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6" r:id="rId2"/>
    <p:sldId id="257" r:id="rId3"/>
    <p:sldId id="276" r:id="rId4"/>
    <p:sldId id="258" r:id="rId5"/>
    <p:sldId id="259" r:id="rId6"/>
    <p:sldId id="260" r:id="rId7"/>
    <p:sldId id="269" r:id="rId8"/>
    <p:sldId id="271" r:id="rId9"/>
    <p:sldId id="3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C66D88-CF2E-4087-814F-6FA25729A6C5}" v="8146" dt="2025-01-12T00:50:15.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32" autoAdjust="0"/>
    <p:restoredTop sz="62705" autoAdjust="0"/>
  </p:normalViewPr>
  <p:slideViewPr>
    <p:cSldViewPr snapToGrid="0">
      <p:cViewPr varScale="1">
        <p:scale>
          <a:sx n="66" d="100"/>
          <a:sy n="66" d="100"/>
        </p:scale>
        <p:origin x="2514" y="72"/>
      </p:cViewPr>
      <p:guideLst/>
    </p:cSldViewPr>
  </p:slideViewPr>
  <p:notesTextViewPr>
    <p:cViewPr>
      <p:scale>
        <a:sx n="1" d="1"/>
        <a:sy n="1" d="1"/>
      </p:scale>
      <p:origin x="0" y="0"/>
    </p:cViewPr>
  </p:notesTextViewPr>
  <p:notesViewPr>
    <p:cSldViewPr snapToGrid="0">
      <p:cViewPr varScale="1">
        <p:scale>
          <a:sx n="80" d="100"/>
          <a:sy n="80" d="100"/>
        </p:scale>
        <p:origin x="4002"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8364F2-2F2A-3BD4-BDDD-AEE7EC6A0FB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955F5A2-FAD4-A8BC-55FF-7721AEC658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1/12/2025 AM-PM</a:t>
            </a:r>
          </a:p>
        </p:txBody>
      </p:sp>
      <p:sp>
        <p:nvSpPr>
          <p:cNvPr id="4" name="Footer Placeholder 3">
            <a:extLst>
              <a:ext uri="{FF2B5EF4-FFF2-40B4-BE49-F238E27FC236}">
                <a16:creationId xmlns:a16="http://schemas.microsoft.com/office/drawing/2014/main" id="{E2545885-CDD4-E295-98F9-9CA656AB55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50B1E62-98BF-A060-B4CC-1C14F8A0E7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819129-6CF5-464F-B9CA-442786E74AA8}" type="slidenum">
              <a:rPr lang="en-US" smtClean="0"/>
              <a:t>‹#›</a:t>
            </a:fld>
            <a:endParaRPr lang="en-US"/>
          </a:p>
        </p:txBody>
      </p:sp>
    </p:spTree>
    <p:extLst>
      <p:ext uri="{BB962C8B-B14F-4D97-AF65-F5344CB8AC3E}">
        <p14:creationId xmlns:p14="http://schemas.microsoft.com/office/powerpoint/2010/main" val="18077930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1/12/2025 AM-PM</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36FD9E-D4E4-4C92-BB70-E7D3DEA5ADC6}" type="slidenum">
              <a:rPr lang="en-US" smtClean="0"/>
              <a:t>‹#›</a:t>
            </a:fld>
            <a:endParaRPr lang="en-US"/>
          </a:p>
        </p:txBody>
      </p:sp>
    </p:spTree>
    <p:extLst>
      <p:ext uri="{BB962C8B-B14F-4D97-AF65-F5344CB8AC3E}">
        <p14:creationId xmlns:p14="http://schemas.microsoft.com/office/powerpoint/2010/main" val="13283257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 y="3316288"/>
            <a:ext cx="6856413" cy="5827712"/>
          </a:xfrm>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F236FD9E-D4E4-4C92-BB70-E7D3DEA5ADC6}" type="slidenum">
              <a:rPr lang="en-US" smtClean="0"/>
              <a:t>1</a:t>
            </a:fld>
            <a:endParaRPr lang="en-US"/>
          </a:p>
        </p:txBody>
      </p:sp>
      <p:sp>
        <p:nvSpPr>
          <p:cNvPr id="5" name="Date Placeholder 4">
            <a:extLst>
              <a:ext uri="{FF2B5EF4-FFF2-40B4-BE49-F238E27FC236}">
                <a16:creationId xmlns:a16="http://schemas.microsoft.com/office/drawing/2014/main" id="{C2DDDC77-EA52-8EBE-E855-8B4D69D87099}"/>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354898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1" y="3316288"/>
            <a:ext cx="6856413" cy="5827712"/>
          </a:xfrm>
        </p:spPr>
        <p:txBody>
          <a:bodyPr/>
          <a:lstStyle/>
          <a:p>
            <a:r>
              <a:rPr lang="en-US" b="1" dirty="0">
                <a:latin typeface="Arial" panose="020B0604020202020204" pitchFamily="34" charset="0"/>
                <a:cs typeface="Arial" panose="020B0604020202020204" pitchFamily="34" charset="0"/>
              </a:rPr>
              <a:t>Matt 25:41-46 KJV</a:t>
            </a:r>
          </a:p>
          <a:p>
            <a:r>
              <a:rPr lang="en-US" b="1" dirty="0">
                <a:latin typeface="Arial" panose="020B0604020202020204" pitchFamily="34" charset="0"/>
                <a:cs typeface="Arial" panose="020B0604020202020204" pitchFamily="34" charset="0"/>
              </a:rPr>
              <a:t> 41 Then shall he say also unto them on the left hand, Depart from me, ye cursed, </a:t>
            </a:r>
            <a:r>
              <a:rPr lang="en-US" b="1" u="sng" dirty="0">
                <a:latin typeface="Arial" panose="020B0604020202020204" pitchFamily="34" charset="0"/>
                <a:cs typeface="Arial" panose="020B0604020202020204" pitchFamily="34" charset="0"/>
              </a:rPr>
              <a:t>into everlasting fire, prepared for the devil and his angels:</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42</a:t>
            </a:r>
            <a:r>
              <a:rPr lang="en-US" dirty="0">
                <a:latin typeface="Arial" panose="020B0604020202020204" pitchFamily="34" charset="0"/>
                <a:cs typeface="Arial" panose="020B0604020202020204" pitchFamily="34" charset="0"/>
              </a:rPr>
              <a:t> For I was an </a:t>
            </a:r>
            <a:r>
              <a:rPr lang="en-US" dirty="0" err="1">
                <a:latin typeface="Arial" panose="020B0604020202020204" pitchFamily="34" charset="0"/>
                <a:cs typeface="Arial" panose="020B0604020202020204" pitchFamily="34" charset="0"/>
              </a:rPr>
              <a:t>hungred</a:t>
            </a:r>
            <a:r>
              <a:rPr lang="en-US" dirty="0">
                <a:latin typeface="Arial" panose="020B0604020202020204" pitchFamily="34" charset="0"/>
                <a:cs typeface="Arial" panose="020B0604020202020204" pitchFamily="34" charset="0"/>
              </a:rPr>
              <a:t>, and ye gave me no meat: I was thirsty, and ye gave me no drink:</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43</a:t>
            </a:r>
            <a:r>
              <a:rPr lang="en-US" dirty="0">
                <a:latin typeface="Arial" panose="020B0604020202020204" pitchFamily="34" charset="0"/>
                <a:cs typeface="Arial" panose="020B0604020202020204" pitchFamily="34" charset="0"/>
              </a:rPr>
              <a:t> I was a stranger, and ye took me not in: naked, and ye clothed me not: sick, and in prison, and ye visited me not.</a:t>
            </a:r>
          </a:p>
          <a:p>
            <a:r>
              <a:rPr lang="en-US" b="1" dirty="0">
                <a:latin typeface="Arial" panose="020B0604020202020204" pitchFamily="34" charset="0"/>
                <a:cs typeface="Arial" panose="020B0604020202020204" pitchFamily="34" charset="0"/>
              </a:rPr>
              <a:t> 44 </a:t>
            </a:r>
            <a:r>
              <a:rPr lang="en-US" dirty="0">
                <a:latin typeface="Arial" panose="020B0604020202020204" pitchFamily="34" charset="0"/>
                <a:cs typeface="Arial" panose="020B0604020202020204" pitchFamily="34" charset="0"/>
              </a:rPr>
              <a:t>Then shall they also answer him, saying, Lord, when saw we thee an </a:t>
            </a:r>
            <a:r>
              <a:rPr lang="en-US" dirty="0" err="1">
                <a:latin typeface="Arial" panose="020B0604020202020204" pitchFamily="34" charset="0"/>
                <a:cs typeface="Arial" panose="020B0604020202020204" pitchFamily="34" charset="0"/>
              </a:rPr>
              <a:t>hungred</a:t>
            </a:r>
            <a:r>
              <a:rPr lang="en-US" dirty="0">
                <a:latin typeface="Arial" panose="020B0604020202020204" pitchFamily="34" charset="0"/>
                <a:cs typeface="Arial" panose="020B0604020202020204" pitchFamily="34" charset="0"/>
              </a:rPr>
              <a:t>, or athirst, or a stranger, or naked, or sick, or in prison, and did not minister unto thee?</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45</a:t>
            </a:r>
            <a:r>
              <a:rPr lang="en-US" dirty="0">
                <a:latin typeface="Arial" panose="020B0604020202020204" pitchFamily="34" charset="0"/>
                <a:cs typeface="Arial" panose="020B0604020202020204" pitchFamily="34" charset="0"/>
              </a:rPr>
              <a:t> Then shall he answer them, saying, Verily I say unto you, Inasmuch as ye did it not to one of the least of these, ye did it not to me.</a:t>
            </a:r>
          </a:p>
          <a:p>
            <a:r>
              <a:rPr lang="en-US" b="1" dirty="0">
                <a:latin typeface="Arial" panose="020B0604020202020204" pitchFamily="34" charset="0"/>
                <a:cs typeface="Arial" panose="020B0604020202020204" pitchFamily="34" charset="0"/>
              </a:rPr>
              <a:t> 46 And these shall go away into everlasting punishment: </a:t>
            </a:r>
            <a:r>
              <a:rPr lang="en-US" dirty="0">
                <a:latin typeface="Arial" panose="020B0604020202020204" pitchFamily="34" charset="0"/>
                <a:cs typeface="Arial" panose="020B0604020202020204" pitchFamily="34" charset="0"/>
              </a:rPr>
              <a:t>but the righteous into life eternal.</a:t>
            </a:r>
          </a:p>
          <a:p>
            <a:r>
              <a:rPr lang="en-US" dirty="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5"/>
          </p:nvPr>
        </p:nvSpPr>
        <p:spPr/>
        <p:txBody>
          <a:bodyPr/>
          <a:lstStyle/>
          <a:p>
            <a:fld id="{F236FD9E-D4E4-4C92-BB70-E7D3DEA5ADC6}" type="slidenum">
              <a:rPr lang="en-US" smtClean="0"/>
              <a:t>2</a:t>
            </a:fld>
            <a:endParaRPr lang="en-US"/>
          </a:p>
        </p:txBody>
      </p:sp>
      <p:sp>
        <p:nvSpPr>
          <p:cNvPr id="5" name="Date Placeholder 4">
            <a:extLst>
              <a:ext uri="{FF2B5EF4-FFF2-40B4-BE49-F238E27FC236}">
                <a16:creationId xmlns:a16="http://schemas.microsoft.com/office/drawing/2014/main" id="{1ADCE313-1046-D516-CC23-57B2ECB77560}"/>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3186100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D4579-5AAA-93EE-87F4-870AA45C2E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93C268-29C3-A016-2283-F5F7495518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5698F7-356F-0759-3894-D38F28E42EEB}"/>
              </a:ext>
            </a:extLst>
          </p:cNvPr>
          <p:cNvSpPr>
            <a:spLocks noGrp="1"/>
          </p:cNvSpPr>
          <p:nvPr>
            <p:ph type="body" idx="1"/>
          </p:nvPr>
        </p:nvSpPr>
        <p:spPr/>
        <p:txBody>
          <a:bodyPr/>
          <a:lstStyle/>
          <a:p>
            <a:endParaRPr lang="en-US" sz="1200" b="0" i="0" u="sng"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C9C1F2B-5D88-ED6E-F7D7-A9FD511A6DDA}"/>
              </a:ext>
            </a:extLst>
          </p:cNvPr>
          <p:cNvSpPr>
            <a:spLocks noGrp="1"/>
          </p:cNvSpPr>
          <p:nvPr>
            <p:ph type="sldNum" sz="quarter" idx="5"/>
          </p:nvPr>
        </p:nvSpPr>
        <p:spPr/>
        <p:txBody>
          <a:bodyPr/>
          <a:lstStyle/>
          <a:p>
            <a:fld id="{F236FD9E-D4E4-4C92-BB70-E7D3DEA5ADC6}" type="slidenum">
              <a:rPr lang="en-US" smtClean="0"/>
              <a:t>3</a:t>
            </a:fld>
            <a:endParaRPr lang="en-US"/>
          </a:p>
        </p:txBody>
      </p:sp>
      <p:sp>
        <p:nvSpPr>
          <p:cNvPr id="5" name="Date Placeholder 4">
            <a:extLst>
              <a:ext uri="{FF2B5EF4-FFF2-40B4-BE49-F238E27FC236}">
                <a16:creationId xmlns:a16="http://schemas.microsoft.com/office/drawing/2014/main" id="{D1871CA7-FC71-9703-B716-D316103DC7C2}"/>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593816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17488"/>
            <a:ext cx="4114800" cy="3086100"/>
          </a:xfrm>
        </p:spPr>
      </p:sp>
      <p:sp>
        <p:nvSpPr>
          <p:cNvPr id="3" name="Notes Placeholder 2"/>
          <p:cNvSpPr>
            <a:spLocks noGrp="1"/>
          </p:cNvSpPr>
          <p:nvPr>
            <p:ph type="body" idx="1"/>
          </p:nvPr>
        </p:nvSpPr>
        <p:spPr>
          <a:xfrm>
            <a:off x="-1" y="3303588"/>
            <a:ext cx="6856413" cy="5840412"/>
          </a:xfrm>
        </p:spPr>
        <p:txBody>
          <a:bodyPr/>
          <a:lstStyle/>
          <a:p>
            <a:r>
              <a:rPr lang="en-US" b="1" dirty="0">
                <a:latin typeface="Arial" panose="020B0604020202020204" pitchFamily="34" charset="0"/>
                <a:cs typeface="Arial" panose="020B0604020202020204" pitchFamily="34" charset="0"/>
              </a:rPr>
              <a:t>1 John 3:4 KJV 4 </a:t>
            </a:r>
            <a:r>
              <a:rPr lang="en-US" dirty="0">
                <a:latin typeface="Arial" panose="020B0604020202020204" pitchFamily="34" charset="0"/>
                <a:cs typeface="Arial" panose="020B0604020202020204" pitchFamily="34" charset="0"/>
              </a:rPr>
              <a:t>Whosoever committeth sin </a:t>
            </a:r>
            <a:r>
              <a:rPr lang="en-US" dirty="0" err="1">
                <a:latin typeface="Arial" panose="020B0604020202020204" pitchFamily="34" charset="0"/>
                <a:cs typeface="Arial" panose="020B0604020202020204" pitchFamily="34" charset="0"/>
              </a:rPr>
              <a:t>transgresseth</a:t>
            </a:r>
            <a:r>
              <a:rPr lang="en-US" dirty="0">
                <a:latin typeface="Arial" panose="020B0604020202020204" pitchFamily="34" charset="0"/>
                <a:cs typeface="Arial" panose="020B0604020202020204" pitchFamily="34" charset="0"/>
              </a:rPr>
              <a:t> also the law: for sin is the transgression of the law.</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6:23 KJV 23 </a:t>
            </a:r>
            <a:r>
              <a:rPr lang="en-US" dirty="0">
                <a:latin typeface="Arial" panose="020B0604020202020204" pitchFamily="34" charset="0"/>
                <a:cs typeface="Arial" panose="020B0604020202020204" pitchFamily="34" charset="0"/>
              </a:rPr>
              <a:t>For the wages of sin is death; but the gift of God is eternal life through Jesus Christ our Lord.</a:t>
            </a:r>
          </a:p>
          <a:p>
            <a:pPr marL="171450" indent="-171450">
              <a:buFont typeface="Wingdings" panose="05000000000000000000" pitchFamily="2" charset="2"/>
              <a:buChar char="§"/>
            </a:pPr>
            <a:endParaRPr lang="en-US"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Romans 4:15 KJV 15 </a:t>
            </a:r>
            <a:r>
              <a:rPr lang="en-US" dirty="0">
                <a:latin typeface="Arial" panose="020B0604020202020204" pitchFamily="34" charset="0"/>
                <a:cs typeface="Arial" panose="020B0604020202020204" pitchFamily="34" charset="0"/>
              </a:rPr>
              <a:t>Because the law worketh wrath: for </a:t>
            </a:r>
            <a:r>
              <a:rPr lang="en-US" b="1" dirty="0">
                <a:latin typeface="Arial" panose="020B0604020202020204" pitchFamily="34" charset="0"/>
                <a:cs typeface="Arial" panose="020B0604020202020204" pitchFamily="34" charset="0"/>
              </a:rPr>
              <a:t>where no law is, there is no transgression.</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5:13 KJV 13 </a:t>
            </a:r>
            <a:r>
              <a:rPr lang="en-US" b="0" dirty="0">
                <a:latin typeface="Arial" panose="020B0604020202020204" pitchFamily="34" charset="0"/>
                <a:cs typeface="Arial" panose="020B0604020202020204" pitchFamily="34" charset="0"/>
              </a:rPr>
              <a:t>(For until the law sin was in the world: </a:t>
            </a:r>
            <a:r>
              <a:rPr lang="en-US" b="1" dirty="0">
                <a:latin typeface="Arial" panose="020B0604020202020204" pitchFamily="34" charset="0"/>
                <a:cs typeface="Arial" panose="020B0604020202020204" pitchFamily="34" charset="0"/>
              </a:rPr>
              <a:t>but sin is not imputed when there is no law.</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Galatians 5:23 KJV </a:t>
            </a:r>
            <a:r>
              <a:rPr lang="en-US" b="0" dirty="0">
                <a:latin typeface="Arial" panose="020B0604020202020204" pitchFamily="34" charset="0"/>
                <a:cs typeface="Arial" panose="020B0604020202020204" pitchFamily="34" charset="0"/>
              </a:rPr>
              <a:t>23 Meekness, temperance: against such there is no law.</a:t>
            </a:r>
          </a:p>
          <a:p>
            <a:pPr marL="171450" indent="-171450">
              <a:buFont typeface="Wingdings" panose="05000000000000000000" pitchFamily="2" charset="2"/>
              <a:buChar char="§"/>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Genesis 2:16-17 KJV 16</a:t>
            </a:r>
            <a:r>
              <a:rPr lang="en-US" b="0" dirty="0">
                <a:latin typeface="Arial" panose="020B0604020202020204" pitchFamily="34" charset="0"/>
                <a:cs typeface="Arial" panose="020B0604020202020204" pitchFamily="34" charset="0"/>
              </a:rPr>
              <a:t> And the LORD God commanded the man, saying, Of every tree of the garden thou mayest freely eat: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But </a:t>
            </a:r>
            <a:r>
              <a:rPr lang="en-US" b="1" dirty="0">
                <a:latin typeface="Arial" panose="020B0604020202020204" pitchFamily="34" charset="0"/>
                <a:cs typeface="Arial" panose="020B0604020202020204" pitchFamily="34" charset="0"/>
              </a:rPr>
              <a:t>of the tree of the knowledge of good and evil, thou shalt not eat of it: for in the day that thou </a:t>
            </a:r>
            <a:r>
              <a:rPr lang="en-US" b="1" dirty="0" err="1">
                <a:latin typeface="Arial" panose="020B0604020202020204" pitchFamily="34" charset="0"/>
                <a:cs typeface="Arial" panose="020B0604020202020204" pitchFamily="34" charset="0"/>
              </a:rPr>
              <a:t>eatest</a:t>
            </a:r>
            <a:r>
              <a:rPr lang="en-US" b="1" dirty="0">
                <a:latin typeface="Arial" panose="020B0604020202020204" pitchFamily="34" charset="0"/>
                <a:cs typeface="Arial" panose="020B0604020202020204" pitchFamily="34" charset="0"/>
              </a:rPr>
              <a:t> thereof thou shalt surely die.</a:t>
            </a:r>
          </a:p>
          <a:p>
            <a:pPr marL="0" indent="0">
              <a:buFont typeface="Wingdings" panose="05000000000000000000" pitchFamily="2" charset="2"/>
              <a:buNone/>
            </a:pPr>
            <a:endParaRPr lang="en-US"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Gen. 3:1-19 – Read text</a:t>
            </a:r>
          </a:p>
        </p:txBody>
      </p:sp>
      <p:sp>
        <p:nvSpPr>
          <p:cNvPr id="4" name="Slide Number Placeholder 3"/>
          <p:cNvSpPr>
            <a:spLocks noGrp="1"/>
          </p:cNvSpPr>
          <p:nvPr>
            <p:ph type="sldNum" sz="quarter" idx="5"/>
          </p:nvPr>
        </p:nvSpPr>
        <p:spPr/>
        <p:txBody>
          <a:bodyPr/>
          <a:lstStyle/>
          <a:p>
            <a:fld id="{F236FD9E-D4E4-4C92-BB70-E7D3DEA5ADC6}" type="slidenum">
              <a:rPr lang="en-US" smtClean="0"/>
              <a:t>4</a:t>
            </a:fld>
            <a:endParaRPr lang="en-US"/>
          </a:p>
        </p:txBody>
      </p:sp>
      <p:sp>
        <p:nvSpPr>
          <p:cNvPr id="5" name="Date Placeholder 4">
            <a:extLst>
              <a:ext uri="{FF2B5EF4-FFF2-40B4-BE49-F238E27FC236}">
                <a16:creationId xmlns:a16="http://schemas.microsoft.com/office/drawing/2014/main" id="{D15D7117-C506-12D4-A16F-9AC78500C209}"/>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3677365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1" y="3316288"/>
            <a:ext cx="6856413" cy="5827712"/>
          </a:xfrm>
        </p:spPr>
        <p:txBody>
          <a:bodyPr/>
          <a:lstStyle/>
          <a:p>
            <a:r>
              <a:rPr lang="en-US" sz="1200" b="1" dirty="0">
                <a:latin typeface="Arial" panose="020B0604020202020204" pitchFamily="34" charset="0"/>
                <a:cs typeface="Arial" panose="020B0604020202020204" pitchFamily="34" charset="0"/>
              </a:rPr>
              <a:t>Matthew 22:23-33 NKJV 23 </a:t>
            </a:r>
            <a:r>
              <a:rPr lang="en-US" sz="1200" b="0" dirty="0">
                <a:latin typeface="Arial" panose="020B0604020202020204" pitchFamily="34" charset="0"/>
                <a:cs typeface="Arial" panose="020B0604020202020204" pitchFamily="34" charset="0"/>
              </a:rPr>
              <a:t>The same day the </a:t>
            </a:r>
            <a:r>
              <a:rPr lang="en-US" sz="1200" b="1" dirty="0">
                <a:latin typeface="Arial" panose="020B0604020202020204" pitchFamily="34" charset="0"/>
                <a:cs typeface="Arial" panose="020B0604020202020204" pitchFamily="34" charset="0"/>
              </a:rPr>
              <a:t>Sadducees, who say there is no resurrecti</a:t>
            </a:r>
            <a:r>
              <a:rPr lang="en-US" sz="1200" b="0" dirty="0">
                <a:latin typeface="Arial" panose="020B0604020202020204" pitchFamily="34" charset="0"/>
                <a:cs typeface="Arial" panose="020B0604020202020204" pitchFamily="34" charset="0"/>
              </a:rPr>
              <a:t>on, came to Him and asked Him, </a:t>
            </a:r>
            <a:r>
              <a:rPr lang="en-US" sz="1200" b="1" dirty="0">
                <a:latin typeface="Arial" panose="020B0604020202020204" pitchFamily="34" charset="0"/>
                <a:cs typeface="Arial" panose="020B0604020202020204" pitchFamily="34" charset="0"/>
              </a:rPr>
              <a:t>24</a:t>
            </a:r>
            <a:r>
              <a:rPr lang="en-US" sz="1200" b="0" dirty="0">
                <a:latin typeface="Arial" panose="020B0604020202020204" pitchFamily="34" charset="0"/>
                <a:cs typeface="Arial" panose="020B0604020202020204" pitchFamily="34" charset="0"/>
              </a:rPr>
              <a:t> saying: "Teacher, Moses said that if a man dies, having no children, his brother shall marry his wife and raise up offspring for his brother. </a:t>
            </a:r>
            <a:r>
              <a:rPr lang="en-US" sz="1200" b="1" dirty="0">
                <a:latin typeface="Arial" panose="020B0604020202020204" pitchFamily="34" charset="0"/>
                <a:cs typeface="Arial" panose="020B0604020202020204" pitchFamily="34" charset="0"/>
              </a:rPr>
              <a:t>25</a:t>
            </a:r>
            <a:r>
              <a:rPr lang="en-US" sz="1200" b="0" dirty="0">
                <a:latin typeface="Arial" panose="020B0604020202020204" pitchFamily="34" charset="0"/>
                <a:cs typeface="Arial" panose="020B0604020202020204" pitchFamily="34" charset="0"/>
              </a:rPr>
              <a:t> "Now there were with us seven brothers. The first died after he had married, and having no offspring, left his wife to his brother</a:t>
            </a:r>
            <a:r>
              <a:rPr lang="en-US" sz="1200" b="1" dirty="0">
                <a:latin typeface="Arial" panose="020B0604020202020204" pitchFamily="34" charset="0"/>
                <a:cs typeface="Arial" panose="020B0604020202020204" pitchFamily="34" charset="0"/>
              </a:rPr>
              <a:t>. 26 </a:t>
            </a:r>
            <a:r>
              <a:rPr lang="en-US" sz="1200" b="0" dirty="0">
                <a:latin typeface="Arial" panose="020B0604020202020204" pitchFamily="34" charset="0"/>
                <a:cs typeface="Arial" panose="020B0604020202020204" pitchFamily="34" charset="0"/>
              </a:rPr>
              <a:t>"Likewise the second also, and the third, even to the seventh. 27 "Last of all the woman died also. </a:t>
            </a:r>
            <a:r>
              <a:rPr lang="en-US" sz="1200" b="1" dirty="0">
                <a:latin typeface="Arial" panose="020B0604020202020204" pitchFamily="34" charset="0"/>
                <a:cs typeface="Arial" panose="020B0604020202020204" pitchFamily="34" charset="0"/>
              </a:rPr>
              <a:t>28</a:t>
            </a:r>
            <a:r>
              <a:rPr lang="en-US" sz="1200" b="0" dirty="0">
                <a:latin typeface="Arial" panose="020B0604020202020204" pitchFamily="34" charset="0"/>
                <a:cs typeface="Arial" panose="020B0604020202020204" pitchFamily="34" charset="0"/>
              </a:rPr>
              <a:t> "Therefore, in the resurrection, whose wife of the seven will she be? For they all had her." </a:t>
            </a:r>
            <a:r>
              <a:rPr lang="en-US" sz="1200" b="1" dirty="0">
                <a:latin typeface="Arial" panose="020B0604020202020204" pitchFamily="34" charset="0"/>
                <a:cs typeface="Arial" panose="020B0604020202020204" pitchFamily="34" charset="0"/>
              </a:rPr>
              <a:t>29</a:t>
            </a:r>
            <a:r>
              <a:rPr lang="en-US" sz="1200" b="0" dirty="0">
                <a:latin typeface="Arial" panose="020B0604020202020204" pitchFamily="34" charset="0"/>
                <a:cs typeface="Arial" panose="020B0604020202020204" pitchFamily="34" charset="0"/>
              </a:rPr>
              <a:t> Jesus answered and said to them, "You are mistaken, not knowing the Scriptures nor the power of God. </a:t>
            </a:r>
            <a:r>
              <a:rPr lang="en-US" sz="1200" b="1" dirty="0">
                <a:latin typeface="Arial" panose="020B0604020202020204" pitchFamily="34" charset="0"/>
                <a:cs typeface="Arial" panose="020B0604020202020204" pitchFamily="34" charset="0"/>
              </a:rPr>
              <a:t>30 </a:t>
            </a:r>
            <a:r>
              <a:rPr lang="en-US" sz="1200" b="0" dirty="0">
                <a:latin typeface="Arial" panose="020B0604020202020204" pitchFamily="34" charset="0"/>
                <a:cs typeface="Arial" panose="020B0604020202020204" pitchFamily="34" charset="0"/>
              </a:rPr>
              <a:t>"For in the resurrection they neither marry nor are given in marriage, but are like angels of God in heaven. </a:t>
            </a:r>
            <a:r>
              <a:rPr lang="en-US" sz="1200" b="1" dirty="0">
                <a:latin typeface="Arial" panose="020B0604020202020204" pitchFamily="34" charset="0"/>
                <a:cs typeface="Arial" panose="020B0604020202020204" pitchFamily="34" charset="0"/>
              </a:rPr>
              <a:t>31</a:t>
            </a:r>
            <a:r>
              <a:rPr lang="en-US" sz="1200" b="0" dirty="0">
                <a:latin typeface="Arial" panose="020B0604020202020204" pitchFamily="34" charset="0"/>
                <a:cs typeface="Arial" panose="020B0604020202020204" pitchFamily="34" charset="0"/>
              </a:rPr>
              <a:t> "But concerning the resurrection of the dead, have you not read what was spoken to you by God, saying, </a:t>
            </a:r>
            <a:r>
              <a:rPr lang="en-US" sz="1200" b="1" dirty="0">
                <a:latin typeface="Arial" panose="020B0604020202020204" pitchFamily="34" charset="0"/>
                <a:cs typeface="Arial" panose="020B0604020202020204" pitchFamily="34" charset="0"/>
              </a:rPr>
              <a:t>32 </a:t>
            </a:r>
            <a:r>
              <a:rPr lang="en-US" sz="1200" b="0" dirty="0">
                <a:latin typeface="Arial" panose="020B0604020202020204" pitchFamily="34" charset="0"/>
                <a:cs typeface="Arial" panose="020B0604020202020204" pitchFamily="34" charset="0"/>
              </a:rPr>
              <a:t>'I am the God of Abraham, the God of Isaac, and the God of Jacob'? God is not the God of the dead, but of the living." </a:t>
            </a:r>
            <a:r>
              <a:rPr lang="en-US" sz="1200" b="1" dirty="0">
                <a:latin typeface="Arial" panose="020B0604020202020204" pitchFamily="34" charset="0"/>
                <a:cs typeface="Arial" panose="020B0604020202020204" pitchFamily="34" charset="0"/>
              </a:rPr>
              <a:t>33</a:t>
            </a:r>
            <a:r>
              <a:rPr lang="en-US" sz="1200" b="0" dirty="0">
                <a:latin typeface="Arial" panose="020B0604020202020204" pitchFamily="34" charset="0"/>
                <a:cs typeface="Arial" panose="020B0604020202020204" pitchFamily="34" charset="0"/>
              </a:rPr>
              <a:t> And when the multitudes heard this, they were astonished at His teaching.</a:t>
            </a:r>
            <a:endParaRPr lang="en-US" sz="1200" b="1"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Deuteronomy 25:5-6 NKJV 5</a:t>
            </a:r>
            <a:r>
              <a:rPr lang="en-US" sz="1200" b="0" dirty="0">
                <a:latin typeface="Arial" panose="020B0604020202020204" pitchFamily="34" charset="0"/>
                <a:cs typeface="Arial" panose="020B0604020202020204" pitchFamily="34" charset="0"/>
              </a:rPr>
              <a:t> "If brothers dwell together, and one of them dies and has no son, the widow of the dead man shall not be married to a stranger outside the family; her husband's brother shall go in to her, take her as his wife, and perform the duty of a husband's brother to her. </a:t>
            </a:r>
            <a:r>
              <a:rPr lang="en-US" sz="1200" b="1" dirty="0">
                <a:latin typeface="Arial" panose="020B0604020202020204" pitchFamily="34" charset="0"/>
                <a:cs typeface="Arial" panose="020B0604020202020204" pitchFamily="34" charset="0"/>
              </a:rPr>
              <a:t>6 </a:t>
            </a:r>
            <a:r>
              <a:rPr lang="en-US" sz="1200" b="0" dirty="0">
                <a:latin typeface="Arial" panose="020B0604020202020204" pitchFamily="34" charset="0"/>
                <a:cs typeface="Arial" panose="020B0604020202020204" pitchFamily="34" charset="0"/>
              </a:rPr>
              <a:t>"And it shall be that the firstborn son which she bears will succeed to the name of his dead brother, that his name may not be blotted out of Israel.</a:t>
            </a:r>
          </a:p>
          <a:p>
            <a:pPr marL="0" indent="0">
              <a:buFont typeface="Wingdings" panose="05000000000000000000" pitchFamily="2" charset="2"/>
              <a:buNone/>
            </a:pPr>
            <a:endParaRPr lang="en-US" sz="1200"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Rich man a Lazarus - Luke 16:19-31</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Luke 16:22 KJV 22 </a:t>
            </a:r>
            <a:r>
              <a:rPr lang="en-US" sz="1200" b="0" dirty="0">
                <a:latin typeface="Arial" panose="020B0604020202020204" pitchFamily="34" charset="0"/>
                <a:cs typeface="Arial" panose="020B0604020202020204" pitchFamily="34" charset="0"/>
              </a:rPr>
              <a:t>And it came to pass, that the beggar died, and was carried by the angels into </a:t>
            </a:r>
            <a:r>
              <a:rPr lang="en-US" sz="1200" b="1" dirty="0">
                <a:latin typeface="Arial" panose="020B0604020202020204" pitchFamily="34" charset="0"/>
                <a:cs typeface="Arial" panose="020B0604020202020204" pitchFamily="34" charset="0"/>
              </a:rPr>
              <a:t>Abraham's bosom</a:t>
            </a:r>
            <a:r>
              <a:rPr lang="en-US" sz="1200" b="0" dirty="0">
                <a:latin typeface="Arial" panose="020B0604020202020204" pitchFamily="34" charset="0"/>
                <a:cs typeface="Arial" panose="020B0604020202020204" pitchFamily="34" charset="0"/>
              </a:rPr>
              <a:t>: the rich man also died, and was buried;</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Luke 16:23-25 KJV 23 </a:t>
            </a:r>
            <a:r>
              <a:rPr lang="en-US" sz="1200" b="0" dirty="0">
                <a:latin typeface="Arial" panose="020B0604020202020204" pitchFamily="34" charset="0"/>
                <a:cs typeface="Arial" panose="020B0604020202020204" pitchFamily="34" charset="0"/>
              </a:rPr>
              <a:t>And in hell (hades) he lift up his eyes, being in </a:t>
            </a:r>
            <a:r>
              <a:rPr lang="en-US" sz="1200" b="1" dirty="0">
                <a:latin typeface="Arial" panose="020B0604020202020204" pitchFamily="34" charset="0"/>
                <a:cs typeface="Arial" panose="020B0604020202020204" pitchFamily="34" charset="0"/>
              </a:rPr>
              <a:t>torments</a:t>
            </a:r>
            <a:r>
              <a:rPr lang="en-US" sz="1200" b="0" dirty="0">
                <a:latin typeface="Arial" panose="020B0604020202020204" pitchFamily="34" charset="0"/>
                <a:cs typeface="Arial" panose="020B0604020202020204" pitchFamily="34" charset="0"/>
              </a:rPr>
              <a:t>, and </a:t>
            </a:r>
            <a:r>
              <a:rPr lang="en-US" sz="1200" b="0" dirty="0" err="1">
                <a:latin typeface="Arial" panose="020B0604020202020204" pitchFamily="34" charset="0"/>
                <a:cs typeface="Arial" panose="020B0604020202020204" pitchFamily="34" charset="0"/>
              </a:rPr>
              <a:t>seeth</a:t>
            </a:r>
            <a:r>
              <a:rPr lang="en-US" sz="1200" b="0" dirty="0">
                <a:latin typeface="Arial" panose="020B0604020202020204" pitchFamily="34" charset="0"/>
                <a:cs typeface="Arial" panose="020B0604020202020204" pitchFamily="34" charset="0"/>
              </a:rPr>
              <a:t> Abraham afar off, and Lazarus in his bosom. </a:t>
            </a:r>
            <a:r>
              <a:rPr lang="en-US" sz="1200" b="1" dirty="0">
                <a:latin typeface="Arial" panose="020B0604020202020204" pitchFamily="34" charset="0"/>
                <a:cs typeface="Arial" panose="020B0604020202020204" pitchFamily="34" charset="0"/>
              </a:rPr>
              <a:t>24</a:t>
            </a:r>
            <a:r>
              <a:rPr lang="en-US" sz="1200" b="0" dirty="0">
                <a:latin typeface="Arial" panose="020B0604020202020204" pitchFamily="34" charset="0"/>
                <a:cs typeface="Arial" panose="020B0604020202020204" pitchFamily="34" charset="0"/>
              </a:rPr>
              <a:t> And he cried and said, Father Abraham, have mercy on me, and send Lazarus, that he may dip the tip of his finger in water, and cool my tongue; for I am </a:t>
            </a:r>
            <a:r>
              <a:rPr lang="en-US" sz="1200" b="1" dirty="0">
                <a:latin typeface="Arial" panose="020B0604020202020204" pitchFamily="34" charset="0"/>
                <a:cs typeface="Arial" panose="020B0604020202020204" pitchFamily="34" charset="0"/>
              </a:rPr>
              <a:t>tormented in this flame</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25</a:t>
            </a:r>
            <a:r>
              <a:rPr lang="en-US" sz="1200" b="0" dirty="0">
                <a:latin typeface="Arial" panose="020B0604020202020204" pitchFamily="34" charset="0"/>
                <a:cs typeface="Arial" panose="020B0604020202020204" pitchFamily="34" charset="0"/>
              </a:rPr>
              <a:t> But Abraham said, Son, remember that thou in thy lifetime </a:t>
            </a:r>
            <a:r>
              <a:rPr lang="en-US" sz="1200" b="0" dirty="0" err="1">
                <a:latin typeface="Arial" panose="020B0604020202020204" pitchFamily="34" charset="0"/>
                <a:cs typeface="Arial" panose="020B0604020202020204" pitchFamily="34" charset="0"/>
              </a:rPr>
              <a:t>receivedst</a:t>
            </a:r>
            <a:r>
              <a:rPr lang="en-US" sz="1200" b="0" dirty="0">
                <a:latin typeface="Arial" panose="020B0604020202020204" pitchFamily="34" charset="0"/>
                <a:cs typeface="Arial" panose="020B0604020202020204" pitchFamily="34" charset="0"/>
              </a:rPr>
              <a:t> thy good things, and likewise Lazarus evil things: but </a:t>
            </a:r>
            <a:r>
              <a:rPr lang="en-US" sz="1200" b="1" dirty="0">
                <a:latin typeface="Arial" panose="020B0604020202020204" pitchFamily="34" charset="0"/>
                <a:cs typeface="Arial" panose="020B0604020202020204" pitchFamily="34" charset="0"/>
              </a:rPr>
              <a:t>now he is comforted</a:t>
            </a:r>
            <a:r>
              <a:rPr lang="en-US" sz="1200" b="0" dirty="0">
                <a:latin typeface="Arial" panose="020B0604020202020204" pitchFamily="34" charset="0"/>
                <a:cs typeface="Arial" panose="020B0604020202020204" pitchFamily="34" charset="0"/>
              </a:rPr>
              <a:t>, and </a:t>
            </a:r>
            <a:r>
              <a:rPr lang="en-US" sz="1200" b="1" dirty="0">
                <a:latin typeface="Arial" panose="020B0604020202020204" pitchFamily="34" charset="0"/>
                <a:cs typeface="Arial" panose="020B0604020202020204" pitchFamily="34" charset="0"/>
              </a:rPr>
              <a:t>thou art tormented.</a:t>
            </a:r>
            <a:endParaRPr lang="en-US" sz="1200" b="0" dirty="0">
              <a:latin typeface="Arial" panose="020B0604020202020204" pitchFamily="34" charset="0"/>
              <a:cs typeface="Arial" panose="020B0604020202020204" pitchFamily="34" charset="0"/>
            </a:endParaRPr>
          </a:p>
          <a:p>
            <a:pPr marR="0" algn="l" rtl="0"/>
            <a:r>
              <a:rPr lang="en-US" sz="1200" b="1" dirty="0">
                <a:latin typeface="Arial" panose="020B0604020202020204" pitchFamily="34" charset="0"/>
                <a:cs typeface="Arial" panose="020B0604020202020204" pitchFamily="34" charset="0"/>
              </a:rPr>
              <a:t>John 5:28-29 KJV 28 </a:t>
            </a:r>
            <a:r>
              <a:rPr lang="en-US" sz="1200" b="0" dirty="0">
                <a:latin typeface="Arial" panose="020B0604020202020204" pitchFamily="34" charset="0"/>
                <a:cs typeface="Arial" panose="020B0604020202020204" pitchFamily="34" charset="0"/>
              </a:rPr>
              <a:t>Marvel not at this: for the hour is coming, in the which all that are in the graves shall hear his voice, </a:t>
            </a:r>
            <a:r>
              <a:rPr lang="en-US" sz="1200" b="1" dirty="0">
                <a:latin typeface="Arial" panose="020B0604020202020204" pitchFamily="34" charset="0"/>
                <a:cs typeface="Arial" panose="020B0604020202020204" pitchFamily="34" charset="0"/>
              </a:rPr>
              <a:t>29 </a:t>
            </a:r>
            <a:r>
              <a:rPr lang="en-US" sz="1200" b="0" dirty="0">
                <a:latin typeface="Arial" panose="020B0604020202020204" pitchFamily="34" charset="0"/>
                <a:cs typeface="Arial" panose="020B0604020202020204" pitchFamily="34" charset="0"/>
              </a:rPr>
              <a:t>And shall come forth; they that have done good, unto the </a:t>
            </a:r>
            <a:r>
              <a:rPr lang="en-US" sz="1200" b="1" dirty="0">
                <a:latin typeface="Arial" panose="020B0604020202020204" pitchFamily="34" charset="0"/>
                <a:cs typeface="Arial" panose="020B0604020202020204" pitchFamily="34" charset="0"/>
              </a:rPr>
              <a:t>resurrection of life</a:t>
            </a:r>
            <a:r>
              <a:rPr lang="en-US" sz="1200" b="0" dirty="0">
                <a:latin typeface="Arial" panose="020B0604020202020204" pitchFamily="34" charset="0"/>
                <a:cs typeface="Arial" panose="020B0604020202020204" pitchFamily="34" charset="0"/>
              </a:rPr>
              <a:t>; and they that have done evil, unto the </a:t>
            </a:r>
            <a:r>
              <a:rPr lang="en-US" sz="1200" b="1" dirty="0">
                <a:latin typeface="Arial" panose="020B0604020202020204" pitchFamily="34" charset="0"/>
                <a:cs typeface="Arial" panose="020B0604020202020204" pitchFamily="34" charset="0"/>
              </a:rPr>
              <a:t>resurrection of damnation.</a:t>
            </a:r>
          </a:p>
          <a:p>
            <a:pPr marR="0" algn="l" rtl="0"/>
            <a:endParaRPr lang="en-US" sz="1200" b="1" dirty="0">
              <a:latin typeface="Arial" panose="020B0604020202020204" pitchFamily="34" charset="0"/>
              <a:cs typeface="Arial" panose="020B0604020202020204" pitchFamily="34" charset="0"/>
            </a:endParaRPr>
          </a:p>
          <a:p>
            <a:pPr marR="0" algn="l" rtl="0"/>
            <a:r>
              <a:rPr lang="en-US" sz="1200" b="1" dirty="0">
                <a:latin typeface="Arial" panose="020B0604020202020204" pitchFamily="34" charset="0"/>
                <a:cs typeface="Arial" panose="020B0604020202020204" pitchFamily="34" charset="0"/>
              </a:rPr>
              <a:t>Matthew 13:49-50 KJV 49 </a:t>
            </a:r>
            <a:r>
              <a:rPr lang="en-US" sz="1200" b="0" dirty="0">
                <a:latin typeface="Arial" panose="020B0604020202020204" pitchFamily="34" charset="0"/>
                <a:cs typeface="Arial" panose="020B0604020202020204" pitchFamily="34" charset="0"/>
              </a:rPr>
              <a:t>So shall it be at the end of the world: the angels shall come forth, and sever the </a:t>
            </a:r>
            <a:r>
              <a:rPr lang="en-US" sz="1200" b="1" dirty="0">
                <a:latin typeface="Arial" panose="020B0604020202020204" pitchFamily="34" charset="0"/>
                <a:cs typeface="Arial" panose="020B0604020202020204" pitchFamily="34" charset="0"/>
              </a:rPr>
              <a:t>wicked </a:t>
            </a:r>
            <a:r>
              <a:rPr lang="en-US" sz="1200" b="0" dirty="0">
                <a:latin typeface="Arial" panose="020B0604020202020204" pitchFamily="34" charset="0"/>
                <a:cs typeface="Arial" panose="020B0604020202020204" pitchFamily="34" charset="0"/>
              </a:rPr>
              <a:t>from among the</a:t>
            </a:r>
            <a:r>
              <a:rPr lang="en-US" sz="1200" b="1" dirty="0">
                <a:latin typeface="Arial" panose="020B0604020202020204" pitchFamily="34" charset="0"/>
                <a:cs typeface="Arial" panose="020B0604020202020204" pitchFamily="34" charset="0"/>
              </a:rPr>
              <a:t> just</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50</a:t>
            </a:r>
            <a:r>
              <a:rPr lang="en-US" sz="1200" b="0" dirty="0">
                <a:latin typeface="Arial" panose="020B0604020202020204" pitchFamily="34" charset="0"/>
                <a:cs typeface="Arial" panose="020B0604020202020204" pitchFamily="34" charset="0"/>
              </a:rPr>
              <a:t> And shall cast them into </a:t>
            </a:r>
            <a:r>
              <a:rPr lang="en-US" sz="1200" b="1" dirty="0">
                <a:latin typeface="Arial" panose="020B0604020202020204" pitchFamily="34" charset="0"/>
                <a:cs typeface="Arial" panose="020B0604020202020204" pitchFamily="34" charset="0"/>
              </a:rPr>
              <a:t>the</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furnace of fire</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there shall be wailing and gnashing of teeth.</a:t>
            </a:r>
          </a:p>
        </p:txBody>
      </p:sp>
      <p:sp>
        <p:nvSpPr>
          <p:cNvPr id="4" name="Slide Number Placeholder 3"/>
          <p:cNvSpPr>
            <a:spLocks noGrp="1"/>
          </p:cNvSpPr>
          <p:nvPr>
            <p:ph type="sldNum" sz="quarter" idx="5"/>
          </p:nvPr>
        </p:nvSpPr>
        <p:spPr/>
        <p:txBody>
          <a:bodyPr/>
          <a:lstStyle/>
          <a:p>
            <a:fld id="{F236FD9E-D4E4-4C92-BB70-E7D3DEA5ADC6}" type="slidenum">
              <a:rPr lang="en-US" smtClean="0"/>
              <a:t>5</a:t>
            </a:fld>
            <a:endParaRPr lang="en-US"/>
          </a:p>
        </p:txBody>
      </p:sp>
      <p:sp>
        <p:nvSpPr>
          <p:cNvPr id="5" name="Date Placeholder 4">
            <a:extLst>
              <a:ext uri="{FF2B5EF4-FFF2-40B4-BE49-F238E27FC236}">
                <a16:creationId xmlns:a16="http://schemas.microsoft.com/office/drawing/2014/main" id="{BE857530-F4B2-6E8A-A1A8-1B67C60DFCF3}"/>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4212278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9B78D-F7E5-671B-BED2-14CAD46F86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736AA8-80F8-F53A-8ED1-6B5C8CB84B3B}"/>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9B78DC8A-EDAA-DCA2-EB89-510EB8F7DE81}"/>
              </a:ext>
            </a:extLst>
          </p:cNvPr>
          <p:cNvSpPr>
            <a:spLocks noGrp="1"/>
          </p:cNvSpPr>
          <p:nvPr>
            <p:ph type="body" idx="1"/>
          </p:nvPr>
        </p:nvSpPr>
        <p:spPr>
          <a:xfrm>
            <a:off x="-1" y="3316288"/>
            <a:ext cx="6856413" cy="5827712"/>
          </a:xfrm>
        </p:spPr>
        <p:txBody>
          <a:bodyPr/>
          <a:lstStyle/>
          <a:p>
            <a:r>
              <a:rPr lang="en-US" b="1" u="none" dirty="0">
                <a:latin typeface="Arial" panose="020B0604020202020204" pitchFamily="34" charset="0"/>
                <a:cs typeface="Arial" panose="020B0604020202020204" pitchFamily="34" charset="0"/>
              </a:rPr>
              <a:t>Matthew 25:41 KJV 41 </a:t>
            </a:r>
            <a:r>
              <a:rPr lang="en-US" b="0" u="none" dirty="0">
                <a:latin typeface="Arial" panose="020B0604020202020204" pitchFamily="34" charset="0"/>
                <a:cs typeface="Arial" panose="020B0604020202020204" pitchFamily="34" charset="0"/>
              </a:rPr>
              <a:t>Then shall he say also unto them on the left hand, Depart from me, ye cursed, into </a:t>
            </a:r>
            <a:r>
              <a:rPr lang="en-US" b="1" u="none" dirty="0">
                <a:latin typeface="Arial" panose="020B0604020202020204" pitchFamily="34" charset="0"/>
                <a:cs typeface="Arial" panose="020B0604020202020204" pitchFamily="34" charset="0"/>
              </a:rPr>
              <a:t>everlasting fire, prepared for the devil and his angels:</a:t>
            </a:r>
          </a:p>
          <a:p>
            <a:pPr marL="171450" indent="-171450">
              <a:buFont typeface="Wingdings" panose="05000000000000000000" pitchFamily="2" charset="2"/>
              <a:buChar char="§"/>
            </a:pPr>
            <a:r>
              <a:rPr lang="en-US" b="1" u="none" dirty="0">
                <a:latin typeface="Arial" panose="020B0604020202020204" pitchFamily="34" charset="0"/>
                <a:cs typeface="Arial" panose="020B0604020202020204" pitchFamily="34" charset="0"/>
              </a:rPr>
              <a:t>Genesis 1:25-31 KJV 25 </a:t>
            </a:r>
            <a:r>
              <a:rPr lang="en-US" b="0" u="none" dirty="0">
                <a:latin typeface="Arial" panose="020B0604020202020204" pitchFamily="34" charset="0"/>
                <a:cs typeface="Arial" panose="020B0604020202020204" pitchFamily="34" charset="0"/>
              </a:rPr>
              <a:t>And God made the beast of the earth after his kind, and cattle after their kind, and every thing that </a:t>
            </a:r>
            <a:r>
              <a:rPr lang="en-US" b="0" u="none" dirty="0" err="1">
                <a:latin typeface="Arial" panose="020B0604020202020204" pitchFamily="34" charset="0"/>
                <a:cs typeface="Arial" panose="020B0604020202020204" pitchFamily="34" charset="0"/>
              </a:rPr>
              <a:t>creepeth</a:t>
            </a:r>
            <a:r>
              <a:rPr lang="en-US" b="0" u="none" dirty="0">
                <a:latin typeface="Arial" panose="020B0604020202020204" pitchFamily="34" charset="0"/>
                <a:cs typeface="Arial" panose="020B0604020202020204" pitchFamily="34" charset="0"/>
              </a:rPr>
              <a:t> upon the earth after his kind: and God saw that it was good. </a:t>
            </a:r>
            <a:r>
              <a:rPr lang="en-US" b="1" u="none" dirty="0">
                <a:latin typeface="Arial" panose="020B0604020202020204" pitchFamily="34" charset="0"/>
                <a:cs typeface="Arial" panose="020B0604020202020204" pitchFamily="34" charset="0"/>
              </a:rPr>
              <a:t>26 And God said, Let us make man in our image, after our likeness: </a:t>
            </a:r>
            <a:r>
              <a:rPr lang="en-US" b="0" u="none" dirty="0">
                <a:latin typeface="Arial" panose="020B0604020202020204" pitchFamily="34" charset="0"/>
                <a:cs typeface="Arial" panose="020B0604020202020204" pitchFamily="34" charset="0"/>
              </a:rPr>
              <a:t>and let them have dominion over the fish of the sea, and over the fowl of the air, and over the cattle, and over all the earth, and over every creeping thing that </a:t>
            </a:r>
            <a:r>
              <a:rPr lang="en-US" b="0" u="none" dirty="0" err="1">
                <a:latin typeface="Arial" panose="020B0604020202020204" pitchFamily="34" charset="0"/>
                <a:cs typeface="Arial" panose="020B0604020202020204" pitchFamily="34" charset="0"/>
              </a:rPr>
              <a:t>creepeth</a:t>
            </a:r>
            <a:r>
              <a:rPr lang="en-US" b="0" u="none" dirty="0">
                <a:latin typeface="Arial" panose="020B0604020202020204" pitchFamily="34" charset="0"/>
                <a:cs typeface="Arial" panose="020B0604020202020204" pitchFamily="34" charset="0"/>
              </a:rPr>
              <a:t> upon the earth</a:t>
            </a:r>
            <a:r>
              <a:rPr lang="en-US" b="1" u="none" dirty="0">
                <a:latin typeface="Arial" panose="020B0604020202020204" pitchFamily="34" charset="0"/>
                <a:cs typeface="Arial" panose="020B0604020202020204" pitchFamily="34" charset="0"/>
              </a:rPr>
              <a:t>. 27 </a:t>
            </a:r>
            <a:r>
              <a:rPr lang="en-US" b="0" u="none" dirty="0">
                <a:latin typeface="Arial" panose="020B0604020202020204" pitchFamily="34" charset="0"/>
                <a:cs typeface="Arial" panose="020B0604020202020204" pitchFamily="34" charset="0"/>
              </a:rPr>
              <a:t>So God created man in his own image, in the image of God created he him; male and female created he them. </a:t>
            </a:r>
            <a:r>
              <a:rPr lang="en-US" b="1" u="none" dirty="0">
                <a:latin typeface="Arial" panose="020B0604020202020204" pitchFamily="34" charset="0"/>
                <a:cs typeface="Arial" panose="020B0604020202020204" pitchFamily="34" charset="0"/>
              </a:rPr>
              <a:t>28</a:t>
            </a:r>
            <a:r>
              <a:rPr lang="en-US" b="0" u="none" dirty="0">
                <a:latin typeface="Arial" panose="020B0604020202020204" pitchFamily="34" charset="0"/>
                <a:cs typeface="Arial" panose="020B0604020202020204" pitchFamily="34" charset="0"/>
              </a:rPr>
              <a:t> And God blessed them, and God said unto them, Be fruitful, and multiply, and replenish the earth, and subdue it: and have dominion over the fish of the sea, and over the fowl of the air, and over every living thing that </a:t>
            </a:r>
            <a:r>
              <a:rPr lang="en-US" b="0" u="none" dirty="0" err="1">
                <a:latin typeface="Arial" panose="020B0604020202020204" pitchFamily="34" charset="0"/>
                <a:cs typeface="Arial" panose="020B0604020202020204" pitchFamily="34" charset="0"/>
              </a:rPr>
              <a:t>moveth</a:t>
            </a:r>
            <a:r>
              <a:rPr lang="en-US" b="0" u="none" dirty="0">
                <a:latin typeface="Arial" panose="020B0604020202020204" pitchFamily="34" charset="0"/>
                <a:cs typeface="Arial" panose="020B0604020202020204" pitchFamily="34" charset="0"/>
              </a:rPr>
              <a:t> upon the earth. </a:t>
            </a:r>
            <a:r>
              <a:rPr lang="en-US" b="1" u="none" dirty="0">
                <a:latin typeface="Arial" panose="020B0604020202020204" pitchFamily="34" charset="0"/>
                <a:cs typeface="Arial" panose="020B0604020202020204" pitchFamily="34" charset="0"/>
              </a:rPr>
              <a:t>29</a:t>
            </a:r>
            <a:r>
              <a:rPr lang="en-US" b="0" u="none" dirty="0">
                <a:latin typeface="Arial" panose="020B0604020202020204" pitchFamily="34" charset="0"/>
                <a:cs typeface="Arial" panose="020B0604020202020204" pitchFamily="34" charset="0"/>
              </a:rPr>
              <a:t> And God said, Behold, I have given you every herb bearing seed, which is upon the face of all the earth, and every tree, in the which is the fruit of a tree yielding seed; to you it shall be for meat. 30 And to every beast of the earth, and to every fowl of the air, and to every thing that </a:t>
            </a:r>
            <a:r>
              <a:rPr lang="en-US" b="0" u="none" dirty="0" err="1">
                <a:latin typeface="Arial" panose="020B0604020202020204" pitchFamily="34" charset="0"/>
                <a:cs typeface="Arial" panose="020B0604020202020204" pitchFamily="34" charset="0"/>
              </a:rPr>
              <a:t>creepeth</a:t>
            </a:r>
            <a:r>
              <a:rPr lang="en-US" b="0" u="none" dirty="0">
                <a:latin typeface="Arial" panose="020B0604020202020204" pitchFamily="34" charset="0"/>
                <a:cs typeface="Arial" panose="020B0604020202020204" pitchFamily="34" charset="0"/>
              </a:rPr>
              <a:t> upon the earth, wherein there is life, I have given every green herb for meat: and it was so. </a:t>
            </a:r>
            <a:r>
              <a:rPr lang="en-US" b="1" u="none" dirty="0">
                <a:latin typeface="Arial" panose="020B0604020202020204" pitchFamily="34" charset="0"/>
                <a:cs typeface="Arial" panose="020B0604020202020204" pitchFamily="34" charset="0"/>
              </a:rPr>
              <a:t>31</a:t>
            </a:r>
            <a:r>
              <a:rPr lang="en-US" b="0" u="none"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And God saw every thing that he had made, and, behold, it was very good</a:t>
            </a:r>
            <a:r>
              <a:rPr lang="en-US" b="0" u="none" dirty="0">
                <a:latin typeface="Arial" panose="020B0604020202020204" pitchFamily="34" charset="0"/>
                <a:cs typeface="Arial" panose="020B0604020202020204" pitchFamily="34" charset="0"/>
              </a:rPr>
              <a:t>. And the evening and the morning were the sixth day.</a:t>
            </a:r>
          </a:p>
          <a:p>
            <a:pPr marL="0" indent="0">
              <a:buFont typeface="Wingdings" panose="05000000000000000000" pitchFamily="2" charset="2"/>
              <a:buNone/>
            </a:pPr>
            <a:endParaRPr lang="en-US" b="1"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u="none" dirty="0">
                <a:latin typeface="Arial" panose="020B0604020202020204" pitchFamily="34" charset="0"/>
                <a:cs typeface="Arial" panose="020B0604020202020204" pitchFamily="34" charset="0"/>
              </a:rPr>
              <a:t>Jude 1:6 NKJV 6 </a:t>
            </a:r>
            <a:r>
              <a:rPr lang="en-US" b="0" u="none" dirty="0">
                <a:latin typeface="Arial" panose="020B0604020202020204" pitchFamily="34" charset="0"/>
                <a:cs typeface="Arial" panose="020B0604020202020204" pitchFamily="34" charset="0"/>
              </a:rPr>
              <a:t>And </a:t>
            </a:r>
            <a:r>
              <a:rPr lang="en-US" b="1" u="none" dirty="0">
                <a:latin typeface="Arial" panose="020B0604020202020204" pitchFamily="34" charset="0"/>
                <a:cs typeface="Arial" panose="020B0604020202020204" pitchFamily="34" charset="0"/>
              </a:rPr>
              <a:t>the angels who did not keep their proper domain</a:t>
            </a:r>
            <a:r>
              <a:rPr lang="en-US" b="0" u="none" dirty="0">
                <a:latin typeface="Arial" panose="020B0604020202020204" pitchFamily="34" charset="0"/>
                <a:cs typeface="Arial" panose="020B0604020202020204" pitchFamily="34" charset="0"/>
              </a:rPr>
              <a:t>, but left their own abode, He has reserved in everlasting chains under darkness for the judgment of the great day;</a:t>
            </a:r>
          </a:p>
          <a:p>
            <a:endParaRPr lang="en-US" b="1" u="sng"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Leviticus 26</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vv. 1-13</a:t>
            </a:r>
            <a:r>
              <a:rPr lang="en-US" dirty="0">
                <a:latin typeface="Arial" panose="020B0604020202020204" pitchFamily="34" charset="0"/>
                <a:cs typeface="Arial" panose="020B0604020202020204" pitchFamily="34" charset="0"/>
              </a:rPr>
              <a:t> – Blessings if God’s commandments are obeyed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vv. 14-39 </a:t>
            </a:r>
            <a:r>
              <a:rPr lang="en-US" dirty="0">
                <a:latin typeface="Arial" panose="020B0604020202020204" pitchFamily="34" charset="0"/>
                <a:cs typeface="Arial" panose="020B0604020202020204" pitchFamily="34" charset="0"/>
              </a:rPr>
              <a:t>– Curses from God will come </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vv. 40ff </a:t>
            </a:r>
            <a:r>
              <a:rPr lang="en-US" dirty="0">
                <a:latin typeface="Arial" panose="020B0604020202020204" pitchFamily="34" charset="0"/>
                <a:cs typeface="Arial" panose="020B0604020202020204" pitchFamily="34" charset="0"/>
              </a:rPr>
              <a:t>– But If they confess their iniquities God would remember His covenant and forgive and bless</a:t>
            </a:r>
          </a:p>
          <a:p>
            <a:pPr marL="171450" indent="-171450">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1 John 1:9 NKJV 9 If we confess </a:t>
            </a:r>
            <a:r>
              <a:rPr lang="en-US" dirty="0">
                <a:latin typeface="Arial" panose="020B0604020202020204" pitchFamily="34" charset="0"/>
                <a:cs typeface="Arial" panose="020B0604020202020204" pitchFamily="34" charset="0"/>
              </a:rPr>
              <a:t>our sins, </a:t>
            </a:r>
            <a:r>
              <a:rPr lang="en-US" b="1" dirty="0">
                <a:latin typeface="Arial" panose="020B0604020202020204" pitchFamily="34" charset="0"/>
                <a:cs typeface="Arial" panose="020B0604020202020204" pitchFamily="34" charset="0"/>
              </a:rPr>
              <a:t>He is faithful and just to forgive </a:t>
            </a:r>
            <a:r>
              <a:rPr lang="en-US" dirty="0">
                <a:latin typeface="Arial" panose="020B0604020202020204" pitchFamily="34" charset="0"/>
                <a:cs typeface="Arial" panose="020B0604020202020204" pitchFamily="34" charset="0"/>
              </a:rPr>
              <a:t>us our sins and to cleanse us from all unrighteousness.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3:25-26 NKJV 25</a:t>
            </a:r>
            <a:r>
              <a:rPr lang="en-US" dirty="0">
                <a:latin typeface="Arial" panose="020B0604020202020204" pitchFamily="34" charset="0"/>
                <a:cs typeface="Arial" panose="020B0604020202020204" pitchFamily="34" charset="0"/>
              </a:rPr>
              <a:t> whom God set forth as a propitiation by His blood, through faith, to demonstrate His righteousness, because in His forbearance God had passed over the sins that were previously committed, </a:t>
            </a:r>
            <a:r>
              <a:rPr lang="en-US" b="1" dirty="0">
                <a:latin typeface="Arial" panose="020B0604020202020204" pitchFamily="34" charset="0"/>
                <a:cs typeface="Arial" panose="020B0604020202020204" pitchFamily="34" charset="0"/>
              </a:rPr>
              <a:t>26</a:t>
            </a:r>
            <a:r>
              <a:rPr lang="en-US" dirty="0">
                <a:latin typeface="Arial" panose="020B0604020202020204" pitchFamily="34" charset="0"/>
                <a:cs typeface="Arial" panose="020B0604020202020204" pitchFamily="34" charset="0"/>
              </a:rPr>
              <a:t> to demonstrate at the present time His righteousness, that He might be just and the justifier of the one who has faith in Jesus.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Colossians 3:25 NKJV 25 </a:t>
            </a:r>
            <a:r>
              <a:rPr lang="en-US" dirty="0">
                <a:latin typeface="Arial" panose="020B0604020202020204" pitchFamily="34" charset="0"/>
                <a:cs typeface="Arial" panose="020B0604020202020204" pitchFamily="34" charset="0"/>
              </a:rPr>
              <a:t>But he who does wrong will be repaid for what he has done, and there is no partiality.</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Acts 17:30-31 NKJV 30 "</a:t>
            </a:r>
            <a:r>
              <a:rPr lang="en-US" dirty="0">
                <a:latin typeface="Arial" panose="020B0604020202020204" pitchFamily="34" charset="0"/>
                <a:cs typeface="Arial" panose="020B0604020202020204" pitchFamily="34" charset="0"/>
              </a:rPr>
              <a:t>Truly, these times of ignorance God overlooked, but now commands all men everywhere to repent, </a:t>
            </a:r>
            <a:r>
              <a:rPr lang="en-US" b="1" dirty="0">
                <a:latin typeface="Arial" panose="020B0604020202020204" pitchFamily="34" charset="0"/>
                <a:cs typeface="Arial" panose="020B0604020202020204" pitchFamily="34" charset="0"/>
              </a:rPr>
              <a:t>31</a:t>
            </a:r>
            <a:r>
              <a:rPr lang="en-US" dirty="0">
                <a:latin typeface="Arial" panose="020B0604020202020204" pitchFamily="34" charset="0"/>
                <a:cs typeface="Arial" panose="020B0604020202020204" pitchFamily="34" charset="0"/>
              </a:rPr>
              <a:t> "because He has appointed a day on which He will judge the world in righteousness by the Man whom He has ordained. He has given assurance of this to all by raising Him from the dead.“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2 Thessalonians 1:7-8 NKJV 7 </a:t>
            </a:r>
            <a:r>
              <a:rPr lang="en-US" dirty="0">
                <a:latin typeface="Arial" panose="020B0604020202020204" pitchFamily="34" charset="0"/>
                <a:cs typeface="Arial" panose="020B0604020202020204" pitchFamily="34" charset="0"/>
              </a:rPr>
              <a:t>and to give you who are troubled rest with us when the Lord Jesus is revealed from heaven with His mighty angels,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in flaming fire taking vengeance on those who do not know God, and on those who do not obey the gospel of our Lord Jesus Christ.</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2:1-11 NKJV 1 </a:t>
            </a:r>
            <a:r>
              <a:rPr lang="en-US" dirty="0">
                <a:latin typeface="Arial" panose="020B0604020202020204" pitchFamily="34" charset="0"/>
                <a:cs typeface="Arial" panose="020B0604020202020204" pitchFamily="34" charset="0"/>
              </a:rPr>
              <a:t>Therefore you are inexcusable, O man, whoever you are who judge, for in whatever you judge another you condemn yourself; for you who judge practice the same things</a:t>
            </a:r>
            <a:r>
              <a:rPr lang="en-US" b="1" dirty="0">
                <a:latin typeface="Arial" panose="020B0604020202020204" pitchFamily="34" charset="0"/>
                <a:cs typeface="Arial" panose="020B0604020202020204" pitchFamily="34" charset="0"/>
              </a:rPr>
              <a:t>. 2 </a:t>
            </a:r>
            <a:r>
              <a:rPr lang="en-US" dirty="0">
                <a:latin typeface="Arial" panose="020B0604020202020204" pitchFamily="34" charset="0"/>
                <a:cs typeface="Arial" panose="020B0604020202020204" pitchFamily="34" charset="0"/>
              </a:rPr>
              <a:t>But we know that the judgment of God is according to truth against those who practice such things. </a:t>
            </a:r>
            <a:r>
              <a:rPr lang="en-US" b="1" dirty="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And do you think this, O man, you who judge those practicing such things, and doing the same, that you will escape the judgment of God?</a:t>
            </a:r>
            <a:r>
              <a:rPr lang="en-US" b="1" dirty="0">
                <a:latin typeface="Arial" panose="020B0604020202020204" pitchFamily="34" charset="0"/>
                <a:cs typeface="Arial" panose="020B0604020202020204" pitchFamily="34" charset="0"/>
              </a:rPr>
              <a:t> 4 </a:t>
            </a:r>
            <a:r>
              <a:rPr lang="en-US" dirty="0">
                <a:latin typeface="Arial" panose="020B0604020202020204" pitchFamily="34" charset="0"/>
                <a:cs typeface="Arial" panose="020B0604020202020204" pitchFamily="34" charset="0"/>
              </a:rPr>
              <a:t>Or do you despise the riches of His goodness, forbearance, and longsuffering, not knowing that the goodness of God leads you to repentance?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But in accordance with your hardness and your impenitent heart you are treasuring up for yourself wrath in the day of wrath and revelation of the righteous judgment of God</a:t>
            </a:r>
            <a:r>
              <a:rPr lang="en-US" b="1" dirty="0">
                <a:latin typeface="Arial" panose="020B0604020202020204" pitchFamily="34" charset="0"/>
                <a:cs typeface="Arial" panose="020B0604020202020204" pitchFamily="34" charset="0"/>
              </a:rPr>
              <a:t>, 6 </a:t>
            </a:r>
            <a:r>
              <a:rPr lang="en-US" dirty="0">
                <a:latin typeface="Arial" panose="020B0604020202020204" pitchFamily="34" charset="0"/>
                <a:cs typeface="Arial" panose="020B0604020202020204" pitchFamily="34" charset="0"/>
              </a:rPr>
              <a:t>who "will render to each one according to his deeds":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eternal life to those who by patient continuance in doing good seek for glory, honor, and immortality;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but to those who are self-seeking and do not obey the truth, but obey unrighteousness--indignation and wrath, 9 tribulation and anguish, on every soul of man who does evil, of the Jew first and also of the Greek;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but glory, honor, and peace to everyone who works what is good, to the Jew first and also to the Greek.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For there is no partiality with God.</a:t>
            </a:r>
          </a:p>
        </p:txBody>
      </p:sp>
      <p:sp>
        <p:nvSpPr>
          <p:cNvPr id="4" name="Slide Number Placeholder 3">
            <a:extLst>
              <a:ext uri="{FF2B5EF4-FFF2-40B4-BE49-F238E27FC236}">
                <a16:creationId xmlns:a16="http://schemas.microsoft.com/office/drawing/2014/main" id="{8F4B790F-0673-1718-DCF8-6A207BDF7705}"/>
              </a:ext>
            </a:extLst>
          </p:cNvPr>
          <p:cNvSpPr>
            <a:spLocks noGrp="1"/>
          </p:cNvSpPr>
          <p:nvPr>
            <p:ph type="sldNum" sz="quarter" idx="5"/>
          </p:nvPr>
        </p:nvSpPr>
        <p:spPr/>
        <p:txBody>
          <a:bodyPr/>
          <a:lstStyle/>
          <a:p>
            <a:fld id="{F236FD9E-D4E4-4C92-BB70-E7D3DEA5ADC6}" type="slidenum">
              <a:rPr lang="en-US" smtClean="0"/>
              <a:t>6</a:t>
            </a:fld>
            <a:endParaRPr lang="en-US"/>
          </a:p>
        </p:txBody>
      </p:sp>
      <p:sp>
        <p:nvSpPr>
          <p:cNvPr id="5" name="Date Placeholder 4">
            <a:extLst>
              <a:ext uri="{FF2B5EF4-FFF2-40B4-BE49-F238E27FC236}">
                <a16:creationId xmlns:a16="http://schemas.microsoft.com/office/drawing/2014/main" id="{296F1949-87A9-FF5C-65A2-28BBDD1B5A2E}"/>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1614330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6F740-8C49-5344-B294-6B16D578B6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FC7E0E-AEF9-0A47-2517-0DD1CD9A6464}"/>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D56958F-A35E-0A0D-B59C-54A84A73B2B6}"/>
              </a:ext>
            </a:extLst>
          </p:cNvPr>
          <p:cNvSpPr>
            <a:spLocks noGrp="1"/>
          </p:cNvSpPr>
          <p:nvPr>
            <p:ph type="body" idx="1"/>
          </p:nvPr>
        </p:nvSpPr>
        <p:spPr>
          <a:xfrm>
            <a:off x="-1" y="3316288"/>
            <a:ext cx="6856413" cy="5827712"/>
          </a:xfrm>
        </p:spPr>
        <p:txBody>
          <a:bodyPr/>
          <a:lstStyle/>
          <a:p>
            <a:r>
              <a:rPr lang="en-US" b="1" dirty="0">
                <a:latin typeface="Arial" panose="020B0604020202020204" pitchFamily="34" charset="0"/>
                <a:cs typeface="Arial" panose="020B0604020202020204" pitchFamily="34" charset="0"/>
              </a:rPr>
              <a:t>2 Thessalonians 1:8-9 KJV 8 In flaming fire taking vengeance</a:t>
            </a:r>
            <a:r>
              <a:rPr lang="en-US" b="0" dirty="0">
                <a:latin typeface="Arial" panose="020B0604020202020204" pitchFamily="34" charset="0"/>
                <a:cs typeface="Arial" panose="020B0604020202020204" pitchFamily="34" charset="0"/>
              </a:rPr>
              <a:t> on them that know not God, and that obey not the gospel of our Lord Jesus Christ: </a:t>
            </a:r>
            <a:r>
              <a:rPr lang="en-US" b="1" dirty="0">
                <a:latin typeface="Arial" panose="020B0604020202020204" pitchFamily="34" charset="0"/>
                <a:cs typeface="Arial" panose="020B0604020202020204" pitchFamily="34" charset="0"/>
              </a:rPr>
              <a:t>9 </a:t>
            </a:r>
            <a:r>
              <a:rPr lang="en-US" b="0" dirty="0">
                <a:latin typeface="Arial" panose="020B0604020202020204" pitchFamily="34" charset="0"/>
                <a:cs typeface="Arial" panose="020B0604020202020204" pitchFamily="34" charset="0"/>
              </a:rPr>
              <a:t>Who shall be </a:t>
            </a:r>
            <a:r>
              <a:rPr lang="en-US" b="1" dirty="0">
                <a:latin typeface="Arial" panose="020B0604020202020204" pitchFamily="34" charset="0"/>
                <a:cs typeface="Arial" panose="020B0604020202020204" pitchFamily="34" charset="0"/>
              </a:rPr>
              <a:t>punished with everlasting destruction</a:t>
            </a:r>
            <a:r>
              <a:rPr lang="en-US" b="0" dirty="0">
                <a:latin typeface="Arial" panose="020B0604020202020204" pitchFamily="34" charset="0"/>
                <a:cs typeface="Arial" panose="020B0604020202020204" pitchFamily="34" charset="0"/>
              </a:rPr>
              <a:t> from the presence of the Lord, and from the glory of his power;	`</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25:41 KJV 41 </a:t>
            </a:r>
            <a:r>
              <a:rPr lang="en-US" b="0" dirty="0">
                <a:latin typeface="Arial" panose="020B0604020202020204" pitchFamily="34" charset="0"/>
                <a:cs typeface="Arial" panose="020B0604020202020204" pitchFamily="34" charset="0"/>
              </a:rPr>
              <a:t>Then shall he say also unto them on the left hand, Depart from me, ye cursed, into </a:t>
            </a:r>
            <a:r>
              <a:rPr lang="en-US" b="1" dirty="0">
                <a:latin typeface="Arial" panose="020B0604020202020204" pitchFamily="34" charset="0"/>
                <a:cs typeface="Arial" panose="020B0604020202020204" pitchFamily="34" charset="0"/>
              </a:rPr>
              <a:t>everlasting fire</a:t>
            </a:r>
            <a:r>
              <a:rPr lang="en-US" b="0" dirty="0">
                <a:latin typeface="Arial" panose="020B0604020202020204" pitchFamily="34" charset="0"/>
                <a:cs typeface="Arial" panose="020B0604020202020204" pitchFamily="34" charset="0"/>
              </a:rPr>
              <a:t>, prepared for the devil and his angels: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Mark 9:43 KJV 43 </a:t>
            </a:r>
            <a:r>
              <a:rPr lang="en-US" b="0" dirty="0">
                <a:latin typeface="Arial" panose="020B0604020202020204" pitchFamily="34" charset="0"/>
                <a:cs typeface="Arial" panose="020B0604020202020204" pitchFamily="34" charset="0"/>
              </a:rPr>
              <a:t>And if thy hand offend thee, cut it off: it is better for thee to enter into life maimed, than having two hands to go into hell, into </a:t>
            </a:r>
            <a:r>
              <a:rPr lang="en-US" b="1" dirty="0">
                <a:latin typeface="Arial" panose="020B0604020202020204" pitchFamily="34" charset="0"/>
                <a:cs typeface="Arial" panose="020B0604020202020204" pitchFamily="34" charset="0"/>
              </a:rPr>
              <a:t>the fire that never shall be quenched:</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Revelation 20:15 KJV 15 </a:t>
            </a:r>
            <a:r>
              <a:rPr lang="en-US" b="0" dirty="0">
                <a:latin typeface="Arial" panose="020B0604020202020204" pitchFamily="34" charset="0"/>
                <a:cs typeface="Arial" panose="020B0604020202020204" pitchFamily="34" charset="0"/>
              </a:rPr>
              <a:t>And whosoever was not found written in the book of life was cast into </a:t>
            </a:r>
            <a:r>
              <a:rPr lang="en-US" b="1" dirty="0">
                <a:latin typeface="Arial" panose="020B0604020202020204" pitchFamily="34" charset="0"/>
                <a:cs typeface="Arial" panose="020B0604020202020204" pitchFamily="34" charset="0"/>
              </a:rPr>
              <a:t>the lake of fire</a:t>
            </a:r>
            <a:r>
              <a:rPr lang="en-US" b="0"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DCCD8C3A-E169-66B4-EA4B-84B1A5B7DEB0}"/>
              </a:ext>
            </a:extLst>
          </p:cNvPr>
          <p:cNvSpPr>
            <a:spLocks noGrp="1"/>
          </p:cNvSpPr>
          <p:nvPr>
            <p:ph type="sldNum" sz="quarter" idx="5"/>
          </p:nvPr>
        </p:nvSpPr>
        <p:spPr/>
        <p:txBody>
          <a:bodyPr/>
          <a:lstStyle/>
          <a:p>
            <a:fld id="{F236FD9E-D4E4-4C92-BB70-E7D3DEA5ADC6}" type="slidenum">
              <a:rPr lang="en-US" smtClean="0"/>
              <a:t>7</a:t>
            </a:fld>
            <a:endParaRPr lang="en-US"/>
          </a:p>
        </p:txBody>
      </p:sp>
      <p:sp>
        <p:nvSpPr>
          <p:cNvPr id="5" name="Date Placeholder 4">
            <a:extLst>
              <a:ext uri="{FF2B5EF4-FFF2-40B4-BE49-F238E27FC236}">
                <a16:creationId xmlns:a16="http://schemas.microsoft.com/office/drawing/2014/main" id="{38279FA8-2350-E2F6-A76D-032E9CE41ACB}"/>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2989536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1907A-C347-AE8D-F3E6-B43656F43F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CB6384-5ECA-BFE0-DD5B-1C92D5608B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F79735-C15B-29CB-6E87-34DBA6FF68D3}"/>
              </a:ext>
            </a:extLst>
          </p:cNvPr>
          <p:cNvSpPr>
            <a:spLocks noGrp="1"/>
          </p:cNvSpPr>
          <p:nvPr>
            <p:ph type="body" idx="1"/>
          </p:nvPr>
        </p:nvSpPr>
        <p:spPr/>
        <p:txBody>
          <a:bodyPr/>
          <a:lstStyle/>
          <a:p>
            <a:endParaRPr lang="en-US" sz="1200" b="0" i="0" u="sng"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E06A4EA-E717-381C-8528-BBBD7109B283}"/>
              </a:ext>
            </a:extLst>
          </p:cNvPr>
          <p:cNvSpPr>
            <a:spLocks noGrp="1"/>
          </p:cNvSpPr>
          <p:nvPr>
            <p:ph type="sldNum" sz="quarter" idx="5"/>
          </p:nvPr>
        </p:nvSpPr>
        <p:spPr/>
        <p:txBody>
          <a:bodyPr/>
          <a:lstStyle/>
          <a:p>
            <a:fld id="{F236FD9E-D4E4-4C92-BB70-E7D3DEA5ADC6}" type="slidenum">
              <a:rPr lang="en-US" smtClean="0"/>
              <a:t>8</a:t>
            </a:fld>
            <a:endParaRPr lang="en-US"/>
          </a:p>
        </p:txBody>
      </p:sp>
      <p:sp>
        <p:nvSpPr>
          <p:cNvPr id="5" name="Date Placeholder 4">
            <a:extLst>
              <a:ext uri="{FF2B5EF4-FFF2-40B4-BE49-F238E27FC236}">
                <a16:creationId xmlns:a16="http://schemas.microsoft.com/office/drawing/2014/main" id="{C48DD83D-EFC7-D2A1-F813-BD9E416FA772}"/>
              </a:ext>
            </a:extLst>
          </p:cNvPr>
          <p:cNvSpPr>
            <a:spLocks noGrp="1"/>
          </p:cNvSpPr>
          <p:nvPr>
            <p:ph type="dt" idx="1"/>
          </p:nvPr>
        </p:nvSpPr>
        <p:spPr/>
        <p:txBody>
          <a:bodyPr/>
          <a:lstStyle/>
          <a:p>
            <a:r>
              <a:rPr lang="en-US"/>
              <a:t>1/12/2025 AM-PM</a:t>
            </a:r>
          </a:p>
        </p:txBody>
      </p:sp>
    </p:spTree>
    <p:extLst>
      <p:ext uri="{BB962C8B-B14F-4D97-AF65-F5344CB8AC3E}">
        <p14:creationId xmlns:p14="http://schemas.microsoft.com/office/powerpoint/2010/main" val="147043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1400" y="241300"/>
            <a:ext cx="5230813" cy="3922713"/>
          </a:xfrm>
        </p:spPr>
      </p:sp>
      <p:sp>
        <p:nvSpPr>
          <p:cNvPr id="3" name="Notes Placeholder 2"/>
          <p:cNvSpPr>
            <a:spLocks noGrp="1"/>
          </p:cNvSpPr>
          <p:nvPr>
            <p:ph type="body" idx="1"/>
          </p:nvPr>
        </p:nvSpPr>
        <p:spPr>
          <a:xfrm>
            <a:off x="10676" y="4164013"/>
            <a:ext cx="6845738" cy="4979987"/>
          </a:xfrm>
        </p:spPr>
        <p:txBody>
          <a:bodyPr>
            <a:normAutofit/>
          </a:bodyPr>
          <a:lstStyle/>
          <a:p>
            <a:pPr>
              <a:defRPr/>
            </a:pPr>
            <a:r>
              <a:rPr lang="en-US" altLang="en-US" sz="1200" b="1" u="sng" dirty="0">
                <a:latin typeface="Arial" panose="020B0604020202020204" pitchFamily="34" charset="0"/>
                <a:cs typeface="Arial" panose="020B0604020202020204" pitchFamily="34" charset="0"/>
              </a:rPr>
              <a:t>Hebrews 5:8-9 KJV 8 Though he were a Son, yet learned he obedience by the things which he suffered; 9 And being made perfect, he became the author of eternal salvation unto all them that obey him;</a:t>
            </a:r>
          </a:p>
          <a:p>
            <a:pPr>
              <a:defRPr/>
            </a:pPr>
            <a:endParaRPr lang="en-US" altLang="en-US" sz="1200" b="1" u="sng" dirty="0">
              <a:latin typeface="Arial" panose="020B0604020202020204" pitchFamily="34" charset="0"/>
              <a:cs typeface="Arial" panose="020B0604020202020204" pitchFamily="34" charset="0"/>
            </a:endParaRPr>
          </a:p>
          <a:p>
            <a:pPr>
              <a:defRPr/>
            </a:pPr>
            <a:r>
              <a:rPr lang="en-US" altLang="en-US" sz="1200" b="1" u="sng" dirty="0">
                <a:latin typeface="Arial" panose="020B0604020202020204" pitchFamily="34" charset="0"/>
                <a:cs typeface="Arial" panose="020B0604020202020204" pitchFamily="34" charset="0"/>
              </a:rPr>
              <a:t>Rom. 10:17 </a:t>
            </a:r>
            <a:r>
              <a:rPr lang="en-US" altLang="en-US" sz="12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200" b="1" u="sng" dirty="0">
                <a:latin typeface="Arial" panose="020B0604020202020204" pitchFamily="34" charset="0"/>
                <a:cs typeface="Arial" panose="020B0604020202020204" pitchFamily="34" charset="0"/>
              </a:rPr>
              <a:t>Heb 11:6</a:t>
            </a:r>
            <a:r>
              <a:rPr lang="en-US" altLang="en-US" sz="1200"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But without faith it is impossible to please him: for he that cometh to God </a:t>
            </a:r>
            <a:r>
              <a:rPr lang="en-US" altLang="en-US" sz="1200" b="1" dirty="0">
                <a:latin typeface="Arial" panose="020B0604020202020204" pitchFamily="34" charset="0"/>
                <a:cs typeface="Arial" panose="020B0604020202020204" pitchFamily="34" charset="0"/>
              </a:rPr>
              <a:t>must believe that he is</a:t>
            </a:r>
            <a:r>
              <a:rPr lang="en-US" altLang="en-US" sz="1200" dirty="0">
                <a:latin typeface="Arial" panose="020B0604020202020204" pitchFamily="34" charset="0"/>
                <a:cs typeface="Arial" panose="020B0604020202020204" pitchFamily="34" charset="0"/>
              </a:rPr>
              <a:t>, and that he is a rewarder of </a:t>
            </a:r>
            <a:r>
              <a:rPr lang="en-US" altLang="en-US" sz="1200" b="1" dirty="0">
                <a:latin typeface="Arial" panose="020B0604020202020204" pitchFamily="34" charset="0"/>
                <a:cs typeface="Arial" panose="020B0604020202020204" pitchFamily="34" charset="0"/>
              </a:rPr>
              <a:t>them that diligently seek him</a:t>
            </a:r>
            <a:r>
              <a:rPr lang="en-US" altLang="en-US" sz="1200" dirty="0">
                <a:latin typeface="Arial" panose="020B0604020202020204" pitchFamily="34" charset="0"/>
                <a:cs typeface="Arial" panose="020B0604020202020204" pitchFamily="34" charset="0"/>
              </a:rPr>
              <a:t>.</a:t>
            </a:r>
          </a:p>
          <a:p>
            <a:pPr>
              <a:defRPr/>
            </a:pPr>
            <a:r>
              <a:rPr lang="en-US" altLang="en-US" sz="1200" b="1" u="sng" dirty="0">
                <a:latin typeface="Arial" panose="020B0604020202020204" pitchFamily="34" charset="0"/>
                <a:cs typeface="Arial" panose="020B0604020202020204" pitchFamily="34" charset="0"/>
              </a:rPr>
              <a:t>Jn. 8:24 </a:t>
            </a:r>
            <a:r>
              <a:rPr lang="en-US" altLang="en-US" sz="12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200" b="1" u="sng" dirty="0">
                <a:latin typeface="Arial" panose="020B0604020202020204" pitchFamily="34" charset="0"/>
                <a:cs typeface="Arial" panose="020B0604020202020204" pitchFamily="34" charset="0"/>
              </a:rPr>
              <a:t>Acts 17:30-31 </a:t>
            </a:r>
            <a:r>
              <a:rPr lang="en-US" altLang="en-US" sz="1200" dirty="0">
                <a:latin typeface="Arial" panose="020B0604020202020204" pitchFamily="34" charset="0"/>
                <a:cs typeface="Arial" panose="020B0604020202020204" pitchFamily="34" charset="0"/>
              </a:rPr>
              <a:t>- And the times of this ignorance God winked at; but now </a:t>
            </a:r>
            <a:r>
              <a:rPr lang="en-US" altLang="en-US" sz="1200" dirty="0" err="1">
                <a:latin typeface="Arial" panose="020B0604020202020204" pitchFamily="34" charset="0"/>
                <a:cs typeface="Arial" panose="020B0604020202020204" pitchFamily="34" charset="0"/>
              </a:rPr>
              <a:t>commandeth</a:t>
            </a:r>
            <a:r>
              <a:rPr lang="en-US" altLang="en-US" sz="12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200" b="1" u="sng" dirty="0">
                <a:latin typeface="Arial" panose="020B0604020202020204" pitchFamily="34" charset="0"/>
                <a:cs typeface="Arial" panose="020B0604020202020204" pitchFamily="34" charset="0"/>
              </a:rPr>
              <a:t>Matt. 10:32</a:t>
            </a:r>
            <a:r>
              <a:rPr lang="en-US" altLang="en-US" sz="12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200" b="1" u="sng" dirty="0">
                <a:latin typeface="Arial" panose="020B0604020202020204" pitchFamily="34" charset="0"/>
                <a:cs typeface="Arial" panose="020B0604020202020204" pitchFamily="34" charset="0"/>
              </a:rPr>
              <a:t>Acts 2:38 </a:t>
            </a:r>
            <a:r>
              <a:rPr lang="en-US" altLang="en-US" sz="12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200" b="1" u="sng" dirty="0">
                <a:latin typeface="Arial" panose="020B0604020202020204" pitchFamily="34" charset="0"/>
                <a:cs typeface="Arial" panose="020B0604020202020204" pitchFamily="34" charset="0"/>
              </a:rPr>
              <a:t>1 Jn. 1:7-9 </a:t>
            </a:r>
            <a:r>
              <a:rPr lang="en-US" altLang="en-US" sz="12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200" dirty="0" err="1">
                <a:latin typeface="Arial" panose="020B0604020202020204" pitchFamily="34" charset="0"/>
                <a:cs typeface="Arial" panose="020B0604020202020204" pitchFamily="34" charset="0"/>
              </a:rPr>
              <a:t>cleanseth</a:t>
            </a:r>
            <a:r>
              <a:rPr lang="en-US" altLang="en-US" sz="1200" dirty="0">
                <a:latin typeface="Arial" panose="020B0604020202020204" pitchFamily="34" charset="0"/>
                <a:cs typeface="Arial" panose="020B0604020202020204" pitchFamily="34" charset="0"/>
              </a:rPr>
              <a:t> us from all sin</a:t>
            </a:r>
            <a:r>
              <a:rPr lang="en-US" altLang="en-US" sz="1200" b="1" dirty="0">
                <a:latin typeface="Arial" panose="020B0604020202020204" pitchFamily="34" charset="0"/>
                <a:cs typeface="Arial" panose="020B0604020202020204" pitchFamily="34" charset="0"/>
              </a:rPr>
              <a:t>. 8 </a:t>
            </a:r>
            <a:r>
              <a:rPr lang="en-US" altLang="en-US" sz="1200" dirty="0">
                <a:latin typeface="Arial" panose="020B0604020202020204" pitchFamily="34" charset="0"/>
                <a:cs typeface="Arial" panose="020B0604020202020204" pitchFamily="34" charset="0"/>
              </a:rPr>
              <a:t>If we say that we have no sin, we deceive ourselves, and the truth is not in us. </a:t>
            </a:r>
            <a:r>
              <a:rPr lang="en-US" altLang="en-US" sz="1200" b="1" dirty="0">
                <a:latin typeface="Arial" panose="020B0604020202020204" pitchFamily="34" charset="0"/>
                <a:cs typeface="Arial" panose="020B0604020202020204" pitchFamily="34" charset="0"/>
              </a:rPr>
              <a:t>9</a:t>
            </a:r>
            <a:r>
              <a:rPr lang="en-US" altLang="en-US" sz="12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200" b="1" u="sng" dirty="0">
                <a:latin typeface="Arial" panose="020B0604020202020204" pitchFamily="34" charset="0"/>
                <a:cs typeface="Arial" panose="020B0604020202020204" pitchFamily="34" charset="0"/>
              </a:rPr>
              <a:t>Rev. 2:10 </a:t>
            </a:r>
            <a:r>
              <a:rPr lang="en-US" altLang="en-US" sz="12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200" b="1" u="sng" dirty="0">
                <a:latin typeface="Arial" panose="020B0604020202020204" pitchFamily="34" charset="0"/>
                <a:cs typeface="Arial" panose="020B0604020202020204" pitchFamily="34" charset="0"/>
              </a:rPr>
              <a:t>be thou faithful unto death, and I will give thee a crown of life</a:t>
            </a:r>
            <a:r>
              <a:rPr lang="en-US" altLang="en-US" sz="12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1/12/2025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9</a:t>
            </a:fld>
            <a:endParaRPr lang="en-US" dirty="0"/>
          </a:p>
        </p:txBody>
      </p:sp>
    </p:spTree>
    <p:extLst>
      <p:ext uri="{BB962C8B-B14F-4D97-AF65-F5344CB8AC3E}">
        <p14:creationId xmlns:p14="http://schemas.microsoft.com/office/powerpoint/2010/main" val="54738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BC0EEE7D-7AFB-472E-AF2E-81AE2B83F3D6}" type="datetime1">
              <a:rPr lang="en-US" smtClean="0"/>
              <a:t>1/13/2025</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49970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5BC39743-93FD-4B24-B840-D7879A587FDF}" type="datetime1">
              <a:rPr lang="en-US" smtClean="0"/>
              <a:t>1/13/2025</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58231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8F02D25B-F5C9-4FEA-8752-8B4B59ED334E}" type="datetime1">
              <a:rPr lang="en-US" smtClean="0"/>
              <a:t>1/13/2025</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4598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2F2B771E-69F3-4E38-934C-8199D38A66AF}" type="datetime1">
              <a:rPr lang="en-US" smtClean="0"/>
              <a:t>1/13/2025</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90591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AB8B1AE2-483F-4BCB-8EB5-10F910DF5CC5}" type="datetime1">
              <a:rPr lang="en-US" smtClean="0"/>
              <a:t>1/13/2025</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5154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B33FD806-FE9B-4A2E-AB46-3D367D3F543F}" type="datetime1">
              <a:rPr lang="en-US" smtClean="0"/>
              <a:t>1/13/2025</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3679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E6BC2797-160A-4C9B-95E5-AE850EB0FB11}" type="datetime1">
              <a:rPr lang="en-US" smtClean="0"/>
              <a:t>1/13/2025</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210309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CBF3980F-7490-4716-8165-0E17EC826D7F}" type="datetime1">
              <a:rPr lang="en-US" smtClean="0"/>
              <a:t>1/13/2025</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25975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521CBCAE-1BFB-452A-80B6-36111A0B2ACE}" type="datetime1">
              <a:rPr lang="en-US" smtClean="0"/>
              <a:t>1/13/2025</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57525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B1D6E75A-4DCF-4A23-A2A4-81530DAECF5F}" type="datetime1">
              <a:rPr lang="en-US" smtClean="0"/>
              <a:t>1/13/2025</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39195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E7E8E8BE-99CE-439D-9944-01EBF64B6C20}" type="datetime1">
              <a:rPr lang="en-US" smtClean="0"/>
              <a:t>1/13/2025</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0526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E4E83CE0-25D0-463C-992C-99915AA3E968}" type="datetime1">
              <a:rPr lang="en-US" smtClean="0"/>
              <a:t>1/13/2025</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36" userDrawn="1">
          <p15:clr>
            <a:srgbClr val="F26B43"/>
          </p15:clr>
        </p15:guide>
        <p15:guide id="4" orient="horz" pos="3984" userDrawn="1">
          <p15:clr>
            <a:srgbClr val="F26B43"/>
          </p15:clr>
        </p15:guide>
        <p15:guide id="5" pos="252" userDrawn="1">
          <p15:clr>
            <a:srgbClr val="F26B43"/>
          </p15:clr>
        </p15:guide>
        <p15:guide id="6" pos="5508" userDrawn="1">
          <p15:clr>
            <a:srgbClr val="F26B43"/>
          </p15:clr>
        </p15:guide>
        <p15:guide id="7" pos="540" userDrawn="1">
          <p15:clr>
            <a:srgbClr val="F26B43"/>
          </p15:clr>
        </p15:guide>
        <p15:guide id="8" pos="52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44CFA-A042-9199-4661-3A4E26CE34EB}"/>
              </a:ext>
            </a:extLst>
          </p:cNvPr>
          <p:cNvSpPr>
            <a:spLocks noGrp="1"/>
          </p:cNvSpPr>
          <p:nvPr>
            <p:ph type="ctrTitle"/>
          </p:nvPr>
        </p:nvSpPr>
        <p:spPr>
          <a:xfrm>
            <a:off x="1143000" y="2314575"/>
            <a:ext cx="6858000" cy="1833095"/>
          </a:xfrm>
        </p:spPr>
        <p:txBody>
          <a:bodyPr>
            <a:normAutofit/>
          </a:bodyPr>
          <a:lstStyle/>
          <a:p>
            <a:r>
              <a:rPr lang="en-US" sz="6000" b="1" dirty="0">
                <a:latin typeface="Candara" panose="020E0502030303020204" pitchFamily="34" charset="0"/>
              </a:rPr>
              <a:t>The Reality and nature Of Hell</a:t>
            </a:r>
          </a:p>
        </p:txBody>
      </p:sp>
      <p:sp>
        <p:nvSpPr>
          <p:cNvPr id="3" name="Subtitle 2">
            <a:extLst>
              <a:ext uri="{FF2B5EF4-FFF2-40B4-BE49-F238E27FC236}">
                <a16:creationId xmlns:a16="http://schemas.microsoft.com/office/drawing/2014/main" id="{7CA2DC2A-C3B3-842D-9D6D-22C0A2140546}"/>
              </a:ext>
            </a:extLst>
          </p:cNvPr>
          <p:cNvSpPr>
            <a:spLocks noGrp="1"/>
          </p:cNvSpPr>
          <p:nvPr>
            <p:ph type="subTitle" idx="1"/>
          </p:nvPr>
        </p:nvSpPr>
        <p:spPr>
          <a:xfrm>
            <a:off x="3019425" y="4051997"/>
            <a:ext cx="3105150" cy="509120"/>
          </a:xfrm>
        </p:spPr>
        <p:txBody>
          <a:bodyPr>
            <a:normAutofit/>
          </a:bodyPr>
          <a:lstStyle/>
          <a:p>
            <a:r>
              <a:rPr lang="en-US" sz="2400" b="0" i="1" dirty="0">
                <a:latin typeface="Candara" panose="020E0502030303020204" pitchFamily="34" charset="0"/>
              </a:rPr>
              <a:t>Matthew 25:31-46</a:t>
            </a:r>
          </a:p>
        </p:txBody>
      </p:sp>
      <p:sp>
        <p:nvSpPr>
          <p:cNvPr id="4" name="TextBox 3">
            <a:extLst>
              <a:ext uri="{FF2B5EF4-FFF2-40B4-BE49-F238E27FC236}">
                <a16:creationId xmlns:a16="http://schemas.microsoft.com/office/drawing/2014/main" id="{16F7242F-A334-D2E1-3FEE-0FD131D8E6B2}"/>
              </a:ext>
            </a:extLst>
          </p:cNvPr>
          <p:cNvSpPr txBox="1"/>
          <p:nvPr/>
        </p:nvSpPr>
        <p:spPr>
          <a:xfrm>
            <a:off x="4049487" y="4652612"/>
            <a:ext cx="1045029" cy="369332"/>
          </a:xfrm>
          <a:prstGeom prst="rect">
            <a:avLst/>
          </a:prstGeom>
          <a:noFill/>
        </p:spPr>
        <p:txBody>
          <a:bodyPr wrap="square" rtlCol="0">
            <a:spAutoFit/>
          </a:bodyPr>
          <a:lstStyle/>
          <a:p>
            <a:pPr algn="ctr"/>
            <a:r>
              <a:rPr lang="en-US" dirty="0">
                <a:latin typeface="Candara" panose="020E0502030303020204" pitchFamily="34" charset="0"/>
                <a:ea typeface="Cambria" panose="02040503050406030204" pitchFamily="18" charset="0"/>
              </a:rPr>
              <a:t>Part 1</a:t>
            </a:r>
          </a:p>
        </p:txBody>
      </p:sp>
    </p:spTree>
    <p:extLst>
      <p:ext uri="{BB962C8B-B14F-4D97-AF65-F5344CB8AC3E}">
        <p14:creationId xmlns:p14="http://schemas.microsoft.com/office/powerpoint/2010/main" val="1391416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childTnLst>
                          </p:cTn>
                        </p:par>
                        <p:par>
                          <p:cTn id="8" fill="hold">
                            <p:stCondLst>
                              <p:cond delay="125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EB09B-F39E-F791-A4C2-22082E29F90D}"/>
              </a:ext>
            </a:extLst>
          </p:cNvPr>
          <p:cNvSpPr>
            <a:spLocks noGrp="1"/>
          </p:cNvSpPr>
          <p:nvPr>
            <p:ph type="title"/>
          </p:nvPr>
        </p:nvSpPr>
        <p:spPr>
          <a:xfrm>
            <a:off x="771525" y="314326"/>
            <a:ext cx="7429500" cy="752474"/>
          </a:xfrm>
        </p:spPr>
        <p:txBody>
          <a:bodyPr anchor="b">
            <a:normAutofit/>
          </a:bodyPr>
          <a:lstStyle/>
          <a:p>
            <a:r>
              <a:rPr lang="en-US" sz="4400" b="1" i="0"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3BE9C255-2248-9418-36C3-75C67555A162}"/>
              </a:ext>
            </a:extLst>
          </p:cNvPr>
          <p:cNvSpPr>
            <a:spLocks noGrp="1"/>
          </p:cNvSpPr>
          <p:nvPr>
            <p:ph idx="1"/>
          </p:nvPr>
        </p:nvSpPr>
        <p:spPr>
          <a:xfrm>
            <a:off x="857249" y="1066798"/>
            <a:ext cx="8197773" cy="5791201"/>
          </a:xfrm>
        </p:spPr>
        <p:txBody>
          <a:bodyPr>
            <a:noAutofit/>
          </a:bodyPr>
          <a:lstStyle/>
          <a:p>
            <a:pPr marL="0" indent="0">
              <a:lnSpc>
                <a:spcPts val="3200"/>
              </a:lnSpc>
              <a:buNone/>
            </a:pPr>
            <a:r>
              <a:rPr lang="en-US" sz="3200" b="1" dirty="0">
                <a:latin typeface="Candara" panose="020E0502030303020204" pitchFamily="34" charset="0"/>
              </a:rPr>
              <a:t>The same Bible that teaches there is a place called heaven, teaches there is a place called hell </a:t>
            </a:r>
            <a:r>
              <a:rPr lang="en-US" sz="3200" i="1" dirty="0">
                <a:latin typeface="Candara" panose="020E0502030303020204" pitchFamily="34" charset="0"/>
              </a:rPr>
              <a:t>– Matt. 25:41</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fact and reality of hell is denied by many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To deny hell, denies the teaching of Christ</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To affirm this place is viewed as repulsive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But the Bible teaches that hell and heaven are real</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Many rationalize that a gracious, loving and merciful God would not allow any man to go to such a horrible place as </a:t>
            </a:r>
            <a:r>
              <a:rPr lang="en-US" sz="2800">
                <a:latin typeface="Candara" panose="020E0502030303020204" pitchFamily="34" charset="0"/>
              </a:rPr>
              <a:t>hell eternally</a:t>
            </a:r>
            <a:endParaRPr lang="en-US" sz="2800" dirty="0">
              <a:latin typeface="Candara" panose="020E0502030303020204" pitchFamily="34" charset="0"/>
            </a:endParaRPr>
          </a:p>
          <a:p>
            <a:pPr marL="0" indent="0">
              <a:lnSpc>
                <a:spcPts val="3200"/>
              </a:lnSpc>
              <a:spcBef>
                <a:spcPts val="1200"/>
              </a:spcBef>
              <a:buNone/>
            </a:pPr>
            <a:r>
              <a:rPr lang="en-US" sz="3200" b="1" dirty="0">
                <a:latin typeface="Candara" panose="020E0502030303020204" pitchFamily="34" charset="0"/>
              </a:rPr>
              <a:t>Therefore, the reality of hell is rejected, and many are indifferent to what the Bible teaches about hell!</a:t>
            </a:r>
          </a:p>
          <a:p>
            <a:pPr>
              <a:lnSpc>
                <a:spcPts val="3200"/>
              </a:lnSpc>
              <a:buFont typeface="Wingdings" panose="05000000000000000000" pitchFamily="2" charset="2"/>
              <a:buChar char="§"/>
            </a:pPr>
            <a:endParaRPr lang="en-US" sz="28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8F9863F1-6C52-8EC6-6A53-AA55BF3651B2}"/>
              </a:ext>
            </a:extLst>
          </p:cNvPr>
          <p:cNvSpPr>
            <a:spLocks noGrp="1"/>
          </p:cNvSpPr>
          <p:nvPr>
            <p:ph type="sldNum" sz="quarter" idx="12"/>
          </p:nvPr>
        </p:nvSpPr>
        <p:spPr/>
        <p:txBody>
          <a:bodyPr/>
          <a:lstStyle/>
          <a:p>
            <a:fld id="{312CC964-A50B-4C29-B4E4-2C30BB34CCF3}" type="slidenum">
              <a:rPr lang="en-US" smtClean="0"/>
              <a:t>2</a:t>
            </a:fld>
            <a:endParaRPr lang="en-US"/>
          </a:p>
        </p:txBody>
      </p:sp>
    </p:spTree>
    <p:extLst>
      <p:ext uri="{BB962C8B-B14F-4D97-AF65-F5344CB8AC3E}">
        <p14:creationId xmlns:p14="http://schemas.microsoft.com/office/powerpoint/2010/main" val="2289333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0DF35-B351-71D6-8627-75E574F553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A80B0E-23F2-04E3-430A-8E8E700D5057}"/>
              </a:ext>
            </a:extLst>
          </p:cNvPr>
          <p:cNvSpPr>
            <a:spLocks noGrp="1"/>
          </p:cNvSpPr>
          <p:nvPr>
            <p:ph idx="1"/>
          </p:nvPr>
        </p:nvSpPr>
        <p:spPr>
          <a:xfrm>
            <a:off x="871767" y="403875"/>
            <a:ext cx="7386861" cy="4763211"/>
          </a:xfrm>
        </p:spPr>
        <p:txBody>
          <a:bodyPr>
            <a:normAutofit/>
          </a:bodyPr>
          <a:lstStyle/>
          <a:p>
            <a:pPr marL="0" indent="0">
              <a:lnSpc>
                <a:spcPts val="5000"/>
              </a:lnSpc>
              <a:spcBef>
                <a:spcPts val="600"/>
              </a:spcBef>
              <a:buNone/>
            </a:pPr>
            <a:r>
              <a:rPr lang="en-US" sz="4000" b="1" dirty="0">
                <a:latin typeface="Candara" panose="020E0502030303020204" pitchFamily="34" charset="0"/>
              </a:rPr>
              <a:t>THE REALITY OF HELL</a:t>
            </a:r>
          </a:p>
          <a:p>
            <a:pPr marL="0" indent="0">
              <a:lnSpc>
                <a:spcPts val="4000"/>
              </a:lnSpc>
              <a:spcBef>
                <a:spcPts val="1800"/>
              </a:spcBef>
              <a:buNone/>
            </a:pPr>
            <a:r>
              <a:rPr lang="en-US" sz="4000" b="1" dirty="0">
                <a:latin typeface="Candara" panose="020E0502030303020204" pitchFamily="34" charset="0"/>
              </a:rPr>
              <a:t>THE NATURE OF HELL</a:t>
            </a:r>
            <a:endParaRPr lang="en-US" sz="4000" dirty="0">
              <a:latin typeface="Candara" panose="020E0502030303020204" pitchFamily="34" charset="0"/>
            </a:endParaRPr>
          </a:p>
          <a:p>
            <a:pPr marL="0" indent="0">
              <a:lnSpc>
                <a:spcPts val="4000"/>
              </a:lnSpc>
              <a:spcBef>
                <a:spcPts val="1800"/>
              </a:spcBef>
              <a:buNone/>
            </a:pPr>
            <a:r>
              <a:rPr lang="en-US" sz="4000" b="1" dirty="0">
                <a:latin typeface="Candara" panose="020E0502030303020204" pitchFamily="34" charset="0"/>
              </a:rPr>
              <a:t>WHO WILL GO THERE</a:t>
            </a:r>
          </a:p>
          <a:p>
            <a:pPr marL="0" indent="0">
              <a:lnSpc>
                <a:spcPts val="4000"/>
              </a:lnSpc>
              <a:spcBef>
                <a:spcPts val="1800"/>
              </a:spcBef>
              <a:buNone/>
            </a:pPr>
            <a:r>
              <a:rPr lang="en-US" sz="4000" b="1" dirty="0">
                <a:latin typeface="Candara" panose="020E0502030303020204" pitchFamily="34" charset="0"/>
              </a:rPr>
              <a:t>WHY THEY GO THERE</a:t>
            </a:r>
          </a:p>
          <a:p>
            <a:pPr marL="0" indent="0">
              <a:lnSpc>
                <a:spcPts val="4000"/>
              </a:lnSpc>
              <a:spcBef>
                <a:spcPts val="1800"/>
              </a:spcBef>
              <a:buNone/>
            </a:pPr>
            <a:r>
              <a:rPr lang="en-US" sz="4000" b="1" dirty="0">
                <a:latin typeface="Candara" panose="020E0502030303020204" pitchFamily="34" charset="0"/>
              </a:rPr>
              <a:t>WHO CAN THE LOST BLAME?</a:t>
            </a:r>
          </a:p>
          <a:p>
            <a:pPr marL="0" indent="0">
              <a:lnSpc>
                <a:spcPts val="4000"/>
              </a:lnSpc>
              <a:spcBef>
                <a:spcPts val="1800"/>
              </a:spcBef>
              <a:buNone/>
            </a:pPr>
            <a:endParaRPr lang="en-US" sz="4000" b="1" dirty="0">
              <a:latin typeface="Candara" panose="020E0502030303020204" pitchFamily="34" charset="0"/>
            </a:endParaRPr>
          </a:p>
          <a:p>
            <a:pPr marL="0" indent="0">
              <a:lnSpc>
                <a:spcPts val="4000"/>
              </a:lnSpc>
              <a:spcBef>
                <a:spcPts val="1800"/>
              </a:spcBef>
              <a:buNone/>
            </a:pPr>
            <a:endParaRPr lang="en-US" sz="4000" b="1" dirty="0">
              <a:latin typeface="Candara" panose="020E0502030303020204" pitchFamily="34" charset="0"/>
            </a:endParaRPr>
          </a:p>
          <a:p>
            <a:pPr marL="365760" indent="-274320">
              <a:lnSpc>
                <a:spcPts val="3600"/>
              </a:lnSpc>
              <a:spcBef>
                <a:spcPts val="300"/>
              </a:spcBef>
              <a:buFont typeface="Wingdings" panose="05000000000000000000" pitchFamily="2" charset="2"/>
              <a:buChar char="§"/>
            </a:pPr>
            <a:endParaRPr lang="en-US" sz="3600" b="1" dirty="0">
              <a:latin typeface="Candara" panose="020E0502030303020204" pitchFamily="34" charset="0"/>
            </a:endParaRPr>
          </a:p>
          <a:p>
            <a:pPr marL="91440" indent="0">
              <a:lnSpc>
                <a:spcPts val="3200"/>
              </a:lnSpc>
              <a:spcBef>
                <a:spcPts val="300"/>
              </a:spcBef>
              <a:buNone/>
            </a:pPr>
            <a:endParaRPr lang="en-US" sz="32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3F1CD27C-F870-4D47-656E-23AA96B5801C}"/>
              </a:ext>
            </a:extLst>
          </p:cNvPr>
          <p:cNvSpPr>
            <a:spLocks noGrp="1"/>
          </p:cNvSpPr>
          <p:nvPr>
            <p:ph type="sldNum" sz="quarter" idx="12"/>
          </p:nvPr>
        </p:nvSpPr>
        <p:spPr/>
        <p:txBody>
          <a:bodyPr/>
          <a:lstStyle/>
          <a:p>
            <a:fld id="{312CC964-A50B-4C29-B4E4-2C30BB34CCF3}" type="slidenum">
              <a:rPr lang="en-US" smtClean="0"/>
              <a:t>3</a:t>
            </a:fld>
            <a:endParaRPr lang="en-US"/>
          </a:p>
        </p:txBody>
      </p:sp>
      <p:sp>
        <p:nvSpPr>
          <p:cNvPr id="5" name="Rectangle 4">
            <a:extLst>
              <a:ext uri="{FF2B5EF4-FFF2-40B4-BE49-F238E27FC236}">
                <a16:creationId xmlns:a16="http://schemas.microsoft.com/office/drawing/2014/main" id="{EC299453-F11D-153B-2D56-475326F9296C}"/>
              </a:ext>
            </a:extLst>
          </p:cNvPr>
          <p:cNvSpPr/>
          <p:nvPr/>
        </p:nvSpPr>
        <p:spPr>
          <a:xfrm rot="16200000">
            <a:off x="-2241973" y="3440727"/>
            <a:ext cx="5409099" cy="923330"/>
          </a:xfrm>
          <a:prstGeom prst="rect">
            <a:avLst/>
          </a:prstGeom>
          <a:noFill/>
        </p:spPr>
        <p:txBody>
          <a:bodyPr wrap="squar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LESSON PREVIEW</a:t>
            </a:r>
          </a:p>
        </p:txBody>
      </p:sp>
      <p:sp>
        <p:nvSpPr>
          <p:cNvPr id="2" name="Arrow: Bent 1">
            <a:extLst>
              <a:ext uri="{FF2B5EF4-FFF2-40B4-BE49-F238E27FC236}">
                <a16:creationId xmlns:a16="http://schemas.microsoft.com/office/drawing/2014/main" id="{B99E3C56-E496-AAB7-2F6D-6BFC59A0BCBF}"/>
              </a:ext>
            </a:extLst>
          </p:cNvPr>
          <p:cNvSpPr/>
          <p:nvPr/>
        </p:nvSpPr>
        <p:spPr>
          <a:xfrm>
            <a:off x="291195" y="563530"/>
            <a:ext cx="566058" cy="634312"/>
          </a:xfrm>
          <a:prstGeom prst="bentArrow">
            <a:avLst>
              <a:gd name="adj1" fmla="val 20953"/>
              <a:gd name="adj2" fmla="val 32051"/>
              <a:gd name="adj3" fmla="val 45231"/>
              <a:gd name="adj4" fmla="val 4375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Tree>
    <p:extLst>
      <p:ext uri="{BB962C8B-B14F-4D97-AF65-F5344CB8AC3E}">
        <p14:creationId xmlns:p14="http://schemas.microsoft.com/office/powerpoint/2010/main" val="3535454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5536F-9FA2-5A68-BDCB-B49016F93E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A5AE2A-9A0D-DE57-D8E9-1C57146A033D}"/>
              </a:ext>
            </a:extLst>
          </p:cNvPr>
          <p:cNvSpPr>
            <a:spLocks noGrp="1"/>
          </p:cNvSpPr>
          <p:nvPr>
            <p:ph type="title"/>
          </p:nvPr>
        </p:nvSpPr>
        <p:spPr>
          <a:xfrm>
            <a:off x="771525" y="314326"/>
            <a:ext cx="7429500" cy="752474"/>
          </a:xfrm>
        </p:spPr>
        <p:txBody>
          <a:bodyPr anchor="b">
            <a:normAutofit/>
          </a:bodyPr>
          <a:lstStyle/>
          <a:p>
            <a:r>
              <a:rPr lang="en-US" sz="4400" b="1" i="0" dirty="0">
                <a:latin typeface="Candara" panose="020E0502030303020204" pitchFamily="34" charset="0"/>
              </a:rPr>
              <a:t>It is real</a:t>
            </a:r>
          </a:p>
        </p:txBody>
      </p:sp>
      <p:sp>
        <p:nvSpPr>
          <p:cNvPr id="3" name="Content Placeholder 2">
            <a:extLst>
              <a:ext uri="{FF2B5EF4-FFF2-40B4-BE49-F238E27FC236}">
                <a16:creationId xmlns:a16="http://schemas.microsoft.com/office/drawing/2014/main" id="{DEE2D129-4947-903E-C293-89BA40B142D8}"/>
              </a:ext>
            </a:extLst>
          </p:cNvPr>
          <p:cNvSpPr>
            <a:spLocks noGrp="1"/>
          </p:cNvSpPr>
          <p:nvPr>
            <p:ph idx="1"/>
          </p:nvPr>
        </p:nvSpPr>
        <p:spPr>
          <a:xfrm>
            <a:off x="857249" y="1066798"/>
            <a:ext cx="8197774" cy="5791201"/>
          </a:xfrm>
        </p:spPr>
        <p:txBody>
          <a:bodyPr>
            <a:noAutofit/>
          </a:bodyPr>
          <a:lstStyle/>
          <a:p>
            <a:pPr marL="0" indent="0">
              <a:lnSpc>
                <a:spcPts val="3200"/>
              </a:lnSpc>
              <a:buNone/>
            </a:pPr>
            <a:r>
              <a:rPr lang="en-US" sz="3200" b="1" dirty="0">
                <a:latin typeface="Candara" panose="020E0502030303020204" pitchFamily="34" charset="0"/>
              </a:rPr>
              <a:t>Hell is real – Sin demands it – Sin is a violation of law </a:t>
            </a:r>
            <a:r>
              <a:rPr lang="en-US" sz="3200" i="1" dirty="0">
                <a:latin typeface="Candara" panose="020E0502030303020204" pitchFamily="34" charset="0"/>
              </a:rPr>
              <a:t>– 1 John 3:4; Rom. 6:23</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Law without a penalty for violating it would be useless and render the law void</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If no law, there would be no transgression and thus no sin – </a:t>
            </a:r>
            <a:r>
              <a:rPr lang="en-US" sz="2800" i="1" dirty="0">
                <a:latin typeface="Candara" panose="020E0502030303020204" pitchFamily="34" charset="0"/>
              </a:rPr>
              <a:t>Rom. 4:15; 5:13; cf. Gal. 5:23</a:t>
            </a:r>
          </a:p>
          <a:p>
            <a:pPr marL="0" indent="0">
              <a:lnSpc>
                <a:spcPts val="3200"/>
              </a:lnSpc>
              <a:spcBef>
                <a:spcPts val="1200"/>
              </a:spcBef>
              <a:buNone/>
            </a:pPr>
            <a:r>
              <a:rPr lang="en-US" sz="3200" b="1" dirty="0">
                <a:latin typeface="Candara" panose="020E0502030303020204" pitchFamily="34" charset="0"/>
              </a:rPr>
              <a:t>Law existed from the beginning </a:t>
            </a:r>
            <a:r>
              <a:rPr lang="en-US" sz="3200" i="1" dirty="0">
                <a:latin typeface="Candara" panose="020E0502030303020204" pitchFamily="34" charset="0"/>
              </a:rPr>
              <a:t>– Gen. 2:16-17</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penalty of violation of the first law recorded in the Bible was </a:t>
            </a:r>
            <a:r>
              <a:rPr lang="en-US" sz="2800" i="1" u="sng" dirty="0">
                <a:latin typeface="Candara" panose="020E0502030303020204" pitchFamily="34" charset="0"/>
              </a:rPr>
              <a:t>justly</a:t>
            </a:r>
            <a:r>
              <a:rPr lang="en-US" sz="2800" dirty="0">
                <a:latin typeface="Candara" panose="020E0502030303020204" pitchFamily="34" charset="0"/>
              </a:rPr>
              <a:t> applied </a:t>
            </a:r>
            <a:r>
              <a:rPr lang="en-US" sz="2800" i="1" dirty="0">
                <a:latin typeface="Candara" panose="020E0502030303020204" pitchFamily="34" charset="0"/>
              </a:rPr>
              <a:t>– Gen. 3:1-19</a:t>
            </a:r>
          </a:p>
          <a:p>
            <a:pPr marL="0" indent="0">
              <a:lnSpc>
                <a:spcPts val="3200"/>
              </a:lnSpc>
              <a:spcBef>
                <a:spcPts val="1200"/>
              </a:spcBef>
              <a:buNone/>
            </a:pPr>
            <a:r>
              <a:rPr lang="en-US" sz="3200" b="1" dirty="0">
                <a:latin typeface="Candara" panose="020E0502030303020204" pitchFamily="34" charset="0"/>
              </a:rPr>
              <a:t>If there was no law and therefore no sin, then Christ died in vain</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If there is no sin, there would be no need for salvation from what would not exist! </a:t>
            </a:r>
          </a:p>
        </p:txBody>
      </p:sp>
      <p:sp>
        <p:nvSpPr>
          <p:cNvPr id="4" name="Rectangle 3">
            <a:extLst>
              <a:ext uri="{FF2B5EF4-FFF2-40B4-BE49-F238E27FC236}">
                <a16:creationId xmlns:a16="http://schemas.microsoft.com/office/drawing/2014/main" id="{F1320642-43F2-67B6-DFBD-6CC147BF8ED8}"/>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Reality of Hell</a:t>
            </a:r>
          </a:p>
        </p:txBody>
      </p:sp>
      <p:sp>
        <p:nvSpPr>
          <p:cNvPr id="5" name="Slide Number Placeholder 4">
            <a:extLst>
              <a:ext uri="{FF2B5EF4-FFF2-40B4-BE49-F238E27FC236}">
                <a16:creationId xmlns:a16="http://schemas.microsoft.com/office/drawing/2014/main" id="{F5D3EA5B-525F-7D75-27D7-2AFFD9F45CF8}"/>
              </a:ext>
            </a:extLst>
          </p:cNvPr>
          <p:cNvSpPr>
            <a:spLocks noGrp="1"/>
          </p:cNvSpPr>
          <p:nvPr>
            <p:ph type="sldNum" sz="quarter" idx="12"/>
          </p:nvPr>
        </p:nvSpPr>
        <p:spPr/>
        <p:txBody>
          <a:bodyPr/>
          <a:lstStyle/>
          <a:p>
            <a:fld id="{312CC964-A50B-4C29-B4E4-2C30BB34CCF3}" type="slidenum">
              <a:rPr lang="en-US" smtClean="0"/>
              <a:t>4</a:t>
            </a:fld>
            <a:endParaRPr lang="en-US"/>
          </a:p>
        </p:txBody>
      </p:sp>
    </p:spTree>
    <p:extLst>
      <p:ext uri="{BB962C8B-B14F-4D97-AF65-F5344CB8AC3E}">
        <p14:creationId xmlns:p14="http://schemas.microsoft.com/office/powerpoint/2010/main" val="39136417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857B-EBA8-4DC0-97F9-294F69F307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56598-0409-B7B6-0C42-98B9CE920A2E}"/>
              </a:ext>
            </a:extLst>
          </p:cNvPr>
          <p:cNvSpPr>
            <a:spLocks noGrp="1"/>
          </p:cNvSpPr>
          <p:nvPr>
            <p:ph type="title"/>
          </p:nvPr>
        </p:nvSpPr>
        <p:spPr>
          <a:xfrm>
            <a:off x="771525" y="314326"/>
            <a:ext cx="7429500" cy="752474"/>
          </a:xfrm>
        </p:spPr>
        <p:txBody>
          <a:bodyPr anchor="b">
            <a:normAutofit/>
          </a:bodyPr>
          <a:lstStyle/>
          <a:p>
            <a:r>
              <a:rPr lang="en-US" sz="4400" b="1" i="0" dirty="0">
                <a:latin typeface="Candara" panose="020E0502030303020204" pitchFamily="34" charset="0"/>
              </a:rPr>
              <a:t>It is a real place</a:t>
            </a:r>
          </a:p>
        </p:txBody>
      </p:sp>
      <p:sp>
        <p:nvSpPr>
          <p:cNvPr id="3" name="Content Placeholder 2">
            <a:extLst>
              <a:ext uri="{FF2B5EF4-FFF2-40B4-BE49-F238E27FC236}">
                <a16:creationId xmlns:a16="http://schemas.microsoft.com/office/drawing/2014/main" id="{B332B90E-045A-FD52-D92A-1C57074541F6}"/>
              </a:ext>
            </a:extLst>
          </p:cNvPr>
          <p:cNvSpPr>
            <a:spLocks noGrp="1"/>
          </p:cNvSpPr>
          <p:nvPr>
            <p:ph idx="1"/>
          </p:nvPr>
        </p:nvSpPr>
        <p:spPr>
          <a:xfrm>
            <a:off x="857249" y="1066798"/>
            <a:ext cx="8158735" cy="5791201"/>
          </a:xfrm>
        </p:spPr>
        <p:txBody>
          <a:bodyPr>
            <a:noAutofit/>
          </a:bodyPr>
          <a:lstStyle/>
          <a:p>
            <a:pPr marL="0" indent="0">
              <a:lnSpc>
                <a:spcPts val="3200"/>
              </a:lnSpc>
              <a:buNone/>
            </a:pPr>
            <a:r>
              <a:rPr lang="en-US" sz="3200" b="1" dirty="0">
                <a:latin typeface="Candara" panose="020E0502030303020204" pitchFamily="34" charset="0"/>
              </a:rPr>
              <a:t>The reality of life after death demands the reality hell</a:t>
            </a:r>
          </a:p>
          <a:p>
            <a:pPr marL="365760" indent="-274320">
              <a:lnSpc>
                <a:spcPts val="2800"/>
              </a:lnSpc>
              <a:spcBef>
                <a:spcPts val="400"/>
              </a:spcBef>
              <a:buFont typeface="Wingdings" panose="05000000000000000000" pitchFamily="2" charset="2"/>
              <a:buChar char="§"/>
            </a:pPr>
            <a:r>
              <a:rPr lang="en-US" sz="2800" dirty="0">
                <a:latin typeface="Candara" panose="020E0502030303020204" pitchFamily="34" charset="0"/>
              </a:rPr>
              <a:t>Jesus taught that there was life after physical death  – </a:t>
            </a:r>
            <a:r>
              <a:rPr lang="en-US" sz="2800" i="1" dirty="0">
                <a:latin typeface="Candara" panose="020E0502030303020204" pitchFamily="34" charset="0"/>
              </a:rPr>
              <a:t>Matt. 22:23-33</a:t>
            </a:r>
          </a:p>
          <a:p>
            <a:pPr marL="0" indent="0">
              <a:lnSpc>
                <a:spcPts val="3100"/>
              </a:lnSpc>
              <a:spcBef>
                <a:spcPts val="1200"/>
              </a:spcBef>
              <a:buNone/>
            </a:pPr>
            <a:r>
              <a:rPr lang="en-US" sz="3200" b="1" dirty="0">
                <a:latin typeface="Candara" panose="020E0502030303020204" pitchFamily="34" charset="0"/>
              </a:rPr>
              <a:t>In the account of the rich man and Lazarus, there are two distinct destinies, depending on whether or not one serves God faithfully in the physical life </a:t>
            </a:r>
            <a:r>
              <a:rPr lang="en-US" sz="3200" i="1" dirty="0">
                <a:latin typeface="Candara" panose="020E0502030303020204" pitchFamily="34" charset="0"/>
              </a:rPr>
              <a:t>– Luke 16:19-31</a:t>
            </a:r>
          </a:p>
          <a:p>
            <a:pPr marL="365760" indent="-274320">
              <a:lnSpc>
                <a:spcPts val="2800"/>
              </a:lnSpc>
              <a:spcBef>
                <a:spcPts val="400"/>
              </a:spcBef>
              <a:buFont typeface="Wingdings" panose="05000000000000000000" pitchFamily="2" charset="2"/>
              <a:buChar char="§"/>
            </a:pPr>
            <a:r>
              <a:rPr lang="en-US" sz="2800" b="1" i="1" dirty="0">
                <a:latin typeface="Candara" panose="020E0502030303020204" pitchFamily="34" charset="0"/>
              </a:rPr>
              <a:t>“Comfort” </a:t>
            </a:r>
            <a:r>
              <a:rPr lang="en-US" sz="2800" dirty="0">
                <a:latin typeface="Candara" panose="020E0502030303020204" pitchFamily="34" charset="0"/>
              </a:rPr>
              <a:t>(for the righteous) – </a:t>
            </a:r>
            <a:r>
              <a:rPr lang="en-US" sz="2800" i="1" dirty="0">
                <a:latin typeface="Candara" panose="020E0502030303020204" pitchFamily="34" charset="0"/>
              </a:rPr>
              <a:t>v. 22</a:t>
            </a:r>
          </a:p>
          <a:p>
            <a:pPr marL="365760" indent="-274320">
              <a:lnSpc>
                <a:spcPts val="2800"/>
              </a:lnSpc>
              <a:spcBef>
                <a:spcPts val="400"/>
              </a:spcBef>
              <a:buFont typeface="Wingdings" panose="05000000000000000000" pitchFamily="2" charset="2"/>
              <a:buChar char="§"/>
            </a:pPr>
            <a:r>
              <a:rPr lang="en-US" sz="2800" b="1" i="1" dirty="0">
                <a:latin typeface="Candara" panose="020E0502030303020204" pitchFamily="34" charset="0"/>
              </a:rPr>
              <a:t>“Torments” </a:t>
            </a:r>
            <a:r>
              <a:rPr lang="en-US" sz="2800" dirty="0">
                <a:latin typeface="Candara" panose="020E0502030303020204" pitchFamily="34" charset="0"/>
              </a:rPr>
              <a:t>(for the wicked) </a:t>
            </a:r>
            <a:r>
              <a:rPr lang="en-US" sz="2800" i="1" dirty="0">
                <a:latin typeface="Candara" panose="020E0502030303020204" pitchFamily="34" charset="0"/>
              </a:rPr>
              <a:t>– vv. 23-25</a:t>
            </a:r>
          </a:p>
          <a:p>
            <a:pPr marL="0" indent="0">
              <a:lnSpc>
                <a:spcPts val="3200"/>
              </a:lnSpc>
              <a:spcBef>
                <a:spcPts val="1200"/>
              </a:spcBef>
              <a:buNone/>
            </a:pPr>
            <a:r>
              <a:rPr lang="en-US" sz="3200" b="1" dirty="0">
                <a:latin typeface="Candara" panose="020E0502030303020204" pitchFamily="34" charset="0"/>
              </a:rPr>
              <a:t>Jesus taught about the two destinies in the final resurrection </a:t>
            </a:r>
            <a:r>
              <a:rPr lang="en-US" sz="3200" i="1" dirty="0">
                <a:latin typeface="Candara" panose="020E0502030303020204" pitchFamily="34" charset="0"/>
              </a:rPr>
              <a:t>– John 5:28-29</a:t>
            </a:r>
          </a:p>
          <a:p>
            <a:pPr marL="0" indent="0">
              <a:lnSpc>
                <a:spcPts val="3200"/>
              </a:lnSpc>
              <a:spcBef>
                <a:spcPts val="1200"/>
              </a:spcBef>
              <a:buNone/>
            </a:pPr>
            <a:r>
              <a:rPr lang="en-US" sz="3200" b="1" dirty="0">
                <a:latin typeface="Candara" panose="020E0502030303020204" pitchFamily="34" charset="0"/>
              </a:rPr>
              <a:t>Jesus believed in hell – do we? </a:t>
            </a:r>
            <a:r>
              <a:rPr lang="en-US" sz="3200" i="1" dirty="0">
                <a:latin typeface="Candara" panose="020E0502030303020204" pitchFamily="34" charset="0"/>
              </a:rPr>
              <a:t>– Matt. 13:49-50</a:t>
            </a:r>
          </a:p>
        </p:txBody>
      </p:sp>
      <p:sp>
        <p:nvSpPr>
          <p:cNvPr id="4" name="Rectangle 3">
            <a:extLst>
              <a:ext uri="{FF2B5EF4-FFF2-40B4-BE49-F238E27FC236}">
                <a16:creationId xmlns:a16="http://schemas.microsoft.com/office/drawing/2014/main" id="{F889FD89-F6AB-2F89-495F-38D1A93E9792}"/>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Reality of Hell</a:t>
            </a:r>
          </a:p>
        </p:txBody>
      </p:sp>
      <p:sp>
        <p:nvSpPr>
          <p:cNvPr id="5" name="Slide Number Placeholder 4">
            <a:extLst>
              <a:ext uri="{FF2B5EF4-FFF2-40B4-BE49-F238E27FC236}">
                <a16:creationId xmlns:a16="http://schemas.microsoft.com/office/drawing/2014/main" id="{75527C03-F63F-288D-1790-342C58BF4741}"/>
              </a:ext>
            </a:extLst>
          </p:cNvPr>
          <p:cNvSpPr>
            <a:spLocks noGrp="1"/>
          </p:cNvSpPr>
          <p:nvPr>
            <p:ph type="sldNum" sz="quarter" idx="12"/>
          </p:nvPr>
        </p:nvSpPr>
        <p:spPr/>
        <p:txBody>
          <a:bodyPr/>
          <a:lstStyle/>
          <a:p>
            <a:fld id="{312CC964-A50B-4C29-B4E4-2C30BB34CCF3}" type="slidenum">
              <a:rPr lang="en-US" smtClean="0"/>
              <a:t>5</a:t>
            </a:fld>
            <a:endParaRPr lang="en-US"/>
          </a:p>
        </p:txBody>
      </p:sp>
    </p:spTree>
    <p:extLst>
      <p:ext uri="{BB962C8B-B14F-4D97-AF65-F5344CB8AC3E}">
        <p14:creationId xmlns:p14="http://schemas.microsoft.com/office/powerpoint/2010/main" val="6256570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1B383-6B17-4B49-2D65-7F39F6C456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55769-670F-B084-76D7-DCF853A751D7}"/>
              </a:ext>
            </a:extLst>
          </p:cNvPr>
          <p:cNvSpPr>
            <a:spLocks noGrp="1"/>
          </p:cNvSpPr>
          <p:nvPr>
            <p:ph type="title"/>
          </p:nvPr>
        </p:nvSpPr>
        <p:spPr>
          <a:xfrm>
            <a:off x="771525" y="314326"/>
            <a:ext cx="7429500" cy="752474"/>
          </a:xfrm>
        </p:spPr>
        <p:txBody>
          <a:bodyPr anchor="b">
            <a:normAutofit/>
          </a:bodyPr>
          <a:lstStyle/>
          <a:p>
            <a:r>
              <a:rPr lang="en-US" sz="4400" b="1" i="0" dirty="0">
                <a:latin typeface="Candara" panose="020E0502030303020204" pitchFamily="34" charset="0"/>
              </a:rPr>
              <a:t>It is a real place</a:t>
            </a:r>
          </a:p>
        </p:txBody>
      </p:sp>
      <p:sp>
        <p:nvSpPr>
          <p:cNvPr id="3" name="Content Placeholder 2">
            <a:extLst>
              <a:ext uri="{FF2B5EF4-FFF2-40B4-BE49-F238E27FC236}">
                <a16:creationId xmlns:a16="http://schemas.microsoft.com/office/drawing/2014/main" id="{9F00A28D-FCCC-1BEE-A642-D7E48F6FB210}"/>
              </a:ext>
            </a:extLst>
          </p:cNvPr>
          <p:cNvSpPr>
            <a:spLocks noGrp="1"/>
          </p:cNvSpPr>
          <p:nvPr>
            <p:ph idx="1"/>
          </p:nvPr>
        </p:nvSpPr>
        <p:spPr>
          <a:xfrm>
            <a:off x="857250" y="1066798"/>
            <a:ext cx="8181382" cy="5791201"/>
          </a:xfrm>
        </p:spPr>
        <p:txBody>
          <a:bodyPr>
            <a:noAutofit/>
          </a:bodyPr>
          <a:lstStyle/>
          <a:p>
            <a:pPr marL="0" indent="0">
              <a:lnSpc>
                <a:spcPts val="3200"/>
              </a:lnSpc>
              <a:buNone/>
            </a:pPr>
            <a:r>
              <a:rPr lang="en-US" sz="3200" b="1" dirty="0">
                <a:latin typeface="Candara" panose="020E0502030303020204" pitchFamily="34" charset="0"/>
              </a:rPr>
              <a:t>Hell was originally </a:t>
            </a:r>
            <a:r>
              <a:rPr lang="en-US" sz="3200" b="1" i="1" dirty="0">
                <a:latin typeface="Candara" panose="020E0502030303020204" pitchFamily="34" charset="0"/>
              </a:rPr>
              <a:t>“prepared for the devil and his angels” </a:t>
            </a:r>
            <a:r>
              <a:rPr lang="en-US" sz="3200" b="1" dirty="0">
                <a:latin typeface="Candara" panose="020E0502030303020204" pitchFamily="34" charset="0"/>
              </a:rPr>
              <a:t>– not man </a:t>
            </a:r>
            <a:r>
              <a:rPr lang="en-US" sz="3200" i="1" dirty="0">
                <a:latin typeface="Candara" panose="020E0502030303020204" pitchFamily="34" charset="0"/>
              </a:rPr>
              <a:t>– Matt. 25:41; Gen. 1:26-31</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Yet when men and women join in the works of the devil and serve him, they will suffer the same fate as the devil and his fallen angels – </a:t>
            </a:r>
            <a:r>
              <a:rPr lang="en-US" sz="2800" i="1" dirty="0">
                <a:latin typeface="Candara" panose="020E0502030303020204" pitchFamily="34" charset="0"/>
              </a:rPr>
              <a:t>Jude 6</a:t>
            </a:r>
          </a:p>
          <a:p>
            <a:pPr marL="0" indent="0">
              <a:lnSpc>
                <a:spcPts val="2800"/>
              </a:lnSpc>
              <a:spcBef>
                <a:spcPts val="1200"/>
              </a:spcBef>
              <a:buNone/>
            </a:pPr>
            <a:r>
              <a:rPr lang="en-US" sz="3200" b="1" dirty="0">
                <a:latin typeface="Candara" panose="020E0502030303020204" pitchFamily="34" charset="0"/>
              </a:rPr>
              <a:t>Hell is not contrary to God’s nature</a:t>
            </a:r>
          </a:p>
          <a:p>
            <a:pPr marL="365760" indent="-274320">
              <a:lnSpc>
                <a:spcPts val="2800"/>
              </a:lnSpc>
              <a:spcBef>
                <a:spcPts val="400"/>
              </a:spcBef>
              <a:buFont typeface="Wingdings" panose="05000000000000000000" pitchFamily="2" charset="2"/>
              <a:buChar char="§"/>
            </a:pPr>
            <a:r>
              <a:rPr lang="en-US" sz="2800" dirty="0">
                <a:latin typeface="Candara" panose="020E0502030303020204" pitchFamily="34" charset="0"/>
              </a:rPr>
              <a:t>Many cannot not grasp the truth that a </a:t>
            </a:r>
            <a:r>
              <a:rPr lang="en-US" sz="2800" i="1" u="sng" dirty="0">
                <a:latin typeface="Candara" panose="020E0502030303020204" pitchFamily="34" charset="0"/>
              </a:rPr>
              <a:t>loving, gracious, merciful and forgiving God</a:t>
            </a:r>
            <a:r>
              <a:rPr lang="en-US" sz="2800" i="1" dirty="0">
                <a:latin typeface="Candara" panose="020E0502030303020204" pitchFamily="34" charset="0"/>
              </a:rPr>
              <a:t> </a:t>
            </a:r>
            <a:r>
              <a:rPr lang="en-US" sz="2800" dirty="0">
                <a:latin typeface="Candara" panose="020E0502030303020204" pitchFamily="34" charset="0"/>
              </a:rPr>
              <a:t>could even create such a horrible place and then doom people in it eternally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But violation of God’s law demands punishment</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If there is no punishment, then there is no justice, but God is a just God – </a:t>
            </a:r>
            <a:r>
              <a:rPr lang="en-US" sz="2800" i="1" dirty="0">
                <a:latin typeface="Candara" panose="020E0502030303020204" pitchFamily="34" charset="0"/>
              </a:rPr>
              <a:t>Lev. 26; 1 John 1:9; Rom. 3:26</a:t>
            </a:r>
          </a:p>
          <a:p>
            <a:pPr marL="640080" indent="-274320">
              <a:lnSpc>
                <a:spcPts val="2600"/>
              </a:lnSpc>
              <a:spcBef>
                <a:spcPts val="600"/>
              </a:spcBef>
              <a:buFont typeface="Wingdings" panose="05000000000000000000" pitchFamily="2" charset="2"/>
              <a:buChar char="§"/>
            </a:pPr>
            <a:r>
              <a:rPr lang="en-US" sz="2600" i="1" dirty="0">
                <a:latin typeface="Candara" panose="020E0502030303020204" pitchFamily="34" charset="0"/>
              </a:rPr>
              <a:t>Col. 3:25; Acts 17:30-31; 2 Thess. 1:7-8; Rom. 2:1-11</a:t>
            </a:r>
          </a:p>
        </p:txBody>
      </p:sp>
      <p:sp>
        <p:nvSpPr>
          <p:cNvPr id="4" name="Rectangle 3">
            <a:extLst>
              <a:ext uri="{FF2B5EF4-FFF2-40B4-BE49-F238E27FC236}">
                <a16:creationId xmlns:a16="http://schemas.microsoft.com/office/drawing/2014/main" id="{6ACD4135-AAEF-76C2-9AE2-EDAF5688844E}"/>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Reality of Hell</a:t>
            </a:r>
          </a:p>
        </p:txBody>
      </p:sp>
      <p:sp>
        <p:nvSpPr>
          <p:cNvPr id="5" name="Slide Number Placeholder 4">
            <a:extLst>
              <a:ext uri="{FF2B5EF4-FFF2-40B4-BE49-F238E27FC236}">
                <a16:creationId xmlns:a16="http://schemas.microsoft.com/office/drawing/2014/main" id="{21CE2FE9-139D-09E7-85A2-A8960F96EC3E}"/>
              </a:ext>
            </a:extLst>
          </p:cNvPr>
          <p:cNvSpPr>
            <a:spLocks noGrp="1"/>
          </p:cNvSpPr>
          <p:nvPr>
            <p:ph type="sldNum" sz="quarter" idx="12"/>
          </p:nvPr>
        </p:nvSpPr>
        <p:spPr/>
        <p:txBody>
          <a:bodyPr/>
          <a:lstStyle/>
          <a:p>
            <a:fld id="{312CC964-A50B-4C29-B4E4-2C30BB34CCF3}" type="slidenum">
              <a:rPr lang="en-US" smtClean="0"/>
              <a:t>6</a:t>
            </a:fld>
            <a:endParaRPr lang="en-US"/>
          </a:p>
        </p:txBody>
      </p:sp>
    </p:spTree>
    <p:extLst>
      <p:ext uri="{BB962C8B-B14F-4D97-AF65-F5344CB8AC3E}">
        <p14:creationId xmlns:p14="http://schemas.microsoft.com/office/powerpoint/2010/main" val="10285543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2749-E95B-A0A1-4166-806349C162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A8F314-35C8-53AF-0880-E65E97F23039}"/>
              </a:ext>
            </a:extLst>
          </p:cNvPr>
          <p:cNvSpPr>
            <a:spLocks noGrp="1"/>
          </p:cNvSpPr>
          <p:nvPr>
            <p:ph type="title"/>
          </p:nvPr>
        </p:nvSpPr>
        <p:spPr>
          <a:xfrm>
            <a:off x="771525" y="314326"/>
            <a:ext cx="8010336" cy="752474"/>
          </a:xfrm>
        </p:spPr>
        <p:txBody>
          <a:bodyPr anchor="b">
            <a:normAutofit/>
          </a:bodyPr>
          <a:lstStyle/>
          <a:p>
            <a:r>
              <a:rPr lang="en-US" sz="4400" b="1" i="0" dirty="0">
                <a:latin typeface="Candara" panose="020E0502030303020204" pitchFamily="34" charset="0"/>
              </a:rPr>
              <a:t>It is a real horrible place</a:t>
            </a:r>
          </a:p>
        </p:txBody>
      </p:sp>
      <p:sp>
        <p:nvSpPr>
          <p:cNvPr id="3" name="Content Placeholder 2">
            <a:extLst>
              <a:ext uri="{FF2B5EF4-FFF2-40B4-BE49-F238E27FC236}">
                <a16:creationId xmlns:a16="http://schemas.microsoft.com/office/drawing/2014/main" id="{AEBF8FB0-4491-FEE8-7863-F41A6744969B}"/>
              </a:ext>
            </a:extLst>
          </p:cNvPr>
          <p:cNvSpPr>
            <a:spLocks noGrp="1"/>
          </p:cNvSpPr>
          <p:nvPr>
            <p:ph idx="1"/>
          </p:nvPr>
        </p:nvSpPr>
        <p:spPr>
          <a:xfrm>
            <a:off x="857250" y="1066798"/>
            <a:ext cx="8105682" cy="5791201"/>
          </a:xfrm>
        </p:spPr>
        <p:txBody>
          <a:bodyPr>
            <a:noAutofit/>
          </a:bodyPr>
          <a:lstStyle/>
          <a:p>
            <a:pPr marL="0" indent="0">
              <a:lnSpc>
                <a:spcPts val="3200"/>
              </a:lnSpc>
              <a:buNone/>
            </a:pPr>
            <a:r>
              <a:rPr lang="en-US" sz="3200" b="1" dirty="0">
                <a:latin typeface="Candara" panose="020E0502030303020204" pitchFamily="34" charset="0"/>
              </a:rPr>
              <a:t>Hell is described in terms of </a:t>
            </a:r>
            <a:r>
              <a:rPr lang="en-US" sz="3200" b="1" i="1" dirty="0">
                <a:solidFill>
                  <a:srgbClr val="FF0000"/>
                </a:solidFill>
                <a:latin typeface="Candara" panose="020E0502030303020204" pitchFamily="34" charset="0"/>
              </a:rPr>
              <a:t>“</a:t>
            </a:r>
            <a:r>
              <a:rPr lang="en-US" sz="3200" b="1" i="1" u="sng" dirty="0">
                <a:solidFill>
                  <a:srgbClr val="FF0000"/>
                </a:solidFill>
                <a:latin typeface="Candara" panose="020E0502030303020204" pitchFamily="34" charset="0"/>
              </a:rPr>
              <a:t>fire</a:t>
            </a:r>
            <a:r>
              <a:rPr lang="en-US" sz="3200" b="1" i="1" dirty="0">
                <a:solidFill>
                  <a:srgbClr val="FF0000"/>
                </a:solidFill>
                <a:latin typeface="Candara" panose="020E0502030303020204" pitchFamily="34" charset="0"/>
              </a:rPr>
              <a:t>” </a:t>
            </a:r>
            <a:r>
              <a:rPr lang="en-US" sz="3200" b="1" dirty="0">
                <a:latin typeface="Candara" panose="020E0502030303020204" pitchFamily="34" charset="0"/>
              </a:rPr>
              <a:t>more that any other figure of speech </a:t>
            </a:r>
            <a:r>
              <a:rPr lang="en-US" sz="3200" i="1" dirty="0">
                <a:latin typeface="Candara" panose="020E0502030303020204" pitchFamily="34" charset="0"/>
              </a:rPr>
              <a:t>– 2 Thess. 1:8-9</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“everlasting </a:t>
            </a:r>
            <a:r>
              <a:rPr lang="en-US" sz="2800" b="1" i="1" u="sng" dirty="0">
                <a:solidFill>
                  <a:srgbClr val="FF0000"/>
                </a:solidFill>
                <a:latin typeface="Candara" panose="020E0502030303020204" pitchFamily="34" charset="0"/>
              </a:rPr>
              <a:t>fire</a:t>
            </a:r>
            <a:r>
              <a:rPr lang="en-US" sz="2800" b="1" i="1" dirty="0">
                <a:latin typeface="Candara" panose="020E0502030303020204" pitchFamily="34" charset="0"/>
              </a:rPr>
              <a:t>” </a:t>
            </a:r>
            <a:r>
              <a:rPr lang="en-US" sz="2800" i="1" dirty="0">
                <a:latin typeface="Candara" panose="020E0502030303020204" pitchFamily="34" charset="0"/>
              </a:rPr>
              <a:t>– Matt. 25:41</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“the </a:t>
            </a:r>
            <a:r>
              <a:rPr lang="en-US" sz="2800" b="1" i="1" u="sng" dirty="0">
                <a:solidFill>
                  <a:srgbClr val="FF0000"/>
                </a:solidFill>
                <a:latin typeface="Candara" panose="020E0502030303020204" pitchFamily="34" charset="0"/>
              </a:rPr>
              <a:t>fire</a:t>
            </a:r>
            <a:r>
              <a:rPr lang="en-US" sz="2800" b="1" i="1" dirty="0">
                <a:latin typeface="Candara" panose="020E0502030303020204" pitchFamily="34" charset="0"/>
              </a:rPr>
              <a:t> that shall never be quenched” </a:t>
            </a:r>
            <a:r>
              <a:rPr lang="en-US" sz="2800" i="1" dirty="0">
                <a:latin typeface="Candara" panose="020E0502030303020204" pitchFamily="34" charset="0"/>
              </a:rPr>
              <a:t>– Mark 9:43</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“the lake of </a:t>
            </a:r>
            <a:r>
              <a:rPr lang="en-US" sz="2800" b="1" i="1" u="sng" dirty="0">
                <a:solidFill>
                  <a:srgbClr val="FF0000"/>
                </a:solidFill>
                <a:latin typeface="Candara" panose="020E0502030303020204" pitchFamily="34" charset="0"/>
              </a:rPr>
              <a:t>fire</a:t>
            </a:r>
            <a:r>
              <a:rPr lang="en-US" sz="2800" b="1" i="1" dirty="0">
                <a:latin typeface="Candara" panose="020E0502030303020204" pitchFamily="34" charset="0"/>
              </a:rPr>
              <a:t>” </a:t>
            </a:r>
            <a:r>
              <a:rPr lang="en-US" sz="2800" i="1" dirty="0">
                <a:latin typeface="Candara" panose="020E0502030303020204" pitchFamily="34" charset="0"/>
              </a:rPr>
              <a:t>– Rev. 20:15</a:t>
            </a:r>
          </a:p>
          <a:p>
            <a:pPr marL="0" indent="0">
              <a:lnSpc>
                <a:spcPts val="3200"/>
              </a:lnSpc>
              <a:spcBef>
                <a:spcPts val="1200"/>
              </a:spcBef>
              <a:buNone/>
            </a:pPr>
            <a:r>
              <a:rPr lang="en-US" sz="3200" b="1" dirty="0">
                <a:latin typeface="Candara" panose="020E0502030303020204" pitchFamily="34" charset="0"/>
              </a:rPr>
              <a:t>The Holy Spirit describes this horrible place as a place of </a:t>
            </a:r>
            <a:r>
              <a:rPr lang="en-US" sz="3200" b="1" i="1" dirty="0">
                <a:latin typeface="Candara" panose="020E0502030303020204" pitchFamily="34" charset="0"/>
              </a:rPr>
              <a:t>everlasting</a:t>
            </a:r>
            <a:r>
              <a:rPr lang="en-US" sz="3200" b="1" dirty="0">
                <a:latin typeface="Candara" panose="020E0502030303020204" pitchFamily="34" charset="0"/>
              </a:rPr>
              <a:t> punishment… </a:t>
            </a:r>
          </a:p>
          <a:p>
            <a:pPr marL="0" indent="0">
              <a:lnSpc>
                <a:spcPts val="3200"/>
              </a:lnSpc>
              <a:buNone/>
            </a:pPr>
            <a:endParaRPr lang="en-US" sz="2600" i="1" dirty="0">
              <a:latin typeface="Candara" panose="020E0502030303020204" pitchFamily="34" charset="0"/>
            </a:endParaRPr>
          </a:p>
        </p:txBody>
      </p:sp>
      <p:sp>
        <p:nvSpPr>
          <p:cNvPr id="4" name="Rectangle 3">
            <a:extLst>
              <a:ext uri="{FF2B5EF4-FFF2-40B4-BE49-F238E27FC236}">
                <a16:creationId xmlns:a16="http://schemas.microsoft.com/office/drawing/2014/main" id="{EDBE842C-42B5-A16D-3673-93C9BFC8E52C}"/>
              </a:ext>
            </a:extLst>
          </p:cNvPr>
          <p:cNvSpPr/>
          <p:nvPr/>
        </p:nvSpPr>
        <p:spPr>
          <a:xfrm rot="16200000">
            <a:off x="-2395405" y="3291021"/>
            <a:ext cx="5581977"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The Reality of Hell</a:t>
            </a:r>
          </a:p>
        </p:txBody>
      </p:sp>
      <p:sp>
        <p:nvSpPr>
          <p:cNvPr id="5" name="Slide Number Placeholder 4">
            <a:extLst>
              <a:ext uri="{FF2B5EF4-FFF2-40B4-BE49-F238E27FC236}">
                <a16:creationId xmlns:a16="http://schemas.microsoft.com/office/drawing/2014/main" id="{C2C28415-F446-04AB-4961-BB71FB313F09}"/>
              </a:ext>
            </a:extLst>
          </p:cNvPr>
          <p:cNvSpPr>
            <a:spLocks noGrp="1"/>
          </p:cNvSpPr>
          <p:nvPr>
            <p:ph type="sldNum" sz="quarter" idx="12"/>
          </p:nvPr>
        </p:nvSpPr>
        <p:spPr/>
        <p:txBody>
          <a:bodyPr/>
          <a:lstStyle/>
          <a:p>
            <a:fld id="{312CC964-A50B-4C29-B4E4-2C30BB34CCF3}" type="slidenum">
              <a:rPr lang="en-US" smtClean="0"/>
              <a:t>7</a:t>
            </a:fld>
            <a:endParaRPr lang="en-US"/>
          </a:p>
        </p:txBody>
      </p:sp>
      <p:sp>
        <p:nvSpPr>
          <p:cNvPr id="6" name="Text Box 2">
            <a:extLst>
              <a:ext uri="{FF2B5EF4-FFF2-40B4-BE49-F238E27FC236}">
                <a16:creationId xmlns:a16="http://schemas.microsoft.com/office/drawing/2014/main" id="{2D6F3A7E-9E87-FFD9-C5B1-8176A1A177DB}"/>
              </a:ext>
            </a:extLst>
          </p:cNvPr>
          <p:cNvSpPr txBox="1">
            <a:spLocks noChangeArrowheads="1"/>
          </p:cNvSpPr>
          <p:nvPr/>
        </p:nvSpPr>
        <p:spPr bwMode="auto">
          <a:xfrm>
            <a:off x="968687" y="4289407"/>
            <a:ext cx="7621733" cy="2246769"/>
          </a:xfrm>
          <a:prstGeom prst="rect">
            <a:avLst/>
          </a:prstGeom>
          <a:solidFill>
            <a:schemeClr val="bg1">
              <a:lumMod val="85000"/>
            </a:schemeClr>
          </a:solidFill>
          <a:ln>
            <a:noFill/>
          </a:ln>
          <a:effectLst/>
        </p:spPr>
        <p:txBody>
          <a:bodyPr wrap="square">
            <a:spAutoFit/>
          </a:bodyPr>
          <a:lstStyle>
            <a:lvl1pPr algn="l" eaLnBrk="0" hangingPunct="0">
              <a:buChar char="n"/>
              <a:defRPr sz="3200">
                <a:solidFill>
                  <a:schemeClr val="tx1"/>
                </a:solidFill>
                <a:latin typeface="Verdana" pitchFamily="34" charset="0"/>
              </a:defRPr>
            </a:lvl1pPr>
            <a:lvl2pPr marL="742950" indent="-285750" algn="l" eaLnBrk="0" hangingPunct="0">
              <a:buClr>
                <a:schemeClr val="tx1"/>
              </a:buClr>
              <a:buChar char="•"/>
              <a:defRPr sz="2800">
                <a:solidFill>
                  <a:schemeClr val="tx1"/>
                </a:solidFill>
                <a:latin typeface="Verdana" pitchFamily="34" charset="0"/>
              </a:defRPr>
            </a:lvl2pPr>
            <a:lvl3pPr marL="1143000" indent="-228600" algn="l" eaLnBrk="0" hangingPunct="0">
              <a:buClr>
                <a:schemeClr val="accent2"/>
              </a:buClr>
              <a:buChar char="n"/>
              <a:defRPr sz="2400">
                <a:solidFill>
                  <a:schemeClr val="tx1"/>
                </a:solidFill>
                <a:latin typeface="Verdana" pitchFamily="34" charset="0"/>
              </a:defRPr>
            </a:lvl3pPr>
            <a:lvl4pPr marL="1600200" indent="-228600" algn="l" eaLnBrk="0" hangingPunct="0">
              <a:buClr>
                <a:schemeClr val="tx2"/>
              </a:buClr>
              <a:buChar char="•"/>
              <a:defRPr sz="2000">
                <a:solidFill>
                  <a:schemeClr val="tx1"/>
                </a:solidFill>
                <a:latin typeface="Verdana" pitchFamily="34" charset="0"/>
              </a:defRPr>
            </a:lvl4pPr>
            <a:lvl5pPr marL="2057400" indent="-228600" algn="l" eaLnBrk="0" hangingPunct="0">
              <a:buClr>
                <a:schemeClr val="folHlink"/>
              </a:buClr>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lnSpc>
                <a:spcPts val="2700"/>
              </a:lnSpc>
              <a:spcBef>
                <a:spcPts val="1200"/>
              </a:spcBef>
              <a:buClrTx/>
              <a:buSzTx/>
              <a:buFontTx/>
              <a:buNone/>
            </a:pPr>
            <a:r>
              <a:rPr lang="en-US" altLang="en-US" sz="2700" b="1" i="1" dirty="0">
                <a:latin typeface="Arial" charset="0"/>
              </a:rPr>
              <a:t>“The Son of man shall send forth his angels, and they shall gather out of his kingdom all things that offend, and them which do iniquity; And shall cast them into a furnace of fire: </a:t>
            </a:r>
            <a:r>
              <a:rPr lang="en-US" altLang="en-US" sz="2700" b="1" i="1" dirty="0">
                <a:solidFill>
                  <a:srgbClr val="FF0000"/>
                </a:solidFill>
                <a:latin typeface="Arial" charset="0"/>
              </a:rPr>
              <a:t>there shall be wailing and gnashing of teeth”</a:t>
            </a:r>
            <a:r>
              <a:rPr lang="en-US" altLang="en-US" sz="2700" b="1" i="1" dirty="0">
                <a:latin typeface="Arial" charset="0"/>
              </a:rPr>
              <a:t> </a:t>
            </a:r>
            <a:r>
              <a:rPr lang="en-US" altLang="en-US" sz="2700" i="1" dirty="0">
                <a:latin typeface="Arial" charset="0"/>
              </a:rPr>
              <a:t>– Matt.13:40-42 KJV</a:t>
            </a:r>
            <a:endParaRPr lang="en-US" altLang="en-US" sz="2700" dirty="0">
              <a:latin typeface="Arial" charset="0"/>
            </a:endParaRPr>
          </a:p>
        </p:txBody>
      </p:sp>
    </p:spTree>
    <p:extLst>
      <p:ext uri="{BB962C8B-B14F-4D97-AF65-F5344CB8AC3E}">
        <p14:creationId xmlns:p14="http://schemas.microsoft.com/office/powerpoint/2010/main" val="26084350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outVertical)">
                                      <p:cBhvr>
                                        <p:cTn id="4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7E334-C514-AE46-B087-3B6488FE8D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0D0904-25F8-3E34-464D-03ADBA70E9CB}"/>
              </a:ext>
            </a:extLst>
          </p:cNvPr>
          <p:cNvSpPr>
            <a:spLocks noGrp="1"/>
          </p:cNvSpPr>
          <p:nvPr>
            <p:ph idx="1"/>
          </p:nvPr>
        </p:nvSpPr>
        <p:spPr>
          <a:xfrm>
            <a:off x="921351" y="478971"/>
            <a:ext cx="8222649" cy="6379029"/>
          </a:xfrm>
        </p:spPr>
        <p:txBody>
          <a:bodyPr>
            <a:normAutofit/>
          </a:bodyPr>
          <a:lstStyle/>
          <a:p>
            <a:pPr marL="0" indent="0">
              <a:lnSpc>
                <a:spcPts val="3200"/>
              </a:lnSpc>
              <a:spcBef>
                <a:spcPts val="600"/>
              </a:spcBef>
              <a:buNone/>
            </a:pPr>
            <a:r>
              <a:rPr lang="en-US" sz="3200" b="1" dirty="0">
                <a:latin typeface="Candara" panose="020E0502030303020204" pitchFamily="34" charset="0"/>
              </a:rPr>
              <a:t>THE </a:t>
            </a:r>
            <a:r>
              <a:rPr lang="en-US" sz="3200" b="1" u="sng" dirty="0">
                <a:latin typeface="Candara" panose="020E0502030303020204" pitchFamily="34" charset="0"/>
              </a:rPr>
              <a:t>REALITY</a:t>
            </a:r>
            <a:r>
              <a:rPr lang="en-US" sz="3200" b="1" dirty="0">
                <a:latin typeface="Candara" panose="020E0502030303020204" pitchFamily="34" charset="0"/>
              </a:rPr>
              <a:t> OF HELL</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t>
            </a:r>
            <a:r>
              <a:rPr lang="en-US" sz="2800" b="1" dirty="0">
                <a:latin typeface="Candara" panose="020E0502030303020204" pitchFamily="34" charset="0"/>
              </a:rPr>
              <a:t>REAL</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 </a:t>
            </a:r>
            <a:r>
              <a:rPr lang="en-US" sz="2800" b="1" dirty="0">
                <a:latin typeface="Candara" panose="020E0502030303020204" pitchFamily="34" charset="0"/>
              </a:rPr>
              <a:t>REAL PLACE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It is a </a:t>
            </a:r>
            <a:r>
              <a:rPr lang="en-US" sz="2800" b="1" dirty="0">
                <a:latin typeface="Candara" panose="020E0502030303020204" pitchFamily="34" charset="0"/>
              </a:rPr>
              <a:t>REAL HORRIBLE PLACE</a:t>
            </a:r>
          </a:p>
          <a:p>
            <a:pPr marL="0" indent="0">
              <a:lnSpc>
                <a:spcPts val="3600"/>
              </a:lnSpc>
              <a:spcBef>
                <a:spcPts val="1200"/>
              </a:spcBef>
              <a:buNone/>
            </a:pPr>
            <a:endParaRPr lang="en-US" sz="3200" b="1" dirty="0">
              <a:latin typeface="Candara" panose="020E0502030303020204" pitchFamily="34" charset="0"/>
            </a:endParaRPr>
          </a:p>
          <a:p>
            <a:pPr marL="365760" indent="-274320">
              <a:lnSpc>
                <a:spcPts val="3200"/>
              </a:lnSpc>
              <a:spcBef>
                <a:spcPts val="300"/>
              </a:spcBef>
              <a:buFont typeface="Wingdings" panose="05000000000000000000" pitchFamily="2" charset="2"/>
              <a:buChar char="§"/>
            </a:pPr>
            <a:endParaRPr lang="en-US" sz="3600" b="1" dirty="0">
              <a:latin typeface="Candara" panose="020E0502030303020204" pitchFamily="34" charset="0"/>
            </a:endParaRPr>
          </a:p>
          <a:p>
            <a:pPr marL="365760" indent="-274320">
              <a:lnSpc>
                <a:spcPts val="3200"/>
              </a:lnSpc>
              <a:spcBef>
                <a:spcPts val="300"/>
              </a:spcBef>
              <a:buFont typeface="Wingdings" panose="05000000000000000000" pitchFamily="2" charset="2"/>
              <a:buChar char="§"/>
            </a:pPr>
            <a:endParaRPr lang="en-US" sz="32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603CC631-68F7-923D-E942-7985B30F1D2C}"/>
              </a:ext>
            </a:extLst>
          </p:cNvPr>
          <p:cNvSpPr>
            <a:spLocks noGrp="1"/>
          </p:cNvSpPr>
          <p:nvPr>
            <p:ph type="sldNum" sz="quarter" idx="12"/>
          </p:nvPr>
        </p:nvSpPr>
        <p:spPr/>
        <p:txBody>
          <a:bodyPr/>
          <a:lstStyle/>
          <a:p>
            <a:fld id="{312CC964-A50B-4C29-B4E4-2C30BB34CCF3}" type="slidenum">
              <a:rPr lang="en-US" smtClean="0"/>
              <a:t>8</a:t>
            </a:fld>
            <a:endParaRPr lang="en-US"/>
          </a:p>
        </p:txBody>
      </p:sp>
      <p:sp>
        <p:nvSpPr>
          <p:cNvPr id="5" name="Rectangle 4">
            <a:extLst>
              <a:ext uri="{FF2B5EF4-FFF2-40B4-BE49-F238E27FC236}">
                <a16:creationId xmlns:a16="http://schemas.microsoft.com/office/drawing/2014/main" id="{5ECE9128-6170-6DC6-FACA-8D2EABECC1D8}"/>
              </a:ext>
            </a:extLst>
          </p:cNvPr>
          <p:cNvSpPr/>
          <p:nvPr/>
        </p:nvSpPr>
        <p:spPr>
          <a:xfrm rot="16200000">
            <a:off x="-880563" y="2029000"/>
            <a:ext cx="2552301" cy="923330"/>
          </a:xfrm>
          <a:prstGeom prst="rect">
            <a:avLst/>
          </a:prstGeom>
          <a:noFill/>
        </p:spPr>
        <p:txBody>
          <a:bodyPr wrap="none" lIns="91440" tIns="45720" rIns="91440" bIns="45720">
            <a:spAutoFit/>
          </a:bodyPr>
          <a:lstStyle/>
          <a:p>
            <a:pPr algn="ctr"/>
            <a:r>
              <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REVIEW</a:t>
            </a:r>
          </a:p>
        </p:txBody>
      </p:sp>
      <p:sp>
        <p:nvSpPr>
          <p:cNvPr id="2" name="Arrow: Bent 1">
            <a:extLst>
              <a:ext uri="{FF2B5EF4-FFF2-40B4-BE49-F238E27FC236}">
                <a16:creationId xmlns:a16="http://schemas.microsoft.com/office/drawing/2014/main" id="{8A9AFA19-A408-85B8-AD59-0779C9C5017A}"/>
              </a:ext>
            </a:extLst>
          </p:cNvPr>
          <p:cNvSpPr/>
          <p:nvPr/>
        </p:nvSpPr>
        <p:spPr>
          <a:xfrm>
            <a:off x="236840" y="507999"/>
            <a:ext cx="566058" cy="634312"/>
          </a:xfrm>
          <a:prstGeom prst="bentArrow">
            <a:avLst>
              <a:gd name="adj1" fmla="val 20953"/>
              <a:gd name="adj2" fmla="val 32051"/>
              <a:gd name="adj3" fmla="val 45231"/>
              <a:gd name="adj4" fmla="val 4375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ndara" panose="020E0502030303020204" pitchFamily="34" charset="0"/>
            </a:endParaRPr>
          </a:p>
        </p:txBody>
      </p:sp>
    </p:spTree>
    <p:extLst>
      <p:ext uri="{BB962C8B-B14F-4D97-AF65-F5344CB8AC3E}">
        <p14:creationId xmlns:p14="http://schemas.microsoft.com/office/powerpoint/2010/main" val="1724390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bg1">
              <a:lumMod val="85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of Christ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a:t>
            </a:r>
            <a:r>
              <a:rPr lang="en-US" altLang="en-US" sz="2800" dirty="0">
                <a:solidFill>
                  <a:schemeClr val="bg2">
                    <a:lumMod val="10000"/>
                  </a:schemeClr>
                </a:solidFill>
                <a:latin typeface="Candara" panose="020E0502030303020204" pitchFamily="34" charset="0"/>
              </a:rPr>
              <a:t>the Gospel</a:t>
            </a:r>
            <a:r>
              <a:rPr lang="en-US" altLang="en-US" sz="2800" dirty="0">
                <a:solidFill>
                  <a:schemeClr val="bg2">
                    <a:lumMod val="10000"/>
                  </a:schemeClr>
                </a:solidFill>
                <a:effectLst/>
                <a:latin typeface="Candara" panose="020E0502030303020204" pitchFamily="34" charset="0"/>
              </a:rPr>
              <a: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your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bg1">
              <a:lumMod val="85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12700" dist="38100" dir="2700000" algn="tl" rotWithShape="0">
                    <a:schemeClr val="bg1">
                      <a:lumMod val="50000"/>
                    </a:schemeClr>
                  </a:outerShdw>
                </a:effectLst>
                <a:latin typeface="Candara" panose="020E0502030303020204" pitchFamily="34" charset="0"/>
              </a:rPr>
              <a:t>Obey Christ Today!</a:t>
            </a:r>
            <a:endParaRPr lang="en-US" sz="6600" b="1" i="1" cap="none" spc="0" dirty="0">
              <a:ln w="12700">
                <a:solidFill>
                  <a:schemeClr val="tx2">
                    <a:lumMod val="75000"/>
                  </a:schemeClr>
                </a:solidFill>
                <a:prstDash val="solid"/>
              </a:ln>
              <a:solidFill>
                <a:schemeClr val="bg2">
                  <a:lumMod val="10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05294"/>
          </a:xfrm>
          <a:prstGeom prst="rect">
            <a:avLst/>
          </a:prstGeom>
          <a:noFill/>
        </p:spPr>
        <p:txBody>
          <a:bodyPr wrap="square" rtlCol="0">
            <a:spAutoFit/>
          </a:bodyPr>
          <a:lstStyle/>
          <a:p>
            <a:pPr algn="ctr">
              <a:lnSpc>
                <a:spcPts val="2000"/>
              </a:lnSpc>
            </a:pPr>
            <a:r>
              <a:rPr lang="en-US" b="1" i="1" dirty="0">
                <a:solidFill>
                  <a:schemeClr val="bg2">
                    <a:lumMod val="10000"/>
                  </a:schemeClr>
                </a:solidFill>
                <a:latin typeface="Candara" panose="020E0502030303020204" pitchFamily="34" charset="0"/>
              </a:rPr>
              <a:t>Heb. 5:8-9</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587198" y="6291049"/>
            <a:ext cx="685800" cy="593725"/>
          </a:xfrm>
        </p:spPr>
        <p:txBody>
          <a:bodyPr>
            <a:normAutofit/>
          </a:bodyPr>
          <a:lstStyle/>
          <a:p>
            <a:fld id="{41939CF0-4F57-482B-882A-D83B18942B8C}" type="slidenum">
              <a:rPr lang="en-US" sz="1600" smtClean="0">
                <a:latin typeface="Candara" panose="020E0502030303020204" pitchFamily="34" charset="0"/>
              </a:rPr>
              <a:t>9</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Angle lines</Template>
  <TotalTime>1356</TotalTime>
  <Words>3282</Words>
  <Application>Microsoft Office PowerPoint</Application>
  <PresentationFormat>On-screen Show (4:3)</PresentationFormat>
  <Paragraphs>158</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Candara</vt:lpstr>
      <vt:lpstr>Univers Condensed Light</vt:lpstr>
      <vt:lpstr>Walbaum Display Light</vt:lpstr>
      <vt:lpstr>Wingdings</vt:lpstr>
      <vt:lpstr>AngleLinesVTI</vt:lpstr>
      <vt:lpstr>The Reality and nature Of Hell</vt:lpstr>
      <vt:lpstr>INTRODUCTION</vt:lpstr>
      <vt:lpstr>PowerPoint Presentation</vt:lpstr>
      <vt:lpstr>It is real</vt:lpstr>
      <vt:lpstr>It is a real place</vt:lpstr>
      <vt:lpstr>It is a real place</vt:lpstr>
      <vt:lpstr>It is a real horrible place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6</cp:revision>
  <dcterms:created xsi:type="dcterms:W3CDTF">2025-01-09T19:00:13Z</dcterms:created>
  <dcterms:modified xsi:type="dcterms:W3CDTF">2025-01-13T22:55:21Z</dcterms:modified>
</cp:coreProperties>
</file>