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381" r:id="rId3"/>
    <p:sldId id="327" r:id="rId4"/>
    <p:sldId id="333" r:id="rId5"/>
    <p:sldId id="334" r:id="rId6"/>
    <p:sldId id="328" r:id="rId7"/>
    <p:sldId id="337" r:id="rId8"/>
    <p:sldId id="329" r:id="rId9"/>
    <p:sldId id="336" r:id="rId10"/>
    <p:sldId id="338" r:id="rId11"/>
    <p:sldId id="339" r:id="rId12"/>
    <p:sldId id="330" r:id="rId13"/>
    <p:sldId id="331" r:id="rId14"/>
    <p:sldId id="340" r:id="rId15"/>
    <p:sldId id="264" r:id="rId16"/>
    <p:sldId id="38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66245" autoAdjust="0"/>
  </p:normalViewPr>
  <p:slideViewPr>
    <p:cSldViewPr>
      <p:cViewPr varScale="1">
        <p:scale>
          <a:sx n="70" d="100"/>
          <a:sy n="70" d="100"/>
        </p:scale>
        <p:origin x="2730" y="60"/>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FEA688-A131-B78F-8B42-EB23D254DA98}"/>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CAA49ED-CAC8-96B3-8900-11AE188A0295}"/>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9/22/2024 AM-PM</a:t>
            </a:r>
          </a:p>
        </p:txBody>
      </p:sp>
      <p:sp>
        <p:nvSpPr>
          <p:cNvPr id="4" name="Footer Placeholder 3">
            <a:extLst>
              <a:ext uri="{FF2B5EF4-FFF2-40B4-BE49-F238E27FC236}">
                <a16:creationId xmlns:a16="http://schemas.microsoft.com/office/drawing/2014/main" id="{5AC868DE-FB67-3F48-8A1C-EE249F791CF7}"/>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8898EA-D098-66A5-B537-8C24FF48A54C}"/>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F57C8EE-316F-4735-A3A9-207030BECA04}" type="slidenum">
              <a:rPr lang="en-US" smtClean="0"/>
              <a:t>‹#›</a:t>
            </a:fld>
            <a:endParaRPr lang="en-US"/>
          </a:p>
        </p:txBody>
      </p:sp>
    </p:spTree>
    <p:extLst>
      <p:ext uri="{BB962C8B-B14F-4D97-AF65-F5344CB8AC3E}">
        <p14:creationId xmlns:p14="http://schemas.microsoft.com/office/powerpoint/2010/main" val="12530627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9/22/2024 AM-PM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2203423-A654-482A-9330-6F56A1AB8025}" type="slidenum">
              <a:rPr lang="en-US" smtClean="0"/>
              <a:t>‹#›</a:t>
            </a:fld>
            <a:endParaRPr lang="en-US"/>
          </a:p>
        </p:txBody>
      </p:sp>
    </p:spTree>
    <p:extLst>
      <p:ext uri="{BB962C8B-B14F-4D97-AF65-F5344CB8AC3E}">
        <p14:creationId xmlns:p14="http://schemas.microsoft.com/office/powerpoint/2010/main" val="409853230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twitter.com/intent/tweet?text=How%20Many%20Religions%20Are%20There%20in%20the%20World%3F&amp;url=https%3A%2F%2Fwww.reference.com%2Fworld-view%2Fmany-religions-world-8f3af083e8592895"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203423-A654-482A-9330-6F56A1AB8025}" type="slidenum">
              <a:rPr lang="en-US" smtClean="0"/>
              <a:t>1</a:t>
            </a:fld>
            <a:endParaRPr lang="en-US"/>
          </a:p>
        </p:txBody>
      </p:sp>
      <p:sp>
        <p:nvSpPr>
          <p:cNvPr id="5" name="Date Placeholder 4">
            <a:extLst>
              <a:ext uri="{FF2B5EF4-FFF2-40B4-BE49-F238E27FC236}">
                <a16:creationId xmlns:a16="http://schemas.microsoft.com/office/drawing/2014/main" id="{85B58928-C572-A069-FCBC-FC85B1CFEDA4}"/>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376700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sz="1200" b="1" dirty="0">
                <a:latin typeface="Arial" panose="020B0604020202020204" pitchFamily="34" charset="0"/>
                <a:cs typeface="Arial" panose="020B0604020202020204" pitchFamily="34" charset="0"/>
              </a:rPr>
              <a:t>Matthew 16:18 NKJV 18 "</a:t>
            </a:r>
            <a:r>
              <a:rPr lang="en-US" sz="1200" b="0" i="0" dirty="0">
                <a:latin typeface="Arial" panose="020B0604020202020204" pitchFamily="34" charset="0"/>
                <a:cs typeface="Arial" panose="020B0604020202020204" pitchFamily="34" charset="0"/>
              </a:rPr>
              <a:t>And I also say to you that you are Peter, and on this rock I will build My church, and the gates of Hades shall not prevail against it.</a:t>
            </a:r>
          </a:p>
          <a:p>
            <a:endParaRPr lang="en-US" sz="1200" b="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Ephesians 1:22-23 NKJV 22 </a:t>
            </a:r>
            <a:r>
              <a:rPr lang="en-US" sz="1200" b="0" i="0" dirty="0">
                <a:latin typeface="Arial" panose="020B0604020202020204" pitchFamily="34" charset="0"/>
                <a:cs typeface="Arial" panose="020B0604020202020204" pitchFamily="34" charset="0"/>
              </a:rPr>
              <a:t>And He put all things under His feet, and gave Him to be head over all things to the church, </a:t>
            </a:r>
            <a:r>
              <a:rPr lang="en-US" sz="1200" b="1" i="0" dirty="0">
                <a:latin typeface="Arial" panose="020B0604020202020204" pitchFamily="34" charset="0"/>
                <a:cs typeface="Arial" panose="020B0604020202020204" pitchFamily="34" charset="0"/>
              </a:rPr>
              <a:t>23 which is His body</a:t>
            </a:r>
            <a:r>
              <a:rPr lang="en-US" sz="1200" b="0" i="0" dirty="0">
                <a:latin typeface="Arial" panose="020B0604020202020204" pitchFamily="34" charset="0"/>
                <a:cs typeface="Arial" panose="020B0604020202020204" pitchFamily="34" charset="0"/>
              </a:rPr>
              <a:t>, the fullness of Him who fills all in all.</a:t>
            </a:r>
          </a:p>
          <a:p>
            <a:endParaRPr lang="en-US" sz="1200" b="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Acts 20:28 NKJV 28 </a:t>
            </a:r>
            <a:r>
              <a:rPr lang="en-US" sz="1200" b="0" i="0" dirty="0">
                <a:latin typeface="Arial" panose="020B0604020202020204" pitchFamily="34" charset="0"/>
                <a:cs typeface="Arial" panose="020B0604020202020204" pitchFamily="34" charset="0"/>
              </a:rPr>
              <a:t>"Therefore take heed to yourselves and to all the flock, among which the Holy Spirit has made you overseers, to shepherd the </a:t>
            </a:r>
            <a:r>
              <a:rPr lang="en-US" sz="1200" b="1" i="0" dirty="0">
                <a:latin typeface="Arial" panose="020B0604020202020204" pitchFamily="34" charset="0"/>
                <a:cs typeface="Arial" panose="020B0604020202020204" pitchFamily="34" charset="0"/>
              </a:rPr>
              <a:t>church of God which He purchased with His own blood.</a:t>
            </a:r>
          </a:p>
          <a:p>
            <a:endParaRPr lang="en-US" sz="1200" b="1"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Romans 16:16 NKJV 16 </a:t>
            </a:r>
            <a:r>
              <a:rPr lang="en-US" sz="1200" b="0" i="0" dirty="0">
                <a:latin typeface="Arial" panose="020B0604020202020204" pitchFamily="34" charset="0"/>
                <a:cs typeface="Arial" panose="020B0604020202020204" pitchFamily="34" charset="0"/>
              </a:rPr>
              <a:t>Greet one another with a holy kiss. </a:t>
            </a:r>
            <a:r>
              <a:rPr lang="en-US" sz="1200" b="1" i="0" dirty="0">
                <a:latin typeface="Arial" panose="020B0604020202020204" pitchFamily="34" charset="0"/>
                <a:cs typeface="Arial" panose="020B0604020202020204" pitchFamily="34" charset="0"/>
              </a:rPr>
              <a:t>The churches of Christ greet you.</a:t>
            </a:r>
          </a:p>
        </p:txBody>
      </p:sp>
      <p:sp>
        <p:nvSpPr>
          <p:cNvPr id="4" name="Slide Number Placeholder 3"/>
          <p:cNvSpPr>
            <a:spLocks noGrp="1"/>
          </p:cNvSpPr>
          <p:nvPr>
            <p:ph type="sldNum" sz="quarter" idx="10"/>
          </p:nvPr>
        </p:nvSpPr>
        <p:spPr/>
        <p:txBody>
          <a:bodyPr/>
          <a:lstStyle/>
          <a:p>
            <a:fld id="{32203423-A654-482A-9330-6F56A1AB8025}" type="slidenum">
              <a:rPr lang="en-US" smtClean="0"/>
              <a:t>10</a:t>
            </a:fld>
            <a:endParaRPr lang="en-US"/>
          </a:p>
        </p:txBody>
      </p:sp>
      <p:sp>
        <p:nvSpPr>
          <p:cNvPr id="5" name="Date Placeholder 4">
            <a:extLst>
              <a:ext uri="{FF2B5EF4-FFF2-40B4-BE49-F238E27FC236}">
                <a16:creationId xmlns:a16="http://schemas.microsoft.com/office/drawing/2014/main" id="{9991D904-9DCE-573D-4096-A3B48F5F0284}"/>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084476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pPr algn="l"/>
            <a:r>
              <a:rPr lang="en-US" b="1" dirty="0">
                <a:latin typeface="Arial" panose="020B0604020202020204" pitchFamily="34" charset="0"/>
                <a:cs typeface="Arial" panose="020B0604020202020204" pitchFamily="34" charset="0"/>
              </a:rPr>
              <a:t>Matthew 27:35-40 KJV 35 </a:t>
            </a:r>
            <a:r>
              <a:rPr lang="en-US" dirty="0">
                <a:latin typeface="Arial" panose="020B0604020202020204" pitchFamily="34" charset="0"/>
                <a:cs typeface="Arial" panose="020B0604020202020204" pitchFamily="34" charset="0"/>
              </a:rPr>
              <a:t>And they crucified him, and parted his garments, casting lots: that it might be fulfilled which was spoken by the prophet, They parted my garments among them, and upon my vesture did they cast lots.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And sitting down they watched him there; </a:t>
            </a:r>
            <a:r>
              <a:rPr lang="en-US" b="1" dirty="0">
                <a:latin typeface="Arial" panose="020B0604020202020204" pitchFamily="34" charset="0"/>
                <a:cs typeface="Arial" panose="020B0604020202020204" pitchFamily="34" charset="0"/>
              </a:rPr>
              <a:t>37 </a:t>
            </a:r>
            <a:r>
              <a:rPr lang="en-US" dirty="0">
                <a:latin typeface="Arial" panose="020B0604020202020204" pitchFamily="34" charset="0"/>
                <a:cs typeface="Arial" panose="020B0604020202020204" pitchFamily="34" charset="0"/>
              </a:rPr>
              <a:t>And set up over his head his accusation written, THIS IS JESUS THE KING OF THE JEWS</a:t>
            </a:r>
            <a:r>
              <a:rPr lang="en-US" b="1" dirty="0">
                <a:latin typeface="Arial" panose="020B0604020202020204" pitchFamily="34" charset="0"/>
                <a:cs typeface="Arial" panose="020B0604020202020204" pitchFamily="34" charset="0"/>
              </a:rPr>
              <a:t>. 38 </a:t>
            </a:r>
            <a:r>
              <a:rPr lang="en-US" dirty="0">
                <a:latin typeface="Arial" panose="020B0604020202020204" pitchFamily="34" charset="0"/>
                <a:cs typeface="Arial" panose="020B0604020202020204" pitchFamily="34" charset="0"/>
              </a:rPr>
              <a:t>Then were there two thieves crucified with him, one on the right hand, and another on the left.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And they that passed by reviled him, wagging their heads,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And saying, Thou that </a:t>
            </a:r>
            <a:r>
              <a:rPr lang="en-US" dirty="0" err="1">
                <a:latin typeface="Arial" panose="020B0604020202020204" pitchFamily="34" charset="0"/>
                <a:cs typeface="Arial" panose="020B0604020202020204" pitchFamily="34" charset="0"/>
              </a:rPr>
              <a:t>destroyest</a:t>
            </a:r>
            <a:r>
              <a:rPr lang="en-US" dirty="0">
                <a:latin typeface="Arial" panose="020B0604020202020204" pitchFamily="34" charset="0"/>
                <a:cs typeface="Arial" panose="020B0604020202020204" pitchFamily="34" charset="0"/>
              </a:rPr>
              <a:t> the temple, and </a:t>
            </a:r>
            <a:r>
              <a:rPr lang="en-US" dirty="0" err="1">
                <a:latin typeface="Arial" panose="020B0604020202020204" pitchFamily="34" charset="0"/>
                <a:cs typeface="Arial" panose="020B0604020202020204" pitchFamily="34" charset="0"/>
              </a:rPr>
              <a:t>buildest</a:t>
            </a:r>
            <a:r>
              <a:rPr lang="en-US" dirty="0">
                <a:latin typeface="Arial" panose="020B0604020202020204" pitchFamily="34" charset="0"/>
                <a:cs typeface="Arial" panose="020B0604020202020204" pitchFamily="34" charset="0"/>
              </a:rPr>
              <a:t> it in three days, save thyself. </a:t>
            </a:r>
            <a:r>
              <a:rPr lang="en-US" b="1" dirty="0">
                <a:latin typeface="Arial" panose="020B0604020202020204" pitchFamily="34" charset="0"/>
                <a:cs typeface="Arial" panose="020B0604020202020204" pitchFamily="34" charset="0"/>
              </a:rPr>
              <a:t>If thou be the Son of God, come down from the cross.</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4:3-6 NKJV 3 </a:t>
            </a:r>
            <a:r>
              <a:rPr lang="en-US" dirty="0">
                <a:latin typeface="Arial" panose="020B0604020202020204" pitchFamily="34" charset="0"/>
                <a:cs typeface="Arial" panose="020B0604020202020204" pitchFamily="34" charset="0"/>
              </a:rPr>
              <a:t>Now when the tempter came to Him, he said, "</a:t>
            </a:r>
            <a:r>
              <a:rPr lang="en-US" b="1" dirty="0">
                <a:latin typeface="Arial" panose="020B0604020202020204" pitchFamily="34" charset="0"/>
                <a:cs typeface="Arial" panose="020B0604020202020204" pitchFamily="34" charset="0"/>
              </a:rPr>
              <a:t>If You are the Son of God, command that these stones become bread."</a:t>
            </a:r>
            <a:r>
              <a:rPr lang="en-US" dirty="0">
                <a:latin typeface="Arial" panose="020B0604020202020204" pitchFamily="34" charset="0"/>
                <a:cs typeface="Arial" panose="020B0604020202020204" pitchFamily="34" charset="0"/>
              </a:rPr>
              <a:t> 4 But He answered and said, "It is written, 'Man shall not live by bread alone, but by every word that proceeds from the mouth of God.'"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Then the devil took Him up into the holy city, set Him on the pinnacle of the temple, 6 and said to Him, </a:t>
            </a:r>
            <a:r>
              <a:rPr lang="en-US" b="1" dirty="0">
                <a:latin typeface="Arial" panose="020B0604020202020204" pitchFamily="34" charset="0"/>
                <a:cs typeface="Arial" panose="020B0604020202020204" pitchFamily="34" charset="0"/>
              </a:rPr>
              <a:t>"If You are the Son of God, throw Yourself down</a:t>
            </a:r>
            <a:r>
              <a:rPr lang="en-US" dirty="0">
                <a:latin typeface="Arial" panose="020B0604020202020204" pitchFamily="34" charset="0"/>
                <a:cs typeface="Arial" panose="020B0604020202020204" pitchFamily="34" charset="0"/>
              </a:rPr>
              <a:t>. For it is written: 'He shall give His angels charge over you,' and, 'In their hands they shall bear you up, Lest you dash your foot against a stone.’”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John 10:17-18 NKJV 17 </a:t>
            </a:r>
            <a:r>
              <a:rPr lang="en-US" dirty="0">
                <a:latin typeface="Arial" panose="020B0604020202020204" pitchFamily="34" charset="0"/>
                <a:cs typeface="Arial" panose="020B0604020202020204" pitchFamily="34" charset="0"/>
              </a:rPr>
              <a:t>"Therefore My Father loves Me, because I lay down My life that I may take it again.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"No one takes it from Me, but I lay it down of Myself. </a:t>
            </a:r>
            <a:r>
              <a:rPr lang="en-US" b="1" dirty="0">
                <a:latin typeface="Arial" panose="020B0604020202020204" pitchFamily="34" charset="0"/>
                <a:cs typeface="Arial" panose="020B0604020202020204" pitchFamily="34" charset="0"/>
              </a:rPr>
              <a:t>I have power to lay it down, and I have power to take it again. </a:t>
            </a:r>
            <a:r>
              <a:rPr lang="en-US" dirty="0">
                <a:latin typeface="Arial" panose="020B0604020202020204" pitchFamily="34" charset="0"/>
                <a:cs typeface="Arial" panose="020B0604020202020204" pitchFamily="34" charset="0"/>
              </a:rPr>
              <a:t>This command I have received from My Father.“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Comment -</a:t>
            </a:r>
            <a:r>
              <a:rPr lang="en-US" dirty="0">
                <a:latin typeface="Arial" panose="020B0604020202020204" pitchFamily="34" charset="0"/>
                <a:cs typeface="Arial" panose="020B0604020202020204" pitchFamily="34" charset="0"/>
              </a:rPr>
              <a:t> In these lines </a:t>
            </a:r>
            <a:r>
              <a:rPr lang="en-US" b="1" dirty="0">
                <a:latin typeface="Arial" panose="020B0604020202020204" pitchFamily="34" charset="0"/>
                <a:cs typeface="Arial" panose="020B0604020202020204" pitchFamily="34" charset="0"/>
              </a:rPr>
              <a:t>Christ emphasizes his own willing participation in his death</a:t>
            </a:r>
            <a:r>
              <a:rPr lang="en-US" dirty="0">
                <a:latin typeface="Arial" panose="020B0604020202020204" pitchFamily="34" charset="0"/>
                <a:cs typeface="Arial" panose="020B0604020202020204" pitchFamily="34" charset="0"/>
              </a:rPr>
              <a:t>. He both knows about it before the fact, and willingly surrenders himself to the process. John brings out this side of the crucifixion in a way that the other Gospels do not. The Lord also places before us in this passage the detail that he has the </a:t>
            </a:r>
            <a:r>
              <a:rPr lang="en-US" b="1" dirty="0">
                <a:latin typeface="Arial" panose="020B0604020202020204" pitchFamily="34" charset="0"/>
                <a:cs typeface="Arial" panose="020B0604020202020204" pitchFamily="34" charset="0"/>
              </a:rPr>
              <a:t>power not only to surrender his life, but also to take it again. </a:t>
            </a:r>
            <a:r>
              <a:rPr lang="en-US" dirty="0">
                <a:latin typeface="Arial" panose="020B0604020202020204" pitchFamily="34" charset="0"/>
                <a:cs typeface="Arial" panose="020B0604020202020204" pitchFamily="34" charset="0"/>
              </a:rPr>
              <a:t>Usually New Testament Scripture underscores the power and volition of the Father in raising the Son (Acts 2:32; Rom. 6:4; 1 Pet. 1:21;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Here he takes up his life again at the Father’s command</a:t>
            </a:r>
            <a:r>
              <a:rPr lang="en-US" dirty="0">
                <a:latin typeface="Arial" panose="020B0604020202020204" pitchFamily="34" charset="0"/>
                <a:cs typeface="Arial" panose="020B0604020202020204" pitchFamily="34" charset="0"/>
              </a:rPr>
              <a:t>. His own volition enters into the process, according to this explanation at the Lord’s own mouth.</a:t>
            </a:r>
          </a:p>
        </p:txBody>
      </p:sp>
      <p:sp>
        <p:nvSpPr>
          <p:cNvPr id="4" name="Slide Number Placeholder 3"/>
          <p:cNvSpPr>
            <a:spLocks noGrp="1"/>
          </p:cNvSpPr>
          <p:nvPr>
            <p:ph type="sldNum" sz="quarter" idx="10"/>
          </p:nvPr>
        </p:nvSpPr>
        <p:spPr/>
        <p:txBody>
          <a:bodyPr/>
          <a:lstStyle/>
          <a:p>
            <a:fld id="{32203423-A654-482A-9330-6F56A1AB8025}" type="slidenum">
              <a:rPr lang="en-US" smtClean="0"/>
              <a:t>11</a:t>
            </a:fld>
            <a:endParaRPr lang="en-US"/>
          </a:p>
        </p:txBody>
      </p:sp>
      <p:sp>
        <p:nvSpPr>
          <p:cNvPr id="5" name="Date Placeholder 4">
            <a:extLst>
              <a:ext uri="{FF2B5EF4-FFF2-40B4-BE49-F238E27FC236}">
                <a16:creationId xmlns:a16="http://schemas.microsoft.com/office/drawing/2014/main" id="{92B91434-6104-9EBA-C0BC-7A3ACC730D97}"/>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558506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80025"/>
          </a:xfrm>
        </p:spPr>
        <p:txBody>
          <a:bodyPr/>
          <a:lstStyle/>
          <a:p>
            <a:pPr algn="l"/>
            <a:r>
              <a:rPr lang="en-US" b="1" dirty="0">
                <a:latin typeface="Arial" panose="020B0604020202020204" pitchFamily="34" charset="0"/>
                <a:cs typeface="Arial" panose="020B0604020202020204" pitchFamily="34" charset="0"/>
              </a:rPr>
              <a:t>John 3:16-17 KJV 16 </a:t>
            </a:r>
            <a:r>
              <a:rPr lang="en-US"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God sent not his Son into the world to condemn the world; but that the world through him might be saved.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4:12 KJV 12 Neither is there salvation in any other</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there is none other name under heaven given among men, whereby we must be saved.</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Hebrews 2:9 NKJV 9 </a:t>
            </a:r>
            <a:r>
              <a:rPr lang="en-US" dirty="0">
                <a:latin typeface="Arial" panose="020B0604020202020204" pitchFamily="34" charset="0"/>
                <a:cs typeface="Arial" panose="020B0604020202020204" pitchFamily="34" charset="0"/>
              </a:rPr>
              <a:t>But we see Jesus, who was made a little lower than the angels, for the suffering of death crowned with glory and honor, that He, by the grace of God, </a:t>
            </a:r>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5:6-8 NKJV 6 </a:t>
            </a:r>
            <a:r>
              <a:rPr lang="en-US" dirty="0">
                <a:latin typeface="Arial" panose="020B0604020202020204" pitchFamily="34" charset="0"/>
                <a:cs typeface="Arial" panose="020B0604020202020204" pitchFamily="34" charset="0"/>
              </a:rPr>
              <a:t>For when we were still without strength, in due time Christ died for the ungodly.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scarcely for a righteous man will one die; yet perhaps for a good man someone would even dare to die.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But God demonstrates His own love toward us, in that while we were still sinners, Christ died for us.</a:t>
            </a:r>
          </a:p>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The English phrase</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It is finished</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is one word in the Greek (</a:t>
            </a:r>
            <a:r>
              <a:rPr lang="en-US" i="1" dirty="0" err="1">
                <a:latin typeface="Arial" panose="020B0604020202020204" pitchFamily="34" charset="0"/>
                <a:cs typeface="Arial" panose="020B0604020202020204" pitchFamily="34" charset="0"/>
              </a:rPr>
              <a:t>tetelestai</a:t>
            </a:r>
            <a:r>
              <a:rPr lang="en-US" dirty="0">
                <a:latin typeface="Arial" panose="020B0604020202020204" pitchFamily="34" charset="0"/>
                <a:cs typeface="Arial" panose="020B0604020202020204" pitchFamily="34" charset="0"/>
              </a:rPr>
              <a:t>) meaning, "</a:t>
            </a:r>
            <a:r>
              <a:rPr lang="en-US" b="1" i="1" dirty="0">
                <a:latin typeface="Arial" panose="020B0604020202020204" pitchFamily="34" charset="0"/>
                <a:cs typeface="Arial" panose="020B0604020202020204" pitchFamily="34" charset="0"/>
              </a:rPr>
              <a:t>to receive fulfillment, to reach the end of one's course, or complete" </a:t>
            </a:r>
            <a:r>
              <a:rPr lang="en-US" dirty="0">
                <a:latin typeface="Arial" panose="020B0604020202020204" pitchFamily="34" charset="0"/>
                <a:cs typeface="Arial" panose="020B0604020202020204" pitchFamily="34" charset="0"/>
              </a:rPr>
              <a:t>(Moulton 401). David  made the same statement at the end of Psalms 22. David said, </a:t>
            </a: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He has done it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Psalms 22:31). Jesus accomplished all that the prophets proclaimed in relationship to establishing a new covenant so that man could be forgiven of their sins.</a:t>
            </a:r>
          </a:p>
          <a:p>
            <a:pPr algn="l"/>
            <a:endParaRPr lang="en-US" dirty="0">
              <a:latin typeface="Arial" panose="020B0604020202020204" pitchFamily="34" charset="0"/>
              <a:cs typeface="Arial" panose="020B0604020202020204" pitchFamily="34" charset="0"/>
            </a:endParaRPr>
          </a:p>
          <a:p>
            <a:pPr defTabSz="966612"/>
            <a:r>
              <a:rPr lang="en-US" b="1" dirty="0">
                <a:latin typeface="Arial" panose="020B0604020202020204" pitchFamily="34" charset="0"/>
                <a:cs typeface="Arial" panose="020B0604020202020204" pitchFamily="34" charset="0"/>
              </a:rPr>
              <a:t>John 4:34 KJV 34 </a:t>
            </a:r>
            <a:r>
              <a:rPr lang="en-US" dirty="0">
                <a:latin typeface="Arial" panose="020B0604020202020204" pitchFamily="34" charset="0"/>
                <a:cs typeface="Arial" panose="020B0604020202020204" pitchFamily="34" charset="0"/>
              </a:rPr>
              <a:t>Jesus saith unto them</a:t>
            </a:r>
            <a:r>
              <a:rPr lang="en-US" b="1" dirty="0">
                <a:latin typeface="Arial" panose="020B0604020202020204" pitchFamily="34" charset="0"/>
                <a:cs typeface="Arial" panose="020B0604020202020204" pitchFamily="34" charset="0"/>
              </a:rPr>
              <a:t>, My meat is to do the will of him that sent me, </a:t>
            </a:r>
            <a:r>
              <a:rPr lang="en-US" b="1" u="sng" dirty="0">
                <a:latin typeface="Arial" panose="020B0604020202020204" pitchFamily="34" charset="0"/>
                <a:cs typeface="Arial" panose="020B0604020202020204" pitchFamily="34" charset="0"/>
              </a:rPr>
              <a:t>and to finish his work</a:t>
            </a:r>
            <a:r>
              <a:rPr lang="en-US" dirty="0">
                <a:latin typeface="Arial" panose="020B0604020202020204" pitchFamily="34" charset="0"/>
                <a:cs typeface="Arial" panose="020B0604020202020204" pitchFamily="34" charset="0"/>
              </a:rPr>
              <a:t>.</a:t>
            </a:r>
          </a:p>
          <a:p>
            <a:pPr algn="l"/>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12</a:t>
            </a:fld>
            <a:endParaRPr lang="en-US"/>
          </a:p>
        </p:txBody>
      </p:sp>
      <p:sp>
        <p:nvSpPr>
          <p:cNvPr id="5" name="Date Placeholder 4">
            <a:extLst>
              <a:ext uri="{FF2B5EF4-FFF2-40B4-BE49-F238E27FC236}">
                <a16:creationId xmlns:a16="http://schemas.microsoft.com/office/drawing/2014/main" id="{21502C3E-B6F5-03A0-4305-F2898388FAF6}"/>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418924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3507" cy="5280025"/>
          </a:xfrm>
        </p:spPr>
        <p:txBody>
          <a:bodyPr/>
          <a:lstStyle/>
          <a:p>
            <a:pPr algn="l"/>
            <a:r>
              <a:rPr lang="en-US" b="1" dirty="0">
                <a:latin typeface="Arial" panose="020B0604020202020204" pitchFamily="34" charset="0"/>
                <a:cs typeface="Arial" panose="020B0604020202020204" pitchFamily="34" charset="0"/>
              </a:rPr>
              <a:t>Matthew 28:1-6 NKJV 1 </a:t>
            </a:r>
            <a:r>
              <a:rPr lang="en-US" dirty="0">
                <a:latin typeface="Arial" panose="020B0604020202020204" pitchFamily="34" charset="0"/>
                <a:cs typeface="Arial" panose="020B0604020202020204" pitchFamily="34" charset="0"/>
              </a:rPr>
              <a:t>Now after the Sabbath, as the first day of the week began to dawn, Mary Magdalene and the other Mary (the mother of James and Salome) came to see the tomb.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behold, there was a great earthquake; for an angel of the Lord descended from heaven, and came and rolled back the stone from the door, and sat on it.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His countenance was like lightning, and his clothing as white as snow.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the guards shook for fear of him, and became like dead men.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But the angel answered and said to the women, "Do not be afraid, for I know that you seek Jesus who was crucified.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"He is not here; for He is risen, as He said. Come, see the place where the Lord lay.</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Luke 24:1-6 NKJV 1</a:t>
            </a:r>
            <a:r>
              <a:rPr lang="en-US" dirty="0">
                <a:latin typeface="Arial" panose="020B0604020202020204" pitchFamily="34" charset="0"/>
                <a:cs typeface="Arial" panose="020B0604020202020204" pitchFamily="34" charset="0"/>
              </a:rPr>
              <a:t> Now on the first day of the week, very early in the morning, they, and certain other women with them, came to the tomb bringing the spices which they had prepared.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But they found the stone rolled away from the tomb.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Then they went in and did not find the body of the Lord Jesus.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it happened, as they were greatly perplexed about this, that behold, two men stood by them in shining garments.</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Then, as they were afraid and bowed their faces to the earth, they said to them, "Why do you seek the living among the dead?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"He is not here, but is risen! Remember how He spoke to you when He was still in Galilee,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15:3-8 NKJV 3</a:t>
            </a:r>
            <a:r>
              <a:rPr lang="en-US" dirty="0">
                <a:latin typeface="Arial" panose="020B0604020202020204" pitchFamily="34" charset="0"/>
                <a:cs typeface="Arial" panose="020B0604020202020204" pitchFamily="34" charset="0"/>
              </a:rPr>
              <a:t> For I delivered to you first of all that which I also received: that Christ died for our sins according to the Scriptures,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that He was buried, and that He rose again the third day according to the Scriptures,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that He was seen by Cephas, then by the twelve</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After that He was seen by over five hundred brethren at once, of whom the greater part remain to the present, but some have fallen asleep.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After that He was seen by James, then by all the apostles.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Then last of all He was seen by me also, as by one born out of due time.</a:t>
            </a:r>
          </a:p>
        </p:txBody>
      </p:sp>
      <p:sp>
        <p:nvSpPr>
          <p:cNvPr id="4" name="Slide Number Placeholder 3"/>
          <p:cNvSpPr>
            <a:spLocks noGrp="1"/>
          </p:cNvSpPr>
          <p:nvPr>
            <p:ph type="sldNum" sz="quarter" idx="10"/>
          </p:nvPr>
        </p:nvSpPr>
        <p:spPr/>
        <p:txBody>
          <a:bodyPr/>
          <a:lstStyle/>
          <a:p>
            <a:fld id="{32203423-A654-482A-9330-6F56A1AB8025}" type="slidenum">
              <a:rPr lang="en-US" smtClean="0"/>
              <a:t>13</a:t>
            </a:fld>
            <a:endParaRPr lang="en-US"/>
          </a:p>
        </p:txBody>
      </p:sp>
      <p:sp>
        <p:nvSpPr>
          <p:cNvPr id="5" name="Date Placeholder 4">
            <a:extLst>
              <a:ext uri="{FF2B5EF4-FFF2-40B4-BE49-F238E27FC236}">
                <a16:creationId xmlns:a16="http://schemas.microsoft.com/office/drawing/2014/main" id="{B20E1570-386C-2D98-9A02-072454095841}"/>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1088346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309563"/>
            <a:ext cx="4800600" cy="3600450"/>
          </a:xfrm>
        </p:spPr>
      </p:sp>
      <p:sp>
        <p:nvSpPr>
          <p:cNvPr id="3" name="Notes Placeholder 2"/>
          <p:cNvSpPr>
            <a:spLocks noGrp="1"/>
          </p:cNvSpPr>
          <p:nvPr>
            <p:ph type="body" idx="1"/>
          </p:nvPr>
        </p:nvSpPr>
        <p:spPr>
          <a:xfrm>
            <a:off x="-1" y="3910013"/>
            <a:ext cx="7313507" cy="5691187"/>
          </a:xfrm>
        </p:spPr>
        <p:txBody>
          <a:bodyPr/>
          <a:lstStyle/>
          <a:p>
            <a:pPr algn="l"/>
            <a:r>
              <a:rPr lang="en-US" b="1" dirty="0">
                <a:latin typeface="Arial" panose="020B0604020202020204" pitchFamily="34" charset="0"/>
                <a:cs typeface="Arial" panose="020B0604020202020204" pitchFamily="34" charset="0"/>
              </a:rPr>
              <a:t>1 Thessalonians 4:13-18 NKJV 13 </a:t>
            </a:r>
            <a:r>
              <a:rPr lang="en-US" dirty="0">
                <a:latin typeface="Arial" panose="020B0604020202020204" pitchFamily="34" charset="0"/>
                <a:cs typeface="Arial" panose="020B0604020202020204" pitchFamily="34" charset="0"/>
              </a:rPr>
              <a:t>But I do not want you to be ignorant, brethren, concerning those who have fallen asleep, lest you sorrow as others who have no hope.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For if we believe that Jesus died and rose again, even so God will bring with Him those who sleep in Jesus.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For this we say to you by the word of the Lord, that we who are alive and remain until the coming of the Lord will by no means precede those who are asleep.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For the Lord Himself will descend from heaven with a shout, with the voice of an archangel, and with the trumpet of God. And the dead in Christ will rise first.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Then we who are alive and remain shall be caught up together with them in the clouds to meet the Lord in the air. And thus we shall always be with the Lord. </a:t>
            </a:r>
            <a:r>
              <a:rPr lang="en-US" b="1" dirty="0">
                <a:latin typeface="Arial" panose="020B0604020202020204" pitchFamily="34" charset="0"/>
                <a:cs typeface="Arial" panose="020B0604020202020204" pitchFamily="34" charset="0"/>
              </a:rPr>
              <a:t>18 Therefore comfort one another with these words.</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2:23-32 NKJV 23 </a:t>
            </a:r>
            <a:r>
              <a:rPr lang="en-US" dirty="0">
                <a:latin typeface="Arial" panose="020B0604020202020204" pitchFamily="34" charset="0"/>
                <a:cs typeface="Arial" panose="020B0604020202020204" pitchFamily="34" charset="0"/>
              </a:rPr>
              <a:t>"Him, being delivered by the determined purpose and foreknowledge of God, you have taken by lawless hands, have crucified, and put to death</a:t>
            </a:r>
            <a:r>
              <a:rPr lang="en-US" b="1" dirty="0">
                <a:latin typeface="Arial" panose="020B0604020202020204" pitchFamily="34" charset="0"/>
                <a:cs typeface="Arial" panose="020B0604020202020204" pitchFamily="34" charset="0"/>
              </a:rPr>
              <a:t>; 24 "whom God raised up</a:t>
            </a:r>
            <a:r>
              <a:rPr lang="en-US" dirty="0">
                <a:latin typeface="Arial" panose="020B0604020202020204" pitchFamily="34" charset="0"/>
                <a:cs typeface="Arial" panose="020B0604020202020204" pitchFamily="34" charset="0"/>
              </a:rPr>
              <a:t>, having loosed the pains of death, because it was not possible that He should be held by it.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"For David says concerning Him: 'I foresaw the LORD always before my face, For He is at my right hand, that I may not be shaken. </a:t>
            </a:r>
            <a:r>
              <a:rPr lang="en-US" b="1" dirty="0">
                <a:latin typeface="Arial" panose="020B0604020202020204" pitchFamily="34" charset="0"/>
                <a:cs typeface="Arial" panose="020B0604020202020204" pitchFamily="34" charset="0"/>
              </a:rPr>
              <a:t>26 T</a:t>
            </a:r>
            <a:r>
              <a:rPr lang="en-US" dirty="0">
                <a:latin typeface="Arial" panose="020B0604020202020204" pitchFamily="34" charset="0"/>
                <a:cs typeface="Arial" panose="020B0604020202020204" pitchFamily="34" charset="0"/>
              </a:rPr>
              <a:t>herefore my heart rejoiced, and my tongue was glad; </a:t>
            </a:r>
            <a:r>
              <a:rPr lang="en-US" b="1" dirty="0">
                <a:latin typeface="Arial" panose="020B0604020202020204" pitchFamily="34" charset="0"/>
                <a:cs typeface="Arial" panose="020B0604020202020204" pitchFamily="34" charset="0"/>
              </a:rPr>
              <a:t>Moreover my flesh also will rest in hope. 27</a:t>
            </a:r>
            <a:r>
              <a:rPr lang="en-US" dirty="0">
                <a:latin typeface="Arial" panose="020B0604020202020204" pitchFamily="34" charset="0"/>
                <a:cs typeface="Arial" panose="020B0604020202020204" pitchFamily="34" charset="0"/>
              </a:rPr>
              <a:t> For You will not leave my soul in Hades, Nor will You allow Your Holy One to see corruption.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You have made known to me the ways of life; You will make me full of joy in Your presence</a:t>
            </a:r>
            <a:r>
              <a:rPr lang="en-US" b="1" dirty="0">
                <a:latin typeface="Arial" panose="020B0604020202020204" pitchFamily="34" charset="0"/>
                <a:cs typeface="Arial" panose="020B0604020202020204" pitchFamily="34" charset="0"/>
              </a:rPr>
              <a:t>.' 29</a:t>
            </a:r>
            <a:r>
              <a:rPr lang="en-US" dirty="0">
                <a:latin typeface="Arial" panose="020B0604020202020204" pitchFamily="34" charset="0"/>
                <a:cs typeface="Arial" panose="020B0604020202020204" pitchFamily="34" charset="0"/>
              </a:rPr>
              <a:t> "Men and brethren, let me speak freely to you of the patriarch David, that he is both dead and buried, and his tomb is with us to this day.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"Therefore, being a prophet, and knowing that God had sworn with an oath to him that of the fruit of his body, according to the flesh, </a:t>
            </a:r>
            <a:r>
              <a:rPr lang="en-US" b="1" dirty="0">
                <a:latin typeface="Arial" panose="020B0604020202020204" pitchFamily="34" charset="0"/>
                <a:cs typeface="Arial" panose="020B0604020202020204" pitchFamily="34" charset="0"/>
              </a:rPr>
              <a:t>He would raise up the Christ to sit on his throne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"he, foreseeing this, spoke concerning the resurrection of the Christ, that His soul was not left in Hades, nor did His flesh see corruption. </a:t>
            </a:r>
            <a:r>
              <a:rPr lang="en-US" b="1" dirty="0">
                <a:latin typeface="Arial" panose="020B0604020202020204" pitchFamily="34" charset="0"/>
                <a:cs typeface="Arial" panose="020B0604020202020204" pitchFamily="34" charset="0"/>
              </a:rPr>
              <a:t>32 "This Jesus God has raised up, of which we are all witnesses.</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15:12-14 NKJV 12 </a:t>
            </a:r>
            <a:r>
              <a:rPr lang="en-US" dirty="0">
                <a:latin typeface="Arial" panose="020B0604020202020204" pitchFamily="34" charset="0"/>
                <a:cs typeface="Arial" panose="020B0604020202020204" pitchFamily="34" charset="0"/>
              </a:rPr>
              <a:t>Now if Christ is preached that He has been raised from the dead, how do some among you say that there is no resurrection of the dead?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But if there is no resurrection of the dead, then Christ is not risen.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And if Christ is not risen, then our preaching is empty and your faith is also empty.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 1 Corinthians 15:20-22 NKJV 20 But now Christ is risen from the dead, and has become the </a:t>
            </a:r>
            <a:r>
              <a:rPr lang="en-US" b="1" dirty="0" err="1">
                <a:latin typeface="Arial" panose="020B0604020202020204" pitchFamily="34" charset="0"/>
                <a:cs typeface="Arial" panose="020B0604020202020204" pitchFamily="34" charset="0"/>
              </a:rPr>
              <a:t>firstfruits</a:t>
            </a:r>
            <a:r>
              <a:rPr lang="en-US" b="1" dirty="0">
                <a:latin typeface="Arial" panose="020B0604020202020204" pitchFamily="34" charset="0"/>
                <a:cs typeface="Arial" panose="020B0604020202020204" pitchFamily="34" charset="0"/>
              </a:rPr>
              <a:t> of those who have fallen asleep. 21 </a:t>
            </a:r>
            <a:r>
              <a:rPr lang="en-US" dirty="0">
                <a:latin typeface="Arial" panose="020B0604020202020204" pitchFamily="34" charset="0"/>
                <a:cs typeface="Arial" panose="020B0604020202020204" pitchFamily="34" charset="0"/>
              </a:rPr>
              <a:t>For since by man came death, by Man also came the resurrection of the dead. </a:t>
            </a:r>
            <a:r>
              <a:rPr lang="en-US" b="1" dirty="0">
                <a:latin typeface="Arial" panose="020B0604020202020204" pitchFamily="34" charset="0"/>
                <a:cs typeface="Arial" panose="020B0604020202020204" pitchFamily="34" charset="0"/>
              </a:rPr>
              <a:t>22 For as in Adam all die, even so in Christ all shall be made alive.</a:t>
            </a:r>
          </a:p>
        </p:txBody>
      </p:sp>
      <p:sp>
        <p:nvSpPr>
          <p:cNvPr id="4" name="Slide Number Placeholder 3"/>
          <p:cNvSpPr>
            <a:spLocks noGrp="1"/>
          </p:cNvSpPr>
          <p:nvPr>
            <p:ph type="sldNum" sz="quarter" idx="10"/>
          </p:nvPr>
        </p:nvSpPr>
        <p:spPr/>
        <p:txBody>
          <a:bodyPr/>
          <a:lstStyle/>
          <a:p>
            <a:fld id="{32203423-A654-482A-9330-6F56A1AB8025}" type="slidenum">
              <a:rPr lang="en-US" smtClean="0"/>
              <a:t>14</a:t>
            </a:fld>
            <a:endParaRPr lang="en-US"/>
          </a:p>
        </p:txBody>
      </p:sp>
      <p:sp>
        <p:nvSpPr>
          <p:cNvPr id="5" name="Date Placeholder 4">
            <a:extLst>
              <a:ext uri="{FF2B5EF4-FFF2-40B4-BE49-F238E27FC236}">
                <a16:creationId xmlns:a16="http://schemas.microsoft.com/office/drawing/2014/main" id="{FB45094B-7377-DB54-9F6A-5A8DA81FC454}"/>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701128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78359"/>
          </a:xfrm>
        </p:spPr>
        <p:txBody>
          <a:bodyPr/>
          <a:lstStyle/>
          <a:p>
            <a:r>
              <a:rPr lang="en-US" dirty="0">
                <a:latin typeface="Arial" panose="020B0604020202020204" pitchFamily="34" charset="0"/>
                <a:cs typeface="Arial" panose="020B0604020202020204" pitchFamily="34" charset="0"/>
              </a:rPr>
              <a:t>These are just a few things</a:t>
            </a:r>
            <a:r>
              <a:rPr lang="en-US" baseline="0" dirty="0">
                <a:latin typeface="Arial" panose="020B0604020202020204" pitchFamily="34" charset="0"/>
                <a:cs typeface="Arial" panose="020B0604020202020204" pitchFamily="34" charset="0"/>
              </a:rPr>
              <a:t> the Lords did not do!</a:t>
            </a:r>
          </a:p>
          <a:p>
            <a:r>
              <a:rPr lang="en-US" baseline="0" dirty="0">
                <a:latin typeface="Arial" panose="020B0604020202020204" pitchFamily="34" charset="0"/>
                <a:cs typeface="Arial" panose="020B0604020202020204" pitchFamily="34" charset="0"/>
              </a:rPr>
              <a:t>These should cause us to think seriously about our standing before Him in judgment!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15</a:t>
            </a:fld>
            <a:endParaRPr lang="en-US"/>
          </a:p>
        </p:txBody>
      </p:sp>
      <p:sp>
        <p:nvSpPr>
          <p:cNvPr id="5" name="Date Placeholder 4">
            <a:extLst>
              <a:ext uri="{FF2B5EF4-FFF2-40B4-BE49-F238E27FC236}">
                <a16:creationId xmlns:a16="http://schemas.microsoft.com/office/drawing/2014/main" id="{477A08C0-616F-5AEE-EC2D-AC70622F2A81}"/>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3390811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6988" y="76200"/>
            <a:ext cx="4721225" cy="3540125"/>
          </a:xfrm>
        </p:spPr>
      </p:sp>
      <p:sp>
        <p:nvSpPr>
          <p:cNvPr id="3" name="Notes Placeholder 2"/>
          <p:cNvSpPr>
            <a:spLocks noGrp="1"/>
          </p:cNvSpPr>
          <p:nvPr>
            <p:ph type="body" idx="1"/>
          </p:nvPr>
        </p:nvSpPr>
        <p:spPr>
          <a:xfrm>
            <a:off x="4" y="3616325"/>
            <a:ext cx="7313504" cy="5983209"/>
          </a:xfrm>
        </p:spPr>
        <p:txBody>
          <a:bodyPr>
            <a:normAutofit fontScale="92500" lnSpcReduction="10000"/>
          </a:bodyPr>
          <a:lstStyle/>
          <a:p>
            <a:pPr defTabSz="1308739">
              <a:defRPr/>
            </a:pPr>
            <a:r>
              <a:rPr lang="en-US" sz="1300" dirty="0">
                <a:latin typeface="Arial" panose="020B0604020202020204" pitchFamily="34" charset="0"/>
                <a:cs typeface="Arial" panose="020B0604020202020204" pitchFamily="34" charset="0"/>
              </a:rPr>
              <a:t>The </a:t>
            </a:r>
            <a:r>
              <a:rPr lang="en-US" sz="1300" b="1" dirty="0">
                <a:latin typeface="Arial" panose="020B0604020202020204" pitchFamily="34" charset="0"/>
                <a:cs typeface="Arial" panose="020B0604020202020204" pitchFamily="34" charset="0"/>
              </a:rPr>
              <a:t>gospel of Christ</a:t>
            </a:r>
            <a:r>
              <a:rPr lang="en-US" sz="1300" dirty="0">
                <a:latin typeface="Arial" panose="020B0604020202020204" pitchFamily="34" charset="0"/>
                <a:cs typeface="Arial" panose="020B0604020202020204" pitchFamily="34" charset="0"/>
              </a:rPr>
              <a:t> is about the Son of God who came among men to die on the cross to shed His blood for the remission of man's sins (Matthew 26:28), He was buried in the tomb for three days, and then rose again (1 Corinthians 15:1-4). How one </a:t>
            </a:r>
            <a:r>
              <a:rPr lang="en-US" sz="1300" b="1" dirty="0">
                <a:latin typeface="Arial" panose="020B0604020202020204" pitchFamily="34" charset="0"/>
                <a:cs typeface="Arial" panose="020B0604020202020204" pitchFamily="34" charset="0"/>
              </a:rPr>
              <a:t>obeys the gospel </a:t>
            </a:r>
            <a:r>
              <a:rPr lang="en-US" sz="1300" dirty="0">
                <a:latin typeface="Arial" panose="020B0604020202020204" pitchFamily="34" charset="0"/>
                <a:cs typeface="Arial" panose="020B0604020202020204" pitchFamily="34" charset="0"/>
              </a:rPr>
              <a:t>in response to God’s grace (Romans 5:1) is to </a:t>
            </a:r>
            <a:r>
              <a:rPr lang="en-US" sz="1300" b="1" dirty="0">
                <a:latin typeface="Arial" panose="020B0604020202020204" pitchFamily="34" charset="0"/>
                <a:cs typeface="Arial" panose="020B0604020202020204" pitchFamily="34" charset="0"/>
              </a:rPr>
              <a:t>believe</a:t>
            </a:r>
            <a:r>
              <a:rPr lang="en-US" sz="1300" dirty="0">
                <a:latin typeface="Arial" panose="020B0604020202020204" pitchFamily="34" charset="0"/>
                <a:cs typeface="Arial" panose="020B0604020202020204" pitchFamily="34" charset="0"/>
              </a:rPr>
              <a:t> (obey - John 3:36) the Son of God</a:t>
            </a:r>
            <a:r>
              <a:rPr lang="en-US" sz="1300" b="1" dirty="0">
                <a:latin typeface="Arial" panose="020B0604020202020204" pitchFamily="34" charset="0"/>
                <a:cs typeface="Arial" panose="020B0604020202020204" pitchFamily="34" charset="0"/>
              </a:rPr>
              <a:t>, repent of past sins </a:t>
            </a:r>
            <a:r>
              <a:rPr lang="en-US" sz="1300" dirty="0">
                <a:latin typeface="Arial" panose="020B0604020202020204" pitchFamily="34" charset="0"/>
                <a:cs typeface="Arial" panose="020B0604020202020204" pitchFamily="34" charset="0"/>
              </a:rPr>
              <a:t>(Acts 17:30), </a:t>
            </a:r>
            <a:r>
              <a:rPr lang="en-US" sz="1300" b="1" dirty="0">
                <a:latin typeface="Arial" panose="020B0604020202020204" pitchFamily="34" charset="0"/>
                <a:cs typeface="Arial" panose="020B0604020202020204" pitchFamily="34" charset="0"/>
              </a:rPr>
              <a:t>confess the name of Jesus before men </a:t>
            </a:r>
            <a:r>
              <a:rPr lang="en-US" sz="1300" dirty="0">
                <a:latin typeface="Arial" panose="020B0604020202020204" pitchFamily="34" charset="0"/>
                <a:cs typeface="Arial" panose="020B0604020202020204" pitchFamily="34" charset="0"/>
              </a:rPr>
              <a:t>(Romans 10:9,10), </a:t>
            </a:r>
            <a:r>
              <a:rPr lang="en-US" sz="1300" b="1" dirty="0">
                <a:latin typeface="Arial" panose="020B0604020202020204" pitchFamily="34" charset="0"/>
                <a:cs typeface="Arial" panose="020B0604020202020204" pitchFamily="34" charset="0"/>
              </a:rPr>
              <a:t>be immersed in water for the remission of sins</a:t>
            </a:r>
            <a:r>
              <a:rPr lang="en-US" sz="1300" dirty="0">
                <a:latin typeface="Arial" panose="020B0604020202020204" pitchFamily="34" charset="0"/>
                <a:cs typeface="Arial" panose="020B0604020202020204" pitchFamily="34" charset="0"/>
              </a:rPr>
              <a:t> to come into contact with the cleansing blood of Jesus (Romans 6:3,4), </a:t>
            </a:r>
            <a:r>
              <a:rPr lang="en-US" sz="1300" b="1" dirty="0">
                <a:latin typeface="Arial" panose="020B0604020202020204" pitchFamily="34" charset="0"/>
                <a:cs typeface="Arial" panose="020B0604020202020204" pitchFamily="34" charset="0"/>
              </a:rPr>
              <a:t>and remain a true disciple of Jesus all the days of one's life (John 8:31,32).</a:t>
            </a:r>
          </a:p>
          <a:p>
            <a:pPr marL="191589" indent="-191589">
              <a:buFont typeface="Wingdings" panose="05000000000000000000" pitchFamily="2" charset="2"/>
              <a:buChar char="§"/>
              <a:defRPr/>
            </a:pPr>
            <a:r>
              <a:rPr lang="en-US" altLang="en-US" sz="1300" b="1" u="sng" dirty="0">
                <a:latin typeface="Arial" panose="020B0604020202020204" pitchFamily="34" charset="0"/>
                <a:cs typeface="Arial" panose="020B0604020202020204" pitchFamily="34" charset="0"/>
              </a:rPr>
              <a:t>Acts 2:36-37 - 36 </a:t>
            </a:r>
            <a:r>
              <a:rPr lang="en-US" altLang="en-US" sz="13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300" b="1" dirty="0">
                <a:latin typeface="Arial" panose="020B0604020202020204" pitchFamily="34" charset="0"/>
                <a:cs typeface="Arial" panose="020B0604020202020204" pitchFamily="34" charset="0"/>
              </a:rPr>
              <a:t>37</a:t>
            </a:r>
            <a:r>
              <a:rPr lang="en-US" altLang="en-US" sz="1300"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sz="1300" b="1" dirty="0">
                <a:latin typeface="Arial" panose="020B0604020202020204" pitchFamily="34" charset="0"/>
                <a:cs typeface="Arial" panose="020B0604020202020204" pitchFamily="34" charset="0"/>
              </a:rPr>
              <a:t>what shall we do?</a:t>
            </a:r>
          </a:p>
          <a:p>
            <a:pPr marL="191589" indent="-191589">
              <a:buFont typeface="Wingdings" panose="05000000000000000000" pitchFamily="2" charset="2"/>
              <a:buChar cha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b="0" dirty="0">
                <a:latin typeface="Arial" panose="020B0604020202020204" pitchFamily="34" charset="0"/>
                <a:cs typeface="Arial" panose="020B0604020202020204" pitchFamily="34" charset="0"/>
              </a:rPr>
              <a:t> - 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b="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b="0" dirty="0">
                <a:latin typeface="Arial" panose="020B0604020202020204" pitchFamily="34" charset="0"/>
                <a:cs typeface="Arial" panose="020B0604020202020204" pitchFamily="34" charset="0"/>
              </a:rPr>
              <a:t>.</a:t>
            </a: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John 3:36</a:t>
            </a:r>
            <a:r>
              <a:rPr lang="en-US" altLang="en-US" sz="1300" b="1" u="none" dirty="0">
                <a:latin typeface="Arial" panose="020B0604020202020204" pitchFamily="34" charset="0"/>
                <a:cs typeface="Arial" panose="020B0604020202020204" pitchFamily="34" charset="0"/>
              </a:rPr>
              <a:t> </a:t>
            </a:r>
            <a:r>
              <a:rPr lang="en-US" altLang="en-US" sz="1300" b="0" u="none" dirty="0">
                <a:latin typeface="Arial" panose="020B0604020202020204" pitchFamily="34" charset="0"/>
                <a:cs typeface="Arial" panose="020B0604020202020204" pitchFamily="34" charset="0"/>
              </a:rPr>
              <a:t>-</a:t>
            </a:r>
            <a:r>
              <a:rPr lang="en-US" altLang="en-US" sz="1300" b="1" u="none" dirty="0">
                <a:latin typeface="Arial" panose="020B0604020202020204" pitchFamily="34" charset="0"/>
                <a:cs typeface="Arial" panose="020B0604020202020204" pitchFamily="34" charset="0"/>
              </a:rPr>
              <a:t> </a:t>
            </a:r>
            <a:r>
              <a:rPr lang="en-US" altLang="en-US" sz="1300" b="0" u="none" dirty="0">
                <a:latin typeface="Arial" panose="020B0604020202020204" pitchFamily="34" charset="0"/>
                <a:cs typeface="Arial" panose="020B0604020202020204" pitchFamily="34" charset="0"/>
              </a:rPr>
              <a:t>He that believeth on the Son hath everlasting life: and he that believeth not the Son shall not see life; but the wrath of God </a:t>
            </a:r>
            <a:r>
              <a:rPr lang="en-US" altLang="en-US" sz="1300" b="0" u="none" dirty="0" err="1">
                <a:latin typeface="Arial" panose="020B0604020202020204" pitchFamily="34" charset="0"/>
                <a:cs typeface="Arial" panose="020B0604020202020204" pitchFamily="34" charset="0"/>
              </a:rPr>
              <a:t>abideth</a:t>
            </a:r>
            <a:r>
              <a:rPr lang="en-US" altLang="en-US" sz="1300" b="0" u="none" dirty="0">
                <a:latin typeface="Arial" panose="020B0604020202020204" pitchFamily="34" charset="0"/>
                <a:cs typeface="Arial" panose="020B0604020202020204" pitchFamily="34" charset="0"/>
              </a:rPr>
              <a:t> on him.</a:t>
            </a:r>
          </a:p>
          <a:p>
            <a:pPr marL="191589" indent="-191589">
              <a:buFont typeface="Wingdings" panose="05000000000000000000" pitchFamily="2" charset="2"/>
              <a:buChar cha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a:t>
            </a:r>
            <a:r>
              <a:rPr lang="en-US" altLang="en-US" sz="1300" b="1" dirty="0">
                <a:latin typeface="Arial" panose="020B0604020202020204" pitchFamily="34" charset="0"/>
                <a:cs typeface="Arial" panose="020B0604020202020204" pitchFamily="34" charset="0"/>
              </a:rPr>
              <a:t>but now </a:t>
            </a:r>
            <a:r>
              <a:rPr lang="en-US" altLang="en-US" sz="1300" b="1" dirty="0" err="1">
                <a:latin typeface="Arial" panose="020B0604020202020204" pitchFamily="34" charset="0"/>
                <a:cs typeface="Arial" panose="020B0604020202020204" pitchFamily="34" charset="0"/>
              </a:rPr>
              <a:t>commandeth</a:t>
            </a:r>
            <a:r>
              <a:rPr lang="en-US" altLang="en-US" sz="1300" b="1" dirty="0">
                <a:latin typeface="Arial" panose="020B0604020202020204" pitchFamily="34" charset="0"/>
                <a:cs typeface="Arial" panose="020B0604020202020204" pitchFamily="34" charset="0"/>
              </a:rPr>
              <a:t> all men every where to repent</a:t>
            </a:r>
            <a:r>
              <a:rPr lang="en-US" altLang="en-US" sz="1300" dirty="0">
                <a:latin typeface="Arial" panose="020B0604020202020204" pitchFamily="34" charset="0"/>
                <a:cs typeface="Arial" panose="020B0604020202020204" pitchFamily="34" charset="0"/>
              </a:rPr>
              <a:t>: </a:t>
            </a:r>
            <a:r>
              <a:rPr lang="en-US" altLang="en-US" sz="1300" b="1" dirty="0">
                <a:latin typeface="Arial" panose="020B0604020202020204" pitchFamily="34" charset="0"/>
                <a:cs typeface="Arial" panose="020B0604020202020204" pitchFamily="34" charset="0"/>
              </a:rPr>
              <a:t>31</a:t>
            </a:r>
            <a:r>
              <a:rPr lang="en-US" altLang="en-US" sz="13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marL="191589" indent="-191589">
              <a:buFont typeface="Arial" panose="020B0604020202020204" pitchFamily="34" charset="0"/>
              <a:buChar char="•"/>
              <a:defRPr/>
            </a:pPr>
            <a:r>
              <a:rPr lang="en-US" altLang="en-US" sz="1300" b="1" u="none" dirty="0">
                <a:latin typeface="Arial" panose="020B0604020202020204" pitchFamily="34" charset="0"/>
                <a:cs typeface="Arial" panose="020B0604020202020204" pitchFamily="34" charset="0"/>
              </a:rPr>
              <a:t>Romans 10:9-10 NKJV </a:t>
            </a:r>
            <a:r>
              <a:rPr lang="en-US" altLang="en-US" sz="1300" b="0" u="none" dirty="0">
                <a:latin typeface="Arial" panose="020B0604020202020204" pitchFamily="34" charset="0"/>
                <a:cs typeface="Arial" panose="020B0604020202020204" pitchFamily="34" charset="0"/>
              </a:rPr>
              <a:t>9 that if you confess with your mouth the Lord Jesus and believe in your heart that God has raised Him from the dead, you will be saved. </a:t>
            </a:r>
            <a:r>
              <a:rPr lang="en-US" altLang="en-US" sz="1300" b="1" u="none" dirty="0">
                <a:latin typeface="Arial" panose="020B0604020202020204" pitchFamily="34" charset="0"/>
                <a:cs typeface="Arial" panose="020B0604020202020204" pitchFamily="34" charset="0"/>
              </a:rPr>
              <a:t>10 </a:t>
            </a:r>
            <a:r>
              <a:rPr lang="en-US" altLang="en-US" sz="1300" b="0" u="none" dirty="0">
                <a:latin typeface="Arial" panose="020B0604020202020204" pitchFamily="34" charset="0"/>
                <a:cs typeface="Arial" panose="020B0604020202020204" pitchFamily="34" charset="0"/>
              </a:rPr>
              <a:t>For with the heart one believes unto righteousness, and with the mouth confession is made unto salvation.</a:t>
            </a:r>
          </a:p>
          <a:p>
            <a:pPr>
              <a:defRPr/>
            </a:pPr>
            <a:endParaRPr lang="en-US" altLang="en-US" sz="1300" b="1" u="none" dirty="0">
              <a:latin typeface="Arial" panose="020B0604020202020204" pitchFamily="34" charset="0"/>
              <a:cs typeface="Arial" panose="020B0604020202020204" pitchFamily="34" charset="0"/>
            </a:endParaRP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endParaRPr lang="en-US" altLang="en-US" sz="1300" b="1" u="sng" dirty="0">
              <a:latin typeface="Arial" panose="020B0604020202020204" pitchFamily="34" charset="0"/>
              <a:cs typeface="Arial" panose="020B0604020202020204" pitchFamily="34" charset="0"/>
            </a:endParaRP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endParaRPr lang="en-US" altLang="en-US" sz="1300" b="1" u="sng" dirty="0">
              <a:latin typeface="Arial" panose="020B0604020202020204" pitchFamily="34" charset="0"/>
              <a:cs typeface="Arial" panose="020B0604020202020204" pitchFamily="34" charset="0"/>
            </a:endParaRPr>
          </a:p>
          <a:p>
            <a:pPr marL="191589" indent="-191589">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9/22/2024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78359"/>
          </a:xfrm>
        </p:spPr>
        <p:txBody>
          <a:bodyPr/>
          <a:lstStyle/>
          <a:p>
            <a:r>
              <a:rPr lang="en-US" dirty="0">
                <a:latin typeface="Arial" panose="020B0604020202020204" pitchFamily="34" charset="0"/>
                <a:cs typeface="Arial" panose="020B0604020202020204" pitchFamily="34" charset="0"/>
              </a:rPr>
              <a:t>These are just a few things</a:t>
            </a:r>
            <a:r>
              <a:rPr lang="en-US" baseline="0" dirty="0">
                <a:latin typeface="Arial" panose="020B0604020202020204" pitchFamily="34" charset="0"/>
                <a:cs typeface="Arial" panose="020B0604020202020204" pitchFamily="34" charset="0"/>
              </a:rPr>
              <a:t> the Lords did not do!</a:t>
            </a:r>
          </a:p>
          <a:p>
            <a:r>
              <a:rPr lang="en-US" baseline="0" dirty="0">
                <a:latin typeface="Arial" panose="020B0604020202020204" pitchFamily="34" charset="0"/>
                <a:cs typeface="Arial" panose="020B0604020202020204" pitchFamily="34" charset="0"/>
              </a:rPr>
              <a:t>These should cause us to think seriously about our standing before Him in judgment!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2</a:t>
            </a:fld>
            <a:endParaRPr lang="en-US"/>
          </a:p>
        </p:txBody>
      </p:sp>
      <p:sp>
        <p:nvSpPr>
          <p:cNvPr id="5" name="Date Placeholder 4">
            <a:extLst>
              <a:ext uri="{FF2B5EF4-FFF2-40B4-BE49-F238E27FC236}">
                <a16:creationId xmlns:a16="http://schemas.microsoft.com/office/drawing/2014/main" id="{477A08C0-616F-5AEE-EC2D-AC70622F2A81}"/>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44871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pPr algn="l"/>
            <a:r>
              <a:rPr lang="en-US" sz="1300" b="1" dirty="0">
                <a:latin typeface="Arial" panose="020B0604020202020204" pitchFamily="34" charset="0"/>
                <a:cs typeface="Arial" panose="020B0604020202020204" pitchFamily="34" charset="0"/>
              </a:rPr>
              <a:t>Matthew 4:1 - 5:11 NKJV 1 </a:t>
            </a:r>
            <a:r>
              <a:rPr lang="en-US" sz="1300" dirty="0">
                <a:latin typeface="Arial" panose="020B0604020202020204" pitchFamily="34" charset="0"/>
                <a:cs typeface="Arial" panose="020B0604020202020204" pitchFamily="34" charset="0"/>
              </a:rPr>
              <a:t>Then Jesus was led up by the Spirit into the wilderness to be tempted by the devil.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And when He had fasted forty days and forty nights, afterward He was hungry.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Now when the tempter came to Him, he said, </a:t>
            </a:r>
            <a:r>
              <a:rPr lang="en-US" sz="1300" b="1" dirty="0">
                <a:latin typeface="Arial" panose="020B0604020202020204" pitchFamily="34" charset="0"/>
                <a:cs typeface="Arial" panose="020B0604020202020204" pitchFamily="34" charset="0"/>
              </a:rPr>
              <a:t>"If You are the Son of God, command that these stones become bread." 4 </a:t>
            </a:r>
            <a:r>
              <a:rPr lang="en-US" sz="1300" dirty="0">
                <a:latin typeface="Arial" panose="020B0604020202020204" pitchFamily="34" charset="0"/>
                <a:cs typeface="Arial" panose="020B0604020202020204" pitchFamily="34" charset="0"/>
              </a:rPr>
              <a:t>But He answered and said, "It is written, 'Man shall not live by bread alone, </a:t>
            </a:r>
            <a:r>
              <a:rPr lang="en-US" sz="1300" b="1" dirty="0">
                <a:latin typeface="Arial" panose="020B0604020202020204" pitchFamily="34" charset="0"/>
                <a:cs typeface="Arial" panose="020B0604020202020204" pitchFamily="34" charset="0"/>
              </a:rPr>
              <a:t>but by every word that proceeds from the mouth of God.’”</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Matthew 5:17-18 NKJV 17 </a:t>
            </a:r>
            <a:r>
              <a:rPr lang="en-US" sz="1300" dirty="0">
                <a:latin typeface="Arial" panose="020B0604020202020204" pitchFamily="34" charset="0"/>
                <a:cs typeface="Arial" panose="020B0604020202020204" pitchFamily="34" charset="0"/>
              </a:rPr>
              <a:t>"Do not think that I came to destroy the Law or the Prophets. </a:t>
            </a:r>
            <a:r>
              <a:rPr lang="en-US" sz="1300" b="1" dirty="0">
                <a:latin typeface="Arial" panose="020B0604020202020204" pitchFamily="34" charset="0"/>
                <a:cs typeface="Arial" panose="020B0604020202020204" pitchFamily="34" charset="0"/>
              </a:rPr>
              <a:t>I did not come to destroy but to fulfill. 18 </a:t>
            </a:r>
            <a:r>
              <a:rPr lang="en-US" sz="1300" dirty="0">
                <a:latin typeface="Arial" panose="020B0604020202020204" pitchFamily="34" charset="0"/>
                <a:cs typeface="Arial" panose="020B0604020202020204" pitchFamily="34" charset="0"/>
              </a:rPr>
              <a:t>"For assuredly, I say to you, till heaven and earth pass away, one jot or one tittle will by no means pass from the law till all is fulfilled.</a:t>
            </a:r>
          </a:p>
        </p:txBody>
      </p:sp>
      <p:sp>
        <p:nvSpPr>
          <p:cNvPr id="4" name="Slide Number Placeholder 3"/>
          <p:cNvSpPr>
            <a:spLocks noGrp="1"/>
          </p:cNvSpPr>
          <p:nvPr>
            <p:ph type="sldNum" sz="quarter" idx="10"/>
          </p:nvPr>
        </p:nvSpPr>
        <p:spPr/>
        <p:txBody>
          <a:bodyPr/>
          <a:lstStyle/>
          <a:p>
            <a:fld id="{32203423-A654-482A-9330-6F56A1AB8025}" type="slidenum">
              <a:rPr lang="en-US" smtClean="0"/>
              <a:t>3</a:t>
            </a:fld>
            <a:endParaRPr lang="en-US"/>
          </a:p>
        </p:txBody>
      </p:sp>
      <p:sp>
        <p:nvSpPr>
          <p:cNvPr id="5" name="Date Placeholder 4">
            <a:extLst>
              <a:ext uri="{FF2B5EF4-FFF2-40B4-BE49-F238E27FC236}">
                <a16:creationId xmlns:a16="http://schemas.microsoft.com/office/drawing/2014/main" id="{3765BE4F-5EC3-1963-1296-FB3CB8CBC590}"/>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08632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pPr algn="l"/>
            <a:r>
              <a:rPr lang="en-US" sz="1300" b="1" dirty="0">
                <a:latin typeface="Arial" panose="020B0604020202020204" pitchFamily="34" charset="0"/>
                <a:cs typeface="Arial" panose="020B0604020202020204" pitchFamily="34" charset="0"/>
              </a:rPr>
              <a:t>Luke 2:46-50 KJV 46 </a:t>
            </a:r>
            <a:r>
              <a:rPr lang="en-US" sz="1300" dirty="0">
                <a:latin typeface="Arial" panose="020B0604020202020204" pitchFamily="34" charset="0"/>
                <a:cs typeface="Arial" panose="020B0604020202020204" pitchFamily="34" charset="0"/>
              </a:rPr>
              <a:t>And it came to pass, that after three days they found him in the temple, sitting in the midst of the doctors, both hearing them, and asking them questions. </a:t>
            </a:r>
            <a:r>
              <a:rPr lang="en-US" sz="1300" b="1" dirty="0">
                <a:latin typeface="Arial" panose="020B0604020202020204" pitchFamily="34" charset="0"/>
                <a:cs typeface="Arial" panose="020B0604020202020204" pitchFamily="34" charset="0"/>
              </a:rPr>
              <a:t>47</a:t>
            </a:r>
            <a:r>
              <a:rPr lang="en-US" sz="1300" dirty="0">
                <a:latin typeface="Arial" panose="020B0604020202020204" pitchFamily="34" charset="0"/>
                <a:cs typeface="Arial" panose="020B0604020202020204" pitchFamily="34" charset="0"/>
              </a:rPr>
              <a:t> And all that heard him were astonished at his understanding and answers. </a:t>
            </a:r>
            <a:r>
              <a:rPr lang="en-US" sz="1300" b="1" dirty="0">
                <a:latin typeface="Arial" panose="020B0604020202020204" pitchFamily="34" charset="0"/>
                <a:cs typeface="Arial" panose="020B0604020202020204" pitchFamily="34" charset="0"/>
              </a:rPr>
              <a:t>48</a:t>
            </a:r>
            <a:r>
              <a:rPr lang="en-US" sz="1300" dirty="0">
                <a:latin typeface="Arial" panose="020B0604020202020204" pitchFamily="34" charset="0"/>
                <a:cs typeface="Arial" panose="020B0604020202020204" pitchFamily="34" charset="0"/>
              </a:rPr>
              <a:t> And when they saw him, they were amazed: and his mother said unto him, Son, why hast thou thus dealt with us? behold, thy father and I have sought thee sorrowing. </a:t>
            </a:r>
            <a:r>
              <a:rPr lang="en-US" sz="1300" b="1" dirty="0">
                <a:latin typeface="Arial" panose="020B0604020202020204" pitchFamily="34" charset="0"/>
                <a:cs typeface="Arial" panose="020B0604020202020204" pitchFamily="34" charset="0"/>
              </a:rPr>
              <a:t>49</a:t>
            </a:r>
            <a:r>
              <a:rPr lang="en-US" sz="1300" dirty="0">
                <a:latin typeface="Arial" panose="020B0604020202020204" pitchFamily="34" charset="0"/>
                <a:cs typeface="Arial" panose="020B0604020202020204" pitchFamily="34" charset="0"/>
              </a:rPr>
              <a:t> And he said unto them, How is it that ye sought me? </a:t>
            </a:r>
            <a:r>
              <a:rPr lang="en-US" sz="1300" b="1" dirty="0" err="1">
                <a:latin typeface="Arial" panose="020B0604020202020204" pitchFamily="34" charset="0"/>
                <a:cs typeface="Arial" panose="020B0604020202020204" pitchFamily="34" charset="0"/>
              </a:rPr>
              <a:t>wist</a:t>
            </a:r>
            <a:r>
              <a:rPr lang="en-US" sz="1300" b="1" dirty="0">
                <a:latin typeface="Arial" panose="020B0604020202020204" pitchFamily="34" charset="0"/>
                <a:cs typeface="Arial" panose="020B0604020202020204" pitchFamily="34" charset="0"/>
              </a:rPr>
              <a:t> ye not that I must be about my Father's business? 50</a:t>
            </a:r>
            <a:r>
              <a:rPr lang="en-US" sz="1300" dirty="0">
                <a:latin typeface="Arial" panose="020B0604020202020204" pitchFamily="34" charset="0"/>
                <a:cs typeface="Arial" panose="020B0604020202020204" pitchFamily="34" charset="0"/>
              </a:rPr>
              <a:t> And they understood not the saying which he spake unto them.</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Matthew 7:21-23 KJV 21</a:t>
            </a:r>
            <a:r>
              <a:rPr lang="en-US" sz="1300" dirty="0">
                <a:latin typeface="Arial" panose="020B0604020202020204" pitchFamily="34" charset="0"/>
                <a:cs typeface="Arial" panose="020B0604020202020204" pitchFamily="34" charset="0"/>
              </a:rPr>
              <a:t> Not every one that saith unto me, Lord, Lord, shall enter into the kingdom of heaven; </a:t>
            </a:r>
            <a:r>
              <a:rPr lang="en-US" sz="1300" b="1" dirty="0">
                <a:latin typeface="Arial" panose="020B0604020202020204" pitchFamily="34" charset="0"/>
                <a:cs typeface="Arial" panose="020B0604020202020204" pitchFamily="34" charset="0"/>
              </a:rPr>
              <a:t>but he that doeth the will of my Father which is in heaven. 22 </a:t>
            </a:r>
            <a:r>
              <a:rPr lang="en-US" sz="1300" dirty="0">
                <a:latin typeface="Arial" panose="020B0604020202020204" pitchFamily="34" charset="0"/>
                <a:cs typeface="Arial" panose="020B0604020202020204" pitchFamily="34" charset="0"/>
              </a:rPr>
              <a:t>Many will say to me in that day, Lord, Lord, have we not prophesied in thy name? and in thy name have cast out devils? and in thy name done many wonderful works?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And then will I profess unto them, I never knew you: depart from me, </a:t>
            </a:r>
            <a:r>
              <a:rPr lang="en-US" sz="1300" b="1" dirty="0">
                <a:latin typeface="Arial" panose="020B0604020202020204" pitchFamily="34" charset="0"/>
                <a:cs typeface="Arial" panose="020B0604020202020204" pitchFamily="34" charset="0"/>
              </a:rPr>
              <a:t>ye that work iniquity.</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Luke 22:39-44 KJV 39 </a:t>
            </a:r>
            <a:r>
              <a:rPr lang="en-US" sz="1300" dirty="0">
                <a:latin typeface="Arial" panose="020B0604020202020204" pitchFamily="34" charset="0"/>
                <a:cs typeface="Arial" panose="020B0604020202020204" pitchFamily="34" charset="0"/>
              </a:rPr>
              <a:t>And he came out, and went, as he was wont, to the mount of Olives; and his disciples also followed him. </a:t>
            </a:r>
            <a:r>
              <a:rPr lang="en-US" sz="1300" b="1" dirty="0">
                <a:latin typeface="Arial" panose="020B0604020202020204" pitchFamily="34" charset="0"/>
                <a:cs typeface="Arial" panose="020B0604020202020204" pitchFamily="34" charset="0"/>
              </a:rPr>
              <a:t>40</a:t>
            </a:r>
            <a:r>
              <a:rPr lang="en-US" sz="1300" dirty="0">
                <a:latin typeface="Arial" panose="020B0604020202020204" pitchFamily="34" charset="0"/>
                <a:cs typeface="Arial" panose="020B0604020202020204" pitchFamily="34" charset="0"/>
              </a:rPr>
              <a:t> And when he was at the place, he said unto them, Pray that ye enter not into temptation. </a:t>
            </a:r>
            <a:r>
              <a:rPr lang="en-US" sz="1300" b="1" dirty="0">
                <a:latin typeface="Arial" panose="020B0604020202020204" pitchFamily="34" charset="0"/>
                <a:cs typeface="Arial" panose="020B0604020202020204" pitchFamily="34" charset="0"/>
              </a:rPr>
              <a:t>41</a:t>
            </a:r>
            <a:r>
              <a:rPr lang="en-US" sz="1300" dirty="0">
                <a:latin typeface="Arial" panose="020B0604020202020204" pitchFamily="34" charset="0"/>
                <a:cs typeface="Arial" panose="020B0604020202020204" pitchFamily="34" charset="0"/>
              </a:rPr>
              <a:t> And he was withdrawn from them about a stone's cast, and kneeled down, and prayed, </a:t>
            </a:r>
            <a:r>
              <a:rPr lang="en-US" sz="1300" b="1" dirty="0">
                <a:latin typeface="Arial" panose="020B0604020202020204" pitchFamily="34" charset="0"/>
                <a:cs typeface="Arial" panose="020B0604020202020204" pitchFamily="34" charset="0"/>
              </a:rPr>
              <a:t>42</a:t>
            </a:r>
            <a:r>
              <a:rPr lang="en-US" sz="1300" dirty="0">
                <a:latin typeface="Arial" panose="020B0604020202020204" pitchFamily="34" charset="0"/>
                <a:cs typeface="Arial" panose="020B0604020202020204" pitchFamily="34" charset="0"/>
              </a:rPr>
              <a:t> Saying, Father, if thou be willing, remove this cup from me: </a:t>
            </a:r>
            <a:r>
              <a:rPr lang="en-US" sz="1300" b="1" dirty="0">
                <a:latin typeface="Arial" panose="020B0604020202020204" pitchFamily="34" charset="0"/>
                <a:cs typeface="Arial" panose="020B0604020202020204" pitchFamily="34" charset="0"/>
              </a:rPr>
              <a:t>nevertheless not my will, but thine, be done</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43 </a:t>
            </a:r>
            <a:r>
              <a:rPr lang="en-US" sz="1300" dirty="0">
                <a:latin typeface="Arial" panose="020B0604020202020204" pitchFamily="34" charset="0"/>
                <a:cs typeface="Arial" panose="020B0604020202020204" pitchFamily="34" charset="0"/>
              </a:rPr>
              <a:t>And there appeared an angel unto him from heaven, strengthening him. </a:t>
            </a:r>
            <a:r>
              <a:rPr lang="en-US" sz="1300" b="1" dirty="0">
                <a:latin typeface="Arial" panose="020B0604020202020204" pitchFamily="34" charset="0"/>
                <a:cs typeface="Arial" panose="020B0604020202020204" pitchFamily="34" charset="0"/>
              </a:rPr>
              <a:t>44 </a:t>
            </a:r>
            <a:r>
              <a:rPr lang="en-US" sz="1300" dirty="0">
                <a:latin typeface="Arial" panose="020B0604020202020204" pitchFamily="34" charset="0"/>
                <a:cs typeface="Arial" panose="020B0604020202020204" pitchFamily="34" charset="0"/>
              </a:rPr>
              <a:t>And being in an agony he prayed more earnestly: and his sweat was as it were great drops of blood falling down to the ground.</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John 8:28-32 KJV 28 </a:t>
            </a:r>
            <a:r>
              <a:rPr lang="en-US" sz="1300" dirty="0">
                <a:latin typeface="Arial" panose="020B0604020202020204" pitchFamily="34" charset="0"/>
                <a:cs typeface="Arial" panose="020B0604020202020204" pitchFamily="34" charset="0"/>
              </a:rPr>
              <a:t>Then said Jesus unto them, When ye have lifted up the Son of man, then shall ye know that I am he, and that I do nothing of myself; but as my Father hath taught me, I speak these things. </a:t>
            </a:r>
            <a:r>
              <a:rPr lang="en-US" sz="1300" b="1" dirty="0">
                <a:latin typeface="Arial" panose="020B0604020202020204" pitchFamily="34" charset="0"/>
                <a:cs typeface="Arial" panose="020B0604020202020204" pitchFamily="34" charset="0"/>
              </a:rPr>
              <a:t>29 </a:t>
            </a:r>
            <a:r>
              <a:rPr lang="en-US" sz="1300" dirty="0">
                <a:latin typeface="Arial" panose="020B0604020202020204" pitchFamily="34" charset="0"/>
                <a:cs typeface="Arial" panose="020B0604020202020204" pitchFamily="34" charset="0"/>
              </a:rPr>
              <a:t>And he that sent me is with me: the Father hath not left me alone; </a:t>
            </a:r>
            <a:r>
              <a:rPr lang="en-US" sz="1300" b="1" dirty="0">
                <a:latin typeface="Arial" panose="020B0604020202020204" pitchFamily="34" charset="0"/>
                <a:cs typeface="Arial" panose="020B0604020202020204" pitchFamily="34" charset="0"/>
              </a:rPr>
              <a:t>for I do always those things that please him.</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30</a:t>
            </a:r>
            <a:r>
              <a:rPr lang="en-US" sz="1300" dirty="0">
                <a:latin typeface="Arial" panose="020B0604020202020204" pitchFamily="34" charset="0"/>
                <a:cs typeface="Arial" panose="020B0604020202020204" pitchFamily="34" charset="0"/>
              </a:rPr>
              <a:t> As he spake these words, many believed on him. </a:t>
            </a:r>
            <a:r>
              <a:rPr lang="en-US" sz="1300" b="1" dirty="0">
                <a:latin typeface="Arial" panose="020B0604020202020204" pitchFamily="34" charset="0"/>
                <a:cs typeface="Arial" panose="020B0604020202020204" pitchFamily="34" charset="0"/>
              </a:rPr>
              <a:t>31 </a:t>
            </a:r>
            <a:r>
              <a:rPr lang="en-US" sz="1300" dirty="0">
                <a:latin typeface="Arial" panose="020B0604020202020204" pitchFamily="34" charset="0"/>
                <a:cs typeface="Arial" panose="020B0604020202020204" pitchFamily="34" charset="0"/>
              </a:rPr>
              <a:t>Then said Jesus to those Jews which believed on him, If ye continue in my word, then are ye my disciples indeed; </a:t>
            </a:r>
            <a:r>
              <a:rPr lang="en-US" sz="1300" b="1" dirty="0">
                <a:latin typeface="Arial" panose="020B0604020202020204" pitchFamily="34" charset="0"/>
                <a:cs typeface="Arial" panose="020B0604020202020204" pitchFamily="34" charset="0"/>
              </a:rPr>
              <a:t>32 </a:t>
            </a:r>
            <a:r>
              <a:rPr lang="en-US" sz="1300" dirty="0">
                <a:latin typeface="Arial" panose="020B0604020202020204" pitchFamily="34" charset="0"/>
                <a:cs typeface="Arial" panose="020B0604020202020204" pitchFamily="34" charset="0"/>
              </a:rPr>
              <a:t>And ye shall know the truth, and the truth shall make you free.</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John 4:34 KJV 34 </a:t>
            </a:r>
            <a:r>
              <a:rPr lang="en-US" sz="1300" dirty="0">
                <a:latin typeface="Arial" panose="020B0604020202020204" pitchFamily="34" charset="0"/>
                <a:cs typeface="Arial" panose="020B0604020202020204" pitchFamily="34" charset="0"/>
              </a:rPr>
              <a:t>Jesus saith unto them</a:t>
            </a:r>
            <a:r>
              <a:rPr lang="en-US" sz="1300" b="1" dirty="0">
                <a:latin typeface="Arial" panose="020B0604020202020204" pitchFamily="34" charset="0"/>
                <a:cs typeface="Arial" panose="020B0604020202020204" pitchFamily="34" charset="0"/>
              </a:rPr>
              <a:t>, My meat is to do the will of him that sent me, and to finish his work</a:t>
            </a:r>
            <a:r>
              <a:rPr lang="en-US" sz="1300" dirty="0">
                <a:latin typeface="Arial" panose="020B0604020202020204" pitchFamily="34" charset="0"/>
                <a:cs typeface="Arial" panose="020B0604020202020204" pitchFamily="34" charset="0"/>
              </a:rPr>
              <a:t>.</a:t>
            </a:r>
          </a:p>
          <a:p>
            <a:pPr marL="181240" indent="-181240">
              <a:buFont typeface="Arial" panose="020B0604020202020204" pitchFamily="34" charset="0"/>
              <a:buChar char="•"/>
            </a:pPr>
            <a:r>
              <a:rPr lang="en-US" sz="1300" b="1" dirty="0">
                <a:latin typeface="Arial" panose="020B0604020202020204" pitchFamily="34" charset="0"/>
                <a:cs typeface="Arial" panose="020B0604020202020204" pitchFamily="34" charset="0"/>
              </a:rPr>
              <a:t>John 6:38-40 KJV 38 </a:t>
            </a:r>
            <a:r>
              <a:rPr lang="en-US" sz="1300" dirty="0">
                <a:latin typeface="Arial" panose="020B0604020202020204" pitchFamily="34" charset="0"/>
                <a:cs typeface="Arial" panose="020B0604020202020204" pitchFamily="34" charset="0"/>
              </a:rPr>
              <a:t>For I came down from heaven, not to do mine own will, but the will of him that sent me. </a:t>
            </a:r>
            <a:r>
              <a:rPr lang="en-US" sz="1300" b="1" dirty="0">
                <a:latin typeface="Arial" panose="020B0604020202020204" pitchFamily="34" charset="0"/>
                <a:cs typeface="Arial" panose="020B0604020202020204" pitchFamily="34" charset="0"/>
              </a:rPr>
              <a:t>39</a:t>
            </a:r>
            <a:r>
              <a:rPr lang="en-US" sz="1300" dirty="0">
                <a:latin typeface="Arial" panose="020B0604020202020204" pitchFamily="34" charset="0"/>
                <a:cs typeface="Arial" panose="020B0604020202020204" pitchFamily="34" charset="0"/>
              </a:rPr>
              <a:t> And this is the Father's will which hath sent me, that of all which he hath given me I should lose nothing, but should raise it up again at the last day. </a:t>
            </a:r>
            <a:r>
              <a:rPr lang="en-US" sz="1300" b="1" dirty="0">
                <a:latin typeface="Arial" panose="020B0604020202020204" pitchFamily="34" charset="0"/>
                <a:cs typeface="Arial" panose="020B0604020202020204" pitchFamily="34" charset="0"/>
              </a:rPr>
              <a:t>40</a:t>
            </a:r>
            <a:r>
              <a:rPr lang="en-US" sz="1300" dirty="0">
                <a:latin typeface="Arial" panose="020B0604020202020204" pitchFamily="34" charset="0"/>
                <a:cs typeface="Arial" panose="020B0604020202020204" pitchFamily="34" charset="0"/>
              </a:rPr>
              <a:t> And this is the will of him that sent me, that every one which </a:t>
            </a:r>
            <a:r>
              <a:rPr lang="en-US" sz="1300" dirty="0" err="1">
                <a:latin typeface="Arial" panose="020B0604020202020204" pitchFamily="34" charset="0"/>
                <a:cs typeface="Arial" panose="020B0604020202020204" pitchFamily="34" charset="0"/>
              </a:rPr>
              <a:t>seeth</a:t>
            </a:r>
            <a:r>
              <a:rPr lang="en-US" sz="1300" dirty="0">
                <a:latin typeface="Arial" panose="020B0604020202020204" pitchFamily="34" charset="0"/>
                <a:cs typeface="Arial" panose="020B0604020202020204" pitchFamily="34" charset="0"/>
              </a:rPr>
              <a:t> the Son, and believeth on him, may have everlasting life: and I will raise him up at the last day.</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Matthew 20:28 KJV 28 </a:t>
            </a:r>
            <a:r>
              <a:rPr lang="en-US" sz="1300" dirty="0">
                <a:latin typeface="Arial" panose="020B0604020202020204" pitchFamily="34" charset="0"/>
                <a:cs typeface="Arial" panose="020B0604020202020204" pitchFamily="34" charset="0"/>
              </a:rPr>
              <a:t>Even as the </a:t>
            </a:r>
            <a:r>
              <a:rPr lang="en-US" sz="1300" b="1" dirty="0">
                <a:latin typeface="Arial" panose="020B0604020202020204" pitchFamily="34" charset="0"/>
                <a:cs typeface="Arial" panose="020B0604020202020204" pitchFamily="34" charset="0"/>
              </a:rPr>
              <a:t>Son of man </a:t>
            </a:r>
            <a:r>
              <a:rPr lang="en-US" sz="1300" dirty="0">
                <a:latin typeface="Arial" panose="020B0604020202020204" pitchFamily="34" charset="0"/>
                <a:cs typeface="Arial" panose="020B0604020202020204" pitchFamily="34" charset="0"/>
              </a:rPr>
              <a:t>came not to be ministered unto, but to minister, and </a:t>
            </a:r>
            <a:r>
              <a:rPr lang="en-US" sz="1300" b="1" dirty="0">
                <a:latin typeface="Arial" panose="020B0604020202020204" pitchFamily="34" charset="0"/>
                <a:cs typeface="Arial" panose="020B0604020202020204" pitchFamily="34" charset="0"/>
              </a:rPr>
              <a:t>to give his life a ransom for many.</a:t>
            </a:r>
          </a:p>
        </p:txBody>
      </p:sp>
      <p:sp>
        <p:nvSpPr>
          <p:cNvPr id="4" name="Slide Number Placeholder 3"/>
          <p:cNvSpPr>
            <a:spLocks noGrp="1"/>
          </p:cNvSpPr>
          <p:nvPr>
            <p:ph type="sldNum" sz="quarter" idx="10"/>
          </p:nvPr>
        </p:nvSpPr>
        <p:spPr/>
        <p:txBody>
          <a:bodyPr/>
          <a:lstStyle/>
          <a:p>
            <a:fld id="{32203423-A654-482A-9330-6F56A1AB8025}" type="slidenum">
              <a:rPr lang="en-US" smtClean="0"/>
              <a:t>4</a:t>
            </a:fld>
            <a:endParaRPr lang="en-US"/>
          </a:p>
        </p:txBody>
      </p:sp>
      <p:sp>
        <p:nvSpPr>
          <p:cNvPr id="5" name="Date Placeholder 4">
            <a:extLst>
              <a:ext uri="{FF2B5EF4-FFF2-40B4-BE49-F238E27FC236}">
                <a16:creationId xmlns:a16="http://schemas.microsoft.com/office/drawing/2014/main" id="{A46C37E7-5216-41B2-4BDD-F0EFCC62CB52}"/>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3912225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78359"/>
          </a:xfrm>
        </p:spPr>
        <p:txBody>
          <a:bodyPr/>
          <a:lstStyle/>
          <a:p>
            <a:pPr defTabSz="966612">
              <a:defRPr/>
            </a:pPr>
            <a:r>
              <a:rPr lang="en-US" sz="1300" b="1" dirty="0">
                <a:latin typeface="Arial" panose="020B0604020202020204" pitchFamily="34" charset="0"/>
                <a:cs typeface="Arial" panose="020B0604020202020204" pitchFamily="34" charset="0"/>
              </a:rPr>
              <a:t>2 Corinthians 5:7-10 NKJV 7 </a:t>
            </a:r>
            <a:r>
              <a:rPr lang="en-US" sz="1300" dirty="0">
                <a:latin typeface="Arial" panose="020B0604020202020204" pitchFamily="34" charset="0"/>
                <a:cs typeface="Arial" panose="020B0604020202020204" pitchFamily="34" charset="0"/>
              </a:rPr>
              <a:t>For we walk by faith, not by sight. </a:t>
            </a:r>
            <a:r>
              <a:rPr lang="en-US" sz="1300" b="1" dirty="0">
                <a:latin typeface="Arial" panose="020B0604020202020204" pitchFamily="34" charset="0"/>
                <a:cs typeface="Arial" panose="020B0604020202020204" pitchFamily="34" charset="0"/>
              </a:rPr>
              <a:t>8 </a:t>
            </a:r>
            <a:r>
              <a:rPr lang="en-US" sz="1300" dirty="0">
                <a:latin typeface="Arial" panose="020B0604020202020204" pitchFamily="34" charset="0"/>
                <a:cs typeface="Arial" panose="020B0604020202020204" pitchFamily="34" charset="0"/>
              </a:rPr>
              <a:t>We are confident, yes, well pleased rather to be absent from the body and to be present with the Lord.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Therefore we make it our aim, whether present or absent, to be well pleasing to Him. 10</a:t>
            </a:r>
            <a:r>
              <a:rPr lang="en-US" sz="1300" dirty="0">
                <a:latin typeface="Arial" panose="020B0604020202020204" pitchFamily="34" charset="0"/>
                <a:cs typeface="Arial" panose="020B0604020202020204" pitchFamily="34" charset="0"/>
              </a:rPr>
              <a:t> For we must all appear before the judgment seat of Christ, that each one may receive the things done in the body, according to what he has done, whether good or bad.</a:t>
            </a:r>
            <a:endParaRPr lang="en-US" sz="1300" b="1" dirty="0">
              <a:latin typeface="Arial" panose="020B0604020202020204" pitchFamily="34" charset="0"/>
              <a:cs typeface="Arial" panose="020B0604020202020204" pitchFamily="34" charset="0"/>
            </a:endParaRP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1 Peter 2:21-22 KJV 21 </a:t>
            </a:r>
            <a:r>
              <a:rPr lang="en-US" sz="1300" dirty="0">
                <a:latin typeface="Arial" panose="020B0604020202020204" pitchFamily="34" charset="0"/>
                <a:cs typeface="Arial" panose="020B0604020202020204" pitchFamily="34" charset="0"/>
              </a:rPr>
              <a:t>For even hereunto were ye called: </a:t>
            </a:r>
            <a:r>
              <a:rPr lang="en-US" sz="1300" b="1" dirty="0">
                <a:latin typeface="Arial" panose="020B0604020202020204" pitchFamily="34" charset="0"/>
                <a:cs typeface="Arial" panose="020B0604020202020204" pitchFamily="34" charset="0"/>
              </a:rPr>
              <a:t>because Christ also suffered for us, leaving us an example, that ye should follow his steps: 22 </a:t>
            </a:r>
            <a:r>
              <a:rPr lang="en-US" sz="1300" dirty="0">
                <a:latin typeface="Arial" panose="020B0604020202020204" pitchFamily="34" charset="0"/>
                <a:cs typeface="Arial" panose="020B0604020202020204" pitchFamily="34" charset="0"/>
              </a:rPr>
              <a:t>Who</a:t>
            </a:r>
            <a:r>
              <a:rPr lang="en-US" sz="1300" b="1" dirty="0">
                <a:latin typeface="Arial" panose="020B0604020202020204" pitchFamily="34" charset="0"/>
                <a:cs typeface="Arial" panose="020B0604020202020204" pitchFamily="34" charset="0"/>
              </a:rPr>
              <a:t> did no sin</a:t>
            </a:r>
            <a:r>
              <a:rPr lang="en-US" sz="1300" dirty="0">
                <a:latin typeface="Arial" panose="020B0604020202020204" pitchFamily="34" charset="0"/>
                <a:cs typeface="Arial" panose="020B0604020202020204" pitchFamily="34" charset="0"/>
              </a:rPr>
              <a:t>, neither was guile found in his mouth: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Who, when he was reviled, reviled not again; when he suffered, he threatened not; but committed himself to him that </a:t>
            </a:r>
            <a:r>
              <a:rPr lang="en-US" sz="1300" dirty="0" err="1">
                <a:latin typeface="Arial" panose="020B0604020202020204" pitchFamily="34" charset="0"/>
                <a:cs typeface="Arial" panose="020B0604020202020204" pitchFamily="34" charset="0"/>
              </a:rPr>
              <a:t>judgeth</a:t>
            </a:r>
            <a:r>
              <a:rPr lang="en-US" sz="1300" dirty="0">
                <a:latin typeface="Arial" panose="020B0604020202020204" pitchFamily="34" charset="0"/>
                <a:cs typeface="Arial" panose="020B0604020202020204" pitchFamily="34" charset="0"/>
              </a:rPr>
              <a:t> righteously: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Who his own self bare our sins in his own body on the tree, that we, being dead to sins, should live unto righteousness: by whose stripes ye were healed. </a:t>
            </a:r>
            <a:r>
              <a:rPr lang="en-US" sz="1300" b="1" dirty="0">
                <a:latin typeface="Arial" panose="020B0604020202020204" pitchFamily="34" charset="0"/>
                <a:cs typeface="Arial" panose="020B0604020202020204" pitchFamily="34" charset="0"/>
              </a:rPr>
              <a:t>25 </a:t>
            </a:r>
            <a:r>
              <a:rPr lang="en-US" sz="1300" dirty="0">
                <a:latin typeface="Arial" panose="020B0604020202020204" pitchFamily="34" charset="0"/>
                <a:cs typeface="Arial" panose="020B0604020202020204" pitchFamily="34" charset="0"/>
              </a:rPr>
              <a:t>For ye were as sheep going astray; but are now returned unto the Shepherd and Bishop of your souls.</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Hebrews 5:8-9 KJV 8 </a:t>
            </a:r>
            <a:r>
              <a:rPr lang="en-US" sz="1300" dirty="0">
                <a:latin typeface="Arial" panose="020B0604020202020204" pitchFamily="34" charset="0"/>
                <a:cs typeface="Arial" panose="020B0604020202020204" pitchFamily="34" charset="0"/>
              </a:rPr>
              <a:t>Though he were a Son, yet learned he obedience by the things which he suffered; 9 And being made perfect, he became </a:t>
            </a:r>
            <a:r>
              <a:rPr lang="en-US" sz="1300" b="1" dirty="0">
                <a:latin typeface="Arial" panose="020B0604020202020204" pitchFamily="34" charset="0"/>
                <a:cs typeface="Arial" panose="020B0604020202020204" pitchFamily="34" charset="0"/>
              </a:rPr>
              <a:t>the author of eternal salvation unto all them that obey him;</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Colossians 1:9-10 KJV 9 </a:t>
            </a:r>
            <a:r>
              <a:rPr lang="en-US" sz="1300" dirty="0">
                <a:latin typeface="Arial" panose="020B0604020202020204" pitchFamily="34" charset="0"/>
                <a:cs typeface="Arial" panose="020B0604020202020204" pitchFamily="34" charset="0"/>
              </a:rPr>
              <a:t>For this cause we also, since the day we heard it, do not cease to pray for you, and to desire that ye might be filled with the knowledge of his will in all wisdom and spiritual understanding; </a:t>
            </a:r>
            <a:r>
              <a:rPr lang="en-US" sz="1300" b="1" dirty="0">
                <a:latin typeface="Arial" panose="020B0604020202020204" pitchFamily="34" charset="0"/>
                <a:cs typeface="Arial" panose="020B0604020202020204" pitchFamily="34" charset="0"/>
              </a:rPr>
              <a:t>10 That ye might walk worthy of the Lord unto all pleasing, being fruitful in every good work, and increasing in the knowledge of God;</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2 Corinthians 5:9 NKJV 9 Therefore we make it our aim, whether present or absent, to be well pleasing to Him.</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Romans 15:1-3 NKJV 1 </a:t>
            </a:r>
            <a:r>
              <a:rPr lang="en-US" sz="1300" dirty="0">
                <a:latin typeface="Arial" panose="020B0604020202020204" pitchFamily="34" charset="0"/>
                <a:cs typeface="Arial" panose="020B0604020202020204" pitchFamily="34" charset="0"/>
              </a:rPr>
              <a:t>We then who are strong ought to bear with the scruples of the weak, and not to please ourselves.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Let each of us please his neighbor for his good, leading to edification.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For even Christ did not please Himself; but as it is written, "</a:t>
            </a:r>
            <a:r>
              <a:rPr lang="en-US" sz="1300" b="1" i="1" dirty="0">
                <a:latin typeface="Arial" panose="020B0604020202020204" pitchFamily="34" charset="0"/>
                <a:cs typeface="Arial" panose="020B0604020202020204" pitchFamily="34" charset="0"/>
              </a:rPr>
              <a:t>The reproaches of those who reproached You fell on Me.“</a:t>
            </a:r>
          </a:p>
          <a:p>
            <a:pPr defTabSz="966612">
              <a:defRPr/>
            </a:pPr>
            <a:endParaRPr lang="en-US" sz="1300" b="1" i="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Philippians 2:2-6 NKJV </a:t>
            </a:r>
            <a:r>
              <a:rPr lang="en-US" sz="1300" dirty="0">
                <a:latin typeface="Arial" panose="020B0604020202020204" pitchFamily="34" charset="0"/>
                <a:cs typeface="Arial" panose="020B0604020202020204" pitchFamily="34" charset="0"/>
              </a:rPr>
              <a:t>2 fulfill my joy by being like-minded, having the same love, being of one accord, of one mind.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Let nothing be done through selfish ambition or conceit, but in lowliness of mind </a:t>
            </a:r>
            <a:r>
              <a:rPr lang="en-US" sz="1300" b="1" dirty="0">
                <a:latin typeface="Arial" panose="020B0604020202020204" pitchFamily="34" charset="0"/>
                <a:cs typeface="Arial" panose="020B0604020202020204" pitchFamily="34" charset="0"/>
              </a:rPr>
              <a:t>let each esteem others better than himself.</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Let each of you look out not only for his own interests, </a:t>
            </a:r>
            <a:r>
              <a:rPr lang="en-US" sz="1300" b="1" dirty="0">
                <a:latin typeface="Arial" panose="020B0604020202020204" pitchFamily="34" charset="0"/>
                <a:cs typeface="Arial" panose="020B0604020202020204" pitchFamily="34" charset="0"/>
              </a:rPr>
              <a:t>but also for the interests of others. 5 </a:t>
            </a:r>
            <a:r>
              <a:rPr lang="en-US" sz="1300" dirty="0">
                <a:latin typeface="Arial" panose="020B0604020202020204" pitchFamily="34" charset="0"/>
                <a:cs typeface="Arial" panose="020B0604020202020204" pitchFamily="34" charset="0"/>
              </a:rPr>
              <a:t>Let this mind be in you which was also in Christ Jesus, 6 who, being in the form of God, did not consider it robbery to be equal with God,</a:t>
            </a:r>
          </a:p>
        </p:txBody>
      </p:sp>
      <p:sp>
        <p:nvSpPr>
          <p:cNvPr id="4" name="Slide Number Placeholder 3"/>
          <p:cNvSpPr>
            <a:spLocks noGrp="1"/>
          </p:cNvSpPr>
          <p:nvPr>
            <p:ph type="sldNum" sz="quarter" idx="10"/>
          </p:nvPr>
        </p:nvSpPr>
        <p:spPr/>
        <p:txBody>
          <a:bodyPr/>
          <a:lstStyle/>
          <a:p>
            <a:fld id="{32203423-A654-482A-9330-6F56A1AB8025}" type="slidenum">
              <a:rPr lang="en-US" smtClean="0"/>
              <a:t>5</a:t>
            </a:fld>
            <a:endParaRPr lang="en-US"/>
          </a:p>
        </p:txBody>
      </p:sp>
      <p:sp>
        <p:nvSpPr>
          <p:cNvPr id="5" name="Date Placeholder 4">
            <a:extLst>
              <a:ext uri="{FF2B5EF4-FFF2-40B4-BE49-F238E27FC236}">
                <a16:creationId xmlns:a16="http://schemas.microsoft.com/office/drawing/2014/main" id="{2BE57394-C65A-1F76-F4C6-3694B6D0851A}"/>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313147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pPr algn="l"/>
            <a:r>
              <a:rPr lang="en-US" b="1" dirty="0">
                <a:latin typeface="Arial" panose="020B0604020202020204" pitchFamily="34" charset="0"/>
                <a:cs typeface="Arial" panose="020B0604020202020204" pitchFamily="34" charset="0"/>
              </a:rPr>
              <a:t>Matthew 7:28-29 NKJV 28 </a:t>
            </a:r>
            <a:r>
              <a:rPr lang="en-US" dirty="0">
                <a:latin typeface="Arial" panose="020B0604020202020204" pitchFamily="34" charset="0"/>
                <a:cs typeface="Arial" panose="020B0604020202020204" pitchFamily="34" charset="0"/>
              </a:rPr>
              <a:t>And so it was, when Jesus had ended these sayings, that </a:t>
            </a:r>
            <a:r>
              <a:rPr lang="en-US" b="1" dirty="0">
                <a:latin typeface="Arial" panose="020B0604020202020204" pitchFamily="34" charset="0"/>
                <a:cs typeface="Arial" panose="020B0604020202020204" pitchFamily="34" charset="0"/>
              </a:rPr>
              <a:t>the people were astonished at His teaching</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29 </a:t>
            </a:r>
            <a:r>
              <a:rPr lang="en-US"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He taught them as one having authority, and not as the scribes.</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19:9-11 NKJV 9 </a:t>
            </a:r>
            <a:r>
              <a:rPr lang="en-US" dirty="0">
                <a:latin typeface="Arial" panose="020B0604020202020204" pitchFamily="34" charset="0"/>
                <a:cs typeface="Arial" panose="020B0604020202020204" pitchFamily="34" charset="0"/>
              </a:rPr>
              <a:t>"And I say to you, whoever divorces his wife, except for sexual immorality, and marries another, commits adultery; and whoever marries her who is divorced commits adultery."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His disciples said to Him, "If such is the case of the man with his wife, it is better not to marry."</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But He said to them, "All cannot accept this saying, but only those to whom it has been given:</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19:16-22 NKJV 16 </a:t>
            </a:r>
            <a:r>
              <a:rPr lang="en-US" dirty="0">
                <a:latin typeface="Arial" panose="020B0604020202020204" pitchFamily="34" charset="0"/>
                <a:cs typeface="Arial" panose="020B0604020202020204" pitchFamily="34" charset="0"/>
              </a:rPr>
              <a:t>Now behold, one came and said to Him, </a:t>
            </a:r>
            <a:r>
              <a:rPr lang="en-US" b="1" dirty="0">
                <a:latin typeface="Arial" panose="020B0604020202020204" pitchFamily="34" charset="0"/>
                <a:cs typeface="Arial" panose="020B0604020202020204" pitchFamily="34" charset="0"/>
              </a:rPr>
              <a:t>"Good Teacher, what good thing shall I do that I may have eternal life?" 17 </a:t>
            </a:r>
            <a:r>
              <a:rPr lang="en-US" dirty="0">
                <a:latin typeface="Arial" panose="020B0604020202020204" pitchFamily="34" charset="0"/>
                <a:cs typeface="Arial" panose="020B0604020202020204" pitchFamily="34" charset="0"/>
              </a:rPr>
              <a:t>So He said to him, "Why do you call Me good? No one is good but One, that is, God. </a:t>
            </a:r>
            <a:r>
              <a:rPr lang="en-US" b="1" dirty="0">
                <a:latin typeface="Arial" panose="020B0604020202020204" pitchFamily="34" charset="0"/>
                <a:cs typeface="Arial" panose="020B0604020202020204" pitchFamily="34" charset="0"/>
              </a:rPr>
              <a:t>But if you want to enter into life, keep the commandments." 18 </a:t>
            </a:r>
            <a:r>
              <a:rPr lang="en-US" dirty="0">
                <a:latin typeface="Arial" panose="020B0604020202020204" pitchFamily="34" charset="0"/>
                <a:cs typeface="Arial" panose="020B0604020202020204" pitchFamily="34" charset="0"/>
              </a:rPr>
              <a:t>He said to Him, "Which ones?" Jesus said, "'You shall not murder,' 'You shall not commit adultery,' 'You shall not steal,' 'You shall not bear false witness,'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'Honor your father and your mother,' and, 'You shall love your neighbor as yourself.'" </a:t>
            </a:r>
            <a:r>
              <a:rPr lang="en-US" b="1"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The young man said to Him, "All these things I have kept from my youth. What do I still lack?" </a:t>
            </a:r>
            <a:r>
              <a:rPr lang="en-US" b="1" dirty="0">
                <a:latin typeface="Arial" panose="020B0604020202020204" pitchFamily="34" charset="0"/>
                <a:cs typeface="Arial" panose="020B0604020202020204" pitchFamily="34" charset="0"/>
              </a:rPr>
              <a:t>21 Jesus said to him, "If you want to be perfect, go, sell what you have and give to the poor, and you will have treasure in heaven; and come, follow Me." 22 But when the young man heard that saying, he went away sorrowful, for he had great possessions.</a:t>
            </a:r>
          </a:p>
          <a:p>
            <a:pPr algn="l"/>
            <a:endParaRPr lang="en-US" b="1"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Matthew 23:1-36</a:t>
            </a:r>
            <a:endParaRPr lang="en-US" b="1" dirty="0">
              <a:latin typeface="Arial" panose="020B0604020202020204" pitchFamily="34" charset="0"/>
              <a:cs typeface="Arial" panose="020B0604020202020204" pitchFamily="34" charset="0"/>
            </a:endParaRPr>
          </a:p>
          <a:p>
            <a:pPr marL="241653" indent="-241653">
              <a:buFont typeface="Wingdings" panose="05000000000000000000" pitchFamily="2" charset="2"/>
              <a:buChar char="§"/>
            </a:pPr>
            <a:r>
              <a:rPr lang="en-US" dirty="0">
                <a:latin typeface="Arial" panose="020B0604020202020204" pitchFamily="34" charset="0"/>
                <a:cs typeface="Arial" panose="020B0604020202020204" pitchFamily="34" charset="0"/>
              </a:rPr>
              <a:t>Told the people be like the “teachers”, who say and do not – they did not practice what they preached – vv. 2-4</a:t>
            </a:r>
          </a:p>
          <a:p>
            <a:pPr marL="241653" indent="-241653">
              <a:buFont typeface="Wingdings" panose="05000000000000000000" pitchFamily="2" charset="2"/>
              <a:buChar char="§"/>
            </a:pPr>
            <a:r>
              <a:rPr lang="en-US" dirty="0">
                <a:latin typeface="Arial" panose="020B0604020202020204" pitchFamily="34" charset="0"/>
                <a:cs typeface="Arial" panose="020B0604020202020204" pitchFamily="34" charset="0"/>
              </a:rPr>
              <a:t>They desired the praise of men – vv. 5-12</a:t>
            </a:r>
          </a:p>
          <a:p>
            <a:pPr marL="241653" indent="-241653">
              <a:buFont typeface="Wingdings" panose="05000000000000000000" pitchFamily="2" charset="2"/>
              <a:buChar char="§"/>
            </a:pPr>
            <a:r>
              <a:rPr lang="en-US" dirty="0">
                <a:latin typeface="Arial" panose="020B0604020202020204" pitchFamily="34" charset="0"/>
                <a:cs typeface="Arial" panose="020B0604020202020204" pitchFamily="34" charset="0"/>
              </a:rPr>
              <a:t>Jesus begins His rebuke – v. 13 using the terms “woe unto you, scribes and Pharisees, hypocrites” –vv. 13, 14, 15; v. 16 – blind guides, v.19 – fools and blind, v. 23 - S-P-H, v. 24 – Blind guides, v. 25-S-P-H, v.26 blind Pharisees, v. 27 – S-P-H, v. 29 – S-P-H, v. 33 – serpents, brood of vipers, vv. 34-35 - murderers of the righteous and the prophets sent by God.  </a:t>
            </a:r>
            <a:r>
              <a:rPr lang="en-US">
                <a:latin typeface="Arial" panose="020B0604020202020204" pitchFamily="34" charset="0"/>
                <a:cs typeface="Arial" panose="020B0604020202020204" pitchFamily="34" charset="0"/>
              </a:rPr>
              <a:t>Jesus shows </a:t>
            </a:r>
            <a:r>
              <a:rPr lang="en-US" dirty="0">
                <a:latin typeface="Arial" panose="020B0604020202020204" pitchFamily="34" charset="0"/>
                <a:cs typeface="Arial" panose="020B0604020202020204" pitchFamily="34" charset="0"/>
              </a:rPr>
              <a:t>great compassion – vv. 36-37</a:t>
            </a:r>
          </a:p>
          <a:p>
            <a:pPr marL="241653" indent="-241653">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15:8-9 NKJV 8 </a:t>
            </a:r>
            <a:r>
              <a:rPr lang="en-US" dirty="0">
                <a:latin typeface="Arial" panose="020B0604020202020204" pitchFamily="34" charset="0"/>
                <a:cs typeface="Arial" panose="020B0604020202020204" pitchFamily="34" charset="0"/>
              </a:rPr>
              <a:t>'These people draw near to Me with their mouth, And honor Me with their lips, But their heart is far from Me.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in vain they worship Me, Teaching as doctrines the commandments of men.’”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15:12-14 NKJV 12 </a:t>
            </a:r>
            <a:r>
              <a:rPr lang="en-US" dirty="0">
                <a:latin typeface="Arial" panose="020B0604020202020204" pitchFamily="34" charset="0"/>
                <a:cs typeface="Arial" panose="020B0604020202020204" pitchFamily="34" charset="0"/>
              </a:rPr>
              <a:t>Then His disciples came and said to Him, </a:t>
            </a:r>
            <a:r>
              <a:rPr lang="en-US" b="1" i="1" u="sng" dirty="0">
                <a:latin typeface="Arial" panose="020B0604020202020204" pitchFamily="34" charset="0"/>
                <a:cs typeface="Arial" panose="020B0604020202020204" pitchFamily="34" charset="0"/>
              </a:rPr>
              <a:t>"Do You know that the Pharisees were offended when they heard this saying?"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But He answered and said, "Every plant which My heavenly Father has not planted will be uprooted.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"Let them alone. They are blind leaders of the blind. And if the blind leads the blind, both will fall into a ditch.“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6:60-69 NKJV 60 </a:t>
            </a:r>
            <a:r>
              <a:rPr lang="en-US" dirty="0">
                <a:latin typeface="Arial" panose="020B0604020202020204" pitchFamily="34" charset="0"/>
                <a:cs typeface="Arial" panose="020B0604020202020204" pitchFamily="34" charset="0"/>
              </a:rPr>
              <a:t>Therefore many of His disciples, when they heard this, said, "</a:t>
            </a:r>
            <a:r>
              <a:rPr lang="en-US" b="1" dirty="0">
                <a:latin typeface="Arial" panose="020B0604020202020204" pitchFamily="34" charset="0"/>
                <a:cs typeface="Arial" panose="020B0604020202020204" pitchFamily="34" charset="0"/>
              </a:rPr>
              <a:t>This is a hard saying; who can understand it?" 61 </a:t>
            </a:r>
            <a:r>
              <a:rPr lang="en-US" dirty="0">
                <a:latin typeface="Arial" panose="020B0604020202020204" pitchFamily="34" charset="0"/>
                <a:cs typeface="Arial" panose="020B0604020202020204" pitchFamily="34" charset="0"/>
              </a:rPr>
              <a:t>When Jesus knew in Himself that His disciples complained about this, He said to them, </a:t>
            </a:r>
            <a:r>
              <a:rPr lang="en-US" b="1" i="1" dirty="0">
                <a:latin typeface="Arial" panose="020B0604020202020204" pitchFamily="34" charset="0"/>
                <a:cs typeface="Arial" panose="020B0604020202020204" pitchFamily="34" charset="0"/>
              </a:rPr>
              <a:t>"Does this offend you? </a:t>
            </a:r>
            <a:r>
              <a:rPr lang="en-US" b="1" dirty="0">
                <a:latin typeface="Arial" panose="020B0604020202020204" pitchFamily="34" charset="0"/>
                <a:cs typeface="Arial" panose="020B0604020202020204" pitchFamily="34" charset="0"/>
              </a:rPr>
              <a:t>62</a:t>
            </a:r>
            <a:r>
              <a:rPr lang="en-US" dirty="0">
                <a:latin typeface="Arial" panose="020B0604020202020204" pitchFamily="34" charset="0"/>
                <a:cs typeface="Arial" panose="020B0604020202020204" pitchFamily="34" charset="0"/>
              </a:rPr>
              <a:t> "What then if you should see the Son of Man ascend where He was before? </a:t>
            </a:r>
            <a:r>
              <a:rPr lang="en-US" b="1" dirty="0">
                <a:latin typeface="Arial" panose="020B0604020202020204" pitchFamily="34" charset="0"/>
                <a:cs typeface="Arial" panose="020B0604020202020204" pitchFamily="34" charset="0"/>
              </a:rPr>
              <a:t>63</a:t>
            </a:r>
            <a:r>
              <a:rPr lang="en-US" dirty="0">
                <a:latin typeface="Arial" panose="020B0604020202020204" pitchFamily="34" charset="0"/>
                <a:cs typeface="Arial" panose="020B0604020202020204" pitchFamily="34" charset="0"/>
              </a:rPr>
              <a:t> "It is the Spirit who gives life; the flesh profits nothing. The words that I speak to you are spirit, and they are life. </a:t>
            </a:r>
            <a:r>
              <a:rPr lang="en-US" b="1" dirty="0">
                <a:latin typeface="Arial" panose="020B0604020202020204" pitchFamily="34" charset="0"/>
                <a:cs typeface="Arial" panose="020B0604020202020204" pitchFamily="34" charset="0"/>
              </a:rPr>
              <a:t>64</a:t>
            </a:r>
            <a:r>
              <a:rPr lang="en-US" dirty="0">
                <a:latin typeface="Arial" panose="020B0604020202020204" pitchFamily="34" charset="0"/>
                <a:cs typeface="Arial" panose="020B0604020202020204" pitchFamily="34" charset="0"/>
              </a:rPr>
              <a:t> "But there are some of you who do not believe." For Jesus knew from the beginning who they were who did not believe, and who would betray Him. </a:t>
            </a:r>
            <a:r>
              <a:rPr lang="en-US" b="1" dirty="0">
                <a:latin typeface="Arial" panose="020B0604020202020204" pitchFamily="34" charset="0"/>
                <a:cs typeface="Arial" panose="020B0604020202020204" pitchFamily="34" charset="0"/>
              </a:rPr>
              <a:t>65 </a:t>
            </a:r>
            <a:r>
              <a:rPr lang="en-US" dirty="0">
                <a:latin typeface="Arial" panose="020B0604020202020204" pitchFamily="34" charset="0"/>
                <a:cs typeface="Arial" panose="020B0604020202020204" pitchFamily="34" charset="0"/>
              </a:rPr>
              <a:t>And He said, "Therefore I have said to you that no one can come to Me unless it has been granted to him by My Father</a:t>
            </a:r>
            <a:r>
              <a:rPr lang="en-US" b="1" dirty="0">
                <a:latin typeface="Arial" panose="020B0604020202020204" pitchFamily="34" charset="0"/>
                <a:cs typeface="Arial" panose="020B0604020202020204" pitchFamily="34" charset="0"/>
              </a:rPr>
              <a:t>." 66 </a:t>
            </a:r>
            <a:r>
              <a:rPr lang="en-US" b="1" i="1" u="sng" dirty="0">
                <a:latin typeface="Arial" panose="020B0604020202020204" pitchFamily="34" charset="0"/>
                <a:cs typeface="Arial" panose="020B0604020202020204" pitchFamily="34" charset="0"/>
              </a:rPr>
              <a:t>From that time many of His disciples went back and walked with Him no more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67</a:t>
            </a:r>
            <a:r>
              <a:rPr lang="en-US" dirty="0">
                <a:latin typeface="Arial" panose="020B0604020202020204" pitchFamily="34" charset="0"/>
                <a:cs typeface="Arial" panose="020B0604020202020204" pitchFamily="34" charset="0"/>
              </a:rPr>
              <a:t> Then Jesus said to the twelve, </a:t>
            </a:r>
            <a:r>
              <a:rPr lang="en-US" b="1" dirty="0">
                <a:latin typeface="Arial" panose="020B0604020202020204" pitchFamily="34" charset="0"/>
                <a:cs typeface="Arial" panose="020B0604020202020204" pitchFamily="34" charset="0"/>
              </a:rPr>
              <a:t>"Do you also want to go away?" 68</a:t>
            </a:r>
            <a:r>
              <a:rPr lang="en-US" dirty="0">
                <a:latin typeface="Arial" panose="020B0604020202020204" pitchFamily="34" charset="0"/>
                <a:cs typeface="Arial" panose="020B0604020202020204" pitchFamily="34" charset="0"/>
              </a:rPr>
              <a:t> But Simon Peter answered Him, </a:t>
            </a:r>
            <a:r>
              <a:rPr lang="en-US" b="1" dirty="0">
                <a:latin typeface="Arial" panose="020B0604020202020204" pitchFamily="34" charset="0"/>
                <a:cs typeface="Arial" panose="020B0604020202020204" pitchFamily="34" charset="0"/>
              </a:rPr>
              <a:t>"Lord, to whom shall we go? You have the words of eternal life.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2203423-A654-482A-9330-6F56A1AB8025}" type="slidenum">
              <a:rPr lang="en-US" smtClean="0"/>
              <a:t>6</a:t>
            </a:fld>
            <a:endParaRPr lang="en-US"/>
          </a:p>
        </p:txBody>
      </p:sp>
      <p:sp>
        <p:nvSpPr>
          <p:cNvPr id="5" name="Date Placeholder 4">
            <a:extLst>
              <a:ext uri="{FF2B5EF4-FFF2-40B4-BE49-F238E27FC236}">
                <a16:creationId xmlns:a16="http://schemas.microsoft.com/office/drawing/2014/main" id="{4DF2AB87-0872-96A1-32CA-2552E5772188}"/>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35054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pPr algn="l"/>
            <a:r>
              <a:rPr lang="en-US" sz="1300" b="1" dirty="0">
                <a:latin typeface="Arial" panose="020B0604020202020204" pitchFamily="34" charset="0"/>
                <a:cs typeface="Arial" panose="020B0604020202020204" pitchFamily="34" charset="0"/>
              </a:rPr>
              <a:t>Matthew 23:33 NKJV 33 </a:t>
            </a:r>
            <a:r>
              <a:rPr lang="en-US" sz="1300" dirty="0">
                <a:latin typeface="Arial" panose="020B0604020202020204" pitchFamily="34" charset="0"/>
                <a:cs typeface="Arial" panose="020B0604020202020204" pitchFamily="34" charset="0"/>
              </a:rPr>
              <a:t>"Serpents, brood of vipers! How can you escape the condemnation of hell?</a:t>
            </a:r>
          </a:p>
          <a:p>
            <a:pPr algn="l"/>
            <a:r>
              <a:rPr lang="en-US" sz="1300" b="1" dirty="0">
                <a:latin typeface="Arial" panose="020B0604020202020204" pitchFamily="34" charset="0"/>
                <a:cs typeface="Arial" panose="020B0604020202020204" pitchFamily="34" charset="0"/>
              </a:rPr>
              <a:t>Matthew 23:33 KJV 33 </a:t>
            </a:r>
            <a:r>
              <a:rPr lang="en-US" sz="1300" dirty="0">
                <a:latin typeface="Arial" panose="020B0604020202020204" pitchFamily="34" charset="0"/>
                <a:cs typeface="Arial" panose="020B0604020202020204" pitchFamily="34" charset="0"/>
              </a:rPr>
              <a:t>Ye serpents, ye generation of vipers, how can ye escape the damnation of hell?</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2 Timothy 4:1-5 NKJV 1 I </a:t>
            </a:r>
            <a:r>
              <a:rPr lang="en-US" sz="1300" b="0" u="sng" dirty="0">
                <a:latin typeface="Arial" panose="020B0604020202020204" pitchFamily="34" charset="0"/>
                <a:cs typeface="Arial" panose="020B0604020202020204" pitchFamily="34" charset="0"/>
              </a:rPr>
              <a:t>charge you therefore before God and the Lord Jesus Christ</a:t>
            </a:r>
            <a:r>
              <a:rPr lang="en-US" sz="1300" b="0" dirty="0">
                <a:latin typeface="Arial" panose="020B0604020202020204" pitchFamily="34" charset="0"/>
                <a:cs typeface="Arial" panose="020B0604020202020204" pitchFamily="34" charset="0"/>
              </a:rPr>
              <a:t>, who will judge the living and the dead at His appearing and His kingdom: </a:t>
            </a:r>
            <a:r>
              <a:rPr lang="en-US" sz="1300" b="1" dirty="0">
                <a:latin typeface="Arial" panose="020B0604020202020204" pitchFamily="34" charset="0"/>
                <a:cs typeface="Arial" panose="020B0604020202020204" pitchFamily="34" charset="0"/>
              </a:rPr>
              <a:t>2</a:t>
            </a:r>
            <a:r>
              <a:rPr lang="en-US" sz="1300" b="0" dirty="0">
                <a:latin typeface="Arial" panose="020B0604020202020204" pitchFamily="34" charset="0"/>
                <a:cs typeface="Arial" panose="020B0604020202020204" pitchFamily="34" charset="0"/>
              </a:rPr>
              <a:t> Preach the word! Be ready in season and out of season. Convince, rebuke, exhort, with all longsuffering and teaching</a:t>
            </a:r>
            <a:r>
              <a:rPr lang="en-US" sz="1300" b="1" dirty="0">
                <a:latin typeface="Arial" panose="020B0604020202020204" pitchFamily="34" charset="0"/>
                <a:cs typeface="Arial" panose="020B0604020202020204" pitchFamily="34" charset="0"/>
              </a:rPr>
              <a:t>. 3</a:t>
            </a:r>
            <a:r>
              <a:rPr lang="en-US" sz="1300" b="0" dirty="0">
                <a:latin typeface="Arial" panose="020B0604020202020204" pitchFamily="34" charset="0"/>
                <a:cs typeface="Arial" panose="020B0604020202020204" pitchFamily="34" charset="0"/>
              </a:rPr>
              <a:t> For the time will come when they will not endure sound doctrine, but according to their own desires, because they have itching ears, they will heap up for themselves teachers; </a:t>
            </a:r>
            <a:r>
              <a:rPr lang="en-US" sz="1300" b="1" dirty="0">
                <a:latin typeface="Arial" panose="020B0604020202020204" pitchFamily="34" charset="0"/>
                <a:cs typeface="Arial" panose="020B0604020202020204" pitchFamily="34" charset="0"/>
              </a:rPr>
              <a:t>4</a:t>
            </a:r>
            <a:r>
              <a:rPr lang="en-US" sz="1300" b="0" dirty="0">
                <a:latin typeface="Arial" panose="020B0604020202020204" pitchFamily="34" charset="0"/>
                <a:cs typeface="Arial" panose="020B0604020202020204" pitchFamily="34" charset="0"/>
              </a:rPr>
              <a:t> and they will turn their ears away from the truth, and be turned aside to fables. </a:t>
            </a:r>
            <a:r>
              <a:rPr lang="en-US" sz="1300" b="1" dirty="0">
                <a:latin typeface="Arial" panose="020B0604020202020204" pitchFamily="34" charset="0"/>
                <a:cs typeface="Arial" panose="020B0604020202020204" pitchFamily="34" charset="0"/>
              </a:rPr>
              <a:t>5</a:t>
            </a:r>
            <a:r>
              <a:rPr lang="en-US" sz="1300" b="0" dirty="0">
                <a:latin typeface="Arial" panose="020B0604020202020204" pitchFamily="34" charset="0"/>
                <a:cs typeface="Arial" panose="020B0604020202020204" pitchFamily="34" charset="0"/>
              </a:rPr>
              <a:t> But you be watchful in all things, endure afflictions, do the work of an evangelist, fulfill your ministry.</a:t>
            </a:r>
          </a:p>
          <a:p>
            <a:pPr defTabSz="966612">
              <a:defRPr/>
            </a:pPr>
            <a:endParaRPr lang="en-US" sz="1300" b="0"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Matthew 15:12-14 NKJV 12 </a:t>
            </a:r>
            <a:r>
              <a:rPr lang="en-US" sz="1300" dirty="0">
                <a:latin typeface="Arial" panose="020B0604020202020204" pitchFamily="34" charset="0"/>
                <a:cs typeface="Arial" panose="020B0604020202020204" pitchFamily="34" charset="0"/>
              </a:rPr>
              <a:t>Then His disciples came and said to Him, </a:t>
            </a:r>
            <a:r>
              <a:rPr lang="en-US" sz="1300" b="1" dirty="0">
                <a:latin typeface="Arial" panose="020B0604020202020204" pitchFamily="34" charset="0"/>
                <a:cs typeface="Arial" panose="020B0604020202020204" pitchFamily="34" charset="0"/>
              </a:rPr>
              <a:t>"Do You know that the Pharisees were offended when they heard this saying?" 13</a:t>
            </a:r>
            <a:r>
              <a:rPr lang="en-US" sz="1300" dirty="0">
                <a:latin typeface="Arial" panose="020B0604020202020204" pitchFamily="34" charset="0"/>
                <a:cs typeface="Arial" panose="020B0604020202020204" pitchFamily="34" charset="0"/>
              </a:rPr>
              <a:t> But He answered and said, "Every plant which My heavenly Father has not planted will be uprooted. </a:t>
            </a:r>
            <a:r>
              <a:rPr lang="en-US" sz="1300" b="1" dirty="0">
                <a:latin typeface="Arial" panose="020B0604020202020204" pitchFamily="34" charset="0"/>
                <a:cs typeface="Arial" panose="020B0604020202020204" pitchFamily="34" charset="0"/>
              </a:rPr>
              <a:t>14 </a:t>
            </a:r>
            <a:r>
              <a:rPr lang="en-US" sz="1300" dirty="0">
                <a:latin typeface="Arial" panose="020B0604020202020204" pitchFamily="34" charset="0"/>
                <a:cs typeface="Arial" panose="020B0604020202020204" pitchFamily="34" charset="0"/>
              </a:rPr>
              <a:t>"Let them alone. They are blind leaders of the blind. And if the blind leads the blind, both will fall into a ditch.“</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Jude 1:21-23 KJV 21 </a:t>
            </a:r>
            <a:r>
              <a:rPr lang="en-US" sz="1300" dirty="0">
                <a:latin typeface="Arial" panose="020B0604020202020204" pitchFamily="34" charset="0"/>
                <a:cs typeface="Arial" panose="020B0604020202020204" pitchFamily="34" charset="0"/>
              </a:rPr>
              <a:t>Keep yourselves in the love of God, looking for the mercy of our Lord Jesus Christ unto eternal life. </a:t>
            </a:r>
            <a:r>
              <a:rPr lang="en-US" sz="1300" b="1" dirty="0">
                <a:latin typeface="Arial" panose="020B0604020202020204" pitchFamily="34" charset="0"/>
                <a:cs typeface="Arial" panose="020B0604020202020204" pitchFamily="34" charset="0"/>
              </a:rPr>
              <a:t>22</a:t>
            </a:r>
            <a:r>
              <a:rPr lang="en-US" sz="1300" dirty="0">
                <a:latin typeface="Arial" panose="020B0604020202020204" pitchFamily="34" charset="0"/>
                <a:cs typeface="Arial" panose="020B0604020202020204" pitchFamily="34" charset="0"/>
              </a:rPr>
              <a:t> And of </a:t>
            </a:r>
            <a:r>
              <a:rPr lang="en-US" sz="1300" b="1" dirty="0">
                <a:latin typeface="Arial" panose="020B0604020202020204" pitchFamily="34" charset="0"/>
                <a:cs typeface="Arial" panose="020B0604020202020204" pitchFamily="34" charset="0"/>
              </a:rPr>
              <a:t>some have compassion, making a difference: 23 </a:t>
            </a:r>
            <a:r>
              <a:rPr lang="en-US" sz="1300" dirty="0">
                <a:latin typeface="Arial" panose="020B0604020202020204" pitchFamily="34" charset="0"/>
                <a:cs typeface="Arial" panose="020B0604020202020204" pitchFamily="34" charset="0"/>
              </a:rPr>
              <a:t>And </a:t>
            </a:r>
            <a:r>
              <a:rPr lang="en-US" sz="1300" b="1" dirty="0">
                <a:latin typeface="Arial" panose="020B0604020202020204" pitchFamily="34" charset="0"/>
                <a:cs typeface="Arial" panose="020B0604020202020204" pitchFamily="34" charset="0"/>
              </a:rPr>
              <a:t>others save with fear, pulling them out of the fire; hating even the garment spotted by the flesh.</a:t>
            </a:r>
          </a:p>
        </p:txBody>
      </p:sp>
      <p:sp>
        <p:nvSpPr>
          <p:cNvPr id="4" name="Slide Number Placeholder 3"/>
          <p:cNvSpPr>
            <a:spLocks noGrp="1"/>
          </p:cNvSpPr>
          <p:nvPr>
            <p:ph type="sldNum" sz="quarter" idx="10"/>
          </p:nvPr>
        </p:nvSpPr>
        <p:spPr/>
        <p:txBody>
          <a:bodyPr/>
          <a:lstStyle/>
          <a:p>
            <a:fld id="{32203423-A654-482A-9330-6F56A1AB8025}" type="slidenum">
              <a:rPr lang="en-US" smtClean="0"/>
              <a:t>7</a:t>
            </a:fld>
            <a:endParaRPr lang="en-US"/>
          </a:p>
        </p:txBody>
      </p:sp>
      <p:sp>
        <p:nvSpPr>
          <p:cNvPr id="5" name="Date Placeholder 4">
            <a:extLst>
              <a:ext uri="{FF2B5EF4-FFF2-40B4-BE49-F238E27FC236}">
                <a16:creationId xmlns:a16="http://schemas.microsoft.com/office/drawing/2014/main" id="{298537B2-3061-BFD1-FCC8-635AA0057953}"/>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264101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8833" y="4321175"/>
            <a:ext cx="7313507" cy="5280025"/>
          </a:xfrm>
        </p:spPr>
        <p:txBody>
          <a:bodyPr/>
          <a:lstStyle/>
          <a:p>
            <a:pPr algn="l"/>
            <a:r>
              <a:rPr lang="en-US" sz="1300" b="1" dirty="0">
                <a:latin typeface="Arial" panose="020B0604020202020204" pitchFamily="34" charset="0"/>
                <a:cs typeface="Arial" panose="020B0604020202020204" pitchFamily="34" charset="0"/>
              </a:rPr>
              <a:t>Jude 1:21-23 NKJV 21 </a:t>
            </a:r>
            <a:r>
              <a:rPr lang="en-US" sz="1300" dirty="0">
                <a:latin typeface="Arial" panose="020B0604020202020204" pitchFamily="34" charset="0"/>
                <a:cs typeface="Arial" panose="020B0604020202020204" pitchFamily="34" charset="0"/>
              </a:rPr>
              <a:t>keep yourselves in the love of God, looking for the mercy of our Lord Jesus Christ unto eternal life. </a:t>
            </a:r>
            <a:r>
              <a:rPr lang="en-US" sz="1300" b="1" dirty="0">
                <a:latin typeface="Arial" panose="020B0604020202020204" pitchFamily="34" charset="0"/>
                <a:cs typeface="Arial" panose="020B0604020202020204" pitchFamily="34" charset="0"/>
              </a:rPr>
              <a:t>22</a:t>
            </a:r>
            <a:r>
              <a:rPr lang="en-US" sz="1300" dirty="0">
                <a:latin typeface="Arial" panose="020B0604020202020204" pitchFamily="34" charset="0"/>
                <a:cs typeface="Arial" panose="020B0604020202020204" pitchFamily="34" charset="0"/>
              </a:rPr>
              <a:t> And on some have compassion, making a distinction;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but others save with fear, pulling them out of the fire, hating even the garment defiled by the flesh.</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1 Timothy 4:1-4 NKJV 1 </a:t>
            </a:r>
            <a:r>
              <a:rPr lang="en-US" sz="1300" dirty="0">
                <a:latin typeface="Arial" panose="020B0604020202020204" pitchFamily="34" charset="0"/>
                <a:cs typeface="Arial" panose="020B0604020202020204" pitchFamily="34" charset="0"/>
              </a:rPr>
              <a:t>Now the Spirit expressly says that in latter times some will depart from the faith, giving heed to deceiving spirits and </a:t>
            </a:r>
            <a:r>
              <a:rPr lang="en-US" sz="1300" b="1" dirty="0">
                <a:latin typeface="Arial" panose="020B0604020202020204" pitchFamily="34" charset="0"/>
                <a:cs typeface="Arial" panose="020B0604020202020204" pitchFamily="34" charset="0"/>
              </a:rPr>
              <a:t>doctrines of demons, 2 </a:t>
            </a:r>
            <a:r>
              <a:rPr lang="en-US" sz="1300" dirty="0">
                <a:latin typeface="Arial" panose="020B0604020202020204" pitchFamily="34" charset="0"/>
                <a:cs typeface="Arial" panose="020B0604020202020204" pitchFamily="34" charset="0"/>
              </a:rPr>
              <a:t>speaking lies in hypocrisy, having their own conscience seared with a hot iron,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forbidding to marry, and commanding to abstain from foods which God created to be received with thanksgiving by those who believe and know the truth.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For every creature of God is good, and nothing is to be refused if it is received with thanksgiving;</a:t>
            </a:r>
          </a:p>
          <a:p>
            <a:pPr algn="l"/>
            <a:endParaRPr lang="en-US" sz="1300" dirty="0">
              <a:latin typeface="Arial" panose="020B0604020202020204" pitchFamily="34" charset="0"/>
              <a:cs typeface="Arial" panose="020B0604020202020204" pitchFamily="34" charset="0"/>
            </a:endParaRPr>
          </a:p>
          <a:p>
            <a:pPr algn="l"/>
            <a:r>
              <a:rPr lang="en-US" sz="1300" b="1" dirty="0">
                <a:solidFill>
                  <a:srgbClr val="218282"/>
                </a:solidFill>
                <a:latin typeface="Arial" panose="020B0604020202020204" pitchFamily="34" charset="0"/>
                <a:cs typeface="Arial" panose="020B0604020202020204" pitchFamily="34" charset="0"/>
              </a:rPr>
              <a:t>Gal 4:16</a:t>
            </a:r>
            <a:r>
              <a:rPr lang="en-US" sz="1300" b="1" dirty="0">
                <a:solidFill>
                  <a:srgbClr val="292F33"/>
                </a:solidFill>
                <a:latin typeface="Arial" panose="020B0604020202020204" pitchFamily="34" charset="0"/>
                <a:cs typeface="Arial" panose="020B0604020202020204" pitchFamily="34" charset="0"/>
              </a:rPr>
              <a:t> ESV 14 Have I then become your enemy by telling you the truth? </a:t>
            </a:r>
          </a:p>
          <a:p>
            <a:pPr algn="l"/>
            <a:endParaRPr lang="en-US" sz="1300" b="1" dirty="0">
              <a:solidFill>
                <a:srgbClr val="292F33"/>
              </a:solidFill>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Colossians 4:6 NKJV 6 </a:t>
            </a:r>
            <a:r>
              <a:rPr lang="en-US" sz="1300" dirty="0">
                <a:latin typeface="Arial" panose="020B0604020202020204" pitchFamily="34" charset="0"/>
                <a:cs typeface="Arial" panose="020B0604020202020204" pitchFamily="34" charset="0"/>
              </a:rPr>
              <a:t>Let your speech always be with grace, seasoned with salt, that you may know how you ought to answer each one.</a:t>
            </a:r>
          </a:p>
        </p:txBody>
      </p:sp>
      <p:sp>
        <p:nvSpPr>
          <p:cNvPr id="4" name="Slide Number Placeholder 3"/>
          <p:cNvSpPr>
            <a:spLocks noGrp="1"/>
          </p:cNvSpPr>
          <p:nvPr>
            <p:ph type="sldNum" sz="quarter" idx="10"/>
          </p:nvPr>
        </p:nvSpPr>
        <p:spPr/>
        <p:txBody>
          <a:bodyPr/>
          <a:lstStyle/>
          <a:p>
            <a:fld id="{32203423-A654-482A-9330-6F56A1AB8025}" type="slidenum">
              <a:rPr lang="en-US" smtClean="0"/>
              <a:t>8</a:t>
            </a:fld>
            <a:endParaRPr lang="en-US"/>
          </a:p>
        </p:txBody>
      </p:sp>
      <p:sp>
        <p:nvSpPr>
          <p:cNvPr id="5" name="Date Placeholder 4">
            <a:extLst>
              <a:ext uri="{FF2B5EF4-FFF2-40B4-BE49-F238E27FC236}">
                <a16:creationId xmlns:a16="http://schemas.microsoft.com/office/drawing/2014/main" id="{72FCE31B-9B56-3613-5E8B-B0DF885202E9}"/>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2318557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b="1" dirty="0"/>
              <a:t>How Many Religions Are There in the World? </a:t>
            </a:r>
            <a:r>
              <a:rPr lang="en-US" dirty="0"/>
              <a:t>By Staff </a:t>
            </a:r>
            <a:r>
              <a:rPr lang="en-US" dirty="0" err="1"/>
              <a:t>WriterLast</a:t>
            </a:r>
            <a:r>
              <a:rPr lang="en-US" dirty="0"/>
              <a:t> Updated August 04, 2015</a:t>
            </a:r>
            <a:endParaRPr lang="en-US" dirty="0">
              <a:hlinkClick r:id="rId3"/>
            </a:endParaRPr>
          </a:p>
          <a:p>
            <a:endParaRPr lang="en-US" b="1" dirty="0"/>
          </a:p>
          <a:p>
            <a:r>
              <a:rPr lang="en-US" b="1" dirty="0"/>
              <a:t>There are an estimated 4,200 different religions in the world, and these can be categorized into several main religions.</a:t>
            </a:r>
            <a:r>
              <a:rPr lang="en-US" dirty="0"/>
              <a:t> These include Christianity, Roman Catholicism, Islam, Hinduism, Buddhism and Judaism, although Roman Catholicism is often categorized under Christianity. There are many smaller yet still prevalent religions, such as the Baha’i faith.</a:t>
            </a:r>
          </a:p>
          <a:p>
            <a:endParaRPr lang="en-US" dirty="0"/>
          </a:p>
          <a:p>
            <a:r>
              <a:rPr lang="en-US" dirty="0"/>
              <a:t>When including Roman Catholicism, Christianity is the world’s largest religion. Christianity also includes Protestantism and its many denominations, such as Lutherans, United Methodists, Southern Baptists and the Assemblies of God. There are also nondenominational Christians.</a:t>
            </a:r>
          </a:p>
          <a:p>
            <a:endParaRPr lang="en-US" dirty="0"/>
          </a:p>
          <a:p>
            <a:r>
              <a:rPr lang="en-US" dirty="0"/>
              <a:t>Islam is prevalent in the Middle East and Southeast Asia, and is broken into the Sunni, Shia and Sufi groups. Hinduism is dominant in India. Buddhism is prevalent in Asia, such as Cambodia, Laos and Thailand, although it originated in India. One variant of Buddhism is Zen Buddhism. Judaism originated in Israel, and Baha’i in Iran. There are also numerous indigenous or folk religions throughout the world.</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 14:33 </a:t>
            </a:r>
            <a:r>
              <a:rPr lang="en-US" dirty="0">
                <a:latin typeface="Arial" panose="020B0604020202020204" pitchFamily="34" charset="0"/>
                <a:cs typeface="Arial" panose="020B0604020202020204" pitchFamily="34" charset="0"/>
              </a:rPr>
              <a:t>For God is not the </a:t>
            </a:r>
            <a:r>
              <a:rPr lang="en-US" b="1" dirty="0">
                <a:latin typeface="Arial" panose="020B0604020202020204" pitchFamily="34" charset="0"/>
                <a:cs typeface="Arial" panose="020B0604020202020204" pitchFamily="34" charset="0"/>
              </a:rPr>
              <a:t>author of confusion, but of peace</a:t>
            </a:r>
            <a:r>
              <a:rPr lang="en-US" dirty="0">
                <a:latin typeface="Arial" panose="020B0604020202020204" pitchFamily="34" charset="0"/>
                <a:cs typeface="Arial" panose="020B0604020202020204" pitchFamily="34" charset="0"/>
              </a:rPr>
              <a:t>, as in all churches of the saints. (KJV)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 14:26 ¶ </a:t>
            </a:r>
            <a:r>
              <a:rPr lang="en-US" dirty="0">
                <a:latin typeface="Arial" panose="020B0604020202020204" pitchFamily="34" charset="0"/>
                <a:cs typeface="Arial" panose="020B0604020202020204" pitchFamily="34" charset="0"/>
              </a:rPr>
              <a:t>How is it then, brethren? when ye come together, every one of you hath a psalm, hath a doctrine, hath a tongue, hath a revelation, hath an interpretation. </a:t>
            </a:r>
            <a:r>
              <a:rPr lang="en-US" b="1" dirty="0">
                <a:latin typeface="Arial" panose="020B0604020202020204" pitchFamily="34" charset="0"/>
                <a:cs typeface="Arial" panose="020B0604020202020204" pitchFamily="34" charset="0"/>
              </a:rPr>
              <a:t>Let all things be done unto edifying</a:t>
            </a:r>
            <a:r>
              <a:rPr lang="en-US" dirty="0">
                <a:latin typeface="Arial" panose="020B0604020202020204" pitchFamily="34" charset="0"/>
                <a:cs typeface="Arial" panose="020B0604020202020204" pitchFamily="34" charset="0"/>
              </a:rPr>
              <a:t>. (KJV)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 14:40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Let all things be done </a:t>
            </a:r>
            <a:r>
              <a:rPr lang="en-US" b="1" u="sng" dirty="0">
                <a:latin typeface="Arial" panose="020B0604020202020204" pitchFamily="34" charset="0"/>
                <a:cs typeface="Arial" panose="020B0604020202020204" pitchFamily="34" charset="0"/>
              </a:rPr>
              <a:t>decently and in order</a:t>
            </a:r>
            <a:r>
              <a:rPr lang="en-US" b="1" dirty="0">
                <a:latin typeface="Arial" panose="020B0604020202020204" pitchFamily="34" charset="0"/>
                <a:cs typeface="Arial" panose="020B0604020202020204" pitchFamily="34" charset="0"/>
              </a:rPr>
              <a:t>. (KJV)</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5:8-9 NKJV 8 though He was a Son, yet He learned obedience by the things which He suffered. 9 And having been perfected, He became the author of eternal salvation to all who obey Him,</a:t>
            </a:r>
          </a:p>
        </p:txBody>
      </p:sp>
      <p:sp>
        <p:nvSpPr>
          <p:cNvPr id="4" name="Slide Number Placeholder 3"/>
          <p:cNvSpPr>
            <a:spLocks noGrp="1"/>
          </p:cNvSpPr>
          <p:nvPr>
            <p:ph type="sldNum" sz="quarter" idx="10"/>
          </p:nvPr>
        </p:nvSpPr>
        <p:spPr/>
        <p:txBody>
          <a:bodyPr/>
          <a:lstStyle/>
          <a:p>
            <a:fld id="{32203423-A654-482A-9330-6F56A1AB8025}" type="slidenum">
              <a:rPr lang="en-US" smtClean="0"/>
              <a:t>9</a:t>
            </a:fld>
            <a:endParaRPr lang="en-US"/>
          </a:p>
        </p:txBody>
      </p:sp>
      <p:sp>
        <p:nvSpPr>
          <p:cNvPr id="5" name="Date Placeholder 4">
            <a:extLst>
              <a:ext uri="{FF2B5EF4-FFF2-40B4-BE49-F238E27FC236}">
                <a16:creationId xmlns:a16="http://schemas.microsoft.com/office/drawing/2014/main" id="{BD9CE637-D284-1E72-7A03-CB212369EC1B}"/>
              </a:ext>
            </a:extLst>
          </p:cNvPr>
          <p:cNvSpPr>
            <a:spLocks noGrp="1"/>
          </p:cNvSpPr>
          <p:nvPr>
            <p:ph type="dt" idx="1"/>
          </p:nvPr>
        </p:nvSpPr>
        <p:spPr/>
        <p:txBody>
          <a:bodyPr/>
          <a:lstStyle/>
          <a:p>
            <a:r>
              <a:rPr lang="en-US"/>
              <a:t>9/22/2024 AM-PM</a:t>
            </a:r>
          </a:p>
        </p:txBody>
      </p:sp>
    </p:spTree>
    <p:extLst>
      <p:ext uri="{BB962C8B-B14F-4D97-AF65-F5344CB8AC3E}">
        <p14:creationId xmlns:p14="http://schemas.microsoft.com/office/powerpoint/2010/main" val="96384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E3C1B4-DD51-4DA2-BA43-AFCB8F04FB43}"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C7AA1-B271-47FB-80EC-E1FBAF2621D6}"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EC4B6E-0F9B-4AEC-B337-4C9B2D0F6D27}"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C0560-05E3-4A8A-9254-AB8F1FDC0320}"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BA12C-9D4D-4814-B9FA-B2204CFE015A}" type="datetime1">
              <a:rPr lang="en-US" smtClean="0"/>
              <a:t>9/23/2024</a:t>
            </a:fld>
            <a:endParaRPr lang="en-US"/>
          </a:p>
        </p:txBody>
      </p:sp>
      <p:sp>
        <p:nvSpPr>
          <p:cNvPr id="5" name="Footer Placeholder 4"/>
          <p:cNvSpPr>
            <a:spLocks noGrp="1"/>
          </p:cNvSpPr>
          <p:nvPr>
            <p:ph type="ftr" sz="quarter" idx="11"/>
          </p:nvPr>
        </p:nvSpPr>
        <p:spPr/>
        <p:txBody>
          <a:bodyPr/>
          <a:lstStyle/>
          <a:p>
            <a:r>
              <a:rPr lang="en-US"/>
              <a:t>Things Jesus Knows About Men</a:t>
            </a:r>
          </a:p>
        </p:txBody>
      </p:sp>
      <p:sp>
        <p:nvSpPr>
          <p:cNvPr id="6" name="Slide Number Placeholder 5"/>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99B7EC-54BE-4364-A49D-7AC45DBDEC14}" type="datetime1">
              <a:rPr lang="en-US" smtClean="0"/>
              <a:t>9/23/2024</a:t>
            </a:fld>
            <a:endParaRPr lang="en-US"/>
          </a:p>
        </p:txBody>
      </p:sp>
      <p:sp>
        <p:nvSpPr>
          <p:cNvPr id="6" name="Footer Placeholder 5"/>
          <p:cNvSpPr>
            <a:spLocks noGrp="1"/>
          </p:cNvSpPr>
          <p:nvPr>
            <p:ph type="ftr" sz="quarter" idx="11"/>
          </p:nvPr>
        </p:nvSpPr>
        <p:spPr/>
        <p:txBody>
          <a:bodyPr/>
          <a:lstStyle/>
          <a:p>
            <a:r>
              <a:rPr lang="en-US"/>
              <a:t>Things Jesus Knows About Men</a:t>
            </a:r>
          </a:p>
        </p:txBody>
      </p:sp>
      <p:sp>
        <p:nvSpPr>
          <p:cNvPr id="7" name="Slide Number Placeholder 6"/>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2C0057-4D50-4121-B3AC-904C19313016}" type="datetime1">
              <a:rPr lang="en-US" smtClean="0"/>
              <a:t>9/23/2024</a:t>
            </a:fld>
            <a:endParaRPr lang="en-US"/>
          </a:p>
        </p:txBody>
      </p:sp>
      <p:sp>
        <p:nvSpPr>
          <p:cNvPr id="8" name="Footer Placeholder 7"/>
          <p:cNvSpPr>
            <a:spLocks noGrp="1"/>
          </p:cNvSpPr>
          <p:nvPr>
            <p:ph type="ftr" sz="quarter" idx="11"/>
          </p:nvPr>
        </p:nvSpPr>
        <p:spPr/>
        <p:txBody>
          <a:bodyPr/>
          <a:lstStyle/>
          <a:p>
            <a:r>
              <a:rPr lang="en-US"/>
              <a:t>Things Jesus Knows About Men</a:t>
            </a:r>
          </a:p>
        </p:txBody>
      </p:sp>
      <p:sp>
        <p:nvSpPr>
          <p:cNvPr id="9" name="Slide Number Placeholder 8"/>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812A8B-55FE-4B80-BCF4-28988247AB61}" type="datetime1">
              <a:rPr lang="en-US" smtClean="0"/>
              <a:t>9/23/2024</a:t>
            </a:fld>
            <a:endParaRPr lang="en-US"/>
          </a:p>
        </p:txBody>
      </p:sp>
      <p:sp>
        <p:nvSpPr>
          <p:cNvPr id="4" name="Footer Placeholder 3"/>
          <p:cNvSpPr>
            <a:spLocks noGrp="1"/>
          </p:cNvSpPr>
          <p:nvPr>
            <p:ph type="ftr" sz="quarter" idx="11"/>
          </p:nvPr>
        </p:nvSpPr>
        <p:spPr/>
        <p:txBody>
          <a:bodyPr/>
          <a:lstStyle/>
          <a:p>
            <a:r>
              <a:rPr lang="en-US"/>
              <a:t>Things Jesus Knows About Men</a:t>
            </a:r>
          </a:p>
        </p:txBody>
      </p:sp>
      <p:sp>
        <p:nvSpPr>
          <p:cNvPr id="5" name="Slide Number Placeholder 4"/>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F6414-769F-4891-9136-13E213CEF7EB}" type="datetime1">
              <a:rPr lang="en-US" smtClean="0"/>
              <a:t>9/23/2024</a:t>
            </a:fld>
            <a:endParaRPr lang="en-US"/>
          </a:p>
        </p:txBody>
      </p:sp>
      <p:sp>
        <p:nvSpPr>
          <p:cNvPr id="3" name="Footer Placeholder 2"/>
          <p:cNvSpPr>
            <a:spLocks noGrp="1"/>
          </p:cNvSpPr>
          <p:nvPr>
            <p:ph type="ftr" sz="quarter" idx="11"/>
          </p:nvPr>
        </p:nvSpPr>
        <p:spPr/>
        <p:txBody>
          <a:bodyPr/>
          <a:lstStyle/>
          <a:p>
            <a:r>
              <a:rPr lang="en-US"/>
              <a:t>Things Jesus Knows About Men</a:t>
            </a:r>
          </a:p>
        </p:txBody>
      </p:sp>
      <p:sp>
        <p:nvSpPr>
          <p:cNvPr id="4" name="Slide Number Placeholder 3"/>
          <p:cNvSpPr>
            <a:spLocks noGrp="1"/>
          </p:cNvSpPr>
          <p:nvPr>
            <p:ph type="sldNum" sz="quarter" idx="12"/>
          </p:nvPr>
        </p:nvSpPr>
        <p:spPr/>
        <p:txBody>
          <a:bodyPr/>
          <a:lstStyle/>
          <a:p>
            <a:fld id="{A2749A45-C33F-4F36-8F45-CE1CBE58C17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A24C26-2E4F-4DF2-BE32-DB3D6266A3DB}" type="datetime1">
              <a:rPr lang="en-US" smtClean="0"/>
              <a:t>9/23/2024</a:t>
            </a:fld>
            <a:endParaRPr lang="en-US"/>
          </a:p>
        </p:txBody>
      </p:sp>
      <p:sp>
        <p:nvSpPr>
          <p:cNvPr id="6" name="Footer Placeholder 5"/>
          <p:cNvSpPr>
            <a:spLocks noGrp="1"/>
          </p:cNvSpPr>
          <p:nvPr>
            <p:ph type="ftr" sz="quarter" idx="11"/>
          </p:nvPr>
        </p:nvSpPr>
        <p:spPr/>
        <p:txBody>
          <a:bodyPr/>
          <a:lstStyle/>
          <a:p>
            <a:r>
              <a:rPr lang="en-US"/>
              <a:t>Things Jesus Knows About Men</a:t>
            </a:r>
          </a:p>
        </p:txBody>
      </p:sp>
      <p:sp>
        <p:nvSpPr>
          <p:cNvPr id="7" name="Slide Number Placeholder 6"/>
          <p:cNvSpPr>
            <a:spLocks noGrp="1"/>
          </p:cNvSpPr>
          <p:nvPr>
            <p:ph type="sldNum" sz="quarter" idx="12"/>
          </p:nvPr>
        </p:nvSpPr>
        <p:spPr/>
        <p:txBody>
          <a:bodyPr/>
          <a:lstStyle/>
          <a:p>
            <a:fld id="{A2749A45-C33F-4F36-8F45-CE1CBE58C17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D6B974C-2EFD-4AD7-A4AD-4B1EB543B1A0}" type="datetime1">
              <a:rPr lang="en-US" smtClean="0"/>
              <a:t>9/23/2024</a:t>
            </a:fld>
            <a:endParaRPr lang="en-US"/>
          </a:p>
        </p:txBody>
      </p:sp>
      <p:sp>
        <p:nvSpPr>
          <p:cNvPr id="9" name="Slide Number Placeholder 8"/>
          <p:cNvSpPr>
            <a:spLocks noGrp="1"/>
          </p:cNvSpPr>
          <p:nvPr>
            <p:ph type="sldNum" sz="quarter" idx="11"/>
          </p:nvPr>
        </p:nvSpPr>
        <p:spPr/>
        <p:txBody>
          <a:bodyPr/>
          <a:lstStyle/>
          <a:p>
            <a:fld id="{A2749A45-C33F-4F36-8F45-CE1CBE58C17E}" type="slidenum">
              <a:rPr lang="en-US" smtClean="0"/>
              <a:t>‹#›</a:t>
            </a:fld>
            <a:endParaRPr lang="en-US"/>
          </a:p>
        </p:txBody>
      </p:sp>
      <p:sp>
        <p:nvSpPr>
          <p:cNvPr id="10" name="Footer Placeholder 9"/>
          <p:cNvSpPr>
            <a:spLocks noGrp="1"/>
          </p:cNvSpPr>
          <p:nvPr>
            <p:ph type="ftr" sz="quarter" idx="12"/>
          </p:nvPr>
        </p:nvSpPr>
        <p:spPr/>
        <p:txBody>
          <a:bodyPr/>
          <a:lstStyle/>
          <a:p>
            <a:r>
              <a:rPr lang="en-US"/>
              <a:t>Things Jesus Knows About Men</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2749A45-C33F-4F36-8F45-CE1CBE58C17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t>Things Jesus Knows About Men</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42F2656-3F9E-49C1-AECA-DE9E6FFDB56C}" type="datetime1">
              <a:rPr lang="en-US" smtClean="0"/>
              <a:t>9/23/2024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7467600" cy="2593975"/>
          </a:xfrm>
        </p:spPr>
        <p:txBody>
          <a:bodyPr/>
          <a:lstStyle/>
          <a:p>
            <a:pPr algn="ctr">
              <a:lnSpc>
                <a:spcPts val="7200"/>
              </a:lnSpc>
            </a:pPr>
            <a:r>
              <a:rPr lang="en-US" sz="7200" b="1" dirty="0">
                <a:latin typeface="Candara" panose="020E0502030303020204" pitchFamily="34" charset="0"/>
              </a:rPr>
              <a:t>Some Things Jesus Did Not Do</a:t>
            </a:r>
          </a:p>
        </p:txBody>
      </p:sp>
      <p:sp>
        <p:nvSpPr>
          <p:cNvPr id="3" name="Subtitle 2"/>
          <p:cNvSpPr>
            <a:spLocks noGrp="1"/>
          </p:cNvSpPr>
          <p:nvPr>
            <p:ph type="subTitle" idx="1"/>
          </p:nvPr>
        </p:nvSpPr>
        <p:spPr>
          <a:xfrm>
            <a:off x="2688473" y="4498975"/>
            <a:ext cx="3005054" cy="659434"/>
          </a:xfrm>
        </p:spPr>
        <p:txBody>
          <a:bodyPr>
            <a:normAutofit/>
          </a:bodyPr>
          <a:lstStyle/>
          <a:p>
            <a:pPr algn="ctr"/>
            <a:r>
              <a:rPr lang="en-US" sz="3200" i="1" dirty="0">
                <a:latin typeface="Candara" panose="020E0502030303020204" pitchFamily="34" charset="0"/>
              </a:rPr>
              <a:t>Matt. 16:13-18</a:t>
            </a:r>
          </a:p>
        </p:txBody>
      </p:sp>
      <p:sp>
        <p:nvSpPr>
          <p:cNvPr id="4" name="Subtitle 2">
            <a:extLst>
              <a:ext uri="{FF2B5EF4-FFF2-40B4-BE49-F238E27FC236}">
                <a16:creationId xmlns:a16="http://schemas.microsoft.com/office/drawing/2014/main" id="{124B167A-D357-9465-1EF3-42A089C2A407}"/>
              </a:ext>
            </a:extLst>
          </p:cNvPr>
          <p:cNvSpPr txBox="1">
            <a:spLocks/>
          </p:cNvSpPr>
          <p:nvPr/>
        </p:nvSpPr>
        <p:spPr>
          <a:xfrm>
            <a:off x="2688473" y="5334000"/>
            <a:ext cx="3005054" cy="659434"/>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r>
              <a:rPr lang="en-US" i="1" dirty="0">
                <a:latin typeface="Candara" panose="020E0502030303020204" pitchFamily="34" charset="0"/>
              </a:rPr>
              <a:t>Part 2</a:t>
            </a:r>
          </a:p>
        </p:txBody>
      </p:sp>
    </p:spTree>
    <p:extLst>
      <p:ext uri="{BB962C8B-B14F-4D97-AF65-F5344CB8AC3E}">
        <p14:creationId xmlns:p14="http://schemas.microsoft.com/office/powerpoint/2010/main" val="4039920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500"/>
                                        <p:tgtEl>
                                          <p:spTgt spid="3">
                                            <p:txEl>
                                              <p:pRg st="0" end="0"/>
                                            </p:txEl>
                                          </p:spTgt>
                                        </p:tgtEl>
                                      </p:cBhvr>
                                    </p:animEffect>
                                  </p:childTnLst>
                                </p:cTn>
                              </p:par>
                            </p:childTnLst>
                          </p:cTn>
                        </p:par>
                        <p:par>
                          <p:cTn id="13" fill="hold">
                            <p:stCondLst>
                              <p:cond delay="3000"/>
                            </p:stCondLst>
                            <p:childTnLst>
                              <p:par>
                                <p:cTn id="14" presetID="12" presetClass="entr" presetSubtype="1"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1500"/>
                                        <p:tgtEl>
                                          <p:spTgt spid="4">
                                            <p:txEl>
                                              <p:pRg st="0" end="0"/>
                                            </p:txEl>
                                          </p:spTgt>
                                        </p:tgtEl>
                                        <p:attrNameLst>
                                          <p:attrName>ppt_y</p:attrName>
                                        </p:attrNameLst>
                                      </p:cBhvr>
                                      <p:tavLst>
                                        <p:tav tm="0">
                                          <p:val>
                                            <p:strVal val="#ppt_y-#ppt_h*1.125000"/>
                                          </p:val>
                                        </p:tav>
                                        <p:tav tm="100000">
                                          <p:val>
                                            <p:strVal val="#ppt_y"/>
                                          </p:val>
                                        </p:tav>
                                      </p:tavLst>
                                    </p:anim>
                                    <p:animEffect transition="in" filter="wipe(down)">
                                      <p:cBhvr>
                                        <p:cTn id="17" dur="1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Build More Than One Church</a:t>
            </a:r>
          </a:p>
        </p:txBody>
      </p:sp>
      <p:sp>
        <p:nvSpPr>
          <p:cNvPr id="3" name="Content Placeholder 2"/>
          <p:cNvSpPr>
            <a:spLocks noGrp="1"/>
          </p:cNvSpPr>
          <p:nvPr>
            <p:ph idx="1"/>
          </p:nvPr>
        </p:nvSpPr>
        <p:spPr>
          <a:xfrm>
            <a:off x="898232" y="1322226"/>
            <a:ext cx="7460799" cy="5535774"/>
          </a:xfrm>
        </p:spPr>
        <p:txBody>
          <a:bodyPr>
            <a:noAutofit/>
          </a:bodyPr>
          <a:lstStyle/>
          <a:p>
            <a:pPr marL="0" indent="0" algn="l">
              <a:lnSpc>
                <a:spcPts val="3200"/>
              </a:lnSpc>
              <a:buNone/>
            </a:pPr>
            <a:r>
              <a:rPr lang="en-US" sz="3200" dirty="0">
                <a:latin typeface="Candara" panose="020E0502030303020204" pitchFamily="34" charset="0"/>
              </a:rPr>
              <a:t>Jesus promised His disciples that He would build His church </a:t>
            </a:r>
            <a:r>
              <a:rPr lang="en-US" sz="3200" i="1" dirty="0">
                <a:latin typeface="Candara" panose="020E0502030303020204" pitchFamily="34" charset="0"/>
              </a:rPr>
              <a:t>– Matt. 16:18 </a:t>
            </a:r>
            <a:endParaRPr lang="en-US" sz="3200" dirty="0">
              <a:latin typeface="Candara" panose="020E0502030303020204" pitchFamily="34" charset="0"/>
            </a:endParaRPr>
          </a:p>
          <a:p>
            <a:pPr marL="365760" indent="-274320" algn="l">
              <a:lnSpc>
                <a:spcPts val="2800"/>
              </a:lnSpc>
              <a:spcBef>
                <a:spcPts val="600"/>
              </a:spcBef>
              <a:buFont typeface="Wingdings" panose="05000000000000000000" pitchFamily="2" charset="2"/>
              <a:buChar char="§"/>
            </a:pPr>
            <a:r>
              <a:rPr lang="en-US" sz="2800" b="1" i="1" dirty="0">
                <a:latin typeface="Candara" panose="020E0502030303020204" pitchFamily="34" charset="0"/>
              </a:rPr>
              <a:t>“which is his body” </a:t>
            </a:r>
            <a:r>
              <a:rPr lang="en-US" sz="2800" i="1" dirty="0">
                <a:latin typeface="Candara" panose="020E0502030303020204" pitchFamily="34" charset="0"/>
              </a:rPr>
              <a:t>– Eph 1:22-23</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“There is one body” </a:t>
            </a:r>
            <a:r>
              <a:rPr lang="en-US" sz="2800" i="1" dirty="0">
                <a:latin typeface="Candara" panose="020E0502030303020204" pitchFamily="34" charset="0"/>
              </a:rPr>
              <a:t>– Eph. 4:4</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“purchased with His own blood” </a:t>
            </a:r>
            <a:r>
              <a:rPr lang="en-US" sz="2800" i="1" dirty="0">
                <a:latin typeface="Candara" panose="020E0502030303020204" pitchFamily="34" charset="0"/>
              </a:rPr>
              <a:t>– Acts 20:28</a:t>
            </a:r>
          </a:p>
          <a:p>
            <a:pPr marL="91440" indent="0">
              <a:lnSpc>
                <a:spcPts val="3200"/>
              </a:lnSpc>
              <a:spcBef>
                <a:spcPts val="800"/>
              </a:spcBef>
              <a:buNone/>
            </a:pPr>
            <a:r>
              <a:rPr lang="en-US" sz="3200" dirty="0">
                <a:latin typeface="Candara" panose="020E0502030303020204" pitchFamily="34" charset="0"/>
              </a:rPr>
              <a:t>We describe ourselves as the “church of Christ” because it is a description of who we are of – Christ!</a:t>
            </a:r>
          </a:p>
          <a:p>
            <a:pPr marL="365760" indent="-274320">
              <a:lnSpc>
                <a:spcPts val="3200"/>
              </a:lnSpc>
              <a:spcBef>
                <a:spcPts val="800"/>
              </a:spcBef>
              <a:buFont typeface="Wingdings" panose="05000000000000000000" pitchFamily="2" charset="2"/>
              <a:buChar char="§"/>
            </a:pPr>
            <a:r>
              <a:rPr lang="en-US" sz="2800" b="1" i="1" dirty="0">
                <a:latin typeface="Candara" panose="020E0502030303020204" pitchFamily="34" charset="0"/>
              </a:rPr>
              <a:t>“All the churches of Christ greet you”</a:t>
            </a:r>
          </a:p>
          <a:p>
            <a:pPr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Rom. 16:16</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To be part of this </a:t>
            </a:r>
            <a:r>
              <a:rPr lang="en-US" sz="2800" b="1" i="1" dirty="0">
                <a:latin typeface="Candara" panose="020E0502030303020204" pitchFamily="34" charset="0"/>
              </a:rPr>
              <a:t>ONE church </a:t>
            </a:r>
            <a:r>
              <a:rPr lang="en-US" sz="2800" dirty="0">
                <a:latin typeface="Candara" panose="020E0502030303020204" pitchFamily="34" charset="0"/>
              </a:rPr>
              <a:t>Jesus built, we must follow His pattern</a:t>
            </a:r>
            <a:endParaRPr lang="en-US" sz="28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10</a:t>
            </a:fld>
            <a:endParaRPr lang="en-US"/>
          </a:p>
        </p:txBody>
      </p:sp>
    </p:spTree>
    <p:extLst>
      <p:ext uri="{BB962C8B-B14F-4D97-AF65-F5344CB8AC3E}">
        <p14:creationId xmlns:p14="http://schemas.microsoft.com/office/powerpoint/2010/main" val="1427934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Come Down From The Cross</a:t>
            </a:r>
          </a:p>
        </p:txBody>
      </p:sp>
      <p:sp>
        <p:nvSpPr>
          <p:cNvPr id="3" name="Content Placeholder 2"/>
          <p:cNvSpPr>
            <a:spLocks noGrp="1"/>
          </p:cNvSpPr>
          <p:nvPr>
            <p:ph idx="1"/>
          </p:nvPr>
        </p:nvSpPr>
        <p:spPr>
          <a:xfrm>
            <a:off x="921201" y="1322226"/>
            <a:ext cx="7460799" cy="5535774"/>
          </a:xfrm>
        </p:spPr>
        <p:txBody>
          <a:bodyPr>
            <a:noAutofit/>
          </a:bodyPr>
          <a:lstStyle/>
          <a:p>
            <a:pPr marL="0" indent="0" algn="l">
              <a:lnSpc>
                <a:spcPts val="3200"/>
              </a:lnSpc>
              <a:buNone/>
            </a:pPr>
            <a:r>
              <a:rPr lang="en-US" sz="3200" b="0" i="0" u="none" strike="noStrike" baseline="0" dirty="0">
                <a:latin typeface="Candara" panose="020E0502030303020204" pitchFamily="34" charset="0"/>
              </a:rPr>
              <a:t>Crucifixion was cruel and agonizing; designed to intimidate and encourage submission in those watching</a:t>
            </a:r>
          </a:p>
          <a:p>
            <a:pPr marL="0" indent="0" algn="l">
              <a:lnSpc>
                <a:spcPts val="3200"/>
              </a:lnSpc>
              <a:spcBef>
                <a:spcPts val="1200"/>
              </a:spcBef>
              <a:buNone/>
            </a:pPr>
            <a:r>
              <a:rPr lang="en-US" sz="3200" b="0" i="0" u="none" strike="noStrike" baseline="0" dirty="0">
                <a:latin typeface="Candara" panose="020E0502030303020204" pitchFamily="34" charset="0"/>
              </a:rPr>
              <a:t>Jesus surrendered and suffered this torture even though He</a:t>
            </a:r>
            <a:r>
              <a:rPr lang="en-US" sz="3200" dirty="0">
                <a:latin typeface="Candara" panose="020E0502030303020204" pitchFamily="34" charset="0"/>
              </a:rPr>
              <a:t> </a:t>
            </a:r>
            <a:r>
              <a:rPr lang="en-US" sz="3200" b="0" i="0" u="none" strike="noStrike" baseline="0" dirty="0">
                <a:latin typeface="Candara" panose="020E0502030303020204" pitchFamily="34" charset="0"/>
              </a:rPr>
              <a:t>did nothing wrong</a:t>
            </a:r>
          </a:p>
          <a:p>
            <a:pPr marL="0" indent="0" algn="l">
              <a:lnSpc>
                <a:spcPts val="3200"/>
              </a:lnSpc>
              <a:spcBef>
                <a:spcPts val="1200"/>
              </a:spcBef>
              <a:buNone/>
            </a:pPr>
            <a:r>
              <a:rPr lang="en-US" sz="3200" b="0" i="0" u="none" strike="noStrike" baseline="0" dirty="0">
                <a:latin typeface="Candara" panose="020E0502030303020204" pitchFamily="34" charset="0"/>
              </a:rPr>
              <a:t>He could have come down off the cross</a:t>
            </a:r>
          </a:p>
          <a:p>
            <a:pPr marL="365760" indent="-274320" algn="l">
              <a:lnSpc>
                <a:spcPts val="2800"/>
              </a:lnSpc>
              <a:spcBef>
                <a:spcPts val="600"/>
              </a:spcBef>
              <a:buFont typeface="Wingdings" panose="05000000000000000000" pitchFamily="2" charset="2"/>
              <a:buChar char="§"/>
            </a:pPr>
            <a:r>
              <a:rPr lang="en-US" sz="2800" b="1" i="1" u="none" strike="noStrike" baseline="0" dirty="0">
                <a:latin typeface="Candara" panose="020E0502030303020204" pitchFamily="34" charset="0"/>
              </a:rPr>
              <a:t>“If you are the Son of God, come down from the cross” </a:t>
            </a:r>
            <a:r>
              <a:rPr lang="en-US" sz="2800" i="1" dirty="0">
                <a:latin typeface="Candara" panose="020E0502030303020204" pitchFamily="34" charset="0"/>
              </a:rPr>
              <a:t>– </a:t>
            </a:r>
            <a:r>
              <a:rPr lang="en-US" sz="2800" i="1" u="none" strike="noStrike" baseline="0" dirty="0">
                <a:latin typeface="Candara" panose="020E0502030303020204" pitchFamily="34" charset="0"/>
              </a:rPr>
              <a:t>Matt. 27:35-40; cf. Matt. 4:3, 6</a:t>
            </a:r>
          </a:p>
          <a:p>
            <a:pPr marL="365760" indent="-274320" algn="l">
              <a:lnSpc>
                <a:spcPts val="2800"/>
              </a:lnSpc>
              <a:spcBef>
                <a:spcPts val="1200"/>
              </a:spcBef>
              <a:buFont typeface="Wingdings" panose="05000000000000000000" pitchFamily="2" charset="2"/>
              <a:buChar char="§"/>
            </a:pPr>
            <a:r>
              <a:rPr lang="en-US" sz="2800" b="1" i="1" u="none" strike="noStrike" baseline="0" dirty="0">
                <a:latin typeface="Candara" panose="020E0502030303020204" pitchFamily="34" charset="0"/>
              </a:rPr>
              <a:t>“I have </a:t>
            </a:r>
            <a:r>
              <a:rPr lang="en-US" sz="2800" b="1" i="1" dirty="0">
                <a:latin typeface="Candara" panose="020E0502030303020204" pitchFamily="34" charset="0"/>
              </a:rPr>
              <a:t>authority</a:t>
            </a:r>
            <a:r>
              <a:rPr lang="en-US" sz="2800" b="1" i="1" u="none" strike="noStrike" baseline="0" dirty="0">
                <a:latin typeface="Candara" panose="020E0502030303020204" pitchFamily="34" charset="0"/>
              </a:rPr>
              <a:t>” </a:t>
            </a:r>
            <a:r>
              <a:rPr lang="en-US" sz="2800" b="1" i="1" dirty="0">
                <a:latin typeface="Candara" panose="020E0502030303020204" pitchFamily="34" charset="0"/>
              </a:rPr>
              <a:t>–</a:t>
            </a:r>
            <a:r>
              <a:rPr lang="en-US" sz="2800" b="1" i="1" u="none" strike="noStrike" baseline="0" dirty="0">
                <a:latin typeface="Candara" panose="020E0502030303020204" pitchFamily="34" charset="0"/>
              </a:rPr>
              <a:t> John 10:17-18 </a:t>
            </a:r>
          </a:p>
          <a:p>
            <a:pPr marL="0" indent="0" algn="l">
              <a:lnSpc>
                <a:spcPts val="2800"/>
              </a:lnSpc>
              <a:spcBef>
                <a:spcPts val="1200"/>
              </a:spcBef>
              <a:buNone/>
            </a:pPr>
            <a:r>
              <a:rPr lang="en-US" sz="3200" dirty="0">
                <a:latin typeface="Candara" panose="020E0502030303020204" pitchFamily="34" charset="0"/>
              </a:rPr>
              <a:t>But Jesus yielded to the will of His Father</a:t>
            </a:r>
          </a:p>
          <a:p>
            <a:pPr algn="l"/>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11</a:t>
            </a:fld>
            <a:endParaRPr lang="en-US"/>
          </a:p>
        </p:txBody>
      </p:sp>
    </p:spTree>
    <p:extLst>
      <p:ext uri="{BB962C8B-B14F-4D97-AF65-F5344CB8AC3E}">
        <p14:creationId xmlns:p14="http://schemas.microsoft.com/office/powerpoint/2010/main" val="3366725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Come Down From The Cross</a:t>
            </a:r>
          </a:p>
        </p:txBody>
      </p:sp>
      <p:sp>
        <p:nvSpPr>
          <p:cNvPr id="3" name="Content Placeholder 2"/>
          <p:cNvSpPr>
            <a:spLocks noGrp="1"/>
          </p:cNvSpPr>
          <p:nvPr>
            <p:ph idx="1"/>
          </p:nvPr>
        </p:nvSpPr>
        <p:spPr>
          <a:xfrm>
            <a:off x="921201" y="1322226"/>
            <a:ext cx="7460799" cy="5535774"/>
          </a:xfrm>
        </p:spPr>
        <p:txBody>
          <a:bodyPr>
            <a:normAutofit/>
          </a:bodyPr>
          <a:lstStyle/>
          <a:p>
            <a:pPr marL="0" indent="0" algn="l">
              <a:buNone/>
            </a:pPr>
            <a:r>
              <a:rPr lang="en-US" sz="3200" b="0" i="0" u="none" strike="noStrike" baseline="0" dirty="0">
                <a:latin typeface="Candara" panose="020E0502030303020204" pitchFamily="34" charset="0"/>
              </a:rPr>
              <a:t>Why did Jesus stay on the cross?</a:t>
            </a:r>
          </a:p>
          <a:p>
            <a:pPr marL="365760" indent="-274320" algn="l">
              <a:lnSpc>
                <a:spcPts val="2800"/>
              </a:lnSpc>
              <a:spcBef>
                <a:spcPts val="600"/>
              </a:spcBef>
              <a:buFont typeface="Wingdings" panose="05000000000000000000" pitchFamily="2" charset="2"/>
              <a:buChar char="§"/>
            </a:pPr>
            <a:r>
              <a:rPr lang="en-US" sz="2800" b="0" i="0" u="none" strike="noStrike" baseline="0" dirty="0">
                <a:latin typeface="Candara" panose="020E0502030303020204" pitchFamily="34" charset="0"/>
              </a:rPr>
              <a:t>Because man needed what </a:t>
            </a:r>
            <a:r>
              <a:rPr lang="en-US" sz="2800" dirty="0">
                <a:latin typeface="Candara" panose="020E0502030303020204" pitchFamily="34" charset="0"/>
              </a:rPr>
              <a:t>only </a:t>
            </a:r>
            <a:r>
              <a:rPr lang="en-US" sz="2800" b="0" i="0" u="none" strike="noStrike" baseline="0" dirty="0">
                <a:latin typeface="Candara" panose="020E0502030303020204" pitchFamily="34" charset="0"/>
              </a:rPr>
              <a:t>the shed blood of God’s </a:t>
            </a:r>
            <a:r>
              <a:rPr lang="en-US" sz="2800" b="1" i="1" u="none" strike="noStrike" baseline="0" dirty="0">
                <a:latin typeface="Candara" panose="020E0502030303020204" pitchFamily="34" charset="0"/>
              </a:rPr>
              <a:t>“only beloved Son” </a:t>
            </a:r>
            <a:r>
              <a:rPr lang="en-US" sz="2800" b="0" i="0" u="none" strike="noStrike" baseline="0" dirty="0">
                <a:latin typeface="Candara" panose="020E0502030303020204" pitchFamily="34" charset="0"/>
              </a:rPr>
              <a:t>could provide </a:t>
            </a:r>
            <a:r>
              <a:rPr lang="en-US" sz="2800" b="0" i="1" u="none" strike="noStrike" baseline="0" dirty="0">
                <a:latin typeface="Candara" panose="020E0502030303020204" pitchFamily="34" charset="0"/>
              </a:rPr>
              <a:t>– John 3:16-17; Acts 4:12</a:t>
            </a:r>
            <a:endParaRPr lang="en-US" sz="3200" b="0" i="0" u="none" strike="noStrike" baseline="0" dirty="0">
              <a:latin typeface="Candara" panose="020E0502030303020204" pitchFamily="34" charset="0"/>
            </a:endParaRPr>
          </a:p>
          <a:p>
            <a:pPr algn="l"/>
            <a:endParaRPr lang="en-US" sz="3200" b="0" i="0" u="none" strike="noStrike" baseline="0" dirty="0">
              <a:latin typeface="Candara" panose="020E0502030303020204" pitchFamily="34" charset="0"/>
            </a:endParaRPr>
          </a:p>
          <a:p>
            <a:pPr algn="l"/>
            <a:endParaRPr lang="en-US" sz="3200" b="0" i="0" u="none" strike="noStrike" baseline="0" dirty="0">
              <a:latin typeface="Candara" panose="020E0502030303020204" pitchFamily="34" charset="0"/>
            </a:endParaRPr>
          </a:p>
          <a:p>
            <a:pPr algn="l"/>
            <a:endParaRPr lang="en-US" sz="3200" b="0" i="0" u="none" strike="noStrike" baseline="0" dirty="0">
              <a:latin typeface="Candara" panose="020E0502030303020204" pitchFamily="34" charset="0"/>
            </a:endParaRPr>
          </a:p>
          <a:p>
            <a:pPr algn="l"/>
            <a:endParaRPr lang="en-US" sz="3200" dirty="0">
              <a:latin typeface="Candara" panose="020E0502030303020204" pitchFamily="34" charset="0"/>
            </a:endParaRPr>
          </a:p>
          <a:p>
            <a:pPr marL="114300" indent="0" algn="l">
              <a:buNone/>
            </a:pPr>
            <a:r>
              <a:rPr lang="en-US" sz="3200" b="0" i="0" u="none" strike="noStrike" baseline="0" dirty="0">
                <a:latin typeface="Candara" panose="020E0502030303020204" pitchFamily="34" charset="0"/>
              </a:rPr>
              <a:t> </a:t>
            </a:r>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12</a:t>
            </a:fld>
            <a:endParaRPr lang="en-US"/>
          </a:p>
        </p:txBody>
      </p:sp>
      <p:sp>
        <p:nvSpPr>
          <p:cNvPr id="6" name="TextBox 5">
            <a:extLst>
              <a:ext uri="{FF2B5EF4-FFF2-40B4-BE49-F238E27FC236}">
                <a16:creationId xmlns:a16="http://schemas.microsoft.com/office/drawing/2014/main" id="{FB4CB9D8-F7EF-E7B6-F0E8-87D435DA8B22}"/>
              </a:ext>
            </a:extLst>
          </p:cNvPr>
          <p:cNvSpPr txBox="1"/>
          <p:nvPr/>
        </p:nvSpPr>
        <p:spPr>
          <a:xfrm>
            <a:off x="990600" y="3136232"/>
            <a:ext cx="6705600" cy="1427314"/>
          </a:xfrm>
          <a:prstGeom prst="rect">
            <a:avLst/>
          </a:prstGeom>
          <a:solidFill>
            <a:schemeClr val="bg1">
              <a:lumMod val="95000"/>
            </a:schemeClr>
          </a:solidFill>
        </p:spPr>
        <p:txBody>
          <a:bodyPr wrap="square" rtlCol="0">
            <a:spAutoFit/>
          </a:bodyPr>
          <a:lstStyle/>
          <a:p>
            <a:pPr>
              <a:lnSpc>
                <a:spcPts val="2600"/>
              </a:lnSpc>
            </a:pPr>
            <a:r>
              <a:rPr lang="en-US" sz="2500" b="1" i="1" dirty="0">
                <a:latin typeface="Candara" panose="020E0502030303020204" pitchFamily="34" charset="0"/>
              </a:rPr>
              <a:t>“But we see </a:t>
            </a:r>
            <a:r>
              <a:rPr lang="en-US" sz="2500" b="1" i="1" dirty="0">
                <a:solidFill>
                  <a:srgbClr val="FF0000"/>
                </a:solidFill>
                <a:latin typeface="Candara" panose="020E0502030303020204" pitchFamily="34" charset="0"/>
              </a:rPr>
              <a:t>Jesus… for the suffering of death </a:t>
            </a:r>
            <a:r>
              <a:rPr lang="en-US" sz="2500" b="1" i="1" dirty="0">
                <a:latin typeface="Candara" panose="020E0502030303020204" pitchFamily="34" charset="0"/>
              </a:rPr>
              <a:t>crowned with glory and honor, that He, by the grace of God, might </a:t>
            </a:r>
            <a:r>
              <a:rPr lang="en-US" sz="2500" b="1" i="1" dirty="0">
                <a:solidFill>
                  <a:srgbClr val="FF0000"/>
                </a:solidFill>
                <a:latin typeface="Candara" panose="020E0502030303020204" pitchFamily="34" charset="0"/>
              </a:rPr>
              <a:t>taste death for everyone</a:t>
            </a:r>
            <a:r>
              <a:rPr lang="en-US" sz="2500" b="1" i="1" dirty="0">
                <a:latin typeface="Candara" panose="020E0502030303020204" pitchFamily="34" charset="0"/>
              </a:rPr>
              <a:t>”</a:t>
            </a:r>
          </a:p>
          <a:p>
            <a:pPr marL="365760" indent="-274320">
              <a:lnSpc>
                <a:spcPts val="2600"/>
              </a:lnSpc>
              <a:buFont typeface="Wingdings" panose="05000000000000000000" pitchFamily="2" charset="2"/>
              <a:buChar char="§"/>
            </a:pPr>
            <a:r>
              <a:rPr lang="en-US" sz="2500" dirty="0">
                <a:latin typeface="Candara" panose="020E0502030303020204" pitchFamily="34" charset="0"/>
              </a:rPr>
              <a:t>(Heb. 2:9 NKJV), </a:t>
            </a:r>
            <a:r>
              <a:rPr lang="en-US" sz="2500" i="1" dirty="0">
                <a:latin typeface="Candara" panose="020E0502030303020204" pitchFamily="34" charset="0"/>
              </a:rPr>
              <a:t>cf. Rom. 5:6-8</a:t>
            </a:r>
          </a:p>
        </p:txBody>
      </p:sp>
      <p:sp>
        <p:nvSpPr>
          <p:cNvPr id="8" name="TextBox 7">
            <a:extLst>
              <a:ext uri="{FF2B5EF4-FFF2-40B4-BE49-F238E27FC236}">
                <a16:creationId xmlns:a16="http://schemas.microsoft.com/office/drawing/2014/main" id="{53E23E4E-8B69-E073-1D12-CAC7E3E1EA37}"/>
              </a:ext>
            </a:extLst>
          </p:cNvPr>
          <p:cNvSpPr txBox="1"/>
          <p:nvPr/>
        </p:nvSpPr>
        <p:spPr>
          <a:xfrm>
            <a:off x="990600" y="4759029"/>
            <a:ext cx="6705600" cy="1093889"/>
          </a:xfrm>
          <a:prstGeom prst="rect">
            <a:avLst/>
          </a:prstGeom>
          <a:solidFill>
            <a:schemeClr val="bg1">
              <a:lumMod val="95000"/>
            </a:schemeClr>
          </a:solidFill>
        </p:spPr>
        <p:txBody>
          <a:bodyPr wrap="square" rtlCol="0">
            <a:spAutoFit/>
          </a:bodyPr>
          <a:lstStyle/>
          <a:p>
            <a:pPr>
              <a:lnSpc>
                <a:spcPts val="2600"/>
              </a:lnSpc>
            </a:pPr>
            <a:r>
              <a:rPr lang="en-US" sz="2500" b="1" i="1" dirty="0">
                <a:latin typeface="Candara" panose="020E0502030303020204" pitchFamily="34" charset="0"/>
              </a:rPr>
              <a:t>“When Jesus therefore had received the vinegar, he said, </a:t>
            </a:r>
            <a:r>
              <a:rPr lang="en-US" sz="2500" b="1" i="1" dirty="0">
                <a:solidFill>
                  <a:srgbClr val="FF0000"/>
                </a:solidFill>
                <a:latin typeface="Candara" panose="020E0502030303020204" pitchFamily="34" charset="0"/>
              </a:rPr>
              <a:t>It is finished</a:t>
            </a:r>
            <a:r>
              <a:rPr lang="en-US" sz="2500" b="1" i="1" dirty="0">
                <a:latin typeface="Candara" panose="020E0502030303020204" pitchFamily="34" charset="0"/>
              </a:rPr>
              <a:t>: and he bowed his head, and gave up the ghost” </a:t>
            </a:r>
            <a:r>
              <a:rPr lang="en-US" sz="2500" dirty="0">
                <a:latin typeface="Candara" panose="020E0502030303020204" pitchFamily="34" charset="0"/>
              </a:rPr>
              <a:t>(John 19:30 KJV), </a:t>
            </a:r>
            <a:r>
              <a:rPr lang="en-US" sz="2500" i="1" dirty="0">
                <a:latin typeface="Candara" panose="020E0502030303020204" pitchFamily="34" charset="0"/>
              </a:rPr>
              <a:t>cf. Jn. 4:34</a:t>
            </a:r>
          </a:p>
        </p:txBody>
      </p:sp>
    </p:spTree>
    <p:extLst>
      <p:ext uri="{BB962C8B-B14F-4D97-AF65-F5344CB8AC3E}">
        <p14:creationId xmlns:p14="http://schemas.microsoft.com/office/powerpoint/2010/main" val="222472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125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outVertical)">
                                      <p:cBhvr>
                                        <p:cTn id="26"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Remain In The Grave</a:t>
            </a:r>
          </a:p>
        </p:txBody>
      </p:sp>
      <p:sp>
        <p:nvSpPr>
          <p:cNvPr id="3" name="Content Placeholder 2"/>
          <p:cNvSpPr>
            <a:spLocks noGrp="1"/>
          </p:cNvSpPr>
          <p:nvPr>
            <p:ph idx="1"/>
          </p:nvPr>
        </p:nvSpPr>
        <p:spPr>
          <a:xfrm>
            <a:off x="921201" y="1322226"/>
            <a:ext cx="7460799" cy="5535774"/>
          </a:xfrm>
        </p:spPr>
        <p:txBody>
          <a:bodyPr>
            <a:normAutofit/>
          </a:bodyPr>
          <a:lstStyle/>
          <a:p>
            <a:pPr marL="0" indent="0" algn="l">
              <a:lnSpc>
                <a:spcPts val="3200"/>
              </a:lnSpc>
              <a:spcBef>
                <a:spcPts val="0"/>
              </a:spcBef>
              <a:buNone/>
            </a:pPr>
            <a:r>
              <a:rPr lang="en-US" sz="3200" b="0" i="0" u="none" strike="noStrike" baseline="0" dirty="0">
                <a:latin typeface="Candara" panose="020E0502030303020204" pitchFamily="34" charset="0"/>
              </a:rPr>
              <a:t>Jesus did not remain dead or buried in the tomb </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angel declared </a:t>
            </a:r>
            <a:r>
              <a:rPr lang="en-US" sz="2800" b="0" i="0" u="none" strike="noStrike" baseline="0" dirty="0">
                <a:latin typeface="Candara" panose="020E0502030303020204" pitchFamily="34" charset="0"/>
              </a:rPr>
              <a:t> </a:t>
            </a:r>
            <a:r>
              <a:rPr lang="en-US" sz="2800" b="1" i="1" u="none" strike="noStrike" baseline="0" dirty="0">
                <a:latin typeface="Candara" panose="020E0502030303020204" pitchFamily="34" charset="0"/>
              </a:rPr>
              <a:t>“He is not here, He has risen” </a:t>
            </a:r>
            <a:r>
              <a:rPr lang="en-US" sz="2800" i="1" u="none" strike="noStrike" baseline="0" dirty="0">
                <a:latin typeface="Candara" panose="020E0502030303020204" pitchFamily="34" charset="0"/>
              </a:rPr>
              <a:t>– Matt. 28:5-6</a:t>
            </a:r>
          </a:p>
          <a:p>
            <a:pPr marL="365760" indent="-274320">
              <a:lnSpc>
                <a:spcPts val="2800"/>
              </a:lnSpc>
              <a:spcBef>
                <a:spcPts val="600"/>
              </a:spcBef>
              <a:buFont typeface="Wingdings" panose="05000000000000000000" pitchFamily="2" charset="2"/>
              <a:buChar char="§"/>
            </a:pPr>
            <a:r>
              <a:rPr lang="en-US" sz="2800" b="0" i="0" u="none" strike="noStrike" baseline="0" dirty="0">
                <a:latin typeface="Candara" panose="020E0502030303020204" pitchFamily="34" charset="0"/>
              </a:rPr>
              <a:t>Luke writes, two men in shinning garments s</a:t>
            </a:r>
            <a:r>
              <a:rPr lang="en-US" sz="2800" dirty="0">
                <a:latin typeface="Candara" panose="020E0502030303020204" pitchFamily="34" charset="0"/>
              </a:rPr>
              <a:t>aid, </a:t>
            </a:r>
            <a:r>
              <a:rPr lang="en-US" sz="2800" b="1" i="1" u="none" strike="noStrike" baseline="0" dirty="0">
                <a:latin typeface="Candara" panose="020E0502030303020204" pitchFamily="34" charset="0"/>
              </a:rPr>
              <a:t>“Why do you seek the living among the dead? He is not here, but is risen” </a:t>
            </a:r>
            <a:r>
              <a:rPr lang="en-US" sz="2800" i="1" u="none" strike="noStrike" baseline="0" dirty="0">
                <a:latin typeface="Candara" panose="020E0502030303020204" pitchFamily="34" charset="0"/>
              </a:rPr>
              <a:t>– Lk. 24:5-6a</a:t>
            </a: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13</a:t>
            </a:fld>
            <a:endParaRPr lang="en-US"/>
          </a:p>
        </p:txBody>
      </p:sp>
      <p:sp>
        <p:nvSpPr>
          <p:cNvPr id="6" name="TextBox 5">
            <a:extLst>
              <a:ext uri="{FF2B5EF4-FFF2-40B4-BE49-F238E27FC236}">
                <a16:creationId xmlns:a16="http://schemas.microsoft.com/office/drawing/2014/main" id="{1BB7655F-7790-3B4A-92FE-2D31F34005A2}"/>
              </a:ext>
            </a:extLst>
          </p:cNvPr>
          <p:cNvSpPr txBox="1"/>
          <p:nvPr/>
        </p:nvSpPr>
        <p:spPr>
          <a:xfrm>
            <a:off x="1011925" y="4188433"/>
            <a:ext cx="7210874" cy="2427588"/>
          </a:xfrm>
          <a:prstGeom prst="rect">
            <a:avLst/>
          </a:prstGeom>
          <a:solidFill>
            <a:schemeClr val="bg1">
              <a:lumMod val="95000"/>
            </a:schemeClr>
          </a:solidFill>
        </p:spPr>
        <p:txBody>
          <a:bodyPr wrap="square" rtlCol="0">
            <a:spAutoFit/>
          </a:bodyPr>
          <a:lstStyle/>
          <a:p>
            <a:pPr>
              <a:lnSpc>
                <a:spcPts val="2600"/>
              </a:lnSpc>
            </a:pPr>
            <a:r>
              <a:rPr lang="en-US" sz="2500" b="1" i="1" dirty="0">
                <a:latin typeface="Candara" panose="020E0502030303020204" pitchFamily="34" charset="0"/>
              </a:rPr>
              <a:t>“…and </a:t>
            </a:r>
            <a:r>
              <a:rPr lang="en-US" sz="2500" b="1" i="1" dirty="0">
                <a:solidFill>
                  <a:srgbClr val="FF0000"/>
                </a:solidFill>
                <a:latin typeface="Candara" panose="020E0502030303020204" pitchFamily="34" charset="0"/>
              </a:rPr>
              <a:t>He was seen by Cephas, then by the twelve</a:t>
            </a:r>
            <a:r>
              <a:rPr lang="en-US" sz="2500" b="1" i="1" dirty="0">
                <a:latin typeface="Candara" panose="020E0502030303020204" pitchFamily="34" charset="0"/>
              </a:rPr>
              <a:t>. After that </a:t>
            </a:r>
            <a:r>
              <a:rPr lang="en-US" sz="2500" b="1" i="1" dirty="0">
                <a:solidFill>
                  <a:srgbClr val="FF0000"/>
                </a:solidFill>
                <a:latin typeface="Candara" panose="020E0502030303020204" pitchFamily="34" charset="0"/>
              </a:rPr>
              <a:t>He was seen by over five hundred brethren at once</a:t>
            </a:r>
            <a:r>
              <a:rPr lang="en-US" sz="2500" b="1" i="1" dirty="0">
                <a:latin typeface="Candara" panose="020E0502030303020204" pitchFamily="34" charset="0"/>
              </a:rPr>
              <a:t>, of whom the greater part remain to the present, but some have fallen asleep. After that </a:t>
            </a:r>
            <a:r>
              <a:rPr lang="en-US" sz="2500" b="1" i="1" dirty="0">
                <a:solidFill>
                  <a:srgbClr val="FF0000"/>
                </a:solidFill>
                <a:latin typeface="Candara" panose="020E0502030303020204" pitchFamily="34" charset="0"/>
              </a:rPr>
              <a:t>He was seen by James, then by all the apostles</a:t>
            </a:r>
            <a:r>
              <a:rPr lang="en-US" sz="2500" b="1" i="1" dirty="0">
                <a:latin typeface="Candara" panose="020E0502030303020204" pitchFamily="34" charset="0"/>
              </a:rPr>
              <a:t>. Then last of all </a:t>
            </a:r>
            <a:r>
              <a:rPr lang="en-US" sz="2500" b="1" i="1" dirty="0">
                <a:solidFill>
                  <a:srgbClr val="FF0000"/>
                </a:solidFill>
                <a:latin typeface="Candara" panose="020E0502030303020204" pitchFamily="34" charset="0"/>
              </a:rPr>
              <a:t>He was seen by me also</a:t>
            </a:r>
            <a:r>
              <a:rPr lang="en-US" sz="2500" b="1" i="1" dirty="0">
                <a:latin typeface="Candara" panose="020E0502030303020204" pitchFamily="34" charset="0"/>
              </a:rPr>
              <a:t>, as by one born out of due time” </a:t>
            </a:r>
            <a:r>
              <a:rPr lang="en-US" sz="2500" dirty="0">
                <a:latin typeface="Candara" panose="020E0502030303020204" pitchFamily="34" charset="0"/>
              </a:rPr>
              <a:t>(1 Cor. 15:3-8 NKJV)</a:t>
            </a:r>
          </a:p>
        </p:txBody>
      </p:sp>
    </p:spTree>
    <p:extLst>
      <p:ext uri="{BB962C8B-B14F-4D97-AF65-F5344CB8AC3E}">
        <p14:creationId xmlns:p14="http://schemas.microsoft.com/office/powerpoint/2010/main" val="10749995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outVertical)">
                                      <p:cBhvr>
                                        <p:cTn id="3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Remain In </a:t>
            </a:r>
            <a:r>
              <a:rPr lang="en-US" b="1">
                <a:latin typeface="Candara" panose="020E0502030303020204" pitchFamily="34" charset="0"/>
              </a:rPr>
              <a:t>The Grave</a:t>
            </a:r>
            <a:endParaRPr lang="en-US" b="1" dirty="0">
              <a:latin typeface="Candara" panose="020E0502030303020204" pitchFamily="34" charset="0"/>
            </a:endParaRPr>
          </a:p>
        </p:txBody>
      </p:sp>
      <p:sp>
        <p:nvSpPr>
          <p:cNvPr id="3" name="Content Placeholder 2"/>
          <p:cNvSpPr>
            <a:spLocks noGrp="1"/>
          </p:cNvSpPr>
          <p:nvPr>
            <p:ph idx="1"/>
          </p:nvPr>
        </p:nvSpPr>
        <p:spPr>
          <a:xfrm>
            <a:off x="921201" y="1322226"/>
            <a:ext cx="7460799" cy="5535774"/>
          </a:xfrm>
        </p:spPr>
        <p:txBody>
          <a:bodyPr>
            <a:normAutofit/>
          </a:bodyPr>
          <a:lstStyle/>
          <a:p>
            <a:pPr marL="0" indent="0" algn="l">
              <a:lnSpc>
                <a:spcPts val="3200"/>
              </a:lnSpc>
              <a:spcBef>
                <a:spcPts val="0"/>
              </a:spcBef>
              <a:buNone/>
            </a:pPr>
            <a:r>
              <a:rPr lang="en-US" sz="3200" dirty="0">
                <a:latin typeface="Candara" panose="020E0502030303020204" pitchFamily="34" charset="0"/>
              </a:rPr>
              <a:t>The fact of Jesus’ being raised, gives us hope and comfort – </a:t>
            </a:r>
            <a:r>
              <a:rPr lang="en-US" sz="3200" i="1" dirty="0">
                <a:latin typeface="Candara" panose="020E0502030303020204" pitchFamily="34" charset="0"/>
              </a:rPr>
              <a:t>1 Thess. 4:13-18</a:t>
            </a:r>
          </a:p>
          <a:p>
            <a:pPr marL="365760" indent="-274320" algn="l">
              <a:lnSpc>
                <a:spcPts val="2800"/>
              </a:lnSpc>
              <a:spcBef>
                <a:spcPts val="600"/>
              </a:spcBef>
              <a:buFont typeface="Wingdings" panose="05000000000000000000" pitchFamily="2" charset="2"/>
              <a:buChar char="§"/>
            </a:pPr>
            <a:r>
              <a:rPr lang="en-US" sz="2800" b="1" i="1" dirty="0">
                <a:latin typeface="Candara" panose="020E0502030303020204" pitchFamily="34" charset="0"/>
              </a:rPr>
              <a:t>“Therefore comfort one another with these words” </a:t>
            </a:r>
            <a:r>
              <a:rPr lang="en-US" sz="2800" i="1" dirty="0">
                <a:latin typeface="Candara" panose="020E0502030303020204" pitchFamily="34" charset="0"/>
              </a:rPr>
              <a:t>– v. 18; cf. Acts 2:23-32</a:t>
            </a:r>
          </a:p>
          <a:p>
            <a:pPr marL="0" indent="0" algn="l">
              <a:lnSpc>
                <a:spcPts val="3200"/>
              </a:lnSpc>
              <a:spcBef>
                <a:spcPts val="1200"/>
              </a:spcBef>
              <a:buNone/>
            </a:pPr>
            <a:r>
              <a:rPr lang="en-US" sz="3200" u="none" strike="noStrike" baseline="0" dirty="0">
                <a:latin typeface="Candara" panose="020E0502030303020204" pitchFamily="34" charset="0"/>
              </a:rPr>
              <a:t>Paul made a ca</a:t>
            </a:r>
            <a:r>
              <a:rPr lang="en-US" sz="3200" dirty="0">
                <a:latin typeface="Candara" panose="020E0502030303020204" pitchFamily="34" charset="0"/>
              </a:rPr>
              <a:t>se to the Corinthians for OUR resurrection </a:t>
            </a:r>
            <a:r>
              <a:rPr lang="en-US" sz="3200" i="1" dirty="0">
                <a:latin typeface="Candara" panose="020E0502030303020204" pitchFamily="34" charset="0"/>
              </a:rPr>
              <a:t>– 1 Cor. 15:12-14, 20-22</a:t>
            </a:r>
          </a:p>
          <a:p>
            <a:pPr marL="365760" indent="-274320" algn="l">
              <a:lnSpc>
                <a:spcPts val="3200"/>
              </a:lnSpc>
              <a:spcBef>
                <a:spcPts val="1200"/>
              </a:spcBef>
              <a:buFont typeface="Wingdings" panose="05000000000000000000" pitchFamily="2" charset="2"/>
              <a:buChar char="§"/>
            </a:pPr>
            <a:endParaRPr lang="en-US" sz="2800" i="1" u="none" strike="noStrike" baseline="0"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14</a:t>
            </a:fld>
            <a:endParaRPr lang="en-US"/>
          </a:p>
        </p:txBody>
      </p:sp>
      <p:sp>
        <p:nvSpPr>
          <p:cNvPr id="8" name="TextBox 7">
            <a:extLst>
              <a:ext uri="{FF2B5EF4-FFF2-40B4-BE49-F238E27FC236}">
                <a16:creationId xmlns:a16="http://schemas.microsoft.com/office/drawing/2014/main" id="{EC2610E6-B039-FE9B-28EE-379ECEBD6897}"/>
              </a:ext>
            </a:extLst>
          </p:cNvPr>
          <p:cNvSpPr txBox="1"/>
          <p:nvPr/>
        </p:nvSpPr>
        <p:spPr>
          <a:xfrm>
            <a:off x="1011925" y="4078037"/>
            <a:ext cx="7210874" cy="2094163"/>
          </a:xfrm>
          <a:prstGeom prst="rect">
            <a:avLst/>
          </a:prstGeom>
          <a:solidFill>
            <a:schemeClr val="bg1">
              <a:lumMod val="95000"/>
            </a:schemeClr>
          </a:solidFill>
        </p:spPr>
        <p:txBody>
          <a:bodyPr wrap="square" rtlCol="0">
            <a:spAutoFit/>
          </a:bodyPr>
          <a:lstStyle/>
          <a:p>
            <a:pPr>
              <a:lnSpc>
                <a:spcPts val="2600"/>
              </a:lnSpc>
            </a:pPr>
            <a:r>
              <a:rPr lang="en-US" sz="2700" b="1" i="1" dirty="0">
                <a:latin typeface="Candara" panose="020E0502030303020204" pitchFamily="34" charset="0"/>
              </a:rPr>
              <a:t>“</a:t>
            </a:r>
            <a:r>
              <a:rPr lang="en-US" sz="2700" b="1" i="1" dirty="0">
                <a:solidFill>
                  <a:srgbClr val="FF0000"/>
                </a:solidFill>
                <a:latin typeface="Candara" panose="020E0502030303020204" pitchFamily="34" charset="0"/>
              </a:rPr>
              <a:t>But now Christ is risen from the dead</a:t>
            </a:r>
            <a:r>
              <a:rPr lang="en-US" sz="2700" b="1" i="1" dirty="0">
                <a:latin typeface="Candara" panose="020E0502030303020204" pitchFamily="34" charset="0"/>
              </a:rPr>
              <a:t>, and has become the </a:t>
            </a:r>
            <a:r>
              <a:rPr lang="en-US" sz="2700" b="1" i="1" dirty="0" err="1">
                <a:latin typeface="Candara" panose="020E0502030303020204" pitchFamily="34" charset="0"/>
              </a:rPr>
              <a:t>firstfruits</a:t>
            </a:r>
            <a:r>
              <a:rPr lang="en-US" sz="2700" b="1" i="1" dirty="0">
                <a:latin typeface="Candara" panose="020E0502030303020204" pitchFamily="34" charset="0"/>
              </a:rPr>
              <a:t> of those who have fallen asleep. For since by man came death, by Man also came the resurrection of the dead. </a:t>
            </a:r>
            <a:r>
              <a:rPr lang="en-US" sz="2700" b="1" i="1" dirty="0">
                <a:solidFill>
                  <a:srgbClr val="FF0000"/>
                </a:solidFill>
                <a:latin typeface="Candara" panose="020E0502030303020204" pitchFamily="34" charset="0"/>
              </a:rPr>
              <a:t>For as in Adam all die, even so in Christ all shall be made alive</a:t>
            </a:r>
            <a:r>
              <a:rPr lang="en-US" sz="2700" b="1" i="1" dirty="0">
                <a:latin typeface="Candara" panose="020E0502030303020204" pitchFamily="34" charset="0"/>
              </a:rPr>
              <a:t>” </a:t>
            </a:r>
            <a:r>
              <a:rPr lang="en-US" sz="2700" dirty="0">
                <a:latin typeface="Candara" panose="020E0502030303020204" pitchFamily="34" charset="0"/>
              </a:rPr>
              <a:t>(1 Cor. 15:20-22 NKJV)</a:t>
            </a:r>
          </a:p>
        </p:txBody>
      </p:sp>
    </p:spTree>
    <p:extLst>
      <p:ext uri="{BB962C8B-B14F-4D97-AF65-F5344CB8AC3E}">
        <p14:creationId xmlns:p14="http://schemas.microsoft.com/office/powerpoint/2010/main" val="4637163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5847080"/>
            <a:ext cx="2286000" cy="685800"/>
          </a:xfrm>
        </p:spPr>
        <p:txBody>
          <a:bodyPr/>
          <a:lstStyle/>
          <a:p>
            <a:r>
              <a:rPr lang="en-US" b="1" dirty="0">
                <a:latin typeface="Candara" panose="020E0502030303020204" pitchFamily="34" charset="0"/>
              </a:rPr>
              <a:t>REVIEW</a:t>
            </a:r>
          </a:p>
        </p:txBody>
      </p:sp>
      <p:sp>
        <p:nvSpPr>
          <p:cNvPr id="3" name="Content Placeholder 2"/>
          <p:cNvSpPr>
            <a:spLocks noGrp="1"/>
          </p:cNvSpPr>
          <p:nvPr>
            <p:ph idx="1"/>
          </p:nvPr>
        </p:nvSpPr>
        <p:spPr>
          <a:xfrm>
            <a:off x="862137" y="424068"/>
            <a:ext cx="7669650" cy="5423012"/>
          </a:xfrm>
        </p:spPr>
        <p:txBody>
          <a:bodyPr>
            <a:normAutofit/>
          </a:bodyPr>
          <a:lstStyle/>
          <a:p>
            <a:pPr marL="114300" indent="0">
              <a:lnSpc>
                <a:spcPts val="4400"/>
              </a:lnSpc>
              <a:spcBef>
                <a:spcPts val="1200"/>
              </a:spcBef>
              <a:buNone/>
            </a:pPr>
            <a:r>
              <a:rPr lang="en-US" sz="4400" b="1" dirty="0">
                <a:latin typeface="Candara" panose="020E0502030303020204" pitchFamily="34" charset="0"/>
              </a:rPr>
              <a:t>Surrender His Deity</a:t>
            </a:r>
          </a:p>
          <a:p>
            <a:pPr marL="114300" indent="0">
              <a:lnSpc>
                <a:spcPts val="4400"/>
              </a:lnSpc>
              <a:spcBef>
                <a:spcPts val="1200"/>
              </a:spcBef>
              <a:buNone/>
            </a:pPr>
            <a:r>
              <a:rPr lang="en-US" sz="4400" b="1" dirty="0">
                <a:latin typeface="Candara" panose="020E0502030303020204" pitchFamily="34" charset="0"/>
              </a:rPr>
              <a:t>Commit Sin</a:t>
            </a:r>
          </a:p>
          <a:p>
            <a:pPr marL="114300" indent="0">
              <a:lnSpc>
                <a:spcPts val="4400"/>
              </a:lnSpc>
              <a:spcBef>
                <a:spcPts val="1200"/>
              </a:spcBef>
              <a:buNone/>
            </a:pPr>
            <a:r>
              <a:rPr lang="en-US" sz="4400" b="1" dirty="0">
                <a:latin typeface="Candara" panose="020E0502030303020204" pitchFamily="34" charset="0"/>
              </a:rPr>
              <a:t>Please Himself</a:t>
            </a:r>
          </a:p>
          <a:p>
            <a:pPr marL="114300" indent="0">
              <a:lnSpc>
                <a:spcPts val="4400"/>
              </a:lnSpc>
              <a:spcBef>
                <a:spcPts val="1200"/>
              </a:spcBef>
              <a:buNone/>
            </a:pPr>
            <a:r>
              <a:rPr lang="en-US" sz="4400" b="1" dirty="0">
                <a:latin typeface="Candara" panose="020E0502030303020204" pitchFamily="34" charset="0"/>
              </a:rPr>
              <a:t>Apologize For His Teaching</a:t>
            </a:r>
          </a:p>
          <a:p>
            <a:pPr marL="114300" indent="0">
              <a:lnSpc>
                <a:spcPts val="4400"/>
              </a:lnSpc>
              <a:spcBef>
                <a:spcPts val="1200"/>
              </a:spcBef>
              <a:buNone/>
            </a:pPr>
            <a:r>
              <a:rPr lang="en-US" sz="4400" b="1" dirty="0">
                <a:latin typeface="Candara" panose="020E0502030303020204" pitchFamily="34" charset="0"/>
              </a:rPr>
              <a:t>Build More Than One Church</a:t>
            </a:r>
          </a:p>
          <a:p>
            <a:pPr marL="114300" indent="0">
              <a:lnSpc>
                <a:spcPts val="4400"/>
              </a:lnSpc>
              <a:spcBef>
                <a:spcPts val="1200"/>
              </a:spcBef>
              <a:buNone/>
            </a:pPr>
            <a:r>
              <a:rPr lang="en-US" sz="4400" b="1" dirty="0">
                <a:latin typeface="Candara" panose="020E0502030303020204" pitchFamily="34" charset="0"/>
              </a:rPr>
              <a:t>Come Down From The Cross</a:t>
            </a:r>
          </a:p>
          <a:p>
            <a:pPr marL="114300" indent="0">
              <a:lnSpc>
                <a:spcPts val="4400"/>
              </a:lnSpc>
              <a:spcBef>
                <a:spcPts val="1200"/>
              </a:spcBef>
              <a:buNone/>
            </a:pPr>
            <a:r>
              <a:rPr lang="en-US" sz="4400" b="1" dirty="0">
                <a:latin typeface="Candara" panose="020E0502030303020204" pitchFamily="34" charset="0"/>
              </a:rPr>
              <a:t>Remain In The Grave </a:t>
            </a:r>
          </a:p>
          <a:p>
            <a:pPr>
              <a:buFont typeface="Wingdings" panose="05000000000000000000" pitchFamily="2" charset="2"/>
              <a:buChar char="§"/>
            </a:pPr>
            <a:endParaRPr lang="en-US" sz="4000" dirty="0"/>
          </a:p>
          <a:p>
            <a:endParaRPr lang="en-US" dirty="0"/>
          </a:p>
        </p:txBody>
      </p:sp>
      <p:sp>
        <p:nvSpPr>
          <p:cNvPr id="5" name="Bent Arrow 4"/>
          <p:cNvSpPr/>
          <p:nvPr/>
        </p:nvSpPr>
        <p:spPr>
          <a:xfrm>
            <a:off x="239284" y="556592"/>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15</a:t>
            </a:fld>
            <a:endParaRPr lang="en-US"/>
          </a:p>
        </p:txBody>
      </p:sp>
      <p:sp>
        <p:nvSpPr>
          <p:cNvPr id="9" name="Rectangle 8">
            <a:extLst>
              <a:ext uri="{FF2B5EF4-FFF2-40B4-BE49-F238E27FC236}">
                <a16:creationId xmlns:a16="http://schemas.microsoft.com/office/drawing/2014/main" id="{32FBFD76-27AC-A68F-B35F-B2AD0EECF886}"/>
              </a:ext>
            </a:extLst>
          </p:cNvPr>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Tree>
    <p:extLst>
      <p:ext uri="{BB962C8B-B14F-4D97-AF65-F5344CB8AC3E}">
        <p14:creationId xmlns:p14="http://schemas.microsoft.com/office/powerpoint/2010/main" val="1772089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06052" y="1699741"/>
            <a:ext cx="8083321" cy="4624145"/>
          </a:xfrm>
          <a:solidFill>
            <a:schemeClr val="bg1">
              <a:lumMod val="95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a:t>
            </a:r>
            <a:r>
              <a:rPr lang="en-US" altLang="en-US" sz="2800" i="1" dirty="0">
                <a:solidFill>
                  <a:srgbClr val="111111"/>
                </a:solidFill>
                <a:latin typeface="Candara" panose="020E0502030303020204" pitchFamily="34" charset="0"/>
              </a:rPr>
              <a:t>3:36</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a:t>
            </a:r>
            <a:r>
              <a:rPr lang="en-US" altLang="en-US" sz="2800" i="1" dirty="0">
                <a:solidFill>
                  <a:srgbClr val="111111"/>
                </a:solidFill>
                <a:latin typeface="Candara" panose="020E0502030303020204" pitchFamily="34" charset="0"/>
              </a:rPr>
              <a:t>Rom. 10:9-10</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93324" y="376907"/>
            <a:ext cx="8083321" cy="1107996"/>
          </a:xfrm>
          <a:prstGeom prst="rect">
            <a:avLst/>
          </a:prstGeom>
          <a:solidFill>
            <a:schemeClr val="bg1">
              <a:lumMod val="95000"/>
            </a:schemeClr>
          </a:solidFill>
          <a:ln>
            <a:no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tx1">
                    <a:lumMod val="50000"/>
                    <a:lumOff val="50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tx1">
                  <a:lumMod val="50000"/>
                  <a:lumOff val="5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42264" y="534114"/>
            <a:ext cx="778528" cy="712183"/>
          </a:xfrm>
          <a:prstGeom prst="rect">
            <a:avLst/>
          </a:prstGeom>
          <a:noFill/>
        </p:spPr>
        <p:txBody>
          <a:bodyPr wrap="square" rtlCol="0">
            <a:spAutoFit/>
          </a:bodyPr>
          <a:lstStyle/>
          <a:p>
            <a:pPr algn="ctr">
              <a:lnSpc>
                <a:spcPts val="2400"/>
              </a:lnSpc>
            </a:pPr>
            <a:r>
              <a:rPr lang="en-US" sz="2400" i="1" dirty="0">
                <a:solidFill>
                  <a:schemeClr val="tx1">
                    <a:lumMod val="50000"/>
                    <a:lumOff val="50000"/>
                  </a:schemeClr>
                </a:solidFill>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602101" y="6192983"/>
            <a:ext cx="514350" cy="665017"/>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1600" smtClean="0">
                <a:latin typeface="Candara" panose="020E0502030303020204" pitchFamily="34" charset="0"/>
                <a:cs typeface="Arial" panose="020B0604020202020204" pitchFamily="34" charset="0"/>
              </a:rPr>
              <a:pPr algn="ctr"/>
              <a:t>16</a:t>
            </a:fld>
            <a:endParaRPr lang="en-US" sz="160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5847080"/>
            <a:ext cx="2286000" cy="685800"/>
          </a:xfrm>
        </p:spPr>
        <p:txBody>
          <a:bodyPr/>
          <a:lstStyle/>
          <a:p>
            <a:r>
              <a:rPr lang="en-US" b="1" dirty="0">
                <a:latin typeface="Candara" panose="020E0502030303020204" pitchFamily="34" charset="0"/>
              </a:rPr>
              <a:t>REVIEW</a:t>
            </a:r>
          </a:p>
        </p:txBody>
      </p:sp>
      <p:sp>
        <p:nvSpPr>
          <p:cNvPr id="3" name="Content Placeholder 2"/>
          <p:cNvSpPr>
            <a:spLocks noGrp="1"/>
          </p:cNvSpPr>
          <p:nvPr>
            <p:ph idx="1"/>
          </p:nvPr>
        </p:nvSpPr>
        <p:spPr>
          <a:xfrm>
            <a:off x="862137" y="424068"/>
            <a:ext cx="7669650" cy="5423012"/>
          </a:xfrm>
        </p:spPr>
        <p:txBody>
          <a:bodyPr>
            <a:normAutofit/>
          </a:bodyPr>
          <a:lstStyle/>
          <a:p>
            <a:pPr marL="114300" indent="0">
              <a:lnSpc>
                <a:spcPts val="4400"/>
              </a:lnSpc>
              <a:spcBef>
                <a:spcPts val="1200"/>
              </a:spcBef>
              <a:buNone/>
            </a:pPr>
            <a:r>
              <a:rPr lang="en-US" sz="4400" b="1" dirty="0">
                <a:latin typeface="Candara" panose="020E0502030303020204" pitchFamily="34" charset="0"/>
              </a:rPr>
              <a:t>Surrender His Deity</a:t>
            </a:r>
          </a:p>
          <a:p>
            <a:pPr marL="114300" indent="0">
              <a:lnSpc>
                <a:spcPts val="4400"/>
              </a:lnSpc>
              <a:spcBef>
                <a:spcPts val="1200"/>
              </a:spcBef>
              <a:buNone/>
            </a:pPr>
            <a:r>
              <a:rPr lang="en-US" sz="4400" b="1" dirty="0">
                <a:latin typeface="Candara" panose="020E0502030303020204" pitchFamily="34" charset="0"/>
              </a:rPr>
              <a:t>Commit Sin</a:t>
            </a:r>
          </a:p>
          <a:p>
            <a:pPr marL="114300" indent="0">
              <a:lnSpc>
                <a:spcPts val="4400"/>
              </a:lnSpc>
              <a:spcBef>
                <a:spcPts val="1200"/>
              </a:spcBef>
              <a:buNone/>
            </a:pPr>
            <a:r>
              <a:rPr lang="en-US" sz="4400" b="1" dirty="0">
                <a:latin typeface="Candara" panose="020E0502030303020204" pitchFamily="34" charset="0"/>
              </a:rPr>
              <a:t>Please Himself</a:t>
            </a:r>
          </a:p>
          <a:p>
            <a:pPr>
              <a:buFont typeface="Wingdings" panose="05000000000000000000" pitchFamily="2" charset="2"/>
              <a:buChar char="§"/>
            </a:pPr>
            <a:endParaRPr lang="en-US" sz="4000" dirty="0"/>
          </a:p>
          <a:p>
            <a:endParaRPr lang="en-US" dirty="0"/>
          </a:p>
        </p:txBody>
      </p:sp>
      <p:sp>
        <p:nvSpPr>
          <p:cNvPr id="5" name="Bent Arrow 4"/>
          <p:cNvSpPr/>
          <p:nvPr/>
        </p:nvSpPr>
        <p:spPr>
          <a:xfrm>
            <a:off x="239284" y="556592"/>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2</a:t>
            </a:fld>
            <a:endParaRPr lang="en-US"/>
          </a:p>
        </p:txBody>
      </p:sp>
      <p:sp>
        <p:nvSpPr>
          <p:cNvPr id="9" name="Rectangle 8">
            <a:extLst>
              <a:ext uri="{FF2B5EF4-FFF2-40B4-BE49-F238E27FC236}">
                <a16:creationId xmlns:a16="http://schemas.microsoft.com/office/drawing/2014/main" id="{32FBFD76-27AC-A68F-B35F-B2AD0EECF886}"/>
              </a:ext>
            </a:extLst>
          </p:cNvPr>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Tree>
    <p:extLst>
      <p:ext uri="{BB962C8B-B14F-4D97-AF65-F5344CB8AC3E}">
        <p14:creationId xmlns:p14="http://schemas.microsoft.com/office/powerpoint/2010/main" val="1827170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Please Himself </a:t>
            </a:r>
          </a:p>
        </p:txBody>
      </p:sp>
      <p:sp>
        <p:nvSpPr>
          <p:cNvPr id="3" name="Content Placeholder 2"/>
          <p:cNvSpPr>
            <a:spLocks noGrp="1"/>
          </p:cNvSpPr>
          <p:nvPr>
            <p:ph idx="1"/>
          </p:nvPr>
        </p:nvSpPr>
        <p:spPr>
          <a:xfrm>
            <a:off x="921201" y="1322226"/>
            <a:ext cx="7460799" cy="5535774"/>
          </a:xfrm>
        </p:spPr>
        <p:txBody>
          <a:bodyPr>
            <a:normAutofit/>
          </a:bodyPr>
          <a:lstStyle/>
          <a:p>
            <a:pPr marL="0" indent="0">
              <a:lnSpc>
                <a:spcPts val="2800"/>
              </a:lnSpc>
              <a:spcBef>
                <a:spcPts val="0"/>
              </a:spcBef>
              <a:buNone/>
            </a:pPr>
            <a:r>
              <a:rPr lang="en-US" sz="3200" dirty="0">
                <a:latin typeface="Candara" panose="020E0502030303020204" pitchFamily="34" charset="0"/>
              </a:rPr>
              <a:t>Man’s general focus is to please himself</a:t>
            </a:r>
          </a:p>
          <a:p>
            <a:pPr marL="0" indent="0">
              <a:lnSpc>
                <a:spcPts val="3200"/>
              </a:lnSpc>
              <a:spcBef>
                <a:spcPts val="1200"/>
              </a:spcBef>
              <a:buNone/>
            </a:pPr>
            <a:r>
              <a:rPr lang="en-US" sz="3200" dirty="0">
                <a:latin typeface="Candara" panose="020E0502030303020204" pitchFamily="34" charset="0"/>
              </a:rPr>
              <a:t>Jesus, while on earth, had the power to please Himself…</a:t>
            </a:r>
          </a:p>
          <a:p>
            <a:pPr marL="365760" indent="-274320">
              <a:lnSpc>
                <a:spcPts val="2700"/>
              </a:lnSpc>
              <a:spcBef>
                <a:spcPts val="600"/>
              </a:spcBef>
              <a:buFont typeface="Wingdings" panose="05000000000000000000" pitchFamily="2" charset="2"/>
              <a:buChar char="§"/>
            </a:pPr>
            <a:r>
              <a:rPr lang="en-US" sz="2800" dirty="0">
                <a:latin typeface="Candara" panose="020E0502030303020204" pitchFamily="34" charset="0"/>
              </a:rPr>
              <a:t>He could have made bread from stones, He could have cursed and silenced His enemies and corrupt leaders, and He could have chosen to be delivered from arrest and His crucifixion – </a:t>
            </a:r>
            <a:r>
              <a:rPr lang="en-US" sz="2800" i="1" dirty="0">
                <a:latin typeface="Candara" panose="020E0502030303020204" pitchFamily="34" charset="0"/>
              </a:rPr>
              <a:t>Matt. 26:52-54</a:t>
            </a: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3</a:t>
            </a:fld>
            <a:endParaRPr lang="en-US"/>
          </a:p>
        </p:txBody>
      </p:sp>
      <p:sp>
        <p:nvSpPr>
          <p:cNvPr id="6" name="TextBox 5">
            <a:extLst>
              <a:ext uri="{FF2B5EF4-FFF2-40B4-BE49-F238E27FC236}">
                <a16:creationId xmlns:a16="http://schemas.microsoft.com/office/drawing/2014/main" id="{A47A1BE8-3162-FF4E-A235-BF075573406F}"/>
              </a:ext>
            </a:extLst>
          </p:cNvPr>
          <p:cNvSpPr txBox="1"/>
          <p:nvPr/>
        </p:nvSpPr>
        <p:spPr>
          <a:xfrm>
            <a:off x="921201" y="4595345"/>
            <a:ext cx="7079799" cy="1943289"/>
          </a:xfrm>
          <a:prstGeom prst="rect">
            <a:avLst/>
          </a:prstGeom>
          <a:solidFill>
            <a:schemeClr val="bg1">
              <a:lumMod val="95000"/>
            </a:schemeClr>
          </a:solidFill>
        </p:spPr>
        <p:txBody>
          <a:bodyPr wrap="square" rtlCol="0">
            <a:spAutoFit/>
          </a:bodyPr>
          <a:lstStyle/>
          <a:p>
            <a:pPr>
              <a:lnSpc>
                <a:spcPts val="2400"/>
              </a:lnSpc>
            </a:pPr>
            <a:r>
              <a:rPr lang="en-US" sz="2400" b="1" i="1" dirty="0">
                <a:latin typeface="Candara" panose="020E0502030303020204" pitchFamily="34" charset="0"/>
              </a:rPr>
              <a:t>“</a:t>
            </a:r>
            <a:r>
              <a:rPr lang="en-US" sz="2400" b="1" i="1" dirty="0">
                <a:solidFill>
                  <a:schemeClr val="bg1">
                    <a:lumMod val="50000"/>
                  </a:schemeClr>
                </a:solidFill>
                <a:latin typeface="Candara" panose="020E0502030303020204" pitchFamily="34" charset="0"/>
              </a:rPr>
              <a:t>52</a:t>
            </a:r>
            <a:r>
              <a:rPr lang="en-US" sz="2400" b="1" i="1" dirty="0">
                <a:latin typeface="Candara" panose="020E0502030303020204" pitchFamily="34" charset="0"/>
              </a:rPr>
              <a:t> Then said Jesus unto him, Put up again thy sword into his place: for all they that take the sword shall perish with the sword. </a:t>
            </a:r>
            <a:r>
              <a:rPr lang="en-US" sz="2400" b="1" i="1" dirty="0">
                <a:solidFill>
                  <a:schemeClr val="bg1">
                    <a:lumMod val="50000"/>
                  </a:schemeClr>
                </a:solidFill>
                <a:latin typeface="Candara" panose="020E0502030303020204" pitchFamily="34" charset="0"/>
              </a:rPr>
              <a:t>53</a:t>
            </a:r>
            <a:r>
              <a:rPr lang="en-US" sz="2400" b="1" i="1" dirty="0">
                <a:latin typeface="Candara" panose="020E0502030303020204" pitchFamily="34" charset="0"/>
              </a:rPr>
              <a:t>  Thinkest thou that I cannot now pray to my Father, and he shall presently give me more than twelve legions of angels? </a:t>
            </a:r>
            <a:r>
              <a:rPr lang="en-US" sz="2400" b="1" i="1" dirty="0">
                <a:solidFill>
                  <a:schemeClr val="bg1">
                    <a:lumMod val="50000"/>
                  </a:schemeClr>
                </a:solidFill>
                <a:latin typeface="Candara" panose="020E0502030303020204" pitchFamily="34" charset="0"/>
              </a:rPr>
              <a:t>54</a:t>
            </a:r>
            <a:r>
              <a:rPr lang="en-US" sz="2400" b="1" i="1" dirty="0">
                <a:latin typeface="Candara" panose="020E0502030303020204" pitchFamily="34" charset="0"/>
              </a:rPr>
              <a:t> </a:t>
            </a:r>
            <a:r>
              <a:rPr lang="en-US" sz="2400" b="1" i="1" dirty="0">
                <a:solidFill>
                  <a:srgbClr val="FF0000"/>
                </a:solidFill>
                <a:latin typeface="Candara" panose="020E0502030303020204" pitchFamily="34" charset="0"/>
              </a:rPr>
              <a:t>But how then shall the scriptures be fulfilled, </a:t>
            </a:r>
            <a:r>
              <a:rPr lang="en-US" sz="2400" b="1" i="1" dirty="0">
                <a:latin typeface="Candara" panose="020E0502030303020204" pitchFamily="34" charset="0"/>
              </a:rPr>
              <a:t>that thus it must be?”</a:t>
            </a:r>
          </a:p>
        </p:txBody>
      </p:sp>
    </p:spTree>
    <p:extLst>
      <p:ext uri="{BB962C8B-B14F-4D97-AF65-F5344CB8AC3E}">
        <p14:creationId xmlns:p14="http://schemas.microsoft.com/office/powerpoint/2010/main" val="650076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outVertical)">
                                      <p:cBhvr>
                                        <p:cTn id="3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Please Himself </a:t>
            </a:r>
          </a:p>
        </p:txBody>
      </p:sp>
      <p:sp>
        <p:nvSpPr>
          <p:cNvPr id="3" name="Content Placeholder 2"/>
          <p:cNvSpPr>
            <a:spLocks noGrp="1"/>
          </p:cNvSpPr>
          <p:nvPr>
            <p:ph idx="1"/>
          </p:nvPr>
        </p:nvSpPr>
        <p:spPr>
          <a:xfrm>
            <a:off x="921201" y="1322226"/>
            <a:ext cx="7460799" cy="5535774"/>
          </a:xfrm>
        </p:spPr>
        <p:txBody>
          <a:bodyPr>
            <a:normAutofit/>
          </a:bodyPr>
          <a:lstStyle/>
          <a:p>
            <a:pPr marL="0" indent="0">
              <a:lnSpc>
                <a:spcPts val="3200"/>
              </a:lnSpc>
              <a:spcBef>
                <a:spcPts val="0"/>
              </a:spcBef>
              <a:buNone/>
            </a:pPr>
            <a:r>
              <a:rPr lang="en-US" sz="3200" dirty="0">
                <a:latin typeface="Candara" panose="020E0502030303020204" pitchFamily="34" charset="0"/>
              </a:rPr>
              <a:t>Jesus’ total desire while on earth was to do His Father’s will!</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“I must be about </a:t>
            </a:r>
            <a:r>
              <a:rPr lang="en-US" sz="2800" b="1" i="1" dirty="0">
                <a:solidFill>
                  <a:srgbClr val="FF0000"/>
                </a:solidFill>
                <a:latin typeface="Candara" panose="020E0502030303020204" pitchFamily="34" charset="0"/>
              </a:rPr>
              <a:t>my Father’s business</a:t>
            </a:r>
            <a:r>
              <a:rPr lang="en-US" sz="2800" b="1" i="1" dirty="0">
                <a:latin typeface="Candara" panose="020E0502030303020204" pitchFamily="34" charset="0"/>
              </a:rPr>
              <a:t>”</a:t>
            </a:r>
          </a:p>
          <a:p>
            <a:pPr lvl="1" indent="-274320">
              <a:lnSpc>
                <a:spcPts val="2500"/>
              </a:lnSpc>
              <a:spcBef>
                <a:spcPts val="0"/>
              </a:spcBef>
              <a:buFont typeface="Wingdings" panose="05000000000000000000" pitchFamily="2" charset="2"/>
              <a:buChar char="§"/>
            </a:pPr>
            <a:r>
              <a:rPr lang="en-US" sz="2400" i="1" dirty="0">
                <a:latin typeface="Candara" panose="020E0502030303020204" pitchFamily="34" charset="0"/>
              </a:rPr>
              <a:t>Luke 2:49</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He preached His Father’s will – </a:t>
            </a:r>
            <a:r>
              <a:rPr lang="en-US" sz="2800" i="1" dirty="0">
                <a:latin typeface="Candara" panose="020E0502030303020204" pitchFamily="34" charset="0"/>
              </a:rPr>
              <a:t>Matt. 7:21-23</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Jesus, practice was a </a:t>
            </a:r>
            <a:r>
              <a:rPr lang="en-US" sz="2800" b="1" i="1" dirty="0">
                <a:latin typeface="Candara" panose="020E0502030303020204" pitchFamily="34" charset="0"/>
              </a:rPr>
              <a:t>“not my will </a:t>
            </a:r>
            <a:r>
              <a:rPr lang="en-US" sz="2800" b="1" i="1" dirty="0">
                <a:solidFill>
                  <a:srgbClr val="FF0000"/>
                </a:solidFill>
                <a:latin typeface="Candara" panose="020E0502030303020204" pitchFamily="34" charset="0"/>
              </a:rPr>
              <a:t>but thine be done</a:t>
            </a:r>
            <a:r>
              <a:rPr lang="en-US" sz="2800" b="1" i="1" dirty="0">
                <a:latin typeface="Candara" panose="020E0502030303020204" pitchFamily="34" charset="0"/>
              </a:rPr>
              <a:t>” </a:t>
            </a:r>
            <a:r>
              <a:rPr lang="en-US" sz="2800" dirty="0">
                <a:latin typeface="Candara" panose="020E0502030303020204" pitchFamily="34" charset="0"/>
              </a:rPr>
              <a:t>attitude </a:t>
            </a:r>
            <a:r>
              <a:rPr lang="en-US" sz="2800" i="1" dirty="0">
                <a:latin typeface="Candara" panose="020E0502030303020204" pitchFamily="34" charset="0"/>
              </a:rPr>
              <a:t>– Luke 22:42</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strove to be </a:t>
            </a:r>
            <a:r>
              <a:rPr lang="en-US" sz="2800" b="1" i="1" dirty="0">
                <a:latin typeface="Candara" panose="020E0502030303020204" pitchFamily="34" charset="0"/>
              </a:rPr>
              <a:t>“pleasing Him” </a:t>
            </a:r>
            <a:r>
              <a:rPr lang="en-US" sz="2800" i="1" dirty="0">
                <a:latin typeface="Candara" panose="020E0502030303020204" pitchFamily="34" charset="0"/>
              </a:rPr>
              <a:t>– John 8:29</a:t>
            </a:r>
          </a:p>
          <a:p>
            <a:pPr marL="365760" indent="-274320">
              <a:lnSpc>
                <a:spcPts val="2800"/>
              </a:lnSpc>
              <a:spcBef>
                <a:spcPts val="1200"/>
              </a:spcBef>
              <a:buFont typeface="Wingdings" panose="05000000000000000000" pitchFamily="2" charset="2"/>
              <a:buChar char="§"/>
            </a:pPr>
            <a:r>
              <a:rPr lang="en-US" sz="2800" b="1" i="1" dirty="0">
                <a:latin typeface="Candara" panose="020E0502030303020204" pitchFamily="34" charset="0"/>
              </a:rPr>
              <a:t>“My meat is the </a:t>
            </a:r>
            <a:r>
              <a:rPr lang="en-US" sz="2800" b="1" i="1" dirty="0">
                <a:solidFill>
                  <a:srgbClr val="FF0000"/>
                </a:solidFill>
                <a:latin typeface="Candara" panose="020E0502030303020204" pitchFamily="34" charset="0"/>
              </a:rPr>
              <a:t>do the will of Him </a:t>
            </a:r>
            <a:r>
              <a:rPr lang="en-US" sz="2800" b="1" i="1" dirty="0">
                <a:latin typeface="Candara" panose="020E0502030303020204" pitchFamily="34" charset="0"/>
              </a:rPr>
              <a:t>that sent me and </a:t>
            </a:r>
            <a:r>
              <a:rPr lang="en-US" sz="2800" b="1" i="1" dirty="0">
                <a:solidFill>
                  <a:srgbClr val="FF0000"/>
                </a:solidFill>
                <a:latin typeface="Candara" panose="020E0502030303020204" pitchFamily="34" charset="0"/>
              </a:rPr>
              <a:t>to finish His work</a:t>
            </a:r>
            <a:r>
              <a:rPr lang="en-US" sz="2800" b="1" i="1" dirty="0">
                <a:latin typeface="Candara" panose="020E0502030303020204" pitchFamily="34" charset="0"/>
              </a:rPr>
              <a:t>” </a:t>
            </a:r>
            <a:r>
              <a:rPr lang="en-US" sz="2800" i="1" dirty="0">
                <a:latin typeface="Candara" panose="020E0502030303020204" pitchFamily="34" charset="0"/>
              </a:rPr>
              <a:t>– John 4:34</a:t>
            </a:r>
          </a:p>
          <a:p>
            <a:pPr marL="662940" lvl="1" indent="-274320">
              <a:lnSpc>
                <a:spcPts val="2500"/>
              </a:lnSpc>
              <a:spcBef>
                <a:spcPts val="0"/>
              </a:spcBef>
              <a:buFont typeface="Wingdings" panose="05000000000000000000" pitchFamily="2" charset="2"/>
              <a:buChar char="§"/>
            </a:pPr>
            <a:r>
              <a:rPr lang="en-US" sz="2600" i="1" dirty="0">
                <a:latin typeface="Candara" panose="020E0502030303020204" pitchFamily="34" charset="0"/>
              </a:rPr>
              <a:t>Cf. John 6:38, 40</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came to serve others not to be served</a:t>
            </a:r>
          </a:p>
          <a:p>
            <a:pPr marL="640080"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Matt. 20:28</a:t>
            </a: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a:p>
            <a:pPr marL="457200" indent="-457200">
              <a:lnSpc>
                <a:spcPts val="2800"/>
              </a:lnSpc>
              <a:spcBef>
                <a:spcPts val="0"/>
              </a:spcBef>
              <a:buFont typeface="Wingdings" panose="05000000000000000000" pitchFamily="2" charset="2"/>
              <a:buChar char="§"/>
            </a:pPr>
            <a:endParaRPr lang="en-US" sz="2800"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4</a:t>
            </a:fld>
            <a:endParaRPr lang="en-US"/>
          </a:p>
        </p:txBody>
      </p:sp>
    </p:spTree>
    <p:extLst>
      <p:ext uri="{BB962C8B-B14F-4D97-AF65-F5344CB8AC3E}">
        <p14:creationId xmlns:p14="http://schemas.microsoft.com/office/powerpoint/2010/main" val="11622525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Please Himself </a:t>
            </a:r>
          </a:p>
        </p:txBody>
      </p:sp>
      <p:sp>
        <p:nvSpPr>
          <p:cNvPr id="3" name="Content Placeholder 2"/>
          <p:cNvSpPr>
            <a:spLocks noGrp="1"/>
          </p:cNvSpPr>
          <p:nvPr>
            <p:ph idx="1"/>
          </p:nvPr>
        </p:nvSpPr>
        <p:spPr>
          <a:xfrm>
            <a:off x="921201" y="1322226"/>
            <a:ext cx="7460799" cy="5535774"/>
          </a:xfrm>
        </p:spPr>
        <p:txBody>
          <a:bodyPr>
            <a:normAutofit/>
          </a:bodyPr>
          <a:lstStyle/>
          <a:p>
            <a:pPr marL="0" indent="0">
              <a:lnSpc>
                <a:spcPts val="3200"/>
              </a:lnSpc>
              <a:spcBef>
                <a:spcPts val="0"/>
              </a:spcBef>
              <a:buNone/>
            </a:pPr>
            <a:r>
              <a:rPr lang="en-US" sz="3200" dirty="0">
                <a:latin typeface="Candara" panose="020E0502030303020204" pitchFamily="34" charset="0"/>
              </a:rPr>
              <a:t>So, if Jesus’ desire was to please God His Father; is it our desire (aim) to do the same? – </a:t>
            </a:r>
            <a:r>
              <a:rPr lang="en-US" sz="3200" i="1" dirty="0">
                <a:latin typeface="Candara" panose="020E0502030303020204" pitchFamily="34" charset="0"/>
              </a:rPr>
              <a:t>2 Cor. 5:7-10</a:t>
            </a:r>
          </a:p>
          <a:p>
            <a:pPr marL="0" indent="0">
              <a:lnSpc>
                <a:spcPts val="3200"/>
              </a:lnSpc>
              <a:spcBef>
                <a:spcPts val="800"/>
              </a:spcBef>
              <a:buNone/>
            </a:pPr>
            <a:r>
              <a:rPr lang="en-US" sz="3200" dirty="0">
                <a:latin typeface="Candara" panose="020E0502030303020204" pitchFamily="34" charset="0"/>
              </a:rPr>
              <a:t>Is Jesus our example as the apostle Peter stated in </a:t>
            </a:r>
            <a:r>
              <a:rPr lang="en-US" sz="3200" i="1" dirty="0">
                <a:latin typeface="Candara" panose="020E0502030303020204" pitchFamily="34" charset="0"/>
              </a:rPr>
              <a:t>1 Peter 2:21-23</a:t>
            </a:r>
            <a:r>
              <a:rPr lang="en-US" sz="3200" dirty="0">
                <a:latin typeface="Candara" panose="020E0502030303020204" pitchFamily="34" charset="0"/>
              </a:rPr>
              <a:t>?</a:t>
            </a:r>
            <a:endParaRPr lang="en-US" sz="2800" i="1" dirty="0">
              <a:latin typeface="Candara" panose="020E0502030303020204" pitchFamily="34" charset="0"/>
            </a:endParaRPr>
          </a:p>
          <a:p>
            <a:pPr marL="0" indent="0">
              <a:lnSpc>
                <a:spcPts val="3200"/>
              </a:lnSpc>
              <a:spcBef>
                <a:spcPts val="800"/>
              </a:spcBef>
              <a:buNone/>
            </a:pPr>
            <a:r>
              <a:rPr lang="en-US" sz="3200" dirty="0">
                <a:latin typeface="Candara" panose="020E0502030303020204" pitchFamily="34" charset="0"/>
              </a:rPr>
              <a:t>As a Son, Jesus learned obedience and we too must obey God, who saves those…</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“that obey Him” </a:t>
            </a:r>
            <a:r>
              <a:rPr lang="en-US" sz="2800" i="1" dirty="0">
                <a:latin typeface="Candara" panose="020E0502030303020204" pitchFamily="34" charset="0"/>
              </a:rPr>
              <a:t>– Heb. 5:8-9</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Who</a:t>
            </a:r>
            <a:r>
              <a:rPr lang="en-US" sz="2800" b="1" i="1" dirty="0">
                <a:latin typeface="Candara" panose="020E0502030303020204" pitchFamily="34" charset="0"/>
              </a:rPr>
              <a:t> “walk worthy of the Lord” </a:t>
            </a:r>
            <a:r>
              <a:rPr lang="en-US" sz="2800" i="1" dirty="0">
                <a:latin typeface="Candara" panose="020E0502030303020204" pitchFamily="34" charset="0"/>
              </a:rPr>
              <a:t>– Col. 1:9-10</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“well pleasing to Him” </a:t>
            </a:r>
            <a:r>
              <a:rPr lang="en-US" sz="2800" i="1" dirty="0">
                <a:latin typeface="Candara" panose="020E0502030303020204" pitchFamily="34" charset="0"/>
              </a:rPr>
              <a:t>– 2 Cor. 5:9 NKJV</a:t>
            </a:r>
          </a:p>
          <a:p>
            <a:pPr marL="0" indent="0">
              <a:lnSpc>
                <a:spcPts val="3200"/>
              </a:lnSpc>
              <a:spcBef>
                <a:spcPts val="800"/>
              </a:spcBef>
              <a:buNone/>
            </a:pPr>
            <a:r>
              <a:rPr lang="en-US" sz="3200" dirty="0">
                <a:latin typeface="Candara" panose="020E0502030303020204" pitchFamily="34" charset="0"/>
              </a:rPr>
              <a:t>We also are to please others – </a:t>
            </a:r>
            <a:r>
              <a:rPr lang="en-US" sz="3200" i="1" dirty="0">
                <a:latin typeface="Candara" panose="020E0502030303020204" pitchFamily="34" charset="0"/>
              </a:rPr>
              <a:t>Rom. 15:1-3</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Phil. 2:2-6</a:t>
            </a:r>
          </a:p>
          <a:p>
            <a:pPr marL="457200" indent="-457200">
              <a:lnSpc>
                <a:spcPts val="3200"/>
              </a:lnSpc>
              <a:spcBef>
                <a:spcPts val="1200"/>
              </a:spcBef>
              <a:buFont typeface="Wingdings" panose="05000000000000000000" pitchFamily="2" charset="2"/>
              <a:buChar char="§"/>
            </a:pPr>
            <a:endParaRPr lang="en-US" sz="3200"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5</a:t>
            </a:fld>
            <a:endParaRPr lang="en-US"/>
          </a:p>
        </p:txBody>
      </p:sp>
    </p:spTree>
    <p:extLst>
      <p:ext uri="{BB962C8B-B14F-4D97-AF65-F5344CB8AC3E}">
        <p14:creationId xmlns:p14="http://schemas.microsoft.com/office/powerpoint/2010/main" val="810803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Apologize For His Teaching</a:t>
            </a:r>
          </a:p>
        </p:txBody>
      </p:sp>
      <p:sp>
        <p:nvSpPr>
          <p:cNvPr id="3" name="Content Placeholder 2"/>
          <p:cNvSpPr>
            <a:spLocks noGrp="1"/>
          </p:cNvSpPr>
          <p:nvPr>
            <p:ph idx="1"/>
          </p:nvPr>
        </p:nvSpPr>
        <p:spPr>
          <a:xfrm>
            <a:off x="921201" y="1322226"/>
            <a:ext cx="7460799" cy="5535774"/>
          </a:xfrm>
        </p:spPr>
        <p:txBody>
          <a:bodyPr>
            <a:noAutofit/>
          </a:bodyPr>
          <a:lstStyle/>
          <a:p>
            <a:pPr marL="114300" indent="0" algn="l">
              <a:lnSpc>
                <a:spcPts val="3200"/>
              </a:lnSpc>
              <a:spcBef>
                <a:spcPts val="0"/>
              </a:spcBef>
              <a:buNone/>
            </a:pPr>
            <a:r>
              <a:rPr lang="en-US" sz="3200" b="0" i="0" u="none" strike="noStrike" baseline="0" dirty="0">
                <a:latin typeface="Candara" panose="020E0502030303020204" pitchFamily="34" charset="0"/>
              </a:rPr>
              <a:t>While Jesus taught with love, He taught absolute, uncompromising truth</a:t>
            </a:r>
          </a:p>
          <a:p>
            <a:pPr marL="365760" indent="-274320" algn="l">
              <a:lnSpc>
                <a:spcPts val="2800"/>
              </a:lnSpc>
              <a:spcBef>
                <a:spcPts val="600"/>
              </a:spcBef>
              <a:buFont typeface="Wingdings" panose="05000000000000000000" pitchFamily="2" charset="2"/>
              <a:buChar char="§"/>
            </a:pPr>
            <a:r>
              <a:rPr lang="en-US" sz="2800" b="0" i="0" u="none" strike="noStrike" baseline="0" dirty="0">
                <a:latin typeface="Candara" panose="020E0502030303020204" pitchFamily="34" charset="0"/>
              </a:rPr>
              <a:t>Consider the sermon on the Mount – a strong sermon that was direct and to the point</a:t>
            </a:r>
          </a:p>
          <a:p>
            <a:pPr marL="365760" indent="-274320">
              <a:lnSpc>
                <a:spcPts val="2800"/>
              </a:lnSpc>
              <a:spcBef>
                <a:spcPts val="600"/>
              </a:spcBef>
              <a:buFont typeface="Wingdings" panose="05000000000000000000" pitchFamily="2" charset="2"/>
              <a:buChar char="§"/>
            </a:pPr>
            <a:r>
              <a:rPr lang="en-US" sz="2800" b="0" i="0" u="none" strike="noStrike" baseline="0" dirty="0">
                <a:latin typeface="Candara" panose="020E0502030303020204" pitchFamily="34" charset="0"/>
              </a:rPr>
              <a:t>His teachin</a:t>
            </a:r>
            <a:r>
              <a:rPr lang="en-US" sz="2800" dirty="0">
                <a:latin typeface="Candara" panose="020E0502030303020204" pitchFamily="34" charset="0"/>
              </a:rPr>
              <a:t>g on </a:t>
            </a:r>
            <a:r>
              <a:rPr lang="en-US" sz="2800" b="0" i="0" u="none" strike="noStrike" baseline="0" dirty="0">
                <a:latin typeface="Candara" panose="020E0502030303020204" pitchFamily="34" charset="0"/>
              </a:rPr>
              <a:t>Marriage</a:t>
            </a:r>
            <a:r>
              <a:rPr lang="en-US" sz="2800" dirty="0">
                <a:latin typeface="Candara" panose="020E0502030303020204" pitchFamily="34" charset="0"/>
              </a:rPr>
              <a:t>, </a:t>
            </a:r>
            <a:r>
              <a:rPr lang="en-US" sz="2800" b="0" i="0" u="none" strike="noStrike" baseline="0" dirty="0">
                <a:latin typeface="Candara" panose="020E0502030303020204" pitchFamily="34" charset="0"/>
              </a:rPr>
              <a:t>Divorce and Remarriage –</a:t>
            </a:r>
            <a:r>
              <a:rPr lang="en-US" sz="2800" dirty="0">
                <a:latin typeface="Candara" panose="020E0502030303020204" pitchFamily="34" charset="0"/>
              </a:rPr>
              <a:t> </a:t>
            </a:r>
            <a:r>
              <a:rPr lang="en-US" sz="2800" b="0" i="1" u="none" strike="noStrike" baseline="0" dirty="0">
                <a:latin typeface="Candara" panose="020E0502030303020204" pitchFamily="34" charset="0"/>
              </a:rPr>
              <a:t>Matt 19:9-11</a:t>
            </a:r>
          </a:p>
          <a:p>
            <a:pPr marL="365760" indent="-274320" algn="l">
              <a:lnSpc>
                <a:spcPts val="2800"/>
              </a:lnSpc>
              <a:spcBef>
                <a:spcPts val="600"/>
              </a:spcBef>
              <a:buFont typeface="Wingdings" panose="05000000000000000000" pitchFamily="2" charset="2"/>
              <a:buChar char="§"/>
            </a:pPr>
            <a:r>
              <a:rPr lang="en-US" sz="2800" b="0" i="0" u="none" strike="noStrike" baseline="0" dirty="0">
                <a:latin typeface="Candara" panose="020E0502030303020204" pitchFamily="34" charset="0"/>
              </a:rPr>
              <a:t>The rich, young ruler – </a:t>
            </a:r>
            <a:r>
              <a:rPr lang="en-US" sz="2800" i="1" u="none" strike="noStrike" baseline="0" dirty="0">
                <a:latin typeface="Candara" panose="020E0502030303020204" pitchFamily="34" charset="0"/>
              </a:rPr>
              <a:t>Matt. 19:21-22</a:t>
            </a:r>
          </a:p>
          <a:p>
            <a:pPr marL="365760" indent="-274320" algn="l">
              <a:lnSpc>
                <a:spcPts val="2800"/>
              </a:lnSpc>
              <a:spcBef>
                <a:spcPts val="600"/>
              </a:spcBef>
              <a:buFont typeface="Wingdings" panose="05000000000000000000" pitchFamily="2" charset="2"/>
              <a:buChar char="§"/>
            </a:pPr>
            <a:r>
              <a:rPr lang="en-US" sz="2800" dirty="0">
                <a:latin typeface="Candara" panose="020E0502030303020204" pitchFamily="34" charset="0"/>
              </a:rPr>
              <a:t>He severely r</a:t>
            </a:r>
            <a:r>
              <a:rPr lang="en-US" sz="2800" b="0" u="none" strike="noStrike" baseline="0" dirty="0">
                <a:latin typeface="Candara" panose="020E0502030303020204" pitchFamily="34" charset="0"/>
              </a:rPr>
              <a:t>ebuked the religious </a:t>
            </a:r>
            <a:r>
              <a:rPr lang="en-US" sz="2800" dirty="0">
                <a:latin typeface="Candara" panose="020E0502030303020204" pitchFamily="34" charset="0"/>
              </a:rPr>
              <a:t>teachers and </a:t>
            </a:r>
            <a:r>
              <a:rPr lang="en-US" sz="2800" b="0" u="none" strike="noStrike" baseline="0" dirty="0">
                <a:latin typeface="Candara" panose="020E0502030303020204" pitchFamily="34" charset="0"/>
              </a:rPr>
              <a:t>leaders of His day</a:t>
            </a:r>
            <a:r>
              <a:rPr lang="en-US" sz="2800" b="0" i="1" u="none" strike="noStrike" baseline="0" dirty="0">
                <a:latin typeface="Candara" panose="020E0502030303020204" pitchFamily="34" charset="0"/>
              </a:rPr>
              <a:t> – Matt. 23:1-36</a:t>
            </a:r>
          </a:p>
          <a:p>
            <a:pPr marL="365760" indent="-274320" algn="l">
              <a:lnSpc>
                <a:spcPts val="2800"/>
              </a:lnSpc>
              <a:spcBef>
                <a:spcPts val="600"/>
              </a:spcBef>
              <a:buFont typeface="Wingdings" panose="05000000000000000000" pitchFamily="2" charset="2"/>
              <a:buChar char="§"/>
            </a:pPr>
            <a:r>
              <a:rPr lang="en-US" sz="2800" i="0" dirty="0">
                <a:latin typeface="Candara" panose="020E0502030303020204" pitchFamily="34" charset="0"/>
              </a:rPr>
              <a:t>He charged some with v</a:t>
            </a:r>
            <a:r>
              <a:rPr lang="en-US" sz="2800" b="0" i="0" u="none" strike="noStrike" baseline="0" dirty="0">
                <a:latin typeface="Candara" panose="020E0502030303020204" pitchFamily="34" charset="0"/>
              </a:rPr>
              <a:t>ain (empty or useless) worship </a:t>
            </a:r>
            <a:r>
              <a:rPr lang="en-US" sz="2800" dirty="0">
                <a:latin typeface="Candara" panose="020E0502030303020204" pitchFamily="34" charset="0"/>
              </a:rPr>
              <a:t>– </a:t>
            </a:r>
            <a:r>
              <a:rPr lang="en-US" sz="2800" i="1" dirty="0">
                <a:latin typeface="Candara" panose="020E0502030303020204" pitchFamily="34" charset="0"/>
              </a:rPr>
              <a:t>M</a:t>
            </a:r>
            <a:r>
              <a:rPr lang="en-US" sz="2800" b="0" i="1" u="none" strike="noStrike" baseline="0" dirty="0">
                <a:latin typeface="Candara" panose="020E0502030303020204" pitchFamily="34" charset="0"/>
              </a:rPr>
              <a:t>att. 15:8-9, 12-14</a:t>
            </a:r>
          </a:p>
          <a:p>
            <a:pPr marL="365760" indent="-274320" algn="l">
              <a:lnSpc>
                <a:spcPts val="2800"/>
              </a:lnSpc>
              <a:spcBef>
                <a:spcPts val="600"/>
              </a:spcBef>
              <a:buFont typeface="Wingdings" panose="05000000000000000000" pitchFamily="2" charset="2"/>
              <a:buChar char="§"/>
            </a:pPr>
            <a:r>
              <a:rPr lang="en-US" sz="2800" dirty="0">
                <a:latin typeface="Candara" panose="020E0502030303020204" pitchFamily="34" charset="0"/>
              </a:rPr>
              <a:t>Some were offended by what He taught and walked no more with Him – </a:t>
            </a:r>
            <a:r>
              <a:rPr lang="en-US" sz="2800" i="1" dirty="0">
                <a:latin typeface="Candara" panose="020E0502030303020204" pitchFamily="34" charset="0"/>
              </a:rPr>
              <a:t>John 6:60-68</a:t>
            </a:r>
          </a:p>
          <a:p>
            <a:pPr marL="662940" lvl="1" indent="-274320">
              <a:lnSpc>
                <a:spcPts val="2800"/>
              </a:lnSpc>
              <a:spcBef>
                <a:spcPts val="600"/>
              </a:spcBef>
              <a:buFont typeface="Wingdings" panose="05000000000000000000" pitchFamily="2" charset="2"/>
              <a:buChar char="§"/>
            </a:pPr>
            <a:endParaRPr lang="en-US" sz="2600"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6</a:t>
            </a:fld>
            <a:endParaRPr lang="en-US"/>
          </a:p>
        </p:txBody>
      </p:sp>
    </p:spTree>
    <p:extLst>
      <p:ext uri="{BB962C8B-B14F-4D97-AF65-F5344CB8AC3E}">
        <p14:creationId xmlns:p14="http://schemas.microsoft.com/office/powerpoint/2010/main" val="4000162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232" y="1322226"/>
            <a:ext cx="7633556" cy="5535774"/>
          </a:xfrm>
        </p:spPr>
        <p:txBody>
          <a:bodyPr>
            <a:normAutofit/>
          </a:bodyPr>
          <a:lstStyle/>
          <a:p>
            <a:pPr marL="0" indent="0">
              <a:lnSpc>
                <a:spcPts val="2800"/>
              </a:lnSpc>
              <a:spcBef>
                <a:spcPts val="0"/>
              </a:spcBef>
              <a:buNone/>
            </a:pPr>
            <a:r>
              <a:rPr lang="en-US" sz="3200" dirty="0">
                <a:latin typeface="Candara" panose="020E0502030303020204" pitchFamily="34" charset="0"/>
              </a:rPr>
              <a:t>Sometimes we need to hear truths that may be harsh – </a:t>
            </a:r>
            <a:r>
              <a:rPr lang="en-US" sz="3200" i="1" dirty="0">
                <a:latin typeface="Candara" panose="020E0502030303020204" pitchFamily="34" charset="0"/>
              </a:rPr>
              <a:t>“hard to swallow”</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words were severe – He called some </a:t>
            </a:r>
            <a:r>
              <a:rPr lang="en-US" sz="2800" b="1" i="1" dirty="0">
                <a:latin typeface="Candara" panose="020E0502030303020204" pitchFamily="34" charset="0"/>
              </a:rPr>
              <a:t>“you serpents brood of vipers” </a:t>
            </a:r>
            <a:r>
              <a:rPr lang="en-US" sz="2800" dirty="0">
                <a:latin typeface="Candara" panose="020E0502030303020204" pitchFamily="34" charset="0"/>
              </a:rPr>
              <a:t>– </a:t>
            </a:r>
            <a:r>
              <a:rPr lang="en-US" sz="2800" i="1" dirty="0">
                <a:latin typeface="Candara" panose="020E0502030303020204" pitchFamily="34" charset="0"/>
              </a:rPr>
              <a:t>Matt. 23:33</a:t>
            </a:r>
          </a:p>
          <a:p>
            <a:pPr marL="0" indent="0" algn="l">
              <a:lnSpc>
                <a:spcPts val="3200"/>
              </a:lnSpc>
              <a:spcBef>
                <a:spcPts val="1200"/>
              </a:spcBef>
              <a:buNone/>
            </a:pPr>
            <a:r>
              <a:rPr lang="en-US" sz="3200" b="0" i="0" u="none" strike="noStrike" baseline="0" dirty="0">
                <a:latin typeface="Candara" panose="020E0502030303020204" pitchFamily="34" charset="0"/>
              </a:rPr>
              <a:t>We are living in a time when speaking the truth is sometimes not welcomed or tolerated – </a:t>
            </a:r>
            <a:r>
              <a:rPr lang="en-US" sz="3200" b="0" i="1" u="none" strike="noStrike" baseline="0" dirty="0">
                <a:latin typeface="Candara" panose="020E0502030303020204" pitchFamily="34" charset="0"/>
              </a:rPr>
              <a:t>2</a:t>
            </a:r>
            <a:r>
              <a:rPr lang="en-US" sz="3200" b="0" i="1" u="none" strike="noStrike" dirty="0">
                <a:latin typeface="Candara" panose="020E0502030303020204" pitchFamily="34" charset="0"/>
              </a:rPr>
              <a:t> Tim. </a:t>
            </a:r>
            <a:r>
              <a:rPr lang="en-US" sz="3200" i="1" dirty="0">
                <a:latin typeface="Candara" panose="020E0502030303020204" pitchFamily="34" charset="0"/>
              </a:rPr>
              <a:t>4:1-5</a:t>
            </a:r>
            <a:endParaRPr lang="en-US" sz="3200" b="0" i="1" u="none" strike="noStrike" baseline="0" dirty="0">
              <a:latin typeface="Candara" panose="020E0502030303020204" pitchFamily="34" charset="0"/>
            </a:endParaRPr>
          </a:p>
          <a:p>
            <a:pPr marL="0" indent="0" algn="l">
              <a:lnSpc>
                <a:spcPts val="3200"/>
              </a:lnSpc>
              <a:spcBef>
                <a:spcPts val="1200"/>
              </a:spcBef>
              <a:buNone/>
            </a:pPr>
            <a:r>
              <a:rPr lang="en-US" sz="3200" b="0" i="0" u="none" strike="noStrike" baseline="0" dirty="0">
                <a:latin typeface="Candara" panose="020E0502030303020204" pitchFamily="34" charset="0"/>
              </a:rPr>
              <a:t>People are sometimes afraid to speak the truth or engage in discussion lest they offend someone – </a:t>
            </a:r>
            <a:r>
              <a:rPr lang="en-US" sz="3200" i="1" u="none" strike="noStrike" baseline="0" dirty="0">
                <a:latin typeface="Candara" panose="020E0502030303020204" pitchFamily="34" charset="0"/>
              </a:rPr>
              <a:t>cf. Matt. 15:12-14</a:t>
            </a:r>
          </a:p>
          <a:p>
            <a:pPr marL="0" indent="0" algn="l">
              <a:lnSpc>
                <a:spcPts val="3200"/>
              </a:lnSpc>
              <a:spcBef>
                <a:spcPts val="1200"/>
              </a:spcBef>
              <a:buNone/>
            </a:pPr>
            <a:r>
              <a:rPr lang="en-US" sz="3200" b="0" i="0" u="none" strike="noStrike" baseline="0" dirty="0">
                <a:latin typeface="Candara" panose="020E0502030303020204" pitchFamily="34" charset="0"/>
              </a:rPr>
              <a:t>You cannot save some from danger if you are not firm</a:t>
            </a:r>
            <a:r>
              <a:rPr lang="en-US" sz="3200" dirty="0">
                <a:latin typeface="Candara" panose="020E0502030303020204" pitchFamily="34" charset="0"/>
              </a:rPr>
              <a:t> or harsh </a:t>
            </a:r>
            <a:r>
              <a:rPr lang="en-US" sz="3200" b="0" i="0" u="none" strike="noStrike" baseline="0" dirty="0">
                <a:latin typeface="Candara" panose="020E0502030303020204" pitchFamily="34" charset="0"/>
              </a:rPr>
              <a:t>at times </a:t>
            </a:r>
            <a:r>
              <a:rPr lang="en-US" sz="3200" i="1" u="none" strike="noStrike" baseline="0" dirty="0">
                <a:latin typeface="Candara" panose="020E0502030303020204" pitchFamily="34" charset="0"/>
              </a:rPr>
              <a:t>– Jude 21-23</a:t>
            </a:r>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7</a:t>
            </a:fld>
            <a:endParaRPr lang="en-US"/>
          </a:p>
        </p:txBody>
      </p:sp>
      <p:sp>
        <p:nvSpPr>
          <p:cNvPr id="9" name="Title 1">
            <a:extLst>
              <a:ext uri="{FF2B5EF4-FFF2-40B4-BE49-F238E27FC236}">
                <a16:creationId xmlns:a16="http://schemas.microsoft.com/office/drawing/2014/main" id="{465D7135-22C3-49F5-473A-DA3F25747750}"/>
              </a:ext>
            </a:extLst>
          </p:cNvPr>
          <p:cNvSpPr>
            <a:spLocks noGrp="1"/>
          </p:cNvSpPr>
          <p:nvPr>
            <p:ph type="title"/>
          </p:nvPr>
        </p:nvSpPr>
        <p:spPr>
          <a:xfrm>
            <a:off x="863608" y="132611"/>
            <a:ext cx="7193714" cy="1143000"/>
          </a:xfrm>
        </p:spPr>
        <p:txBody>
          <a:bodyPr/>
          <a:lstStyle/>
          <a:p>
            <a:r>
              <a:rPr lang="en-US" b="1" dirty="0">
                <a:latin typeface="Candara" panose="020E0502030303020204" pitchFamily="34" charset="0"/>
              </a:rPr>
              <a:t>Apologize For His Teaching</a:t>
            </a:r>
          </a:p>
        </p:txBody>
      </p:sp>
    </p:spTree>
    <p:extLst>
      <p:ext uri="{BB962C8B-B14F-4D97-AF65-F5344CB8AC3E}">
        <p14:creationId xmlns:p14="http://schemas.microsoft.com/office/powerpoint/2010/main" val="1813100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232" y="1238002"/>
            <a:ext cx="7633556" cy="5535774"/>
          </a:xfrm>
        </p:spPr>
        <p:txBody>
          <a:bodyPr>
            <a:noAutofit/>
          </a:bodyPr>
          <a:lstStyle/>
          <a:p>
            <a:pPr marL="0" indent="0" algn="l">
              <a:buNone/>
            </a:pPr>
            <a:r>
              <a:rPr lang="en-US" sz="3200" b="0" i="0" u="none" strike="noStrike" baseline="0" dirty="0">
                <a:latin typeface="Candara" panose="020E0502030303020204" pitchFamily="34" charset="0"/>
              </a:rPr>
              <a:t>This is also true regarding spiritual dangers</a:t>
            </a:r>
          </a:p>
          <a:p>
            <a:pPr marL="0" indent="0" algn="l">
              <a:lnSpc>
                <a:spcPts val="3200"/>
              </a:lnSpc>
              <a:spcBef>
                <a:spcPts val="1200"/>
              </a:spcBef>
              <a:buNone/>
            </a:pPr>
            <a:r>
              <a:rPr lang="en-US" sz="3200" b="0" i="0" u="none" strike="noStrike" baseline="0" dirty="0">
                <a:latin typeface="Candara" panose="020E0502030303020204" pitchFamily="34" charset="0"/>
              </a:rPr>
              <a:t>Souls are perishing and need to be warned</a:t>
            </a:r>
          </a:p>
          <a:p>
            <a:pPr marL="365760" indent="-274320" algn="l">
              <a:lnSpc>
                <a:spcPts val="2800"/>
              </a:lnSpc>
              <a:spcBef>
                <a:spcPts val="600"/>
              </a:spcBef>
              <a:buFont typeface="Wingdings" panose="05000000000000000000" pitchFamily="2" charset="2"/>
              <a:buChar char="§"/>
            </a:pPr>
            <a:r>
              <a:rPr lang="en-US" sz="2800" b="0" i="1" u="none" strike="noStrike" baseline="0" dirty="0">
                <a:latin typeface="Candara" panose="020E0502030303020204" pitchFamily="34" charset="0"/>
              </a:rPr>
              <a:t>Jude 22-23 </a:t>
            </a:r>
            <a:r>
              <a:rPr lang="en-US" sz="2800" b="0" i="0" u="none" strike="noStrike" baseline="0" dirty="0">
                <a:latin typeface="Candara" panose="020E0502030303020204" pitchFamily="34" charset="0"/>
              </a:rPr>
              <a:t>– </a:t>
            </a:r>
            <a:r>
              <a:rPr lang="en-US" sz="2800" b="1" i="1" u="none" strike="noStrike" baseline="0" dirty="0">
                <a:latin typeface="Candara" panose="020E0502030303020204" pitchFamily="34" charset="0"/>
              </a:rPr>
              <a:t>“snatching them out of the fire”</a:t>
            </a:r>
          </a:p>
          <a:p>
            <a:pPr marL="365760" indent="-274320" algn="l">
              <a:lnSpc>
                <a:spcPts val="2800"/>
              </a:lnSpc>
              <a:spcBef>
                <a:spcPts val="1200"/>
              </a:spcBef>
              <a:buFont typeface="Wingdings" panose="05000000000000000000" pitchFamily="2" charset="2"/>
              <a:buChar char="§"/>
            </a:pPr>
            <a:r>
              <a:rPr lang="en-US" sz="2800" i="1" dirty="0">
                <a:latin typeface="Candara" panose="020E0502030303020204" pitchFamily="34" charset="0"/>
              </a:rPr>
              <a:t>1 </a:t>
            </a:r>
            <a:r>
              <a:rPr lang="en-US" sz="2800" i="1" u="none" strike="noStrike" baseline="0" dirty="0">
                <a:latin typeface="Candara" panose="020E0502030303020204" pitchFamily="34" charset="0"/>
              </a:rPr>
              <a:t>Tim.  4:</a:t>
            </a:r>
            <a:r>
              <a:rPr lang="en-US" sz="2800" i="1" dirty="0">
                <a:latin typeface="Candara" panose="020E0502030303020204" pitchFamily="34" charset="0"/>
              </a:rPr>
              <a:t>1</a:t>
            </a:r>
            <a:r>
              <a:rPr lang="en-US" sz="2800" i="1" u="none" strike="noStrike" baseline="0" dirty="0">
                <a:latin typeface="Candara" panose="020E0502030303020204" pitchFamily="34" charset="0"/>
              </a:rPr>
              <a:t>-</a:t>
            </a:r>
            <a:r>
              <a:rPr lang="en-US" sz="2800" b="0" i="1" u="none" strike="noStrike" baseline="0" dirty="0">
                <a:latin typeface="Candara" panose="020E0502030303020204" pitchFamily="34" charset="0"/>
              </a:rPr>
              <a:t>4 </a:t>
            </a:r>
            <a:r>
              <a:rPr lang="en-US" sz="2800" b="0" i="0" u="none" strike="noStrike" baseline="0" dirty="0">
                <a:latin typeface="Candara" panose="020E0502030303020204" pitchFamily="34" charset="0"/>
              </a:rPr>
              <a:t>– </a:t>
            </a:r>
            <a:r>
              <a:rPr lang="en-US" sz="2800" b="1" i="1" u="none" strike="noStrike" baseline="0" dirty="0">
                <a:latin typeface="Candara" panose="020E0502030303020204" pitchFamily="34" charset="0"/>
              </a:rPr>
              <a:t>“</a:t>
            </a:r>
            <a:r>
              <a:rPr lang="en-US" sz="2800" b="1" i="1" dirty="0">
                <a:latin typeface="Candara" panose="020E0502030303020204" pitchFamily="34" charset="0"/>
              </a:rPr>
              <a:t>doctrines</a:t>
            </a:r>
            <a:r>
              <a:rPr lang="en-US" sz="2800" b="1" i="1" u="none" strike="noStrike" baseline="0" dirty="0">
                <a:latin typeface="Candara" panose="020E0502030303020204" pitchFamily="34" charset="0"/>
              </a:rPr>
              <a:t> of de</a:t>
            </a:r>
            <a:r>
              <a:rPr lang="en-US" sz="2800" b="1" i="1" dirty="0">
                <a:latin typeface="Candara" panose="020E0502030303020204" pitchFamily="34" charset="0"/>
              </a:rPr>
              <a:t>mons</a:t>
            </a:r>
            <a:r>
              <a:rPr lang="en-US" sz="2800" b="1" i="1" u="none" strike="noStrike" baseline="0" dirty="0">
                <a:latin typeface="Candara" panose="020E0502030303020204" pitchFamily="34" charset="0"/>
              </a:rPr>
              <a:t>”</a:t>
            </a:r>
          </a:p>
          <a:p>
            <a:pPr marL="365760" indent="-274320" algn="l">
              <a:lnSpc>
                <a:spcPts val="2800"/>
              </a:lnSpc>
              <a:spcBef>
                <a:spcPts val="1200"/>
              </a:spcBef>
              <a:buFont typeface="Wingdings" panose="05000000000000000000" pitchFamily="2" charset="2"/>
              <a:buChar char="§"/>
            </a:pPr>
            <a:r>
              <a:rPr lang="en-US" sz="2800" b="0" i="1" u="none" strike="noStrike" baseline="0" dirty="0">
                <a:latin typeface="Candara" panose="020E0502030303020204" pitchFamily="34" charset="0"/>
              </a:rPr>
              <a:t>Gal. 4:16 </a:t>
            </a:r>
            <a:r>
              <a:rPr lang="en-US" sz="2800" b="0" i="0" u="none" strike="noStrike" baseline="0" dirty="0">
                <a:latin typeface="Candara" panose="020E0502030303020204" pitchFamily="34" charset="0"/>
              </a:rPr>
              <a:t>– </a:t>
            </a:r>
            <a:r>
              <a:rPr lang="en-US" sz="2800" b="1" i="1" u="none" strike="noStrike" baseline="0" dirty="0">
                <a:latin typeface="Candara" panose="020E0502030303020204" pitchFamily="34" charset="0"/>
              </a:rPr>
              <a:t>“by telling you the truth”</a:t>
            </a:r>
            <a:endParaRPr lang="en-US" sz="3200" b="0" i="0" u="none" strike="noStrike" baseline="0" dirty="0">
              <a:latin typeface="Candara" panose="020E0502030303020204" pitchFamily="34" charset="0"/>
            </a:endParaRPr>
          </a:p>
          <a:p>
            <a:pPr marL="0" indent="0" algn="l">
              <a:lnSpc>
                <a:spcPts val="3200"/>
              </a:lnSpc>
              <a:spcBef>
                <a:spcPts val="1200"/>
              </a:spcBef>
              <a:buNone/>
            </a:pPr>
            <a:r>
              <a:rPr lang="en-US" sz="3200" b="1" i="0" u="none" strike="noStrike" baseline="0" dirty="0">
                <a:latin typeface="Candara" panose="020E0502030303020204" pitchFamily="34" charset="0"/>
              </a:rPr>
              <a:t>NEVE</a:t>
            </a:r>
            <a:r>
              <a:rPr lang="en-US" sz="3200" b="0" i="0" u="none" strike="noStrike" baseline="0" dirty="0">
                <a:latin typeface="Candara" panose="020E0502030303020204" pitchFamily="34" charset="0"/>
              </a:rPr>
              <a:t>R apologize for the Truth1</a:t>
            </a:r>
          </a:p>
          <a:p>
            <a:pPr marL="365760" indent="-274320" algn="l">
              <a:lnSpc>
                <a:spcPts val="2800"/>
              </a:lnSpc>
              <a:spcBef>
                <a:spcPts val="600"/>
              </a:spcBef>
              <a:buFont typeface="Wingdings" panose="05000000000000000000" pitchFamily="2" charset="2"/>
              <a:buChar char="§"/>
            </a:pPr>
            <a:r>
              <a:rPr lang="en-US" sz="2800" b="0" i="0" u="none" strike="noStrike" baseline="0" dirty="0">
                <a:latin typeface="Candara" panose="020E0502030303020204" pitchFamily="34" charset="0"/>
              </a:rPr>
              <a:t>There is no excuse for hateful and unloving words – </a:t>
            </a:r>
            <a:r>
              <a:rPr lang="en-US" sz="2800" b="0" i="1" u="none" strike="noStrike" baseline="0" dirty="0">
                <a:latin typeface="Candara" panose="020E0502030303020204" pitchFamily="34" charset="0"/>
              </a:rPr>
              <a:t>Col. </a:t>
            </a:r>
            <a:r>
              <a:rPr lang="en-US" sz="2800" i="1" dirty="0">
                <a:latin typeface="Candara" panose="020E0502030303020204" pitchFamily="34" charset="0"/>
              </a:rPr>
              <a:t>4:6</a:t>
            </a:r>
            <a:endParaRPr lang="en-US" sz="2800" b="0" i="1" u="none" strike="noStrike" baseline="0"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8</a:t>
            </a:fld>
            <a:endParaRPr lang="en-US"/>
          </a:p>
        </p:txBody>
      </p:sp>
      <p:sp>
        <p:nvSpPr>
          <p:cNvPr id="9" name="Title 1">
            <a:extLst>
              <a:ext uri="{FF2B5EF4-FFF2-40B4-BE49-F238E27FC236}">
                <a16:creationId xmlns:a16="http://schemas.microsoft.com/office/drawing/2014/main" id="{465D7135-22C3-49F5-473A-DA3F25747750}"/>
              </a:ext>
            </a:extLst>
          </p:cNvPr>
          <p:cNvSpPr>
            <a:spLocks noGrp="1"/>
          </p:cNvSpPr>
          <p:nvPr>
            <p:ph type="title"/>
          </p:nvPr>
        </p:nvSpPr>
        <p:spPr>
          <a:xfrm>
            <a:off x="863608" y="132611"/>
            <a:ext cx="7193714" cy="1143000"/>
          </a:xfrm>
        </p:spPr>
        <p:txBody>
          <a:bodyPr/>
          <a:lstStyle/>
          <a:p>
            <a:r>
              <a:rPr lang="en-US" b="1" dirty="0">
                <a:latin typeface="Candara" panose="020E0502030303020204" pitchFamily="34" charset="0"/>
              </a:rPr>
              <a:t>Apologize For His Teaching</a:t>
            </a:r>
          </a:p>
        </p:txBody>
      </p:sp>
      <p:sp>
        <p:nvSpPr>
          <p:cNvPr id="10" name="TextBox 9">
            <a:extLst>
              <a:ext uri="{FF2B5EF4-FFF2-40B4-BE49-F238E27FC236}">
                <a16:creationId xmlns:a16="http://schemas.microsoft.com/office/drawing/2014/main" id="{B3F98526-BBAE-5FC8-0E91-397308C4FB6A}"/>
              </a:ext>
            </a:extLst>
          </p:cNvPr>
          <p:cNvSpPr txBox="1"/>
          <p:nvPr/>
        </p:nvSpPr>
        <p:spPr>
          <a:xfrm>
            <a:off x="1002632" y="5258328"/>
            <a:ext cx="7162800" cy="1174552"/>
          </a:xfrm>
          <a:prstGeom prst="rect">
            <a:avLst/>
          </a:prstGeom>
          <a:solidFill>
            <a:schemeClr val="bg1">
              <a:lumMod val="95000"/>
            </a:schemeClr>
          </a:solidFill>
        </p:spPr>
        <p:txBody>
          <a:bodyPr wrap="square" rtlCol="0">
            <a:spAutoFit/>
          </a:bodyPr>
          <a:lstStyle/>
          <a:p>
            <a:pPr>
              <a:lnSpc>
                <a:spcPts val="2800"/>
              </a:lnSpc>
            </a:pPr>
            <a:r>
              <a:rPr lang="en-US" sz="2700" b="1" i="1" dirty="0">
                <a:latin typeface="Candara" panose="020E0502030303020204" pitchFamily="34" charset="0"/>
              </a:rPr>
              <a:t>“Let your speech always be with grace, seasoned with salt, that you may know how you ought to answer each one”</a:t>
            </a:r>
          </a:p>
        </p:txBody>
      </p:sp>
    </p:spTree>
    <p:extLst>
      <p:ext uri="{BB962C8B-B14F-4D97-AF65-F5344CB8AC3E}">
        <p14:creationId xmlns:p14="http://schemas.microsoft.com/office/powerpoint/2010/main" val="6719111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37"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barn(outVertical)">
                                      <p:cBhvr>
                                        <p:cTn id="56"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8" y="132611"/>
            <a:ext cx="7193714" cy="1143000"/>
          </a:xfrm>
        </p:spPr>
        <p:txBody>
          <a:bodyPr/>
          <a:lstStyle/>
          <a:p>
            <a:r>
              <a:rPr lang="en-US" b="1" dirty="0">
                <a:latin typeface="Candara" panose="020E0502030303020204" pitchFamily="34" charset="0"/>
              </a:rPr>
              <a:t>Build More Than One Church</a:t>
            </a:r>
          </a:p>
        </p:txBody>
      </p:sp>
      <p:sp>
        <p:nvSpPr>
          <p:cNvPr id="3" name="Content Placeholder 2"/>
          <p:cNvSpPr>
            <a:spLocks noGrp="1"/>
          </p:cNvSpPr>
          <p:nvPr>
            <p:ph idx="1"/>
          </p:nvPr>
        </p:nvSpPr>
        <p:spPr>
          <a:xfrm>
            <a:off x="898232" y="1322226"/>
            <a:ext cx="7460799" cy="5535774"/>
          </a:xfrm>
        </p:spPr>
        <p:txBody>
          <a:bodyPr>
            <a:noAutofit/>
          </a:bodyPr>
          <a:lstStyle/>
          <a:p>
            <a:pPr marL="0" indent="0" algn="l">
              <a:lnSpc>
                <a:spcPts val="3200"/>
              </a:lnSpc>
              <a:buNone/>
            </a:pPr>
            <a:r>
              <a:rPr lang="en-US" sz="3200" dirty="0">
                <a:latin typeface="Candara" panose="020E0502030303020204" pitchFamily="34" charset="0"/>
              </a:rPr>
              <a:t>T</a:t>
            </a:r>
            <a:r>
              <a:rPr lang="en-US" sz="3200" b="0" i="0" u="none" strike="noStrike" baseline="0" dirty="0">
                <a:latin typeface="Candara" panose="020E0502030303020204" pitchFamily="34" charset="0"/>
              </a:rPr>
              <a:t>he universal and </a:t>
            </a:r>
            <a:r>
              <a:rPr lang="en-US" sz="3200" b="0" i="1" u="sng" strike="noStrike" baseline="0" dirty="0">
                <a:latin typeface="Candara" panose="020E0502030303020204" pitchFamily="34" charset="0"/>
              </a:rPr>
              <a:t>unscriptural</a:t>
            </a:r>
            <a:r>
              <a:rPr lang="en-US" sz="3200" b="0" i="0" u="none" strike="noStrike" baseline="0" dirty="0">
                <a:latin typeface="Candara" panose="020E0502030303020204" pitchFamily="34" charset="0"/>
              </a:rPr>
              <a:t> cry of many today is to, </a:t>
            </a:r>
            <a:r>
              <a:rPr lang="en-US" sz="3200" b="0" i="1" u="none" strike="noStrike" baseline="0" dirty="0">
                <a:latin typeface="Candara" panose="020E0502030303020204" pitchFamily="34" charset="0"/>
              </a:rPr>
              <a:t>“attend the church of your choice”</a:t>
            </a:r>
          </a:p>
          <a:p>
            <a:pPr marL="0" indent="0" algn="l">
              <a:lnSpc>
                <a:spcPts val="3200"/>
              </a:lnSpc>
              <a:spcBef>
                <a:spcPts val="1200"/>
              </a:spcBef>
              <a:buNone/>
            </a:pPr>
            <a:r>
              <a:rPr lang="en-US" sz="3200" b="0" i="0" u="none" strike="noStrike" baseline="0" dirty="0">
                <a:latin typeface="Candara" panose="020E0502030303020204" pitchFamily="34" charset="0"/>
              </a:rPr>
              <a:t>Consider how religious and doctrinal division prevails causing much confusion</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There are an estimated of 4,200 religions worldwide today</a:t>
            </a:r>
          </a:p>
          <a:p>
            <a:pPr marL="365760" indent="-274320" algn="l">
              <a:lnSpc>
                <a:spcPts val="2800"/>
              </a:lnSpc>
              <a:spcBef>
                <a:spcPts val="600"/>
              </a:spcBef>
              <a:buFont typeface="Wingdings" panose="05000000000000000000" pitchFamily="2" charset="2"/>
              <a:buChar char="§"/>
            </a:pPr>
            <a:r>
              <a:rPr lang="en-US" sz="2800" dirty="0">
                <a:latin typeface="Candara" panose="020E0502030303020204" pitchFamily="34" charset="0"/>
              </a:rPr>
              <a:t>God is not the cause of division </a:t>
            </a:r>
            <a:r>
              <a:rPr lang="en-US" sz="2800" i="1" dirty="0">
                <a:latin typeface="Candara" panose="020E0502030303020204" pitchFamily="34" charset="0"/>
              </a:rPr>
              <a:t>– 1 Cor. 14:33</a:t>
            </a:r>
          </a:p>
          <a:p>
            <a:pPr marL="0" indent="0" algn="l">
              <a:lnSpc>
                <a:spcPts val="3200"/>
              </a:lnSpc>
              <a:spcBef>
                <a:spcPts val="600"/>
              </a:spcBef>
              <a:buNone/>
            </a:pPr>
            <a:r>
              <a:rPr lang="en-US" sz="3200" b="0" i="0" u="none" strike="noStrike" baseline="0" dirty="0">
                <a:latin typeface="Candara" panose="020E0502030303020204" pitchFamily="34" charset="0"/>
              </a:rPr>
              <a:t>Contradictory and opposite practices and doctrines are treated as inconsequential</a:t>
            </a:r>
          </a:p>
          <a:p>
            <a:pPr marL="0" indent="0" algn="l">
              <a:lnSpc>
                <a:spcPts val="3100"/>
              </a:lnSpc>
              <a:spcBef>
                <a:spcPts val="1200"/>
              </a:spcBef>
              <a:buNone/>
            </a:pPr>
            <a:r>
              <a:rPr lang="en-US" sz="3200" b="0" i="0" u="none" strike="noStrike" baseline="0" dirty="0">
                <a:latin typeface="Candara" panose="020E0502030303020204" pitchFamily="34" charset="0"/>
              </a:rPr>
              <a:t>That is not what Jesus intended, nor is it what the Scriptures teach</a:t>
            </a:r>
            <a:endParaRPr lang="en-US" sz="3200" i="1" dirty="0">
              <a:latin typeface="Candara" panose="020E0502030303020204" pitchFamily="34" charset="0"/>
            </a:endParaRPr>
          </a:p>
        </p:txBody>
      </p:sp>
      <p:sp>
        <p:nvSpPr>
          <p:cNvPr id="4" name="Rectangle 3"/>
          <p:cNvSpPr/>
          <p:nvPr/>
        </p:nvSpPr>
        <p:spPr>
          <a:xfrm rot="16200000">
            <a:off x="-2014613" y="3196134"/>
            <a:ext cx="483016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Jesus </a:t>
            </a: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rPr>
              <a:t>Did not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andara" panose="020E0502030303020204" pitchFamily="34" charset="0"/>
            </a:endParaRPr>
          </a:p>
        </p:txBody>
      </p:sp>
      <p:sp>
        <p:nvSpPr>
          <p:cNvPr id="5" name="Bent Arrow 4"/>
          <p:cNvSpPr/>
          <p:nvPr/>
        </p:nvSpPr>
        <p:spPr>
          <a:xfrm>
            <a:off x="326079" y="576559"/>
            <a:ext cx="537121" cy="685800"/>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A2749A45-C33F-4F36-8F45-CE1CBE58C17E}" type="slidenum">
              <a:rPr lang="en-US" smtClean="0"/>
              <a:t>9</a:t>
            </a:fld>
            <a:endParaRPr lang="en-US"/>
          </a:p>
        </p:txBody>
      </p:sp>
    </p:spTree>
    <p:extLst>
      <p:ext uri="{BB962C8B-B14F-4D97-AF65-F5344CB8AC3E}">
        <p14:creationId xmlns:p14="http://schemas.microsoft.com/office/powerpoint/2010/main" val="417568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Adjacency</Template>
  <TotalTime>1633</TotalTime>
  <Words>7221</Words>
  <Application>Microsoft Office PowerPoint</Application>
  <PresentationFormat>On-screen Show (4:3)</PresentationFormat>
  <Paragraphs>302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vt:lpstr>
      <vt:lpstr>Arial</vt:lpstr>
      <vt:lpstr>Calibri</vt:lpstr>
      <vt:lpstr>Cambria</vt:lpstr>
      <vt:lpstr>Candara</vt:lpstr>
      <vt:lpstr>Wingdings</vt:lpstr>
      <vt:lpstr>Adjacency</vt:lpstr>
      <vt:lpstr>Some Things Jesus Did Not Do</vt:lpstr>
      <vt:lpstr>REVIEW</vt:lpstr>
      <vt:lpstr>Please Himself </vt:lpstr>
      <vt:lpstr>Please Himself </vt:lpstr>
      <vt:lpstr>Please Himself </vt:lpstr>
      <vt:lpstr>Apologize For His Teaching</vt:lpstr>
      <vt:lpstr>Apologize For His Teaching</vt:lpstr>
      <vt:lpstr>Apologize For His Teaching</vt:lpstr>
      <vt:lpstr>Build More Than One Church</vt:lpstr>
      <vt:lpstr>Build More Than One Church</vt:lpstr>
      <vt:lpstr>Come Down From The Cross</vt:lpstr>
      <vt:lpstr>Come Down From The Cross</vt:lpstr>
      <vt:lpstr>Remain In The Grave</vt:lpstr>
      <vt:lpstr>Remain In The Grave</vt:lpstr>
      <vt:lpstr>REVIEW</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Jesus Knows About Men</dc:title>
  <dc:creator>Owner</dc:creator>
  <cp:lastModifiedBy>Tommy McClure</cp:lastModifiedBy>
  <cp:revision>114</cp:revision>
  <cp:lastPrinted>2024-09-22T01:19:55Z</cp:lastPrinted>
  <dcterms:created xsi:type="dcterms:W3CDTF">2017-11-03T21:19:46Z</dcterms:created>
  <dcterms:modified xsi:type="dcterms:W3CDTF">2024-09-23T19:26:44Z</dcterms:modified>
</cp:coreProperties>
</file>