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62" r:id="rId4"/>
  </p:sldMasterIdLst>
  <p:notesMasterIdLst>
    <p:notesMasterId r:id="rId17"/>
  </p:notesMasterIdLst>
  <p:handoutMasterIdLst>
    <p:handoutMasterId r:id="rId18"/>
  </p:handoutMasterIdLst>
  <p:sldIdLst>
    <p:sldId id="256" r:id="rId5"/>
    <p:sldId id="398" r:id="rId6"/>
    <p:sldId id="389" r:id="rId7"/>
    <p:sldId id="390" r:id="rId8"/>
    <p:sldId id="391" r:id="rId9"/>
    <p:sldId id="392" r:id="rId10"/>
    <p:sldId id="393" r:id="rId11"/>
    <p:sldId id="394" r:id="rId12"/>
    <p:sldId id="396" r:id="rId13"/>
    <p:sldId id="395" r:id="rId14"/>
    <p:sldId id="279" r:id="rId15"/>
    <p:sldId id="400"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57901" autoAdjust="0"/>
  </p:normalViewPr>
  <p:slideViewPr>
    <p:cSldViewPr snapToGrid="0" snapToObjects="1">
      <p:cViewPr varScale="1">
        <p:scale>
          <a:sx n="61" d="100"/>
          <a:sy n="61" d="100"/>
        </p:scale>
        <p:origin x="3060" y="72"/>
      </p:cViewPr>
      <p:guideLst>
        <p:guide orient="horz" pos="2160"/>
        <p:guide pos="2880"/>
      </p:guideLst>
    </p:cSldViewPr>
  </p:slideViewPr>
  <p:notesTextViewPr>
    <p:cViewPr>
      <p:scale>
        <a:sx n="75" d="100"/>
        <a:sy n="75" d="100"/>
      </p:scale>
      <p:origin x="0" y="0"/>
    </p:cViewPr>
  </p:notesTextViewPr>
  <p:notesViewPr>
    <p:cSldViewPr snapToGrid="0" snapToObject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7F2D40-DF92-4ADE-A761-CBF896599CA3}"/>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874F42E9-55BA-437C-85B3-324B4E2BF26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6/2/2024 AM-PM</a:t>
            </a:r>
            <a:endParaRPr lang="en-US" dirty="0"/>
          </a:p>
        </p:txBody>
      </p:sp>
      <p:sp>
        <p:nvSpPr>
          <p:cNvPr id="4" name="Footer Placeholder 3">
            <a:extLst>
              <a:ext uri="{FF2B5EF4-FFF2-40B4-BE49-F238E27FC236}">
                <a16:creationId xmlns:a16="http://schemas.microsoft.com/office/drawing/2014/main" id="{407DF0FD-84A5-462F-A0AC-B2CEF6020C45}"/>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5D85C710-014C-4C89-9B64-843B9863CEBF}"/>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FEC605DA-80A8-4B7B-B889-6C5700BB4CEA}" type="slidenum">
              <a:rPr lang="en-US" smtClean="0"/>
              <a:t>‹#›</a:t>
            </a:fld>
            <a:endParaRPr lang="en-US" dirty="0"/>
          </a:p>
        </p:txBody>
      </p:sp>
    </p:spTree>
    <p:extLst>
      <p:ext uri="{BB962C8B-B14F-4D97-AF65-F5344CB8AC3E}">
        <p14:creationId xmlns:p14="http://schemas.microsoft.com/office/powerpoint/2010/main" val="216653922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6/2/2024 AM-PM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3544625-0ADF-4414-89A2-9E135F0C849F}" type="slidenum">
              <a:rPr lang="en-US" smtClean="0"/>
              <a:t>‹#›</a:t>
            </a:fld>
            <a:endParaRPr lang="en-US" dirty="0"/>
          </a:p>
        </p:txBody>
      </p:sp>
    </p:spTree>
    <p:extLst>
      <p:ext uri="{BB962C8B-B14F-4D97-AF65-F5344CB8AC3E}">
        <p14:creationId xmlns:p14="http://schemas.microsoft.com/office/powerpoint/2010/main" val="112222809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1</a:t>
            </a:fld>
            <a:endParaRPr lang="en-US" dirty="0"/>
          </a:p>
        </p:txBody>
      </p:sp>
      <p:sp>
        <p:nvSpPr>
          <p:cNvPr id="5" name="Date Placeholder 4">
            <a:extLst>
              <a:ext uri="{FF2B5EF4-FFF2-40B4-BE49-F238E27FC236}">
                <a16:creationId xmlns:a16="http://schemas.microsoft.com/office/drawing/2014/main" id="{9798FCD2-18C2-A915-3681-C7BA44789ED0}"/>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3749808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Psalms 11:1-2 NKJV 1 </a:t>
            </a:r>
            <a:r>
              <a:rPr lang="en-US" b="0" dirty="0">
                <a:latin typeface="Arial" panose="020B0604020202020204" pitchFamily="34" charset="0"/>
                <a:cs typeface="Arial" panose="020B0604020202020204" pitchFamily="34" charset="0"/>
              </a:rPr>
              <a:t> In the LORD I put my trust; How can you say to my soul, "Flee as a bird to your mountain"?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look! The wicked bend their bow, They make ready their arrow on the string, That they may shoot secretly at the upright in heart.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Timothy 1:11-12 KJV 11 </a:t>
            </a:r>
            <a:r>
              <a:rPr lang="en-US" b="0" dirty="0">
                <a:latin typeface="Arial" panose="020B0604020202020204" pitchFamily="34" charset="0"/>
                <a:cs typeface="Arial" panose="020B0604020202020204" pitchFamily="34" charset="0"/>
              </a:rPr>
              <a:t>Whereunto I am appointed a preacher, and an apostle, and a teacher of the Gentiles.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For the which cause I also suffer these things: nevertheless I am not ashamed: for I know whom I have believed, and am persuaded that he is able to keep that which I have committed unto him against that day.</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Psalms 62:7-8 KJV 7</a:t>
            </a:r>
            <a:r>
              <a:rPr lang="en-US" b="0" dirty="0">
                <a:latin typeface="Arial" panose="020B0604020202020204" pitchFamily="34" charset="0"/>
                <a:cs typeface="Arial" panose="020B0604020202020204" pitchFamily="34" charset="0"/>
              </a:rPr>
              <a:t> In God is my salvation and my glory: the rock of my strength, and my refuge, is in God. 8 Trust in him at all times; ye people, pour out your heart before him: God is a refuge for us.</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Acts 20:22-24 KJV 22 </a:t>
            </a:r>
            <a:r>
              <a:rPr lang="en-US" b="0" dirty="0">
                <a:latin typeface="Arial" panose="020B0604020202020204" pitchFamily="34" charset="0"/>
                <a:cs typeface="Arial" panose="020B0604020202020204" pitchFamily="34" charset="0"/>
              </a:rPr>
              <a:t>And now, behold, I go bound in the spirit unto Jerusalem, not knowing the things that shall befall me there: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Save that the Holy Ghost witnesseth in every city, saying that bonds and afflictions abide me</a:t>
            </a:r>
            <a:r>
              <a:rPr lang="en-US" b="1" dirty="0">
                <a:latin typeface="Arial" panose="020B0604020202020204" pitchFamily="34" charset="0"/>
                <a:cs typeface="Arial" panose="020B0604020202020204" pitchFamily="34" charset="0"/>
              </a:rPr>
              <a:t>. 24 </a:t>
            </a:r>
            <a:r>
              <a:rPr lang="en-US" b="0" dirty="0">
                <a:latin typeface="Arial" panose="020B0604020202020204" pitchFamily="34" charset="0"/>
                <a:cs typeface="Arial" panose="020B0604020202020204" pitchFamily="34" charset="0"/>
              </a:rPr>
              <a:t>But </a:t>
            </a:r>
            <a:r>
              <a:rPr lang="en-US" b="1" dirty="0">
                <a:latin typeface="Arial" panose="020B0604020202020204" pitchFamily="34" charset="0"/>
                <a:cs typeface="Arial" panose="020B0604020202020204" pitchFamily="34" charset="0"/>
              </a:rPr>
              <a:t>none of these things move me</a:t>
            </a:r>
            <a:r>
              <a:rPr lang="en-US" b="0" dirty="0">
                <a:latin typeface="Arial" panose="020B0604020202020204" pitchFamily="34" charset="0"/>
                <a:cs typeface="Arial" panose="020B0604020202020204" pitchFamily="34" charset="0"/>
              </a:rPr>
              <a:t>, neither count I my life dear unto myself, so that I might finish my course with joy, and the ministry, which I have received of the Lord Jesus, to testify the gospel of the grace of God.</a:t>
            </a:r>
          </a:p>
        </p:txBody>
      </p:sp>
      <p:sp>
        <p:nvSpPr>
          <p:cNvPr id="4" name="Slide Number Placeholder 3"/>
          <p:cNvSpPr>
            <a:spLocks noGrp="1"/>
          </p:cNvSpPr>
          <p:nvPr>
            <p:ph type="sldNum" sz="quarter" idx="5"/>
          </p:nvPr>
        </p:nvSpPr>
        <p:spPr/>
        <p:txBody>
          <a:bodyPr/>
          <a:lstStyle/>
          <a:p>
            <a:fld id="{F3544625-0ADF-4414-89A2-9E135F0C849F}" type="slidenum">
              <a:rPr lang="en-US" smtClean="0"/>
              <a:t>10</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2033893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88626"/>
            <a:ext cx="7313508" cy="5012575"/>
          </a:xfrm>
        </p:spPr>
        <p:txBody>
          <a:bodyPr/>
          <a:lstStyle/>
          <a:p>
            <a:r>
              <a:rPr lang="en-US" b="1" dirty="0">
                <a:latin typeface="Arial" panose="020B0604020202020204" pitchFamily="34" charset="0"/>
                <a:cs typeface="Arial" panose="020B0604020202020204" pitchFamily="34" charset="0"/>
              </a:rPr>
              <a:t>Matthew 12:30 KJV 30</a:t>
            </a:r>
            <a:r>
              <a:rPr lang="en-US" dirty="0">
                <a:latin typeface="Arial" panose="020B0604020202020204" pitchFamily="34" charset="0"/>
                <a:cs typeface="Arial" panose="020B0604020202020204" pitchFamily="34" charset="0"/>
              </a:rPr>
              <a:t> He that is not with me is against me; and he that </a:t>
            </a:r>
            <a:r>
              <a:rPr lang="en-US" dirty="0" err="1">
                <a:latin typeface="Arial" panose="020B0604020202020204" pitchFamily="34" charset="0"/>
                <a:cs typeface="Arial" panose="020B0604020202020204" pitchFamily="34" charset="0"/>
              </a:rPr>
              <a:t>gathereth</a:t>
            </a:r>
            <a:r>
              <a:rPr lang="en-US" dirty="0">
                <a:latin typeface="Arial" panose="020B0604020202020204" pitchFamily="34" charset="0"/>
                <a:cs typeface="Arial" panose="020B0604020202020204" pitchFamily="34" charset="0"/>
              </a:rPr>
              <a:t> not with me </a:t>
            </a:r>
            <a:r>
              <a:rPr lang="en-US" dirty="0" err="1">
                <a:latin typeface="Arial" panose="020B0604020202020204" pitchFamily="34" charset="0"/>
                <a:cs typeface="Arial" panose="020B0604020202020204" pitchFamily="34" charset="0"/>
              </a:rPr>
              <a:t>scattereth</a:t>
            </a:r>
            <a:r>
              <a:rPr lang="en-US" dirty="0">
                <a:latin typeface="Arial" panose="020B0604020202020204" pitchFamily="34" charset="0"/>
                <a:cs typeface="Arial" panose="020B0604020202020204" pitchFamily="34" charset="0"/>
              </a:rPr>
              <a:t> abroad.</a:t>
            </a:r>
          </a:p>
        </p:txBody>
      </p:sp>
      <p:sp>
        <p:nvSpPr>
          <p:cNvPr id="4" name="Slide Number Placeholder 3"/>
          <p:cNvSpPr>
            <a:spLocks noGrp="1"/>
          </p:cNvSpPr>
          <p:nvPr>
            <p:ph type="sldNum" sz="quarter" idx="5"/>
          </p:nvPr>
        </p:nvSpPr>
        <p:spPr/>
        <p:txBody>
          <a:bodyPr/>
          <a:lstStyle/>
          <a:p>
            <a:fld id="{F3544625-0ADF-4414-89A2-9E135F0C849F}" type="slidenum">
              <a:rPr lang="en-US" smtClean="0"/>
              <a:t>11</a:t>
            </a:fld>
            <a:endParaRPr lang="en-US" dirty="0"/>
          </a:p>
        </p:txBody>
      </p:sp>
      <p:sp>
        <p:nvSpPr>
          <p:cNvPr id="5" name="Date Placeholder 4">
            <a:extLst>
              <a:ext uri="{FF2B5EF4-FFF2-40B4-BE49-F238E27FC236}">
                <a16:creationId xmlns:a16="http://schemas.microsoft.com/office/drawing/2014/main" id="{E917C35F-5034-C46E-04CA-19A55188A70E}"/>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3286729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254000"/>
            <a:ext cx="5411788" cy="4059238"/>
          </a:xfrm>
        </p:spPr>
      </p:sp>
      <p:sp>
        <p:nvSpPr>
          <p:cNvPr id="3" name="Notes Placeholder 2"/>
          <p:cNvSpPr>
            <a:spLocks noGrp="1"/>
          </p:cNvSpPr>
          <p:nvPr>
            <p:ph type="body" idx="1"/>
          </p:nvPr>
        </p:nvSpPr>
        <p:spPr>
          <a:xfrm>
            <a:off x="7307" y="4313238"/>
            <a:ext cx="7307893" cy="5287962"/>
          </a:xfrm>
        </p:spPr>
        <p:txBody>
          <a:bodyPr>
            <a:normAutofit lnSpcReduction="10000"/>
          </a:bodyPr>
          <a:lstStyle/>
          <a:p>
            <a:pPr>
              <a:defRPr/>
            </a:pPr>
            <a:r>
              <a:rPr lang="en-US" altLang="en-US" b="1" u="sng">
                <a:latin typeface="Arial" panose="020B0604020202020204" pitchFamily="34" charset="0"/>
                <a:cs typeface="Arial" panose="020B0604020202020204" pitchFamily="34" charset="0"/>
              </a:rPr>
              <a:t>Acts </a:t>
            </a:r>
            <a:r>
              <a:rPr lang="en-US" altLang="en-US" b="1" u="sng" dirty="0">
                <a:latin typeface="Arial" panose="020B0604020202020204" pitchFamily="34" charset="0"/>
                <a:cs typeface="Arial" panose="020B0604020202020204" pitchFamily="34" charset="0"/>
              </a:rPr>
              <a:t>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10:32</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6/2/2024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1476163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2</a:t>
            </a:fld>
            <a:endParaRPr lang="en-US" dirty="0"/>
          </a:p>
        </p:txBody>
      </p:sp>
      <p:sp>
        <p:nvSpPr>
          <p:cNvPr id="5" name="Date Placeholder 4">
            <a:extLst>
              <a:ext uri="{FF2B5EF4-FFF2-40B4-BE49-F238E27FC236}">
                <a16:creationId xmlns:a16="http://schemas.microsoft.com/office/drawing/2014/main" id="{9798FCD2-18C2-A915-3681-C7BA44789ED0}"/>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3419310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49463" y="90488"/>
            <a:ext cx="3170237" cy="2378075"/>
          </a:xfrm>
        </p:spPr>
      </p:sp>
      <p:sp>
        <p:nvSpPr>
          <p:cNvPr id="3" name="Notes Placeholder 2"/>
          <p:cNvSpPr>
            <a:spLocks noGrp="1"/>
          </p:cNvSpPr>
          <p:nvPr>
            <p:ph type="body" idx="1"/>
          </p:nvPr>
        </p:nvSpPr>
        <p:spPr>
          <a:xfrm>
            <a:off x="0" y="2468564"/>
            <a:ext cx="7313507" cy="7132638"/>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Joshua 7:1 KJV 1 </a:t>
            </a:r>
            <a:r>
              <a:rPr lang="en-US" b="0" dirty="0">
                <a:latin typeface="Arial" panose="020B0604020202020204" pitchFamily="34" charset="0"/>
                <a:cs typeface="Arial" panose="020B0604020202020204" pitchFamily="34" charset="0"/>
              </a:rPr>
              <a:t>But the children of Israel committed a trespass in the accursed thing: for Achan, the son of Carmi, the son of </a:t>
            </a:r>
            <a:r>
              <a:rPr lang="en-US" b="0" dirty="0" err="1">
                <a:latin typeface="Arial" panose="020B0604020202020204" pitchFamily="34" charset="0"/>
                <a:cs typeface="Arial" panose="020B0604020202020204" pitchFamily="34" charset="0"/>
              </a:rPr>
              <a:t>Zabdi</a:t>
            </a:r>
            <a:r>
              <a:rPr lang="en-US" b="0" dirty="0">
                <a:latin typeface="Arial" panose="020B0604020202020204" pitchFamily="34" charset="0"/>
                <a:cs typeface="Arial" panose="020B0604020202020204" pitchFamily="34" charset="0"/>
              </a:rPr>
              <a:t>, the son of Zerah, of the tribe of Judah, </a:t>
            </a:r>
            <a:r>
              <a:rPr lang="en-US" b="1" dirty="0">
                <a:latin typeface="Arial" panose="020B0604020202020204" pitchFamily="34" charset="0"/>
                <a:cs typeface="Arial" panose="020B0604020202020204" pitchFamily="34" charset="0"/>
              </a:rPr>
              <a:t>took of the accursed thing</a:t>
            </a:r>
            <a:r>
              <a:rPr lang="en-US" b="0" dirty="0">
                <a:latin typeface="Arial" panose="020B0604020202020204" pitchFamily="34" charset="0"/>
                <a:cs typeface="Arial" panose="020B0604020202020204" pitchFamily="34" charset="0"/>
              </a:rPr>
              <a:t>: and the anger of the LORD was kindled against the children of Israel.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Joshua 7:12 KJV 12 </a:t>
            </a:r>
            <a:r>
              <a:rPr lang="en-US" b="0" dirty="0">
                <a:latin typeface="Arial" panose="020B0604020202020204" pitchFamily="34" charset="0"/>
                <a:cs typeface="Arial" panose="020B0604020202020204" pitchFamily="34" charset="0"/>
              </a:rPr>
              <a:t>Therefore the children of Israel could not stand before their enemies, but turned their backs before their enemies, because they were accursed: neither will I be with you any more, except ye destroy the accursed from among you.</a:t>
            </a:r>
          </a:p>
          <a:p>
            <a:pPr marL="628650" lvl="1"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Jos 7:21 </a:t>
            </a:r>
            <a:r>
              <a:rPr lang="en-US" b="0" dirty="0">
                <a:latin typeface="Arial" panose="020B0604020202020204" pitchFamily="34" charset="0"/>
                <a:cs typeface="Arial" panose="020B0604020202020204" pitchFamily="34" charset="0"/>
              </a:rPr>
              <a:t>When I saw among the spoils a </a:t>
            </a:r>
            <a:r>
              <a:rPr lang="en-US" b="1" dirty="0">
                <a:latin typeface="Arial" panose="020B0604020202020204" pitchFamily="34" charset="0"/>
                <a:cs typeface="Arial" panose="020B0604020202020204" pitchFamily="34" charset="0"/>
              </a:rPr>
              <a:t>goodly Babylonish garment, and two hundred shekels of silver, and a wedge of gold of fifty shekels weight</a:t>
            </a:r>
            <a:r>
              <a:rPr lang="en-US" b="0" dirty="0">
                <a:latin typeface="Arial" panose="020B0604020202020204" pitchFamily="34" charset="0"/>
                <a:cs typeface="Arial" panose="020B0604020202020204" pitchFamily="34" charset="0"/>
              </a:rPr>
              <a:t>, then I coveted them, and took them; and, behold, they are hid in the earth in the midst of my tent, and the silver under it.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Joshua 7:25-26 KJV 25 </a:t>
            </a:r>
            <a:r>
              <a:rPr lang="en-US" b="0" dirty="0">
                <a:latin typeface="Arial" panose="020B0604020202020204" pitchFamily="34" charset="0"/>
                <a:cs typeface="Arial" panose="020B0604020202020204" pitchFamily="34" charset="0"/>
              </a:rPr>
              <a:t>And Joshua said, Why hast thou troubled us? the LORD shall trouble thee this day. And all Israel stoned him with stones, and burned </a:t>
            </a:r>
            <a:r>
              <a:rPr lang="en-US" b="1" dirty="0">
                <a:latin typeface="Arial" panose="020B0604020202020204" pitchFamily="34" charset="0"/>
                <a:cs typeface="Arial" panose="020B0604020202020204" pitchFamily="34" charset="0"/>
              </a:rPr>
              <a:t>them with fire</a:t>
            </a:r>
            <a:r>
              <a:rPr lang="en-US" b="0" dirty="0">
                <a:latin typeface="Arial" panose="020B0604020202020204" pitchFamily="34" charset="0"/>
                <a:cs typeface="Arial" panose="020B0604020202020204" pitchFamily="34" charset="0"/>
              </a:rPr>
              <a:t>, after they had </a:t>
            </a:r>
            <a:r>
              <a:rPr lang="en-US" b="1" dirty="0">
                <a:latin typeface="Arial" panose="020B0604020202020204" pitchFamily="34" charset="0"/>
                <a:cs typeface="Arial" panose="020B0604020202020204" pitchFamily="34" charset="0"/>
              </a:rPr>
              <a:t>stoned them with stones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And they raised over him a great heap of stones unto this day. So the LORD turned from the fierceness of his anger. Wherefore the name of that place was called, The valley of </a:t>
            </a:r>
            <a:r>
              <a:rPr lang="en-US" b="0" dirty="0" err="1">
                <a:latin typeface="Arial" panose="020B0604020202020204" pitchFamily="34" charset="0"/>
                <a:cs typeface="Arial" panose="020B0604020202020204" pitchFamily="34" charset="0"/>
              </a:rPr>
              <a:t>Achor</a:t>
            </a:r>
            <a:r>
              <a:rPr lang="en-US" b="0" dirty="0">
                <a:latin typeface="Arial" panose="020B0604020202020204" pitchFamily="34" charset="0"/>
                <a:cs typeface="Arial" panose="020B0604020202020204" pitchFamily="34" charset="0"/>
              </a:rPr>
              <a:t>, unto this day.</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Kings 18:17-18 KJV 17 </a:t>
            </a:r>
            <a:r>
              <a:rPr lang="en-US" b="0" dirty="0">
                <a:latin typeface="Arial" panose="020B0604020202020204" pitchFamily="34" charset="0"/>
                <a:cs typeface="Arial" panose="020B0604020202020204" pitchFamily="34" charset="0"/>
              </a:rPr>
              <a:t>And it came to pass, when Ahab saw Elijah, that Ahab said unto him, </a:t>
            </a:r>
            <a:r>
              <a:rPr lang="en-US" b="1" dirty="0">
                <a:latin typeface="Arial" panose="020B0604020202020204" pitchFamily="34" charset="0"/>
                <a:cs typeface="Arial" panose="020B0604020202020204" pitchFamily="34" charset="0"/>
              </a:rPr>
              <a:t>Art thou he that </a:t>
            </a:r>
            <a:r>
              <a:rPr lang="en-US" b="1" dirty="0" err="1">
                <a:latin typeface="Arial" panose="020B0604020202020204" pitchFamily="34" charset="0"/>
                <a:cs typeface="Arial" panose="020B0604020202020204" pitchFamily="34" charset="0"/>
              </a:rPr>
              <a:t>troubleth</a:t>
            </a:r>
            <a:r>
              <a:rPr lang="en-US" b="1" dirty="0">
                <a:latin typeface="Arial" panose="020B0604020202020204" pitchFamily="34" charset="0"/>
                <a:cs typeface="Arial" panose="020B0604020202020204" pitchFamily="34" charset="0"/>
              </a:rPr>
              <a:t> Israel? 18 </a:t>
            </a:r>
            <a:r>
              <a:rPr lang="en-US" b="0" dirty="0">
                <a:latin typeface="Arial" panose="020B0604020202020204" pitchFamily="34" charset="0"/>
                <a:cs typeface="Arial" panose="020B0604020202020204" pitchFamily="34" charset="0"/>
              </a:rPr>
              <a:t>And he answered, I have not troubled Israel; but thou, and thy father's house, in that ye have forsaken the commandments of the LORD, and thou hast followed </a:t>
            </a:r>
            <a:r>
              <a:rPr lang="en-US" b="0" dirty="0" err="1">
                <a:latin typeface="Arial" panose="020B0604020202020204" pitchFamily="34" charset="0"/>
                <a:cs typeface="Arial" panose="020B0604020202020204" pitchFamily="34" charset="0"/>
              </a:rPr>
              <a:t>Baalim</a:t>
            </a:r>
            <a:r>
              <a:rPr lang="en-US" b="0"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Kings 16:30-31 KJV 30 </a:t>
            </a:r>
            <a:r>
              <a:rPr lang="en-US" b="0" dirty="0">
                <a:latin typeface="Arial" panose="020B0604020202020204" pitchFamily="34" charset="0"/>
                <a:cs typeface="Arial" panose="020B0604020202020204" pitchFamily="34" charset="0"/>
              </a:rPr>
              <a:t>And Ahab the son of </a:t>
            </a:r>
            <a:r>
              <a:rPr lang="en-US" b="0" dirty="0" err="1">
                <a:latin typeface="Arial" panose="020B0604020202020204" pitchFamily="34" charset="0"/>
                <a:cs typeface="Arial" panose="020B0604020202020204" pitchFamily="34" charset="0"/>
              </a:rPr>
              <a:t>Omri</a:t>
            </a:r>
            <a:r>
              <a:rPr lang="en-US" b="0" dirty="0">
                <a:latin typeface="Arial" panose="020B0604020202020204" pitchFamily="34" charset="0"/>
                <a:cs typeface="Arial" panose="020B0604020202020204" pitchFamily="34" charset="0"/>
              </a:rPr>
              <a:t> did evil in the sight of the LORD above all that were before him.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And it came to pass, as if it had been a light thing for him to walk in the sins of Jeroboam the son of </a:t>
            </a:r>
            <a:r>
              <a:rPr lang="en-US" b="0" dirty="0" err="1">
                <a:latin typeface="Arial" panose="020B0604020202020204" pitchFamily="34" charset="0"/>
                <a:cs typeface="Arial" panose="020B0604020202020204" pitchFamily="34" charset="0"/>
              </a:rPr>
              <a:t>Nebat</a:t>
            </a:r>
            <a:r>
              <a:rPr lang="en-US" b="0" dirty="0">
                <a:latin typeface="Arial" panose="020B0604020202020204" pitchFamily="34" charset="0"/>
                <a:cs typeface="Arial" panose="020B0604020202020204" pitchFamily="34" charset="0"/>
              </a:rPr>
              <a:t>, that he took to wife Jezebel the daughter of </a:t>
            </a:r>
            <a:r>
              <a:rPr lang="en-US" b="0" dirty="0" err="1">
                <a:latin typeface="Arial" panose="020B0604020202020204" pitchFamily="34" charset="0"/>
                <a:cs typeface="Arial" panose="020B0604020202020204" pitchFamily="34" charset="0"/>
              </a:rPr>
              <a:t>Ethbaal</a:t>
            </a:r>
            <a:r>
              <a:rPr lang="en-US" b="0" dirty="0">
                <a:latin typeface="Arial" panose="020B0604020202020204" pitchFamily="34" charset="0"/>
                <a:cs typeface="Arial" panose="020B0604020202020204" pitchFamily="34" charset="0"/>
              </a:rPr>
              <a:t> king of the </a:t>
            </a:r>
            <a:r>
              <a:rPr lang="en-US" b="0" dirty="0" err="1">
                <a:latin typeface="Arial" panose="020B0604020202020204" pitchFamily="34" charset="0"/>
                <a:cs typeface="Arial" panose="020B0604020202020204" pitchFamily="34" charset="0"/>
              </a:rPr>
              <a:t>Zidonians</a:t>
            </a:r>
            <a:r>
              <a:rPr lang="en-US" b="0" dirty="0">
                <a:latin typeface="Arial" panose="020B0604020202020204" pitchFamily="34" charset="0"/>
                <a:cs typeface="Arial" panose="020B0604020202020204" pitchFamily="34" charset="0"/>
              </a:rPr>
              <a:t>, and went and served Baal, and worshipped him.</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Kings 21:20 KJV 20 </a:t>
            </a:r>
            <a:r>
              <a:rPr lang="en-US" b="0" dirty="0">
                <a:latin typeface="Arial" panose="020B0604020202020204" pitchFamily="34" charset="0"/>
                <a:cs typeface="Arial" panose="020B0604020202020204" pitchFamily="34" charset="0"/>
              </a:rPr>
              <a:t>And Ahab said to Elijah, Hast thou found me, O mine enemy? And he answered, I have found thee: because </a:t>
            </a:r>
            <a:r>
              <a:rPr lang="en-US" b="1" dirty="0">
                <a:latin typeface="Arial" panose="020B0604020202020204" pitchFamily="34" charset="0"/>
                <a:cs typeface="Arial" panose="020B0604020202020204" pitchFamily="34" charset="0"/>
              </a:rPr>
              <a:t>thou hast sold thyself to work evil in the sight of the LORD.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Kings 18:19-40 - Elijah defeats to 450 Prophets of Baal</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26:14-16 KJV 14 </a:t>
            </a:r>
            <a:r>
              <a:rPr lang="en-US" b="0" dirty="0">
                <a:latin typeface="Arial" panose="020B0604020202020204" pitchFamily="34" charset="0"/>
                <a:cs typeface="Arial" panose="020B0604020202020204" pitchFamily="34" charset="0"/>
              </a:rPr>
              <a:t>Then one of the twelve, called Judas Iscariot, went unto the chief priests,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And said unto them, What will ye give me, and I will deliver him unto you? And they covenanted with him for thirty pieces of silver.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And from that time he sought opportunity to betray him.</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1:16-20 KJV 16 </a:t>
            </a:r>
            <a:r>
              <a:rPr lang="en-US" b="0" dirty="0">
                <a:latin typeface="Arial" panose="020B0604020202020204" pitchFamily="34" charset="0"/>
                <a:cs typeface="Arial" panose="020B0604020202020204" pitchFamily="34" charset="0"/>
              </a:rPr>
              <a:t>Men and brethren, this scripture must needs have been fulfilled, which the Holy Ghost by the mouth of David spake </a:t>
            </a:r>
            <a:r>
              <a:rPr lang="en-US" b="1" dirty="0">
                <a:latin typeface="Arial" panose="020B0604020202020204" pitchFamily="34" charset="0"/>
                <a:cs typeface="Arial" panose="020B0604020202020204" pitchFamily="34" charset="0"/>
              </a:rPr>
              <a:t>before concerning Judas</a:t>
            </a:r>
            <a:r>
              <a:rPr lang="en-US" b="0" dirty="0">
                <a:latin typeface="Arial" panose="020B0604020202020204" pitchFamily="34" charset="0"/>
                <a:cs typeface="Arial" panose="020B0604020202020204" pitchFamily="34" charset="0"/>
              </a:rPr>
              <a:t>, which was guide to them that took Jesus.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For he was numbered with us, and had obtained part of this ministry.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Now this man purchased a field with the reward of iniquity; and falling headlong, he burst asunder in the midst, and all his bowels gushed out.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And it was known unto all the dwellers at Jerusalem; insomuch as that field is called in their proper tongue, Aceldama, that is to say, The field of blood.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For it is written in the book of Psalms, Let his habitation be desolate, and let no man dwell therein: and his </a:t>
            </a:r>
            <a:r>
              <a:rPr lang="en-US" b="0" dirty="0" err="1">
                <a:latin typeface="Arial" panose="020B0604020202020204" pitchFamily="34" charset="0"/>
                <a:cs typeface="Arial" panose="020B0604020202020204" pitchFamily="34" charset="0"/>
              </a:rPr>
              <a:t>bishoprick</a:t>
            </a:r>
            <a:r>
              <a:rPr lang="en-US" b="0" dirty="0">
                <a:latin typeface="Arial" panose="020B0604020202020204" pitchFamily="34" charset="0"/>
                <a:cs typeface="Arial" panose="020B0604020202020204" pitchFamily="34" charset="0"/>
              </a:rPr>
              <a:t> let another take.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And they gave forth their lots; and </a:t>
            </a:r>
            <a:r>
              <a:rPr lang="en-US" b="1" dirty="0">
                <a:latin typeface="Arial" panose="020B0604020202020204" pitchFamily="34" charset="0"/>
                <a:cs typeface="Arial" panose="020B0604020202020204" pitchFamily="34" charset="0"/>
              </a:rPr>
              <a:t>the lot fell upon Matthias</a:t>
            </a:r>
            <a:r>
              <a:rPr lang="en-US" b="0" dirty="0">
                <a:latin typeface="Arial" panose="020B0604020202020204" pitchFamily="34" charset="0"/>
                <a:cs typeface="Arial" panose="020B0604020202020204" pitchFamily="34" charset="0"/>
              </a:rPr>
              <a:t>; and he was numbered with the eleven apostles.</a:t>
            </a:r>
          </a:p>
        </p:txBody>
      </p:sp>
      <p:sp>
        <p:nvSpPr>
          <p:cNvPr id="4" name="Slide Number Placeholder 3"/>
          <p:cNvSpPr>
            <a:spLocks noGrp="1"/>
          </p:cNvSpPr>
          <p:nvPr>
            <p:ph type="sldNum" sz="quarter" idx="5"/>
          </p:nvPr>
        </p:nvSpPr>
        <p:spPr/>
        <p:txBody>
          <a:bodyPr/>
          <a:lstStyle/>
          <a:p>
            <a:fld id="{F3544625-0ADF-4414-89A2-9E135F0C849F}" type="slidenum">
              <a:rPr lang="en-US" smtClean="0"/>
              <a:t>3</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1493149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3 John 1:9-10 KJV 9 </a:t>
            </a:r>
            <a:r>
              <a:rPr lang="en-US" b="0" dirty="0">
                <a:latin typeface="Arial" panose="020B0604020202020204" pitchFamily="34" charset="0"/>
                <a:cs typeface="Arial" panose="020B0604020202020204" pitchFamily="34" charset="0"/>
              </a:rPr>
              <a:t>I wrote unto the church: but </a:t>
            </a:r>
            <a:r>
              <a:rPr lang="en-US" b="1" dirty="0">
                <a:latin typeface="Arial" panose="020B0604020202020204" pitchFamily="34" charset="0"/>
                <a:cs typeface="Arial" panose="020B0604020202020204" pitchFamily="34" charset="0"/>
              </a:rPr>
              <a:t>Diotrephes, who loveth to have the preeminence among them, </a:t>
            </a:r>
            <a:r>
              <a:rPr lang="en-US" b="1" dirty="0" err="1">
                <a:latin typeface="Arial" panose="020B0604020202020204" pitchFamily="34" charset="0"/>
                <a:cs typeface="Arial" panose="020B0604020202020204" pitchFamily="34" charset="0"/>
              </a:rPr>
              <a:t>receiveth</a:t>
            </a:r>
            <a:r>
              <a:rPr lang="en-US" b="1" dirty="0">
                <a:latin typeface="Arial" panose="020B0604020202020204" pitchFamily="34" charset="0"/>
                <a:cs typeface="Arial" panose="020B0604020202020204" pitchFamily="34" charset="0"/>
              </a:rPr>
              <a:t> us not. 10 </a:t>
            </a:r>
            <a:r>
              <a:rPr lang="en-US" b="0" dirty="0">
                <a:latin typeface="Arial" panose="020B0604020202020204" pitchFamily="34" charset="0"/>
                <a:cs typeface="Arial" panose="020B0604020202020204" pitchFamily="34" charset="0"/>
              </a:rPr>
              <a:t>Wherefore, if I come, I will remember his deeds which he doeth, prating against us with malicious words: and not content therewith, neither doth he himself receive the brethren, and </a:t>
            </a:r>
            <a:r>
              <a:rPr lang="en-US" b="0" dirty="0" err="1">
                <a:latin typeface="Arial" panose="020B0604020202020204" pitchFamily="34" charset="0"/>
                <a:cs typeface="Arial" panose="020B0604020202020204" pitchFamily="34" charset="0"/>
              </a:rPr>
              <a:t>forbiddeth</a:t>
            </a:r>
            <a:r>
              <a:rPr lang="en-US" b="0" dirty="0">
                <a:latin typeface="Arial" panose="020B0604020202020204" pitchFamily="34" charset="0"/>
                <a:cs typeface="Arial" panose="020B0604020202020204" pitchFamily="34" charset="0"/>
              </a:rPr>
              <a:t> them that would, and </a:t>
            </a:r>
            <a:r>
              <a:rPr lang="en-US" b="0" dirty="0" err="1">
                <a:latin typeface="Arial" panose="020B0604020202020204" pitchFamily="34" charset="0"/>
                <a:cs typeface="Arial" panose="020B0604020202020204" pitchFamily="34" charset="0"/>
              </a:rPr>
              <a:t>casteth</a:t>
            </a:r>
            <a:r>
              <a:rPr lang="en-US" b="0" dirty="0">
                <a:latin typeface="Arial" panose="020B0604020202020204" pitchFamily="34" charset="0"/>
                <a:cs typeface="Arial" panose="020B0604020202020204" pitchFamily="34" charset="0"/>
              </a:rPr>
              <a:t> them out of the church.</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Timothy 4:14-15 KJV 14</a:t>
            </a:r>
            <a:r>
              <a:rPr lang="en-US" b="0" dirty="0">
                <a:latin typeface="Arial" panose="020B0604020202020204" pitchFamily="34" charset="0"/>
                <a:cs typeface="Arial" panose="020B0604020202020204" pitchFamily="34" charset="0"/>
              </a:rPr>
              <a:t> Alexander the coppersmith </a:t>
            </a:r>
            <a:r>
              <a:rPr lang="en-US" b="1" dirty="0">
                <a:latin typeface="Arial" panose="020B0604020202020204" pitchFamily="34" charset="0"/>
                <a:cs typeface="Arial" panose="020B0604020202020204" pitchFamily="34" charset="0"/>
              </a:rPr>
              <a:t>did me much evil</a:t>
            </a:r>
            <a:r>
              <a:rPr lang="en-US" b="0" dirty="0">
                <a:latin typeface="Arial" panose="020B0604020202020204" pitchFamily="34" charset="0"/>
                <a:cs typeface="Arial" panose="020B0604020202020204" pitchFamily="34" charset="0"/>
              </a:rPr>
              <a:t>: the Lord reward him according to his works: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Of whom be thou ware also; for he hath greatly withstood our words.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Timothy 4:16-18 KJV 16 </a:t>
            </a:r>
            <a:r>
              <a:rPr lang="en-US" b="0" dirty="0">
                <a:latin typeface="Arial" panose="020B0604020202020204" pitchFamily="34" charset="0"/>
                <a:cs typeface="Arial" panose="020B0604020202020204" pitchFamily="34" charset="0"/>
              </a:rPr>
              <a:t>At my first answer no man stood with me, but all men forsook me: I pray God that it may not be laid to their charge. </a:t>
            </a:r>
            <a:r>
              <a:rPr lang="en-US" b="1" dirty="0">
                <a:latin typeface="Arial" panose="020B0604020202020204" pitchFamily="34" charset="0"/>
                <a:cs typeface="Arial" panose="020B0604020202020204" pitchFamily="34" charset="0"/>
              </a:rPr>
              <a:t>17 </a:t>
            </a:r>
            <a:r>
              <a:rPr lang="en-US" b="0" dirty="0">
                <a:latin typeface="Arial" panose="020B0604020202020204" pitchFamily="34" charset="0"/>
                <a:cs typeface="Arial" panose="020B0604020202020204" pitchFamily="34" charset="0"/>
              </a:rPr>
              <a:t>Notwithstanding the Lord stood with me, and strengthened me; that by me the preaching might be fully known, and that all the Gentiles might hear: and I was delivered out of the mouth of the lion.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the Lord shall deliver me from every evil work, and will preserve me unto his heavenly kingdom: to whom be glory for ever and ever. Amen.</a:t>
            </a:r>
          </a:p>
        </p:txBody>
      </p:sp>
      <p:sp>
        <p:nvSpPr>
          <p:cNvPr id="4" name="Slide Number Placeholder 3"/>
          <p:cNvSpPr>
            <a:spLocks noGrp="1"/>
          </p:cNvSpPr>
          <p:nvPr>
            <p:ph type="sldNum" sz="quarter" idx="5"/>
          </p:nvPr>
        </p:nvSpPr>
        <p:spPr/>
        <p:txBody>
          <a:bodyPr/>
          <a:lstStyle/>
          <a:p>
            <a:fld id="{F3544625-0ADF-4414-89A2-9E135F0C849F}" type="slidenum">
              <a:rPr lang="en-US" smtClean="0"/>
              <a:t>4</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420503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63525"/>
            <a:ext cx="4321175" cy="3240088"/>
          </a:xfrm>
        </p:spPr>
      </p:sp>
      <p:sp>
        <p:nvSpPr>
          <p:cNvPr id="3" name="Notes Placeholder 2"/>
          <p:cNvSpPr>
            <a:spLocks noGrp="1"/>
          </p:cNvSpPr>
          <p:nvPr>
            <p:ph type="body" idx="1"/>
          </p:nvPr>
        </p:nvSpPr>
        <p:spPr>
          <a:xfrm>
            <a:off x="0" y="3503772"/>
            <a:ext cx="7315200" cy="6097429"/>
          </a:xfrm>
        </p:spPr>
        <p:txBody>
          <a:bodyPr/>
          <a:lstStyle/>
          <a:p>
            <a:r>
              <a:rPr lang="en-US" b="1" dirty="0">
                <a:latin typeface="Arial" panose="020B0604020202020204" pitchFamily="34" charset="0"/>
                <a:cs typeface="Arial" panose="020B0604020202020204" pitchFamily="34" charset="0"/>
              </a:rPr>
              <a:t>Ecclesiastes 9:18 KJV 18 </a:t>
            </a:r>
            <a:r>
              <a:rPr lang="en-US" dirty="0">
                <a:latin typeface="Arial" panose="020B0604020202020204" pitchFamily="34" charset="0"/>
                <a:cs typeface="Arial" panose="020B0604020202020204" pitchFamily="34" charset="0"/>
              </a:rPr>
              <a:t>Wisdom is better than weapons of war: but </a:t>
            </a:r>
            <a:r>
              <a:rPr lang="en-US" b="1" dirty="0">
                <a:latin typeface="Arial" panose="020B0604020202020204" pitchFamily="34" charset="0"/>
                <a:cs typeface="Arial" panose="020B0604020202020204" pitchFamily="34" charset="0"/>
              </a:rPr>
              <a:t>one sinner </a:t>
            </a:r>
            <a:r>
              <a:rPr lang="en-US" dirty="0" err="1">
                <a:latin typeface="Arial" panose="020B0604020202020204" pitchFamily="34" charset="0"/>
                <a:cs typeface="Arial" panose="020B0604020202020204" pitchFamily="34" charset="0"/>
              </a:rPr>
              <a:t>destroyeth</a:t>
            </a:r>
            <a:r>
              <a:rPr lang="en-US" dirty="0">
                <a:latin typeface="Arial" panose="020B0604020202020204" pitchFamily="34" charset="0"/>
                <a:cs typeface="Arial" panose="020B0604020202020204" pitchFamily="34" charset="0"/>
              </a:rPr>
              <a:t> much good.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3:1-13 KJV 1 </a:t>
            </a:r>
            <a:r>
              <a:rPr lang="en-US" dirty="0">
                <a:latin typeface="Arial" panose="020B0604020202020204" pitchFamily="34" charset="0"/>
                <a:cs typeface="Arial" panose="020B0604020202020204" pitchFamily="34" charset="0"/>
              </a:rPr>
              <a:t>This know also, that in the last days perilous times shall come.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For men shall be lovers of their own selves, covetous, boasters, proud, blasphemers, disobedient to parents, unthankful, unholy</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Without natural affection, trucebreakers, false accusers, incontinent, fierce, despisers of those that are good,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Traitors, heady, </a:t>
            </a:r>
            <a:r>
              <a:rPr lang="en-US" dirty="0" err="1">
                <a:latin typeface="Arial" panose="020B0604020202020204" pitchFamily="34" charset="0"/>
                <a:cs typeface="Arial" panose="020B0604020202020204" pitchFamily="34" charset="0"/>
              </a:rPr>
              <a:t>highminded</a:t>
            </a:r>
            <a:r>
              <a:rPr lang="en-US" dirty="0">
                <a:latin typeface="Arial" panose="020B0604020202020204" pitchFamily="34" charset="0"/>
                <a:cs typeface="Arial" panose="020B0604020202020204" pitchFamily="34" charset="0"/>
              </a:rPr>
              <a:t>, lovers of pleasures more than lovers of God;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Having a form of godliness, but denying the power thereof: from such turn away.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For of this sort are they which creep into houses, and lead captive silly women laden with sins, led away with divers lusts, 7 Ever learning, and never able to come to the knowledge of the truth.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 Now as Jannes and </a:t>
            </a:r>
            <a:r>
              <a:rPr lang="en-US" dirty="0" err="1">
                <a:latin typeface="Arial" panose="020B0604020202020204" pitchFamily="34" charset="0"/>
                <a:cs typeface="Arial" panose="020B0604020202020204" pitchFamily="34" charset="0"/>
              </a:rPr>
              <a:t>Jambres</a:t>
            </a:r>
            <a:r>
              <a:rPr lang="en-US" dirty="0">
                <a:latin typeface="Arial" panose="020B0604020202020204" pitchFamily="34" charset="0"/>
                <a:cs typeface="Arial" panose="020B0604020202020204" pitchFamily="34" charset="0"/>
              </a:rPr>
              <a:t> withstood Moses, so do these also resist the truth: men of corrupt minds, reprobate concerning the faith.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But they shall proceed no further: for their folly shall be manifest unto all men, as theirs also was.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But thou hast fully known my doctrine, manner of life, purpose, faith, longsuffering, charity, patience,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Persecutions, afflictions, which came unto me at Antioch, at Iconium, at Lystra; what persecutions I endured: but out of them all the Lord delivered me.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Yea, and all that will live godly in Christ Jesus shall suffer persecution</a:t>
            </a:r>
            <a:r>
              <a:rPr lang="en-US" b="1" dirty="0">
                <a:latin typeface="Arial" panose="020B0604020202020204" pitchFamily="34" charset="0"/>
                <a:cs typeface="Arial" panose="020B0604020202020204" pitchFamily="34" charset="0"/>
              </a:rPr>
              <a:t>. 13 But evil men and seducers shall wax worse and worse, deceiving, and being deceived.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4:3-4 KJV 3 </a:t>
            </a:r>
            <a:r>
              <a:rPr lang="en-US" b="0" dirty="0">
                <a:latin typeface="Arial" panose="020B0604020202020204" pitchFamily="34" charset="0"/>
                <a:cs typeface="Arial" panose="020B0604020202020204" pitchFamily="34" charset="0"/>
              </a:rPr>
              <a:t>For the time will come when they will not endure sound doctrine; but after their own lusts shall they heap to themselves teachers, having itching ears;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And they shall turn away their ears from the truth, and shall be turned unto fables.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13:15 KJV 15 </a:t>
            </a:r>
            <a:r>
              <a:rPr lang="en-US" b="0" dirty="0">
                <a:latin typeface="Arial" panose="020B0604020202020204" pitchFamily="34" charset="0"/>
                <a:cs typeface="Arial" panose="020B0604020202020204" pitchFamily="34" charset="0"/>
              </a:rPr>
              <a:t>Good understanding giveth </a:t>
            </a:r>
            <a:r>
              <a:rPr lang="en-US" b="0" dirty="0" err="1">
                <a:latin typeface="Arial" panose="020B0604020202020204" pitchFamily="34" charset="0"/>
                <a:cs typeface="Arial" panose="020B0604020202020204" pitchFamily="34" charset="0"/>
              </a:rPr>
              <a:t>favour</a:t>
            </a:r>
            <a:r>
              <a:rPr lang="en-US" b="0" dirty="0">
                <a:latin typeface="Arial" panose="020B0604020202020204" pitchFamily="34" charset="0"/>
                <a:cs typeface="Arial" panose="020B0604020202020204" pitchFamily="34" charset="0"/>
              </a:rPr>
              <a:t>: but the way of transgressors is hard.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15:18 KJV 18</a:t>
            </a:r>
            <a:r>
              <a:rPr lang="en-US" b="0" dirty="0">
                <a:latin typeface="Arial" panose="020B0604020202020204" pitchFamily="34" charset="0"/>
                <a:cs typeface="Arial" panose="020B0604020202020204" pitchFamily="34" charset="0"/>
              </a:rPr>
              <a:t> A wrathful man </a:t>
            </a:r>
            <a:r>
              <a:rPr lang="en-US" b="0" dirty="0" err="1">
                <a:latin typeface="Arial" panose="020B0604020202020204" pitchFamily="34" charset="0"/>
                <a:cs typeface="Arial" panose="020B0604020202020204" pitchFamily="34" charset="0"/>
              </a:rPr>
              <a:t>stirreth</a:t>
            </a:r>
            <a:r>
              <a:rPr lang="en-US" b="0" dirty="0">
                <a:latin typeface="Arial" panose="020B0604020202020204" pitchFamily="34" charset="0"/>
                <a:cs typeface="Arial" panose="020B0604020202020204" pitchFamily="34" charset="0"/>
              </a:rPr>
              <a:t> up strife: but he that is slow to anger </a:t>
            </a:r>
            <a:r>
              <a:rPr lang="en-US" b="0" dirty="0" err="1">
                <a:latin typeface="Arial" panose="020B0604020202020204" pitchFamily="34" charset="0"/>
                <a:cs typeface="Arial" panose="020B0604020202020204" pitchFamily="34" charset="0"/>
              </a:rPr>
              <a:t>appeaseth</a:t>
            </a:r>
            <a:r>
              <a:rPr lang="en-US" b="0" dirty="0">
                <a:latin typeface="Arial" panose="020B0604020202020204" pitchFamily="34" charset="0"/>
                <a:cs typeface="Arial" panose="020B0604020202020204" pitchFamily="34" charset="0"/>
              </a:rPr>
              <a:t> strife.</a:t>
            </a:r>
          </a:p>
        </p:txBody>
      </p:sp>
      <p:sp>
        <p:nvSpPr>
          <p:cNvPr id="4" name="Slide Number Placeholder 3"/>
          <p:cNvSpPr>
            <a:spLocks noGrp="1"/>
          </p:cNvSpPr>
          <p:nvPr>
            <p:ph type="sldNum" sz="quarter" idx="5"/>
          </p:nvPr>
        </p:nvSpPr>
        <p:spPr/>
        <p:txBody>
          <a:bodyPr/>
          <a:lstStyle/>
          <a:p>
            <a:fld id="{F3544625-0ADF-4414-89A2-9E135F0C849F}" type="slidenum">
              <a:rPr lang="en-US" smtClean="0"/>
              <a:t>5</a:t>
            </a:fld>
            <a:endParaRPr lang="en-US" dirty="0"/>
          </a:p>
        </p:txBody>
      </p:sp>
      <p:sp>
        <p:nvSpPr>
          <p:cNvPr id="5" name="Date Placeholder 4">
            <a:extLst>
              <a:ext uri="{FF2B5EF4-FFF2-40B4-BE49-F238E27FC236}">
                <a16:creationId xmlns:a16="http://schemas.microsoft.com/office/drawing/2014/main" id="{4B24ECDF-FC42-9D55-1B52-8C57CD979940}"/>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4040594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dirty="0">
                <a:latin typeface="Arial" panose="020B0604020202020204" pitchFamily="34" charset="0"/>
                <a:cs typeface="Arial" panose="020B0604020202020204" pitchFamily="34" charset="0"/>
              </a:rPr>
              <a:t>Philippians 3:17 KJV 17 </a:t>
            </a:r>
            <a:r>
              <a:rPr lang="en-US" b="0" dirty="0">
                <a:latin typeface="Arial" panose="020B0604020202020204" pitchFamily="34" charset="0"/>
                <a:cs typeface="Arial" panose="020B0604020202020204" pitchFamily="34" charset="0"/>
              </a:rPr>
              <a:t>Brethren, be followers together of me, and mark them which walk so as ye have us for an ensample (pattern).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2:2 KJV 2 </a:t>
            </a:r>
            <a:r>
              <a:rPr lang="en-US" b="0" dirty="0">
                <a:latin typeface="Arial" panose="020B0604020202020204" pitchFamily="34" charset="0"/>
                <a:cs typeface="Arial" panose="020B0604020202020204" pitchFamily="34" charset="0"/>
              </a:rPr>
              <a:t>And the things that thou hast heard of me among many witnesses, the same commit thou to faithful men, who shall be able to teach others also.</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6:18-20 KJV 18 </a:t>
            </a:r>
            <a:r>
              <a:rPr lang="en-US" b="0" dirty="0">
                <a:latin typeface="Arial" panose="020B0604020202020204" pitchFamily="34" charset="0"/>
                <a:cs typeface="Arial" panose="020B0604020202020204" pitchFamily="34" charset="0"/>
              </a:rPr>
              <a:t>Praying always with all prayer and supplication in the Spirit, and watching thereunto with all perseverance and supplication for all saints;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And for me, that utterance may be given unto me, that I may open my mouth boldly, to make known the mystery of the gospel, </a:t>
            </a:r>
            <a:r>
              <a:rPr lang="en-US" b="1" dirty="0">
                <a:latin typeface="Arial" panose="020B0604020202020204" pitchFamily="34" charset="0"/>
                <a:cs typeface="Arial" panose="020B0604020202020204" pitchFamily="34" charset="0"/>
              </a:rPr>
              <a:t>20 </a:t>
            </a:r>
            <a:r>
              <a:rPr lang="en-US" b="0" dirty="0">
                <a:latin typeface="Arial" panose="020B0604020202020204" pitchFamily="34" charset="0"/>
                <a:cs typeface="Arial" panose="020B0604020202020204" pitchFamily="34" charset="0"/>
              </a:rPr>
              <a:t>For which I am an ambassador in bonds: </a:t>
            </a:r>
            <a:r>
              <a:rPr lang="en-US" b="1" dirty="0">
                <a:latin typeface="Arial" panose="020B0604020202020204" pitchFamily="34" charset="0"/>
                <a:cs typeface="Arial" panose="020B0604020202020204" pitchFamily="34" charset="0"/>
              </a:rPr>
              <a:t>that therein I may speak boldly, as I ought to speak.</a:t>
            </a:r>
          </a:p>
        </p:txBody>
      </p:sp>
      <p:sp>
        <p:nvSpPr>
          <p:cNvPr id="4" name="Slide Number Placeholder 3"/>
          <p:cNvSpPr>
            <a:spLocks noGrp="1"/>
          </p:cNvSpPr>
          <p:nvPr>
            <p:ph type="sldNum" sz="quarter" idx="5"/>
          </p:nvPr>
        </p:nvSpPr>
        <p:spPr/>
        <p:txBody>
          <a:bodyPr/>
          <a:lstStyle/>
          <a:p>
            <a:fld id="{F3544625-0ADF-4414-89A2-9E135F0C849F}" type="slidenum">
              <a:rPr lang="en-US" smtClean="0"/>
              <a:t>6</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2624821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dirty="0">
                <a:latin typeface="Arial" panose="020B0604020202020204" pitchFamily="34" charset="0"/>
                <a:cs typeface="Arial" panose="020B0604020202020204" pitchFamily="34" charset="0"/>
              </a:rPr>
              <a:t>1 Timothy 5:20 KJV 20 </a:t>
            </a:r>
            <a:r>
              <a:rPr lang="en-US" b="0" dirty="0">
                <a:latin typeface="Arial" panose="020B0604020202020204" pitchFamily="34" charset="0"/>
                <a:cs typeface="Arial" panose="020B0604020202020204" pitchFamily="34" charset="0"/>
              </a:rPr>
              <a:t>Them that sin rebuke before all, that others also may fear.</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Titus 1:12-13 KJV 12 </a:t>
            </a:r>
            <a:r>
              <a:rPr lang="en-US" b="0" dirty="0">
                <a:latin typeface="Arial" panose="020B0604020202020204" pitchFamily="34" charset="0"/>
                <a:cs typeface="Arial" panose="020B0604020202020204" pitchFamily="34" charset="0"/>
              </a:rPr>
              <a:t>One of themselves, even a prophet of their own, said, The </a:t>
            </a:r>
            <a:r>
              <a:rPr lang="en-US" b="0" dirty="0" err="1">
                <a:latin typeface="Arial" panose="020B0604020202020204" pitchFamily="34" charset="0"/>
                <a:cs typeface="Arial" panose="020B0604020202020204" pitchFamily="34" charset="0"/>
              </a:rPr>
              <a:t>Cretians</a:t>
            </a:r>
            <a:r>
              <a:rPr lang="en-US" b="0" dirty="0">
                <a:latin typeface="Arial" panose="020B0604020202020204" pitchFamily="34" charset="0"/>
                <a:cs typeface="Arial" panose="020B0604020202020204" pitchFamily="34" charset="0"/>
              </a:rPr>
              <a:t> are </a:t>
            </a:r>
            <a:r>
              <a:rPr lang="en-US" b="0" dirty="0" err="1">
                <a:latin typeface="Arial" panose="020B0604020202020204" pitchFamily="34" charset="0"/>
                <a:cs typeface="Arial" panose="020B0604020202020204" pitchFamily="34" charset="0"/>
              </a:rPr>
              <a:t>alway</a:t>
            </a:r>
            <a:r>
              <a:rPr lang="en-US" b="0" dirty="0">
                <a:latin typeface="Arial" panose="020B0604020202020204" pitchFamily="34" charset="0"/>
                <a:cs typeface="Arial" panose="020B0604020202020204" pitchFamily="34" charset="0"/>
              </a:rPr>
              <a:t> liars, evil beasts, slow bellies. </a:t>
            </a:r>
            <a:r>
              <a:rPr lang="en-US" b="1" dirty="0">
                <a:latin typeface="Arial" panose="020B0604020202020204" pitchFamily="34" charset="0"/>
                <a:cs typeface="Arial" panose="020B0604020202020204" pitchFamily="34" charset="0"/>
              </a:rPr>
              <a:t>13 </a:t>
            </a:r>
            <a:r>
              <a:rPr lang="en-US" b="0" dirty="0">
                <a:latin typeface="Arial" panose="020B0604020202020204" pitchFamily="34" charset="0"/>
                <a:cs typeface="Arial" panose="020B0604020202020204" pitchFamily="34" charset="0"/>
              </a:rPr>
              <a:t>This witness is true. Wherefore rebuke them sharply, that they may be sound in the faith;</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Titus 1:10-11 KJV 10 </a:t>
            </a:r>
            <a:r>
              <a:rPr lang="en-US" b="0" dirty="0">
                <a:latin typeface="Arial" panose="020B0604020202020204" pitchFamily="34" charset="0"/>
                <a:cs typeface="Arial" panose="020B0604020202020204" pitchFamily="34" charset="0"/>
              </a:rPr>
              <a:t>For there are many unruly and vain talkers and deceivers, specially they of the circumcision:</a:t>
            </a:r>
            <a:r>
              <a:rPr lang="en-US" b="1" dirty="0">
                <a:latin typeface="Arial" panose="020B0604020202020204" pitchFamily="34" charset="0"/>
                <a:cs typeface="Arial" panose="020B0604020202020204" pitchFamily="34" charset="0"/>
              </a:rPr>
              <a:t> 11 </a:t>
            </a:r>
            <a:r>
              <a:rPr lang="en-US" b="0" dirty="0">
                <a:latin typeface="Arial" panose="020B0604020202020204" pitchFamily="34" charset="0"/>
                <a:cs typeface="Arial" panose="020B0604020202020204" pitchFamily="34" charset="0"/>
              </a:rPr>
              <a:t>Whose mouths must be stopped, who subvert whole houses, teaching things which they ought not, for filthy lucre's sake. </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16:17-18 KJV 17 </a:t>
            </a:r>
            <a:r>
              <a:rPr lang="en-US" b="0" dirty="0">
                <a:latin typeface="Arial" panose="020B0604020202020204" pitchFamily="34" charset="0"/>
                <a:cs typeface="Arial" panose="020B0604020202020204" pitchFamily="34" charset="0"/>
              </a:rPr>
              <a:t>Now I beseech you, brethren, mark them which cause divisions and offences contrary to the doctrine which ye have learned; and avoid them.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For they that are such serve not our Lord Jesus Christ, but their own belly; and by good words and fair speeches deceive the hearts of the simple.</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Thessalonians 3:6 KJV 6 </a:t>
            </a:r>
            <a:r>
              <a:rPr lang="en-US" b="0" dirty="0">
                <a:latin typeface="Arial" panose="020B0604020202020204" pitchFamily="34" charset="0"/>
                <a:cs typeface="Arial" panose="020B0604020202020204" pitchFamily="34" charset="0"/>
              </a:rPr>
              <a:t>Now we </a:t>
            </a:r>
            <a:r>
              <a:rPr lang="en-US" b="1" dirty="0">
                <a:latin typeface="Arial" panose="020B0604020202020204" pitchFamily="34" charset="0"/>
                <a:cs typeface="Arial" panose="020B0604020202020204" pitchFamily="34" charset="0"/>
              </a:rPr>
              <a:t>command you,</a:t>
            </a:r>
            <a:r>
              <a:rPr lang="en-US" b="0" dirty="0">
                <a:latin typeface="Arial" panose="020B0604020202020204" pitchFamily="34" charset="0"/>
                <a:cs typeface="Arial" panose="020B0604020202020204" pitchFamily="34" charset="0"/>
              </a:rPr>
              <a:t> brethren, in the name of our Lord Jesus Christ, </a:t>
            </a:r>
            <a:r>
              <a:rPr lang="en-US" b="1" dirty="0">
                <a:latin typeface="Arial" panose="020B0604020202020204" pitchFamily="34" charset="0"/>
                <a:cs typeface="Arial" panose="020B0604020202020204" pitchFamily="34" charset="0"/>
              </a:rPr>
              <a:t>that ye withdraw yourselves from every brother that walketh disorderly, and not after the tradition which he received of us.</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3544625-0ADF-4414-89A2-9E135F0C849F}" type="slidenum">
              <a:rPr lang="en-US" smtClean="0"/>
              <a:t>7</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4001253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Corinthians 3:17 KJV 17</a:t>
            </a:r>
            <a:r>
              <a:rPr lang="en-US" b="0" dirty="0">
                <a:latin typeface="Arial" panose="020B0604020202020204" pitchFamily="34" charset="0"/>
                <a:cs typeface="Arial" panose="020B0604020202020204" pitchFamily="34" charset="0"/>
              </a:rPr>
              <a:t> If any man defile the temple of God, him shall God destroy; for the temple of God is holy, which temple ye are.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14:20 KJV 20 </a:t>
            </a:r>
            <a:r>
              <a:rPr lang="en-US" b="0" dirty="0">
                <a:latin typeface="Arial" panose="020B0604020202020204" pitchFamily="34" charset="0"/>
                <a:cs typeface="Arial" panose="020B0604020202020204" pitchFamily="34" charset="0"/>
              </a:rPr>
              <a:t>For meat destroy not the work of God. All things indeed are pure; but it is evil for that man who </a:t>
            </a:r>
            <a:r>
              <a:rPr lang="en-US" b="0" dirty="0" err="1">
                <a:latin typeface="Arial" panose="020B0604020202020204" pitchFamily="34" charset="0"/>
                <a:cs typeface="Arial" panose="020B0604020202020204" pitchFamily="34" charset="0"/>
              </a:rPr>
              <a:t>eateth</a:t>
            </a:r>
            <a:r>
              <a:rPr lang="en-US" b="0" dirty="0">
                <a:latin typeface="Arial" panose="020B0604020202020204" pitchFamily="34" charset="0"/>
                <a:cs typeface="Arial" panose="020B0604020202020204" pitchFamily="34" charset="0"/>
              </a:rPr>
              <a:t> with offence.</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Galatians 2:3-5 KJV 3 </a:t>
            </a:r>
            <a:r>
              <a:rPr lang="en-US" b="0" dirty="0">
                <a:latin typeface="Arial" panose="020B0604020202020204" pitchFamily="34" charset="0"/>
                <a:cs typeface="Arial" panose="020B0604020202020204" pitchFamily="34" charset="0"/>
              </a:rPr>
              <a:t>But neither Titus, who was with me, being a Greek, was compelled to be circumcised: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that because of false brethren unawares brought in, who came in privily to spy out our liberty which we have in Christ Jesus, that they might bring us into bondage: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To whom we gave place by subjection, no, not for an hour; that the truth of the gospel might continue with you.</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James 5:19-20 KJV 19 </a:t>
            </a:r>
            <a:r>
              <a:rPr lang="en-US" b="0" dirty="0">
                <a:latin typeface="Arial" panose="020B0604020202020204" pitchFamily="34" charset="0"/>
                <a:cs typeface="Arial" panose="020B0604020202020204" pitchFamily="34" charset="0"/>
              </a:rPr>
              <a:t>Brethren, if any of you do err from the truth, </a:t>
            </a:r>
            <a:r>
              <a:rPr lang="en-US" b="1" dirty="0">
                <a:latin typeface="Arial" panose="020B0604020202020204" pitchFamily="34" charset="0"/>
                <a:cs typeface="Arial" panose="020B0604020202020204" pitchFamily="34" charset="0"/>
              </a:rPr>
              <a:t>and one convert him</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Let him know, that he which </a:t>
            </a:r>
            <a:r>
              <a:rPr lang="en-US" b="0" dirty="0" err="1">
                <a:latin typeface="Arial" panose="020B0604020202020204" pitchFamily="34" charset="0"/>
                <a:cs typeface="Arial" panose="020B0604020202020204" pitchFamily="34" charset="0"/>
              </a:rPr>
              <a:t>converteth</a:t>
            </a:r>
            <a:r>
              <a:rPr lang="en-US" b="0" dirty="0">
                <a:latin typeface="Arial" panose="020B0604020202020204" pitchFamily="34" charset="0"/>
                <a:cs typeface="Arial" panose="020B0604020202020204" pitchFamily="34" charset="0"/>
              </a:rPr>
              <a:t> the sinner from the error of his way shall save a soul from death, and shall hide a multitude of sins.</a:t>
            </a:r>
          </a:p>
        </p:txBody>
      </p:sp>
      <p:sp>
        <p:nvSpPr>
          <p:cNvPr id="4" name="Slide Number Placeholder 3"/>
          <p:cNvSpPr>
            <a:spLocks noGrp="1"/>
          </p:cNvSpPr>
          <p:nvPr>
            <p:ph type="sldNum" sz="quarter" idx="5"/>
          </p:nvPr>
        </p:nvSpPr>
        <p:spPr/>
        <p:txBody>
          <a:bodyPr/>
          <a:lstStyle/>
          <a:p>
            <a:fld id="{F3544625-0ADF-4414-89A2-9E135F0C849F}" type="slidenum">
              <a:rPr lang="en-US" smtClean="0"/>
              <a:t>8</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3644189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Ecclesiastes 8:11 KJV 11</a:t>
            </a:r>
            <a:r>
              <a:rPr lang="en-US" b="0" dirty="0">
                <a:latin typeface="Arial" panose="020B0604020202020204" pitchFamily="34" charset="0"/>
                <a:cs typeface="Arial" panose="020B0604020202020204" pitchFamily="34" charset="0"/>
              </a:rPr>
              <a:t> Because sentence against an evil work is not executed speedily, therefore the heart of the sons of men is fully set in them to do evil.</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Corinthians 1:10 KJV 10 </a:t>
            </a:r>
            <a:r>
              <a:rPr lang="en-US" b="0" dirty="0">
                <a:latin typeface="Arial" panose="020B0604020202020204" pitchFamily="34" charset="0"/>
                <a:cs typeface="Arial" panose="020B0604020202020204" pitchFamily="34" charset="0"/>
              </a:rPr>
              <a:t>Now I beseech you, brethren, by the name of our Lord Jesus Christ, that ye all speak the same thing, and that there be no divisions among you; but that ye be perfectly joined together in the same mind and in the same judgment.</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Philippians 1:27 KJV 27 </a:t>
            </a:r>
            <a:r>
              <a:rPr lang="en-US" b="0" dirty="0">
                <a:latin typeface="Arial" panose="020B0604020202020204" pitchFamily="34" charset="0"/>
                <a:cs typeface="Arial" panose="020B0604020202020204" pitchFamily="34" charset="0"/>
              </a:rPr>
              <a:t>Only let your conversation be as it becometh the gospel of Christ: that whether I come and see you, or else be absent, I may hear of your affairs, that ye stand fast in one spirit, with one mind striving together for the faith of the gospel;</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Ephesians 4:3 KJV 3 </a:t>
            </a:r>
            <a:r>
              <a:rPr lang="en-US" b="0" dirty="0" err="1">
                <a:latin typeface="Arial" panose="020B0604020202020204" pitchFamily="34" charset="0"/>
                <a:cs typeface="Arial" panose="020B0604020202020204" pitchFamily="34" charset="0"/>
              </a:rPr>
              <a:t>Endeavouring</a:t>
            </a:r>
            <a:r>
              <a:rPr lang="en-US" b="0" dirty="0">
                <a:latin typeface="Arial" panose="020B0604020202020204" pitchFamily="34" charset="0"/>
                <a:cs typeface="Arial" panose="020B0604020202020204" pitchFamily="34" charset="0"/>
              </a:rPr>
              <a:t> to keep the unity of the Spirit in the bond of peace.</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Thess. 2:15 </a:t>
            </a:r>
            <a:r>
              <a:rPr lang="en-US" b="0" dirty="0">
                <a:latin typeface="Arial" panose="020B0604020202020204" pitchFamily="34" charset="0"/>
                <a:cs typeface="Arial" panose="020B0604020202020204" pitchFamily="34" charset="0"/>
              </a:rPr>
              <a:t>Therefore, brethren, stand fast, and hold the traditions which ye have been taught, whether by word, or our epistle.</a:t>
            </a:r>
          </a:p>
        </p:txBody>
      </p:sp>
      <p:sp>
        <p:nvSpPr>
          <p:cNvPr id="4" name="Slide Number Placeholder 3"/>
          <p:cNvSpPr>
            <a:spLocks noGrp="1"/>
          </p:cNvSpPr>
          <p:nvPr>
            <p:ph type="sldNum" sz="quarter" idx="5"/>
          </p:nvPr>
        </p:nvSpPr>
        <p:spPr/>
        <p:txBody>
          <a:bodyPr/>
          <a:lstStyle/>
          <a:p>
            <a:fld id="{F3544625-0ADF-4414-89A2-9E135F0C849F}" type="slidenum">
              <a:rPr lang="en-US" smtClean="0"/>
              <a:t>9</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3614374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83316B32-538D-43EC-BB30-E932A5BC2A77}" type="datetime1">
              <a:rPr lang="en-US" smtClean="0"/>
              <a:t>6/3/2024</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9366298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DD5120-AD94-4164-9840-B081EBA3F3B4}" type="datetime1">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028133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FB24A0-6C70-43B5-98D1-ECEDDC7F6DE3}"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59988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81AC37-667D-4C8A-A8F1-EDC244F6ECCF}"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863641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6FE67-13B1-4F69-9CCD-2D1D25996338}"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9117638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801A4-800F-4D7D-B470-662FD8F89E38}"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50220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39D1BA-C946-4D7D-A91F-CC2D6CF9F5A1}"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05002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C384A1-4B4F-4805-8761-B3DCA3373F83}"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06343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C1DED3-F18B-4206-9F8B-996958A182BE}"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3375929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DC9224-9E2F-4A9D-ABA0-11F831AE9AF9}"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866939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61DAB7-371D-4A09-B340-610C1688A9C7}"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77124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029033-B432-4E14-A7E0-34F11FE92F9F}" type="datetime1">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982216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B5285A-6775-4586-8DCC-E4872D7F6330}" type="datetime1">
              <a:rPr lang="en-US" smtClean="0"/>
              <a:t>6/3/2024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39090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F01B6E-BF39-4878-ADF6-04FC7489202C}" type="datetime1">
              <a:rPr lang="en-US" smtClean="0"/>
              <a:t>6/3/2024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82036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103B7FB9-16C5-45A2-80A0-0C1F48E1AADA}" type="datetime1">
              <a:rPr lang="en-US" smtClean="0"/>
              <a:t>6/3/2024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65140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FE8087-31B8-4D38-A52E-A0D32C751E04}" type="datetime1">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4193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C9EB46-92EB-4B2D-96F3-ACB69F351739}" type="datetime1">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310004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FFD8-C745-4194-B6FF-74B8FF7F5C9C}" type="datetime1">
              <a:rPr lang="en-US" smtClean="0"/>
              <a:t>6/3/2024</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631483543"/>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28C5E77-0080-4457-B42A-3E5420A7C8D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1618" cy="6856214"/>
          </a:xfrm>
          <a:prstGeom prst="rect">
            <a:avLst/>
          </a:prstGeom>
        </p:spPr>
      </p:pic>
      <p:sp>
        <p:nvSpPr>
          <p:cNvPr id="12" name="Rectangle 11">
            <a:extLst>
              <a:ext uri="{FF2B5EF4-FFF2-40B4-BE49-F238E27FC236}">
                <a16:creationId xmlns:a16="http://schemas.microsoft.com/office/drawing/2014/main" id="{DE6F2CF7-0423-4CC7-90FD-1FEBA0CA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284684" y="2125133"/>
            <a:ext cx="6552009" cy="2607734"/>
          </a:xfrm>
          <a:prstGeom prst="rect">
            <a:avLst/>
          </a:prstGeom>
          <a:solidFill>
            <a:schemeClr val="bg1">
              <a:alpha val="7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solidFill>
                <a:schemeClr val="tx1"/>
              </a:solidFill>
            </a:endParaRPr>
          </a:p>
        </p:txBody>
      </p:sp>
      <p:sp>
        <p:nvSpPr>
          <p:cNvPr id="2" name="Title 1">
            <a:extLst>
              <a:ext uri="{FF2B5EF4-FFF2-40B4-BE49-F238E27FC236}">
                <a16:creationId xmlns:a16="http://schemas.microsoft.com/office/drawing/2014/main" id="{340C7600-5BA8-4A54-887F-74AF87750A31}"/>
              </a:ext>
            </a:extLst>
          </p:cNvPr>
          <p:cNvSpPr>
            <a:spLocks noGrp="1"/>
          </p:cNvSpPr>
          <p:nvPr>
            <p:ph type="ctrTitle"/>
          </p:nvPr>
        </p:nvSpPr>
        <p:spPr>
          <a:xfrm>
            <a:off x="1444602" y="2349305"/>
            <a:ext cx="6260307" cy="2129997"/>
          </a:xfrm>
        </p:spPr>
        <p:txBody>
          <a:bodyPr>
            <a:noAutofit/>
          </a:bodyPr>
          <a:lstStyle/>
          <a:p>
            <a:pPr algn="ctr"/>
            <a:r>
              <a:rPr lang="en-US" sz="7200" b="1" dirty="0">
                <a:latin typeface="Candara" panose="020E0502030303020204" pitchFamily="34" charset="0"/>
              </a:rPr>
              <a:t>What can </a:t>
            </a:r>
            <a:r>
              <a:rPr lang="en-US" sz="7200" b="1" i="1" u="sng" dirty="0">
                <a:effectLst>
                  <a:outerShdw blurRad="38100" dist="38100" dir="2700000" algn="tl">
                    <a:srgbClr val="000000">
                      <a:alpha val="43137"/>
                    </a:srgbClr>
                  </a:outerShdw>
                </a:effectLst>
                <a:latin typeface="Candara" panose="020E0502030303020204" pitchFamily="34" charset="0"/>
              </a:rPr>
              <a:t>One</a:t>
            </a:r>
            <a:r>
              <a:rPr lang="en-US" sz="7200" b="1" dirty="0">
                <a:latin typeface="Candara" panose="020E0502030303020204" pitchFamily="34" charset="0"/>
              </a:rPr>
              <a:t> Man DO?</a:t>
            </a:r>
          </a:p>
        </p:txBody>
      </p:sp>
      <p:sp>
        <p:nvSpPr>
          <p:cNvPr id="3" name="TextBox 2">
            <a:extLst>
              <a:ext uri="{FF2B5EF4-FFF2-40B4-BE49-F238E27FC236}">
                <a16:creationId xmlns:a16="http://schemas.microsoft.com/office/drawing/2014/main" id="{9E7F9EF1-D962-73C1-6009-71DB47694F34}"/>
              </a:ext>
            </a:extLst>
          </p:cNvPr>
          <p:cNvSpPr txBox="1"/>
          <p:nvPr/>
        </p:nvSpPr>
        <p:spPr>
          <a:xfrm>
            <a:off x="3909848" y="5234152"/>
            <a:ext cx="1340069" cy="461665"/>
          </a:xfrm>
          <a:prstGeom prst="rect">
            <a:avLst/>
          </a:prstGeom>
          <a:noFill/>
        </p:spPr>
        <p:txBody>
          <a:bodyPr wrap="square" rtlCol="0">
            <a:spAutoFit/>
          </a:bodyPr>
          <a:lstStyle/>
          <a:p>
            <a:pPr algn="ctr"/>
            <a:r>
              <a:rPr lang="en-US" sz="2400" dirty="0">
                <a:latin typeface="Candara" panose="020E0502030303020204" pitchFamily="34" charset="0"/>
              </a:rPr>
              <a:t>Part 2</a:t>
            </a:r>
          </a:p>
        </p:txBody>
      </p:sp>
    </p:spTree>
    <p:extLst>
      <p:ext uri="{BB962C8B-B14F-4D97-AF65-F5344CB8AC3E}">
        <p14:creationId xmlns:p14="http://schemas.microsoft.com/office/powerpoint/2010/main" val="34177214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461683"/>
            <a:ext cx="7619633" cy="834745"/>
          </a:xfrm>
        </p:spPr>
        <p:txBody>
          <a:bodyPr>
            <a:noAutofit/>
          </a:bodyPr>
          <a:lstStyle/>
          <a:p>
            <a:pPr>
              <a:lnSpc>
                <a:spcPts val="4800"/>
              </a:lnSpc>
            </a:pPr>
            <a:r>
              <a:rPr lang="en-US" sz="4800" b="1" dirty="0">
                <a:latin typeface="Candara" panose="020E0502030303020204" pitchFamily="34" charset="0"/>
              </a:rPr>
              <a:t>What can and must the righteous do?</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546412"/>
            <a:ext cx="7935181" cy="5150223"/>
          </a:xfrm>
        </p:spPr>
        <p:txBody>
          <a:bodyPr anchor="t">
            <a:normAutofit/>
          </a:bodyPr>
          <a:lstStyle/>
          <a:p>
            <a:pPr marL="0" indent="0">
              <a:lnSpc>
                <a:spcPts val="3200"/>
              </a:lnSpc>
              <a:spcAft>
                <a:spcPts val="0"/>
              </a:spcAft>
              <a:buNone/>
            </a:pPr>
            <a:r>
              <a:rPr lang="en-US" sz="3200" b="1" dirty="0">
                <a:latin typeface="Candara" panose="020E0502030303020204" pitchFamily="34" charset="0"/>
              </a:rPr>
              <a:t>Put our trust and confidence in the right place </a:t>
            </a:r>
            <a:r>
              <a:rPr lang="en-US" sz="3200" dirty="0">
                <a:latin typeface="Candara" panose="020E0502030303020204" pitchFamily="34" charset="0"/>
              </a:rPr>
              <a:t>– </a:t>
            </a:r>
            <a:r>
              <a:rPr lang="en-US" sz="3200" i="1" dirty="0">
                <a:latin typeface="Candara" panose="020E0502030303020204" pitchFamily="34" charset="0"/>
              </a:rPr>
              <a:t>Psa. 11:1-2; 2 Tim. 1:12</a:t>
            </a:r>
          </a:p>
          <a:p>
            <a:pPr marL="0" indent="0">
              <a:lnSpc>
                <a:spcPts val="3200"/>
              </a:lnSpc>
              <a:spcBef>
                <a:spcPts val="1200"/>
              </a:spcBef>
              <a:spcAft>
                <a:spcPts val="0"/>
              </a:spcAft>
              <a:buNone/>
            </a:pPr>
            <a:r>
              <a:rPr lang="en-US" sz="3200" b="1" dirty="0">
                <a:latin typeface="Candara" panose="020E0502030303020204" pitchFamily="34" charset="0"/>
              </a:rPr>
              <a:t>Recognize that the Lord rules and He is our strength! </a:t>
            </a:r>
            <a:r>
              <a:rPr lang="en-US" sz="3200" i="1" dirty="0">
                <a:latin typeface="Candara" panose="020E0502030303020204" pitchFamily="34" charset="0"/>
              </a:rPr>
              <a:t>– Psa. 62:7-8</a:t>
            </a:r>
          </a:p>
          <a:p>
            <a:pPr marL="0" indent="0">
              <a:lnSpc>
                <a:spcPts val="3200"/>
              </a:lnSpc>
              <a:spcBef>
                <a:spcPts val="1200"/>
              </a:spcBef>
              <a:spcAft>
                <a:spcPts val="0"/>
              </a:spcAft>
              <a:buNone/>
            </a:pPr>
            <a:r>
              <a:rPr lang="en-US" sz="3200" b="1" dirty="0">
                <a:latin typeface="Candara" panose="020E0502030303020204" pitchFamily="34" charset="0"/>
              </a:rPr>
              <a:t>Be determined to be </a:t>
            </a:r>
            <a:r>
              <a:rPr lang="en-US" sz="3200" b="1" i="1" u="sng" dirty="0">
                <a:latin typeface="Candara" panose="020E0502030303020204" pitchFamily="34" charset="0"/>
              </a:rPr>
              <a:t>unmoved</a:t>
            </a:r>
            <a:r>
              <a:rPr lang="en-US" sz="3200" b="1" dirty="0">
                <a:latin typeface="Candara" panose="020E0502030303020204" pitchFamily="34" charset="0"/>
              </a:rPr>
              <a:t> like Paul…</a:t>
            </a:r>
          </a:p>
          <a:p>
            <a:pPr marL="822960" lvl="1" indent="-274320">
              <a:lnSpc>
                <a:spcPts val="2800"/>
              </a:lnSpc>
              <a:spcBef>
                <a:spcPts val="1200"/>
              </a:spcBef>
              <a:spcAft>
                <a:spcPts val="0"/>
              </a:spcAft>
              <a:buFont typeface="Wingdings" panose="05000000000000000000" pitchFamily="2" charset="2"/>
              <a:buChar char="§"/>
            </a:pPr>
            <a:endParaRPr lang="en-US" sz="2600" i="1" dirty="0">
              <a:latin typeface="Candara" panose="020E0502030303020204" pitchFamily="34" charset="0"/>
            </a:endParaRP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4416E249-7016-A55B-BF9D-C38E3385F471}"/>
              </a:ext>
            </a:extLst>
          </p:cNvPr>
          <p:cNvSpPr/>
          <p:nvPr/>
        </p:nvSpPr>
        <p:spPr>
          <a:xfrm rot="16200000">
            <a:off x="-1423625" y="2529410"/>
            <a:ext cx="3616696" cy="830997"/>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Consider this</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4" name="TextBox 3">
            <a:extLst>
              <a:ext uri="{FF2B5EF4-FFF2-40B4-BE49-F238E27FC236}">
                <a16:creationId xmlns:a16="http://schemas.microsoft.com/office/drawing/2014/main" id="{C64A358F-B1AA-1A33-D2C6-5147A547C03A}"/>
              </a:ext>
            </a:extLst>
          </p:cNvPr>
          <p:cNvSpPr txBox="1"/>
          <p:nvPr/>
        </p:nvSpPr>
        <p:spPr>
          <a:xfrm>
            <a:off x="921245" y="3947491"/>
            <a:ext cx="7935181" cy="2764346"/>
          </a:xfrm>
          <a:prstGeom prst="rect">
            <a:avLst/>
          </a:prstGeom>
          <a:solidFill>
            <a:schemeClr val="tx1">
              <a:lumMod val="50000"/>
            </a:schemeClr>
          </a:solidFill>
        </p:spPr>
        <p:txBody>
          <a:bodyPr wrap="square" rtlCol="0">
            <a:spAutoFit/>
          </a:bodyPr>
          <a:lstStyle/>
          <a:p>
            <a:pPr>
              <a:lnSpc>
                <a:spcPts val="2600"/>
              </a:lnSpc>
            </a:pPr>
            <a:r>
              <a:rPr lang="en-US" sz="2600" b="1" i="1" dirty="0">
                <a:latin typeface="Candara" panose="020E0502030303020204" pitchFamily="34" charset="0"/>
              </a:rPr>
              <a:t>“And now, behold, I go bound in the spirit unto Jerusalem, not knowing the things that shall befall me there: Save that the Holy Ghost witnesseth in every city, saying that bonds and afflictions abide me. </a:t>
            </a:r>
            <a:r>
              <a:rPr lang="en-US" sz="2600" b="1" i="1" dirty="0">
                <a:solidFill>
                  <a:srgbClr val="FFFF00"/>
                </a:solidFill>
                <a:latin typeface="Candara" panose="020E0502030303020204" pitchFamily="34" charset="0"/>
              </a:rPr>
              <a:t>But none of these things move me,</a:t>
            </a:r>
            <a:r>
              <a:rPr lang="en-US" sz="2600" b="1" i="1" dirty="0">
                <a:latin typeface="Candara" panose="020E0502030303020204" pitchFamily="34" charset="0"/>
              </a:rPr>
              <a:t> neither count I my life dear unto myself, so that I might finish my course with joy, and the ministry, which I have received of the Lord Jesus, to testify the gospel of the grace of God” </a:t>
            </a:r>
            <a:r>
              <a:rPr lang="en-US" sz="2600" i="1" dirty="0">
                <a:latin typeface="Candara" panose="020E0502030303020204" pitchFamily="34" charset="0"/>
              </a:rPr>
              <a:t>(Acts 20:22-24)</a:t>
            </a:r>
          </a:p>
        </p:txBody>
      </p:sp>
      <p:sp>
        <p:nvSpPr>
          <p:cNvPr id="7" name="Slide Number Placeholder 6">
            <a:extLst>
              <a:ext uri="{FF2B5EF4-FFF2-40B4-BE49-F238E27FC236}">
                <a16:creationId xmlns:a16="http://schemas.microsoft.com/office/drawing/2014/main" id="{40DE8CA3-489A-7890-DB6D-B8267333DD77}"/>
              </a:ext>
            </a:extLst>
          </p:cNvPr>
          <p:cNvSpPr>
            <a:spLocks noGrp="1"/>
          </p:cNvSpPr>
          <p:nvPr>
            <p:ph type="sldNum" sz="quarter" idx="12"/>
          </p:nvPr>
        </p:nvSpPr>
        <p:spPr>
          <a:xfrm>
            <a:off x="8726484" y="6480175"/>
            <a:ext cx="417516" cy="377825"/>
          </a:xfrm>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5364906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rot="16200000">
            <a:off x="-1742688" y="2791560"/>
            <a:ext cx="4320124" cy="834745"/>
          </a:xfrm>
        </p:spPr>
        <p:txBody>
          <a:bodyPr>
            <a:noAutofit/>
          </a:bodyPr>
          <a:lstStyle/>
          <a:p>
            <a:r>
              <a:rPr lang="en-US" sz="54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31354" y="457200"/>
            <a:ext cx="7903363" cy="6010835"/>
          </a:xfrm>
        </p:spPr>
        <p:txBody>
          <a:bodyPr anchor="t">
            <a:normAutofit/>
          </a:bodyPr>
          <a:lstStyle/>
          <a:p>
            <a:pPr marL="0" indent="0">
              <a:lnSpc>
                <a:spcPts val="3600"/>
              </a:lnSpc>
              <a:spcAft>
                <a:spcPts val="0"/>
              </a:spcAft>
              <a:buNone/>
            </a:pPr>
            <a:r>
              <a:rPr lang="en-US" sz="3600" b="1" dirty="0">
                <a:latin typeface="Candara" panose="020E0502030303020204" pitchFamily="34" charset="0"/>
              </a:rPr>
              <a:t>Every Christian has the responsibility of standing for that which is right and not being swayed by the work of evil men!</a:t>
            </a:r>
          </a:p>
          <a:p>
            <a:pPr marL="0" indent="0">
              <a:lnSpc>
                <a:spcPts val="3600"/>
              </a:lnSpc>
              <a:spcBef>
                <a:spcPts val="1800"/>
              </a:spcBef>
              <a:spcAft>
                <a:spcPts val="0"/>
              </a:spcAft>
              <a:buNone/>
            </a:pPr>
            <a:r>
              <a:rPr lang="en-US" sz="3600" b="1" dirty="0">
                <a:latin typeface="Candara" panose="020E0502030303020204" pitchFamily="34" charset="0"/>
              </a:rPr>
              <a:t>We must remember that a good man can accomplish that which God has authorized and evil men will always be a hinderance!</a:t>
            </a:r>
          </a:p>
          <a:p>
            <a:pPr marL="0" indent="0">
              <a:lnSpc>
                <a:spcPts val="3600"/>
              </a:lnSpc>
              <a:spcBef>
                <a:spcPts val="1800"/>
              </a:spcBef>
              <a:spcAft>
                <a:spcPts val="0"/>
              </a:spcAft>
              <a:buNone/>
            </a:pPr>
            <a:r>
              <a:rPr lang="en-US" sz="3600" b="1" dirty="0">
                <a:latin typeface="Candara" panose="020E0502030303020204" pitchFamily="34" charset="0"/>
              </a:rPr>
              <a:t>If you were to evaluate your own standing today, where would you be? With the Lord or against Him? </a:t>
            </a:r>
          </a:p>
          <a:p>
            <a:pPr>
              <a:lnSpc>
                <a:spcPts val="3200"/>
              </a:lnSpc>
              <a:spcAft>
                <a:spcPts val="0"/>
              </a:spcAft>
              <a:buFont typeface="Wingdings" panose="05000000000000000000" pitchFamily="2" charset="2"/>
              <a:buChar char="§"/>
            </a:pPr>
            <a:r>
              <a:rPr lang="en-US" sz="3600" b="1" dirty="0">
                <a:latin typeface="Candara" panose="020E0502030303020204" pitchFamily="34" charset="0"/>
              </a:rPr>
              <a:t>	</a:t>
            </a:r>
            <a:r>
              <a:rPr lang="en-US" sz="3200" i="1" dirty="0">
                <a:latin typeface="Candara" panose="020E0502030303020204" pitchFamily="34" charset="0"/>
              </a:rPr>
              <a:t>Matt. 12:30</a:t>
            </a:r>
          </a:p>
        </p:txBody>
      </p:sp>
      <p:sp>
        <p:nvSpPr>
          <p:cNvPr id="4" name="Slide Number Placeholder 3">
            <a:extLst>
              <a:ext uri="{FF2B5EF4-FFF2-40B4-BE49-F238E27FC236}">
                <a16:creationId xmlns:a16="http://schemas.microsoft.com/office/drawing/2014/main" id="{24E776D1-9637-D3E8-EF14-132ED1AEE9D1}"/>
              </a:ext>
            </a:extLst>
          </p:cNvPr>
          <p:cNvSpPr>
            <a:spLocks noGrp="1"/>
          </p:cNvSpPr>
          <p:nvPr>
            <p:ph type="sldNum" sz="quarter" idx="12"/>
          </p:nvPr>
        </p:nvSpPr>
        <p:spPr>
          <a:xfrm>
            <a:off x="8229601" y="6402637"/>
            <a:ext cx="417516" cy="377825"/>
          </a:xfrm>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12733063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9420" y="1557884"/>
            <a:ext cx="8083321" cy="4670435"/>
          </a:xfrm>
          <a:solidFill>
            <a:schemeClr val="accent5">
              <a:alpha val="25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spcAft>
                <a:spcPts val="0"/>
              </a:spcAft>
              <a:buClr>
                <a:schemeClr val="bg1"/>
              </a:buClr>
              <a:buNone/>
              <a:defRPr/>
            </a:pPr>
            <a:r>
              <a:rPr lang="en-US" altLang="en-US" sz="3600" b="1" dirty="0">
                <a:effectLst/>
                <a:latin typeface="Candara" panose="020E0502030303020204" pitchFamily="34" charset="0"/>
              </a:rPr>
              <a:t>Alien sinners must…</a:t>
            </a:r>
          </a:p>
          <a:p>
            <a:pPr marL="457200">
              <a:lnSpc>
                <a:spcPts val="28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a:t>
            </a:r>
            <a:r>
              <a:rPr lang="en-US" altLang="en-US" sz="2800" i="1" dirty="0">
                <a:effectLst/>
                <a:latin typeface="Candara" panose="020E0502030303020204" pitchFamily="34" charset="0"/>
              </a:rPr>
              <a:t>– Rom. 10:17; Heb.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it </a:t>
            </a:r>
            <a:r>
              <a:rPr lang="en-US" altLang="en-US" sz="2800" i="1" dirty="0">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a:t>
            </a:r>
            <a:r>
              <a:rPr lang="en-US" altLang="en-US" sz="2800" i="1" dirty="0">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a:t>
            </a:r>
            <a:r>
              <a:rPr lang="en-US" altLang="en-US" sz="2800" dirty="0">
                <a:effectLst/>
                <a:latin typeface="Candara" panose="020E0502030303020204" pitchFamily="34" charset="0"/>
              </a:rPr>
              <a:t>Christ </a:t>
            </a:r>
            <a:r>
              <a:rPr lang="en-US" altLang="en-US" sz="2800" dirty="0">
                <a:latin typeface="Candara" panose="020E0502030303020204" pitchFamily="34" charset="0"/>
              </a:rPr>
              <a:t>is God’s Son </a:t>
            </a:r>
            <a:r>
              <a:rPr lang="en-US" altLang="en-US" sz="2800" dirty="0">
                <a:effectLst/>
                <a:latin typeface="Candara" panose="020E0502030303020204" pitchFamily="34" charset="0"/>
              </a:rPr>
              <a:t>– </a:t>
            </a:r>
            <a:r>
              <a:rPr lang="en-US" altLang="en-US" sz="2800" i="1" dirty="0">
                <a:effectLst/>
                <a:latin typeface="Candara" panose="020E0502030303020204" pitchFamily="34" charset="0"/>
              </a:rPr>
              <a:t>Matt.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a:t>
            </a:r>
            <a:r>
              <a:rPr lang="en-US" altLang="en-US" sz="2800" i="1" dirty="0">
                <a:effectLst/>
                <a:latin typeface="Candara" panose="020E0502030303020204" pitchFamily="34" charset="0"/>
              </a:rPr>
              <a:t>– Acts 2:38</a:t>
            </a:r>
          </a:p>
          <a:p>
            <a:pPr marL="0" lvl="1" indent="0">
              <a:spcAft>
                <a:spcPts val="0"/>
              </a:spcAft>
              <a:buClr>
                <a:schemeClr val="bg1"/>
              </a:buClr>
              <a:buNone/>
              <a:defRPr/>
            </a:pPr>
            <a:r>
              <a:rPr lang="en-US" altLang="en-US" sz="3600" b="1" dirty="0">
                <a:effectLst/>
                <a:latin typeface="Candara" panose="020E0502030303020204" pitchFamily="34" charset="0"/>
              </a:rPr>
              <a:t>An erring child of God must…</a:t>
            </a:r>
          </a:p>
          <a:p>
            <a:pPr marL="457200" algn="just">
              <a:lnSpc>
                <a:spcPts val="2800"/>
              </a:lnSpc>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a:t>
            </a:r>
            <a:r>
              <a:rPr lang="en-US" altLang="en-US" sz="2800" i="1" dirty="0">
                <a:effectLst/>
                <a:latin typeface="Candara" panose="020E0502030303020204" pitchFamily="34" charset="0"/>
              </a:rPr>
              <a:t>– 1 John 1:7-9</a:t>
            </a:r>
          </a:p>
          <a:p>
            <a:pPr marL="0" indent="0" algn="just">
              <a:lnSpc>
                <a:spcPts val="2800"/>
              </a:lnSpc>
              <a:spcBef>
                <a:spcPts val="1800"/>
              </a:spcBef>
              <a:spcAft>
                <a:spcPts val="0"/>
              </a:spcAft>
              <a:buClr>
                <a:schemeClr val="bg1"/>
              </a:buClr>
              <a:buSzPct val="99000"/>
              <a:buNone/>
              <a:defRPr/>
            </a:pPr>
            <a:r>
              <a:rPr lang="en-US" altLang="en-US" sz="3600" b="1" dirty="0">
                <a:latin typeface="Candara" panose="020E0502030303020204" pitchFamily="34" charset="0"/>
              </a:rPr>
              <a:t>Endure Trials &amp;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29420" y="202904"/>
            <a:ext cx="8083321" cy="1107996"/>
          </a:xfrm>
          <a:prstGeom prst="rect">
            <a:avLst/>
          </a:prstGeom>
          <a:solidFill>
            <a:schemeClr val="tx2">
              <a:lumMod val="50000"/>
              <a:alpha val="25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433736"/>
            <a:ext cx="721326" cy="646331"/>
          </a:xfrm>
          <a:prstGeom prst="rect">
            <a:avLst/>
          </a:prstGeom>
          <a:noFill/>
        </p:spPr>
        <p:txBody>
          <a:bodyPr wrap="square" rtlCol="0">
            <a:spAutoFit/>
          </a:bodyPr>
          <a:lstStyle/>
          <a:p>
            <a:pPr algn="ctr"/>
            <a:r>
              <a:rPr lang="en-US" i="1" dirty="0">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84448A89-4F45-B2B8-2525-DC1A4561D3EE}"/>
              </a:ext>
            </a:extLst>
          </p:cNvPr>
          <p:cNvSpPr>
            <a:spLocks noGrp="1"/>
          </p:cNvSpPr>
          <p:nvPr>
            <p:ph type="sldNum" sz="quarter" idx="12"/>
          </p:nvPr>
        </p:nvSpPr>
        <p:spPr>
          <a:xfrm>
            <a:off x="8231321" y="6459152"/>
            <a:ext cx="417516" cy="377825"/>
          </a:xfrm>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27025323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28C5E77-0080-4457-B42A-3E5420A7C8D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1618" cy="6856214"/>
          </a:xfrm>
          <a:prstGeom prst="rect">
            <a:avLst/>
          </a:prstGeom>
        </p:spPr>
      </p:pic>
      <p:sp>
        <p:nvSpPr>
          <p:cNvPr id="12" name="Rectangle 11">
            <a:extLst>
              <a:ext uri="{FF2B5EF4-FFF2-40B4-BE49-F238E27FC236}">
                <a16:creationId xmlns:a16="http://schemas.microsoft.com/office/drawing/2014/main" id="{DE6F2CF7-0423-4CC7-90FD-1FEBA0CA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284684" y="2125133"/>
            <a:ext cx="6552009" cy="2607734"/>
          </a:xfrm>
          <a:prstGeom prst="rect">
            <a:avLst/>
          </a:prstGeom>
          <a:solidFill>
            <a:schemeClr val="bg1">
              <a:alpha val="7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solidFill>
                <a:schemeClr val="tx1"/>
              </a:solidFill>
            </a:endParaRPr>
          </a:p>
        </p:txBody>
      </p:sp>
      <p:sp>
        <p:nvSpPr>
          <p:cNvPr id="2" name="Title 1">
            <a:extLst>
              <a:ext uri="{FF2B5EF4-FFF2-40B4-BE49-F238E27FC236}">
                <a16:creationId xmlns:a16="http://schemas.microsoft.com/office/drawing/2014/main" id="{340C7600-5BA8-4A54-887F-74AF87750A31}"/>
              </a:ext>
            </a:extLst>
          </p:cNvPr>
          <p:cNvSpPr>
            <a:spLocks noGrp="1"/>
          </p:cNvSpPr>
          <p:nvPr>
            <p:ph type="ctrTitle"/>
          </p:nvPr>
        </p:nvSpPr>
        <p:spPr>
          <a:xfrm>
            <a:off x="1200134" y="2347328"/>
            <a:ext cx="6741349" cy="2210005"/>
          </a:xfrm>
        </p:spPr>
        <p:txBody>
          <a:bodyPr>
            <a:noAutofit/>
          </a:bodyPr>
          <a:lstStyle/>
          <a:p>
            <a:pPr algn="ctr"/>
            <a:r>
              <a:rPr lang="en-US" sz="7200" b="1" dirty="0">
                <a:latin typeface="Candara" panose="020E0502030303020204" pitchFamily="34" charset="0"/>
              </a:rPr>
              <a:t>What can </a:t>
            </a:r>
            <a:r>
              <a:rPr lang="en-US" sz="7200" b="1" i="1" u="sng" dirty="0">
                <a:effectLst>
                  <a:outerShdw blurRad="38100" dist="38100" dir="2700000" algn="tl">
                    <a:srgbClr val="000000">
                      <a:alpha val="43137"/>
                    </a:srgbClr>
                  </a:outerShdw>
                </a:effectLst>
                <a:latin typeface="Candara" panose="020E0502030303020204" pitchFamily="34" charset="0"/>
              </a:rPr>
              <a:t>One</a:t>
            </a:r>
            <a:r>
              <a:rPr lang="en-US" sz="7200" b="1" dirty="0">
                <a:latin typeface="Candara" panose="020E0502030303020204" pitchFamily="34" charset="0"/>
              </a:rPr>
              <a:t> </a:t>
            </a:r>
            <a:r>
              <a:rPr lang="en-US" sz="7200" b="1" i="1" u="sng" dirty="0">
                <a:latin typeface="Candara" panose="020E0502030303020204" pitchFamily="34" charset="0"/>
              </a:rPr>
              <a:t>evil</a:t>
            </a:r>
            <a:r>
              <a:rPr lang="en-US" sz="7200" b="1" dirty="0">
                <a:latin typeface="Candara" panose="020E0502030303020204" pitchFamily="34" charset="0"/>
              </a:rPr>
              <a:t> Man DO?</a:t>
            </a:r>
          </a:p>
        </p:txBody>
      </p:sp>
    </p:spTree>
    <p:extLst>
      <p:ext uri="{BB962C8B-B14F-4D97-AF65-F5344CB8AC3E}">
        <p14:creationId xmlns:p14="http://schemas.microsoft.com/office/powerpoint/2010/main" val="39724498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8069652" cy="834745"/>
          </a:xfrm>
        </p:spPr>
        <p:txBody>
          <a:bodyPr>
            <a:normAutofit/>
          </a:bodyPr>
          <a:lstStyle/>
          <a:p>
            <a:r>
              <a:rPr lang="en-US" sz="4800" b="1" dirty="0">
                <a:latin typeface="Candara" panose="020E0502030303020204" pitchFamily="34" charset="0"/>
              </a:rPr>
              <a:t>Achan – AHAB – JUDAS </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7"/>
            <a:ext cx="8069652" cy="5697223"/>
          </a:xfrm>
        </p:spPr>
        <p:txBody>
          <a:bodyPr anchor="t">
            <a:normAutofit/>
          </a:bodyPr>
          <a:lstStyle/>
          <a:p>
            <a:pPr marL="0" indent="0">
              <a:lnSpc>
                <a:spcPts val="3200"/>
              </a:lnSpc>
              <a:spcAft>
                <a:spcPts val="0"/>
              </a:spcAft>
              <a:buNone/>
            </a:pPr>
            <a:r>
              <a:rPr lang="en-US" sz="3200" b="1" u="sng" dirty="0">
                <a:latin typeface="Candara" panose="020E0502030303020204" pitchFamily="34" charset="0"/>
              </a:rPr>
              <a:t>ACHAN</a:t>
            </a:r>
            <a:r>
              <a:rPr lang="en-US" sz="3200" i="1" dirty="0">
                <a:latin typeface="Candara" panose="020E0502030303020204" pitchFamily="34" charset="0"/>
              </a:rPr>
              <a:t> – </a:t>
            </a:r>
            <a:r>
              <a:rPr lang="en-US" sz="3200" dirty="0">
                <a:latin typeface="Candara" panose="020E0502030303020204" pitchFamily="34" charset="0"/>
              </a:rPr>
              <a:t>brought sin into the camp and death and defeat to Israel </a:t>
            </a:r>
            <a:r>
              <a:rPr lang="en-US" sz="3200" i="1" dirty="0">
                <a:latin typeface="Candara" panose="020E0502030303020204" pitchFamily="34" charset="0"/>
              </a:rPr>
              <a:t>– Josh 7:1, 12, 21, 26</a:t>
            </a:r>
          </a:p>
          <a:p>
            <a:pPr marL="0" indent="0">
              <a:lnSpc>
                <a:spcPts val="3200"/>
              </a:lnSpc>
              <a:spcBef>
                <a:spcPts val="1800"/>
              </a:spcBef>
              <a:spcAft>
                <a:spcPts val="0"/>
              </a:spcAft>
              <a:buNone/>
            </a:pPr>
            <a:r>
              <a:rPr lang="en-US" sz="3200" b="1" u="sng" dirty="0">
                <a:latin typeface="Candara" panose="020E0502030303020204" pitchFamily="34" charset="0"/>
              </a:rPr>
              <a:t>AHAB</a:t>
            </a:r>
            <a:r>
              <a:rPr lang="en-US" sz="3200" b="1" dirty="0">
                <a:latin typeface="Candara" panose="020E0502030303020204" pitchFamily="34" charset="0"/>
              </a:rPr>
              <a:t> </a:t>
            </a:r>
            <a:r>
              <a:rPr lang="en-US" sz="3200" dirty="0">
                <a:latin typeface="Candara" panose="020E0502030303020204" pitchFamily="34" charset="0"/>
              </a:rPr>
              <a:t>–</a:t>
            </a:r>
            <a:r>
              <a:rPr lang="en-US" sz="3200" b="1" dirty="0">
                <a:latin typeface="Candara" panose="020E0502030303020204" pitchFamily="34" charset="0"/>
              </a:rPr>
              <a:t> </a:t>
            </a:r>
            <a:r>
              <a:rPr lang="en-US" sz="3200" dirty="0">
                <a:latin typeface="Candara" panose="020E0502030303020204" pitchFamily="34" charset="0"/>
              </a:rPr>
              <a:t>tried to lay blame for his wickedness and the evil it brought to the people of God on Elijah </a:t>
            </a:r>
            <a:r>
              <a:rPr lang="en-US" sz="3200" i="1" dirty="0">
                <a:latin typeface="Candara" panose="020E0502030303020204" pitchFamily="34" charset="0"/>
              </a:rPr>
              <a:t>– 1 Kings 18:17-18; cf. 16:30-31; 21:20</a:t>
            </a:r>
          </a:p>
          <a:p>
            <a:pPr>
              <a:lnSpc>
                <a:spcPts val="3200"/>
              </a:lnSpc>
              <a:spcBef>
                <a:spcPts val="600"/>
              </a:spcBef>
              <a:spcAft>
                <a:spcPts val="0"/>
              </a:spcAft>
              <a:buFont typeface="Wingdings" panose="05000000000000000000" pitchFamily="2" charset="2"/>
              <a:buChar char="§"/>
            </a:pPr>
            <a:r>
              <a:rPr lang="en-US" sz="2800" dirty="0">
                <a:latin typeface="Candara" panose="020E0502030303020204" pitchFamily="34" charset="0"/>
              </a:rPr>
              <a:t>Elijah – </a:t>
            </a:r>
            <a:r>
              <a:rPr lang="en-US" sz="2800" b="1" i="1" u="sng" dirty="0">
                <a:latin typeface="Candara" panose="020E0502030303020204" pitchFamily="34" charset="0"/>
              </a:rPr>
              <a:t>one GOOD man</a:t>
            </a:r>
            <a:r>
              <a:rPr lang="en-US" sz="2800" dirty="0">
                <a:latin typeface="Candara" panose="020E0502030303020204" pitchFamily="34" charset="0"/>
              </a:rPr>
              <a:t> – with God’s help, prevailed against Ahab and 450 prophets of Baal </a:t>
            </a:r>
            <a:r>
              <a:rPr lang="en-US" sz="2800" i="1" dirty="0">
                <a:latin typeface="Candara" panose="020E0502030303020204" pitchFamily="34" charset="0"/>
              </a:rPr>
              <a:t>– vv. 19-40</a:t>
            </a:r>
          </a:p>
          <a:p>
            <a:pPr marL="0" indent="0">
              <a:lnSpc>
                <a:spcPts val="3200"/>
              </a:lnSpc>
              <a:spcBef>
                <a:spcPts val="1800"/>
              </a:spcBef>
              <a:spcAft>
                <a:spcPts val="0"/>
              </a:spcAft>
              <a:buNone/>
            </a:pPr>
            <a:r>
              <a:rPr lang="en-US" sz="3200" b="1" u="sng" dirty="0">
                <a:latin typeface="Candara" panose="020E0502030303020204" pitchFamily="34" charset="0"/>
              </a:rPr>
              <a:t>JUDAS ISCARIOT</a:t>
            </a:r>
            <a:r>
              <a:rPr lang="en-US" sz="3200" b="1" dirty="0">
                <a:latin typeface="Candara" panose="020E0502030303020204" pitchFamily="34" charset="0"/>
              </a:rPr>
              <a:t> </a:t>
            </a:r>
            <a:r>
              <a:rPr lang="en-US" sz="3200" dirty="0">
                <a:latin typeface="Candara" panose="020E0502030303020204" pitchFamily="34" charset="0"/>
              </a:rPr>
              <a:t>–</a:t>
            </a:r>
            <a:r>
              <a:rPr lang="en-US" sz="3200" b="1" dirty="0">
                <a:latin typeface="Candara" panose="020E0502030303020204" pitchFamily="34" charset="0"/>
              </a:rPr>
              <a:t> </a:t>
            </a:r>
            <a:r>
              <a:rPr lang="en-US" sz="3200" dirty="0">
                <a:latin typeface="Candara" panose="020E0502030303020204" pitchFamily="34" charset="0"/>
              </a:rPr>
              <a:t>betrayed Jesus, did evil and his name lives in infamy </a:t>
            </a:r>
            <a:r>
              <a:rPr lang="en-US" sz="3200" i="1" dirty="0">
                <a:latin typeface="Candara" panose="020E0502030303020204" pitchFamily="34" charset="0"/>
              </a:rPr>
              <a:t>– Matt. 26:14-16</a:t>
            </a:r>
          </a:p>
          <a:p>
            <a:pPr>
              <a:lnSpc>
                <a:spcPts val="3200"/>
              </a:lnSpc>
              <a:spcAft>
                <a:spcPts val="0"/>
              </a:spcAft>
              <a:buFont typeface="Wingdings" panose="05000000000000000000" pitchFamily="2" charset="2"/>
              <a:buChar char="§"/>
            </a:pPr>
            <a:r>
              <a:rPr lang="en-US" sz="2800" i="1" dirty="0">
                <a:latin typeface="Candara" panose="020E0502030303020204" pitchFamily="34" charset="0"/>
              </a:rPr>
              <a:t>Acts 1:16-20</a:t>
            </a:r>
          </a:p>
          <a:p>
            <a:pPr marL="0" indent="0">
              <a:lnSpc>
                <a:spcPts val="3200"/>
              </a:lnSpc>
              <a:spcBef>
                <a:spcPts val="1200"/>
              </a:spcBef>
              <a:spcAft>
                <a:spcPts val="0"/>
              </a:spcAft>
              <a:buNone/>
            </a:pPr>
            <a:endParaRPr lang="en-US" sz="3200" b="1" dirty="0">
              <a:latin typeface="Candara" panose="020E0502030303020204" pitchFamily="34" charset="0"/>
            </a:endParaRPr>
          </a:p>
        </p:txBody>
      </p:sp>
      <p:sp>
        <p:nvSpPr>
          <p:cNvPr id="4" name="Rectangle 3">
            <a:extLst>
              <a:ext uri="{FF2B5EF4-FFF2-40B4-BE49-F238E27FC236}">
                <a16:creationId xmlns:a16="http://schemas.microsoft.com/office/drawing/2014/main" id="{714B49AF-EDCD-53A8-F852-CD1A95B791C5}"/>
              </a:ext>
            </a:extLst>
          </p:cNvPr>
          <p:cNvSpPr/>
          <p:nvPr/>
        </p:nvSpPr>
        <p:spPr>
          <a:xfrm rot="16200000">
            <a:off x="-1615187" y="2711843"/>
            <a:ext cx="3999813"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One </a:t>
            </a:r>
            <a:r>
              <a:rPr lang="en-US" sz="5400" b="1" u="sng" dirty="0">
                <a:ln w="9525">
                  <a:solidFill>
                    <a:schemeClr val="bg1"/>
                  </a:solidFill>
                  <a:prstDash val="solid"/>
                </a:ln>
                <a:latin typeface="Candara" panose="020E0502030303020204" pitchFamily="34" charset="0"/>
              </a:rPr>
              <a:t>EVIL</a:t>
            </a:r>
            <a:r>
              <a:rPr lang="en-US" sz="4800" b="1" dirty="0">
                <a:ln w="9525">
                  <a:solidFill>
                    <a:schemeClr val="bg1"/>
                  </a:solidFill>
                  <a:prstDash val="solid"/>
                </a:ln>
                <a:latin typeface="Candara" panose="020E0502030303020204" pitchFamily="34" charset="0"/>
              </a:rPr>
              <a:t> Man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2FAD2BB-43AA-046B-022E-44769D3B45E5}"/>
              </a:ext>
            </a:extLst>
          </p:cNvPr>
          <p:cNvSpPr>
            <a:spLocks noGrp="1"/>
          </p:cNvSpPr>
          <p:nvPr>
            <p:ph type="sldNum" sz="quarter" idx="12"/>
          </p:nvPr>
        </p:nvSpPr>
        <p:spPr>
          <a:xfrm>
            <a:off x="8229601" y="6480175"/>
            <a:ext cx="417516" cy="377825"/>
          </a:xfrm>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133675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8069652" cy="834745"/>
          </a:xfrm>
        </p:spPr>
        <p:txBody>
          <a:bodyPr>
            <a:normAutofit/>
          </a:bodyPr>
          <a:lstStyle/>
          <a:p>
            <a:r>
              <a:rPr lang="en-US" sz="4800" b="1" dirty="0">
                <a:latin typeface="Candara" panose="020E0502030303020204" pitchFamily="34" charset="0"/>
              </a:rPr>
              <a:t>Diotrephes – Alexander   </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7"/>
            <a:ext cx="8069652" cy="5697223"/>
          </a:xfrm>
        </p:spPr>
        <p:txBody>
          <a:bodyPr anchor="t">
            <a:normAutofit/>
          </a:bodyPr>
          <a:lstStyle/>
          <a:p>
            <a:pPr marL="0" indent="0">
              <a:lnSpc>
                <a:spcPts val="3200"/>
              </a:lnSpc>
              <a:spcAft>
                <a:spcPts val="0"/>
              </a:spcAft>
              <a:buNone/>
            </a:pPr>
            <a:r>
              <a:rPr lang="en-US" sz="3200" b="1" u="sng" dirty="0">
                <a:latin typeface="Candara" panose="020E0502030303020204" pitchFamily="34" charset="0"/>
              </a:rPr>
              <a:t>DIOTREPHES</a:t>
            </a:r>
            <a:r>
              <a:rPr lang="en-US" sz="3200" b="1" dirty="0">
                <a:latin typeface="Candara" panose="020E0502030303020204" pitchFamily="34" charset="0"/>
              </a:rPr>
              <a:t> </a:t>
            </a:r>
            <a:r>
              <a:rPr lang="en-US" sz="3200" i="1" dirty="0">
                <a:latin typeface="Candara" panose="020E0502030303020204" pitchFamily="34" charset="0"/>
              </a:rPr>
              <a:t>– </a:t>
            </a:r>
            <a:r>
              <a:rPr lang="en-US" sz="3200" dirty="0">
                <a:latin typeface="Candara" panose="020E0502030303020204" pitchFamily="34" charset="0"/>
              </a:rPr>
              <a:t>a lover of preeminence, rejected the apostles and cast out of the church those who would not submit to his domination – </a:t>
            </a:r>
            <a:r>
              <a:rPr lang="en-US" sz="3200" i="1" dirty="0">
                <a:latin typeface="Candara" panose="020E0502030303020204" pitchFamily="34" charset="0"/>
              </a:rPr>
              <a:t>3 John 9-10</a:t>
            </a:r>
          </a:p>
          <a:p>
            <a:pPr marL="0" indent="0">
              <a:lnSpc>
                <a:spcPts val="3200"/>
              </a:lnSpc>
              <a:spcBef>
                <a:spcPts val="1800"/>
              </a:spcBef>
              <a:spcAft>
                <a:spcPts val="0"/>
              </a:spcAft>
              <a:buNone/>
            </a:pPr>
            <a:r>
              <a:rPr lang="en-US" sz="3200" b="1" u="sng" dirty="0">
                <a:latin typeface="Candara" panose="020E0502030303020204" pitchFamily="34" charset="0"/>
              </a:rPr>
              <a:t>ALEXANDER THE COPPERSMITH</a:t>
            </a:r>
            <a:r>
              <a:rPr lang="en-US" sz="3200" b="1" dirty="0">
                <a:latin typeface="Candara" panose="020E0502030303020204" pitchFamily="34" charset="0"/>
              </a:rPr>
              <a:t> </a:t>
            </a:r>
            <a:r>
              <a:rPr lang="en-US" sz="3200" dirty="0">
                <a:latin typeface="Candara" panose="020E0502030303020204" pitchFamily="34" charset="0"/>
              </a:rPr>
              <a:t>–</a:t>
            </a:r>
            <a:r>
              <a:rPr lang="en-US" sz="3200" b="1" dirty="0">
                <a:latin typeface="Candara" panose="020E0502030303020204" pitchFamily="34" charset="0"/>
              </a:rPr>
              <a:t> </a:t>
            </a:r>
            <a:r>
              <a:rPr lang="en-US" sz="3200" dirty="0">
                <a:latin typeface="Candara" panose="020E0502030303020204" pitchFamily="34" charset="0"/>
              </a:rPr>
              <a:t>did Paul much evil – </a:t>
            </a:r>
            <a:r>
              <a:rPr lang="en-US" sz="3200" i="1" dirty="0">
                <a:latin typeface="Candara" panose="020E0502030303020204" pitchFamily="34" charset="0"/>
              </a:rPr>
              <a:t>2 Tim. 4:14-15</a:t>
            </a:r>
          </a:p>
          <a:p>
            <a:pPr marL="365760" indent="-274320">
              <a:lnSpc>
                <a:spcPts val="3200"/>
              </a:lnSpc>
              <a:spcBef>
                <a:spcPts val="600"/>
              </a:spcBef>
              <a:spcAft>
                <a:spcPts val="0"/>
              </a:spcAft>
              <a:buFont typeface="Wingdings" panose="05000000000000000000" pitchFamily="2" charset="2"/>
              <a:buChar char="§"/>
            </a:pPr>
            <a:r>
              <a:rPr lang="en-US" sz="2800" dirty="0">
                <a:latin typeface="Candara" panose="020E0502030303020204" pitchFamily="34" charset="0"/>
              </a:rPr>
              <a:t>Paul – </a:t>
            </a:r>
            <a:r>
              <a:rPr lang="en-US" sz="2800" b="1" u="sng" dirty="0">
                <a:latin typeface="Candara" panose="020E0502030303020204" pitchFamily="34" charset="0"/>
              </a:rPr>
              <a:t>one GOOD man</a:t>
            </a:r>
            <a:r>
              <a:rPr lang="en-US" sz="2800" b="1" dirty="0">
                <a:latin typeface="Candara" panose="020E0502030303020204" pitchFamily="34" charset="0"/>
              </a:rPr>
              <a:t> </a:t>
            </a:r>
            <a:r>
              <a:rPr lang="en-US" sz="2800" dirty="0">
                <a:latin typeface="Candara" panose="020E0502030303020204" pitchFamily="34" charset="0"/>
              </a:rPr>
              <a:t>– with the Lord’s help, stood against him </a:t>
            </a:r>
            <a:r>
              <a:rPr lang="en-US" sz="2800" i="1" dirty="0">
                <a:latin typeface="Candara" panose="020E0502030303020204" pitchFamily="34" charset="0"/>
              </a:rPr>
              <a:t>– vv. 16-17</a:t>
            </a:r>
          </a:p>
        </p:txBody>
      </p:sp>
      <p:sp>
        <p:nvSpPr>
          <p:cNvPr id="4" name="Rectangle 3">
            <a:extLst>
              <a:ext uri="{FF2B5EF4-FFF2-40B4-BE49-F238E27FC236}">
                <a16:creationId xmlns:a16="http://schemas.microsoft.com/office/drawing/2014/main" id="{714B49AF-EDCD-53A8-F852-CD1A95B791C5}"/>
              </a:ext>
            </a:extLst>
          </p:cNvPr>
          <p:cNvSpPr/>
          <p:nvPr/>
        </p:nvSpPr>
        <p:spPr>
          <a:xfrm rot="16200000">
            <a:off x="-1615187" y="2711843"/>
            <a:ext cx="3999813"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One </a:t>
            </a:r>
            <a:r>
              <a:rPr lang="en-US" sz="5400" b="1" u="sng" dirty="0">
                <a:ln w="9525">
                  <a:solidFill>
                    <a:schemeClr val="bg1"/>
                  </a:solidFill>
                  <a:prstDash val="solid"/>
                </a:ln>
                <a:latin typeface="Candara" panose="020E0502030303020204" pitchFamily="34" charset="0"/>
              </a:rPr>
              <a:t>EVIL</a:t>
            </a:r>
            <a:r>
              <a:rPr lang="en-US" sz="4800" b="1" dirty="0">
                <a:ln w="9525">
                  <a:solidFill>
                    <a:schemeClr val="bg1"/>
                  </a:solidFill>
                  <a:prstDash val="solid"/>
                </a:ln>
                <a:latin typeface="Candara" panose="020E0502030303020204" pitchFamily="34" charset="0"/>
              </a:rPr>
              <a:t> Man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15A3613B-363C-30F8-7CAD-4E062CD7A772}"/>
              </a:ext>
            </a:extLst>
          </p:cNvPr>
          <p:cNvSpPr txBox="1"/>
          <p:nvPr/>
        </p:nvSpPr>
        <p:spPr>
          <a:xfrm>
            <a:off x="914279" y="4958654"/>
            <a:ext cx="7800711" cy="1100622"/>
          </a:xfrm>
          <a:prstGeom prst="rect">
            <a:avLst/>
          </a:prstGeom>
          <a:solidFill>
            <a:schemeClr val="tx1">
              <a:lumMod val="50000"/>
            </a:schemeClr>
          </a:solidFill>
        </p:spPr>
        <p:txBody>
          <a:bodyPr wrap="square" rtlCol="0">
            <a:spAutoFit/>
          </a:bodyPr>
          <a:lstStyle/>
          <a:p>
            <a:pPr>
              <a:lnSpc>
                <a:spcPts val="2600"/>
              </a:lnSpc>
            </a:pPr>
            <a:r>
              <a:rPr lang="en-US" sz="2700" b="1" i="1" dirty="0">
                <a:latin typeface="Candara" panose="020E0502030303020204" pitchFamily="34" charset="0"/>
                <a:cs typeface="Arial" panose="020B0604020202020204" pitchFamily="34" charset="0"/>
              </a:rPr>
              <a:t>“And the Lord shall deliver me from every evil work, and will preserve me unto his heavenly kingdom: to whom be glory for ever and ever. Amen” </a:t>
            </a:r>
            <a:r>
              <a:rPr lang="en-US" sz="2700" i="1" dirty="0">
                <a:latin typeface="Candara" panose="020E0502030303020204" pitchFamily="34" charset="0"/>
                <a:cs typeface="Arial" panose="020B0604020202020204" pitchFamily="34" charset="0"/>
              </a:rPr>
              <a:t>(2 Tim. 4:18)</a:t>
            </a:r>
            <a:endParaRPr lang="en-US" sz="2700" i="1" dirty="0">
              <a:latin typeface="Candara" panose="020E0502030303020204" pitchFamily="34" charset="0"/>
            </a:endParaRPr>
          </a:p>
        </p:txBody>
      </p:sp>
      <p:sp>
        <p:nvSpPr>
          <p:cNvPr id="7" name="Slide Number Placeholder 6">
            <a:extLst>
              <a:ext uri="{FF2B5EF4-FFF2-40B4-BE49-F238E27FC236}">
                <a16:creationId xmlns:a16="http://schemas.microsoft.com/office/drawing/2014/main" id="{7B0E3C5E-5EBD-0DF6-3F68-4C8E17DC59DB}"/>
              </a:ext>
            </a:extLst>
          </p:cNvPr>
          <p:cNvSpPr>
            <a:spLocks noGrp="1"/>
          </p:cNvSpPr>
          <p:nvPr>
            <p:ph type="sldNum" sz="quarter" idx="12"/>
          </p:nvPr>
        </p:nvSpPr>
        <p:spPr>
          <a:xfrm>
            <a:off x="8229601" y="6448962"/>
            <a:ext cx="417516" cy="377825"/>
          </a:xfrm>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39479518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arn(outVertical)">
                                      <p:cBhvr>
                                        <p:cTn id="3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318369" y="270320"/>
            <a:ext cx="8771222" cy="1195409"/>
          </a:xfrm>
        </p:spPr>
        <p:txBody>
          <a:bodyPr>
            <a:noAutofit/>
          </a:bodyPr>
          <a:lstStyle/>
          <a:p>
            <a:pPr>
              <a:lnSpc>
                <a:spcPts val="4800"/>
              </a:lnSpc>
            </a:pPr>
            <a:r>
              <a:rPr lang="en-US" sz="4800" b="1" dirty="0">
                <a:latin typeface="Candara" panose="020E0502030303020204" pitchFamily="34" charset="0"/>
              </a:rPr>
              <a:t>Bible teaching about the evil and their influence…</a:t>
            </a:r>
          </a:p>
        </p:txBody>
      </p:sp>
      <p:sp>
        <p:nvSpPr>
          <p:cNvPr id="4" name="TextBox 3">
            <a:extLst>
              <a:ext uri="{FF2B5EF4-FFF2-40B4-BE49-F238E27FC236}">
                <a16:creationId xmlns:a16="http://schemas.microsoft.com/office/drawing/2014/main" id="{7F57FFAE-CE71-3799-CC1F-585A616A9A7A}"/>
              </a:ext>
            </a:extLst>
          </p:cNvPr>
          <p:cNvSpPr txBox="1"/>
          <p:nvPr/>
        </p:nvSpPr>
        <p:spPr>
          <a:xfrm>
            <a:off x="455783" y="1712293"/>
            <a:ext cx="8378934" cy="427553"/>
          </a:xfrm>
          <a:prstGeom prst="rect">
            <a:avLst/>
          </a:prstGeom>
          <a:solidFill>
            <a:schemeClr val="tx1">
              <a:lumMod val="50000"/>
            </a:schemeClr>
          </a:solidFill>
        </p:spPr>
        <p:txBody>
          <a:bodyPr wrap="square" rtlCol="0">
            <a:spAutoFit/>
          </a:bodyPr>
          <a:lstStyle/>
          <a:p>
            <a:pPr>
              <a:lnSpc>
                <a:spcPts val="2500"/>
              </a:lnSpc>
            </a:pPr>
            <a:r>
              <a:rPr lang="en-US" sz="2800" b="1" i="1" dirty="0">
                <a:latin typeface="Candara" panose="020E0502030303020204" pitchFamily="34" charset="0"/>
              </a:rPr>
              <a:t>“…</a:t>
            </a:r>
            <a:r>
              <a:rPr lang="en-US" sz="2800" b="1" i="1" dirty="0">
                <a:solidFill>
                  <a:srgbClr val="FFFF00"/>
                </a:solidFill>
                <a:latin typeface="Candara" panose="020E0502030303020204" pitchFamily="34" charset="0"/>
              </a:rPr>
              <a:t>one sinner </a:t>
            </a:r>
            <a:r>
              <a:rPr lang="en-US" sz="2800" b="1" i="1" dirty="0" err="1">
                <a:latin typeface="Candara" panose="020E0502030303020204" pitchFamily="34" charset="0"/>
              </a:rPr>
              <a:t>destroyeth</a:t>
            </a:r>
            <a:r>
              <a:rPr lang="en-US" sz="2800" b="1" i="1" dirty="0">
                <a:latin typeface="Candara" panose="020E0502030303020204" pitchFamily="34" charset="0"/>
              </a:rPr>
              <a:t> much good” </a:t>
            </a:r>
            <a:r>
              <a:rPr lang="en-US" sz="2800" i="1" dirty="0">
                <a:latin typeface="Candara" panose="020E0502030303020204" pitchFamily="34" charset="0"/>
              </a:rPr>
              <a:t>(Eccl. 9:18)</a:t>
            </a:r>
          </a:p>
        </p:txBody>
      </p:sp>
      <p:sp>
        <p:nvSpPr>
          <p:cNvPr id="7" name="TextBox 6">
            <a:extLst>
              <a:ext uri="{FF2B5EF4-FFF2-40B4-BE49-F238E27FC236}">
                <a16:creationId xmlns:a16="http://schemas.microsoft.com/office/drawing/2014/main" id="{78EEFA60-E560-683E-7DCA-35CAB76FB9DA}"/>
              </a:ext>
            </a:extLst>
          </p:cNvPr>
          <p:cNvSpPr txBox="1"/>
          <p:nvPr/>
        </p:nvSpPr>
        <p:spPr>
          <a:xfrm>
            <a:off x="455783" y="2338687"/>
            <a:ext cx="8378934" cy="741357"/>
          </a:xfrm>
          <a:prstGeom prst="rect">
            <a:avLst/>
          </a:prstGeom>
          <a:solidFill>
            <a:schemeClr val="tx1">
              <a:lumMod val="50000"/>
            </a:schemeClr>
          </a:solidFill>
        </p:spPr>
        <p:txBody>
          <a:bodyPr wrap="square" rtlCol="0">
            <a:spAutoFit/>
          </a:bodyPr>
          <a:lstStyle/>
          <a:p>
            <a:pPr>
              <a:lnSpc>
                <a:spcPts val="2500"/>
              </a:lnSpc>
            </a:pPr>
            <a:r>
              <a:rPr lang="en-US" sz="2800" b="1" i="1" dirty="0">
                <a:latin typeface="Candara" panose="020E0502030303020204" pitchFamily="34" charset="0"/>
              </a:rPr>
              <a:t>“…But </a:t>
            </a:r>
            <a:r>
              <a:rPr lang="en-US" sz="2800" b="1" i="1" dirty="0">
                <a:solidFill>
                  <a:srgbClr val="FFFF00"/>
                </a:solidFill>
                <a:latin typeface="Candara" panose="020E0502030303020204" pitchFamily="34" charset="0"/>
              </a:rPr>
              <a:t>evil men </a:t>
            </a:r>
            <a:r>
              <a:rPr lang="en-US" sz="2800" b="1" i="1" dirty="0">
                <a:latin typeface="Candara" panose="020E0502030303020204" pitchFamily="34" charset="0"/>
              </a:rPr>
              <a:t>and seducers shall wax worse and worse, deceiving, and being deceived” </a:t>
            </a:r>
            <a:r>
              <a:rPr lang="en-US" sz="2800" i="1" dirty="0">
                <a:latin typeface="Candara" panose="020E0502030303020204" pitchFamily="34" charset="0"/>
              </a:rPr>
              <a:t>(2 Tim. 3:1-13) </a:t>
            </a:r>
          </a:p>
        </p:txBody>
      </p:sp>
      <p:sp>
        <p:nvSpPr>
          <p:cNvPr id="8" name="TextBox 7">
            <a:extLst>
              <a:ext uri="{FF2B5EF4-FFF2-40B4-BE49-F238E27FC236}">
                <a16:creationId xmlns:a16="http://schemas.microsoft.com/office/drawing/2014/main" id="{8C52E495-D058-75C6-BEDE-83747B4A47FC}"/>
              </a:ext>
            </a:extLst>
          </p:cNvPr>
          <p:cNvSpPr txBox="1"/>
          <p:nvPr/>
        </p:nvSpPr>
        <p:spPr>
          <a:xfrm>
            <a:off x="454001" y="3292835"/>
            <a:ext cx="8378935" cy="1709955"/>
          </a:xfrm>
          <a:prstGeom prst="rect">
            <a:avLst/>
          </a:prstGeom>
          <a:solidFill>
            <a:schemeClr val="tx1">
              <a:lumMod val="50000"/>
            </a:schemeClr>
          </a:solidFill>
        </p:spPr>
        <p:txBody>
          <a:bodyPr wrap="square" rtlCol="0">
            <a:spAutoFit/>
          </a:bodyPr>
          <a:lstStyle/>
          <a:p>
            <a:pPr>
              <a:lnSpc>
                <a:spcPts val="2500"/>
              </a:lnSpc>
            </a:pPr>
            <a:r>
              <a:rPr lang="en-US" sz="2800" b="1" i="1" dirty="0">
                <a:latin typeface="Candara" panose="020E0502030303020204" pitchFamily="34" charset="0"/>
                <a:cs typeface="Arial" panose="020B0604020202020204" pitchFamily="34" charset="0"/>
              </a:rPr>
              <a:t>“For the time will come when they </a:t>
            </a:r>
            <a:r>
              <a:rPr lang="en-US" sz="2800" b="1" i="1" dirty="0">
                <a:solidFill>
                  <a:srgbClr val="FFFF00"/>
                </a:solidFill>
                <a:latin typeface="Candara" panose="020E0502030303020204" pitchFamily="34" charset="0"/>
                <a:cs typeface="Arial" panose="020B0604020202020204" pitchFamily="34" charset="0"/>
              </a:rPr>
              <a:t>will not endure sound doctrine</a:t>
            </a:r>
            <a:r>
              <a:rPr lang="en-US" sz="2800" b="1" i="1" dirty="0">
                <a:latin typeface="Candara" panose="020E0502030303020204" pitchFamily="34" charset="0"/>
                <a:cs typeface="Arial" panose="020B0604020202020204" pitchFamily="34" charset="0"/>
              </a:rPr>
              <a:t>; but after their own lusts shall they heap to themselves </a:t>
            </a:r>
            <a:r>
              <a:rPr lang="en-US" sz="2800" b="1" i="1" dirty="0">
                <a:solidFill>
                  <a:srgbClr val="FFFF00"/>
                </a:solidFill>
                <a:latin typeface="Candara" panose="020E0502030303020204" pitchFamily="34" charset="0"/>
                <a:cs typeface="Arial" panose="020B0604020202020204" pitchFamily="34" charset="0"/>
              </a:rPr>
              <a:t>teachers,</a:t>
            </a:r>
            <a:r>
              <a:rPr lang="en-US" sz="2800" b="1" i="1" dirty="0">
                <a:latin typeface="Candara" panose="020E0502030303020204" pitchFamily="34" charset="0"/>
                <a:cs typeface="Arial" panose="020B0604020202020204" pitchFamily="34" charset="0"/>
              </a:rPr>
              <a:t> having itching ears; And they shall turn away their ears from the truth, and shall be turned unto fables” </a:t>
            </a:r>
            <a:r>
              <a:rPr lang="en-US" sz="2800" i="1" dirty="0">
                <a:latin typeface="Candara" panose="020E0502030303020204" pitchFamily="34" charset="0"/>
                <a:cs typeface="Arial" panose="020B0604020202020204" pitchFamily="34" charset="0"/>
              </a:rPr>
              <a:t>(2 Tim. 4:3-4)</a:t>
            </a:r>
            <a:endParaRPr lang="en-US" sz="2600" i="1" dirty="0">
              <a:latin typeface="Candara" panose="020E0502030303020204" pitchFamily="34" charset="0"/>
            </a:endParaRPr>
          </a:p>
        </p:txBody>
      </p:sp>
      <p:sp>
        <p:nvSpPr>
          <p:cNvPr id="9" name="TextBox 8">
            <a:extLst>
              <a:ext uri="{FF2B5EF4-FFF2-40B4-BE49-F238E27FC236}">
                <a16:creationId xmlns:a16="http://schemas.microsoft.com/office/drawing/2014/main" id="{E485DE5B-1EF0-96B5-CA30-7B9C329AE838}"/>
              </a:ext>
            </a:extLst>
          </p:cNvPr>
          <p:cNvSpPr txBox="1"/>
          <p:nvPr/>
        </p:nvSpPr>
        <p:spPr>
          <a:xfrm>
            <a:off x="454001" y="5218104"/>
            <a:ext cx="8392382" cy="427553"/>
          </a:xfrm>
          <a:prstGeom prst="rect">
            <a:avLst/>
          </a:prstGeom>
          <a:solidFill>
            <a:schemeClr val="tx1">
              <a:lumMod val="50000"/>
            </a:schemeClr>
          </a:solidFill>
        </p:spPr>
        <p:txBody>
          <a:bodyPr wrap="square" rtlCol="0">
            <a:spAutoFit/>
          </a:bodyPr>
          <a:lstStyle/>
          <a:p>
            <a:pPr>
              <a:lnSpc>
                <a:spcPts val="2500"/>
              </a:lnSpc>
            </a:pPr>
            <a:r>
              <a:rPr lang="en-US" sz="2800" b="1" i="1" dirty="0">
                <a:latin typeface="Candara" panose="020E0502030303020204" pitchFamily="34" charset="0"/>
                <a:cs typeface="Arial" panose="020B0604020202020204" pitchFamily="34" charset="0"/>
              </a:rPr>
              <a:t>“…the way of the </a:t>
            </a:r>
            <a:r>
              <a:rPr lang="en-US" sz="2800" b="1" i="1" dirty="0">
                <a:solidFill>
                  <a:srgbClr val="FFFF00"/>
                </a:solidFill>
                <a:latin typeface="Candara" panose="020E0502030303020204" pitchFamily="34" charset="0"/>
                <a:cs typeface="Arial" panose="020B0604020202020204" pitchFamily="34" charset="0"/>
              </a:rPr>
              <a:t>transgressor </a:t>
            </a:r>
            <a:r>
              <a:rPr lang="en-US" sz="2800" b="1" i="1" dirty="0">
                <a:latin typeface="Candara" panose="020E0502030303020204" pitchFamily="34" charset="0"/>
                <a:cs typeface="Arial" panose="020B0604020202020204" pitchFamily="34" charset="0"/>
              </a:rPr>
              <a:t>is hard” </a:t>
            </a:r>
            <a:r>
              <a:rPr lang="en-US" sz="2800" i="1" dirty="0">
                <a:latin typeface="Candara" panose="020E0502030303020204" pitchFamily="34" charset="0"/>
                <a:cs typeface="Arial" panose="020B0604020202020204" pitchFamily="34" charset="0"/>
              </a:rPr>
              <a:t>(Prov. 13:15)</a:t>
            </a:r>
            <a:endParaRPr lang="en-US" sz="2600" i="1" dirty="0">
              <a:latin typeface="Candara" panose="020E0502030303020204" pitchFamily="34" charset="0"/>
            </a:endParaRPr>
          </a:p>
        </p:txBody>
      </p:sp>
      <p:sp>
        <p:nvSpPr>
          <p:cNvPr id="3" name="TextBox 2">
            <a:extLst>
              <a:ext uri="{FF2B5EF4-FFF2-40B4-BE49-F238E27FC236}">
                <a16:creationId xmlns:a16="http://schemas.microsoft.com/office/drawing/2014/main" id="{B751F4BC-0C01-9DFC-6DA3-53F063F3D3A8}"/>
              </a:ext>
            </a:extLst>
          </p:cNvPr>
          <p:cNvSpPr txBox="1"/>
          <p:nvPr/>
        </p:nvSpPr>
        <p:spPr>
          <a:xfrm>
            <a:off x="454001" y="5885424"/>
            <a:ext cx="8392382" cy="427553"/>
          </a:xfrm>
          <a:prstGeom prst="rect">
            <a:avLst/>
          </a:prstGeom>
          <a:solidFill>
            <a:schemeClr val="tx1">
              <a:lumMod val="50000"/>
            </a:schemeClr>
          </a:solidFill>
        </p:spPr>
        <p:txBody>
          <a:bodyPr wrap="square" rtlCol="0">
            <a:spAutoFit/>
          </a:bodyPr>
          <a:lstStyle/>
          <a:p>
            <a:pPr>
              <a:lnSpc>
                <a:spcPts val="2500"/>
              </a:lnSpc>
            </a:pPr>
            <a:r>
              <a:rPr lang="en-US" sz="2800" b="1" i="1" dirty="0">
                <a:latin typeface="Candara" panose="020E0502030303020204" pitchFamily="34" charset="0"/>
                <a:cs typeface="Arial" panose="020B0604020202020204" pitchFamily="34" charset="0"/>
              </a:rPr>
              <a:t>“The </a:t>
            </a:r>
            <a:r>
              <a:rPr lang="en-US" sz="2800" b="1" i="1" dirty="0">
                <a:solidFill>
                  <a:srgbClr val="FFFF00"/>
                </a:solidFill>
                <a:latin typeface="Candara" panose="020E0502030303020204" pitchFamily="34" charset="0"/>
                <a:cs typeface="Arial" panose="020B0604020202020204" pitchFamily="34" charset="0"/>
              </a:rPr>
              <a:t>wrathful man </a:t>
            </a:r>
            <a:r>
              <a:rPr lang="en-US" sz="2800" b="1" i="1" dirty="0" err="1">
                <a:latin typeface="Candara" panose="020E0502030303020204" pitchFamily="34" charset="0"/>
                <a:cs typeface="Arial" panose="020B0604020202020204" pitchFamily="34" charset="0"/>
              </a:rPr>
              <a:t>stirreth</a:t>
            </a:r>
            <a:r>
              <a:rPr lang="en-US" sz="2800" b="1" i="1" dirty="0">
                <a:latin typeface="Candara" panose="020E0502030303020204" pitchFamily="34" charset="0"/>
                <a:cs typeface="Arial" panose="020B0604020202020204" pitchFamily="34" charset="0"/>
              </a:rPr>
              <a:t> up strife…” </a:t>
            </a:r>
            <a:r>
              <a:rPr lang="en-US" sz="2800" i="1" dirty="0">
                <a:latin typeface="Candara" panose="020E0502030303020204" pitchFamily="34" charset="0"/>
                <a:cs typeface="Arial" panose="020B0604020202020204" pitchFamily="34" charset="0"/>
              </a:rPr>
              <a:t>(Prov. 15:18)</a:t>
            </a:r>
            <a:endParaRPr lang="en-US" sz="2600" i="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9CD67070-AF05-079B-B2F8-07A4B7723D37}"/>
              </a:ext>
            </a:extLst>
          </p:cNvPr>
          <p:cNvSpPr>
            <a:spLocks noGrp="1"/>
          </p:cNvSpPr>
          <p:nvPr>
            <p:ph type="sldNum" sz="quarter" idx="12"/>
          </p:nvPr>
        </p:nvSpPr>
        <p:spPr>
          <a:xfrm>
            <a:off x="8251634" y="6415599"/>
            <a:ext cx="504184" cy="442401"/>
          </a:xfrm>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20830800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outVertical)">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outVertical)">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outVertical)">
                                      <p:cBhvr>
                                        <p:cTn id="2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7619633" cy="834745"/>
          </a:xfrm>
        </p:spPr>
        <p:txBody>
          <a:bodyPr>
            <a:normAutofit/>
          </a:bodyPr>
          <a:lstStyle/>
          <a:p>
            <a:r>
              <a:rPr lang="en-US" sz="4800" b="1" dirty="0">
                <a:latin typeface="Candara" panose="020E0502030303020204" pitchFamily="34" charset="0"/>
              </a:rPr>
              <a:t>What are we to do?</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1" y="1160777"/>
            <a:ext cx="7787264" cy="5423798"/>
          </a:xfrm>
        </p:spPr>
        <p:txBody>
          <a:bodyPr anchor="t">
            <a:normAutofit/>
          </a:bodyPr>
          <a:lstStyle/>
          <a:p>
            <a:pPr marL="0" indent="0">
              <a:lnSpc>
                <a:spcPts val="3200"/>
              </a:lnSpc>
              <a:spcAft>
                <a:spcPts val="0"/>
              </a:spcAft>
              <a:buNone/>
            </a:pPr>
            <a:r>
              <a:rPr lang="en-US" sz="3200" b="1" dirty="0">
                <a:latin typeface="Candara" panose="020E0502030303020204" pitchFamily="34" charset="0"/>
              </a:rPr>
              <a:t>Good men are to be marked as worthy examples as they follow Christ </a:t>
            </a:r>
            <a:r>
              <a:rPr lang="en-US" sz="3200" i="1" dirty="0">
                <a:latin typeface="Candara" panose="020E0502030303020204" pitchFamily="34" charset="0"/>
              </a:rPr>
              <a:t>– Phil. 3:17</a:t>
            </a:r>
          </a:p>
          <a:p>
            <a:pPr marL="0" indent="0">
              <a:lnSpc>
                <a:spcPts val="3200"/>
              </a:lnSpc>
              <a:spcBef>
                <a:spcPts val="1800"/>
              </a:spcBef>
              <a:spcAft>
                <a:spcPts val="0"/>
              </a:spcAft>
              <a:buNone/>
            </a:pPr>
            <a:r>
              <a:rPr lang="en-US" sz="3200" b="1" dirty="0">
                <a:latin typeface="Candara" panose="020E0502030303020204" pitchFamily="34" charset="0"/>
              </a:rPr>
              <a:t>Since good men have a responsibility to teach others, we should allow ourselves to be taught of them </a:t>
            </a:r>
            <a:r>
              <a:rPr lang="en-US" sz="3200" i="1" dirty="0">
                <a:latin typeface="Candara" panose="020E0502030303020204" pitchFamily="34" charset="0"/>
              </a:rPr>
              <a:t>– 2 Tim. 2:2</a:t>
            </a:r>
          </a:p>
          <a:p>
            <a:pPr marL="0" indent="0">
              <a:lnSpc>
                <a:spcPts val="3200"/>
              </a:lnSpc>
              <a:spcBef>
                <a:spcPts val="1800"/>
              </a:spcBef>
              <a:buNone/>
            </a:pPr>
            <a:r>
              <a:rPr lang="en-US" sz="3200" b="1" dirty="0">
                <a:latin typeface="Candara" panose="020E0502030303020204" pitchFamily="34" charset="0"/>
              </a:rPr>
              <a:t>Every encouragement ought to be given to the good man that he may increase his knowledge, influence and effectiveness to grow to his full spiritual potential in God’s service! </a:t>
            </a:r>
            <a:r>
              <a:rPr lang="en-US" sz="3200" i="1" dirty="0">
                <a:latin typeface="Candara" panose="020E0502030303020204" pitchFamily="34" charset="0"/>
              </a:rPr>
              <a:t>– Eph. 6:18-20</a:t>
            </a:r>
            <a:endParaRPr lang="en-US" sz="2600" i="1" dirty="0">
              <a:latin typeface="Candara" panose="020E0502030303020204" pitchFamily="34" charset="0"/>
            </a:endParaRP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4416E249-7016-A55B-BF9D-C38E3385F471}"/>
              </a:ext>
            </a:extLst>
          </p:cNvPr>
          <p:cNvSpPr/>
          <p:nvPr/>
        </p:nvSpPr>
        <p:spPr>
          <a:xfrm rot="16200000">
            <a:off x="-1685075" y="2765631"/>
            <a:ext cx="4139596"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Of </a:t>
            </a:r>
            <a:r>
              <a:rPr lang="en-US" sz="5400" b="1" dirty="0">
                <a:ln w="9525">
                  <a:solidFill>
                    <a:schemeClr val="bg1"/>
                  </a:solidFill>
                  <a:prstDash val="solid"/>
                </a:ln>
                <a:latin typeface="Candara" panose="020E0502030303020204" pitchFamily="34" charset="0"/>
              </a:rPr>
              <a:t>GOOD</a:t>
            </a:r>
            <a:r>
              <a:rPr lang="en-US" sz="4800" b="1" dirty="0">
                <a:ln w="9525">
                  <a:solidFill>
                    <a:schemeClr val="bg1"/>
                  </a:solidFill>
                  <a:prstDash val="solid"/>
                </a:ln>
                <a:latin typeface="Candara" panose="020E0502030303020204" pitchFamily="34" charset="0"/>
              </a:rPr>
              <a:t> Men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070A3697-95AB-A088-D6DF-54A3CE4D4BE2}"/>
              </a:ext>
            </a:extLst>
          </p:cNvPr>
          <p:cNvSpPr>
            <a:spLocks noGrp="1"/>
          </p:cNvSpPr>
          <p:nvPr>
            <p:ph type="sldNum" sz="quarter" idx="12"/>
          </p:nvPr>
        </p:nvSpPr>
        <p:spPr>
          <a:xfrm>
            <a:off x="8217569" y="6480175"/>
            <a:ext cx="417516" cy="377825"/>
          </a:xfrm>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14353335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7619633" cy="834745"/>
          </a:xfrm>
        </p:spPr>
        <p:txBody>
          <a:bodyPr>
            <a:normAutofit/>
          </a:bodyPr>
          <a:lstStyle/>
          <a:p>
            <a:r>
              <a:rPr lang="en-US" sz="4800" b="1" dirty="0">
                <a:latin typeface="Candara" panose="020E0502030303020204" pitchFamily="34" charset="0"/>
              </a:rPr>
              <a:t>What are we to do?</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6"/>
            <a:ext cx="7935181" cy="5697223"/>
          </a:xfrm>
        </p:spPr>
        <p:txBody>
          <a:bodyPr anchor="t">
            <a:normAutofit/>
          </a:bodyPr>
          <a:lstStyle/>
          <a:p>
            <a:pPr marL="0" indent="0">
              <a:lnSpc>
                <a:spcPts val="3200"/>
              </a:lnSpc>
              <a:spcAft>
                <a:spcPts val="0"/>
              </a:spcAft>
              <a:buNone/>
            </a:pPr>
            <a:r>
              <a:rPr lang="en-US" sz="3200" b="1" dirty="0">
                <a:latin typeface="Candara" panose="020E0502030303020204" pitchFamily="34" charset="0"/>
              </a:rPr>
              <a:t>Certain ones are to be reproved, rebuked and exhorted that they may be sound in the faith </a:t>
            </a:r>
            <a:r>
              <a:rPr lang="en-US" sz="3200" i="1" dirty="0">
                <a:latin typeface="Candara" panose="020E0502030303020204" pitchFamily="34" charset="0"/>
              </a:rPr>
              <a:t>– 1 Tim. 5:20; Titus 1:12-13</a:t>
            </a:r>
          </a:p>
          <a:p>
            <a:pPr marL="365760" indent="-274320">
              <a:lnSpc>
                <a:spcPts val="3200"/>
              </a:lnSpc>
              <a:spcBef>
                <a:spcPts val="1200"/>
              </a:spcBef>
              <a:spcAft>
                <a:spcPts val="0"/>
              </a:spcAft>
              <a:buFont typeface="Wingdings" panose="05000000000000000000" pitchFamily="2" charset="2"/>
              <a:buChar char="§"/>
            </a:pPr>
            <a:r>
              <a:rPr lang="en-US" sz="2800" dirty="0">
                <a:latin typeface="Candara" panose="020E0502030303020204" pitchFamily="34" charset="0"/>
              </a:rPr>
              <a:t>The mouths of some must be stopped</a:t>
            </a:r>
          </a:p>
          <a:p>
            <a:pPr marL="548640" indent="-274320">
              <a:lnSpc>
                <a:spcPts val="2800"/>
              </a:lnSpc>
              <a:spcAft>
                <a:spcPts val="0"/>
              </a:spcAft>
              <a:buFont typeface="Wingdings" panose="05000000000000000000" pitchFamily="2" charset="2"/>
              <a:buChar char="§"/>
            </a:pPr>
            <a:r>
              <a:rPr lang="en-US" sz="2600" i="1" dirty="0">
                <a:latin typeface="Candara" panose="020E0502030303020204" pitchFamily="34" charset="0"/>
              </a:rPr>
              <a:t>Titus 1:10-11</a:t>
            </a:r>
          </a:p>
          <a:p>
            <a:pPr marL="365760" indent="-274320">
              <a:lnSpc>
                <a:spcPts val="2800"/>
              </a:lnSpc>
              <a:spcBef>
                <a:spcPts val="1200"/>
              </a:spcBef>
              <a:spcAft>
                <a:spcPts val="0"/>
              </a:spcAft>
              <a:buFont typeface="Wingdings" panose="05000000000000000000" pitchFamily="2" charset="2"/>
              <a:buChar char="§"/>
            </a:pPr>
            <a:r>
              <a:rPr lang="en-US" sz="2800" dirty="0">
                <a:latin typeface="Candara" panose="020E0502030303020204" pitchFamily="34" charset="0"/>
              </a:rPr>
              <a:t>Evil men are to be marked (identified) and avoided when they persist in teaching error</a:t>
            </a:r>
          </a:p>
          <a:p>
            <a:pPr marL="548640" indent="-274320">
              <a:lnSpc>
                <a:spcPts val="2800"/>
              </a:lnSpc>
              <a:spcAft>
                <a:spcPts val="0"/>
              </a:spcAft>
              <a:buFont typeface="Wingdings" panose="05000000000000000000" pitchFamily="2" charset="2"/>
              <a:buChar char="§"/>
            </a:pPr>
            <a:r>
              <a:rPr lang="en-US" sz="2800" i="1" dirty="0">
                <a:latin typeface="Candara" panose="020E0502030303020204" pitchFamily="34" charset="0"/>
              </a:rPr>
              <a:t>Rom. 16:17-18</a:t>
            </a:r>
          </a:p>
          <a:p>
            <a:pPr marL="0" indent="0">
              <a:lnSpc>
                <a:spcPts val="3200"/>
              </a:lnSpc>
              <a:spcBef>
                <a:spcPts val="1200"/>
              </a:spcBef>
              <a:spcAft>
                <a:spcPts val="0"/>
              </a:spcAft>
              <a:buNone/>
            </a:pPr>
            <a:r>
              <a:rPr lang="en-US" sz="3200" b="1" dirty="0">
                <a:latin typeface="Candara" panose="020E0502030303020204" pitchFamily="34" charset="0"/>
              </a:rPr>
              <a:t>When all efforts fail to bring an evil brother to repentance, we are </a:t>
            </a:r>
            <a:r>
              <a:rPr lang="en-US" sz="3200" b="1" i="1" u="sng" dirty="0">
                <a:latin typeface="Candara" panose="020E0502030303020204" pitchFamily="34" charset="0"/>
              </a:rPr>
              <a:t>commanded</a:t>
            </a:r>
            <a:r>
              <a:rPr lang="en-US" sz="3200" b="1" dirty="0">
                <a:latin typeface="Candara" panose="020E0502030303020204" pitchFamily="34" charset="0"/>
              </a:rPr>
              <a:t> to withdraw ourselves from him </a:t>
            </a:r>
            <a:r>
              <a:rPr lang="en-US" sz="3200" i="1" dirty="0">
                <a:latin typeface="Candara" panose="020E0502030303020204" pitchFamily="34" charset="0"/>
              </a:rPr>
              <a:t>– 2 Thess. 3:6</a:t>
            </a: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4416E249-7016-A55B-BF9D-C38E3385F471}"/>
              </a:ext>
            </a:extLst>
          </p:cNvPr>
          <p:cNvSpPr/>
          <p:nvPr/>
        </p:nvSpPr>
        <p:spPr>
          <a:xfrm rot="16200000">
            <a:off x="-1405991" y="2483244"/>
            <a:ext cx="3581430"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Of </a:t>
            </a:r>
            <a:r>
              <a:rPr lang="en-US" sz="5400" b="1" dirty="0">
                <a:ln w="9525">
                  <a:solidFill>
                    <a:schemeClr val="bg1"/>
                  </a:solidFill>
                  <a:prstDash val="solid"/>
                </a:ln>
                <a:latin typeface="Candara" panose="020E0502030303020204" pitchFamily="34" charset="0"/>
              </a:rPr>
              <a:t>EVIL</a:t>
            </a:r>
            <a:r>
              <a:rPr lang="en-US" sz="4800" b="1" dirty="0">
                <a:ln w="9525">
                  <a:solidFill>
                    <a:schemeClr val="bg1"/>
                  </a:solidFill>
                  <a:prstDash val="solid"/>
                </a:ln>
                <a:latin typeface="Candara" panose="020E0502030303020204" pitchFamily="34" charset="0"/>
              </a:rPr>
              <a:t> Men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D961AC71-0EBE-C155-B387-C3807ADDAF4A}"/>
              </a:ext>
            </a:extLst>
          </p:cNvPr>
          <p:cNvSpPr>
            <a:spLocks noGrp="1"/>
          </p:cNvSpPr>
          <p:nvPr>
            <p:ph type="sldNum" sz="quarter" idx="12"/>
          </p:nvPr>
        </p:nvSpPr>
        <p:spPr>
          <a:xfrm>
            <a:off x="8229601" y="6459978"/>
            <a:ext cx="417516" cy="377825"/>
          </a:xfrm>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36431954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7619633" cy="834745"/>
          </a:xfrm>
        </p:spPr>
        <p:txBody>
          <a:bodyPr>
            <a:normAutofit/>
          </a:bodyPr>
          <a:lstStyle/>
          <a:p>
            <a:r>
              <a:rPr lang="en-US" sz="4800" b="1" dirty="0">
                <a:latin typeface="Candara" panose="020E0502030303020204" pitchFamily="34" charset="0"/>
              </a:rPr>
              <a:t>What are we to do?</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6"/>
            <a:ext cx="7935181" cy="5697223"/>
          </a:xfrm>
        </p:spPr>
        <p:txBody>
          <a:bodyPr anchor="t">
            <a:normAutofit/>
          </a:bodyPr>
          <a:lstStyle/>
          <a:p>
            <a:pPr marL="0" indent="0">
              <a:lnSpc>
                <a:spcPts val="3200"/>
              </a:lnSpc>
              <a:spcAft>
                <a:spcPts val="0"/>
              </a:spcAft>
              <a:buNone/>
            </a:pPr>
            <a:r>
              <a:rPr lang="en-US" sz="3200" b="1" dirty="0">
                <a:latin typeface="Candara" panose="020E0502030303020204" pitchFamily="34" charset="0"/>
              </a:rPr>
              <a:t>Occasionally, brethren are reluctant to discipline those who walk disorderly!</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We must realize that some would defile God’s temple and destroy His work </a:t>
            </a:r>
            <a:r>
              <a:rPr lang="en-US" sz="2800" i="1" dirty="0">
                <a:latin typeface="Candara" panose="020E0502030303020204" pitchFamily="34" charset="0"/>
              </a:rPr>
              <a:t>– 1 Cor. 3:17</a:t>
            </a:r>
          </a:p>
          <a:p>
            <a:pPr marL="548640" lvl="1" indent="-274320">
              <a:lnSpc>
                <a:spcPts val="2800"/>
              </a:lnSpc>
              <a:spcAft>
                <a:spcPts val="0"/>
              </a:spcAft>
              <a:buFont typeface="Wingdings" panose="05000000000000000000" pitchFamily="2" charset="2"/>
              <a:buChar char="§"/>
            </a:pPr>
            <a:r>
              <a:rPr lang="en-US" sz="2600" i="1" dirty="0">
                <a:latin typeface="Candara" panose="020E0502030303020204" pitchFamily="34" charset="0"/>
              </a:rPr>
              <a:t>Rom. 14:20</a:t>
            </a:r>
          </a:p>
          <a:p>
            <a:pPr marL="365760" indent="-274320">
              <a:lnSpc>
                <a:spcPts val="2800"/>
              </a:lnSpc>
              <a:spcBef>
                <a:spcPts val="1200"/>
              </a:spcBef>
              <a:spcAft>
                <a:spcPts val="0"/>
              </a:spcAft>
              <a:buFont typeface="Wingdings" panose="05000000000000000000" pitchFamily="2" charset="2"/>
              <a:buChar char="§"/>
            </a:pPr>
            <a:r>
              <a:rPr lang="en-US" sz="2800" dirty="0">
                <a:latin typeface="Candara" panose="020E0502030303020204" pitchFamily="34" charset="0"/>
              </a:rPr>
              <a:t>Paul would not tolerate error for </a:t>
            </a:r>
            <a:r>
              <a:rPr lang="en-US" sz="2800">
                <a:latin typeface="Candara" panose="020E0502030303020204" pitchFamily="34" charset="0"/>
              </a:rPr>
              <a:t>even an hour </a:t>
            </a:r>
            <a:r>
              <a:rPr lang="en-US" sz="2800" dirty="0">
                <a:latin typeface="Candara" panose="020E0502030303020204" pitchFamily="34" charset="0"/>
              </a:rPr>
              <a:t>that would bring God’s people into bondage</a:t>
            </a:r>
          </a:p>
          <a:p>
            <a:pPr marL="548640" lvl="1" indent="-274320">
              <a:lnSpc>
                <a:spcPts val="2600"/>
              </a:lnSpc>
              <a:spcAft>
                <a:spcPts val="0"/>
              </a:spcAft>
              <a:buFont typeface="Wingdings" panose="05000000000000000000" pitchFamily="2" charset="2"/>
              <a:buChar char="§"/>
            </a:pPr>
            <a:r>
              <a:rPr lang="en-US" sz="2600" i="1" dirty="0">
                <a:latin typeface="Candara" panose="020E0502030303020204" pitchFamily="34" charset="0"/>
              </a:rPr>
              <a:t>Gal. 2:3-5</a:t>
            </a:r>
          </a:p>
          <a:p>
            <a:pPr marL="365760" indent="-274320">
              <a:lnSpc>
                <a:spcPts val="2600"/>
              </a:lnSpc>
              <a:spcBef>
                <a:spcPts val="1800"/>
              </a:spcBef>
              <a:spcAft>
                <a:spcPts val="0"/>
              </a:spcAft>
              <a:buFont typeface="Wingdings" panose="05000000000000000000" pitchFamily="2" charset="2"/>
              <a:buChar char="§"/>
            </a:pPr>
            <a:r>
              <a:rPr lang="en-US" sz="2800" dirty="0">
                <a:latin typeface="Candara" panose="020E0502030303020204" pitchFamily="34" charset="0"/>
              </a:rPr>
              <a:t>All efforts to discipline must first of all have the goal to restore the one in error </a:t>
            </a:r>
            <a:r>
              <a:rPr lang="en-US" sz="2800" i="1" dirty="0">
                <a:latin typeface="Candara" panose="020E0502030303020204" pitchFamily="34" charset="0"/>
              </a:rPr>
              <a:t>– James 5:19-20</a:t>
            </a:r>
          </a:p>
          <a:p>
            <a:pPr marL="548640" indent="-274320">
              <a:lnSpc>
                <a:spcPts val="2600"/>
              </a:lnSpc>
              <a:spcBef>
                <a:spcPts val="1200"/>
              </a:spcBef>
              <a:spcAft>
                <a:spcPts val="0"/>
              </a:spcAft>
              <a:buFont typeface="Wingdings" panose="05000000000000000000" pitchFamily="2" charset="2"/>
              <a:buChar char="§"/>
            </a:pPr>
            <a:r>
              <a:rPr lang="en-US" sz="2600" b="1" dirty="0">
                <a:latin typeface="Candara" panose="020E0502030303020204" pitchFamily="34" charset="0"/>
              </a:rPr>
              <a:t>NOTE – </a:t>
            </a:r>
            <a:r>
              <a:rPr lang="en-US" sz="2600" b="1" i="1" dirty="0">
                <a:latin typeface="Candara" panose="020E0502030303020204" pitchFamily="34" charset="0"/>
              </a:rPr>
              <a:t>“and </a:t>
            </a:r>
            <a:r>
              <a:rPr lang="en-US" sz="2600" b="1" i="1" u="sng" dirty="0">
                <a:latin typeface="Candara" panose="020E0502030303020204" pitchFamily="34" charset="0"/>
              </a:rPr>
              <a:t>ONE</a:t>
            </a:r>
            <a:r>
              <a:rPr lang="en-US" sz="2600" b="1" i="1" dirty="0">
                <a:latin typeface="Candara" panose="020E0502030303020204" pitchFamily="34" charset="0"/>
              </a:rPr>
              <a:t> convert him” </a:t>
            </a:r>
            <a:r>
              <a:rPr lang="en-US" sz="2600" i="1" dirty="0">
                <a:latin typeface="Candara" panose="020E0502030303020204" pitchFamily="34" charset="0"/>
              </a:rPr>
              <a:t>– again, what </a:t>
            </a:r>
            <a:r>
              <a:rPr lang="en-US" sz="2600" b="1" i="1" dirty="0">
                <a:latin typeface="Candara" panose="020E0502030303020204" pitchFamily="34" charset="0"/>
              </a:rPr>
              <a:t>ONE GOOD MAN</a:t>
            </a:r>
            <a:r>
              <a:rPr lang="en-US" sz="2600" i="1" dirty="0">
                <a:latin typeface="Candara" panose="020E0502030303020204" pitchFamily="34" charset="0"/>
              </a:rPr>
              <a:t> can do!</a:t>
            </a: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4416E249-7016-A55B-BF9D-C38E3385F471}"/>
              </a:ext>
            </a:extLst>
          </p:cNvPr>
          <p:cNvSpPr/>
          <p:nvPr/>
        </p:nvSpPr>
        <p:spPr>
          <a:xfrm rot="16200000">
            <a:off x="-1405991" y="2483244"/>
            <a:ext cx="3581430"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Of </a:t>
            </a:r>
            <a:r>
              <a:rPr lang="en-US" sz="5400" b="1" dirty="0">
                <a:ln w="9525">
                  <a:solidFill>
                    <a:schemeClr val="bg1"/>
                  </a:solidFill>
                  <a:prstDash val="solid"/>
                </a:ln>
                <a:latin typeface="Candara" panose="020E0502030303020204" pitchFamily="34" charset="0"/>
              </a:rPr>
              <a:t>EVIL</a:t>
            </a:r>
            <a:r>
              <a:rPr lang="en-US" sz="4800" b="1" dirty="0">
                <a:ln w="9525">
                  <a:solidFill>
                    <a:schemeClr val="bg1"/>
                  </a:solidFill>
                  <a:prstDash val="solid"/>
                </a:ln>
                <a:latin typeface="Candara" panose="020E0502030303020204" pitchFamily="34" charset="0"/>
              </a:rPr>
              <a:t> Men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92ADE3C7-0983-6BD3-C4BE-2395C3C4FCD0}"/>
              </a:ext>
            </a:extLst>
          </p:cNvPr>
          <p:cNvSpPr>
            <a:spLocks noGrp="1"/>
          </p:cNvSpPr>
          <p:nvPr>
            <p:ph type="sldNum" sz="quarter" idx="12"/>
          </p:nvPr>
        </p:nvSpPr>
        <p:spPr>
          <a:xfrm>
            <a:off x="8217570" y="6480174"/>
            <a:ext cx="417516" cy="377825"/>
          </a:xfrm>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25046102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7619633" cy="834745"/>
          </a:xfrm>
        </p:spPr>
        <p:txBody>
          <a:bodyPr>
            <a:normAutofit/>
          </a:bodyPr>
          <a:lstStyle/>
          <a:p>
            <a:r>
              <a:rPr lang="en-US" sz="4800" b="1" dirty="0">
                <a:latin typeface="Candara" panose="020E0502030303020204" pitchFamily="34" charset="0"/>
              </a:rPr>
              <a:t>What are we to do?</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6"/>
            <a:ext cx="7935181" cy="5697223"/>
          </a:xfrm>
        </p:spPr>
        <p:txBody>
          <a:bodyPr anchor="t">
            <a:normAutofit/>
          </a:bodyPr>
          <a:lstStyle/>
          <a:p>
            <a:pPr marL="0" indent="0">
              <a:lnSpc>
                <a:spcPts val="3200"/>
              </a:lnSpc>
              <a:spcAft>
                <a:spcPts val="0"/>
              </a:spcAft>
              <a:buNone/>
            </a:pPr>
            <a:r>
              <a:rPr lang="en-US" sz="3200" b="1" dirty="0">
                <a:latin typeface="Candara" panose="020E0502030303020204" pitchFamily="34" charset="0"/>
              </a:rPr>
              <a:t>Occasionally, brethren are reluctant to discipline those who walk disorderly!</a:t>
            </a:r>
          </a:p>
          <a:p>
            <a:pPr marL="365760" indent="-274320">
              <a:lnSpc>
                <a:spcPts val="2800"/>
              </a:lnSpc>
              <a:spcBef>
                <a:spcPts val="1200"/>
              </a:spcBef>
              <a:spcAft>
                <a:spcPts val="0"/>
              </a:spcAft>
              <a:buFont typeface="Wingdings" panose="05000000000000000000" pitchFamily="2" charset="2"/>
              <a:buChar char="§"/>
            </a:pPr>
            <a:r>
              <a:rPr lang="en-US" sz="2800" dirty="0">
                <a:latin typeface="Candara" panose="020E0502030303020204" pitchFamily="34" charset="0"/>
              </a:rPr>
              <a:t>All should know that some will interpret a lack or delay of discipline as an endorsement of their error </a:t>
            </a:r>
            <a:r>
              <a:rPr lang="en-US" sz="2800" i="1" dirty="0">
                <a:latin typeface="Candara" panose="020E0502030303020204" pitchFamily="34" charset="0"/>
              </a:rPr>
              <a:t>– Eccl. 8:11</a:t>
            </a:r>
          </a:p>
          <a:p>
            <a:pPr marL="365760" indent="-274320">
              <a:lnSpc>
                <a:spcPts val="2800"/>
              </a:lnSpc>
              <a:spcBef>
                <a:spcPts val="1200"/>
              </a:spcBef>
              <a:spcAft>
                <a:spcPts val="0"/>
              </a:spcAft>
              <a:buFont typeface="Wingdings" panose="05000000000000000000" pitchFamily="2" charset="2"/>
              <a:buChar char="§"/>
            </a:pPr>
            <a:r>
              <a:rPr lang="en-US" sz="2800" dirty="0">
                <a:latin typeface="Candara" panose="020E0502030303020204" pitchFamily="34" charset="0"/>
              </a:rPr>
              <a:t>All brethren should determine to stand with other faithful brethren in doing all God requires, even though it is not the most pleasant task at the moment </a:t>
            </a:r>
            <a:r>
              <a:rPr lang="en-US" sz="2800" i="1" dirty="0">
                <a:latin typeface="Candara" panose="020E0502030303020204" pitchFamily="34" charset="0"/>
              </a:rPr>
              <a:t>– 1 Cor. 1:10; Phil. 1:27; Eph. 4:3</a:t>
            </a: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4416E249-7016-A55B-BF9D-C38E3385F471}"/>
              </a:ext>
            </a:extLst>
          </p:cNvPr>
          <p:cNvSpPr/>
          <p:nvPr/>
        </p:nvSpPr>
        <p:spPr>
          <a:xfrm rot="16200000">
            <a:off x="-1405991" y="2483244"/>
            <a:ext cx="3581430"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Of </a:t>
            </a:r>
            <a:r>
              <a:rPr lang="en-US" sz="5400" b="1" dirty="0">
                <a:ln w="9525">
                  <a:solidFill>
                    <a:schemeClr val="bg1"/>
                  </a:solidFill>
                  <a:prstDash val="solid"/>
                </a:ln>
                <a:latin typeface="Candara" panose="020E0502030303020204" pitchFamily="34" charset="0"/>
              </a:rPr>
              <a:t>EVIL</a:t>
            </a:r>
            <a:r>
              <a:rPr lang="en-US" sz="4800" b="1" dirty="0">
                <a:ln w="9525">
                  <a:solidFill>
                    <a:schemeClr val="bg1"/>
                  </a:solidFill>
                  <a:prstDash val="solid"/>
                </a:ln>
                <a:latin typeface="Candara" panose="020E0502030303020204" pitchFamily="34" charset="0"/>
              </a:rPr>
              <a:t> Men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4" name="TextBox 3">
            <a:extLst>
              <a:ext uri="{FF2B5EF4-FFF2-40B4-BE49-F238E27FC236}">
                <a16:creationId xmlns:a16="http://schemas.microsoft.com/office/drawing/2014/main" id="{0E426FBA-3C55-AD99-20A1-379173DF821F}"/>
              </a:ext>
            </a:extLst>
          </p:cNvPr>
          <p:cNvSpPr txBox="1"/>
          <p:nvPr/>
        </p:nvSpPr>
        <p:spPr>
          <a:xfrm>
            <a:off x="1329574" y="5002372"/>
            <a:ext cx="7195593" cy="1174552"/>
          </a:xfrm>
          <a:prstGeom prst="rect">
            <a:avLst/>
          </a:prstGeom>
          <a:solidFill>
            <a:schemeClr val="tx1">
              <a:lumMod val="50000"/>
            </a:schemeClr>
          </a:solidFill>
        </p:spPr>
        <p:txBody>
          <a:bodyPr wrap="square" rtlCol="0">
            <a:spAutoFit/>
          </a:bodyPr>
          <a:lstStyle/>
          <a:p>
            <a:pPr>
              <a:lnSpc>
                <a:spcPts val="2800"/>
              </a:lnSpc>
            </a:pPr>
            <a:r>
              <a:rPr lang="en-US" sz="2800" b="1" i="1" dirty="0">
                <a:latin typeface="Candara" panose="020E0502030303020204" pitchFamily="34" charset="0"/>
              </a:rPr>
              <a:t>“Therefore, brethren, stand fast, and hold the traditions which ye have been taught, whether by word, or our epistle” </a:t>
            </a:r>
            <a:r>
              <a:rPr lang="en-US" sz="2800" i="1" dirty="0">
                <a:latin typeface="Candara" panose="020E0502030303020204" pitchFamily="34" charset="0"/>
              </a:rPr>
              <a:t>(2 Thess. 2:15) </a:t>
            </a:r>
          </a:p>
        </p:txBody>
      </p:sp>
      <p:sp>
        <p:nvSpPr>
          <p:cNvPr id="7" name="Slide Number Placeholder 6">
            <a:extLst>
              <a:ext uri="{FF2B5EF4-FFF2-40B4-BE49-F238E27FC236}">
                <a16:creationId xmlns:a16="http://schemas.microsoft.com/office/drawing/2014/main" id="{92659F75-60C9-8218-52F0-D7A45A7B63F1}"/>
              </a:ext>
            </a:extLst>
          </p:cNvPr>
          <p:cNvSpPr>
            <a:spLocks noGrp="1"/>
          </p:cNvSpPr>
          <p:nvPr>
            <p:ph type="sldNum" sz="quarter" idx="12"/>
          </p:nvPr>
        </p:nvSpPr>
        <p:spPr>
          <a:xfrm>
            <a:off x="8229601" y="6493028"/>
            <a:ext cx="417516" cy="377825"/>
          </a:xfrm>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344184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08B90B-70ED-4539-9C14-FB2728D9064F}">
  <ds:schemaRefs>
    <ds:schemaRef ds:uri="http://purl.org/dc/terms/"/>
    <ds:schemaRef ds:uri="http://purl.org/dc/elements/1.1/"/>
    <ds:schemaRef ds:uri="http://schemas.microsoft.com/office/infopath/2007/PartnerControls"/>
    <ds:schemaRef ds:uri="http://schemas.microsoft.com/office/2006/documentManagement/types"/>
    <ds:schemaRef ds:uri="http://purl.org/dc/dcmitype/"/>
    <ds:schemaRef ds:uri="16c05727-aa75-4e4a-9b5f-8a80a1165891"/>
    <ds:schemaRef ds:uri="71af3243-3dd4-4a8d-8c0d-dd76da1f02a5"/>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0D51BCB-0419-432E-B7F1-25548446A625}">
  <ds:schemaRefs>
    <ds:schemaRef ds:uri="http://schemas.microsoft.com/sharepoint/v3/contenttype/forms"/>
  </ds:schemaRefs>
</ds:datastoreItem>
</file>

<file path=customXml/itemProps3.xml><?xml version="1.0" encoding="utf-8"?>
<ds:datastoreItem xmlns:ds="http://schemas.openxmlformats.org/officeDocument/2006/customXml" ds:itemID="{9E8D3305-1D9D-4BC8-A40F-6F8AE50BD7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Celestial</Template>
  <TotalTime>1169</TotalTime>
  <Words>3893</Words>
  <Application>Microsoft Office PowerPoint</Application>
  <PresentationFormat>On-screen Show (4:3)</PresentationFormat>
  <Paragraphs>176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Candara</vt:lpstr>
      <vt:lpstr>Wingdings</vt:lpstr>
      <vt:lpstr>Celestial</vt:lpstr>
      <vt:lpstr>What can One Man DO?</vt:lpstr>
      <vt:lpstr>What can One evil Man DO?</vt:lpstr>
      <vt:lpstr>Achan – AHAB – JUDAS </vt:lpstr>
      <vt:lpstr>Diotrephes – Alexander   </vt:lpstr>
      <vt:lpstr>Bible teaching about the evil and their influence…</vt:lpstr>
      <vt:lpstr>What are we to do?</vt:lpstr>
      <vt:lpstr>What are we to do?</vt:lpstr>
      <vt:lpstr>What are we to do?</vt:lpstr>
      <vt:lpstr>What are we to do?</vt:lpstr>
      <vt:lpstr>What can and must the righteous do?</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spiritually</dc:title>
  <dc:creator>Tommy McClure</dc:creator>
  <cp:lastModifiedBy>Tommy McClure</cp:lastModifiedBy>
  <cp:revision>13</cp:revision>
  <cp:lastPrinted>2024-06-02T14:03:48Z</cp:lastPrinted>
  <dcterms:created xsi:type="dcterms:W3CDTF">2023-01-20T16:52:19Z</dcterms:created>
  <dcterms:modified xsi:type="dcterms:W3CDTF">2024-06-03T22:37:44Z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