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381" r:id="rId3"/>
    <p:sldId id="257" r:id="rId4"/>
    <p:sldId id="382" r:id="rId5"/>
    <p:sldId id="258" r:id="rId6"/>
    <p:sldId id="383" r:id="rId7"/>
    <p:sldId id="384" r:id="rId8"/>
    <p:sldId id="259" r:id="rId9"/>
    <p:sldId id="385" r:id="rId10"/>
    <p:sldId id="38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FC9C3-2F77-46D7-9928-68023AB2D06A}" v="4365" dt="2024-02-04T00:33:24.7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5932" autoAdjust="0"/>
  </p:normalViewPr>
  <p:slideViewPr>
    <p:cSldViewPr snapToGrid="0">
      <p:cViewPr varScale="1">
        <p:scale>
          <a:sx n="58" d="100"/>
          <a:sy n="58" d="100"/>
        </p:scale>
        <p:origin x="3102" y="72"/>
      </p:cViewPr>
      <p:guideLst/>
    </p:cSldViewPr>
  </p:slideViewPr>
  <p:notesTextViewPr>
    <p:cViewPr>
      <p:scale>
        <a:sx n="1" d="1"/>
        <a:sy n="1" d="1"/>
      </p:scale>
      <p:origin x="0" y="-324"/>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70A33F-6D0D-9B49-3CA4-E610FC9459B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BFFB2D7-8E39-98FA-8233-D2E0ED75E8E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2/4/2024 PM</a:t>
            </a:r>
          </a:p>
        </p:txBody>
      </p:sp>
      <p:sp>
        <p:nvSpPr>
          <p:cNvPr id="4" name="Footer Placeholder 3">
            <a:extLst>
              <a:ext uri="{FF2B5EF4-FFF2-40B4-BE49-F238E27FC236}">
                <a16:creationId xmlns:a16="http://schemas.microsoft.com/office/drawing/2014/main" id="{3B0835E2-FD87-3303-509B-DE0F942A629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5A147E4-BCF7-98AB-23A0-26D8F6CC3B7A}"/>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ACC1EB3-8837-47DC-A830-D4EA9015AC85}" type="slidenum">
              <a:rPr lang="en-US" smtClean="0"/>
              <a:t>‹#›</a:t>
            </a:fld>
            <a:endParaRPr lang="en-US"/>
          </a:p>
        </p:txBody>
      </p:sp>
    </p:spTree>
    <p:extLst>
      <p:ext uri="{BB962C8B-B14F-4D97-AF65-F5344CB8AC3E}">
        <p14:creationId xmlns:p14="http://schemas.microsoft.com/office/powerpoint/2010/main" val="22839460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2/4/2024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B387F8D-5576-4FA3-919F-365E17A4C091}" type="slidenum">
              <a:rPr lang="en-US" smtClean="0"/>
              <a:t>‹#›</a:t>
            </a:fld>
            <a:endParaRPr lang="en-US"/>
          </a:p>
        </p:txBody>
      </p:sp>
    </p:spTree>
    <p:extLst>
      <p:ext uri="{BB962C8B-B14F-4D97-AF65-F5344CB8AC3E}">
        <p14:creationId xmlns:p14="http://schemas.microsoft.com/office/powerpoint/2010/main" val="39922925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55788" y="0"/>
            <a:ext cx="3602037" cy="2701925"/>
          </a:xfrm>
        </p:spPr>
      </p:sp>
      <p:sp>
        <p:nvSpPr>
          <p:cNvPr id="3" name="Notes Placeholder 2"/>
          <p:cNvSpPr>
            <a:spLocks noGrp="1"/>
          </p:cNvSpPr>
          <p:nvPr>
            <p:ph type="body" idx="1"/>
          </p:nvPr>
        </p:nvSpPr>
        <p:spPr>
          <a:xfrm>
            <a:off x="0" y="2702005"/>
            <a:ext cx="7313507" cy="6899195"/>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1</a:t>
            </a:fld>
            <a:endParaRPr lang="en-US"/>
          </a:p>
        </p:txBody>
      </p:sp>
      <p:sp>
        <p:nvSpPr>
          <p:cNvPr id="5" name="Date Placeholder 4">
            <a:extLst>
              <a:ext uri="{FF2B5EF4-FFF2-40B4-BE49-F238E27FC236}">
                <a16:creationId xmlns:a16="http://schemas.microsoft.com/office/drawing/2014/main" id="{6071E233-9D30-F8C5-7F3E-3FD12854AA08}"/>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3298802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38113"/>
            <a:ext cx="4562475" cy="3421062"/>
          </a:xfrm>
        </p:spPr>
      </p:sp>
      <p:sp>
        <p:nvSpPr>
          <p:cNvPr id="3" name="Notes Placeholder 2"/>
          <p:cNvSpPr>
            <a:spLocks noGrp="1"/>
          </p:cNvSpPr>
          <p:nvPr>
            <p:ph type="body" idx="1"/>
          </p:nvPr>
        </p:nvSpPr>
        <p:spPr>
          <a:xfrm>
            <a:off x="8870" y="3558779"/>
            <a:ext cx="7304638" cy="6042421"/>
          </a:xfrm>
        </p:spPr>
        <p:txBody>
          <a:bodyPr>
            <a:normAutofit fontScale="92500" lnSpcReduction="10000"/>
          </a:bodyPr>
          <a:lstStyle/>
          <a:p>
            <a:pPr>
              <a:defRPr/>
            </a:pPr>
            <a:r>
              <a:rPr lang="en-US" altLang="en-US" sz="1600" b="1" u="sng" dirty="0">
                <a:latin typeface="Arial" panose="020B0604020202020204" pitchFamily="34" charset="0"/>
                <a:cs typeface="Arial" panose="020B0604020202020204" pitchFamily="34" charset="0"/>
              </a:rPr>
              <a:t>Acts 2:36-37 - 36 </a:t>
            </a:r>
            <a:r>
              <a:rPr lang="en-US" altLang="en-US" sz="16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600" b="1"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600" b="1" dirty="0">
                <a:latin typeface="Arial" panose="020B0604020202020204" pitchFamily="34" charset="0"/>
                <a:cs typeface="Arial" panose="020B0604020202020204" pitchFamily="34" charset="0"/>
              </a:rPr>
              <a:t>Men and brethren, what shall we do?</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2/4/2024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2/4/2024 PM</a:t>
            </a:r>
          </a:p>
        </p:txBody>
      </p:sp>
      <p:sp>
        <p:nvSpPr>
          <p:cNvPr id="5" name="Slide Number Placeholder 4"/>
          <p:cNvSpPr>
            <a:spLocks noGrp="1"/>
          </p:cNvSpPr>
          <p:nvPr>
            <p:ph type="sldNum" sz="quarter" idx="5"/>
          </p:nvPr>
        </p:nvSpPr>
        <p:spPr/>
        <p:txBody>
          <a:bodyPr/>
          <a:lstStyle/>
          <a:p>
            <a:fld id="{CB387F8D-5576-4FA3-919F-365E17A4C091}" type="slidenum">
              <a:rPr lang="en-US" smtClean="0"/>
              <a:t>2</a:t>
            </a:fld>
            <a:endParaRPr lang="en-US"/>
          </a:p>
        </p:txBody>
      </p:sp>
    </p:spTree>
    <p:extLst>
      <p:ext uri="{BB962C8B-B14F-4D97-AF65-F5344CB8AC3E}">
        <p14:creationId xmlns:p14="http://schemas.microsoft.com/office/powerpoint/2010/main" val="3837363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9075"/>
            <a:ext cx="4321175" cy="3240088"/>
          </a:xfrm>
        </p:spPr>
      </p:sp>
      <p:sp>
        <p:nvSpPr>
          <p:cNvPr id="3" name="Notes Placeholder 2"/>
          <p:cNvSpPr>
            <a:spLocks noGrp="1"/>
          </p:cNvSpPr>
          <p:nvPr>
            <p:ph type="body" idx="1"/>
          </p:nvPr>
        </p:nvSpPr>
        <p:spPr>
          <a:xfrm>
            <a:off x="0" y="3458767"/>
            <a:ext cx="7315200" cy="6142434"/>
          </a:xfrm>
        </p:spPr>
        <p:txBody>
          <a:bodyPr/>
          <a:lstStyle/>
          <a:p>
            <a:r>
              <a:rPr lang="en-US" sz="1200" b="1" dirty="0">
                <a:latin typeface="Arial" panose="020B0604020202020204" pitchFamily="34" charset="0"/>
                <a:cs typeface="Arial" panose="020B0604020202020204" pitchFamily="34" charset="0"/>
              </a:rPr>
              <a:t>1 John 3:4 ASV 4 Every one </a:t>
            </a:r>
            <a:r>
              <a:rPr lang="en-US" sz="1200" dirty="0">
                <a:latin typeface="Arial" panose="020B0604020202020204" pitchFamily="34" charset="0"/>
                <a:cs typeface="Arial" panose="020B0604020202020204" pitchFamily="34" charset="0"/>
              </a:rPr>
              <a:t>that doeth sin </a:t>
            </a:r>
            <a:r>
              <a:rPr lang="en-US" sz="1200" b="1" dirty="0">
                <a:latin typeface="Arial" panose="020B0604020202020204" pitchFamily="34" charset="0"/>
                <a:cs typeface="Arial" panose="020B0604020202020204" pitchFamily="34" charset="0"/>
              </a:rPr>
              <a:t>doeth also lawlessness</a:t>
            </a:r>
            <a:r>
              <a:rPr lang="en-US" sz="1200" dirty="0">
                <a:latin typeface="Arial" panose="020B0604020202020204" pitchFamily="34" charset="0"/>
                <a:cs typeface="Arial" panose="020B0604020202020204" pitchFamily="34" charset="0"/>
              </a:rPr>
              <a:t>; and sin is lawlessness.</a:t>
            </a:r>
          </a:p>
          <a:p>
            <a:r>
              <a:rPr lang="en-US" sz="1200" b="1" dirty="0">
                <a:latin typeface="Arial" panose="020B0604020202020204" pitchFamily="34" charset="0"/>
                <a:cs typeface="Arial" panose="020B0604020202020204" pitchFamily="34" charset="0"/>
              </a:rPr>
              <a:t>1 John 3:4 NKJV 4 Whoever</a:t>
            </a:r>
            <a:r>
              <a:rPr lang="en-US" sz="1200" dirty="0">
                <a:latin typeface="Arial" panose="020B0604020202020204" pitchFamily="34" charset="0"/>
                <a:cs typeface="Arial" panose="020B0604020202020204" pitchFamily="34" charset="0"/>
              </a:rPr>
              <a:t> commits sin also </a:t>
            </a:r>
            <a:r>
              <a:rPr lang="en-US" sz="1200" b="1" dirty="0">
                <a:latin typeface="Arial" panose="020B0604020202020204" pitchFamily="34" charset="0"/>
                <a:cs typeface="Arial" panose="020B0604020202020204" pitchFamily="34" charset="0"/>
              </a:rPr>
              <a:t>commits lawlessness</a:t>
            </a:r>
            <a:r>
              <a:rPr lang="en-US" sz="1200" dirty="0">
                <a:latin typeface="Arial" panose="020B0604020202020204" pitchFamily="34" charset="0"/>
                <a:cs typeface="Arial" panose="020B0604020202020204" pitchFamily="34" charset="0"/>
              </a:rPr>
              <a:t>, and sin is lawlessness.</a:t>
            </a:r>
          </a:p>
          <a:p>
            <a:r>
              <a:rPr lang="en-US" sz="1200" b="1" dirty="0">
                <a:latin typeface="Arial" panose="020B0604020202020204" pitchFamily="34" charset="0"/>
                <a:cs typeface="Arial" panose="020B0604020202020204" pitchFamily="34" charset="0"/>
              </a:rPr>
              <a:t>1 John 3:4 KJV 4 </a:t>
            </a:r>
            <a:r>
              <a:rPr lang="en-US" sz="1200" dirty="0">
                <a:latin typeface="Arial" panose="020B0604020202020204" pitchFamily="34" charset="0"/>
                <a:cs typeface="Arial" panose="020B0604020202020204" pitchFamily="34" charset="0"/>
              </a:rPr>
              <a:t>Whosoever committeth sin </a:t>
            </a:r>
            <a:r>
              <a:rPr lang="en-US" sz="1200" b="1" dirty="0" err="1">
                <a:latin typeface="Arial" panose="020B0604020202020204" pitchFamily="34" charset="0"/>
                <a:cs typeface="Arial" panose="020B0604020202020204" pitchFamily="34" charset="0"/>
              </a:rPr>
              <a:t>transgresseth</a:t>
            </a:r>
            <a:r>
              <a:rPr lang="en-US" sz="1200" b="1" dirty="0">
                <a:latin typeface="Arial" panose="020B0604020202020204" pitchFamily="34" charset="0"/>
                <a:cs typeface="Arial" panose="020B0604020202020204" pitchFamily="34" charset="0"/>
              </a:rPr>
              <a:t> also the law</a:t>
            </a:r>
            <a:r>
              <a:rPr lang="en-US" sz="1200" dirty="0">
                <a:latin typeface="Arial" panose="020B0604020202020204" pitchFamily="34" charset="0"/>
                <a:cs typeface="Arial" panose="020B0604020202020204" pitchFamily="34" charset="0"/>
              </a:rPr>
              <a:t>: for sin is the transgression of the law.</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Leviticus 20:9-14 KJV 9 </a:t>
            </a:r>
            <a:r>
              <a:rPr lang="en-US" sz="1200" dirty="0">
                <a:latin typeface="Arial" panose="020B0604020202020204" pitchFamily="34" charset="0"/>
                <a:cs typeface="Arial" panose="020B0604020202020204" pitchFamily="34" charset="0"/>
              </a:rPr>
              <a:t>For every one that </a:t>
            </a:r>
            <a:r>
              <a:rPr lang="en-US" sz="1200" dirty="0" err="1">
                <a:latin typeface="Arial" panose="020B0604020202020204" pitchFamily="34" charset="0"/>
                <a:cs typeface="Arial" panose="020B0604020202020204" pitchFamily="34" charset="0"/>
              </a:rPr>
              <a:t>curseth</a:t>
            </a:r>
            <a:r>
              <a:rPr lang="en-US" sz="1200" dirty="0">
                <a:latin typeface="Arial" panose="020B0604020202020204" pitchFamily="34" charset="0"/>
                <a:cs typeface="Arial" panose="020B0604020202020204" pitchFamily="34" charset="0"/>
              </a:rPr>
              <a:t> his father or his mother shall be surely put to death: he hath cursed his father or his mother; his blood shall be upon him. </a:t>
            </a: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And the man that committeth adultery with another man's wife, even he that committeth adultery with his </a:t>
            </a:r>
            <a:r>
              <a:rPr lang="en-US" sz="1200" dirty="0" err="1">
                <a:latin typeface="Arial" panose="020B0604020202020204" pitchFamily="34" charset="0"/>
                <a:cs typeface="Arial" panose="020B0604020202020204" pitchFamily="34" charset="0"/>
              </a:rPr>
              <a:t>neighbour's</a:t>
            </a:r>
            <a:r>
              <a:rPr lang="en-US" sz="1200" dirty="0">
                <a:latin typeface="Arial" panose="020B0604020202020204" pitchFamily="34" charset="0"/>
                <a:cs typeface="Arial" panose="020B0604020202020204" pitchFamily="34" charset="0"/>
              </a:rPr>
              <a:t> wife, the adulterer and the adulteress shall surely be put to death.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And the man that lieth with his father's wife hath uncovered his father's nakedness: both of them shall surely be put to death; their blood shall be upon them. </a:t>
            </a:r>
            <a:r>
              <a:rPr lang="en-US" sz="1200" b="1" dirty="0">
                <a:latin typeface="Arial" panose="020B0604020202020204" pitchFamily="34" charset="0"/>
                <a:cs typeface="Arial" panose="020B0604020202020204" pitchFamily="34" charset="0"/>
              </a:rPr>
              <a:t>12</a:t>
            </a:r>
            <a:r>
              <a:rPr lang="en-US" sz="1200" dirty="0">
                <a:latin typeface="Arial" panose="020B0604020202020204" pitchFamily="34" charset="0"/>
                <a:cs typeface="Arial" panose="020B0604020202020204" pitchFamily="34" charset="0"/>
              </a:rPr>
              <a:t> And if a man lie with his daughter in law, both of them shall surely be put to death: they have wrought confusion; their blood shall be upon them. </a:t>
            </a:r>
            <a:r>
              <a:rPr lang="en-US" sz="1200" b="1" dirty="0">
                <a:latin typeface="Arial" panose="020B0604020202020204" pitchFamily="34" charset="0"/>
                <a:cs typeface="Arial" panose="020B0604020202020204" pitchFamily="34" charset="0"/>
              </a:rPr>
              <a:t>13</a:t>
            </a:r>
            <a:r>
              <a:rPr lang="en-US" sz="1200" dirty="0">
                <a:latin typeface="Arial" panose="020B0604020202020204" pitchFamily="34" charset="0"/>
                <a:cs typeface="Arial" panose="020B0604020202020204" pitchFamily="34" charset="0"/>
              </a:rPr>
              <a:t> If a man also lie with mankind, as he lieth with a woman, both of them have committed an abomination: they shall surely be put to death; their blood shall be upon them. </a:t>
            </a:r>
            <a:r>
              <a:rPr lang="en-US" sz="1200" b="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And if a man take a wife and her mother, it is wickedness: they shall be burnt with fire, both he and they; that there be no wickedness among you.</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Leviticus 20:15-25 KJV 15 </a:t>
            </a:r>
            <a:r>
              <a:rPr lang="en-US" sz="1200" dirty="0">
                <a:latin typeface="Arial" panose="020B0604020202020204" pitchFamily="34" charset="0"/>
                <a:cs typeface="Arial" panose="020B0604020202020204" pitchFamily="34" charset="0"/>
              </a:rPr>
              <a:t>And if a man lie with a beast, he shall surely be put to death: and ye shall slay the beast.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And if a woman approach unto any beast, and lie down thereto, thou shalt kill the woman, and the beast: they shall surely be put to death; their blood shall be upon them. </a:t>
            </a:r>
            <a:r>
              <a:rPr lang="en-US" sz="1200" b="1" dirty="0">
                <a:latin typeface="Arial" panose="020B0604020202020204" pitchFamily="34" charset="0"/>
                <a:cs typeface="Arial" panose="020B0604020202020204" pitchFamily="34" charset="0"/>
              </a:rPr>
              <a:t>17</a:t>
            </a:r>
            <a:r>
              <a:rPr lang="en-US" sz="1200" dirty="0">
                <a:latin typeface="Arial" panose="020B0604020202020204" pitchFamily="34" charset="0"/>
                <a:cs typeface="Arial" panose="020B0604020202020204" pitchFamily="34" charset="0"/>
              </a:rPr>
              <a:t> And if a man shall take his sister, his father's daughter, or his mother's daughter, and see her nakedness, and she see his nakedness; it is a wicked thing; and they shall be cut off in the sight of their people: he hath uncovered his sister's nakedness; he shall bear his iniquity. </a:t>
            </a:r>
            <a:r>
              <a:rPr lang="en-US" sz="1200" b="1" dirty="0">
                <a:latin typeface="Arial" panose="020B0604020202020204" pitchFamily="34" charset="0"/>
                <a:cs typeface="Arial" panose="020B0604020202020204" pitchFamily="34" charset="0"/>
              </a:rPr>
              <a:t>18</a:t>
            </a:r>
            <a:r>
              <a:rPr lang="en-US" sz="1200" dirty="0">
                <a:latin typeface="Arial" panose="020B0604020202020204" pitchFamily="34" charset="0"/>
                <a:cs typeface="Arial" panose="020B0604020202020204" pitchFamily="34" charset="0"/>
              </a:rPr>
              <a:t> And if a man shall lie with a woman having her sickness, and shall uncover her nakedness; he hath discovered her fountain, and she hath uncovered the fountain of her blood: and both of them shall be cut off from among their people. </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And thou shalt not uncover the nakedness of thy mother's sister, nor of thy father's sister: for he </a:t>
            </a:r>
            <a:r>
              <a:rPr lang="en-US" sz="1200" dirty="0" err="1">
                <a:latin typeface="Arial" panose="020B0604020202020204" pitchFamily="34" charset="0"/>
                <a:cs typeface="Arial" panose="020B0604020202020204" pitchFamily="34" charset="0"/>
              </a:rPr>
              <a:t>uncovereth</a:t>
            </a:r>
            <a:r>
              <a:rPr lang="en-US" sz="1200" dirty="0">
                <a:latin typeface="Arial" panose="020B0604020202020204" pitchFamily="34" charset="0"/>
                <a:cs typeface="Arial" panose="020B0604020202020204" pitchFamily="34" charset="0"/>
              </a:rPr>
              <a:t> his near kin: they shall bear their iniquity. </a:t>
            </a:r>
            <a:r>
              <a:rPr lang="en-US" sz="1200" b="1" dirty="0">
                <a:latin typeface="Arial" panose="020B0604020202020204" pitchFamily="34" charset="0"/>
                <a:cs typeface="Arial" panose="020B0604020202020204" pitchFamily="34" charset="0"/>
              </a:rPr>
              <a:t>20</a:t>
            </a:r>
            <a:r>
              <a:rPr lang="en-US" sz="1200" dirty="0">
                <a:latin typeface="Arial" panose="020B0604020202020204" pitchFamily="34" charset="0"/>
                <a:cs typeface="Arial" panose="020B0604020202020204" pitchFamily="34" charset="0"/>
              </a:rPr>
              <a:t> And if a man shall lie with his uncle's wife, he hath uncovered his uncle's nakedness: they shall bear their sin; they shall die childless. </a:t>
            </a:r>
            <a:r>
              <a:rPr lang="en-US" sz="1200" b="1" dirty="0">
                <a:latin typeface="Arial" panose="020B0604020202020204" pitchFamily="34" charset="0"/>
                <a:cs typeface="Arial" panose="020B0604020202020204" pitchFamily="34" charset="0"/>
              </a:rPr>
              <a:t>21</a:t>
            </a:r>
            <a:r>
              <a:rPr lang="en-US" sz="1200" dirty="0">
                <a:latin typeface="Arial" panose="020B0604020202020204" pitchFamily="34" charset="0"/>
                <a:cs typeface="Arial" panose="020B0604020202020204" pitchFamily="34" charset="0"/>
              </a:rPr>
              <a:t> And if a man shall take his brother's wife, it is an unclean thing: he hath uncovered his brother's nakedness; they shall be childless.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Ye shall therefore keep all my statutes, and all my judgments, and do them: that the land, whither I bring you to dwell therein, spue you not out.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And ye shall not walk in the manners of the nation, which I cast out before you: for they committed all these things, and therefore I abhorred them.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But I have said unto you, Ye shall inherit their land, and I will give it unto you to possess it, a land that </a:t>
            </a:r>
            <a:r>
              <a:rPr lang="en-US" sz="1200" dirty="0" err="1">
                <a:latin typeface="Arial" panose="020B0604020202020204" pitchFamily="34" charset="0"/>
                <a:cs typeface="Arial" panose="020B0604020202020204" pitchFamily="34" charset="0"/>
              </a:rPr>
              <a:t>floweth</a:t>
            </a:r>
            <a:r>
              <a:rPr lang="en-US" sz="1200" dirty="0">
                <a:latin typeface="Arial" panose="020B0604020202020204" pitchFamily="34" charset="0"/>
                <a:cs typeface="Arial" panose="020B0604020202020204" pitchFamily="34" charset="0"/>
              </a:rPr>
              <a:t> with milk and honey: I am the LORD your God, which have separated you from other people. </a:t>
            </a:r>
            <a:r>
              <a:rPr lang="en-US" sz="1200" b="1" dirty="0">
                <a:latin typeface="Arial" panose="020B0604020202020204" pitchFamily="34" charset="0"/>
                <a:cs typeface="Arial" panose="020B0604020202020204" pitchFamily="34" charset="0"/>
              </a:rPr>
              <a:t>25</a:t>
            </a:r>
            <a:r>
              <a:rPr lang="en-US" sz="1200" dirty="0">
                <a:latin typeface="Arial" panose="020B0604020202020204" pitchFamily="34" charset="0"/>
                <a:cs typeface="Arial" panose="020B0604020202020204" pitchFamily="34" charset="0"/>
              </a:rPr>
              <a:t> Ye shall therefore put difference between clean beasts and unclean, and between unclean fowls and clean: and ye shall not make your souls abominable by beast, or by fowl, or by any manner of living thing that </a:t>
            </a:r>
            <a:r>
              <a:rPr lang="en-US" sz="1200" dirty="0" err="1">
                <a:latin typeface="Arial" panose="020B0604020202020204" pitchFamily="34" charset="0"/>
                <a:cs typeface="Arial" panose="020B0604020202020204" pitchFamily="34" charset="0"/>
              </a:rPr>
              <a:t>creepeth</a:t>
            </a:r>
            <a:r>
              <a:rPr lang="en-US" sz="1200" dirty="0">
                <a:latin typeface="Arial" panose="020B0604020202020204" pitchFamily="34" charset="0"/>
                <a:cs typeface="Arial" panose="020B0604020202020204" pitchFamily="34" charset="0"/>
              </a:rPr>
              <a:t> on the ground, which I have separated from you as unclean.</a:t>
            </a:r>
          </a:p>
        </p:txBody>
      </p:sp>
      <p:sp>
        <p:nvSpPr>
          <p:cNvPr id="4" name="Slide Number Placeholder 3"/>
          <p:cNvSpPr>
            <a:spLocks noGrp="1"/>
          </p:cNvSpPr>
          <p:nvPr>
            <p:ph type="sldNum" sz="quarter" idx="5"/>
          </p:nvPr>
        </p:nvSpPr>
        <p:spPr/>
        <p:txBody>
          <a:bodyPr/>
          <a:lstStyle/>
          <a:p>
            <a:fld id="{CB387F8D-5576-4FA3-919F-365E17A4C091}" type="slidenum">
              <a:rPr lang="en-US" smtClean="0"/>
              <a:t>3</a:t>
            </a:fld>
            <a:endParaRPr lang="en-US"/>
          </a:p>
        </p:txBody>
      </p:sp>
      <p:sp>
        <p:nvSpPr>
          <p:cNvPr id="5" name="Date Placeholder 4">
            <a:extLst>
              <a:ext uri="{FF2B5EF4-FFF2-40B4-BE49-F238E27FC236}">
                <a16:creationId xmlns:a16="http://schemas.microsoft.com/office/drawing/2014/main" id="{C2405B3E-09DC-2FDA-3C07-C7D7D3E77373}"/>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45377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9075"/>
            <a:ext cx="4321175" cy="3240088"/>
          </a:xfrm>
        </p:spPr>
      </p:sp>
      <p:sp>
        <p:nvSpPr>
          <p:cNvPr id="3" name="Notes Placeholder 2"/>
          <p:cNvSpPr>
            <a:spLocks noGrp="1"/>
          </p:cNvSpPr>
          <p:nvPr>
            <p:ph type="body" idx="1"/>
          </p:nvPr>
        </p:nvSpPr>
        <p:spPr>
          <a:xfrm>
            <a:off x="0" y="3458767"/>
            <a:ext cx="7315200" cy="6142434"/>
          </a:xfrm>
        </p:spPr>
        <p:txBody>
          <a:bodyPr/>
          <a:lstStyle/>
          <a:p>
            <a:r>
              <a:rPr lang="en-US" sz="1200" b="1" dirty="0">
                <a:latin typeface="Arial" panose="020B0604020202020204" pitchFamily="34" charset="0"/>
                <a:cs typeface="Arial" panose="020B0604020202020204" pitchFamily="34" charset="0"/>
              </a:rPr>
              <a:t>1 John 3:4 ASV 4 Every one </a:t>
            </a:r>
            <a:r>
              <a:rPr lang="en-US" sz="1200" dirty="0">
                <a:latin typeface="Arial" panose="020B0604020202020204" pitchFamily="34" charset="0"/>
                <a:cs typeface="Arial" panose="020B0604020202020204" pitchFamily="34" charset="0"/>
              </a:rPr>
              <a:t>that doeth sin </a:t>
            </a:r>
            <a:r>
              <a:rPr lang="en-US" sz="1200" b="1" dirty="0">
                <a:latin typeface="Arial" panose="020B0604020202020204" pitchFamily="34" charset="0"/>
                <a:cs typeface="Arial" panose="020B0604020202020204" pitchFamily="34" charset="0"/>
              </a:rPr>
              <a:t>doeth also lawlessness</a:t>
            </a:r>
            <a:r>
              <a:rPr lang="en-US" sz="1200" dirty="0">
                <a:latin typeface="Arial" panose="020B0604020202020204" pitchFamily="34" charset="0"/>
                <a:cs typeface="Arial" panose="020B0604020202020204" pitchFamily="34" charset="0"/>
              </a:rPr>
              <a:t>; and sin is lawlessness.</a:t>
            </a:r>
          </a:p>
          <a:p>
            <a:r>
              <a:rPr lang="en-US" sz="1200" b="1" dirty="0">
                <a:latin typeface="Arial" panose="020B0604020202020204" pitchFamily="34" charset="0"/>
                <a:cs typeface="Arial" panose="020B0604020202020204" pitchFamily="34" charset="0"/>
              </a:rPr>
              <a:t>1 John 3:4 NKJV 4 Whoever</a:t>
            </a:r>
            <a:r>
              <a:rPr lang="en-US" sz="1200" dirty="0">
                <a:latin typeface="Arial" panose="020B0604020202020204" pitchFamily="34" charset="0"/>
                <a:cs typeface="Arial" panose="020B0604020202020204" pitchFamily="34" charset="0"/>
              </a:rPr>
              <a:t> commits sin also </a:t>
            </a:r>
            <a:r>
              <a:rPr lang="en-US" sz="1200" b="1" dirty="0">
                <a:latin typeface="Arial" panose="020B0604020202020204" pitchFamily="34" charset="0"/>
                <a:cs typeface="Arial" panose="020B0604020202020204" pitchFamily="34" charset="0"/>
              </a:rPr>
              <a:t>commits lawlessness</a:t>
            </a:r>
            <a:r>
              <a:rPr lang="en-US" sz="1200" dirty="0">
                <a:latin typeface="Arial" panose="020B0604020202020204" pitchFamily="34" charset="0"/>
                <a:cs typeface="Arial" panose="020B0604020202020204" pitchFamily="34" charset="0"/>
              </a:rPr>
              <a:t>, and sin is lawlessness.</a:t>
            </a:r>
          </a:p>
          <a:p>
            <a:r>
              <a:rPr lang="en-US" sz="1200" b="1" dirty="0">
                <a:latin typeface="Arial" panose="020B0604020202020204" pitchFamily="34" charset="0"/>
                <a:cs typeface="Arial" panose="020B0604020202020204" pitchFamily="34" charset="0"/>
              </a:rPr>
              <a:t>1 John 3:4 KJV 4 Whosoever</a:t>
            </a:r>
            <a:r>
              <a:rPr lang="en-US" sz="1200" dirty="0">
                <a:latin typeface="Arial" panose="020B0604020202020204" pitchFamily="34" charset="0"/>
                <a:cs typeface="Arial" panose="020B0604020202020204" pitchFamily="34" charset="0"/>
              </a:rPr>
              <a:t> committeth sin </a:t>
            </a:r>
            <a:r>
              <a:rPr lang="en-US" sz="1200" b="1" dirty="0" err="1">
                <a:latin typeface="Arial" panose="020B0604020202020204" pitchFamily="34" charset="0"/>
                <a:cs typeface="Arial" panose="020B0604020202020204" pitchFamily="34" charset="0"/>
              </a:rPr>
              <a:t>transgresseth</a:t>
            </a:r>
            <a:r>
              <a:rPr lang="en-US" sz="1200" b="1" dirty="0">
                <a:latin typeface="Arial" panose="020B0604020202020204" pitchFamily="34" charset="0"/>
                <a:cs typeface="Arial" panose="020B0604020202020204" pitchFamily="34" charset="0"/>
              </a:rPr>
              <a:t> also the law</a:t>
            </a:r>
            <a:r>
              <a:rPr lang="en-US" sz="1200" dirty="0">
                <a:latin typeface="Arial" panose="020B0604020202020204" pitchFamily="34" charset="0"/>
                <a:cs typeface="Arial" panose="020B0604020202020204" pitchFamily="34" charset="0"/>
              </a:rPr>
              <a:t>: for sin is the transgression of the law.</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1:28-32 KJV 28 </a:t>
            </a:r>
            <a:r>
              <a:rPr lang="en-US" sz="1200" dirty="0">
                <a:latin typeface="Arial" panose="020B0604020202020204" pitchFamily="34" charset="0"/>
                <a:cs typeface="Arial" panose="020B0604020202020204" pitchFamily="34" charset="0"/>
              </a:rPr>
              <a:t>And even as they did not like to retain God in their knowledge, God gave them over to a reprobate mind, to do those things which are not convenient; </a:t>
            </a:r>
            <a:r>
              <a:rPr lang="en-US" sz="1200" b="1" dirty="0">
                <a:latin typeface="Arial" panose="020B0604020202020204" pitchFamily="34" charset="0"/>
                <a:cs typeface="Arial" panose="020B0604020202020204" pitchFamily="34" charset="0"/>
              </a:rPr>
              <a:t>29</a:t>
            </a:r>
            <a:r>
              <a:rPr lang="en-US" sz="1200" dirty="0">
                <a:latin typeface="Arial" panose="020B0604020202020204" pitchFamily="34" charset="0"/>
                <a:cs typeface="Arial" panose="020B0604020202020204" pitchFamily="34" charset="0"/>
              </a:rPr>
              <a:t> Being filled with all unrighteousness, fornication, wickedness, covetousness, maliciousness; full of envy, murder, debate, deceit, malignity; whisperers, </a:t>
            </a:r>
            <a:r>
              <a:rPr lang="en-US" sz="1200" b="1" dirty="0">
                <a:latin typeface="Arial" panose="020B0604020202020204" pitchFamily="34" charset="0"/>
                <a:cs typeface="Arial" panose="020B0604020202020204" pitchFamily="34" charset="0"/>
              </a:rPr>
              <a:t>30 </a:t>
            </a:r>
            <a:r>
              <a:rPr lang="en-US" sz="1200" dirty="0">
                <a:latin typeface="Arial" panose="020B0604020202020204" pitchFamily="34" charset="0"/>
                <a:cs typeface="Arial" panose="020B0604020202020204" pitchFamily="34" charset="0"/>
              </a:rPr>
              <a:t>Backbiters, haters of God, despiteful, proud, boasters, inventors of evil things, disobedient to parents, </a:t>
            </a:r>
            <a:r>
              <a:rPr lang="en-US" sz="1200" b="1" dirty="0">
                <a:latin typeface="Arial" panose="020B0604020202020204" pitchFamily="34" charset="0"/>
                <a:cs typeface="Arial" panose="020B0604020202020204" pitchFamily="34" charset="0"/>
              </a:rPr>
              <a:t>31</a:t>
            </a:r>
            <a:r>
              <a:rPr lang="en-US" sz="1200" dirty="0">
                <a:latin typeface="Arial" panose="020B0604020202020204" pitchFamily="34" charset="0"/>
                <a:cs typeface="Arial" panose="020B0604020202020204" pitchFamily="34" charset="0"/>
              </a:rPr>
              <a:t> Without understanding, </a:t>
            </a:r>
            <a:r>
              <a:rPr lang="en-US" sz="1200" dirty="0" err="1">
                <a:latin typeface="Arial" panose="020B0604020202020204" pitchFamily="34" charset="0"/>
                <a:cs typeface="Arial" panose="020B0604020202020204" pitchFamily="34" charset="0"/>
              </a:rPr>
              <a:t>covenantbreakers</a:t>
            </a:r>
            <a:r>
              <a:rPr lang="en-US" sz="1200" dirty="0">
                <a:latin typeface="Arial" panose="020B0604020202020204" pitchFamily="34" charset="0"/>
                <a:cs typeface="Arial" panose="020B0604020202020204" pitchFamily="34" charset="0"/>
              </a:rPr>
              <a:t>, without natural affection, implacable, unmerciful: </a:t>
            </a:r>
            <a:r>
              <a:rPr lang="en-US" sz="1200" b="1" dirty="0">
                <a:latin typeface="Arial" panose="020B0604020202020204" pitchFamily="34" charset="0"/>
                <a:cs typeface="Arial" panose="020B0604020202020204" pitchFamily="34" charset="0"/>
              </a:rPr>
              <a:t>32</a:t>
            </a:r>
            <a:r>
              <a:rPr lang="en-US" sz="1200" dirty="0">
                <a:latin typeface="Arial" panose="020B0604020202020204" pitchFamily="34" charset="0"/>
                <a:cs typeface="Arial" panose="020B0604020202020204" pitchFamily="34" charset="0"/>
              </a:rPr>
              <a:t> Who knowing the judgment of God, that they which commit such things are worthy of death, not only do the same, but have pleasure in them that do them.</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5:1-13 KJV 1 </a:t>
            </a:r>
            <a:r>
              <a:rPr lang="en-US" sz="1200" dirty="0">
                <a:latin typeface="Arial" panose="020B0604020202020204" pitchFamily="34" charset="0"/>
                <a:cs typeface="Arial" panose="020B0604020202020204" pitchFamily="34" charset="0"/>
              </a:rPr>
              <a:t>It is reported commonly that there is fornication among you, and such fornication as is not so much as named among the Gentiles, that one should have his father's wife. </a:t>
            </a:r>
            <a:r>
              <a:rPr lang="en-US" sz="1200" b="1" dirty="0">
                <a:latin typeface="Arial" panose="020B0604020202020204" pitchFamily="34" charset="0"/>
                <a:cs typeface="Arial" panose="020B0604020202020204" pitchFamily="34" charset="0"/>
              </a:rPr>
              <a:t>2 </a:t>
            </a:r>
            <a:r>
              <a:rPr lang="en-US" sz="1200" dirty="0">
                <a:latin typeface="Arial" panose="020B0604020202020204" pitchFamily="34" charset="0"/>
                <a:cs typeface="Arial" panose="020B0604020202020204" pitchFamily="34" charset="0"/>
              </a:rPr>
              <a:t>And ye are puffed up, and have not rather mourned, that he that hath done this deed might be taken away from among you.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For I verily, as absent in body, but present in spirit, have judged already, as though I were present, concerning him that hath so done this deed, </a:t>
            </a:r>
            <a:r>
              <a:rPr lang="en-US" sz="1200" b="1" dirty="0">
                <a:latin typeface="Arial" panose="020B0604020202020204" pitchFamily="34" charset="0"/>
                <a:cs typeface="Arial" panose="020B0604020202020204" pitchFamily="34" charset="0"/>
              </a:rPr>
              <a:t>4 </a:t>
            </a:r>
            <a:r>
              <a:rPr lang="en-US" sz="1200" dirty="0">
                <a:latin typeface="Arial" panose="020B0604020202020204" pitchFamily="34" charset="0"/>
                <a:cs typeface="Arial" panose="020B0604020202020204" pitchFamily="34" charset="0"/>
              </a:rPr>
              <a:t>In the name of our Lord Jesus Christ, when ye are gathered together, and my spirit, with the power of our Lord Jesus Christ,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To deliver such an one unto Satan for the destruction of the flesh, that the spirit may be saved in the day of the Lord Jesus. </a:t>
            </a:r>
            <a:r>
              <a:rPr lang="en-US" sz="1200" b="1"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 Your glorying is not good. Know ye not that a little leaven </a:t>
            </a:r>
            <a:r>
              <a:rPr lang="en-US" sz="1200" dirty="0" err="1">
                <a:latin typeface="Arial" panose="020B0604020202020204" pitchFamily="34" charset="0"/>
                <a:cs typeface="Arial" panose="020B0604020202020204" pitchFamily="34" charset="0"/>
              </a:rPr>
              <a:t>leaveneth</a:t>
            </a:r>
            <a:r>
              <a:rPr lang="en-US" sz="1200" dirty="0">
                <a:latin typeface="Arial" panose="020B0604020202020204" pitchFamily="34" charset="0"/>
                <a:cs typeface="Arial" panose="020B0604020202020204" pitchFamily="34" charset="0"/>
              </a:rPr>
              <a:t> the whole lump? </a:t>
            </a:r>
            <a:r>
              <a:rPr lang="en-US" sz="1200" b="1" dirty="0">
                <a:latin typeface="Arial" panose="020B0604020202020204" pitchFamily="34" charset="0"/>
                <a:cs typeface="Arial" panose="020B0604020202020204" pitchFamily="34" charset="0"/>
              </a:rPr>
              <a:t>7 </a:t>
            </a:r>
            <a:r>
              <a:rPr lang="en-US" sz="1200" dirty="0">
                <a:latin typeface="Arial" panose="020B0604020202020204" pitchFamily="34" charset="0"/>
                <a:cs typeface="Arial" panose="020B0604020202020204" pitchFamily="34" charset="0"/>
              </a:rPr>
              <a:t>Purge out therefore the old leaven, that ye may be a new lump, as ye are unleavened. For even Christ our </a:t>
            </a:r>
            <a:r>
              <a:rPr lang="en-US" sz="1200" dirty="0" err="1">
                <a:latin typeface="Arial" panose="020B0604020202020204" pitchFamily="34" charset="0"/>
                <a:cs typeface="Arial" panose="020B0604020202020204" pitchFamily="34" charset="0"/>
              </a:rPr>
              <a:t>passover</a:t>
            </a:r>
            <a:r>
              <a:rPr lang="en-US" sz="1200" dirty="0">
                <a:latin typeface="Arial" panose="020B0604020202020204" pitchFamily="34" charset="0"/>
                <a:cs typeface="Arial" panose="020B0604020202020204" pitchFamily="34" charset="0"/>
              </a:rPr>
              <a:t> is sacrificed for us: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Therefore let us keep the feast, not with old leaven, neither with the leaven of malice and wickedness; but with the unleavened bread of sincerity and truth</a:t>
            </a:r>
            <a:r>
              <a:rPr lang="en-US" sz="1200" b="1" dirty="0">
                <a:latin typeface="Arial" panose="020B0604020202020204" pitchFamily="34" charset="0"/>
                <a:cs typeface="Arial" panose="020B0604020202020204" pitchFamily="34" charset="0"/>
              </a:rPr>
              <a:t>. 9</a:t>
            </a:r>
            <a:r>
              <a:rPr lang="en-US" sz="1200" dirty="0">
                <a:latin typeface="Arial" panose="020B0604020202020204" pitchFamily="34" charset="0"/>
                <a:cs typeface="Arial" panose="020B0604020202020204" pitchFamily="34" charset="0"/>
              </a:rPr>
              <a:t> I wrote unto you in an epistle not to company with fornicators: 10 Yet not altogether with the fornicators of this world, or with the covetous, or extortioners, or with idolaters; for then must ye needs go out of the world.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But now I have written unto you not to keep company, if any man that is called a brother be a fornicator, or covetous, or an idolater, or a </a:t>
            </a:r>
            <a:r>
              <a:rPr lang="en-US" sz="1200" dirty="0" err="1">
                <a:latin typeface="Arial" panose="020B0604020202020204" pitchFamily="34" charset="0"/>
                <a:cs typeface="Arial" panose="020B0604020202020204" pitchFamily="34" charset="0"/>
              </a:rPr>
              <a:t>railer</a:t>
            </a:r>
            <a:r>
              <a:rPr lang="en-US" sz="1200" dirty="0">
                <a:latin typeface="Arial" panose="020B0604020202020204" pitchFamily="34" charset="0"/>
                <a:cs typeface="Arial" panose="020B0604020202020204" pitchFamily="34" charset="0"/>
              </a:rPr>
              <a:t>, or a drunkard, or an extortioner; with such an one no not to eat. </a:t>
            </a:r>
            <a:r>
              <a:rPr lang="en-US" sz="1200" b="1" dirty="0">
                <a:latin typeface="Arial" panose="020B0604020202020204" pitchFamily="34" charset="0"/>
                <a:cs typeface="Arial" panose="020B0604020202020204" pitchFamily="34" charset="0"/>
              </a:rPr>
              <a:t>12</a:t>
            </a:r>
            <a:r>
              <a:rPr lang="en-US" sz="1200" dirty="0">
                <a:latin typeface="Arial" panose="020B0604020202020204" pitchFamily="34" charset="0"/>
                <a:cs typeface="Arial" panose="020B0604020202020204" pitchFamily="34" charset="0"/>
              </a:rPr>
              <a:t> For what have I to do to judge them also that are without? do not ye judge them that are within? </a:t>
            </a:r>
            <a:r>
              <a:rPr lang="en-US" sz="1200" b="1" dirty="0">
                <a:latin typeface="Arial" panose="020B0604020202020204" pitchFamily="34" charset="0"/>
                <a:cs typeface="Arial" panose="020B0604020202020204" pitchFamily="34" charset="0"/>
              </a:rPr>
              <a:t>13 </a:t>
            </a:r>
            <a:r>
              <a:rPr lang="en-US" sz="1200" dirty="0">
                <a:latin typeface="Arial" panose="020B0604020202020204" pitchFamily="34" charset="0"/>
                <a:cs typeface="Arial" panose="020B0604020202020204" pitchFamily="34" charset="0"/>
              </a:rPr>
              <a:t>But them that are without God </a:t>
            </a:r>
            <a:r>
              <a:rPr lang="en-US" sz="1200" dirty="0" err="1">
                <a:latin typeface="Arial" panose="020B0604020202020204" pitchFamily="34" charset="0"/>
                <a:cs typeface="Arial" panose="020B0604020202020204" pitchFamily="34" charset="0"/>
              </a:rPr>
              <a:t>judgeth</a:t>
            </a:r>
            <a:r>
              <a:rPr lang="en-US" sz="1200" dirty="0">
                <a:latin typeface="Arial" panose="020B0604020202020204" pitchFamily="34" charset="0"/>
                <a:cs typeface="Arial" panose="020B0604020202020204" pitchFamily="34" charset="0"/>
              </a:rPr>
              <a:t>. Therefore put away from among yourselves that wicked person.</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Genesis 3:11-13 KJV 11 </a:t>
            </a:r>
            <a:r>
              <a:rPr lang="en-US" sz="1200" dirty="0">
                <a:latin typeface="Arial" panose="020B0604020202020204" pitchFamily="34" charset="0"/>
                <a:cs typeface="Arial" panose="020B0604020202020204" pitchFamily="34" charset="0"/>
              </a:rPr>
              <a:t>And he said, Who told thee that thou </a:t>
            </a:r>
            <a:r>
              <a:rPr lang="en-US" sz="1200" dirty="0" err="1">
                <a:latin typeface="Arial" panose="020B0604020202020204" pitchFamily="34" charset="0"/>
                <a:cs typeface="Arial" panose="020B0604020202020204" pitchFamily="34" charset="0"/>
              </a:rPr>
              <a:t>wast</a:t>
            </a:r>
            <a:r>
              <a:rPr lang="en-US" sz="1200" dirty="0">
                <a:latin typeface="Arial" panose="020B0604020202020204" pitchFamily="34" charset="0"/>
                <a:cs typeface="Arial" panose="020B0604020202020204" pitchFamily="34" charset="0"/>
              </a:rPr>
              <a:t> naked? Hast thou eaten of the tree, whereof I commanded thee that thou shouldest not eat? </a:t>
            </a:r>
            <a:r>
              <a:rPr lang="en-US" sz="1200" b="1" dirty="0">
                <a:latin typeface="Arial" panose="020B0604020202020204" pitchFamily="34" charset="0"/>
                <a:cs typeface="Arial" panose="020B0604020202020204" pitchFamily="34" charset="0"/>
              </a:rPr>
              <a:t>12</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the man said, The woman whom thou </a:t>
            </a:r>
            <a:r>
              <a:rPr lang="en-US" sz="1200" b="1" dirty="0" err="1">
                <a:latin typeface="Arial" panose="020B0604020202020204" pitchFamily="34" charset="0"/>
                <a:cs typeface="Arial" panose="020B0604020202020204" pitchFamily="34" charset="0"/>
              </a:rPr>
              <a:t>gavest</a:t>
            </a:r>
            <a:r>
              <a:rPr lang="en-US" sz="1200" b="1" dirty="0">
                <a:latin typeface="Arial" panose="020B0604020202020204" pitchFamily="34" charset="0"/>
                <a:cs typeface="Arial" panose="020B0604020202020204" pitchFamily="34" charset="0"/>
              </a:rPr>
              <a:t> to be with me, she gave me of the tree,</a:t>
            </a:r>
            <a:r>
              <a:rPr lang="en-US" sz="1200" dirty="0">
                <a:latin typeface="Arial" panose="020B0604020202020204" pitchFamily="34" charset="0"/>
                <a:cs typeface="Arial" panose="020B0604020202020204" pitchFamily="34" charset="0"/>
              </a:rPr>
              <a:t> and I did eat. </a:t>
            </a:r>
            <a:r>
              <a:rPr lang="en-US" sz="1200" b="1" dirty="0">
                <a:latin typeface="Arial" panose="020B0604020202020204" pitchFamily="34" charset="0"/>
                <a:cs typeface="Arial" panose="020B0604020202020204" pitchFamily="34" charset="0"/>
              </a:rPr>
              <a:t>13</a:t>
            </a:r>
            <a:r>
              <a:rPr lang="en-US" sz="1200" dirty="0">
                <a:latin typeface="Arial" panose="020B0604020202020204" pitchFamily="34" charset="0"/>
                <a:cs typeface="Arial" panose="020B0604020202020204" pitchFamily="34" charset="0"/>
              </a:rPr>
              <a:t> And the LORD God said unto the woman, What is this that thou hast done? </a:t>
            </a:r>
            <a:r>
              <a:rPr lang="en-US" sz="1200" b="1" dirty="0">
                <a:latin typeface="Arial" panose="020B0604020202020204" pitchFamily="34" charset="0"/>
                <a:cs typeface="Arial" panose="020B0604020202020204" pitchFamily="34" charset="0"/>
              </a:rPr>
              <a:t>And the woman said, The serpent beguiled me, and I did eat.</a:t>
            </a:r>
          </a:p>
          <a:p>
            <a:endParaRPr lang="en-US" sz="12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4</a:t>
            </a:fld>
            <a:endParaRPr lang="en-US"/>
          </a:p>
        </p:txBody>
      </p:sp>
      <p:sp>
        <p:nvSpPr>
          <p:cNvPr id="5" name="Date Placeholder 4">
            <a:extLst>
              <a:ext uri="{FF2B5EF4-FFF2-40B4-BE49-F238E27FC236}">
                <a16:creationId xmlns:a16="http://schemas.microsoft.com/office/drawing/2014/main" id="{C2405B3E-09DC-2FDA-3C07-C7D7D3E77373}"/>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379325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r>
              <a:rPr lang="en-US" b="1" dirty="0">
                <a:latin typeface="Arial" panose="020B0604020202020204" pitchFamily="34" charset="0"/>
                <a:cs typeface="Arial" panose="020B0604020202020204" pitchFamily="34" charset="0"/>
              </a:rPr>
              <a:t>Romans 6:23 KJV 23 </a:t>
            </a:r>
            <a:r>
              <a:rPr lang="en-US" b="0" dirty="0">
                <a:latin typeface="Arial" panose="020B0604020202020204" pitchFamily="34" charset="0"/>
                <a:cs typeface="Arial" panose="020B0604020202020204" pitchFamily="34" charset="0"/>
              </a:rPr>
              <a:t>For the </a:t>
            </a:r>
            <a:r>
              <a:rPr lang="en-US" b="1" dirty="0">
                <a:latin typeface="Arial" panose="020B0604020202020204" pitchFamily="34" charset="0"/>
                <a:cs typeface="Arial" panose="020B0604020202020204" pitchFamily="34" charset="0"/>
              </a:rPr>
              <a:t>wages of sin is death</a:t>
            </a:r>
            <a:r>
              <a:rPr lang="en-US" b="0" dirty="0">
                <a:latin typeface="Arial" panose="020B0604020202020204" pitchFamily="34" charset="0"/>
                <a:cs typeface="Arial" panose="020B0604020202020204" pitchFamily="34" charset="0"/>
              </a:rPr>
              <a:t>; but the gift of God is eternal life through Jesus Christ our Lord.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9:20-21 KJV 20 </a:t>
            </a:r>
            <a:r>
              <a:rPr lang="en-US" b="0" dirty="0">
                <a:latin typeface="Arial" panose="020B0604020202020204" pitchFamily="34" charset="0"/>
                <a:cs typeface="Arial" panose="020B0604020202020204" pitchFamily="34" charset="0"/>
              </a:rPr>
              <a:t>Nay but, O man, who art thou that </a:t>
            </a:r>
            <a:r>
              <a:rPr lang="en-US" b="0" dirty="0" err="1">
                <a:latin typeface="Arial" panose="020B0604020202020204" pitchFamily="34" charset="0"/>
                <a:cs typeface="Arial" panose="020B0604020202020204" pitchFamily="34" charset="0"/>
              </a:rPr>
              <a:t>repliest</a:t>
            </a:r>
            <a:r>
              <a:rPr lang="en-US" b="0" dirty="0">
                <a:latin typeface="Arial" panose="020B0604020202020204" pitchFamily="34" charset="0"/>
                <a:cs typeface="Arial" panose="020B0604020202020204" pitchFamily="34" charset="0"/>
              </a:rPr>
              <a:t> against God? Shall the thing formed say to him that formed it, Why hast thou made me thus?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Hath not the potter power over the clay, of the same lump to make one vessel unto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and another unto </a:t>
            </a:r>
            <a:r>
              <a:rPr lang="en-US" b="0" dirty="0" err="1">
                <a:latin typeface="Arial" panose="020B0604020202020204" pitchFamily="34" charset="0"/>
                <a:cs typeface="Arial" panose="020B0604020202020204" pitchFamily="34" charset="0"/>
              </a:rPr>
              <a:t>dishonour</a:t>
            </a:r>
            <a:r>
              <a:rPr lang="en-US"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0" dirty="0">
                <a:latin typeface="Arial" panose="020B0604020202020204" pitchFamily="34" charset="0"/>
                <a:cs typeface="Arial" panose="020B0604020202020204" pitchFamily="34" charset="0"/>
              </a:rPr>
              <a:t>Matthew 10:28 KJV 28 And fear not them which kill the body, but are not able to kill the soul: but rather fear him which is able to destroy both soul and body in hell.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3:15-16 KJV 15 </a:t>
            </a:r>
            <a:r>
              <a:rPr lang="en-US" b="0" dirty="0">
                <a:latin typeface="Arial" panose="020B0604020202020204" pitchFamily="34" charset="0"/>
                <a:cs typeface="Arial" panose="020B0604020202020204" pitchFamily="34" charset="0"/>
              </a:rPr>
              <a:t>And I will put enmity between thee and the woman, and between thy seed and her seed; it shall bruise thy head, and thou shalt bruise his heel.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Unto the woman he said, I will greatly multiply thy sorrow and thy conception; in sorrow thou shalt bring forth children; and thy desire shall be to thy husband, and he shall rule over thee.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6-8</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Exodus 7-13 -10 Plagues of Egypt </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 BLOOD</a:t>
            </a:r>
            <a:r>
              <a:rPr lang="en-US" dirty="0">
                <a:latin typeface="Arial" panose="020B0604020202020204" pitchFamily="34" charset="0"/>
                <a:cs typeface="Arial" panose="020B0604020202020204" pitchFamily="34" charset="0"/>
              </a:rPr>
              <a:t> – Ex. 7:14-24;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FROGS</a:t>
            </a:r>
            <a:r>
              <a:rPr lang="en-US" dirty="0">
                <a:latin typeface="Arial" panose="020B0604020202020204" pitchFamily="34" charset="0"/>
                <a:cs typeface="Arial" panose="020B0604020202020204" pitchFamily="34" charset="0"/>
              </a:rPr>
              <a:t> – Ex. 8:1-15;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LICE</a:t>
            </a:r>
            <a:r>
              <a:rPr lang="en-US" dirty="0">
                <a:latin typeface="Arial" panose="020B0604020202020204" pitchFamily="34" charset="0"/>
                <a:cs typeface="Arial" panose="020B0604020202020204" pitchFamily="34" charset="0"/>
              </a:rPr>
              <a:t> – Ex. 8:16-19; </a:t>
            </a:r>
            <a:r>
              <a:rPr lang="en-US" b="1" dirty="0">
                <a:latin typeface="Arial" panose="020B0604020202020204" pitchFamily="34" charset="0"/>
                <a:cs typeface="Arial" panose="020B0604020202020204" pitchFamily="34" charset="0"/>
              </a:rPr>
              <a:t>4. FLIES</a:t>
            </a:r>
            <a:r>
              <a:rPr lang="en-US" dirty="0">
                <a:latin typeface="Arial" panose="020B0604020202020204" pitchFamily="34" charset="0"/>
                <a:cs typeface="Arial" panose="020B0604020202020204" pitchFamily="34" charset="0"/>
              </a:rPr>
              <a:t> – Ex. 8:20-32; </a:t>
            </a:r>
            <a:r>
              <a:rPr lang="en-US" b="1" dirty="0">
                <a:latin typeface="Arial" panose="020B0604020202020204" pitchFamily="34" charset="0"/>
                <a:cs typeface="Arial" panose="020B0604020202020204" pitchFamily="34" charset="0"/>
              </a:rPr>
              <a:t>5. LIVESTOCK </a:t>
            </a:r>
            <a:r>
              <a:rPr lang="en-US" dirty="0">
                <a:latin typeface="Arial" panose="020B0604020202020204" pitchFamily="34" charset="0"/>
                <a:cs typeface="Arial" panose="020B0604020202020204" pitchFamily="34" charset="0"/>
              </a:rPr>
              <a:t>– Ex. 9:1-7; </a:t>
            </a:r>
            <a:r>
              <a:rPr lang="en-US" b="1" dirty="0">
                <a:latin typeface="Arial" panose="020B0604020202020204" pitchFamily="34" charset="0"/>
                <a:cs typeface="Arial" panose="020B0604020202020204" pitchFamily="34" charset="0"/>
              </a:rPr>
              <a:t>6. BOILS </a:t>
            </a:r>
            <a:r>
              <a:rPr lang="en-US" dirty="0">
                <a:latin typeface="Arial" panose="020B0604020202020204" pitchFamily="34" charset="0"/>
                <a:cs typeface="Arial" panose="020B0604020202020204" pitchFamily="34" charset="0"/>
              </a:rPr>
              <a:t>– Ex. 9:8-12; </a:t>
            </a:r>
            <a:r>
              <a:rPr lang="en-US" b="1" dirty="0">
                <a:latin typeface="Arial" panose="020B0604020202020204" pitchFamily="34" charset="0"/>
                <a:cs typeface="Arial" panose="020B0604020202020204" pitchFamily="34" charset="0"/>
              </a:rPr>
              <a:t>7. HAIL </a:t>
            </a:r>
            <a:r>
              <a:rPr lang="en-US" dirty="0">
                <a:latin typeface="Arial" panose="020B0604020202020204" pitchFamily="34" charset="0"/>
                <a:cs typeface="Arial" panose="020B0604020202020204" pitchFamily="34" charset="0"/>
              </a:rPr>
              <a:t>– Ex. 9:13-35; </a:t>
            </a:r>
            <a:r>
              <a:rPr lang="en-US" b="1" dirty="0">
                <a:latin typeface="Arial" panose="020B0604020202020204" pitchFamily="34" charset="0"/>
                <a:cs typeface="Arial" panose="020B0604020202020204" pitchFamily="34" charset="0"/>
              </a:rPr>
              <a:t>8. LOCUST </a:t>
            </a:r>
            <a:r>
              <a:rPr lang="en-US" dirty="0">
                <a:latin typeface="Arial" panose="020B0604020202020204" pitchFamily="34" charset="0"/>
                <a:cs typeface="Arial" panose="020B0604020202020204" pitchFamily="34" charset="0"/>
              </a:rPr>
              <a:t>– Ex. 10:1-20; </a:t>
            </a:r>
            <a:r>
              <a:rPr lang="en-US" b="1" dirty="0">
                <a:latin typeface="Arial" panose="020B0604020202020204" pitchFamily="34" charset="0"/>
                <a:cs typeface="Arial" panose="020B0604020202020204" pitchFamily="34" charset="0"/>
              </a:rPr>
              <a:t>9. DARKNESS </a:t>
            </a:r>
            <a:r>
              <a:rPr lang="en-US" dirty="0">
                <a:latin typeface="Arial" panose="020B0604020202020204" pitchFamily="34" charset="0"/>
                <a:cs typeface="Arial" panose="020B0604020202020204" pitchFamily="34" charset="0"/>
              </a:rPr>
              <a:t>Ex. 10:21-29; </a:t>
            </a:r>
            <a:r>
              <a:rPr lang="en-US" b="1" dirty="0">
                <a:latin typeface="Arial" panose="020B0604020202020204" pitchFamily="34" charset="0"/>
                <a:cs typeface="Arial" panose="020B0604020202020204" pitchFamily="34" charset="0"/>
              </a:rPr>
              <a:t>10. FIRSTBORN </a:t>
            </a:r>
            <a:r>
              <a:rPr lang="en-US" dirty="0">
                <a:latin typeface="Arial" panose="020B0604020202020204" pitchFamily="34" charset="0"/>
                <a:cs typeface="Arial" panose="020B0604020202020204" pitchFamily="34" charset="0"/>
              </a:rPr>
              <a:t>– Ex. 11, 12:1-30</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Leviticus 10:1-2 KJV 1 </a:t>
            </a:r>
            <a:r>
              <a:rPr lang="en-US" dirty="0">
                <a:latin typeface="Arial" panose="020B0604020202020204" pitchFamily="34" charset="0"/>
                <a:cs typeface="Arial" panose="020B0604020202020204" pitchFamily="34" charset="0"/>
              </a:rPr>
              <a:t>And Nadab and Abihu, the sons of Aaron, took either of them his censer, and put fire therein, and put incense thereon, and offered strange fire before the LORD, which he commanded them not. 2 And there went out fire from the LORD, and devoured them, and they died before the LORD.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Uzzah – 2 Samuel 6:6-8 KJV 6 </a:t>
            </a:r>
            <a:r>
              <a:rPr lang="en-US" dirty="0">
                <a:latin typeface="Arial" panose="020B0604020202020204" pitchFamily="34" charset="0"/>
                <a:cs typeface="Arial" panose="020B0604020202020204" pitchFamily="34" charset="0"/>
              </a:rPr>
              <a:t>And when they came to </a:t>
            </a:r>
            <a:r>
              <a:rPr lang="en-US" dirty="0" err="1">
                <a:latin typeface="Arial" panose="020B0604020202020204" pitchFamily="34" charset="0"/>
                <a:cs typeface="Arial" panose="020B0604020202020204" pitchFamily="34" charset="0"/>
              </a:rPr>
              <a:t>Nachon's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threshingfloor</a:t>
            </a:r>
            <a:r>
              <a:rPr lang="en-US" dirty="0">
                <a:latin typeface="Arial" panose="020B0604020202020204" pitchFamily="34" charset="0"/>
                <a:cs typeface="Arial" panose="020B0604020202020204" pitchFamily="34" charset="0"/>
              </a:rPr>
              <a:t>, Uzzah put forth his hand to the ark of God, and took hold of it; for the oxen shook it.</a:t>
            </a:r>
            <a:r>
              <a:rPr lang="en-US" b="1" dirty="0">
                <a:latin typeface="Arial" panose="020B0604020202020204" pitchFamily="34" charset="0"/>
                <a:cs typeface="Arial" panose="020B0604020202020204" pitchFamily="34" charset="0"/>
              </a:rPr>
              <a:t> 7 </a:t>
            </a:r>
            <a:r>
              <a:rPr lang="en-US" dirty="0">
                <a:latin typeface="Arial" panose="020B0604020202020204" pitchFamily="34" charset="0"/>
                <a:cs typeface="Arial" panose="020B0604020202020204" pitchFamily="34" charset="0"/>
              </a:rPr>
              <a:t>And the anger of the LORD was kindled against Uzzah; and God smote him there for his error; and there he died by the ark of God.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David was displeased, because the LORD had made a breach upon Uzzah: and he called the name of the place </a:t>
            </a:r>
            <a:r>
              <a:rPr lang="en-US" dirty="0" err="1">
                <a:latin typeface="Arial" panose="020B0604020202020204" pitchFamily="34" charset="0"/>
                <a:cs typeface="Arial" panose="020B0604020202020204" pitchFamily="34" charset="0"/>
              </a:rPr>
              <a:t>Perezuzzah</a:t>
            </a:r>
            <a:r>
              <a:rPr lang="en-US" dirty="0">
                <a:latin typeface="Arial" panose="020B0604020202020204" pitchFamily="34" charset="0"/>
                <a:cs typeface="Arial" panose="020B0604020202020204" pitchFamily="34" charset="0"/>
              </a:rPr>
              <a:t> to this day.</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Genesis 19:24-26 KJV 24 </a:t>
            </a:r>
            <a:r>
              <a:rPr lang="en-US" dirty="0">
                <a:latin typeface="Arial" panose="020B0604020202020204" pitchFamily="34" charset="0"/>
                <a:cs typeface="Arial" panose="020B0604020202020204" pitchFamily="34" charset="0"/>
              </a:rPr>
              <a:t>Then the LORD rained upon Sodom and upon Gomorrah brimstone and fire from the LORD out of heaven;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And he overthrew those cities, and all the plain, and all the inhabitants of the cities, and that which grew upon the ground. 26 But his wife looked back from behind him, and she became a pillar of salt.</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5:1-11 KJV 1 </a:t>
            </a:r>
            <a:r>
              <a:rPr lang="en-US" dirty="0">
                <a:latin typeface="Arial" panose="020B0604020202020204" pitchFamily="34" charset="0"/>
                <a:cs typeface="Arial" panose="020B0604020202020204" pitchFamily="34" charset="0"/>
              </a:rPr>
              <a:t>But a certain man named Ananias, with Sapphira his wife, sold a possession,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kept back part of the price, his wife also being privy to it, and brought a certain part, and laid it at the apostles' feet.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But Peter said, Ananias, why hath Satan filled thine heart to lie to the Holy Ghost, and to keep back part of the price of the land?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Whiles it remained, was it not thine own? and after it was sold, was it not in thine own power? why hast thou conceived this thing in thine heart? thou hast not lied unto men, but unto God.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And Ananias hearing these words fell down, and gave up the ghost: and great fear came on all them that heard these things.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the young men arose, wound him up, and carried him out, and buried him.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And it was about the space of three hours after, when his wife, not knowing what was done, came in.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And Peter answered unto her, Tell me whether ye sold the land for so much? And she said, Yea, for so much. </a:t>
            </a:r>
            <a:r>
              <a:rPr lang="en-US" b="1" i="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Then Peter said unto her, How is it that ye have agreed together to tempt the Spirit of the Lord? behold, the feet of them which have buried thy husband are at the door, and shall carry thee out.</a:t>
            </a:r>
            <a:r>
              <a:rPr lang="en-US" b="1" dirty="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Then fell she down straightway at his feet, and yielded up the ghost: and the young men came in, and found her dead, and, carrying her forth, buried her by her husband.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great fear came upon all the church, and upon as many as heard these things.</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Thessalonians 1:7-8 KJV 7</a:t>
            </a:r>
            <a:r>
              <a:rPr lang="en-US" dirty="0">
                <a:latin typeface="Arial" panose="020B0604020202020204" pitchFamily="34" charset="0"/>
                <a:cs typeface="Arial" panose="020B0604020202020204" pitchFamily="34" charset="0"/>
              </a:rPr>
              <a:t> And to you who are troubled rest with us, when the Lord Jesus shall be revealed from heaven with his mighty angels,</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In flaming fire taking vengeance on them that know not God, and that obey not the gospel of our Lord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Revelation 21:8 KJV 8</a:t>
            </a:r>
            <a:r>
              <a:rPr lang="en-US" dirty="0">
                <a:latin typeface="Arial" panose="020B0604020202020204" pitchFamily="34" charset="0"/>
                <a:cs typeface="Arial" panose="020B0604020202020204" pitchFamily="34" charset="0"/>
              </a:rPr>
              <a:t> But the fearful, and unbelieving, and the abominable, and murderers, and whoremongers, and sorcerers, and idolaters, and all liars, shall have their part in the lake which </a:t>
            </a:r>
            <a:r>
              <a:rPr lang="en-US" dirty="0" err="1">
                <a:latin typeface="Arial" panose="020B0604020202020204" pitchFamily="34" charset="0"/>
                <a:cs typeface="Arial" panose="020B0604020202020204" pitchFamily="34" charset="0"/>
              </a:rPr>
              <a:t>burneth</a:t>
            </a:r>
            <a:r>
              <a:rPr lang="en-US" dirty="0">
                <a:latin typeface="Arial" panose="020B0604020202020204" pitchFamily="34" charset="0"/>
                <a:cs typeface="Arial" panose="020B0604020202020204" pitchFamily="34" charset="0"/>
              </a:rPr>
              <a:t> with fire and brimstone: which is the second death.</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5</a:t>
            </a:fld>
            <a:endParaRPr lang="en-US"/>
          </a:p>
        </p:txBody>
      </p:sp>
      <p:sp>
        <p:nvSpPr>
          <p:cNvPr id="5" name="Date Placeholder 4">
            <a:extLst>
              <a:ext uri="{FF2B5EF4-FFF2-40B4-BE49-F238E27FC236}">
                <a16:creationId xmlns:a16="http://schemas.microsoft.com/office/drawing/2014/main" id="{9DA80FFC-864C-BFDA-EF58-D575ABFE7689}"/>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212782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r>
              <a:rPr lang="en-US" sz="1200" b="1" dirty="0">
                <a:latin typeface="Arial" panose="020B0604020202020204" pitchFamily="34" charset="0"/>
                <a:cs typeface="Arial" panose="020B0604020202020204" pitchFamily="34" charset="0"/>
              </a:rPr>
              <a:t>Hebrews 9:22 KJV 22 </a:t>
            </a:r>
            <a:r>
              <a:rPr lang="en-US" sz="1200" dirty="0">
                <a:latin typeface="Arial" panose="020B0604020202020204" pitchFamily="34" charset="0"/>
                <a:cs typeface="Arial" panose="020B0604020202020204" pitchFamily="34" charset="0"/>
              </a:rPr>
              <a:t>And almost all things are by the law purged with blood; </a:t>
            </a:r>
            <a:r>
              <a:rPr lang="en-US" sz="1200" b="1" dirty="0">
                <a:latin typeface="Arial" panose="020B0604020202020204" pitchFamily="34" charset="0"/>
                <a:cs typeface="Arial" panose="020B0604020202020204" pitchFamily="34" charset="0"/>
              </a:rPr>
              <a:t>and without shedding of blood is no remission.</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5:6-9 KJV 6 </a:t>
            </a:r>
            <a:r>
              <a:rPr lang="en-US" sz="1200" b="0" dirty="0">
                <a:latin typeface="Arial" panose="020B0604020202020204" pitchFamily="34" charset="0"/>
                <a:cs typeface="Arial" panose="020B0604020202020204" pitchFamily="34" charset="0"/>
              </a:rPr>
              <a:t>For when we were yet without strength, in due </a:t>
            </a:r>
            <a:r>
              <a:rPr lang="en-US" sz="1200" b="1" dirty="0">
                <a:latin typeface="Arial" panose="020B0604020202020204" pitchFamily="34" charset="0"/>
                <a:cs typeface="Arial" panose="020B0604020202020204" pitchFamily="34" charset="0"/>
              </a:rPr>
              <a:t>time Christ died for the ungodly</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For scarcely for a righteous man will one die: yet peradventure for a good man some would even dare to die. </a:t>
            </a:r>
            <a:r>
              <a:rPr lang="en-US" sz="1200" b="1" dirty="0">
                <a:latin typeface="Arial" panose="020B0604020202020204" pitchFamily="34" charset="0"/>
                <a:cs typeface="Arial" panose="020B0604020202020204" pitchFamily="34" charset="0"/>
              </a:rPr>
              <a:t>8 </a:t>
            </a:r>
            <a:r>
              <a:rPr lang="en-US" sz="1200" b="0" dirty="0">
                <a:latin typeface="Arial" panose="020B0604020202020204" pitchFamily="34" charset="0"/>
                <a:cs typeface="Arial" panose="020B0604020202020204" pitchFamily="34" charset="0"/>
              </a:rPr>
              <a:t>But God </a:t>
            </a:r>
            <a:r>
              <a:rPr lang="en-US" sz="1200" b="0" dirty="0" err="1">
                <a:latin typeface="Arial" panose="020B0604020202020204" pitchFamily="34" charset="0"/>
                <a:cs typeface="Arial" panose="020B0604020202020204" pitchFamily="34" charset="0"/>
              </a:rPr>
              <a:t>commendeth</a:t>
            </a:r>
            <a:r>
              <a:rPr lang="en-US" sz="1200" b="0" dirty="0">
                <a:latin typeface="Arial" panose="020B0604020202020204" pitchFamily="34" charset="0"/>
                <a:cs typeface="Arial" panose="020B0604020202020204" pitchFamily="34" charset="0"/>
              </a:rPr>
              <a:t> his love toward us, in that, while we were yet sinners, Christ died for us.</a:t>
            </a:r>
            <a:r>
              <a:rPr lang="en-US" sz="1200" b="1" dirty="0">
                <a:latin typeface="Arial" panose="020B0604020202020204" pitchFamily="34" charset="0"/>
                <a:cs typeface="Arial" panose="020B0604020202020204" pitchFamily="34" charset="0"/>
              </a:rPr>
              <a:t> 9 </a:t>
            </a:r>
            <a:r>
              <a:rPr lang="en-US" sz="1200" b="0" dirty="0">
                <a:latin typeface="Arial" panose="020B0604020202020204" pitchFamily="34" charset="0"/>
                <a:cs typeface="Arial" panose="020B0604020202020204" pitchFamily="34" charset="0"/>
              </a:rPr>
              <a:t>Much more then, being now </a:t>
            </a:r>
            <a:r>
              <a:rPr lang="en-US" sz="1200" b="1" dirty="0">
                <a:latin typeface="Arial" panose="020B0604020202020204" pitchFamily="34" charset="0"/>
                <a:cs typeface="Arial" panose="020B0604020202020204" pitchFamily="34" charset="0"/>
              </a:rPr>
              <a:t>justified by his blood</a:t>
            </a:r>
            <a:r>
              <a:rPr lang="en-US" sz="1200" b="0" dirty="0">
                <a:latin typeface="Arial" panose="020B0604020202020204" pitchFamily="34" charset="0"/>
                <a:cs typeface="Arial" panose="020B0604020202020204" pitchFamily="34" charset="0"/>
              </a:rPr>
              <a:t>, we shall be saved from wrath through him.</a:t>
            </a:r>
          </a:p>
          <a:p>
            <a:r>
              <a:rPr lang="en-US" sz="1200" b="1" dirty="0">
                <a:latin typeface="Arial" panose="020B0604020202020204" pitchFamily="34" charset="0"/>
                <a:cs typeface="Arial" panose="020B0604020202020204" pitchFamily="34" charset="0"/>
              </a:rPr>
              <a:t>Hebrews 10:1-4 ASV 1 </a:t>
            </a:r>
            <a:r>
              <a:rPr lang="en-US" sz="1200" b="0" dirty="0">
                <a:latin typeface="Arial" panose="020B0604020202020204" pitchFamily="34" charset="0"/>
                <a:cs typeface="Arial" panose="020B0604020202020204" pitchFamily="34" charset="0"/>
              </a:rPr>
              <a:t>For the law having a shadow of the good things to come, not the very image of the things, can never with the same sacrifices year by year, which they offer continually, make perfect them that draw nigh. 2 Else would they not have ceased to be offered? because the worshippers, having been once cleansed, would have had no more consciousness of sins. 3 But in those sacrifices there is a remembrance made of sins year by year. 4 For it is impossible that the blood of bulls and goats should take away sins.</a:t>
            </a:r>
          </a:p>
          <a:p>
            <a:pPr marL="0" indent="0" algn="l">
              <a:buFont typeface="Arial" panose="020B0604020202020204" pitchFamily="34" charset="0"/>
              <a:buNone/>
            </a:pPr>
            <a:endParaRPr lang="en-US" sz="1200" b="0" i="0" u="none" strike="noStrike" baseline="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b="1" dirty="0">
                <a:latin typeface="Arial" panose="020B0604020202020204" pitchFamily="34" charset="0"/>
                <a:cs typeface="Arial" panose="020B0604020202020204" pitchFamily="34" charset="0"/>
              </a:rPr>
              <a:t>Romans 3:10 ASV 10 </a:t>
            </a:r>
            <a:r>
              <a:rPr lang="en-US" sz="1200" b="0" dirty="0">
                <a:latin typeface="Arial" panose="020B0604020202020204" pitchFamily="34" charset="0"/>
                <a:cs typeface="Arial" panose="020B0604020202020204" pitchFamily="34" charset="0"/>
              </a:rPr>
              <a:t>as it is written, There is none righteous, no, not one;</a:t>
            </a:r>
          </a:p>
          <a:p>
            <a:pPr marL="0" indent="0" algn="l">
              <a:buFont typeface="Arial" panose="020B0604020202020204" pitchFamily="34" charset="0"/>
              <a:buNone/>
            </a:pPr>
            <a:r>
              <a:rPr lang="en-US" sz="1200" b="1" dirty="0">
                <a:latin typeface="Arial" panose="020B0604020202020204" pitchFamily="34" charset="0"/>
                <a:cs typeface="Arial" panose="020B0604020202020204" pitchFamily="34" charset="0"/>
              </a:rPr>
              <a:t>Romans 3:23 ASV 23 </a:t>
            </a:r>
            <a:r>
              <a:rPr lang="en-US" sz="1200" b="0" dirty="0">
                <a:latin typeface="Arial" panose="020B0604020202020204" pitchFamily="34" charset="0"/>
                <a:cs typeface="Arial" panose="020B0604020202020204" pitchFamily="34" charset="0"/>
              </a:rPr>
              <a:t>for all have sinned, and fall short of the glory of God;</a:t>
            </a:r>
          </a:p>
          <a:p>
            <a:pPr marL="0" indent="0" algn="l">
              <a:buFont typeface="Arial" panose="020B0604020202020204" pitchFamily="34" charset="0"/>
              <a:buNone/>
            </a:pPr>
            <a:endParaRPr lang="en-US" sz="1200" b="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b="1" dirty="0">
                <a:latin typeface="Arial" panose="020B0604020202020204" pitchFamily="34" charset="0"/>
                <a:cs typeface="Arial" panose="020B0604020202020204" pitchFamily="34" charset="0"/>
              </a:rPr>
              <a:t>Romans 3:24-26 ASV 24</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being justified freely by his grace through the redemption that is in Christ Jesus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whom God </a:t>
            </a:r>
            <a:r>
              <a:rPr lang="en-US" sz="1200" b="0" u="sng" dirty="0">
                <a:latin typeface="Arial" panose="020B0604020202020204" pitchFamily="34" charset="0"/>
                <a:cs typeface="Arial" panose="020B0604020202020204" pitchFamily="34" charset="0"/>
              </a:rPr>
              <a:t>set forth to be a propitiation, through faith, in his blood</a:t>
            </a:r>
            <a:r>
              <a:rPr lang="en-US" sz="1200" b="0" dirty="0">
                <a:latin typeface="Arial" panose="020B0604020202020204" pitchFamily="34" charset="0"/>
                <a:cs typeface="Arial" panose="020B0604020202020204" pitchFamily="34" charset="0"/>
              </a:rPr>
              <a:t>, to </a:t>
            </a:r>
            <a:r>
              <a:rPr lang="en-US" sz="1200" b="1" dirty="0">
                <a:latin typeface="Arial" panose="020B0604020202020204" pitchFamily="34" charset="0"/>
                <a:cs typeface="Arial" panose="020B0604020202020204" pitchFamily="34" charset="0"/>
              </a:rPr>
              <a:t>show his righteousness because of the passing over of the sins done aforetime</a:t>
            </a:r>
            <a:r>
              <a:rPr lang="en-US" sz="1200" b="0" dirty="0">
                <a:latin typeface="Arial" panose="020B0604020202020204" pitchFamily="34" charset="0"/>
                <a:cs typeface="Arial" panose="020B0604020202020204" pitchFamily="34" charset="0"/>
              </a:rPr>
              <a:t>, in the forbearance of God; </a:t>
            </a:r>
            <a:r>
              <a:rPr lang="en-US" sz="1200" b="1" dirty="0">
                <a:latin typeface="Arial" panose="020B0604020202020204" pitchFamily="34" charset="0"/>
                <a:cs typeface="Arial" panose="020B0604020202020204" pitchFamily="34" charset="0"/>
              </a:rPr>
              <a:t>26</a:t>
            </a:r>
            <a:r>
              <a:rPr lang="en-US" sz="1200" b="0" dirty="0">
                <a:latin typeface="Arial" panose="020B0604020202020204" pitchFamily="34" charset="0"/>
                <a:cs typeface="Arial" panose="020B0604020202020204" pitchFamily="34" charset="0"/>
              </a:rPr>
              <a:t> for the </a:t>
            </a:r>
            <a:r>
              <a:rPr lang="en-US" sz="1200" b="1" dirty="0">
                <a:latin typeface="Arial" panose="020B0604020202020204" pitchFamily="34" charset="0"/>
                <a:cs typeface="Arial" panose="020B0604020202020204" pitchFamily="34" charset="0"/>
              </a:rPr>
              <a:t>showing,</a:t>
            </a:r>
            <a:r>
              <a:rPr lang="en-US" sz="1200" b="0" dirty="0">
                <a:latin typeface="Arial" panose="020B0604020202020204" pitchFamily="34" charset="0"/>
                <a:cs typeface="Arial" panose="020B0604020202020204" pitchFamily="34" charset="0"/>
              </a:rPr>
              <a:t> I say, </a:t>
            </a:r>
            <a:r>
              <a:rPr lang="en-US" sz="1200" b="1" dirty="0">
                <a:latin typeface="Arial" panose="020B0604020202020204" pitchFamily="34" charset="0"/>
                <a:cs typeface="Arial" panose="020B0604020202020204" pitchFamily="34" charset="0"/>
              </a:rPr>
              <a:t>of his righteousness </a:t>
            </a:r>
            <a:r>
              <a:rPr lang="en-US" sz="1200" b="0" dirty="0">
                <a:latin typeface="Arial" panose="020B0604020202020204" pitchFamily="34" charset="0"/>
                <a:cs typeface="Arial" panose="020B0604020202020204" pitchFamily="34" charset="0"/>
              </a:rPr>
              <a:t>at this present season: that </a:t>
            </a:r>
            <a:r>
              <a:rPr lang="en-US" sz="1200" b="1" u="sng" dirty="0">
                <a:latin typeface="Arial" panose="020B0604020202020204" pitchFamily="34" charset="0"/>
                <a:cs typeface="Arial" panose="020B0604020202020204" pitchFamily="34" charset="0"/>
              </a:rPr>
              <a:t>he might himself be just, and the justifier of him that hath faith in Jesus.</a:t>
            </a:r>
          </a:p>
        </p:txBody>
      </p:sp>
      <p:sp>
        <p:nvSpPr>
          <p:cNvPr id="4" name="Slide Number Placeholder 3"/>
          <p:cNvSpPr>
            <a:spLocks noGrp="1"/>
          </p:cNvSpPr>
          <p:nvPr>
            <p:ph type="sldNum" sz="quarter" idx="5"/>
          </p:nvPr>
        </p:nvSpPr>
        <p:spPr/>
        <p:txBody>
          <a:bodyPr/>
          <a:lstStyle/>
          <a:p>
            <a:fld id="{CB387F8D-5576-4FA3-919F-365E17A4C091}" type="slidenum">
              <a:rPr lang="en-US" smtClean="0"/>
              <a:t>6</a:t>
            </a:fld>
            <a:endParaRPr lang="en-US"/>
          </a:p>
        </p:txBody>
      </p:sp>
      <p:sp>
        <p:nvSpPr>
          <p:cNvPr id="5" name="Date Placeholder 4">
            <a:extLst>
              <a:ext uri="{FF2B5EF4-FFF2-40B4-BE49-F238E27FC236}">
                <a16:creationId xmlns:a16="http://schemas.microsoft.com/office/drawing/2014/main" id="{9DA80FFC-864C-BFDA-EF58-D575ABFE7689}"/>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3957275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r>
              <a:rPr lang="en-US" sz="1200" b="1" dirty="0">
                <a:latin typeface="Arial" panose="020B0604020202020204" pitchFamily="34" charset="0"/>
                <a:cs typeface="Arial" panose="020B0604020202020204" pitchFamily="34" charset="0"/>
              </a:rPr>
              <a:t>Romans 6:1-12 KJV 1 </a:t>
            </a:r>
            <a:r>
              <a:rPr lang="en-US" sz="1200" b="0" dirty="0">
                <a:latin typeface="Arial" panose="020B0604020202020204" pitchFamily="34" charset="0"/>
                <a:cs typeface="Arial" panose="020B0604020202020204" pitchFamily="34" charset="0"/>
              </a:rPr>
              <a:t>What shall we say then? Shall we continue in sin, that grace may abound? </a:t>
            </a:r>
            <a:r>
              <a:rPr lang="en-US" sz="1200" b="1" dirty="0">
                <a:latin typeface="Arial" panose="020B0604020202020204" pitchFamily="34" charset="0"/>
                <a:cs typeface="Arial" panose="020B0604020202020204" pitchFamily="34" charset="0"/>
              </a:rPr>
              <a:t>2 </a:t>
            </a:r>
            <a:r>
              <a:rPr lang="en-US" sz="1200" b="0" dirty="0">
                <a:latin typeface="Arial" panose="020B0604020202020204" pitchFamily="34" charset="0"/>
                <a:cs typeface="Arial" panose="020B0604020202020204" pitchFamily="34" charset="0"/>
              </a:rPr>
              <a:t>God forbid. How shall we, that are dead to sin, live any longer therein?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Know ye not, that so many of us as were baptized into Jesus Christ were baptized into his death? </a:t>
            </a:r>
            <a:r>
              <a:rPr lang="en-US" sz="1200" b="1" dirty="0">
                <a:latin typeface="Arial" panose="020B0604020202020204" pitchFamily="34" charset="0"/>
                <a:cs typeface="Arial" panose="020B0604020202020204" pitchFamily="34" charset="0"/>
              </a:rPr>
              <a:t>4 </a:t>
            </a:r>
            <a:r>
              <a:rPr lang="en-US" sz="1200" b="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even so we also should walk in newness of life.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For if we have been planted together in the likeness of his death, we shall be also in the likeness of his resurrection: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Knowing this, that our old man is crucified with him, that the body of sin might be destroyed, that henceforth we should not serve sin.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For he that is dead is freed from sin</a:t>
            </a:r>
            <a:r>
              <a:rPr lang="en-US" sz="1200" b="1" dirty="0">
                <a:latin typeface="Arial" panose="020B0604020202020204" pitchFamily="34" charset="0"/>
                <a:cs typeface="Arial" panose="020B0604020202020204" pitchFamily="34" charset="0"/>
              </a:rPr>
              <a:t>. 8</a:t>
            </a:r>
            <a:r>
              <a:rPr lang="en-US" sz="1200" b="0" dirty="0">
                <a:latin typeface="Arial" panose="020B0604020202020204" pitchFamily="34" charset="0"/>
                <a:cs typeface="Arial" panose="020B0604020202020204" pitchFamily="34" charset="0"/>
              </a:rPr>
              <a:t> Now if we be dead with Christ, we believe that we shall also live with him: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Knowing that Christ being raised from the dead </a:t>
            </a:r>
            <a:r>
              <a:rPr lang="en-US" sz="1200" b="0" dirty="0" err="1">
                <a:latin typeface="Arial" panose="020B0604020202020204" pitchFamily="34" charset="0"/>
                <a:cs typeface="Arial" panose="020B0604020202020204" pitchFamily="34" charset="0"/>
              </a:rPr>
              <a:t>dieth</a:t>
            </a:r>
            <a:r>
              <a:rPr lang="en-US" sz="1200" b="0" dirty="0">
                <a:latin typeface="Arial" panose="020B0604020202020204" pitchFamily="34" charset="0"/>
                <a:cs typeface="Arial" panose="020B0604020202020204" pitchFamily="34" charset="0"/>
              </a:rPr>
              <a:t> no more; death hath no more dominion over him.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For in that he died, he died unto sin once: but in that he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he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unto God.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Likewise reckon ye also yourselves to be dead indeed unto sin, but alive unto God through Jesus Christ our Lord.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Let not sin therefore reign in your mortal body, that ye should obey it in the lusts thereof.</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Acts 17:30-31 KJV 30 </a:t>
            </a:r>
            <a:r>
              <a:rPr lang="en-US" sz="1200" b="0" dirty="0">
                <a:latin typeface="Arial" panose="020B0604020202020204" pitchFamily="34" charset="0"/>
                <a:cs typeface="Arial" panose="020B0604020202020204" pitchFamily="34" charset="0"/>
              </a:rPr>
              <a:t>And the times of this ignorance God winked at; but now </a:t>
            </a:r>
            <a:r>
              <a:rPr lang="en-US" sz="1200" b="0" dirty="0" err="1">
                <a:latin typeface="Arial" panose="020B0604020202020204" pitchFamily="34" charset="0"/>
                <a:cs typeface="Arial" panose="020B0604020202020204" pitchFamily="34" charset="0"/>
              </a:rPr>
              <a:t>commandeth</a:t>
            </a:r>
            <a:r>
              <a:rPr lang="en-US" sz="1200" b="0" dirty="0">
                <a:latin typeface="Arial" panose="020B0604020202020204" pitchFamily="34" charset="0"/>
                <a:cs typeface="Arial" panose="020B0604020202020204" pitchFamily="34" charset="0"/>
              </a:rPr>
              <a:t> all men every where to repent: </a:t>
            </a:r>
            <a:r>
              <a:rPr lang="en-US" sz="1200" b="1" dirty="0">
                <a:latin typeface="Arial" panose="020B0604020202020204" pitchFamily="34" charset="0"/>
                <a:cs typeface="Arial" panose="020B0604020202020204" pitchFamily="34" charset="0"/>
              </a:rPr>
              <a:t>31 </a:t>
            </a:r>
            <a:r>
              <a:rPr lang="en-US" sz="1200" b="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Corinthians 7:9-10 KJV 9 </a:t>
            </a:r>
            <a:r>
              <a:rPr lang="en-US" sz="1200" b="0" dirty="0">
                <a:latin typeface="Arial" panose="020B0604020202020204" pitchFamily="34" charset="0"/>
                <a:cs typeface="Arial" panose="020B0604020202020204" pitchFamily="34" charset="0"/>
              </a:rPr>
              <a:t>Now I rejoice, not that ye were made sorry, but that ye sorrowed to repentance: for ye were made sorry after a godly manner, that ye might receive damage by us in nothing.</a:t>
            </a:r>
            <a:r>
              <a:rPr lang="en-US" sz="1200" b="1" dirty="0">
                <a:latin typeface="Arial" panose="020B0604020202020204" pitchFamily="34" charset="0"/>
                <a:cs typeface="Arial" panose="020B0604020202020204" pitchFamily="34" charset="0"/>
              </a:rPr>
              <a:t> 10 </a:t>
            </a:r>
            <a:r>
              <a:rPr lang="en-US" sz="1200" b="0" dirty="0">
                <a:latin typeface="Arial" panose="020B0604020202020204" pitchFamily="34" charset="0"/>
                <a:cs typeface="Arial" panose="020B0604020202020204" pitchFamily="34" charset="0"/>
              </a:rPr>
              <a:t>For godly sorrow worketh repentance to salvation not to be repented of: but the sorrow of the world worketh death.</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6:21-22 KJV 21</a:t>
            </a:r>
            <a:r>
              <a:rPr lang="en-US" sz="1200" b="0" dirty="0">
                <a:latin typeface="Arial" panose="020B0604020202020204" pitchFamily="34" charset="0"/>
                <a:cs typeface="Arial" panose="020B0604020202020204" pitchFamily="34" charset="0"/>
              </a:rPr>
              <a:t> What fruit had ye then </a:t>
            </a:r>
            <a:r>
              <a:rPr lang="en-US" sz="1200" b="1" dirty="0">
                <a:latin typeface="Arial" panose="020B0604020202020204" pitchFamily="34" charset="0"/>
                <a:cs typeface="Arial" panose="020B0604020202020204" pitchFamily="34" charset="0"/>
              </a:rPr>
              <a:t>in those things whereof ye are now ashamed? </a:t>
            </a:r>
            <a:r>
              <a:rPr lang="en-US" sz="1200" b="0" dirty="0">
                <a:latin typeface="Arial" panose="020B0604020202020204" pitchFamily="34" charset="0"/>
                <a:cs typeface="Arial" panose="020B0604020202020204" pitchFamily="34" charset="0"/>
              </a:rPr>
              <a:t>for the end of those things is death. </a:t>
            </a:r>
            <a:r>
              <a:rPr lang="en-US" sz="1200" b="1" dirty="0">
                <a:latin typeface="Arial" panose="020B0604020202020204" pitchFamily="34" charset="0"/>
                <a:cs typeface="Arial" panose="020B0604020202020204" pitchFamily="34" charset="0"/>
              </a:rPr>
              <a:t>22</a:t>
            </a:r>
            <a:r>
              <a:rPr lang="en-US" sz="1200" b="0" dirty="0">
                <a:latin typeface="Arial" panose="020B0604020202020204" pitchFamily="34" charset="0"/>
                <a:cs typeface="Arial" panose="020B0604020202020204" pitchFamily="34" charset="0"/>
              </a:rPr>
              <a:t> But now being made free from sin, and become servants to God, ye have your fruit unto holiness, and the end everlasting life.</a:t>
            </a:r>
          </a:p>
          <a:p>
            <a:r>
              <a:rPr lang="en-US" sz="1200" b="1" dirty="0">
                <a:latin typeface="Arial" panose="020B0604020202020204" pitchFamily="34" charset="0"/>
                <a:cs typeface="Arial" panose="020B0604020202020204" pitchFamily="34" charset="0"/>
              </a:rPr>
              <a:t>2 Thessalonians 3:14 KJV 14 </a:t>
            </a:r>
            <a:r>
              <a:rPr lang="en-US" sz="1200" b="0" dirty="0">
                <a:latin typeface="Arial" panose="020B0604020202020204" pitchFamily="34" charset="0"/>
                <a:cs typeface="Arial" panose="020B0604020202020204" pitchFamily="34" charset="0"/>
              </a:rPr>
              <a:t>And if any man obey not our word by this epistle, note that man, and have no company with him, </a:t>
            </a:r>
            <a:r>
              <a:rPr lang="en-US" sz="1200" b="1" dirty="0">
                <a:latin typeface="Arial" panose="020B0604020202020204" pitchFamily="34" charset="0"/>
                <a:cs typeface="Arial" panose="020B0604020202020204" pitchFamily="34" charset="0"/>
              </a:rPr>
              <a:t>that he may be ashamed.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6:4 KJV 4 </a:t>
            </a:r>
            <a:r>
              <a:rPr lang="en-US" sz="1200" b="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even so we also should walk in newness of life.</a:t>
            </a:r>
          </a:p>
          <a:p>
            <a:r>
              <a:rPr lang="en-US" sz="1200" b="1" dirty="0">
                <a:latin typeface="Arial" panose="020B0604020202020204" pitchFamily="34" charset="0"/>
                <a:cs typeface="Arial" panose="020B0604020202020204" pitchFamily="34" charset="0"/>
              </a:rPr>
              <a:t>Acts 2:38 KJV 38 </a:t>
            </a:r>
            <a:r>
              <a:rPr lang="en-US" sz="1200" b="0"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9:27 KJV 27 </a:t>
            </a:r>
            <a:r>
              <a:rPr lang="en-US" sz="1200" b="0" dirty="0">
                <a:latin typeface="Arial" panose="020B0604020202020204" pitchFamily="34" charset="0"/>
                <a:cs typeface="Arial" panose="020B0604020202020204" pitchFamily="34" charset="0"/>
              </a:rPr>
              <a:t>But I keep under my body, and bring it into subjection: lest that by any means, when I have preached to others, I myself should be a castaway.</a:t>
            </a:r>
          </a:p>
          <a:p>
            <a:r>
              <a:rPr lang="en-US" sz="1200" b="1" dirty="0">
                <a:latin typeface="Arial" panose="020B0604020202020204" pitchFamily="34" charset="0"/>
                <a:cs typeface="Arial" panose="020B0604020202020204" pitchFamily="34" charset="0"/>
              </a:rPr>
              <a:t>1 John 1:7 - 2:2 KJV 7 </a:t>
            </a:r>
            <a:r>
              <a:rPr lang="en-US" sz="1200" b="0" dirty="0">
                <a:latin typeface="Arial" panose="020B0604020202020204" pitchFamily="34" charset="0"/>
                <a:cs typeface="Arial" panose="020B0604020202020204" pitchFamily="34" charset="0"/>
              </a:rPr>
              <a:t>But if we walk in the light, as he is in the light, we have fellowship one with another, and the blood of Jesus Christ his Son </a:t>
            </a:r>
            <a:r>
              <a:rPr lang="en-US" sz="1200" b="0" dirty="0" err="1">
                <a:latin typeface="Arial" panose="020B0604020202020204" pitchFamily="34" charset="0"/>
                <a:cs typeface="Arial" panose="020B0604020202020204" pitchFamily="34" charset="0"/>
              </a:rPr>
              <a:t>cleanseth</a:t>
            </a:r>
            <a:r>
              <a:rPr lang="en-US" sz="1200" b="0" dirty="0">
                <a:latin typeface="Arial" panose="020B0604020202020204" pitchFamily="34" charset="0"/>
                <a:cs typeface="Arial" panose="020B0604020202020204" pitchFamily="34" charset="0"/>
              </a:rPr>
              <a:t> us from all sin.</a:t>
            </a:r>
            <a:r>
              <a:rPr lang="en-US" sz="1200" b="1" dirty="0">
                <a:latin typeface="Arial" panose="020B0604020202020204" pitchFamily="34" charset="0"/>
                <a:cs typeface="Arial" panose="020B0604020202020204" pitchFamily="34" charset="0"/>
              </a:rPr>
              <a:t> 8 </a:t>
            </a:r>
            <a:r>
              <a:rPr lang="en-US" sz="1200" b="0" dirty="0">
                <a:latin typeface="Arial" panose="020B0604020202020204" pitchFamily="34" charset="0"/>
                <a:cs typeface="Arial" panose="020B0604020202020204" pitchFamily="34" charset="0"/>
              </a:rPr>
              <a:t>If we say that we have no sin, we deceive ourselves, and the truth is not in us.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sz="1200" b="1" dirty="0">
                <a:latin typeface="Arial" panose="020B0604020202020204" pitchFamily="34" charset="0"/>
                <a:cs typeface="Arial" panose="020B0604020202020204" pitchFamily="34" charset="0"/>
              </a:rPr>
              <a:t>10 </a:t>
            </a:r>
            <a:r>
              <a:rPr lang="en-US" sz="1200" b="0" dirty="0">
                <a:latin typeface="Arial" panose="020B0604020202020204" pitchFamily="34" charset="0"/>
                <a:cs typeface="Arial" panose="020B0604020202020204" pitchFamily="34" charset="0"/>
              </a:rPr>
              <a:t>If we say that we have not sinned, we make him a liar, and his word is not in us. 1 My little children, these things write I unto you, that ye sin not. And if any man sin, we have an advocate with the Father, Jesus Christ the righteous: 2 And he is the propitiation for our sins: and not for ours only, but also for the sins of the whole world.</a:t>
            </a:r>
          </a:p>
        </p:txBody>
      </p:sp>
      <p:sp>
        <p:nvSpPr>
          <p:cNvPr id="4" name="Slide Number Placeholder 3"/>
          <p:cNvSpPr>
            <a:spLocks noGrp="1"/>
          </p:cNvSpPr>
          <p:nvPr>
            <p:ph type="sldNum" sz="quarter" idx="5"/>
          </p:nvPr>
        </p:nvSpPr>
        <p:spPr/>
        <p:txBody>
          <a:bodyPr/>
          <a:lstStyle/>
          <a:p>
            <a:fld id="{CB387F8D-5576-4FA3-919F-365E17A4C091}" type="slidenum">
              <a:rPr lang="en-US" smtClean="0"/>
              <a:t>7</a:t>
            </a:fld>
            <a:endParaRPr lang="en-US"/>
          </a:p>
        </p:txBody>
      </p:sp>
      <p:sp>
        <p:nvSpPr>
          <p:cNvPr id="5" name="Date Placeholder 4">
            <a:extLst>
              <a:ext uri="{FF2B5EF4-FFF2-40B4-BE49-F238E27FC236}">
                <a16:creationId xmlns:a16="http://schemas.microsoft.com/office/drawing/2014/main" id="{9DA80FFC-864C-BFDA-EF58-D575ABFE7689}"/>
              </a:ext>
            </a:extLst>
          </p:cNvPr>
          <p:cNvSpPr>
            <a:spLocks noGrp="1"/>
          </p:cNvSpPr>
          <p:nvPr>
            <p:ph type="dt" idx="1"/>
          </p:nvPr>
        </p:nvSpPr>
        <p:spPr/>
        <p:txBody>
          <a:bodyPr/>
          <a:lstStyle/>
          <a:p>
            <a:r>
              <a:rPr lang="en-US"/>
              <a:t>2/4/2024 PM</a:t>
            </a:r>
          </a:p>
        </p:txBody>
      </p:sp>
    </p:spTree>
    <p:extLst>
      <p:ext uri="{BB962C8B-B14F-4D97-AF65-F5344CB8AC3E}">
        <p14:creationId xmlns:p14="http://schemas.microsoft.com/office/powerpoint/2010/main" val="50459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2/4/2024 PM</a:t>
            </a:r>
          </a:p>
        </p:txBody>
      </p:sp>
      <p:sp>
        <p:nvSpPr>
          <p:cNvPr id="5" name="Slide Number Placeholder 4"/>
          <p:cNvSpPr>
            <a:spLocks noGrp="1"/>
          </p:cNvSpPr>
          <p:nvPr>
            <p:ph type="sldNum" sz="quarter" idx="5"/>
          </p:nvPr>
        </p:nvSpPr>
        <p:spPr/>
        <p:txBody>
          <a:bodyPr/>
          <a:lstStyle/>
          <a:p>
            <a:fld id="{CB387F8D-5576-4FA3-919F-365E17A4C091}" type="slidenum">
              <a:rPr lang="en-US" smtClean="0"/>
              <a:t>8</a:t>
            </a:fld>
            <a:endParaRPr lang="en-US"/>
          </a:p>
        </p:txBody>
      </p:sp>
    </p:spTree>
    <p:extLst>
      <p:ext uri="{BB962C8B-B14F-4D97-AF65-F5344CB8AC3E}">
        <p14:creationId xmlns:p14="http://schemas.microsoft.com/office/powerpoint/2010/main" val="2460567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Date Placeholder 3"/>
          <p:cNvSpPr>
            <a:spLocks noGrp="1"/>
          </p:cNvSpPr>
          <p:nvPr>
            <p:ph type="dt" idx="1"/>
          </p:nvPr>
        </p:nvSpPr>
        <p:spPr/>
        <p:txBody>
          <a:bodyPr/>
          <a:lstStyle/>
          <a:p>
            <a:r>
              <a:rPr lang="en-US"/>
              <a:t>2/4/2024 PM</a:t>
            </a:r>
          </a:p>
        </p:txBody>
      </p:sp>
      <p:sp>
        <p:nvSpPr>
          <p:cNvPr id="5" name="Slide Number Placeholder 4"/>
          <p:cNvSpPr>
            <a:spLocks noGrp="1"/>
          </p:cNvSpPr>
          <p:nvPr>
            <p:ph type="sldNum" sz="quarter" idx="5"/>
          </p:nvPr>
        </p:nvSpPr>
        <p:spPr/>
        <p:txBody>
          <a:bodyPr/>
          <a:lstStyle/>
          <a:p>
            <a:fld id="{CB387F8D-5576-4FA3-919F-365E17A4C091}" type="slidenum">
              <a:rPr lang="en-US" smtClean="0"/>
              <a:t>9</a:t>
            </a:fld>
            <a:endParaRPr lang="en-US"/>
          </a:p>
        </p:txBody>
      </p:sp>
    </p:spTree>
    <p:extLst>
      <p:ext uri="{BB962C8B-B14F-4D97-AF65-F5344CB8AC3E}">
        <p14:creationId xmlns:p14="http://schemas.microsoft.com/office/powerpoint/2010/main" val="423995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332185" y="441325"/>
            <a:ext cx="8479631" cy="2485349"/>
          </a:xfrm>
        </p:spPr>
        <p:txBody>
          <a:bodyPr wrap="square" lIns="0" tIns="0" rIns="0" bIns="0" anchor="b" anchorCtr="0">
            <a:normAutofit/>
          </a:bodyPr>
          <a:lstStyle>
            <a:lvl1pPr algn="l">
              <a:lnSpc>
                <a:spcPct val="100000"/>
              </a:lnSpc>
              <a:defRPr sz="36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332185" y="3070799"/>
            <a:ext cx="8479631" cy="2445758"/>
          </a:xfrm>
        </p:spPr>
        <p:txBody>
          <a:bodyPr lIns="0" tIns="0" rIns="0" bIns="0">
            <a:normAutofit/>
          </a:bodyPr>
          <a:lstStyle>
            <a:lvl1pPr marL="0" indent="0" algn="l">
              <a:lnSpc>
                <a:spcPct val="104000"/>
              </a:lnSpc>
              <a:buNone/>
              <a:defRPr sz="3450">
                <a:solidFill>
                  <a:schemeClr val="tx2">
                    <a:alpha val="56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latin typeface="+mn-lt"/>
              </a:defRPr>
            </a:lvl1pPr>
          </a:lstStyle>
          <a:p>
            <a:fld id="{8994394A-E95D-49DE-8614-F37E1FCF0AC3}" type="datetime2">
              <a:rPr lang="en-US" smtClean="0"/>
              <a:pPr/>
              <a:t>Monday, February 5, 2024</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199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886" userDrawn="1">
          <p15:clr>
            <a:srgbClr val="5ACBF0"/>
          </p15:clr>
        </p15:guide>
        <p15:guide id="2" pos="2880" userDrawn="1">
          <p15:clr>
            <a:srgbClr val="F26B43"/>
          </p15:clr>
        </p15:guide>
        <p15:guide id="3" pos="209" userDrawn="1">
          <p15:clr>
            <a:srgbClr val="F26B43"/>
          </p15:clr>
        </p15:guide>
        <p15:guide id="4" pos="5551" userDrawn="1">
          <p15:clr>
            <a:srgbClr val="F26B43"/>
          </p15:clr>
        </p15:guide>
        <p15:guide id="5" pos="924" userDrawn="1">
          <p15:clr>
            <a:srgbClr val="5ACBF0"/>
          </p15:clr>
        </p15:guide>
        <p15:guide id="6" pos="1128" userDrawn="1">
          <p15:clr>
            <a:srgbClr val="5ACBF0"/>
          </p15:clr>
        </p15:guide>
        <p15:guide id="7" pos="1843" userDrawn="1">
          <p15:clr>
            <a:srgbClr val="5ACBF0"/>
          </p15:clr>
        </p15:guide>
        <p15:guide id="8" pos="2063" userDrawn="1">
          <p15:clr>
            <a:srgbClr val="5ACBF0"/>
          </p15:clr>
        </p15:guide>
        <p15:guide id="9" pos="2778" userDrawn="1">
          <p15:clr>
            <a:srgbClr val="5ACBF0"/>
          </p15:clr>
        </p15:guide>
        <p15:guide id="10" pos="2982" userDrawn="1">
          <p15:clr>
            <a:srgbClr val="5ACBF0"/>
          </p15:clr>
        </p15:guide>
        <p15:guide id="11" pos="3697" userDrawn="1">
          <p15:clr>
            <a:srgbClr val="5ACBF0"/>
          </p15:clr>
        </p15:guide>
        <p15:guide id="12" pos="3917" userDrawn="1">
          <p15:clr>
            <a:srgbClr val="5ACBF0"/>
          </p15:clr>
        </p15:guide>
        <p15:guide id="13" pos="4615" userDrawn="1">
          <p15:clr>
            <a:srgbClr val="5ACBF0"/>
          </p15:clr>
        </p15:guide>
        <p15:guide id="14" pos="4836" userDrawn="1">
          <p15:clr>
            <a:srgbClr val="5ACBF0"/>
          </p15:clr>
        </p15:guide>
        <p15:guide id="18" orient="horz" pos="278" userDrawn="1">
          <p15:clr>
            <a:srgbClr val="F26B43"/>
          </p15:clr>
        </p15:guide>
        <p15:guide id="20" orient="horz" pos="867" userDrawn="1">
          <p15:clr>
            <a:srgbClr val="5ACBF0"/>
          </p15:clr>
        </p15:guide>
        <p15:guide id="21" orient="horz" pos="1729" userDrawn="1">
          <p15:clr>
            <a:srgbClr val="5ACBF0"/>
          </p15:clr>
        </p15:guide>
        <p15:guide id="22" orient="horz" pos="3475" userDrawn="1">
          <p15:clr>
            <a:srgbClr val="F26B43"/>
          </p15:clr>
        </p15:guide>
        <p15:guide id="28" orient="horz" pos="1139" userDrawn="1">
          <p15:clr>
            <a:srgbClr val="5ACBF0"/>
          </p15:clr>
        </p15:guide>
        <p15:guide id="29" orient="horz" pos="2591" userDrawn="1">
          <p15:clr>
            <a:srgbClr val="5ACBF0"/>
          </p15:clr>
        </p15:guide>
        <p15:guide id="30" orient="horz" pos="2024" userDrawn="1">
          <p15:clr>
            <a:srgbClr val="5ACBF0"/>
          </p15:clr>
        </p15:guide>
        <p15:guide id="31" orient="horz" pos="3748" userDrawn="1">
          <p15:clr>
            <a:srgbClr val="F26B43"/>
          </p15:clr>
        </p15:guide>
        <p15:guide id="32" orient="horz" pos="1888"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Monday, February 5, 2024</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453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6543675" y="365125"/>
            <a:ext cx="1971675"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628650" y="365125"/>
            <a:ext cx="5800725"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1C32B061-4DDF-403A-A7DB-3B6FD0BE9165}" type="datetime2">
              <a:rPr lang="en-US" smtClean="0"/>
              <a:t>Monday, February 5, 2024</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142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007269" y="328840"/>
            <a:ext cx="7804547" cy="1263423"/>
          </a:xfrm>
        </p:spPr>
        <p:txBody>
          <a:bodyPr wrap="square">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007269" y="2060575"/>
            <a:ext cx="7804547" cy="4356100"/>
          </a:xfrm>
        </p:spPr>
        <p:txBody>
          <a:bodyPr lIns="0" tIns="0" rIns="0" bIns="0">
            <a:noAutofit/>
          </a:bodyPr>
          <a:lstStyle>
            <a:lvl1pPr marL="270000" indent="-270000">
              <a:lnSpc>
                <a:spcPct val="120000"/>
              </a:lnSpc>
              <a:buSzPct val="70000"/>
              <a:buFont typeface="Wingdings 2" panose="05020102010507070707" pitchFamily="18" charset="2"/>
              <a:buChar char="à"/>
              <a:defRPr sz="1500">
                <a:solidFill>
                  <a:schemeClr val="tx2">
                    <a:alpha val="77000"/>
                  </a:schemeClr>
                </a:solidFill>
              </a:defRPr>
            </a:lvl1pPr>
            <a:lvl2pPr marL="540000" indent="-270000">
              <a:lnSpc>
                <a:spcPct val="120000"/>
              </a:lnSpc>
              <a:buSzPct val="70000"/>
              <a:buFont typeface="Wingdings 2" panose="05020102010507070707" pitchFamily="18" charset="2"/>
              <a:buChar char="à"/>
              <a:defRPr sz="1500">
                <a:solidFill>
                  <a:schemeClr val="tx2">
                    <a:alpha val="77000"/>
                  </a:schemeClr>
                </a:solidFill>
              </a:defRPr>
            </a:lvl2pPr>
            <a:lvl3pPr marL="810000" indent="-216000">
              <a:lnSpc>
                <a:spcPct val="120000"/>
              </a:lnSpc>
              <a:buSzPct val="70000"/>
              <a:buFont typeface="Wingdings 2" panose="05020102010507070707" pitchFamily="18" charset="2"/>
              <a:buChar char="à"/>
              <a:defRPr sz="1200">
                <a:solidFill>
                  <a:schemeClr val="tx2">
                    <a:alpha val="77000"/>
                  </a:schemeClr>
                </a:solidFill>
              </a:defRPr>
            </a:lvl3pPr>
            <a:lvl4pPr marL="1080000" indent="-216000">
              <a:lnSpc>
                <a:spcPct val="120000"/>
              </a:lnSpc>
              <a:buSzPct val="70000"/>
              <a:buFont typeface="Wingdings 2" panose="05020102010507070707" pitchFamily="18" charset="2"/>
              <a:buChar char="à"/>
              <a:defRPr sz="1200">
                <a:solidFill>
                  <a:schemeClr val="tx2">
                    <a:alpha val="77000"/>
                  </a:schemeClr>
                </a:solidFill>
              </a:defRPr>
            </a:lvl4pPr>
            <a:lvl5pPr marL="1350000" indent="-216000">
              <a:lnSpc>
                <a:spcPct val="120000"/>
              </a:lnSpc>
              <a:buSzPct val="70000"/>
              <a:buFont typeface="Wingdings 2" panose="05020102010507070707" pitchFamily="18" charset="2"/>
              <a:buChar char="à"/>
              <a:defRPr sz="12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Monday, February 5, 2024</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17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2" pos="5551" userDrawn="1">
          <p15:clr>
            <a:srgbClr val="F26B43"/>
          </p15:clr>
        </p15:guide>
        <p15:guide id="14" orient="horz" pos="278" userDrawn="1">
          <p15:clr>
            <a:srgbClr val="F26B43"/>
          </p15:clr>
        </p15:guide>
        <p15:guide id="15" orient="horz" pos="4042" userDrawn="1">
          <p15:clr>
            <a:srgbClr val="F26B43"/>
          </p15:clr>
        </p15:guide>
        <p15:guide id="16" orient="horz" pos="1003" userDrawn="1">
          <p15:clr>
            <a:srgbClr val="5ACBF0"/>
          </p15:clr>
        </p15:guide>
        <p15:guide id="17" orient="horz" pos="1298" userDrawn="1">
          <p15:clr>
            <a:srgbClr val="5ACBF0"/>
          </p15:clr>
        </p15:guide>
        <p15:guide id="18" orient="horz" pos="2024" userDrawn="1">
          <p15:clr>
            <a:srgbClr val="5ACBF0"/>
          </p15:clr>
        </p15:guide>
        <p15:guide id="19" orient="horz" pos="2296" userDrawn="1">
          <p15:clr>
            <a:srgbClr val="5ACBF0"/>
          </p15:clr>
        </p15:guide>
        <p15:guide id="20" orient="horz" pos="3022" userDrawn="1">
          <p15:clr>
            <a:srgbClr val="5ACBF0"/>
          </p15:clr>
        </p15:guide>
        <p15:guide id="21" orient="horz" pos="3317" userDrawn="1">
          <p15:clr>
            <a:srgbClr val="5ACBF0"/>
          </p15:clr>
        </p15:guide>
        <p15:guide id="22" pos="635" userDrawn="1">
          <p15:clr>
            <a:srgbClr val="F26B43"/>
          </p15:clr>
        </p15:guide>
        <p15:guide id="23" pos="1281" userDrawn="1">
          <p15:clr>
            <a:srgbClr val="5ACBF0"/>
          </p15:clr>
        </p15:guide>
        <p15:guide id="24" pos="1502" userDrawn="1">
          <p15:clr>
            <a:srgbClr val="5ACBF0"/>
          </p15:clr>
        </p15:guide>
        <p15:guide id="25" pos="2132" userDrawn="1">
          <p15:clr>
            <a:srgbClr val="5ACBF0"/>
          </p15:clr>
        </p15:guide>
        <p15:guide id="26" pos="2353" userDrawn="1">
          <p15:clr>
            <a:srgbClr val="5ACBF0"/>
          </p15:clr>
        </p15:guide>
        <p15:guide id="28" pos="2982" userDrawn="1">
          <p15:clr>
            <a:srgbClr val="5ACBF0"/>
          </p15:clr>
        </p15:guide>
        <p15:guide id="29" pos="3833" userDrawn="1">
          <p15:clr>
            <a:srgbClr val="5ACBF0"/>
          </p15:clr>
        </p15:guide>
        <p15:guide id="30" pos="4054" userDrawn="1">
          <p15:clr>
            <a:srgbClr val="5ACBF0"/>
          </p15:clr>
        </p15:guide>
        <p15:guide id="31" pos="4700" userDrawn="1">
          <p15:clr>
            <a:srgbClr val="5ACBF0"/>
          </p15:clr>
        </p15:guide>
        <p15:guide id="32" pos="4904" userDrawn="1">
          <p15:clr>
            <a:srgbClr val="5ACBF0"/>
          </p15:clr>
        </p15:guide>
        <p15:guide id="33" pos="431" userDrawn="1">
          <p15:clr>
            <a:srgbClr val="F26B43"/>
          </p15:clr>
        </p15:guide>
        <p15:guide id="34" pos="3203"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332185" y="435430"/>
            <a:ext cx="8452246" cy="3317307"/>
          </a:xfrm>
        </p:spPr>
        <p:txBody>
          <a:bodyPr anchor="b">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332185" y="3832564"/>
            <a:ext cx="8452246" cy="1527175"/>
          </a:xfrm>
        </p:spPr>
        <p:txBody>
          <a:bodyPr lIns="0" tIns="0" rIns="0" bIns="0"/>
          <a:lstStyle>
            <a:lvl1pPr marL="0" indent="0">
              <a:buNone/>
              <a:defRPr sz="1800">
                <a:solidFill>
                  <a:schemeClr val="tx2">
                    <a:alpha val="56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3E58FDCC-AC46-4D9F-98DC-C163BFA43704}" type="datetime2">
              <a:rPr lang="en-US" smtClean="0"/>
              <a:t>Monday, February 5, 2024</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807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332100" y="327600"/>
            <a:ext cx="8452245"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332186"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4733925"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45832F11-C374-493A-BB7E-11B09A67FAD0}" type="datetime2">
              <a:rPr lang="en-US" smtClean="0"/>
              <a:t>Monday, February 5, 2024</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11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332100" y="327599"/>
            <a:ext cx="8452331"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332098"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332098"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4733840"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4733840"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5136546C-EE55-422E-9D57-50E6C4234F80}" type="datetime2">
              <a:rPr lang="en-US" smtClean="0"/>
              <a:t>Monday, February 5, 2024</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7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Monday, February 5, 2024</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366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Monday, February 5, 2024</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1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332187" y="383270"/>
            <a:ext cx="2593180" cy="1373076"/>
          </a:xfrm>
        </p:spPr>
        <p:txBody>
          <a:bodyPr anchor="t" anchorCtr="0">
            <a:normAutofit/>
          </a:bodyPr>
          <a:lstStyle>
            <a:lvl1pPr>
              <a:lnSpc>
                <a:spcPct val="100000"/>
              </a:lnSpc>
              <a:defRPr sz="1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3275410" y="349370"/>
            <a:ext cx="5509022" cy="5167187"/>
          </a:xfrm>
        </p:spPr>
        <p:txBody>
          <a:bodyPr/>
          <a:lstStyle>
            <a:lvl1pPr>
              <a:lnSpc>
                <a:spcPct val="112000"/>
              </a:lnSpc>
              <a:defRPr sz="2400">
                <a:solidFill>
                  <a:schemeClr val="tx2">
                    <a:alpha val="77000"/>
                  </a:schemeClr>
                </a:solidFill>
              </a:defRPr>
            </a:lvl1pPr>
            <a:lvl2pPr>
              <a:lnSpc>
                <a:spcPct val="112000"/>
              </a:lnSpc>
              <a:defRPr sz="2400">
                <a:solidFill>
                  <a:schemeClr val="tx2">
                    <a:alpha val="77000"/>
                  </a:schemeClr>
                </a:solidFill>
              </a:defRPr>
            </a:lvl2pPr>
            <a:lvl3pPr>
              <a:lnSpc>
                <a:spcPct val="120000"/>
              </a:lnSpc>
              <a:defRPr sz="1500">
                <a:solidFill>
                  <a:schemeClr val="tx2">
                    <a:alpha val="77000"/>
                  </a:schemeClr>
                </a:solidFill>
              </a:defRPr>
            </a:lvl3pPr>
            <a:lvl4pPr>
              <a:lnSpc>
                <a:spcPct val="120000"/>
              </a:lnSpc>
              <a:defRPr sz="1500">
                <a:solidFill>
                  <a:schemeClr val="tx2">
                    <a:alpha val="77000"/>
                  </a:schemeClr>
                </a:solidFill>
              </a:defRPr>
            </a:lvl4pPr>
            <a:lvl5pPr>
              <a:lnSpc>
                <a:spcPct val="120000"/>
              </a:lnSpc>
              <a:defRPr sz="1200">
                <a:solidFill>
                  <a:schemeClr val="tx2">
                    <a:alpha val="77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332187" y="2264229"/>
            <a:ext cx="2593180" cy="3171372"/>
          </a:xfrm>
        </p:spPr>
        <p:txBody>
          <a:bodyPr>
            <a:normAutofit/>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29ACAD25-C1CF-4F11-8692-066E6505443C}" type="datetime2">
              <a:rPr lang="en-US" smtClean="0"/>
              <a:t>Monday, February 5, 2024</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982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001316" y="441325"/>
            <a:ext cx="2949178" cy="952047"/>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4258867" y="441324"/>
            <a:ext cx="4558562" cy="5508626"/>
          </a:xfrm>
        </p:spPr>
        <p:txBody>
          <a:bodyPr/>
          <a:lstStyle>
            <a:lvl1pPr marL="0" indent="0">
              <a:buNone/>
              <a:defRPr sz="2400">
                <a:solidFill>
                  <a:schemeClr val="tx2">
                    <a:alpha val="77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001316" y="1778000"/>
            <a:ext cx="2949178" cy="4171950"/>
          </a:xfrm>
        </p:spPr>
        <p:txBody>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1048387" y="1489712"/>
            <a:ext cx="2771775" cy="675000"/>
          </a:xfrm>
          <a:prstGeom prst="rect">
            <a:avLst/>
          </a:prstGeom>
        </p:spPr>
        <p:txBody>
          <a:bodyPr/>
          <a:lstStyle>
            <a:lvl1pPr>
              <a:defRPr>
                <a:solidFill>
                  <a:schemeClr val="tx2"/>
                </a:solidFill>
              </a:defRPr>
            </a:lvl1pPr>
          </a:lstStyle>
          <a:p>
            <a:fld id="{91688A1C-01B8-42B6-BBF1-2BCF5E311248}" type="datetime2">
              <a:rPr lang="en-US" smtClean="0"/>
              <a:t>Monday, February 5, 2024</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922975" y="4351975"/>
            <a:ext cx="2520950" cy="675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675000" cy="900000"/>
          </a:xfrm>
          <a:prstGeom prst="rect">
            <a:avLst/>
          </a:prstGeom>
        </p:spPr>
        <p:txBody>
          <a:bodyPr lIns="72000" rIns="72000">
            <a:normAutofit/>
          </a:bodyPr>
          <a:lstStyle>
            <a:lvl1pPr algn="ctr">
              <a:defRPr sz="27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007100" y="327600"/>
            <a:ext cx="78057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007100" y="2059199"/>
            <a:ext cx="78057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Monday, February 5, 2024</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956189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00000"/>
        </a:lnSpc>
        <a:spcBef>
          <a:spcPct val="0"/>
        </a:spcBef>
        <a:buNone/>
        <a:defRPr sz="36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572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2001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5430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4CC6-DBC9-DB3E-13DB-3A91D0ACFDD3}"/>
              </a:ext>
            </a:extLst>
          </p:cNvPr>
          <p:cNvSpPr>
            <a:spLocks noGrp="1"/>
          </p:cNvSpPr>
          <p:nvPr>
            <p:ph type="ctrTitle"/>
          </p:nvPr>
        </p:nvSpPr>
        <p:spPr>
          <a:xfrm>
            <a:off x="582213" y="2138385"/>
            <a:ext cx="7980940" cy="2174328"/>
          </a:xfrm>
        </p:spPr>
        <p:txBody>
          <a:bodyPr anchor="t">
            <a:noAutofit/>
          </a:bodyPr>
          <a:lstStyle/>
          <a:p>
            <a:pPr algn="ctr"/>
            <a:r>
              <a:rPr lang="en-US" sz="7200" b="1" dirty="0">
                <a:latin typeface="Candara" panose="020E0502030303020204" pitchFamily="34" charset="0"/>
              </a:rPr>
              <a:t>The Heinousness of Sin</a:t>
            </a:r>
          </a:p>
        </p:txBody>
      </p:sp>
      <p:sp>
        <p:nvSpPr>
          <p:cNvPr id="3" name="Subtitle 2">
            <a:extLst>
              <a:ext uri="{FF2B5EF4-FFF2-40B4-BE49-F238E27FC236}">
                <a16:creationId xmlns:a16="http://schemas.microsoft.com/office/drawing/2014/main" id="{E8332A5E-DAB5-E95C-8D4F-552D6241BC5F}"/>
              </a:ext>
            </a:extLst>
          </p:cNvPr>
          <p:cNvSpPr>
            <a:spLocks noGrp="1"/>
          </p:cNvSpPr>
          <p:nvPr>
            <p:ph type="subTitle" idx="1"/>
          </p:nvPr>
        </p:nvSpPr>
        <p:spPr>
          <a:xfrm>
            <a:off x="3224400" y="4288124"/>
            <a:ext cx="2644588" cy="586801"/>
          </a:xfrm>
        </p:spPr>
        <p:txBody>
          <a:bodyPr/>
          <a:lstStyle/>
          <a:p>
            <a:pPr algn="ctr"/>
            <a:r>
              <a:rPr lang="en-US" i="1" dirty="0">
                <a:latin typeface="Candara" panose="020E0502030303020204" pitchFamily="34" charset="0"/>
              </a:rPr>
              <a:t>Romans 7:13</a:t>
            </a:r>
          </a:p>
        </p:txBody>
      </p:sp>
    </p:spTree>
    <p:extLst>
      <p:ext uri="{BB962C8B-B14F-4D97-AF65-F5344CB8AC3E}">
        <p14:creationId xmlns:p14="http://schemas.microsoft.com/office/powerpoint/2010/main" val="2423741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400"/>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dirty="0">
                <a:solidFill>
                  <a:schemeClr val="bg2">
                    <a:lumMod val="2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pPr/>
              <a:t>10</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652E-0A4E-6C7D-B04C-5A15A260AA3E}"/>
              </a:ext>
            </a:extLst>
          </p:cNvPr>
          <p:cNvSpPr>
            <a:spLocks noGrp="1"/>
          </p:cNvSpPr>
          <p:nvPr>
            <p:ph type="title"/>
          </p:nvPr>
        </p:nvSpPr>
        <p:spPr>
          <a:xfrm>
            <a:off x="795679" y="391904"/>
            <a:ext cx="8031903" cy="632858"/>
          </a:xfrm>
        </p:spPr>
        <p:txBody>
          <a:bodyPr>
            <a:normAutofit fontScale="90000"/>
          </a:bodyPr>
          <a:lstStyle/>
          <a:p>
            <a:r>
              <a:rPr lang="en-US" sz="4400" b="1" i="1" dirty="0">
                <a:latin typeface="Candara" panose="020E0502030303020204" pitchFamily="34" charset="0"/>
              </a:rPr>
              <a:t>Romans 7:11-14</a:t>
            </a:r>
            <a:r>
              <a:rPr lang="en-US" sz="4400" b="1" dirty="0">
                <a:latin typeface="Candara" panose="020E0502030303020204" pitchFamily="34" charset="0"/>
              </a:rPr>
              <a:t>, NKJV</a:t>
            </a:r>
          </a:p>
        </p:txBody>
      </p:sp>
      <p:sp>
        <p:nvSpPr>
          <p:cNvPr id="3" name="Content Placeholder 2">
            <a:extLst>
              <a:ext uri="{FF2B5EF4-FFF2-40B4-BE49-F238E27FC236}">
                <a16:creationId xmlns:a16="http://schemas.microsoft.com/office/drawing/2014/main" id="{71C45935-3563-DDEE-5A40-F0A636D25A71}"/>
              </a:ext>
            </a:extLst>
          </p:cNvPr>
          <p:cNvSpPr>
            <a:spLocks noGrp="1"/>
          </p:cNvSpPr>
          <p:nvPr>
            <p:ph idx="1"/>
          </p:nvPr>
        </p:nvSpPr>
        <p:spPr>
          <a:xfrm>
            <a:off x="795680" y="1166656"/>
            <a:ext cx="8237962" cy="5391914"/>
          </a:xfrm>
        </p:spPr>
        <p:txBody>
          <a:bodyPr/>
          <a:lstStyle/>
          <a:p>
            <a:pPr marL="0" indent="0">
              <a:lnSpc>
                <a:spcPct val="100000"/>
              </a:lnSpc>
              <a:buNone/>
            </a:pPr>
            <a:r>
              <a:rPr lang="en-US" sz="3000" b="1" i="1" dirty="0">
                <a:solidFill>
                  <a:schemeClr val="bg2">
                    <a:lumMod val="50000"/>
                    <a:alpha val="77000"/>
                  </a:schemeClr>
                </a:solidFill>
                <a:latin typeface="Candara" panose="020E0502030303020204" pitchFamily="34" charset="0"/>
              </a:rPr>
              <a:t>11</a:t>
            </a:r>
            <a:r>
              <a:rPr lang="en-US" sz="3000" b="1" i="1" dirty="0">
                <a:latin typeface="Candara" panose="020E0502030303020204" pitchFamily="34" charset="0"/>
              </a:rPr>
              <a:t> For sin, taking occasion by the commandment, deceived me, and by it killed me.</a:t>
            </a:r>
            <a:r>
              <a:rPr lang="en-US" sz="3000" b="1" i="1" dirty="0">
                <a:solidFill>
                  <a:schemeClr val="bg2">
                    <a:lumMod val="50000"/>
                  </a:schemeClr>
                </a:solidFill>
                <a:latin typeface="Candara" panose="020E0502030303020204" pitchFamily="34" charset="0"/>
              </a:rPr>
              <a:t> </a:t>
            </a:r>
          </a:p>
          <a:p>
            <a:pPr marL="0" indent="0">
              <a:lnSpc>
                <a:spcPct val="100000"/>
              </a:lnSpc>
              <a:buNone/>
            </a:pPr>
            <a:r>
              <a:rPr lang="en-US" sz="3000" b="1" i="1" dirty="0">
                <a:solidFill>
                  <a:schemeClr val="bg2">
                    <a:lumMod val="50000"/>
                  </a:schemeClr>
                </a:solidFill>
                <a:latin typeface="Candara" panose="020E0502030303020204" pitchFamily="34" charset="0"/>
              </a:rPr>
              <a:t>12 </a:t>
            </a:r>
            <a:r>
              <a:rPr lang="en-US" sz="3000" b="1" i="1" dirty="0">
                <a:latin typeface="Candara" panose="020E0502030303020204" pitchFamily="34" charset="0"/>
              </a:rPr>
              <a:t>Therefore the law is holy, and the commandment holy and just and good. </a:t>
            </a:r>
          </a:p>
          <a:p>
            <a:pPr marL="0" indent="0">
              <a:lnSpc>
                <a:spcPct val="100000"/>
              </a:lnSpc>
              <a:buNone/>
            </a:pPr>
            <a:r>
              <a:rPr lang="en-US" sz="3000" b="1" i="1" dirty="0">
                <a:solidFill>
                  <a:schemeClr val="bg2">
                    <a:lumMod val="50000"/>
                    <a:alpha val="77000"/>
                  </a:schemeClr>
                </a:solidFill>
                <a:latin typeface="Candara" panose="020E0502030303020204" pitchFamily="34" charset="0"/>
              </a:rPr>
              <a:t>13</a:t>
            </a:r>
            <a:r>
              <a:rPr lang="en-US" sz="3000" b="1" i="1" dirty="0">
                <a:latin typeface="Candara" panose="020E0502030303020204" pitchFamily="34" charset="0"/>
              </a:rPr>
              <a:t> Has then what is good become death to me? Certainly not! But sin, that it might appear sin, was producing death in me through what is good, so that sin through the commandment might become exceedingly sinful. </a:t>
            </a:r>
          </a:p>
          <a:p>
            <a:pPr marL="0" indent="0">
              <a:lnSpc>
                <a:spcPct val="100000"/>
              </a:lnSpc>
              <a:buNone/>
            </a:pPr>
            <a:r>
              <a:rPr lang="en-US" sz="3000" b="1" i="1" dirty="0">
                <a:solidFill>
                  <a:schemeClr val="bg2">
                    <a:lumMod val="50000"/>
                    <a:alpha val="77000"/>
                  </a:schemeClr>
                </a:solidFill>
                <a:latin typeface="Candara" panose="020E0502030303020204" pitchFamily="34" charset="0"/>
              </a:rPr>
              <a:t>14</a:t>
            </a:r>
            <a:r>
              <a:rPr lang="en-US" sz="3000" b="1" i="1" dirty="0">
                <a:latin typeface="Candara" panose="020E0502030303020204" pitchFamily="34" charset="0"/>
              </a:rPr>
              <a:t> For we know that the law is spiritual, but I am carnal, sold under sin.</a:t>
            </a:r>
          </a:p>
        </p:txBody>
      </p:sp>
    </p:spTree>
    <p:extLst>
      <p:ext uri="{BB962C8B-B14F-4D97-AF65-F5344CB8AC3E}">
        <p14:creationId xmlns:p14="http://schemas.microsoft.com/office/powerpoint/2010/main" val="33754274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109840" cy="5585013"/>
          </a:xfrm>
        </p:spPr>
        <p:txBody>
          <a:bodyPr/>
          <a:lstStyle/>
          <a:p>
            <a:pPr marL="0" indent="0">
              <a:lnSpc>
                <a:spcPct val="100000"/>
              </a:lnSpc>
              <a:spcBef>
                <a:spcPts val="0"/>
              </a:spcBef>
              <a:buNone/>
            </a:pPr>
            <a:r>
              <a:rPr lang="en-US" sz="3600" b="1" dirty="0">
                <a:latin typeface="Candara" panose="020E0502030303020204" pitchFamily="34" charset="0"/>
              </a:rPr>
              <a:t>God instituted law from the beginning</a:t>
            </a:r>
          </a:p>
          <a:p>
            <a:pPr marL="274320">
              <a:lnSpc>
                <a:spcPct val="100000"/>
              </a:lnSpc>
              <a:spcBef>
                <a:spcPts val="0"/>
              </a:spcBef>
              <a:buFont typeface="Wingdings" panose="05000000000000000000" pitchFamily="2" charset="2"/>
              <a:buChar char="§"/>
            </a:pPr>
            <a:r>
              <a:rPr lang="en-US" sz="3200" dirty="0">
                <a:latin typeface="Candara" panose="020E0502030303020204" pitchFamily="34" charset="0"/>
              </a:rPr>
              <a:t>Adam and Eve </a:t>
            </a:r>
            <a:r>
              <a:rPr lang="en-US" sz="3200" i="1" dirty="0">
                <a:latin typeface="Candara" panose="020E0502030303020204" pitchFamily="34" charset="0"/>
              </a:rPr>
              <a:t>– Gen. 2-3</a:t>
            </a:r>
          </a:p>
          <a:p>
            <a:pPr marL="4320" indent="0">
              <a:lnSpc>
                <a:spcPct val="100000"/>
              </a:lnSpc>
              <a:spcBef>
                <a:spcPts val="1200"/>
              </a:spcBef>
              <a:buNone/>
            </a:pPr>
            <a:r>
              <a:rPr lang="en-US" sz="3600" b="1" dirty="0">
                <a:latin typeface="Candara" panose="020E0502030303020204" pitchFamily="34" charset="0"/>
              </a:rPr>
              <a:t>Sin is the violation of God’s law </a:t>
            </a:r>
            <a:r>
              <a:rPr lang="en-US" sz="3600" i="1" dirty="0">
                <a:latin typeface="Candara" panose="020E0502030303020204" pitchFamily="34" charset="0"/>
              </a:rPr>
              <a:t>– 1 Jn. 3:4</a:t>
            </a:r>
          </a:p>
          <a:p>
            <a:pPr marL="4320" indent="0">
              <a:lnSpc>
                <a:spcPct val="100000"/>
              </a:lnSpc>
              <a:spcBef>
                <a:spcPts val="1200"/>
              </a:spcBef>
              <a:buNone/>
            </a:pPr>
            <a:r>
              <a:rPr lang="en-US" sz="3600" b="1" dirty="0">
                <a:latin typeface="Candara" panose="020E0502030303020204" pitchFamily="34" charset="0"/>
              </a:rPr>
              <a:t>God’s law, demonstrated to man the sinfulness of sin by the…</a:t>
            </a:r>
          </a:p>
          <a:p>
            <a:pPr marL="36576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Penalty imposed </a:t>
            </a:r>
            <a:r>
              <a:rPr lang="en-US" sz="3200" i="1" dirty="0">
                <a:latin typeface="Candara" panose="020E0502030303020204" pitchFamily="34" charset="0"/>
              </a:rPr>
              <a:t>– Lev. 20:9-14</a:t>
            </a:r>
          </a:p>
          <a:p>
            <a:pPr marL="365760" indent="-274320">
              <a:lnSpc>
                <a:spcPts val="3200"/>
              </a:lnSpc>
              <a:buFont typeface="Wingdings" panose="05000000000000000000" pitchFamily="2" charset="2"/>
              <a:buChar char="§"/>
            </a:pPr>
            <a:r>
              <a:rPr lang="en-US" sz="3200" dirty="0">
                <a:latin typeface="Candara" panose="020E0502030303020204" pitchFamily="34" charset="0"/>
              </a:rPr>
              <a:t>Inability of man to understand and accept the heinousness nature of sin </a:t>
            </a:r>
            <a:r>
              <a:rPr lang="en-US" sz="3200" i="1" dirty="0">
                <a:latin typeface="Candara" panose="020E0502030303020204" pitchFamily="34" charset="0"/>
              </a:rPr>
              <a:t>– vv. 15-25</a:t>
            </a:r>
            <a:endParaRPr lang="en-US" sz="3600" i="1" dirty="0">
              <a:latin typeface="Candara" panose="020E0502030303020204" pitchFamily="34" charset="0"/>
            </a:endParaRPr>
          </a:p>
          <a:p>
            <a:pPr marL="4320" indent="0">
              <a:lnSpc>
                <a:spcPct val="100000"/>
              </a:lnSpc>
              <a:spcBef>
                <a:spcPts val="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3414022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012464" cy="5585013"/>
          </a:xfrm>
        </p:spPr>
        <p:txBody>
          <a:bodyPr/>
          <a:lstStyle/>
          <a:p>
            <a:pPr marL="0" indent="0">
              <a:lnSpc>
                <a:spcPct val="100000"/>
              </a:lnSpc>
              <a:spcBef>
                <a:spcPts val="0"/>
              </a:spcBef>
              <a:buNone/>
            </a:pPr>
            <a:r>
              <a:rPr lang="en-US" sz="3600" b="1" dirty="0">
                <a:latin typeface="Candara" panose="020E0502030303020204" pitchFamily="34" charset="0"/>
              </a:rPr>
              <a:t>Man continuities to trivialized sin…</a:t>
            </a:r>
          </a:p>
          <a:p>
            <a:pPr marL="365760">
              <a:lnSpc>
                <a:spcPct val="100000"/>
              </a:lnSpc>
              <a:spcBef>
                <a:spcPts val="0"/>
              </a:spcBef>
              <a:buSzPct val="100000"/>
              <a:buFont typeface="Wingdings" panose="05000000000000000000" pitchFamily="2" charset="2"/>
              <a:buChar char="§"/>
            </a:pPr>
            <a:r>
              <a:rPr lang="en-US" sz="3200" b="1" dirty="0">
                <a:latin typeface="Candara" panose="020E0502030303020204" pitchFamily="34" charset="0"/>
              </a:rPr>
              <a:t>By </a:t>
            </a:r>
            <a:r>
              <a:rPr lang="en-US" sz="3200" b="1" i="1" u="sng" dirty="0">
                <a:latin typeface="Candara" panose="020E0502030303020204" pitchFamily="34" charset="0"/>
              </a:rPr>
              <a:t>normalizing</a:t>
            </a:r>
            <a:r>
              <a:rPr lang="en-US" sz="3200" b="1" dirty="0">
                <a:latin typeface="Candara" panose="020E0502030303020204" pitchFamily="34" charset="0"/>
              </a:rPr>
              <a:t> it</a:t>
            </a:r>
          </a:p>
          <a:p>
            <a:pPr marL="548640" lvl="1">
              <a:lnSpc>
                <a:spcPct val="100000"/>
              </a:lnSpc>
              <a:spcBef>
                <a:spcPts val="0"/>
              </a:spcBef>
              <a:buSzPct val="100000"/>
              <a:buFont typeface="Wingdings" panose="05000000000000000000" pitchFamily="2" charset="2"/>
              <a:buChar char="§"/>
            </a:pPr>
            <a:r>
              <a:rPr lang="en-US" sz="2800" i="1" dirty="0">
                <a:latin typeface="Candara" panose="020E0502030303020204" pitchFamily="34" charset="0"/>
              </a:rPr>
              <a:t>“So what, everyone sins”</a:t>
            </a:r>
          </a:p>
          <a:p>
            <a:pPr marL="548640" lvl="1">
              <a:lnSpc>
                <a:spcPct val="100000"/>
              </a:lnSpc>
              <a:buSzPct val="100000"/>
              <a:buFont typeface="Wingdings" panose="05000000000000000000" pitchFamily="2" charset="2"/>
              <a:buChar char="§"/>
            </a:pPr>
            <a:r>
              <a:rPr lang="en-US" sz="2800" i="1" dirty="0">
                <a:latin typeface="Candara" panose="020E0502030303020204" pitchFamily="34" charset="0"/>
              </a:rPr>
              <a:t>“Everybody is doing it”</a:t>
            </a:r>
          </a:p>
          <a:p>
            <a:pPr marL="365760" lvl="1">
              <a:lnSpc>
                <a:spcPct val="100000"/>
              </a:lnSpc>
              <a:spcBef>
                <a:spcPts val="1200"/>
              </a:spcBef>
              <a:buSzPct val="100000"/>
              <a:buFont typeface="Wingdings" panose="05000000000000000000" pitchFamily="2" charset="2"/>
              <a:buChar char="§"/>
            </a:pPr>
            <a:r>
              <a:rPr lang="en-US" sz="3200" b="1" dirty="0">
                <a:latin typeface="Candara" panose="020E0502030303020204" pitchFamily="34" charset="0"/>
              </a:rPr>
              <a:t>By </a:t>
            </a:r>
            <a:r>
              <a:rPr lang="en-US" sz="3200" b="1" i="1" u="sng" dirty="0">
                <a:latin typeface="Candara" panose="020E0502030303020204" pitchFamily="34" charset="0"/>
              </a:rPr>
              <a:t>glorifying</a:t>
            </a:r>
            <a:r>
              <a:rPr lang="en-US" sz="3200" b="1" dirty="0">
                <a:latin typeface="Candara" panose="020E0502030303020204" pitchFamily="34" charset="0"/>
              </a:rPr>
              <a:t> it </a:t>
            </a:r>
            <a:r>
              <a:rPr lang="en-US" sz="3200" i="1" dirty="0">
                <a:latin typeface="Candara" panose="020E0502030303020204" pitchFamily="34" charset="0"/>
              </a:rPr>
              <a:t>– Rom. 1:32</a:t>
            </a:r>
          </a:p>
          <a:p>
            <a:pPr marL="365760" lvl="1">
              <a:lnSpc>
                <a:spcPct val="100000"/>
              </a:lnSpc>
              <a:spcBef>
                <a:spcPts val="1200"/>
              </a:spcBef>
              <a:buSzPct val="100000"/>
              <a:buFont typeface="Wingdings" panose="05000000000000000000" pitchFamily="2" charset="2"/>
              <a:buChar char="§"/>
            </a:pPr>
            <a:r>
              <a:rPr lang="en-US" sz="3200" b="1" dirty="0">
                <a:latin typeface="Candara" panose="020E0502030303020204" pitchFamily="34" charset="0"/>
              </a:rPr>
              <a:t>By </a:t>
            </a:r>
            <a:r>
              <a:rPr lang="en-US" sz="3200" b="1" i="1" u="sng" dirty="0">
                <a:latin typeface="Candara" panose="020E0502030303020204" pitchFamily="34" charset="0"/>
              </a:rPr>
              <a:t>accepting</a:t>
            </a:r>
            <a:r>
              <a:rPr lang="en-US" sz="3200" b="1" dirty="0">
                <a:latin typeface="Candara" panose="020E0502030303020204" pitchFamily="34" charset="0"/>
              </a:rPr>
              <a:t> it </a:t>
            </a:r>
            <a:r>
              <a:rPr lang="en-US" sz="3200" i="1" dirty="0">
                <a:latin typeface="Candara" panose="020E0502030303020204" pitchFamily="34" charset="0"/>
              </a:rPr>
              <a:t>– 1 Cor. 5:1ff</a:t>
            </a:r>
          </a:p>
          <a:p>
            <a:pPr marL="365760" lvl="1">
              <a:lnSpc>
                <a:spcPct val="100000"/>
              </a:lnSpc>
              <a:spcBef>
                <a:spcPts val="1200"/>
              </a:spcBef>
              <a:buSzPct val="100000"/>
              <a:buFont typeface="Wingdings" panose="05000000000000000000" pitchFamily="2" charset="2"/>
              <a:buChar char="§"/>
            </a:pPr>
            <a:r>
              <a:rPr lang="en-US" sz="3200" b="1" dirty="0">
                <a:latin typeface="Candara" panose="020E0502030303020204" pitchFamily="34" charset="0"/>
              </a:rPr>
              <a:t>By </a:t>
            </a:r>
            <a:r>
              <a:rPr lang="en-US" sz="3200" b="1" i="1" u="sng" dirty="0">
                <a:latin typeface="Candara" panose="020E0502030303020204" pitchFamily="34" charset="0"/>
              </a:rPr>
              <a:t>passing blame</a:t>
            </a:r>
            <a:r>
              <a:rPr lang="en-US" sz="3200" b="1" i="1" dirty="0">
                <a:latin typeface="Candara" panose="020E0502030303020204" pitchFamily="34" charset="0"/>
              </a:rPr>
              <a:t> </a:t>
            </a:r>
            <a:r>
              <a:rPr lang="en-US" sz="3200" i="1" dirty="0">
                <a:latin typeface="Candara" panose="020E0502030303020204" pitchFamily="34" charset="0"/>
              </a:rPr>
              <a:t>– Gen. 3:11-13; Ezek. 18:4-32</a:t>
            </a:r>
          </a:p>
          <a:p>
            <a:pPr marL="95760" lvl="1" indent="0">
              <a:lnSpc>
                <a:spcPts val="3600"/>
              </a:lnSpc>
              <a:spcBef>
                <a:spcPts val="1200"/>
              </a:spcBef>
              <a:buSzPct val="100000"/>
              <a:buNone/>
            </a:pPr>
            <a:r>
              <a:rPr lang="en-US" sz="3600" b="1" dirty="0">
                <a:latin typeface="Candara" panose="020E0502030303020204" pitchFamily="34" charset="0"/>
              </a:rPr>
              <a:t>In this lesson we will consider two facts that should cause us to understand the </a:t>
            </a:r>
            <a:r>
              <a:rPr lang="en-US" sz="3600" b="1" u="sng" dirty="0">
                <a:latin typeface="Candara" panose="020E0502030303020204" pitchFamily="34" charset="0"/>
              </a:rPr>
              <a:t>heinousness of sin</a:t>
            </a:r>
            <a:r>
              <a:rPr lang="en-US" sz="3600" b="1" dirty="0">
                <a:latin typeface="Candara" panose="020E0502030303020204" pitchFamily="34" charset="0"/>
              </a:rPr>
              <a:t>! </a:t>
            </a:r>
          </a:p>
          <a:p>
            <a:pPr marL="95760" lvl="1" indent="0" algn="ctr">
              <a:lnSpc>
                <a:spcPct val="100000"/>
              </a:lnSpc>
              <a:spcBef>
                <a:spcPts val="0"/>
              </a:spcBef>
              <a:buNone/>
            </a:pPr>
            <a:endParaRPr lang="en-US" sz="2800" i="1" dirty="0">
              <a:solidFill>
                <a:schemeClr val="tx1">
                  <a:alpha val="77000"/>
                </a:schemeClr>
              </a:solidFill>
              <a:latin typeface="Candara" panose="020E0502030303020204" pitchFamily="34" charset="0"/>
            </a:endParaRPr>
          </a:p>
        </p:txBody>
      </p:sp>
    </p:spTree>
    <p:extLst>
      <p:ext uri="{BB962C8B-B14F-4D97-AF65-F5344CB8AC3E}">
        <p14:creationId xmlns:p14="http://schemas.microsoft.com/office/powerpoint/2010/main" val="773151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8136730" cy="753094"/>
          </a:xfrm>
        </p:spPr>
        <p:txBody>
          <a:bodyPr>
            <a:normAutofit/>
          </a:bodyPr>
          <a:lstStyle/>
          <a:p>
            <a:r>
              <a:rPr lang="en-US" sz="4800" b="1" i="1" dirty="0">
                <a:latin typeface="Candara" panose="020E0502030303020204" pitchFamily="34" charset="0"/>
              </a:rPr>
              <a:t>Is Shown by the Punishment</a:t>
            </a:r>
            <a:endParaRPr lang="en-US" sz="32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166646"/>
            <a:ext cx="8136731" cy="5753499"/>
          </a:xfrm>
        </p:spPr>
        <p:txBody>
          <a:bodyPr/>
          <a:lstStyle/>
          <a:p>
            <a:pPr marL="0" indent="0">
              <a:lnSpc>
                <a:spcPct val="100000"/>
              </a:lnSpc>
              <a:spcBef>
                <a:spcPts val="0"/>
              </a:spcBef>
              <a:buNone/>
            </a:pPr>
            <a:r>
              <a:rPr lang="en-US" sz="3500" b="1" dirty="0">
                <a:latin typeface="Candara" panose="020E0502030303020204" pitchFamily="34" charset="0"/>
              </a:rPr>
              <a:t>Sin’s wage is death – </a:t>
            </a:r>
            <a:r>
              <a:rPr lang="en-US" sz="3500" i="1" dirty="0">
                <a:latin typeface="Candara" panose="020E0502030303020204" pitchFamily="34" charset="0"/>
              </a:rPr>
              <a:t>Rom. 6:23</a:t>
            </a:r>
          </a:p>
          <a:p>
            <a:pPr marL="0" indent="0">
              <a:lnSpc>
                <a:spcPts val="3600"/>
              </a:lnSpc>
              <a:buNone/>
            </a:pPr>
            <a:r>
              <a:rPr lang="en-US" sz="3500" b="1" dirty="0">
                <a:latin typeface="Candara" panose="020E0502030303020204" pitchFamily="34" charset="0"/>
              </a:rPr>
              <a:t>God has the right and power to punish sinners </a:t>
            </a:r>
            <a:r>
              <a:rPr lang="en-US" sz="3500" i="1" dirty="0">
                <a:latin typeface="Candara" panose="020E0502030303020204" pitchFamily="34" charset="0"/>
              </a:rPr>
              <a:t>– Rom. 9:20-21; Matt. 10:28</a:t>
            </a:r>
          </a:p>
          <a:p>
            <a:pPr marL="0" indent="0">
              <a:lnSpc>
                <a:spcPts val="3600"/>
              </a:lnSpc>
              <a:buNone/>
            </a:pPr>
            <a:r>
              <a:rPr lang="en-US" sz="3500" b="1" dirty="0">
                <a:latin typeface="Candara" panose="020E0502030303020204" pitchFamily="34" charset="0"/>
              </a:rPr>
              <a:t>God has a history of punishing sin</a:t>
            </a: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Adam, Eve &amp; their descendants – Gen. 3:16-17</a:t>
            </a: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The global flood </a:t>
            </a:r>
            <a:r>
              <a:rPr lang="en-US" sz="2900" i="1" dirty="0">
                <a:latin typeface="Candara" panose="020E0502030303020204" pitchFamily="34" charset="0"/>
              </a:rPr>
              <a:t>– Gen. 6-8</a:t>
            </a:r>
            <a:endParaRPr lang="en-US" sz="2900" dirty="0">
              <a:latin typeface="Candara" panose="020E0502030303020204" pitchFamily="34" charset="0"/>
            </a:endParaRP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The ten plagues of Egypt </a:t>
            </a:r>
            <a:r>
              <a:rPr lang="en-US" sz="2900" i="1" dirty="0">
                <a:latin typeface="Candara" panose="020E0502030303020204" pitchFamily="34" charset="0"/>
              </a:rPr>
              <a:t>– Ex. 7-12</a:t>
            </a: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Nadab and Abihu </a:t>
            </a:r>
            <a:r>
              <a:rPr lang="en-US" sz="2900" i="1" dirty="0">
                <a:latin typeface="Candara" panose="020E0502030303020204" pitchFamily="34" charset="0"/>
              </a:rPr>
              <a:t>– Lev. 10:1-2</a:t>
            </a: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Sodom and Gomorrah </a:t>
            </a:r>
            <a:r>
              <a:rPr lang="en-US" sz="2900" i="1" dirty="0">
                <a:latin typeface="Candara" panose="020E0502030303020204" pitchFamily="34" charset="0"/>
              </a:rPr>
              <a:t>– Gen. 19:24-26</a:t>
            </a:r>
          </a:p>
          <a:p>
            <a:pPr marL="365760">
              <a:lnSpc>
                <a:spcPts val="3600"/>
              </a:lnSpc>
              <a:spcBef>
                <a:spcPts val="0"/>
              </a:spcBef>
              <a:buFont typeface="Wingdings" panose="05000000000000000000" pitchFamily="2" charset="2"/>
              <a:buChar char="§"/>
            </a:pPr>
            <a:r>
              <a:rPr lang="en-US" sz="2900" dirty="0">
                <a:latin typeface="Candara" panose="020E0502030303020204" pitchFamily="34" charset="0"/>
              </a:rPr>
              <a:t>Ananias and Sapphira </a:t>
            </a:r>
            <a:r>
              <a:rPr lang="en-US" sz="2900" i="1" dirty="0">
                <a:latin typeface="Candara" panose="020E0502030303020204" pitchFamily="34" charset="0"/>
              </a:rPr>
              <a:t>– Acts 5:1-11</a:t>
            </a:r>
          </a:p>
          <a:p>
            <a:pPr marL="95760" indent="0">
              <a:lnSpc>
                <a:spcPts val="3600"/>
              </a:lnSpc>
              <a:buNone/>
            </a:pPr>
            <a:r>
              <a:rPr lang="en-US" sz="3600" b="1" dirty="0">
                <a:latin typeface="Candara" panose="020E0502030303020204" pitchFamily="34" charset="0"/>
              </a:rPr>
              <a:t>God will punish sin in the future</a:t>
            </a:r>
          </a:p>
          <a:p>
            <a:pPr marL="548640" indent="-274320">
              <a:lnSpc>
                <a:spcPts val="2800"/>
              </a:lnSpc>
              <a:spcBef>
                <a:spcPts val="0"/>
              </a:spcBef>
              <a:buFont typeface="Wingdings" panose="05000000000000000000" pitchFamily="2" charset="2"/>
              <a:buChar char="§"/>
            </a:pPr>
            <a:r>
              <a:rPr lang="en-US" sz="2800" dirty="0">
                <a:latin typeface="Candara" panose="020E0502030303020204" pitchFamily="34" charset="0"/>
              </a:rPr>
              <a:t>2 Thess. 1:7-8; Rev. 21:8</a:t>
            </a:r>
          </a:p>
          <a:p>
            <a:pPr marL="365760">
              <a:lnSpc>
                <a:spcPts val="3600"/>
              </a:lnSpc>
              <a:spcBef>
                <a:spcPts val="0"/>
              </a:spcBef>
              <a:buFont typeface="Wingdings" panose="05000000000000000000" pitchFamily="2" charset="2"/>
              <a:buChar char="§"/>
            </a:pPr>
            <a:endParaRPr lang="en-US" sz="3200" dirty="0">
              <a:latin typeface="Candara" panose="020E0502030303020204" pitchFamily="34" charset="0"/>
            </a:endParaRPr>
          </a:p>
          <a:p>
            <a:pPr marL="0" indent="0">
              <a:lnSpc>
                <a:spcPts val="3600"/>
              </a:lnSpc>
              <a:spcBef>
                <a:spcPts val="1200"/>
              </a:spcBef>
              <a:buNone/>
            </a:pPr>
            <a:r>
              <a:rPr lang="en-US" sz="3600" b="1" dirty="0">
                <a:latin typeface="Candara" panose="020E0502030303020204" pitchFamily="34" charset="0"/>
              </a:rPr>
              <a:t> </a:t>
            </a: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492779" y="3545141"/>
            <a:ext cx="5753498" cy="769441"/>
          </a:xfrm>
          <a:prstGeom prst="rect">
            <a:avLst/>
          </a:prstGeom>
          <a:noFill/>
        </p:spPr>
        <p:txBody>
          <a:bodyPr wrap="none" lIns="91440" tIns="45720" rIns="91440" bIns="45720">
            <a:spAutoFit/>
          </a:bodyPr>
          <a:lstStyle/>
          <a:p>
            <a:pPr algn="ct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Heinousness of Sin</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780130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fade">
                                      <p:cBhvr>
                                        <p:cTn id="82" dur="1000"/>
                                        <p:tgtEl>
                                          <p:spTgt spid="3">
                                            <p:txEl>
                                              <p:pRg st="10" end="10"/>
                                            </p:txEl>
                                          </p:spTgt>
                                        </p:tgtEl>
                                      </p:cBhvr>
                                    </p:animEffect>
                                    <p:anim calcmode="lin" valueType="num">
                                      <p:cBhvr>
                                        <p:cTn id="8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3">
                                            <p:txEl>
                                              <p:pRg st="12" end="12"/>
                                            </p:txEl>
                                          </p:spTgt>
                                        </p:tgtEl>
                                        <p:attrNameLst>
                                          <p:attrName>style.visibility</p:attrName>
                                        </p:attrNameLst>
                                      </p:cBhvr>
                                      <p:to>
                                        <p:strVal val="visible"/>
                                      </p:to>
                                    </p:set>
                                    <p:animEffect transition="in" filter="fade">
                                      <p:cBhvr>
                                        <p:cTn id="89" dur="1000"/>
                                        <p:tgtEl>
                                          <p:spTgt spid="3">
                                            <p:txEl>
                                              <p:pRg st="12" end="12"/>
                                            </p:txEl>
                                          </p:spTgt>
                                        </p:tgtEl>
                                      </p:cBhvr>
                                    </p:animEffect>
                                    <p:anim calcmode="lin" valueType="num">
                                      <p:cBhvr>
                                        <p:cTn id="9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16398" y="246823"/>
            <a:ext cx="8136730" cy="1150938"/>
          </a:xfrm>
        </p:spPr>
        <p:txBody>
          <a:bodyPr anchor="ctr">
            <a:normAutofit/>
          </a:bodyPr>
          <a:lstStyle/>
          <a:p>
            <a:pPr>
              <a:lnSpc>
                <a:spcPts val="4400"/>
              </a:lnSpc>
            </a:pPr>
            <a:r>
              <a:rPr lang="en-US" sz="4800" b="1" i="1" dirty="0">
                <a:latin typeface="Candara" panose="020E0502030303020204" pitchFamily="34" charset="0"/>
              </a:rPr>
              <a:t>Is Shown by God’s Plan of Pardon to Save Sinful Man </a:t>
            </a:r>
            <a:endParaRPr lang="en-US" sz="32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90" y="1608028"/>
            <a:ext cx="8220810" cy="5214349"/>
          </a:xfrm>
        </p:spPr>
        <p:txBody>
          <a:bodyPr>
            <a:normAutofit/>
          </a:bodyPr>
          <a:lstStyle/>
          <a:p>
            <a:pPr marL="0" indent="0">
              <a:lnSpc>
                <a:spcPct val="100000"/>
              </a:lnSpc>
              <a:buNone/>
            </a:pPr>
            <a:r>
              <a:rPr lang="en-US" sz="3600" b="1" dirty="0">
                <a:latin typeface="Candara" panose="020E0502030303020204" pitchFamily="34" charset="0"/>
              </a:rPr>
              <a:t>Jesus died so man might live </a:t>
            </a:r>
            <a:r>
              <a:rPr lang="en-US" sz="3600" i="1" dirty="0">
                <a:latin typeface="Candara" panose="020E0502030303020204" pitchFamily="34" charset="0"/>
              </a:rPr>
              <a:t>– Rom. 5:6-9</a:t>
            </a:r>
          </a:p>
          <a:p>
            <a:pPr marL="365760">
              <a:lnSpc>
                <a:spcPts val="3100"/>
              </a:lnSpc>
              <a:spcBef>
                <a:spcPts val="0"/>
              </a:spcBef>
              <a:buSzPct val="100000"/>
              <a:buFont typeface="Wingdings" panose="05000000000000000000" pitchFamily="2" charset="2"/>
              <a:buChar char="§"/>
            </a:pPr>
            <a:r>
              <a:rPr lang="en-US" sz="3200" dirty="0">
                <a:latin typeface="Candara" panose="020E0502030303020204" pitchFamily="34" charset="0"/>
              </a:rPr>
              <a:t>The sacrifice of Christ shows the depth of God’s love and the sinfulness of sin</a:t>
            </a:r>
          </a:p>
          <a:p>
            <a:pPr marL="95760" indent="0">
              <a:lnSpc>
                <a:spcPts val="3600"/>
              </a:lnSpc>
              <a:spcBef>
                <a:spcPts val="1200"/>
              </a:spcBef>
              <a:buSzPct val="100000"/>
              <a:buNone/>
            </a:pPr>
            <a:r>
              <a:rPr lang="en-US" sz="3600" b="1" dirty="0">
                <a:latin typeface="Candara" panose="020E0502030303020204" pitchFamily="34" charset="0"/>
              </a:rPr>
              <a:t>The shedding of blood was necessary to remit sin </a:t>
            </a:r>
            <a:r>
              <a:rPr lang="en-US" sz="3600" dirty="0">
                <a:latin typeface="Candara" panose="020E0502030303020204" pitchFamily="34" charset="0"/>
              </a:rPr>
              <a:t>- </a:t>
            </a:r>
            <a:r>
              <a:rPr lang="en-US" sz="3600" i="1" dirty="0">
                <a:latin typeface="Candara" panose="020E0502030303020204" pitchFamily="34" charset="0"/>
              </a:rPr>
              <a:t>Heb. 9:22 </a:t>
            </a:r>
          </a:p>
          <a:p>
            <a:pPr marL="0" indent="0">
              <a:lnSpc>
                <a:spcPts val="3600"/>
              </a:lnSpc>
              <a:spcBef>
                <a:spcPts val="1200"/>
              </a:spcBef>
              <a:buSzPct val="100000"/>
              <a:buNone/>
            </a:pPr>
            <a:r>
              <a:rPr lang="en-US" sz="3600" b="1" dirty="0">
                <a:latin typeface="Candara" panose="020E0502030303020204" pitchFamily="34" charset="0"/>
              </a:rPr>
              <a:t>Animals’ blood not sufficient </a:t>
            </a:r>
            <a:r>
              <a:rPr lang="en-US" sz="3600" i="1" dirty="0">
                <a:latin typeface="Candara" panose="020E0502030303020204" pitchFamily="34" charset="0"/>
              </a:rPr>
              <a:t>– Heb. 10:1-4</a:t>
            </a:r>
          </a:p>
          <a:p>
            <a:pPr marL="0" indent="0">
              <a:lnSpc>
                <a:spcPts val="3600"/>
              </a:lnSpc>
              <a:spcBef>
                <a:spcPts val="1200"/>
              </a:spcBef>
              <a:buSzPct val="100000"/>
              <a:buNone/>
            </a:pPr>
            <a:r>
              <a:rPr lang="en-US" sz="3600" b="1" dirty="0">
                <a:latin typeface="Candara" panose="020E0502030303020204" pitchFamily="34" charset="0"/>
              </a:rPr>
              <a:t>Jesus the only man worthy </a:t>
            </a:r>
            <a:r>
              <a:rPr lang="en-US" sz="3600" i="1" dirty="0">
                <a:latin typeface="Candara" panose="020E0502030303020204" pitchFamily="34" charset="0"/>
              </a:rPr>
              <a:t>– Rom. 3:10, 23</a:t>
            </a:r>
          </a:p>
          <a:p>
            <a:pPr marL="0" indent="0">
              <a:lnSpc>
                <a:spcPts val="3600"/>
              </a:lnSpc>
              <a:spcBef>
                <a:spcPts val="1200"/>
              </a:spcBef>
              <a:buSzPct val="100000"/>
              <a:buNone/>
            </a:pPr>
            <a:r>
              <a:rPr lang="en-US" sz="3600" b="1" dirty="0">
                <a:latin typeface="Candara" panose="020E0502030303020204" pitchFamily="34" charset="0"/>
              </a:rPr>
              <a:t>God sending His Son, showed His </a:t>
            </a:r>
            <a:r>
              <a:rPr lang="en-US" sz="3600" b="1" u="sng" dirty="0">
                <a:latin typeface="Candara" panose="020E0502030303020204" pitchFamily="34" charset="0"/>
              </a:rPr>
              <a:t>mercy</a:t>
            </a:r>
            <a:r>
              <a:rPr lang="en-US" sz="3600" b="1" dirty="0">
                <a:latin typeface="Candara" panose="020E0502030303020204" pitchFamily="34" charset="0"/>
              </a:rPr>
              <a:t>, </a:t>
            </a:r>
            <a:r>
              <a:rPr lang="en-US" sz="3600" b="1" u="sng" dirty="0">
                <a:latin typeface="Candara" panose="020E0502030303020204" pitchFamily="34" charset="0"/>
              </a:rPr>
              <a:t>righteousness</a:t>
            </a:r>
            <a:r>
              <a:rPr lang="en-US" sz="3600" b="1" dirty="0">
                <a:latin typeface="Candara" panose="020E0502030303020204" pitchFamily="34" charset="0"/>
              </a:rPr>
              <a:t> and </a:t>
            </a:r>
            <a:r>
              <a:rPr lang="en-US" sz="3600" b="1" u="sng" dirty="0">
                <a:latin typeface="Candara" panose="020E0502030303020204" pitchFamily="34" charset="0"/>
              </a:rPr>
              <a:t>justice</a:t>
            </a:r>
            <a:r>
              <a:rPr lang="en-US" sz="3600" b="1" dirty="0">
                <a:latin typeface="Candara" panose="020E0502030303020204" pitchFamily="34" charset="0"/>
              </a:rPr>
              <a:t>! </a:t>
            </a:r>
            <a:r>
              <a:rPr lang="en-US" sz="3400" b="1" dirty="0">
                <a:latin typeface="Candara" panose="020E0502030303020204" pitchFamily="34" charset="0"/>
              </a:rPr>
              <a:t>– </a:t>
            </a:r>
            <a:r>
              <a:rPr lang="en-US" sz="3400" i="1" dirty="0">
                <a:latin typeface="Candara" panose="020E0502030303020204" pitchFamily="34" charset="0"/>
              </a:rPr>
              <a:t>Rom. 3:26; 6:23 </a:t>
            </a:r>
          </a:p>
          <a:p>
            <a:pPr marL="0" indent="0">
              <a:lnSpc>
                <a:spcPts val="3600"/>
              </a:lnSpc>
              <a:spcBef>
                <a:spcPts val="0"/>
              </a:spcBef>
              <a:buSzPct val="100000"/>
              <a:buNone/>
            </a:pPr>
            <a:endParaRPr lang="en-US" sz="3600" b="1" dirty="0">
              <a:latin typeface="Candara" panose="020E0502030303020204" pitchFamily="34" charset="0"/>
            </a:endParaRPr>
          </a:p>
          <a:p>
            <a:pPr marL="0" indent="0">
              <a:lnSpc>
                <a:spcPct val="100000"/>
              </a:lnSpc>
              <a:spcBef>
                <a:spcPts val="0"/>
              </a:spcBef>
              <a:buNone/>
            </a:pPr>
            <a:endParaRPr lang="en-US" sz="3500" b="1" dirty="0">
              <a:latin typeface="Candara" panose="020E0502030303020204" pitchFamily="34" charset="0"/>
            </a:endParaRPr>
          </a:p>
          <a:p>
            <a:pPr marL="0" indent="0">
              <a:lnSpc>
                <a:spcPct val="100000"/>
              </a:lnSpc>
              <a:spcBef>
                <a:spcPts val="0"/>
              </a:spcBef>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492779" y="3545141"/>
            <a:ext cx="5753498" cy="769441"/>
          </a:xfrm>
          <a:prstGeom prst="rect">
            <a:avLst/>
          </a:prstGeom>
          <a:noFill/>
        </p:spPr>
        <p:txBody>
          <a:bodyPr wrap="none" lIns="91440" tIns="45720" rIns="91440" bIns="45720">
            <a:spAutoFit/>
          </a:bodyPr>
          <a:lstStyle/>
          <a:p>
            <a:pPr algn="ct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Heinousness of Sin</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863549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16398" y="246823"/>
            <a:ext cx="7795815" cy="1150938"/>
          </a:xfrm>
        </p:spPr>
        <p:txBody>
          <a:bodyPr anchor="ctr">
            <a:normAutofit/>
          </a:bodyPr>
          <a:lstStyle/>
          <a:p>
            <a:pPr>
              <a:lnSpc>
                <a:spcPts val="4400"/>
              </a:lnSpc>
            </a:pPr>
            <a:r>
              <a:rPr lang="en-US" sz="4800" b="1" i="1" dirty="0">
                <a:latin typeface="Candara" panose="020E0502030303020204" pitchFamily="34" charset="0"/>
              </a:rPr>
              <a:t>Is Shown by Man Dying to Sin to Receive God’s Pardon</a:t>
            </a:r>
            <a:endParaRPr lang="en-US" sz="3200" i="1" dirty="0">
              <a:latin typeface="Candara" panose="020E0502030303020204" pitchFamily="34" charset="0"/>
            </a:endParaRP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90" y="1608028"/>
            <a:ext cx="8136730" cy="5214349"/>
          </a:xfrm>
        </p:spPr>
        <p:txBody>
          <a:bodyPr>
            <a:normAutofit lnSpcReduction="10000"/>
          </a:bodyPr>
          <a:lstStyle/>
          <a:p>
            <a:pPr marL="0" indent="0">
              <a:lnSpc>
                <a:spcPts val="3600"/>
              </a:lnSpc>
              <a:buNone/>
            </a:pPr>
            <a:r>
              <a:rPr lang="en-US" sz="3600" b="1" dirty="0">
                <a:latin typeface="Candara" panose="020E0502030303020204" pitchFamily="34" charset="0"/>
              </a:rPr>
              <a:t>To be pardoned man must die to sin and serve righteousness </a:t>
            </a:r>
            <a:r>
              <a:rPr lang="en-US" sz="3600" i="1" dirty="0">
                <a:latin typeface="Candara" panose="020E0502030303020204" pitchFamily="34" charset="0"/>
              </a:rPr>
              <a:t>– Rom. 6:1-12</a:t>
            </a:r>
          </a:p>
          <a:p>
            <a:pPr marL="0" indent="0">
              <a:lnSpc>
                <a:spcPct val="100000"/>
              </a:lnSpc>
              <a:spcBef>
                <a:spcPts val="1200"/>
              </a:spcBef>
              <a:buNone/>
            </a:pPr>
            <a:r>
              <a:rPr lang="en-US" sz="3600" b="1" dirty="0">
                <a:latin typeface="Candara" panose="020E0502030303020204" pitchFamily="34" charset="0"/>
              </a:rPr>
              <a:t>This involves repentance </a:t>
            </a:r>
            <a:r>
              <a:rPr lang="en-US" sz="3600" i="1" dirty="0">
                <a:latin typeface="Candara" panose="020E0502030303020204" pitchFamily="34" charset="0"/>
              </a:rPr>
              <a:t>– Acts 17:30-31</a:t>
            </a:r>
          </a:p>
          <a:p>
            <a:pPr marL="365760">
              <a:lnSpc>
                <a:spcPct val="100000"/>
              </a:lnSpc>
              <a:spcBef>
                <a:spcPts val="0"/>
              </a:spcBef>
              <a:buSzPct val="100000"/>
              <a:buFont typeface="Wingdings" panose="05000000000000000000" pitchFamily="2" charset="2"/>
              <a:buChar char="§"/>
            </a:pPr>
            <a:r>
              <a:rPr lang="en-US" sz="3200" dirty="0">
                <a:latin typeface="Candara" panose="020E0502030303020204" pitchFamily="34" charset="0"/>
              </a:rPr>
              <a:t>Godly sorrow necessary </a:t>
            </a:r>
            <a:r>
              <a:rPr lang="en-US" sz="3200" i="1" dirty="0">
                <a:latin typeface="Candara" panose="020E0502030303020204" pitchFamily="34" charset="0"/>
              </a:rPr>
              <a:t>– 2 Cor. 7:9-10</a:t>
            </a:r>
          </a:p>
          <a:p>
            <a:pPr marL="365760">
              <a:lnSpc>
                <a:spcPct val="100000"/>
              </a:lnSpc>
              <a:buSzPct val="100000"/>
              <a:buFont typeface="Wingdings" panose="05000000000000000000" pitchFamily="2" charset="2"/>
              <a:buChar char="§"/>
            </a:pPr>
            <a:r>
              <a:rPr lang="en-US" sz="3200" dirty="0">
                <a:latin typeface="Candara" panose="020E0502030303020204" pitchFamily="34" charset="0"/>
              </a:rPr>
              <a:t>Includes shame </a:t>
            </a:r>
            <a:r>
              <a:rPr lang="en-US" sz="3200" i="1" dirty="0">
                <a:latin typeface="Candara" panose="020E0502030303020204" pitchFamily="34" charset="0"/>
              </a:rPr>
              <a:t>– Rom. 6:21; 2 Thess. 3:14</a:t>
            </a:r>
          </a:p>
          <a:p>
            <a:pPr marL="95760" indent="0">
              <a:lnSpc>
                <a:spcPct val="100000"/>
              </a:lnSpc>
              <a:spcBef>
                <a:spcPts val="1200"/>
              </a:spcBef>
              <a:buSzPct val="100000"/>
              <a:buNone/>
            </a:pPr>
            <a:r>
              <a:rPr lang="en-US" sz="3600" b="1" dirty="0">
                <a:latin typeface="Candara" panose="020E0502030303020204" pitchFamily="34" charset="0"/>
              </a:rPr>
              <a:t>This involves being baptized </a:t>
            </a:r>
            <a:r>
              <a:rPr lang="en-US" sz="3600" i="1" dirty="0">
                <a:latin typeface="Candara" panose="020E0502030303020204" pitchFamily="34" charset="0"/>
              </a:rPr>
              <a:t>– Rom. 6:4</a:t>
            </a:r>
          </a:p>
          <a:p>
            <a:pPr marL="365760" indent="-274320">
              <a:lnSpc>
                <a:spcPct val="100000"/>
              </a:lnSpc>
              <a:spcBef>
                <a:spcPts val="0"/>
              </a:spcBef>
              <a:buSzPct val="100000"/>
              <a:buFont typeface="Wingdings" panose="05000000000000000000" pitchFamily="2" charset="2"/>
              <a:buChar char="§"/>
            </a:pPr>
            <a:r>
              <a:rPr lang="en-US" sz="3200" dirty="0">
                <a:latin typeface="Candara" panose="020E0502030303020204" pitchFamily="34" charset="0"/>
              </a:rPr>
              <a:t>Acts 2:38</a:t>
            </a:r>
          </a:p>
          <a:p>
            <a:pPr marL="91440" indent="0">
              <a:lnSpc>
                <a:spcPts val="3600"/>
              </a:lnSpc>
              <a:spcBef>
                <a:spcPts val="1200"/>
              </a:spcBef>
              <a:buSzPct val="100000"/>
              <a:buNone/>
            </a:pPr>
            <a:r>
              <a:rPr lang="en-US" sz="3600" b="1" dirty="0">
                <a:latin typeface="Candara" panose="020E0502030303020204" pitchFamily="34" charset="0"/>
              </a:rPr>
              <a:t>This involves serving God faithfully the remaining days of one’s life </a:t>
            </a:r>
            <a:r>
              <a:rPr lang="en-US" sz="3600" i="1" dirty="0">
                <a:latin typeface="Candara" panose="020E0502030303020204" pitchFamily="34" charset="0"/>
              </a:rPr>
              <a:t>– 1 Cor. 9:27</a:t>
            </a:r>
          </a:p>
          <a:p>
            <a:pPr marL="365760" indent="-274320">
              <a:lnSpc>
                <a:spcPts val="3600"/>
              </a:lnSpc>
              <a:spcBef>
                <a:spcPts val="0"/>
              </a:spcBef>
              <a:buSzPct val="100000"/>
              <a:buFont typeface="Wingdings" panose="05000000000000000000" pitchFamily="2" charset="2"/>
              <a:buChar char="§"/>
            </a:pPr>
            <a:r>
              <a:rPr lang="en-US" sz="3200" i="1" dirty="0">
                <a:latin typeface="Candara" panose="020E0502030303020204" pitchFamily="34" charset="0"/>
              </a:rPr>
              <a:t>1 John 1:7-2:1</a:t>
            </a:r>
          </a:p>
          <a:p>
            <a:pPr marL="365760">
              <a:lnSpc>
                <a:spcPts val="3600"/>
              </a:lnSpc>
              <a:buFont typeface="Wingdings" panose="05000000000000000000" pitchFamily="2" charset="2"/>
              <a:buChar char="§"/>
            </a:pPr>
            <a:endParaRPr lang="en-US" sz="3600" i="1" dirty="0">
              <a:latin typeface="Candara" panose="020E0502030303020204" pitchFamily="34" charset="0"/>
            </a:endParaRPr>
          </a:p>
          <a:p>
            <a:pPr marL="0" indent="0">
              <a:lnSpc>
                <a:spcPts val="3600"/>
              </a:lnSpc>
              <a:spcBef>
                <a:spcPts val="0"/>
              </a:spcBef>
              <a:buSzPct val="100000"/>
              <a:buNone/>
            </a:pPr>
            <a:endParaRPr lang="en-US" sz="3600" b="1" dirty="0">
              <a:latin typeface="Candara" panose="020E0502030303020204" pitchFamily="34" charset="0"/>
            </a:endParaRPr>
          </a:p>
          <a:p>
            <a:pPr marL="0" indent="0">
              <a:lnSpc>
                <a:spcPct val="100000"/>
              </a:lnSpc>
              <a:spcBef>
                <a:spcPts val="0"/>
              </a:spcBef>
              <a:buNone/>
            </a:pPr>
            <a:endParaRPr lang="en-US" sz="3500" b="1" dirty="0">
              <a:latin typeface="Candara" panose="020E0502030303020204" pitchFamily="34" charset="0"/>
            </a:endParaRPr>
          </a:p>
          <a:p>
            <a:pPr marL="0" indent="0">
              <a:lnSpc>
                <a:spcPct val="100000"/>
              </a:lnSpc>
              <a:spcBef>
                <a:spcPts val="0"/>
              </a:spcBef>
              <a:buNone/>
            </a:pPr>
            <a:endParaRPr lang="en-US" sz="3600" b="1" dirty="0">
              <a:latin typeface="Candara" panose="020E0502030303020204" pitchFamily="34" charset="0"/>
            </a:endParaRP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492779" y="3545141"/>
            <a:ext cx="5753498" cy="769441"/>
          </a:xfrm>
          <a:prstGeom prst="rect">
            <a:avLst/>
          </a:prstGeom>
          <a:noFill/>
        </p:spPr>
        <p:txBody>
          <a:bodyPr wrap="none" lIns="91440" tIns="45720" rIns="91440" bIns="45720">
            <a:spAutoFit/>
          </a:bodyPr>
          <a:lstStyle/>
          <a:p>
            <a:pPr algn="ct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The Heinousness of Sin</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925026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F5574-E2FB-7A25-EE14-219B1D22E516}"/>
              </a:ext>
            </a:extLst>
          </p:cNvPr>
          <p:cNvSpPr>
            <a:spLocks noGrp="1"/>
          </p:cNvSpPr>
          <p:nvPr>
            <p:ph type="title"/>
          </p:nvPr>
        </p:nvSpPr>
        <p:spPr>
          <a:xfrm>
            <a:off x="777765" y="273165"/>
            <a:ext cx="8313683" cy="827298"/>
          </a:xfrm>
        </p:spPr>
        <p:txBody>
          <a:bodyPr>
            <a:no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66731317-1CEC-1F30-D87C-46C0512CB3A6}"/>
              </a:ext>
            </a:extLst>
          </p:cNvPr>
          <p:cNvSpPr>
            <a:spLocks noGrp="1"/>
          </p:cNvSpPr>
          <p:nvPr>
            <p:ph idx="1"/>
          </p:nvPr>
        </p:nvSpPr>
        <p:spPr>
          <a:xfrm>
            <a:off x="908284" y="1319261"/>
            <a:ext cx="7683064" cy="5431824"/>
          </a:xfrm>
        </p:spPr>
        <p:txBody>
          <a:bodyPr/>
          <a:lstStyle/>
          <a:p>
            <a:pPr marL="0" indent="0" algn="l">
              <a:lnSpc>
                <a:spcPts val="4000"/>
              </a:lnSpc>
              <a:spcBef>
                <a:spcPts val="1200"/>
              </a:spcBef>
              <a:buNone/>
            </a:pPr>
            <a:r>
              <a:rPr lang="en-US" sz="4000" b="1" i="0" u="none" strike="noStrike" baseline="0" dirty="0">
                <a:latin typeface="Candara" panose="020E0502030303020204" pitchFamily="34" charset="0"/>
              </a:rPr>
              <a:t>With these truths</a:t>
            </a:r>
            <a:r>
              <a:rPr lang="en-US" sz="4000" b="1" i="0" u="none" strike="noStrike" dirty="0">
                <a:latin typeface="Candara" panose="020E0502030303020204" pitchFamily="34" charset="0"/>
              </a:rPr>
              <a:t> before us, may we not treat sin so lightly?</a:t>
            </a:r>
          </a:p>
          <a:p>
            <a:pPr marL="0" indent="0">
              <a:lnSpc>
                <a:spcPts val="4000"/>
              </a:lnSpc>
              <a:spcBef>
                <a:spcPts val="1800"/>
              </a:spcBef>
              <a:buNone/>
            </a:pPr>
            <a:r>
              <a:rPr lang="en-US" sz="4000" b="1" dirty="0">
                <a:latin typeface="Candara" panose="020E0502030303020204" pitchFamily="34" charset="0"/>
              </a:rPr>
              <a:t>May we realize and never forget the heinousness of sin!</a:t>
            </a:r>
            <a:endParaRPr lang="en-US" sz="4000" b="1" i="0" u="none" strike="noStrike" baseline="0" dirty="0">
              <a:latin typeface="Candara" panose="020E0502030303020204" pitchFamily="34" charset="0"/>
            </a:endParaRPr>
          </a:p>
          <a:p>
            <a:pPr marL="0" indent="0" algn="ctr">
              <a:lnSpc>
                <a:spcPts val="4800"/>
              </a:lnSpc>
              <a:spcBef>
                <a:spcPts val="3600"/>
              </a:spcBef>
              <a:buNone/>
            </a:pPr>
            <a:r>
              <a:rPr lang="en-US" sz="4800" b="1" dirty="0">
                <a:solidFill>
                  <a:srgbClr val="FF0000">
                    <a:alpha val="77000"/>
                  </a:srgbClr>
                </a:solidFill>
                <a:latin typeface="Candara" panose="020E0502030303020204" pitchFamily="34" charset="0"/>
              </a:rPr>
              <a:t>Let us NOT continue in sin by practice of it or by rejecting God’s provision of pardon!</a:t>
            </a:r>
            <a:endParaRPr lang="en-US" sz="4800" b="1" i="0" u="none" strike="noStrike" baseline="0" dirty="0">
              <a:solidFill>
                <a:srgbClr val="FF0000">
                  <a:alpha val="77000"/>
                </a:srgbClr>
              </a:solidFill>
              <a:latin typeface="Candara" panose="020E0502030303020204" pitchFamily="34" charset="0"/>
            </a:endParaRPr>
          </a:p>
          <a:p>
            <a:pPr marL="0" indent="0" algn="l">
              <a:lnSpc>
                <a:spcPts val="4800"/>
              </a:lnSpc>
              <a:spcBef>
                <a:spcPts val="2400"/>
              </a:spcBef>
              <a:buNone/>
            </a:pPr>
            <a:endParaRPr lang="en-US" sz="4800" b="1" i="0" u="none" strike="noStrike" baseline="0" dirty="0">
              <a:latin typeface="Candara" panose="020E0502030303020204" pitchFamily="34" charset="0"/>
            </a:endParaRPr>
          </a:p>
          <a:p>
            <a:pPr marL="0" indent="0" algn="l">
              <a:lnSpc>
                <a:spcPts val="4000"/>
              </a:lnSpc>
              <a:spcBef>
                <a:spcPts val="18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1727833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9652E-0A4E-6C7D-B04C-5A15A260AA3E}"/>
              </a:ext>
            </a:extLst>
          </p:cNvPr>
          <p:cNvSpPr>
            <a:spLocks noGrp="1"/>
          </p:cNvSpPr>
          <p:nvPr>
            <p:ph type="title"/>
          </p:nvPr>
        </p:nvSpPr>
        <p:spPr>
          <a:xfrm>
            <a:off x="684213" y="391904"/>
            <a:ext cx="8143369" cy="632858"/>
          </a:xfrm>
        </p:spPr>
        <p:txBody>
          <a:bodyPr>
            <a:normAutofit fontScale="90000"/>
          </a:bodyPr>
          <a:lstStyle/>
          <a:p>
            <a:r>
              <a:rPr lang="en-US" sz="4400" b="1" i="1" dirty="0">
                <a:latin typeface="Candara" panose="020E0502030303020204" pitchFamily="34" charset="0"/>
              </a:rPr>
              <a:t>Romans 6:13-16</a:t>
            </a:r>
            <a:r>
              <a:rPr lang="en-US" sz="4400" b="1" dirty="0">
                <a:latin typeface="Candara" panose="020E0502030303020204" pitchFamily="34" charset="0"/>
              </a:rPr>
              <a:t>, NKJV</a:t>
            </a:r>
          </a:p>
        </p:txBody>
      </p:sp>
      <p:sp>
        <p:nvSpPr>
          <p:cNvPr id="3" name="Content Placeholder 2">
            <a:extLst>
              <a:ext uri="{FF2B5EF4-FFF2-40B4-BE49-F238E27FC236}">
                <a16:creationId xmlns:a16="http://schemas.microsoft.com/office/drawing/2014/main" id="{71C45935-3563-DDEE-5A40-F0A636D25A71}"/>
              </a:ext>
            </a:extLst>
          </p:cNvPr>
          <p:cNvSpPr>
            <a:spLocks noGrp="1"/>
          </p:cNvSpPr>
          <p:nvPr>
            <p:ph idx="1"/>
          </p:nvPr>
        </p:nvSpPr>
        <p:spPr>
          <a:xfrm>
            <a:off x="684214" y="1100156"/>
            <a:ext cx="8143368" cy="5691344"/>
          </a:xfrm>
        </p:spPr>
        <p:txBody>
          <a:bodyPr>
            <a:normAutofit/>
          </a:bodyPr>
          <a:lstStyle/>
          <a:p>
            <a:pPr marL="0" indent="0">
              <a:lnSpc>
                <a:spcPts val="3300"/>
              </a:lnSpc>
              <a:buNone/>
            </a:pPr>
            <a:r>
              <a:rPr lang="en-US" sz="3100" b="1" i="1" dirty="0">
                <a:solidFill>
                  <a:schemeClr val="bg2">
                    <a:lumMod val="50000"/>
                    <a:alpha val="77000"/>
                  </a:schemeClr>
                </a:solidFill>
                <a:latin typeface="Candara" panose="020E0502030303020204" pitchFamily="34" charset="0"/>
              </a:rPr>
              <a:t>13 </a:t>
            </a:r>
            <a:r>
              <a:rPr lang="en-US" sz="3100" b="1" i="1" dirty="0">
                <a:latin typeface="Candara" panose="020E0502030303020204" pitchFamily="34" charset="0"/>
              </a:rPr>
              <a:t>And do not present your members as instruments of unrighteousness to sin, but present yourselves to God as being alive from the dead, and your members as instruments of righteousness to God.</a:t>
            </a:r>
          </a:p>
          <a:p>
            <a:pPr marL="0" indent="0">
              <a:lnSpc>
                <a:spcPts val="3300"/>
              </a:lnSpc>
              <a:buNone/>
            </a:pPr>
            <a:r>
              <a:rPr lang="en-US" sz="3100" b="1" i="1" dirty="0">
                <a:solidFill>
                  <a:schemeClr val="accent3">
                    <a:alpha val="77000"/>
                  </a:schemeClr>
                </a:solidFill>
                <a:latin typeface="Candara" panose="020E0502030303020204" pitchFamily="34" charset="0"/>
              </a:rPr>
              <a:t>14</a:t>
            </a:r>
            <a:r>
              <a:rPr lang="en-US" sz="3100" b="1" i="1" dirty="0">
                <a:latin typeface="Candara" panose="020E0502030303020204" pitchFamily="34" charset="0"/>
              </a:rPr>
              <a:t> For sin shall not have dominion over you, for you are not under law but under grace. </a:t>
            </a:r>
          </a:p>
          <a:p>
            <a:pPr marL="0" indent="0">
              <a:lnSpc>
                <a:spcPts val="3300"/>
              </a:lnSpc>
              <a:buNone/>
            </a:pPr>
            <a:r>
              <a:rPr lang="en-US" sz="3100" b="1" i="1" dirty="0">
                <a:solidFill>
                  <a:schemeClr val="accent3">
                    <a:alpha val="77000"/>
                  </a:schemeClr>
                </a:solidFill>
                <a:latin typeface="Candara" panose="020E0502030303020204" pitchFamily="34" charset="0"/>
              </a:rPr>
              <a:t>15</a:t>
            </a:r>
            <a:r>
              <a:rPr lang="en-US" sz="3100" b="1" i="1" dirty="0">
                <a:latin typeface="Candara" panose="020E0502030303020204" pitchFamily="34" charset="0"/>
              </a:rPr>
              <a:t> What then? Shall we sin because we are not under law but under grace? Certainly not! </a:t>
            </a:r>
          </a:p>
          <a:p>
            <a:pPr marL="0" indent="0">
              <a:lnSpc>
                <a:spcPts val="3300"/>
              </a:lnSpc>
              <a:buNone/>
            </a:pPr>
            <a:r>
              <a:rPr lang="en-US" sz="3100" b="1" i="1" dirty="0">
                <a:solidFill>
                  <a:schemeClr val="accent3">
                    <a:alpha val="77000"/>
                  </a:schemeClr>
                </a:solidFill>
                <a:latin typeface="Candara" panose="020E0502030303020204" pitchFamily="34" charset="0"/>
              </a:rPr>
              <a:t>16</a:t>
            </a:r>
            <a:r>
              <a:rPr lang="en-US" sz="3100" b="1" i="1" dirty="0">
                <a:latin typeface="Candara" panose="020E0502030303020204" pitchFamily="34" charset="0"/>
              </a:rPr>
              <a:t> Do you not know that to whom you present yourselves slaves to obey, you are that one's slaves whom you obey, whether of sin leading to death, or of obedience leading to righteousness?</a:t>
            </a:r>
          </a:p>
        </p:txBody>
      </p:sp>
    </p:spTree>
    <p:extLst>
      <p:ext uri="{BB962C8B-B14F-4D97-AF65-F5344CB8AC3E}">
        <p14:creationId xmlns:p14="http://schemas.microsoft.com/office/powerpoint/2010/main" val="3999479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LinesVTI">
  <a:themeElements>
    <a:clrScheme name="Lines">
      <a:dk1>
        <a:sysClr val="windowText" lastClr="000000"/>
      </a:dk1>
      <a:lt1>
        <a:sysClr val="window" lastClr="FFFFFF"/>
      </a:lt1>
      <a:dk2>
        <a:srgbClr val="592F34"/>
      </a:dk2>
      <a:lt2>
        <a:srgbClr val="F8EFE3"/>
      </a:lt2>
      <a:accent1>
        <a:srgbClr val="5B8E96"/>
      </a:accent1>
      <a:accent2>
        <a:srgbClr val="B09BA2"/>
      </a:accent2>
      <a:accent3>
        <a:srgbClr val="E3835D"/>
      </a:accent3>
      <a:accent4>
        <a:srgbClr val="7B99DB"/>
      </a:accent4>
      <a:accent5>
        <a:srgbClr val="D09245"/>
      </a:accent5>
      <a:accent6>
        <a:srgbClr val="96A82C"/>
      </a:accent6>
      <a:hlink>
        <a:srgbClr val="5B8E96"/>
      </a:hlink>
      <a:folHlink>
        <a:srgbClr val="B5826E"/>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829</TotalTime>
  <Words>4729</Words>
  <Application>Microsoft Office PowerPoint</Application>
  <PresentationFormat>On-screen Show (4:3)</PresentationFormat>
  <Paragraphs>169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Neue Haas Grotesk Text Pro</vt:lpstr>
      <vt:lpstr>Wingdings</vt:lpstr>
      <vt:lpstr>Wingdings 2</vt:lpstr>
      <vt:lpstr>LinesVTI</vt:lpstr>
      <vt:lpstr>The Heinousness of Sin</vt:lpstr>
      <vt:lpstr>Romans 7:11-14, NKJV</vt:lpstr>
      <vt:lpstr>INTRODUCTION</vt:lpstr>
      <vt:lpstr>INTRODUCTION</vt:lpstr>
      <vt:lpstr>Is Shown by the Punishment</vt:lpstr>
      <vt:lpstr>Is Shown by God’s Plan of Pardon to Save Sinful Man </vt:lpstr>
      <vt:lpstr>Is Shown by Man Dying to Sin to Receive God’s Pardon</vt:lpstr>
      <vt:lpstr>CONCLUSION</vt:lpstr>
      <vt:lpstr>Romans 6:13-16, NKJV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Discipleship</dc:title>
  <dc:creator>Tommy McClure</dc:creator>
  <cp:lastModifiedBy>Tommy McClure</cp:lastModifiedBy>
  <cp:revision>9</cp:revision>
  <cp:lastPrinted>2024-02-04T00:15:43Z</cp:lastPrinted>
  <dcterms:created xsi:type="dcterms:W3CDTF">2024-01-04T20:16:10Z</dcterms:created>
  <dcterms:modified xsi:type="dcterms:W3CDTF">2024-02-05T15:44:48Z</dcterms:modified>
</cp:coreProperties>
</file>