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380"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047C83-9DEB-4081-9539-80E445501BF2}" v="3050" dt="2024-01-15T00:25:51.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63196" autoAdjust="0"/>
  </p:normalViewPr>
  <p:slideViewPr>
    <p:cSldViewPr snapToGrid="0">
      <p:cViewPr varScale="1">
        <p:scale>
          <a:sx n="66" d="100"/>
          <a:sy n="66" d="100"/>
        </p:scale>
        <p:origin x="2760" y="66"/>
      </p:cViewPr>
      <p:guideLst>
        <p:guide orient="horz" pos="2184"/>
        <p:guide pos="2880"/>
      </p:guideLst>
    </p:cSldViewPr>
  </p:slideViewPr>
  <p:notesTextViewPr>
    <p:cViewPr>
      <p:scale>
        <a:sx n="1" d="1"/>
        <a:sy n="1" d="1"/>
      </p:scale>
      <p:origin x="0" y="0"/>
    </p:cViewPr>
  </p:notesText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1047C83-9DEB-4081-9539-80E445501BF2}"/>
    <pc:docChg chg="undo custSel delSld modSld modMainMaster modNotesMaster modHandout">
      <pc:chgData name="Tommy McClure" userId="5f57beb918c8a44c" providerId="LiveId" clId="{31047C83-9DEB-4081-9539-80E445501BF2}" dt="2024-01-15T00:27:13.234" v="4224" actId="113"/>
      <pc:docMkLst>
        <pc:docMk/>
      </pc:docMkLst>
      <pc:sldChg chg="modSp mod modTransition modAnim modNotes">
        <pc:chgData name="Tommy McClure" userId="5f57beb918c8a44c" providerId="LiveId" clId="{31047C83-9DEB-4081-9539-80E445501BF2}" dt="2024-01-15T00:25:51.936" v="4223"/>
        <pc:sldMkLst>
          <pc:docMk/>
          <pc:sldMk cId="2141192148" sldId="256"/>
        </pc:sldMkLst>
        <pc:spChg chg="mod">
          <ac:chgData name="Tommy McClure" userId="5f57beb918c8a44c" providerId="LiveId" clId="{31047C83-9DEB-4081-9539-80E445501BF2}" dt="2024-01-13T17:13:32.346" v="3910" actId="1076"/>
          <ac:spMkLst>
            <pc:docMk/>
            <pc:sldMk cId="2141192148" sldId="256"/>
            <ac:spMk id="2" creationId="{414E16DB-1042-E17B-F160-B48F2686F23E}"/>
          </ac:spMkLst>
        </pc:spChg>
        <pc:spChg chg="mod">
          <ac:chgData name="Tommy McClure" userId="5f57beb918c8a44c" providerId="LiveId" clId="{31047C83-9DEB-4081-9539-80E445501BF2}" dt="2024-01-13T17:14:03.584" v="3917" actId="1076"/>
          <ac:spMkLst>
            <pc:docMk/>
            <pc:sldMk cId="2141192148" sldId="256"/>
            <ac:spMk id="3" creationId="{D69C9273-B000-115D-965C-9B62A3456461}"/>
          </ac:spMkLst>
        </pc:spChg>
      </pc:sldChg>
      <pc:sldChg chg="modSp mod modTransition modAnim modNotes modNotesTx">
        <pc:chgData name="Tommy McClure" userId="5f57beb918c8a44c" providerId="LiveId" clId="{31047C83-9DEB-4081-9539-80E445501BF2}" dt="2024-01-15T00:25:51.936" v="4223"/>
        <pc:sldMkLst>
          <pc:docMk/>
          <pc:sldMk cId="535412189" sldId="257"/>
        </pc:sldMkLst>
        <pc:spChg chg="mod">
          <ac:chgData name="Tommy McClure" userId="5f57beb918c8a44c" providerId="LiveId" clId="{31047C83-9DEB-4081-9539-80E445501BF2}" dt="2024-01-13T18:44:32.407" v="4150" actId="20577"/>
          <ac:spMkLst>
            <pc:docMk/>
            <pc:sldMk cId="535412189" sldId="257"/>
            <ac:spMk id="3" creationId="{FCD8DF52-3E87-0DC5-1791-483DC21649E5}"/>
          </ac:spMkLst>
        </pc:spChg>
      </pc:sldChg>
      <pc:sldChg chg="modSp mod modTransition modAnim modNotes modNotesTx">
        <pc:chgData name="Tommy McClure" userId="5f57beb918c8a44c" providerId="LiveId" clId="{31047C83-9DEB-4081-9539-80E445501BF2}" dt="2024-01-15T00:25:51.936" v="4223"/>
        <pc:sldMkLst>
          <pc:docMk/>
          <pc:sldMk cId="1393644305" sldId="258"/>
        </pc:sldMkLst>
        <pc:spChg chg="mod">
          <ac:chgData name="Tommy McClure" userId="5f57beb918c8a44c" providerId="LiveId" clId="{31047C83-9DEB-4081-9539-80E445501BF2}" dt="2024-01-13T17:20:00.257" v="4030" actId="1035"/>
          <ac:spMkLst>
            <pc:docMk/>
            <pc:sldMk cId="1393644305" sldId="258"/>
            <ac:spMk id="2" creationId="{400E96F7-7B25-F207-93FB-26AD9A94A58E}"/>
          </ac:spMkLst>
        </pc:spChg>
        <pc:spChg chg="mod">
          <ac:chgData name="Tommy McClure" userId="5f57beb918c8a44c" providerId="LiveId" clId="{31047C83-9DEB-4081-9539-80E445501BF2}" dt="2024-01-13T23:31:50.063" v="4173" actId="20577"/>
          <ac:spMkLst>
            <pc:docMk/>
            <pc:sldMk cId="1393644305" sldId="258"/>
            <ac:spMk id="3" creationId="{FCD8DF52-3E87-0DC5-1791-483DC21649E5}"/>
          </ac:spMkLst>
        </pc:spChg>
      </pc:sldChg>
      <pc:sldChg chg="delSp modSp mod modTransition delAnim modAnim modNotes modNotesTx">
        <pc:chgData name="Tommy McClure" userId="5f57beb918c8a44c" providerId="LiveId" clId="{31047C83-9DEB-4081-9539-80E445501BF2}" dt="2024-01-15T00:25:51.936" v="4223"/>
        <pc:sldMkLst>
          <pc:docMk/>
          <pc:sldMk cId="3793224100" sldId="259"/>
        </pc:sldMkLst>
        <pc:spChg chg="mod">
          <ac:chgData name="Tommy McClure" userId="5f57beb918c8a44c" providerId="LiveId" clId="{31047C83-9DEB-4081-9539-80E445501BF2}" dt="2024-01-13T17:21:13.372" v="4054" actId="1035"/>
          <ac:spMkLst>
            <pc:docMk/>
            <pc:sldMk cId="3793224100" sldId="259"/>
            <ac:spMk id="2" creationId="{400E96F7-7B25-F207-93FB-26AD9A94A58E}"/>
          </ac:spMkLst>
        </pc:spChg>
        <pc:spChg chg="mod">
          <ac:chgData name="Tommy McClure" userId="5f57beb918c8a44c" providerId="LiveId" clId="{31047C83-9DEB-4081-9539-80E445501BF2}" dt="2024-01-13T16:32:24.010" v="3117" actId="1035"/>
          <ac:spMkLst>
            <pc:docMk/>
            <pc:sldMk cId="3793224100" sldId="259"/>
            <ac:spMk id="3" creationId="{FCD8DF52-3E87-0DC5-1791-483DC21649E5}"/>
          </ac:spMkLst>
        </pc:spChg>
        <pc:spChg chg="del">
          <ac:chgData name="Tommy McClure" userId="5f57beb918c8a44c" providerId="LiveId" clId="{31047C83-9DEB-4081-9539-80E445501BF2}" dt="2024-01-13T15:40:46.134" v="1991" actId="478"/>
          <ac:spMkLst>
            <pc:docMk/>
            <pc:sldMk cId="3793224100" sldId="259"/>
            <ac:spMk id="5" creationId="{DE028F05-9A3C-C0C4-3437-4D11F884F962}"/>
          </ac:spMkLst>
        </pc:spChg>
      </pc:sldChg>
      <pc:sldChg chg="delSp modSp mod modTransition delAnim modAnim modNotes modNotesTx">
        <pc:chgData name="Tommy McClure" userId="5f57beb918c8a44c" providerId="LiveId" clId="{31047C83-9DEB-4081-9539-80E445501BF2}" dt="2024-01-15T00:27:13.234" v="4224" actId="113"/>
        <pc:sldMkLst>
          <pc:docMk/>
          <pc:sldMk cId="1184926994" sldId="260"/>
        </pc:sldMkLst>
        <pc:spChg chg="mod">
          <ac:chgData name="Tommy McClure" userId="5f57beb918c8a44c" providerId="LiveId" clId="{31047C83-9DEB-4081-9539-80E445501BF2}" dt="2024-01-13T17:21:56.184" v="4077" actId="1036"/>
          <ac:spMkLst>
            <pc:docMk/>
            <pc:sldMk cId="1184926994" sldId="260"/>
            <ac:spMk id="2" creationId="{400E96F7-7B25-F207-93FB-26AD9A94A58E}"/>
          </ac:spMkLst>
        </pc:spChg>
        <pc:spChg chg="mod">
          <ac:chgData name="Tommy McClure" userId="5f57beb918c8a44c" providerId="LiveId" clId="{31047C83-9DEB-4081-9539-80E445501BF2}" dt="2024-01-13T17:09:00.192" v="3886" actId="20577"/>
          <ac:spMkLst>
            <pc:docMk/>
            <pc:sldMk cId="1184926994" sldId="260"/>
            <ac:spMk id="3" creationId="{FCD8DF52-3E87-0DC5-1791-483DC21649E5}"/>
          </ac:spMkLst>
        </pc:spChg>
        <pc:spChg chg="mod">
          <ac:chgData name="Tommy McClure" userId="5f57beb918c8a44c" providerId="LiveId" clId="{31047C83-9DEB-4081-9539-80E445501BF2}" dt="2024-01-13T17:28:29.576" v="4122" actId="1038"/>
          <ac:spMkLst>
            <pc:docMk/>
            <pc:sldMk cId="1184926994" sldId="260"/>
            <ac:spMk id="4" creationId="{4CAB0567-B609-28D5-0DC8-F4C8543D8706}"/>
          </ac:spMkLst>
        </pc:spChg>
        <pc:spChg chg="del">
          <ac:chgData name="Tommy McClure" userId="5f57beb918c8a44c" providerId="LiveId" clId="{31047C83-9DEB-4081-9539-80E445501BF2}" dt="2024-01-13T16:28:46.535" v="3018" actId="478"/>
          <ac:spMkLst>
            <pc:docMk/>
            <pc:sldMk cId="1184926994" sldId="260"/>
            <ac:spMk id="5" creationId="{2BAEEB7E-E527-524F-1552-041701D96D4C}"/>
          </ac:spMkLst>
        </pc:spChg>
      </pc:sldChg>
      <pc:sldChg chg="modSp mod modTransition modAnim modNotes">
        <pc:chgData name="Tommy McClure" userId="5f57beb918c8a44c" providerId="LiveId" clId="{31047C83-9DEB-4081-9539-80E445501BF2}" dt="2024-01-15T00:25:51.936" v="4223"/>
        <pc:sldMkLst>
          <pc:docMk/>
          <pc:sldMk cId="1477339882" sldId="261"/>
        </pc:sldMkLst>
        <pc:spChg chg="mod">
          <ac:chgData name="Tommy McClure" userId="5f57beb918c8a44c" providerId="LiveId" clId="{31047C83-9DEB-4081-9539-80E445501BF2}" dt="2024-01-13T17:18:49.525" v="3981" actId="1037"/>
          <ac:spMkLst>
            <pc:docMk/>
            <pc:sldMk cId="1477339882" sldId="261"/>
            <ac:spMk id="2" creationId="{400E96F7-7B25-F207-93FB-26AD9A94A58E}"/>
          </ac:spMkLst>
        </pc:spChg>
        <pc:spChg chg="mod">
          <ac:chgData name="Tommy McClure" userId="5f57beb918c8a44c" providerId="LiveId" clId="{31047C83-9DEB-4081-9539-80E445501BF2}" dt="2024-01-13T16:27:34.242" v="3012" actId="1076"/>
          <ac:spMkLst>
            <pc:docMk/>
            <pc:sldMk cId="1477339882" sldId="261"/>
            <ac:spMk id="3" creationId="{FCD8DF52-3E87-0DC5-1791-483DC21649E5}"/>
          </ac:spMkLst>
        </pc:spChg>
      </pc:sldChg>
      <pc:sldChg chg="del">
        <pc:chgData name="Tommy McClure" userId="5f57beb918c8a44c" providerId="LiveId" clId="{31047C83-9DEB-4081-9539-80E445501BF2}" dt="2024-01-13T16:28:11.651" v="3014" actId="2696"/>
        <pc:sldMkLst>
          <pc:docMk/>
          <pc:sldMk cId="1445199140" sldId="262"/>
        </pc:sldMkLst>
      </pc:sldChg>
      <pc:sldChg chg="del">
        <pc:chgData name="Tommy McClure" userId="5f57beb918c8a44c" providerId="LiveId" clId="{31047C83-9DEB-4081-9539-80E445501BF2}" dt="2024-01-13T16:28:16.068" v="3015" actId="2696"/>
        <pc:sldMkLst>
          <pc:docMk/>
          <pc:sldMk cId="3665956088" sldId="263"/>
        </pc:sldMkLst>
      </pc:sldChg>
      <pc:sldChg chg="del">
        <pc:chgData name="Tommy McClure" userId="5f57beb918c8a44c" providerId="LiveId" clId="{31047C83-9DEB-4081-9539-80E445501BF2}" dt="2024-01-13T16:28:19.968" v="3016" actId="2696"/>
        <pc:sldMkLst>
          <pc:docMk/>
          <pc:sldMk cId="692535254" sldId="264"/>
        </pc:sldMkLst>
      </pc:sldChg>
      <pc:sldChg chg="del">
        <pc:chgData name="Tommy McClure" userId="5f57beb918c8a44c" providerId="LiveId" clId="{31047C83-9DEB-4081-9539-80E445501BF2}" dt="2024-01-13T16:28:31.312" v="3017" actId="2696"/>
        <pc:sldMkLst>
          <pc:docMk/>
          <pc:sldMk cId="2798025381" sldId="265"/>
        </pc:sldMkLst>
      </pc:sldChg>
      <pc:sldChg chg="modSp mod modTransition modNotes">
        <pc:chgData name="Tommy McClure" userId="5f57beb918c8a44c" providerId="LiveId" clId="{31047C83-9DEB-4081-9539-80E445501BF2}" dt="2024-01-15T00:25:51.936" v="4223"/>
        <pc:sldMkLst>
          <pc:docMk/>
          <pc:sldMk cId="2970185068" sldId="380"/>
        </pc:sldMkLst>
        <pc:spChg chg="mod">
          <ac:chgData name="Tommy McClure" userId="5f57beb918c8a44c" providerId="LiveId" clId="{31047C83-9DEB-4081-9539-80E445501BF2}" dt="2024-01-13T17:34:02.201" v="4132" actId="114"/>
          <ac:spMkLst>
            <pc:docMk/>
            <pc:sldMk cId="2970185068" sldId="380"/>
            <ac:spMk id="4" creationId="{FDB3C018-6904-4094-85A6-7BAF69A201A5}"/>
          </ac:spMkLst>
        </pc:spChg>
        <pc:spChg chg="mod">
          <ac:chgData name="Tommy McClure" userId="5f57beb918c8a44c" providerId="LiveId" clId="{31047C83-9DEB-4081-9539-80E445501BF2}" dt="2024-01-13T17:33:56.385" v="4131" actId="114"/>
          <ac:spMkLst>
            <pc:docMk/>
            <pc:sldMk cId="2970185068" sldId="380"/>
            <ac:spMk id="7" creationId="{2A6B56C3-77F0-4E92-B09D-C8D4A68D5E79}"/>
          </ac:spMkLst>
        </pc:spChg>
      </pc:sldChg>
      <pc:sldMasterChg chg="modTransition modSldLayout">
        <pc:chgData name="Tommy McClure" userId="5f57beb918c8a44c" providerId="LiveId" clId="{31047C83-9DEB-4081-9539-80E445501BF2}" dt="2024-01-13T17:13:01.990" v="3906"/>
        <pc:sldMasterMkLst>
          <pc:docMk/>
          <pc:sldMasterMk cId="1478365646" sldId="2147483725"/>
        </pc:sldMasterMkLst>
        <pc:sldLayoutChg chg="modTransition">
          <pc:chgData name="Tommy McClure" userId="5f57beb918c8a44c" providerId="LiveId" clId="{31047C83-9DEB-4081-9539-80E445501BF2}" dt="2024-01-13T17:13:01.990" v="3906"/>
          <pc:sldLayoutMkLst>
            <pc:docMk/>
            <pc:sldMasterMk cId="1478365646" sldId="2147483725"/>
            <pc:sldLayoutMk cId="414493415" sldId="2147483714"/>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1045949669" sldId="2147483715"/>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373941180" sldId="2147483716"/>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2811138152" sldId="2147483717"/>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1126101486" sldId="2147483718"/>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270332293" sldId="2147483719"/>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988189621" sldId="2147483720"/>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3471779731" sldId="2147483721"/>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672915216" sldId="2147483722"/>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2839890610" sldId="2147483723"/>
          </pc:sldLayoutMkLst>
        </pc:sldLayoutChg>
        <pc:sldLayoutChg chg="modTransition">
          <pc:chgData name="Tommy McClure" userId="5f57beb918c8a44c" providerId="LiveId" clId="{31047C83-9DEB-4081-9539-80E445501BF2}" dt="2024-01-13T17:13:01.990" v="3906"/>
          <pc:sldLayoutMkLst>
            <pc:docMk/>
            <pc:sldMasterMk cId="1478365646" sldId="2147483725"/>
            <pc:sldLayoutMk cId="3026722687" sldId="214748372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B44607-C6AD-32AA-F6B0-A2152F05E9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844653B4-91D7-9AE6-3D27-EAAE7C966DC1}"/>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1/14/2024 PM</a:t>
            </a:r>
          </a:p>
        </p:txBody>
      </p:sp>
      <p:sp>
        <p:nvSpPr>
          <p:cNvPr id="4" name="Footer Placeholder 3">
            <a:extLst>
              <a:ext uri="{FF2B5EF4-FFF2-40B4-BE49-F238E27FC236}">
                <a16:creationId xmlns:a16="http://schemas.microsoft.com/office/drawing/2014/main" id="{C066C5F3-9390-58A8-CE4A-F23A6C5D86EA}"/>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BA96AE9A-34EB-DC08-2096-18DE0D6FE2E8}"/>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9493D9C-D9D0-43A9-AAF4-03D7F7E29802}" type="slidenum">
              <a:rPr lang="en-US" smtClean="0"/>
              <a:t>‹#›</a:t>
            </a:fld>
            <a:endParaRPr lang="en-US"/>
          </a:p>
        </p:txBody>
      </p:sp>
    </p:spTree>
    <p:extLst>
      <p:ext uri="{BB962C8B-B14F-4D97-AF65-F5344CB8AC3E}">
        <p14:creationId xmlns:p14="http://schemas.microsoft.com/office/powerpoint/2010/main" val="396910583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1/14/2024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13468A4-CAEC-4DDA-8A25-B11D75571BBB}" type="slidenum">
              <a:rPr lang="en-US" smtClean="0"/>
              <a:t>‹#›</a:t>
            </a:fld>
            <a:endParaRPr lang="en-US" dirty="0"/>
          </a:p>
        </p:txBody>
      </p:sp>
    </p:spTree>
    <p:extLst>
      <p:ext uri="{BB962C8B-B14F-4D97-AF65-F5344CB8AC3E}">
        <p14:creationId xmlns:p14="http://schemas.microsoft.com/office/powerpoint/2010/main" val="334454478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4980623"/>
          </a:xfrm>
        </p:spPr>
        <p:txBody>
          <a:bodyPr/>
          <a:lstStyle/>
          <a:p>
            <a:r>
              <a:rPr lang="en-US" b="1" u="sng" dirty="0">
                <a:latin typeface="Arial" panose="020B0604020202020204" pitchFamily="34" charset="0"/>
                <a:cs typeface="Arial" panose="020B0604020202020204" pitchFamily="34" charset="0"/>
              </a:rPr>
              <a:t>2 Thessalonians 1;3-10, KJV</a:t>
            </a:r>
            <a:r>
              <a:rPr lang="en-US" b="1"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We are bound to thank God always for you, brethren, as it is meet, because that your faith </a:t>
            </a:r>
            <a:r>
              <a:rPr lang="en-US" dirty="0" err="1">
                <a:latin typeface="Arial" panose="020B0604020202020204" pitchFamily="34" charset="0"/>
                <a:cs typeface="Arial" panose="020B0604020202020204" pitchFamily="34" charset="0"/>
              </a:rPr>
              <a:t>groweth</a:t>
            </a:r>
            <a:r>
              <a:rPr lang="en-US" dirty="0">
                <a:latin typeface="Arial" panose="020B0604020202020204" pitchFamily="34" charset="0"/>
                <a:cs typeface="Arial" panose="020B0604020202020204" pitchFamily="34" charset="0"/>
              </a:rPr>
              <a:t> exceedingly, and the charity of every one of you all toward each other </a:t>
            </a:r>
            <a:r>
              <a:rPr lang="en-US" dirty="0" err="1">
                <a:latin typeface="Arial" panose="020B0604020202020204" pitchFamily="34" charset="0"/>
                <a:cs typeface="Arial" panose="020B0604020202020204" pitchFamily="34" charset="0"/>
              </a:rPr>
              <a:t>aboundeth</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So that we ourselves glory in you in the churches of God for your patience and faith in all your persecutions and tribulations that ye endure: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Which is a manifest token of the righteous judgment of God, that ye may be counted worthy of the kingdom of God, for which ye also suffer:</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Seeing it is a righteous thing with God to recompense tribulation to them that trouble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And to you who are troubled rest with us</a:t>
            </a:r>
            <a:r>
              <a:rPr lang="en-US" b="1" dirty="0">
                <a:latin typeface="Arial" panose="020B0604020202020204" pitchFamily="34" charset="0"/>
                <a:cs typeface="Arial" panose="020B0604020202020204" pitchFamily="34" charset="0"/>
              </a:rPr>
              <a:t>, when the Lord Jesus shall be revealed from heaven </a:t>
            </a:r>
            <a:r>
              <a:rPr lang="en-US" dirty="0">
                <a:latin typeface="Arial" panose="020B0604020202020204" pitchFamily="34" charset="0"/>
                <a:cs typeface="Arial" panose="020B0604020202020204" pitchFamily="34" charset="0"/>
              </a:rPr>
              <a:t>with his mighty angels,</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In flaming fire taking vengeance on them that know not God, and that obey not the gospel of our Lord Jesus Christ:</a:t>
            </a:r>
          </a:p>
          <a:p>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Who shall be punished with everlasting destruction from the presence of the Lord, and from the glory of his power;</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When he shall come to be glorified in his saints, and to be admired in all them that believe (because our testimony among you was believed) in that day.</a:t>
            </a:r>
          </a:p>
        </p:txBody>
      </p:sp>
      <p:sp>
        <p:nvSpPr>
          <p:cNvPr id="4" name="Slide Number Placeholder 3"/>
          <p:cNvSpPr>
            <a:spLocks noGrp="1"/>
          </p:cNvSpPr>
          <p:nvPr>
            <p:ph type="sldNum" sz="quarter" idx="5"/>
          </p:nvPr>
        </p:nvSpPr>
        <p:spPr/>
        <p:txBody>
          <a:bodyPr/>
          <a:lstStyle/>
          <a:p>
            <a:fld id="{713468A4-CAEC-4DDA-8A25-B11D75571BBB}" type="slidenum">
              <a:rPr lang="en-US" smtClean="0"/>
              <a:t>1</a:t>
            </a:fld>
            <a:endParaRPr lang="en-US" dirty="0"/>
          </a:p>
        </p:txBody>
      </p:sp>
      <p:sp>
        <p:nvSpPr>
          <p:cNvPr id="5" name="Date Placeholder 4">
            <a:extLst>
              <a:ext uri="{FF2B5EF4-FFF2-40B4-BE49-F238E27FC236}">
                <a16:creationId xmlns:a16="http://schemas.microsoft.com/office/drawing/2014/main" id="{9C068558-407A-DCDC-9E8B-4E626DA7F668}"/>
              </a:ext>
            </a:extLst>
          </p:cNvPr>
          <p:cNvSpPr>
            <a:spLocks noGrp="1"/>
          </p:cNvSpPr>
          <p:nvPr>
            <p:ph type="dt" idx="1"/>
          </p:nvPr>
        </p:nvSpPr>
        <p:spPr/>
        <p:txBody>
          <a:bodyPr/>
          <a:lstStyle/>
          <a:p>
            <a:r>
              <a:rPr lang="en-US"/>
              <a:t>1/14/2024 PM</a:t>
            </a:r>
            <a:endParaRPr lang="en-US" dirty="0"/>
          </a:p>
        </p:txBody>
      </p:sp>
    </p:spTree>
    <p:extLst>
      <p:ext uri="{BB962C8B-B14F-4D97-AF65-F5344CB8AC3E}">
        <p14:creationId xmlns:p14="http://schemas.microsoft.com/office/powerpoint/2010/main" val="3439638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John 3:16-17 KJV 16 </a:t>
            </a:r>
            <a:r>
              <a:rPr lang="en-US" dirty="0">
                <a:latin typeface="Arial" panose="020B0604020202020204" pitchFamily="34" charset="0"/>
                <a:cs typeface="Arial" panose="020B0604020202020204" pitchFamily="34" charset="0"/>
              </a:rPr>
              <a:t>For God so loved the world, that he gave his only begotten Son, that whosoever believeth in him </a:t>
            </a:r>
            <a:r>
              <a:rPr lang="en-US" b="1" dirty="0">
                <a:latin typeface="Arial" panose="020B0604020202020204" pitchFamily="34" charset="0"/>
                <a:cs typeface="Arial" panose="020B0604020202020204" pitchFamily="34" charset="0"/>
              </a:rPr>
              <a:t>should not perish</a:t>
            </a:r>
            <a:r>
              <a:rPr lang="en-US" dirty="0">
                <a:latin typeface="Arial" panose="020B0604020202020204" pitchFamily="34" charset="0"/>
                <a:cs typeface="Arial" panose="020B0604020202020204" pitchFamily="34" charset="0"/>
              </a:rPr>
              <a:t>, but have everlasting life. 17 For God sent not his Son into the world to condemn the world; </a:t>
            </a:r>
            <a:r>
              <a:rPr lang="en-US" b="1" dirty="0">
                <a:latin typeface="Arial" panose="020B0604020202020204" pitchFamily="34" charset="0"/>
                <a:cs typeface="Arial" panose="020B0604020202020204" pitchFamily="34" charset="0"/>
              </a:rPr>
              <a:t>but that the world through him might be saved</a:t>
            </a:r>
            <a:r>
              <a:rPr lang="en-US"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John 12:47 KJV 47 </a:t>
            </a:r>
            <a:r>
              <a:rPr lang="en-US" dirty="0">
                <a:latin typeface="Arial" panose="020B0604020202020204" pitchFamily="34" charset="0"/>
                <a:cs typeface="Arial" panose="020B0604020202020204" pitchFamily="34" charset="0"/>
              </a:rPr>
              <a:t>And if any man hear my words, and believe not, I judge him not: for I came not to judge the world, but </a:t>
            </a:r>
            <a:r>
              <a:rPr lang="en-US" b="1" dirty="0">
                <a:latin typeface="Arial" panose="020B0604020202020204" pitchFamily="34" charset="0"/>
                <a:cs typeface="Arial" panose="020B0604020202020204" pitchFamily="34" charset="0"/>
              </a:rPr>
              <a:t>to save the world.</a:t>
            </a:r>
          </a:p>
          <a:p>
            <a:r>
              <a:rPr lang="en-US" b="1" dirty="0">
                <a:latin typeface="Arial" panose="020B0604020202020204" pitchFamily="34" charset="0"/>
                <a:cs typeface="Arial" panose="020B0604020202020204" pitchFamily="34" charset="0"/>
              </a:rPr>
              <a:t>Luke 19:10 KJV 10 </a:t>
            </a:r>
            <a:r>
              <a:rPr lang="en-US" dirty="0">
                <a:latin typeface="Arial" panose="020B0604020202020204" pitchFamily="34" charset="0"/>
                <a:cs typeface="Arial" panose="020B0604020202020204" pitchFamily="34" charset="0"/>
              </a:rPr>
              <a:t>For the Son of man is come </a:t>
            </a:r>
            <a:r>
              <a:rPr lang="en-US" b="1" dirty="0">
                <a:latin typeface="Arial" panose="020B0604020202020204" pitchFamily="34" charset="0"/>
                <a:cs typeface="Arial" panose="020B0604020202020204" pitchFamily="34" charset="0"/>
              </a:rPr>
              <a:t>to seek and to save that which was lost.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17:30-31 KJV 30 </a:t>
            </a:r>
            <a:r>
              <a:rPr lang="en-US" b="0" dirty="0">
                <a:latin typeface="Arial" panose="020B0604020202020204" pitchFamily="34" charset="0"/>
                <a:cs typeface="Arial" panose="020B0604020202020204" pitchFamily="34" charset="0"/>
              </a:rPr>
              <a:t>And the times of this ignorance God winked at; but now </a:t>
            </a:r>
            <a:r>
              <a:rPr lang="en-US" b="0" dirty="0" err="1">
                <a:latin typeface="Arial" panose="020B0604020202020204" pitchFamily="34" charset="0"/>
                <a:cs typeface="Arial" panose="020B0604020202020204" pitchFamily="34" charset="0"/>
              </a:rPr>
              <a:t>commandeth</a:t>
            </a:r>
            <a:r>
              <a:rPr lang="en-US" b="0" dirty="0">
                <a:latin typeface="Arial" panose="020B0604020202020204" pitchFamily="34" charset="0"/>
                <a:cs typeface="Arial" panose="020B0604020202020204" pitchFamily="34" charset="0"/>
              </a:rPr>
              <a:t> all men every where to repent: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Because he hath appointed a day, in the which </a:t>
            </a:r>
            <a:r>
              <a:rPr lang="en-US" b="1" dirty="0">
                <a:latin typeface="Arial" panose="020B0604020202020204" pitchFamily="34" charset="0"/>
                <a:cs typeface="Arial" panose="020B0604020202020204" pitchFamily="34" charset="0"/>
              </a:rPr>
              <a:t>he will judge the world in righteousness </a:t>
            </a:r>
            <a:r>
              <a:rPr lang="en-US" b="0" dirty="0">
                <a:latin typeface="Arial" panose="020B0604020202020204" pitchFamily="34" charset="0"/>
                <a:cs typeface="Arial" panose="020B0604020202020204" pitchFamily="34" charset="0"/>
              </a:rPr>
              <a:t>by that man whom he hath ordained; whereof he hath given assurance unto all men, in that he hath raised him from the dead.</a:t>
            </a:r>
          </a:p>
          <a:p>
            <a:r>
              <a:rPr lang="en-US" b="1" dirty="0">
                <a:latin typeface="Arial" panose="020B0604020202020204" pitchFamily="34" charset="0"/>
                <a:cs typeface="Arial" panose="020B0604020202020204" pitchFamily="34" charset="0"/>
              </a:rPr>
              <a:t>John 12:48 KJV 48 </a:t>
            </a:r>
            <a:r>
              <a:rPr lang="en-US" b="0" dirty="0">
                <a:latin typeface="Arial" panose="020B0604020202020204" pitchFamily="34" charset="0"/>
                <a:cs typeface="Arial" panose="020B0604020202020204" pitchFamily="34" charset="0"/>
              </a:rPr>
              <a:t>He that </a:t>
            </a:r>
            <a:r>
              <a:rPr lang="en-US" b="0" dirty="0" err="1">
                <a:latin typeface="Arial" panose="020B0604020202020204" pitchFamily="34" charset="0"/>
                <a:cs typeface="Arial" panose="020B0604020202020204" pitchFamily="34" charset="0"/>
              </a:rPr>
              <a:t>rejecteth</a:t>
            </a:r>
            <a:r>
              <a:rPr lang="en-US" b="0" dirty="0">
                <a:latin typeface="Arial" panose="020B0604020202020204" pitchFamily="34" charset="0"/>
                <a:cs typeface="Arial" panose="020B0604020202020204" pitchFamily="34" charset="0"/>
              </a:rPr>
              <a:t> me, and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not my words, hath one that </a:t>
            </a:r>
            <a:r>
              <a:rPr lang="en-US" b="0" dirty="0" err="1">
                <a:latin typeface="Arial" panose="020B0604020202020204" pitchFamily="34" charset="0"/>
                <a:cs typeface="Arial" panose="020B0604020202020204" pitchFamily="34" charset="0"/>
              </a:rPr>
              <a:t>judgeth</a:t>
            </a:r>
            <a:r>
              <a:rPr lang="en-US" b="0" dirty="0">
                <a:latin typeface="Arial" panose="020B0604020202020204" pitchFamily="34" charset="0"/>
                <a:cs typeface="Arial" panose="020B0604020202020204" pitchFamily="34" charset="0"/>
              </a:rPr>
              <a:t> him: </a:t>
            </a:r>
            <a:r>
              <a:rPr lang="en-US" b="1" dirty="0">
                <a:latin typeface="Arial" panose="020B0604020202020204" pitchFamily="34" charset="0"/>
                <a:cs typeface="Arial" panose="020B0604020202020204" pitchFamily="34" charset="0"/>
              </a:rPr>
              <a:t>the word that I have spoken, the same shall judge him in the last day.</a:t>
            </a:r>
          </a:p>
          <a:p>
            <a:r>
              <a:rPr lang="en-US" b="1" dirty="0">
                <a:latin typeface="Arial" panose="020B0604020202020204" pitchFamily="34" charset="0"/>
                <a:cs typeface="Arial" panose="020B0604020202020204" pitchFamily="34" charset="0"/>
              </a:rPr>
              <a:t>2 Timothy 4:1 KJV </a:t>
            </a:r>
            <a:r>
              <a:rPr lang="en-US" b="0" dirty="0">
                <a:latin typeface="Arial" panose="020B0604020202020204" pitchFamily="34" charset="0"/>
                <a:cs typeface="Arial" panose="020B0604020202020204" pitchFamily="34" charset="0"/>
              </a:rPr>
              <a:t>1 I charge thee therefore before God, and </a:t>
            </a:r>
            <a:r>
              <a:rPr lang="en-US" b="1" dirty="0">
                <a:latin typeface="Arial" panose="020B0604020202020204" pitchFamily="34" charset="0"/>
                <a:cs typeface="Arial" panose="020B0604020202020204" pitchFamily="34" charset="0"/>
              </a:rPr>
              <a:t>the Lord Jesus Christ, </a:t>
            </a:r>
            <a:r>
              <a:rPr lang="en-US" b="1" u="sng" dirty="0">
                <a:latin typeface="Arial" panose="020B0604020202020204" pitchFamily="34" charset="0"/>
                <a:cs typeface="Arial" panose="020B0604020202020204" pitchFamily="34" charset="0"/>
              </a:rPr>
              <a:t>who shall judge the quick and the dead at his appearing and his kingdom</a:t>
            </a:r>
            <a:r>
              <a:rPr lang="en-US" b="0" dirty="0">
                <a:latin typeface="Arial" panose="020B0604020202020204" pitchFamily="34" charset="0"/>
                <a:cs typeface="Arial" panose="020B0604020202020204" pitchFamily="34" charset="0"/>
              </a:rPr>
              <a: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16:27 KJV 27 </a:t>
            </a:r>
            <a:r>
              <a:rPr lang="en-US" b="0" dirty="0">
                <a:latin typeface="Arial" panose="020B0604020202020204" pitchFamily="34" charset="0"/>
                <a:cs typeface="Arial" panose="020B0604020202020204" pitchFamily="34" charset="0"/>
              </a:rPr>
              <a:t>For the Son of man shall come in the glory of his Father with his angels; and then </a:t>
            </a:r>
            <a:r>
              <a:rPr lang="en-US" b="1" dirty="0">
                <a:latin typeface="Arial" panose="020B0604020202020204" pitchFamily="34" charset="0"/>
                <a:cs typeface="Arial" panose="020B0604020202020204" pitchFamily="34" charset="0"/>
              </a:rPr>
              <a:t>he shall reward every man according to his works.</a:t>
            </a:r>
          </a:p>
          <a:p>
            <a:r>
              <a:rPr lang="en-US" b="1" dirty="0">
                <a:latin typeface="Arial" panose="020B0604020202020204" pitchFamily="34" charset="0"/>
                <a:cs typeface="Arial" panose="020B0604020202020204" pitchFamily="34" charset="0"/>
              </a:rPr>
              <a:t>2 Corinthians 5:10 KJV 10 </a:t>
            </a:r>
            <a:r>
              <a:rPr lang="en-US" b="0" dirty="0">
                <a:latin typeface="Arial" panose="020B0604020202020204" pitchFamily="34" charset="0"/>
                <a:cs typeface="Arial" panose="020B0604020202020204" pitchFamily="34" charset="0"/>
              </a:rPr>
              <a:t>For we must all appear before the judgment seat of Christ; </a:t>
            </a:r>
            <a:r>
              <a:rPr lang="en-US" b="1" dirty="0">
                <a:latin typeface="Arial" panose="020B0604020202020204" pitchFamily="34" charset="0"/>
                <a:cs typeface="Arial" panose="020B0604020202020204" pitchFamily="34" charset="0"/>
              </a:rPr>
              <a:t>that every one may receive the things done in his body, according to that he hath done, whether it be good or bad.</a:t>
            </a:r>
          </a:p>
          <a:p>
            <a:r>
              <a:rPr lang="en-US" b="1" dirty="0">
                <a:latin typeface="Arial" panose="020B0604020202020204" pitchFamily="34" charset="0"/>
                <a:cs typeface="Arial" panose="020B0604020202020204" pitchFamily="34" charset="0"/>
              </a:rPr>
              <a:t>Revelation 22:12 KJV 12 </a:t>
            </a:r>
            <a:r>
              <a:rPr lang="en-US" b="0" dirty="0">
                <a:latin typeface="Arial" panose="020B0604020202020204" pitchFamily="34" charset="0"/>
                <a:cs typeface="Arial" panose="020B0604020202020204" pitchFamily="34" charset="0"/>
              </a:rPr>
              <a:t>And, behold, I come quickly; </a:t>
            </a:r>
            <a:r>
              <a:rPr lang="en-US" b="1" dirty="0">
                <a:latin typeface="Arial" panose="020B0604020202020204" pitchFamily="34" charset="0"/>
                <a:cs typeface="Arial" panose="020B0604020202020204" pitchFamily="34" charset="0"/>
              </a:rPr>
              <a:t>and my reward is with me, to give every man according as his work shall be.</a:t>
            </a:r>
          </a:p>
          <a:p>
            <a:r>
              <a:rPr lang="en-US" b="1" dirty="0">
                <a:latin typeface="Arial" panose="020B0604020202020204" pitchFamily="34" charset="0"/>
                <a:cs typeface="Arial" panose="020B0604020202020204" pitchFamily="34" charset="0"/>
              </a:rPr>
              <a:t>Ecclesiastes 12:13-14 KJV 13 </a:t>
            </a:r>
            <a:r>
              <a:rPr lang="en-US" b="0" dirty="0">
                <a:latin typeface="Arial" panose="020B0604020202020204" pitchFamily="34" charset="0"/>
                <a:cs typeface="Arial" panose="020B0604020202020204" pitchFamily="34" charset="0"/>
              </a:rPr>
              <a:t>Let us hear the conclusion of the whole matter: Fear God, and keep his commandments: for this is the whole duty of man.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For God shall bring </a:t>
            </a:r>
            <a:r>
              <a:rPr lang="en-US" b="1" dirty="0">
                <a:latin typeface="Arial" panose="020B0604020202020204" pitchFamily="34" charset="0"/>
                <a:cs typeface="Arial" panose="020B0604020202020204" pitchFamily="34" charset="0"/>
              </a:rPr>
              <a:t>every work into judgment, with every secret thing, whether it be good, or whether it be evil.</a:t>
            </a:r>
          </a:p>
        </p:txBody>
      </p:sp>
      <p:sp>
        <p:nvSpPr>
          <p:cNvPr id="4" name="Slide Number Placeholder 3"/>
          <p:cNvSpPr>
            <a:spLocks noGrp="1"/>
          </p:cNvSpPr>
          <p:nvPr>
            <p:ph type="sldNum" sz="quarter" idx="5"/>
          </p:nvPr>
        </p:nvSpPr>
        <p:spPr/>
        <p:txBody>
          <a:bodyPr/>
          <a:lstStyle/>
          <a:p>
            <a:fld id="{713468A4-CAEC-4DDA-8A25-B11D75571BBB}" type="slidenum">
              <a:rPr lang="en-US" smtClean="0"/>
              <a:t>2</a:t>
            </a:fld>
            <a:endParaRPr lang="en-US" dirty="0"/>
          </a:p>
        </p:txBody>
      </p:sp>
      <p:sp>
        <p:nvSpPr>
          <p:cNvPr id="5" name="Date Placeholder 4">
            <a:extLst>
              <a:ext uri="{FF2B5EF4-FFF2-40B4-BE49-F238E27FC236}">
                <a16:creationId xmlns:a16="http://schemas.microsoft.com/office/drawing/2014/main" id="{09FE135A-85B5-163D-B48A-7FC2C73BD88D}"/>
              </a:ext>
            </a:extLst>
          </p:cNvPr>
          <p:cNvSpPr>
            <a:spLocks noGrp="1"/>
          </p:cNvSpPr>
          <p:nvPr>
            <p:ph type="dt" idx="1"/>
          </p:nvPr>
        </p:nvSpPr>
        <p:spPr/>
        <p:txBody>
          <a:bodyPr/>
          <a:lstStyle/>
          <a:p>
            <a:r>
              <a:rPr lang="en-US"/>
              <a:t>1/14/2024 PM</a:t>
            </a:r>
            <a:endParaRPr lang="en-US" dirty="0"/>
          </a:p>
        </p:txBody>
      </p:sp>
    </p:spTree>
    <p:extLst>
      <p:ext uri="{BB962C8B-B14F-4D97-AF65-F5344CB8AC3E}">
        <p14:creationId xmlns:p14="http://schemas.microsoft.com/office/powerpoint/2010/main" val="3121962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6700" y="68263"/>
            <a:ext cx="4238625" cy="3179762"/>
          </a:xfrm>
        </p:spPr>
      </p:sp>
      <p:sp>
        <p:nvSpPr>
          <p:cNvPr id="3" name="Notes Placeholder 2"/>
          <p:cNvSpPr>
            <a:spLocks noGrp="1"/>
          </p:cNvSpPr>
          <p:nvPr>
            <p:ph type="body" idx="1"/>
          </p:nvPr>
        </p:nvSpPr>
        <p:spPr>
          <a:xfrm>
            <a:off x="0" y="3503814"/>
            <a:ext cx="7313507" cy="6097386"/>
          </a:xfrm>
        </p:spPr>
        <p:txBody>
          <a:bodyPr/>
          <a:lstStyle/>
          <a:p>
            <a:r>
              <a:rPr lang="en-US" b="1" u="sng" dirty="0">
                <a:latin typeface="Arial" panose="020B0604020202020204" pitchFamily="34" charset="0"/>
                <a:cs typeface="Arial" panose="020B0604020202020204" pitchFamily="34" charset="0"/>
              </a:rPr>
              <a:t>2 Thessalonians 1;3-10, KJV</a:t>
            </a:r>
            <a:r>
              <a:rPr lang="en-US" b="1"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We are bound to thank God always for you, brethren, as it is meet, because that your faith </a:t>
            </a:r>
            <a:r>
              <a:rPr lang="en-US" dirty="0" err="1">
                <a:latin typeface="Arial" panose="020B0604020202020204" pitchFamily="34" charset="0"/>
                <a:cs typeface="Arial" panose="020B0604020202020204" pitchFamily="34" charset="0"/>
              </a:rPr>
              <a:t>groweth</a:t>
            </a:r>
            <a:r>
              <a:rPr lang="en-US" dirty="0">
                <a:latin typeface="Arial" panose="020B0604020202020204" pitchFamily="34" charset="0"/>
                <a:cs typeface="Arial" panose="020B0604020202020204" pitchFamily="34" charset="0"/>
              </a:rPr>
              <a:t> exceedingly, and the charity of every one of you all toward each other </a:t>
            </a:r>
            <a:r>
              <a:rPr lang="en-US" dirty="0" err="1">
                <a:latin typeface="Arial" panose="020B0604020202020204" pitchFamily="34" charset="0"/>
                <a:cs typeface="Arial" panose="020B0604020202020204" pitchFamily="34" charset="0"/>
              </a:rPr>
              <a:t>aboundeth</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So that we ourselves glory in you in the churches of God for your patience and faith in all your persecutions and tribulations that ye endure: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Which is a manifest token of the righteous judgment of God, that ye may be counted worthy of the kingdom of God, for which ye also suffer:</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Seeing it is a righteous thing with God to recompense tribulation to them that trouble you;</a:t>
            </a:r>
          </a:p>
          <a:p>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7</a:t>
            </a:r>
            <a:r>
              <a:rPr lang="en-US" i="1" u="sng" dirty="0">
                <a:latin typeface="Arial" panose="020B0604020202020204" pitchFamily="34" charset="0"/>
                <a:cs typeface="Arial" panose="020B0604020202020204" pitchFamily="34" charset="0"/>
              </a:rPr>
              <a:t> And to you who are troubled </a:t>
            </a:r>
            <a:r>
              <a:rPr lang="en-US" b="1" i="1" u="sng" dirty="0">
                <a:latin typeface="Arial" panose="020B0604020202020204" pitchFamily="34" charset="0"/>
                <a:cs typeface="Arial" panose="020B0604020202020204" pitchFamily="34" charset="0"/>
              </a:rPr>
              <a:t>rest with us, </a:t>
            </a:r>
            <a:r>
              <a:rPr lang="en-US" b="0" i="1" u="sng" dirty="0">
                <a:latin typeface="Arial" panose="020B0604020202020204" pitchFamily="34" charset="0"/>
                <a:cs typeface="Arial" panose="020B0604020202020204" pitchFamily="34" charset="0"/>
              </a:rPr>
              <a:t>when the Lord Jesus shall be revealed from heaven </a:t>
            </a:r>
            <a:r>
              <a:rPr lang="en-US" i="1" u="sng" dirty="0">
                <a:latin typeface="Arial" panose="020B0604020202020204" pitchFamily="34" charset="0"/>
                <a:cs typeface="Arial" panose="020B0604020202020204" pitchFamily="34" charset="0"/>
              </a:rPr>
              <a:t>with his mighty angels,</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In flaming fire taking vengeance on them that know not God, and that obey not the gospel of our Lord Jesus Christ:</a:t>
            </a:r>
          </a:p>
          <a:p>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Who shall be punished with everlasting destruction from the presence of the Lord, and from the glory of his power;</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When he shall come to be glorified in his saints, and to be admired in all them that believe (because our testimony among you was believed) in that day.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3:12 ASV 12 </a:t>
            </a:r>
            <a:r>
              <a:rPr lang="en-US" dirty="0">
                <a:latin typeface="Arial" panose="020B0604020202020204" pitchFamily="34" charset="0"/>
                <a:cs typeface="Arial" panose="020B0604020202020204" pitchFamily="34" charset="0"/>
              </a:rPr>
              <a:t>Yea, and all that would live godly in Christ Jesus shall suffer persecution.</a:t>
            </a:r>
          </a:p>
          <a:p>
            <a:r>
              <a:rPr lang="en-US" b="1" dirty="0">
                <a:latin typeface="Arial" panose="020B0604020202020204" pitchFamily="34" charset="0"/>
                <a:cs typeface="Arial" panose="020B0604020202020204" pitchFamily="34" charset="0"/>
              </a:rPr>
              <a:t>Revelation 21:4 KJV 4</a:t>
            </a:r>
            <a:r>
              <a:rPr lang="en-US" b="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God shall wipe away all tears from their eyes; and there shall be no more death, neither sorrow, nor crying, neither shall there be any more pain: for the former things are passed away.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14:13 KJV 13 </a:t>
            </a:r>
            <a:r>
              <a:rPr lang="en-US" dirty="0">
                <a:latin typeface="Arial" panose="020B0604020202020204" pitchFamily="34" charset="0"/>
                <a:cs typeface="Arial" panose="020B0604020202020204" pitchFamily="34" charset="0"/>
              </a:rPr>
              <a:t>And I heard a voice from heaven saying unto me, Write, Blessed are the dead which die in the Lord from henceforth: Yea, saith the Spirit, that they may rest from their </a:t>
            </a:r>
            <a:r>
              <a:rPr lang="en-US" dirty="0" err="1">
                <a:latin typeface="Arial" panose="020B0604020202020204" pitchFamily="34" charset="0"/>
                <a:cs typeface="Arial" panose="020B0604020202020204" pitchFamily="34" charset="0"/>
              </a:rPr>
              <a:t>labours</a:t>
            </a:r>
            <a:r>
              <a:rPr lang="en-US" dirty="0">
                <a:latin typeface="Arial" panose="020B0604020202020204" pitchFamily="34" charset="0"/>
                <a:cs typeface="Arial" panose="020B0604020202020204" pitchFamily="34" charset="0"/>
              </a:rPr>
              <a:t>; and their works do follow them.</a:t>
            </a:r>
          </a:p>
          <a:p>
            <a:r>
              <a:rPr lang="en-US" b="1" dirty="0">
                <a:latin typeface="Arial" panose="020B0604020202020204" pitchFamily="34" charset="0"/>
                <a:cs typeface="Arial" panose="020B0604020202020204" pitchFamily="34" charset="0"/>
              </a:rPr>
              <a:t>Hebrews 3:7-19 </a:t>
            </a:r>
            <a:r>
              <a:rPr lang="en-US" dirty="0">
                <a:latin typeface="Arial" panose="020B0604020202020204" pitchFamily="34" charset="0"/>
                <a:cs typeface="Arial" panose="020B0604020202020204" pitchFamily="34" charset="0"/>
              </a:rPr>
              <a:t>Read the text</a:t>
            </a:r>
          </a:p>
          <a:p>
            <a:r>
              <a:rPr lang="en-US" b="1" dirty="0">
                <a:latin typeface="Arial" panose="020B0604020202020204" pitchFamily="34" charset="0"/>
                <a:cs typeface="Arial" panose="020B0604020202020204" pitchFamily="34" charset="0"/>
              </a:rPr>
              <a:t>1 Corinthians 15:58 KJV 58 </a:t>
            </a:r>
            <a:r>
              <a:rPr lang="en-US" dirty="0">
                <a:latin typeface="Arial" panose="020B0604020202020204" pitchFamily="34" charset="0"/>
                <a:cs typeface="Arial" panose="020B0604020202020204" pitchFamily="34" charset="0"/>
              </a:rPr>
              <a:t>Therefore, my beloved brethren, be ye </a:t>
            </a:r>
            <a:r>
              <a:rPr lang="en-US" dirty="0" err="1">
                <a:latin typeface="Arial" panose="020B0604020202020204" pitchFamily="34" charset="0"/>
                <a:cs typeface="Arial" panose="020B0604020202020204" pitchFamily="34" charset="0"/>
              </a:rPr>
              <a:t>stedfast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unmoveable</a:t>
            </a:r>
            <a:r>
              <a:rPr lang="en-US" dirty="0">
                <a:latin typeface="Arial" panose="020B0604020202020204" pitchFamily="34" charset="0"/>
                <a:cs typeface="Arial" panose="020B0604020202020204" pitchFamily="34" charset="0"/>
              </a:rPr>
              <a:t>, always abounding in the work of the Lord, forasmuch as ye know that your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is not in vain in the Lord.</a:t>
            </a:r>
          </a:p>
          <a:p>
            <a:r>
              <a:rPr lang="en-US" b="1" dirty="0">
                <a:latin typeface="Arial" panose="020B0604020202020204" pitchFamily="34" charset="0"/>
                <a:cs typeface="Arial" panose="020B0604020202020204" pitchFamily="34" charset="0"/>
              </a:rPr>
              <a:t>Matthew 25:24-30 KJV 24 </a:t>
            </a:r>
            <a:r>
              <a:rPr lang="en-US" dirty="0">
                <a:latin typeface="Arial" panose="020B0604020202020204" pitchFamily="34" charset="0"/>
                <a:cs typeface="Arial" panose="020B0604020202020204" pitchFamily="34" charset="0"/>
              </a:rPr>
              <a:t>Then he which had received the one talent came and said, Lord, I knew thee that thou art an hard man, reaping where thou hast not sown, and gathering where thou hast not strawed: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And I was afraid, and went and hid thy talent in the earth: lo, there thou hast that is thine.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His lord answered and said unto him, Thou wicked and slothful servant, thou </a:t>
            </a:r>
            <a:r>
              <a:rPr lang="en-US" dirty="0" err="1">
                <a:latin typeface="Arial" panose="020B0604020202020204" pitchFamily="34" charset="0"/>
                <a:cs typeface="Arial" panose="020B0604020202020204" pitchFamily="34" charset="0"/>
              </a:rPr>
              <a:t>knewest</a:t>
            </a:r>
            <a:r>
              <a:rPr lang="en-US" dirty="0">
                <a:latin typeface="Arial" panose="020B0604020202020204" pitchFamily="34" charset="0"/>
                <a:cs typeface="Arial" panose="020B0604020202020204" pitchFamily="34" charset="0"/>
              </a:rPr>
              <a:t> that I reap where I sowed not, and gather where I have not strawed: </a:t>
            </a:r>
            <a:r>
              <a:rPr lang="en-US" b="1" dirty="0">
                <a:latin typeface="Arial" panose="020B0604020202020204" pitchFamily="34" charset="0"/>
                <a:cs typeface="Arial" panose="020B0604020202020204" pitchFamily="34" charset="0"/>
              </a:rPr>
              <a:t>27 </a:t>
            </a:r>
            <a:r>
              <a:rPr lang="en-US" dirty="0">
                <a:latin typeface="Arial" panose="020B0604020202020204" pitchFamily="34" charset="0"/>
                <a:cs typeface="Arial" panose="020B0604020202020204" pitchFamily="34" charset="0"/>
              </a:rPr>
              <a:t>Thou </a:t>
            </a:r>
            <a:r>
              <a:rPr lang="en-US" dirty="0" err="1">
                <a:latin typeface="Arial" panose="020B0604020202020204" pitchFamily="34" charset="0"/>
                <a:cs typeface="Arial" panose="020B0604020202020204" pitchFamily="34" charset="0"/>
              </a:rPr>
              <a:t>oughtest</a:t>
            </a:r>
            <a:r>
              <a:rPr lang="en-US" dirty="0">
                <a:latin typeface="Arial" panose="020B0604020202020204" pitchFamily="34" charset="0"/>
                <a:cs typeface="Arial" panose="020B0604020202020204" pitchFamily="34" charset="0"/>
              </a:rPr>
              <a:t> therefore to have put my money to the exchangers, and then at my coming I should have received mine own with usury.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Take therefore the talent from him, and give it unto him which hath ten talents.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For unto every one that hath shall be given, and he shall have abundance: but from him that hath not shall be taken away even that which he hath.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And cast ye the unprofitable servant into outer darkness: there shall be weeping and gnashing of teeth.</a:t>
            </a:r>
          </a:p>
          <a:p>
            <a:endParaRPr lang="en-US" dirty="0"/>
          </a:p>
        </p:txBody>
      </p:sp>
      <p:sp>
        <p:nvSpPr>
          <p:cNvPr id="4" name="Slide Number Placeholder 3"/>
          <p:cNvSpPr>
            <a:spLocks noGrp="1"/>
          </p:cNvSpPr>
          <p:nvPr>
            <p:ph type="sldNum" sz="quarter" idx="5"/>
          </p:nvPr>
        </p:nvSpPr>
        <p:spPr/>
        <p:txBody>
          <a:bodyPr/>
          <a:lstStyle/>
          <a:p>
            <a:fld id="{713468A4-CAEC-4DDA-8A25-B11D75571BBB}" type="slidenum">
              <a:rPr lang="en-US" smtClean="0"/>
              <a:t>3</a:t>
            </a:fld>
            <a:endParaRPr lang="en-US" dirty="0"/>
          </a:p>
        </p:txBody>
      </p:sp>
      <p:sp>
        <p:nvSpPr>
          <p:cNvPr id="5" name="Date Placeholder 4">
            <a:extLst>
              <a:ext uri="{FF2B5EF4-FFF2-40B4-BE49-F238E27FC236}">
                <a16:creationId xmlns:a16="http://schemas.microsoft.com/office/drawing/2014/main" id="{755CA80A-AD3F-05B7-7385-1B494D045C50}"/>
              </a:ext>
            </a:extLst>
          </p:cNvPr>
          <p:cNvSpPr>
            <a:spLocks noGrp="1"/>
          </p:cNvSpPr>
          <p:nvPr>
            <p:ph type="dt" idx="1"/>
          </p:nvPr>
        </p:nvSpPr>
        <p:spPr/>
        <p:txBody>
          <a:bodyPr/>
          <a:lstStyle/>
          <a:p>
            <a:r>
              <a:rPr lang="en-US"/>
              <a:t>1/14/2024 PM</a:t>
            </a:r>
            <a:endParaRPr lang="en-US" dirty="0"/>
          </a:p>
        </p:txBody>
      </p:sp>
    </p:spTree>
    <p:extLst>
      <p:ext uri="{BB962C8B-B14F-4D97-AF65-F5344CB8AC3E}">
        <p14:creationId xmlns:p14="http://schemas.microsoft.com/office/powerpoint/2010/main" val="231673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139700"/>
            <a:ext cx="4321175" cy="3240088"/>
          </a:xfrm>
        </p:spPr>
      </p:sp>
      <p:sp>
        <p:nvSpPr>
          <p:cNvPr id="3" name="Notes Placeholder 2"/>
          <p:cNvSpPr>
            <a:spLocks noGrp="1"/>
          </p:cNvSpPr>
          <p:nvPr>
            <p:ph type="body" idx="1"/>
          </p:nvPr>
        </p:nvSpPr>
        <p:spPr>
          <a:xfrm>
            <a:off x="0" y="3380422"/>
            <a:ext cx="7313507" cy="6220778"/>
          </a:xfrm>
        </p:spPr>
        <p:txBody>
          <a:bodyPr/>
          <a:lstStyle/>
          <a:p>
            <a:r>
              <a:rPr lang="en-US" sz="1300" b="1" u="sng" dirty="0">
                <a:latin typeface="Arial" panose="020B0604020202020204" pitchFamily="34" charset="0"/>
                <a:cs typeface="Arial" panose="020B0604020202020204" pitchFamily="34" charset="0"/>
              </a:rPr>
              <a:t>2 Thessalonians 1;3-10, KJV</a:t>
            </a:r>
            <a:r>
              <a:rPr lang="en-US" sz="1300" b="1" dirty="0">
                <a:latin typeface="Arial" panose="020B0604020202020204" pitchFamily="34" charset="0"/>
                <a:cs typeface="Arial" panose="020B0604020202020204" pitchFamily="34" charset="0"/>
              </a:rPr>
              <a:t> </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We are bound to thank God always for you, brethren, as it is meet, because that your faith </a:t>
            </a:r>
            <a:r>
              <a:rPr lang="en-US" sz="1300" dirty="0" err="1">
                <a:latin typeface="Arial" panose="020B0604020202020204" pitchFamily="34" charset="0"/>
                <a:cs typeface="Arial" panose="020B0604020202020204" pitchFamily="34" charset="0"/>
              </a:rPr>
              <a:t>groweth</a:t>
            </a:r>
            <a:r>
              <a:rPr lang="en-US" sz="1300" dirty="0">
                <a:latin typeface="Arial" panose="020B0604020202020204" pitchFamily="34" charset="0"/>
                <a:cs typeface="Arial" panose="020B0604020202020204" pitchFamily="34" charset="0"/>
              </a:rPr>
              <a:t> exceedingly, and the charity of every one of you all toward each other </a:t>
            </a:r>
            <a:r>
              <a:rPr lang="en-US" sz="1300" dirty="0" err="1">
                <a:latin typeface="Arial" panose="020B0604020202020204" pitchFamily="34" charset="0"/>
                <a:cs typeface="Arial" panose="020B0604020202020204" pitchFamily="34" charset="0"/>
              </a:rPr>
              <a:t>aboundeth</a:t>
            </a:r>
            <a:r>
              <a:rPr lang="en-US" sz="1300" dirty="0">
                <a:latin typeface="Arial" panose="020B0604020202020204" pitchFamily="34" charset="0"/>
                <a:cs typeface="Arial" panose="020B0604020202020204" pitchFamily="34" charset="0"/>
              </a:rPr>
              <a:t>;</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So that we ourselves glory in you in the churches of God for your patience and faith in all your persecutions and tribulations that ye endure:</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Which is a manifest token of the righteous judgment of God, that ye may be counted worthy of the kingdom of God, for which ye also suffer:</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6</a:t>
            </a:r>
            <a:r>
              <a:rPr lang="en-US" sz="1300" dirty="0">
                <a:latin typeface="Arial" panose="020B0604020202020204" pitchFamily="34" charset="0"/>
                <a:cs typeface="Arial" panose="020B0604020202020204" pitchFamily="34" charset="0"/>
              </a:rPr>
              <a:t> Seeing it is a righteous thing with God to recompense tribulation to them that trouble you;</a:t>
            </a:r>
          </a:p>
          <a:p>
            <a:r>
              <a:rPr lang="en-US" sz="1300" dirty="0">
                <a:latin typeface="Arial" panose="020B0604020202020204" pitchFamily="34" charset="0"/>
                <a:cs typeface="Arial" panose="020B0604020202020204" pitchFamily="34" charset="0"/>
              </a:rPr>
              <a:t>* </a:t>
            </a:r>
            <a:r>
              <a:rPr lang="en-US" sz="1300" b="1" i="1" u="sng" dirty="0">
                <a:latin typeface="Arial" panose="020B0604020202020204" pitchFamily="34" charset="0"/>
                <a:cs typeface="Arial" panose="020B0604020202020204" pitchFamily="34" charset="0"/>
              </a:rPr>
              <a:t>7</a:t>
            </a:r>
            <a:r>
              <a:rPr lang="en-US" sz="1300" i="1" u="sng" dirty="0">
                <a:latin typeface="Arial" panose="020B0604020202020204" pitchFamily="34" charset="0"/>
                <a:cs typeface="Arial" panose="020B0604020202020204" pitchFamily="34" charset="0"/>
              </a:rPr>
              <a:t> And to you who are troubled </a:t>
            </a:r>
            <a:r>
              <a:rPr lang="en-US" sz="1300" b="1" i="1" u="sng" dirty="0">
                <a:latin typeface="Arial" panose="020B0604020202020204" pitchFamily="34" charset="0"/>
                <a:cs typeface="Arial" panose="020B0604020202020204" pitchFamily="34" charset="0"/>
              </a:rPr>
              <a:t>rest with us, </a:t>
            </a:r>
            <a:r>
              <a:rPr lang="en-US" sz="1300" i="1" u="sng" dirty="0">
                <a:latin typeface="Arial" panose="020B0604020202020204" pitchFamily="34" charset="0"/>
                <a:cs typeface="Arial" panose="020B0604020202020204" pitchFamily="34" charset="0"/>
              </a:rPr>
              <a:t>when the Lord Jesus shall be revealed from heaven with his mighty angels,</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In flaming fire taking vengeance on them that know not God, and that obey not the gospel of our Lord Jesus Christ:</a:t>
            </a:r>
          </a:p>
          <a:p>
            <a:r>
              <a:rPr lang="en-US" sz="1300" b="1" dirty="0">
                <a:latin typeface="Arial" panose="020B0604020202020204" pitchFamily="34" charset="0"/>
                <a:cs typeface="Arial" panose="020B0604020202020204" pitchFamily="34" charset="0"/>
              </a:rPr>
              <a:t> 9</a:t>
            </a:r>
            <a:r>
              <a:rPr lang="en-US" sz="1300" dirty="0">
                <a:latin typeface="Arial" panose="020B0604020202020204" pitchFamily="34" charset="0"/>
                <a:cs typeface="Arial" panose="020B0604020202020204" pitchFamily="34" charset="0"/>
              </a:rPr>
              <a:t> Who shall be punished with everlasting destruction from the presence of the Lord, and from the glory of his power;</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When he shall come to be glorified in his saints, and to be admired in all them that believe (because our testimony among you was believed) in that day.</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v. 4-6</a:t>
            </a:r>
          </a:p>
          <a:p>
            <a:r>
              <a:rPr lang="en-US" sz="1300" b="1" dirty="0">
                <a:latin typeface="Arial" panose="020B0604020202020204" pitchFamily="34" charset="0"/>
                <a:cs typeface="Arial" panose="020B0604020202020204" pitchFamily="34" charset="0"/>
              </a:rPr>
              <a:t>v. 8</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v. 6</a:t>
            </a:r>
          </a:p>
          <a:p>
            <a:r>
              <a:rPr lang="en-US" sz="1300" b="1" dirty="0">
                <a:latin typeface="Arial" panose="020B0604020202020204" pitchFamily="34" charset="0"/>
                <a:cs typeface="Arial" panose="020B0604020202020204" pitchFamily="34" charset="0"/>
              </a:rPr>
              <a:t>Romans 2:5-11 RSV 5 </a:t>
            </a:r>
            <a:r>
              <a:rPr lang="en-US" sz="1300" dirty="0">
                <a:latin typeface="Arial" panose="020B0604020202020204" pitchFamily="34" charset="0"/>
                <a:cs typeface="Arial" panose="020B0604020202020204" pitchFamily="34" charset="0"/>
              </a:rPr>
              <a:t>But by your hard and impenitent heart you are storing up wrath for yourself on the day of wrath when </a:t>
            </a:r>
            <a:r>
              <a:rPr lang="en-US" sz="1300" b="1" dirty="0">
                <a:latin typeface="Arial" panose="020B0604020202020204" pitchFamily="34" charset="0"/>
                <a:cs typeface="Arial" panose="020B0604020202020204" pitchFamily="34" charset="0"/>
              </a:rPr>
              <a:t>God's righteous judgment will be revealed. 6</a:t>
            </a:r>
            <a:r>
              <a:rPr lang="en-US" sz="1300" dirty="0">
                <a:latin typeface="Arial" panose="020B0604020202020204" pitchFamily="34" charset="0"/>
                <a:cs typeface="Arial" panose="020B0604020202020204" pitchFamily="34" charset="0"/>
              </a:rPr>
              <a:t> For he will render to every man </a:t>
            </a:r>
            <a:r>
              <a:rPr lang="en-US" sz="1300" b="1" dirty="0">
                <a:latin typeface="Arial" panose="020B0604020202020204" pitchFamily="34" charset="0"/>
                <a:cs typeface="Arial" panose="020B0604020202020204" pitchFamily="34" charset="0"/>
              </a:rPr>
              <a:t>according to his works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7</a:t>
            </a:r>
            <a:r>
              <a:rPr lang="en-US" sz="1300" dirty="0">
                <a:latin typeface="Arial" panose="020B0604020202020204" pitchFamily="34" charset="0"/>
                <a:cs typeface="Arial" panose="020B0604020202020204" pitchFamily="34" charset="0"/>
              </a:rPr>
              <a:t> to those who by patience in well-doing seek for glory and honor and immortality, </a:t>
            </a:r>
            <a:r>
              <a:rPr lang="en-US" sz="1300" b="1" dirty="0">
                <a:latin typeface="Arial" panose="020B0604020202020204" pitchFamily="34" charset="0"/>
                <a:cs typeface="Arial" panose="020B0604020202020204" pitchFamily="34" charset="0"/>
              </a:rPr>
              <a:t>he will give eternal life</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but for those who are factious and do not obey the truth, but obey wickedness, </a:t>
            </a:r>
            <a:r>
              <a:rPr lang="en-US" sz="1300" b="1" dirty="0">
                <a:latin typeface="Arial" panose="020B0604020202020204" pitchFamily="34" charset="0"/>
                <a:cs typeface="Arial" panose="020B0604020202020204" pitchFamily="34" charset="0"/>
              </a:rPr>
              <a:t>there will be wrath and fury. 9</a:t>
            </a:r>
            <a:r>
              <a:rPr lang="en-US" sz="1300" dirty="0">
                <a:latin typeface="Arial" panose="020B0604020202020204" pitchFamily="34" charset="0"/>
                <a:cs typeface="Arial" panose="020B0604020202020204" pitchFamily="34" charset="0"/>
              </a:rPr>
              <a:t> There will be tribulation and distress for every human being who does evil, the Jew first and also the Greek,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but glory and honor and peace for every one who does good, the Jew first and also the Greek.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For God shows no partiality.</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Romans 2:5-11 NET 5</a:t>
            </a:r>
            <a:r>
              <a:rPr lang="en-US" sz="1300" dirty="0">
                <a:latin typeface="Arial" panose="020B0604020202020204" pitchFamily="34" charset="0"/>
                <a:cs typeface="Arial" panose="020B0604020202020204" pitchFamily="34" charset="0"/>
              </a:rPr>
              <a:t> But because of your stubbornness and your unrepentant heart, you are storing up wrath for yourselves in the day of wrath, when God’s righteous judgment is revealed! </a:t>
            </a:r>
            <a:r>
              <a:rPr lang="en-US" sz="1300" b="1" dirty="0">
                <a:latin typeface="Arial" panose="020B0604020202020204" pitchFamily="34" charset="0"/>
                <a:cs typeface="Arial" panose="020B0604020202020204" pitchFamily="34" charset="0"/>
              </a:rPr>
              <a:t>6 </a:t>
            </a:r>
            <a:r>
              <a:rPr lang="en-US" sz="1300" dirty="0">
                <a:latin typeface="Arial" panose="020B0604020202020204" pitchFamily="34" charset="0"/>
                <a:cs typeface="Arial" panose="020B0604020202020204" pitchFamily="34" charset="0"/>
              </a:rPr>
              <a:t>He will reward each one according to his works: </a:t>
            </a:r>
            <a:r>
              <a:rPr lang="en-US" sz="1300" b="1" dirty="0">
                <a:latin typeface="Arial" panose="020B0604020202020204" pitchFamily="34" charset="0"/>
                <a:cs typeface="Arial" panose="020B0604020202020204" pitchFamily="34" charset="0"/>
              </a:rPr>
              <a:t>7</a:t>
            </a:r>
            <a:r>
              <a:rPr lang="en-US" sz="1300" dirty="0">
                <a:latin typeface="Arial" panose="020B0604020202020204" pitchFamily="34" charset="0"/>
                <a:cs typeface="Arial" panose="020B0604020202020204" pitchFamily="34" charset="0"/>
              </a:rPr>
              <a:t> eternal life to those who by perseverance in good works seek glory and honor and immortality,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but wrath and anger to those who live in selfish ambition and do not obey the truth but follow unrighteousness.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There will be affliction and distress on everyone who does evil, on the Jew first and also the Greek,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but glory and honor and peace for everyone who does good, for the Jew first and also the Greek.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For there is no partiality with God.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v. 8</a:t>
            </a:r>
          </a:p>
          <a:p>
            <a:r>
              <a:rPr lang="en-US" sz="1300" b="1" dirty="0">
                <a:latin typeface="Arial" panose="020B0604020202020204" pitchFamily="34" charset="0"/>
                <a:cs typeface="Arial" panose="020B0604020202020204" pitchFamily="34" charset="0"/>
              </a:rPr>
              <a:t>Revelation 21:8 RSV 8 </a:t>
            </a:r>
            <a:r>
              <a:rPr lang="en-US" sz="1300" dirty="0">
                <a:latin typeface="Arial" panose="020B0604020202020204" pitchFamily="34" charset="0"/>
                <a:cs typeface="Arial" panose="020B0604020202020204" pitchFamily="34" charset="0"/>
              </a:rPr>
              <a:t>But as for the cowardly, the faithless, the polluted, as for murderers, fornicators, sorcerers, idolaters, and all liars, their lot shall be in the lake </a:t>
            </a:r>
            <a:r>
              <a:rPr lang="en-US" sz="1300" b="1" dirty="0">
                <a:latin typeface="Arial" panose="020B0604020202020204" pitchFamily="34" charset="0"/>
                <a:cs typeface="Arial" panose="020B0604020202020204" pitchFamily="34" charset="0"/>
              </a:rPr>
              <a:t>that burns with fire and </a:t>
            </a:r>
            <a:r>
              <a:rPr lang="en-US" sz="1300" b="1" dirty="0" err="1">
                <a:latin typeface="Arial" panose="020B0604020202020204" pitchFamily="34" charset="0"/>
                <a:cs typeface="Arial" panose="020B0604020202020204" pitchFamily="34" charset="0"/>
              </a:rPr>
              <a:t>sulphur</a:t>
            </a:r>
            <a:r>
              <a:rPr lang="en-US" sz="1300" b="1" dirty="0">
                <a:latin typeface="Arial" panose="020B0604020202020204" pitchFamily="34" charset="0"/>
                <a:cs typeface="Arial" panose="020B0604020202020204" pitchFamily="34" charset="0"/>
              </a:rPr>
              <a:t>, which is the second death.“</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v.9</a:t>
            </a:r>
          </a:p>
          <a:p>
            <a:r>
              <a:rPr lang="en-US" sz="1300" b="1" dirty="0">
                <a:latin typeface="Arial" panose="020B0604020202020204" pitchFamily="34" charset="0"/>
                <a:cs typeface="Arial" panose="020B0604020202020204" pitchFamily="34" charset="0"/>
              </a:rPr>
              <a:t>Matthew 25:41-46 NKJV 41 </a:t>
            </a:r>
            <a:r>
              <a:rPr lang="en-US" sz="1300" dirty="0">
                <a:latin typeface="Arial" panose="020B0604020202020204" pitchFamily="34" charset="0"/>
                <a:cs typeface="Arial" panose="020B0604020202020204" pitchFamily="34" charset="0"/>
              </a:rPr>
              <a:t>"Then He will also say to those on the left hand, 'Depart from Me, you cursed, into the </a:t>
            </a:r>
            <a:r>
              <a:rPr lang="en-US" sz="1300" b="1" dirty="0">
                <a:latin typeface="Arial" panose="020B0604020202020204" pitchFamily="34" charset="0"/>
                <a:cs typeface="Arial" panose="020B0604020202020204" pitchFamily="34" charset="0"/>
              </a:rPr>
              <a:t>everlasting fire prepared for the devil and his angels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42</a:t>
            </a:r>
            <a:r>
              <a:rPr lang="en-US" sz="1300" dirty="0">
                <a:latin typeface="Arial" panose="020B0604020202020204" pitchFamily="34" charset="0"/>
                <a:cs typeface="Arial" panose="020B0604020202020204" pitchFamily="34" charset="0"/>
              </a:rPr>
              <a:t> 'for I was hungry and you gave Me no food; I was thirsty and you gave Me no drink; </a:t>
            </a:r>
            <a:r>
              <a:rPr lang="en-US" sz="1300" b="1" dirty="0">
                <a:latin typeface="Arial" panose="020B0604020202020204" pitchFamily="34" charset="0"/>
                <a:cs typeface="Arial" panose="020B0604020202020204" pitchFamily="34" charset="0"/>
              </a:rPr>
              <a:t>43</a:t>
            </a:r>
            <a:r>
              <a:rPr lang="en-US" sz="1300" dirty="0">
                <a:latin typeface="Arial" panose="020B0604020202020204" pitchFamily="34" charset="0"/>
                <a:cs typeface="Arial" panose="020B0604020202020204" pitchFamily="34" charset="0"/>
              </a:rPr>
              <a:t> 'I was a stranger and you did not take Me in, naked and you did not clothe Me, sick and in prison and you did not visit Me.' </a:t>
            </a:r>
            <a:r>
              <a:rPr lang="en-US" sz="1300" b="1" dirty="0">
                <a:latin typeface="Arial" panose="020B0604020202020204" pitchFamily="34" charset="0"/>
                <a:cs typeface="Arial" panose="020B0604020202020204" pitchFamily="34" charset="0"/>
              </a:rPr>
              <a:t>44</a:t>
            </a:r>
            <a:r>
              <a:rPr lang="en-US" sz="1300" dirty="0">
                <a:latin typeface="Arial" panose="020B0604020202020204" pitchFamily="34" charset="0"/>
                <a:cs typeface="Arial" panose="020B0604020202020204" pitchFamily="34" charset="0"/>
              </a:rPr>
              <a:t> "Then they also will answer Him, saying, 'Lord, when did we see You hungry or thirsty or a stranger or naked or sick or in prison, and did not minister to You?' </a:t>
            </a:r>
            <a:r>
              <a:rPr lang="en-US" sz="1300" b="1" dirty="0">
                <a:latin typeface="Arial" panose="020B0604020202020204" pitchFamily="34" charset="0"/>
                <a:cs typeface="Arial" panose="020B0604020202020204" pitchFamily="34" charset="0"/>
              </a:rPr>
              <a:t>45</a:t>
            </a:r>
            <a:r>
              <a:rPr lang="en-US" sz="1300" dirty="0">
                <a:latin typeface="Arial" panose="020B0604020202020204" pitchFamily="34" charset="0"/>
                <a:cs typeface="Arial" panose="020B0604020202020204" pitchFamily="34" charset="0"/>
              </a:rPr>
              <a:t> "Then He will answer them, saying, 'Assuredly, I say to you, inasmuch as you did not do it to one of the least of these, you did not do it to Me.' </a:t>
            </a:r>
            <a:r>
              <a:rPr lang="en-US" sz="1300" b="1" dirty="0">
                <a:latin typeface="Arial" panose="020B0604020202020204" pitchFamily="34" charset="0"/>
                <a:cs typeface="Arial" panose="020B0604020202020204" pitchFamily="34" charset="0"/>
              </a:rPr>
              <a:t>46</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"And these will go away into everlasting punishment</a:t>
            </a:r>
            <a:r>
              <a:rPr lang="en-US" sz="1300" dirty="0">
                <a:latin typeface="Arial" panose="020B0604020202020204" pitchFamily="34" charset="0"/>
                <a:cs typeface="Arial" panose="020B0604020202020204" pitchFamily="34" charset="0"/>
              </a:rPr>
              <a:t>, but the righteous into eternal life.“</a:t>
            </a:r>
          </a:p>
          <a:p>
            <a:r>
              <a:rPr lang="en-US" sz="1300" b="1" dirty="0">
                <a:latin typeface="Arial" panose="020B0604020202020204" pitchFamily="34" charset="0"/>
                <a:cs typeface="Arial" panose="020B0604020202020204" pitchFamily="34" charset="0"/>
              </a:rPr>
              <a:t>Revelation 14:10-11 NKJV 10 </a:t>
            </a:r>
            <a:r>
              <a:rPr lang="en-US" sz="1300" dirty="0">
                <a:latin typeface="Arial" panose="020B0604020202020204" pitchFamily="34" charset="0"/>
                <a:cs typeface="Arial" panose="020B0604020202020204" pitchFamily="34" charset="0"/>
              </a:rPr>
              <a:t>"he himself (the wicked) shall also drink of the wine of the wrath of God, which is poured </a:t>
            </a:r>
            <a:r>
              <a:rPr lang="en-US" sz="1300" b="1" dirty="0">
                <a:latin typeface="Arial" panose="020B0604020202020204" pitchFamily="34" charset="0"/>
                <a:cs typeface="Arial" panose="020B0604020202020204" pitchFamily="34" charset="0"/>
              </a:rPr>
              <a:t>out full strength </a:t>
            </a:r>
            <a:r>
              <a:rPr lang="en-US" sz="1300" dirty="0">
                <a:latin typeface="Arial" panose="020B0604020202020204" pitchFamily="34" charset="0"/>
                <a:cs typeface="Arial" panose="020B0604020202020204" pitchFamily="34" charset="0"/>
              </a:rPr>
              <a:t>into the cup of His indignation. He shall be tormented with fire and brimstone in the presence of the holy angels and in the presence of the Lamb.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"And the smoke of their torment ascends forever and ever; and they have no rest day or night, who worship the beast and his image, and whoever receives the mark of his name."</a:t>
            </a:r>
          </a:p>
          <a:p>
            <a:endParaRPr lang="en-US" sz="1300" b="1" i="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3468A4-CAEC-4DDA-8A25-B11D75571BBB}" type="slidenum">
              <a:rPr lang="en-US" smtClean="0"/>
              <a:t>4</a:t>
            </a:fld>
            <a:endParaRPr lang="en-US" dirty="0"/>
          </a:p>
        </p:txBody>
      </p:sp>
      <p:sp>
        <p:nvSpPr>
          <p:cNvPr id="5" name="Date Placeholder 4">
            <a:extLst>
              <a:ext uri="{FF2B5EF4-FFF2-40B4-BE49-F238E27FC236}">
                <a16:creationId xmlns:a16="http://schemas.microsoft.com/office/drawing/2014/main" id="{1F03645A-03E7-581A-EFD5-31ED11E36AF7}"/>
              </a:ext>
            </a:extLst>
          </p:cNvPr>
          <p:cNvSpPr>
            <a:spLocks noGrp="1"/>
          </p:cNvSpPr>
          <p:nvPr>
            <p:ph type="dt" idx="1"/>
          </p:nvPr>
        </p:nvSpPr>
        <p:spPr/>
        <p:txBody>
          <a:bodyPr/>
          <a:lstStyle/>
          <a:p>
            <a:r>
              <a:rPr lang="en-US"/>
              <a:t>1/14/2024 PM</a:t>
            </a:r>
            <a:endParaRPr lang="en-US" dirty="0"/>
          </a:p>
        </p:txBody>
      </p:sp>
    </p:spTree>
    <p:extLst>
      <p:ext uri="{BB962C8B-B14F-4D97-AF65-F5344CB8AC3E}">
        <p14:creationId xmlns:p14="http://schemas.microsoft.com/office/powerpoint/2010/main" val="249219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9075"/>
            <a:ext cx="4321175" cy="3240088"/>
          </a:xfrm>
        </p:spPr>
      </p:sp>
      <p:sp>
        <p:nvSpPr>
          <p:cNvPr id="3" name="Notes Placeholder 2"/>
          <p:cNvSpPr>
            <a:spLocks noGrp="1"/>
          </p:cNvSpPr>
          <p:nvPr>
            <p:ph type="body" idx="1"/>
          </p:nvPr>
        </p:nvSpPr>
        <p:spPr>
          <a:xfrm>
            <a:off x="0" y="3458767"/>
            <a:ext cx="7313507" cy="6142434"/>
          </a:xfrm>
        </p:spPr>
        <p:txBody>
          <a:bodyPr/>
          <a:lstStyle/>
          <a:p>
            <a:r>
              <a:rPr lang="en-US" sz="1300" b="1" u="sng" dirty="0">
                <a:latin typeface="Arial" panose="020B0604020202020204" pitchFamily="34" charset="0"/>
                <a:cs typeface="Arial" panose="020B0604020202020204" pitchFamily="34" charset="0"/>
              </a:rPr>
              <a:t>2 Thessalonians 1;3-10, KJV</a:t>
            </a:r>
            <a:r>
              <a:rPr lang="en-US" sz="1300" b="1" dirty="0">
                <a:latin typeface="Arial" panose="020B0604020202020204" pitchFamily="34" charset="0"/>
                <a:cs typeface="Arial" panose="020B0604020202020204" pitchFamily="34" charset="0"/>
              </a:rPr>
              <a:t> </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We are bound to thank God always for you, brethren, as it is meet, because that your faith </a:t>
            </a:r>
            <a:r>
              <a:rPr lang="en-US" sz="1300" dirty="0" err="1">
                <a:latin typeface="Arial" panose="020B0604020202020204" pitchFamily="34" charset="0"/>
                <a:cs typeface="Arial" panose="020B0604020202020204" pitchFamily="34" charset="0"/>
              </a:rPr>
              <a:t>groweth</a:t>
            </a:r>
            <a:r>
              <a:rPr lang="en-US" sz="1300" dirty="0">
                <a:latin typeface="Arial" panose="020B0604020202020204" pitchFamily="34" charset="0"/>
                <a:cs typeface="Arial" panose="020B0604020202020204" pitchFamily="34" charset="0"/>
              </a:rPr>
              <a:t> exceedingly, and the charity of every one of you all toward each other </a:t>
            </a:r>
            <a:r>
              <a:rPr lang="en-US" sz="1300" dirty="0" err="1">
                <a:latin typeface="Arial" panose="020B0604020202020204" pitchFamily="34" charset="0"/>
                <a:cs typeface="Arial" panose="020B0604020202020204" pitchFamily="34" charset="0"/>
              </a:rPr>
              <a:t>aboundeth</a:t>
            </a:r>
            <a:r>
              <a:rPr lang="en-US" sz="1300" dirty="0">
                <a:latin typeface="Arial" panose="020B0604020202020204" pitchFamily="34" charset="0"/>
                <a:cs typeface="Arial" panose="020B0604020202020204" pitchFamily="34" charset="0"/>
              </a:rPr>
              <a:t>;</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So that we ourselves glory in you in the churches of God for your patience and faith in all your persecutions and tribulations that ye endure:</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Which is a manifest token of the righteous judgment of God, that ye may be counted worthy of the kingdom of God, for which ye also suffer:</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6</a:t>
            </a:r>
            <a:r>
              <a:rPr lang="en-US" sz="1300" dirty="0">
                <a:latin typeface="Arial" panose="020B0604020202020204" pitchFamily="34" charset="0"/>
                <a:cs typeface="Arial" panose="020B0604020202020204" pitchFamily="34" charset="0"/>
              </a:rPr>
              <a:t> Seeing it is a righteous thing with God to recompense tribulation to them that trouble you;</a:t>
            </a:r>
          </a:p>
          <a:p>
            <a:r>
              <a:rPr lang="en-US" sz="1300" b="1" dirty="0">
                <a:latin typeface="Arial" panose="020B0604020202020204" pitchFamily="34" charset="0"/>
                <a:cs typeface="Arial" panose="020B0604020202020204" pitchFamily="34" charset="0"/>
              </a:rPr>
              <a:t> 7</a:t>
            </a:r>
            <a:r>
              <a:rPr lang="en-US" sz="1300" dirty="0">
                <a:latin typeface="Arial" panose="020B0604020202020204" pitchFamily="34" charset="0"/>
                <a:cs typeface="Arial" panose="020B0604020202020204" pitchFamily="34" charset="0"/>
              </a:rPr>
              <a:t> And to you who are troubled </a:t>
            </a:r>
            <a:r>
              <a:rPr lang="en-US" sz="1300" b="1" dirty="0">
                <a:latin typeface="Arial" panose="020B0604020202020204" pitchFamily="34" charset="0"/>
                <a:cs typeface="Arial" panose="020B0604020202020204" pitchFamily="34" charset="0"/>
              </a:rPr>
              <a:t>rest with us, </a:t>
            </a:r>
            <a:r>
              <a:rPr lang="en-US" sz="1300" dirty="0">
                <a:latin typeface="Arial" panose="020B0604020202020204" pitchFamily="34" charset="0"/>
                <a:cs typeface="Arial" panose="020B0604020202020204" pitchFamily="34" charset="0"/>
              </a:rPr>
              <a:t>when the Lord Jesus shall be revealed from heaven with his mighty angels,</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In flaming fire taking vengeance on them that know not God, and that obey not the gospel of our Lord Jesus Christ:</a:t>
            </a:r>
          </a:p>
          <a:p>
            <a:r>
              <a:rPr lang="en-US" sz="1300" b="1" dirty="0">
                <a:latin typeface="Arial" panose="020B0604020202020204" pitchFamily="34" charset="0"/>
                <a:cs typeface="Arial" panose="020B0604020202020204" pitchFamily="34" charset="0"/>
              </a:rPr>
              <a:t> 9</a:t>
            </a:r>
            <a:r>
              <a:rPr lang="en-US" sz="1300" dirty="0">
                <a:latin typeface="Arial" panose="020B0604020202020204" pitchFamily="34" charset="0"/>
                <a:cs typeface="Arial" panose="020B0604020202020204" pitchFamily="34" charset="0"/>
              </a:rPr>
              <a:t> Who shall be punished with everlasting destruction from the presence of the Lord, and from the glory of his power;</a:t>
            </a:r>
          </a:p>
          <a:p>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a:t>
            </a:r>
            <a:r>
              <a:rPr lang="en-US" sz="1300" i="1" u="sng" dirty="0">
                <a:latin typeface="Arial" panose="020B0604020202020204" pitchFamily="34" charset="0"/>
                <a:cs typeface="Arial" panose="020B0604020202020204" pitchFamily="34" charset="0"/>
              </a:rPr>
              <a:t>When he shall come to be glorified in his saints, and to be admired in all them that believe (because our testimony among you was believed) in that day.</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v. 10</a:t>
            </a:r>
          </a:p>
          <a:p>
            <a:r>
              <a:rPr lang="en-US" sz="1300" b="1" dirty="0">
                <a:latin typeface="Arial" panose="020B0604020202020204" pitchFamily="34" charset="0"/>
                <a:cs typeface="Arial" panose="020B0604020202020204" pitchFamily="34" charset="0"/>
              </a:rPr>
              <a:t>1 John 3:2 KJV 2 </a:t>
            </a:r>
            <a:r>
              <a:rPr lang="en-US" sz="1300" dirty="0">
                <a:latin typeface="Arial" panose="020B0604020202020204" pitchFamily="34" charset="0"/>
                <a:cs typeface="Arial" panose="020B0604020202020204" pitchFamily="34" charset="0"/>
              </a:rPr>
              <a:t>Beloved, now are we the sons of God, and it doth not yet appear what we shall be: but we know that, when he shall appear, we shall be like him; for we shall see him as he is.</a:t>
            </a:r>
          </a:p>
          <a:p>
            <a:r>
              <a:rPr lang="en-US" sz="1300" b="1" dirty="0">
                <a:latin typeface="Arial" panose="020B0604020202020204" pitchFamily="34" charset="0"/>
                <a:cs typeface="Arial" panose="020B0604020202020204" pitchFamily="34" charset="0"/>
              </a:rPr>
              <a:t>Revelation 7:9-10 KJV 9</a:t>
            </a:r>
            <a:r>
              <a:rPr lang="en-US" sz="1300" dirty="0">
                <a:latin typeface="Arial" panose="020B0604020202020204" pitchFamily="34" charset="0"/>
                <a:cs typeface="Arial" panose="020B0604020202020204" pitchFamily="34" charset="0"/>
              </a:rPr>
              <a:t> After this I beheld, and, lo, </a:t>
            </a:r>
            <a:r>
              <a:rPr lang="en-US" sz="1300" b="1" dirty="0">
                <a:latin typeface="Arial" panose="020B0604020202020204" pitchFamily="34" charset="0"/>
                <a:cs typeface="Arial" panose="020B0604020202020204" pitchFamily="34" charset="0"/>
              </a:rPr>
              <a:t>a great multitude, which no man could number</a:t>
            </a:r>
            <a:r>
              <a:rPr lang="en-US" sz="1300" dirty="0">
                <a:latin typeface="Arial" panose="020B0604020202020204" pitchFamily="34" charset="0"/>
                <a:cs typeface="Arial" panose="020B0604020202020204" pitchFamily="34" charset="0"/>
              </a:rPr>
              <a:t>, of all nations, and kindreds, and people, and tongues, stood before the throne, and before the Lamb, clothed with white robes, and palms in their hands; </a:t>
            </a:r>
            <a:r>
              <a:rPr lang="en-US" sz="1300" b="1" dirty="0">
                <a:latin typeface="Arial" panose="020B0604020202020204" pitchFamily="34" charset="0"/>
                <a:cs typeface="Arial" panose="020B0604020202020204" pitchFamily="34" charset="0"/>
              </a:rPr>
              <a:t>10 </a:t>
            </a:r>
            <a:r>
              <a:rPr lang="en-US" sz="1300" dirty="0">
                <a:latin typeface="Arial" panose="020B0604020202020204" pitchFamily="34" charset="0"/>
                <a:cs typeface="Arial" panose="020B0604020202020204" pitchFamily="34" charset="0"/>
              </a:rPr>
              <a:t>And cried with a loud voice, saying, Salvation to our God which </a:t>
            </a:r>
            <a:r>
              <a:rPr lang="en-US" sz="1300" dirty="0" err="1">
                <a:latin typeface="Arial" panose="020B0604020202020204" pitchFamily="34" charset="0"/>
                <a:cs typeface="Arial" panose="020B0604020202020204" pitchFamily="34" charset="0"/>
              </a:rPr>
              <a:t>sitteth</a:t>
            </a:r>
            <a:r>
              <a:rPr lang="en-US" sz="1300" dirty="0">
                <a:latin typeface="Arial" panose="020B0604020202020204" pitchFamily="34" charset="0"/>
                <a:cs typeface="Arial" panose="020B0604020202020204" pitchFamily="34" charset="0"/>
              </a:rPr>
              <a:t> upon the throne, and unto the Lamb.</a:t>
            </a:r>
          </a:p>
          <a:p>
            <a:r>
              <a:rPr lang="en-US" sz="1300" b="1" dirty="0">
                <a:latin typeface="Arial" panose="020B0604020202020204" pitchFamily="34" charset="0"/>
                <a:cs typeface="Arial" panose="020B0604020202020204" pitchFamily="34" charset="0"/>
              </a:rPr>
              <a:t>Acts 10:35 KJV 35 </a:t>
            </a:r>
            <a:r>
              <a:rPr lang="en-US" sz="1300" dirty="0">
                <a:latin typeface="Arial" panose="020B0604020202020204" pitchFamily="34" charset="0"/>
                <a:cs typeface="Arial" panose="020B0604020202020204" pitchFamily="34" charset="0"/>
              </a:rPr>
              <a:t>But </a:t>
            </a:r>
            <a:r>
              <a:rPr lang="en-US" sz="1300" b="1" dirty="0">
                <a:latin typeface="Arial" panose="020B0604020202020204" pitchFamily="34" charset="0"/>
                <a:cs typeface="Arial" panose="020B0604020202020204" pitchFamily="34" charset="0"/>
              </a:rPr>
              <a:t>in every nation he that </a:t>
            </a:r>
            <a:r>
              <a:rPr lang="en-US" sz="1300" b="1" dirty="0" err="1">
                <a:latin typeface="Arial" panose="020B0604020202020204" pitchFamily="34" charset="0"/>
                <a:cs typeface="Arial" panose="020B0604020202020204" pitchFamily="34" charset="0"/>
              </a:rPr>
              <a:t>feareth</a:t>
            </a:r>
            <a:r>
              <a:rPr lang="en-US" sz="1300" b="1" dirty="0">
                <a:latin typeface="Arial" panose="020B0604020202020204" pitchFamily="34" charset="0"/>
                <a:cs typeface="Arial" panose="020B0604020202020204" pitchFamily="34" charset="0"/>
              </a:rPr>
              <a:t> him, and worketh righteousness, is accepted with him. </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Titus 3:3-8 KJV 3 </a:t>
            </a:r>
            <a:r>
              <a:rPr lang="en-US" sz="1300" dirty="0">
                <a:latin typeface="Arial" panose="020B0604020202020204" pitchFamily="34" charset="0"/>
                <a:cs typeface="Arial" panose="020B0604020202020204" pitchFamily="34" charset="0"/>
              </a:rPr>
              <a:t>For we ourselves also were sometimes foolish, disobedient, deceived, serving divers lusts and pleasures, living in malice and envy, hateful, and hating one another.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But after that the kindness and love of God our </a:t>
            </a:r>
            <a:r>
              <a:rPr lang="en-US" sz="1300" dirty="0" err="1">
                <a:latin typeface="Arial" panose="020B0604020202020204" pitchFamily="34" charset="0"/>
                <a:cs typeface="Arial" panose="020B0604020202020204" pitchFamily="34" charset="0"/>
              </a:rPr>
              <a:t>Saviour</a:t>
            </a:r>
            <a:r>
              <a:rPr lang="en-US" sz="1300" dirty="0">
                <a:latin typeface="Arial" panose="020B0604020202020204" pitchFamily="34" charset="0"/>
                <a:cs typeface="Arial" panose="020B0604020202020204" pitchFamily="34" charset="0"/>
              </a:rPr>
              <a:t> toward man appeared,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Not by works of righteousness which we have done, but according to his mercy he saved us, by the washing of regeneration, and renewing of the Holy Ghost; </a:t>
            </a:r>
            <a:r>
              <a:rPr lang="en-US" sz="1300" b="1" dirty="0">
                <a:latin typeface="Arial" panose="020B0604020202020204" pitchFamily="34" charset="0"/>
                <a:cs typeface="Arial" panose="020B0604020202020204" pitchFamily="34" charset="0"/>
              </a:rPr>
              <a:t>6 </a:t>
            </a:r>
            <a:r>
              <a:rPr lang="en-US" sz="1300" dirty="0">
                <a:latin typeface="Arial" panose="020B0604020202020204" pitchFamily="34" charset="0"/>
                <a:cs typeface="Arial" panose="020B0604020202020204" pitchFamily="34" charset="0"/>
              </a:rPr>
              <a:t>Which he shed on us abundantly through Jesus Christ our </a:t>
            </a:r>
            <a:r>
              <a:rPr lang="en-US" sz="1300" dirty="0" err="1">
                <a:latin typeface="Arial" panose="020B0604020202020204" pitchFamily="34" charset="0"/>
                <a:cs typeface="Arial" panose="020B0604020202020204" pitchFamily="34" charset="0"/>
              </a:rPr>
              <a:t>Saviour</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7</a:t>
            </a:r>
            <a:r>
              <a:rPr lang="en-US" sz="1300" dirty="0">
                <a:latin typeface="Arial" panose="020B0604020202020204" pitchFamily="34" charset="0"/>
                <a:cs typeface="Arial" panose="020B0604020202020204" pitchFamily="34" charset="0"/>
              </a:rPr>
              <a:t> That being justified by his grace, we should be made heirs according to the hope of eternal life.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This is a faithful saying, and these things I will that thou affirm constantly, that they which have believed in God might be careful to maintain good works. These things are good and profitable unto men.</a:t>
            </a:r>
          </a:p>
          <a:p>
            <a:r>
              <a:rPr lang="en-US" sz="1300" b="1" dirty="0">
                <a:latin typeface="Arial" panose="020B0604020202020204" pitchFamily="34" charset="0"/>
                <a:cs typeface="Arial" panose="020B0604020202020204" pitchFamily="34" charset="0"/>
              </a:rPr>
              <a:t>John 14:1-3 KJV 1 </a:t>
            </a:r>
            <a:r>
              <a:rPr lang="en-US" sz="1300" dirty="0">
                <a:latin typeface="Arial" panose="020B0604020202020204" pitchFamily="34" charset="0"/>
                <a:cs typeface="Arial" panose="020B0604020202020204" pitchFamily="34" charset="0"/>
              </a:rPr>
              <a:t>Let not your heart be troubled: ye believe in God, believe also in me.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In my Father's house are many mansions: if it were not so, I would have told you. I go to prepare a place for you.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And if I go and prepare a place for you, I will come again, and receive you unto myself; that where I am, there ye may be also.</a:t>
            </a:r>
          </a:p>
          <a:p>
            <a:r>
              <a:rPr lang="en-US" sz="1300" b="1" dirty="0">
                <a:latin typeface="Arial" panose="020B0604020202020204" pitchFamily="34" charset="0"/>
                <a:cs typeface="Arial" panose="020B0604020202020204" pitchFamily="34" charset="0"/>
              </a:rPr>
              <a:t>1 Peter 5:10-11 KJV </a:t>
            </a:r>
            <a:r>
              <a:rPr lang="en-US" sz="1300" dirty="0">
                <a:latin typeface="Arial" panose="020B0604020202020204" pitchFamily="34" charset="0"/>
                <a:cs typeface="Arial" panose="020B0604020202020204" pitchFamily="34" charset="0"/>
              </a:rPr>
              <a:t>10 But the God of all grace, </a:t>
            </a:r>
            <a:r>
              <a:rPr lang="en-US" sz="1300" b="1" dirty="0">
                <a:latin typeface="Arial" panose="020B0604020202020204" pitchFamily="34" charset="0"/>
                <a:cs typeface="Arial" panose="020B0604020202020204" pitchFamily="34" charset="0"/>
              </a:rPr>
              <a:t>who hath called us unto his eternal glory by Christ Jesus</a:t>
            </a:r>
            <a:r>
              <a:rPr lang="en-US" sz="1300" dirty="0">
                <a:latin typeface="Arial" panose="020B0604020202020204" pitchFamily="34" charset="0"/>
                <a:cs typeface="Arial" panose="020B0604020202020204" pitchFamily="34" charset="0"/>
              </a:rPr>
              <a:t>, </a:t>
            </a:r>
            <a:r>
              <a:rPr lang="en-US" sz="1300" u="sng" dirty="0">
                <a:latin typeface="Arial" panose="020B0604020202020204" pitchFamily="34" charset="0"/>
                <a:cs typeface="Arial" panose="020B0604020202020204" pitchFamily="34" charset="0"/>
              </a:rPr>
              <a:t>after that ye have suffered a while, make you perfect, stablish, strengthen, settle you</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To him be glory</a:t>
            </a:r>
            <a:r>
              <a:rPr lang="en-US" sz="1300" dirty="0">
                <a:latin typeface="Arial" panose="020B0604020202020204" pitchFamily="34" charset="0"/>
                <a:cs typeface="Arial" panose="020B0604020202020204" pitchFamily="34" charset="0"/>
              </a:rPr>
              <a:t> and dominion for ever and ever. Amen.</a:t>
            </a:r>
          </a:p>
          <a:p>
            <a:r>
              <a:rPr lang="en-US" sz="1300" b="1" dirty="0">
                <a:latin typeface="Arial" panose="020B0604020202020204" pitchFamily="34" charset="0"/>
                <a:cs typeface="Arial" panose="020B0604020202020204" pitchFamily="34" charset="0"/>
              </a:rPr>
              <a:t>2 Peter 1:2-3 KJV 2 </a:t>
            </a:r>
            <a:r>
              <a:rPr lang="en-US" sz="1300" dirty="0">
                <a:latin typeface="Arial" panose="020B0604020202020204" pitchFamily="34" charset="0"/>
                <a:cs typeface="Arial" panose="020B0604020202020204" pitchFamily="34" charset="0"/>
              </a:rPr>
              <a:t>Grace and peace be multiplied unto you through the knowledge of God, and of Jesus our Lord,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According as his divine power hath given unto us all things that pertain unto life and godliness</a:t>
            </a:r>
            <a:r>
              <a:rPr lang="en-US" sz="1300" b="1" dirty="0">
                <a:latin typeface="Arial" panose="020B0604020202020204" pitchFamily="34" charset="0"/>
                <a:cs typeface="Arial" panose="020B0604020202020204" pitchFamily="34" charset="0"/>
              </a:rPr>
              <a:t>, through the knowledge of him that hath called us to glory and virtue:</a:t>
            </a:r>
          </a:p>
          <a:p>
            <a:endParaRPr lang="en-US" sz="1300" b="1"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3468A4-CAEC-4DDA-8A25-B11D75571BBB}" type="slidenum">
              <a:rPr lang="en-US" smtClean="0"/>
              <a:t>5</a:t>
            </a:fld>
            <a:endParaRPr lang="en-US" dirty="0"/>
          </a:p>
        </p:txBody>
      </p:sp>
      <p:sp>
        <p:nvSpPr>
          <p:cNvPr id="5" name="Date Placeholder 4">
            <a:extLst>
              <a:ext uri="{FF2B5EF4-FFF2-40B4-BE49-F238E27FC236}">
                <a16:creationId xmlns:a16="http://schemas.microsoft.com/office/drawing/2014/main" id="{95C11CF1-B062-3CEB-8708-BFF559E1E6BB}"/>
              </a:ext>
            </a:extLst>
          </p:cNvPr>
          <p:cNvSpPr>
            <a:spLocks noGrp="1"/>
          </p:cNvSpPr>
          <p:nvPr>
            <p:ph type="dt" idx="1"/>
          </p:nvPr>
        </p:nvSpPr>
        <p:spPr/>
        <p:txBody>
          <a:bodyPr/>
          <a:lstStyle/>
          <a:p>
            <a:r>
              <a:rPr lang="en-US"/>
              <a:t>1/14/2024 PM</a:t>
            </a:r>
            <a:endParaRPr lang="en-US" dirty="0"/>
          </a:p>
        </p:txBody>
      </p:sp>
    </p:spTree>
    <p:extLst>
      <p:ext uri="{BB962C8B-B14F-4D97-AF65-F5344CB8AC3E}">
        <p14:creationId xmlns:p14="http://schemas.microsoft.com/office/powerpoint/2010/main" val="2677344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61988"/>
            <a:ext cx="4321175" cy="3240087"/>
          </a:xfrm>
        </p:spPr>
      </p:sp>
      <p:sp>
        <p:nvSpPr>
          <p:cNvPr id="3" name="Notes Placeholder 2"/>
          <p:cNvSpPr>
            <a:spLocks noGrp="1"/>
          </p:cNvSpPr>
          <p:nvPr>
            <p:ph type="body" idx="1"/>
          </p:nvPr>
        </p:nvSpPr>
        <p:spPr/>
        <p:txBody>
          <a:bodyPr/>
          <a:lstStyle/>
          <a:p>
            <a:pPr marL="181240" indent="-181240">
              <a:buFont typeface="Wingdings" panose="05000000000000000000" pitchFamily="2" charset="2"/>
              <a:buChar char="§"/>
            </a:pPr>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3468A4-CAEC-4DDA-8A25-B11D75571BBB}" type="slidenum">
              <a:rPr lang="en-US" smtClean="0"/>
              <a:t>6</a:t>
            </a:fld>
            <a:endParaRPr lang="en-US" dirty="0"/>
          </a:p>
        </p:txBody>
      </p:sp>
      <p:sp>
        <p:nvSpPr>
          <p:cNvPr id="5" name="Date Placeholder 4">
            <a:extLst>
              <a:ext uri="{FF2B5EF4-FFF2-40B4-BE49-F238E27FC236}">
                <a16:creationId xmlns:a16="http://schemas.microsoft.com/office/drawing/2014/main" id="{CD84640B-42CB-F334-7991-6A72D8749117}"/>
              </a:ext>
            </a:extLst>
          </p:cNvPr>
          <p:cNvSpPr>
            <a:spLocks noGrp="1"/>
          </p:cNvSpPr>
          <p:nvPr>
            <p:ph type="dt" idx="1"/>
          </p:nvPr>
        </p:nvSpPr>
        <p:spPr/>
        <p:txBody>
          <a:bodyPr/>
          <a:lstStyle/>
          <a:p>
            <a:r>
              <a:rPr lang="en-US"/>
              <a:t>1/14/2024 PM</a:t>
            </a:r>
            <a:endParaRPr lang="en-US" dirty="0"/>
          </a:p>
        </p:txBody>
      </p:sp>
    </p:spTree>
    <p:extLst>
      <p:ext uri="{BB962C8B-B14F-4D97-AF65-F5344CB8AC3E}">
        <p14:creationId xmlns:p14="http://schemas.microsoft.com/office/powerpoint/2010/main" val="77310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3650" y="120650"/>
            <a:ext cx="4787900" cy="3590925"/>
          </a:xfrm>
        </p:spPr>
      </p:sp>
      <p:sp>
        <p:nvSpPr>
          <p:cNvPr id="3" name="Notes Placeholder 2"/>
          <p:cNvSpPr>
            <a:spLocks noGrp="1"/>
          </p:cNvSpPr>
          <p:nvPr>
            <p:ph type="body" idx="1"/>
          </p:nvPr>
        </p:nvSpPr>
        <p:spPr>
          <a:xfrm>
            <a:off x="9462" y="3712132"/>
            <a:ext cx="7304046" cy="5889069"/>
          </a:xfrm>
        </p:spPr>
        <p:txBody>
          <a:bodyPr>
            <a:normAutofit fontScale="85000" lnSpcReduction="10000"/>
          </a:bodyPr>
          <a:lstStyle/>
          <a:p>
            <a:pPr>
              <a:defRPr/>
            </a:pPr>
            <a:r>
              <a:rPr lang="en-US" altLang="en-US" sz="1700" b="1" u="sng" dirty="0">
                <a:latin typeface="Arial" panose="020B0604020202020204" pitchFamily="34" charset="0"/>
                <a:cs typeface="Arial" panose="020B0604020202020204" pitchFamily="34" charset="0"/>
              </a:rPr>
              <a:t>Acts 2:36-37 - 36 </a:t>
            </a:r>
            <a:r>
              <a:rPr lang="en-US" altLang="en-US" sz="17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700" b="1" dirty="0">
                <a:latin typeface="Arial" panose="020B0604020202020204" pitchFamily="34" charset="0"/>
                <a:cs typeface="Arial" panose="020B0604020202020204" pitchFamily="34" charset="0"/>
              </a:rPr>
              <a:t>3</a:t>
            </a:r>
            <a:r>
              <a:rPr lang="en-US" altLang="en-US" sz="17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700" b="1" dirty="0">
                <a:latin typeface="Arial" panose="020B0604020202020204" pitchFamily="34" charset="0"/>
                <a:cs typeface="Arial" panose="020B0604020202020204" pitchFamily="34" charset="0"/>
              </a:rPr>
              <a:t>Men and brethren, what shall we do?</a:t>
            </a:r>
          </a:p>
          <a:p>
            <a:pPr>
              <a:defRPr/>
            </a:pPr>
            <a:r>
              <a:rPr lang="en-US" altLang="en-US" sz="1700" b="1" u="sng" dirty="0">
                <a:latin typeface="Arial" panose="020B0604020202020204" pitchFamily="34" charset="0"/>
                <a:cs typeface="Arial" panose="020B0604020202020204" pitchFamily="34" charset="0"/>
              </a:rPr>
              <a:t>Rom. 10:17 </a:t>
            </a:r>
            <a:r>
              <a:rPr lang="en-US" altLang="en-US" sz="17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700" b="1" u="sng" dirty="0">
                <a:latin typeface="Arial" panose="020B0604020202020204" pitchFamily="34" charset="0"/>
                <a:cs typeface="Arial" panose="020B0604020202020204" pitchFamily="34" charset="0"/>
              </a:rPr>
              <a:t>Heb 11:6</a:t>
            </a:r>
            <a:r>
              <a:rPr lang="en-US" altLang="en-US" sz="1700" b="1" dirty="0">
                <a:latin typeface="Arial" panose="020B0604020202020204" pitchFamily="34" charset="0"/>
                <a:cs typeface="Arial" panose="020B0604020202020204" pitchFamily="34" charset="0"/>
              </a:rPr>
              <a:t> </a:t>
            </a:r>
            <a:r>
              <a:rPr lang="en-US" altLang="en-US" sz="1700" dirty="0">
                <a:latin typeface="Arial" panose="020B0604020202020204" pitchFamily="34" charset="0"/>
                <a:cs typeface="Arial" panose="020B0604020202020204" pitchFamily="34" charset="0"/>
              </a:rPr>
              <a:t>But without faith it is impossible to please him: for he that cometh to God </a:t>
            </a:r>
            <a:r>
              <a:rPr lang="en-US" altLang="en-US" sz="1700" b="1" dirty="0">
                <a:latin typeface="Arial" panose="020B0604020202020204" pitchFamily="34" charset="0"/>
                <a:cs typeface="Arial" panose="020B0604020202020204" pitchFamily="34" charset="0"/>
              </a:rPr>
              <a:t>must believe that he is</a:t>
            </a:r>
            <a:r>
              <a:rPr lang="en-US" altLang="en-US" sz="1700" dirty="0">
                <a:latin typeface="Arial" panose="020B0604020202020204" pitchFamily="34" charset="0"/>
                <a:cs typeface="Arial" panose="020B0604020202020204" pitchFamily="34" charset="0"/>
              </a:rPr>
              <a:t>, and that he is a rewarder of </a:t>
            </a:r>
            <a:r>
              <a:rPr lang="en-US" altLang="en-US" sz="1700" b="1" dirty="0">
                <a:latin typeface="Arial" panose="020B0604020202020204" pitchFamily="34" charset="0"/>
                <a:cs typeface="Arial" panose="020B0604020202020204" pitchFamily="34" charset="0"/>
              </a:rPr>
              <a:t>them that diligently seek him</a:t>
            </a:r>
            <a:r>
              <a:rPr lang="en-US" altLang="en-US" sz="1700" dirty="0">
                <a:latin typeface="Arial" panose="020B0604020202020204" pitchFamily="34" charset="0"/>
                <a:cs typeface="Arial" panose="020B0604020202020204" pitchFamily="34" charset="0"/>
              </a:rPr>
              <a:t>.</a:t>
            </a:r>
          </a:p>
          <a:p>
            <a:pPr>
              <a:defRPr/>
            </a:pPr>
            <a:r>
              <a:rPr lang="en-US" altLang="en-US" sz="1700" b="1" u="sng" dirty="0">
                <a:latin typeface="Arial" panose="020B0604020202020204" pitchFamily="34" charset="0"/>
                <a:cs typeface="Arial" panose="020B0604020202020204" pitchFamily="34" charset="0"/>
              </a:rPr>
              <a:t>Jn. 8:24 </a:t>
            </a:r>
            <a:r>
              <a:rPr lang="en-US" altLang="en-US" sz="17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700" b="1" u="sng" dirty="0">
                <a:latin typeface="Arial" panose="020B0604020202020204" pitchFamily="34" charset="0"/>
                <a:cs typeface="Arial" panose="020B0604020202020204" pitchFamily="34" charset="0"/>
              </a:rPr>
              <a:t>Acts 17:30-31 </a:t>
            </a:r>
            <a:r>
              <a:rPr lang="en-US" altLang="en-US" sz="1700" dirty="0">
                <a:latin typeface="Arial" panose="020B0604020202020204" pitchFamily="34" charset="0"/>
                <a:cs typeface="Arial" panose="020B0604020202020204" pitchFamily="34" charset="0"/>
              </a:rPr>
              <a:t>- And the times of this ignorance God winked at; but now </a:t>
            </a:r>
            <a:r>
              <a:rPr lang="en-US" altLang="en-US" sz="1700" dirty="0" err="1">
                <a:latin typeface="Arial" panose="020B0604020202020204" pitchFamily="34" charset="0"/>
                <a:cs typeface="Arial" panose="020B0604020202020204" pitchFamily="34" charset="0"/>
              </a:rPr>
              <a:t>commandeth</a:t>
            </a:r>
            <a:r>
              <a:rPr lang="en-US" altLang="en-US" sz="17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700" b="1" u="sng" dirty="0">
                <a:latin typeface="Arial" panose="020B0604020202020204" pitchFamily="34" charset="0"/>
                <a:cs typeface="Arial" panose="020B0604020202020204" pitchFamily="34" charset="0"/>
              </a:rPr>
              <a:t>Matt. 10:34 </a:t>
            </a:r>
            <a:r>
              <a:rPr lang="en-US" altLang="en-US" sz="17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700" b="1" u="sng" dirty="0">
                <a:latin typeface="Arial" panose="020B0604020202020204" pitchFamily="34" charset="0"/>
                <a:cs typeface="Arial" panose="020B0604020202020204" pitchFamily="34" charset="0"/>
              </a:rPr>
              <a:t>Acts 2:38 </a:t>
            </a:r>
            <a:r>
              <a:rPr lang="en-US" altLang="en-US" sz="17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700" b="1" u="sng" dirty="0">
                <a:latin typeface="Arial" panose="020B0604020202020204" pitchFamily="34" charset="0"/>
                <a:cs typeface="Arial" panose="020B0604020202020204" pitchFamily="34" charset="0"/>
              </a:rPr>
              <a:t>1 Jn. 1:7-9 </a:t>
            </a:r>
            <a:r>
              <a:rPr lang="en-US" altLang="en-US" sz="17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700" dirty="0" err="1">
                <a:latin typeface="Arial" panose="020B0604020202020204" pitchFamily="34" charset="0"/>
                <a:cs typeface="Arial" panose="020B0604020202020204" pitchFamily="34" charset="0"/>
              </a:rPr>
              <a:t>cleanseth</a:t>
            </a:r>
            <a:r>
              <a:rPr lang="en-US" altLang="en-US" sz="1700" dirty="0">
                <a:latin typeface="Arial" panose="020B0604020202020204" pitchFamily="34" charset="0"/>
                <a:cs typeface="Arial" panose="020B0604020202020204" pitchFamily="34" charset="0"/>
              </a:rPr>
              <a:t> us from all sin</a:t>
            </a:r>
            <a:r>
              <a:rPr lang="en-US" altLang="en-US" sz="1700" b="1" dirty="0">
                <a:latin typeface="Arial" panose="020B0604020202020204" pitchFamily="34" charset="0"/>
                <a:cs typeface="Arial" panose="020B0604020202020204" pitchFamily="34" charset="0"/>
              </a:rPr>
              <a:t>. 8 </a:t>
            </a:r>
            <a:r>
              <a:rPr lang="en-US" altLang="en-US" sz="1700" dirty="0">
                <a:latin typeface="Arial" panose="020B0604020202020204" pitchFamily="34" charset="0"/>
                <a:cs typeface="Arial" panose="020B0604020202020204" pitchFamily="34" charset="0"/>
              </a:rPr>
              <a:t>If we say that we have no sin, we deceive ourselves, and the truth is not in us. </a:t>
            </a:r>
            <a:r>
              <a:rPr lang="en-US" altLang="en-US" sz="1700" b="1" dirty="0">
                <a:latin typeface="Arial" panose="020B0604020202020204" pitchFamily="34" charset="0"/>
                <a:cs typeface="Arial" panose="020B0604020202020204" pitchFamily="34" charset="0"/>
              </a:rPr>
              <a:t>9</a:t>
            </a:r>
            <a:r>
              <a:rPr lang="en-US" altLang="en-US" sz="17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700" b="1" u="sng" dirty="0">
                <a:latin typeface="Arial" panose="020B0604020202020204" pitchFamily="34" charset="0"/>
                <a:cs typeface="Arial" panose="020B0604020202020204" pitchFamily="34" charset="0"/>
              </a:rPr>
              <a:t>Rev. 2:10 </a:t>
            </a:r>
            <a:r>
              <a:rPr lang="en-US" altLang="en-US" sz="17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700" b="1" u="sng" dirty="0">
                <a:latin typeface="Arial" panose="020B0604020202020204" pitchFamily="34" charset="0"/>
                <a:cs typeface="Arial" panose="020B0604020202020204" pitchFamily="34" charset="0"/>
              </a:rPr>
              <a:t>be thou faithful unto death, and I will give thee a crown of life</a:t>
            </a:r>
            <a:r>
              <a:rPr lang="en-US" altLang="en-US" sz="17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1/14/2024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7</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98ADD0B4-C390-4920-AD4E-D4807184D59C}" type="datetime1">
              <a:rPr lang="en-US" smtClean="0"/>
              <a:t>1/15/2024</a:t>
            </a:fld>
            <a:endParaRPr lang="en-US" dirty="0"/>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9881896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4BA0AC64-7300-42D8-A1EA-FB6990E9C309}" type="datetime1">
              <a:rPr lang="en-US" smtClean="0"/>
              <a:t>1/15/2024</a:t>
            </a:fld>
            <a:endParaRPr lang="en-US" dirty="0"/>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2811138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0FE8ADC3-7DD5-433D-BF99-F0AADAFFD88A}" type="datetime1">
              <a:rPr lang="en-US" smtClean="0"/>
              <a:t>1/15/2024</a:t>
            </a:fld>
            <a:endParaRPr lang="en-US" dirty="0"/>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270332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573B7DC2-64AE-4F92-8BFF-92EE0C11D1CD}" type="datetime1">
              <a:rPr lang="en-US" smtClean="0"/>
              <a:t>1/15/2024</a:t>
            </a:fld>
            <a:endParaRPr lang="en-US" dirty="0"/>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3471779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55EF991A-AB33-47A4-A6FB-7B809B95E0DF}" type="datetime1">
              <a:rPr lang="en-US" smtClean="0"/>
              <a:t>1/15/2024</a:t>
            </a:fld>
            <a:endParaRPr lang="en-US" dirty="0"/>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6729152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16E30211-8284-4016-BF5E-E406834EB61F}" type="datetime1">
              <a:rPr lang="en-US" smtClean="0"/>
              <a:t>1/15/2024</a:t>
            </a:fld>
            <a:endParaRPr lang="en-US" dirty="0"/>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2839890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CE018C2C-7BC4-4C70-8AA1-A7DB97B5F443}" type="datetime1">
              <a:rPr lang="en-US" smtClean="0"/>
              <a:t>1/15/2024</a:t>
            </a:fld>
            <a:endParaRPr lang="en-US" dirty="0"/>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30267226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E2BE79DD-8F79-4B0E-95D9-0D965D926826}" type="datetime1">
              <a:rPr lang="en-US" smtClean="0"/>
              <a:t>1/15/2024</a:t>
            </a:fld>
            <a:endParaRPr lang="en-US" dirty="0"/>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1261014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F4A81D17-09B6-45DD-9654-527038C88C0E}" type="datetime1">
              <a:rPr lang="en-US" smtClean="0"/>
              <a:t>1/15/2024</a:t>
            </a:fld>
            <a:endParaRPr lang="en-US" dirty="0"/>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414493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47B2C75E-1879-4AF5-973B-1707360579F0}" type="datetime1">
              <a:rPr lang="en-US" smtClean="0"/>
              <a:t>1/15/2024</a:t>
            </a:fld>
            <a:endParaRPr lang="en-US" dirty="0"/>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0459496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F4248A7D-6593-4F7A-A4B0-DA89CE2CC675}" type="datetime1">
              <a:rPr lang="en-US" smtClean="0"/>
              <a:t>1/15/2024</a:t>
            </a:fld>
            <a:endParaRPr lang="en-US" dirty="0"/>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373941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ABFE458F-5DE0-40EB-8FAF-6A994825A74D}" type="datetime1">
              <a:rPr lang="en-US" smtClean="0"/>
              <a:t>1/15/2024</a:t>
            </a:fld>
            <a:endParaRPr lang="en-US" dirty="0"/>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dirty="0"/>
          </a:p>
        </p:txBody>
      </p:sp>
    </p:spTree>
    <p:extLst>
      <p:ext uri="{BB962C8B-B14F-4D97-AF65-F5344CB8AC3E}">
        <p14:creationId xmlns:p14="http://schemas.microsoft.com/office/powerpoint/2010/main" val="1478365646"/>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414E16DB-1042-E17B-F160-B48F2686F23E}"/>
              </a:ext>
            </a:extLst>
          </p:cNvPr>
          <p:cNvSpPr>
            <a:spLocks noGrp="1"/>
          </p:cNvSpPr>
          <p:nvPr>
            <p:ph type="ctrTitle"/>
          </p:nvPr>
        </p:nvSpPr>
        <p:spPr>
          <a:xfrm>
            <a:off x="4252686" y="785407"/>
            <a:ext cx="4622798" cy="5287185"/>
          </a:xfrm>
        </p:spPr>
        <p:txBody>
          <a:bodyPr anchor="ctr">
            <a:normAutofit fontScale="90000"/>
          </a:bodyPr>
          <a:lstStyle/>
          <a:p>
            <a:r>
              <a:rPr lang="en-US" sz="7200" b="1" i="1" dirty="0">
                <a:solidFill>
                  <a:schemeClr val="tx2"/>
                </a:solidFill>
                <a:latin typeface="Candara" panose="020E0502030303020204" pitchFamily="34" charset="0"/>
              </a:rPr>
              <a:t>“When The Lord Jesus Shall Be Revealed From Heaven”</a:t>
            </a:r>
          </a:p>
        </p:txBody>
      </p:sp>
      <p:sp>
        <p:nvSpPr>
          <p:cNvPr id="3" name="Subtitle 2">
            <a:extLst>
              <a:ext uri="{FF2B5EF4-FFF2-40B4-BE49-F238E27FC236}">
                <a16:creationId xmlns:a16="http://schemas.microsoft.com/office/drawing/2014/main" id="{D69C9273-B000-115D-965C-9B62A3456461}"/>
              </a:ext>
            </a:extLst>
          </p:cNvPr>
          <p:cNvSpPr>
            <a:spLocks noGrp="1"/>
          </p:cNvSpPr>
          <p:nvPr>
            <p:ph type="subTitle" idx="1"/>
          </p:nvPr>
        </p:nvSpPr>
        <p:spPr>
          <a:xfrm>
            <a:off x="134258" y="3809995"/>
            <a:ext cx="3984170" cy="528919"/>
          </a:xfrm>
        </p:spPr>
        <p:txBody>
          <a:bodyPr>
            <a:noAutofit/>
          </a:bodyPr>
          <a:lstStyle/>
          <a:p>
            <a:pPr algn="l"/>
            <a:r>
              <a:rPr lang="en-US" sz="3200" b="1" i="1" dirty="0">
                <a:latin typeface="Candara" panose="020E0502030303020204" pitchFamily="34" charset="0"/>
              </a:rPr>
              <a:t>2 Thessalonians 1:3-10</a:t>
            </a:r>
          </a:p>
        </p:txBody>
      </p:sp>
      <p:sp>
        <p:nvSpPr>
          <p:cNvPr id="16" name="Freeform: Shape 15">
            <a:extLst>
              <a:ext uri="{FF2B5EF4-FFF2-40B4-BE49-F238E27FC236}">
                <a16:creationId xmlns:a16="http://schemas.microsoft.com/office/drawing/2014/main" id="{F47DB6CD-8E9E-4643-B3B6-01BD80429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4120" y="1356113"/>
            <a:ext cx="6095989" cy="4907765"/>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venir Next LT Pro Light"/>
            </a:endParaRPr>
          </a:p>
        </p:txBody>
      </p:sp>
    </p:spTree>
    <p:extLst>
      <p:ext uri="{BB962C8B-B14F-4D97-AF65-F5344CB8AC3E}">
        <p14:creationId xmlns:p14="http://schemas.microsoft.com/office/powerpoint/2010/main" val="2141192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762000" y="607918"/>
            <a:ext cx="6203576" cy="620807"/>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947964" y="1405165"/>
            <a:ext cx="8153400" cy="5210174"/>
          </a:xfrm>
        </p:spPr>
        <p:txBody>
          <a:bodyPr>
            <a:noAutofit/>
          </a:bodyPr>
          <a:lstStyle/>
          <a:p>
            <a:pPr marL="0" indent="0">
              <a:lnSpc>
                <a:spcPts val="3600"/>
              </a:lnSpc>
              <a:buNone/>
            </a:pPr>
            <a:r>
              <a:rPr lang="en-US" sz="3600" b="1" dirty="0">
                <a:latin typeface="Candara" panose="020E0502030303020204" pitchFamily="34" charset="0"/>
              </a:rPr>
              <a:t>The coming of Jesus in the flesh was to </a:t>
            </a:r>
            <a:r>
              <a:rPr lang="en-US" sz="3600" b="1" i="1" u="sng" dirty="0">
                <a:latin typeface="Candara" panose="020E0502030303020204" pitchFamily="34" charset="0"/>
              </a:rPr>
              <a:t>SAVE</a:t>
            </a:r>
            <a:r>
              <a:rPr lang="en-US" sz="3600" b="1" dirty="0">
                <a:latin typeface="Candara" panose="020E0502030303020204" pitchFamily="34" charset="0"/>
              </a:rPr>
              <a:t> the world </a:t>
            </a:r>
            <a:r>
              <a:rPr lang="en-US" sz="3600" i="1" dirty="0">
                <a:latin typeface="Candara" panose="020E0502030303020204" pitchFamily="34" charset="0"/>
              </a:rPr>
              <a:t>– John 3:16-17</a:t>
            </a:r>
          </a:p>
          <a:p>
            <a:pPr marL="36576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John 12:47; Luke 19:10</a:t>
            </a:r>
          </a:p>
          <a:p>
            <a:pPr marL="0" indent="0">
              <a:lnSpc>
                <a:spcPts val="3600"/>
              </a:lnSpc>
              <a:spcBef>
                <a:spcPts val="1800"/>
              </a:spcBef>
              <a:buNone/>
            </a:pPr>
            <a:r>
              <a:rPr lang="en-US" sz="3600" b="1" dirty="0">
                <a:latin typeface="Candara" panose="020E0502030303020204" pitchFamily="34" charset="0"/>
              </a:rPr>
              <a:t>His second coming will be to </a:t>
            </a:r>
            <a:r>
              <a:rPr lang="en-US" sz="3600" b="1" i="1" u="sng" dirty="0">
                <a:latin typeface="Candara" panose="020E0502030303020204" pitchFamily="34" charset="0"/>
              </a:rPr>
              <a:t>JUDGE</a:t>
            </a:r>
            <a:r>
              <a:rPr lang="en-US" sz="3600" b="1" dirty="0">
                <a:latin typeface="Candara" panose="020E0502030303020204" pitchFamily="34" charset="0"/>
              </a:rPr>
              <a:t> the world</a:t>
            </a:r>
            <a:r>
              <a:rPr lang="en-US" sz="3600" dirty="0">
                <a:latin typeface="Candara" panose="020E0502030303020204" pitchFamily="34" charset="0"/>
              </a:rPr>
              <a:t> </a:t>
            </a:r>
            <a:r>
              <a:rPr lang="en-US" sz="3600" i="1" dirty="0">
                <a:latin typeface="Candara" panose="020E0502030303020204" pitchFamily="34" charset="0"/>
              </a:rPr>
              <a:t>– Act 17:30-31; John 12:48; 2 Tim. 4:1</a:t>
            </a:r>
          </a:p>
          <a:p>
            <a:pPr marL="0" indent="0">
              <a:lnSpc>
                <a:spcPts val="3600"/>
              </a:lnSpc>
              <a:spcBef>
                <a:spcPts val="1800"/>
              </a:spcBef>
              <a:buNone/>
            </a:pPr>
            <a:r>
              <a:rPr lang="en-US" sz="3600" b="1" dirty="0">
                <a:latin typeface="Candara" panose="020E0502030303020204" pitchFamily="34" charset="0"/>
              </a:rPr>
              <a:t>Every man will receive their reward </a:t>
            </a:r>
            <a:r>
              <a:rPr lang="en-US" sz="3600" b="1" i="1" dirty="0">
                <a:latin typeface="Candara" panose="020E0502030303020204" pitchFamily="34" charset="0"/>
              </a:rPr>
              <a:t>“</a:t>
            </a:r>
            <a:r>
              <a:rPr lang="en-US" sz="3600" b="1" i="1" u="sng" dirty="0">
                <a:latin typeface="Candara" panose="020E0502030303020204" pitchFamily="34" charset="0"/>
              </a:rPr>
              <a:t>according to their works</a:t>
            </a:r>
            <a:r>
              <a:rPr lang="en-US" sz="3600" b="1" i="1" dirty="0">
                <a:latin typeface="Candara" panose="020E0502030303020204" pitchFamily="34" charset="0"/>
              </a:rPr>
              <a:t>”</a:t>
            </a:r>
            <a:r>
              <a:rPr lang="en-US" sz="3600" i="1" dirty="0">
                <a:latin typeface="Candara" panose="020E0502030303020204" pitchFamily="34" charset="0"/>
              </a:rPr>
              <a:t> – Matt. 16:27</a:t>
            </a:r>
          </a:p>
          <a:p>
            <a:pPr marL="36576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2 Cor. 5:10; Rev. 22:12; Eccl. 12:14</a:t>
            </a:r>
          </a:p>
          <a:p>
            <a:pPr marL="0" indent="0">
              <a:buNone/>
            </a:pPr>
            <a:endParaRPr lang="en-US" sz="3600" dirty="0">
              <a:latin typeface="Candara" panose="020E0502030303020204" pitchFamily="34" charset="0"/>
            </a:endParaRPr>
          </a:p>
          <a:p>
            <a:pPr marL="0" indent="0">
              <a:buNone/>
            </a:pPr>
            <a:endParaRPr lang="en-US" sz="3600" dirty="0">
              <a:latin typeface="Candara" panose="020E0502030303020204" pitchFamily="34" charset="0"/>
            </a:endParaRPr>
          </a:p>
          <a:p>
            <a:pPr marL="0" indent="0">
              <a:buNone/>
            </a:pPr>
            <a:r>
              <a:rPr lang="en-US" sz="3600" dirty="0">
                <a:latin typeface="Candara" panose="020E0502030303020204" pitchFamily="34" charset="0"/>
              </a:rPr>
              <a:t> </a:t>
            </a:r>
          </a:p>
        </p:txBody>
      </p:sp>
      <p:sp>
        <p:nvSpPr>
          <p:cNvPr id="5" name="Slide Number Placeholder 3">
            <a:extLst>
              <a:ext uri="{FF2B5EF4-FFF2-40B4-BE49-F238E27FC236}">
                <a16:creationId xmlns:a16="http://schemas.microsoft.com/office/drawing/2014/main" id="{EC8B02CA-5C6E-BDDF-F5A0-B038CD741D80}"/>
              </a:ext>
            </a:extLst>
          </p:cNvPr>
          <p:cNvSpPr>
            <a:spLocks noGrp="1"/>
          </p:cNvSpPr>
          <p:nvPr>
            <p:ph type="sldNum" sz="quarter" idx="12"/>
          </p:nvPr>
        </p:nvSpPr>
        <p:spPr>
          <a:xfrm>
            <a:off x="7343775" y="6394450"/>
            <a:ext cx="1524000" cy="365125"/>
          </a:xfrm>
        </p:spPr>
        <p:txBody>
          <a:bodyPr/>
          <a:lstStyle/>
          <a:p>
            <a:fld id="{07CE569E-9B7C-4CB9-AB80-C0841F922CFF}" type="slidenum">
              <a:rPr lang="en-US" smtClean="0"/>
              <a:t>2</a:t>
            </a:fld>
            <a:endParaRPr lang="en-US" dirty="0"/>
          </a:p>
        </p:txBody>
      </p:sp>
    </p:spTree>
    <p:extLst>
      <p:ext uri="{BB962C8B-B14F-4D97-AF65-F5344CB8AC3E}">
        <p14:creationId xmlns:p14="http://schemas.microsoft.com/office/powerpoint/2010/main" val="535412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91000" y="391886"/>
            <a:ext cx="4953000" cy="6315074"/>
          </a:xfrm>
        </p:spPr>
        <p:txBody>
          <a:bodyPr>
            <a:normAutofit/>
          </a:bodyPr>
          <a:lstStyle/>
          <a:p>
            <a:pPr marL="0" indent="0">
              <a:lnSpc>
                <a:spcPts val="3200"/>
              </a:lnSpc>
              <a:buNone/>
            </a:pPr>
            <a:r>
              <a:rPr lang="en-US" sz="3200" b="1" dirty="0">
                <a:latin typeface="Candara" panose="020E0502030303020204" pitchFamily="34" charset="0"/>
              </a:rPr>
              <a:t>The faithful will be granted </a:t>
            </a:r>
            <a:r>
              <a:rPr lang="en-US" sz="3200" b="1" i="1" dirty="0">
                <a:latin typeface="Candara" panose="020E0502030303020204" pitchFamily="34" charset="0"/>
              </a:rPr>
              <a:t>rest</a:t>
            </a:r>
            <a:r>
              <a:rPr lang="en-US" sz="3200" b="1" dirty="0">
                <a:latin typeface="Candara" panose="020E0502030303020204" pitchFamily="34" charset="0"/>
              </a:rPr>
              <a:t> – </a:t>
            </a:r>
            <a:r>
              <a:rPr lang="en-US" sz="3200" b="1" i="1" dirty="0">
                <a:latin typeface="Candara" panose="020E0502030303020204" pitchFamily="34" charset="0"/>
              </a:rPr>
              <a:t>“</a:t>
            </a:r>
            <a:r>
              <a:rPr lang="en-US" sz="3200" b="1" i="1" u="sng" dirty="0">
                <a:latin typeface="Candara" panose="020E0502030303020204" pitchFamily="34" charset="0"/>
              </a:rPr>
              <a:t>rest with us</a:t>
            </a:r>
            <a:r>
              <a:rPr lang="en-US" sz="3200" b="1" i="1" dirty="0">
                <a:latin typeface="Candara" panose="020E0502030303020204" pitchFamily="34" charset="0"/>
              </a:rPr>
              <a:t>” </a:t>
            </a:r>
            <a:r>
              <a:rPr lang="en-US" sz="3200" i="1" dirty="0">
                <a:latin typeface="Candara" panose="020E0502030303020204" pitchFamily="34" charset="0"/>
              </a:rPr>
              <a:t>– v. 7</a:t>
            </a:r>
          </a:p>
          <a:p>
            <a:pPr marL="0" indent="0">
              <a:lnSpc>
                <a:spcPts val="3200"/>
              </a:lnSpc>
              <a:spcBef>
                <a:spcPts val="1800"/>
              </a:spcBef>
              <a:buNone/>
            </a:pPr>
            <a:r>
              <a:rPr lang="en-US" sz="3200" b="1" dirty="0">
                <a:latin typeface="Candara" panose="020E0502030303020204" pitchFamily="34" charset="0"/>
              </a:rPr>
              <a:t>There will be </a:t>
            </a:r>
            <a:r>
              <a:rPr lang="en-US" sz="3200" b="1" i="1" dirty="0">
                <a:latin typeface="Candara" panose="020E0502030303020204" pitchFamily="34" charset="0"/>
              </a:rPr>
              <a:t>rest</a:t>
            </a:r>
            <a:r>
              <a:rPr lang="en-US" sz="3200" b="1" dirty="0">
                <a:latin typeface="Candara" panose="020E0502030303020204" pitchFamily="34" charset="0"/>
              </a:rPr>
              <a:t> from the troubles of life </a:t>
            </a:r>
            <a:r>
              <a:rPr lang="en-US" sz="3200" i="1" dirty="0">
                <a:latin typeface="Candara" panose="020E0502030303020204" pitchFamily="34" charset="0"/>
              </a:rPr>
              <a:t>– vv. 3-7</a:t>
            </a:r>
          </a:p>
          <a:p>
            <a:pPr marL="365760" indent="-274320">
              <a:lnSpc>
                <a:spcPct val="100000"/>
              </a:lnSpc>
              <a:spcBef>
                <a:spcPts val="600"/>
              </a:spcBef>
              <a:buFont typeface="Wingdings" panose="05000000000000000000" pitchFamily="2" charset="2"/>
              <a:buChar char="§"/>
            </a:pPr>
            <a:r>
              <a:rPr lang="en-US" dirty="0">
                <a:latin typeface="Candara" panose="020E0502030303020204" pitchFamily="34" charset="0"/>
              </a:rPr>
              <a:t>Because of faith </a:t>
            </a:r>
            <a:r>
              <a:rPr lang="en-US" i="1" dirty="0">
                <a:latin typeface="Candara" panose="020E0502030303020204" pitchFamily="34" charset="0"/>
              </a:rPr>
              <a:t>– 2 Tim. 3:12</a:t>
            </a:r>
          </a:p>
          <a:p>
            <a:pPr marL="365760" indent="-274320">
              <a:lnSpc>
                <a:spcPct val="100000"/>
              </a:lnSpc>
              <a:spcBef>
                <a:spcPts val="600"/>
              </a:spcBef>
              <a:buFont typeface="Wingdings" panose="05000000000000000000" pitchFamily="2" charset="2"/>
              <a:buChar char="§"/>
            </a:pPr>
            <a:r>
              <a:rPr lang="en-US" dirty="0">
                <a:latin typeface="Candara" panose="020E0502030303020204" pitchFamily="34" charset="0"/>
              </a:rPr>
              <a:t>Events of life </a:t>
            </a:r>
            <a:r>
              <a:rPr lang="en-US" i="1" dirty="0">
                <a:latin typeface="Candara" panose="020E0502030303020204" pitchFamily="34" charset="0"/>
              </a:rPr>
              <a:t>– Rev. 21:4</a:t>
            </a:r>
          </a:p>
          <a:p>
            <a:pPr marL="0" indent="0">
              <a:lnSpc>
                <a:spcPts val="3200"/>
              </a:lnSpc>
              <a:spcBef>
                <a:spcPts val="1800"/>
              </a:spcBef>
              <a:buNone/>
            </a:pPr>
            <a:r>
              <a:rPr lang="en-US" sz="3200" b="1" dirty="0">
                <a:latin typeface="Candara" panose="020E0502030303020204" pitchFamily="34" charset="0"/>
              </a:rPr>
              <a:t>There will be </a:t>
            </a:r>
            <a:r>
              <a:rPr lang="en-US" sz="3200" b="1" i="1" dirty="0">
                <a:latin typeface="Candara" panose="020E0502030303020204" pitchFamily="34" charset="0"/>
              </a:rPr>
              <a:t>rest</a:t>
            </a:r>
            <a:r>
              <a:rPr lang="en-US" sz="3200" b="1" dirty="0">
                <a:latin typeface="Candara" panose="020E0502030303020204" pitchFamily="34" charset="0"/>
              </a:rPr>
              <a:t> from our labors </a:t>
            </a:r>
            <a:r>
              <a:rPr lang="en-US" i="1" dirty="0">
                <a:latin typeface="Candara" panose="020E0502030303020204" pitchFamily="34" charset="0"/>
              </a:rPr>
              <a:t>– Rev. 14:13; Heb. 3:7ff</a:t>
            </a:r>
          </a:p>
          <a:p>
            <a:pPr marL="365760" indent="-274320">
              <a:lnSpc>
                <a:spcPts val="2800"/>
              </a:lnSpc>
              <a:buFont typeface="Wingdings" panose="05000000000000000000" pitchFamily="2" charset="2"/>
              <a:buChar char="§"/>
            </a:pPr>
            <a:r>
              <a:rPr lang="en-US" dirty="0">
                <a:latin typeface="Candara" panose="020E0502030303020204" pitchFamily="34" charset="0"/>
              </a:rPr>
              <a:t>Our labor in the Lord’s work is not in vain </a:t>
            </a:r>
            <a:r>
              <a:rPr lang="en-US" i="1" dirty="0">
                <a:latin typeface="Candara" panose="020E0502030303020204" pitchFamily="34" charset="0"/>
              </a:rPr>
              <a:t>– 1 Cor. 15:58</a:t>
            </a:r>
          </a:p>
          <a:p>
            <a:pPr marL="365760" indent="-274320">
              <a:lnSpc>
                <a:spcPts val="2800"/>
              </a:lnSpc>
              <a:spcBef>
                <a:spcPts val="1200"/>
              </a:spcBef>
              <a:buFont typeface="Wingdings" panose="05000000000000000000" pitchFamily="2" charset="2"/>
              <a:buChar char="§"/>
            </a:pPr>
            <a:r>
              <a:rPr lang="en-US" dirty="0">
                <a:latin typeface="Candara" panose="020E0502030303020204" pitchFamily="34" charset="0"/>
              </a:rPr>
              <a:t>There will be not </a:t>
            </a:r>
            <a:r>
              <a:rPr lang="en-US" i="1" dirty="0">
                <a:latin typeface="Candara" panose="020E0502030303020204" pitchFamily="34" charset="0"/>
              </a:rPr>
              <a:t>rest</a:t>
            </a:r>
            <a:r>
              <a:rPr lang="en-US" dirty="0">
                <a:latin typeface="Candara" panose="020E0502030303020204" pitchFamily="34" charset="0"/>
              </a:rPr>
              <a:t> for the slothful </a:t>
            </a:r>
            <a:r>
              <a:rPr lang="en-US" i="1" dirty="0">
                <a:latin typeface="Candara" panose="020E0502030303020204" pitchFamily="34" charset="0"/>
              </a:rPr>
              <a:t>– Matt. 25:24-30</a:t>
            </a: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99333" y="1305384"/>
            <a:ext cx="3819526" cy="2228849"/>
          </a:xfrm>
        </p:spPr>
        <p:txBody>
          <a:bodyPr>
            <a:noAutofit/>
          </a:bodyPr>
          <a:lstStyle/>
          <a:p>
            <a:r>
              <a:rPr lang="en-US" sz="5400" b="1" dirty="0">
                <a:latin typeface="Candara" panose="020E0502030303020204" pitchFamily="34" charset="0"/>
              </a:rPr>
              <a:t>There Will Be </a:t>
            </a:r>
            <a:r>
              <a:rPr lang="en-US" sz="5400" b="1" i="1" dirty="0">
                <a:solidFill>
                  <a:srgbClr val="FFFF00"/>
                </a:solidFill>
                <a:latin typeface="Candara" panose="020E0502030303020204" pitchFamily="34" charset="0"/>
              </a:rPr>
              <a:t>Rest</a:t>
            </a:r>
            <a:r>
              <a:rPr lang="en-US" sz="5400" b="1" dirty="0">
                <a:latin typeface="Candara" panose="020E0502030303020204" pitchFamily="34" charset="0"/>
              </a:rPr>
              <a:t> for the Faithful!</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3</a:t>
            </a:fld>
            <a:endParaRPr lang="en-US" dirty="0">
              <a:solidFill>
                <a:schemeClr val="tx1">
                  <a:alpha val="70000"/>
                </a:schemeClr>
              </a:solidFill>
            </a:endParaRPr>
          </a:p>
        </p:txBody>
      </p:sp>
    </p:spTree>
    <p:extLst>
      <p:ext uri="{BB962C8B-B14F-4D97-AF65-F5344CB8AC3E}">
        <p14:creationId xmlns:p14="http://schemas.microsoft.com/office/powerpoint/2010/main" val="13936443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90999" y="315231"/>
            <a:ext cx="5136695" cy="6464299"/>
          </a:xfrm>
        </p:spPr>
        <p:txBody>
          <a:bodyPr>
            <a:normAutofit/>
          </a:bodyPr>
          <a:lstStyle/>
          <a:p>
            <a:pPr marL="0" indent="0">
              <a:lnSpc>
                <a:spcPts val="3200"/>
              </a:lnSpc>
              <a:buNone/>
            </a:pPr>
            <a:r>
              <a:rPr lang="en-US" sz="3200" b="1" dirty="0">
                <a:latin typeface="Candara" panose="020E0502030303020204" pitchFamily="34" charset="0"/>
              </a:rPr>
              <a:t>A </a:t>
            </a:r>
            <a:r>
              <a:rPr lang="en-US" sz="3200" b="1" i="1" u="sng" dirty="0">
                <a:latin typeface="Candara" panose="020E0502030303020204" pitchFamily="34" charset="0"/>
              </a:rPr>
              <a:t>universal</a:t>
            </a:r>
            <a:r>
              <a:rPr lang="en-US" sz="3200" b="1" dirty="0">
                <a:latin typeface="Candara" panose="020E0502030303020204" pitchFamily="34" charset="0"/>
              </a:rPr>
              <a:t> punishment of every sinner… </a:t>
            </a:r>
          </a:p>
          <a:p>
            <a:pPr marL="365760" indent="-274320">
              <a:lnSpc>
                <a:spcPct val="100000"/>
              </a:lnSpc>
              <a:spcBef>
                <a:spcPts val="600"/>
              </a:spcBef>
              <a:buFont typeface="Wingdings" panose="05000000000000000000" pitchFamily="2" charset="2"/>
              <a:buChar char="§"/>
            </a:pPr>
            <a:r>
              <a:rPr lang="en-US" dirty="0">
                <a:latin typeface="Candara" panose="020E0502030303020204" pitchFamily="34" charset="0"/>
              </a:rPr>
              <a:t>The persecutors </a:t>
            </a:r>
            <a:r>
              <a:rPr lang="en-US" i="1" dirty="0">
                <a:latin typeface="Candara" panose="020E0502030303020204" pitchFamily="34" charset="0"/>
              </a:rPr>
              <a:t>– v. 4-6</a:t>
            </a:r>
          </a:p>
          <a:p>
            <a:pPr marL="365760" indent="-274320">
              <a:lnSpc>
                <a:spcPct val="100000"/>
              </a:lnSpc>
              <a:spcBef>
                <a:spcPts val="600"/>
              </a:spcBef>
              <a:buFont typeface="Wingdings" panose="05000000000000000000" pitchFamily="2" charset="2"/>
              <a:buChar char="§"/>
            </a:pPr>
            <a:r>
              <a:rPr lang="en-US" dirty="0">
                <a:latin typeface="Candara" panose="020E0502030303020204" pitchFamily="34" charset="0"/>
              </a:rPr>
              <a:t>Ignorant &amp; disobedient </a:t>
            </a:r>
            <a:r>
              <a:rPr lang="en-US" i="1" dirty="0">
                <a:latin typeface="Candara" panose="020E0502030303020204" pitchFamily="34" charset="0"/>
              </a:rPr>
              <a:t>– v. 8</a:t>
            </a:r>
          </a:p>
          <a:p>
            <a:pPr marL="548640" indent="-274320">
              <a:lnSpc>
                <a:spcPct val="100000"/>
              </a:lnSpc>
              <a:spcBef>
                <a:spcPts val="0"/>
              </a:spcBef>
              <a:buFont typeface="Wingdings" panose="05000000000000000000" pitchFamily="2" charset="2"/>
              <a:buChar char="§"/>
            </a:pPr>
            <a:r>
              <a:rPr lang="en-US" sz="2600" b="1" i="1" dirty="0">
                <a:latin typeface="Candara" panose="020E0502030303020204" pitchFamily="34" charset="0"/>
              </a:rPr>
              <a:t>“that know not God” </a:t>
            </a:r>
          </a:p>
          <a:p>
            <a:pPr marL="548640" indent="-274320">
              <a:lnSpc>
                <a:spcPct val="100000"/>
              </a:lnSpc>
              <a:spcBef>
                <a:spcPts val="0"/>
              </a:spcBef>
              <a:buFont typeface="Wingdings" panose="05000000000000000000" pitchFamily="2" charset="2"/>
              <a:buChar char="§"/>
            </a:pPr>
            <a:r>
              <a:rPr lang="en-US" sz="2600" b="1" i="1" dirty="0">
                <a:latin typeface="Candara" panose="020E0502030303020204" pitchFamily="34" charset="0"/>
              </a:rPr>
              <a:t>“that obey not the gospel”</a:t>
            </a:r>
          </a:p>
          <a:p>
            <a:pPr marL="0" indent="0">
              <a:lnSpc>
                <a:spcPct val="100000"/>
              </a:lnSpc>
              <a:buNone/>
            </a:pPr>
            <a:r>
              <a:rPr lang="en-US" sz="3200" b="1" dirty="0">
                <a:latin typeface="Candara" panose="020E0502030303020204" pitchFamily="34" charset="0"/>
              </a:rPr>
              <a:t>A </a:t>
            </a:r>
            <a:r>
              <a:rPr lang="en-US" sz="3200" b="1" i="1" u="sng" dirty="0">
                <a:latin typeface="Candara" panose="020E0502030303020204" pitchFamily="34" charset="0"/>
              </a:rPr>
              <a:t>righteous</a:t>
            </a:r>
            <a:r>
              <a:rPr lang="en-US" sz="3200" b="1" dirty="0">
                <a:latin typeface="Candara" panose="020E0502030303020204" pitchFamily="34" charset="0"/>
              </a:rPr>
              <a:t> punishment</a:t>
            </a:r>
          </a:p>
          <a:p>
            <a:pPr marL="365760" indent="-274320">
              <a:lnSpc>
                <a:spcPct val="100000"/>
              </a:lnSpc>
              <a:spcBef>
                <a:spcPts val="0"/>
              </a:spcBef>
              <a:buFont typeface="Wingdings" panose="05000000000000000000" pitchFamily="2" charset="2"/>
              <a:buChar char="§"/>
            </a:pPr>
            <a:r>
              <a:rPr lang="en-US" i="1" dirty="0">
                <a:latin typeface="Candara" panose="020E0502030303020204" pitchFamily="34" charset="0"/>
              </a:rPr>
              <a:t>v. 6; cf. Rom. 2:5-11</a:t>
            </a:r>
          </a:p>
          <a:p>
            <a:pPr marL="0" indent="0">
              <a:lnSpc>
                <a:spcPct val="100000"/>
              </a:lnSpc>
              <a:spcBef>
                <a:spcPts val="1200"/>
              </a:spcBef>
              <a:buNone/>
            </a:pPr>
            <a:r>
              <a:rPr lang="en-US" sz="3200" b="1" dirty="0">
                <a:latin typeface="Candara" panose="020E0502030303020204" pitchFamily="34" charset="0"/>
              </a:rPr>
              <a:t>A </a:t>
            </a:r>
            <a:r>
              <a:rPr lang="en-US" sz="3200" b="1" i="1" u="sng" dirty="0">
                <a:latin typeface="Candara" panose="020E0502030303020204" pitchFamily="34" charset="0"/>
              </a:rPr>
              <a:t>fiery</a:t>
            </a:r>
            <a:r>
              <a:rPr lang="en-US" sz="3200" b="1" dirty="0">
                <a:latin typeface="Candara" panose="020E0502030303020204" pitchFamily="34" charset="0"/>
              </a:rPr>
              <a:t> punishment </a:t>
            </a:r>
            <a:r>
              <a:rPr lang="en-US" sz="3200" i="1" dirty="0">
                <a:latin typeface="Candara" panose="020E0502030303020204" pitchFamily="34" charset="0"/>
              </a:rPr>
              <a:t>– v. 8</a:t>
            </a:r>
          </a:p>
          <a:p>
            <a:pPr marL="365760" indent="-274320">
              <a:lnSpc>
                <a:spcPct val="100000"/>
              </a:lnSpc>
              <a:spcBef>
                <a:spcPts val="0"/>
              </a:spcBef>
              <a:buFont typeface="Wingdings" panose="05000000000000000000" pitchFamily="2" charset="2"/>
              <a:buChar char="§"/>
            </a:pPr>
            <a:r>
              <a:rPr lang="en-US" i="1" dirty="0">
                <a:latin typeface="Candara" panose="020E0502030303020204" pitchFamily="34" charset="0"/>
              </a:rPr>
              <a:t>Rev. 21:8</a:t>
            </a:r>
          </a:p>
          <a:p>
            <a:pPr marL="0" indent="0">
              <a:lnSpc>
                <a:spcPct val="100000"/>
              </a:lnSpc>
              <a:spcBef>
                <a:spcPts val="1200"/>
              </a:spcBef>
              <a:buNone/>
            </a:pPr>
            <a:r>
              <a:rPr lang="en-US" sz="3200" b="1" dirty="0">
                <a:latin typeface="Candara" panose="020E0502030303020204" pitchFamily="34" charset="0"/>
              </a:rPr>
              <a:t>An </a:t>
            </a:r>
            <a:r>
              <a:rPr lang="en-US" sz="3200" b="1" i="1" u="sng" dirty="0">
                <a:latin typeface="Candara" panose="020E0502030303020204" pitchFamily="34" charset="0"/>
              </a:rPr>
              <a:t>everlasting</a:t>
            </a:r>
            <a:r>
              <a:rPr lang="en-US" sz="3200" b="1" dirty="0">
                <a:latin typeface="Candara" panose="020E0502030303020204" pitchFamily="34" charset="0"/>
              </a:rPr>
              <a:t> punishment</a:t>
            </a:r>
          </a:p>
          <a:p>
            <a:pPr marL="365760" indent="-274320">
              <a:lnSpc>
                <a:spcPct val="100000"/>
              </a:lnSpc>
              <a:spcBef>
                <a:spcPts val="0"/>
              </a:spcBef>
              <a:buFont typeface="Wingdings" panose="05000000000000000000" pitchFamily="2" charset="2"/>
              <a:buChar char="§"/>
            </a:pPr>
            <a:r>
              <a:rPr lang="en-US" dirty="0">
                <a:latin typeface="Candara" panose="020E0502030303020204" pitchFamily="34" charset="0"/>
              </a:rPr>
              <a:t>v</a:t>
            </a:r>
            <a:r>
              <a:rPr lang="en-US" i="1" dirty="0">
                <a:latin typeface="Candara" panose="020E0502030303020204" pitchFamily="34" charset="0"/>
              </a:rPr>
              <a:t>. 9; cf. Matt. 25:41, 46</a:t>
            </a:r>
          </a:p>
          <a:p>
            <a:pPr marL="365760" indent="-274320">
              <a:lnSpc>
                <a:spcPct val="100000"/>
              </a:lnSpc>
              <a:spcBef>
                <a:spcPts val="0"/>
              </a:spcBef>
              <a:buFont typeface="Wingdings" panose="05000000000000000000" pitchFamily="2" charset="2"/>
              <a:buChar char="§"/>
            </a:pPr>
            <a:r>
              <a:rPr lang="en-US" i="1" dirty="0">
                <a:latin typeface="Candara" panose="020E0502030303020204" pitchFamily="34" charset="0"/>
              </a:rPr>
              <a:t>Rev. 14:10-11</a:t>
            </a:r>
          </a:p>
          <a:p>
            <a:pPr>
              <a:lnSpc>
                <a:spcPct val="100000"/>
              </a:lnSpc>
              <a:spcBef>
                <a:spcPts val="600"/>
              </a:spcBef>
              <a:buFont typeface="Wingdings" panose="05000000000000000000" pitchFamily="2" charset="2"/>
              <a:buChar char="§"/>
            </a:pPr>
            <a:endParaRPr lang="en-US" i="1" dirty="0">
              <a:latin typeface="Candara" panose="020E0502030303020204" pitchFamily="34" charset="0"/>
            </a:endParaRPr>
          </a:p>
          <a:p>
            <a:pPr marL="0" indent="0">
              <a:lnSpc>
                <a:spcPct val="100000"/>
              </a:lnSpc>
              <a:buNone/>
            </a:pPr>
            <a:endParaRPr lang="en-US" sz="3200" b="1" dirty="0">
              <a:latin typeface="Candara" panose="020E0502030303020204" pitchFamily="34" charset="0"/>
            </a:endParaRP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101598" y="1267052"/>
            <a:ext cx="4278087" cy="2550204"/>
          </a:xfrm>
        </p:spPr>
        <p:txBody>
          <a:bodyPr anchor="t">
            <a:noAutofit/>
          </a:bodyPr>
          <a:lstStyle/>
          <a:p>
            <a:r>
              <a:rPr lang="en-US" sz="5400" b="1" dirty="0">
                <a:latin typeface="Candara" panose="020E0502030303020204" pitchFamily="34" charset="0"/>
              </a:rPr>
              <a:t>There Will Be </a:t>
            </a:r>
            <a:r>
              <a:rPr lang="en-US" sz="5400" b="1" i="1" dirty="0">
                <a:solidFill>
                  <a:srgbClr val="FFFF00"/>
                </a:solidFill>
                <a:latin typeface="Candara" panose="020E0502030303020204" pitchFamily="34" charset="0"/>
              </a:rPr>
              <a:t>Punishment</a:t>
            </a:r>
            <a:r>
              <a:rPr lang="en-US" sz="5400" b="1" dirty="0">
                <a:latin typeface="Candara" panose="020E0502030303020204" pitchFamily="34" charset="0"/>
              </a:rPr>
              <a:t> for the </a:t>
            </a:r>
            <a:r>
              <a:rPr lang="en-US" sz="5400" b="1" i="1" dirty="0">
                <a:latin typeface="Candara" panose="020E0502030303020204" pitchFamily="34" charset="0"/>
              </a:rPr>
              <a:t>REST! </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4</a:t>
            </a:fld>
            <a:endParaRPr lang="en-US" dirty="0">
              <a:solidFill>
                <a:schemeClr val="tx1">
                  <a:alpha val="70000"/>
                </a:schemeClr>
              </a:solidFill>
            </a:endParaRPr>
          </a:p>
        </p:txBody>
      </p:sp>
    </p:spTree>
    <p:extLst>
      <p:ext uri="{BB962C8B-B14F-4D97-AF65-F5344CB8AC3E}">
        <p14:creationId xmlns:p14="http://schemas.microsoft.com/office/powerpoint/2010/main" val="37932241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fade">
                                      <p:cBhvr>
                                        <p:cTn id="76" dur="1000"/>
                                        <p:tgtEl>
                                          <p:spTgt spid="3">
                                            <p:txEl>
                                              <p:pRg st="11" end="11"/>
                                            </p:txEl>
                                          </p:spTgt>
                                        </p:tgtEl>
                                      </p:cBhvr>
                                    </p:animEffect>
                                    <p:anim calcmode="lin" valueType="num">
                                      <p:cBhvr>
                                        <p:cTn id="7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07543" y="387801"/>
            <a:ext cx="5036457" cy="6333674"/>
          </a:xfrm>
        </p:spPr>
        <p:txBody>
          <a:bodyPr>
            <a:normAutofit/>
          </a:bodyPr>
          <a:lstStyle/>
          <a:p>
            <a:pPr marL="0" indent="0">
              <a:lnSpc>
                <a:spcPts val="3200"/>
              </a:lnSpc>
              <a:buNone/>
            </a:pPr>
            <a:r>
              <a:rPr lang="en-US" sz="3200" b="1" dirty="0">
                <a:latin typeface="Candara" panose="020E0502030303020204" pitchFamily="34" charset="0"/>
              </a:rPr>
              <a:t>God will be </a:t>
            </a:r>
            <a:r>
              <a:rPr lang="en-US" sz="3200" b="1" i="1" dirty="0">
                <a:latin typeface="Candara" panose="020E0502030303020204" pitchFamily="34" charset="0"/>
              </a:rPr>
              <a:t>“</a:t>
            </a:r>
            <a:r>
              <a:rPr lang="en-US" sz="3200" b="1" i="1" u="sng" dirty="0">
                <a:latin typeface="Candara" panose="020E0502030303020204" pitchFamily="34" charset="0"/>
              </a:rPr>
              <a:t>glorified in His saints</a:t>
            </a:r>
            <a:r>
              <a:rPr lang="en-US" sz="3200" b="1" i="1" dirty="0">
                <a:latin typeface="Candara" panose="020E0502030303020204" pitchFamily="34" charset="0"/>
              </a:rPr>
              <a:t>”</a:t>
            </a:r>
            <a:r>
              <a:rPr lang="en-US" sz="3200" b="1" dirty="0">
                <a:latin typeface="Candara" panose="020E0502030303020204" pitchFamily="34" charset="0"/>
              </a:rPr>
              <a:t> </a:t>
            </a:r>
            <a:r>
              <a:rPr lang="en-US" sz="3200" i="1" dirty="0">
                <a:latin typeface="Candara" panose="020E0502030303020204" pitchFamily="34" charset="0"/>
              </a:rPr>
              <a:t>– v. 10</a:t>
            </a:r>
          </a:p>
          <a:p>
            <a:pPr marL="365760" indent="-274320">
              <a:lnSpc>
                <a:spcPts val="3200"/>
              </a:lnSpc>
              <a:buFont typeface="Wingdings" panose="05000000000000000000" pitchFamily="2" charset="2"/>
              <a:buChar char="§"/>
            </a:pPr>
            <a:r>
              <a:rPr lang="en-US" dirty="0">
                <a:latin typeface="Candara" panose="020E0502030303020204" pitchFamily="34" charset="0"/>
              </a:rPr>
              <a:t>Perhaps </a:t>
            </a:r>
            <a:r>
              <a:rPr lang="en-US" b="1" i="1" dirty="0">
                <a:latin typeface="Candara" panose="020E0502030303020204" pitchFamily="34" charset="0"/>
              </a:rPr>
              <a:t>because…</a:t>
            </a:r>
          </a:p>
          <a:p>
            <a:pPr marL="548640" indent="-274320">
              <a:lnSpc>
                <a:spcPts val="3200"/>
              </a:lnSpc>
              <a:spcBef>
                <a:spcPts val="0"/>
              </a:spcBef>
              <a:buFont typeface="Wingdings" panose="05000000000000000000" pitchFamily="2" charset="2"/>
              <a:buChar char="§"/>
            </a:pPr>
            <a:r>
              <a:rPr lang="en-US" sz="2600" dirty="0">
                <a:latin typeface="Candara" panose="020E0502030303020204" pitchFamily="34" charset="0"/>
              </a:rPr>
              <a:t>They will be like Him – </a:t>
            </a:r>
            <a:r>
              <a:rPr lang="en-US" sz="2600" i="1" dirty="0">
                <a:latin typeface="Candara" panose="020E0502030303020204" pitchFamily="34" charset="0"/>
              </a:rPr>
              <a:t>1 Jn. 3:2</a:t>
            </a:r>
          </a:p>
          <a:p>
            <a:pPr marL="548640" indent="-274320">
              <a:lnSpc>
                <a:spcPts val="3200"/>
              </a:lnSpc>
              <a:spcBef>
                <a:spcPts val="0"/>
              </a:spcBef>
              <a:buFont typeface="Wingdings" panose="05000000000000000000" pitchFamily="2" charset="2"/>
              <a:buChar char="§"/>
            </a:pPr>
            <a:r>
              <a:rPr lang="en-US" sz="2600" dirty="0">
                <a:latin typeface="Candara" panose="020E0502030303020204" pitchFamily="34" charset="0"/>
              </a:rPr>
              <a:t>He saved many </a:t>
            </a:r>
            <a:r>
              <a:rPr lang="en-US" sz="2600" i="1" dirty="0">
                <a:latin typeface="Candara" panose="020E0502030303020204" pitchFamily="34" charset="0"/>
              </a:rPr>
              <a:t>– Rev. 7:9-10</a:t>
            </a:r>
          </a:p>
          <a:p>
            <a:pPr marL="548640" indent="-274320">
              <a:lnSpc>
                <a:spcPts val="3200"/>
              </a:lnSpc>
              <a:spcBef>
                <a:spcPts val="0"/>
              </a:spcBef>
              <a:buFont typeface="Wingdings" panose="05000000000000000000" pitchFamily="2" charset="2"/>
              <a:buChar char="§"/>
            </a:pPr>
            <a:r>
              <a:rPr lang="en-US" sz="2600" dirty="0">
                <a:latin typeface="Candara" panose="020E0502030303020204" pitchFamily="34" charset="0"/>
              </a:rPr>
              <a:t>Of whom He saved – </a:t>
            </a:r>
            <a:r>
              <a:rPr lang="en-US" sz="2500" i="1" dirty="0">
                <a:latin typeface="Candara" panose="020E0502030303020204" pitchFamily="34" charset="0"/>
              </a:rPr>
              <a:t>Acts 10:35</a:t>
            </a:r>
          </a:p>
          <a:p>
            <a:pPr marL="0" indent="0">
              <a:lnSpc>
                <a:spcPts val="3200"/>
              </a:lnSpc>
              <a:spcBef>
                <a:spcPts val="1800"/>
              </a:spcBef>
              <a:buNone/>
            </a:pPr>
            <a:r>
              <a:rPr lang="en-US" sz="3200" b="1" i="1" dirty="0">
                <a:latin typeface="Candara" panose="020E0502030303020204" pitchFamily="34" charset="0"/>
              </a:rPr>
              <a:t>“</a:t>
            </a:r>
            <a:r>
              <a:rPr lang="en-US" sz="3200" b="1" i="1" u="sng" dirty="0">
                <a:latin typeface="Candara" panose="020E0502030303020204" pitchFamily="34" charset="0"/>
              </a:rPr>
              <a:t>God will be admired in all of them that believe</a:t>
            </a:r>
            <a:r>
              <a:rPr lang="en-US" sz="3200" b="1" i="1" dirty="0">
                <a:latin typeface="Candara" panose="020E0502030303020204" pitchFamily="34" charset="0"/>
              </a:rPr>
              <a:t>” </a:t>
            </a:r>
            <a:r>
              <a:rPr lang="en-US" sz="3200" i="1" dirty="0">
                <a:latin typeface="Candara" panose="020E0502030303020204" pitchFamily="34" charset="0"/>
              </a:rPr>
              <a:t>– v. 10</a:t>
            </a:r>
          </a:p>
          <a:p>
            <a:pPr marL="365760" indent="-274320">
              <a:lnSpc>
                <a:spcPts val="2800"/>
              </a:lnSpc>
              <a:buFont typeface="Wingdings" panose="05000000000000000000" pitchFamily="2" charset="2"/>
              <a:buChar char="§"/>
            </a:pPr>
            <a:r>
              <a:rPr lang="en-US" dirty="0">
                <a:latin typeface="Candara" panose="020E0502030303020204" pitchFamily="34" charset="0"/>
              </a:rPr>
              <a:t>Because of what He has done for them – </a:t>
            </a:r>
            <a:r>
              <a:rPr lang="en-US" i="1" dirty="0">
                <a:latin typeface="Candara" panose="020E0502030303020204" pitchFamily="34" charset="0"/>
              </a:rPr>
              <a:t>Titus 3:3-8</a:t>
            </a:r>
          </a:p>
          <a:p>
            <a:pPr marL="365760" indent="-274320">
              <a:lnSpc>
                <a:spcPts val="2800"/>
              </a:lnSpc>
              <a:spcBef>
                <a:spcPts val="1200"/>
              </a:spcBef>
              <a:buFont typeface="Wingdings" panose="05000000000000000000" pitchFamily="2" charset="2"/>
              <a:buChar char="§"/>
            </a:pPr>
            <a:r>
              <a:rPr lang="en-US" dirty="0">
                <a:latin typeface="Candara" panose="020E0502030303020204" pitchFamily="34" charset="0"/>
              </a:rPr>
              <a:t>Because of His keeping His promise </a:t>
            </a:r>
            <a:r>
              <a:rPr lang="en-US" i="1" dirty="0">
                <a:latin typeface="Candara" panose="020E0502030303020204" pitchFamily="34" charset="0"/>
              </a:rPr>
              <a:t>– John 14:1-3</a:t>
            </a:r>
          </a:p>
          <a:p>
            <a:pPr marL="365760" indent="-274320">
              <a:lnSpc>
                <a:spcPts val="2800"/>
              </a:lnSpc>
              <a:spcBef>
                <a:spcPts val="1200"/>
              </a:spcBef>
              <a:buFont typeface="Wingdings" panose="05000000000000000000" pitchFamily="2" charset="2"/>
              <a:buChar char="§"/>
            </a:pPr>
            <a:r>
              <a:rPr lang="en-US" dirty="0">
                <a:latin typeface="Candara" panose="020E0502030303020204" pitchFamily="34" charset="0"/>
              </a:rPr>
              <a:t>Because of what He has come to d0 – </a:t>
            </a:r>
            <a:r>
              <a:rPr lang="en-US" i="1" dirty="0">
                <a:latin typeface="Candara" panose="020E0502030303020204" pitchFamily="34" charset="0"/>
              </a:rPr>
              <a:t>1 Pet. 5:10-11; 2 Pet. 1:3</a:t>
            </a:r>
          </a:p>
          <a:p>
            <a:pPr>
              <a:lnSpc>
                <a:spcPct val="100000"/>
              </a:lnSpc>
              <a:buFont typeface="Wingdings" panose="05000000000000000000" pitchFamily="2" charset="2"/>
              <a:buChar char="§"/>
            </a:pPr>
            <a:endParaRPr lang="en-US" i="1" dirty="0">
              <a:latin typeface="Candara" panose="020E0502030303020204" pitchFamily="34" charset="0"/>
            </a:endParaRPr>
          </a:p>
          <a:p>
            <a:pPr>
              <a:lnSpc>
                <a:spcPct val="100000"/>
              </a:lnSpc>
              <a:buFont typeface="Wingdings" panose="05000000000000000000" pitchFamily="2" charset="2"/>
              <a:buChar char="§"/>
            </a:pPr>
            <a:endParaRPr lang="en-US" dirty="0">
              <a:latin typeface="Candara" panose="020E0502030303020204" pitchFamily="34" charset="0"/>
            </a:endParaRPr>
          </a:p>
          <a:p>
            <a:pPr marL="0" indent="0">
              <a:lnSpc>
                <a:spcPct val="100000"/>
              </a:lnSpc>
              <a:buNone/>
            </a:pPr>
            <a:endParaRPr lang="en-US" sz="3200" dirty="0">
              <a:latin typeface="Candara" panose="020E0502030303020204" pitchFamily="34" charset="0"/>
            </a:endParaRP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99333" y="1257759"/>
            <a:ext cx="3633108" cy="3181350"/>
          </a:xfrm>
        </p:spPr>
        <p:txBody>
          <a:bodyPr anchor="t">
            <a:noAutofit/>
          </a:bodyPr>
          <a:lstStyle/>
          <a:p>
            <a:r>
              <a:rPr lang="en-US" sz="5400" b="1" dirty="0">
                <a:latin typeface="Candara" panose="020E0502030303020204" pitchFamily="34" charset="0"/>
              </a:rPr>
              <a:t>There Will Be </a:t>
            </a:r>
            <a:r>
              <a:rPr lang="en-US" sz="5400" b="1" i="1" dirty="0">
                <a:solidFill>
                  <a:srgbClr val="FFFF00"/>
                </a:solidFill>
                <a:latin typeface="Candara" panose="020E0502030303020204" pitchFamily="34" charset="0"/>
              </a:rPr>
              <a:t>Glory</a:t>
            </a:r>
            <a:r>
              <a:rPr lang="en-US" sz="5400" b="1" dirty="0">
                <a:latin typeface="Candara" panose="020E0502030303020204" pitchFamily="34" charset="0"/>
              </a:rPr>
              <a:t> to the Lord!</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893948" y="6530518"/>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5</a:t>
            </a:fld>
            <a:endParaRPr lang="en-US" dirty="0">
              <a:solidFill>
                <a:schemeClr val="tx1">
                  <a:alpha val="70000"/>
                </a:schemeClr>
              </a:solidFill>
            </a:endParaRPr>
          </a:p>
        </p:txBody>
      </p:sp>
    </p:spTree>
    <p:extLst>
      <p:ext uri="{BB962C8B-B14F-4D97-AF65-F5344CB8AC3E}">
        <p14:creationId xmlns:p14="http://schemas.microsoft.com/office/powerpoint/2010/main" val="1184926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493532" y="1102633"/>
            <a:ext cx="4316639" cy="4151085"/>
          </a:xfrm>
        </p:spPr>
        <p:txBody>
          <a:bodyPr>
            <a:normAutofit/>
          </a:bodyPr>
          <a:lstStyle/>
          <a:p>
            <a:pPr marL="0" indent="0">
              <a:lnSpc>
                <a:spcPct val="100000"/>
              </a:lnSpc>
              <a:buNone/>
            </a:pPr>
            <a:r>
              <a:rPr lang="en-US" sz="4000" b="1" i="1" u="sng" dirty="0">
                <a:solidFill>
                  <a:srgbClr val="FFFF00">
                    <a:alpha val="70000"/>
                  </a:srgbClr>
                </a:solidFill>
                <a:latin typeface="Candara" panose="020E0502030303020204" pitchFamily="34" charset="0"/>
              </a:rPr>
              <a:t>REST</a:t>
            </a:r>
            <a:r>
              <a:rPr lang="en-US" sz="4000" b="1" dirty="0">
                <a:latin typeface="Candara" panose="020E0502030303020204" pitchFamily="34" charset="0"/>
              </a:rPr>
              <a:t> for the Faithful!</a:t>
            </a:r>
          </a:p>
          <a:p>
            <a:pPr marL="0" indent="0">
              <a:lnSpc>
                <a:spcPts val="4500"/>
              </a:lnSpc>
              <a:spcBef>
                <a:spcPts val="2400"/>
              </a:spcBef>
              <a:buNone/>
            </a:pPr>
            <a:r>
              <a:rPr lang="en-US" sz="4000" b="1" i="1" u="sng" dirty="0">
                <a:solidFill>
                  <a:srgbClr val="FFFF00">
                    <a:alpha val="70000"/>
                  </a:srgbClr>
                </a:solidFill>
                <a:latin typeface="Candara" panose="020E0502030303020204" pitchFamily="34" charset="0"/>
              </a:rPr>
              <a:t>PUNISHMENT</a:t>
            </a:r>
            <a:r>
              <a:rPr lang="en-US" sz="4000" b="1" i="1" dirty="0">
                <a:latin typeface="Candara" panose="020E0502030303020204" pitchFamily="34" charset="0"/>
              </a:rPr>
              <a:t> for the REST (Evil)!</a:t>
            </a:r>
          </a:p>
          <a:p>
            <a:pPr marL="0" indent="0">
              <a:lnSpc>
                <a:spcPct val="100000"/>
              </a:lnSpc>
              <a:spcBef>
                <a:spcPts val="2400"/>
              </a:spcBef>
              <a:buNone/>
            </a:pPr>
            <a:r>
              <a:rPr lang="en-US" sz="4000" b="1" i="1" u="sng" dirty="0">
                <a:solidFill>
                  <a:srgbClr val="FFFF00">
                    <a:alpha val="70000"/>
                  </a:srgbClr>
                </a:solidFill>
                <a:latin typeface="Candara" panose="020E0502030303020204" pitchFamily="34" charset="0"/>
              </a:rPr>
              <a:t>GLORY</a:t>
            </a:r>
            <a:r>
              <a:rPr lang="en-US" sz="4000" b="1" i="1" dirty="0">
                <a:latin typeface="Candara" panose="020E0502030303020204" pitchFamily="34" charset="0"/>
              </a:rPr>
              <a:t> to the Lord!</a:t>
            </a:r>
            <a:endParaRPr lang="en-US" sz="4000" i="1" dirty="0">
              <a:latin typeface="Candara" panose="020E0502030303020204" pitchFamily="34" charset="0"/>
            </a:endParaRPr>
          </a:p>
          <a:p>
            <a:pPr>
              <a:lnSpc>
                <a:spcPct val="100000"/>
              </a:lnSpc>
              <a:spcBef>
                <a:spcPts val="2400"/>
              </a:spcBef>
              <a:buFont typeface="Wingdings" panose="05000000000000000000" pitchFamily="2" charset="2"/>
              <a:buChar char="§"/>
            </a:pPr>
            <a:endParaRPr lang="en-US" i="1" dirty="0">
              <a:latin typeface="Candara" panose="020E0502030303020204" pitchFamily="34" charset="0"/>
            </a:endParaRPr>
          </a:p>
          <a:p>
            <a:pPr>
              <a:lnSpc>
                <a:spcPct val="100000"/>
              </a:lnSpc>
              <a:buFont typeface="Wingdings" panose="05000000000000000000" pitchFamily="2" charset="2"/>
              <a:buChar char="§"/>
            </a:pPr>
            <a:endParaRPr lang="en-US" dirty="0">
              <a:latin typeface="Candara" panose="020E0502030303020204" pitchFamily="34" charset="0"/>
            </a:endParaRPr>
          </a:p>
          <a:p>
            <a:pPr marL="0" indent="0">
              <a:lnSpc>
                <a:spcPct val="100000"/>
              </a:lnSpc>
              <a:buNone/>
            </a:pPr>
            <a:endParaRPr lang="en-US" sz="3200" dirty="0">
              <a:latin typeface="Candara" panose="020E0502030303020204" pitchFamily="34" charset="0"/>
            </a:endParaRP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128361" y="333833"/>
            <a:ext cx="3944258" cy="5558971"/>
          </a:xfrm>
        </p:spPr>
        <p:txBody>
          <a:bodyPr>
            <a:noAutofit/>
          </a:bodyPr>
          <a:lstStyle/>
          <a:p>
            <a:r>
              <a:rPr lang="en-US" sz="4800" b="1" i="1" dirty="0">
                <a:latin typeface="Candara" panose="020E0502030303020204" pitchFamily="34" charset="0"/>
              </a:rPr>
              <a:t>When The Lord Jesus Shall Be Revealed From Heaven There Will Be…</a:t>
            </a:r>
            <a:endParaRPr lang="en-US" sz="48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6</a:t>
            </a:fld>
            <a:endParaRPr lang="en-US" dirty="0">
              <a:solidFill>
                <a:schemeClr val="tx1">
                  <a:alpha val="70000"/>
                </a:schemeClr>
              </a:solidFill>
            </a:endParaRPr>
          </a:p>
        </p:txBody>
      </p:sp>
    </p:spTree>
    <p:extLst>
      <p:ext uri="{BB962C8B-B14F-4D97-AF65-F5344CB8AC3E}">
        <p14:creationId xmlns:p14="http://schemas.microsoft.com/office/powerpoint/2010/main" val="14773398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007223"/>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a:t>
            </a:r>
            <a:r>
              <a:rPr lang="en-US" altLang="en-US" sz="2800" i="1" dirty="0">
                <a:solidFill>
                  <a:schemeClr val="tx1"/>
                </a:solidFill>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a:t>
            </a:r>
            <a:r>
              <a:rPr lang="en-US" altLang="en-US" sz="2800" i="1" dirty="0">
                <a:solidFill>
                  <a:schemeClr val="tx1"/>
                </a:solidFill>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in your life – </a:t>
            </a:r>
            <a:r>
              <a:rPr lang="en-US" altLang="en-US" sz="2800" i="1" dirty="0">
                <a:solidFill>
                  <a:schemeClr val="tx1"/>
                </a:solidFill>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a:t>
            </a:r>
            <a:r>
              <a:rPr lang="en-US" altLang="en-US" sz="2800" i="1" dirty="0">
                <a:solidFill>
                  <a:schemeClr val="tx1"/>
                </a:solidFill>
                <a:effectLst/>
                <a:latin typeface="Candara" panose="020E0502030303020204" pitchFamily="34" charset="0"/>
              </a:rPr>
              <a:t>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sins – </a:t>
            </a:r>
            <a:r>
              <a:rPr lang="en-US" altLang="en-US" sz="2800" i="1" dirty="0">
                <a:solidFill>
                  <a:schemeClr val="tx1"/>
                </a:solidFill>
                <a:effectLst/>
                <a:latin typeface="Candara" panose="020E0502030303020204" pitchFamily="34" charset="0"/>
              </a:rPr>
              <a:t>Acts 2:38</a:t>
            </a:r>
          </a:p>
          <a:p>
            <a:pPr marL="0" lvl="1" indent="0">
              <a:lnSpc>
                <a:spcPct val="100000"/>
              </a:lnSpc>
              <a:spcBef>
                <a:spcPts val="0"/>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a:t>
            </a:r>
            <a:r>
              <a:rPr lang="en-US" altLang="en-US" sz="2800" i="1" dirty="0">
                <a:solidFill>
                  <a:schemeClr val="tx1"/>
                </a:solidFill>
                <a:effectLst/>
                <a:latin typeface="Candara" panose="020E0502030303020204" pitchFamily="34" charset="0"/>
              </a:rPr>
              <a:t>1 John 1:7-9</a:t>
            </a:r>
          </a:p>
          <a:p>
            <a:pPr marL="0" indent="0" algn="just">
              <a:lnSpc>
                <a:spcPct val="100000"/>
              </a:lnSpc>
              <a:spcBef>
                <a:spcPts val="600"/>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&amp;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00433" y="474618"/>
            <a:ext cx="721326" cy="646331"/>
          </a:xfrm>
          <a:prstGeom prst="rect">
            <a:avLst/>
          </a:prstGeom>
          <a:noFill/>
        </p:spPr>
        <p:txBody>
          <a:bodyPr wrap="square" rtlCol="0">
            <a:spAutoFit/>
          </a:bodyPr>
          <a:lstStyle/>
          <a:p>
            <a:pPr algn="ctr"/>
            <a:r>
              <a:rPr lang="en-US" b="1" i="1" dirty="0">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4CF3F34D-C225-1FF2-3137-4A6202BDF5A4}"/>
              </a:ext>
            </a:extLst>
          </p:cNvPr>
          <p:cNvSpPr>
            <a:spLocks noGrp="1"/>
          </p:cNvSpPr>
          <p:nvPr>
            <p:ph type="sldNum" sz="quarter" idx="12"/>
          </p:nvPr>
        </p:nvSpPr>
        <p:spPr>
          <a:xfrm>
            <a:off x="8543364" y="6434525"/>
            <a:ext cx="519946" cy="365125"/>
          </a:xfrm>
          <a:prstGeom prst="rect">
            <a:avLst/>
          </a:prstGeom>
        </p:spPr>
        <p:txBody>
          <a:bodyPr vert="horz" lIns="91440" tIns="45720" rIns="91440" bIns="45720" rtlCol="0" anchor="ctr"/>
          <a:lstStyle>
            <a:defPPr>
              <a:defRPr lang="en-US"/>
            </a:defPPr>
            <a:lvl1pPr marL="0" algn="r" defTabSz="914400" rtl="0" eaLnBrk="1" latinLnBrk="0" hangingPunct="1">
              <a:defRPr sz="15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AB70BE-1769-45B8-85A6-0C837432C7E6}" type="slidenum">
              <a:rPr lang="en-US" smtClean="0">
                <a:solidFill>
                  <a:schemeClr val="tx1"/>
                </a:solidFill>
              </a:rPr>
              <a:pPr/>
              <a:t>7</a:t>
            </a:fld>
            <a:endParaRPr lang="en-US" dirty="0">
              <a:solidFill>
                <a:schemeClr val="tx1"/>
              </a:solidFill>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PebbleVTI">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Lines</Template>
  <TotalTime>707</TotalTime>
  <Words>3805</Words>
  <Application>Microsoft Office PowerPoint</Application>
  <PresentationFormat>On-screen Show (4:3)</PresentationFormat>
  <Paragraphs>172</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Avenir Next LT Pro</vt:lpstr>
      <vt:lpstr>Avenir Next LT Pro Light</vt:lpstr>
      <vt:lpstr>Calibri</vt:lpstr>
      <vt:lpstr>Candara</vt:lpstr>
      <vt:lpstr>Sitka Subheading</vt:lpstr>
      <vt:lpstr>Wingdings</vt:lpstr>
      <vt:lpstr>PebbleVTI</vt:lpstr>
      <vt:lpstr>“When The Lord Jesus Shall Be Revealed From Heaven”</vt:lpstr>
      <vt:lpstr>INTRODUCTION</vt:lpstr>
      <vt:lpstr>There Will Be Rest for the Faithful!</vt:lpstr>
      <vt:lpstr>There Will Be Punishment for the REST! </vt:lpstr>
      <vt:lpstr>There Will Be Glory to the Lord!</vt:lpstr>
      <vt:lpstr>When The Lord Jesus Shall Be Revealed From Heaven There Will Be…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Resolved?</dc:title>
  <dc:creator>Tommy McClure</dc:creator>
  <cp:lastModifiedBy>Tommy McClure</cp:lastModifiedBy>
  <cp:revision>6</cp:revision>
  <cp:lastPrinted>2024-01-15T00:26:02Z</cp:lastPrinted>
  <dcterms:created xsi:type="dcterms:W3CDTF">2024-01-11T21:02:58Z</dcterms:created>
  <dcterms:modified xsi:type="dcterms:W3CDTF">2024-01-15T16:48:08Z</dcterms:modified>
</cp:coreProperties>
</file>