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57" r:id="rId6"/>
    <p:sldId id="269" r:id="rId7"/>
    <p:sldId id="270" r:id="rId8"/>
    <p:sldId id="271" r:id="rId9"/>
    <p:sldId id="272" r:id="rId10"/>
    <p:sldId id="273" r:id="rId11"/>
    <p:sldId id="276" r:id="rId12"/>
    <p:sldId id="275" r:id="rId13"/>
    <p:sldId id="277" r:id="rId14"/>
    <p:sldId id="278" r:id="rId15"/>
    <p:sldId id="274" r:id="rId16"/>
    <p:sldId id="279" r:id="rId17"/>
    <p:sldId id="280" r:id="rId18"/>
    <p:sldId id="266" r:id="rId19"/>
    <p:sldId id="3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2462E-A9E9-40DB-8A46-DB278ACFA5B5}" v="3529" dt="2023-07-29T19:46:01.118"/>
    <p1510:client id="{E81C90B1-FEAB-49C4-8121-EEFC14533C90}" v="60" dt="2023-07-30T14:17:43.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81477" autoAdjust="0"/>
  </p:normalViewPr>
  <p:slideViewPr>
    <p:cSldViewPr snapToGrid="0" showGuides="1">
      <p:cViewPr varScale="1">
        <p:scale>
          <a:sx n="90" d="100"/>
          <a:sy n="90" d="100"/>
        </p:scale>
        <p:origin x="1812" y="84"/>
      </p:cViewPr>
      <p:guideLst>
        <p:guide orient="horz" pos="2160"/>
        <p:guide pos="2880"/>
      </p:guideLst>
    </p:cSldViewPr>
  </p:slideViewPr>
  <p:notesTextViewPr>
    <p:cViewPr>
      <p:scale>
        <a:sx n="1" d="1"/>
        <a:sy n="1" d="1"/>
      </p:scale>
      <p:origin x="0" y="0"/>
    </p:cViewPr>
  </p:notesTextViewPr>
  <p:notesViewPr>
    <p:cSldViewPr snapToGrid="0" showGuides="1">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7/30/2023 AM</a:t>
            </a:r>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7/30/2023 AM</a:t>
            </a:r>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149225"/>
            <a:ext cx="4343400" cy="3257550"/>
          </a:xfrm>
        </p:spPr>
      </p:sp>
      <p:sp>
        <p:nvSpPr>
          <p:cNvPr id="3" name="Notes Placeholder 2"/>
          <p:cNvSpPr>
            <a:spLocks noGrp="1"/>
          </p:cNvSpPr>
          <p:nvPr>
            <p:ph type="body" idx="1"/>
          </p:nvPr>
        </p:nvSpPr>
        <p:spPr>
          <a:xfrm>
            <a:off x="-1" y="3418204"/>
            <a:ext cx="6856413" cy="5737225"/>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B9EF8661-24B0-EA46-9BD0-01FF9E1F4C23}"/>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1050519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17488"/>
            <a:ext cx="4114800" cy="3086100"/>
          </a:xfrm>
        </p:spPr>
      </p:sp>
      <p:sp>
        <p:nvSpPr>
          <p:cNvPr id="3" name="Notes Placeholder 2"/>
          <p:cNvSpPr>
            <a:spLocks noGrp="1"/>
          </p:cNvSpPr>
          <p:nvPr>
            <p:ph type="body" idx="1"/>
          </p:nvPr>
        </p:nvSpPr>
        <p:spPr>
          <a:xfrm>
            <a:off x="0" y="3303588"/>
            <a:ext cx="6858000" cy="5840412"/>
          </a:xfrm>
        </p:spPr>
        <p:txBody>
          <a:bodyPr/>
          <a:lstStyle/>
          <a:p>
            <a:r>
              <a:rPr lang="en-US" sz="1400" b="1" dirty="0">
                <a:latin typeface="Arial" panose="020B0604020202020204" pitchFamily="34" charset="0"/>
                <a:cs typeface="Arial" panose="020B0604020202020204" pitchFamily="34" charset="0"/>
              </a:rPr>
              <a:t>Matthew 26:26-28 NKJV 26 </a:t>
            </a:r>
            <a:r>
              <a:rPr lang="en-US" sz="1400" dirty="0">
                <a:latin typeface="Arial" panose="020B0604020202020204" pitchFamily="34" charset="0"/>
                <a:cs typeface="Arial" panose="020B0604020202020204" pitchFamily="34" charset="0"/>
              </a:rPr>
              <a:t>And as they were eating, Jesus took bread, blessed and broke it, and gave it to the disciples and said, "Take, eat; this is My body." </a:t>
            </a: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Then He took the cup, and gave thanks, and gave it to them, saying, "Drink from it, all of you. </a:t>
            </a:r>
            <a:r>
              <a:rPr lang="en-US" sz="1400" b="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 "For this is My blood of the new covenant, which is shed for many for the remission of sins.</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Ephesians 1:7 NKJV 7 </a:t>
            </a:r>
            <a:r>
              <a:rPr lang="en-US" sz="1400" dirty="0">
                <a:latin typeface="Arial" panose="020B0604020202020204" pitchFamily="34" charset="0"/>
                <a:cs typeface="Arial" panose="020B0604020202020204" pitchFamily="34" charset="0"/>
              </a:rPr>
              <a:t>In Him we have redemption through His blood, the forgiveness of sins, according to the riches of His grace.</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1:19-20 NKJV 19 </a:t>
            </a:r>
            <a:r>
              <a:rPr lang="en-US" sz="1400" dirty="0">
                <a:latin typeface="Arial" panose="020B0604020202020204" pitchFamily="34" charset="0"/>
                <a:cs typeface="Arial" panose="020B0604020202020204" pitchFamily="34" charset="0"/>
              </a:rPr>
              <a:t>For it pleased the Father that in Him all the fullness should dwell,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and by Him to reconcile all things to Himself, by Him, whether things on earth or things in heaven, having made peace through the blood of His cross.</a:t>
            </a:r>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12279AB3-9835-10C4-8045-1B84538D3671}"/>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34580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360045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12</a:t>
            </a:fld>
            <a:endParaRPr lang="en-US"/>
          </a:p>
        </p:txBody>
      </p:sp>
      <p:sp>
        <p:nvSpPr>
          <p:cNvPr id="5" name="Date Placeholder 4">
            <a:extLst>
              <a:ext uri="{FF2B5EF4-FFF2-40B4-BE49-F238E27FC236}">
                <a16:creationId xmlns:a16="http://schemas.microsoft.com/office/drawing/2014/main" id="{58A1AC48-71B0-2E1D-ECB7-C8A8A9D22020}"/>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2128564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sz="1400" b="1" dirty="0">
                <a:latin typeface="Arial" panose="020B0604020202020204" pitchFamily="34" charset="0"/>
                <a:cs typeface="Arial" panose="020B0604020202020204" pitchFamily="34" charset="0"/>
              </a:rPr>
              <a:t>Romans 12:1-2 NKJV 1</a:t>
            </a:r>
            <a:r>
              <a:rPr lang="en-US" sz="1400" dirty="0">
                <a:latin typeface="Arial" panose="020B0604020202020204" pitchFamily="34" charset="0"/>
                <a:cs typeface="Arial" panose="020B0604020202020204" pitchFamily="34" charset="0"/>
              </a:rPr>
              <a:t> I beseech you therefore, brethren, by the mercies of God, that you present your bodies a living sacrifice, holy, acceptable to God, which is your reasonable service.</a:t>
            </a:r>
            <a:r>
              <a:rPr lang="en-US" sz="1400" b="1" dirty="0">
                <a:latin typeface="Arial" panose="020B0604020202020204" pitchFamily="34" charset="0"/>
                <a:cs typeface="Arial" panose="020B0604020202020204" pitchFamily="34" charset="0"/>
              </a:rPr>
              <a:t> 2 </a:t>
            </a:r>
            <a:r>
              <a:rPr lang="en-US" sz="1400" dirty="0">
                <a:latin typeface="Arial" panose="020B0604020202020204" pitchFamily="34" charset="0"/>
                <a:cs typeface="Arial" panose="020B0604020202020204" pitchFamily="34" charset="0"/>
              </a:rPr>
              <a:t>And do not be conformed to this world, but be transformed by the renewing of your mind, that you may prove what is that good and acceptable and perfect will of God.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Galatians 5:15-16 NKJV 15 </a:t>
            </a:r>
            <a:r>
              <a:rPr lang="en-US" sz="1400" dirty="0">
                <a:latin typeface="Arial" panose="020B0604020202020204" pitchFamily="34" charset="0"/>
                <a:cs typeface="Arial" panose="020B0604020202020204" pitchFamily="34" charset="0"/>
              </a:rPr>
              <a:t>But if you bite and devour one another, beware lest you be consumed by one another! </a:t>
            </a:r>
            <a:r>
              <a:rPr lang="en-US" sz="1400" b="1" dirty="0">
                <a:latin typeface="Arial" panose="020B0604020202020204" pitchFamily="34" charset="0"/>
                <a:cs typeface="Arial" panose="020B0604020202020204" pitchFamily="34" charset="0"/>
              </a:rPr>
              <a:t>16 </a:t>
            </a:r>
            <a:r>
              <a:rPr lang="en-US" sz="1400" dirty="0">
                <a:latin typeface="Arial" panose="020B0604020202020204" pitchFamily="34" charset="0"/>
                <a:cs typeface="Arial" panose="020B0604020202020204" pitchFamily="34" charset="0"/>
              </a:rPr>
              <a:t>I say then: Walk in the Spirit, and you shall not fulfill the lust of the flesh</a:t>
            </a:r>
            <a:r>
              <a:rPr lang="en-US" sz="1400" b="1" dirty="0">
                <a:latin typeface="Arial" panose="020B0604020202020204" pitchFamily="34" charset="0"/>
                <a:cs typeface="Arial" panose="020B0604020202020204" pitchFamily="34" charset="0"/>
              </a:rPr>
              <a:t>. 17 </a:t>
            </a:r>
            <a:r>
              <a:rPr lang="en-US" sz="1400" dirty="0">
                <a:latin typeface="Arial" panose="020B0604020202020204" pitchFamily="34" charset="0"/>
                <a:cs typeface="Arial" panose="020B0604020202020204" pitchFamily="34" charset="0"/>
              </a:rPr>
              <a:t>For the flesh lusts against the Spirit, and the Spirit against the flesh; and these are contrary to one another, so that you do not do the things that you wish.</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11:28-30 NKJV 28 </a:t>
            </a:r>
            <a:r>
              <a:rPr lang="en-US" sz="1400" dirty="0">
                <a:latin typeface="Arial" panose="020B0604020202020204" pitchFamily="34" charset="0"/>
                <a:cs typeface="Arial" panose="020B0604020202020204" pitchFamily="34" charset="0"/>
              </a:rPr>
              <a:t>"Come to Me, all you who labor and are heavy laden, and I will give you rest. </a:t>
            </a:r>
            <a:r>
              <a:rPr lang="en-US" sz="1400" b="1" dirty="0">
                <a:latin typeface="Arial" panose="020B0604020202020204" pitchFamily="34" charset="0"/>
                <a:cs typeface="Arial" panose="020B0604020202020204" pitchFamily="34" charset="0"/>
              </a:rPr>
              <a:t>29</a:t>
            </a:r>
            <a:r>
              <a:rPr lang="en-US" sz="1400" dirty="0">
                <a:latin typeface="Arial" panose="020B0604020202020204" pitchFamily="34" charset="0"/>
                <a:cs typeface="Arial" panose="020B0604020202020204" pitchFamily="34" charset="0"/>
              </a:rPr>
              <a:t> "Take My yoke upon you and learn from Me, for I am gentle and lowly in heart, and you will find rest for your souls. 30 "For My yoke is easy and My burden is light."</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13</a:t>
            </a:fld>
            <a:endParaRPr lang="en-US"/>
          </a:p>
        </p:txBody>
      </p:sp>
      <p:sp>
        <p:nvSpPr>
          <p:cNvPr id="5" name="Date Placeholder 4">
            <a:extLst>
              <a:ext uri="{FF2B5EF4-FFF2-40B4-BE49-F238E27FC236}">
                <a16:creationId xmlns:a16="http://schemas.microsoft.com/office/drawing/2014/main" id="{DFBD9A00-7C2C-8357-ACA2-3E922BA44325}"/>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3242801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14</a:t>
            </a:fld>
            <a:endParaRPr lang="en-US" dirty="0"/>
          </a:p>
        </p:txBody>
      </p:sp>
      <p:sp>
        <p:nvSpPr>
          <p:cNvPr id="5" name="Date Placeholder 4">
            <a:extLst>
              <a:ext uri="{FF2B5EF4-FFF2-40B4-BE49-F238E27FC236}">
                <a16:creationId xmlns:a16="http://schemas.microsoft.com/office/drawing/2014/main" id="{6BBBD0B9-E36B-7FD5-83D0-4F7FC1C203F7}"/>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62059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7/30/2023 AM</a:t>
            </a:r>
          </a:p>
        </p:txBody>
      </p:sp>
      <p:sp>
        <p:nvSpPr>
          <p:cNvPr id="5" name="Slide Number Placeholder 4"/>
          <p:cNvSpPr>
            <a:spLocks noGrp="1"/>
          </p:cNvSpPr>
          <p:nvPr>
            <p:ph type="sldNum" sz="quarter" idx="5"/>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430744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155575"/>
            <a:ext cx="5683250" cy="4262438"/>
          </a:xfrm>
        </p:spPr>
      </p:sp>
      <p:sp>
        <p:nvSpPr>
          <p:cNvPr id="3" name="Notes Placeholder 2"/>
          <p:cNvSpPr>
            <a:spLocks noGrp="1"/>
          </p:cNvSpPr>
          <p:nvPr>
            <p:ph type="body" idx="1"/>
          </p:nvPr>
        </p:nvSpPr>
        <p:spPr>
          <a:xfrm>
            <a:off x="7795" y="4418013"/>
            <a:ext cx="6848618" cy="4725987"/>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7/30/2023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7/30/2023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3003008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11644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C15781BB-3A8D-DB9C-FACF-F051E850EBF8}"/>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2492086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49225"/>
            <a:ext cx="4114800" cy="3086100"/>
          </a:xfrm>
        </p:spPr>
      </p:sp>
      <p:sp>
        <p:nvSpPr>
          <p:cNvPr id="3" name="Notes Placeholder 2"/>
          <p:cNvSpPr>
            <a:spLocks noGrp="1"/>
          </p:cNvSpPr>
          <p:nvPr>
            <p:ph type="body" idx="1"/>
          </p:nvPr>
        </p:nvSpPr>
        <p:spPr>
          <a:xfrm>
            <a:off x="-1" y="3235325"/>
            <a:ext cx="6856413" cy="5908675"/>
          </a:xfrm>
        </p:spPr>
        <p:txBody>
          <a:bodyPr/>
          <a:lstStyle/>
          <a:p>
            <a:r>
              <a:rPr lang="en-US" sz="1400" b="1" dirty="0">
                <a:latin typeface="Arial" panose="020B0604020202020204" pitchFamily="34" charset="0"/>
                <a:cs typeface="Arial" panose="020B0604020202020204" pitchFamily="34" charset="0"/>
              </a:rPr>
              <a:t>Mark 8:34-35 NKJV 34 </a:t>
            </a:r>
            <a:r>
              <a:rPr lang="en-US" sz="1400" dirty="0">
                <a:latin typeface="Arial" panose="020B0604020202020204" pitchFamily="34" charset="0"/>
                <a:cs typeface="Arial" panose="020B0604020202020204" pitchFamily="34" charset="0"/>
              </a:rPr>
              <a:t>When He had called the people to Himself, with His disciples also, He said to them</a:t>
            </a:r>
            <a:r>
              <a:rPr lang="en-US" sz="1400" b="1" dirty="0">
                <a:latin typeface="Arial" panose="020B0604020202020204" pitchFamily="34" charset="0"/>
                <a:cs typeface="Arial" panose="020B0604020202020204" pitchFamily="34" charset="0"/>
              </a:rPr>
              <a:t>, "Whoever desires to come after Me, </a:t>
            </a:r>
            <a:r>
              <a:rPr lang="en-US" sz="1400" b="1" u="sng" dirty="0">
                <a:latin typeface="Arial" panose="020B0604020202020204" pitchFamily="34" charset="0"/>
                <a:cs typeface="Arial" panose="020B0604020202020204" pitchFamily="34" charset="0"/>
              </a:rPr>
              <a:t>let him deny himself</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and take up his cross, and follow Me. 35 "For whoever desires to save his life will lose it, but whoever loses his life for My sake and the gospel's will save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Romans 12:1-2 NKJV 1 </a:t>
            </a:r>
            <a:r>
              <a:rPr lang="en-US" sz="1400" b="0" i="0" u="none" strike="noStrike" baseline="0" dirty="0">
                <a:latin typeface="Arial" panose="020B0604020202020204" pitchFamily="34" charset="0"/>
                <a:cs typeface="Arial" panose="020B0604020202020204" pitchFamily="34" charset="0"/>
              </a:rPr>
              <a:t>I beseech you therefore, brethren, by the mercies of God, that you present your bodies a living sacrifice, holy, acceptable to God, which is your reasonable service.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And do not be conformed to this world, but be transformed by the renewing of your mind, that you may prove what is that good and acceptable and perfect will of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Galatians 2:20 NKJV 20 </a:t>
            </a:r>
            <a:r>
              <a:rPr lang="en-US" sz="1400" b="0" i="0" u="none" strike="noStrike" baseline="0" dirty="0">
                <a:latin typeface="Arial" panose="020B0604020202020204" pitchFamily="34" charset="0"/>
                <a:cs typeface="Arial" panose="020B0604020202020204" pitchFamily="34" charset="0"/>
              </a:rPr>
              <a:t>"I have been crucified with Christ; it is no longer I who live, but Christ lives in me; and the life which I now live in the flesh I live by faith in the Son of God, who loved me and gave Himself for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Luke 14:26 NKJV 26 </a:t>
            </a:r>
            <a:r>
              <a:rPr lang="en-US" sz="1400" b="0" i="0" u="none" strike="noStrike" baseline="0" dirty="0">
                <a:latin typeface="Arial" panose="020B0604020202020204" pitchFamily="34" charset="0"/>
                <a:cs typeface="Arial" panose="020B0604020202020204" pitchFamily="34" charset="0"/>
              </a:rPr>
              <a:t>"If anyone comes to Me and does not hate his father and mother, wife and children, brothers and sisters, yes, and his own life also, he cannot be My disciple.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baseline="0" dirty="0"/>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525C5CBE-523D-1A3D-DBD9-A48CCEDF23F3}"/>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156516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03188"/>
            <a:ext cx="4114800" cy="3086100"/>
          </a:xfrm>
        </p:spPr>
      </p:sp>
      <p:sp>
        <p:nvSpPr>
          <p:cNvPr id="3" name="Notes Placeholder 2"/>
          <p:cNvSpPr>
            <a:spLocks noGrp="1"/>
          </p:cNvSpPr>
          <p:nvPr>
            <p:ph type="body" idx="1"/>
          </p:nvPr>
        </p:nvSpPr>
        <p:spPr>
          <a:xfrm>
            <a:off x="-1587" y="3189288"/>
            <a:ext cx="6858000" cy="5954712"/>
          </a:xfrm>
        </p:spPr>
        <p:txBody>
          <a:bodyPr/>
          <a:lstStyle/>
          <a:p>
            <a:r>
              <a:rPr lang="en-US" sz="1400" b="1" dirty="0">
                <a:latin typeface="Arial" panose="020B0604020202020204" pitchFamily="34" charset="0"/>
                <a:cs typeface="Arial" panose="020B0604020202020204" pitchFamily="34" charset="0"/>
              </a:rPr>
              <a:t>Mark 8:34-35 NKJV 34 </a:t>
            </a:r>
            <a:r>
              <a:rPr lang="en-US" sz="1400" dirty="0">
                <a:latin typeface="Arial" panose="020B0604020202020204" pitchFamily="34" charset="0"/>
                <a:cs typeface="Arial" panose="020B0604020202020204" pitchFamily="34" charset="0"/>
              </a:rPr>
              <a:t>When He had called the people to Himself, with His disciples also, He said to them</a:t>
            </a:r>
            <a:r>
              <a:rPr lang="en-US" sz="1400" b="1" dirty="0">
                <a:latin typeface="Arial" panose="020B0604020202020204" pitchFamily="34" charset="0"/>
                <a:cs typeface="Arial" panose="020B0604020202020204" pitchFamily="34" charset="0"/>
              </a:rPr>
              <a:t>, "Whoever desires to come after Me</a:t>
            </a:r>
            <a:r>
              <a:rPr lang="en-US" sz="1400" b="1" u="none" dirty="0">
                <a:latin typeface="Arial" panose="020B0604020202020204" pitchFamily="34" charset="0"/>
                <a:cs typeface="Arial" panose="020B0604020202020204" pitchFamily="34" charset="0"/>
              </a:rPr>
              <a:t>, </a:t>
            </a:r>
            <a:r>
              <a:rPr lang="en-US" sz="1400" b="0" u="none" dirty="0">
                <a:latin typeface="Arial" panose="020B0604020202020204" pitchFamily="34" charset="0"/>
                <a:cs typeface="Arial" panose="020B0604020202020204" pitchFamily="34" charset="0"/>
              </a:rPr>
              <a:t>let him deny himself</a:t>
            </a:r>
            <a:r>
              <a:rPr lang="en-US" sz="1400" b="1" u="sng"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and take up his cross</a:t>
            </a:r>
            <a:r>
              <a:rPr lang="en-US" sz="1400" dirty="0">
                <a:latin typeface="Arial" panose="020B0604020202020204" pitchFamily="34" charset="0"/>
                <a:cs typeface="Arial" panose="020B0604020202020204" pitchFamily="34" charset="0"/>
              </a:rPr>
              <a:t>, and follow Me. 35 "For whoever desires to save his life will lose it, but whoever loses his life for My sake and the gospel's will save it.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15:18 NKJV 18 </a:t>
            </a:r>
            <a:r>
              <a:rPr lang="en-US" sz="1400" dirty="0">
                <a:latin typeface="Arial" panose="020B0604020202020204" pitchFamily="34" charset="0"/>
                <a:cs typeface="Arial" panose="020B0604020202020204" pitchFamily="34" charset="0"/>
              </a:rPr>
              <a:t>"If the world hates you, you know that it hated Me before it hated you.</a:t>
            </a:r>
          </a:p>
          <a:p>
            <a:r>
              <a:rPr lang="en-US" sz="1400" b="1" dirty="0">
                <a:latin typeface="Arial" panose="020B0604020202020204" pitchFamily="34" charset="0"/>
                <a:cs typeface="Arial" panose="020B0604020202020204" pitchFamily="34" charset="0"/>
              </a:rPr>
              <a:t>Luke 24:46-47 NKJV 46 </a:t>
            </a:r>
            <a:r>
              <a:rPr lang="en-US" sz="1400" b="0" dirty="0">
                <a:latin typeface="Arial" panose="020B0604020202020204" pitchFamily="34" charset="0"/>
                <a:cs typeface="Arial" panose="020B0604020202020204" pitchFamily="34" charset="0"/>
              </a:rPr>
              <a:t>Then He said to them, "Thus it is written, and thus </a:t>
            </a:r>
            <a:r>
              <a:rPr lang="en-US" sz="1400" b="1" dirty="0">
                <a:latin typeface="Arial" panose="020B0604020202020204" pitchFamily="34" charset="0"/>
                <a:cs typeface="Arial" panose="020B0604020202020204" pitchFamily="34" charset="0"/>
              </a:rPr>
              <a:t>it was necessary for the Christ to suffer and to rise from the dead the third day, 47</a:t>
            </a:r>
            <a:r>
              <a:rPr lang="en-US" sz="1400" b="0" dirty="0">
                <a:latin typeface="Arial" panose="020B0604020202020204" pitchFamily="34" charset="0"/>
                <a:cs typeface="Arial" panose="020B0604020202020204" pitchFamily="34" charset="0"/>
              </a:rPr>
              <a:t> "and that repentance and remission of sins should be preached in His name to all nations, beginning at Jerusalem.</a:t>
            </a:r>
          </a:p>
          <a:p>
            <a:r>
              <a:rPr lang="en-US" sz="1400" b="1" dirty="0">
                <a:latin typeface="Arial" panose="020B0604020202020204" pitchFamily="34" charset="0"/>
                <a:cs typeface="Arial" panose="020B0604020202020204" pitchFamily="34" charset="0"/>
              </a:rPr>
              <a:t>Acts 3:14-18 NKJV 14 </a:t>
            </a:r>
            <a:r>
              <a:rPr lang="en-US" sz="1400" b="0" dirty="0">
                <a:latin typeface="Arial" panose="020B0604020202020204" pitchFamily="34" charset="0"/>
                <a:cs typeface="Arial" panose="020B0604020202020204" pitchFamily="34" charset="0"/>
              </a:rPr>
              <a:t>"But you denied the Holy One and the Just, and asked for a murderer to be granted to you,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"and killed the Prince of life, whom God raised from the dead, of which we are witnesses.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"And His name, through faith in His name, has made this man strong, whom you see and know. Yes, the faith which comes through Him has given him this perfect soundness in the presence of you all. </a:t>
            </a:r>
            <a:r>
              <a:rPr lang="en-US" sz="1400" b="1" dirty="0">
                <a:latin typeface="Arial" panose="020B0604020202020204" pitchFamily="34" charset="0"/>
                <a:cs typeface="Arial" panose="020B0604020202020204" pitchFamily="34" charset="0"/>
              </a:rPr>
              <a:t>17</a:t>
            </a:r>
            <a:r>
              <a:rPr lang="en-US" sz="1400" b="0" dirty="0">
                <a:latin typeface="Arial" panose="020B0604020202020204" pitchFamily="34" charset="0"/>
                <a:cs typeface="Arial" panose="020B0604020202020204" pitchFamily="34" charset="0"/>
              </a:rPr>
              <a:t> "Yet now, brethren, I know that you did it in ignorance, as did also your rulers. </a:t>
            </a:r>
            <a:r>
              <a:rPr lang="en-US" sz="1400" b="1" dirty="0">
                <a:latin typeface="Arial" panose="020B0604020202020204" pitchFamily="34" charset="0"/>
                <a:cs typeface="Arial" panose="020B0604020202020204" pitchFamily="34" charset="0"/>
              </a:rPr>
              <a:t>18</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"But those things which God foretold by the mouth of all His prophets, that the Christ would suffer, He has thus fulfilled.</a:t>
            </a:r>
          </a:p>
          <a:p>
            <a:r>
              <a:rPr lang="en-US" sz="1400" b="1" dirty="0">
                <a:latin typeface="Arial" panose="020B0604020202020204" pitchFamily="34" charset="0"/>
                <a:cs typeface="Arial" panose="020B0604020202020204" pitchFamily="34" charset="0"/>
              </a:rPr>
              <a:t>Hebrews 12:1-2 NKJV </a:t>
            </a:r>
            <a:r>
              <a:rPr lang="en-US" sz="1400" dirty="0">
                <a:latin typeface="Arial" panose="020B0604020202020204" pitchFamily="34" charset="0"/>
                <a:cs typeface="Arial" panose="020B0604020202020204" pitchFamily="34" charset="0"/>
              </a:rPr>
              <a:t>1 Therefore we also, since we are surrounded by so great a cloud of witnesses, let us lay aside every weight, and the sin which so easily ensnares us, and let us run with endurance the race that is set before us, 2 looking unto Jesus, the author and finisher of our faith, who for the joy that was set before Him endured the cross, despising the shame, and has sat down at the right hand of the throne of God.</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b="1" u="sng" dirty="0">
                <a:latin typeface="Arial" panose="020B0604020202020204" pitchFamily="34" charset="0"/>
                <a:cs typeface="Arial" panose="020B0604020202020204" pitchFamily="34" charset="0"/>
              </a:rPr>
              <a:t>The Old Rugged Cross</a:t>
            </a:r>
            <a:r>
              <a:rPr lang="en-US" sz="1400" b="1" u="none" dirty="0">
                <a:latin typeface="Arial" panose="020B0604020202020204" pitchFamily="34" charset="0"/>
                <a:cs typeface="Arial" panose="020B0604020202020204" pitchFamily="34" charset="0"/>
              </a:rPr>
              <a:t> - #313</a:t>
            </a:r>
          </a:p>
          <a:p>
            <a:r>
              <a:rPr lang="en-US" sz="1400" b="1" dirty="0">
                <a:latin typeface="Arial" panose="020B0604020202020204" pitchFamily="34" charset="0"/>
                <a:cs typeface="Arial" panose="020B0604020202020204" pitchFamily="34" charset="0"/>
              </a:rPr>
              <a:t>Verse 1</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On a hill far away stood an old rugged cross,</a:t>
            </a:r>
            <a:br>
              <a:rPr lang="en-US" sz="140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The emblem of suffering and shame</a:t>
            </a:r>
            <a:r>
              <a:rPr lang="en-US" sz="1400" dirty="0">
                <a:latin typeface="Arial" panose="020B0604020202020204" pitchFamily="34" charset="0"/>
                <a:cs typeface="Arial" panose="020B0604020202020204" pitchFamily="34" charset="0"/>
              </a:rPr>
              <a:t>;</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And I love that old cross where the Dearest and Best</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For a world of lost sinners was slain.</a:t>
            </a:r>
          </a:p>
          <a:p>
            <a:r>
              <a:rPr lang="en-US" sz="1400" b="1" dirty="0">
                <a:latin typeface="Arial" panose="020B0604020202020204" pitchFamily="34" charset="0"/>
                <a:cs typeface="Arial" panose="020B0604020202020204" pitchFamily="34" charset="0"/>
              </a:rPr>
              <a:t>Verse 2</a:t>
            </a:r>
            <a:br>
              <a:rPr lang="en-US" sz="140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Oh, that old </a:t>
            </a:r>
            <a:r>
              <a:rPr lang="en-US" sz="1400" b="1" dirty="0" err="1">
                <a:latin typeface="Arial" panose="020B0604020202020204" pitchFamily="34" charset="0"/>
                <a:cs typeface="Arial" panose="020B0604020202020204" pitchFamily="34" charset="0"/>
              </a:rPr>
              <a:t>ruggd</a:t>
            </a:r>
            <a:r>
              <a:rPr lang="en-US" sz="1400" b="1" dirty="0">
                <a:latin typeface="Arial" panose="020B0604020202020204" pitchFamily="34" charset="0"/>
                <a:cs typeface="Arial" panose="020B0604020202020204" pitchFamily="34" charset="0"/>
              </a:rPr>
              <a:t> cross so despised by the world,</a:t>
            </a:r>
            <a:br>
              <a:rPr lang="en-US" sz="1400"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Has a wondrous attraction for me;</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For the dear Lamb of God left His glory above,</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To bear sin on dark Calvary.</a:t>
            </a:r>
            <a:endParaRPr lang="en-US" sz="1400" b="1" i="0" u="none" strike="noStrike" baseline="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Verse 3</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In the old rugged cross, stained with blood so divine,</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A wondrous beauty I see;</a:t>
            </a:r>
            <a:br>
              <a:rPr lang="en-US" sz="140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For ’twas on that old cross Jesus suffered and died,</a:t>
            </a:r>
            <a:br>
              <a:rPr lang="en-US" sz="1400"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To pardon and sanctify me.</a:t>
            </a:r>
          </a:p>
          <a:p>
            <a:r>
              <a:rPr lang="en-US" sz="1400" b="1" dirty="0">
                <a:latin typeface="Arial" panose="020B0604020202020204" pitchFamily="34" charset="0"/>
                <a:cs typeface="Arial" panose="020B0604020202020204" pitchFamily="34" charset="0"/>
              </a:rPr>
              <a:t>Verse 4</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To the old rugged cross I will ever be true,</a:t>
            </a:r>
            <a:br>
              <a:rPr lang="en-US" sz="1400"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Its shame and reproach gladly bear</a:t>
            </a:r>
            <a:r>
              <a:rPr lang="en-US" sz="1400" dirty="0">
                <a:latin typeface="Arial" panose="020B0604020202020204" pitchFamily="34" charset="0"/>
                <a:cs typeface="Arial" panose="020B0604020202020204" pitchFamily="34" charset="0"/>
              </a:rPr>
              <a:t>;</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Then He’ll call me some day to my home far away,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Where His glory forever I’ll share.</a:t>
            </a:r>
          </a:p>
          <a:p>
            <a:r>
              <a:rPr lang="en-US" sz="1400" b="1" dirty="0">
                <a:latin typeface="Arial" panose="020B0604020202020204" pitchFamily="34" charset="0"/>
                <a:cs typeface="Arial" panose="020B0604020202020204" pitchFamily="34" charset="0"/>
              </a:rPr>
              <a:t>Chorus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So I’ll cherish the old rugged cross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Till my trophies at last I lay down;</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I will cling to the old rugged cross,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And exchange it someday for a crown.</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A0D7CD08-411E-D8BF-4E0E-6B7654159CF4}"/>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2103728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90488"/>
            <a:ext cx="4114800" cy="3086100"/>
          </a:xfrm>
        </p:spPr>
      </p:sp>
      <p:sp>
        <p:nvSpPr>
          <p:cNvPr id="3" name="Notes Placeholder 2"/>
          <p:cNvSpPr>
            <a:spLocks noGrp="1"/>
          </p:cNvSpPr>
          <p:nvPr>
            <p:ph type="body" idx="1"/>
          </p:nvPr>
        </p:nvSpPr>
        <p:spPr>
          <a:xfrm>
            <a:off x="-1" y="3176588"/>
            <a:ext cx="6856413" cy="5967412"/>
          </a:xfrm>
        </p:spPr>
        <p:txBody>
          <a:bodyPr/>
          <a:lstStyle/>
          <a:p>
            <a:r>
              <a:rPr lang="en-US" sz="1400" b="1" dirty="0">
                <a:latin typeface="Arial" panose="020B0604020202020204" pitchFamily="34" charset="0"/>
                <a:cs typeface="Arial" panose="020B0604020202020204" pitchFamily="34" charset="0"/>
              </a:rPr>
              <a:t>Mark 8:34-35 NKJV 34 </a:t>
            </a:r>
            <a:r>
              <a:rPr lang="en-US" sz="1400" dirty="0">
                <a:latin typeface="Arial" panose="020B0604020202020204" pitchFamily="34" charset="0"/>
                <a:cs typeface="Arial" panose="020B0604020202020204" pitchFamily="34" charset="0"/>
              </a:rPr>
              <a:t>When He had called the people to Himself, with His disciples also, He said to them</a:t>
            </a:r>
            <a:r>
              <a:rPr lang="en-US" sz="1400" b="1" dirty="0">
                <a:latin typeface="Arial" panose="020B0604020202020204" pitchFamily="34" charset="0"/>
                <a:cs typeface="Arial" panose="020B0604020202020204" pitchFamily="34" charset="0"/>
              </a:rPr>
              <a:t>, "Whoever desires to come after Me</a:t>
            </a:r>
            <a:r>
              <a:rPr lang="en-US" sz="1400" b="1" u="none" dirty="0">
                <a:latin typeface="Arial" panose="020B0604020202020204" pitchFamily="34" charset="0"/>
                <a:cs typeface="Arial" panose="020B0604020202020204" pitchFamily="34" charset="0"/>
              </a:rPr>
              <a:t>, </a:t>
            </a:r>
            <a:r>
              <a:rPr lang="en-US" sz="1400" b="0" u="none" dirty="0">
                <a:latin typeface="Arial" panose="020B0604020202020204" pitchFamily="34" charset="0"/>
                <a:cs typeface="Arial" panose="020B0604020202020204" pitchFamily="34" charset="0"/>
              </a:rPr>
              <a:t>let him deny himself</a:t>
            </a:r>
            <a:r>
              <a:rPr lang="en-US" sz="1400" b="1" u="sng"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b="0" u="none" dirty="0">
                <a:latin typeface="Arial" panose="020B0604020202020204" pitchFamily="34" charset="0"/>
                <a:cs typeface="Arial" panose="020B0604020202020204" pitchFamily="34" charset="0"/>
              </a:rPr>
              <a:t>and take up his cross</a:t>
            </a:r>
            <a:r>
              <a:rPr lang="en-US" sz="1400" dirty="0">
                <a:latin typeface="Arial" panose="020B0604020202020204" pitchFamily="34" charset="0"/>
                <a:cs typeface="Arial" panose="020B0604020202020204" pitchFamily="34" charset="0"/>
              </a:rPr>
              <a:t>, </a:t>
            </a:r>
            <a:r>
              <a:rPr lang="en-US" sz="1400" b="1" u="sng" dirty="0">
                <a:latin typeface="Arial" panose="020B0604020202020204" pitchFamily="34" charset="0"/>
                <a:cs typeface="Arial" panose="020B0604020202020204" pitchFamily="34" charset="0"/>
              </a:rPr>
              <a:t>and follow Me</a:t>
            </a:r>
            <a:r>
              <a:rPr lang="en-US" sz="1400" dirty="0">
                <a:latin typeface="Arial" panose="020B0604020202020204" pitchFamily="34" charset="0"/>
                <a:cs typeface="Arial" panose="020B0604020202020204" pitchFamily="34" charset="0"/>
              </a:rPr>
              <a:t>. 35 "For whoever desires to save his life will lose it, but whoever loses his life for My sake and the gospel's will save it.</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Luke 9:62 NKJV 62 </a:t>
            </a:r>
            <a:r>
              <a:rPr lang="en-US" sz="1400" b="0" i="0" u="none" strike="noStrike" baseline="0" dirty="0">
                <a:latin typeface="Arial" panose="020B0604020202020204" pitchFamily="34" charset="0"/>
                <a:cs typeface="Arial" panose="020B0604020202020204" pitchFamily="34" charset="0"/>
              </a:rPr>
              <a:t>But Jesus said to him, "No one, having put his hand to the plow, and looking back, is fit for the kingdom of God.“</a:t>
            </a:r>
          </a:p>
          <a:p>
            <a:r>
              <a:rPr lang="en-US" sz="1400" b="1" i="0" u="none" strike="noStrike" baseline="0" dirty="0">
                <a:latin typeface="Arial" panose="020B0604020202020204" pitchFamily="34" charset="0"/>
                <a:cs typeface="Arial" panose="020B0604020202020204" pitchFamily="34" charset="0"/>
              </a:rPr>
              <a:t>Luke 14:28-32 NKJV 28 </a:t>
            </a:r>
            <a:r>
              <a:rPr lang="en-US" sz="1400" b="0" i="0" u="none" strike="noStrike" baseline="0" dirty="0">
                <a:latin typeface="Arial" panose="020B0604020202020204" pitchFamily="34" charset="0"/>
                <a:cs typeface="Arial" panose="020B0604020202020204" pitchFamily="34" charset="0"/>
              </a:rPr>
              <a:t>"For which of you, intending to build a tower, does not sit down first and count the cost, whether he has enough to finish it -- </a:t>
            </a:r>
            <a:r>
              <a:rPr lang="en-US" sz="1400" b="1" i="0" u="none" strike="noStrike" baseline="0" dirty="0">
                <a:latin typeface="Arial" panose="020B0604020202020204" pitchFamily="34" charset="0"/>
                <a:cs typeface="Arial" panose="020B0604020202020204" pitchFamily="34" charset="0"/>
              </a:rPr>
              <a:t>29</a:t>
            </a:r>
            <a:r>
              <a:rPr lang="en-US" sz="1400" b="0" i="0" u="none" strike="noStrike" baseline="0" dirty="0">
                <a:latin typeface="Arial" panose="020B0604020202020204" pitchFamily="34" charset="0"/>
                <a:cs typeface="Arial" panose="020B0604020202020204" pitchFamily="34" charset="0"/>
              </a:rPr>
              <a:t> "lest, after he has laid the foundation, and is not able to finish, all who see it begin to mock him, </a:t>
            </a:r>
            <a:r>
              <a:rPr lang="en-US" sz="1400" b="1" i="0" u="none" strike="noStrike" baseline="0" dirty="0">
                <a:latin typeface="Arial" panose="020B0604020202020204" pitchFamily="34" charset="0"/>
                <a:cs typeface="Arial" panose="020B0604020202020204" pitchFamily="34" charset="0"/>
              </a:rPr>
              <a:t>30</a:t>
            </a:r>
            <a:r>
              <a:rPr lang="en-US" sz="1400" b="0" i="0" u="none" strike="noStrike" baseline="0" dirty="0">
                <a:latin typeface="Arial" panose="020B0604020202020204" pitchFamily="34" charset="0"/>
                <a:cs typeface="Arial" panose="020B0604020202020204" pitchFamily="34" charset="0"/>
              </a:rPr>
              <a:t> "saying, 'This man began to build and was not able to finish.' 31 "Or what king, going to make war against another king, does not sit down first and consider whether he is able with ten thousand to meet him who comes against him with twenty thousand? 32 "Or else, while the other is still a great way off, he sends a delegation and asks conditions of peace.</a:t>
            </a:r>
          </a:p>
          <a:p>
            <a:r>
              <a:rPr lang="en-US" sz="1400" b="1" i="0" u="sng" strike="noStrike" baseline="0" dirty="0">
                <a:latin typeface="Arial" panose="020B0604020202020204" pitchFamily="34" charset="0"/>
                <a:cs typeface="Arial" panose="020B0604020202020204" pitchFamily="34" charset="0"/>
              </a:rPr>
              <a:t>John 8:31-32 NKJV 31</a:t>
            </a:r>
            <a:r>
              <a:rPr lang="en-US" sz="1400" b="1" i="0" u="none" strike="noStrike" baseline="0" dirty="0">
                <a:latin typeface="Arial" panose="020B0604020202020204" pitchFamily="34" charset="0"/>
                <a:cs typeface="Arial" panose="020B0604020202020204" pitchFamily="34" charset="0"/>
              </a:rPr>
              <a:t> </a:t>
            </a:r>
            <a:r>
              <a:rPr lang="en-US" sz="1400" b="0" i="0" u="none" strike="noStrike" baseline="0" dirty="0">
                <a:latin typeface="Arial" panose="020B0604020202020204" pitchFamily="34" charset="0"/>
                <a:cs typeface="Arial" panose="020B0604020202020204" pitchFamily="34" charset="0"/>
              </a:rPr>
              <a:t>Then Jesus said to those Jews who believed Him, </a:t>
            </a:r>
            <a:r>
              <a:rPr lang="en-US" sz="1400" b="1" i="1" u="none" strike="noStrike" baseline="0" dirty="0">
                <a:latin typeface="Arial" panose="020B0604020202020204" pitchFamily="34" charset="0"/>
                <a:cs typeface="Arial" panose="020B0604020202020204" pitchFamily="34" charset="0"/>
              </a:rPr>
              <a:t>"If you abide in My word, you are My disciples indeed</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32</a:t>
            </a:r>
            <a:r>
              <a:rPr lang="en-US" sz="1400" b="0" i="0" u="none" strike="noStrike" baseline="0" dirty="0">
                <a:latin typeface="Arial" panose="020B0604020202020204" pitchFamily="34" charset="0"/>
                <a:cs typeface="Arial" panose="020B0604020202020204" pitchFamily="34" charset="0"/>
              </a:rPr>
              <a:t> "And you shall know the truth, and the truth shall make you free.“</a:t>
            </a:r>
          </a:p>
          <a:p>
            <a:r>
              <a:rPr lang="en-US" sz="1400" b="1" i="0" u="sng" strike="noStrike" baseline="0" dirty="0">
                <a:latin typeface="Arial" panose="020B0604020202020204" pitchFamily="34" charset="0"/>
                <a:cs typeface="Arial" panose="020B0604020202020204" pitchFamily="34" charset="0"/>
              </a:rPr>
              <a:t>Luke 14:33 NKJV 33</a:t>
            </a:r>
            <a:r>
              <a:rPr lang="en-US" sz="1400" b="1" i="0" u="none" strike="noStrike" baseline="0" dirty="0">
                <a:latin typeface="Arial" panose="020B0604020202020204" pitchFamily="34" charset="0"/>
                <a:cs typeface="Arial" panose="020B0604020202020204" pitchFamily="34" charset="0"/>
              </a:rPr>
              <a:t> </a:t>
            </a:r>
            <a:r>
              <a:rPr lang="en-US" sz="1400" b="1" i="1" u="none" strike="noStrike" baseline="0" dirty="0">
                <a:latin typeface="Arial" panose="020B0604020202020204" pitchFamily="34" charset="0"/>
                <a:cs typeface="Arial" panose="020B0604020202020204" pitchFamily="34" charset="0"/>
              </a:rPr>
              <a:t>“So likewise, whoever of you does not forsake all that he has cannot be My disciple.”</a:t>
            </a:r>
            <a:endParaRPr lang="en-US" sz="1400" b="1" i="0" u="none" strike="noStrike" baseline="0" dirty="0">
              <a:latin typeface="Arial" panose="020B0604020202020204" pitchFamily="34" charset="0"/>
              <a:cs typeface="Arial" panose="020B0604020202020204" pitchFamily="34" charset="0"/>
            </a:endParaRPr>
          </a:p>
          <a:p>
            <a:endParaRPr lang="en-US" sz="18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F035B497-9D32-3741-AED5-26792BB660AC}"/>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71114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3600450"/>
          </a:xfrm>
        </p:spPr>
        <p:txBody>
          <a:bodyPr/>
          <a:lstStyle/>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409F75D-D75F-C36F-B08B-F4BA2C3614EC}"/>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1608360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149225"/>
            <a:ext cx="4356100" cy="3268663"/>
          </a:xfrm>
        </p:spPr>
      </p:sp>
      <p:sp>
        <p:nvSpPr>
          <p:cNvPr id="3" name="Notes Placeholder 2"/>
          <p:cNvSpPr>
            <a:spLocks noGrp="1"/>
          </p:cNvSpPr>
          <p:nvPr>
            <p:ph type="body" idx="1"/>
          </p:nvPr>
        </p:nvSpPr>
        <p:spPr>
          <a:xfrm>
            <a:off x="-1" y="3417888"/>
            <a:ext cx="6856413" cy="5726112"/>
          </a:xfrm>
        </p:spPr>
        <p:txBody>
          <a:bodyPr/>
          <a:lstStyle/>
          <a:p>
            <a:r>
              <a:rPr lang="en-US" sz="1400" b="1" dirty="0">
                <a:latin typeface="Arial" panose="020B0604020202020204" pitchFamily="34" charset="0"/>
                <a:cs typeface="Arial" panose="020B0604020202020204" pitchFamily="34" charset="0"/>
              </a:rPr>
              <a:t>Matthew 7:13-14 NKJV 13 </a:t>
            </a:r>
            <a:r>
              <a:rPr lang="en-US" sz="1400" dirty="0">
                <a:latin typeface="Arial" panose="020B0604020202020204" pitchFamily="34" charset="0"/>
                <a:cs typeface="Arial" panose="020B0604020202020204" pitchFamily="34" charset="0"/>
              </a:rPr>
              <a:t>"Enter by the narrow gate; for wide is the gate and broad is the way that leads to destruction, and there are many who go in by it. 14 "Because narrow is the gate and difficult is the way which leads to life, and there are few who find it.</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John 14:6 NKJV 6</a:t>
            </a:r>
            <a:r>
              <a:rPr lang="en-US" sz="1400" dirty="0">
                <a:latin typeface="Arial" panose="020B0604020202020204" pitchFamily="34" charset="0"/>
                <a:cs typeface="Arial" panose="020B0604020202020204" pitchFamily="34" charset="0"/>
              </a:rPr>
              <a:t> Jesus said to him, "I am the way, the truth, and the life. </a:t>
            </a:r>
            <a:r>
              <a:rPr lang="en-US" sz="1400" b="1" dirty="0">
                <a:latin typeface="Arial" panose="020B0604020202020204" pitchFamily="34" charset="0"/>
                <a:cs typeface="Arial" panose="020B0604020202020204" pitchFamily="34" charset="0"/>
              </a:rPr>
              <a:t>No one comes to the Father except through Me.</a:t>
            </a:r>
          </a:p>
          <a:p>
            <a:r>
              <a:rPr lang="en-US" sz="1400" b="1" dirty="0">
                <a:latin typeface="Arial" panose="020B0604020202020204" pitchFamily="34" charset="0"/>
                <a:cs typeface="Arial" panose="020B0604020202020204" pitchFamily="34" charset="0"/>
              </a:rPr>
              <a:t>Acts 4:12 NKJV 12 </a:t>
            </a:r>
            <a:r>
              <a:rPr lang="en-US" sz="1400" b="0" dirty="0">
                <a:latin typeface="Arial" panose="020B0604020202020204" pitchFamily="34" charset="0"/>
                <a:cs typeface="Arial" panose="020B0604020202020204" pitchFamily="34" charset="0"/>
              </a:rPr>
              <a:t>"Nor is there salvation in any other, for </a:t>
            </a:r>
            <a:r>
              <a:rPr lang="en-US" sz="1400" b="1" dirty="0">
                <a:latin typeface="Arial" panose="020B0604020202020204" pitchFamily="34" charset="0"/>
                <a:cs typeface="Arial" panose="020B0604020202020204" pitchFamily="34" charset="0"/>
              </a:rPr>
              <a:t>there is no other name under heaven given among men by which we must be saved.“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Revelation 21:10-13 NKJV 10 </a:t>
            </a:r>
            <a:r>
              <a:rPr lang="en-US" sz="1400" dirty="0">
                <a:latin typeface="Arial" panose="020B0604020202020204" pitchFamily="34" charset="0"/>
                <a:cs typeface="Arial" panose="020B0604020202020204" pitchFamily="34" charset="0"/>
              </a:rPr>
              <a:t>And he carried me away in the Spirit to a great and high mountain, and showed me the great city, the holy Jerusalem, descending out of heaven from God, </a:t>
            </a:r>
            <a:r>
              <a:rPr lang="en-US" sz="1400" b="1" dirty="0">
                <a:latin typeface="Arial" panose="020B0604020202020204" pitchFamily="34" charset="0"/>
                <a:cs typeface="Arial" panose="020B0604020202020204" pitchFamily="34" charset="0"/>
              </a:rPr>
              <a:t>11 </a:t>
            </a:r>
            <a:r>
              <a:rPr lang="en-US" sz="1400" dirty="0">
                <a:latin typeface="Arial" panose="020B0604020202020204" pitchFamily="34" charset="0"/>
                <a:cs typeface="Arial" panose="020B0604020202020204" pitchFamily="34" charset="0"/>
              </a:rPr>
              <a:t>having the glory of God. </a:t>
            </a:r>
            <a:r>
              <a:rPr lang="en-US" sz="1400" b="1" dirty="0">
                <a:latin typeface="Arial" panose="020B0604020202020204" pitchFamily="34" charset="0"/>
                <a:cs typeface="Arial" panose="020B0604020202020204" pitchFamily="34" charset="0"/>
              </a:rPr>
              <a:t>Her light was like a most precious stone</a:t>
            </a:r>
            <a:r>
              <a:rPr lang="en-US" sz="1400" dirty="0">
                <a:latin typeface="Arial" panose="020B0604020202020204" pitchFamily="34" charset="0"/>
                <a:cs typeface="Arial" panose="020B0604020202020204" pitchFamily="34" charset="0"/>
              </a:rPr>
              <a:t>, like a jasper stone, clear as crystal.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Also she had a great and high wall with twelve gates, and twelve angels at the gates, and names written on them, which are the names of the twelve tribes of the children of Israel: 13 three gates on the east, three gates on the north, three gates on the south, and three gates on the west.</a:t>
            </a:r>
          </a:p>
          <a:p>
            <a:r>
              <a:rPr lang="en-US" sz="1400" b="1" dirty="0">
                <a:latin typeface="Arial" panose="020B0604020202020204" pitchFamily="34" charset="0"/>
                <a:cs typeface="Arial" panose="020B0604020202020204" pitchFamily="34" charset="0"/>
              </a:rPr>
              <a:t>Revelation 21:21-23 NKJV 21 </a:t>
            </a:r>
            <a:r>
              <a:rPr lang="en-US" sz="1400" dirty="0">
                <a:latin typeface="Arial" panose="020B0604020202020204" pitchFamily="34" charset="0"/>
                <a:cs typeface="Arial" panose="020B0604020202020204" pitchFamily="34" charset="0"/>
              </a:rPr>
              <a:t>The twelve gates were twelve pearls: each individual gate was of one pearl. And the street of the city was pure gold, like transparent glass.</a:t>
            </a:r>
            <a:r>
              <a:rPr lang="en-US" sz="1400" b="1" dirty="0">
                <a:latin typeface="Arial" panose="020B0604020202020204" pitchFamily="34" charset="0"/>
                <a:cs typeface="Arial" panose="020B0604020202020204" pitchFamily="34" charset="0"/>
              </a:rPr>
              <a:t> 22 </a:t>
            </a:r>
            <a:r>
              <a:rPr lang="en-US" sz="1400" dirty="0">
                <a:latin typeface="Arial" panose="020B0604020202020204" pitchFamily="34" charset="0"/>
                <a:cs typeface="Arial" panose="020B0604020202020204" pitchFamily="34" charset="0"/>
              </a:rPr>
              <a:t>But I saw no temple in it, for the Lord God Almighty and the Lamb are its temple. </a:t>
            </a:r>
            <a:r>
              <a:rPr lang="en-US" sz="1400" b="1" dirty="0">
                <a:latin typeface="Arial" panose="020B0604020202020204" pitchFamily="34" charset="0"/>
                <a:cs typeface="Arial" panose="020B0604020202020204" pitchFamily="34" charset="0"/>
              </a:rPr>
              <a:t>23</a:t>
            </a:r>
            <a:r>
              <a:rPr lang="en-US" sz="1400" dirty="0">
                <a:latin typeface="Arial" panose="020B0604020202020204" pitchFamily="34" charset="0"/>
                <a:cs typeface="Arial" panose="020B0604020202020204" pitchFamily="34" charset="0"/>
              </a:rPr>
              <a:t> The city had no need of the sun or of the moon to shine in it, for the glory of God illuminated it. </a:t>
            </a:r>
            <a:r>
              <a:rPr lang="en-US" sz="1400" b="1" dirty="0">
                <a:latin typeface="Arial" panose="020B0604020202020204" pitchFamily="34" charset="0"/>
                <a:cs typeface="Arial" panose="020B0604020202020204" pitchFamily="34" charset="0"/>
              </a:rPr>
              <a:t>The Lamb is its light.</a:t>
            </a: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38C2DF5C-418C-1D53-80AE-0BCE718CED4A}"/>
              </a:ext>
            </a:extLst>
          </p:cNvPr>
          <p:cNvSpPr>
            <a:spLocks noGrp="1"/>
          </p:cNvSpPr>
          <p:nvPr>
            <p:ph type="dt" idx="1"/>
          </p:nvPr>
        </p:nvSpPr>
        <p:spPr/>
        <p:txBody>
          <a:bodyPr/>
          <a:lstStyle/>
          <a:p>
            <a:r>
              <a:rPr lang="en-US"/>
              <a:t>7/30/2023 AM</a:t>
            </a:r>
          </a:p>
        </p:txBody>
      </p:sp>
    </p:spTree>
    <p:extLst>
      <p:ext uri="{BB962C8B-B14F-4D97-AF65-F5344CB8AC3E}">
        <p14:creationId xmlns:p14="http://schemas.microsoft.com/office/powerpoint/2010/main" val="294826102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7/30/2023</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7/30/2023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7/30/2023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7/30/2023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7/30/2023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7/30/2023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7/30/2023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7/30/2023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7/30/2023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7/30/2023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7/30/2023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402B9795-92DC-40DC-A1CA-9A4B349D7824}" type="datetimeFigureOut">
              <a:rPr lang="en-US" smtClean="0"/>
              <a:pPr/>
              <a:t>7/30/2023</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publicdomainpictures.net/view-image.php?image=165980&amp;picture=cross-on-the-hil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group of crosses on a hill">
            <a:extLst>
              <a:ext uri="{FF2B5EF4-FFF2-40B4-BE49-F238E27FC236}">
                <a16:creationId xmlns:a16="http://schemas.microsoft.com/office/drawing/2014/main" id="{184B4D63-45B0-09D4-0FB9-6D7C35A689D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885751" y="1664012"/>
            <a:ext cx="4111601" cy="3523890"/>
          </a:xfrm>
          <a:prstGeom prst="rect">
            <a:avLst/>
          </a:prstGeom>
          <a:ln>
            <a:noFill/>
          </a:ln>
          <a:effectLst>
            <a:softEdge rad="112500"/>
          </a:effectLst>
        </p:spPr>
      </p:pic>
      <p:sp>
        <p:nvSpPr>
          <p:cNvPr id="6" name="Title 5"/>
          <p:cNvSpPr>
            <a:spLocks noGrp="1"/>
          </p:cNvSpPr>
          <p:nvPr>
            <p:ph type="ctrTitle"/>
          </p:nvPr>
        </p:nvSpPr>
        <p:spPr>
          <a:xfrm>
            <a:off x="396815" y="2576321"/>
            <a:ext cx="4175185" cy="1664768"/>
          </a:xfrm>
        </p:spPr>
        <p:txBody>
          <a:bodyPr anchor="ctr">
            <a:noAutofit/>
          </a:bodyPr>
          <a:lstStyle/>
          <a:p>
            <a:pPr algn="ctr"/>
            <a:r>
              <a:rPr lang="en-US" sz="6000" b="1" i="1" dirty="0">
                <a:latin typeface="Candara" panose="020E0502030303020204" pitchFamily="34" charset="0"/>
              </a:rPr>
              <a:t>The way of the cross </a:t>
            </a:r>
          </a:p>
        </p:txBody>
      </p:sp>
      <p:sp>
        <p:nvSpPr>
          <p:cNvPr id="7" name="Subtitle 6"/>
          <p:cNvSpPr>
            <a:spLocks noGrp="1"/>
          </p:cNvSpPr>
          <p:nvPr>
            <p:ph type="subTitle" idx="1"/>
          </p:nvPr>
        </p:nvSpPr>
        <p:spPr>
          <a:xfrm>
            <a:off x="1615141" y="4367143"/>
            <a:ext cx="2260121" cy="517415"/>
          </a:xfrm>
        </p:spPr>
        <p:txBody>
          <a:bodyPr>
            <a:noAutofit/>
          </a:bodyPr>
          <a:lstStyle/>
          <a:p>
            <a:pPr algn="ctr"/>
            <a:r>
              <a:rPr lang="en-US" sz="2400" dirty="0">
                <a:latin typeface="Candara" panose="020E0502030303020204" pitchFamily="34" charset="0"/>
              </a:rPr>
              <a:t>Mark 8:34-35</a:t>
            </a: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2</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0"/>
            <a:ext cx="7389628" cy="4524157"/>
          </a:xfrm>
        </p:spPr>
        <p:txBody>
          <a:bodyPr>
            <a:noAutofit/>
          </a:bodyPr>
          <a:lstStyle/>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SECOND</a:t>
            </a:r>
            <a:r>
              <a:rPr lang="en-US" sz="3200" b="1" dirty="0">
                <a:latin typeface="Candara" panose="020E0502030303020204" pitchFamily="34" charset="0"/>
              </a:rPr>
              <a:t> 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the </a:t>
            </a:r>
            <a:r>
              <a:rPr lang="en-US" sz="3200" b="1" dirty="0">
                <a:solidFill>
                  <a:srgbClr val="FF0000"/>
                </a:solidFill>
                <a:latin typeface="Candara" panose="020E0502030303020204" pitchFamily="34" charset="0"/>
              </a:rPr>
              <a:t>blood sprinkled way</a:t>
            </a:r>
          </a:p>
          <a:p>
            <a:pPr marL="0" indent="0" algn="ctr">
              <a:spcBef>
                <a:spcPts val="1800"/>
              </a:spcBef>
              <a:buNone/>
            </a:pPr>
            <a:r>
              <a:rPr lang="en-US" sz="3000" i="1" dirty="0">
                <a:latin typeface="Candara" panose="020E0502030303020204" pitchFamily="34" charset="0"/>
              </a:rPr>
              <a:t>I must needs go on in the blood sprinkled way,</a:t>
            </a:r>
          </a:p>
          <a:p>
            <a:pPr marL="0" indent="0" algn="ctr">
              <a:spcBef>
                <a:spcPts val="600"/>
              </a:spcBef>
              <a:buNone/>
            </a:pPr>
            <a:r>
              <a:rPr lang="en-US" sz="3000" i="1" dirty="0">
                <a:latin typeface="Candara" panose="020E0502030303020204" pitchFamily="34" charset="0"/>
              </a:rPr>
              <a:t>The path that the Savior trod,</a:t>
            </a:r>
          </a:p>
          <a:p>
            <a:pPr marL="0" indent="0" algn="ctr">
              <a:spcBef>
                <a:spcPts val="600"/>
              </a:spcBef>
              <a:buNone/>
            </a:pPr>
            <a:r>
              <a:rPr lang="en-US" sz="3000" i="1" dirty="0">
                <a:latin typeface="Candara" panose="020E0502030303020204" pitchFamily="34" charset="0"/>
              </a:rPr>
              <a:t>If I ever climb to the heights sublime,</a:t>
            </a:r>
          </a:p>
          <a:p>
            <a:pPr marL="0" indent="0" algn="ctr">
              <a:spcBef>
                <a:spcPts val="600"/>
              </a:spcBef>
              <a:buNone/>
            </a:pPr>
            <a:r>
              <a:rPr lang="en-US" sz="3000" i="1" dirty="0">
                <a:latin typeface="Candara" panose="020E0502030303020204" pitchFamily="34" charset="0"/>
              </a:rPr>
              <a:t>Where the soul is at home with God.</a:t>
            </a:r>
          </a:p>
          <a:p>
            <a:pPr marL="0" indent="0">
              <a:spcBef>
                <a:spcPts val="1400"/>
              </a:spcBef>
              <a:buNone/>
            </a:pPr>
            <a:endParaRPr lang="en-US" sz="3000" b="1" dirty="0">
              <a:latin typeface="Candara" panose="020E0502030303020204" pitchFamily="34" charset="0"/>
            </a:endParaRPr>
          </a:p>
          <a:p>
            <a:pPr marL="0" indent="0">
              <a:spcBef>
                <a:spcPts val="1400"/>
              </a:spcBef>
              <a:buNone/>
            </a:pPr>
            <a:endParaRPr lang="en-US" sz="2800" dirty="0">
              <a:latin typeface="Candara" panose="020E0502030303020204" pitchFamily="34" charset="0"/>
            </a:endParaRPr>
          </a:p>
          <a:p>
            <a:pPr marL="0" indent="0">
              <a:spcBef>
                <a:spcPts val="1200"/>
              </a:spcBef>
              <a:buNone/>
            </a:pPr>
            <a:endParaRPr lang="en-US" sz="2800" dirty="0"/>
          </a:p>
        </p:txBody>
      </p:sp>
    </p:spTree>
    <p:extLst>
      <p:ext uri="{BB962C8B-B14F-4D97-AF65-F5344CB8AC3E}">
        <p14:creationId xmlns:p14="http://schemas.microsoft.com/office/powerpoint/2010/main" val="23512803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2</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1"/>
            <a:ext cx="7389628" cy="4917562"/>
          </a:xfrm>
        </p:spPr>
        <p:txBody>
          <a:bodyPr>
            <a:noAutofit/>
          </a:bodyPr>
          <a:lstStyle/>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SECOND</a:t>
            </a:r>
            <a:r>
              <a:rPr lang="en-US" sz="3200" b="1" dirty="0">
                <a:latin typeface="Candara" panose="020E0502030303020204" pitchFamily="34" charset="0"/>
              </a:rPr>
              <a:t> 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the </a:t>
            </a:r>
            <a:r>
              <a:rPr lang="en-US" sz="3200" b="1" dirty="0">
                <a:solidFill>
                  <a:srgbClr val="FF0000"/>
                </a:solidFill>
                <a:latin typeface="Candara" panose="020E0502030303020204" pitchFamily="34" charset="0"/>
              </a:rPr>
              <a:t>blood sprinkled way</a:t>
            </a:r>
          </a:p>
          <a:p>
            <a:pPr marL="274320" indent="-274320">
              <a:spcBef>
                <a:spcPts val="1200"/>
              </a:spcBef>
            </a:pPr>
            <a:r>
              <a:rPr lang="en-US" sz="2800" dirty="0">
                <a:latin typeface="Candara" panose="020E0502030303020204" pitchFamily="34" charset="0"/>
              </a:rPr>
              <a:t>It is the blood of Jesus that provides for the remission of sins – Matthew 26:28</a:t>
            </a:r>
          </a:p>
          <a:p>
            <a:pPr marL="274320" indent="-274320">
              <a:lnSpc>
                <a:spcPts val="3360"/>
              </a:lnSpc>
              <a:spcBef>
                <a:spcPts val="1200"/>
              </a:spcBef>
            </a:pPr>
            <a:r>
              <a:rPr lang="en-US" sz="2800" dirty="0">
                <a:latin typeface="Candara" panose="020E0502030303020204" pitchFamily="34" charset="0"/>
              </a:rPr>
              <a:t>It is the blood of Jesus that provides for our redemption – Ephesians 1:7</a:t>
            </a:r>
          </a:p>
          <a:p>
            <a:pPr marL="274320" indent="-274320">
              <a:spcBef>
                <a:spcPts val="1200"/>
              </a:spcBef>
            </a:pPr>
            <a:r>
              <a:rPr lang="en-US" sz="2800" dirty="0">
                <a:latin typeface="Candara" panose="020E0502030303020204" pitchFamily="34" charset="0"/>
              </a:rPr>
              <a:t>And it is the blood of Jesus which provides reconciliation and peace with God</a:t>
            </a:r>
          </a:p>
          <a:p>
            <a:pPr marL="617220" lvl="1" indent="-274320">
              <a:spcBef>
                <a:spcPts val="0"/>
              </a:spcBef>
            </a:pPr>
            <a:r>
              <a:rPr lang="en-US" sz="2600" dirty="0">
                <a:latin typeface="Candara" panose="020E0502030303020204" pitchFamily="34" charset="0"/>
              </a:rPr>
              <a:t>Colossians 1:19-20</a:t>
            </a:r>
            <a:endParaRPr lang="en-US" sz="2600" i="1" dirty="0">
              <a:latin typeface="Candara" panose="020E0502030303020204" pitchFamily="34" charset="0"/>
            </a:endParaRPr>
          </a:p>
          <a:p>
            <a:pPr marL="0" indent="0">
              <a:spcBef>
                <a:spcPts val="1400"/>
              </a:spcBef>
              <a:buNone/>
            </a:pPr>
            <a:endParaRPr lang="en-US" sz="2800" b="1" dirty="0">
              <a:latin typeface="Candara" panose="020E0502030303020204" pitchFamily="34" charset="0"/>
            </a:endParaRPr>
          </a:p>
          <a:p>
            <a:pPr marL="0" indent="0">
              <a:spcBef>
                <a:spcPts val="1400"/>
              </a:spcBef>
              <a:buNone/>
            </a:pPr>
            <a:endParaRPr lang="en-US" sz="2800" dirty="0">
              <a:latin typeface="Candara" panose="020E0502030303020204" pitchFamily="34" charset="0"/>
            </a:endParaRPr>
          </a:p>
          <a:p>
            <a:pPr marL="0" indent="0">
              <a:spcBef>
                <a:spcPts val="1200"/>
              </a:spcBef>
              <a:buNone/>
            </a:pPr>
            <a:endParaRPr lang="en-US" sz="2800" dirty="0"/>
          </a:p>
        </p:txBody>
      </p:sp>
    </p:spTree>
    <p:extLst>
      <p:ext uri="{BB962C8B-B14F-4D97-AF65-F5344CB8AC3E}">
        <p14:creationId xmlns:p14="http://schemas.microsoft.com/office/powerpoint/2010/main" val="3718683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3</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0"/>
            <a:ext cx="7389628" cy="4396567"/>
          </a:xfrm>
        </p:spPr>
        <p:txBody>
          <a:bodyPr>
            <a:noAutofit/>
          </a:bodyPr>
          <a:lstStyle/>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THIRD</a:t>
            </a:r>
            <a:r>
              <a:rPr lang="en-US" sz="3200" b="1" dirty="0">
                <a:latin typeface="Candara" panose="020E0502030303020204" pitchFamily="34" charset="0"/>
              </a:rPr>
              <a:t> 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to </a:t>
            </a:r>
            <a:r>
              <a:rPr lang="en-US" sz="3200" b="1" dirty="0">
                <a:solidFill>
                  <a:srgbClr val="FF0000"/>
                </a:solidFill>
                <a:latin typeface="Candara" panose="020E0502030303020204" pitchFamily="34" charset="0"/>
              </a:rPr>
              <a:t>bid farewell to the way of the world</a:t>
            </a:r>
          </a:p>
          <a:p>
            <a:pPr marL="0" indent="0" algn="ctr">
              <a:spcBef>
                <a:spcPts val="1800"/>
              </a:spcBef>
              <a:buNone/>
            </a:pPr>
            <a:r>
              <a:rPr lang="en-US" sz="3000" i="1" dirty="0">
                <a:latin typeface="Candara" panose="020E0502030303020204" pitchFamily="34" charset="0"/>
                <a:cs typeface="Arial" panose="020B0604020202020204" pitchFamily="34" charset="0"/>
              </a:rPr>
              <a:t>Then I bid farewell to the way of the world,</a:t>
            </a:r>
          </a:p>
          <a:p>
            <a:pPr marL="0" indent="0" algn="ctr">
              <a:spcBef>
                <a:spcPts val="600"/>
              </a:spcBef>
              <a:buNone/>
            </a:pPr>
            <a:r>
              <a:rPr lang="en-US" sz="3000" i="1" dirty="0">
                <a:latin typeface="Candara" panose="020E0502030303020204" pitchFamily="34" charset="0"/>
                <a:cs typeface="Arial" panose="020B0604020202020204" pitchFamily="34" charset="0"/>
              </a:rPr>
              <a:t>To walk in it never more;</a:t>
            </a:r>
          </a:p>
          <a:p>
            <a:pPr marL="0" indent="0" algn="ctr">
              <a:spcBef>
                <a:spcPts val="600"/>
              </a:spcBef>
              <a:buNone/>
            </a:pPr>
            <a:r>
              <a:rPr lang="en-US" sz="3000" i="1" dirty="0">
                <a:latin typeface="Candara" panose="020E0502030303020204" pitchFamily="34" charset="0"/>
                <a:cs typeface="Arial" panose="020B0604020202020204" pitchFamily="34" charset="0"/>
              </a:rPr>
              <a:t>For the Lord says, Come, and I seek my home,</a:t>
            </a:r>
          </a:p>
          <a:p>
            <a:pPr marL="0" indent="0" algn="ctr">
              <a:spcBef>
                <a:spcPts val="600"/>
              </a:spcBef>
              <a:buNone/>
            </a:pPr>
            <a:r>
              <a:rPr lang="en-US" sz="3000" i="1" dirty="0">
                <a:latin typeface="Candara" panose="020E0502030303020204" pitchFamily="34" charset="0"/>
                <a:cs typeface="Arial" panose="020B0604020202020204" pitchFamily="34" charset="0"/>
              </a:rPr>
              <a:t>Where He waits at the open door.</a:t>
            </a:r>
          </a:p>
          <a:p>
            <a:pPr marL="0" indent="0" algn="ctr">
              <a:spcBef>
                <a:spcPts val="1200"/>
              </a:spcBef>
              <a:buNone/>
            </a:pPr>
            <a:endParaRPr lang="en-US" sz="2800" b="1" dirty="0">
              <a:solidFill>
                <a:srgbClr val="FF0000"/>
              </a:solidFill>
              <a:latin typeface="Candara" panose="020E0502030303020204" pitchFamily="34" charset="0"/>
              <a:cs typeface="Arial" panose="020B0604020202020204" pitchFamily="34" charset="0"/>
            </a:endParaRPr>
          </a:p>
          <a:p>
            <a:pPr marL="0" indent="0">
              <a:spcBef>
                <a:spcPts val="1200"/>
              </a:spcBef>
              <a:buNone/>
            </a:pPr>
            <a:endParaRPr lang="en-US" sz="2800" dirty="0"/>
          </a:p>
        </p:txBody>
      </p:sp>
    </p:spTree>
    <p:extLst>
      <p:ext uri="{BB962C8B-B14F-4D97-AF65-F5344CB8AC3E}">
        <p14:creationId xmlns:p14="http://schemas.microsoft.com/office/powerpoint/2010/main" val="953849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3</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0"/>
            <a:ext cx="7389628" cy="5002623"/>
          </a:xfrm>
        </p:spPr>
        <p:txBody>
          <a:bodyPr>
            <a:noAutofit/>
          </a:bodyPr>
          <a:lstStyle/>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THIRD</a:t>
            </a:r>
            <a:r>
              <a:rPr lang="en-US" sz="3200" b="1" dirty="0">
                <a:latin typeface="Candara" panose="020E0502030303020204" pitchFamily="34" charset="0"/>
              </a:rPr>
              <a:t> 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to </a:t>
            </a:r>
            <a:r>
              <a:rPr lang="en-US" sz="3200" b="1" dirty="0">
                <a:solidFill>
                  <a:srgbClr val="FF0000"/>
                </a:solidFill>
                <a:latin typeface="Candara" panose="020E0502030303020204" pitchFamily="34" charset="0"/>
              </a:rPr>
              <a:t>bid farewell to the way of the world</a:t>
            </a:r>
          </a:p>
          <a:p>
            <a:pPr marL="274320" indent="-274320">
              <a:spcBef>
                <a:spcPts val="1200"/>
              </a:spcBef>
            </a:pPr>
            <a:r>
              <a:rPr lang="en-US" sz="2800" dirty="0">
                <a:latin typeface="Candara" panose="020E0502030303020204" pitchFamily="34" charset="0"/>
              </a:rPr>
              <a:t>To travel the way of the cross, we must not be conformed to the world – Romans 12:1-2</a:t>
            </a:r>
          </a:p>
          <a:p>
            <a:pPr marL="274320" indent="-274320">
              <a:spcBef>
                <a:spcPts val="1200"/>
              </a:spcBef>
            </a:pPr>
            <a:r>
              <a:rPr lang="en-US" sz="2800" dirty="0">
                <a:latin typeface="Candara" panose="020E0502030303020204" pitchFamily="34" charset="0"/>
              </a:rPr>
              <a:t>Rather than walking according to the lust of the flesh, we must walk in the Spirit</a:t>
            </a:r>
          </a:p>
          <a:p>
            <a:pPr lvl="1">
              <a:spcBef>
                <a:spcPts val="0"/>
              </a:spcBef>
            </a:pPr>
            <a:r>
              <a:rPr lang="en-US" sz="2400" dirty="0">
                <a:latin typeface="Candara" panose="020E0502030303020204" pitchFamily="34" charset="0"/>
              </a:rPr>
              <a:t>Galatians 5:16-17</a:t>
            </a:r>
          </a:p>
          <a:p>
            <a:pPr marL="274320" indent="-274320">
              <a:spcBef>
                <a:spcPts val="1200"/>
              </a:spcBef>
            </a:pPr>
            <a:r>
              <a:rPr lang="en-US" sz="2800" dirty="0">
                <a:latin typeface="Candara" panose="020E0502030303020204" pitchFamily="34" charset="0"/>
              </a:rPr>
              <a:t>This is what Jesus wants us to do when He says, </a:t>
            </a:r>
            <a:r>
              <a:rPr lang="en-US" sz="2800" b="1" i="1" dirty="0">
                <a:latin typeface="Candara" panose="020E0502030303020204" pitchFamily="34" charset="0"/>
              </a:rPr>
              <a:t>“Come unto Me” </a:t>
            </a:r>
            <a:r>
              <a:rPr lang="en-US" sz="2800" dirty="0">
                <a:latin typeface="Candara" panose="020E0502030303020204" pitchFamily="34" charset="0"/>
              </a:rPr>
              <a:t>– Matthew 11:28-30</a:t>
            </a:r>
          </a:p>
        </p:txBody>
      </p:sp>
    </p:spTree>
    <p:extLst>
      <p:ext uri="{BB962C8B-B14F-4D97-AF65-F5344CB8AC3E}">
        <p14:creationId xmlns:p14="http://schemas.microsoft.com/office/powerpoint/2010/main" val="3898868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Chorus</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0"/>
            <a:ext cx="7389628" cy="5321600"/>
          </a:xfrm>
        </p:spPr>
        <p:txBody>
          <a:bodyPr>
            <a:noAutofit/>
          </a:bodyPr>
          <a:lstStyle/>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CHORUS</a:t>
            </a:r>
            <a:r>
              <a:rPr lang="en-US" sz="3200" b="1" dirty="0">
                <a:latin typeface="Candara" panose="020E0502030303020204" pitchFamily="34" charset="0"/>
              </a:rPr>
              <a:t> completes the thought of this song pointing to the importance of following </a:t>
            </a:r>
            <a:r>
              <a:rPr lang="en-US" sz="3200" b="1" i="1" u="sng" dirty="0">
                <a:solidFill>
                  <a:srgbClr val="FF0000"/>
                </a:solidFill>
                <a:latin typeface="Candara" panose="020E0502030303020204" pitchFamily="34" charset="0"/>
              </a:rPr>
              <a:t>the way of the cross </a:t>
            </a:r>
          </a:p>
          <a:p>
            <a:pPr marL="0" indent="0" algn="ctr">
              <a:spcBef>
                <a:spcPts val="1800"/>
              </a:spcBef>
              <a:buNone/>
            </a:pPr>
            <a:r>
              <a:rPr lang="en-US" sz="2800" i="1" dirty="0">
                <a:latin typeface="Candara" panose="020E0502030303020204" pitchFamily="34" charset="0"/>
              </a:rPr>
              <a:t>The way of the cross leads home,</a:t>
            </a:r>
          </a:p>
          <a:p>
            <a:pPr marL="0" indent="0" algn="ctr">
              <a:spcBef>
                <a:spcPts val="600"/>
              </a:spcBef>
              <a:buNone/>
            </a:pPr>
            <a:r>
              <a:rPr lang="en-US" sz="2800" i="1" dirty="0">
                <a:latin typeface="Candara" panose="020E0502030303020204" pitchFamily="34" charset="0"/>
              </a:rPr>
              <a:t>The way of the cross leads home,</a:t>
            </a:r>
          </a:p>
          <a:p>
            <a:pPr marL="0" indent="0" algn="ctr">
              <a:spcBef>
                <a:spcPts val="600"/>
              </a:spcBef>
              <a:buNone/>
            </a:pPr>
            <a:r>
              <a:rPr lang="en-US" sz="2800" i="1" dirty="0">
                <a:latin typeface="Candara" panose="020E0502030303020204" pitchFamily="34" charset="0"/>
              </a:rPr>
              <a:t>It is sweet to know as I onward go,</a:t>
            </a:r>
          </a:p>
          <a:p>
            <a:pPr marL="0" indent="0" algn="ctr">
              <a:spcBef>
                <a:spcPts val="600"/>
              </a:spcBef>
              <a:buNone/>
            </a:pPr>
            <a:r>
              <a:rPr lang="en-US" sz="2800" i="1" dirty="0">
                <a:latin typeface="Candara" panose="020E0502030303020204" pitchFamily="34" charset="0"/>
              </a:rPr>
              <a:t>The way of the cross leads home.</a:t>
            </a:r>
          </a:p>
          <a:p>
            <a:pPr marL="0" indent="0" algn="ctr">
              <a:spcBef>
                <a:spcPts val="1200"/>
              </a:spcBef>
              <a:buNone/>
            </a:pPr>
            <a:r>
              <a:rPr lang="en-US" sz="3200" b="1" dirty="0">
                <a:latin typeface="Candara" panose="020E0502030303020204" pitchFamily="34" charset="0"/>
              </a:rPr>
              <a:t>As we journey in this life toward the heavenly home, may we never forget</a:t>
            </a:r>
            <a:r>
              <a:rPr lang="en-US" sz="3200" dirty="0">
                <a:latin typeface="Candara" panose="020E0502030303020204" pitchFamily="34" charset="0"/>
              </a:rPr>
              <a:t>…</a:t>
            </a:r>
          </a:p>
          <a:p>
            <a:pPr marL="0" indent="0" algn="ctr">
              <a:spcBef>
                <a:spcPts val="600"/>
              </a:spcBef>
              <a:buNone/>
            </a:pPr>
            <a:r>
              <a:rPr lang="en-US" sz="3200" b="1" i="1" dirty="0">
                <a:solidFill>
                  <a:srgbClr val="FF0000"/>
                </a:solidFill>
                <a:latin typeface="Candara" panose="020E0502030303020204" pitchFamily="34" charset="0"/>
              </a:rPr>
              <a:t>“The Way of the Cross Leads Home”</a:t>
            </a:r>
            <a:endParaRPr lang="en-US" sz="3200" b="1" i="1" u="sng" dirty="0">
              <a:solidFill>
                <a:srgbClr val="FF0000"/>
              </a:solidFill>
              <a:latin typeface="Candara" panose="020E0502030303020204" pitchFamily="34" charset="0"/>
            </a:endParaRPr>
          </a:p>
          <a:p>
            <a:pPr marL="0" indent="0">
              <a:spcBef>
                <a:spcPts val="600"/>
              </a:spcBef>
              <a:buNone/>
            </a:pPr>
            <a:endParaRPr lang="en-US" sz="2800" i="1" u="sng" dirty="0">
              <a:latin typeface="Candara" panose="020E0502030303020204" pitchFamily="34" charset="0"/>
            </a:endParaRPr>
          </a:p>
        </p:txBody>
      </p:sp>
    </p:spTree>
    <p:extLst>
      <p:ext uri="{BB962C8B-B14F-4D97-AF65-F5344CB8AC3E}">
        <p14:creationId xmlns:p14="http://schemas.microsoft.com/office/powerpoint/2010/main" val="13724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latin typeface="Candara" panose="020E0502030303020204" pitchFamily="34" charset="0"/>
              </a:rPr>
              <a:t>Luke 14:33 NKJV</a:t>
            </a:r>
          </a:p>
        </p:txBody>
      </p:sp>
      <p:sp>
        <p:nvSpPr>
          <p:cNvPr id="4" name="Text Placeholder 3"/>
          <p:cNvSpPr>
            <a:spLocks noGrp="1"/>
          </p:cNvSpPr>
          <p:nvPr>
            <p:ph type="body" sz="half" idx="2"/>
          </p:nvPr>
        </p:nvSpPr>
        <p:spPr>
          <a:xfrm>
            <a:off x="903767" y="1786269"/>
            <a:ext cx="3668233" cy="4072270"/>
          </a:xfrm>
        </p:spPr>
        <p:style>
          <a:lnRef idx="0">
            <a:scrgbClr r="0" g="0" b="0"/>
          </a:lnRef>
          <a:fillRef idx="1002">
            <a:schemeClr val="lt2"/>
          </a:fillRef>
          <a:effectRef idx="0">
            <a:scrgbClr r="0" g="0" b="0"/>
          </a:effectRef>
          <a:fontRef idx="major"/>
        </p:style>
        <p:txBody>
          <a:bodyPr anchor="ctr">
            <a:noAutofit/>
          </a:bodyPr>
          <a:lstStyle/>
          <a:p>
            <a:pPr algn="ctr">
              <a:spcBef>
                <a:spcPts val="1800"/>
              </a:spcBef>
            </a:pPr>
            <a:r>
              <a:rPr lang="en-US" sz="4400" b="1" i="1" dirty="0">
                <a:latin typeface="Candara" panose="020E0502030303020204" pitchFamily="34" charset="0"/>
              </a:rPr>
              <a:t>“</a:t>
            </a:r>
            <a:r>
              <a:rPr lang="en-US" sz="4400" b="1" i="1" u="none" strike="noStrike" baseline="0" dirty="0">
                <a:latin typeface="Candara" panose="020E0502030303020204" pitchFamily="34" charset="0"/>
              </a:rPr>
              <a:t>So likewise, whoever of you does not forsake all that he has cannot be My disciple”</a:t>
            </a:r>
            <a:endParaRPr lang="en-US" sz="4400" dirty="0">
              <a:latin typeface="Candara" panose="020E0502030303020204" pitchFamily="34" charset="0"/>
            </a:endParaRPr>
          </a:p>
        </p:txBody>
      </p:sp>
      <p:pic>
        <p:nvPicPr>
          <p:cNvPr id="14" name="Picture 2" descr="http://www.kingjamesbibleonline.org/images/king-james-bible.png">
            <a:extLst>
              <a:ext uri="{FF2B5EF4-FFF2-40B4-BE49-F238E27FC236}">
                <a16:creationId xmlns:a16="http://schemas.microsoft.com/office/drawing/2014/main" id="{6B0271A1-6B8C-2615-D0A5-65EF4029FF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858" y="2690037"/>
            <a:ext cx="3434314" cy="1967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1750"/>
                                        <p:tgtEl>
                                          <p:spTgt spid="1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Effect transition="in" filter="fade">
                                      <p:cBhvr>
                                        <p:cTn id="10" dur="1000"/>
                                        <p:tgtEl>
                                          <p:spTgt spid="4">
                                            <p:bg/>
                                          </p:spTgt>
                                        </p:tgtEl>
                                      </p:cBhvr>
                                    </p:animEffect>
                                    <p:anim calcmode="lin" valueType="num">
                                      <p:cBhvr>
                                        <p:cTn id="11" dur="1000" fill="hold"/>
                                        <p:tgtEl>
                                          <p:spTgt spid="4">
                                            <p:bg/>
                                          </p:spTgt>
                                        </p:tgtEl>
                                        <p:attrNameLst>
                                          <p:attrName>ppt_x</p:attrName>
                                        </p:attrNameLst>
                                      </p:cBhvr>
                                      <p:tavLst>
                                        <p:tav tm="0">
                                          <p:val>
                                            <p:strVal val="#ppt_x"/>
                                          </p:val>
                                        </p:tav>
                                        <p:tav tm="100000">
                                          <p:val>
                                            <p:strVal val="#ppt_x"/>
                                          </p:val>
                                        </p:tav>
                                      </p:tavLst>
                                    </p:anim>
                                    <p:anim calcmode="lin" valueType="num">
                                      <p:cBhvr>
                                        <p:cTn id="12" dur="1000" fill="hold"/>
                                        <p:tgtEl>
                                          <p:spTgt spid="4">
                                            <p:bg/>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dirty="0">
                <a:solidFill>
                  <a:schemeClr val="accent4">
                    <a:lumMod val="75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b="1" dirty="0">
                <a:latin typeface="Candara" panose="020E0502030303020204" pitchFamily="34" charset="0"/>
              </a:rPr>
              <a:t>Mark 8:34-35 NKJV</a:t>
            </a:r>
          </a:p>
        </p:txBody>
      </p:sp>
      <p:sp>
        <p:nvSpPr>
          <p:cNvPr id="14" name="Content Placeholder 13"/>
          <p:cNvSpPr>
            <a:spLocks noGrp="1"/>
          </p:cNvSpPr>
          <p:nvPr>
            <p:ph idx="1"/>
          </p:nvPr>
        </p:nvSpPr>
        <p:spPr>
          <a:xfrm>
            <a:off x="923561" y="1531192"/>
            <a:ext cx="7486650" cy="4572000"/>
          </a:xfrm>
        </p:spPr>
        <p:txBody>
          <a:bodyPr>
            <a:normAutofit/>
          </a:bodyPr>
          <a:lstStyle/>
          <a:p>
            <a:pPr marL="0" indent="0">
              <a:buNone/>
            </a:pPr>
            <a:r>
              <a:rPr lang="en-US" sz="3600" b="1" i="1" u="none" strike="noStrike" baseline="0" dirty="0">
                <a:latin typeface="Candara" panose="020E0502030303020204" pitchFamily="34" charset="0"/>
              </a:rPr>
              <a:t>“</a:t>
            </a:r>
            <a:r>
              <a:rPr lang="en-US" sz="3600" b="1" i="1" u="none" strike="noStrike" baseline="0" dirty="0">
                <a:solidFill>
                  <a:schemeClr val="accent2">
                    <a:lumMod val="60000"/>
                    <a:lumOff val="40000"/>
                  </a:schemeClr>
                </a:solidFill>
                <a:latin typeface="Candara" panose="020E0502030303020204" pitchFamily="34" charset="0"/>
              </a:rPr>
              <a:t>34</a:t>
            </a:r>
            <a:r>
              <a:rPr lang="en-US" sz="3600" b="1" i="1" u="none" strike="noStrike" baseline="0" dirty="0">
                <a:latin typeface="Candara" panose="020E0502030303020204" pitchFamily="34" charset="0"/>
              </a:rPr>
              <a:t> When He had called the people to Himself, with His disciples also, He said to them, ‘Whoever desires to come after Me, let him deny himself, and take up his cross, and follow Me. </a:t>
            </a:r>
            <a:r>
              <a:rPr lang="en-US" sz="3600" b="1" i="1" u="none" strike="noStrike" baseline="0" dirty="0">
                <a:solidFill>
                  <a:schemeClr val="accent2">
                    <a:lumMod val="60000"/>
                    <a:lumOff val="40000"/>
                  </a:schemeClr>
                </a:solidFill>
                <a:latin typeface="Candara" panose="020E0502030303020204" pitchFamily="34" charset="0"/>
              </a:rPr>
              <a:t>35</a:t>
            </a:r>
            <a:r>
              <a:rPr lang="en-US" sz="3600" b="1" i="1" u="none" strike="noStrike" baseline="0" dirty="0">
                <a:latin typeface="Candara" panose="020E0502030303020204" pitchFamily="34" charset="0"/>
              </a:rPr>
              <a:t> For whoever desires to save his life will lose it, but whoever loses his life for My sake and the gospel’s will save it’” </a:t>
            </a:r>
            <a:endParaRPr lang="en-US" sz="3600" dirty="0">
              <a:latin typeface="Candara" panose="020E0502030303020204" pitchFamily="34" charset="0"/>
            </a:endParaRP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76200"/>
            <a:ext cx="8315325" cy="1096962"/>
          </a:xfrm>
        </p:spPr>
        <p:txBody>
          <a:bodyPr anchor="t">
            <a:noAutofit/>
          </a:bodyPr>
          <a:lstStyle/>
          <a:p>
            <a:r>
              <a:rPr lang="en-US" sz="4200" b="1" i="1" dirty="0">
                <a:latin typeface="Candara" panose="020E0502030303020204" pitchFamily="34" charset="0"/>
              </a:rPr>
              <a:t>“The Way of the Cross”</a:t>
            </a:r>
            <a:r>
              <a:rPr lang="en-US" sz="4200" i="1" dirty="0">
                <a:latin typeface="Candara" panose="020E0502030303020204" pitchFamily="34" charset="0"/>
              </a:rPr>
              <a:t>,</a:t>
            </a:r>
            <a:r>
              <a:rPr lang="en-US" sz="4200" b="1" i="1" dirty="0">
                <a:latin typeface="Candara" panose="020E0502030303020204" pitchFamily="34" charset="0"/>
              </a:rPr>
              <a:t> </a:t>
            </a:r>
            <a:r>
              <a:rPr lang="en-US" sz="4200" dirty="0">
                <a:latin typeface="Candara" panose="020E0502030303020204" pitchFamily="34" charset="0"/>
              </a:rPr>
              <a:t>aka</a:t>
            </a:r>
            <a:br>
              <a:rPr lang="en-US" sz="4200" b="1" i="1" dirty="0">
                <a:latin typeface="Candara" panose="020E0502030303020204" pitchFamily="34" charset="0"/>
              </a:rPr>
            </a:br>
            <a:r>
              <a:rPr lang="en-US" sz="4200" b="1" i="1" dirty="0">
                <a:latin typeface="Candara" panose="020E0502030303020204" pitchFamily="34" charset="0"/>
              </a:rPr>
              <a:t>“The Way of the Cross Leads Home”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1"/>
            <a:ext cx="7538484" cy="5863859"/>
          </a:xfrm>
        </p:spPr>
        <p:txBody>
          <a:bodyPr>
            <a:normAutofit lnSpcReduction="10000"/>
          </a:bodyPr>
          <a:lstStyle/>
          <a:p>
            <a:pPr marL="0" indent="0">
              <a:spcBef>
                <a:spcPts val="0"/>
              </a:spcBef>
              <a:buNone/>
            </a:pPr>
            <a:r>
              <a:rPr lang="en-US" sz="3200" dirty="0">
                <a:latin typeface="Candara" panose="020E0502030303020204" pitchFamily="34" charset="0"/>
              </a:rPr>
              <a:t>The lyrics of this song were penned by </a:t>
            </a:r>
            <a:r>
              <a:rPr lang="en-US" sz="3200" b="0" i="0" u="none" strike="noStrike" baseline="0" dirty="0">
                <a:latin typeface="Candara" panose="020E0502030303020204" pitchFamily="34" charset="0"/>
              </a:rPr>
              <a:t>Jessie Hunter Brown Pounds </a:t>
            </a:r>
            <a:r>
              <a:rPr lang="en-US" sz="3200" dirty="0">
                <a:latin typeface="Candara" panose="020E0502030303020204" pitchFamily="34" charset="0"/>
              </a:rPr>
              <a:t>i</a:t>
            </a:r>
            <a:r>
              <a:rPr lang="en-US" sz="3200" b="0" i="0" u="none" strike="noStrike" baseline="0" dirty="0">
                <a:latin typeface="Candara" panose="020E0502030303020204" pitchFamily="34" charset="0"/>
              </a:rPr>
              <a:t>n 1906</a:t>
            </a:r>
          </a:p>
          <a:p>
            <a:pPr marL="274320" indent="-274320">
              <a:spcBef>
                <a:spcPts val="0"/>
              </a:spcBef>
            </a:pPr>
            <a:r>
              <a:rPr lang="en-US" sz="2800" dirty="0">
                <a:latin typeface="Candara" panose="020E0502030303020204" pitchFamily="34" charset="0"/>
              </a:rPr>
              <a:t>(1861-1921)</a:t>
            </a:r>
          </a:p>
          <a:p>
            <a:pPr marL="0" indent="0">
              <a:spcBef>
                <a:spcPts val="1200"/>
              </a:spcBef>
              <a:buNone/>
            </a:pPr>
            <a:r>
              <a:rPr lang="en-US" sz="3200" dirty="0">
                <a:latin typeface="Candara" panose="020E0502030303020204" pitchFamily="34" charset="0"/>
              </a:rPr>
              <a:t>She also wrote the hymn texts of the following songs:</a:t>
            </a:r>
          </a:p>
          <a:p>
            <a:pPr marL="274320" indent="-274320">
              <a:spcBef>
                <a:spcPts val="1200"/>
              </a:spcBef>
            </a:pPr>
            <a:r>
              <a:rPr lang="en-US" sz="2600" b="1" i="1" dirty="0">
                <a:latin typeface="Candara" panose="020E0502030303020204" pitchFamily="34" charset="0"/>
              </a:rPr>
              <a:t>“Out Of Self And Into Thee”</a:t>
            </a:r>
          </a:p>
          <a:p>
            <a:pPr marL="274320" indent="-274320">
              <a:spcBef>
                <a:spcPts val="600"/>
              </a:spcBef>
            </a:pPr>
            <a:r>
              <a:rPr lang="en-US" sz="2600" b="1" i="1" dirty="0">
                <a:latin typeface="Candara" panose="020E0502030303020204" pitchFamily="34" charset="0"/>
              </a:rPr>
              <a:t>“Beautiful Isle of Somewhere”</a:t>
            </a:r>
          </a:p>
          <a:p>
            <a:pPr marL="274320" indent="-274320">
              <a:spcBef>
                <a:spcPts val="600"/>
              </a:spcBef>
            </a:pPr>
            <a:r>
              <a:rPr lang="en-US" sz="2600" b="1" i="1" dirty="0">
                <a:latin typeface="Candara" panose="020E0502030303020204" pitchFamily="34" charset="0"/>
              </a:rPr>
              <a:t>“Soul, A Savior Thou Art Needing”</a:t>
            </a:r>
          </a:p>
          <a:p>
            <a:pPr marL="274320" indent="-274320">
              <a:spcBef>
                <a:spcPts val="600"/>
              </a:spcBef>
            </a:pPr>
            <a:r>
              <a:rPr lang="en-US" sz="2600" b="1" i="1" dirty="0">
                <a:latin typeface="Candara" panose="020E0502030303020204" pitchFamily="34" charset="0"/>
              </a:rPr>
              <a:t>“Are You Coming To Jesus Tonight?”</a:t>
            </a:r>
          </a:p>
          <a:p>
            <a:pPr marL="274320" indent="-274320">
              <a:spcBef>
                <a:spcPts val="600"/>
              </a:spcBef>
            </a:pPr>
            <a:r>
              <a:rPr lang="en-US" sz="2600" b="1" i="1" dirty="0">
                <a:latin typeface="Candara" panose="020E0502030303020204" pitchFamily="34" charset="0"/>
              </a:rPr>
              <a:t>“Will You Not Tell It Today?”</a:t>
            </a:r>
          </a:p>
          <a:p>
            <a:pPr marL="274320" indent="-274320">
              <a:spcBef>
                <a:spcPts val="600"/>
              </a:spcBef>
            </a:pPr>
            <a:r>
              <a:rPr lang="en-US" sz="2600" b="1" i="1" dirty="0">
                <a:latin typeface="Candara" panose="020E0502030303020204" pitchFamily="34" charset="0"/>
              </a:rPr>
              <a:t>“Anywhere With Jesus”</a:t>
            </a:r>
          </a:p>
          <a:p>
            <a:pPr marL="274320" indent="-274320">
              <a:spcBef>
                <a:spcPts val="600"/>
              </a:spcBef>
            </a:pPr>
            <a:r>
              <a:rPr lang="en-US" sz="2600" b="1" i="1" dirty="0">
                <a:latin typeface="Candara" panose="020E0502030303020204" pitchFamily="34" charset="0"/>
              </a:rPr>
              <a:t>“I Know That My Redeemer </a:t>
            </a:r>
            <a:r>
              <a:rPr lang="en-US" sz="2600" b="1" i="1" dirty="0" err="1">
                <a:latin typeface="Candara" panose="020E0502030303020204" pitchFamily="34" charset="0"/>
              </a:rPr>
              <a:t>Liveth</a:t>
            </a:r>
            <a:r>
              <a:rPr lang="en-US" sz="2600" b="1" i="1" dirty="0">
                <a:latin typeface="Candara" panose="020E0502030303020204" pitchFamily="34" charset="0"/>
              </a:rPr>
              <a:t>”</a:t>
            </a:r>
          </a:p>
          <a:p>
            <a:pPr marL="0" indent="0">
              <a:buNone/>
            </a:pPr>
            <a:r>
              <a:rPr lang="en-US" sz="2800" dirty="0"/>
              <a:t>	</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76200"/>
            <a:ext cx="8315325" cy="1096962"/>
          </a:xfrm>
        </p:spPr>
        <p:txBody>
          <a:bodyPr anchor="t">
            <a:noAutofit/>
          </a:bodyPr>
          <a:lstStyle/>
          <a:p>
            <a:r>
              <a:rPr lang="en-US" sz="4200" b="1" i="1" dirty="0">
                <a:latin typeface="Candara" panose="020E0502030303020204" pitchFamily="34" charset="0"/>
              </a:rPr>
              <a:t>“The Way of the Cross”</a:t>
            </a:r>
            <a:r>
              <a:rPr lang="en-US" sz="4200" i="1" dirty="0">
                <a:latin typeface="Candara" panose="020E0502030303020204" pitchFamily="34" charset="0"/>
              </a:rPr>
              <a:t>,</a:t>
            </a:r>
            <a:r>
              <a:rPr lang="en-US" sz="4200" b="1" i="1" dirty="0">
                <a:latin typeface="Candara" panose="020E0502030303020204" pitchFamily="34" charset="0"/>
              </a:rPr>
              <a:t> </a:t>
            </a:r>
            <a:r>
              <a:rPr lang="en-US" sz="4200" dirty="0">
                <a:latin typeface="Candara" panose="020E0502030303020204" pitchFamily="34" charset="0"/>
              </a:rPr>
              <a:t>aka</a:t>
            </a:r>
            <a:br>
              <a:rPr lang="en-US" sz="4200" b="1" i="1" dirty="0">
                <a:latin typeface="Candara" panose="020E0502030303020204" pitchFamily="34" charset="0"/>
              </a:rPr>
            </a:br>
            <a:r>
              <a:rPr lang="en-US" sz="4200" b="1" i="1" dirty="0">
                <a:latin typeface="Candara" panose="020E0502030303020204" pitchFamily="34" charset="0"/>
              </a:rPr>
              <a:t>“The Way of the Cross Leads Home”</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2"/>
            <a:ext cx="7538484" cy="5321598"/>
          </a:xfrm>
        </p:spPr>
        <p:txBody>
          <a:bodyPr>
            <a:noAutofit/>
          </a:bodyPr>
          <a:lstStyle/>
          <a:p>
            <a:pPr marL="0" indent="0">
              <a:spcBef>
                <a:spcPts val="0"/>
              </a:spcBef>
              <a:buNone/>
            </a:pPr>
            <a:r>
              <a:rPr lang="en-US" sz="3200" dirty="0">
                <a:latin typeface="Candara" panose="020E0502030303020204" pitchFamily="34" charset="0"/>
              </a:rPr>
              <a:t>The tune of this song was composed by Charles Hutchinson Gabriel in 1906</a:t>
            </a:r>
          </a:p>
          <a:p>
            <a:pPr marL="274320" indent="-274320">
              <a:spcBef>
                <a:spcPts val="0"/>
              </a:spcBef>
            </a:pPr>
            <a:r>
              <a:rPr lang="en-US" sz="3200" dirty="0">
                <a:latin typeface="Candara" panose="020E0502030303020204" pitchFamily="34" charset="0"/>
              </a:rPr>
              <a:t>(</a:t>
            </a:r>
            <a:r>
              <a:rPr lang="en-US" sz="2800" dirty="0">
                <a:latin typeface="Candara" panose="020E0502030303020204" pitchFamily="34" charset="0"/>
              </a:rPr>
              <a:t>1856-1932)</a:t>
            </a:r>
          </a:p>
          <a:p>
            <a:pPr marL="0" indent="0">
              <a:spcBef>
                <a:spcPts val="1200"/>
              </a:spcBef>
              <a:buNone/>
            </a:pPr>
            <a:r>
              <a:rPr lang="en-US" sz="3200" dirty="0">
                <a:latin typeface="Candara" panose="020E0502030303020204" pitchFamily="34" charset="0"/>
              </a:rPr>
              <a:t>Charles Gabriel later wrote that:</a:t>
            </a:r>
          </a:p>
          <a:p>
            <a:pPr marL="274320" indent="-274320">
              <a:spcBef>
                <a:spcPts val="600"/>
              </a:spcBef>
            </a:pPr>
            <a:r>
              <a:rPr lang="en-US" sz="2800" b="1" i="1" dirty="0">
                <a:latin typeface="Candara" panose="020E0502030303020204" pitchFamily="34" charset="0"/>
              </a:rPr>
              <a:t>“</a:t>
            </a:r>
            <a:r>
              <a:rPr lang="en-US" sz="2800" i="1" dirty="0">
                <a:latin typeface="Candara" panose="020E0502030303020204" pitchFamily="34" charset="0"/>
              </a:rPr>
              <a:t>Mrs. Pound’s intention was to give emphasis to the truth, so constantly held up in the teachings of Christ, that heroic Christianity does not follow the line of least resistance”</a:t>
            </a:r>
          </a:p>
          <a:p>
            <a:pPr marL="0" indent="0">
              <a:spcBef>
                <a:spcPts val="1200"/>
              </a:spcBef>
              <a:buNone/>
            </a:pPr>
            <a:r>
              <a:rPr lang="en-US" sz="3200" b="1" dirty="0">
                <a:latin typeface="Candara" panose="020E0502030303020204" pitchFamily="34" charset="0"/>
              </a:rPr>
              <a:t>This song exhorts us to follow the way of the cross that it might lead us to heaven!</a:t>
            </a:r>
          </a:p>
          <a:p>
            <a:pPr marL="0" indent="0">
              <a:buNone/>
            </a:pPr>
            <a:r>
              <a:rPr lang="en-US" sz="2800" dirty="0"/>
              <a:t>	</a:t>
            </a:r>
          </a:p>
        </p:txBody>
      </p:sp>
    </p:spTree>
    <p:extLst>
      <p:ext uri="{BB962C8B-B14F-4D97-AF65-F5344CB8AC3E}">
        <p14:creationId xmlns:p14="http://schemas.microsoft.com/office/powerpoint/2010/main" val="3656091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741A-6C97-D02F-F3E5-93E635BFDD95}"/>
              </a:ext>
            </a:extLst>
          </p:cNvPr>
          <p:cNvSpPr>
            <a:spLocks noGrp="1"/>
          </p:cNvSpPr>
          <p:nvPr>
            <p:ph type="title"/>
          </p:nvPr>
        </p:nvSpPr>
        <p:spPr>
          <a:xfrm>
            <a:off x="828675" y="0"/>
            <a:ext cx="7485512" cy="1290125"/>
          </a:xfrm>
        </p:spPr>
        <p:txBody>
          <a:bodyPr>
            <a:noAutofit/>
          </a:bodyPr>
          <a:lstStyle/>
          <a:p>
            <a:r>
              <a:rPr lang="en-US" sz="4400" b="1" dirty="0">
                <a:latin typeface="Candara" panose="020E0502030303020204" pitchFamily="34" charset="0"/>
              </a:rPr>
              <a:t>To Follow Jesus Is </a:t>
            </a:r>
            <a:r>
              <a:rPr lang="en-US" sz="4400" b="1" i="1" dirty="0">
                <a:latin typeface="Candara" panose="020E0502030303020204" pitchFamily="34" charset="0"/>
              </a:rPr>
              <a:t>“The Way of The Cross”</a:t>
            </a:r>
          </a:p>
        </p:txBody>
      </p:sp>
      <p:sp>
        <p:nvSpPr>
          <p:cNvPr id="3" name="Content Placeholder 2">
            <a:extLst>
              <a:ext uri="{FF2B5EF4-FFF2-40B4-BE49-F238E27FC236}">
                <a16:creationId xmlns:a16="http://schemas.microsoft.com/office/drawing/2014/main" id="{B0041030-74BF-4DB0-DD19-A5D35B57D0CA}"/>
              </a:ext>
            </a:extLst>
          </p:cNvPr>
          <p:cNvSpPr>
            <a:spLocks noGrp="1"/>
          </p:cNvSpPr>
          <p:nvPr>
            <p:ph idx="1"/>
          </p:nvPr>
        </p:nvSpPr>
        <p:spPr>
          <a:xfrm>
            <a:off x="924372" y="1536402"/>
            <a:ext cx="7486650" cy="5321598"/>
          </a:xfrm>
        </p:spPr>
        <p:txBody>
          <a:bodyPr>
            <a:normAutofit/>
          </a:bodyPr>
          <a:lstStyle/>
          <a:p>
            <a:pPr marL="0" indent="0">
              <a:buNone/>
            </a:pPr>
            <a:r>
              <a:rPr lang="en-US" sz="3200" b="1" dirty="0">
                <a:latin typeface="Candara" panose="020E0502030303020204" pitchFamily="34" charset="0"/>
              </a:rPr>
              <a:t>Jesus said, </a:t>
            </a:r>
            <a:r>
              <a:rPr lang="en-US" sz="3200" b="1" i="1" dirty="0">
                <a:latin typeface="Candara" panose="020E0502030303020204" pitchFamily="34" charset="0"/>
              </a:rPr>
              <a:t>“Whoever desires to come after Me, </a:t>
            </a:r>
            <a:r>
              <a:rPr lang="en-US" sz="3200" b="1" i="1" u="sng" dirty="0">
                <a:solidFill>
                  <a:srgbClr val="FF0000"/>
                </a:solidFill>
                <a:latin typeface="Candara" panose="020E0502030303020204" pitchFamily="34" charset="0"/>
              </a:rPr>
              <a:t>let him deny himself</a:t>
            </a:r>
            <a:r>
              <a:rPr lang="en-US" sz="3200" b="1" i="1" dirty="0">
                <a:solidFill>
                  <a:srgbClr val="FF0000"/>
                </a:solidFill>
                <a:latin typeface="Candara" panose="020E0502030303020204" pitchFamily="34" charset="0"/>
              </a:rPr>
              <a:t>, </a:t>
            </a:r>
            <a:r>
              <a:rPr lang="en-US" sz="3200" b="1" i="1" dirty="0">
                <a:latin typeface="Candara" panose="020E0502030303020204" pitchFamily="34" charset="0"/>
              </a:rPr>
              <a:t>and take up his cross, and follow Me</a:t>
            </a:r>
            <a:r>
              <a:rPr lang="en-US" sz="3200" b="1" i="1" dirty="0">
                <a:latin typeface="Candara" panose="020E0502030303020204" pitchFamily="34" charset="0"/>
                <a:cs typeface="Arial" panose="020B0604020202020204" pitchFamily="34" charset="0"/>
              </a:rPr>
              <a:t>” </a:t>
            </a:r>
            <a:r>
              <a:rPr lang="en-US" sz="3200" dirty="0">
                <a:latin typeface="Candara" panose="020E0502030303020204" pitchFamily="34" charset="0"/>
              </a:rPr>
              <a:t>– Mark 8:34</a:t>
            </a:r>
          </a:p>
          <a:p>
            <a:pPr marL="0" indent="0">
              <a:buNone/>
            </a:pPr>
            <a:r>
              <a:rPr lang="en-US" sz="3200" b="1" dirty="0">
                <a:latin typeface="Candara" panose="020E0502030303020204" pitchFamily="34" charset="0"/>
              </a:rPr>
              <a:t>To come after Jesus requires </a:t>
            </a:r>
            <a:r>
              <a:rPr lang="en-US" sz="3200" b="1" i="1" u="sng" dirty="0">
                <a:latin typeface="Candara" panose="020E0502030303020204" pitchFamily="34" charset="0"/>
              </a:rPr>
              <a:t>SELF-DENIAL</a:t>
            </a:r>
            <a:r>
              <a:rPr lang="en-US" sz="3200" b="1" i="1" dirty="0">
                <a:latin typeface="Candara" panose="020E0502030303020204" pitchFamily="34" charset="0"/>
              </a:rPr>
              <a:t>!</a:t>
            </a:r>
          </a:p>
          <a:p>
            <a:pPr marL="274320" indent="-274320">
              <a:spcBef>
                <a:spcPts val="600"/>
              </a:spcBef>
            </a:pPr>
            <a:r>
              <a:rPr lang="en-US" sz="2800" dirty="0">
                <a:latin typeface="Candara" panose="020E0502030303020204" pitchFamily="34" charset="0"/>
              </a:rPr>
              <a:t>We must say “NO” to self – Rom. 12:1-2, Gal. 2:20</a:t>
            </a:r>
          </a:p>
          <a:p>
            <a:pPr marL="274320" indent="-274320">
              <a:spcBef>
                <a:spcPts val="600"/>
              </a:spcBef>
            </a:pPr>
            <a:r>
              <a:rPr lang="en-US" sz="2800" dirty="0">
                <a:latin typeface="Candara" panose="020E0502030303020204" pitchFamily="34" charset="0"/>
              </a:rPr>
              <a:t>We must love Jesus above all else, including ourselves…</a:t>
            </a:r>
          </a:p>
          <a:p>
            <a:pPr marL="0" indent="0" algn="ctr">
              <a:spcBef>
                <a:spcPts val="1200"/>
              </a:spcBef>
              <a:buNone/>
            </a:pPr>
            <a:r>
              <a:rPr lang="en-US" sz="2800" dirty="0">
                <a:latin typeface="Candara" panose="020E0502030303020204" pitchFamily="34" charset="0"/>
              </a:rPr>
              <a:t> </a:t>
            </a:r>
            <a:r>
              <a:rPr lang="en-US" sz="2800" b="1" i="1" dirty="0">
                <a:latin typeface="Candara" panose="020E0502030303020204" pitchFamily="34" charset="0"/>
              </a:rPr>
              <a:t>“If anyone comes to Me and does not hate his father and mother, wife and children, brothers and sisters, yes, and his own life also, he cannot be My disciple” </a:t>
            </a:r>
            <a:r>
              <a:rPr lang="en-US" sz="2800" dirty="0">
                <a:latin typeface="Candara" panose="020E0502030303020204" pitchFamily="34" charset="0"/>
              </a:rPr>
              <a:t>- Luke 14:26 NKJV</a:t>
            </a:r>
          </a:p>
          <a:p>
            <a:pPr marL="0"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18233978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741A-6C97-D02F-F3E5-93E635BFDD95}"/>
              </a:ext>
            </a:extLst>
          </p:cNvPr>
          <p:cNvSpPr>
            <a:spLocks noGrp="1"/>
          </p:cNvSpPr>
          <p:nvPr>
            <p:ph type="title"/>
          </p:nvPr>
        </p:nvSpPr>
        <p:spPr>
          <a:xfrm>
            <a:off x="828675" y="0"/>
            <a:ext cx="7485512" cy="1290125"/>
          </a:xfrm>
        </p:spPr>
        <p:txBody>
          <a:bodyPr>
            <a:noAutofit/>
          </a:bodyPr>
          <a:lstStyle/>
          <a:p>
            <a:r>
              <a:rPr lang="en-US" sz="4400" b="1" dirty="0">
                <a:latin typeface="Candara" panose="020E0502030303020204" pitchFamily="34" charset="0"/>
              </a:rPr>
              <a:t>To Follow Jesus Is </a:t>
            </a:r>
            <a:r>
              <a:rPr lang="en-US" sz="4400" b="1" i="1" dirty="0">
                <a:latin typeface="Candara" panose="020E0502030303020204" pitchFamily="34" charset="0"/>
              </a:rPr>
              <a:t>“The Way of The Cross”</a:t>
            </a:r>
          </a:p>
        </p:txBody>
      </p:sp>
      <p:sp>
        <p:nvSpPr>
          <p:cNvPr id="3" name="Content Placeholder 2">
            <a:extLst>
              <a:ext uri="{FF2B5EF4-FFF2-40B4-BE49-F238E27FC236}">
                <a16:creationId xmlns:a16="http://schemas.microsoft.com/office/drawing/2014/main" id="{B0041030-74BF-4DB0-DD19-A5D35B57D0CA}"/>
              </a:ext>
            </a:extLst>
          </p:cNvPr>
          <p:cNvSpPr>
            <a:spLocks noGrp="1"/>
          </p:cNvSpPr>
          <p:nvPr>
            <p:ph idx="1"/>
          </p:nvPr>
        </p:nvSpPr>
        <p:spPr>
          <a:xfrm>
            <a:off x="924372" y="1536402"/>
            <a:ext cx="7485512" cy="5438556"/>
          </a:xfrm>
        </p:spPr>
        <p:txBody>
          <a:bodyPr>
            <a:normAutofit fontScale="92500" lnSpcReduction="20000"/>
          </a:bodyPr>
          <a:lstStyle/>
          <a:p>
            <a:pPr marL="0" indent="0">
              <a:buNone/>
            </a:pPr>
            <a:r>
              <a:rPr lang="en-US" sz="3500" b="1" dirty="0">
                <a:latin typeface="Candara" panose="020E0502030303020204" pitchFamily="34" charset="0"/>
              </a:rPr>
              <a:t>Jesus said, </a:t>
            </a:r>
            <a:r>
              <a:rPr lang="en-US" sz="3500" b="1" i="1" dirty="0">
                <a:latin typeface="Candara" panose="020E0502030303020204" pitchFamily="34" charset="0"/>
              </a:rPr>
              <a:t>“Whoever desires to come after Me, let him deny himself, and </a:t>
            </a:r>
            <a:r>
              <a:rPr lang="en-US" sz="3500" b="1" i="1" u="sng" dirty="0">
                <a:solidFill>
                  <a:srgbClr val="FF0000"/>
                </a:solidFill>
                <a:latin typeface="Candara" panose="020E0502030303020204" pitchFamily="34" charset="0"/>
              </a:rPr>
              <a:t>take up his cross</a:t>
            </a:r>
            <a:r>
              <a:rPr lang="en-US" sz="3500" b="1" i="1" dirty="0">
                <a:solidFill>
                  <a:srgbClr val="FF0000"/>
                </a:solidFill>
                <a:latin typeface="Candara" panose="020E0502030303020204" pitchFamily="34" charset="0"/>
              </a:rPr>
              <a:t>, </a:t>
            </a:r>
            <a:r>
              <a:rPr lang="en-US" sz="3500" b="1" i="1" dirty="0">
                <a:latin typeface="Candara" panose="020E0502030303020204" pitchFamily="34" charset="0"/>
              </a:rPr>
              <a:t>and follow Me</a:t>
            </a:r>
            <a:r>
              <a:rPr lang="en-US" sz="3500" b="1" i="1" dirty="0">
                <a:latin typeface="Candara" panose="020E0502030303020204" pitchFamily="34" charset="0"/>
                <a:cs typeface="Arial" panose="020B0604020202020204" pitchFamily="34" charset="0"/>
              </a:rPr>
              <a:t>” </a:t>
            </a:r>
            <a:r>
              <a:rPr lang="en-US" sz="3500" dirty="0">
                <a:latin typeface="Candara" panose="020E0502030303020204" pitchFamily="34" charset="0"/>
              </a:rPr>
              <a:t>– Mark 8:34</a:t>
            </a:r>
          </a:p>
          <a:p>
            <a:pPr marL="0" indent="0">
              <a:buNone/>
            </a:pPr>
            <a:r>
              <a:rPr lang="en-US" sz="3200" b="1" dirty="0">
                <a:latin typeface="Candara" panose="020E0502030303020204" pitchFamily="34" charset="0"/>
              </a:rPr>
              <a:t>To come after Jesus requires us to </a:t>
            </a:r>
            <a:r>
              <a:rPr lang="en-US" sz="3200" b="1" i="1" u="sng" dirty="0">
                <a:latin typeface="Candara" panose="020E0502030303020204" pitchFamily="34" charset="0"/>
              </a:rPr>
              <a:t>Take up OUR cross</a:t>
            </a:r>
            <a:r>
              <a:rPr lang="en-US" sz="3200" b="1" i="1" dirty="0">
                <a:latin typeface="Candara" panose="020E0502030303020204" pitchFamily="34" charset="0"/>
              </a:rPr>
              <a:t>!</a:t>
            </a:r>
          </a:p>
          <a:p>
            <a:pPr marL="274320" indent="-274320">
              <a:spcBef>
                <a:spcPts val="600"/>
              </a:spcBef>
            </a:pPr>
            <a:r>
              <a:rPr lang="en-US" sz="3000" dirty="0">
                <a:latin typeface="Candara" panose="020E0502030303020204" pitchFamily="34" charset="0"/>
              </a:rPr>
              <a:t>The cross is a symbol of pain, suffering and shame – we must be willing to suffer – Jn. 15:18</a:t>
            </a:r>
          </a:p>
          <a:p>
            <a:pPr marL="617220" lvl="1" indent="-274320">
              <a:spcBef>
                <a:spcPts val="600"/>
              </a:spcBef>
            </a:pPr>
            <a:r>
              <a:rPr lang="en-US" sz="2800" dirty="0">
                <a:latin typeface="Candara" panose="020E0502030303020204" pitchFamily="34" charset="0"/>
              </a:rPr>
              <a:t>Luke 24:46; Acts 3:14-18; Hebrews 12:1-2</a:t>
            </a:r>
          </a:p>
          <a:p>
            <a:pPr marL="0" indent="0" algn="ctr">
              <a:spcBef>
                <a:spcPts val="1800"/>
              </a:spcBef>
              <a:buNone/>
            </a:pPr>
            <a:r>
              <a:rPr lang="en-US" sz="3000" b="1" i="1" dirty="0">
                <a:latin typeface="Candara" panose="020E0502030303020204" pitchFamily="34" charset="0"/>
              </a:rPr>
              <a:t>“Beloved, do not think it strange concerning the fiery trial which is to try you, as though some strange thing happened to you; but rejoice to the extent that you partake of Christ’s sufferings, that when His glory is revealed, you may also be glad with exceeding joy” </a:t>
            </a:r>
            <a:r>
              <a:rPr lang="en-US" sz="3000" dirty="0">
                <a:latin typeface="Candara" panose="020E0502030303020204" pitchFamily="34" charset="0"/>
              </a:rPr>
              <a:t>- 1 Peter 4:12-13 NKJV</a:t>
            </a:r>
          </a:p>
        </p:txBody>
      </p:sp>
    </p:spTree>
    <p:extLst>
      <p:ext uri="{BB962C8B-B14F-4D97-AF65-F5344CB8AC3E}">
        <p14:creationId xmlns:p14="http://schemas.microsoft.com/office/powerpoint/2010/main" val="773488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D741A-6C97-D02F-F3E5-93E635BFDD95}"/>
              </a:ext>
            </a:extLst>
          </p:cNvPr>
          <p:cNvSpPr>
            <a:spLocks noGrp="1"/>
          </p:cNvSpPr>
          <p:nvPr>
            <p:ph type="title"/>
          </p:nvPr>
        </p:nvSpPr>
        <p:spPr>
          <a:xfrm>
            <a:off x="828675" y="0"/>
            <a:ext cx="7485512" cy="1290125"/>
          </a:xfrm>
        </p:spPr>
        <p:txBody>
          <a:bodyPr>
            <a:noAutofit/>
          </a:bodyPr>
          <a:lstStyle/>
          <a:p>
            <a:r>
              <a:rPr lang="en-US" sz="4400" b="1" dirty="0">
                <a:latin typeface="Candara" panose="020E0502030303020204" pitchFamily="34" charset="0"/>
              </a:rPr>
              <a:t>To Follow Jesus Is </a:t>
            </a:r>
            <a:r>
              <a:rPr lang="en-US" sz="4400" b="1" i="1" dirty="0">
                <a:latin typeface="Candara" panose="020E0502030303020204" pitchFamily="34" charset="0"/>
              </a:rPr>
              <a:t>“The Way of The Cross”</a:t>
            </a:r>
          </a:p>
        </p:txBody>
      </p:sp>
      <p:sp>
        <p:nvSpPr>
          <p:cNvPr id="3" name="Content Placeholder 2">
            <a:extLst>
              <a:ext uri="{FF2B5EF4-FFF2-40B4-BE49-F238E27FC236}">
                <a16:creationId xmlns:a16="http://schemas.microsoft.com/office/drawing/2014/main" id="{B0041030-74BF-4DB0-DD19-A5D35B57D0CA}"/>
              </a:ext>
            </a:extLst>
          </p:cNvPr>
          <p:cNvSpPr>
            <a:spLocks noGrp="1"/>
          </p:cNvSpPr>
          <p:nvPr>
            <p:ph idx="1"/>
          </p:nvPr>
        </p:nvSpPr>
        <p:spPr>
          <a:xfrm>
            <a:off x="924371" y="1536401"/>
            <a:ext cx="7485513" cy="5321599"/>
          </a:xfrm>
        </p:spPr>
        <p:txBody>
          <a:bodyPr>
            <a:normAutofit/>
          </a:bodyPr>
          <a:lstStyle/>
          <a:p>
            <a:pPr marL="0" indent="0">
              <a:buNone/>
            </a:pPr>
            <a:r>
              <a:rPr lang="en-US" sz="3200" b="1" dirty="0">
                <a:latin typeface="Candara" panose="020E0502030303020204" pitchFamily="34" charset="0"/>
              </a:rPr>
              <a:t>Jesus said, </a:t>
            </a:r>
            <a:r>
              <a:rPr lang="en-US" sz="3200" b="1" i="1" dirty="0">
                <a:latin typeface="Candara" panose="020E0502030303020204" pitchFamily="34" charset="0"/>
              </a:rPr>
              <a:t>“Whoever desires to come after Me, let him deny himself, and take up his cross, and </a:t>
            </a:r>
            <a:r>
              <a:rPr lang="en-US" sz="3200" b="1" i="1" u="sng" dirty="0">
                <a:solidFill>
                  <a:srgbClr val="FF0000"/>
                </a:solidFill>
                <a:latin typeface="Candara" panose="020E0502030303020204" pitchFamily="34" charset="0"/>
              </a:rPr>
              <a:t>follow Me</a:t>
            </a:r>
            <a:r>
              <a:rPr lang="en-US" sz="3200" b="1" i="1" dirty="0">
                <a:latin typeface="Candara" panose="020E0502030303020204" pitchFamily="34" charset="0"/>
                <a:cs typeface="Arial" panose="020B0604020202020204" pitchFamily="34" charset="0"/>
              </a:rPr>
              <a:t>”</a:t>
            </a:r>
            <a:r>
              <a:rPr lang="en-US" sz="3200" b="1" i="1" dirty="0">
                <a:solidFill>
                  <a:srgbClr val="FF0000"/>
                </a:solidFill>
                <a:latin typeface="Candara" panose="020E0502030303020204" pitchFamily="34" charset="0"/>
                <a:cs typeface="Arial" panose="020B0604020202020204" pitchFamily="34" charset="0"/>
              </a:rPr>
              <a:t> </a:t>
            </a:r>
            <a:r>
              <a:rPr lang="en-US" sz="3200" dirty="0">
                <a:latin typeface="Candara" panose="020E0502030303020204" pitchFamily="34" charset="0"/>
              </a:rPr>
              <a:t>– Mark 8:34</a:t>
            </a:r>
          </a:p>
          <a:p>
            <a:pPr marL="0" indent="0">
              <a:buNone/>
            </a:pPr>
            <a:r>
              <a:rPr lang="en-US" sz="3200" b="1" dirty="0">
                <a:latin typeface="Candara" panose="020E0502030303020204" pitchFamily="34" charset="0"/>
              </a:rPr>
              <a:t>To come after Jesus requires us to </a:t>
            </a:r>
            <a:r>
              <a:rPr lang="en-US" sz="3200" b="1" i="1" u="sng" dirty="0">
                <a:latin typeface="Candara" panose="020E0502030303020204" pitchFamily="34" charset="0"/>
              </a:rPr>
              <a:t>follow Jesus</a:t>
            </a:r>
            <a:r>
              <a:rPr lang="en-US" sz="3200" b="1" i="1" dirty="0">
                <a:latin typeface="Candara" panose="020E0502030303020204" pitchFamily="34" charset="0"/>
              </a:rPr>
              <a:t>!</a:t>
            </a:r>
          </a:p>
          <a:p>
            <a:pPr marL="274320" indent="-274320">
              <a:spcBef>
                <a:spcPts val="600"/>
              </a:spcBef>
            </a:pPr>
            <a:r>
              <a:rPr lang="en-US" sz="2800" dirty="0">
                <a:latin typeface="Candara" panose="020E0502030303020204" pitchFamily="34" charset="0"/>
              </a:rPr>
              <a:t>We do this by following His teachings!</a:t>
            </a:r>
          </a:p>
          <a:p>
            <a:pPr marL="274320" indent="-274320">
              <a:spcBef>
                <a:spcPts val="600"/>
              </a:spcBef>
            </a:pPr>
            <a:r>
              <a:rPr lang="en-US" sz="2800" dirty="0">
                <a:latin typeface="Candara" panose="020E0502030303020204" pitchFamily="34" charset="0"/>
              </a:rPr>
              <a:t>This means a life-long commitment and not a momentary exuberance that quickly fades as emotions subside – Luke 9:62</a:t>
            </a:r>
          </a:p>
          <a:p>
            <a:pPr marL="0" indent="0" algn="ctr">
              <a:spcBef>
                <a:spcPts val="1200"/>
              </a:spcBef>
              <a:buNone/>
            </a:pPr>
            <a:r>
              <a:rPr lang="en-US" sz="2800" b="1" i="1" dirty="0">
                <a:latin typeface="Candara" panose="020E0502030303020204" pitchFamily="34" charset="0"/>
              </a:rPr>
              <a:t>“If you abide in My word, you are My disciples indeed” </a:t>
            </a:r>
            <a:r>
              <a:rPr lang="en-US" sz="2800" dirty="0">
                <a:latin typeface="Candara" panose="020E0502030303020204" pitchFamily="34" charset="0"/>
              </a:rPr>
              <a:t>– John 8:31 NKJV</a:t>
            </a:r>
          </a:p>
        </p:txBody>
      </p:sp>
    </p:spTree>
    <p:extLst>
      <p:ext uri="{BB962C8B-B14F-4D97-AF65-F5344CB8AC3E}">
        <p14:creationId xmlns:p14="http://schemas.microsoft.com/office/powerpoint/2010/main" val="2768436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1</a:t>
            </a: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4371" y="1536401"/>
            <a:ext cx="7336466" cy="5321599"/>
          </a:xfrm>
        </p:spPr>
        <p:txBody>
          <a:bodyPr>
            <a:noAutofit/>
          </a:bodyPr>
          <a:lstStyle/>
          <a:p>
            <a:pPr marL="0" indent="0">
              <a:spcBef>
                <a:spcPts val="0"/>
              </a:spcBef>
              <a:buNone/>
            </a:pPr>
            <a:r>
              <a:rPr lang="en-US" sz="3200" b="1" dirty="0">
                <a:latin typeface="Candara" panose="020E0502030303020204" pitchFamily="34" charset="0"/>
              </a:rPr>
              <a:t>This song exhorts us to follow </a:t>
            </a:r>
            <a:r>
              <a:rPr lang="en-US" sz="3200" b="1" i="1" u="sng" dirty="0">
                <a:latin typeface="Candara" panose="020E0502030303020204" pitchFamily="34" charset="0"/>
              </a:rPr>
              <a:t>the way of the cross</a:t>
            </a:r>
            <a:r>
              <a:rPr lang="en-US" sz="3200" b="1" dirty="0">
                <a:latin typeface="Candara" panose="020E0502030303020204" pitchFamily="34" charset="0"/>
              </a:rPr>
              <a:t> that it might lead us to the heavenly home</a:t>
            </a:r>
            <a:endParaRPr lang="en-US" sz="2800" b="1" dirty="0">
              <a:latin typeface="Candara" panose="020E0502030303020204" pitchFamily="34" charset="0"/>
            </a:endParaRPr>
          </a:p>
          <a:p>
            <a:pPr marL="0" indent="0">
              <a:spcBef>
                <a:spcPts val="1200"/>
              </a:spcBef>
              <a:buNone/>
            </a:pPr>
            <a:r>
              <a:rPr lang="en-US" sz="3200" b="1" dirty="0">
                <a:latin typeface="Candara" panose="020E0502030303020204" pitchFamily="34" charset="0"/>
              </a:rPr>
              <a:t>The</a:t>
            </a:r>
            <a:r>
              <a:rPr lang="en-US" sz="3200" b="1" i="1" dirty="0">
                <a:latin typeface="Candara" panose="020E0502030303020204" pitchFamily="34" charset="0"/>
              </a:rPr>
              <a:t> </a:t>
            </a:r>
            <a:r>
              <a:rPr lang="en-US" sz="3200" b="1" i="1" u="sng" dirty="0">
                <a:latin typeface="Candara" panose="020E0502030303020204" pitchFamily="34" charset="0"/>
              </a:rPr>
              <a:t>FIRST</a:t>
            </a:r>
            <a:r>
              <a:rPr lang="en-US" sz="3200" b="1" i="1" dirty="0">
                <a:latin typeface="Candara" panose="020E0502030303020204" pitchFamily="34" charset="0"/>
              </a:rPr>
              <a:t> </a:t>
            </a:r>
            <a:r>
              <a:rPr lang="en-US" sz="3200" b="1" dirty="0">
                <a:latin typeface="Candara" panose="020E0502030303020204" pitchFamily="34" charset="0"/>
              </a:rPr>
              <a:t>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the </a:t>
            </a:r>
            <a:r>
              <a:rPr lang="en-US" sz="3200" b="1" dirty="0">
                <a:solidFill>
                  <a:srgbClr val="FF0000"/>
                </a:solidFill>
                <a:latin typeface="Candara" panose="020E0502030303020204" pitchFamily="34" charset="0"/>
              </a:rPr>
              <a:t>only way</a:t>
            </a:r>
            <a:r>
              <a:rPr lang="en-US" sz="3200" b="1" dirty="0">
                <a:latin typeface="Candara" panose="020E0502030303020204" pitchFamily="34" charset="0"/>
              </a:rPr>
              <a:t> to get to heaven</a:t>
            </a:r>
            <a:endParaRPr lang="en-US" dirty="0"/>
          </a:p>
          <a:p>
            <a:pPr marL="0" indent="0" algn="ctr">
              <a:spcBef>
                <a:spcPts val="1800"/>
              </a:spcBef>
              <a:buNone/>
            </a:pPr>
            <a:r>
              <a:rPr lang="en-US" sz="3000" i="1" dirty="0">
                <a:latin typeface="Candara" panose="020E0502030303020204" pitchFamily="34" charset="0"/>
              </a:rPr>
              <a:t>I must needs go home by the way of the cross,</a:t>
            </a:r>
          </a:p>
          <a:p>
            <a:pPr marL="0" indent="0" algn="ctr">
              <a:spcBef>
                <a:spcPts val="600"/>
              </a:spcBef>
              <a:buNone/>
            </a:pPr>
            <a:r>
              <a:rPr lang="en-US" sz="3000" i="1" dirty="0">
                <a:latin typeface="Candara" panose="020E0502030303020204" pitchFamily="34" charset="0"/>
              </a:rPr>
              <a:t>There’s no other way but this;</a:t>
            </a:r>
          </a:p>
          <a:p>
            <a:pPr marL="0" indent="0" algn="ctr">
              <a:spcBef>
                <a:spcPts val="600"/>
              </a:spcBef>
              <a:buNone/>
            </a:pPr>
            <a:r>
              <a:rPr lang="en-US" sz="3000" i="1" dirty="0">
                <a:latin typeface="Candara" panose="020E0502030303020204" pitchFamily="34" charset="0"/>
              </a:rPr>
              <a:t>I shall ne’er get sight of the gates of light,</a:t>
            </a:r>
          </a:p>
          <a:p>
            <a:pPr marL="0" indent="0" algn="ctr">
              <a:spcBef>
                <a:spcPts val="600"/>
              </a:spcBef>
              <a:buNone/>
            </a:pPr>
            <a:r>
              <a:rPr lang="en-US" sz="3000" i="1" dirty="0">
                <a:latin typeface="Candara" panose="020E0502030303020204" pitchFamily="34" charset="0"/>
              </a:rPr>
              <a:t>If the way of the cross I miss.</a:t>
            </a:r>
          </a:p>
          <a:p>
            <a:pPr marL="0" indent="0">
              <a:spcBef>
                <a:spcPts val="1200"/>
              </a:spcBef>
              <a:buNone/>
            </a:pPr>
            <a:endParaRPr lang="en-US" sz="2800" dirty="0"/>
          </a:p>
        </p:txBody>
      </p:sp>
    </p:spTree>
    <p:extLst>
      <p:ext uri="{BB962C8B-B14F-4D97-AF65-F5344CB8AC3E}">
        <p14:creationId xmlns:p14="http://schemas.microsoft.com/office/powerpoint/2010/main" val="361858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828674" y="574155"/>
            <a:ext cx="8315325" cy="669851"/>
          </a:xfrm>
        </p:spPr>
        <p:txBody>
          <a:bodyPr anchor="b">
            <a:noAutofit/>
          </a:bodyPr>
          <a:lstStyle/>
          <a:p>
            <a:br>
              <a:rPr lang="en-US" sz="4200" b="1" i="1" dirty="0">
                <a:latin typeface="Candara" panose="020E0502030303020204" pitchFamily="34" charset="0"/>
              </a:rPr>
            </a:br>
            <a:r>
              <a:rPr lang="en-US" sz="4200" b="1" i="1" dirty="0">
                <a:latin typeface="Candara" panose="020E0502030303020204" pitchFamily="34" charset="0"/>
              </a:rPr>
              <a:t>“The Way of the Cross” </a:t>
            </a:r>
            <a:r>
              <a:rPr lang="en-US" sz="4200" dirty="0">
                <a:latin typeface="Candara" panose="020E0502030303020204" pitchFamily="34" charset="0"/>
              </a:rPr>
              <a:t>– Stanza 1</a:t>
            </a: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925032" y="1536401"/>
            <a:ext cx="7336466" cy="5066418"/>
          </a:xfrm>
        </p:spPr>
        <p:txBody>
          <a:bodyPr>
            <a:noAutofit/>
          </a:bodyPr>
          <a:lstStyle/>
          <a:p>
            <a:pPr marL="0" indent="0">
              <a:spcBef>
                <a:spcPts val="0"/>
              </a:spcBef>
              <a:buNone/>
            </a:pPr>
            <a:r>
              <a:rPr lang="en-US" sz="3200" b="1" dirty="0">
                <a:latin typeface="Candara" panose="020E0502030303020204" pitchFamily="34" charset="0"/>
              </a:rPr>
              <a:t>This song exhorts us to follow </a:t>
            </a:r>
            <a:r>
              <a:rPr lang="en-US" sz="3200" b="1" i="1" u="sng" dirty="0">
                <a:latin typeface="Candara" panose="020E0502030303020204" pitchFamily="34" charset="0"/>
              </a:rPr>
              <a:t>the way of the cross</a:t>
            </a:r>
            <a:r>
              <a:rPr lang="en-US" sz="3200" b="1" dirty="0">
                <a:latin typeface="Candara" panose="020E0502030303020204" pitchFamily="34" charset="0"/>
              </a:rPr>
              <a:t> that it might lead us to the heavenly home</a:t>
            </a:r>
            <a:endParaRPr lang="en-US" sz="2800" b="1" dirty="0">
              <a:latin typeface="Candara" panose="020E0502030303020204" pitchFamily="34" charset="0"/>
            </a:endParaRPr>
          </a:p>
          <a:p>
            <a:pPr marL="0" indent="0">
              <a:spcBef>
                <a:spcPts val="1200"/>
              </a:spcBef>
              <a:buNone/>
            </a:pPr>
            <a:r>
              <a:rPr lang="en-US" sz="3200" b="1" dirty="0">
                <a:latin typeface="Candara" panose="020E0502030303020204" pitchFamily="34" charset="0"/>
              </a:rPr>
              <a:t>The </a:t>
            </a:r>
            <a:r>
              <a:rPr lang="en-US" sz="3200" b="1" i="1" u="sng" dirty="0">
                <a:latin typeface="Candara" panose="020E0502030303020204" pitchFamily="34" charset="0"/>
              </a:rPr>
              <a:t>FIRST</a:t>
            </a:r>
            <a:r>
              <a:rPr lang="en-US" sz="3200" b="1" dirty="0">
                <a:latin typeface="Candara" panose="020E0502030303020204" pitchFamily="34" charset="0"/>
              </a:rPr>
              <a:t> stanza tells us that </a:t>
            </a:r>
            <a:r>
              <a:rPr lang="en-US" sz="3200" b="1" i="1" u="sng" dirty="0">
                <a:latin typeface="Candara" panose="020E0502030303020204" pitchFamily="34" charset="0"/>
              </a:rPr>
              <a:t>the way of the cross</a:t>
            </a:r>
            <a:r>
              <a:rPr lang="en-US" sz="3200" b="1" i="1" dirty="0">
                <a:latin typeface="Candara" panose="020E0502030303020204" pitchFamily="34" charset="0"/>
              </a:rPr>
              <a:t> </a:t>
            </a:r>
            <a:r>
              <a:rPr lang="en-US" sz="3200" b="1" dirty="0">
                <a:latin typeface="Candara" panose="020E0502030303020204" pitchFamily="34" charset="0"/>
              </a:rPr>
              <a:t>is the </a:t>
            </a:r>
            <a:r>
              <a:rPr lang="en-US" sz="3200" b="1" dirty="0">
                <a:solidFill>
                  <a:srgbClr val="FF0000"/>
                </a:solidFill>
                <a:latin typeface="Candara" panose="020E0502030303020204" pitchFamily="34" charset="0"/>
              </a:rPr>
              <a:t>only way </a:t>
            </a:r>
            <a:r>
              <a:rPr lang="en-US" sz="3200" b="1" dirty="0">
                <a:latin typeface="Candara" panose="020E0502030303020204" pitchFamily="34" charset="0"/>
              </a:rPr>
              <a:t>to get to heaven</a:t>
            </a:r>
          </a:p>
          <a:p>
            <a:pPr marL="274320" indent="-274320">
              <a:spcBef>
                <a:spcPts val="600"/>
              </a:spcBef>
            </a:pPr>
            <a:r>
              <a:rPr lang="en-US" sz="2800" dirty="0">
                <a:latin typeface="Candara" panose="020E0502030303020204" pitchFamily="34" charset="0"/>
              </a:rPr>
              <a:t>Jesus spoke of two ways – Matthew 7:13-14</a:t>
            </a:r>
          </a:p>
          <a:p>
            <a:pPr marL="274320" indent="-274320">
              <a:spcBef>
                <a:spcPts val="600"/>
              </a:spcBef>
            </a:pPr>
            <a:r>
              <a:rPr lang="en-US" sz="2800" dirty="0">
                <a:latin typeface="Candara" panose="020E0502030303020204" pitchFamily="34" charset="0"/>
              </a:rPr>
              <a:t>Only ONE way leads to God and Salvation</a:t>
            </a:r>
          </a:p>
          <a:p>
            <a:pPr marL="617220" lvl="1" indent="-274320">
              <a:spcBef>
                <a:spcPts val="600"/>
              </a:spcBef>
            </a:pPr>
            <a:r>
              <a:rPr lang="en-US" sz="2500" dirty="0">
                <a:latin typeface="Candara" panose="020E0502030303020204" pitchFamily="34" charset="0"/>
              </a:rPr>
              <a:t>John 14:6; Acts 4:12</a:t>
            </a:r>
          </a:p>
          <a:p>
            <a:pPr marL="274320" indent="-274320">
              <a:spcBef>
                <a:spcPts val="600"/>
              </a:spcBef>
            </a:pPr>
            <a:r>
              <a:rPr lang="en-US" sz="2800" dirty="0">
                <a:latin typeface="Candara" panose="020E0502030303020204" pitchFamily="34" charset="0"/>
              </a:rPr>
              <a:t>The way of the cross is the ONLY way to the gates of the city of light – Rev. 2:10-13, 21-23</a:t>
            </a:r>
          </a:p>
          <a:p>
            <a:pPr>
              <a:spcBef>
                <a:spcPts val="1200"/>
              </a:spcBef>
            </a:pPr>
            <a:endParaRPr lang="en-US" sz="2500" dirty="0"/>
          </a:p>
          <a:p>
            <a:pPr marL="0" indent="0">
              <a:spcBef>
                <a:spcPts val="1200"/>
              </a:spcBef>
              <a:buNone/>
            </a:pPr>
            <a:endParaRPr lang="en-US" sz="2800" dirty="0"/>
          </a:p>
        </p:txBody>
      </p:sp>
    </p:spTree>
    <p:extLst>
      <p:ext uri="{BB962C8B-B14F-4D97-AF65-F5344CB8AC3E}">
        <p14:creationId xmlns:p14="http://schemas.microsoft.com/office/powerpoint/2010/main" val="1939248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4873beb7-5857-4685-be1f-d57550cc96cc"/>
    <ds:schemaRef ds:uri="http://purl.org/dc/te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401</TotalTime>
  <Words>3679</Words>
  <Application>Microsoft Office PowerPoint</Application>
  <PresentationFormat>On-screen Show (4:3)</PresentationFormat>
  <Paragraphs>190</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Candara</vt:lpstr>
      <vt:lpstr>Euphemia</vt:lpstr>
      <vt:lpstr>Plantagenet Cherokee</vt:lpstr>
      <vt:lpstr>Wingdings</vt:lpstr>
      <vt:lpstr>Academic Literature 16x9</vt:lpstr>
      <vt:lpstr>The way of the cross </vt:lpstr>
      <vt:lpstr>Mark 8:34-35 NKJV</vt:lpstr>
      <vt:lpstr>“The Way of the Cross”, aka “The Way of the Cross Leads Home” </vt:lpstr>
      <vt:lpstr>“The Way of the Cross”, aka “The Way of the Cross Leads Home” </vt:lpstr>
      <vt:lpstr>To Follow Jesus Is “The Way of The Cross”</vt:lpstr>
      <vt:lpstr>To Follow Jesus Is “The Way of The Cross”</vt:lpstr>
      <vt:lpstr>To Follow Jesus Is “The Way of The Cross”</vt:lpstr>
      <vt:lpstr> “The Way of the Cross” – Stanza 1</vt:lpstr>
      <vt:lpstr> “The Way of the Cross” – Stanza 1</vt:lpstr>
      <vt:lpstr> “The Way of the Cross” – Stanza 2</vt:lpstr>
      <vt:lpstr> “The Way of the Cross” – Stanza 2</vt:lpstr>
      <vt:lpstr> “The Way of the Cross” – Stanza 3</vt:lpstr>
      <vt:lpstr> “The Way of the Cross” – Stanza 3</vt:lpstr>
      <vt:lpstr> “The Way of the Cross” – Chorus</vt:lpstr>
      <vt:lpstr>Luke 14:33 NKJV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9</cp:revision>
  <cp:lastPrinted>2023-07-29T19:44:02Z</cp:lastPrinted>
  <dcterms:created xsi:type="dcterms:W3CDTF">2023-07-27T18:55:44Z</dcterms:created>
  <dcterms:modified xsi:type="dcterms:W3CDTF">2023-07-31T00:04:55Z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