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7" r:id="rId2"/>
  </p:sldMasterIdLst>
  <p:notesMasterIdLst>
    <p:notesMasterId r:id="rId18"/>
  </p:notesMasterIdLst>
  <p:handoutMasterIdLst>
    <p:handoutMasterId r:id="rId19"/>
  </p:handoutMasterIdLst>
  <p:sldIdLst>
    <p:sldId id="256" r:id="rId3"/>
    <p:sldId id="275" r:id="rId4"/>
    <p:sldId id="257" r:id="rId5"/>
    <p:sldId id="264" r:id="rId6"/>
    <p:sldId id="265" r:id="rId7"/>
    <p:sldId id="266" r:id="rId8"/>
    <p:sldId id="267" r:id="rId9"/>
    <p:sldId id="268" r:id="rId10"/>
    <p:sldId id="269" r:id="rId11"/>
    <p:sldId id="270" r:id="rId12"/>
    <p:sldId id="271" r:id="rId13"/>
    <p:sldId id="272" r:id="rId14"/>
    <p:sldId id="273" r:id="rId15"/>
    <p:sldId id="274" r:id="rId16"/>
    <p:sldId id="35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026E6-BC75-43EB-8456-736042395093}" v="5" dt="2022-03-27T14:48:26.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941" autoAdjust="0"/>
  </p:normalViewPr>
  <p:slideViewPr>
    <p:cSldViewPr>
      <p:cViewPr varScale="1">
        <p:scale>
          <a:sx n="56" d="100"/>
          <a:sy n="56" d="100"/>
        </p:scale>
        <p:origin x="3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936" y="-2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B14C66-5111-412A-9295-6B9FDE070E3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CE4399-3CBB-4EF7-A909-B01D29638764}"/>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3/27/2022 AM</a:t>
            </a:r>
          </a:p>
        </p:txBody>
      </p:sp>
      <p:sp>
        <p:nvSpPr>
          <p:cNvPr id="4" name="Footer Placeholder 3">
            <a:extLst>
              <a:ext uri="{FF2B5EF4-FFF2-40B4-BE49-F238E27FC236}">
                <a16:creationId xmlns:a16="http://schemas.microsoft.com/office/drawing/2014/main" id="{496CD029-0EF1-48B7-8AB8-AD726408037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BCC068-FF46-459C-B919-905E6FEA437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C707DD3-EF45-41AE-87AE-96D33938173C}" type="slidenum">
              <a:rPr lang="en-US" smtClean="0"/>
              <a:t>‹#›</a:t>
            </a:fld>
            <a:endParaRPr lang="en-US"/>
          </a:p>
        </p:txBody>
      </p:sp>
    </p:spTree>
    <p:extLst>
      <p:ext uri="{BB962C8B-B14F-4D97-AF65-F5344CB8AC3E}">
        <p14:creationId xmlns:p14="http://schemas.microsoft.com/office/powerpoint/2010/main" val="6265885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3/27/2022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D76769E-C829-4283-B80E-CB90D995C291}"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
        <p:nvSpPr>
          <p:cNvPr id="5" name="Date Placeholder 4">
            <a:extLst>
              <a:ext uri="{FF2B5EF4-FFF2-40B4-BE49-F238E27FC236}">
                <a16:creationId xmlns:a16="http://schemas.microsoft.com/office/drawing/2014/main" id="{1DBA8791-170C-4E27-8803-D5BE08376D39}"/>
              </a:ext>
            </a:extLst>
          </p:cNvPr>
          <p:cNvSpPr>
            <a:spLocks noGrp="1"/>
          </p:cNvSpPr>
          <p:nvPr>
            <p:ph type="dt" idx="1"/>
          </p:nvPr>
        </p:nvSpPr>
        <p:spPr/>
        <p:txBody>
          <a:bodyPr/>
          <a:lstStyle/>
          <a:p>
            <a:r>
              <a:rPr lang="en-US"/>
              <a:t>3/27/2022 AM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313507" cy="5280660"/>
          </a:xfrm>
        </p:spPr>
        <p:txBody>
          <a:bodyPr>
            <a:normAutofit/>
          </a:bodyPr>
          <a:lstStyle/>
          <a:p>
            <a:pPr defTabSz="966612">
              <a:defRPr/>
            </a:pPr>
            <a:r>
              <a:rPr lang="en-US" b="1" dirty="0">
                <a:latin typeface="Arial" panose="020B0604020202020204" pitchFamily="34" charset="0"/>
                <a:cs typeface="Arial" panose="020B0604020202020204" pitchFamily="34" charset="0"/>
              </a:rPr>
              <a:t>Acts 2:22-36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Ye men of Israel, hear these words; Jesus of Nazareth, a man </a:t>
            </a:r>
            <a:r>
              <a:rPr lang="en-US" b="1" dirty="0">
                <a:latin typeface="Arial" panose="020B0604020202020204" pitchFamily="34" charset="0"/>
                <a:cs typeface="Arial" panose="020B0604020202020204" pitchFamily="34" charset="0"/>
              </a:rPr>
              <a:t>approved of God </a:t>
            </a:r>
            <a:r>
              <a:rPr lang="en-US" dirty="0">
                <a:latin typeface="Arial" panose="020B0604020202020204" pitchFamily="34" charset="0"/>
                <a:cs typeface="Arial" panose="020B0604020202020204" pitchFamily="34" charset="0"/>
              </a:rPr>
              <a:t>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God hath raised up,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Therefore did my heart rejoice, and my tongue was glad; moreover also my flesh shall rest in hope: 27 Because thou wilt not leave my soul in hell, neither wilt thou suffer thine Holy One to see corruption.</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pPr defTabSz="966612">
              <a:defRPr/>
            </a:pPr>
            <a:r>
              <a:rPr lang="en-US" b="1" dirty="0">
                <a:latin typeface="Arial" panose="020B0604020202020204" pitchFamily="34" charset="0"/>
                <a:cs typeface="Arial" panose="020B0604020202020204" pitchFamily="34" charset="0"/>
              </a:rPr>
              <a:t>John 14:12 KJV </a:t>
            </a:r>
            <a:r>
              <a:rPr lang="en-US" dirty="0">
                <a:latin typeface="Arial" panose="020B0604020202020204" pitchFamily="34" charset="0"/>
                <a:cs typeface="Arial" panose="020B0604020202020204" pitchFamily="34" charset="0"/>
              </a:rPr>
              <a:t>12 Verily, verily, I say unto you, He that believeth on me, the works that I do shall he do also; and greater works than these shall he do; because I go unto my Father.</a:t>
            </a:r>
          </a:p>
          <a:p>
            <a:pPr defTabSz="966612">
              <a:defRPr/>
            </a:pPr>
            <a:r>
              <a:rPr lang="en-US" b="1" dirty="0">
                <a:latin typeface="Arial" panose="020B0604020202020204" pitchFamily="34" charset="0"/>
                <a:cs typeface="Arial" panose="020B0604020202020204" pitchFamily="34" charset="0"/>
              </a:rPr>
              <a:t>John 15:26 KJV </a:t>
            </a:r>
            <a:r>
              <a:rPr lang="en-US" dirty="0">
                <a:latin typeface="Arial" panose="020B0604020202020204" pitchFamily="34" charset="0"/>
                <a:cs typeface="Arial" panose="020B0604020202020204" pitchFamily="34" charset="0"/>
              </a:rPr>
              <a:t>26 But when the Comforter is come, whom I will send unto you from the Father, even the Spirit of truth, which </a:t>
            </a:r>
            <a:r>
              <a:rPr lang="en-US" dirty="0" err="1">
                <a:latin typeface="Arial" panose="020B0604020202020204" pitchFamily="34" charset="0"/>
                <a:cs typeface="Arial" panose="020B0604020202020204" pitchFamily="34" charset="0"/>
              </a:rPr>
              <a:t>proceedeth</a:t>
            </a:r>
            <a:r>
              <a:rPr lang="en-US" dirty="0">
                <a:latin typeface="Arial" panose="020B0604020202020204" pitchFamily="34" charset="0"/>
                <a:cs typeface="Arial" panose="020B0604020202020204" pitchFamily="34" charset="0"/>
              </a:rPr>
              <a:t> from the Father, he shall testify of me:</a:t>
            </a:r>
          </a:p>
          <a:p>
            <a:pPr defTabSz="966612">
              <a:defRPr/>
            </a:pPr>
            <a:r>
              <a:rPr lang="en-US" b="1" dirty="0">
                <a:latin typeface="Arial" panose="020B0604020202020204" pitchFamily="34" charset="0"/>
                <a:cs typeface="Arial" panose="020B0604020202020204" pitchFamily="34" charset="0"/>
              </a:rPr>
              <a:t>Psalms 110:1 KJV </a:t>
            </a:r>
            <a:r>
              <a:rPr lang="en-US" dirty="0">
                <a:latin typeface="Arial" panose="020B0604020202020204" pitchFamily="34" charset="0"/>
                <a:cs typeface="Arial" panose="020B0604020202020204" pitchFamily="34" charset="0"/>
              </a:rPr>
              <a:t>1The LORD said unto my Lord, Sit thou at my right hand, until I make thine enemies thy footstool.</a:t>
            </a:r>
          </a:p>
          <a:p>
            <a:pPr defTabSz="966612">
              <a:defRPr/>
            </a:pPr>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10</a:t>
            </a:fld>
            <a:endParaRPr lang="en-US"/>
          </a:p>
        </p:txBody>
      </p:sp>
      <p:sp>
        <p:nvSpPr>
          <p:cNvPr id="5" name="Date Placeholder 4">
            <a:extLst>
              <a:ext uri="{FF2B5EF4-FFF2-40B4-BE49-F238E27FC236}">
                <a16:creationId xmlns:a16="http://schemas.microsoft.com/office/drawing/2014/main" id="{0F67C69E-29F4-4635-9F0D-73EC293D4A58}"/>
              </a:ext>
            </a:extLst>
          </p:cNvPr>
          <p:cNvSpPr>
            <a:spLocks noGrp="1"/>
          </p:cNvSpPr>
          <p:nvPr>
            <p:ph type="dt" idx="1"/>
          </p:nvPr>
        </p:nvSpPr>
        <p:spPr/>
        <p:txBody>
          <a:bodyPr/>
          <a:lstStyle/>
          <a:p>
            <a:r>
              <a:rPr lang="en-US"/>
              <a:t>3/27/2022 AM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5200" cy="5278994"/>
          </a:xfrm>
        </p:spPr>
        <p:txBody>
          <a:bodyPr>
            <a:normAutofit/>
          </a:bodyPr>
          <a:lstStyle/>
          <a:p>
            <a:pPr defTabSz="966612">
              <a:defRPr/>
            </a:pPr>
            <a:r>
              <a:rPr lang="en-US" b="1" dirty="0">
                <a:latin typeface="Arial" panose="020B0604020202020204" pitchFamily="34" charset="0"/>
                <a:cs typeface="Arial" panose="020B0604020202020204" pitchFamily="34" charset="0"/>
              </a:rPr>
              <a:t>Acts 2:22-36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Ye men of Israel, hear these words; Jesus of Nazareth, a man </a:t>
            </a:r>
            <a:r>
              <a:rPr lang="en-US" b="1" dirty="0">
                <a:latin typeface="Arial" panose="020B0604020202020204" pitchFamily="34" charset="0"/>
                <a:cs typeface="Arial" panose="020B0604020202020204" pitchFamily="34" charset="0"/>
              </a:rPr>
              <a:t>approved of God </a:t>
            </a:r>
            <a:r>
              <a:rPr lang="en-US" dirty="0">
                <a:latin typeface="Arial" panose="020B0604020202020204" pitchFamily="34" charset="0"/>
                <a:cs typeface="Arial" panose="020B0604020202020204" pitchFamily="34" charset="0"/>
              </a:rPr>
              <a:t>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God hath raised up,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Therefore did my heart rejoice, and my tongue was glad; moreover also my flesh shall rest in hope: 27 Because thou wilt not leave my soul in hell, neither wilt thou suffer thine Holy One to see corruption.</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pPr defTabSz="966612">
              <a:defRP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16:8-9 KJV 8</a:t>
            </a:r>
            <a:r>
              <a:rPr lang="en-US" dirty="0">
                <a:latin typeface="Arial" panose="020B0604020202020204" pitchFamily="34" charset="0"/>
                <a:cs typeface="Arial" panose="020B0604020202020204" pitchFamily="34" charset="0"/>
              </a:rPr>
              <a:t> And when he is come, he will reprove the world of sin, and of righteousness, and of judgment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Of sin, because they believe not on me;</a:t>
            </a:r>
          </a:p>
        </p:txBody>
      </p:sp>
      <p:sp>
        <p:nvSpPr>
          <p:cNvPr id="4" name="Slide Number Placeholder 3"/>
          <p:cNvSpPr>
            <a:spLocks noGrp="1"/>
          </p:cNvSpPr>
          <p:nvPr>
            <p:ph type="sldNum" sz="quarter" idx="10"/>
          </p:nvPr>
        </p:nvSpPr>
        <p:spPr/>
        <p:txBody>
          <a:bodyPr/>
          <a:lstStyle/>
          <a:p>
            <a:fld id="{1D76769E-C829-4283-B80E-CB90D995C291}" type="slidenum">
              <a:rPr lang="en-US" smtClean="0"/>
              <a:pPr/>
              <a:t>11</a:t>
            </a:fld>
            <a:endParaRPr lang="en-US"/>
          </a:p>
        </p:txBody>
      </p:sp>
      <p:sp>
        <p:nvSpPr>
          <p:cNvPr id="5" name="Date Placeholder 4">
            <a:extLst>
              <a:ext uri="{FF2B5EF4-FFF2-40B4-BE49-F238E27FC236}">
                <a16:creationId xmlns:a16="http://schemas.microsoft.com/office/drawing/2014/main" id="{197C1A89-5960-4EEB-9FDC-1278A1472DAF}"/>
              </a:ext>
            </a:extLst>
          </p:cNvPr>
          <p:cNvSpPr>
            <a:spLocks noGrp="1"/>
          </p:cNvSpPr>
          <p:nvPr>
            <p:ph type="dt" idx="1"/>
          </p:nvPr>
        </p:nvSpPr>
        <p:spPr/>
        <p:txBody>
          <a:bodyPr/>
          <a:lstStyle/>
          <a:p>
            <a:r>
              <a:rPr lang="en-US"/>
              <a:t>3/27/2022 AM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233920" cy="4560570"/>
          </a:xfrm>
        </p:spPr>
        <p:txBody>
          <a:bodyPr>
            <a:normAutofit/>
          </a:bodyPr>
          <a:lstStyle/>
          <a:p>
            <a:r>
              <a:rPr lang="en-US" b="1" dirty="0">
                <a:latin typeface="Arial" panose="020B0604020202020204" pitchFamily="34" charset="0"/>
                <a:cs typeface="Arial" panose="020B0604020202020204" pitchFamily="34" charset="0"/>
              </a:rPr>
              <a:t>Acts 2:37-41 KJV 37</a:t>
            </a:r>
            <a:r>
              <a:rPr 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what shall we do?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b="1" dirty="0">
                <a:latin typeface="Arial" panose="020B0604020202020204" pitchFamily="34" charset="0"/>
                <a:cs typeface="Arial" panose="020B0604020202020204" pitchFamily="34" charset="0"/>
              </a:rPr>
              <a:t>40 </a:t>
            </a:r>
            <a:r>
              <a:rPr lang="en-US" dirty="0">
                <a:latin typeface="Arial" panose="020B0604020202020204" pitchFamily="34" charset="0"/>
                <a:cs typeface="Arial" panose="020B0604020202020204" pitchFamily="34" charset="0"/>
              </a:rPr>
              <a:t>And with many other words did he testify and exhort, saying, Save yourselves from this untoward generation. </a:t>
            </a:r>
            <a:r>
              <a:rPr lang="en-US" b="1" dirty="0">
                <a:latin typeface="Arial" panose="020B0604020202020204" pitchFamily="34" charset="0"/>
                <a:cs typeface="Arial" panose="020B0604020202020204" pitchFamily="34" charset="0"/>
              </a:rPr>
              <a:t>41 </a:t>
            </a:r>
            <a:r>
              <a:rPr lang="en-US" dirty="0">
                <a:latin typeface="Arial" panose="020B0604020202020204" pitchFamily="34" charset="0"/>
                <a:cs typeface="Arial" panose="020B0604020202020204" pitchFamily="34" charset="0"/>
              </a:rPr>
              <a:t>Then they that gladly received his word were baptized: and the same day there were added unto them about three thousand souls.</a:t>
            </a:r>
          </a:p>
        </p:txBody>
      </p:sp>
      <p:sp>
        <p:nvSpPr>
          <p:cNvPr id="4" name="Slide Number Placeholder 3"/>
          <p:cNvSpPr>
            <a:spLocks noGrp="1"/>
          </p:cNvSpPr>
          <p:nvPr>
            <p:ph type="sldNum" sz="quarter" idx="10"/>
          </p:nvPr>
        </p:nvSpPr>
        <p:spPr/>
        <p:txBody>
          <a:bodyPr/>
          <a:lstStyle/>
          <a:p>
            <a:fld id="{1D76769E-C829-4283-B80E-CB90D995C291}" type="slidenum">
              <a:rPr lang="en-US" smtClean="0"/>
              <a:pPr/>
              <a:t>12</a:t>
            </a:fld>
            <a:endParaRPr lang="en-US"/>
          </a:p>
        </p:txBody>
      </p:sp>
      <p:sp>
        <p:nvSpPr>
          <p:cNvPr id="5" name="Date Placeholder 4">
            <a:extLst>
              <a:ext uri="{FF2B5EF4-FFF2-40B4-BE49-F238E27FC236}">
                <a16:creationId xmlns:a16="http://schemas.microsoft.com/office/drawing/2014/main" id="{DF9C242A-843E-42E7-84E2-73E2E8924805}"/>
              </a:ext>
            </a:extLst>
          </p:cNvPr>
          <p:cNvSpPr>
            <a:spLocks noGrp="1"/>
          </p:cNvSpPr>
          <p:nvPr>
            <p:ph type="dt" idx="1"/>
          </p:nvPr>
        </p:nvSpPr>
        <p:spPr/>
        <p:txBody>
          <a:bodyPr/>
          <a:lstStyle/>
          <a:p>
            <a:r>
              <a:rPr lang="en-US"/>
              <a:t>3/27/2022 AM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313507" cy="4560570"/>
          </a:xfrm>
        </p:spPr>
        <p:txBody>
          <a:bodyPr>
            <a:normAutofit/>
          </a:bodyPr>
          <a:lstStyle/>
          <a:p>
            <a:r>
              <a:rPr lang="en-US" b="1" dirty="0">
                <a:latin typeface="Arial" panose="020B0604020202020204" pitchFamily="34" charset="0"/>
                <a:cs typeface="Arial" panose="020B0604020202020204" pitchFamily="34" charset="0"/>
              </a:rPr>
              <a:t>Acts 2:41-47 KJV 41 </a:t>
            </a:r>
            <a:r>
              <a:rPr lang="en-US" b="0" dirty="0">
                <a:latin typeface="Arial" panose="020B0604020202020204" pitchFamily="34" charset="0"/>
                <a:cs typeface="Arial" panose="020B0604020202020204" pitchFamily="34" charset="0"/>
              </a:rPr>
              <a:t>Then they that gladly received his word were baptized: and the same day there were added unto them about three thousand souls. </a:t>
            </a:r>
            <a:r>
              <a:rPr lang="en-US" b="1" dirty="0">
                <a:latin typeface="Arial" panose="020B0604020202020204" pitchFamily="34" charset="0"/>
                <a:cs typeface="Arial" panose="020B0604020202020204" pitchFamily="34" charset="0"/>
              </a:rPr>
              <a:t>42 </a:t>
            </a:r>
            <a:r>
              <a:rPr lang="en-US" dirty="0">
                <a:latin typeface="Arial" panose="020B0604020202020204" pitchFamily="34" charset="0"/>
                <a:cs typeface="Arial" panose="020B0604020202020204" pitchFamily="34" charset="0"/>
              </a:rPr>
              <a:t>And they continued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 the apostles' doctrine and fellowship, and in breaking of bread, and in prayers</a:t>
            </a:r>
            <a:r>
              <a:rPr lang="en-US" b="1" dirty="0">
                <a:latin typeface="Arial" panose="020B0604020202020204" pitchFamily="34" charset="0"/>
                <a:cs typeface="Arial" panose="020B0604020202020204" pitchFamily="34" charset="0"/>
              </a:rPr>
              <a:t>. 43 </a:t>
            </a:r>
            <a:r>
              <a:rPr lang="en-US" dirty="0">
                <a:latin typeface="Arial" panose="020B0604020202020204" pitchFamily="34" charset="0"/>
                <a:cs typeface="Arial" panose="020B0604020202020204" pitchFamily="34" charset="0"/>
              </a:rPr>
              <a:t>And fear came upon every soul: and many wonders and signs were done by the apostles.</a:t>
            </a:r>
            <a:r>
              <a:rPr lang="en-US" b="1" dirty="0">
                <a:latin typeface="Arial" panose="020B0604020202020204" pitchFamily="34" charset="0"/>
                <a:cs typeface="Arial" panose="020B0604020202020204" pitchFamily="34" charset="0"/>
              </a:rPr>
              <a:t> 44 </a:t>
            </a:r>
            <a:r>
              <a:rPr lang="en-US" dirty="0">
                <a:latin typeface="Arial" panose="020B0604020202020204" pitchFamily="34" charset="0"/>
                <a:cs typeface="Arial" panose="020B0604020202020204" pitchFamily="34" charset="0"/>
              </a:rPr>
              <a:t>And all that believed were together, and had all things common;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And sold their possessions and goods, and parted them to all men, as every man had need.</a:t>
            </a:r>
            <a:r>
              <a:rPr lang="en-US" b="1" dirty="0">
                <a:latin typeface="Arial" panose="020B0604020202020204" pitchFamily="34" charset="0"/>
                <a:cs typeface="Arial" panose="020B0604020202020204" pitchFamily="34" charset="0"/>
              </a:rPr>
              <a:t> 46 </a:t>
            </a:r>
            <a:r>
              <a:rPr lang="en-US" dirty="0">
                <a:latin typeface="Arial" panose="020B0604020202020204" pitchFamily="34" charset="0"/>
                <a:cs typeface="Arial" panose="020B0604020202020204" pitchFamily="34" charset="0"/>
              </a:rPr>
              <a:t>And they, continuing daily with one accord in the temple, and breaking bread from house to house, did eat their meat with gladness and singleness of heart,  </a:t>
            </a:r>
            <a:r>
              <a:rPr lang="en-US" b="1" dirty="0">
                <a:latin typeface="Arial" panose="020B0604020202020204" pitchFamily="34" charset="0"/>
                <a:cs typeface="Arial" panose="020B0604020202020204" pitchFamily="34" charset="0"/>
              </a:rPr>
              <a:t>47</a:t>
            </a:r>
            <a:r>
              <a:rPr lang="en-US" dirty="0">
                <a:latin typeface="Arial" panose="020B0604020202020204" pitchFamily="34" charset="0"/>
                <a:cs typeface="Arial" panose="020B0604020202020204" pitchFamily="34" charset="0"/>
              </a:rPr>
              <a:t> 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the Lord added to the church daily such as should be saved.</a:t>
            </a:r>
          </a:p>
        </p:txBody>
      </p:sp>
      <p:sp>
        <p:nvSpPr>
          <p:cNvPr id="4" name="Slide Number Placeholder 3"/>
          <p:cNvSpPr>
            <a:spLocks noGrp="1"/>
          </p:cNvSpPr>
          <p:nvPr>
            <p:ph type="sldNum" sz="quarter" idx="10"/>
          </p:nvPr>
        </p:nvSpPr>
        <p:spPr/>
        <p:txBody>
          <a:bodyPr/>
          <a:lstStyle/>
          <a:p>
            <a:fld id="{1D76769E-C829-4283-B80E-CB90D995C291}" type="slidenum">
              <a:rPr lang="en-US" smtClean="0"/>
              <a:pPr/>
              <a:t>13</a:t>
            </a:fld>
            <a:endParaRPr lang="en-US"/>
          </a:p>
        </p:txBody>
      </p:sp>
      <p:sp>
        <p:nvSpPr>
          <p:cNvPr id="5" name="Date Placeholder 4">
            <a:extLst>
              <a:ext uri="{FF2B5EF4-FFF2-40B4-BE49-F238E27FC236}">
                <a16:creationId xmlns:a16="http://schemas.microsoft.com/office/drawing/2014/main" id="{3C4E5923-793C-4AA4-B305-8098070CC6C6}"/>
              </a:ext>
            </a:extLst>
          </p:cNvPr>
          <p:cNvSpPr>
            <a:spLocks noGrp="1"/>
          </p:cNvSpPr>
          <p:nvPr>
            <p:ph type="dt" idx="1"/>
          </p:nvPr>
        </p:nvSpPr>
        <p:spPr/>
        <p:txBody>
          <a:bodyPr/>
          <a:lstStyle/>
          <a:p>
            <a:r>
              <a:rPr lang="en-US"/>
              <a:t>3/27/2022 AM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152640" cy="5278994"/>
          </a:xfrm>
        </p:spPr>
        <p:txBody>
          <a:bodyPr>
            <a:normAutofit/>
          </a:bodyPr>
          <a:lstStyle/>
          <a:p>
            <a:r>
              <a:rPr lang="en-US" b="1" dirty="0">
                <a:latin typeface="Arial" panose="020B0604020202020204" pitchFamily="34" charset="0"/>
                <a:cs typeface="Arial" panose="020B0604020202020204" pitchFamily="34" charset="0"/>
              </a:rPr>
              <a:t>Luke 14:15-18 KJV</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15 And when one of them that sat at meat with him heard these things, he said unto him, Blessed is he that shall eat bread in the kingdom of God. 16 Then said he unto him, A certain man made a great supper, and bade many: 17 And sent his servant at supper time to say to them that were bidden, Come; </a:t>
            </a:r>
            <a:r>
              <a:rPr lang="en-US" b="1" i="1" u="sng" dirty="0">
                <a:latin typeface="Arial" panose="020B0604020202020204" pitchFamily="34" charset="0"/>
                <a:cs typeface="Arial" panose="020B0604020202020204" pitchFamily="34" charset="0"/>
              </a:rPr>
              <a:t>for all things are now ready</a:t>
            </a:r>
            <a:r>
              <a:rPr lang="en-US" b="1" i="1" dirty="0">
                <a:latin typeface="Arial" panose="020B0604020202020204" pitchFamily="34" charset="0"/>
                <a:cs typeface="Arial" panose="020B0604020202020204" pitchFamily="34" charset="0"/>
              </a:rPr>
              <a:t>. 18 And they all with one consent began to make excuse. </a:t>
            </a:r>
            <a:r>
              <a:rPr lang="en-US" dirty="0">
                <a:latin typeface="Arial" panose="020B0604020202020204" pitchFamily="34" charset="0"/>
                <a:cs typeface="Arial" panose="020B0604020202020204" pitchFamily="34" charset="0"/>
              </a:rPr>
              <a:t>The first said unto him, I have bought a piece of ground, and I must needs go and see it: I pray thee have me excused.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And another said, I have bought five yoke of oxen, and I go to prove them: I pray thee have me excused.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And another said, I have married a wife, and therefore I cannot come. </a:t>
            </a:r>
            <a:r>
              <a:rPr lang="en-US" b="1" dirty="0">
                <a:latin typeface="Arial" panose="020B0604020202020204" pitchFamily="34" charset="0"/>
                <a:cs typeface="Arial" panose="020B0604020202020204" pitchFamily="34" charset="0"/>
              </a:rPr>
              <a:t>21 </a:t>
            </a:r>
            <a:r>
              <a:rPr lang="en-US" dirty="0">
                <a:latin typeface="Arial" panose="020B0604020202020204" pitchFamily="34" charset="0"/>
                <a:cs typeface="Arial" panose="020B0604020202020204" pitchFamily="34" charset="0"/>
              </a:rPr>
              <a:t>So that servant came, and shewed his lord these things. Then the master of the house being angry said to his servant, Go out quickly into the streets and lanes of the city, and bring in hither the poor, and the maimed, and the halt, and the blind.</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And the servant said, Lord, it is done as thou hast commanded, and yet there is room.</a:t>
            </a:r>
            <a:r>
              <a:rPr lang="en-US" b="1" dirty="0">
                <a:latin typeface="Arial" panose="020B0604020202020204" pitchFamily="34" charset="0"/>
                <a:cs typeface="Arial" panose="020B0604020202020204" pitchFamily="34" charset="0"/>
              </a:rPr>
              <a:t> 23 </a:t>
            </a:r>
            <a:r>
              <a:rPr lang="en-US" dirty="0">
                <a:latin typeface="Arial" panose="020B0604020202020204" pitchFamily="34" charset="0"/>
                <a:cs typeface="Arial" panose="020B0604020202020204" pitchFamily="34" charset="0"/>
              </a:rPr>
              <a:t>And the lord said unto the servant, Go out into the highways and hedges, and compel them to come in, that my house may be filled. 24 For I say unto you, That none of those men which were bidden shall taste of my supper.</a:t>
            </a:r>
          </a:p>
        </p:txBody>
      </p:sp>
      <p:sp>
        <p:nvSpPr>
          <p:cNvPr id="4" name="Slide Number Placeholder 3"/>
          <p:cNvSpPr>
            <a:spLocks noGrp="1"/>
          </p:cNvSpPr>
          <p:nvPr>
            <p:ph type="sldNum" sz="quarter" idx="10"/>
          </p:nvPr>
        </p:nvSpPr>
        <p:spPr/>
        <p:txBody>
          <a:bodyPr/>
          <a:lstStyle/>
          <a:p>
            <a:fld id="{1D76769E-C829-4283-B80E-CB90D995C291}" type="slidenum">
              <a:rPr lang="en-US" smtClean="0"/>
              <a:pPr/>
              <a:t>14</a:t>
            </a:fld>
            <a:endParaRPr lang="en-US"/>
          </a:p>
        </p:txBody>
      </p:sp>
      <p:sp>
        <p:nvSpPr>
          <p:cNvPr id="5" name="Date Placeholder 4">
            <a:extLst>
              <a:ext uri="{FF2B5EF4-FFF2-40B4-BE49-F238E27FC236}">
                <a16:creationId xmlns:a16="http://schemas.microsoft.com/office/drawing/2014/main" id="{8D60CB20-11E2-46AE-B607-61E291E11068}"/>
              </a:ext>
            </a:extLst>
          </p:cNvPr>
          <p:cNvSpPr>
            <a:spLocks noGrp="1"/>
          </p:cNvSpPr>
          <p:nvPr>
            <p:ph type="dt" idx="1"/>
          </p:nvPr>
        </p:nvSpPr>
        <p:spPr/>
        <p:txBody>
          <a:bodyPr/>
          <a:lstStyle/>
          <a:p>
            <a:r>
              <a:rPr lang="en-US"/>
              <a:t>3/27/2022 AM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 y="4400550"/>
            <a:ext cx="7233918" cy="5678961"/>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3/27/2022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22979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76769E-C829-4283-B80E-CB90D995C291}" type="slidenum">
              <a:rPr lang="en-US" smtClean="0"/>
              <a:pPr/>
              <a:t>2</a:t>
            </a:fld>
            <a:endParaRPr lang="en-US"/>
          </a:p>
        </p:txBody>
      </p:sp>
      <p:sp>
        <p:nvSpPr>
          <p:cNvPr id="5" name="Date Placeholder 4">
            <a:extLst>
              <a:ext uri="{FF2B5EF4-FFF2-40B4-BE49-F238E27FC236}">
                <a16:creationId xmlns:a16="http://schemas.microsoft.com/office/drawing/2014/main" id="{2A6C0253-FE51-4BAB-8647-75A314CD600C}"/>
              </a:ext>
            </a:extLst>
          </p:cNvPr>
          <p:cNvSpPr>
            <a:spLocks noGrp="1"/>
          </p:cNvSpPr>
          <p:nvPr>
            <p:ph type="dt" idx="1"/>
          </p:nvPr>
        </p:nvSpPr>
        <p:spPr/>
        <p:txBody>
          <a:bodyPr/>
          <a:lstStyle/>
          <a:p>
            <a:r>
              <a:rPr lang="en-US"/>
              <a:t>3/27/2022 AM</a:t>
            </a:r>
          </a:p>
        </p:txBody>
      </p:sp>
    </p:spTree>
    <p:extLst>
      <p:ext uri="{BB962C8B-B14F-4D97-AF65-F5344CB8AC3E}">
        <p14:creationId xmlns:p14="http://schemas.microsoft.com/office/powerpoint/2010/main" val="30339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0540"/>
            <a:ext cx="7313506" cy="4560570"/>
          </a:xfrm>
        </p:spPr>
        <p:txBody>
          <a:bodyPr>
            <a:normAutofit/>
          </a:bodyPr>
          <a:lstStyle/>
          <a:p>
            <a:r>
              <a:rPr lang="en-US" b="1" dirty="0">
                <a:latin typeface="Arial" panose="020B0604020202020204" pitchFamily="34" charset="0"/>
                <a:cs typeface="Arial" panose="020B0604020202020204" pitchFamily="34" charset="0"/>
              </a:rPr>
              <a:t>Leviticus 23:15-16 KJV </a:t>
            </a:r>
            <a:r>
              <a:rPr lang="en-US" dirty="0">
                <a:latin typeface="Arial" panose="020B0604020202020204" pitchFamily="34" charset="0"/>
                <a:cs typeface="Arial" panose="020B0604020202020204" pitchFamily="34" charset="0"/>
              </a:rPr>
              <a:t>15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a:t>
            </a:r>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a:p>
        </p:txBody>
      </p:sp>
      <p:sp>
        <p:nvSpPr>
          <p:cNvPr id="5" name="Date Placeholder 4">
            <a:extLst>
              <a:ext uri="{FF2B5EF4-FFF2-40B4-BE49-F238E27FC236}">
                <a16:creationId xmlns:a16="http://schemas.microsoft.com/office/drawing/2014/main" id="{48FCB9C4-A3A1-44E2-B247-9434A0C2AF12}"/>
              </a:ext>
            </a:extLst>
          </p:cNvPr>
          <p:cNvSpPr>
            <a:spLocks noGrp="1"/>
          </p:cNvSpPr>
          <p:nvPr>
            <p:ph type="dt" idx="1"/>
          </p:nvPr>
        </p:nvSpPr>
        <p:spPr/>
        <p:txBody>
          <a:bodyPr/>
          <a:lstStyle/>
          <a:p>
            <a:r>
              <a:rPr lang="en-US"/>
              <a:t>3/27/2022 AM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7233920" cy="4480560"/>
          </a:xfrm>
        </p:spPr>
        <p:txBody>
          <a:bodyPr>
            <a:normAutofit/>
          </a:bodyPr>
          <a:lstStyle/>
          <a:p>
            <a:r>
              <a:rPr lang="en-US" b="1" dirty="0">
                <a:latin typeface="Arial" panose="020B0604020202020204" pitchFamily="34" charset="0"/>
                <a:cs typeface="Arial" panose="020B0604020202020204" pitchFamily="34" charset="0"/>
              </a:rPr>
              <a:t>Acts 2:1-4 KJV 1 </a:t>
            </a:r>
            <a:r>
              <a:rPr lang="en-US" dirty="0">
                <a:latin typeface="Arial" panose="020B0604020202020204" pitchFamily="34" charset="0"/>
                <a:cs typeface="Arial" panose="020B0604020202020204" pitchFamily="34" charset="0"/>
              </a:rPr>
              <a:t>And when the day of Pentecost was fully come, they were all with one accord in one place.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suddenly there came a sound from heaven as of a rushing mighty wind, and it filled all the house where they were sitting.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there appeared unto them cloven tongues like as of fire, and it sat upon each of them.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And they were all filled with the Holy Ghost, and began to speak with other tongues, as the Spirit gave them utterance.</a:t>
            </a:r>
          </a:p>
          <a:p>
            <a:r>
              <a:rPr lang="en-US" b="1" dirty="0">
                <a:latin typeface="Arial" panose="020B0604020202020204" pitchFamily="34" charset="0"/>
                <a:cs typeface="Arial" panose="020B0604020202020204" pitchFamily="34" charset="0"/>
              </a:rPr>
              <a:t>Acts 1:8 KJV</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But ye shall receive power, after that the Holy Ghost is come upon you: and ye shall be witnesses unto me both in Jerusalem, and in all Judaea, and in Samaria, and unto the uttermost part of the earth.</a:t>
            </a:r>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a:p>
        </p:txBody>
      </p:sp>
      <p:sp>
        <p:nvSpPr>
          <p:cNvPr id="5" name="Date Placeholder 4">
            <a:extLst>
              <a:ext uri="{FF2B5EF4-FFF2-40B4-BE49-F238E27FC236}">
                <a16:creationId xmlns:a16="http://schemas.microsoft.com/office/drawing/2014/main" id="{8D30CA95-F2DD-49E8-8CBC-23ABBB24487F}"/>
              </a:ext>
            </a:extLst>
          </p:cNvPr>
          <p:cNvSpPr>
            <a:spLocks noGrp="1"/>
          </p:cNvSpPr>
          <p:nvPr>
            <p:ph type="dt" idx="1"/>
          </p:nvPr>
        </p:nvSpPr>
        <p:spPr/>
        <p:txBody>
          <a:bodyPr/>
          <a:lstStyle/>
          <a:p>
            <a:r>
              <a:rPr lang="en-US"/>
              <a:t>3/27/2022 AM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315200" cy="4560570"/>
          </a:xfrm>
        </p:spPr>
        <p:txBody>
          <a:bodyPr>
            <a:normAutofit/>
          </a:bodyPr>
          <a:lstStyle/>
          <a:p>
            <a:pPr defTabSz="966612">
              <a:defRPr/>
            </a:pPr>
            <a:r>
              <a:rPr lang="en-US" b="1" dirty="0">
                <a:latin typeface="Arial" panose="020B0604020202020204" pitchFamily="34" charset="0"/>
                <a:cs typeface="Arial" panose="020B0604020202020204" pitchFamily="34" charset="0"/>
              </a:rPr>
              <a:t>Acts 2:1-4 KJV </a:t>
            </a:r>
            <a:r>
              <a:rPr lang="en-US" dirty="0">
                <a:latin typeface="Arial" panose="020B0604020202020204" pitchFamily="34" charset="0"/>
                <a:cs typeface="Arial" panose="020B0604020202020204" pitchFamily="34" charset="0"/>
              </a:rPr>
              <a:t>1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a:p>
            <a:r>
              <a:rPr lang="en-US" b="1" dirty="0">
                <a:latin typeface="Arial" panose="020B0604020202020204" pitchFamily="34" charset="0"/>
                <a:cs typeface="Arial" panose="020B0604020202020204" pitchFamily="34" charset="0"/>
              </a:rPr>
              <a:t>Acts 2:5-13 KJV 5</a:t>
            </a:r>
            <a:r>
              <a:rPr lang="en-US" b="0" dirty="0">
                <a:latin typeface="Arial" panose="020B0604020202020204" pitchFamily="34" charset="0"/>
                <a:cs typeface="Arial" panose="020B0604020202020204" pitchFamily="34" charset="0"/>
              </a:rPr>
              <a:t> And there were dwelling at Jerusalem Jews, devout men, out of every nation under heaven.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Now when this was noised abroad, the multitude came together, and were confounded, because that every man heard them speak in his own language</a:t>
            </a:r>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And they were all amazed and </a:t>
            </a:r>
            <a:r>
              <a:rPr lang="en-US" b="0" dirty="0" err="1">
                <a:latin typeface="Arial" panose="020B0604020202020204" pitchFamily="34" charset="0"/>
                <a:cs typeface="Arial" panose="020B0604020202020204" pitchFamily="34" charset="0"/>
              </a:rPr>
              <a:t>marvelled</a:t>
            </a:r>
            <a:r>
              <a:rPr lang="en-US" b="0" dirty="0">
                <a:latin typeface="Arial" panose="020B0604020202020204" pitchFamily="34" charset="0"/>
                <a:cs typeface="Arial" panose="020B0604020202020204" pitchFamily="34" charset="0"/>
              </a:rPr>
              <a:t>, saying one to another, Behold, are not all these which speak </a:t>
            </a:r>
            <a:r>
              <a:rPr lang="en-US" b="0" dirty="0" err="1">
                <a:latin typeface="Arial" panose="020B0604020202020204" pitchFamily="34" charset="0"/>
                <a:cs typeface="Arial" panose="020B0604020202020204" pitchFamily="34" charset="0"/>
              </a:rPr>
              <a:t>Galilaeans</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And how hear we every man in our own tongue, wherein we were born?</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Parthians, and Medes, and Elamites, and the dwellers in Mesopotamia, and in Judaea, and Cappadocia, in Pontus, and Asia,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Phrygia, and Pamphylia, in Egypt, and in the parts of Libya about Cyrene, and strangers of Rome, Jews and proselytes</a:t>
            </a:r>
            <a:r>
              <a:rPr lang="en-US" b="1" dirty="0">
                <a:latin typeface="Arial" panose="020B0604020202020204" pitchFamily="34" charset="0"/>
                <a:cs typeface="Arial" panose="020B0604020202020204" pitchFamily="34" charset="0"/>
              </a:rPr>
              <a:t>, 11 </a:t>
            </a:r>
            <a:r>
              <a:rPr lang="en-US" b="0" dirty="0" err="1">
                <a:latin typeface="Arial" panose="020B0604020202020204" pitchFamily="34" charset="0"/>
                <a:cs typeface="Arial" panose="020B0604020202020204" pitchFamily="34" charset="0"/>
              </a:rPr>
              <a:t>Cretes</a:t>
            </a:r>
            <a:r>
              <a:rPr lang="en-US" b="0" dirty="0">
                <a:latin typeface="Arial" panose="020B0604020202020204" pitchFamily="34" charset="0"/>
                <a:cs typeface="Arial" panose="020B0604020202020204" pitchFamily="34" charset="0"/>
              </a:rPr>
              <a:t> and Arabians, we do hear them speak in our tongues the wonderful works of God.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And they were all amazed, and were in doubt, saying one to another, What </a:t>
            </a:r>
            <a:r>
              <a:rPr lang="en-US" b="0" dirty="0" err="1">
                <a:latin typeface="Arial" panose="020B0604020202020204" pitchFamily="34" charset="0"/>
                <a:cs typeface="Arial" panose="020B0604020202020204" pitchFamily="34" charset="0"/>
              </a:rPr>
              <a:t>meaneth</a:t>
            </a:r>
            <a:r>
              <a:rPr lang="en-US" b="0" dirty="0">
                <a:latin typeface="Arial" panose="020B0604020202020204" pitchFamily="34" charset="0"/>
                <a:cs typeface="Arial" panose="020B0604020202020204" pitchFamily="34" charset="0"/>
              </a:rPr>
              <a:t> this?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Others mocking said, These men are full of new wine.</a:t>
            </a:r>
          </a:p>
          <a:p>
            <a:r>
              <a:rPr lang="en-US" b="1" dirty="0">
                <a:latin typeface="Arial" panose="020B0604020202020204" pitchFamily="34" charset="0"/>
                <a:cs typeface="Arial" panose="020B0604020202020204" pitchFamily="34" charset="0"/>
              </a:rPr>
              <a:t>Acts 1:8 KJV </a:t>
            </a:r>
            <a:r>
              <a:rPr lang="en-US" dirty="0">
                <a:latin typeface="Arial" panose="020B0604020202020204" pitchFamily="34" charset="0"/>
                <a:cs typeface="Arial" panose="020B0604020202020204" pitchFamily="34" charset="0"/>
              </a:rPr>
              <a:t>8 But ye shall receive power, after that the Holy Ghost is come upon you: and ye shall be witnesses unto me both in Jerusalem, and in all Judaea, and in Samaria, and unto the uttermost part of the earth. {power...: or, the power of the Holy Ghost coming upon you}</a:t>
            </a:r>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a:p>
        </p:txBody>
      </p:sp>
      <p:sp>
        <p:nvSpPr>
          <p:cNvPr id="5" name="Date Placeholder 4">
            <a:extLst>
              <a:ext uri="{FF2B5EF4-FFF2-40B4-BE49-F238E27FC236}">
                <a16:creationId xmlns:a16="http://schemas.microsoft.com/office/drawing/2014/main" id="{2C2A76E5-1712-4B59-8DA1-14E9F3A3A2A0}"/>
              </a:ext>
            </a:extLst>
          </p:cNvPr>
          <p:cNvSpPr>
            <a:spLocks noGrp="1"/>
          </p:cNvSpPr>
          <p:nvPr>
            <p:ph type="dt" idx="1"/>
          </p:nvPr>
        </p:nvSpPr>
        <p:spPr/>
        <p:txBody>
          <a:bodyPr/>
          <a:lstStyle/>
          <a:p>
            <a:r>
              <a:rPr lang="en-US"/>
              <a:t>3/27/2022 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313507" cy="5280660"/>
          </a:xfrm>
        </p:spPr>
        <p:txBody>
          <a:bodyPr>
            <a:noAutofit/>
          </a:bodyPr>
          <a:lstStyle/>
          <a:p>
            <a:pPr defTabSz="966612">
              <a:defRPr/>
            </a:pPr>
            <a:r>
              <a:rPr lang="en-US" b="1" dirty="0">
                <a:latin typeface="Arial" panose="020B0604020202020204" pitchFamily="34" charset="0"/>
                <a:cs typeface="Arial" panose="020B0604020202020204" pitchFamily="34" charset="0"/>
              </a:rPr>
              <a:t>Acts 2:1-4 KJV </a:t>
            </a:r>
            <a:r>
              <a:rPr lang="en-US" dirty="0">
                <a:latin typeface="Arial" panose="020B0604020202020204" pitchFamily="34" charset="0"/>
                <a:cs typeface="Arial" panose="020B0604020202020204" pitchFamily="34" charset="0"/>
              </a:rPr>
              <a:t>1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a:p>
            <a:r>
              <a:rPr lang="en-US" b="1" dirty="0">
                <a:latin typeface="Arial" panose="020B0604020202020204" pitchFamily="34" charset="0"/>
                <a:cs typeface="Arial" panose="020B0604020202020204" pitchFamily="34" charset="0"/>
              </a:rPr>
              <a:t>Acts 2:14-21 KJV 14</a:t>
            </a:r>
            <a:r>
              <a:rPr lang="en-US" dirty="0">
                <a:latin typeface="Arial" panose="020B0604020202020204" pitchFamily="34" charset="0"/>
                <a:cs typeface="Arial" panose="020B0604020202020204" pitchFamily="34" charset="0"/>
              </a:rPr>
              <a:t> But Peter, standing up with the eleven, lifted up his voice, and said unto them, Ye men of Judaea, and all ye that dwell at Jerusalem, be this known unto you, and hearken to my words: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these are not drunken, as ye suppose, seeing it is but the third hour of the day. </a:t>
            </a:r>
            <a:r>
              <a:rPr lang="en-US" b="1" dirty="0">
                <a:latin typeface="Arial" panose="020B0604020202020204" pitchFamily="34" charset="0"/>
                <a:cs typeface="Arial" panose="020B0604020202020204" pitchFamily="34" charset="0"/>
              </a:rPr>
              <a:t>16 But this is that which was spoken by the prophet Joel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it shall come to pass in the last days, saith God, I will pour out of my Spirit upon all flesh: and your sons and your daughters shall prophesy, and your young men shall see visions, and your old men shall dream dreams: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And on my servants and on my handmaidens I will pour out in those days of my Spirit; and they shall prophesy: </a:t>
            </a:r>
            <a:r>
              <a:rPr lang="en-US" b="1" dirty="0">
                <a:latin typeface="Arial" panose="020B0604020202020204" pitchFamily="34" charset="0"/>
                <a:cs typeface="Arial" panose="020B0604020202020204" pitchFamily="34" charset="0"/>
              </a:rPr>
              <a:t>19 </a:t>
            </a:r>
            <a:r>
              <a:rPr lang="en-US" dirty="0">
                <a:latin typeface="Arial" panose="020B0604020202020204" pitchFamily="34" charset="0"/>
                <a:cs typeface="Arial" panose="020B0604020202020204" pitchFamily="34" charset="0"/>
              </a:rPr>
              <a:t>And I will shew wonders in heaven above, and signs in the earth beneath; blood, and fire, and </a:t>
            </a:r>
            <a:r>
              <a:rPr lang="en-US" dirty="0" err="1">
                <a:latin typeface="Arial" panose="020B0604020202020204" pitchFamily="34" charset="0"/>
                <a:cs typeface="Arial" panose="020B0604020202020204" pitchFamily="34" charset="0"/>
              </a:rPr>
              <a:t>vapour</a:t>
            </a:r>
            <a:r>
              <a:rPr lang="en-US" dirty="0">
                <a:latin typeface="Arial" panose="020B0604020202020204" pitchFamily="34" charset="0"/>
                <a:cs typeface="Arial" panose="020B0604020202020204" pitchFamily="34" charset="0"/>
              </a:rPr>
              <a:t> of smoke: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The sun shall be turned into darkness, and the moon into blood, before that great and notable day of the Lord come: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And it shall come to pass, that whosoever shall call on the name of the Lord shall be saved.</a:t>
            </a:r>
          </a:p>
          <a:p>
            <a:r>
              <a:rPr lang="en-US" b="1" dirty="0">
                <a:latin typeface="Arial" panose="020B0604020202020204" pitchFamily="34" charset="0"/>
                <a:cs typeface="Arial" panose="020B0604020202020204" pitchFamily="34" charset="0"/>
              </a:rPr>
              <a:t>Joel 2:28-32 KJV 28 </a:t>
            </a:r>
            <a:r>
              <a:rPr lang="en-US" dirty="0">
                <a:latin typeface="Arial" panose="020B0604020202020204" pitchFamily="34" charset="0"/>
                <a:cs typeface="Arial" panose="020B0604020202020204" pitchFamily="34" charset="0"/>
              </a:rPr>
              <a:t>And it shall come to pass afterward, that I will pour out my spirit upon all flesh; and your sons and your daughters shall prophesy, your old men shall dream dreams, your young men shall see visions: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also upon the servants and upon the handmaids in those days will I pour out my spirit. 30 And I will shew wonders in the heavens and in the earth, blood, and fire, and pillars of smoke.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The sun shall be turned into darkness, and the moon into blood, before the great and the terrible day of the LORD come.</a:t>
            </a:r>
            <a:r>
              <a:rPr lang="en-US" b="1" dirty="0">
                <a:latin typeface="Arial" panose="020B0604020202020204" pitchFamily="34" charset="0"/>
                <a:cs typeface="Arial" panose="020B0604020202020204" pitchFamily="34" charset="0"/>
              </a:rPr>
              <a:t> 32 </a:t>
            </a:r>
            <a:r>
              <a:rPr lang="en-US" dirty="0">
                <a:latin typeface="Arial" panose="020B0604020202020204" pitchFamily="34" charset="0"/>
                <a:cs typeface="Arial" panose="020B0604020202020204" pitchFamily="34" charset="0"/>
              </a:rPr>
              <a:t>And it shall come to pass, that whosoever shall call on the name of the LORD shall be delivered: for in mount Zion and in Jerusalem shall be deliverance, as the LORD hath said, and in the remnant whom the LORD shall call.</a:t>
            </a:r>
          </a:p>
          <a:p>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a:p>
        </p:txBody>
      </p:sp>
      <p:sp>
        <p:nvSpPr>
          <p:cNvPr id="5" name="Date Placeholder 4">
            <a:extLst>
              <a:ext uri="{FF2B5EF4-FFF2-40B4-BE49-F238E27FC236}">
                <a16:creationId xmlns:a16="http://schemas.microsoft.com/office/drawing/2014/main" id="{6DA67A46-6EBB-4BD5-A249-24587546CC58}"/>
              </a:ext>
            </a:extLst>
          </p:cNvPr>
          <p:cNvSpPr>
            <a:spLocks noGrp="1"/>
          </p:cNvSpPr>
          <p:nvPr>
            <p:ph type="dt" idx="1"/>
          </p:nvPr>
        </p:nvSpPr>
        <p:spPr/>
        <p:txBody>
          <a:bodyPr/>
          <a:lstStyle/>
          <a:p>
            <a:r>
              <a:rPr lang="en-US"/>
              <a:t>3/27/2022 AM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3507" cy="5278994"/>
          </a:xfrm>
        </p:spPr>
        <p:txBody>
          <a:bodyPr>
            <a:normAutofit lnSpcReduction="10000"/>
          </a:bodyPr>
          <a:lstStyle/>
          <a:p>
            <a:r>
              <a:rPr lang="en-US" b="1" dirty="0">
                <a:latin typeface="Arial" panose="020B0604020202020204" pitchFamily="34" charset="0"/>
                <a:cs typeface="Arial" panose="020B0604020202020204" pitchFamily="34" charset="0"/>
              </a:rPr>
              <a:t>Acts 2:22-36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Ye men of Israel, hear these words; Jesus of Nazareth, a man </a:t>
            </a:r>
            <a:r>
              <a:rPr lang="en-US" b="1" dirty="0">
                <a:latin typeface="Arial" panose="020B0604020202020204" pitchFamily="34" charset="0"/>
                <a:cs typeface="Arial" panose="020B0604020202020204" pitchFamily="34" charset="0"/>
              </a:rPr>
              <a:t>approved of God </a:t>
            </a:r>
            <a:r>
              <a:rPr lang="en-US" dirty="0">
                <a:latin typeface="Arial" panose="020B0604020202020204" pitchFamily="34" charset="0"/>
                <a:cs typeface="Arial" panose="020B0604020202020204" pitchFamily="34" charset="0"/>
              </a:rPr>
              <a:t>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God hath raised up,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Therefore did my heart rejoice, and my tongue was glad; moreover also my flesh shall rest in hope: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Because thou wilt not leave my soul in hell, neither wilt thou suffer thine Holy One to see corruption.</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r>
              <a:rPr lang="en-US" b="1" dirty="0">
                <a:latin typeface="Arial" panose="020B0604020202020204" pitchFamily="34" charset="0"/>
                <a:cs typeface="Arial" panose="020B0604020202020204" pitchFamily="34" charset="0"/>
              </a:rPr>
              <a:t>John 3:2 KJV </a:t>
            </a:r>
            <a:r>
              <a:rPr lang="en-US" dirty="0">
                <a:latin typeface="Arial" panose="020B0604020202020204" pitchFamily="34" charset="0"/>
                <a:cs typeface="Arial" panose="020B0604020202020204" pitchFamily="34" charset="0"/>
              </a:rPr>
              <a:t>2 The same came to Jesus by night, and said unto him, Rabbi, we know that thou art a teacher come from God: for no man can do these miracles that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except God be with him.</a:t>
            </a:r>
          </a:p>
          <a:p>
            <a:r>
              <a:rPr lang="en-US" b="1" dirty="0">
                <a:latin typeface="Arial" panose="020B0604020202020204" pitchFamily="34" charset="0"/>
                <a:cs typeface="Arial" panose="020B0604020202020204" pitchFamily="34" charset="0"/>
              </a:rPr>
              <a:t>John 5:36 KJV </a:t>
            </a:r>
            <a:r>
              <a:rPr lang="en-US" dirty="0">
                <a:latin typeface="Arial" panose="020B0604020202020204" pitchFamily="34" charset="0"/>
                <a:cs typeface="Arial" panose="020B0604020202020204" pitchFamily="34" charset="0"/>
              </a:rPr>
              <a:t>36 But I have greater witness than that of John: for the works which the Father hath given me to finish, the same works that I do, bear witness of me, that the Father hath sent me.</a:t>
            </a:r>
          </a:p>
          <a:p>
            <a:r>
              <a:rPr lang="en-US" b="1" dirty="0">
                <a:latin typeface="Arial" panose="020B0604020202020204" pitchFamily="34" charset="0"/>
                <a:cs typeface="Arial" panose="020B0604020202020204" pitchFamily="34" charset="0"/>
              </a:rPr>
              <a:t>John 11:47 KJV </a:t>
            </a:r>
            <a:r>
              <a:rPr lang="en-US" dirty="0">
                <a:latin typeface="Arial" panose="020B0604020202020204" pitchFamily="34" charset="0"/>
                <a:cs typeface="Arial" panose="020B0604020202020204" pitchFamily="34" charset="0"/>
              </a:rPr>
              <a:t>47 Then gathered the chief priests and the Pharisees a council, and said, What do we? for this man doeth many miracles.</a:t>
            </a:r>
          </a:p>
          <a:p>
            <a:r>
              <a:rPr lang="en-US" b="1" dirty="0">
                <a:latin typeface="Arial" panose="020B0604020202020204" pitchFamily="34" charset="0"/>
                <a:cs typeface="Arial" panose="020B0604020202020204" pitchFamily="34" charset="0"/>
              </a:rPr>
              <a:t>Matthew 12:24 KJV </a:t>
            </a:r>
            <a:r>
              <a:rPr lang="en-US" dirty="0">
                <a:latin typeface="Arial" panose="020B0604020202020204" pitchFamily="34" charset="0"/>
                <a:cs typeface="Arial" panose="020B0604020202020204" pitchFamily="34" charset="0"/>
              </a:rPr>
              <a:t>24 But when the Pharisees heard it, they said, This fellow doth not cast out devils, but by Beelzebub the prince of the devils.</a:t>
            </a:r>
          </a:p>
          <a:p>
            <a:r>
              <a:rPr lang="en-US" b="1" dirty="0">
                <a:latin typeface="Arial" panose="020B0604020202020204" pitchFamily="34" charset="0"/>
                <a:cs typeface="Arial" panose="020B0604020202020204" pitchFamily="34" charset="0"/>
              </a:rPr>
              <a:t>Acts 4:15-16 KJV </a:t>
            </a:r>
            <a:r>
              <a:rPr lang="en-US" dirty="0">
                <a:latin typeface="Arial" panose="020B0604020202020204" pitchFamily="34" charset="0"/>
                <a:cs typeface="Arial" panose="020B0604020202020204" pitchFamily="34" charset="0"/>
              </a:rPr>
              <a:t>15 But when they had commanded them to go aside out of the council, they conferred among themselves, 16 Saying, What shall we do to these men? for that indeed a notable miracle hath been done by them is manifest to all them that dwell in Jerusalem; and we cannot deny it.</a:t>
            </a:r>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a:p>
        </p:txBody>
      </p:sp>
      <p:sp>
        <p:nvSpPr>
          <p:cNvPr id="5" name="Date Placeholder 4">
            <a:extLst>
              <a:ext uri="{FF2B5EF4-FFF2-40B4-BE49-F238E27FC236}">
                <a16:creationId xmlns:a16="http://schemas.microsoft.com/office/drawing/2014/main" id="{757C288A-5999-427E-B3A3-F1FEF5F8AD43}"/>
              </a:ext>
            </a:extLst>
          </p:cNvPr>
          <p:cNvSpPr>
            <a:spLocks noGrp="1"/>
          </p:cNvSpPr>
          <p:nvPr>
            <p:ph type="dt" idx="1"/>
          </p:nvPr>
        </p:nvSpPr>
        <p:spPr/>
        <p:txBody>
          <a:bodyPr/>
          <a:lstStyle/>
          <a:p>
            <a:r>
              <a:rPr lang="en-US"/>
              <a:t>3/27/2022 AM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3507" cy="5278994"/>
          </a:xfrm>
        </p:spPr>
        <p:txBody>
          <a:bodyPr>
            <a:normAutofit lnSpcReduction="10000"/>
          </a:bodyPr>
          <a:lstStyle/>
          <a:p>
            <a:pPr defTabSz="966612">
              <a:defRPr/>
            </a:pPr>
            <a:r>
              <a:rPr lang="en-US" b="1" dirty="0">
                <a:latin typeface="Arial" panose="020B0604020202020204" pitchFamily="34" charset="0"/>
                <a:cs typeface="Arial" panose="020B0604020202020204" pitchFamily="34" charset="0"/>
              </a:rPr>
              <a:t>Acts 2:22-36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Ye men of Israel, hear these words; Jesus of Nazareth, a man </a:t>
            </a:r>
            <a:r>
              <a:rPr lang="en-US" b="1" dirty="0">
                <a:latin typeface="Arial" panose="020B0604020202020204" pitchFamily="34" charset="0"/>
                <a:cs typeface="Arial" panose="020B0604020202020204" pitchFamily="34" charset="0"/>
              </a:rPr>
              <a:t>approved of God </a:t>
            </a:r>
            <a:r>
              <a:rPr lang="en-US" dirty="0">
                <a:latin typeface="Arial" panose="020B0604020202020204" pitchFamily="34" charset="0"/>
                <a:cs typeface="Arial" panose="020B0604020202020204" pitchFamily="34" charset="0"/>
              </a:rPr>
              <a:t>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God hath raised up,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Therefore did my heart rejoice, and my tongue was glad; moreover also my flesh shall rest in hope: 27 Because thou wilt not leave my soul in hell, neither wilt thou suffer thine Holy One to see corruption.</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r>
              <a:rPr lang="en-US" b="1" dirty="0"/>
              <a:t>Luke 22:22 KJV </a:t>
            </a:r>
            <a:r>
              <a:rPr lang="en-US" dirty="0"/>
              <a:t>22 And truly the Son of man </a:t>
            </a:r>
            <a:r>
              <a:rPr lang="en-US" dirty="0" err="1"/>
              <a:t>goeth</a:t>
            </a:r>
            <a:r>
              <a:rPr lang="en-US" dirty="0"/>
              <a:t>, as it was determined: but woe unto that man by whom he is betrayed!</a:t>
            </a:r>
          </a:p>
          <a:p>
            <a:r>
              <a:rPr lang="en-US" b="1" dirty="0"/>
              <a:t>Luke 24:25-27 KJV </a:t>
            </a:r>
            <a:r>
              <a:rPr lang="en-US" b="0" dirty="0"/>
              <a:t>25 </a:t>
            </a:r>
            <a:r>
              <a:rPr lang="en-US" dirty="0"/>
              <a:t>Then he said unto them, O fools, and slow of heart to believe all that the prophets have spoken: </a:t>
            </a:r>
            <a:r>
              <a:rPr lang="en-US" b="1" dirty="0"/>
              <a:t>26 </a:t>
            </a:r>
            <a:r>
              <a:rPr lang="en-US" dirty="0"/>
              <a:t>Ought not Christ to have suffered these things, and to enter into his glory? </a:t>
            </a:r>
            <a:r>
              <a:rPr lang="en-US" b="1" dirty="0"/>
              <a:t>27</a:t>
            </a:r>
            <a:r>
              <a:rPr lang="en-US" dirty="0"/>
              <a:t> And beginning at Moses and all the prophets, he expounded unto them in all the scriptures the things concerning himself.</a:t>
            </a:r>
          </a:p>
          <a:p>
            <a:r>
              <a:rPr lang="en-US" b="1" dirty="0"/>
              <a:t>Luke 24:46-47 KJV </a:t>
            </a:r>
            <a:r>
              <a:rPr lang="en-US" dirty="0"/>
              <a:t>46 And said unto them, Thus it is written, and thus it </a:t>
            </a:r>
            <a:r>
              <a:rPr lang="en-US" dirty="0" err="1"/>
              <a:t>behoved</a:t>
            </a:r>
            <a:r>
              <a:rPr lang="en-US" dirty="0"/>
              <a:t> Christ to suffer, and to rise from the dead the third day:</a:t>
            </a:r>
          </a:p>
          <a:p>
            <a:r>
              <a:rPr lang="en-US" b="1" dirty="0"/>
              <a:t>Matthew 16:19-21 KJV 19 </a:t>
            </a:r>
            <a:r>
              <a:rPr lang="en-US" dirty="0"/>
              <a:t>And I will give unto thee the keys of the kingdom of heaven: and whatsoever thou shalt bind on earth shall be bound in heaven: and whatsoever thou shalt loose on earth shall be loosed in heaven. </a:t>
            </a:r>
            <a:r>
              <a:rPr lang="en-US" b="1" dirty="0"/>
              <a:t>20</a:t>
            </a:r>
            <a:r>
              <a:rPr lang="en-US" dirty="0"/>
              <a:t> Then charged he his disciples that they should tell no man that he was Jesus the Christ.</a:t>
            </a:r>
            <a:r>
              <a:rPr lang="en-US" b="1" dirty="0"/>
              <a:t> 21 From that time forth began Jesus to shew unto his disciples, how that he must go unto Jerusalem, and suffer many things of the elders and chief priests and scribes, and be killed, and be raised again the third day.</a:t>
            </a:r>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a:p>
        </p:txBody>
      </p:sp>
      <p:sp>
        <p:nvSpPr>
          <p:cNvPr id="5" name="Date Placeholder 4">
            <a:extLst>
              <a:ext uri="{FF2B5EF4-FFF2-40B4-BE49-F238E27FC236}">
                <a16:creationId xmlns:a16="http://schemas.microsoft.com/office/drawing/2014/main" id="{4D83A0BE-A398-492B-93CD-48E78CF6A6C7}"/>
              </a:ext>
            </a:extLst>
          </p:cNvPr>
          <p:cNvSpPr>
            <a:spLocks noGrp="1"/>
          </p:cNvSpPr>
          <p:nvPr>
            <p:ph type="dt" idx="1"/>
          </p:nvPr>
        </p:nvSpPr>
        <p:spPr/>
        <p:txBody>
          <a:bodyPr/>
          <a:lstStyle/>
          <a:p>
            <a:r>
              <a:rPr lang="en-US"/>
              <a:t>3/27/2022 AM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40"/>
            <a:ext cx="7152640" cy="5280660"/>
          </a:xfrm>
        </p:spPr>
        <p:txBody>
          <a:bodyPr>
            <a:normAutofit fontScale="92500" lnSpcReduction="10000"/>
          </a:bodyPr>
          <a:lstStyle/>
          <a:p>
            <a:r>
              <a:rPr lang="en-US" b="1" dirty="0">
                <a:latin typeface="Arial" panose="020B0604020202020204" pitchFamily="34" charset="0"/>
                <a:cs typeface="Arial" panose="020B0604020202020204" pitchFamily="34" charset="0"/>
              </a:rPr>
              <a:t>Acts 2:22-36 KJV</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Ye men of Israel, hear these words; Jesus of Nazareth, a man </a:t>
            </a:r>
            <a:r>
              <a:rPr lang="en-US" b="1" dirty="0">
                <a:latin typeface="Arial" panose="020B0604020202020204" pitchFamily="34" charset="0"/>
                <a:cs typeface="Arial" panose="020B0604020202020204" pitchFamily="34" charset="0"/>
              </a:rPr>
              <a:t>approved of God </a:t>
            </a:r>
            <a:r>
              <a:rPr lang="en-US" dirty="0">
                <a:latin typeface="Arial" panose="020B0604020202020204" pitchFamily="34" charset="0"/>
                <a:cs typeface="Arial" panose="020B0604020202020204" pitchFamily="34" charset="0"/>
              </a:rPr>
              <a:t>among you by miracles and wonders and signs, which God did by him in the midst of you, as ye yourselves also know: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Whom God hath raised up, having loosed the pains of death: because it was not possible that he should be holden of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Therefore did my heart rejoice, and my tongue was glad; moreover also my flesh shall rest in hope: 27 Because thou wilt not leave my soul in hell, neither wilt thou suffer thine Holy One to see corruption.</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dirty="0" err="1">
                <a:latin typeface="Arial" panose="020B0604020202020204" pitchFamily="34" charset="0"/>
                <a:cs typeface="Arial" panose="020B0604020202020204" pitchFamily="34" charset="0"/>
              </a:rPr>
              <a:t>sepulchre</a:t>
            </a:r>
            <a:r>
              <a:rPr lang="en-US"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seeing this before spake of the resurrection of Christ, that his soul was not left in hell, neither his flesh did see corruption.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Jesus hath God raised up, whereof we all are witnesses.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For David is not ascended into the heavens: but he saith himself, The LORD said unto my Lord, Sit thou on my right hand,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Until I make thy foes thy footstool.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p>
          <a:p>
            <a:r>
              <a:rPr lang="en-US" b="1" dirty="0">
                <a:latin typeface="Arial" panose="020B0604020202020204" pitchFamily="34" charset="0"/>
                <a:cs typeface="Arial" panose="020B0604020202020204" pitchFamily="34" charset="0"/>
              </a:rPr>
              <a:t>Psalms 16:8-11 KJV 8</a:t>
            </a:r>
            <a:r>
              <a:rPr lang="en-US" dirty="0">
                <a:latin typeface="Arial" panose="020B0604020202020204" pitchFamily="34" charset="0"/>
                <a:cs typeface="Arial" panose="020B0604020202020204" pitchFamily="34" charset="0"/>
              </a:rPr>
              <a:t> I have set the LORD always before me: because he is at my right hand, I shall not be moved.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Therefore my heart is glad, and my glory </a:t>
            </a:r>
            <a:r>
              <a:rPr lang="en-US" dirty="0" err="1">
                <a:latin typeface="Arial" panose="020B0604020202020204" pitchFamily="34" charset="0"/>
                <a:cs typeface="Arial" panose="020B0604020202020204" pitchFamily="34" charset="0"/>
              </a:rPr>
              <a:t>rejoiceth</a:t>
            </a:r>
            <a:r>
              <a:rPr lang="en-US" dirty="0">
                <a:latin typeface="Arial" panose="020B0604020202020204" pitchFamily="34" charset="0"/>
                <a:cs typeface="Arial" panose="020B0604020202020204" pitchFamily="34" charset="0"/>
              </a:rPr>
              <a:t>: my flesh also shall rest in hope.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For thou wilt not leave my soul in hell; neither wilt thou suffer thine Holy One to see corruption.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Thou wilt shew me the path of life: in thy presence is fulness of joy; at thy right hand there are pleasures for evermore.</a:t>
            </a:r>
          </a:p>
          <a:p>
            <a:r>
              <a:rPr lang="en-US" b="1" dirty="0">
                <a:latin typeface="Arial" panose="020B0604020202020204" pitchFamily="34" charset="0"/>
                <a:cs typeface="Arial" panose="020B0604020202020204" pitchFamily="34" charset="0"/>
              </a:rPr>
              <a:t>Psalms 16:8-11 KJV </a:t>
            </a:r>
            <a:r>
              <a:rPr lang="en-US" dirty="0">
                <a:latin typeface="Arial" panose="020B0604020202020204" pitchFamily="34" charset="0"/>
                <a:cs typeface="Arial" panose="020B0604020202020204" pitchFamily="34" charset="0"/>
              </a:rPr>
              <a:t>8 I have set the LORD always before me: because he is at my right hand, I shall not be moved. 9 Therefore my heart is glad, and my glory </a:t>
            </a:r>
            <a:r>
              <a:rPr lang="en-US" dirty="0" err="1">
                <a:latin typeface="Arial" panose="020B0604020202020204" pitchFamily="34" charset="0"/>
                <a:cs typeface="Arial" panose="020B0604020202020204" pitchFamily="34" charset="0"/>
              </a:rPr>
              <a:t>rejoiceth</a:t>
            </a:r>
            <a:r>
              <a:rPr lang="en-US" dirty="0">
                <a:latin typeface="Arial" panose="020B0604020202020204" pitchFamily="34" charset="0"/>
                <a:cs typeface="Arial" panose="020B0604020202020204" pitchFamily="34" charset="0"/>
              </a:rPr>
              <a:t>: my flesh also shall rest in hope.10 For thou wilt not leave my soul in hell; neither wilt thou suffer thine Holy One to see corruption. 11 Thou wilt shew me the path of life: in thy presence is fulness of joy; at thy right hand there are pleasures for evermore.</a:t>
            </a:r>
          </a:p>
          <a:p>
            <a:r>
              <a:rPr lang="en-US" b="1" dirty="0">
                <a:latin typeface="Arial" panose="020B0604020202020204" pitchFamily="34" charset="0"/>
                <a:cs typeface="Arial" panose="020B0604020202020204" pitchFamily="34" charset="0"/>
              </a:rPr>
              <a:t>2 Samuel 7:12-13 KJV 12</a:t>
            </a:r>
            <a:r>
              <a:rPr lang="en-US" dirty="0">
                <a:latin typeface="Arial" panose="020B0604020202020204" pitchFamily="34" charset="0"/>
                <a:cs typeface="Arial" panose="020B0604020202020204" pitchFamily="34" charset="0"/>
              </a:rPr>
              <a:t> And when thy days be fulfilled, and thou shalt sleep with thy fathers, I will set up thy seed after thee, which shall proceed out of thy bowels, and I will establish his kingdom.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He shall build an house for my name, and I will stablish the throne of his kingdom for ever.</a:t>
            </a:r>
          </a:p>
          <a:p>
            <a:r>
              <a:rPr lang="en-US" b="1" dirty="0">
                <a:latin typeface="Arial" panose="020B0604020202020204" pitchFamily="34" charset="0"/>
                <a:cs typeface="Arial" panose="020B0604020202020204" pitchFamily="34" charset="0"/>
              </a:rPr>
              <a:t>Mark 16:20 KJV </a:t>
            </a:r>
            <a:r>
              <a:rPr lang="en-US" dirty="0">
                <a:latin typeface="Arial" panose="020B0604020202020204" pitchFamily="34" charset="0"/>
                <a:cs typeface="Arial" panose="020B0604020202020204" pitchFamily="34" charset="0"/>
              </a:rPr>
              <a:t>20 And they went forth, and preached every where, the Lord working with them, and confirming the word with signs following. Amen.</a:t>
            </a:r>
          </a:p>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9</a:t>
            </a:fld>
            <a:endParaRPr lang="en-US"/>
          </a:p>
        </p:txBody>
      </p:sp>
      <p:sp>
        <p:nvSpPr>
          <p:cNvPr id="5" name="Date Placeholder 4">
            <a:extLst>
              <a:ext uri="{FF2B5EF4-FFF2-40B4-BE49-F238E27FC236}">
                <a16:creationId xmlns:a16="http://schemas.microsoft.com/office/drawing/2014/main" id="{8D821F7C-7467-4861-8158-BC7EFA3117A6}"/>
              </a:ext>
            </a:extLst>
          </p:cNvPr>
          <p:cNvSpPr>
            <a:spLocks noGrp="1"/>
          </p:cNvSpPr>
          <p:nvPr>
            <p:ph type="dt" idx="1"/>
          </p:nvPr>
        </p:nvSpPr>
        <p:spPr/>
        <p:txBody>
          <a:bodyPr/>
          <a:lstStyle/>
          <a:p>
            <a:r>
              <a:rPr lang="en-US"/>
              <a:t>3/27/2022 AM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8A0157-8E01-4B83-8170-D93E780E95F4}" type="datetime2">
              <a:rPr lang="en-US" smtClean="0"/>
              <a:pPr/>
              <a:t>Sunday, March 27, 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mtClean="0"/>
              <a:pPr/>
              <a:t>‹#›</a:t>
            </a:fld>
            <a:endParaRPr lang="en-US" dirty="0">
              <a:solidFill>
                <a:srgbClr val="FFFFFF"/>
              </a:solidFill>
            </a:endParaRPr>
          </a:p>
        </p:txBody>
      </p:sp>
    </p:spTree>
    <p:extLst>
      <p:ext uri="{BB962C8B-B14F-4D97-AF65-F5344CB8AC3E}">
        <p14:creationId xmlns:p14="http://schemas.microsoft.com/office/powerpoint/2010/main" val="3392798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a:endParaRPr lang="en-US" sz="1000" dirty="0">
              <a:solidFill>
                <a:schemeClr val="tx1"/>
              </a:solidFill>
            </a:endParaRPr>
          </a:p>
        </p:txBody>
      </p:sp>
      <p:sp>
        <p:nvSpPr>
          <p:cNvPr id="7" name="Slide Number Placeholder 6"/>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9614242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7706122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9816021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905424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4"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443215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70DA307-FA04-4ED1-83E2-5DAC8FD0203D}" type="datetime2">
              <a:rPr lang="en-US" smtClean="0"/>
              <a:pPr/>
              <a:t>Sunday, March 27, 2022</a:t>
            </a:fld>
            <a:endParaRPr lang="en-US" sz="1000" dirty="0">
              <a:solidFill>
                <a:schemeClr val="tx1"/>
              </a:solidFill>
            </a:endParaRPr>
          </a:p>
        </p:txBody>
      </p:sp>
      <p:sp>
        <p:nvSpPr>
          <p:cNvPr id="4"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896156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DC7C4-B532-4E6C-925D-57132A8F1E03}" type="datetime2">
              <a:rPr lang="en-US" smtClean="0"/>
              <a:pPr/>
              <a:t>Sunday, March 27,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extLst>
      <p:ext uri="{BB962C8B-B14F-4D97-AF65-F5344CB8AC3E}">
        <p14:creationId xmlns:p14="http://schemas.microsoft.com/office/powerpoint/2010/main" val="24088294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4ADA-F6C6-4691-8021-E30183757E14}" type="datetime2">
              <a:rPr lang="en-US" smtClean="0"/>
              <a:pPr/>
              <a:t>Sunday, March 27,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extLst>
      <p:ext uri="{BB962C8B-B14F-4D97-AF65-F5344CB8AC3E}">
        <p14:creationId xmlns:p14="http://schemas.microsoft.com/office/powerpoint/2010/main" val="310001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A395B52-4AF8-4904-BBC6-014C4823A2D3}" type="datetime2">
              <a:rPr lang="en-US" smtClean="0"/>
              <a:pPr/>
              <a:t>Sunday, March 27,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40942073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DCD068-CB06-4B1E-91E4-3DA0F5B82B64}" type="datetime2">
              <a:rPr lang="en-US" smtClean="0"/>
              <a:pPr/>
              <a:t>Sunday, March 27,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18797179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3BE0DF-381E-4682-ABC9-6A73879D2D0A}" type="datetime2">
              <a:rPr lang="en-US" smtClean="0"/>
              <a:pPr/>
              <a:t>Sunday, March 27,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3116159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0C7787-950F-4CFA-8C40-80C9E43D6C49}" type="datetime2">
              <a:rPr lang="en-US" smtClean="0"/>
              <a:pPr/>
              <a:t>Sunday, March 27,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21885172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59C1620-77C9-4429-A152-EAFA05358C51}" type="datetime2">
              <a:rPr lang="en-US" smtClean="0"/>
              <a:pPr/>
              <a:t>Sunday, March 27, 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5207887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789CB2-B55F-46BE-A249-FB44C948803A}" type="datetime2">
              <a:rPr lang="en-US" smtClean="0"/>
              <a:pPr/>
              <a:t>Sunday, March 27, 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6795536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03E1383-CE6C-4D02-BCE2-01F3D9B2F48F}" type="datetime2">
              <a:rPr lang="en-US" smtClean="0"/>
              <a:pPr/>
              <a:t>Sunday, March 27, 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1514692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B89E6E-3738-45A3-B5A6-2FADBCBD7197}" type="datetime2">
              <a:rPr lang="en-US" smtClean="0"/>
              <a:pPr/>
              <a:t>Sunday, March 27, 2022</a:t>
            </a:fld>
            <a:endParaRPr lang="en-US">
              <a:solidFill>
                <a:schemeClr val="tx1"/>
              </a:solidFill>
            </a:endParaRPr>
          </a:p>
        </p:txBody>
      </p:sp>
      <p:sp>
        <p:nvSpPr>
          <p:cNvPr id="6" name="Footer Placeholder 5"/>
          <p:cNvSpPr>
            <a:spLocks noGrp="1"/>
          </p:cNvSpPr>
          <p:nvPr>
            <p:ph type="ftr" sz="quarter" idx="11"/>
          </p:nvPr>
        </p:nvSpPr>
        <p:spPr/>
        <p:txBody>
          <a:bodyPr/>
          <a:lstStyle/>
          <a:p>
            <a:endParaRPr lang="en-US">
              <a:solidFill>
                <a:schemeClr val="tx1"/>
              </a:solidFill>
            </a:endParaRPr>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solidFill>
                <a:schemeClr val="tx1"/>
              </a:solidFill>
            </a:endParaRPr>
          </a:p>
        </p:txBody>
      </p:sp>
    </p:spTree>
    <p:extLst>
      <p:ext uri="{BB962C8B-B14F-4D97-AF65-F5344CB8AC3E}">
        <p14:creationId xmlns:p14="http://schemas.microsoft.com/office/powerpoint/2010/main" val="298330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70DA307-FA04-4ED1-83E2-5DAC8FD0203D}" type="datetime2">
              <a:rPr lang="en-US" smtClean="0"/>
              <a:pPr/>
              <a:t>Sunday, March 27, 2022</a:t>
            </a:fld>
            <a:endParaRPr lang="en-US" sz="1000" dirty="0">
              <a:solidFill>
                <a:schemeClr val="tx1"/>
              </a:solidFill>
            </a:endParaRP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lgn="r"/>
            <a:endParaRPr lang="en-US" sz="1000" dirty="0">
              <a:solidFill>
                <a:schemeClr val="tx1"/>
              </a:solidFill>
            </a:endParaRP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181189900"/>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66700" y="3038475"/>
            <a:ext cx="8610599" cy="1195982"/>
          </a:xfrm>
        </p:spPr>
        <p:txBody>
          <a:bodyPr/>
          <a:lstStyle/>
          <a:p>
            <a:pPr algn="ctr"/>
            <a:r>
              <a:rPr lang="en-US" b="1" i="1" dirty="0">
                <a:latin typeface="Candara" panose="020E0502030303020204" pitchFamily="34" charset="0"/>
              </a:rPr>
              <a:t>“hear these words”</a:t>
            </a:r>
          </a:p>
        </p:txBody>
      </p:sp>
      <p:sp>
        <p:nvSpPr>
          <p:cNvPr id="3" name="Rectangle 2"/>
          <p:cNvSpPr>
            <a:spLocks noGrp="1"/>
          </p:cNvSpPr>
          <p:nvPr>
            <p:ph type="subTitle" idx="1"/>
          </p:nvPr>
        </p:nvSpPr>
        <p:spPr>
          <a:xfrm>
            <a:off x="1261516" y="4234457"/>
            <a:ext cx="6620968" cy="861420"/>
          </a:xfrm>
        </p:spPr>
        <p:txBody>
          <a:bodyPr>
            <a:normAutofit/>
          </a:bodyPr>
          <a:lstStyle/>
          <a:p>
            <a:r>
              <a:rPr lang="en-US" sz="3600" dirty="0">
                <a:latin typeface="Candara" panose="020E0502030303020204" pitchFamily="34" charset="0"/>
              </a:rPr>
              <a:t>Acts 2:22</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477962"/>
          </a:xfrm>
        </p:spPr>
        <p:txBody>
          <a:bodyPr>
            <a:normAutofit/>
          </a:bodyPr>
          <a:lstStyle/>
          <a:p>
            <a:r>
              <a:rPr lang="en-US" sz="4400" b="1" dirty="0">
                <a:latin typeface="Candara" panose="020E0502030303020204" pitchFamily="34" charset="0"/>
              </a:rPr>
              <a:t>Jesus of Nazareth </a:t>
            </a:r>
            <a:r>
              <a:rPr lang="en-US" sz="2800" dirty="0">
                <a:latin typeface="Candara" panose="020E0502030303020204" pitchFamily="34" charset="0"/>
              </a:rPr>
              <a:t>- Acts 2:22-36</a:t>
            </a:r>
            <a:br>
              <a:rPr lang="en-US" sz="2800" dirty="0">
                <a:latin typeface="Candara" panose="020E0502030303020204" pitchFamily="34" charset="0"/>
              </a:rPr>
            </a:br>
            <a:r>
              <a:rPr lang="en-US" sz="3200" cap="small" dirty="0">
                <a:latin typeface="Candara" panose="020E0502030303020204" pitchFamily="34" charset="0"/>
              </a:rPr>
              <a:t> He is Lord and Christ</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458200" cy="45720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God </a:t>
            </a:r>
            <a:r>
              <a:rPr lang="en-US" sz="3600" b="1" u="sng" dirty="0">
                <a:latin typeface="Candara" panose="020E0502030303020204" pitchFamily="34" charset="0"/>
              </a:rPr>
              <a:t>exalted</a:t>
            </a:r>
            <a:r>
              <a:rPr lang="en-US" sz="3600" dirty="0">
                <a:latin typeface="Candara" panose="020E0502030303020204" pitchFamily="34" charset="0"/>
              </a:rPr>
              <a:t> Jesus - Acts 2:33-35</a:t>
            </a:r>
          </a:p>
          <a:p>
            <a:pPr lvl="1">
              <a:spcBef>
                <a:spcPts val="600"/>
              </a:spcBef>
              <a:buSzPct val="100000"/>
              <a:buFont typeface="Wingdings" panose="05000000000000000000" pitchFamily="2" charset="2"/>
              <a:buChar char="§"/>
            </a:pPr>
            <a:r>
              <a:rPr lang="en-US" sz="3200" i="1" dirty="0">
                <a:latin typeface="Candara" panose="020E0502030303020204" pitchFamily="34" charset="0"/>
              </a:rPr>
              <a:t>Proof: </a:t>
            </a:r>
            <a:r>
              <a:rPr lang="en-US" sz="3200" dirty="0">
                <a:latin typeface="Candara" panose="020E0502030303020204" pitchFamily="34" charset="0"/>
              </a:rPr>
              <a:t>Presence of Holy Spirit - 2:33</a:t>
            </a:r>
            <a:endParaRPr lang="en-US" sz="3200" i="1" dirty="0">
              <a:latin typeface="Candara" panose="020E0502030303020204" pitchFamily="34" charset="0"/>
            </a:endParaRPr>
          </a:p>
          <a:p>
            <a:pPr lvl="2">
              <a:spcBef>
                <a:spcPts val="600"/>
              </a:spcBef>
              <a:buSzPct val="100000"/>
              <a:buFont typeface="Wingdings" panose="05000000000000000000" pitchFamily="2" charset="2"/>
              <a:buChar char="§"/>
            </a:pPr>
            <a:r>
              <a:rPr lang="en-US" sz="3000" dirty="0">
                <a:latin typeface="Candara" panose="020E0502030303020204" pitchFamily="34" charset="0"/>
              </a:rPr>
              <a:t>Jesus promised this - John 14:12; 15:26</a:t>
            </a:r>
          </a:p>
          <a:p>
            <a:pPr lvl="2">
              <a:spcBef>
                <a:spcPts val="600"/>
              </a:spcBef>
              <a:buSzPct val="100000"/>
              <a:buFont typeface="Wingdings" panose="05000000000000000000" pitchFamily="2" charset="2"/>
              <a:buChar char="§"/>
            </a:pPr>
            <a:r>
              <a:rPr lang="en-US" sz="3000" dirty="0">
                <a:latin typeface="Candara" panose="020E0502030303020204" pitchFamily="34" charset="0"/>
              </a:rPr>
              <a:t>Holy Spirit is now with them (tongues)</a:t>
            </a:r>
          </a:p>
          <a:p>
            <a:pPr lvl="1">
              <a:spcBef>
                <a:spcPts val="600"/>
              </a:spcBef>
              <a:buSzPct val="100000"/>
              <a:buFont typeface="Wingdings" panose="05000000000000000000" pitchFamily="2" charset="2"/>
              <a:buChar char="§"/>
            </a:pPr>
            <a:r>
              <a:rPr lang="en-US" sz="3200" dirty="0">
                <a:latin typeface="Candara" panose="020E0502030303020204" pitchFamily="34" charset="0"/>
              </a:rPr>
              <a:t>At God’s right hand</a:t>
            </a:r>
            <a:r>
              <a:rPr lang="en-US" sz="3200" i="1" dirty="0">
                <a:latin typeface="Candara" panose="020E0502030303020204" pitchFamily="34" charset="0"/>
              </a:rPr>
              <a:t> - </a:t>
            </a:r>
            <a:r>
              <a:rPr lang="en-US" sz="3200" dirty="0">
                <a:latin typeface="Candara" panose="020E0502030303020204" pitchFamily="34" charset="0"/>
              </a:rPr>
              <a:t>2:34-35 (Psalms 110:1)</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10</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477962"/>
          </a:xfrm>
        </p:spPr>
        <p:txBody>
          <a:bodyPr>
            <a:normAutofit/>
          </a:bodyPr>
          <a:lstStyle/>
          <a:p>
            <a:r>
              <a:rPr lang="en-US" sz="4400" dirty="0">
                <a:latin typeface="Candara" panose="020E0502030303020204" pitchFamily="34" charset="0"/>
              </a:rPr>
              <a:t>Jesus of Nazareth </a:t>
            </a:r>
            <a:r>
              <a:rPr lang="en-US" sz="2800" dirty="0">
                <a:latin typeface="Candara" panose="020E0502030303020204" pitchFamily="34" charset="0"/>
              </a:rPr>
              <a:t>- Acts 2:22-36</a:t>
            </a:r>
            <a:br>
              <a:rPr lang="en-US" sz="2800" dirty="0">
                <a:latin typeface="Candara" panose="020E0502030303020204" pitchFamily="34" charset="0"/>
              </a:rPr>
            </a:br>
            <a:r>
              <a:rPr lang="en-US" sz="3200" cap="small" dirty="0">
                <a:latin typeface="Candara" panose="020E0502030303020204" pitchFamily="34" charset="0"/>
              </a:rPr>
              <a:t> He is Lord and Christ</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229600" cy="4572000"/>
          </a:xfrm>
        </p:spPr>
        <p:txBody>
          <a:bodyPr>
            <a:normAutofit/>
          </a:bodyPr>
          <a:lstStyle/>
          <a:p>
            <a:pPr>
              <a:spcBef>
                <a:spcPts val="600"/>
              </a:spcBef>
              <a:buSzPct val="100000"/>
              <a:buFont typeface="Wingdings" panose="05000000000000000000" pitchFamily="2" charset="2"/>
              <a:buChar char="§"/>
            </a:pPr>
            <a:r>
              <a:rPr lang="en-US" sz="3600" b="1" u="sng" dirty="0">
                <a:latin typeface="Candara" panose="020E0502030303020204" pitchFamily="34" charset="0"/>
              </a:rPr>
              <a:t>Conclusion</a:t>
            </a:r>
            <a:r>
              <a:rPr lang="en-US" sz="3600" b="1" dirty="0">
                <a:latin typeface="Candara" panose="020E0502030303020204" pitchFamily="34" charset="0"/>
              </a:rPr>
              <a:t>:</a:t>
            </a:r>
            <a:r>
              <a:rPr lang="en-US" sz="3600" dirty="0">
                <a:latin typeface="Candara" panose="020E0502030303020204" pitchFamily="34" charset="0"/>
              </a:rPr>
              <a:t> Application - Acts 2:36</a:t>
            </a:r>
          </a:p>
          <a:p>
            <a:pPr lvl="1">
              <a:spcBef>
                <a:spcPts val="600"/>
              </a:spcBef>
              <a:buSzPct val="100000"/>
              <a:buFont typeface="Wingdings" panose="05000000000000000000" pitchFamily="2" charset="2"/>
              <a:buChar char="§"/>
            </a:pPr>
            <a:r>
              <a:rPr lang="en-US" sz="3200" dirty="0">
                <a:latin typeface="Candara" panose="020E0502030303020204" pitchFamily="34" charset="0"/>
              </a:rPr>
              <a:t>Clear, concise, conclusive and convincing</a:t>
            </a:r>
            <a:endParaRPr lang="en-US" sz="3200" i="1" dirty="0">
              <a:latin typeface="Candara" panose="020E0502030303020204" pitchFamily="34" charset="0"/>
            </a:endParaRPr>
          </a:p>
          <a:p>
            <a:pPr lvl="1">
              <a:spcBef>
                <a:spcPts val="600"/>
              </a:spcBef>
              <a:buSzPct val="100000"/>
              <a:buFont typeface="Wingdings" panose="05000000000000000000" pitchFamily="2" charset="2"/>
              <a:buChar char="§"/>
            </a:pPr>
            <a:r>
              <a:rPr lang="en-US" sz="3200" dirty="0">
                <a:latin typeface="Candara" panose="020E0502030303020204" pitchFamily="34" charset="0"/>
              </a:rPr>
              <a:t>Not delivered with anger or contempt</a:t>
            </a:r>
          </a:p>
          <a:p>
            <a:pPr lvl="2">
              <a:spcBef>
                <a:spcPts val="600"/>
              </a:spcBef>
              <a:buSzPct val="100000"/>
              <a:buFont typeface="Wingdings" panose="05000000000000000000" pitchFamily="2" charset="2"/>
              <a:buChar char="§"/>
            </a:pPr>
            <a:r>
              <a:rPr lang="en-US" sz="3000" dirty="0">
                <a:latin typeface="Candara" panose="020E0502030303020204" pitchFamily="34" charset="0"/>
              </a:rPr>
              <a:t>Intended to </a:t>
            </a:r>
            <a:r>
              <a:rPr lang="en-US" sz="3000" u="sng" dirty="0">
                <a:latin typeface="Candara" panose="020E0502030303020204" pitchFamily="34" charset="0"/>
              </a:rPr>
              <a:t>convict</a:t>
            </a:r>
            <a:r>
              <a:rPr lang="en-US" sz="3000" dirty="0">
                <a:latin typeface="Candara" panose="020E0502030303020204" pitchFamily="34" charset="0"/>
              </a:rPr>
              <a:t> the sinners of their sin, and </a:t>
            </a:r>
            <a:r>
              <a:rPr lang="en-US" sz="3000" u="sng" dirty="0">
                <a:latin typeface="Candara" panose="020E0502030303020204" pitchFamily="34" charset="0"/>
              </a:rPr>
              <a:t>save</a:t>
            </a:r>
            <a:r>
              <a:rPr lang="en-US" sz="3000" dirty="0">
                <a:latin typeface="Candara" panose="020E0502030303020204" pitchFamily="34" charset="0"/>
              </a:rPr>
              <a:t> them - John 16:8-9</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11</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152400"/>
            <a:ext cx="8229600" cy="1524000"/>
          </a:xfrm>
        </p:spPr>
        <p:txBody>
          <a:bodyPr>
            <a:normAutofit/>
          </a:bodyPr>
          <a:lstStyle/>
          <a:p>
            <a:r>
              <a:rPr lang="en-US" sz="4400" b="1" dirty="0">
                <a:latin typeface="Candara" panose="020E0502030303020204" pitchFamily="34" charset="0"/>
              </a:rPr>
              <a:t>Results of Sermon </a:t>
            </a:r>
            <a:r>
              <a:rPr lang="en-US" sz="2800" dirty="0">
                <a:latin typeface="Candara" panose="020E0502030303020204" pitchFamily="34" charset="0"/>
              </a:rPr>
              <a:t>- Acts 2:37-41</a:t>
            </a:r>
            <a:br>
              <a:rPr lang="en-US" sz="2800" dirty="0">
                <a:latin typeface="Candara" panose="020E0502030303020204" pitchFamily="34" charset="0"/>
              </a:rPr>
            </a:br>
            <a:r>
              <a:rPr lang="en-US" sz="3200" cap="small" dirty="0">
                <a:latin typeface="Candara" panose="020E0502030303020204" pitchFamily="34" charset="0"/>
              </a:rPr>
              <a:t>The Lost are Saved</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229600" cy="4800600"/>
          </a:xfrm>
        </p:spPr>
        <p:txBody>
          <a:bodyPr>
            <a:normAutofit/>
          </a:bodyPr>
          <a:lstStyle/>
          <a:p>
            <a:pPr>
              <a:spcBef>
                <a:spcPts val="600"/>
              </a:spcBef>
              <a:buSzPct val="100000"/>
              <a:buFont typeface="Wingdings" panose="05000000000000000000" pitchFamily="2" charset="2"/>
              <a:buChar char="§"/>
            </a:pPr>
            <a:r>
              <a:rPr lang="en-US" sz="3200" b="1" u="sng" dirty="0">
                <a:latin typeface="Candara" panose="020E0502030303020204" pitchFamily="34" charset="0"/>
              </a:rPr>
              <a:t>Effect</a:t>
            </a:r>
            <a:r>
              <a:rPr lang="en-US" sz="3200" dirty="0">
                <a:latin typeface="Candara" panose="020E0502030303020204" pitchFamily="34" charset="0"/>
              </a:rPr>
              <a:t> of the truth on good hearts - 2:37</a:t>
            </a:r>
          </a:p>
          <a:p>
            <a:pPr>
              <a:spcBef>
                <a:spcPts val="600"/>
              </a:spcBef>
              <a:buSzPct val="100000"/>
              <a:buFont typeface="Wingdings" panose="05000000000000000000" pitchFamily="2" charset="2"/>
              <a:buChar char="§"/>
            </a:pPr>
            <a:r>
              <a:rPr lang="en-US" sz="3200" b="1" u="sng" dirty="0">
                <a:latin typeface="Candara" panose="020E0502030303020204" pitchFamily="34" charset="0"/>
              </a:rPr>
              <a:t>Plea</a:t>
            </a:r>
            <a:r>
              <a:rPr lang="en-US" sz="3200" dirty="0">
                <a:latin typeface="Candara" panose="020E0502030303020204" pitchFamily="34" charset="0"/>
              </a:rPr>
              <a:t> of convicted believers - 2:37</a:t>
            </a:r>
          </a:p>
          <a:p>
            <a:pPr>
              <a:spcBef>
                <a:spcPts val="600"/>
              </a:spcBef>
              <a:buSzPct val="100000"/>
              <a:buFont typeface="Wingdings" panose="05000000000000000000" pitchFamily="2" charset="2"/>
              <a:buChar char="§"/>
            </a:pPr>
            <a:r>
              <a:rPr lang="en-US" sz="3200" b="1" u="sng" dirty="0">
                <a:latin typeface="Candara" panose="020E0502030303020204" pitchFamily="34" charset="0"/>
              </a:rPr>
              <a:t>Remedy</a:t>
            </a:r>
            <a:r>
              <a:rPr lang="en-US" sz="3200" dirty="0">
                <a:latin typeface="Candara" panose="020E0502030303020204" pitchFamily="34" charset="0"/>
              </a:rPr>
              <a:t> is stated - 2:38-40</a:t>
            </a:r>
          </a:p>
          <a:p>
            <a:pPr lvl="1">
              <a:spcBef>
                <a:spcPts val="600"/>
              </a:spcBef>
              <a:buSzPct val="100000"/>
              <a:buFont typeface="Wingdings" panose="05000000000000000000" pitchFamily="2" charset="2"/>
              <a:buChar char="§"/>
            </a:pPr>
            <a:r>
              <a:rPr lang="en-US" sz="2600" dirty="0">
                <a:latin typeface="Candara" panose="020E0502030303020204" pitchFamily="34" charset="0"/>
              </a:rPr>
              <a:t>Repent and be baptized for remission of sins - 2:38</a:t>
            </a:r>
          </a:p>
          <a:p>
            <a:pPr lvl="1">
              <a:spcBef>
                <a:spcPts val="600"/>
              </a:spcBef>
              <a:buSzPct val="100000"/>
              <a:buFont typeface="Wingdings" panose="05000000000000000000" pitchFamily="2" charset="2"/>
              <a:buChar char="§"/>
            </a:pPr>
            <a:r>
              <a:rPr lang="en-US" sz="2600" dirty="0">
                <a:latin typeface="Candara" panose="020E0502030303020204" pitchFamily="34" charset="0"/>
              </a:rPr>
              <a:t>Receive the gift of the Holy Spirit - 2:38</a:t>
            </a:r>
          </a:p>
          <a:p>
            <a:pPr lvl="1">
              <a:spcBef>
                <a:spcPts val="600"/>
              </a:spcBef>
              <a:buSzPct val="100000"/>
              <a:buFont typeface="Wingdings" panose="05000000000000000000" pitchFamily="2" charset="2"/>
              <a:buChar char="§"/>
            </a:pPr>
            <a:r>
              <a:rPr lang="en-US" sz="2600" dirty="0">
                <a:latin typeface="Candara" panose="020E0502030303020204" pitchFamily="34" charset="0"/>
              </a:rPr>
              <a:t>Promise of salvation is available to all - 2:39</a:t>
            </a:r>
          </a:p>
          <a:p>
            <a:pPr lvl="1">
              <a:spcBef>
                <a:spcPts val="600"/>
              </a:spcBef>
              <a:buSzPct val="100000"/>
              <a:buFont typeface="Wingdings" panose="05000000000000000000" pitchFamily="2" charset="2"/>
              <a:buChar char="§"/>
            </a:pPr>
            <a:r>
              <a:rPr lang="en-US" sz="2600" dirty="0">
                <a:latin typeface="Candara" panose="020E0502030303020204" pitchFamily="34" charset="0"/>
              </a:rPr>
              <a:t>Many words of exhortation - 2:40</a:t>
            </a:r>
          </a:p>
          <a:p>
            <a:pPr>
              <a:spcBef>
                <a:spcPts val="600"/>
              </a:spcBef>
              <a:buSzPct val="100000"/>
              <a:buFont typeface="Wingdings" panose="05000000000000000000" pitchFamily="2" charset="2"/>
              <a:buChar char="§"/>
            </a:pPr>
            <a:r>
              <a:rPr lang="en-US" sz="3200" b="1" u="sng" dirty="0">
                <a:latin typeface="Candara" panose="020E0502030303020204" pitchFamily="34" charset="0"/>
              </a:rPr>
              <a:t>Response</a:t>
            </a:r>
            <a:r>
              <a:rPr lang="en-US" sz="3200" dirty="0">
                <a:latin typeface="Candara" panose="020E0502030303020204" pitchFamily="34" charset="0"/>
              </a:rPr>
              <a:t> of convicted believers - 2:41</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12</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228600"/>
            <a:ext cx="8458200" cy="1600200"/>
          </a:xfrm>
        </p:spPr>
        <p:txBody>
          <a:bodyPr>
            <a:normAutofit/>
          </a:bodyPr>
          <a:lstStyle/>
          <a:p>
            <a:r>
              <a:rPr lang="en-US" sz="4400" b="1" dirty="0">
                <a:latin typeface="Candara" panose="020E0502030303020204" pitchFamily="34" charset="0"/>
              </a:rPr>
              <a:t>Results of Salvation</a:t>
            </a:r>
            <a:r>
              <a:rPr lang="en-US" sz="2800" b="1" dirty="0">
                <a:latin typeface="Candara" panose="020E0502030303020204" pitchFamily="34" charset="0"/>
              </a:rPr>
              <a:t> </a:t>
            </a:r>
            <a:r>
              <a:rPr lang="en-US" sz="2800" dirty="0">
                <a:latin typeface="Candara" panose="020E0502030303020204" pitchFamily="34" charset="0"/>
              </a:rPr>
              <a:t>- Acts 2:41-47</a:t>
            </a:r>
            <a:br>
              <a:rPr lang="en-US" sz="2800" dirty="0">
                <a:latin typeface="Candara" panose="020E0502030303020204" pitchFamily="34" charset="0"/>
              </a:rPr>
            </a:br>
            <a:r>
              <a:rPr lang="en-US" sz="3200" cap="small" dirty="0">
                <a:latin typeface="Candara" panose="020E0502030303020204" pitchFamily="34" charset="0"/>
              </a:rPr>
              <a:t>The Church of Christ</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686800" cy="44958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Saved were added to the church - 2:41, 47</a:t>
            </a:r>
          </a:p>
          <a:p>
            <a:pPr>
              <a:spcBef>
                <a:spcPts val="600"/>
              </a:spcBef>
              <a:buSzPct val="100000"/>
              <a:buFont typeface="Wingdings" panose="05000000000000000000" pitchFamily="2" charset="2"/>
              <a:buChar char="§"/>
            </a:pPr>
            <a:r>
              <a:rPr lang="en-US" sz="3600" dirty="0">
                <a:latin typeface="Candara" panose="020E0502030303020204" pitchFamily="34" charset="0"/>
              </a:rPr>
              <a:t>Faithful continuance - 2:42-43 </a:t>
            </a:r>
          </a:p>
          <a:p>
            <a:pPr lvl="1">
              <a:spcBef>
                <a:spcPts val="600"/>
              </a:spcBef>
              <a:buSzPct val="100000"/>
              <a:buFont typeface="Wingdings" panose="05000000000000000000" pitchFamily="2" charset="2"/>
              <a:buChar char="§"/>
            </a:pPr>
            <a:r>
              <a:rPr lang="en-US" sz="3600" dirty="0">
                <a:latin typeface="Candara" panose="020E0502030303020204" pitchFamily="34" charset="0"/>
              </a:rPr>
              <a:t> </a:t>
            </a:r>
            <a:r>
              <a:rPr lang="en-US" sz="3200" dirty="0">
                <a:latin typeface="Candara" panose="020E0502030303020204" pitchFamily="34" charset="0"/>
              </a:rPr>
              <a:t>single-mindedness</a:t>
            </a:r>
          </a:p>
          <a:p>
            <a:pPr>
              <a:spcBef>
                <a:spcPts val="600"/>
              </a:spcBef>
              <a:buSzPct val="100000"/>
              <a:buFont typeface="Wingdings" panose="05000000000000000000" pitchFamily="2" charset="2"/>
              <a:buChar char="§"/>
            </a:pPr>
            <a:r>
              <a:rPr lang="en-US" sz="3600" dirty="0">
                <a:latin typeface="Candara" panose="020E0502030303020204" pitchFamily="34" charset="0"/>
              </a:rPr>
              <a:t>Unity of believers - 2:44-46</a:t>
            </a:r>
          </a:p>
          <a:p>
            <a:pPr>
              <a:spcBef>
                <a:spcPts val="600"/>
              </a:spcBef>
              <a:buSzPct val="100000"/>
              <a:buFont typeface="Wingdings" panose="05000000000000000000" pitchFamily="2" charset="2"/>
              <a:buChar char="§"/>
            </a:pPr>
            <a:r>
              <a:rPr lang="en-US" sz="3600" dirty="0">
                <a:latin typeface="Candara" panose="020E0502030303020204" pitchFamily="34" charset="0"/>
              </a:rPr>
              <a:t>Favor with God and all the people - 2:47</a:t>
            </a:r>
          </a:p>
        </p:txBody>
      </p:sp>
      <p:sp>
        <p:nvSpPr>
          <p:cNvPr id="4" name="Slide Number Placeholder 3"/>
          <p:cNvSpPr>
            <a:spLocks noGrp="1"/>
          </p:cNvSpPr>
          <p:nvPr>
            <p:ph type="sldNum" sz="quarter" idx="12"/>
          </p:nvPr>
        </p:nvSpPr>
        <p:spPr>
          <a:xfrm>
            <a:off x="7772400" y="314325"/>
            <a:ext cx="685800" cy="767687"/>
          </a:xfrm>
        </p:spPr>
        <p:txBody>
          <a:bodyPr/>
          <a:lstStyle/>
          <a:p>
            <a:fld id="{BC410EEA-824F-4D46-AFE7-60426C8C06B0}" type="slidenum">
              <a:rPr lang="en-US" sz="1800" smtClean="0">
                <a:latin typeface="Candara" panose="020E0502030303020204" pitchFamily="34" charset="0"/>
              </a:rPr>
              <a:pPr/>
              <a:t>13</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228600"/>
            <a:ext cx="8458200" cy="990600"/>
          </a:xfrm>
        </p:spPr>
        <p:txBody>
          <a:bodyPr>
            <a:normAutofit/>
          </a:bodyPr>
          <a:lstStyle/>
          <a:p>
            <a:r>
              <a:rPr lang="en-US" sz="4400" b="1" dirty="0">
                <a:latin typeface="Candara" panose="020E0502030303020204" pitchFamily="34" charset="0"/>
              </a:rPr>
              <a:t>Summary of Acts 2</a:t>
            </a:r>
            <a:endParaRPr lang="en-US" sz="2800" b="1" dirty="0">
              <a:latin typeface="Candara" panose="020E0502030303020204" pitchFamily="34" charset="0"/>
            </a:endParaRPr>
          </a:p>
        </p:txBody>
      </p:sp>
      <p:sp>
        <p:nvSpPr>
          <p:cNvPr id="3" name="Rectangle 2"/>
          <p:cNvSpPr>
            <a:spLocks noGrp="1"/>
          </p:cNvSpPr>
          <p:nvPr>
            <p:ph idx="1"/>
          </p:nvPr>
        </p:nvSpPr>
        <p:spPr>
          <a:xfrm>
            <a:off x="457200" y="1447800"/>
            <a:ext cx="8686800" cy="5281794"/>
          </a:xfrm>
        </p:spPr>
        <p:txBody>
          <a:bodyPr>
            <a:noAutofit/>
          </a:bodyPr>
          <a:lstStyle/>
          <a:p>
            <a:pPr>
              <a:spcBef>
                <a:spcPts val="600"/>
              </a:spcBef>
              <a:buSzPct val="100000"/>
              <a:buFont typeface="Wingdings" panose="05000000000000000000" pitchFamily="2" charset="2"/>
              <a:buChar char="§"/>
            </a:pPr>
            <a:r>
              <a:rPr lang="en-US" sz="3200" dirty="0">
                <a:latin typeface="Candara" panose="020E0502030303020204" pitchFamily="34" charset="0"/>
              </a:rPr>
              <a:t>Records a great day in the history of the world and the purposes of God in Christ</a:t>
            </a:r>
          </a:p>
          <a:p>
            <a:pPr>
              <a:spcBef>
                <a:spcPts val="600"/>
              </a:spcBef>
              <a:buSzPct val="100000"/>
              <a:buFont typeface="Wingdings" panose="05000000000000000000" pitchFamily="2" charset="2"/>
              <a:buChar char="§"/>
            </a:pPr>
            <a:r>
              <a:rPr lang="en-US" sz="3200" u="sng" dirty="0">
                <a:latin typeface="Candara" panose="020E0502030303020204" pitchFamily="34" charset="0"/>
              </a:rPr>
              <a:t>Today</a:t>
            </a:r>
            <a:r>
              <a:rPr lang="en-US" sz="3200" dirty="0">
                <a:latin typeface="Candara" panose="020E0502030303020204" pitchFamily="34" charset="0"/>
              </a:rPr>
              <a:t>: Same problem and solution exists</a:t>
            </a:r>
          </a:p>
          <a:p>
            <a:pPr lvl="1">
              <a:spcBef>
                <a:spcPts val="300"/>
              </a:spcBef>
              <a:buSzPct val="100000"/>
              <a:buFont typeface="Wingdings" panose="05000000000000000000" pitchFamily="2" charset="2"/>
              <a:buChar char="§"/>
            </a:pPr>
            <a:r>
              <a:rPr lang="en-US" sz="3200" i="1" dirty="0">
                <a:latin typeface="Candara" panose="020E0502030303020204" pitchFamily="34" charset="0"/>
              </a:rPr>
              <a:t>Same problem</a:t>
            </a:r>
            <a:r>
              <a:rPr lang="en-US" sz="3200" dirty="0">
                <a:latin typeface="Candara" panose="020E0502030303020204" pitchFamily="34" charset="0"/>
              </a:rPr>
              <a:t>: Sin</a:t>
            </a:r>
          </a:p>
          <a:p>
            <a:pPr lvl="1">
              <a:spcBef>
                <a:spcPts val="300"/>
              </a:spcBef>
              <a:buSzPct val="100000"/>
              <a:buFont typeface="Wingdings" panose="05000000000000000000" pitchFamily="2" charset="2"/>
              <a:buChar char="§"/>
            </a:pPr>
            <a:r>
              <a:rPr lang="en-US" sz="3200" i="1" dirty="0">
                <a:latin typeface="Candara" panose="020E0502030303020204" pitchFamily="34" charset="0"/>
              </a:rPr>
              <a:t>Same message</a:t>
            </a:r>
            <a:r>
              <a:rPr lang="en-US" sz="3200" dirty="0">
                <a:latin typeface="Candara" panose="020E0502030303020204" pitchFamily="34" charset="0"/>
              </a:rPr>
              <a:t>: Gospel of Christ</a:t>
            </a:r>
          </a:p>
          <a:p>
            <a:pPr lvl="1">
              <a:spcBef>
                <a:spcPts val="300"/>
              </a:spcBef>
              <a:buSzPct val="100000"/>
              <a:buFont typeface="Wingdings" panose="05000000000000000000" pitchFamily="2" charset="2"/>
              <a:buChar char="§"/>
            </a:pPr>
            <a:r>
              <a:rPr lang="en-US" sz="3200" i="1" dirty="0">
                <a:latin typeface="Candara" panose="020E0502030303020204" pitchFamily="34" charset="0"/>
              </a:rPr>
              <a:t>Same solution</a:t>
            </a:r>
            <a:r>
              <a:rPr lang="en-US" sz="3200" dirty="0">
                <a:latin typeface="Candara" panose="020E0502030303020204" pitchFamily="34" charset="0"/>
              </a:rPr>
              <a:t>: Believe, repent, be baptized</a:t>
            </a:r>
          </a:p>
          <a:p>
            <a:pPr>
              <a:spcBef>
                <a:spcPts val="600"/>
              </a:spcBef>
              <a:buSzPct val="100000"/>
              <a:buFont typeface="Wingdings" panose="05000000000000000000" pitchFamily="2" charset="2"/>
              <a:buChar char="§"/>
            </a:pPr>
            <a:r>
              <a:rPr lang="en-US" sz="3200" i="1" dirty="0">
                <a:latin typeface="Candara" panose="020E0502030303020204" pitchFamily="34" charset="0"/>
              </a:rPr>
              <a:t>“All things are ready, come to the feast”</a:t>
            </a:r>
          </a:p>
          <a:p>
            <a:pPr lvl="1">
              <a:spcBef>
                <a:spcPts val="600"/>
              </a:spcBef>
              <a:buSzPct val="100000"/>
              <a:buFont typeface="Wingdings" panose="05000000000000000000" pitchFamily="2" charset="2"/>
              <a:buChar char="§"/>
            </a:pPr>
            <a:r>
              <a:rPr lang="en-US" sz="3000" dirty="0">
                <a:latin typeface="Candara" panose="020E0502030303020204" pitchFamily="34" charset="0"/>
              </a:rPr>
              <a:t> Luke 14:15-24</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14</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2"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63500" y="482600"/>
            <a:ext cx="8185446" cy="878541"/>
          </a:xfrm>
        </p:spPr>
        <p:txBody>
          <a:bodyPr anchor="ctr">
            <a:normAutofit fontScale="90000"/>
          </a:bodyPr>
          <a:lstStyle/>
          <a:p>
            <a:pPr algn="l"/>
            <a:r>
              <a:rPr lang="en-US" sz="5300" b="1" i="1" dirty="0">
                <a:solidFill>
                  <a:schemeClr val="tx1"/>
                </a:solidFill>
                <a:latin typeface="Arial" panose="020B0604020202020204" pitchFamily="34" charset="0"/>
                <a:cs typeface="Arial" panose="020B0604020202020204" pitchFamily="34" charset="0"/>
              </a:rPr>
              <a:t>“What shall we do?” </a:t>
            </a:r>
            <a:r>
              <a:rPr lang="en-US" sz="2700" dirty="0">
                <a:solidFill>
                  <a:schemeClr val="tx1"/>
                </a:solidFill>
                <a:latin typeface="Arial" panose="020B0604020202020204" pitchFamily="34" charset="0"/>
                <a:cs typeface="Arial" panose="020B0604020202020204" pitchFamily="34" charset="0"/>
              </a:rPr>
              <a:t>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84041" y="1335741"/>
            <a:ext cx="8002759" cy="5217458"/>
          </a:xfrm>
          <a:noFill/>
        </p:spPr>
        <p:txBody>
          <a:bodyPr vert="horz" wrap="square" lIns="68580" tIns="34290" rIns="68580" bIns="34290" numCol="1" rtlCol="0" anchor="ctr"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Hear the Gospel – Romans 10:17</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Confess Christ as Lord – Matthew 10:34</a:t>
            </a:r>
          </a:p>
          <a:p>
            <a:pPr marL="457200">
              <a:spcBef>
                <a:spcPts val="0"/>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Be baptized </a:t>
            </a:r>
            <a:r>
              <a:rPr lang="en-US" altLang="en-US" sz="2900" dirty="0">
                <a:latin typeface="Candara" panose="020E0502030303020204" pitchFamily="34" charset="0"/>
              </a:rPr>
              <a:t>to wash away your</a:t>
            </a:r>
            <a:r>
              <a:rPr lang="en-US" altLang="en-US" sz="2900" dirty="0">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9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Endure Trials -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900" dirty="0">
                <a:effectLst/>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1519325" y="3721783"/>
            <a:ext cx="3733801" cy="646331"/>
          </a:xfrm>
          <a:prstGeom prst="rect">
            <a:avLst/>
          </a:prstGeom>
          <a:noFill/>
        </p:spPr>
        <p:txBody>
          <a:bodyPr wrap="square" lIns="68580" tIns="34290" rIns="68580" bIns="34290">
            <a:spAutoFit/>
          </a:bodyPr>
          <a:lstStyle/>
          <a:p>
            <a:pPr algn="ctr"/>
            <a:r>
              <a:rPr lang="en-US" sz="3750" b="1" u="none" dirty="0">
                <a:ln w="12700">
                  <a:solidFill>
                    <a:schemeClr val="accent1"/>
                  </a:solidFill>
                  <a:prstDash val="solid"/>
                </a:ln>
                <a:solidFill>
                  <a:schemeClr val="bg2">
                    <a:lumMod val="20000"/>
                    <a:lumOff val="80000"/>
                  </a:schemeClr>
                </a:solidFill>
                <a:effectLst>
                  <a:outerShdw dist="38100" dir="2640000" algn="bl" rotWithShape="0">
                    <a:schemeClr val="accent1"/>
                  </a:outerShdw>
                </a:effectLst>
                <a:latin typeface="Arial" panose="020B0604020202020204" pitchFamily="34" charset="0"/>
                <a:cs typeface="Arial" panose="020B0604020202020204" pitchFamily="34" charset="0"/>
              </a:rPr>
              <a:t>INVITATION</a:t>
            </a:r>
          </a:p>
        </p:txBody>
      </p:sp>
    </p:spTree>
    <p:extLst>
      <p:ext uri="{BB962C8B-B14F-4D97-AF65-F5344CB8AC3E}">
        <p14:creationId xmlns:p14="http://schemas.microsoft.com/office/powerpoint/2010/main" val="2400874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750"/>
                                        <p:tgtEl>
                                          <p:spTgt spid="7">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750"/>
                                        <p:tgtEl>
                                          <p:spTgt spid="7">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750"/>
                                        <p:tgtEl>
                                          <p:spTgt spid="7">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750"/>
                                        <p:tgtEl>
                                          <p:spTgt spid="7">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750"/>
                                        <p:tgtEl>
                                          <p:spTgt spid="7">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750"/>
                                        <p:tgtEl>
                                          <p:spTgt spid="7">
                                            <p:txEl>
                                              <p:pRg st="6" end="6"/>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750"/>
                                        <p:tgtEl>
                                          <p:spTgt spid="7">
                                            <p:txEl>
                                              <p:pRg st="7" end="7"/>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750"/>
                                        <p:tgtEl>
                                          <p:spTgt spid="7">
                                            <p:txEl>
                                              <p:pRg st="8" end="8"/>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8CBF-4C15-4863-8B73-DA78FB7BE8E1}"/>
              </a:ext>
            </a:extLst>
          </p:cNvPr>
          <p:cNvSpPr>
            <a:spLocks noGrp="1"/>
          </p:cNvSpPr>
          <p:nvPr>
            <p:ph type="title"/>
          </p:nvPr>
        </p:nvSpPr>
        <p:spPr>
          <a:xfrm>
            <a:off x="484710" y="452718"/>
            <a:ext cx="7055380" cy="767687"/>
          </a:xfrm>
        </p:spPr>
        <p:txBody>
          <a:bodyPr/>
          <a:lstStyle/>
          <a:p>
            <a:r>
              <a:rPr lang="en-US" sz="4400" b="1" dirty="0">
                <a:latin typeface="Candara" panose="020E0502030303020204" pitchFamily="34" charset="0"/>
              </a:rPr>
              <a:t>Acts 2:22-24</a:t>
            </a:r>
          </a:p>
        </p:txBody>
      </p:sp>
      <p:sp>
        <p:nvSpPr>
          <p:cNvPr id="4" name="Slide Number Placeholder 3">
            <a:extLst>
              <a:ext uri="{FF2B5EF4-FFF2-40B4-BE49-F238E27FC236}">
                <a16:creationId xmlns:a16="http://schemas.microsoft.com/office/drawing/2014/main" id="{C1346634-0D3C-4442-A4EC-00A39091E605}"/>
              </a:ext>
            </a:extLst>
          </p:cNvPr>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2</a:t>
            </a:fld>
            <a:endParaRPr lang="en-US" sz="1800" dirty="0">
              <a:latin typeface="Candara" panose="020E0502030303020204" pitchFamily="34" charset="0"/>
            </a:endParaRPr>
          </a:p>
        </p:txBody>
      </p:sp>
      <p:sp>
        <p:nvSpPr>
          <p:cNvPr id="5" name="Rectangle 4">
            <a:extLst>
              <a:ext uri="{FF2B5EF4-FFF2-40B4-BE49-F238E27FC236}">
                <a16:creationId xmlns:a16="http://schemas.microsoft.com/office/drawing/2014/main" id="{C5C469E3-0DF2-4B2A-9F19-C3A69A15F42F}"/>
              </a:ext>
            </a:extLst>
          </p:cNvPr>
          <p:cNvSpPr/>
          <p:nvPr/>
        </p:nvSpPr>
        <p:spPr>
          <a:xfrm>
            <a:off x="3962400" y="1371600"/>
            <a:ext cx="3124200"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D38B29-717A-427A-B9BC-ABC4BFE22AD9}"/>
              </a:ext>
            </a:extLst>
          </p:cNvPr>
          <p:cNvSpPr>
            <a:spLocks noGrp="1"/>
          </p:cNvSpPr>
          <p:nvPr>
            <p:ph idx="1"/>
          </p:nvPr>
        </p:nvSpPr>
        <p:spPr>
          <a:xfrm>
            <a:off x="394063" y="1295400"/>
            <a:ext cx="8458200" cy="5410200"/>
          </a:xfrm>
        </p:spPr>
        <p:txBody>
          <a:bodyPr>
            <a:noAutofit/>
          </a:bodyPr>
          <a:lstStyle/>
          <a:p>
            <a:pPr marL="0" indent="0">
              <a:buNone/>
            </a:pPr>
            <a:r>
              <a:rPr lang="en-US" sz="3200" b="1" i="1" dirty="0">
                <a:latin typeface="Candara" panose="020E0502030303020204" pitchFamily="34" charset="0"/>
              </a:rPr>
              <a:t>“</a:t>
            </a:r>
            <a:r>
              <a:rPr lang="en-US" sz="3200" b="1" i="1" dirty="0">
                <a:solidFill>
                  <a:schemeClr val="accent2"/>
                </a:solidFill>
                <a:latin typeface="Candara" panose="020E0502030303020204" pitchFamily="34" charset="0"/>
              </a:rPr>
              <a:t>22</a:t>
            </a:r>
            <a:r>
              <a:rPr lang="en-US" sz="3200" b="1" i="1" dirty="0">
                <a:latin typeface="Candara" panose="020E0502030303020204" pitchFamily="34" charset="0"/>
              </a:rPr>
              <a:t> Ye men of Israel, hear these words; Jesus of Nazareth, a man approved of God among you by miracles and wonders and signs, which God did by him in the midst of you, as ye yourselves also know: </a:t>
            </a:r>
            <a:r>
              <a:rPr lang="en-US" sz="3200" b="1" i="1" dirty="0">
                <a:solidFill>
                  <a:schemeClr val="accent2"/>
                </a:solidFill>
                <a:latin typeface="Candara" panose="020E0502030303020204" pitchFamily="34" charset="0"/>
              </a:rPr>
              <a:t>23</a:t>
            </a:r>
            <a:r>
              <a:rPr lang="en-US" sz="3200" b="1" i="1" dirty="0">
                <a:latin typeface="Candara" panose="020E0502030303020204" pitchFamily="34" charset="0"/>
              </a:rPr>
              <a:t> Him, being delivered by the determinate counsel and foreknowledge of God, ye have taken, and by wicked hands have crucified and slain: </a:t>
            </a:r>
            <a:r>
              <a:rPr lang="en-US" sz="3200" b="1" i="1" dirty="0">
                <a:solidFill>
                  <a:schemeClr val="accent2"/>
                </a:solidFill>
                <a:latin typeface="Candara" panose="020E0502030303020204" pitchFamily="34" charset="0"/>
              </a:rPr>
              <a:t>24</a:t>
            </a:r>
            <a:r>
              <a:rPr lang="en-US" sz="3200" b="1" i="1" dirty="0">
                <a:latin typeface="Candara" panose="020E0502030303020204" pitchFamily="34" charset="0"/>
              </a:rPr>
              <a:t> Whom God hath raised up, having loosed the pains of death: because it was not possible that he should be holden of it”</a:t>
            </a:r>
          </a:p>
        </p:txBody>
      </p:sp>
    </p:spTree>
    <p:extLst>
      <p:ext uri="{BB962C8B-B14F-4D97-AF65-F5344CB8AC3E}">
        <p14:creationId xmlns:p14="http://schemas.microsoft.com/office/powerpoint/2010/main" val="690929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sz="4400" b="1" dirty="0">
                <a:latin typeface="Candara" panose="020E0502030303020204" pitchFamily="34" charset="0"/>
              </a:rPr>
              <a:t>Acts 2 - Day of Pentecost</a:t>
            </a:r>
          </a:p>
        </p:txBody>
      </p:sp>
      <p:sp>
        <p:nvSpPr>
          <p:cNvPr id="3" name="Rectangle 2"/>
          <p:cNvSpPr>
            <a:spLocks noGrp="1"/>
          </p:cNvSpPr>
          <p:nvPr>
            <p:ph idx="1"/>
          </p:nvPr>
        </p:nvSpPr>
        <p:spPr>
          <a:xfrm>
            <a:off x="466724" y="1609725"/>
            <a:ext cx="8601076" cy="5095875"/>
          </a:xfrm>
        </p:spPr>
        <p:txBody>
          <a:bodyPr>
            <a:normAutofit/>
          </a:bodyPr>
          <a:lstStyle/>
          <a:p>
            <a:pPr>
              <a:spcBef>
                <a:spcPts val="600"/>
              </a:spcBef>
              <a:buSzPct val="100000"/>
              <a:buFont typeface="Wingdings" panose="05000000000000000000" pitchFamily="2" charset="2"/>
              <a:buChar char="§"/>
            </a:pPr>
            <a:r>
              <a:rPr lang="en-US" sz="3200" dirty="0">
                <a:latin typeface="Candara" panose="020E0502030303020204" pitchFamily="34" charset="0"/>
              </a:rPr>
              <a:t>50 days after the Passover (death of Jesus)</a:t>
            </a:r>
          </a:p>
          <a:p>
            <a:pPr lvl="1">
              <a:spcBef>
                <a:spcPts val="600"/>
              </a:spcBef>
              <a:buSzPct val="100000"/>
              <a:buFont typeface="Wingdings" panose="05000000000000000000" pitchFamily="2" charset="2"/>
              <a:buChar char="§"/>
            </a:pPr>
            <a:r>
              <a:rPr lang="en-US" sz="2800" dirty="0">
                <a:latin typeface="Candara" panose="020E0502030303020204" pitchFamily="34" charset="0"/>
              </a:rPr>
              <a:t>Always first day of the week - Leviticus 23:15-16</a:t>
            </a:r>
          </a:p>
          <a:p>
            <a:pPr>
              <a:spcBef>
                <a:spcPts val="600"/>
              </a:spcBef>
              <a:buSzPct val="100000"/>
              <a:buFont typeface="Wingdings" panose="05000000000000000000" pitchFamily="2" charset="2"/>
              <a:buChar char="§"/>
            </a:pPr>
            <a:r>
              <a:rPr lang="en-US" sz="3200" dirty="0">
                <a:latin typeface="Candara" panose="020E0502030303020204" pitchFamily="34" charset="0"/>
              </a:rPr>
              <a:t>But, on this very Pentecost day…</a:t>
            </a:r>
          </a:p>
          <a:p>
            <a:pPr lvl="1">
              <a:spcBef>
                <a:spcPts val="600"/>
              </a:spcBef>
              <a:buSzPct val="100000"/>
              <a:buFont typeface="Wingdings" panose="05000000000000000000" pitchFamily="2" charset="2"/>
              <a:buChar char="§"/>
            </a:pPr>
            <a:r>
              <a:rPr lang="en-US" sz="2800" dirty="0">
                <a:latin typeface="Candara" panose="020E0502030303020204" pitchFamily="34" charset="0"/>
              </a:rPr>
              <a:t>Apostles are baptized with the Holy Spirit</a:t>
            </a:r>
          </a:p>
          <a:p>
            <a:pPr lvl="1">
              <a:spcBef>
                <a:spcPts val="600"/>
              </a:spcBef>
              <a:buSzPct val="100000"/>
              <a:buFont typeface="Wingdings" panose="05000000000000000000" pitchFamily="2" charset="2"/>
              <a:buChar char="§"/>
            </a:pPr>
            <a:r>
              <a:rPr lang="en-US" sz="2800" dirty="0">
                <a:latin typeface="Candara" panose="020E0502030303020204" pitchFamily="34" charset="0"/>
              </a:rPr>
              <a:t>Empowered to be infallible eyewitnesses of Jesus</a:t>
            </a:r>
          </a:p>
          <a:p>
            <a:pPr lvl="1">
              <a:spcBef>
                <a:spcPts val="600"/>
              </a:spcBef>
              <a:buSzPct val="100000"/>
              <a:buFont typeface="Wingdings" panose="05000000000000000000" pitchFamily="2" charset="2"/>
              <a:buChar char="§"/>
            </a:pPr>
            <a:r>
              <a:rPr lang="en-US" sz="2800" dirty="0">
                <a:latin typeface="Candara" panose="020E0502030303020204" pitchFamily="34" charset="0"/>
              </a:rPr>
              <a:t>Christ’s commission to preach the gospel began</a:t>
            </a:r>
          </a:p>
          <a:p>
            <a:pPr lvl="1">
              <a:spcBef>
                <a:spcPts val="600"/>
              </a:spcBef>
              <a:buSzPct val="100000"/>
              <a:buFont typeface="Wingdings" panose="05000000000000000000" pitchFamily="2" charset="2"/>
              <a:buChar char="§"/>
            </a:pPr>
            <a:r>
              <a:rPr lang="en-US" sz="2800" dirty="0">
                <a:latin typeface="Candara" panose="020E0502030303020204" pitchFamily="34" charset="0"/>
              </a:rPr>
              <a:t>The church of Christ is established</a:t>
            </a:r>
          </a:p>
          <a:p>
            <a:pPr lvl="1">
              <a:spcBef>
                <a:spcPts val="600"/>
              </a:spcBef>
              <a:buSzPct val="100000"/>
              <a:buFont typeface="Wingdings" panose="05000000000000000000" pitchFamily="2" charset="2"/>
              <a:buChar char="§"/>
            </a:pPr>
            <a:r>
              <a:rPr lang="en-US" sz="2800" dirty="0">
                <a:latin typeface="Candara" panose="020E0502030303020204" pitchFamily="34" charset="0"/>
              </a:rPr>
              <a:t>Obedient believers are added to Christ’s church</a:t>
            </a:r>
          </a:p>
          <a:p>
            <a:pPr lvl="2">
              <a:spcBef>
                <a:spcPts val="600"/>
              </a:spcBef>
              <a:buSzPct val="100000"/>
              <a:buFont typeface="Wingdings" panose="05000000000000000000" pitchFamily="2" charset="2"/>
              <a:buChar char="§"/>
            </a:pPr>
            <a:r>
              <a:rPr lang="en-US" sz="2600" b="1" i="1" dirty="0">
                <a:latin typeface="Candara" panose="020E0502030303020204" pitchFamily="34" charset="0"/>
              </a:rPr>
              <a:t>“…gladly received his word were baptized” - </a:t>
            </a:r>
            <a:r>
              <a:rPr lang="en-US" sz="2600" dirty="0">
                <a:latin typeface="Candara" panose="020E0502030303020204" pitchFamily="34" charset="0"/>
              </a:rPr>
              <a:t>vs 41</a:t>
            </a:r>
            <a:endParaRPr lang="en-US" sz="30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3</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1000"/>
                            </p:stCondLst>
                            <p:childTnLst>
                              <p:par>
                                <p:cTn id="59" presetID="42" presetClass="entr" presetSubtype="0" fill="hold" grpId="0"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Holy Spirit Baptism </a:t>
            </a:r>
            <a:r>
              <a:rPr lang="en-US" sz="2800" dirty="0">
                <a:latin typeface="Candara" panose="020E0502030303020204" pitchFamily="34" charset="0"/>
              </a:rPr>
              <a:t>- 2:1-4 (1:8)</a:t>
            </a:r>
            <a:br>
              <a:rPr lang="en-US" sz="2800" b="1" dirty="0">
                <a:latin typeface="Candara" panose="020E0502030303020204" pitchFamily="34" charset="0"/>
              </a:rPr>
            </a:br>
            <a:r>
              <a:rPr lang="en-US" sz="3200" cap="small" dirty="0">
                <a:latin typeface="Candara" panose="020E0502030303020204" pitchFamily="34" charset="0"/>
              </a:rPr>
              <a:t>Heaven’s Power to Speak</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229600" cy="4102291"/>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Three manifestations - Acts 2:2-3</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Sound</a:t>
            </a:r>
            <a:r>
              <a:rPr lang="en-US" sz="3200" dirty="0">
                <a:latin typeface="Candara" panose="020E0502030303020204" pitchFamily="34" charset="0"/>
              </a:rPr>
              <a:t>: Like a rushing wind</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Sight</a:t>
            </a:r>
            <a:r>
              <a:rPr lang="en-US" sz="3200" dirty="0">
                <a:latin typeface="Candara" panose="020E0502030303020204" pitchFamily="34" charset="0"/>
              </a:rPr>
              <a:t>: Divided tongues on each man</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Language</a:t>
            </a:r>
            <a:r>
              <a:rPr lang="en-US" sz="3200" dirty="0">
                <a:latin typeface="Candara" panose="020E0502030303020204" pitchFamily="34" charset="0"/>
              </a:rPr>
              <a:t>: Spoke at the Spirit’s direction</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4</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Holy Spirit Baptism </a:t>
            </a:r>
            <a:r>
              <a:rPr lang="en-US" sz="2800" dirty="0">
                <a:latin typeface="Candara" panose="020E0502030303020204" pitchFamily="34" charset="0"/>
              </a:rPr>
              <a:t>- Acts 2:1-4</a:t>
            </a:r>
            <a:br>
              <a:rPr lang="en-US" sz="2800" dirty="0">
                <a:latin typeface="Candara" panose="020E0502030303020204" pitchFamily="34" charset="0"/>
              </a:rPr>
            </a:br>
            <a:r>
              <a:rPr lang="en-US" sz="3200" cap="small" dirty="0">
                <a:latin typeface="Candara" panose="020E0502030303020204" pitchFamily="34" charset="0"/>
              </a:rPr>
              <a:t>Heaven’s Power to Speak</a:t>
            </a:r>
            <a:endParaRPr lang="en-US" sz="2800" dirty="0">
              <a:latin typeface="Candara" panose="020E0502030303020204" pitchFamily="34" charset="0"/>
            </a:endParaRPr>
          </a:p>
        </p:txBody>
      </p:sp>
      <p:sp>
        <p:nvSpPr>
          <p:cNvPr id="3" name="Rectangle 2"/>
          <p:cNvSpPr>
            <a:spLocks noGrp="1"/>
          </p:cNvSpPr>
          <p:nvPr>
            <p:ph idx="1"/>
          </p:nvPr>
        </p:nvSpPr>
        <p:spPr>
          <a:xfrm>
            <a:off x="457200" y="1685924"/>
            <a:ext cx="8458200" cy="5095875"/>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The reaction - Acts 2:5-13</a:t>
            </a:r>
          </a:p>
          <a:p>
            <a:pPr lvl="1">
              <a:spcBef>
                <a:spcPts val="600"/>
              </a:spcBef>
              <a:buSzPct val="100000"/>
              <a:buFont typeface="Wingdings" panose="05000000000000000000" pitchFamily="2" charset="2"/>
              <a:buChar char="§"/>
            </a:pPr>
            <a:r>
              <a:rPr lang="en-US" sz="3200" dirty="0">
                <a:latin typeface="Candara" panose="020E0502030303020204" pitchFamily="34" charset="0"/>
              </a:rPr>
              <a:t>Drew a crowd - 2:5-6</a:t>
            </a:r>
          </a:p>
          <a:p>
            <a:pPr lvl="2">
              <a:spcBef>
                <a:spcPts val="600"/>
              </a:spcBef>
              <a:buSzPct val="100000"/>
              <a:buFont typeface="Wingdings" panose="05000000000000000000" pitchFamily="2" charset="2"/>
              <a:buChar char="§"/>
            </a:pPr>
            <a:r>
              <a:rPr lang="en-US" sz="2800" dirty="0">
                <a:latin typeface="Candara" panose="020E0502030303020204" pitchFamily="34" charset="0"/>
              </a:rPr>
              <a:t>Needed to hear the gospel (1:8)</a:t>
            </a:r>
          </a:p>
          <a:p>
            <a:pPr lvl="1">
              <a:spcBef>
                <a:spcPts val="600"/>
              </a:spcBef>
              <a:buSzPct val="100000"/>
              <a:buFont typeface="Wingdings" panose="05000000000000000000" pitchFamily="2" charset="2"/>
              <a:buChar char="§"/>
            </a:pPr>
            <a:r>
              <a:rPr lang="en-US" sz="3200" dirty="0">
                <a:latin typeface="Candara" panose="020E0502030303020204" pitchFamily="34" charset="0"/>
              </a:rPr>
              <a:t>Amazed, confused, wondering - 2:6-12</a:t>
            </a:r>
          </a:p>
          <a:p>
            <a:pPr lvl="2">
              <a:spcBef>
                <a:spcPts val="600"/>
              </a:spcBef>
              <a:buSzPct val="100000"/>
              <a:buFont typeface="Wingdings" panose="05000000000000000000" pitchFamily="2" charset="2"/>
              <a:buChar char="§"/>
            </a:pPr>
            <a:r>
              <a:rPr lang="en-US" sz="2800" dirty="0">
                <a:latin typeface="Candara" panose="020E0502030303020204" pitchFamily="34" charset="0"/>
              </a:rPr>
              <a:t>Hearts prepared to listen</a:t>
            </a:r>
          </a:p>
          <a:p>
            <a:pPr lvl="1">
              <a:spcBef>
                <a:spcPts val="600"/>
              </a:spcBef>
              <a:buSzPct val="100000"/>
              <a:buFont typeface="Wingdings" panose="05000000000000000000" pitchFamily="2" charset="2"/>
              <a:buChar char="§"/>
            </a:pPr>
            <a:r>
              <a:rPr lang="en-US" sz="3200" dirty="0">
                <a:latin typeface="Candara" panose="020E0502030303020204" pitchFamily="34" charset="0"/>
              </a:rPr>
              <a:t>The apostles accused of drunkenness - 2:13</a:t>
            </a:r>
          </a:p>
          <a:p>
            <a:pPr lvl="2">
              <a:spcBef>
                <a:spcPts val="600"/>
              </a:spcBef>
              <a:buSzPct val="100000"/>
              <a:buFont typeface="Wingdings" panose="05000000000000000000" pitchFamily="2" charset="2"/>
              <a:buChar char="§"/>
            </a:pPr>
            <a:r>
              <a:rPr lang="en-US" sz="2800" dirty="0">
                <a:latin typeface="Candara" panose="020E0502030303020204" pitchFamily="34" charset="0"/>
              </a:rPr>
              <a:t>Some always pervert the evidence for truth </a:t>
            </a:r>
            <a:r>
              <a:rPr lang="en-US" sz="2800">
                <a:latin typeface="Candara" panose="020E0502030303020204" pitchFamily="34" charset="0"/>
              </a:rPr>
              <a:t>and falsely accuse </a:t>
            </a:r>
            <a:r>
              <a:rPr lang="en-US" sz="2800" dirty="0">
                <a:latin typeface="Candara" panose="020E0502030303020204" pitchFamily="34" charset="0"/>
              </a:rPr>
              <a:t>the righteous</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5</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Holy Spirit Baptism </a:t>
            </a:r>
            <a:r>
              <a:rPr lang="en-US" sz="2800" dirty="0">
                <a:latin typeface="Candara" panose="020E0502030303020204" pitchFamily="34" charset="0"/>
              </a:rPr>
              <a:t>- Acts 2:1-4</a:t>
            </a:r>
            <a:br>
              <a:rPr lang="en-US" sz="2800" dirty="0">
                <a:latin typeface="Candara" panose="020E0502030303020204" pitchFamily="34" charset="0"/>
              </a:rPr>
            </a:br>
            <a:r>
              <a:rPr lang="en-US" sz="3200" cap="small" dirty="0">
                <a:latin typeface="Candara" panose="020E0502030303020204" pitchFamily="34" charset="0"/>
              </a:rPr>
              <a:t>Heaven’s Power to Speak</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229600" cy="45720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Inspired explanation of this event</a:t>
            </a:r>
          </a:p>
          <a:p>
            <a:pPr lvl="2">
              <a:spcBef>
                <a:spcPts val="600"/>
              </a:spcBef>
              <a:buSzPct val="100000"/>
              <a:buFont typeface="Wingdings" panose="05000000000000000000" pitchFamily="2" charset="2"/>
              <a:buChar char="§"/>
            </a:pPr>
            <a:r>
              <a:rPr lang="en-US" sz="2800" dirty="0">
                <a:latin typeface="Candara" panose="020E0502030303020204" pitchFamily="34" charset="0"/>
              </a:rPr>
              <a:t>Acts 2:14-21</a:t>
            </a:r>
          </a:p>
          <a:p>
            <a:pPr lvl="1">
              <a:spcBef>
                <a:spcPts val="600"/>
              </a:spcBef>
              <a:buSzPct val="100000"/>
              <a:buFont typeface="Wingdings" panose="05000000000000000000" pitchFamily="2" charset="2"/>
              <a:buChar char="§"/>
            </a:pPr>
            <a:r>
              <a:rPr lang="en-US" sz="3200" i="1" dirty="0">
                <a:latin typeface="Candara" panose="020E0502030303020204" pitchFamily="34" charset="0"/>
              </a:rPr>
              <a:t>Fulfillment of Joel’s prophecy - </a:t>
            </a:r>
            <a:r>
              <a:rPr lang="en-US" sz="3200" dirty="0">
                <a:latin typeface="Candara" panose="020E0502030303020204" pitchFamily="34" charset="0"/>
              </a:rPr>
              <a:t>2:16</a:t>
            </a:r>
          </a:p>
          <a:p>
            <a:pPr lvl="3">
              <a:spcBef>
                <a:spcPts val="600"/>
              </a:spcBef>
              <a:buSzPct val="100000"/>
              <a:buFont typeface="Wingdings" panose="05000000000000000000" pitchFamily="2" charset="2"/>
              <a:buChar char="§"/>
            </a:pPr>
            <a:r>
              <a:rPr lang="en-US" sz="2400" dirty="0">
                <a:latin typeface="Candara" panose="020E0502030303020204" pitchFamily="34" charset="0"/>
              </a:rPr>
              <a:t>Joel 2:28-32</a:t>
            </a:r>
          </a:p>
          <a:p>
            <a:pPr lvl="2">
              <a:spcBef>
                <a:spcPts val="600"/>
              </a:spcBef>
              <a:buSzPct val="100000"/>
              <a:buFont typeface="Wingdings" panose="05000000000000000000" pitchFamily="2" charset="2"/>
              <a:buChar char="§"/>
            </a:pPr>
            <a:r>
              <a:rPr lang="en-US" sz="2800" dirty="0">
                <a:latin typeface="Candara" panose="020E0502030303020204" pitchFamily="34" charset="0"/>
              </a:rPr>
              <a:t>Divine presence and message - 2:17-18</a:t>
            </a:r>
          </a:p>
          <a:p>
            <a:pPr lvl="2">
              <a:spcBef>
                <a:spcPts val="600"/>
              </a:spcBef>
              <a:buSzPct val="100000"/>
              <a:buFont typeface="Wingdings" panose="05000000000000000000" pitchFamily="2" charset="2"/>
              <a:buChar char="§"/>
            </a:pPr>
            <a:r>
              <a:rPr lang="en-US" sz="2800" dirty="0">
                <a:latin typeface="Candara" panose="020E0502030303020204" pitchFamily="34" charset="0"/>
              </a:rPr>
              <a:t>Divine confirmation and judgment - 2:19-20</a:t>
            </a:r>
          </a:p>
          <a:p>
            <a:pPr lvl="2">
              <a:spcBef>
                <a:spcPts val="600"/>
              </a:spcBef>
              <a:buSzPct val="100000"/>
              <a:buFont typeface="Wingdings" panose="05000000000000000000" pitchFamily="2" charset="2"/>
              <a:buChar char="§"/>
            </a:pPr>
            <a:r>
              <a:rPr lang="en-US" sz="2800" dirty="0">
                <a:latin typeface="Candara" panose="020E0502030303020204" pitchFamily="34" charset="0"/>
              </a:rPr>
              <a:t>Divine offer of salvation - 2:21</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6</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Jesus of Nazareth </a:t>
            </a:r>
            <a:r>
              <a:rPr lang="en-US" sz="2800" dirty="0">
                <a:latin typeface="Candara" panose="020E0502030303020204" pitchFamily="34" charset="0"/>
              </a:rPr>
              <a:t>- Acts 2:22-36</a:t>
            </a:r>
            <a:br>
              <a:rPr lang="en-US" sz="2800" dirty="0">
                <a:latin typeface="Candara" panose="020E0502030303020204" pitchFamily="34" charset="0"/>
              </a:rPr>
            </a:br>
            <a:r>
              <a:rPr lang="en-US" sz="3200" cap="small" dirty="0">
                <a:latin typeface="Candara" panose="020E0502030303020204" pitchFamily="34" charset="0"/>
              </a:rPr>
              <a:t>He is Lord and Christ</a:t>
            </a:r>
            <a:endParaRPr lang="en-US" sz="2800" dirty="0">
              <a:latin typeface="Candara" panose="020E0502030303020204" pitchFamily="34" charset="0"/>
            </a:endParaRPr>
          </a:p>
        </p:txBody>
      </p:sp>
      <p:sp>
        <p:nvSpPr>
          <p:cNvPr id="3" name="Rectangle 2"/>
          <p:cNvSpPr>
            <a:spLocks noGrp="1"/>
          </p:cNvSpPr>
          <p:nvPr>
            <p:ph idx="1"/>
          </p:nvPr>
        </p:nvSpPr>
        <p:spPr>
          <a:xfrm>
            <a:off x="447675" y="1685925"/>
            <a:ext cx="8610600" cy="48006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God </a:t>
            </a:r>
            <a:r>
              <a:rPr lang="en-US" sz="3600" b="1" u="sng" dirty="0">
                <a:latin typeface="Candara" panose="020E0502030303020204" pitchFamily="34" charset="0"/>
              </a:rPr>
              <a:t>approved</a:t>
            </a:r>
            <a:r>
              <a:rPr lang="en-US" sz="3600" dirty="0">
                <a:latin typeface="Candara" panose="020E0502030303020204" pitchFamily="34" charset="0"/>
              </a:rPr>
              <a:t> Jesus - Acts 2:22</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Miracles</a:t>
            </a:r>
            <a:r>
              <a:rPr lang="en-US" sz="3200" dirty="0">
                <a:latin typeface="Candara" panose="020E0502030303020204" pitchFamily="34" charset="0"/>
              </a:rPr>
              <a:t> (mighty works): Source of power</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Wonders</a:t>
            </a:r>
            <a:r>
              <a:rPr lang="en-US" sz="3200" dirty="0">
                <a:latin typeface="Candara" panose="020E0502030303020204" pitchFamily="34" charset="0"/>
              </a:rPr>
              <a:t>: Effect they had on people</a:t>
            </a:r>
          </a:p>
          <a:p>
            <a:pPr lvl="1">
              <a:spcBef>
                <a:spcPts val="600"/>
              </a:spcBef>
              <a:buSzPct val="100000"/>
              <a:buFont typeface="Wingdings" panose="05000000000000000000" pitchFamily="2" charset="2"/>
              <a:buChar char="§"/>
            </a:pPr>
            <a:r>
              <a:rPr lang="en-US" sz="3200" b="1" i="1" u="sng" dirty="0">
                <a:latin typeface="Candara" panose="020E0502030303020204" pitchFamily="34" charset="0"/>
              </a:rPr>
              <a:t>Signs</a:t>
            </a:r>
            <a:r>
              <a:rPr lang="en-US" sz="3200" dirty="0">
                <a:latin typeface="Candara" panose="020E0502030303020204" pitchFamily="34" charset="0"/>
              </a:rPr>
              <a:t>: Testimony of Divine approval</a:t>
            </a:r>
          </a:p>
          <a:p>
            <a:pPr lvl="3">
              <a:spcBef>
                <a:spcPts val="600"/>
              </a:spcBef>
              <a:buSzPct val="100000"/>
              <a:buFont typeface="Wingdings" panose="05000000000000000000" pitchFamily="2" charset="2"/>
              <a:buChar char="§"/>
            </a:pPr>
            <a:r>
              <a:rPr lang="en-US" sz="2800" dirty="0">
                <a:latin typeface="Candara" panose="020E0502030303020204" pitchFamily="34" charset="0"/>
              </a:rPr>
              <a:t>John 3:2; 5:36</a:t>
            </a:r>
          </a:p>
          <a:p>
            <a:pPr lvl="2">
              <a:spcBef>
                <a:spcPts val="600"/>
              </a:spcBef>
              <a:buSzPct val="100000"/>
              <a:buFont typeface="Wingdings" panose="05000000000000000000" pitchFamily="2" charset="2"/>
              <a:buChar char="§"/>
            </a:pPr>
            <a:r>
              <a:rPr lang="en-US" sz="2800" dirty="0">
                <a:latin typeface="Candara" panose="020E0502030303020204" pitchFamily="34" charset="0"/>
              </a:rPr>
              <a:t>Reasonable and reasoned approach: Even His enemies did not deny His miracles</a:t>
            </a:r>
          </a:p>
          <a:p>
            <a:pPr lvl="3">
              <a:spcBef>
                <a:spcPts val="600"/>
              </a:spcBef>
              <a:buSzPct val="100000"/>
              <a:buFont typeface="Wingdings" panose="05000000000000000000" pitchFamily="2" charset="2"/>
              <a:buChar char="§"/>
            </a:pPr>
            <a:r>
              <a:rPr lang="en-US" sz="2600" dirty="0">
                <a:latin typeface="Candara" panose="020E0502030303020204" pitchFamily="34" charset="0"/>
              </a:rPr>
              <a:t>  John 11:47 (Matthew 12:24), cf. Acts 4:15-16</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7</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Jesus of Nazareth </a:t>
            </a:r>
            <a:r>
              <a:rPr lang="en-US" sz="2800" dirty="0">
                <a:latin typeface="Candara" panose="020E0502030303020204" pitchFamily="34" charset="0"/>
              </a:rPr>
              <a:t>- Acts 2:22-36</a:t>
            </a:r>
            <a:br>
              <a:rPr lang="en-US" sz="2800" dirty="0">
                <a:latin typeface="Candara" panose="020E0502030303020204" pitchFamily="34" charset="0"/>
              </a:rPr>
            </a:br>
            <a:r>
              <a:rPr lang="en-US" sz="3200" cap="small" dirty="0">
                <a:latin typeface="Candara" panose="020E0502030303020204" pitchFamily="34" charset="0"/>
              </a:rPr>
              <a:t> He is Lord and Christ</a:t>
            </a:r>
            <a:endParaRPr lang="en-US" sz="2800" dirty="0">
              <a:latin typeface="Candara" panose="020E0502030303020204" pitchFamily="34" charset="0"/>
            </a:endParaRPr>
          </a:p>
        </p:txBody>
      </p:sp>
      <p:sp>
        <p:nvSpPr>
          <p:cNvPr id="3" name="Rectangle 2"/>
          <p:cNvSpPr>
            <a:spLocks noGrp="1"/>
          </p:cNvSpPr>
          <p:nvPr>
            <p:ph idx="1"/>
          </p:nvPr>
        </p:nvSpPr>
        <p:spPr>
          <a:xfrm>
            <a:off x="457200" y="1685925"/>
            <a:ext cx="8229600" cy="48006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You </a:t>
            </a:r>
            <a:r>
              <a:rPr lang="en-US" sz="3600" b="1" u="sng" dirty="0">
                <a:latin typeface="Candara" panose="020E0502030303020204" pitchFamily="34" charset="0"/>
              </a:rPr>
              <a:t>killed</a:t>
            </a:r>
            <a:r>
              <a:rPr lang="en-US" sz="3600" dirty="0">
                <a:latin typeface="Candara" panose="020E0502030303020204" pitchFamily="34" charset="0"/>
              </a:rPr>
              <a:t> Jesus - Acts 2:23</a:t>
            </a:r>
          </a:p>
          <a:p>
            <a:pPr lvl="1">
              <a:spcBef>
                <a:spcPts val="600"/>
              </a:spcBef>
              <a:buSzPct val="100000"/>
              <a:buFont typeface="Wingdings" panose="05000000000000000000" pitchFamily="2" charset="2"/>
              <a:buChar char="§"/>
            </a:pPr>
            <a:r>
              <a:rPr lang="en-US" sz="3200" dirty="0">
                <a:latin typeface="Candara" panose="020E0502030303020204" pitchFamily="34" charset="0"/>
              </a:rPr>
              <a:t>God knew the crucifixion would happen</a:t>
            </a:r>
          </a:p>
          <a:p>
            <a:pPr lvl="1">
              <a:spcBef>
                <a:spcPts val="600"/>
              </a:spcBef>
              <a:buSzPct val="100000"/>
              <a:buFont typeface="Wingdings" panose="05000000000000000000" pitchFamily="2" charset="2"/>
              <a:buChar char="§"/>
            </a:pPr>
            <a:r>
              <a:rPr lang="en-US" sz="3200" dirty="0">
                <a:latin typeface="Candara" panose="020E0502030303020204" pitchFamily="34" charset="0"/>
              </a:rPr>
              <a:t>Determined purpose and foreknowledge</a:t>
            </a:r>
          </a:p>
          <a:p>
            <a:pPr lvl="3">
              <a:spcBef>
                <a:spcPts val="600"/>
              </a:spcBef>
              <a:buSzPct val="100000"/>
              <a:buFont typeface="Wingdings" panose="05000000000000000000" pitchFamily="2" charset="2"/>
              <a:buChar char="§"/>
            </a:pPr>
            <a:r>
              <a:rPr lang="en-US" sz="2800" dirty="0">
                <a:latin typeface="Candara" panose="020E0502030303020204" pitchFamily="34" charset="0"/>
              </a:rPr>
              <a:t> Luke 22:22</a:t>
            </a:r>
          </a:p>
          <a:p>
            <a:pPr lvl="2">
              <a:spcBef>
                <a:spcPts val="600"/>
              </a:spcBef>
              <a:buSzPct val="100000"/>
              <a:buFont typeface="Wingdings" panose="05000000000000000000" pitchFamily="2" charset="2"/>
              <a:buChar char="§"/>
            </a:pPr>
            <a:r>
              <a:rPr lang="en-US" sz="2800" dirty="0">
                <a:latin typeface="Candara" panose="020E0502030303020204" pitchFamily="34" charset="0"/>
              </a:rPr>
              <a:t>No accident - God was not taken by surprise</a:t>
            </a:r>
          </a:p>
          <a:p>
            <a:pPr lvl="3">
              <a:spcBef>
                <a:spcPts val="600"/>
              </a:spcBef>
              <a:buSzPct val="100000"/>
              <a:buFont typeface="Wingdings" panose="05000000000000000000" pitchFamily="2" charset="2"/>
              <a:buChar char="§"/>
            </a:pPr>
            <a:r>
              <a:rPr lang="en-US" sz="2600" dirty="0">
                <a:latin typeface="Candara" panose="020E0502030303020204" pitchFamily="34" charset="0"/>
              </a:rPr>
              <a:t> Luke 24:25-27, 46; cf. Matthew 16:19-21</a:t>
            </a:r>
          </a:p>
          <a:p>
            <a:pPr lvl="2">
              <a:spcBef>
                <a:spcPts val="600"/>
              </a:spcBef>
              <a:buSzPct val="100000"/>
              <a:buFont typeface="Wingdings" panose="05000000000000000000" pitchFamily="2" charset="2"/>
              <a:buChar char="§"/>
            </a:pPr>
            <a:r>
              <a:rPr lang="en-US" sz="2800" dirty="0">
                <a:latin typeface="Candara" panose="020E0502030303020204" pitchFamily="34" charset="0"/>
              </a:rPr>
              <a:t>Delivered by the Jews to the Romans</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Georgia" pitchFamily="18" charset="0"/>
              </a:rPr>
              <a:pPr/>
              <a:t>8</a:t>
            </a:fld>
            <a:endParaRPr lang="en-US" sz="1800" dirty="0">
              <a:latin typeface="Georgia" pitchFamily="18"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1325562"/>
          </a:xfrm>
        </p:spPr>
        <p:txBody>
          <a:bodyPr>
            <a:normAutofit/>
          </a:bodyPr>
          <a:lstStyle/>
          <a:p>
            <a:r>
              <a:rPr lang="en-US" sz="4400" b="1" dirty="0">
                <a:latin typeface="Candara" panose="020E0502030303020204" pitchFamily="34" charset="0"/>
              </a:rPr>
              <a:t>Jesus of Nazareth </a:t>
            </a:r>
            <a:r>
              <a:rPr lang="en-US" sz="2800" dirty="0">
                <a:latin typeface="Candara" panose="020E0502030303020204" pitchFamily="34" charset="0"/>
              </a:rPr>
              <a:t>- Acts 2:22-36</a:t>
            </a:r>
            <a:br>
              <a:rPr lang="en-US" sz="2800" dirty="0">
                <a:latin typeface="Candara" panose="020E0502030303020204" pitchFamily="34" charset="0"/>
              </a:rPr>
            </a:br>
            <a:r>
              <a:rPr lang="en-US" sz="3200" cap="small" dirty="0">
                <a:latin typeface="Candara" panose="020E0502030303020204" pitchFamily="34" charset="0"/>
              </a:rPr>
              <a:t> He is Lord and Christ</a:t>
            </a:r>
            <a:endParaRPr lang="en-US" sz="2800" dirty="0">
              <a:latin typeface="Candara" panose="020E0502030303020204" pitchFamily="34" charset="0"/>
            </a:endParaRPr>
          </a:p>
        </p:txBody>
      </p:sp>
      <p:sp>
        <p:nvSpPr>
          <p:cNvPr id="3" name="Rectangle 2"/>
          <p:cNvSpPr>
            <a:spLocks noGrp="1"/>
          </p:cNvSpPr>
          <p:nvPr>
            <p:ph idx="1"/>
          </p:nvPr>
        </p:nvSpPr>
        <p:spPr>
          <a:xfrm>
            <a:off x="466724" y="1685925"/>
            <a:ext cx="8677275" cy="4648200"/>
          </a:xfrm>
        </p:spPr>
        <p:txBody>
          <a:bodyPr>
            <a:normAutofit/>
          </a:bodyPr>
          <a:lstStyle/>
          <a:p>
            <a:pPr>
              <a:spcBef>
                <a:spcPts val="600"/>
              </a:spcBef>
              <a:buSzPct val="100000"/>
              <a:buFont typeface="Wingdings" panose="05000000000000000000" pitchFamily="2" charset="2"/>
              <a:buChar char="§"/>
            </a:pPr>
            <a:r>
              <a:rPr lang="en-US" sz="3600" dirty="0">
                <a:latin typeface="Candara" panose="020E0502030303020204" pitchFamily="34" charset="0"/>
              </a:rPr>
              <a:t>God </a:t>
            </a:r>
            <a:r>
              <a:rPr lang="en-US" sz="3600" b="1" u="sng" dirty="0">
                <a:latin typeface="Candara" panose="020E0502030303020204" pitchFamily="34" charset="0"/>
              </a:rPr>
              <a:t>raised up</a:t>
            </a:r>
            <a:r>
              <a:rPr lang="en-US" sz="3600" b="1" dirty="0">
                <a:latin typeface="Candara" panose="020E0502030303020204" pitchFamily="34" charset="0"/>
              </a:rPr>
              <a:t> </a:t>
            </a:r>
            <a:r>
              <a:rPr lang="en-US" sz="3600" dirty="0">
                <a:latin typeface="Candara" panose="020E0502030303020204" pitchFamily="34" charset="0"/>
              </a:rPr>
              <a:t>Jesus - Acts 2:24-32</a:t>
            </a:r>
          </a:p>
          <a:p>
            <a:pPr lvl="1">
              <a:spcBef>
                <a:spcPts val="600"/>
              </a:spcBef>
              <a:buSzPct val="100000"/>
              <a:buFont typeface="Wingdings" panose="05000000000000000000" pitchFamily="2" charset="2"/>
              <a:buChar char="§"/>
            </a:pPr>
            <a:r>
              <a:rPr lang="en-US" sz="3200" i="1" dirty="0">
                <a:latin typeface="Candara" panose="020E0502030303020204" pitchFamily="34" charset="0"/>
              </a:rPr>
              <a:t>Fulfilled prophecy</a:t>
            </a:r>
            <a:r>
              <a:rPr lang="en-US" sz="3200" dirty="0">
                <a:latin typeface="Candara" panose="020E0502030303020204" pitchFamily="34" charset="0"/>
              </a:rPr>
              <a:t> - 2:24-31</a:t>
            </a:r>
            <a:endParaRPr lang="en-US" sz="3200" i="1" dirty="0">
              <a:latin typeface="Candara" panose="020E0502030303020204" pitchFamily="34" charset="0"/>
            </a:endParaRPr>
          </a:p>
          <a:p>
            <a:pPr lvl="2">
              <a:spcBef>
                <a:spcPts val="600"/>
              </a:spcBef>
              <a:buSzPct val="100000"/>
              <a:buFont typeface="Wingdings" panose="05000000000000000000" pitchFamily="2" charset="2"/>
              <a:buChar char="§"/>
            </a:pPr>
            <a:r>
              <a:rPr lang="en-US" sz="3000" dirty="0">
                <a:latin typeface="Candara" panose="020E0502030303020204" pitchFamily="34" charset="0"/>
              </a:rPr>
              <a:t>David - 2:24-29, 31; Psalms 16:8-11</a:t>
            </a:r>
          </a:p>
          <a:p>
            <a:pPr lvl="2">
              <a:spcBef>
                <a:spcPts val="600"/>
              </a:spcBef>
              <a:buSzPct val="100000"/>
              <a:buFont typeface="Wingdings" panose="05000000000000000000" pitchFamily="2" charset="2"/>
              <a:buChar char="§"/>
            </a:pPr>
            <a:r>
              <a:rPr lang="en-US" sz="3000" dirty="0">
                <a:latin typeface="Candara" panose="020E0502030303020204" pitchFamily="34" charset="0"/>
              </a:rPr>
              <a:t>God’s oath to David - 2:30; 2 Samuel 7:12-13</a:t>
            </a:r>
          </a:p>
          <a:p>
            <a:pPr lvl="1">
              <a:spcBef>
                <a:spcPts val="600"/>
              </a:spcBef>
              <a:buSzPct val="100000"/>
              <a:buFont typeface="Wingdings" panose="05000000000000000000" pitchFamily="2" charset="2"/>
              <a:buChar char="§"/>
            </a:pPr>
            <a:r>
              <a:rPr lang="en-US" sz="3200" i="1" dirty="0">
                <a:latin typeface="Candara" panose="020E0502030303020204" pitchFamily="34" charset="0"/>
              </a:rPr>
              <a:t>Eyewitnesses - </a:t>
            </a:r>
            <a:r>
              <a:rPr lang="en-US" sz="3200" dirty="0">
                <a:latin typeface="Candara" panose="020E0502030303020204" pitchFamily="34" charset="0"/>
              </a:rPr>
              <a:t>2:32</a:t>
            </a:r>
          </a:p>
          <a:p>
            <a:pPr lvl="2">
              <a:spcBef>
                <a:spcPts val="600"/>
              </a:spcBef>
              <a:buSzPct val="100000"/>
              <a:buFont typeface="Wingdings" panose="05000000000000000000" pitchFamily="2" charset="2"/>
              <a:buChar char="§"/>
            </a:pPr>
            <a:r>
              <a:rPr lang="en-US" sz="3000" dirty="0">
                <a:latin typeface="Candara" panose="020E0502030303020204" pitchFamily="34" charset="0"/>
              </a:rPr>
              <a:t>The apostles with miraculous, confirming  signs (Mark 16:20)</a:t>
            </a:r>
          </a:p>
        </p:txBody>
      </p:sp>
      <p:sp>
        <p:nvSpPr>
          <p:cNvPr id="4" name="Slide Number Placeholder 3"/>
          <p:cNvSpPr>
            <a:spLocks noGrp="1"/>
          </p:cNvSpPr>
          <p:nvPr>
            <p:ph type="sldNum" sz="quarter" idx="12"/>
          </p:nvPr>
        </p:nvSpPr>
        <p:spPr/>
        <p:txBody>
          <a:bodyPr/>
          <a:lstStyle/>
          <a:p>
            <a:fld id="{BC410EEA-824F-4D46-AFE7-60426C8C06B0}" type="slidenum">
              <a:rPr lang="en-US" sz="1800" smtClean="0">
                <a:latin typeface="Candara" panose="020E0502030303020204" pitchFamily="34" charset="0"/>
              </a:rPr>
              <a:pPr/>
              <a:t>9</a:t>
            </a:fld>
            <a:endParaRPr lang="en-US" sz="1800" dirty="0">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5995</Words>
  <Application>Microsoft Office PowerPoint</Application>
  <PresentationFormat>On-screen Show (4:3)</PresentationFormat>
  <Paragraphs>190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Candara</vt:lpstr>
      <vt:lpstr>Century Gothic</vt:lpstr>
      <vt:lpstr>Georgia</vt:lpstr>
      <vt:lpstr>Wingdings</vt:lpstr>
      <vt:lpstr>Wingdings 3</vt:lpstr>
      <vt:lpstr>Ion</vt:lpstr>
      <vt:lpstr>“hear these words”</vt:lpstr>
      <vt:lpstr>Acts 2:22-24</vt:lpstr>
      <vt:lpstr>Acts 2 - Day of Pentecost</vt:lpstr>
      <vt:lpstr>Holy Spirit Baptism - 2:1-4 (1:8) Heaven’s Power to Speak</vt:lpstr>
      <vt:lpstr>Holy Spirit Baptism - Acts 2:1-4 Heaven’s Power to Speak</vt:lpstr>
      <vt:lpstr>Holy Spirit Baptism - Acts 2:1-4 Heaven’s Power to Speak</vt:lpstr>
      <vt:lpstr>Jesus of Nazareth - Acts 2:22-36 He is Lord and Christ</vt:lpstr>
      <vt:lpstr>Jesus of Nazareth - Acts 2:22-36  He is Lord and Christ</vt:lpstr>
      <vt:lpstr>Jesus of Nazareth - Acts 2:22-36  He is Lord and Christ</vt:lpstr>
      <vt:lpstr>Jesus of Nazareth - Acts 2:22-36  He is Lord and Christ</vt:lpstr>
      <vt:lpstr>Jesus of Nazareth - Acts 2:22-36  He is Lord and Christ</vt:lpstr>
      <vt:lpstr>Results of Sermon - Acts 2:37-41 The Lost are Saved</vt:lpstr>
      <vt:lpstr>Results of Salvation - Acts 2:41-47 The Church of Christ</vt:lpstr>
      <vt:lpstr>Summary of Acts 2</vt:lpstr>
      <vt:lpstr>“What shall we do?” Acts 2:38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2022-03-10T18:53:22Z</dcterms:created>
  <dcterms:modified xsi:type="dcterms:W3CDTF">2022-03-27T19:38:57Z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