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67" r:id="rId4"/>
  </p:sldMasterIdLst>
  <p:notesMasterIdLst>
    <p:notesMasterId r:id="rId16"/>
  </p:notesMasterIdLst>
  <p:handoutMasterIdLst>
    <p:handoutMasterId r:id="rId17"/>
  </p:handoutMasterIdLst>
  <p:sldIdLst>
    <p:sldId id="268" r:id="rId5"/>
    <p:sldId id="270" r:id="rId6"/>
    <p:sldId id="271" r:id="rId7"/>
    <p:sldId id="272" r:id="rId8"/>
    <p:sldId id="273" r:id="rId9"/>
    <p:sldId id="274" r:id="rId10"/>
    <p:sldId id="275" r:id="rId11"/>
    <p:sldId id="276" r:id="rId12"/>
    <p:sldId id="269" r:id="rId13"/>
    <p:sldId id="277" r:id="rId14"/>
    <p:sldId id="306" r:id="rId15"/>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my McClure" initials="TM" lastIdx="1" clrIdx="0">
    <p:extLst>
      <p:ext uri="{19B8F6BF-5375-455C-9EA6-DF929625EA0E}">
        <p15:presenceInfo xmlns:p15="http://schemas.microsoft.com/office/powerpoint/2012/main" userId="5f57beb918c8a4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1" autoAdjust="0"/>
    <p:restoredTop sz="61575" autoAdjust="0"/>
  </p:normalViewPr>
  <p:slideViewPr>
    <p:cSldViewPr snapToGrid="0" snapToObjects="1">
      <p:cViewPr varScale="1">
        <p:scale>
          <a:sx n="70" d="100"/>
          <a:sy n="70" d="100"/>
        </p:scale>
        <p:origin x="2100"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3" d="100"/>
          <a:sy n="83" d="100"/>
        </p:scale>
        <p:origin x="29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73E014-A6AA-472C-8E12-1D9B2DEC572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2FAA60B8-51CB-4CEB-8F1F-B3D7B7F00CB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6/6/2021</a:t>
            </a:r>
            <a:endParaRPr lang="en-US" dirty="0"/>
          </a:p>
        </p:txBody>
      </p:sp>
      <p:sp>
        <p:nvSpPr>
          <p:cNvPr id="4" name="Footer Placeholder 3">
            <a:extLst>
              <a:ext uri="{FF2B5EF4-FFF2-40B4-BE49-F238E27FC236}">
                <a16:creationId xmlns:a16="http://schemas.microsoft.com/office/drawing/2014/main" id="{4E884C44-A5E4-4BDA-B29B-03462F06884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80CB09A-41E4-4E88-82E6-007D8262516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B7AED79-B44F-46F7-9A9D-EC94587FA365}" type="slidenum">
              <a:rPr lang="en-US" smtClean="0"/>
              <a:t>‹#›</a:t>
            </a:fld>
            <a:endParaRPr lang="en-US" dirty="0"/>
          </a:p>
        </p:txBody>
      </p:sp>
    </p:spTree>
    <p:extLst>
      <p:ext uri="{BB962C8B-B14F-4D97-AF65-F5344CB8AC3E}">
        <p14:creationId xmlns:p14="http://schemas.microsoft.com/office/powerpoint/2010/main" val="34642312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6/6/2021</a:t>
            </a:r>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DAAE1FE-786B-4B83-86A4-F53D629261B4}" type="slidenum">
              <a:rPr lang="en-US" smtClean="0"/>
              <a:t>‹#›</a:t>
            </a:fld>
            <a:endParaRPr lang="en-US" dirty="0"/>
          </a:p>
        </p:txBody>
      </p:sp>
    </p:spTree>
    <p:extLst>
      <p:ext uri="{BB962C8B-B14F-4D97-AF65-F5344CB8AC3E}">
        <p14:creationId xmlns:p14="http://schemas.microsoft.com/office/powerpoint/2010/main" val="10154988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a:t>
            </a:fld>
            <a:endParaRPr lang="en-US" dirty="0"/>
          </a:p>
        </p:txBody>
      </p:sp>
      <p:sp>
        <p:nvSpPr>
          <p:cNvPr id="5" name="Date Placeholder 4">
            <a:extLst>
              <a:ext uri="{FF2B5EF4-FFF2-40B4-BE49-F238E27FC236}">
                <a16:creationId xmlns:a16="http://schemas.microsoft.com/office/drawing/2014/main" id="{14199C3D-F289-4341-A423-71979CDE459F}"/>
              </a:ext>
            </a:extLst>
          </p:cNvPr>
          <p:cNvSpPr>
            <a:spLocks noGrp="1"/>
          </p:cNvSpPr>
          <p:nvPr>
            <p:ph type="dt" idx="1"/>
          </p:nvPr>
        </p:nvSpPr>
        <p:spPr/>
        <p:txBody>
          <a:bodyPr/>
          <a:lstStyle/>
          <a:p>
            <a:r>
              <a:rPr lang="en-US"/>
              <a:t>6/6/2021</a:t>
            </a:r>
            <a:endParaRPr lang="en-US" dirty="0"/>
          </a:p>
        </p:txBody>
      </p:sp>
    </p:spTree>
    <p:extLst>
      <p:ext uri="{BB962C8B-B14F-4D97-AF65-F5344CB8AC3E}">
        <p14:creationId xmlns:p14="http://schemas.microsoft.com/office/powerpoint/2010/main" val="1976850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10</a:t>
            </a:fld>
            <a:endParaRPr lang="en-US" dirty="0"/>
          </a:p>
        </p:txBody>
      </p:sp>
      <p:sp>
        <p:nvSpPr>
          <p:cNvPr id="5" name="Date Placeholder 4">
            <a:extLst>
              <a:ext uri="{FF2B5EF4-FFF2-40B4-BE49-F238E27FC236}">
                <a16:creationId xmlns:a16="http://schemas.microsoft.com/office/drawing/2014/main" id="{2BAF7CBE-D123-4402-B143-91C4590E3788}"/>
              </a:ext>
            </a:extLst>
          </p:cNvPr>
          <p:cNvSpPr>
            <a:spLocks noGrp="1"/>
          </p:cNvSpPr>
          <p:nvPr>
            <p:ph type="dt" idx="1"/>
          </p:nvPr>
        </p:nvSpPr>
        <p:spPr/>
        <p:txBody>
          <a:bodyPr/>
          <a:lstStyle/>
          <a:p>
            <a:r>
              <a:rPr lang="en-US"/>
              <a:t>6/6/2021</a:t>
            </a:r>
            <a:endParaRPr lang="en-US" dirty="0"/>
          </a:p>
        </p:txBody>
      </p:sp>
    </p:spTree>
    <p:extLst>
      <p:ext uri="{BB962C8B-B14F-4D97-AF65-F5344CB8AC3E}">
        <p14:creationId xmlns:p14="http://schemas.microsoft.com/office/powerpoint/2010/main" val="1872505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6A23042-BD9C-4D76-B830-D186BF5B5597}"/>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xfrm>
            <a:off x="2" y="4440555"/>
            <a:ext cx="7313506" cy="516064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p:txBody>
      </p:sp>
      <p:sp>
        <p:nvSpPr>
          <p:cNvPr id="27652" name="Slide Number Placeholder 3">
            <a:extLst>
              <a:ext uri="{FF2B5EF4-FFF2-40B4-BE49-F238E27FC236}">
                <a16:creationId xmlns:a16="http://schemas.microsoft.com/office/drawing/2014/main" id="{4CB5F7CB-DCEC-4445-9D4C-C0AF3BC42EA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1265794" indent="-486845">
              <a:defRPr>
                <a:solidFill>
                  <a:schemeClr val="tx1"/>
                </a:solidFill>
                <a:latin typeface="Tahoma" panose="020B0604030504040204" pitchFamily="34" charset="0"/>
              </a:defRPr>
            </a:lvl2pPr>
            <a:lvl3pPr marL="1947376" indent="-389474">
              <a:defRPr>
                <a:solidFill>
                  <a:schemeClr val="tx1"/>
                </a:solidFill>
                <a:latin typeface="Tahoma" panose="020B0604030504040204" pitchFamily="34" charset="0"/>
              </a:defRPr>
            </a:lvl3pPr>
            <a:lvl4pPr marL="2726326" indent="-389474">
              <a:defRPr>
                <a:solidFill>
                  <a:schemeClr val="tx1"/>
                </a:solidFill>
                <a:latin typeface="Tahoma" panose="020B0604030504040204" pitchFamily="34" charset="0"/>
              </a:defRPr>
            </a:lvl4pPr>
            <a:lvl5pPr marL="3505279" indent="-389474">
              <a:defRPr>
                <a:solidFill>
                  <a:schemeClr val="tx1"/>
                </a:solidFill>
                <a:latin typeface="Tahoma" panose="020B0604030504040204" pitchFamily="34" charset="0"/>
              </a:defRPr>
            </a:lvl5pPr>
            <a:lvl6pPr marL="4284233" indent="-389474" eaLnBrk="0" fontAlgn="base" hangingPunct="0">
              <a:spcBef>
                <a:spcPct val="0"/>
              </a:spcBef>
              <a:spcAft>
                <a:spcPct val="0"/>
              </a:spcAft>
              <a:defRPr>
                <a:solidFill>
                  <a:schemeClr val="tx1"/>
                </a:solidFill>
                <a:latin typeface="Tahoma" panose="020B0604030504040204" pitchFamily="34" charset="0"/>
              </a:defRPr>
            </a:lvl6pPr>
            <a:lvl7pPr marL="5063180" indent="-389474" eaLnBrk="0" fontAlgn="base" hangingPunct="0">
              <a:spcBef>
                <a:spcPct val="0"/>
              </a:spcBef>
              <a:spcAft>
                <a:spcPct val="0"/>
              </a:spcAft>
              <a:defRPr>
                <a:solidFill>
                  <a:schemeClr val="tx1"/>
                </a:solidFill>
                <a:latin typeface="Tahoma" panose="020B0604030504040204" pitchFamily="34" charset="0"/>
              </a:defRPr>
            </a:lvl7pPr>
            <a:lvl8pPr marL="5842129" indent="-389474" eaLnBrk="0" fontAlgn="base" hangingPunct="0">
              <a:spcBef>
                <a:spcPct val="0"/>
              </a:spcBef>
              <a:spcAft>
                <a:spcPct val="0"/>
              </a:spcAft>
              <a:defRPr>
                <a:solidFill>
                  <a:schemeClr val="tx1"/>
                </a:solidFill>
                <a:latin typeface="Tahoma" panose="020B0604030504040204" pitchFamily="34" charset="0"/>
              </a:defRPr>
            </a:lvl8pPr>
            <a:lvl9pPr marL="6621082" indent="-389474" eaLnBrk="0" fontAlgn="base" hangingPunct="0">
              <a:spcBef>
                <a:spcPct val="0"/>
              </a:spcBef>
              <a:spcAft>
                <a:spcPct val="0"/>
              </a:spcAft>
              <a:defRPr>
                <a:solidFill>
                  <a:schemeClr val="tx1"/>
                </a:solidFill>
                <a:latin typeface="Tahoma" panose="020B0604030504040204" pitchFamily="34" charset="0"/>
              </a:defRPr>
            </a:lvl9pPr>
          </a:lstStyle>
          <a:p>
            <a:fld id="{895D2958-39BF-49B1-9712-C7565CDB518C}"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63CDEE0A-1BF5-4EF8-92CC-62ED0955431B}"/>
              </a:ext>
            </a:extLst>
          </p:cNvPr>
          <p:cNvSpPr>
            <a:spLocks noGrp="1"/>
          </p:cNvSpPr>
          <p:nvPr>
            <p:ph type="dt" idx="1"/>
          </p:nvPr>
        </p:nvSpPr>
        <p:spPr/>
        <p:txBody>
          <a:bodyPr/>
          <a:lstStyle/>
          <a:p>
            <a:r>
              <a:rPr lang="en-US"/>
              <a:t>6/6/2021</a:t>
            </a:r>
          </a:p>
        </p:txBody>
      </p:sp>
    </p:spTree>
    <p:extLst>
      <p:ext uri="{BB962C8B-B14F-4D97-AF65-F5344CB8AC3E}">
        <p14:creationId xmlns:p14="http://schemas.microsoft.com/office/powerpoint/2010/main" val="216545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6" cy="5160645"/>
          </a:xfrm>
        </p:spPr>
        <p:txBody>
          <a:bodyPr/>
          <a:lstStyle/>
          <a:p>
            <a:pPr algn="l"/>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2</a:t>
            </a:fld>
            <a:endParaRPr lang="en-US" dirty="0"/>
          </a:p>
        </p:txBody>
      </p:sp>
      <p:sp>
        <p:nvSpPr>
          <p:cNvPr id="5" name="Date Placeholder 4">
            <a:extLst>
              <a:ext uri="{FF2B5EF4-FFF2-40B4-BE49-F238E27FC236}">
                <a16:creationId xmlns:a16="http://schemas.microsoft.com/office/drawing/2014/main" id="{6D3BBFAA-610B-43C6-BAF8-B2AC99314B29}"/>
              </a:ext>
            </a:extLst>
          </p:cNvPr>
          <p:cNvSpPr>
            <a:spLocks noGrp="1"/>
          </p:cNvSpPr>
          <p:nvPr>
            <p:ph type="dt" idx="1"/>
          </p:nvPr>
        </p:nvSpPr>
        <p:spPr/>
        <p:txBody>
          <a:bodyPr/>
          <a:lstStyle/>
          <a:p>
            <a:r>
              <a:rPr lang="en-US"/>
              <a:t>6/6/2021</a:t>
            </a:r>
            <a:endParaRPr lang="en-US" dirty="0"/>
          </a:p>
        </p:txBody>
      </p:sp>
    </p:spTree>
    <p:extLst>
      <p:ext uri="{BB962C8B-B14F-4D97-AF65-F5344CB8AC3E}">
        <p14:creationId xmlns:p14="http://schemas.microsoft.com/office/powerpoint/2010/main" val="2008799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6"/>
          </a:xfrm>
        </p:spPr>
        <p:txBody>
          <a:bodyPr/>
          <a:lstStyle/>
          <a:p>
            <a:r>
              <a:rPr lang="en-US" b="1" dirty="0"/>
              <a:t>2 Pet 3:9 </a:t>
            </a:r>
            <a:r>
              <a:rPr lang="en-US" b="0" dirty="0"/>
              <a:t>The Lord is not slack concerning His promise, as some count slackness, but is longsuffering toward us, not willing that any should perish but that all should come to repentance. (NKJV)</a:t>
            </a:r>
          </a:p>
          <a:p>
            <a:endParaRPr lang="en-US" b="0" dirty="0"/>
          </a:p>
          <a:p>
            <a:r>
              <a:rPr lang="en-US" b="1" dirty="0"/>
              <a:t>Mt 22:1 </a:t>
            </a:r>
            <a:r>
              <a:rPr lang="en-US" dirty="0"/>
              <a:t>And Jesus answered and spoke to them again by parables and said: 2 "The kingdom of heaven is like a certain king who arranged a marriage for his son, 3 "and sent out his servants to call those who were invited to the wedding; and they were not willing to come. 4 "Again, he sent out other servants, saying, 'Tell those who are invited, "See, I have prepared my dinner; my oxen and fatted cattle are killed, and all things are ready. Come to the wedding.“ 5 "But they made light of it and went their ways, one to his own farm, another to his business. 6 "And the rest seized his servants, treated them spitefully, and killed them. 7 "But when the king heard about it, he was furious. And he sent out his armies, destroyed those murderers, and burned up their city. 8 "Then he said to his servants, 'The wedding is ready, but those who were invited were not worthy. 9 'Therefore go into the highways, and as many as you find, invite to the wedding.'10 "So those servants went out into the highways and gathered together all whom they found, both bad and good. And the wedding hall was filled with guests.11 "But when the king came in to see the guests, he saw a man there who did not have on a wedding garment. 12 "So he said to him, 'Friend, how did you come in here without a wedding garment?' And he was speechless.</a:t>
            </a:r>
          </a:p>
          <a:p>
            <a:r>
              <a:rPr lang="en-US" dirty="0"/>
              <a:t> Mt 22:13 "Then the king said to the servants, 'Bind him hand and foot, take him away, and cast him into outer darkness; there will be weeping and gnashing of teeth.'</a:t>
            </a:r>
            <a:r>
              <a:rPr lang="en-US" b="1" dirty="0"/>
              <a:t>14 "For many are called, but few are chosen.“ </a:t>
            </a:r>
            <a:r>
              <a:rPr lang="en-US" dirty="0"/>
              <a:t>(NKJV)</a:t>
            </a:r>
          </a:p>
          <a:p>
            <a:endParaRPr lang="en-US" b="1" dirty="0"/>
          </a:p>
          <a:p>
            <a:r>
              <a:rPr lang="en-US" b="1" dirty="0"/>
              <a:t>Matt 7:13-14 KJV </a:t>
            </a:r>
            <a:r>
              <a:rPr lang="en-US" dirty="0"/>
              <a:t>- 13 Enter ye in at the strait gate: for wide is the gate, and broad is the way, that leadeth to destruction, and many there be which go in thereat: {strait: or, narrow} 14 Because strait is the gate, and narrow is the way, which leadeth unto life, and </a:t>
            </a:r>
            <a:r>
              <a:rPr lang="en-US" b="1" dirty="0"/>
              <a:t>few there be that find it. </a:t>
            </a:r>
          </a:p>
        </p:txBody>
      </p:sp>
      <p:sp>
        <p:nvSpPr>
          <p:cNvPr id="4" name="Slide Number Placeholder 3"/>
          <p:cNvSpPr>
            <a:spLocks noGrp="1"/>
          </p:cNvSpPr>
          <p:nvPr>
            <p:ph type="sldNum" sz="quarter" idx="5"/>
          </p:nvPr>
        </p:nvSpPr>
        <p:spPr/>
        <p:txBody>
          <a:bodyPr/>
          <a:lstStyle/>
          <a:p>
            <a:fld id="{CDAAE1FE-786B-4B83-86A4-F53D629261B4}" type="slidenum">
              <a:rPr lang="en-US" smtClean="0"/>
              <a:t>3</a:t>
            </a:fld>
            <a:endParaRPr lang="en-US" dirty="0"/>
          </a:p>
        </p:txBody>
      </p:sp>
      <p:sp>
        <p:nvSpPr>
          <p:cNvPr id="5" name="Date Placeholder 4">
            <a:extLst>
              <a:ext uri="{FF2B5EF4-FFF2-40B4-BE49-F238E27FC236}">
                <a16:creationId xmlns:a16="http://schemas.microsoft.com/office/drawing/2014/main" id="{A22F80A9-0109-4F9B-A99F-0F4F2260148D}"/>
              </a:ext>
            </a:extLst>
          </p:cNvPr>
          <p:cNvSpPr>
            <a:spLocks noGrp="1"/>
          </p:cNvSpPr>
          <p:nvPr>
            <p:ph type="dt" idx="1"/>
          </p:nvPr>
        </p:nvSpPr>
        <p:spPr/>
        <p:txBody>
          <a:bodyPr/>
          <a:lstStyle/>
          <a:p>
            <a:r>
              <a:rPr lang="en-US"/>
              <a:t>6/6/2021</a:t>
            </a:r>
            <a:endParaRPr lang="en-US" dirty="0"/>
          </a:p>
        </p:txBody>
      </p:sp>
    </p:spTree>
    <p:extLst>
      <p:ext uri="{BB962C8B-B14F-4D97-AF65-F5344CB8AC3E}">
        <p14:creationId xmlns:p14="http://schemas.microsoft.com/office/powerpoint/2010/main" val="2418690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233920" cy="3960495"/>
          </a:xfrm>
        </p:spPr>
        <p:txBody>
          <a:bodyPr/>
          <a:lstStyle/>
          <a:p>
            <a:r>
              <a:rPr lang="en-US" b="1" dirty="0"/>
              <a:t>Matthew 5:13-14 NKJV 13 </a:t>
            </a:r>
            <a:r>
              <a:rPr lang="en-US" b="0" dirty="0"/>
              <a:t>"You are </a:t>
            </a:r>
            <a:r>
              <a:rPr lang="en-US" b="1" dirty="0"/>
              <a:t>the salt of the earth</a:t>
            </a:r>
            <a:r>
              <a:rPr lang="en-US" b="0" dirty="0"/>
              <a:t>; but if the salt loses its flavor, how shall it be seasoned? It is then good for nothing but to be thrown out and trampled underfoot by men. </a:t>
            </a:r>
            <a:r>
              <a:rPr lang="en-US" b="1" dirty="0"/>
              <a:t>14</a:t>
            </a:r>
            <a:r>
              <a:rPr lang="en-US" b="0" dirty="0"/>
              <a:t> "You are the</a:t>
            </a:r>
            <a:r>
              <a:rPr lang="en-US" b="1" dirty="0"/>
              <a:t> light of the world</a:t>
            </a:r>
            <a:r>
              <a:rPr lang="en-US" b="0" dirty="0"/>
              <a:t>. A city that is set on a hill cannot be hidden.</a:t>
            </a:r>
          </a:p>
          <a:p>
            <a:r>
              <a:rPr lang="en-US" b="1" dirty="0"/>
              <a:t>Philippians 2:15 NKJV </a:t>
            </a:r>
            <a:r>
              <a:rPr lang="en-US" b="0" dirty="0"/>
              <a:t>15 that you may become blameless and harmless, children of God without fault in the midst of a crooked and perverse generation, </a:t>
            </a:r>
            <a:r>
              <a:rPr lang="en-US" b="1" dirty="0"/>
              <a:t>among whom you shine as lights in the world</a:t>
            </a:r>
            <a:r>
              <a:rPr lang="en-US" b="0" dirty="0"/>
              <a:t>,</a:t>
            </a:r>
          </a:p>
          <a:p>
            <a:endParaRPr lang="en-US" b="0" dirty="0"/>
          </a:p>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4</a:t>
            </a:fld>
            <a:endParaRPr lang="en-US" dirty="0"/>
          </a:p>
        </p:txBody>
      </p:sp>
      <p:sp>
        <p:nvSpPr>
          <p:cNvPr id="5" name="Date Placeholder 4">
            <a:extLst>
              <a:ext uri="{FF2B5EF4-FFF2-40B4-BE49-F238E27FC236}">
                <a16:creationId xmlns:a16="http://schemas.microsoft.com/office/drawing/2014/main" id="{BCFCDB54-73EE-4D2C-BE4A-42D932963C0B}"/>
              </a:ext>
            </a:extLst>
          </p:cNvPr>
          <p:cNvSpPr>
            <a:spLocks noGrp="1"/>
          </p:cNvSpPr>
          <p:nvPr>
            <p:ph type="dt" idx="1"/>
          </p:nvPr>
        </p:nvSpPr>
        <p:spPr/>
        <p:txBody>
          <a:bodyPr/>
          <a:lstStyle/>
          <a:p>
            <a:r>
              <a:rPr lang="en-US"/>
              <a:t>6/6/2021</a:t>
            </a:r>
            <a:endParaRPr lang="en-US" dirty="0"/>
          </a:p>
        </p:txBody>
      </p:sp>
    </p:spTree>
    <p:extLst>
      <p:ext uri="{BB962C8B-B14F-4D97-AF65-F5344CB8AC3E}">
        <p14:creationId xmlns:p14="http://schemas.microsoft.com/office/powerpoint/2010/main" val="1990044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360363"/>
            <a:ext cx="5759450" cy="3240087"/>
          </a:xfrm>
        </p:spPr>
      </p:sp>
      <p:sp>
        <p:nvSpPr>
          <p:cNvPr id="3" name="Notes Placeholder 2"/>
          <p:cNvSpPr>
            <a:spLocks noGrp="1"/>
          </p:cNvSpPr>
          <p:nvPr>
            <p:ph type="body" idx="1"/>
          </p:nvPr>
        </p:nvSpPr>
        <p:spPr>
          <a:xfrm>
            <a:off x="0" y="3600450"/>
            <a:ext cx="7315200" cy="6000751"/>
          </a:xfrm>
        </p:spPr>
        <p:txBody>
          <a:bodyPr/>
          <a:lstStyle/>
          <a:p>
            <a:r>
              <a:rPr lang="en-US" b="1" dirty="0"/>
              <a:t>1 Peter 3:20 NKJV </a:t>
            </a:r>
            <a:r>
              <a:rPr lang="en-US" b="0" dirty="0"/>
              <a:t>20 who formerly were disobedient, when once the Divine longsuffering waited in the days of Noah, while the ark was being prepared, </a:t>
            </a:r>
            <a:r>
              <a:rPr lang="en-US" b="1" dirty="0"/>
              <a:t>in which a few, that is, eight souls, were saved through wate</a:t>
            </a:r>
            <a:r>
              <a:rPr lang="en-US" b="0" dirty="0"/>
              <a:t>r.</a:t>
            </a:r>
          </a:p>
          <a:p>
            <a:r>
              <a:rPr lang="en-US" b="1" dirty="0"/>
              <a:t>Ge 6:17 </a:t>
            </a:r>
            <a:r>
              <a:rPr lang="en-US" b="0" dirty="0"/>
              <a:t>"And behold, I Myself am bringing floodwaters on the earth, to destroy from under heaven all flesh in which is the breath of life; everything that is on the earth shall die. </a:t>
            </a:r>
            <a:r>
              <a:rPr lang="en-US" b="1" dirty="0"/>
              <a:t>18 "But I will establish My covenant with you; and you shall go into the ark-you, your sons, your wife, and your sons' wives with you. </a:t>
            </a:r>
            <a:r>
              <a:rPr lang="en-US" b="0" dirty="0"/>
              <a:t>19 "And of every living thing of all flesh you shall bring two of every sort into the ark, to keep them alive with you; they shall be male and female. 20 "Of the birds after their kind, of animals after their kind, and of every creeping thing of the earth after its kind, two of every kind will come to you to keep them alive. 21 "And you shall take for yourself of all food that is eaten, and you shall gather it to yourself; and it shall be food for you and for them.“ 22 Thus Noah did; according to all that God commanded him, so he did. (NKJV)</a:t>
            </a:r>
          </a:p>
          <a:p>
            <a:r>
              <a:rPr lang="en-US" b="1" dirty="0"/>
              <a:t>Ge 18:23 </a:t>
            </a:r>
            <a:r>
              <a:rPr lang="en-US" b="0" dirty="0"/>
              <a:t>And Abraham came near and said, "Would You also destroy the righteous with the wicked? 24 "Suppose there were fifty righteous within the city; would You also destroy the place and not spare it for the fifty righteous that were in it</a:t>
            </a:r>
            <a:r>
              <a:rPr lang="en-US" dirty="0"/>
              <a:t>? </a:t>
            </a:r>
            <a:r>
              <a:rPr lang="en-US" b="0" dirty="0"/>
              <a:t>25 "Far be it from You to do such a thing as this, to slay the righteous with the wicked, so that the righteous should be as the wicked; far be it from You! Shall not the Judge of all the earth do right?” 26 So the LORD said, "If I find in Sodom fifty righteous within the city, then I will spare all the place for their sakes.” 27 Then Abraham answered and said, "Indeed now, I who am but dust and ashes have taken it upon myself to speak to the Lord:” 28 "</a:t>
            </a:r>
            <a:r>
              <a:rPr lang="en-US" b="1" dirty="0"/>
              <a:t>Suppose there were five less than the fifty righteous</a:t>
            </a:r>
            <a:r>
              <a:rPr lang="en-US" b="0" dirty="0"/>
              <a:t>; would You destroy all of the city for lack of five?" So He said, "If I find there forty-five, I will not destroy it."</a:t>
            </a:r>
          </a:p>
          <a:p>
            <a:r>
              <a:rPr lang="en-US" b="0" dirty="0"/>
              <a:t>29 And he spoke to Him yet again and said, </a:t>
            </a:r>
            <a:r>
              <a:rPr lang="en-US" b="1" dirty="0"/>
              <a:t>"Suppose there should be forty found there?" </a:t>
            </a:r>
            <a:r>
              <a:rPr lang="en-US" b="0" dirty="0"/>
              <a:t>So He said, "I will not do it for the sake of forty.“ 30 Then he said, "Let not the Lord be angry, and I will speak: </a:t>
            </a:r>
            <a:r>
              <a:rPr lang="en-US" b="1" dirty="0"/>
              <a:t>Suppose thirty should be found there?" </a:t>
            </a:r>
            <a:r>
              <a:rPr lang="en-US" b="0" dirty="0"/>
              <a:t>So He said, "I will not do it if I find thirty there.“ 31 And he said, "Indeed now, I have taken it upon myself to speak to the Lord: </a:t>
            </a:r>
            <a:r>
              <a:rPr lang="en-US" b="1" dirty="0"/>
              <a:t>Suppose twenty should be found there?" </a:t>
            </a:r>
            <a:r>
              <a:rPr lang="en-US" b="0" dirty="0"/>
              <a:t>So He said, "I will not destroy it for the sake of twenty.“ 32 Then he said, "Let not the Lord be angry, and I will speak but once more</a:t>
            </a:r>
            <a:r>
              <a:rPr lang="en-US" b="1" dirty="0"/>
              <a:t>: Suppose ten should be found there?" </a:t>
            </a:r>
            <a:r>
              <a:rPr lang="en-US" b="0" dirty="0"/>
              <a:t>And He said, "I will not destroy it for the sake of ten."</a:t>
            </a:r>
          </a:p>
          <a:p>
            <a:r>
              <a:rPr lang="en-US" b="0" dirty="0"/>
              <a:t> Ge 18:33 So the LORD went His way as soon as He had finished speaking with Abraham; and Abraham returned to his place. (NKJV)</a:t>
            </a:r>
          </a:p>
          <a:p>
            <a:r>
              <a:rPr lang="en-US" b="1" dirty="0"/>
              <a:t>Ge 19:24 </a:t>
            </a:r>
            <a:r>
              <a:rPr lang="en-US" b="0" dirty="0"/>
              <a:t>Then the LORD rained brimstone and fire on Sodom and Gomorrah, from the LORD out of the heavens. 25 So He overthrew those cities, all the plain, all the inhabitants of the cities, and what grew on the ground.</a:t>
            </a:r>
          </a:p>
          <a:p>
            <a:r>
              <a:rPr lang="en-US" b="1" dirty="0"/>
              <a:t>Prov 14:34 </a:t>
            </a:r>
            <a:r>
              <a:rPr lang="en-US" b="0" dirty="0"/>
              <a:t>¶ Righteousness exalts a nation, But sin is a reproach to any people. (NKJV)</a:t>
            </a:r>
          </a:p>
          <a:p>
            <a:r>
              <a:rPr lang="en-US" b="0" dirty="0"/>
              <a:t> </a:t>
            </a:r>
          </a:p>
        </p:txBody>
      </p:sp>
      <p:sp>
        <p:nvSpPr>
          <p:cNvPr id="4" name="Slide Number Placeholder 3"/>
          <p:cNvSpPr>
            <a:spLocks noGrp="1"/>
          </p:cNvSpPr>
          <p:nvPr>
            <p:ph type="sldNum" sz="quarter" idx="5"/>
          </p:nvPr>
        </p:nvSpPr>
        <p:spPr/>
        <p:txBody>
          <a:bodyPr/>
          <a:lstStyle/>
          <a:p>
            <a:fld id="{CDAAE1FE-786B-4B83-86A4-F53D629261B4}" type="slidenum">
              <a:rPr lang="en-US" smtClean="0"/>
              <a:t>5</a:t>
            </a:fld>
            <a:endParaRPr lang="en-US" dirty="0"/>
          </a:p>
        </p:txBody>
      </p:sp>
      <p:sp>
        <p:nvSpPr>
          <p:cNvPr id="5" name="Date Placeholder 4">
            <a:extLst>
              <a:ext uri="{FF2B5EF4-FFF2-40B4-BE49-F238E27FC236}">
                <a16:creationId xmlns:a16="http://schemas.microsoft.com/office/drawing/2014/main" id="{BC660910-7B4D-49A6-A37E-65824B8449D8}"/>
              </a:ext>
            </a:extLst>
          </p:cNvPr>
          <p:cNvSpPr>
            <a:spLocks noGrp="1"/>
          </p:cNvSpPr>
          <p:nvPr>
            <p:ph type="dt" idx="1"/>
          </p:nvPr>
        </p:nvSpPr>
        <p:spPr/>
        <p:txBody>
          <a:bodyPr/>
          <a:lstStyle/>
          <a:p>
            <a:r>
              <a:rPr lang="en-US"/>
              <a:t>6/6/2021</a:t>
            </a:r>
            <a:endParaRPr lang="en-US" dirty="0"/>
          </a:p>
        </p:txBody>
      </p:sp>
    </p:spTree>
    <p:extLst>
      <p:ext uri="{BB962C8B-B14F-4D97-AF65-F5344CB8AC3E}">
        <p14:creationId xmlns:p14="http://schemas.microsoft.com/office/powerpoint/2010/main" val="49465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r>
              <a:rPr lang="en-US" b="1" dirty="0"/>
              <a:t>1Co 1:17 </a:t>
            </a:r>
            <a:r>
              <a:rPr lang="en-US" b="0" dirty="0"/>
              <a:t>For Christ did not send me to baptize, but to preach the gospel, not with wisdom of words, lest the cross of Christ should be made of no effect. 18 For the message of the cross is foolishness to those who are perishing, but to us who are being saved it is the power of God. 19 For it is written: "I will destroy the wisdom of the wise, And bring to nothing the understanding of the prudent.“ 20 Where is the wise? Where is the scribe? Where is the disputer of this age? Has not God made foolish the wisdom of this world? 21 For since, in the wisdom of God, the world through wisdom did not know God, it pleased God through the foolishness of the message preached to save those who believe. 22 For Jews request a sign, and Greeks seek after wisdom; 23 but we preach Christ crucified, to the Jews a stumbling block and to the Greeks foolishness, 24 but to those who are called, both Jews and Greeks, Christ the power of God and the wisdom of God. 25 Because the foolishness of God is wiser than men, and the weakness of God is stronger than men. </a:t>
            </a:r>
            <a:r>
              <a:rPr lang="en-US" b="1" dirty="0"/>
              <a:t>26 For you see your calling, brethren, that not many </a:t>
            </a:r>
            <a:r>
              <a:rPr lang="en-US" b="1" u="sng" dirty="0"/>
              <a:t>wise</a:t>
            </a:r>
            <a:r>
              <a:rPr lang="en-US" b="1" dirty="0"/>
              <a:t> according to the flesh, not many </a:t>
            </a:r>
            <a:r>
              <a:rPr lang="en-US" b="1" u="sng" dirty="0"/>
              <a:t>mighty</a:t>
            </a:r>
            <a:r>
              <a:rPr lang="en-US" b="1" dirty="0"/>
              <a:t>, not many </a:t>
            </a:r>
            <a:r>
              <a:rPr lang="en-US" b="1" u="sng" dirty="0"/>
              <a:t>noble</a:t>
            </a:r>
            <a:r>
              <a:rPr lang="en-US" b="1" dirty="0"/>
              <a:t>, are called. </a:t>
            </a:r>
            <a:r>
              <a:rPr lang="en-US" b="0" dirty="0"/>
              <a:t>27 But God has chosen the foolish things of the world to put to shame the wise, and God has chosen the weak things of the world to put to shame the things which are mighty; 28 and the base things of the world and the things which are despised God has chosen, and the things which are not, to bring to nothing the things that are, 29 that no flesh should glory in His presence. 30 But of Him you are in Christ Jesus, who became for us wisdom from God--and righteousness and sanctification and redemption--31 that, as it is written, "He who glories, let him glory in the LORD.“</a:t>
            </a:r>
          </a:p>
          <a:p>
            <a:endParaRPr lang="en-US" b="0" dirty="0"/>
          </a:p>
          <a:p>
            <a:r>
              <a:rPr lang="en-US" b="1" dirty="0"/>
              <a:t>Ac 17:11 </a:t>
            </a:r>
            <a:r>
              <a:rPr lang="en-US" b="0" dirty="0"/>
              <a:t>These were more fair-minded than those in Thessalonica, in that they received the word with all readiness, and searched the Scriptures daily to find out whether these things were so.</a:t>
            </a:r>
          </a:p>
          <a:p>
            <a:r>
              <a:rPr lang="en-US" b="0" dirty="0"/>
              <a:t> (NKJV)</a:t>
            </a:r>
          </a:p>
          <a:p>
            <a:r>
              <a:rPr lang="en-US" b="1" dirty="0"/>
              <a:t>Mt 7:7</a:t>
            </a:r>
            <a:r>
              <a:rPr lang="en-US" b="0" dirty="0"/>
              <a:t>  Ask, and it shall be given you; seek, and ye shall find; knock, and it shall be opened unto you: 8 "For everyone who asks receives, and he who seeks finds, and to him who knocks it will be opened. (NKJV)</a:t>
            </a:r>
          </a:p>
          <a:p>
            <a:r>
              <a:rPr lang="en-US" b="1" dirty="0"/>
              <a:t>Joh 5:39 </a:t>
            </a:r>
            <a:r>
              <a:rPr lang="en-US" b="0" dirty="0"/>
              <a:t>"You search the Scriptures, for in them you think you have eternal life; and these are they which testify of Me. (NKJV)</a:t>
            </a:r>
          </a:p>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6</a:t>
            </a:fld>
            <a:endParaRPr lang="en-US" dirty="0"/>
          </a:p>
        </p:txBody>
      </p:sp>
      <p:sp>
        <p:nvSpPr>
          <p:cNvPr id="5" name="Date Placeholder 4">
            <a:extLst>
              <a:ext uri="{FF2B5EF4-FFF2-40B4-BE49-F238E27FC236}">
                <a16:creationId xmlns:a16="http://schemas.microsoft.com/office/drawing/2014/main" id="{D949A933-E8FA-43C4-8767-D4121DE08199}"/>
              </a:ext>
            </a:extLst>
          </p:cNvPr>
          <p:cNvSpPr>
            <a:spLocks noGrp="1"/>
          </p:cNvSpPr>
          <p:nvPr>
            <p:ph type="dt" idx="1"/>
          </p:nvPr>
        </p:nvSpPr>
        <p:spPr/>
        <p:txBody>
          <a:bodyPr/>
          <a:lstStyle/>
          <a:p>
            <a:r>
              <a:rPr lang="en-US"/>
              <a:t>6/6/2021</a:t>
            </a:r>
            <a:endParaRPr lang="en-US" dirty="0"/>
          </a:p>
        </p:txBody>
      </p:sp>
    </p:spTree>
    <p:extLst>
      <p:ext uri="{BB962C8B-B14F-4D97-AF65-F5344CB8AC3E}">
        <p14:creationId xmlns:p14="http://schemas.microsoft.com/office/powerpoint/2010/main" val="456242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93" y="4440555"/>
            <a:ext cx="7313507" cy="5160645"/>
          </a:xfrm>
        </p:spPr>
        <p:txBody>
          <a:bodyPr/>
          <a:lstStyle/>
          <a:p>
            <a:r>
              <a:rPr lang="en-US" b="1" dirty="0"/>
              <a:t>De 30:19 </a:t>
            </a:r>
            <a:r>
              <a:rPr lang="en-US" b="0" dirty="0"/>
              <a:t>"I call heaven and earth as witnesses today against you, that </a:t>
            </a:r>
            <a:r>
              <a:rPr lang="en-US" b="1" dirty="0"/>
              <a:t>I have set before you life and death</a:t>
            </a:r>
            <a:r>
              <a:rPr lang="en-US" b="0" dirty="0"/>
              <a:t>, blessing and cursing; therefore </a:t>
            </a:r>
            <a:r>
              <a:rPr lang="en-US" b="1" dirty="0"/>
              <a:t>choose life, that both you and your descendants may live;</a:t>
            </a:r>
            <a:r>
              <a:rPr lang="en-US" b="0" dirty="0"/>
              <a:t> (NKJV)</a:t>
            </a:r>
          </a:p>
          <a:p>
            <a:r>
              <a:rPr lang="en-US" b="1" dirty="0"/>
              <a:t>Joh 12:37 </a:t>
            </a:r>
            <a:r>
              <a:rPr lang="en-US" b="0" dirty="0"/>
              <a:t>But although He had done so many signs before them, they did not believe in Him, 38 that the word of Isaiah the prophet might be fulfilled, which he spoke: "Lord, who has believed our report? And to whom has the arm of the LORD been revealed?“ 39 Therefore they could not believe, because Isaiah said again: 40 "He has blinded their eyes and hardened their hearts, Lest they should see with their eyes, Lest they should understand with their hearts and turn, So that I should heal them.“ 41 These things Isaiah said when he saw His glory and spoke of Him. 42 Nevertheless even among the rulers many believed in Him, but because of the Pharisees they did not confess Him, lest they should be put out of the synagogue; (NKJV)</a:t>
            </a:r>
          </a:p>
          <a:p>
            <a:r>
              <a:rPr lang="en-US" b="1" dirty="0"/>
              <a:t>2Co 4:1 </a:t>
            </a:r>
            <a:r>
              <a:rPr lang="en-US" b="0" dirty="0"/>
              <a:t>Therefore, since we have this ministry, as we have received mercy, we do not lose heart</a:t>
            </a:r>
            <a:r>
              <a:rPr lang="en-US" dirty="0"/>
              <a:t>. </a:t>
            </a:r>
            <a:r>
              <a:rPr lang="en-US" b="0" dirty="0"/>
              <a:t>2 But we have renounced the hidden things of shame, not walking in craftiness nor handling the word of God deceitfully, but by manifestation of the truth commending ourselves to every man's conscience in the sight of God. 3 But even if our gospel is veiled, it is veiled to those who are perishing, </a:t>
            </a:r>
            <a:r>
              <a:rPr lang="en-US" b="1" dirty="0"/>
              <a:t>4 whose minds the god of this age has blinded, who do not believe, lest the light of the gospel of the glory of Christ, who is the image of God, should shine on them. </a:t>
            </a:r>
            <a:r>
              <a:rPr lang="en-US" b="0" dirty="0"/>
              <a:t>5 For we do not preach ourselves, but Christ Jesus the Lord, and ourselves your bondservants for Jesus' sake. (NKJV)</a:t>
            </a:r>
          </a:p>
          <a:p>
            <a:r>
              <a:rPr lang="en-US" b="1" dirty="0"/>
              <a:t>1Ti 4:1 </a:t>
            </a:r>
            <a:r>
              <a:rPr lang="en-US" b="0" dirty="0"/>
              <a:t>Now the Spirit expressly says that in latter times some will depart from the faith, giving heed to deceiving spirits and doctrines of demons, 2 speaking lies in hypocrisy, having their own conscience seared with a hot iron, (NKJV)</a:t>
            </a:r>
          </a:p>
          <a:p>
            <a:r>
              <a:rPr lang="en-US" b="1" dirty="0"/>
              <a:t>1 John 2:15-17 NKJV</a:t>
            </a:r>
            <a:r>
              <a:rPr lang="en-US" b="0" dirty="0"/>
              <a:t> 15 Do not love the world or the things in the world. If anyone loves the world, the love of the Father is not in him. 16 For all that is in the world--the lust of the flesh, the lust of the eyes, and the pride of life--is not of the Father but is of the world. 17 And the world is passing away, and the lust of it; but he who does the will of God abides forever.</a:t>
            </a:r>
          </a:p>
          <a:p>
            <a:endParaRPr lang="en-US" b="0" dirty="0"/>
          </a:p>
        </p:txBody>
      </p:sp>
      <p:sp>
        <p:nvSpPr>
          <p:cNvPr id="4" name="Slide Number Placeholder 3"/>
          <p:cNvSpPr>
            <a:spLocks noGrp="1"/>
          </p:cNvSpPr>
          <p:nvPr>
            <p:ph type="sldNum" sz="quarter" idx="5"/>
          </p:nvPr>
        </p:nvSpPr>
        <p:spPr/>
        <p:txBody>
          <a:bodyPr/>
          <a:lstStyle/>
          <a:p>
            <a:fld id="{CDAAE1FE-786B-4B83-86A4-F53D629261B4}" type="slidenum">
              <a:rPr lang="en-US" smtClean="0"/>
              <a:t>7</a:t>
            </a:fld>
            <a:endParaRPr lang="en-US" dirty="0"/>
          </a:p>
        </p:txBody>
      </p:sp>
      <p:sp>
        <p:nvSpPr>
          <p:cNvPr id="5" name="Date Placeholder 4">
            <a:extLst>
              <a:ext uri="{FF2B5EF4-FFF2-40B4-BE49-F238E27FC236}">
                <a16:creationId xmlns:a16="http://schemas.microsoft.com/office/drawing/2014/main" id="{8C4E872D-16BE-4F68-A45D-1805FC81FFF9}"/>
              </a:ext>
            </a:extLst>
          </p:cNvPr>
          <p:cNvSpPr>
            <a:spLocks noGrp="1"/>
          </p:cNvSpPr>
          <p:nvPr>
            <p:ph type="dt" idx="1"/>
          </p:nvPr>
        </p:nvSpPr>
        <p:spPr/>
        <p:txBody>
          <a:bodyPr/>
          <a:lstStyle/>
          <a:p>
            <a:r>
              <a:rPr lang="en-US"/>
              <a:t>6/6/2021</a:t>
            </a:r>
            <a:endParaRPr lang="en-US" dirty="0"/>
          </a:p>
        </p:txBody>
      </p:sp>
    </p:spTree>
    <p:extLst>
      <p:ext uri="{BB962C8B-B14F-4D97-AF65-F5344CB8AC3E}">
        <p14:creationId xmlns:p14="http://schemas.microsoft.com/office/powerpoint/2010/main" val="22646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5200" cy="5160645"/>
          </a:xfrm>
        </p:spPr>
        <p:txBody>
          <a:bodyPr/>
          <a:lstStyle/>
          <a:p>
            <a:r>
              <a:rPr lang="en-US" b="1" dirty="0"/>
              <a:t>1 Thessalonians 2:11-15 NKJV </a:t>
            </a:r>
            <a:r>
              <a:rPr lang="en-US" b="0" dirty="0"/>
              <a:t>11 as you know how we exhorted, and comforted, and charged every one of you, as a father does his own children, 12 that you would </a:t>
            </a:r>
            <a:r>
              <a:rPr lang="en-US" b="1" dirty="0"/>
              <a:t>walk worthy of God who calls you into His own kingdom and glory</a:t>
            </a:r>
            <a:r>
              <a:rPr lang="en-US" b="0" dirty="0"/>
              <a:t>. 13 For this reason we also thank God without ceasing, because when you received the word of God which you heard from us, you welcomed it not as the word of men, but as it is in truth, the word of God, which also effectively works in you who believe. 14 For you, brethren, became imitators of the churches of God which are in Judea in Christ Jesus. For you also suffered the same things from your own countrymen, just as they did from the Judeans, 15 who killed both the Lord Jesus and their own prophets, and have persecuted us; and they do not please God and are contrary to all men,</a:t>
            </a:r>
          </a:p>
          <a:p>
            <a:r>
              <a:rPr lang="en-US" b="1" dirty="0"/>
              <a:t>Matthew 7:13-14 NKJV </a:t>
            </a:r>
            <a:r>
              <a:rPr lang="en-US" b="0" dirty="0"/>
              <a:t>13 "Enter by the narrow gate; for wide is the gate and broad is the way that leads to destruction, and there are </a:t>
            </a:r>
            <a:r>
              <a:rPr lang="en-US" b="1" dirty="0"/>
              <a:t>many who go in by it. </a:t>
            </a:r>
            <a:r>
              <a:rPr lang="en-US" b="0" dirty="0"/>
              <a:t>14 "Because narrow is the gate and difficult is the way which leads to life, and there </a:t>
            </a:r>
            <a:r>
              <a:rPr lang="en-US" b="1" dirty="0"/>
              <a:t>are few who find it.</a:t>
            </a:r>
          </a:p>
          <a:p>
            <a:r>
              <a:rPr lang="en-US" b="1" dirty="0"/>
              <a:t>Re 3:4 </a:t>
            </a:r>
            <a:r>
              <a:rPr lang="en-US" b="0" dirty="0"/>
              <a:t>Thou hast a few names even in Sardis which have not defiled their garments; </a:t>
            </a:r>
            <a:r>
              <a:rPr lang="en-US" b="1" dirty="0"/>
              <a:t>and they shall walk with me in white: for they are worthy</a:t>
            </a:r>
            <a:endParaRPr lang="en-US" b="0" dirty="0"/>
          </a:p>
          <a:p>
            <a:r>
              <a:rPr lang="en-US" b="1" dirty="0"/>
              <a:t>Hebrews 11:32-40 NKJV </a:t>
            </a:r>
            <a:r>
              <a:rPr lang="en-US" b="0" dirty="0"/>
              <a:t>32 And what more shall I say? For the time would fail me to tell of Gideon and Barak and Samson and Jephthah, also of David and Samuel and the prophets: 33 who through faith subdued kingdoms, worked righteousness, obtained promises, stopped the mouths of lions, 34 quenched the violence of fire, escaped the edge of the sword, out of weakness were made strong, became valiant in battle, turned to flight the armies of the aliens. 35 Women received their dead raised to life again. And others were tortured, not accepting deliverance, that they might obtain a better resurrection. 36 Still others had trial of </a:t>
            </a:r>
            <a:r>
              <a:rPr lang="en-US" b="0" dirty="0" err="1"/>
              <a:t>mockings</a:t>
            </a:r>
            <a:r>
              <a:rPr lang="en-US" b="0" dirty="0"/>
              <a:t> and </a:t>
            </a:r>
            <a:r>
              <a:rPr lang="en-US" b="0" dirty="0" err="1"/>
              <a:t>scourgings</a:t>
            </a:r>
            <a:r>
              <a:rPr lang="en-US" b="0" dirty="0"/>
              <a:t>, yes, and of chains and imprisonment. 37 They were stoned, they were sawn in two, were tempted, were slain with the sword. They wandered about in sheepskins and goatskins, being destitute, afflicted, tormented-</a:t>
            </a:r>
            <a:r>
              <a:rPr lang="en-US" b="1" dirty="0"/>
              <a:t>- 38 of whom the world was not worthy</a:t>
            </a:r>
            <a:r>
              <a:rPr lang="en-US" b="0" dirty="0"/>
              <a:t>. They wandered in deserts and mountains, in dens and caves of the earth. 39 And all these, having obtained a good testimony through faith, did not receive the promise, 40 God having provided something better for us, that they should not be made perfect apart from us.</a:t>
            </a:r>
          </a:p>
        </p:txBody>
      </p:sp>
      <p:sp>
        <p:nvSpPr>
          <p:cNvPr id="4" name="Slide Number Placeholder 3"/>
          <p:cNvSpPr>
            <a:spLocks noGrp="1"/>
          </p:cNvSpPr>
          <p:nvPr>
            <p:ph type="sldNum" sz="quarter" idx="5"/>
          </p:nvPr>
        </p:nvSpPr>
        <p:spPr/>
        <p:txBody>
          <a:bodyPr/>
          <a:lstStyle/>
          <a:p>
            <a:fld id="{CDAAE1FE-786B-4B83-86A4-F53D629261B4}" type="slidenum">
              <a:rPr lang="en-US" smtClean="0"/>
              <a:t>8</a:t>
            </a:fld>
            <a:endParaRPr lang="en-US" dirty="0"/>
          </a:p>
        </p:txBody>
      </p:sp>
      <p:sp>
        <p:nvSpPr>
          <p:cNvPr id="5" name="Date Placeholder 4">
            <a:extLst>
              <a:ext uri="{FF2B5EF4-FFF2-40B4-BE49-F238E27FC236}">
                <a16:creationId xmlns:a16="http://schemas.microsoft.com/office/drawing/2014/main" id="{20242758-AEF9-4746-A070-9BDDBFA99E39}"/>
              </a:ext>
            </a:extLst>
          </p:cNvPr>
          <p:cNvSpPr>
            <a:spLocks noGrp="1"/>
          </p:cNvSpPr>
          <p:nvPr>
            <p:ph type="dt" idx="1"/>
          </p:nvPr>
        </p:nvSpPr>
        <p:spPr/>
        <p:txBody>
          <a:bodyPr/>
          <a:lstStyle/>
          <a:p>
            <a:r>
              <a:rPr lang="en-US"/>
              <a:t>6/6/2021</a:t>
            </a:r>
            <a:endParaRPr lang="en-US" dirty="0"/>
          </a:p>
        </p:txBody>
      </p:sp>
    </p:spTree>
    <p:extLst>
      <p:ext uri="{BB962C8B-B14F-4D97-AF65-F5344CB8AC3E}">
        <p14:creationId xmlns:p14="http://schemas.microsoft.com/office/powerpoint/2010/main" val="1213882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9</a:t>
            </a:fld>
            <a:endParaRPr lang="en-US" dirty="0"/>
          </a:p>
        </p:txBody>
      </p:sp>
      <p:sp>
        <p:nvSpPr>
          <p:cNvPr id="5" name="Date Placeholder 4">
            <a:extLst>
              <a:ext uri="{FF2B5EF4-FFF2-40B4-BE49-F238E27FC236}">
                <a16:creationId xmlns:a16="http://schemas.microsoft.com/office/drawing/2014/main" id="{D4400BE1-9814-4D90-84B5-5E7B7403ED3E}"/>
              </a:ext>
            </a:extLst>
          </p:cNvPr>
          <p:cNvSpPr>
            <a:spLocks noGrp="1"/>
          </p:cNvSpPr>
          <p:nvPr>
            <p:ph type="dt" idx="1"/>
          </p:nvPr>
        </p:nvSpPr>
        <p:spPr/>
        <p:txBody>
          <a:bodyPr/>
          <a:lstStyle/>
          <a:p>
            <a:r>
              <a:rPr lang="en-US"/>
              <a:t>6/6/2021</a:t>
            </a:r>
            <a:endParaRPr lang="en-US" dirty="0"/>
          </a:p>
        </p:txBody>
      </p:sp>
    </p:spTree>
    <p:extLst>
      <p:ext uri="{BB962C8B-B14F-4D97-AF65-F5344CB8AC3E}">
        <p14:creationId xmlns:p14="http://schemas.microsoft.com/office/powerpoint/2010/main" val="1742381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B560AF-8D01-4527-B3CC-7A0B003926E0}" type="datetime1">
              <a:rPr lang="en-US" smtClean="0"/>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7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A75A61-3AB2-4E5C-A7EE-EC6A838FDFD9}" type="datetime1">
              <a:rPr lang="en-US" smtClean="0"/>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89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421DA2-A18E-4426-9D71-DA650CB001F2}" type="datetime1">
              <a:rPr lang="en-US" smtClean="0"/>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9F06136-1EB4-4369-9895-A4D7EF6B1A5B}" type="datetime1">
              <a:rPr lang="en-US" smtClean="0"/>
              <a:t>6/6/2021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37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4E7FD3A-414A-4B58-AEE2-AA59B093280A}" type="datetime1">
              <a:rPr lang="en-US" smtClean="0"/>
              <a:t>6/6/2021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FDD8910-40CA-4C6C-A2A8-B93B259F08CF}" type="datetime1">
              <a:rPr lang="en-US" smtClean="0"/>
              <a:t>6/6/2021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80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C0B1A-1C04-4E81-BAE3-2F1AD9BC5B2A}" type="datetime1">
              <a:rPr lang="en-US" smtClean="0"/>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21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2CB1DF-7FDC-4021-B005-ED3A5F42D5B0}" type="datetime1">
              <a:rPr lang="en-US" smtClean="0"/>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13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7B8EC-2862-457C-83EA-A8073B92222A}" type="datetime1">
              <a:rPr lang="en-US" smtClean="0"/>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31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DCE93C-B719-496C-B8E3-95EBBAA1930E}" type="datetime1">
              <a:rPr lang="en-US" smtClean="0"/>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39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FFCC9D-DA13-4444-A80B-C35EBA3E26AB}" type="datetime1">
              <a:rPr lang="en-US" smtClean="0"/>
              <a:t>6/6/2021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65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3BDADF-1D7C-47E6-87E4-4173E5FC23DF}" type="datetime1">
              <a:rPr lang="en-US" smtClean="0"/>
              <a:t>6/6/2021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92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C94CDC-B9CE-4000-9EAC-B5D806037267}" type="datetime1">
              <a:rPr lang="en-US" smtClean="0"/>
              <a:t>6/6/2021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3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8ED7C-EF44-4676-9B95-D16B0768CE9D}" type="datetime1">
              <a:rPr lang="en-US" smtClean="0"/>
              <a:t>6/6/2021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29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164DFE-0318-43B1-8CF2-D438579FCCD6}" type="datetime1">
              <a:rPr lang="en-US" smtClean="0"/>
              <a:t>6/6/2021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6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546CC-99E3-4A55-B7CF-D69855B22EF0}" type="datetime1">
              <a:rPr lang="en-US" smtClean="0"/>
              <a:t>6/6/2021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3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C0AE7AE-DF1F-4BB4-9CC4-5CEF08262025}" type="datetime1">
              <a:rPr lang="en-US" smtClean="0"/>
              <a:t>6/6/2021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27224" y="-14758"/>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744652" y="4222647"/>
            <a:ext cx="10318740" cy="949592"/>
          </a:xfrm>
        </p:spPr>
        <p:txBody>
          <a:bodyPr>
            <a:noAutofit/>
          </a:bodyPr>
          <a:lstStyle/>
          <a:p>
            <a:r>
              <a:rPr lang="en-US" sz="6600" b="1" i="1" dirty="0">
                <a:solidFill>
                  <a:schemeClr val="tx1">
                    <a:lumMod val="95000"/>
                  </a:schemeClr>
                </a:solidFill>
                <a:latin typeface="Candara" panose="020E0502030303020204" pitchFamily="34" charset="0"/>
              </a:rPr>
              <a:t>“Few There Be That Find It”</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2247414" y="5239225"/>
            <a:ext cx="2793278" cy="582084"/>
          </a:xfrm>
        </p:spPr>
        <p:txBody>
          <a:bodyPr>
            <a:normAutofit/>
          </a:bodyPr>
          <a:lstStyle/>
          <a:p>
            <a:r>
              <a:rPr lang="en-US" sz="2800" b="1" dirty="0">
                <a:latin typeface="Candara" panose="020E0502030303020204" pitchFamily="34" charset="0"/>
              </a:rPr>
              <a:t>Matthew 7:13-14</a:t>
            </a: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1294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 calcmode="lin" valueType="num">
                                      <p:cBhvr additive="base">
                                        <p:cTn id="12" dur="2000"/>
                                        <p:tgtEl>
                                          <p:spTgt spid="1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AAA35D5-1D8D-438F-8C7E-6E3D10A8AC6F}"/>
              </a:ext>
            </a:extLst>
          </p:cNvPr>
          <p:cNvSpPr/>
          <p:nvPr/>
        </p:nvSpPr>
        <p:spPr>
          <a:xfrm rot="16200000">
            <a:off x="-1776333" y="3280460"/>
            <a:ext cx="4758034"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CONCLUSION</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4" name="Content Placeholder 3">
            <a:extLst>
              <a:ext uri="{FF2B5EF4-FFF2-40B4-BE49-F238E27FC236}">
                <a16:creationId xmlns:a16="http://schemas.microsoft.com/office/drawing/2014/main" id="{EC867231-0C1B-43A1-AB50-F68312C72D9C}"/>
              </a:ext>
            </a:extLst>
          </p:cNvPr>
          <p:cNvSpPr>
            <a:spLocks noGrp="1"/>
          </p:cNvSpPr>
          <p:nvPr>
            <p:ph idx="1"/>
          </p:nvPr>
        </p:nvSpPr>
        <p:spPr>
          <a:xfrm>
            <a:off x="1638299" y="490259"/>
            <a:ext cx="9921356" cy="5630883"/>
          </a:xfrm>
        </p:spPr>
        <p:txBody>
          <a:bodyPr>
            <a:normAutofit/>
          </a:bodyPr>
          <a:lstStyle/>
          <a:p>
            <a:pPr marL="0" indent="0">
              <a:spcAft>
                <a:spcPts val="1800"/>
              </a:spcAft>
              <a:buNone/>
            </a:pPr>
            <a:r>
              <a:rPr lang="en-US" sz="6000" b="1" dirty="0">
                <a:latin typeface="Candara" panose="020E0502030303020204" pitchFamily="34" charset="0"/>
              </a:rPr>
              <a:t>Do Not Be Ashamed To Be Of The Faithful Few</a:t>
            </a:r>
          </a:p>
          <a:p>
            <a:pPr marL="0" indent="0">
              <a:spcAft>
                <a:spcPts val="1800"/>
              </a:spcAft>
              <a:buNone/>
            </a:pPr>
            <a:r>
              <a:rPr lang="en-US" sz="6000" b="1" dirty="0">
                <a:latin typeface="Candara" panose="020E0502030303020204" pitchFamily="34" charset="0"/>
              </a:rPr>
              <a:t>Never Forget What God’s Word Reveals About The Few</a:t>
            </a:r>
          </a:p>
          <a:p>
            <a:pPr marL="0" indent="0">
              <a:spcAft>
                <a:spcPts val="1800"/>
              </a:spcAft>
              <a:buNone/>
            </a:pPr>
            <a:r>
              <a:rPr lang="en-US" sz="6000" b="1" dirty="0">
                <a:latin typeface="Candara" panose="020E0502030303020204" pitchFamily="34" charset="0"/>
              </a:rPr>
              <a:t>Only The Few Will Enter In</a:t>
            </a:r>
          </a:p>
          <a:p>
            <a:pPr marL="0" indent="0">
              <a:spcAft>
                <a:spcPts val="1800"/>
              </a:spcAft>
              <a:buNone/>
            </a:pPr>
            <a:endParaRPr lang="en-US" sz="6000" b="1" dirty="0">
              <a:latin typeface="Candara" panose="020E0502030303020204" pitchFamily="34" charset="0"/>
            </a:endParaRPr>
          </a:p>
        </p:txBody>
      </p:sp>
      <p:sp>
        <p:nvSpPr>
          <p:cNvPr id="6" name="Slide Number Placeholder 1">
            <a:extLst>
              <a:ext uri="{FF2B5EF4-FFF2-40B4-BE49-F238E27FC236}">
                <a16:creationId xmlns:a16="http://schemas.microsoft.com/office/drawing/2014/main" id="{AC5D9A10-6C4A-4162-85FA-33D74E31EE8A}"/>
              </a:ext>
            </a:extLst>
          </p:cNvPr>
          <p:cNvSpPr>
            <a:spLocks noGrp="1"/>
          </p:cNvSpPr>
          <p:nvPr>
            <p:ph type="sldNum" sz="quarter" idx="12"/>
          </p:nvPr>
        </p:nvSpPr>
        <p:spPr>
          <a:xfrm>
            <a:off x="10779888" y="6185178"/>
            <a:ext cx="779767" cy="365125"/>
          </a:xfrm>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878328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706455" y="2672037"/>
            <a:ext cx="6100550" cy="1513926"/>
          </a:xfrm>
          <a:solidFill>
            <a:schemeClr val="accent1"/>
          </a:solidFill>
          <a:ln>
            <a:noFill/>
          </a:ln>
          <a:effectLst>
            <a:softEdge rad="63500"/>
          </a:effectLst>
        </p:spPr>
        <p:txBody>
          <a:bodyPr anchor="ctr">
            <a:normAutofit/>
          </a:bodyPr>
          <a:lstStyle/>
          <a:p>
            <a:pPr algn="ctr"/>
            <a:r>
              <a:rPr lang="en-US" altLang="en-US" b="1" i="1" dirty="0">
                <a:solidFill>
                  <a:schemeClr val="tx1"/>
                </a:solidFill>
                <a:latin typeface="Candara" panose="020E0502030303020204" pitchFamily="34" charset="0"/>
              </a:rPr>
              <a:t>“…what shall we do?”</a:t>
            </a:r>
            <a:br>
              <a:rPr lang="en-US" altLang="en-US" b="1" dirty="0">
                <a:solidFill>
                  <a:schemeClr val="tx1"/>
                </a:solidFill>
                <a:latin typeface="Candara" panose="020E0502030303020204" pitchFamily="34" charset="0"/>
              </a:rPr>
            </a:br>
            <a:r>
              <a:rPr lang="en-US" altLang="en-US" sz="2399" b="1" dirty="0">
                <a:solidFill>
                  <a:schemeClr val="tx1"/>
                </a:solidFill>
                <a:latin typeface="Candara" panose="020E0502030303020204" pitchFamily="34" charset="0"/>
              </a:rPr>
              <a:t>Acts 2:37</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2456597" y="883693"/>
            <a:ext cx="9148546" cy="5090614"/>
          </a:xfrm>
          <a:solidFill>
            <a:schemeClr val="accent1"/>
          </a:solidFill>
          <a:ln>
            <a:noFill/>
          </a:ln>
          <a:effectLst>
            <a:softEdge rad="63500"/>
          </a:effectLst>
        </p:spPr>
        <p:txBody>
          <a:bodyPr anchor="t">
            <a:normAutofit lnSpcReduction="10000"/>
          </a:bodyPr>
          <a:lstStyle/>
          <a:p>
            <a:pPr>
              <a:spcBef>
                <a:spcPts val="450"/>
              </a:spcBef>
              <a:buFont typeface="Wingdings" panose="05000000000000000000" pitchFamily="2" charset="2"/>
              <a:buChar char="§"/>
              <a:defRPr/>
            </a:pPr>
            <a:endParaRPr lang="en-US" altLang="en-US" sz="100" b="1" dirty="0">
              <a:latin typeface="Candara" panose="020E0502030303020204" pitchFamily="34" charset="0"/>
              <a:cs typeface="Arial" panose="020B0604020202020204" pitchFamily="34" charset="0"/>
            </a:endParaRPr>
          </a:p>
          <a:p>
            <a:pPr>
              <a:spcBef>
                <a:spcPts val="450"/>
              </a:spcBef>
              <a:buFont typeface="Wingdings" panose="05000000000000000000" pitchFamily="2" charset="2"/>
              <a:buChar char="§"/>
              <a:defRPr/>
            </a:pPr>
            <a:r>
              <a:rPr lang="en-US" altLang="en-US" sz="3599" b="1" dirty="0">
                <a:latin typeface="Candara" panose="020E0502030303020204" pitchFamily="34" charset="0"/>
                <a:cs typeface="Arial" panose="020B0604020202020204" pitchFamily="34" charset="0"/>
              </a:rPr>
              <a:t>Alien sinners must…</a:t>
            </a:r>
          </a:p>
          <a:p>
            <a:pPr lvl="1">
              <a:spcBef>
                <a:spcPts val="450"/>
              </a:spcBef>
              <a:buFont typeface="Wingdings" panose="05000000000000000000" pitchFamily="2" charset="2"/>
              <a:buChar char="§"/>
              <a:defRPr/>
            </a:pPr>
            <a:r>
              <a:rPr lang="en-US" altLang="en-US" sz="2799" dirty="0">
                <a:latin typeface="Candara" panose="020E0502030303020204" pitchFamily="34" charset="0"/>
                <a:cs typeface="Arial" panose="020B0604020202020204" pitchFamily="34" charset="0"/>
              </a:rPr>
              <a:t>Hear the Gospel – Romans 10:17</a:t>
            </a:r>
          </a:p>
          <a:p>
            <a:pPr lvl="1">
              <a:spcBef>
                <a:spcPts val="450"/>
              </a:spcBef>
              <a:buFont typeface="Wingdings" panose="05000000000000000000" pitchFamily="2" charset="2"/>
              <a:buChar char="§"/>
              <a:defRPr/>
            </a:pPr>
            <a:r>
              <a:rPr lang="en-US" altLang="en-US" sz="2799" dirty="0">
                <a:latin typeface="Candara" panose="020E0502030303020204" pitchFamily="34" charset="0"/>
                <a:cs typeface="Arial" panose="020B0604020202020204" pitchFamily="34" charset="0"/>
              </a:rPr>
              <a:t>Believe – John 8:24</a:t>
            </a:r>
          </a:p>
          <a:p>
            <a:pPr lvl="1">
              <a:spcBef>
                <a:spcPts val="450"/>
              </a:spcBef>
              <a:buFont typeface="Wingdings" panose="05000000000000000000" pitchFamily="2" charset="2"/>
              <a:buChar char="§"/>
              <a:defRPr/>
            </a:pPr>
            <a:r>
              <a:rPr lang="en-US" altLang="en-US" sz="2799" dirty="0">
                <a:latin typeface="Candara" panose="020E0502030303020204" pitchFamily="34" charset="0"/>
                <a:cs typeface="Arial" panose="020B0604020202020204" pitchFamily="34" charset="0"/>
              </a:rPr>
              <a:t>Repent – Acts 17:30</a:t>
            </a:r>
          </a:p>
          <a:p>
            <a:pPr lvl="1">
              <a:spcBef>
                <a:spcPts val="450"/>
              </a:spcBef>
              <a:buFont typeface="Wingdings" panose="05000000000000000000" pitchFamily="2" charset="2"/>
              <a:buChar char="§"/>
              <a:defRPr/>
            </a:pPr>
            <a:r>
              <a:rPr lang="en-US" altLang="en-US" sz="2799" dirty="0">
                <a:latin typeface="Candara" panose="020E0502030303020204" pitchFamily="34" charset="0"/>
                <a:cs typeface="Arial" panose="020B0604020202020204" pitchFamily="34" charset="0"/>
              </a:rPr>
              <a:t>Confess Christ – Matthew 10:34</a:t>
            </a:r>
          </a:p>
          <a:p>
            <a:pPr lvl="1">
              <a:spcBef>
                <a:spcPts val="450"/>
              </a:spcBef>
              <a:buFont typeface="Wingdings" panose="05000000000000000000" pitchFamily="2" charset="2"/>
              <a:buChar char="§"/>
              <a:defRPr/>
            </a:pPr>
            <a:r>
              <a:rPr lang="en-US" altLang="en-US" sz="2799" dirty="0">
                <a:latin typeface="Candara" panose="020E0502030303020204" pitchFamily="34" charset="0"/>
                <a:cs typeface="Arial" panose="020B0604020202020204" pitchFamily="34" charset="0"/>
              </a:rPr>
              <a:t>Be baptized for the remission of sins – Acts 2:38</a:t>
            </a:r>
          </a:p>
          <a:p>
            <a:pPr>
              <a:spcBef>
                <a:spcPts val="450"/>
              </a:spcBef>
              <a:buFont typeface="Wingdings" panose="05000000000000000000" pitchFamily="2" charset="2"/>
              <a:buChar char="§"/>
              <a:defRPr/>
            </a:pPr>
            <a:r>
              <a:rPr lang="en-US" altLang="en-US" sz="3599" b="1" dirty="0">
                <a:latin typeface="Candara" panose="020E0502030303020204" pitchFamily="34" charset="0"/>
                <a:cs typeface="Arial" panose="020B0604020202020204" pitchFamily="34" charset="0"/>
              </a:rPr>
              <a:t>An erring child of God must…</a:t>
            </a:r>
          </a:p>
          <a:p>
            <a:pPr lvl="1">
              <a:spcBef>
                <a:spcPts val="450"/>
              </a:spcBef>
              <a:buFont typeface="Wingdings" panose="05000000000000000000" pitchFamily="2" charset="2"/>
              <a:buChar char="§"/>
              <a:defRPr/>
            </a:pPr>
            <a:r>
              <a:rPr lang="en-US" altLang="en-US" sz="2799" dirty="0">
                <a:latin typeface="Candara" panose="020E0502030303020204" pitchFamily="34" charset="0"/>
                <a:cs typeface="Arial" panose="020B0604020202020204" pitchFamily="34" charset="0"/>
              </a:rPr>
              <a:t>Repent and Pray for Forgiveness – 1 John 1:7-9</a:t>
            </a:r>
          </a:p>
          <a:p>
            <a:pPr>
              <a:buFont typeface="Wingdings" panose="05000000000000000000" pitchFamily="2" charset="2"/>
              <a:buChar char="§"/>
              <a:defRPr/>
            </a:pPr>
            <a:r>
              <a:rPr lang="en-US" altLang="en-US" sz="3599" b="1" dirty="0">
                <a:latin typeface="Candara" panose="020E0502030303020204" pitchFamily="34" charset="0"/>
                <a:cs typeface="Arial" panose="020B0604020202020204" pitchFamily="34" charset="0"/>
              </a:rPr>
              <a:t>Christians must be </a:t>
            </a:r>
            <a:r>
              <a:rPr lang="en-US" altLang="en-US" sz="3599" b="1" i="1" dirty="0">
                <a:latin typeface="Candara" panose="020E0502030303020204" pitchFamily="34" charset="0"/>
                <a:cs typeface="Arial" panose="020B0604020202020204" pitchFamily="34" charset="0"/>
              </a:rPr>
              <a:t>“faithful </a:t>
            </a:r>
            <a:r>
              <a:rPr lang="en-US" altLang="en-US" sz="3599" b="1" i="1" u="sng" dirty="0">
                <a:latin typeface="Candara" panose="020E0502030303020204" pitchFamily="34" charset="0"/>
                <a:cs typeface="Arial" panose="020B0604020202020204" pitchFamily="34" charset="0"/>
              </a:rPr>
              <a:t>unto</a:t>
            </a:r>
            <a:r>
              <a:rPr lang="en-US" altLang="en-US" sz="3599" b="1" i="1" dirty="0">
                <a:latin typeface="Candara" panose="020E0502030303020204" pitchFamily="34" charset="0"/>
                <a:cs typeface="Arial" panose="020B0604020202020204" pitchFamily="34" charset="0"/>
              </a:rPr>
              <a:t> death”</a:t>
            </a:r>
            <a:endParaRPr lang="en-US" altLang="en-US" sz="3599" i="1" dirty="0">
              <a:latin typeface="Candara" panose="020E0502030303020204" pitchFamily="34" charset="0"/>
              <a:cs typeface="Arial" panose="020B0604020202020204" pitchFamily="34" charset="0"/>
            </a:endParaRPr>
          </a:p>
          <a:p>
            <a:pPr lvl="1">
              <a:buFont typeface="Wingdings" panose="05000000000000000000" pitchFamily="2" charset="2"/>
              <a:buChar char="§"/>
              <a:defRPr/>
            </a:pPr>
            <a:r>
              <a:rPr lang="en-US" altLang="en-US" sz="2799" dirty="0">
                <a:latin typeface="Candara" panose="020E0502030303020204" pitchFamily="34" charset="0"/>
                <a:cs typeface="Arial" panose="020B0604020202020204" pitchFamily="34" charset="0"/>
              </a:rPr>
              <a:t>Revelation 2:10</a:t>
            </a:r>
          </a:p>
        </p:txBody>
      </p:sp>
      <p:sp>
        <p:nvSpPr>
          <p:cNvPr id="2" name="Slide Number Placeholder 1">
            <a:extLst>
              <a:ext uri="{FF2B5EF4-FFF2-40B4-BE49-F238E27FC236}">
                <a16:creationId xmlns:a16="http://schemas.microsoft.com/office/drawing/2014/main" id="{5816DDC4-0D8E-4907-A5C1-463A30AC0122}"/>
              </a:ext>
            </a:extLst>
          </p:cNvPr>
          <p:cNvSpPr>
            <a:spLocks noGrp="1"/>
          </p:cNvSpPr>
          <p:nvPr>
            <p:ph type="sldNum" sz="quarter" idx="12"/>
          </p:nvPr>
        </p:nvSpPr>
        <p:spPr/>
        <p:txBody>
          <a:bodyPr/>
          <a:lstStyle/>
          <a:p>
            <a:endParaRPr lang="en-US" dirty="0"/>
          </a:p>
          <a:p>
            <a:endParaRPr lang="en-US" dirty="0"/>
          </a:p>
        </p:txBody>
      </p:sp>
      <p:sp>
        <p:nvSpPr>
          <p:cNvPr id="5" name="Slide Number Placeholder 1">
            <a:extLst>
              <a:ext uri="{FF2B5EF4-FFF2-40B4-BE49-F238E27FC236}">
                <a16:creationId xmlns:a16="http://schemas.microsoft.com/office/drawing/2014/main" id="{D38C22DA-9149-4645-8E15-F284688F4A28}"/>
              </a:ext>
            </a:extLst>
          </p:cNvPr>
          <p:cNvSpPr txBox="1">
            <a:spLocks/>
          </p:cNvSpPr>
          <p:nvPr/>
        </p:nvSpPr>
        <p:spPr>
          <a:xfrm>
            <a:off x="10779888" y="6185178"/>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11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50"/>
                                        <p:tgtEl>
                                          <p:spTgt spid="3">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750"/>
                                        <p:tgtEl>
                                          <p:spTgt spid="3">
                                            <p:txEl>
                                              <p:pRg st="4" end="4"/>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750"/>
                                        <p:tgtEl>
                                          <p:spTgt spid="3">
                                            <p:txEl>
                                              <p:pRg st="5" end="5"/>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75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750"/>
                                        <p:tgtEl>
                                          <p:spTgt spid="3">
                                            <p:txEl>
                                              <p:pRg st="7" end="7"/>
                                            </p:txEl>
                                          </p:spTgt>
                                        </p:tgtEl>
                                      </p:cBhvr>
                                    </p:animEffect>
                                  </p:childTnLst>
                                </p:cTn>
                              </p:par>
                            </p:childTnLst>
                          </p:cTn>
                        </p:par>
                        <p:par>
                          <p:cTn id="37" fill="hold">
                            <p:stCondLst>
                              <p:cond delay="750"/>
                            </p:stCondLst>
                            <p:childTnLst>
                              <p:par>
                                <p:cTn id="38" presetID="10" presetClass="entr" presetSubtype="0" fill="hold" grpId="0"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75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750"/>
                                        <p:tgtEl>
                                          <p:spTgt spid="3">
                                            <p:txEl>
                                              <p:pRg st="9" end="9"/>
                                            </p:txEl>
                                          </p:spTgt>
                                        </p:tgtEl>
                                      </p:cBhvr>
                                    </p:animEffect>
                                  </p:childTnLst>
                                </p:cTn>
                              </p:par>
                            </p:childTnLst>
                          </p:cTn>
                        </p:par>
                        <p:par>
                          <p:cTn id="46" fill="hold">
                            <p:stCondLst>
                              <p:cond delay="750"/>
                            </p:stCondLst>
                            <p:childTnLst>
                              <p:par>
                                <p:cTn id="47" presetID="10" presetClass="entr" presetSubtype="0" fill="hold" grpId="0"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E96E5-78FD-48F2-A401-D6D348C61FFA}"/>
              </a:ext>
            </a:extLst>
          </p:cNvPr>
          <p:cNvSpPr>
            <a:spLocks noGrp="1"/>
          </p:cNvSpPr>
          <p:nvPr>
            <p:ph type="title"/>
          </p:nvPr>
        </p:nvSpPr>
        <p:spPr>
          <a:xfrm>
            <a:off x="1635436" y="540125"/>
            <a:ext cx="8911687" cy="852448"/>
          </a:xfrm>
        </p:spPr>
        <p:txBody>
          <a:bodyPr anchor="ctr">
            <a:normAutofit/>
          </a:bodyPr>
          <a:lstStyle/>
          <a:p>
            <a:r>
              <a:rPr lang="en-US" sz="4800" b="1" dirty="0">
                <a:latin typeface="Candara" panose="020E0502030303020204" pitchFamily="34" charset="0"/>
              </a:rPr>
              <a:t>Matthew 7:13-14, KJV</a:t>
            </a:r>
          </a:p>
        </p:txBody>
      </p:sp>
      <p:sp>
        <p:nvSpPr>
          <p:cNvPr id="4" name="Rectangle 3">
            <a:extLst>
              <a:ext uri="{FF2B5EF4-FFF2-40B4-BE49-F238E27FC236}">
                <a16:creationId xmlns:a16="http://schemas.microsoft.com/office/drawing/2014/main" id="{060C2940-ED39-4264-91EB-8A780DC3200D}"/>
              </a:ext>
            </a:extLst>
          </p:cNvPr>
          <p:cNvSpPr/>
          <p:nvPr/>
        </p:nvSpPr>
        <p:spPr>
          <a:xfrm>
            <a:off x="6795082" y="3937567"/>
            <a:ext cx="4756558" cy="6123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FF19B29-BF3A-40FA-B585-6ABE0754374A}"/>
              </a:ext>
            </a:extLst>
          </p:cNvPr>
          <p:cNvSpPr>
            <a:spLocks noGrp="1"/>
          </p:cNvSpPr>
          <p:nvPr>
            <p:ph idx="1"/>
          </p:nvPr>
        </p:nvSpPr>
        <p:spPr>
          <a:xfrm>
            <a:off x="1510017" y="1627464"/>
            <a:ext cx="10268125" cy="4283758"/>
          </a:xfrm>
        </p:spPr>
        <p:txBody>
          <a:bodyPr>
            <a:normAutofit/>
          </a:bodyPr>
          <a:lstStyle/>
          <a:p>
            <a:pPr marL="0" indent="0">
              <a:buNone/>
            </a:pPr>
            <a:r>
              <a:rPr lang="en-US" sz="3500" b="1" i="1" dirty="0">
                <a:solidFill>
                  <a:schemeClr val="accent1">
                    <a:lumMod val="60000"/>
                    <a:lumOff val="40000"/>
                  </a:schemeClr>
                </a:solidFill>
                <a:latin typeface="Candara" panose="020E0502030303020204" pitchFamily="34" charset="0"/>
              </a:rPr>
              <a:t>“13</a:t>
            </a:r>
            <a:r>
              <a:rPr lang="en-US" sz="3500" b="1" i="1" dirty="0">
                <a:latin typeface="Candara" panose="020E0502030303020204" pitchFamily="34" charset="0"/>
              </a:rPr>
              <a:t> Enter ye in at the strait gate: for wide is the gate, and broad is the way, that leadeth to destruction, and many there be which go in thereat: </a:t>
            </a:r>
          </a:p>
          <a:p>
            <a:pPr marL="0" indent="0">
              <a:buNone/>
            </a:pPr>
            <a:r>
              <a:rPr lang="en-US" sz="3500" b="1" i="1" dirty="0">
                <a:solidFill>
                  <a:schemeClr val="accent1">
                    <a:lumMod val="60000"/>
                    <a:lumOff val="40000"/>
                  </a:schemeClr>
                </a:solidFill>
                <a:latin typeface="Candara" panose="020E0502030303020204" pitchFamily="34" charset="0"/>
              </a:rPr>
              <a:t>14</a:t>
            </a:r>
            <a:r>
              <a:rPr lang="en-US" sz="3500" b="1" i="1" dirty="0">
                <a:latin typeface="Candara" panose="020E0502030303020204" pitchFamily="34" charset="0"/>
              </a:rPr>
              <a:t> Because strait is the gate, and narrow is the way, which leadeth unto life, and few there be that find it”</a:t>
            </a:r>
          </a:p>
        </p:txBody>
      </p:sp>
      <p:sp>
        <p:nvSpPr>
          <p:cNvPr id="5" name="Slide Number Placeholder 4">
            <a:extLst>
              <a:ext uri="{FF2B5EF4-FFF2-40B4-BE49-F238E27FC236}">
                <a16:creationId xmlns:a16="http://schemas.microsoft.com/office/drawing/2014/main" id="{B2A02433-74D2-493C-87E2-64BE4A961CAD}"/>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620367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E96E5-78FD-48F2-A401-D6D348C61FFA}"/>
              </a:ext>
            </a:extLst>
          </p:cNvPr>
          <p:cNvSpPr>
            <a:spLocks noGrp="1"/>
          </p:cNvSpPr>
          <p:nvPr>
            <p:ph type="title"/>
          </p:nvPr>
        </p:nvSpPr>
        <p:spPr>
          <a:xfrm>
            <a:off x="1635436" y="540125"/>
            <a:ext cx="8911687" cy="852448"/>
          </a:xfrm>
        </p:spPr>
        <p:txBody>
          <a:bodyPr anchor="ct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6FF19B29-BF3A-40FA-B585-6ABE0754374A}"/>
              </a:ext>
            </a:extLst>
          </p:cNvPr>
          <p:cNvSpPr>
            <a:spLocks noGrp="1"/>
          </p:cNvSpPr>
          <p:nvPr>
            <p:ph idx="1"/>
          </p:nvPr>
        </p:nvSpPr>
        <p:spPr>
          <a:xfrm>
            <a:off x="1510017" y="1627464"/>
            <a:ext cx="10385572" cy="4941116"/>
          </a:xfrm>
        </p:spPr>
        <p:txBody>
          <a:bodyPr>
            <a:normAutofit/>
          </a:bodyPr>
          <a:lstStyle/>
          <a:p>
            <a:pPr marL="0" indent="0">
              <a:buNone/>
            </a:pPr>
            <a:r>
              <a:rPr lang="en-US" sz="3600" b="1" dirty="0">
                <a:latin typeface="Candara" panose="020E0502030303020204" pitchFamily="34" charset="0"/>
              </a:rPr>
              <a:t>Faithful Christians are few and are in the minority, NOT the majority</a:t>
            </a:r>
          </a:p>
          <a:p>
            <a:pPr lvl="1">
              <a:buFont typeface="Wingdings" panose="05000000000000000000" pitchFamily="2" charset="2"/>
              <a:buChar char="§"/>
            </a:pPr>
            <a:r>
              <a:rPr lang="en-US" sz="3200" dirty="0">
                <a:latin typeface="Candara" panose="020E0502030303020204" pitchFamily="34" charset="0"/>
              </a:rPr>
              <a:t>Some are discouraged to be in the minority</a:t>
            </a:r>
          </a:p>
          <a:p>
            <a:pPr lvl="1">
              <a:buFont typeface="Wingdings" panose="05000000000000000000" pitchFamily="2" charset="2"/>
              <a:buChar char="§"/>
            </a:pPr>
            <a:r>
              <a:rPr lang="en-US" sz="3200" dirty="0">
                <a:latin typeface="Candara" panose="020E0502030303020204" pitchFamily="34" charset="0"/>
              </a:rPr>
              <a:t>This fact should be encouraging, not discouraging</a:t>
            </a:r>
          </a:p>
          <a:p>
            <a:pPr marL="0" indent="0">
              <a:buNone/>
            </a:pPr>
            <a:r>
              <a:rPr lang="en-US" sz="3400" b="1" dirty="0">
                <a:latin typeface="Candara" panose="020E0502030303020204" pitchFamily="34" charset="0"/>
              </a:rPr>
              <a:t>Faithful Christians have always been in the minority</a:t>
            </a:r>
          </a:p>
          <a:p>
            <a:pPr lvl="1">
              <a:buFont typeface="Wingdings" panose="05000000000000000000" pitchFamily="2" charset="2"/>
              <a:buChar char="§"/>
            </a:pPr>
            <a:r>
              <a:rPr lang="en-US" sz="3200" dirty="0">
                <a:latin typeface="Candara" panose="020E0502030303020204" pitchFamily="34" charset="0"/>
              </a:rPr>
              <a:t>God wants all to be saved - 2 Peter 3:9</a:t>
            </a:r>
          </a:p>
          <a:p>
            <a:pPr lvl="1">
              <a:buFont typeface="Wingdings" panose="05000000000000000000" pitchFamily="2" charset="2"/>
              <a:buChar char="§"/>
            </a:pPr>
            <a:r>
              <a:rPr lang="en-US" sz="3200" dirty="0">
                <a:latin typeface="Candara" panose="020E0502030303020204" pitchFamily="34" charset="0"/>
              </a:rPr>
              <a:t>But, God knows that only a few will be saved</a:t>
            </a:r>
          </a:p>
          <a:p>
            <a:pPr lvl="2">
              <a:buFont typeface="Wingdings" panose="05000000000000000000" pitchFamily="2" charset="2"/>
              <a:buChar char="§"/>
            </a:pPr>
            <a:r>
              <a:rPr lang="en-US" sz="3000" dirty="0">
                <a:latin typeface="Candara" panose="020E0502030303020204" pitchFamily="34" charset="0"/>
              </a:rPr>
              <a:t>Matthew 22:1-14; 7:13-14</a:t>
            </a:r>
          </a:p>
        </p:txBody>
      </p:sp>
      <p:sp>
        <p:nvSpPr>
          <p:cNvPr id="5" name="Slide Number Placeholder 4">
            <a:extLst>
              <a:ext uri="{FF2B5EF4-FFF2-40B4-BE49-F238E27FC236}">
                <a16:creationId xmlns:a16="http://schemas.microsoft.com/office/drawing/2014/main" id="{CDCA87F2-F363-42E4-AE55-FFC585F39EB5}"/>
              </a:ext>
            </a:extLst>
          </p:cNvPr>
          <p:cNvSpPr>
            <a:spLocks noGrp="1"/>
          </p:cNvSpPr>
          <p:nvPr>
            <p:ph type="sldNum" sz="quarter" idx="12"/>
          </p:nvPr>
        </p:nvSpPr>
        <p:spPr>
          <a:xfrm>
            <a:off x="10804815" y="6203455"/>
            <a:ext cx="779767" cy="365125"/>
          </a:xfrm>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101175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E96E5-78FD-48F2-A401-D6D348C61FFA}"/>
              </a:ext>
            </a:extLst>
          </p:cNvPr>
          <p:cNvSpPr>
            <a:spLocks noGrp="1"/>
          </p:cNvSpPr>
          <p:nvPr>
            <p:ph type="title"/>
          </p:nvPr>
        </p:nvSpPr>
        <p:spPr>
          <a:xfrm>
            <a:off x="1635436" y="540125"/>
            <a:ext cx="8911687" cy="852448"/>
          </a:xfrm>
        </p:spPr>
        <p:txBody>
          <a:bodyPr anchor="ct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6FF19B29-BF3A-40FA-B585-6ABE0754374A}"/>
              </a:ext>
            </a:extLst>
          </p:cNvPr>
          <p:cNvSpPr>
            <a:spLocks noGrp="1"/>
          </p:cNvSpPr>
          <p:nvPr>
            <p:ph idx="1"/>
          </p:nvPr>
        </p:nvSpPr>
        <p:spPr>
          <a:xfrm>
            <a:off x="1510017" y="1627464"/>
            <a:ext cx="10385572" cy="4941116"/>
          </a:xfrm>
        </p:spPr>
        <p:txBody>
          <a:bodyPr>
            <a:normAutofit/>
          </a:bodyPr>
          <a:lstStyle/>
          <a:p>
            <a:pPr marL="0" indent="0">
              <a:buNone/>
            </a:pPr>
            <a:r>
              <a:rPr lang="en-US" sz="3600" b="1" dirty="0">
                <a:latin typeface="Candara" panose="020E0502030303020204" pitchFamily="34" charset="0"/>
              </a:rPr>
              <a:t>The faithful few are a small and potent group in God’s plan</a:t>
            </a:r>
          </a:p>
          <a:p>
            <a:pPr lvl="1">
              <a:buFont typeface="Wingdings" panose="05000000000000000000" pitchFamily="2" charset="2"/>
              <a:buChar char="§"/>
            </a:pPr>
            <a:r>
              <a:rPr lang="en-US" sz="3200" dirty="0">
                <a:latin typeface="Candara" panose="020E0502030303020204" pitchFamily="34" charset="0"/>
              </a:rPr>
              <a:t>They are </a:t>
            </a:r>
            <a:r>
              <a:rPr lang="en-US" sz="3200" b="1" i="1" dirty="0">
                <a:latin typeface="Candara" panose="020E0502030303020204" pitchFamily="34" charset="0"/>
              </a:rPr>
              <a:t>the “salt of the earth” </a:t>
            </a:r>
            <a:r>
              <a:rPr lang="en-US" sz="3200" dirty="0">
                <a:latin typeface="Candara" panose="020E0502030303020204" pitchFamily="34" charset="0"/>
              </a:rPr>
              <a:t>- Matthew 5:13</a:t>
            </a:r>
          </a:p>
          <a:p>
            <a:pPr lvl="1">
              <a:buFont typeface="Wingdings" panose="05000000000000000000" pitchFamily="2" charset="2"/>
              <a:buChar char="§"/>
            </a:pPr>
            <a:r>
              <a:rPr lang="en-US" sz="3200" dirty="0">
                <a:latin typeface="Candara" panose="020E0502030303020204" pitchFamily="34" charset="0"/>
              </a:rPr>
              <a:t>They are the </a:t>
            </a:r>
            <a:r>
              <a:rPr lang="en-US" sz="3200" b="1" i="1" dirty="0">
                <a:latin typeface="Candara" panose="020E0502030303020204" pitchFamily="34" charset="0"/>
              </a:rPr>
              <a:t>“light of the world” </a:t>
            </a:r>
            <a:r>
              <a:rPr lang="en-US" sz="3200" dirty="0">
                <a:latin typeface="Candara" panose="020E0502030303020204" pitchFamily="34" charset="0"/>
              </a:rPr>
              <a:t>- Matthew 5:14</a:t>
            </a:r>
          </a:p>
          <a:p>
            <a:pPr lvl="2">
              <a:buFont typeface="Wingdings" panose="05000000000000000000" pitchFamily="2" charset="2"/>
              <a:buChar char="§"/>
            </a:pPr>
            <a:r>
              <a:rPr lang="en-US" sz="2800" dirty="0">
                <a:latin typeface="Candara" panose="020E0502030303020204" pitchFamily="34" charset="0"/>
              </a:rPr>
              <a:t>Philippians 2:15</a:t>
            </a:r>
          </a:p>
          <a:p>
            <a:pPr marL="914400" lvl="2" indent="0">
              <a:buNone/>
            </a:pPr>
            <a:endParaRPr lang="en-US" sz="3000" b="1" dirty="0">
              <a:solidFill>
                <a:schemeClr val="accent1">
                  <a:lumMod val="40000"/>
                  <a:lumOff val="60000"/>
                </a:schemeClr>
              </a:solidFill>
              <a:latin typeface="Candara" panose="020E0502030303020204" pitchFamily="34" charset="0"/>
            </a:endParaRPr>
          </a:p>
          <a:p>
            <a:pPr marL="114300" indent="0">
              <a:buNone/>
            </a:pPr>
            <a:r>
              <a:rPr lang="en-US" sz="5200" b="1" dirty="0">
                <a:solidFill>
                  <a:schemeClr val="accent1">
                    <a:lumMod val="40000"/>
                    <a:lumOff val="60000"/>
                  </a:schemeClr>
                </a:solidFill>
                <a:latin typeface="Candara" panose="020E0502030303020204" pitchFamily="34" charset="0"/>
              </a:rPr>
              <a:t>	Lest us consider the faithful few</a:t>
            </a:r>
            <a:r>
              <a:rPr lang="en-US" sz="3800" b="1" dirty="0">
                <a:solidFill>
                  <a:schemeClr val="accent1">
                    <a:lumMod val="40000"/>
                    <a:lumOff val="60000"/>
                  </a:schemeClr>
                </a:solidFill>
                <a:latin typeface="Candara" panose="020E0502030303020204" pitchFamily="34" charset="0"/>
              </a:rPr>
              <a:t> </a:t>
            </a:r>
          </a:p>
        </p:txBody>
      </p:sp>
      <p:sp>
        <p:nvSpPr>
          <p:cNvPr id="4" name="Slide Number Placeholder 3">
            <a:extLst>
              <a:ext uri="{FF2B5EF4-FFF2-40B4-BE49-F238E27FC236}">
                <a16:creationId xmlns:a16="http://schemas.microsoft.com/office/drawing/2014/main" id="{782EC55A-2D97-4797-B45D-02E15FB212EC}"/>
              </a:ext>
            </a:extLst>
          </p:cNvPr>
          <p:cNvSpPr>
            <a:spLocks noGrp="1"/>
          </p:cNvSpPr>
          <p:nvPr>
            <p:ph type="sldNum" sz="quarter" idx="12"/>
          </p:nvPr>
        </p:nvSpPr>
        <p:spPr>
          <a:xfrm>
            <a:off x="10804815" y="6209950"/>
            <a:ext cx="779767" cy="36512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89680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E96E5-78FD-48F2-A401-D6D348C61FFA}"/>
              </a:ext>
            </a:extLst>
          </p:cNvPr>
          <p:cNvSpPr>
            <a:spLocks noGrp="1"/>
          </p:cNvSpPr>
          <p:nvPr>
            <p:ph type="title"/>
          </p:nvPr>
        </p:nvSpPr>
        <p:spPr>
          <a:xfrm>
            <a:off x="1635436" y="540125"/>
            <a:ext cx="8911687" cy="852448"/>
          </a:xfrm>
        </p:spPr>
        <p:txBody>
          <a:bodyPr anchor="ctr">
            <a:normAutofit/>
          </a:bodyPr>
          <a:lstStyle/>
          <a:p>
            <a:r>
              <a:rPr lang="en-US" sz="4800" b="1" dirty="0">
                <a:latin typeface="Candara" panose="020E0502030303020204" pitchFamily="34" charset="0"/>
              </a:rPr>
              <a:t>Preserved Humanity</a:t>
            </a:r>
          </a:p>
        </p:txBody>
      </p:sp>
      <p:sp>
        <p:nvSpPr>
          <p:cNvPr id="3" name="Content Placeholder 2">
            <a:extLst>
              <a:ext uri="{FF2B5EF4-FFF2-40B4-BE49-F238E27FC236}">
                <a16:creationId xmlns:a16="http://schemas.microsoft.com/office/drawing/2014/main" id="{6FF19B29-BF3A-40FA-B585-6ABE0754374A}"/>
              </a:ext>
            </a:extLst>
          </p:cNvPr>
          <p:cNvSpPr>
            <a:spLocks noGrp="1"/>
          </p:cNvSpPr>
          <p:nvPr>
            <p:ph idx="1"/>
          </p:nvPr>
        </p:nvSpPr>
        <p:spPr>
          <a:xfrm>
            <a:off x="1510016" y="1627464"/>
            <a:ext cx="10199763" cy="4941116"/>
          </a:xfrm>
        </p:spPr>
        <p:txBody>
          <a:bodyPr>
            <a:normAutofit/>
          </a:bodyPr>
          <a:lstStyle/>
          <a:p>
            <a:pPr marL="0" indent="0">
              <a:buNone/>
            </a:pPr>
            <a:r>
              <a:rPr lang="en-US" sz="3600" b="1" dirty="0">
                <a:latin typeface="Candara" panose="020E0502030303020204" pitchFamily="34" charset="0"/>
              </a:rPr>
              <a:t>A few souls were saved by water</a:t>
            </a:r>
            <a:r>
              <a:rPr lang="en-US" sz="3600" dirty="0">
                <a:latin typeface="Candara" panose="020E0502030303020204" pitchFamily="34" charset="0"/>
              </a:rPr>
              <a:t> - 1 Peter 3:20</a:t>
            </a:r>
          </a:p>
          <a:p>
            <a:pPr lvl="1">
              <a:buFont typeface="Wingdings" panose="05000000000000000000" pitchFamily="2" charset="2"/>
              <a:buChar char="§"/>
            </a:pPr>
            <a:r>
              <a:rPr lang="en-US" sz="3200" dirty="0">
                <a:latin typeface="Candara" panose="020E0502030303020204" pitchFamily="34" charset="0"/>
              </a:rPr>
              <a:t>Noah and his family (8 souls) - Genesis 6:17-22</a:t>
            </a:r>
          </a:p>
          <a:p>
            <a:pPr marL="0" indent="0">
              <a:buNone/>
            </a:pPr>
            <a:r>
              <a:rPr lang="en-US" sz="3400" b="1" dirty="0">
                <a:latin typeface="Candara" panose="020E0502030303020204" pitchFamily="34" charset="0"/>
              </a:rPr>
              <a:t>Only ten souls could have saved Sodom &amp; Gomorrah</a:t>
            </a:r>
          </a:p>
          <a:p>
            <a:pPr lvl="1">
              <a:buFont typeface="Wingdings" panose="05000000000000000000" pitchFamily="2" charset="2"/>
              <a:buChar char="§"/>
            </a:pPr>
            <a:r>
              <a:rPr lang="en-US" sz="3200" dirty="0">
                <a:latin typeface="Candara" panose="020E0502030303020204" pitchFamily="34" charset="0"/>
              </a:rPr>
              <a:t>Genesis 18:23-33; 19:24-25</a:t>
            </a:r>
          </a:p>
          <a:p>
            <a:pPr marL="0" indent="0">
              <a:buNone/>
            </a:pPr>
            <a:r>
              <a:rPr lang="en-US" sz="3400" b="1" dirty="0">
                <a:latin typeface="Candara" panose="020E0502030303020204" pitchFamily="34" charset="0"/>
              </a:rPr>
              <a:t>A faithful few can prevent a nation from being fully wicked</a:t>
            </a:r>
          </a:p>
          <a:p>
            <a:pPr lvl="1">
              <a:buFont typeface="Wingdings" panose="05000000000000000000" pitchFamily="2" charset="2"/>
              <a:buChar char="§"/>
            </a:pPr>
            <a:r>
              <a:rPr lang="en-US" sz="3200" dirty="0">
                <a:latin typeface="Candara" panose="020E0502030303020204" pitchFamily="34" charset="0"/>
              </a:rPr>
              <a:t>Proverbs 14:34</a:t>
            </a:r>
          </a:p>
        </p:txBody>
      </p:sp>
      <p:sp>
        <p:nvSpPr>
          <p:cNvPr id="4" name="Rectangle 3">
            <a:extLst>
              <a:ext uri="{FF2B5EF4-FFF2-40B4-BE49-F238E27FC236}">
                <a16:creationId xmlns:a16="http://schemas.microsoft.com/office/drawing/2014/main" id="{980C4F1E-3D2F-48C7-A9AD-34D97619EA93}"/>
              </a:ext>
            </a:extLst>
          </p:cNvPr>
          <p:cNvSpPr/>
          <p:nvPr/>
        </p:nvSpPr>
        <p:spPr>
          <a:xfrm rot="16200000">
            <a:off x="-2080379" y="3471531"/>
            <a:ext cx="5407249"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 Faithful Few</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 name="Slide Number Placeholder 4">
            <a:extLst>
              <a:ext uri="{FF2B5EF4-FFF2-40B4-BE49-F238E27FC236}">
                <a16:creationId xmlns:a16="http://schemas.microsoft.com/office/drawing/2014/main" id="{079BC31E-D2A3-4FDD-ACE1-47C87B7458E8}"/>
              </a:ext>
            </a:extLst>
          </p:cNvPr>
          <p:cNvSpPr>
            <a:spLocks noGrp="1"/>
          </p:cNvSpPr>
          <p:nvPr>
            <p:ph type="sldNum" sz="quarter" idx="12"/>
          </p:nvPr>
        </p:nvSpPr>
        <p:spPr>
          <a:xfrm>
            <a:off x="10808576" y="6203455"/>
            <a:ext cx="779767" cy="365125"/>
          </a:xfrm>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2856403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E96E5-78FD-48F2-A401-D6D348C61FFA}"/>
              </a:ext>
            </a:extLst>
          </p:cNvPr>
          <p:cNvSpPr>
            <a:spLocks noGrp="1"/>
          </p:cNvSpPr>
          <p:nvPr>
            <p:ph type="title"/>
          </p:nvPr>
        </p:nvSpPr>
        <p:spPr>
          <a:xfrm>
            <a:off x="1635435" y="540125"/>
            <a:ext cx="10743083" cy="852448"/>
          </a:xfrm>
        </p:spPr>
        <p:txBody>
          <a:bodyPr anchor="ctr">
            <a:normAutofit/>
          </a:bodyPr>
          <a:lstStyle/>
          <a:p>
            <a:r>
              <a:rPr lang="en-US" sz="4800" b="1" dirty="0">
                <a:latin typeface="Candara" panose="020E0502030303020204" pitchFamily="34" charset="0"/>
              </a:rPr>
              <a:t>Depend On God’s Wisdom &amp; Strength</a:t>
            </a:r>
          </a:p>
        </p:txBody>
      </p:sp>
      <p:sp>
        <p:nvSpPr>
          <p:cNvPr id="3" name="Content Placeholder 2">
            <a:extLst>
              <a:ext uri="{FF2B5EF4-FFF2-40B4-BE49-F238E27FC236}">
                <a16:creationId xmlns:a16="http://schemas.microsoft.com/office/drawing/2014/main" id="{6FF19B29-BF3A-40FA-B585-6ABE0754374A}"/>
              </a:ext>
            </a:extLst>
          </p:cNvPr>
          <p:cNvSpPr>
            <a:spLocks noGrp="1"/>
          </p:cNvSpPr>
          <p:nvPr>
            <p:ph idx="1"/>
          </p:nvPr>
        </p:nvSpPr>
        <p:spPr>
          <a:xfrm>
            <a:off x="1510016" y="1627464"/>
            <a:ext cx="10520404" cy="5230536"/>
          </a:xfrm>
        </p:spPr>
        <p:txBody>
          <a:bodyPr>
            <a:normAutofit fontScale="92500" lnSpcReduction="10000"/>
          </a:bodyPr>
          <a:lstStyle/>
          <a:p>
            <a:pPr marL="0" indent="0">
              <a:buNone/>
            </a:pPr>
            <a:r>
              <a:rPr lang="en-US" sz="3600" b="1" dirty="0">
                <a:latin typeface="Candara" panose="020E0502030303020204" pitchFamily="34" charset="0"/>
              </a:rPr>
              <a:t>Only a few wise, mighty &amp; noble of this world are called</a:t>
            </a:r>
          </a:p>
          <a:p>
            <a:pPr lvl="1">
              <a:buFont typeface="Wingdings" panose="05000000000000000000" pitchFamily="2" charset="2"/>
              <a:buChar char="§"/>
            </a:pPr>
            <a:r>
              <a:rPr lang="en-US" sz="3400" dirty="0">
                <a:latin typeface="Candara" panose="020E0502030303020204" pitchFamily="34" charset="0"/>
              </a:rPr>
              <a:t>1 Corinthians 1:17-31</a:t>
            </a:r>
          </a:p>
          <a:p>
            <a:pPr marL="0" indent="0">
              <a:buNone/>
            </a:pPr>
            <a:r>
              <a:rPr lang="en-US" sz="3600" b="1" dirty="0">
                <a:latin typeface="Candara" panose="020E0502030303020204" pitchFamily="34" charset="0"/>
              </a:rPr>
              <a:t>The faithful few rely on God, NOT…</a:t>
            </a:r>
          </a:p>
          <a:p>
            <a:pPr lvl="1">
              <a:buFont typeface="Wingdings" panose="05000000000000000000" pitchFamily="2" charset="2"/>
              <a:buChar char="§"/>
            </a:pPr>
            <a:r>
              <a:rPr lang="en-US" sz="3200" dirty="0">
                <a:latin typeface="Candara" panose="020E0502030303020204" pitchFamily="34" charset="0"/>
              </a:rPr>
              <a:t>The wisdom of this world</a:t>
            </a:r>
          </a:p>
          <a:p>
            <a:pPr lvl="1">
              <a:buFont typeface="Wingdings" panose="05000000000000000000" pitchFamily="2" charset="2"/>
              <a:buChar char="§"/>
            </a:pPr>
            <a:r>
              <a:rPr lang="en-US" sz="3200" dirty="0">
                <a:latin typeface="Candara" panose="020E0502030303020204" pitchFamily="34" charset="0"/>
              </a:rPr>
              <a:t>Physical strength</a:t>
            </a:r>
          </a:p>
          <a:p>
            <a:pPr lvl="1">
              <a:buFont typeface="Wingdings" panose="05000000000000000000" pitchFamily="2" charset="2"/>
              <a:buChar char="§"/>
            </a:pPr>
            <a:r>
              <a:rPr lang="en-US" sz="3200" dirty="0">
                <a:latin typeface="Candara" panose="020E0502030303020204" pitchFamily="34" charset="0"/>
              </a:rPr>
              <a:t>Social standing and popularity</a:t>
            </a:r>
          </a:p>
          <a:p>
            <a:pPr lvl="1">
              <a:buFont typeface="Wingdings" panose="05000000000000000000" pitchFamily="2" charset="2"/>
              <a:buChar char="§"/>
            </a:pPr>
            <a:r>
              <a:rPr lang="en-US" sz="3200" dirty="0">
                <a:latin typeface="Candara" panose="020E0502030303020204" pitchFamily="34" charset="0"/>
              </a:rPr>
              <a:t>Numbers</a:t>
            </a:r>
          </a:p>
          <a:p>
            <a:pPr marL="0" indent="0">
              <a:buNone/>
            </a:pPr>
            <a:r>
              <a:rPr lang="en-US" sz="3600" b="1" dirty="0">
                <a:latin typeface="Candara" panose="020E0502030303020204" pitchFamily="34" charset="0"/>
              </a:rPr>
              <a:t>The truly wise, mighty &amp;  noble rely on obedience to God</a:t>
            </a:r>
          </a:p>
          <a:p>
            <a:pPr lvl="1">
              <a:buFont typeface="Wingdings" panose="05000000000000000000" pitchFamily="2" charset="2"/>
              <a:buChar char="§"/>
            </a:pPr>
            <a:r>
              <a:rPr lang="en-US" sz="3200" dirty="0">
                <a:latin typeface="Candara" panose="020E0502030303020204" pitchFamily="34" charset="0"/>
              </a:rPr>
              <a:t>Acts 17:11; Matthew 7:7-8; John 5:29</a:t>
            </a:r>
          </a:p>
        </p:txBody>
      </p:sp>
      <p:sp>
        <p:nvSpPr>
          <p:cNvPr id="4" name="Rectangle 3">
            <a:extLst>
              <a:ext uri="{FF2B5EF4-FFF2-40B4-BE49-F238E27FC236}">
                <a16:creationId xmlns:a16="http://schemas.microsoft.com/office/drawing/2014/main" id="{980C4F1E-3D2F-48C7-A9AD-34D97619EA93}"/>
              </a:ext>
            </a:extLst>
          </p:cNvPr>
          <p:cNvSpPr/>
          <p:nvPr/>
        </p:nvSpPr>
        <p:spPr>
          <a:xfrm rot="16200000">
            <a:off x="-2080379" y="3471531"/>
            <a:ext cx="5407249"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 Faithful Few</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 name="Slide Number Placeholder 4">
            <a:extLst>
              <a:ext uri="{FF2B5EF4-FFF2-40B4-BE49-F238E27FC236}">
                <a16:creationId xmlns:a16="http://schemas.microsoft.com/office/drawing/2014/main" id="{25A7A5B7-707E-4AE2-81AB-F321ADDC8C69}"/>
              </a:ext>
            </a:extLst>
          </p:cNvPr>
          <p:cNvSpPr>
            <a:spLocks noGrp="1"/>
          </p:cNvSpPr>
          <p:nvPr>
            <p:ph type="sldNum" sz="quarter" idx="12"/>
          </p:nvPr>
        </p:nvSpPr>
        <p:spPr>
          <a:xfrm>
            <a:off x="10794928" y="6162608"/>
            <a:ext cx="779767" cy="365125"/>
          </a:xfrm>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5455123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E96E5-78FD-48F2-A401-D6D348C61FFA}"/>
              </a:ext>
            </a:extLst>
          </p:cNvPr>
          <p:cNvSpPr>
            <a:spLocks noGrp="1"/>
          </p:cNvSpPr>
          <p:nvPr>
            <p:ph type="title"/>
          </p:nvPr>
        </p:nvSpPr>
        <p:spPr>
          <a:xfrm>
            <a:off x="1635436" y="513331"/>
            <a:ext cx="10394984" cy="852448"/>
          </a:xfrm>
        </p:spPr>
        <p:txBody>
          <a:bodyPr anchor="ctr">
            <a:normAutofit/>
          </a:bodyPr>
          <a:lstStyle/>
          <a:p>
            <a:r>
              <a:rPr lang="en-US" sz="4800" b="1" dirty="0">
                <a:latin typeface="Candara" panose="020E0502030303020204" pitchFamily="34" charset="0"/>
              </a:rPr>
              <a:t>Have Found </a:t>
            </a:r>
            <a:r>
              <a:rPr lang="en-US" sz="4800" b="1" i="1" dirty="0">
                <a:latin typeface="Candara" panose="020E0502030303020204" pitchFamily="34" charset="0"/>
              </a:rPr>
              <a:t>“</a:t>
            </a:r>
            <a:r>
              <a:rPr lang="en-US" sz="4800" b="1" i="1" u="sng" dirty="0">
                <a:latin typeface="Candara" panose="020E0502030303020204" pitchFamily="34" charset="0"/>
              </a:rPr>
              <a:t>Life</a:t>
            </a:r>
            <a:r>
              <a:rPr lang="en-US" sz="4800" b="1" i="1" dirty="0">
                <a:latin typeface="Candara" panose="020E0502030303020204" pitchFamily="34" charset="0"/>
              </a:rPr>
              <a:t>”</a:t>
            </a:r>
          </a:p>
        </p:txBody>
      </p:sp>
      <p:sp>
        <p:nvSpPr>
          <p:cNvPr id="3" name="Content Placeholder 2">
            <a:extLst>
              <a:ext uri="{FF2B5EF4-FFF2-40B4-BE49-F238E27FC236}">
                <a16:creationId xmlns:a16="http://schemas.microsoft.com/office/drawing/2014/main" id="{6FF19B29-BF3A-40FA-B585-6ABE0754374A}"/>
              </a:ext>
            </a:extLst>
          </p:cNvPr>
          <p:cNvSpPr>
            <a:spLocks noGrp="1"/>
          </p:cNvSpPr>
          <p:nvPr>
            <p:ph idx="1"/>
          </p:nvPr>
        </p:nvSpPr>
        <p:spPr>
          <a:xfrm>
            <a:off x="1510016" y="1627464"/>
            <a:ext cx="10520404" cy="5230536"/>
          </a:xfrm>
        </p:spPr>
        <p:txBody>
          <a:bodyPr>
            <a:normAutofit/>
          </a:bodyPr>
          <a:lstStyle/>
          <a:p>
            <a:pPr marL="0" indent="0">
              <a:buNone/>
            </a:pPr>
            <a:r>
              <a:rPr lang="en-US" sz="3600" b="1" dirty="0">
                <a:latin typeface="Candara" panose="020E0502030303020204" pitchFamily="34" charset="0"/>
              </a:rPr>
              <a:t>Why have so many not found it?</a:t>
            </a:r>
          </a:p>
          <a:p>
            <a:pPr lvl="1">
              <a:buFont typeface="Wingdings" panose="05000000000000000000" pitchFamily="2" charset="2"/>
              <a:buChar char="§"/>
            </a:pPr>
            <a:r>
              <a:rPr lang="en-US" sz="3200" dirty="0">
                <a:latin typeface="Candara" panose="020E0502030303020204" pitchFamily="34" charset="0"/>
              </a:rPr>
              <a:t>Deuteronomy 30:19; cf. John 12:37-42</a:t>
            </a:r>
            <a:endParaRPr lang="en-US" sz="2800" b="1" i="1" dirty="0">
              <a:latin typeface="Candara" panose="020E0502030303020204" pitchFamily="34" charset="0"/>
            </a:endParaRPr>
          </a:p>
          <a:p>
            <a:pPr lvl="2">
              <a:buFont typeface="Wingdings" panose="05000000000000000000" pitchFamily="2" charset="2"/>
              <a:buChar char="§"/>
            </a:pPr>
            <a:r>
              <a:rPr lang="en-US" sz="2800" b="1" i="1" dirty="0">
                <a:latin typeface="Candara" panose="020E0502030303020204" pitchFamily="34" charset="0"/>
              </a:rPr>
              <a:t>“</a:t>
            </a:r>
            <a:r>
              <a:rPr lang="en-US" sz="2800" b="1" i="1" u="sng" dirty="0">
                <a:latin typeface="Candara" panose="020E0502030303020204" pitchFamily="34" charset="0"/>
              </a:rPr>
              <a:t>choose life, blessing</a:t>
            </a:r>
            <a:r>
              <a:rPr lang="en-US" sz="2800" b="1" i="1" dirty="0">
                <a:latin typeface="Candara" panose="020E0502030303020204" pitchFamily="34" charset="0"/>
              </a:rPr>
              <a:t>” </a:t>
            </a:r>
            <a:r>
              <a:rPr lang="en-US" sz="2800" dirty="0">
                <a:latin typeface="Candara" panose="020E0502030303020204" pitchFamily="34" charset="0"/>
              </a:rPr>
              <a:t>= obedience to God</a:t>
            </a:r>
          </a:p>
          <a:p>
            <a:pPr lvl="2">
              <a:buFont typeface="Wingdings" panose="05000000000000000000" pitchFamily="2" charset="2"/>
              <a:buChar char="§"/>
            </a:pPr>
            <a:r>
              <a:rPr lang="en-US" sz="2800" b="1" i="1" dirty="0">
                <a:latin typeface="Candara" panose="020E0502030303020204" pitchFamily="34" charset="0"/>
              </a:rPr>
              <a:t>“</a:t>
            </a:r>
            <a:r>
              <a:rPr lang="en-US" sz="2800" b="1" i="1" u="sng" dirty="0">
                <a:latin typeface="Candara" panose="020E0502030303020204" pitchFamily="34" charset="0"/>
              </a:rPr>
              <a:t>death, cur</a:t>
            </a:r>
            <a:r>
              <a:rPr lang="en-US" sz="2800" b="1" i="1" dirty="0">
                <a:latin typeface="Candara" panose="020E0502030303020204" pitchFamily="34" charset="0"/>
              </a:rPr>
              <a:t>sing” </a:t>
            </a:r>
            <a:r>
              <a:rPr lang="en-US" sz="2800" dirty="0">
                <a:latin typeface="Candara" panose="020E0502030303020204" pitchFamily="34" charset="0"/>
              </a:rPr>
              <a:t>= The consequences of sin - Roman 6:23</a:t>
            </a:r>
          </a:p>
          <a:p>
            <a:pPr marL="0" indent="0">
              <a:buNone/>
            </a:pPr>
            <a:r>
              <a:rPr lang="en-US" sz="3600" b="1" dirty="0">
                <a:latin typeface="Candara" panose="020E0502030303020204" pitchFamily="34" charset="0"/>
              </a:rPr>
              <a:t>There are many things which keep </a:t>
            </a:r>
            <a:r>
              <a:rPr lang="en-US" sz="3600" b="1" i="1" dirty="0">
                <a:latin typeface="Candara" panose="020E0502030303020204" pitchFamily="34" charset="0"/>
              </a:rPr>
              <a:t>“</a:t>
            </a:r>
            <a:r>
              <a:rPr lang="en-US" sz="3600" b="1" i="1" u="sng" dirty="0">
                <a:latin typeface="Candara" panose="020E0502030303020204" pitchFamily="34" charset="0"/>
              </a:rPr>
              <a:t>life</a:t>
            </a:r>
            <a:r>
              <a:rPr lang="en-US" sz="3600" b="1" i="1" dirty="0">
                <a:latin typeface="Candara" panose="020E0502030303020204" pitchFamily="34" charset="0"/>
              </a:rPr>
              <a:t>” </a:t>
            </a:r>
            <a:r>
              <a:rPr lang="en-US" sz="3600" b="1" dirty="0">
                <a:latin typeface="Candara" panose="020E0502030303020204" pitchFamily="34" charset="0"/>
              </a:rPr>
              <a:t>hidden</a:t>
            </a:r>
          </a:p>
          <a:p>
            <a:pPr lvl="1">
              <a:buFont typeface="Wingdings" panose="05000000000000000000" pitchFamily="2" charset="2"/>
              <a:buChar char="§"/>
            </a:pPr>
            <a:r>
              <a:rPr lang="en-US" sz="3200" dirty="0">
                <a:latin typeface="Candara" panose="020E0502030303020204" pitchFamily="34" charset="0"/>
              </a:rPr>
              <a:t>Blinded by the god of this world - 2 Corinthians 4:4</a:t>
            </a:r>
          </a:p>
          <a:p>
            <a:pPr lvl="1">
              <a:buFont typeface="Wingdings" panose="05000000000000000000" pitchFamily="2" charset="2"/>
              <a:buChar char="§"/>
            </a:pPr>
            <a:r>
              <a:rPr lang="en-US" sz="3200" dirty="0">
                <a:latin typeface="Candara" panose="020E0502030303020204" pitchFamily="34" charset="0"/>
              </a:rPr>
              <a:t>Error and false teachers - 1 Timothy 4:1-2</a:t>
            </a:r>
          </a:p>
          <a:p>
            <a:pPr lvl="1">
              <a:buFont typeface="Wingdings" panose="05000000000000000000" pitchFamily="2" charset="2"/>
              <a:buChar char="§"/>
            </a:pPr>
            <a:r>
              <a:rPr lang="en-US" sz="3200" dirty="0">
                <a:latin typeface="Candara" panose="020E0502030303020204" pitchFamily="34" charset="0"/>
              </a:rPr>
              <a:t>Love of the world - 1 John 2:15-17</a:t>
            </a:r>
          </a:p>
        </p:txBody>
      </p:sp>
      <p:sp>
        <p:nvSpPr>
          <p:cNvPr id="4" name="Rectangle 3">
            <a:extLst>
              <a:ext uri="{FF2B5EF4-FFF2-40B4-BE49-F238E27FC236}">
                <a16:creationId xmlns:a16="http://schemas.microsoft.com/office/drawing/2014/main" id="{980C4F1E-3D2F-48C7-A9AD-34D97619EA93}"/>
              </a:ext>
            </a:extLst>
          </p:cNvPr>
          <p:cNvSpPr/>
          <p:nvPr/>
        </p:nvSpPr>
        <p:spPr>
          <a:xfrm rot="16200000">
            <a:off x="-2080379" y="3471531"/>
            <a:ext cx="5407249"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 Faithful Few</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 name="Slide Number Placeholder 4">
            <a:extLst>
              <a:ext uri="{FF2B5EF4-FFF2-40B4-BE49-F238E27FC236}">
                <a16:creationId xmlns:a16="http://schemas.microsoft.com/office/drawing/2014/main" id="{E6912466-E548-44DE-A42C-85DC81CC6012}"/>
              </a:ext>
            </a:extLst>
          </p:cNvPr>
          <p:cNvSpPr>
            <a:spLocks noGrp="1"/>
          </p:cNvSpPr>
          <p:nvPr>
            <p:ph type="sldNum" sz="quarter" idx="12"/>
          </p:nvPr>
        </p:nvSpPr>
        <p:spPr>
          <a:xfrm>
            <a:off x="10822224" y="6162106"/>
            <a:ext cx="779767" cy="365125"/>
          </a:xfrm>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857654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E96E5-78FD-48F2-A401-D6D348C61FFA}"/>
              </a:ext>
            </a:extLst>
          </p:cNvPr>
          <p:cNvSpPr>
            <a:spLocks noGrp="1"/>
          </p:cNvSpPr>
          <p:nvPr>
            <p:ph type="title"/>
          </p:nvPr>
        </p:nvSpPr>
        <p:spPr>
          <a:xfrm>
            <a:off x="1635436" y="513331"/>
            <a:ext cx="10394984" cy="852448"/>
          </a:xfrm>
        </p:spPr>
        <p:txBody>
          <a:bodyPr anchor="ctr">
            <a:normAutofit/>
          </a:bodyPr>
          <a:lstStyle/>
          <a:p>
            <a:r>
              <a:rPr lang="en-US" sz="4800" b="1" dirty="0">
                <a:latin typeface="Candara" panose="020E0502030303020204" pitchFamily="34" charset="0"/>
              </a:rPr>
              <a:t>Are Th0se Who Are Worthy</a:t>
            </a:r>
          </a:p>
        </p:txBody>
      </p:sp>
      <p:sp>
        <p:nvSpPr>
          <p:cNvPr id="3" name="Content Placeholder 2">
            <a:extLst>
              <a:ext uri="{FF2B5EF4-FFF2-40B4-BE49-F238E27FC236}">
                <a16:creationId xmlns:a16="http://schemas.microsoft.com/office/drawing/2014/main" id="{6FF19B29-BF3A-40FA-B585-6ABE0754374A}"/>
              </a:ext>
            </a:extLst>
          </p:cNvPr>
          <p:cNvSpPr>
            <a:spLocks noGrp="1"/>
          </p:cNvSpPr>
          <p:nvPr>
            <p:ph idx="1"/>
          </p:nvPr>
        </p:nvSpPr>
        <p:spPr>
          <a:xfrm>
            <a:off x="1510016" y="1627464"/>
            <a:ext cx="10520404" cy="5128178"/>
          </a:xfrm>
        </p:spPr>
        <p:txBody>
          <a:bodyPr>
            <a:normAutofit lnSpcReduction="10000"/>
          </a:bodyPr>
          <a:lstStyle/>
          <a:p>
            <a:pPr marL="0" indent="0">
              <a:buNone/>
            </a:pPr>
            <a:r>
              <a:rPr lang="en-US" sz="3600" b="1" dirty="0">
                <a:latin typeface="Candara" panose="020E0502030303020204" pitchFamily="34" charset="0"/>
              </a:rPr>
              <a:t>They walk according to God’s direction</a:t>
            </a:r>
          </a:p>
          <a:p>
            <a:pPr lvl="1">
              <a:buFont typeface="Wingdings" panose="05000000000000000000" pitchFamily="2" charset="2"/>
              <a:buChar char="§"/>
            </a:pPr>
            <a:r>
              <a:rPr lang="en-US" sz="3200" dirty="0">
                <a:latin typeface="Candara" panose="020E0502030303020204" pitchFamily="34" charset="0"/>
              </a:rPr>
              <a:t>1 Thessalonians 2:11-15</a:t>
            </a:r>
          </a:p>
          <a:p>
            <a:pPr marL="0" indent="0">
              <a:buNone/>
            </a:pPr>
            <a:r>
              <a:rPr lang="en-US" sz="3600" b="1" dirty="0">
                <a:latin typeface="Candara" panose="020E0502030303020204" pitchFamily="34" charset="0"/>
              </a:rPr>
              <a:t>These are the minority of the majority</a:t>
            </a:r>
          </a:p>
          <a:p>
            <a:pPr lvl="1">
              <a:buFont typeface="Wingdings" panose="05000000000000000000" pitchFamily="2" charset="2"/>
              <a:buChar char="§"/>
            </a:pPr>
            <a:r>
              <a:rPr lang="en-US" sz="3200" b="1" i="1" dirty="0">
                <a:latin typeface="Candara" panose="020E0502030303020204" pitchFamily="34" charset="0"/>
              </a:rPr>
              <a:t>“few there be that find it” </a:t>
            </a:r>
            <a:r>
              <a:rPr lang="en-US" sz="3200" dirty="0">
                <a:latin typeface="Candara" panose="020E0502030303020204" pitchFamily="34" charset="0"/>
              </a:rPr>
              <a:t>- Matthew 7:14</a:t>
            </a:r>
            <a:endParaRPr lang="en-US" sz="3600" dirty="0">
              <a:latin typeface="Candara" panose="020E0502030303020204" pitchFamily="34" charset="0"/>
            </a:endParaRPr>
          </a:p>
          <a:p>
            <a:pPr marL="57150" indent="0">
              <a:buNone/>
            </a:pPr>
            <a:r>
              <a:rPr lang="en-US" sz="3600" b="1" dirty="0">
                <a:latin typeface="Candara" panose="020E0502030303020204" pitchFamily="34" charset="0"/>
              </a:rPr>
              <a:t>These will walk with the Lord in white</a:t>
            </a:r>
          </a:p>
          <a:p>
            <a:pPr lvl="1">
              <a:buFont typeface="Wingdings" panose="05000000000000000000" pitchFamily="2" charset="2"/>
              <a:buChar char="§"/>
            </a:pPr>
            <a:r>
              <a:rPr lang="en-US" sz="3400" dirty="0">
                <a:latin typeface="Candara" panose="020E0502030303020204" pitchFamily="34" charset="0"/>
              </a:rPr>
              <a:t>Revelation 3:4</a:t>
            </a:r>
          </a:p>
          <a:p>
            <a:pPr marL="0" indent="0">
              <a:buNone/>
            </a:pPr>
            <a:r>
              <a:rPr lang="en-US" sz="3600" b="1" dirty="0">
                <a:latin typeface="Candara" panose="020E0502030303020204" pitchFamily="34" charset="0"/>
              </a:rPr>
              <a:t>These are </a:t>
            </a:r>
            <a:r>
              <a:rPr lang="en-US" sz="3600" b="1" i="1" dirty="0">
                <a:latin typeface="Candara" panose="020E0502030303020204" pitchFamily="34" charset="0"/>
              </a:rPr>
              <a:t>“whom the world is not worthy”</a:t>
            </a:r>
          </a:p>
          <a:p>
            <a:pPr lvl="1">
              <a:buFont typeface="Wingdings" panose="05000000000000000000" pitchFamily="2" charset="2"/>
              <a:buChar char="§"/>
            </a:pPr>
            <a:r>
              <a:rPr lang="en-US" sz="3400" dirty="0">
                <a:latin typeface="Candara" panose="020E0502030303020204" pitchFamily="34" charset="0"/>
              </a:rPr>
              <a:t>Hebrews 11:32-40</a:t>
            </a:r>
          </a:p>
        </p:txBody>
      </p:sp>
      <p:sp>
        <p:nvSpPr>
          <p:cNvPr id="4" name="Rectangle 3">
            <a:extLst>
              <a:ext uri="{FF2B5EF4-FFF2-40B4-BE49-F238E27FC236}">
                <a16:creationId xmlns:a16="http://schemas.microsoft.com/office/drawing/2014/main" id="{980C4F1E-3D2F-48C7-A9AD-34D97619EA93}"/>
              </a:ext>
            </a:extLst>
          </p:cNvPr>
          <p:cNvSpPr/>
          <p:nvPr/>
        </p:nvSpPr>
        <p:spPr>
          <a:xfrm rot="16200000">
            <a:off x="-2080379" y="3471531"/>
            <a:ext cx="5407249"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 Faithful Few</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 name="Rectangle 4">
            <a:extLst>
              <a:ext uri="{FF2B5EF4-FFF2-40B4-BE49-F238E27FC236}">
                <a16:creationId xmlns:a16="http://schemas.microsoft.com/office/drawing/2014/main" id="{5F2CAC71-A900-40D8-8C9B-AA3EFE1EBCDC}"/>
              </a:ext>
            </a:extLst>
          </p:cNvPr>
          <p:cNvSpPr/>
          <p:nvPr/>
        </p:nvSpPr>
        <p:spPr>
          <a:xfrm rot="16200000">
            <a:off x="-2100937" y="3471532"/>
            <a:ext cx="5407249"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 Faithful Few</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6" name="Slide Number Placeholder 5">
            <a:extLst>
              <a:ext uri="{FF2B5EF4-FFF2-40B4-BE49-F238E27FC236}">
                <a16:creationId xmlns:a16="http://schemas.microsoft.com/office/drawing/2014/main" id="{ED63C7F1-C00B-47FB-972C-B719870988EE}"/>
              </a:ext>
            </a:extLst>
          </p:cNvPr>
          <p:cNvSpPr>
            <a:spLocks noGrp="1"/>
          </p:cNvSpPr>
          <p:nvPr>
            <p:ph type="sldNum" sz="quarter" idx="12"/>
          </p:nvPr>
        </p:nvSpPr>
        <p:spPr>
          <a:xfrm>
            <a:off x="10822224" y="6162106"/>
            <a:ext cx="779767" cy="365125"/>
          </a:xfrm>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9636754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AAA35D5-1D8D-438F-8C7E-6E3D10A8AC6F}"/>
              </a:ext>
            </a:extLst>
          </p:cNvPr>
          <p:cNvSpPr/>
          <p:nvPr/>
        </p:nvSpPr>
        <p:spPr>
          <a:xfrm rot="16200000">
            <a:off x="-2100937" y="3471532"/>
            <a:ext cx="5407249"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 Faithful Few</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12" name="Rectangle 11">
            <a:extLst>
              <a:ext uri="{FF2B5EF4-FFF2-40B4-BE49-F238E27FC236}">
                <a16:creationId xmlns:a16="http://schemas.microsoft.com/office/drawing/2014/main" id="{16CC56AC-6C74-400B-99EB-3A8730A43943}"/>
              </a:ext>
            </a:extLst>
          </p:cNvPr>
          <p:cNvSpPr/>
          <p:nvPr/>
        </p:nvSpPr>
        <p:spPr>
          <a:xfrm>
            <a:off x="1638300" y="5713492"/>
            <a:ext cx="2610010"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REVIEW</a:t>
            </a:r>
          </a:p>
        </p:txBody>
      </p:sp>
      <p:sp>
        <p:nvSpPr>
          <p:cNvPr id="4" name="Content Placeholder 3">
            <a:extLst>
              <a:ext uri="{FF2B5EF4-FFF2-40B4-BE49-F238E27FC236}">
                <a16:creationId xmlns:a16="http://schemas.microsoft.com/office/drawing/2014/main" id="{EC867231-0C1B-43A1-AB50-F68312C72D9C}"/>
              </a:ext>
            </a:extLst>
          </p:cNvPr>
          <p:cNvSpPr>
            <a:spLocks noGrp="1"/>
          </p:cNvSpPr>
          <p:nvPr>
            <p:ph idx="1"/>
          </p:nvPr>
        </p:nvSpPr>
        <p:spPr>
          <a:xfrm>
            <a:off x="1638300" y="585795"/>
            <a:ext cx="10412678" cy="4313750"/>
          </a:xfrm>
        </p:spPr>
        <p:txBody>
          <a:bodyPr>
            <a:normAutofit/>
          </a:bodyPr>
          <a:lstStyle/>
          <a:p>
            <a:pPr marL="0" indent="0">
              <a:spcAft>
                <a:spcPts val="1800"/>
              </a:spcAft>
              <a:buNone/>
            </a:pPr>
            <a:r>
              <a:rPr lang="en-US" sz="4800" b="1" dirty="0">
                <a:latin typeface="Candara" panose="020E0502030303020204" pitchFamily="34" charset="0"/>
              </a:rPr>
              <a:t>Preserved Humanity</a:t>
            </a:r>
          </a:p>
          <a:p>
            <a:pPr marL="0" indent="0">
              <a:spcAft>
                <a:spcPts val="1800"/>
              </a:spcAft>
              <a:buNone/>
            </a:pPr>
            <a:r>
              <a:rPr lang="en-US" sz="4800" b="1" dirty="0">
                <a:latin typeface="Candara" panose="020E0502030303020204" pitchFamily="34" charset="0"/>
              </a:rPr>
              <a:t>Depend On God’s Wisdom &amp; Strength</a:t>
            </a:r>
          </a:p>
          <a:p>
            <a:pPr marL="0" indent="0">
              <a:spcAft>
                <a:spcPts val="1800"/>
              </a:spcAft>
              <a:buNone/>
            </a:pPr>
            <a:r>
              <a:rPr lang="en-US" sz="4800" b="1" dirty="0">
                <a:latin typeface="Candara" panose="020E0502030303020204" pitchFamily="34" charset="0"/>
              </a:rPr>
              <a:t>Have Found </a:t>
            </a:r>
            <a:r>
              <a:rPr lang="en-US" sz="4800" b="1" i="1" dirty="0">
                <a:latin typeface="Candara" panose="020E0502030303020204" pitchFamily="34" charset="0"/>
              </a:rPr>
              <a:t>“</a:t>
            </a:r>
            <a:r>
              <a:rPr lang="en-US" sz="4800" b="1" i="1" u="sng" dirty="0">
                <a:latin typeface="Candara" panose="020E0502030303020204" pitchFamily="34" charset="0"/>
              </a:rPr>
              <a:t>Life</a:t>
            </a:r>
            <a:r>
              <a:rPr lang="en-US" sz="4800" b="1" i="1" dirty="0">
                <a:latin typeface="Candara" panose="020E0502030303020204" pitchFamily="34" charset="0"/>
              </a:rPr>
              <a:t>”</a:t>
            </a:r>
          </a:p>
          <a:p>
            <a:pPr marL="0" indent="0">
              <a:spcAft>
                <a:spcPts val="1800"/>
              </a:spcAft>
              <a:buNone/>
            </a:pPr>
            <a:r>
              <a:rPr lang="en-US" sz="4800" b="1" dirty="0">
                <a:latin typeface="Candara" panose="020E0502030303020204" pitchFamily="34" charset="0"/>
              </a:rPr>
              <a:t>Are Those Who Are Worthy</a:t>
            </a:r>
            <a:endParaRPr lang="en-US" sz="4800" dirty="0"/>
          </a:p>
        </p:txBody>
      </p:sp>
      <p:sp>
        <p:nvSpPr>
          <p:cNvPr id="6" name="Slide Number Placeholder 5">
            <a:extLst>
              <a:ext uri="{FF2B5EF4-FFF2-40B4-BE49-F238E27FC236}">
                <a16:creationId xmlns:a16="http://schemas.microsoft.com/office/drawing/2014/main" id="{C7EE8659-C027-4B4F-994F-86EAB458547B}"/>
              </a:ext>
            </a:extLst>
          </p:cNvPr>
          <p:cNvSpPr>
            <a:spLocks noGrp="1"/>
          </p:cNvSpPr>
          <p:nvPr>
            <p:ph type="sldNum" sz="quarter" idx="12"/>
          </p:nvPr>
        </p:nvSpPr>
        <p:spPr>
          <a:xfrm>
            <a:off x="10767633" y="6175157"/>
            <a:ext cx="779767" cy="365125"/>
          </a:xfrm>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4968508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2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Wisp">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7010E9-D0D4-4763-90A3-DBAE37445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791FE0-E525-44F5-B24B-E8E5757CF5F2}">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16c05727-aa75-4e4a-9b5f-8a80a1165891"/>
    <ds:schemaRef ds:uri="http://purl.org/dc/elements/1.1/"/>
    <ds:schemaRef ds:uri="http://schemas.microsoft.com/office/infopath/2007/PartnerControls"/>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76428C60-BADF-461E-ACB1-6AC412BA55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Event design</Template>
  <TotalTime>537</TotalTime>
  <Words>3776</Words>
  <Application>Microsoft Office PowerPoint</Application>
  <PresentationFormat>Widescreen</PresentationFormat>
  <Paragraphs>153</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Candara</vt:lpstr>
      <vt:lpstr>Century Gothic</vt:lpstr>
      <vt:lpstr>Wingdings</vt:lpstr>
      <vt:lpstr>Wingdings 3</vt:lpstr>
      <vt:lpstr>Wisp</vt:lpstr>
      <vt:lpstr>“Few There Be That Find It”</vt:lpstr>
      <vt:lpstr>Matthew 7:13-14, KJV</vt:lpstr>
      <vt:lpstr>Introduction</vt:lpstr>
      <vt:lpstr>Introduction</vt:lpstr>
      <vt:lpstr>Preserved Humanity</vt:lpstr>
      <vt:lpstr>Depend On God’s Wisdom &amp; Strength</vt:lpstr>
      <vt:lpstr>Have Found “Life”</vt:lpstr>
      <vt:lpstr>Are Th0se Who Are Worthy</vt:lpstr>
      <vt:lpstr>PowerPoint Presentation</vt:lpstr>
      <vt:lpstr>PowerPoint Presentation</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“Few There Be That Find It”</dc:title>
  <dc:creator>Tommy McClure</dc:creator>
  <cp:lastModifiedBy>Tommy McClure</cp:lastModifiedBy>
  <cp:revision>61</cp:revision>
  <cp:lastPrinted>2021-06-06T02:02:39Z</cp:lastPrinted>
  <dcterms:created xsi:type="dcterms:W3CDTF">2021-06-05T15:41:44Z</dcterms:created>
  <dcterms:modified xsi:type="dcterms:W3CDTF">2021-06-06T22:06:51Z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