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5" r:id="rId2"/>
    <p:sldId id="320" r:id="rId3"/>
    <p:sldId id="329" r:id="rId4"/>
    <p:sldId id="322" r:id="rId5"/>
    <p:sldId id="323" r:id="rId6"/>
    <p:sldId id="324" r:id="rId7"/>
    <p:sldId id="325" r:id="rId8"/>
    <p:sldId id="326" r:id="rId9"/>
    <p:sldId id="330" r:id="rId10"/>
    <p:sldId id="328" r:id="rId11"/>
    <p:sldId id="327" r:id="rId12"/>
    <p:sldId id="331" r:id="rId13"/>
    <p:sldId id="298" r:id="rId14"/>
  </p:sldIdLst>
  <p:sldSz cx="12188825" cy="6858000"/>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0" autoAdjust="0"/>
    <p:restoredTop sz="63220" autoAdjust="0"/>
  </p:normalViewPr>
  <p:slideViewPr>
    <p:cSldViewPr showGuides="1">
      <p:cViewPr varScale="1">
        <p:scale>
          <a:sx n="72" d="100"/>
          <a:sy n="72" d="100"/>
        </p:scale>
        <p:origin x="1998"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3" d="100"/>
          <a:sy n="83" d="100"/>
        </p:scale>
        <p:origin x="3816" y="-3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3/21/2021</a:t>
            </a:r>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t>3/21/2021</a:t>
            </a:r>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315200" cy="5280025"/>
          </a:xfrm>
        </p:spPr>
        <p:txBody>
          <a:bodyPr/>
          <a:lstStyle/>
          <a:p>
            <a:r>
              <a:rPr lang="en-US" b="1" dirty="0"/>
              <a:t> Luke 15:11-32</a:t>
            </a:r>
          </a:p>
          <a:p>
            <a:r>
              <a:rPr lang="en-US" dirty="0"/>
              <a:t> 11 Then He said: "A certain man had two sons.</a:t>
            </a:r>
          </a:p>
          <a:p>
            <a:r>
              <a:rPr lang="en-US" dirty="0"/>
              <a:t> 12 "And the younger of them said to his father, 'Father, give me the portion of goods that falls to me.' So he divided to them his livelihood.</a:t>
            </a:r>
          </a:p>
          <a:p>
            <a:r>
              <a:rPr lang="en-US" dirty="0"/>
              <a:t> 13 "And not many days after, the younger son gathered all together, journeyed to a far country, and there wasted his possessions with prodigal living.</a:t>
            </a:r>
          </a:p>
          <a:p>
            <a:r>
              <a:rPr lang="en-US" dirty="0"/>
              <a:t> 14 "But when he had spent all, there arose a severe famine in that land, and he began to be in want.</a:t>
            </a:r>
          </a:p>
          <a:p>
            <a:r>
              <a:rPr lang="en-US" dirty="0"/>
              <a:t> 15 "Then he went and joined himself to a citizen of that country, and he sent him into his fields to feed swine.</a:t>
            </a:r>
          </a:p>
          <a:p>
            <a:r>
              <a:rPr lang="en-US" dirty="0"/>
              <a:t> 16 "And he would gladly have filled his stomach with the pods that the swine ate, and no one gave him anything.</a:t>
            </a:r>
          </a:p>
          <a:p>
            <a:r>
              <a:rPr lang="en-US" dirty="0"/>
              <a:t> 17 "But when he came to himself, he said, 'How many of my father's hired servants have bread enough and to spare, and I perish with hunger!</a:t>
            </a:r>
          </a:p>
          <a:p>
            <a:r>
              <a:rPr lang="en-US" dirty="0"/>
              <a:t> 18 'I will arise and go to my father, and will say to him, "Father, I have sinned against heaven and before you,</a:t>
            </a:r>
          </a:p>
          <a:p>
            <a:r>
              <a:rPr lang="en-US" dirty="0"/>
              <a:t> 19 "and I am no longer worthy to be called your son. Make me like one of your hired servants."'</a:t>
            </a:r>
          </a:p>
          <a:p>
            <a:r>
              <a:rPr lang="en-US" dirty="0"/>
              <a:t> 20 "And he arose and came to his father. But when he was still a great way off, his father saw him and had compassion, and ran and fell on his neck and kissed him.</a:t>
            </a:r>
          </a:p>
          <a:p>
            <a:r>
              <a:rPr lang="en-US" dirty="0"/>
              <a:t> 21 "And the son said to him, 'Father, I have sinned against heaven and in your sight, and am no longer worthy to be called your son.'</a:t>
            </a:r>
          </a:p>
          <a:p>
            <a:r>
              <a:rPr lang="en-US" dirty="0"/>
              <a:t> 22 "But the father said to his servants, 'Bring out the best robe and put it on him, and put a ring on his hand and sandals on his feet.</a:t>
            </a:r>
          </a:p>
          <a:p>
            <a:r>
              <a:rPr lang="en-US" dirty="0"/>
              <a:t> 23 'And bring the fatted calf here and kill it, and let us eat and be merry;</a:t>
            </a:r>
          </a:p>
          <a:p>
            <a:r>
              <a:rPr lang="en-US" dirty="0"/>
              <a:t> 24 'for this my son was dead and is alive again; he was lost and is found.' And they began to be merry.</a:t>
            </a:r>
          </a:p>
          <a:p>
            <a:r>
              <a:rPr lang="en-US" dirty="0"/>
              <a:t> 25 "Now his older son was in the field. And as he came and drew near to the house, he heard music and dancing.</a:t>
            </a:r>
          </a:p>
          <a:p>
            <a:r>
              <a:rPr lang="en-US" dirty="0"/>
              <a:t> 26 "So he called one of the servants and asked what these things meant.</a:t>
            </a:r>
          </a:p>
          <a:p>
            <a:r>
              <a:rPr lang="en-US" dirty="0"/>
              <a:t> 27 "And he said to him, 'Your brother has come, and because he has received him safe and sound, your father has killed the fatted calf.'</a:t>
            </a:r>
          </a:p>
          <a:p>
            <a:r>
              <a:rPr lang="en-US" dirty="0"/>
              <a:t> 28 "But he was angry and would not go in. Therefore his father came out and pleaded with him.</a:t>
            </a:r>
          </a:p>
          <a:p>
            <a:r>
              <a:rPr lang="en-US" dirty="0"/>
              <a:t> 29 "So he answered and said to his father, 'Lo, these many years I have been serving you; I never transgressed your commandment at any time; and yet you never gave me a young goat, that I might make merry with my friends.</a:t>
            </a:r>
          </a:p>
          <a:p>
            <a:r>
              <a:rPr lang="en-US" dirty="0"/>
              <a:t> 30 'But as soon as this son of yours came, who has devoured your livelihood with harlots, you killed the fatted calf for him.'</a:t>
            </a:r>
          </a:p>
          <a:p>
            <a:r>
              <a:rPr lang="en-US" dirty="0"/>
              <a:t> 31 "And he said to him, 'Son, you are always with me, and all that I have is yours.</a:t>
            </a:r>
          </a:p>
          <a:p>
            <a:r>
              <a:rPr lang="en-US" dirty="0"/>
              <a:t> 32 'It was right that we should make merry and be glad, for your brother was dead and is alive again, and was lost and is found.'"</a:t>
            </a:r>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
        <p:nvSpPr>
          <p:cNvPr id="5" name="Date Placeholder 4">
            <a:extLst>
              <a:ext uri="{FF2B5EF4-FFF2-40B4-BE49-F238E27FC236}">
                <a16:creationId xmlns:a16="http://schemas.microsoft.com/office/drawing/2014/main" id="{05A6A5B5-130B-4279-B1E8-0DE365986012}"/>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347476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94" y="4322841"/>
            <a:ext cx="7313506" cy="5278359"/>
          </a:xfrm>
        </p:spPr>
        <p:txBody>
          <a:bodyPr/>
          <a:lstStyle/>
          <a:p>
            <a:r>
              <a:rPr lang="en-US" b="1" dirty="0"/>
              <a:t>Heb. 8:12-13 NKJV </a:t>
            </a:r>
            <a:r>
              <a:rPr lang="en-US" b="0" dirty="0"/>
              <a:t>- "For I will be merciful to their unrighteousness, and their sins and their lawless deeds I will remember no more." 13 In that He says, "A new covenant," He has made the first obsolete. Now what is becoming obsolete and growing old is ready to vanish away.</a:t>
            </a:r>
          </a:p>
          <a:p>
            <a:r>
              <a:rPr lang="en-US" b="1" dirty="0"/>
              <a:t>Jn.15:1-3 NKJV  </a:t>
            </a:r>
            <a:r>
              <a:rPr lang="en-US" b="0" dirty="0"/>
              <a:t>- "I am the true vine, and My Father is the vinedresser. 2 "Every branch in Me that does not bear fruit He takes away; and every branch that bears fruit He prunes, that it may bear more fruit. 3 "You are already clean because of the word which I have spoken to you.</a:t>
            </a:r>
          </a:p>
          <a:p>
            <a:r>
              <a:rPr lang="en-US" b="1" dirty="0"/>
              <a:t>Matt. 8:1-3 NKJV </a:t>
            </a:r>
            <a:r>
              <a:rPr lang="en-US" b="0" dirty="0"/>
              <a:t>-  When He had come down from the mountain, great multitudes followed Him. 2 And behold, a leper came and worshiped Him, saying, "Lord, if You are willing, You can make me clean." 3 Then Jesus put out His hand and touched him, saying, "I am willing; be cleansed." Immediately his leprosy was cleansed.</a:t>
            </a:r>
          </a:p>
          <a:p>
            <a:r>
              <a:rPr lang="en-US" b="1" dirty="0"/>
              <a:t>2 Kgs. 5:10-14 NKJV</a:t>
            </a:r>
            <a:r>
              <a:rPr lang="en-US" b="0" dirty="0"/>
              <a:t> -  And Elisha sent a messenger to him, saying, "Go and wash in the Jordan seven times, and your flesh shall be restored to you, and you shall be clean." 11 But Naaman became furious, and went away and said, "Indeed, I said to myself, 'He will surely come out to me, and stand and call on the name of the LORD his God, and wave his hand over the place, and heal the leprosy.' 12 "Are not the </a:t>
            </a:r>
            <a:r>
              <a:rPr lang="en-US" b="0" dirty="0" err="1"/>
              <a:t>Abanah</a:t>
            </a:r>
            <a:r>
              <a:rPr lang="en-US" b="0" dirty="0"/>
              <a:t> and the </a:t>
            </a:r>
            <a:r>
              <a:rPr lang="en-US" b="0" dirty="0" err="1"/>
              <a:t>Pharpar</a:t>
            </a:r>
            <a:r>
              <a:rPr lang="en-US" b="0" dirty="0"/>
              <a:t>, the rivers of Damascus, better than all the waters of Israel? Could I not wash in them and be clean?" So he turned and went away in a rage. 13 And his servants came near and spoke to him, and said, "My father, if the prophet had told you to do something great, would you not have done it? How much more then, when he says to you, 'Wash, and be clean'?" 14 So he went down and dipped seven times in the Jordan, according to the saying of the man of God; and his flesh was restored like the flesh of a little child, and he was clean.</a:t>
            </a:r>
          </a:p>
          <a:p>
            <a:r>
              <a:rPr lang="en-US" b="1" dirty="0"/>
              <a:t>1 Cor. 6:9-11 NKJV </a:t>
            </a:r>
            <a:r>
              <a:rPr lang="en-US" b="0" dirty="0"/>
              <a:t>-  Do you not know that the unrighteous will not inherit the kingdom of God? Do not be deceived. Neither fornicators, nor idolaters, nor adulterers, nor homosexuals, nor sodomites, 10 nor thieves, nor covetous, nor drunkards, nor revilers, nor extortioners will inherit the kingdom of God. 11 And such were some of you. But you were washed, but you were sanctified, but you were justified in the name of the Lord Jesus and by the Spirit of our God.</a:t>
            </a:r>
          </a:p>
          <a:p>
            <a:r>
              <a:rPr lang="en-US" b="1" dirty="0"/>
              <a:t>Matt. 18:21-35 NKJV</a:t>
            </a:r>
            <a:r>
              <a:rPr lang="en-US" b="0" dirty="0"/>
              <a:t> - 21 Then Peter came to Him and said, "Lord, how often shall my brother sin against me, and I forgive him? Up to seven times?" 22 Jesus said to him, "I do not say to you, up to seven times, but up to seventy times seven. 23 "Therefore the kingdom of heaven is like a certain king who wanted to settle accounts with his servants. 24 "And when he had begun to settle accounts, one was brought to him who owed him ten thousand talents. 25 "But as he was not able to pay, his master commanded that he be sold, with his wife and children and all that he had, and that payment be made. 26 "The servant therefore fell down before him, saying, 'Master, have patience with me, and I will pay you all.' 27 "Then the master of that servant was moved with compassion, released him, and forgave him the debt. 28 "But that servant went out and found one of his fellow servants who owed him a hundred denarii; and he laid hands on him and took him by the throat, saying, 'Pay me what you owe!' 29 "So his fellow servant fell down at his feet and begged him, saying, 'Have patience with me, and I will pay you all.' 30 "And he would not, but went and threw him into prison till he should pay the debt. 31 "So when his fellow servants saw what had been done, they were very grieved, and came and told their master all that had been done. 32 "Then his master, after he had called him, said to him, 'You wicked servant! I forgave you all that debt because you begged me. 33 'Should you not also have had compassion on your fellow servant, just as I had pity on you?' 34 "And his master was angry, and delivered him to the torturers until he should pay all that was due to him. </a:t>
            </a:r>
            <a:r>
              <a:rPr lang="en-US" b="1" dirty="0"/>
              <a:t>35 "So My heavenly Father also will do to you if each of you, from his heart, does not forgive his brother his trespasses.“</a:t>
            </a:r>
          </a:p>
          <a:p>
            <a:r>
              <a:rPr lang="en-US" b="1" dirty="0"/>
              <a:t>Matt. 6:14-15 NKJV </a:t>
            </a:r>
            <a:r>
              <a:rPr lang="en-US" b="0" dirty="0"/>
              <a:t>-  "For if you forgive men their trespasses, your heavenly Father will also forgive you. 15 "But if you do not forgive men their trespasses, neither will your Father forgive your trespasses.</a:t>
            </a:r>
          </a:p>
          <a:p>
            <a:r>
              <a:rPr lang="en-US" b="1" dirty="0"/>
              <a:t>Mk. 11:25-26 NKJV </a:t>
            </a:r>
            <a:r>
              <a:rPr lang="en-US" b="0" dirty="0"/>
              <a:t>- "And whenever you stand praying, if you have anything against anyone, forgive him, that your Father in heaven may also forgive you your trespasses. 26 "But if you do not forgive, neither will your Father in heaven forgive your trespasses."</a:t>
            </a:r>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
        <p:nvSpPr>
          <p:cNvPr id="5" name="Date Placeholder 4">
            <a:extLst>
              <a:ext uri="{FF2B5EF4-FFF2-40B4-BE49-F238E27FC236}">
                <a16:creationId xmlns:a16="http://schemas.microsoft.com/office/drawing/2014/main" id="{A73A4F04-D066-49A4-AC88-3357FD4659AD}"/>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414760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3/21/2021</a:t>
            </a:r>
          </a:p>
        </p:txBody>
      </p:sp>
      <p:sp>
        <p:nvSpPr>
          <p:cNvPr id="5" name="Slide Number Placeholder 4"/>
          <p:cNvSpPr>
            <a:spLocks noGrp="1"/>
          </p:cNvSpPr>
          <p:nvPr>
            <p:ph type="sldNum" sz="quarter" idx="5"/>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386638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5280025"/>
          </a:xfrm>
        </p:spPr>
        <p:txBody>
          <a:bodyPr/>
          <a:lstStyle/>
          <a:p>
            <a:r>
              <a:rPr lang="en-US" b="1" dirty="0"/>
              <a:t>Luke 15:10-32</a:t>
            </a:r>
          </a:p>
          <a:p>
            <a:r>
              <a:rPr lang="en-US" b="1" dirty="0"/>
              <a:t>Lk. 15:7 -  "I say to you that likewise there will be more joy in heaven </a:t>
            </a:r>
            <a:r>
              <a:rPr lang="en-US" b="1" u="sng" dirty="0"/>
              <a:t>over one sinner who repents </a:t>
            </a:r>
            <a:r>
              <a:rPr lang="en-US" b="1" dirty="0"/>
              <a:t>than over ninety-nine just persons who need no repentance. (NKJV)</a:t>
            </a:r>
          </a:p>
          <a:p>
            <a:r>
              <a:rPr lang="en-US" b="1" dirty="0"/>
              <a:t>10 </a:t>
            </a:r>
            <a:r>
              <a:rPr lang="en-US" b="1" u="none" dirty="0"/>
              <a:t>"Likewise, I say to you, there is joy in the presence of the angels of God </a:t>
            </a:r>
            <a:r>
              <a:rPr lang="en-US" b="1" u="sng" dirty="0"/>
              <a:t>over one sinner who repents</a:t>
            </a:r>
            <a:r>
              <a:rPr lang="en-US" b="1" u="none" dirty="0"/>
              <a:t>."</a:t>
            </a:r>
          </a:p>
          <a:p>
            <a:r>
              <a:rPr lang="en-US" dirty="0"/>
              <a:t>11 Then He said: "A certain man had two sons.</a:t>
            </a:r>
          </a:p>
          <a:p>
            <a:r>
              <a:rPr lang="en-US" dirty="0"/>
              <a:t> 12 "And the younger of them said to his father, 'Father, give me the portion of goods that falls to me.' So he divided to them his livelihood.</a:t>
            </a:r>
          </a:p>
          <a:p>
            <a:r>
              <a:rPr lang="en-US" dirty="0"/>
              <a:t> 13 "And not many days after, the younger son gathered all together, journeyed to a far country, and there wasted his possessions with prodigal living.</a:t>
            </a:r>
          </a:p>
          <a:p>
            <a:r>
              <a:rPr lang="en-US" dirty="0"/>
              <a:t> 14 "But when he had spent all, there arose a severe famine in that land, and he began to be in want.</a:t>
            </a:r>
          </a:p>
          <a:p>
            <a:r>
              <a:rPr lang="en-US" dirty="0"/>
              <a:t> 15 "Then he went and joined himself to a citizen of that country, and he sent him into his fields to feed swine.</a:t>
            </a:r>
          </a:p>
          <a:p>
            <a:r>
              <a:rPr lang="en-US" dirty="0"/>
              <a:t> 16 "And he would gladly have filled his stomach with the pods that the swine ate, and no one gave him anything.</a:t>
            </a:r>
          </a:p>
          <a:p>
            <a:r>
              <a:rPr lang="en-US" dirty="0"/>
              <a:t> 17 "But when he came to himself, he said, 'How many of my father's hired servants have bread enough and to spare, and I perish with hunger!</a:t>
            </a:r>
          </a:p>
          <a:p>
            <a:r>
              <a:rPr lang="en-US" dirty="0"/>
              <a:t> 18 'I will arise and go to my father, and will say to him, "Father, I have sinned against heaven and before you,</a:t>
            </a:r>
          </a:p>
          <a:p>
            <a:r>
              <a:rPr lang="en-US" dirty="0"/>
              <a:t> 19 "and I am no longer worthy to be called your son. Make me like one of your hired servants."'</a:t>
            </a:r>
          </a:p>
          <a:p>
            <a:r>
              <a:rPr lang="en-US" dirty="0"/>
              <a:t> 20 "And he arose and came to his father. But when he was still a great way off, his father saw him and had compassion, and ran and fell on his neck and kissed him.</a:t>
            </a:r>
          </a:p>
          <a:p>
            <a:r>
              <a:rPr lang="en-US" dirty="0"/>
              <a:t> 21 "And the son said to him, 'Father, I have sinned against heaven and in your sight, and am no longer worthy to be called your son.'</a:t>
            </a:r>
          </a:p>
          <a:p>
            <a:r>
              <a:rPr lang="en-US" dirty="0"/>
              <a:t> 22 "But the father said to his servants, 'Bring out the best robe and put it on him, and put a ring on his hand and sandals on his feet.</a:t>
            </a:r>
          </a:p>
          <a:p>
            <a:r>
              <a:rPr lang="en-US" dirty="0"/>
              <a:t> 23 'And bring the fatted calf here and kill it, and let us eat and be merry;</a:t>
            </a:r>
          </a:p>
          <a:p>
            <a:r>
              <a:rPr lang="en-US" b="1" dirty="0"/>
              <a:t> 24 </a:t>
            </a:r>
            <a:r>
              <a:rPr lang="en-US" b="1" u="sng" dirty="0"/>
              <a:t>'for this my son was dead and is alive again; he was lost and is found.' And they began to be merry.</a:t>
            </a:r>
          </a:p>
          <a:p>
            <a:r>
              <a:rPr lang="en-US" b="1" dirty="0"/>
              <a:t> 25 "Now his older son was in the field. And as he came and drew near to the house, he heard music and dancing.</a:t>
            </a:r>
          </a:p>
          <a:p>
            <a:r>
              <a:rPr lang="en-US" b="1" dirty="0"/>
              <a:t> 26 "So he called one of the servants and asked what these things meant.</a:t>
            </a:r>
          </a:p>
          <a:p>
            <a:r>
              <a:rPr lang="en-US" b="1" dirty="0"/>
              <a:t> 27 "And he said to him, 'Your brother has come, and because he has received him safe and sound, your father has killed the fatted calf.'</a:t>
            </a:r>
          </a:p>
          <a:p>
            <a:r>
              <a:rPr lang="en-US" b="1" dirty="0"/>
              <a:t> 28 "But he was angry and would not go in. Therefore his father came out and pleaded with him.</a:t>
            </a:r>
          </a:p>
          <a:p>
            <a:r>
              <a:rPr lang="en-US" b="1" dirty="0"/>
              <a:t> 29 "So he answered and said to his father, 'Lo, these many years I have been serving you; I never transgressed your commandment at any time; and yet you never gave me a young goat, that I might make merry with my friends.</a:t>
            </a:r>
          </a:p>
          <a:p>
            <a:r>
              <a:rPr lang="en-US" b="1" dirty="0"/>
              <a:t> 30 'But as soon as this son of yours came, who has devoured your livelihood with harlots, you killed the fatted calf for him.'</a:t>
            </a:r>
          </a:p>
          <a:p>
            <a:r>
              <a:rPr lang="en-US" b="1" dirty="0"/>
              <a:t> 31 "And he said to him, 'Son, you are always with me, and all that I have is yours.</a:t>
            </a:r>
          </a:p>
          <a:p>
            <a:r>
              <a:rPr lang="en-US" b="1" dirty="0"/>
              <a:t> 32 'It was right that we should make merry and be glad, for your brother was dead and is alive again, and was lost and is found.’”</a:t>
            </a:r>
          </a:p>
          <a:p>
            <a:endParaRPr lang="en-US" b="1" dirty="0"/>
          </a:p>
          <a:p>
            <a:r>
              <a:rPr lang="en-US" b="1" dirty="0"/>
              <a:t>Jas. 5:19-20 NKJV </a:t>
            </a:r>
            <a:r>
              <a:rPr lang="en-US" b="0" dirty="0"/>
              <a:t>-  Brethren, if anyone among you wanders from the truth, and someone turns him back, 20 let him know that he who turns a sinner from the error of his way will save a soul from death and cover a multitude of sins.</a:t>
            </a:r>
          </a:p>
          <a:p>
            <a:r>
              <a:rPr lang="en-US" b="1" dirty="0"/>
              <a:t>Eph. 4:32 </a:t>
            </a:r>
            <a:r>
              <a:rPr lang="en-US" b="0" dirty="0"/>
              <a:t>- </a:t>
            </a:r>
            <a:r>
              <a:rPr lang="en-US" b="1" u="sng" dirty="0"/>
              <a:t>And be ye kind one to another, tenderhearted, forgiving one another, even as God for Christ's sake hath forgiven you. (KJV)</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a:p>
        </p:txBody>
      </p:sp>
      <p:sp>
        <p:nvSpPr>
          <p:cNvPr id="5" name="Date Placeholder 4">
            <a:extLst>
              <a:ext uri="{FF2B5EF4-FFF2-40B4-BE49-F238E27FC236}">
                <a16:creationId xmlns:a16="http://schemas.microsoft.com/office/drawing/2014/main" id="{514949ED-F025-4BB6-9AD4-5ECED3350C97}"/>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15606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5B0FD4-7499-484D-93CA-790A0BE4DF7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68DFB26-8FE0-4A64-9AD7-191A11FCD6A8}"/>
              </a:ext>
            </a:extLst>
          </p:cNvPr>
          <p:cNvSpPr>
            <a:spLocks noGrp="1"/>
          </p:cNvSpPr>
          <p:nvPr>
            <p:ph type="body" idx="1"/>
          </p:nvPr>
        </p:nvSpPr>
        <p:spPr>
          <a:xfrm>
            <a:off x="3" y="4321175"/>
            <a:ext cx="7313504" cy="52542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Acts 2:37 </a:t>
            </a:r>
            <a:r>
              <a:rPr lang="en-US" altLang="en-US" dirty="0"/>
              <a:t>- Now when they heard this, they were pricked in their heart, and said unto Peter and to the rest of the apostles, Men and brethren, </a:t>
            </a:r>
            <a:r>
              <a:rPr lang="en-US" altLang="en-US" b="1" dirty="0"/>
              <a:t>what shall we do?</a:t>
            </a:r>
          </a:p>
          <a:p>
            <a:r>
              <a:rPr lang="en-US" altLang="en-US" b="1" dirty="0"/>
              <a:t>Rom. 10:17 </a:t>
            </a:r>
            <a:r>
              <a:rPr lang="en-US" altLang="en-US" dirty="0"/>
              <a:t>- So then faith cometh by hearing, and hearing by the word of God.</a:t>
            </a:r>
          </a:p>
          <a:p>
            <a:r>
              <a:rPr lang="en-US" altLang="en-US" b="1" dirty="0"/>
              <a:t>Jn. 8:24 </a:t>
            </a:r>
            <a:r>
              <a:rPr lang="en-US" altLang="en-US" dirty="0"/>
              <a:t>-  I said therefore unto you, that ye shall die in your sins: for if ye believe not that I am he, ye shall die in your sins.</a:t>
            </a:r>
          </a:p>
          <a:p>
            <a:r>
              <a:rPr lang="en-US" altLang="en-US" b="1" dirty="0"/>
              <a:t>Acts. 17:30-31 </a:t>
            </a:r>
            <a:r>
              <a:rPr lang="en-US" altLang="en-US" dirty="0"/>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t>Matt. 10:32 </a:t>
            </a:r>
            <a:r>
              <a:rPr lang="en-US" altLang="en-US" dirty="0"/>
              <a:t>- Whosoever therefore shall confess me before men, him will I confess also before my Father which is in heaven.</a:t>
            </a:r>
          </a:p>
          <a:p>
            <a:r>
              <a:rPr lang="en-US" altLang="en-US" b="1" dirty="0"/>
              <a:t>Acts 2:38 </a:t>
            </a:r>
            <a:r>
              <a:rPr lang="en-US" altLang="en-US" dirty="0"/>
              <a:t>- When Peter said unto them, Repent, and be baptized every one of you in the name of Jesus Christ for the remission of sins, and ye shall receive the gift of the Holy Ghost</a:t>
            </a:r>
          </a:p>
          <a:p>
            <a:r>
              <a:rPr lang="en-US" altLang="en-US" b="1" dirty="0"/>
              <a:t>Acts 8:21-23 </a:t>
            </a:r>
            <a:r>
              <a:rPr lang="en-US" altLang="en-US" dirty="0"/>
              <a:t>-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a:t>
            </a:r>
          </a:p>
          <a:p>
            <a:r>
              <a:rPr lang="en-US" altLang="en-US" b="1" dirty="0"/>
              <a:t>Rev. 2:10 </a:t>
            </a:r>
            <a:r>
              <a:rPr lang="en-US" altLang="en-US" dirty="0"/>
              <a:t>- Fear none of those things which thou shalt suffer: behold, the devil shall cast some of you into prison, that ye may be tried; and ye shall have tribulation ten days: </a:t>
            </a:r>
            <a:r>
              <a:rPr lang="en-US" altLang="en-US" b="1" dirty="0"/>
              <a:t>be thou faithful unto death, and I will give thee a crown of life.</a:t>
            </a:r>
          </a:p>
          <a:p>
            <a:endParaRPr lang="en-US" altLang="en-US" b="1" dirty="0"/>
          </a:p>
          <a:p>
            <a:endParaRPr lang="en-US" altLang="en-US" b="1" dirty="0"/>
          </a:p>
        </p:txBody>
      </p:sp>
      <p:sp>
        <p:nvSpPr>
          <p:cNvPr id="3" name="Slide Number Placeholder 2">
            <a:extLst>
              <a:ext uri="{FF2B5EF4-FFF2-40B4-BE49-F238E27FC236}">
                <a16:creationId xmlns:a16="http://schemas.microsoft.com/office/drawing/2014/main" id="{4EDF3F0F-8F1F-440D-B2DD-A22F50D9DBF9}"/>
              </a:ext>
            </a:extLst>
          </p:cNvPr>
          <p:cNvSpPr>
            <a:spLocks noGrp="1"/>
          </p:cNvSpPr>
          <p:nvPr>
            <p:ph type="sldNum" sz="quarter" idx="5"/>
          </p:nvPr>
        </p:nvSpPr>
        <p:spPr/>
        <p:txBody>
          <a:bodyPr/>
          <a:lstStyle/>
          <a:p>
            <a:fld id="{CDAAE1FE-786B-4B83-86A4-F53D629261B4}" type="slidenum">
              <a:rPr lang="en-US" smtClean="0"/>
              <a:t>13</a:t>
            </a:fld>
            <a:endParaRPr lang="en-US" dirty="0"/>
          </a:p>
        </p:txBody>
      </p:sp>
      <p:sp>
        <p:nvSpPr>
          <p:cNvPr id="2" name="Date Placeholder 1">
            <a:extLst>
              <a:ext uri="{FF2B5EF4-FFF2-40B4-BE49-F238E27FC236}">
                <a16:creationId xmlns:a16="http://schemas.microsoft.com/office/drawing/2014/main" id="{48A4621C-4683-4675-838F-38D5286A3B47}"/>
              </a:ext>
            </a:extLst>
          </p:cNvPr>
          <p:cNvSpPr>
            <a:spLocks noGrp="1"/>
          </p:cNvSpPr>
          <p:nvPr>
            <p:ph type="dt" idx="1"/>
          </p:nvPr>
        </p:nvSpPr>
        <p:spPr/>
        <p:txBody>
          <a:bodyPr/>
          <a:lstStyle/>
          <a:p>
            <a:r>
              <a:rPr lang="en-US"/>
              <a:t>3/21/2021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
        <p:nvSpPr>
          <p:cNvPr id="5" name="Date Placeholder 4">
            <a:extLst>
              <a:ext uri="{FF2B5EF4-FFF2-40B4-BE49-F238E27FC236}">
                <a16:creationId xmlns:a16="http://schemas.microsoft.com/office/drawing/2014/main" id="{1086074B-3FE1-4571-BFA2-331B80758293}"/>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305225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5278359"/>
          </a:xfrm>
        </p:spPr>
        <p:txBody>
          <a:bodyPr/>
          <a:lstStyle/>
          <a:p>
            <a:r>
              <a:rPr lang="en-US" b="1" dirty="0"/>
              <a:t>Lk. 15:12 NKJV </a:t>
            </a:r>
            <a:r>
              <a:rPr lang="en-US" dirty="0"/>
              <a:t>- "And the younger of them said to his father, 'Father, give me the portion of goods that falls to me.' So he divided to them his livelihood.</a:t>
            </a:r>
          </a:p>
          <a:p>
            <a:r>
              <a:rPr lang="en-US" b="1" dirty="0"/>
              <a:t>Lk. 15:31 NKJV </a:t>
            </a:r>
            <a:r>
              <a:rPr lang="en-US" dirty="0"/>
              <a:t>-  "And he said to him, 'Son, you are always with me, and all that I have is yours.</a:t>
            </a:r>
          </a:p>
          <a:p>
            <a:r>
              <a:rPr lang="en-US" b="1" dirty="0"/>
              <a:t>Gen. 2:7 NKJV </a:t>
            </a:r>
            <a:r>
              <a:rPr lang="en-US" dirty="0"/>
              <a:t>- And the LORD God formed man of the dust of the ground, and breathed into his nostrils the breath of life; and man became a living being.</a:t>
            </a:r>
          </a:p>
          <a:p>
            <a:r>
              <a:rPr lang="en-US" b="1" dirty="0"/>
              <a:t>Acts 17:23-25 NKJV</a:t>
            </a:r>
            <a:r>
              <a:rPr lang="en-US" dirty="0"/>
              <a:t> - "for as I was passing through and considering the objects of your worship, I even found an altar with this inscription: TO THE UNKNOWN GOD. Therefore, the One whom you worship without knowing, Him I proclaim to you: 24 "God, who made the world and everything in it, since He is Lord of heaven and earth, does not dwell in temples made with hands. 25 "Nor is He worshiped with men's hands, as though He needed anything, since </a:t>
            </a:r>
            <a:r>
              <a:rPr lang="en-US" b="1" dirty="0"/>
              <a:t>He gives to all life, breath, and all things.</a:t>
            </a:r>
          </a:p>
          <a:p>
            <a:r>
              <a:rPr lang="en-US" b="1" dirty="0"/>
              <a:t>Jn. 3:16 - </a:t>
            </a:r>
            <a:r>
              <a:rPr lang="en-US" b="0" dirty="0"/>
              <a:t>"For God so loved the world that He gave His only begotten Son, that whoever believes in Him should not perish but have everlasting life. (NKJV)</a:t>
            </a:r>
          </a:p>
          <a:p>
            <a:r>
              <a:rPr lang="en-US" b="1" dirty="0"/>
              <a:t>Jas. 1:17</a:t>
            </a:r>
            <a:r>
              <a:rPr lang="en-US" b="0" dirty="0"/>
              <a:t> - Jas 1:17 Every good gift and every perfect gift is from above, and comes down from the Father of lights, with whom there is no variation or shadow of turning. (NKJV)</a:t>
            </a:r>
          </a:p>
          <a:p>
            <a:r>
              <a:rPr lang="en-US" b="1" dirty="0"/>
              <a:t>1 Jn. 5:9-12 NKJV </a:t>
            </a:r>
            <a:r>
              <a:rPr lang="en-US" b="0" dirty="0"/>
              <a:t>- If we receive the witness of men, the witness of God is greater; for this is the witness of God which He has testified of His Son. 10 He who believes in the Son of God has the witness in himself; he who does not believe God has made Him a liar, because he has not believed the testimony that God has given of His Son. 11 And this is the testimony: that God has given us eternal life, and this life is in His Son. 12 He who has the Son has life; he who does not have the Son of God does not have life.</a:t>
            </a:r>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a:p>
        </p:txBody>
      </p:sp>
      <p:sp>
        <p:nvSpPr>
          <p:cNvPr id="5" name="Date Placeholder 4">
            <a:extLst>
              <a:ext uri="{FF2B5EF4-FFF2-40B4-BE49-F238E27FC236}">
                <a16:creationId xmlns:a16="http://schemas.microsoft.com/office/drawing/2014/main" id="{B3E6E05E-3833-44D7-99EE-DB80DAD48DF1}"/>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242235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315200" cy="5280025"/>
          </a:xfrm>
        </p:spPr>
        <p:txBody>
          <a:bodyPr/>
          <a:lstStyle/>
          <a:p>
            <a:r>
              <a:rPr lang="en-US" b="1" dirty="0"/>
              <a:t>Luke 15:11-32</a:t>
            </a:r>
          </a:p>
          <a:p>
            <a:r>
              <a:rPr lang="en-US" dirty="0"/>
              <a:t> 11 Then He said: "A certain man had two sons.</a:t>
            </a:r>
          </a:p>
          <a:p>
            <a:r>
              <a:rPr lang="en-US" dirty="0"/>
              <a:t> </a:t>
            </a:r>
            <a:r>
              <a:rPr lang="en-US" b="1" dirty="0"/>
              <a:t>12 "And the younger of them said to his father, 'Father, give me the portion of goods that falls to me.' So he divided to them his livelihood.</a:t>
            </a:r>
          </a:p>
          <a:p>
            <a:r>
              <a:rPr lang="en-US" dirty="0"/>
              <a:t> 13 "And not many days after, the younger son gathered all together, journeyed to a far country, and there wasted his possessions with prodigal living.</a:t>
            </a:r>
          </a:p>
          <a:p>
            <a:r>
              <a:rPr lang="en-US" dirty="0"/>
              <a:t> 14 "But when he had spent all, there arose a severe famine in that land, and he began to be in want.</a:t>
            </a:r>
          </a:p>
          <a:p>
            <a:r>
              <a:rPr lang="en-US" dirty="0"/>
              <a:t> 15 "Then he went and joined himself to a citizen of that country, and he sent him into his fields to feed swine.</a:t>
            </a:r>
          </a:p>
          <a:p>
            <a:r>
              <a:rPr lang="en-US" dirty="0"/>
              <a:t> 16 "And he would gladly have filled his stomach with the pods that the swine ate, and no one gave him anything.</a:t>
            </a:r>
          </a:p>
          <a:p>
            <a:r>
              <a:rPr lang="en-US" dirty="0"/>
              <a:t> </a:t>
            </a:r>
            <a:r>
              <a:rPr lang="en-US" b="1" dirty="0"/>
              <a:t>17 "But when he came to himself, he said, 'How many of my father's hired servants have bread enough and to spare, and I perish with hunger!</a:t>
            </a:r>
          </a:p>
          <a:p>
            <a:r>
              <a:rPr lang="en-US" dirty="0"/>
              <a:t> </a:t>
            </a:r>
            <a:r>
              <a:rPr lang="en-US" b="1" dirty="0"/>
              <a:t>18 'I will arise and go to my father, and will say to him, "Father, I have sinned against heaven and before you,</a:t>
            </a:r>
          </a:p>
          <a:p>
            <a:r>
              <a:rPr lang="en-US" dirty="0"/>
              <a:t> 19 "and I am no longer worthy to be called your son. Make me like one of your hired servants."'</a:t>
            </a:r>
          </a:p>
          <a:p>
            <a:r>
              <a:rPr lang="en-US" dirty="0"/>
              <a:t> 20 "And he arose and came to his father. But when he was still a great way off, his father saw him and had compassion, and ran and fell on his neck and kissed him.</a:t>
            </a:r>
          </a:p>
          <a:p>
            <a:r>
              <a:rPr lang="en-US" dirty="0"/>
              <a:t> </a:t>
            </a:r>
            <a:r>
              <a:rPr lang="en-US" b="1" dirty="0"/>
              <a:t>21 "And the son said to him, 'Father, I have sinned against heaven and in your sight, and am no longer worthy to be called your son.'</a:t>
            </a:r>
          </a:p>
          <a:p>
            <a:r>
              <a:rPr lang="en-US" dirty="0"/>
              <a:t> 22 "But the father said to his servants, 'Bring out the best robe and put it on him, and put a ring on his hand and sandals on his feet.</a:t>
            </a:r>
          </a:p>
          <a:p>
            <a:r>
              <a:rPr lang="en-US" dirty="0"/>
              <a:t> 23 'And bring the fatted calf here and kill it, and let us eat and be merry;</a:t>
            </a:r>
          </a:p>
          <a:p>
            <a:r>
              <a:rPr lang="en-US" dirty="0"/>
              <a:t> 24 'for this my son was dead and is alive again; he was lost and is found.' And they began to be merry.</a:t>
            </a:r>
          </a:p>
          <a:p>
            <a:r>
              <a:rPr lang="en-US" dirty="0"/>
              <a:t> 25 "Now his older son was in the field. And as he came and drew near to the house, he heard music and dancing.</a:t>
            </a:r>
          </a:p>
          <a:p>
            <a:r>
              <a:rPr lang="en-US" dirty="0"/>
              <a:t> 26 "So he called one of the servants and asked what these things meant.</a:t>
            </a:r>
          </a:p>
          <a:p>
            <a:r>
              <a:rPr lang="en-US" dirty="0"/>
              <a:t> 27 "And he said to him, 'Your brother has come, and because he has received him safe and sound, your father has killed the fatted calf.'</a:t>
            </a:r>
          </a:p>
          <a:p>
            <a:r>
              <a:rPr lang="en-US" dirty="0"/>
              <a:t> 28 "But he was angry and would not go in. Therefore his father came out and pleaded with him.</a:t>
            </a:r>
          </a:p>
          <a:p>
            <a:r>
              <a:rPr lang="en-US" dirty="0"/>
              <a:t> 29 "So he answered and said to his father, 'Lo, these many years I have been serving you; I never transgressed your commandment at any time; and yet you never gave me a young goat, that I might make merry with my friends.</a:t>
            </a:r>
          </a:p>
          <a:p>
            <a:r>
              <a:rPr lang="en-US" dirty="0"/>
              <a:t> 30 'But as soon as this son of yours came, who has devoured your livelihood with harlots, you killed the fatted calf for him.'</a:t>
            </a:r>
          </a:p>
          <a:p>
            <a:r>
              <a:rPr lang="en-US" dirty="0"/>
              <a:t> 31 "And he said to him, 'Son, you are always with me, and all that I have is yours.</a:t>
            </a:r>
          </a:p>
          <a:p>
            <a:r>
              <a:rPr lang="en-US" dirty="0"/>
              <a:t> 32 'It was right that we should make merry and be glad, for your brother was dead and is alive again, and was lost and is found.'"</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
        <p:nvSpPr>
          <p:cNvPr id="5" name="Date Placeholder 4">
            <a:extLst>
              <a:ext uri="{FF2B5EF4-FFF2-40B4-BE49-F238E27FC236}">
                <a16:creationId xmlns:a16="http://schemas.microsoft.com/office/drawing/2014/main" id="{7206AEDC-F024-4502-B50A-051B762B0C1A}"/>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27053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6" cy="4559935"/>
          </a:xfrm>
        </p:spPr>
        <p:txBody>
          <a:bodyPr/>
          <a:lstStyle/>
          <a:p>
            <a:r>
              <a:rPr lang="en-US" b="1" dirty="0"/>
              <a:t>Lk. 15:17-19 NKJV </a:t>
            </a:r>
            <a:r>
              <a:rPr lang="en-US" dirty="0"/>
              <a:t>- "But when he came to himself, he said, 'How many of my father's hired servants have bread enough and to spare, and I perish with hunger!18 'I will arise and go to my father, and will say to him, "Father, I have sinned against heaven and before you,19 "and I am no longer worthy to be called your son. Make me like one of your hired servants."'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
        <p:nvSpPr>
          <p:cNvPr id="5" name="Date Placeholder 4">
            <a:extLst>
              <a:ext uri="{FF2B5EF4-FFF2-40B4-BE49-F238E27FC236}">
                <a16:creationId xmlns:a16="http://schemas.microsoft.com/office/drawing/2014/main" id="{869B8C42-B5FE-4CFB-A945-DC75FD7D702E}"/>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25054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39713"/>
            <a:ext cx="6397625" cy="3600450"/>
          </a:xfrm>
        </p:spPr>
      </p:sp>
      <p:sp>
        <p:nvSpPr>
          <p:cNvPr id="3" name="Notes Placeholder 2"/>
          <p:cNvSpPr>
            <a:spLocks noGrp="1"/>
          </p:cNvSpPr>
          <p:nvPr>
            <p:ph type="body" idx="1"/>
          </p:nvPr>
        </p:nvSpPr>
        <p:spPr>
          <a:xfrm>
            <a:off x="1" y="3840163"/>
            <a:ext cx="7313506" cy="5761037"/>
          </a:xfrm>
        </p:spPr>
        <p:txBody>
          <a:bodyPr/>
          <a:lstStyle/>
          <a:p>
            <a:r>
              <a:rPr lang="en-US" b="1" dirty="0">
                <a:latin typeface="Calibri" panose="020F0502020204030204" pitchFamily="34" charset="0"/>
                <a:cs typeface="Calibri" panose="020F0502020204030204" pitchFamily="34" charset="0"/>
              </a:rPr>
              <a:t>Lk. 15:17-18 </a:t>
            </a:r>
            <a:r>
              <a:rPr lang="en-US" b="0" dirty="0">
                <a:latin typeface="Calibri" panose="020F0502020204030204" pitchFamily="34" charset="0"/>
                <a:cs typeface="Calibri" panose="020F0502020204030204" pitchFamily="34" charset="0"/>
              </a:rPr>
              <a:t>- "But </a:t>
            </a:r>
            <a:r>
              <a:rPr lang="en-US" b="1" dirty="0">
                <a:latin typeface="Calibri" panose="020F0502020204030204" pitchFamily="34" charset="0"/>
                <a:cs typeface="Calibri" panose="020F0502020204030204" pitchFamily="34" charset="0"/>
              </a:rPr>
              <a:t>when he came to himself, </a:t>
            </a:r>
            <a:r>
              <a:rPr lang="en-US" b="0" dirty="0">
                <a:latin typeface="Calibri" panose="020F0502020204030204" pitchFamily="34" charset="0"/>
                <a:cs typeface="Calibri" panose="020F0502020204030204" pitchFamily="34" charset="0"/>
              </a:rPr>
              <a:t>he said, 'How many of my father's hired servants have bread enough and to spare, and I perish with hunger! 18 'I will arise and go to my father, and will say to him, "Father, I have sinned against heaven and before you,</a:t>
            </a:r>
          </a:p>
          <a:p>
            <a:pPr algn="l"/>
            <a:r>
              <a:rPr lang="en-US" b="1" dirty="0">
                <a:latin typeface="Calibri" panose="020F0502020204030204" pitchFamily="34" charset="0"/>
                <a:cs typeface="Calibri" panose="020F0502020204030204" pitchFamily="34" charset="0"/>
              </a:rPr>
              <a:t>Josh. 24:15 </a:t>
            </a:r>
            <a:r>
              <a:rPr lang="en-US" dirty="0">
                <a:latin typeface="Calibri" panose="020F0502020204030204" pitchFamily="34" charset="0"/>
                <a:cs typeface="Calibri" panose="020F0502020204030204" pitchFamily="34" charset="0"/>
              </a:rPr>
              <a:t>- "And if it seems evil to you to serve the LORD, </a:t>
            </a:r>
            <a:r>
              <a:rPr lang="en-US" b="1" dirty="0">
                <a:latin typeface="Calibri" panose="020F0502020204030204" pitchFamily="34" charset="0"/>
                <a:cs typeface="Calibri" panose="020F0502020204030204" pitchFamily="34" charset="0"/>
              </a:rPr>
              <a:t>choose for yourselves </a:t>
            </a:r>
            <a:r>
              <a:rPr lang="en-US" dirty="0">
                <a:latin typeface="Calibri" panose="020F0502020204030204" pitchFamily="34" charset="0"/>
                <a:cs typeface="Calibri" panose="020F0502020204030204" pitchFamily="34" charset="0"/>
              </a:rPr>
              <a:t>this day whom you will serve, whether the gods which your fathers served that were on the other side of the River, or the gods of the Amorites, in whose land you dwell. But as for me and my house, we will serve the LORD." (NKJV)</a:t>
            </a:r>
          </a:p>
          <a:p>
            <a:r>
              <a:rPr lang="en-US" b="1" dirty="0">
                <a:latin typeface="Calibri" panose="020F0502020204030204" pitchFamily="34" charset="0"/>
                <a:cs typeface="Calibri" panose="020F0502020204030204" pitchFamily="34" charset="0"/>
              </a:rPr>
              <a:t>Matt. 7:13-14 </a:t>
            </a:r>
            <a:r>
              <a:rPr lang="en-US" dirty="0">
                <a:latin typeface="Calibri" panose="020F0502020204030204" pitchFamily="34" charset="0"/>
                <a:cs typeface="Calibri" panose="020F0502020204030204" pitchFamily="34" charset="0"/>
              </a:rPr>
              <a:t>- "Enter by the narrow gate; for wide is the gate and broad is the way that leads to destruction, and there are many who go in by it. 14 "Because narrow is the gate and difficult is the way which leads to life, and there are few who find it.</a:t>
            </a:r>
          </a:p>
          <a:p>
            <a:r>
              <a:rPr lang="en-US" b="1" dirty="0">
                <a:latin typeface="Calibri" panose="020F0502020204030204" pitchFamily="34" charset="0"/>
                <a:cs typeface="Calibri" panose="020F0502020204030204" pitchFamily="34" charset="0"/>
              </a:rPr>
              <a:t>Matt. 11:28-30 NKJV </a:t>
            </a:r>
            <a:r>
              <a:rPr lang="en-US" dirty="0">
                <a:latin typeface="Calibri" panose="020F0502020204030204" pitchFamily="34" charset="0"/>
                <a:cs typeface="Calibri" panose="020F0502020204030204" pitchFamily="34" charset="0"/>
              </a:rPr>
              <a:t>- "Come to Me, all you who labor and are heavy laden, and I will give you rest. 29 "Take My yoke upon you and learn from Me, for I am gentle and lowly in heart, and you will find rest for your souls. 30 "For My yoke is easy and My burden is light."</a:t>
            </a:r>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
        <p:nvSpPr>
          <p:cNvPr id="5" name="Date Placeholder 4">
            <a:extLst>
              <a:ext uri="{FF2B5EF4-FFF2-40B4-BE49-F238E27FC236}">
                <a16:creationId xmlns:a16="http://schemas.microsoft.com/office/drawing/2014/main" id="{8A0E16F6-23FE-4B60-9427-E7F29D9FD149}"/>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296083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239000" cy="4559935"/>
          </a:xfrm>
        </p:spPr>
        <p:txBody>
          <a:bodyPr/>
          <a:lstStyle/>
          <a:p>
            <a:r>
              <a:rPr lang="en-US" b="1" dirty="0"/>
              <a:t>Lk. 15:20, NKJV </a:t>
            </a:r>
            <a:r>
              <a:rPr lang="en-US" dirty="0"/>
              <a:t>- "And he arose and came to his father. But when he was still a great way off, his father saw him and had compassion, and ran and fell on his neck and kissed him. (NKJV)</a:t>
            </a:r>
          </a:p>
          <a:p>
            <a:r>
              <a:rPr lang="en-US" b="1" dirty="0"/>
              <a:t>Matt. 11:28-30 NKJV </a:t>
            </a:r>
            <a:r>
              <a:rPr lang="en-US" dirty="0"/>
              <a:t>- "Come to Me, all you who labor and are heavy laden, and I will give you rest. 29 "Take My yoke upon you and learn from Me, for I am gentle and lowly in heart, and you will find rest for your souls. 30 "For My yoke is easy and My burden is light.“</a:t>
            </a:r>
          </a:p>
          <a:p>
            <a:r>
              <a:rPr lang="en-US" b="1" dirty="0"/>
              <a:t>Lk, 15:7 </a:t>
            </a:r>
            <a:r>
              <a:rPr lang="en-US" b="0" dirty="0"/>
              <a:t>- "I say to you that likewise there will be more joy in heaven over one sinner who repents than over ninety-nine just persons who need no repentance. (NKJV)</a:t>
            </a:r>
          </a:p>
          <a:p>
            <a:r>
              <a:rPr lang="en-US" b="1" dirty="0"/>
              <a:t>Lk. 15:10 </a:t>
            </a:r>
            <a:r>
              <a:rPr lang="en-US" dirty="0"/>
              <a:t>-  "Likewise, I say to you, </a:t>
            </a:r>
            <a:r>
              <a:rPr lang="en-US" b="1" dirty="0"/>
              <a:t>there is joy in the presence of the angels of God over one sinner who repent</a:t>
            </a:r>
            <a:r>
              <a:rPr lang="en-US" dirty="0"/>
              <a:t>s." (NKJV) - Jesus’ statement in the parable of the lost sheep.</a:t>
            </a:r>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
        <p:nvSpPr>
          <p:cNvPr id="5" name="Date Placeholder 4">
            <a:extLst>
              <a:ext uri="{FF2B5EF4-FFF2-40B4-BE49-F238E27FC236}">
                <a16:creationId xmlns:a16="http://schemas.microsoft.com/office/drawing/2014/main" id="{5C38C5E5-883E-413A-8AAA-2C3F5F094FB3}"/>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140333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4556406"/>
          </a:xfrm>
        </p:spPr>
        <p:txBody>
          <a:bodyPr/>
          <a:lstStyle/>
          <a:p>
            <a:pPr defTabSz="966612">
              <a:defRPr/>
            </a:pPr>
            <a:r>
              <a:rPr lang="en-US" b="1" dirty="0"/>
              <a:t>Lk. 15:20, NKJV </a:t>
            </a:r>
            <a:r>
              <a:rPr lang="en-US" dirty="0"/>
              <a:t>- "And he arose and came to his father. But when he was still a great way off, his father saw him and had compassion, and ran and fell on his neck and kissed him. (NKJV)</a:t>
            </a:r>
          </a:p>
          <a:p>
            <a:pPr defTabSz="966612">
              <a:defRPr/>
            </a:pPr>
            <a:r>
              <a:rPr lang="en-US" b="1" dirty="0"/>
              <a:t>Psa. 86:15</a:t>
            </a:r>
            <a:r>
              <a:rPr lang="en-US" dirty="0"/>
              <a:t> - But You, O Lord, are a God full of compassion, and gracious, Longsuffering and abundant in mercy and truth. (NKJV)</a:t>
            </a:r>
          </a:p>
          <a:p>
            <a:pPr defTabSz="966612">
              <a:defRPr/>
            </a:pPr>
            <a:r>
              <a:rPr lang="en-US" b="1" dirty="0"/>
              <a:t>1 Pet. 5:7 NKJV </a:t>
            </a:r>
            <a:r>
              <a:rPr lang="en-US" dirty="0"/>
              <a:t>- Therefore humble yourselves under the mighty hand of God, that He may exalt you in due time, 7 casting all your care upon Him, for He cares for you.</a:t>
            </a:r>
          </a:p>
          <a:p>
            <a:pPr defTabSz="966612">
              <a:defRPr/>
            </a:pPr>
            <a:r>
              <a:rPr lang="en-US" b="1" dirty="0"/>
              <a:t>Matt. 9:35-36 NKJV </a:t>
            </a:r>
            <a:r>
              <a:rPr lang="en-US" dirty="0"/>
              <a:t>- Then Jesus went about all the cities and villages, teaching in their synagogues, preaching the gospel of the kingdom, and healing every sickness and every disease among the people. 36 But when He saw the multitudes, He was moved with compassion for them, because they were weary and scattered, like sheep having no shepherd.</a:t>
            </a:r>
          </a:p>
          <a:p>
            <a:pPr defTabSz="966612">
              <a:defRPr/>
            </a:pPr>
            <a:r>
              <a:rPr lang="en-US" b="1" dirty="0"/>
              <a:t>2 Pet. 3:9-10 NKJV </a:t>
            </a:r>
            <a:r>
              <a:rPr lang="en-US" dirty="0"/>
              <a:t>- The Lord is not slack concerning His promise, as some count slackness, </a:t>
            </a:r>
            <a:r>
              <a:rPr lang="en-US" b="1" dirty="0"/>
              <a:t>but is longsuffering toward us, not willing that any should perish but that all should come to repentance. </a:t>
            </a:r>
            <a:r>
              <a:rPr lang="en-US" dirty="0"/>
              <a:t>10 But the day of the Lord will come as a thief in the night, in which the heavens will pass away with a great noise, and the elements will melt with fervent heat; both the earth and the works that are in it will be burned up.</a:t>
            </a:r>
          </a:p>
          <a:p>
            <a:pPr defTabSz="966612">
              <a:defRPr/>
            </a:pPr>
            <a:r>
              <a:rPr lang="en-US" b="1" dirty="0"/>
              <a:t>2 Pet. 3:15 </a:t>
            </a:r>
            <a:r>
              <a:rPr lang="en-US" dirty="0"/>
              <a:t>- and consider that the </a:t>
            </a:r>
            <a:r>
              <a:rPr lang="en-US" b="1" dirty="0"/>
              <a:t>longsuffering of our Lord is salvation</a:t>
            </a:r>
            <a:r>
              <a:rPr lang="en-US" dirty="0"/>
              <a:t>--as also our beloved brother Paul, according to the wisdom given to him, has written to you, (NKJV)</a:t>
            </a:r>
          </a:p>
          <a:p>
            <a:pPr defTabSz="966612">
              <a:defRPr/>
            </a:pPr>
            <a:r>
              <a:rPr lang="en-US" b="1" dirty="0"/>
              <a:t>Rom. 2:4 </a:t>
            </a:r>
            <a:r>
              <a:rPr lang="en-US" dirty="0"/>
              <a:t>- Or do you despise the riches of His goodness, forbearance, and longsuffering, not knowing that the goodness of God leads you to repentance? (NKJV)</a:t>
            </a:r>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a:p>
        </p:txBody>
      </p:sp>
      <p:sp>
        <p:nvSpPr>
          <p:cNvPr id="5" name="Date Placeholder 4">
            <a:extLst>
              <a:ext uri="{FF2B5EF4-FFF2-40B4-BE49-F238E27FC236}">
                <a16:creationId xmlns:a16="http://schemas.microsoft.com/office/drawing/2014/main" id="{FA46A375-81CC-4840-B5CF-3D0C00C819C7}"/>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326872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5280025"/>
          </a:xfrm>
        </p:spPr>
        <p:txBody>
          <a:bodyPr/>
          <a:lstStyle/>
          <a:p>
            <a:r>
              <a:rPr lang="en-US" b="1" dirty="0"/>
              <a:t>Lk. 15:24 </a:t>
            </a:r>
            <a:r>
              <a:rPr lang="en-US" dirty="0"/>
              <a:t>- 'for this my son was dead and is alive again; he was lost and is found.' And they began to be merry. (NKJV)</a:t>
            </a:r>
          </a:p>
          <a:p>
            <a:r>
              <a:rPr lang="en-US" b="1" dirty="0"/>
              <a:t>Lk. 15:32 </a:t>
            </a:r>
            <a:r>
              <a:rPr lang="en-US" dirty="0"/>
              <a:t>-  'It was right that we should make merry and be glad, for your brother was dead and is alive again, and was lost and is found.'" (NKJV)</a:t>
            </a:r>
          </a:p>
          <a:p>
            <a:r>
              <a:rPr lang="en-US" b="1" dirty="0"/>
              <a:t>Matt. 3:7-8 NKJV </a:t>
            </a:r>
            <a:r>
              <a:rPr lang="en-US" dirty="0"/>
              <a:t>- But when he saw many of the Pharisees and Sadducees coming to his baptism, he said to them, "Brood of vipers! Who warned you to flee from the wrath to come? 8 "</a:t>
            </a:r>
            <a:r>
              <a:rPr lang="en-US" b="1" dirty="0"/>
              <a:t>Therefore bear fruits worthy of repentance,</a:t>
            </a:r>
          </a:p>
          <a:p>
            <a:r>
              <a:rPr lang="en-US" b="1" dirty="0"/>
              <a:t>Matt. 18:21-22 NKJV </a:t>
            </a:r>
            <a:r>
              <a:rPr lang="en-US" b="0" dirty="0"/>
              <a:t>-  Then Peter came to Him and said, "Lord, how often shall my brother sin against me, and I forgive him? Up to seven times?" 22 Jesus said to him, "I do not say to you, up to seven times, but up to seventy times seven.</a:t>
            </a:r>
          </a:p>
          <a:p>
            <a:r>
              <a:rPr lang="en-US" b="1" dirty="0"/>
              <a:t>Lk. 15:17-21 NKJV </a:t>
            </a:r>
            <a:r>
              <a:rPr lang="en-US" dirty="0"/>
              <a:t>-  "But when he came to himself, he said, 'How many of my father's hired servants have bread enough and to spare, and I perish with hunger! 18 'I will arise and go to my father, and will say to him, "Father, I have sinned against heaven and before you, 19 "and I am no longer worthy to be called your son. Make me like one of your hired servants."' 20 "And he arose and came to his father. But when he was still a great way off, his father saw him and had compassion, and ran and fell on his neck and kissed him. 21 "And the son said to him, 'Father, I have sinned against heaven and in your sight, and am no longer worthy to be called your son.’</a:t>
            </a:r>
          </a:p>
          <a:p>
            <a:r>
              <a:rPr lang="en-US" b="1" dirty="0"/>
              <a:t>Acts 26:20 NKJHV (Paul appealing to King Agrippa) - </a:t>
            </a:r>
            <a:r>
              <a:rPr lang="en-US" dirty="0"/>
              <a:t>But shewed first unto them of Damascus, and at Jerusalem, and throughout all the coasts of Judaea, and then to the Gentiles, that they should repent and turn to God, and do works meet for repentance.</a:t>
            </a:r>
          </a:p>
          <a:p>
            <a:r>
              <a:rPr lang="en-US" b="1" dirty="0"/>
              <a:t>Lk. 15:22-24 NKJV </a:t>
            </a:r>
            <a:r>
              <a:rPr lang="en-US" dirty="0"/>
              <a:t>-  "But the father said to his servants, 'Bring out the best robe and put it on him, and put a ring on his hand and sandals on his feet. 23 'And bring the fatted calf here and kill it, and let us eat and be merry; 24 'for this my son was dead and is alive again; he was lost and is found.' And they began to be merry.</a:t>
            </a:r>
          </a:p>
          <a:p>
            <a:r>
              <a:rPr lang="en-US" b="1" dirty="0"/>
              <a:t>Rom. 8:14-15 NKJV </a:t>
            </a:r>
            <a:r>
              <a:rPr lang="en-US" dirty="0"/>
              <a:t>- For as many as are led by the Spirit of God, these are sons of God. 15 For you did not receive the spirit of bondage again to fear, but you received the Spirit of adoption by whom we cry out, "Abba, Father.“</a:t>
            </a:r>
          </a:p>
          <a:p>
            <a:r>
              <a:rPr lang="en-US" b="1" dirty="0"/>
              <a:t>Gal/ 3:26-29 NKJV - </a:t>
            </a:r>
            <a:r>
              <a:rPr lang="en-US" dirty="0"/>
              <a:t>For you are all sons of God through faith in Christ Jesus. 27 For as many of you as were baptized into Christ have put on Christ. 28 There is neither Jew nor Greek, there is neither slave nor free, there is neither male nor female; for you are all one in Christ Jesus. 29 And if you are Christ's, then you are Abraham's seed, and heirs according to the promise.</a:t>
            </a:r>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
        <p:nvSpPr>
          <p:cNvPr id="5" name="Date Placeholder 4">
            <a:extLst>
              <a:ext uri="{FF2B5EF4-FFF2-40B4-BE49-F238E27FC236}">
                <a16:creationId xmlns:a16="http://schemas.microsoft.com/office/drawing/2014/main" id="{93C85C57-4924-4F8B-BF1B-ED5D433CAC99}"/>
              </a:ext>
            </a:extLst>
          </p:cNvPr>
          <p:cNvSpPr>
            <a:spLocks noGrp="1"/>
          </p:cNvSpPr>
          <p:nvPr>
            <p:ph type="dt" idx="1"/>
          </p:nvPr>
        </p:nvSpPr>
        <p:spPr/>
        <p:txBody>
          <a:bodyPr/>
          <a:lstStyle/>
          <a:p>
            <a:r>
              <a:rPr lang="en-US"/>
              <a:t>3/21/2021</a:t>
            </a:r>
          </a:p>
        </p:txBody>
      </p:sp>
    </p:spTree>
    <p:extLst>
      <p:ext uri="{BB962C8B-B14F-4D97-AF65-F5344CB8AC3E}">
        <p14:creationId xmlns:p14="http://schemas.microsoft.com/office/powerpoint/2010/main" val="1424039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3/21/2021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3/21/2021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3/21/2021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3/21/2021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3/21/2021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3/21/2021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3/21/2021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3/21/2021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3/21/2021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3/21/2021</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3/21/2021</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2556" y="2023844"/>
            <a:ext cx="10896600" cy="990600"/>
          </a:xfrm>
        </p:spPr>
        <p:txBody>
          <a:bodyPr>
            <a:normAutofit/>
          </a:bodyPr>
          <a:lstStyle/>
          <a:p>
            <a:r>
              <a:rPr lang="en-US" sz="5400" b="1" dirty="0">
                <a:latin typeface="Candara" panose="020E0502030303020204" pitchFamily="34" charset="0"/>
              </a:rPr>
              <a:t>The Father Of The Prodigal Son</a:t>
            </a:r>
          </a:p>
        </p:txBody>
      </p:sp>
      <p:sp>
        <p:nvSpPr>
          <p:cNvPr id="4" name="Subtitle 3"/>
          <p:cNvSpPr>
            <a:spLocks noGrp="1"/>
          </p:cNvSpPr>
          <p:nvPr>
            <p:ph type="subTitle" idx="1"/>
          </p:nvPr>
        </p:nvSpPr>
        <p:spPr>
          <a:xfrm>
            <a:off x="836612" y="3124200"/>
            <a:ext cx="8229600" cy="1219200"/>
          </a:xfrm>
        </p:spPr>
        <p:txBody>
          <a:bodyPr>
            <a:normAutofit/>
          </a:bodyPr>
          <a:lstStyle/>
          <a:p>
            <a:r>
              <a:rPr lang="it-IT" sz="3200" b="1" dirty="0">
                <a:latin typeface="Candara" panose="020E0502030303020204" pitchFamily="34" charset="0"/>
              </a:rPr>
              <a:t>Luke 15:11-32</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175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E1F-0C67-4D29-8797-F41D64B39AC0}"/>
              </a:ext>
            </a:extLst>
          </p:cNvPr>
          <p:cNvSpPr>
            <a:spLocks noGrp="1"/>
          </p:cNvSpPr>
          <p:nvPr>
            <p:ph type="title"/>
          </p:nvPr>
        </p:nvSpPr>
        <p:spPr>
          <a:xfrm>
            <a:off x="1141411" y="649356"/>
            <a:ext cx="11047413" cy="838200"/>
          </a:xfrm>
        </p:spPr>
        <p:txBody>
          <a:bodyPr>
            <a:normAutofit/>
          </a:bodyPr>
          <a:lstStyle/>
          <a:p>
            <a:r>
              <a:rPr lang="en-US" sz="4800" b="1" dirty="0">
                <a:latin typeface="Candara" panose="020E0502030303020204" pitchFamily="34" charset="0"/>
              </a:rPr>
              <a:t>Had A Heart Of Forgiveness</a:t>
            </a:r>
          </a:p>
        </p:txBody>
      </p:sp>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234176" y="1616764"/>
            <a:ext cx="10803836" cy="4936435"/>
          </a:xfrm>
        </p:spPr>
        <p:txBody>
          <a:bodyPr>
            <a:normAutofit/>
          </a:bodyPr>
          <a:lstStyle/>
          <a:p>
            <a:pPr marL="0" indent="0">
              <a:buNone/>
            </a:pPr>
            <a:r>
              <a:rPr lang="en-US" sz="3600" b="1" dirty="0">
                <a:latin typeface="Candara" panose="020E0502030303020204" pitchFamily="34" charset="0"/>
              </a:rPr>
              <a:t>Sins are washed away and remembered no more when one humbly obeys the gospel call </a:t>
            </a:r>
            <a:r>
              <a:rPr lang="en-US" sz="3600" dirty="0">
                <a:latin typeface="Candara" panose="020E0502030303020204" pitchFamily="34" charset="0"/>
              </a:rPr>
              <a:t>- Hebrews 8:12</a:t>
            </a:r>
          </a:p>
          <a:p>
            <a:pPr marL="0" indent="0">
              <a:buNone/>
            </a:pPr>
            <a:r>
              <a:rPr lang="en-US" sz="3600" b="1" dirty="0">
                <a:latin typeface="Candara" panose="020E0502030303020204" pitchFamily="34" charset="0"/>
              </a:rPr>
              <a:t>Sinners are cleansed through the word </a:t>
            </a:r>
            <a:r>
              <a:rPr lang="en-US" sz="3600" dirty="0">
                <a:latin typeface="Candara" panose="020E0502030303020204" pitchFamily="34" charset="0"/>
              </a:rPr>
              <a:t>- John 15:3</a:t>
            </a:r>
          </a:p>
          <a:p>
            <a:pPr lvl="1">
              <a:buFont typeface="Wingdings" panose="05000000000000000000" pitchFamily="2" charset="2"/>
              <a:buChar char="§"/>
            </a:pPr>
            <a:r>
              <a:rPr lang="en-US" sz="3200" dirty="0">
                <a:latin typeface="Candara" panose="020E0502030303020204" pitchFamily="34" charset="0"/>
              </a:rPr>
              <a:t>Matthew 8:2-3; cf. 2 Kings 5:10-14; 1 Corinthians 6:9-11</a:t>
            </a:r>
          </a:p>
          <a:p>
            <a:pPr marL="0" indent="0">
              <a:buNone/>
            </a:pPr>
            <a:r>
              <a:rPr lang="en-US" sz="3600" b="1" dirty="0">
                <a:latin typeface="Candara" panose="020E0502030303020204" pitchFamily="34" charset="0"/>
              </a:rPr>
              <a:t>When one repents, confesses and obeys the gospel we must forgive and forget </a:t>
            </a:r>
            <a:r>
              <a:rPr lang="en-US" sz="3600" dirty="0">
                <a:latin typeface="Candara" panose="020E0502030303020204" pitchFamily="34" charset="0"/>
              </a:rPr>
              <a:t>- Matthew 18:21-35</a:t>
            </a:r>
          </a:p>
          <a:p>
            <a:pPr marL="0" indent="0">
              <a:buNone/>
            </a:pPr>
            <a:r>
              <a:rPr lang="en-US" sz="3600" b="1" dirty="0">
                <a:latin typeface="Candara" panose="020E0502030303020204" pitchFamily="34" charset="0"/>
              </a:rPr>
              <a:t>If we do not forgive the penitent, God will not forgive us</a:t>
            </a:r>
            <a:r>
              <a:rPr lang="en-US" sz="3600" dirty="0">
                <a:latin typeface="Candara" panose="020E0502030303020204" pitchFamily="34" charset="0"/>
              </a:rPr>
              <a:t> - Matthew 6:14-15; Mark 11:25-26</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560715" y="3177480"/>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87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066939" y="815010"/>
            <a:ext cx="9751873" cy="5350565"/>
          </a:xfrm>
        </p:spPr>
        <p:txBody>
          <a:bodyPr>
            <a:noAutofit/>
          </a:bodyPr>
          <a:lstStyle/>
          <a:p>
            <a:r>
              <a:rPr lang="en-US" sz="3600" b="1" dirty="0">
                <a:latin typeface="Candara" panose="020E0502030303020204" pitchFamily="34" charset="0"/>
              </a:rPr>
              <a:t>Had A Heart Of Generosity</a:t>
            </a:r>
          </a:p>
          <a:p>
            <a:r>
              <a:rPr lang="en-US" sz="3600" b="1" dirty="0">
                <a:latin typeface="Candara" panose="020E0502030303020204" pitchFamily="34" charset="0"/>
              </a:rPr>
              <a:t>Treated His Sons Kindly</a:t>
            </a:r>
          </a:p>
          <a:p>
            <a:r>
              <a:rPr lang="en-US" sz="3600" b="1" dirty="0">
                <a:latin typeface="Candara" panose="020E0502030303020204" pitchFamily="34" charset="0"/>
              </a:rPr>
              <a:t>Was Good To His </a:t>
            </a:r>
            <a:r>
              <a:rPr lang="en-US" sz="3600" b="1">
                <a:latin typeface="Candara" panose="020E0502030303020204" pitchFamily="34" charset="0"/>
              </a:rPr>
              <a:t>Hired Servants</a:t>
            </a:r>
            <a:endParaRPr lang="en-US" sz="3600" b="1" dirty="0">
              <a:latin typeface="Candara" panose="020E0502030303020204" pitchFamily="34" charset="0"/>
            </a:endParaRPr>
          </a:p>
          <a:p>
            <a:r>
              <a:rPr lang="en-US" sz="3600" b="1" dirty="0">
                <a:latin typeface="Candara" panose="020E0502030303020204" pitchFamily="34" charset="0"/>
              </a:rPr>
              <a:t>Respected His Son’s Free Moral Agency</a:t>
            </a:r>
          </a:p>
          <a:p>
            <a:r>
              <a:rPr lang="en-US" sz="3600" b="1" dirty="0">
                <a:latin typeface="Candara" panose="020E0502030303020204" pitchFamily="34" charset="0"/>
              </a:rPr>
              <a:t>Watched &amp; Waited For His Son’s Return</a:t>
            </a:r>
          </a:p>
          <a:p>
            <a:r>
              <a:rPr lang="en-US" sz="3600" b="1" dirty="0">
                <a:latin typeface="Candara" panose="020E0502030303020204" pitchFamily="34" charset="0"/>
              </a:rPr>
              <a:t>Had Compassion For His Lost Son</a:t>
            </a:r>
          </a:p>
          <a:p>
            <a:r>
              <a:rPr lang="en-US" sz="3600" b="1" dirty="0">
                <a:latin typeface="Candara" panose="020E0502030303020204" pitchFamily="34" charset="0"/>
              </a:rPr>
              <a:t>Had A Heart Of Forgiveness</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481203" y="3177481"/>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359A55B3-753A-4157-BDAB-CB73B02E93FC}"/>
              </a:ext>
            </a:extLst>
          </p:cNvPr>
          <p:cNvSpPr/>
          <p:nvPr/>
        </p:nvSpPr>
        <p:spPr>
          <a:xfrm>
            <a:off x="9561581" y="2286000"/>
            <a:ext cx="2211648" cy="1999422"/>
          </a:xfrm>
          <a:prstGeom prst="rect">
            <a:avLst/>
          </a:prstGeom>
          <a:noFill/>
        </p:spPr>
        <p:txBody>
          <a:bodyPr wrap="none" lIns="91440" tIns="45720" rIns="91440" bIns="45720">
            <a:prstTxWarp prst="textFadeLeft">
              <a:avLst/>
            </a:prstTxWarp>
            <a:spAutoFit/>
          </a:bodyPr>
          <a:lstStyle/>
          <a:p>
            <a:pPr algn="ctr"/>
            <a:r>
              <a:rPr lang="en-US" sz="5400" b="1" cap="none" spc="0" dirty="0">
                <a:ln w="9525">
                  <a:solidFill>
                    <a:schemeClr val="bg1"/>
                  </a:solidFill>
                  <a:prstDash val="solid"/>
                </a:ln>
                <a:solidFill>
                  <a:schemeClr val="bg2">
                    <a:lumMod val="25000"/>
                    <a:lumOff val="75000"/>
                  </a:schemeClr>
                </a:solidFill>
                <a:effectLst>
                  <a:outerShdw blurRad="12700" dist="38100" dir="2700000" algn="tl" rotWithShape="0">
                    <a:schemeClr val="bg1">
                      <a:lumMod val="50000"/>
                    </a:schemeClr>
                  </a:outerShdw>
                </a:effectLst>
                <a:latin typeface="Arial Black" panose="020B0A04020102020204" pitchFamily="34" charset="0"/>
              </a:rPr>
              <a:t>REVIEW</a:t>
            </a:r>
          </a:p>
        </p:txBody>
      </p:sp>
    </p:spTree>
    <p:extLst>
      <p:ext uri="{BB962C8B-B14F-4D97-AF65-F5344CB8AC3E}">
        <p14:creationId xmlns:p14="http://schemas.microsoft.com/office/powerpoint/2010/main" val="94236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130605" y="838200"/>
            <a:ext cx="10894873" cy="5791200"/>
          </a:xfrm>
        </p:spPr>
        <p:txBody>
          <a:bodyPr>
            <a:noAutofit/>
          </a:bodyPr>
          <a:lstStyle/>
          <a:p>
            <a:pPr marL="0" indent="0">
              <a:buNone/>
            </a:pPr>
            <a:r>
              <a:rPr lang="en-US" sz="3600" b="1" dirty="0">
                <a:latin typeface="Candara" panose="020E0502030303020204" pitchFamily="34" charset="0"/>
              </a:rPr>
              <a:t>There was joy in the heart of the father </a:t>
            </a:r>
            <a:r>
              <a:rPr lang="en-US" sz="3600" dirty="0">
                <a:latin typeface="Candara" panose="020E0502030303020204" pitchFamily="34" charset="0"/>
              </a:rPr>
              <a:t>- Luke 15:24</a:t>
            </a:r>
          </a:p>
          <a:p>
            <a:pPr marL="0" indent="0">
              <a:buNone/>
            </a:pPr>
            <a:r>
              <a:rPr lang="en-US" sz="3600" b="1" dirty="0">
                <a:latin typeface="Candara" panose="020E0502030303020204" pitchFamily="34" charset="0"/>
              </a:rPr>
              <a:t>There is joy in heaven when </a:t>
            </a:r>
            <a:r>
              <a:rPr lang="en-US" sz="3600" b="1" u="sng" dirty="0">
                <a:latin typeface="Candara" panose="020E0502030303020204" pitchFamily="34" charset="0"/>
              </a:rPr>
              <a:t>o</a:t>
            </a:r>
            <a:r>
              <a:rPr lang="en-US" sz="3600" b="1" i="1" u="sng" dirty="0">
                <a:latin typeface="Candara" panose="020E0502030303020204" pitchFamily="34" charset="0"/>
              </a:rPr>
              <a:t>ne</a:t>
            </a:r>
            <a:r>
              <a:rPr lang="en-US" sz="3600" b="1" dirty="0">
                <a:latin typeface="Candara" panose="020E0502030303020204" pitchFamily="34" charset="0"/>
              </a:rPr>
              <a:t> sinner repents</a:t>
            </a:r>
          </a:p>
          <a:p>
            <a:pPr lvl="1">
              <a:buFont typeface="Wingdings" panose="05000000000000000000" pitchFamily="2" charset="2"/>
              <a:buChar char="§"/>
            </a:pPr>
            <a:r>
              <a:rPr lang="en-US" sz="3200" dirty="0">
                <a:latin typeface="Candara" panose="020E0502030303020204" pitchFamily="34" charset="0"/>
              </a:rPr>
              <a:t>Luke 15:7, 10</a:t>
            </a:r>
          </a:p>
          <a:p>
            <a:pPr marL="0" indent="0">
              <a:buNone/>
            </a:pPr>
            <a:r>
              <a:rPr lang="en-US" sz="3600" b="1" dirty="0">
                <a:latin typeface="Candara" panose="020E0502030303020204" pitchFamily="34" charset="0"/>
              </a:rPr>
              <a:t>It is to our advantage and to the advantage of the lost soul we approach and our duty, to attempt to covert the erring - </a:t>
            </a:r>
            <a:r>
              <a:rPr lang="en-US" sz="3600" dirty="0">
                <a:latin typeface="Candara" panose="020E0502030303020204" pitchFamily="34" charset="0"/>
              </a:rPr>
              <a:t>James 5:19-20</a:t>
            </a:r>
          </a:p>
          <a:p>
            <a:pPr marL="0" indent="0">
              <a:buNone/>
            </a:pPr>
            <a:r>
              <a:rPr lang="en-US" sz="3600" b="1" dirty="0">
                <a:latin typeface="Candara" panose="020E0502030303020204" pitchFamily="34" charset="0"/>
              </a:rPr>
              <a:t>We must joyfully welcome back the erring who repen</a:t>
            </a:r>
            <a:r>
              <a:rPr lang="en-US" sz="4000" b="1" dirty="0">
                <a:latin typeface="Candara" panose="020E0502030303020204" pitchFamily="34" charset="0"/>
              </a:rPr>
              <a:t>t</a:t>
            </a:r>
          </a:p>
          <a:p>
            <a:pPr lvl="1">
              <a:buFont typeface="Wingdings" panose="05000000000000000000" pitchFamily="2" charset="2"/>
              <a:buChar char="§"/>
            </a:pPr>
            <a:r>
              <a:rPr lang="en-US" sz="3200" dirty="0">
                <a:latin typeface="Candara" panose="020E0502030303020204" pitchFamily="34" charset="0"/>
              </a:rPr>
              <a:t>Luke 15:24-32; Ephesians 4:32</a:t>
            </a:r>
          </a:p>
          <a:p>
            <a:pPr lvl="1"/>
            <a:endParaRPr lang="en-US" sz="3200" b="1" dirty="0">
              <a:latin typeface="Candara" panose="020E0502030303020204" pitchFamily="34" charset="0"/>
            </a:endParaRP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550098" y="3177481"/>
            <a:ext cx="4182555"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pattFill prst="dkUpDiag">
                  <a:fgClr>
                    <a:schemeClr val="tx2"/>
                  </a:fgClr>
                  <a:bgClr>
                    <a:schemeClr val="tx2">
                      <a:lumMod val="20000"/>
                      <a:lumOff val="80000"/>
                    </a:schemeClr>
                  </a:bgClr>
                </a:pattFill>
                <a:effectLst>
                  <a:outerShdw blurRad="12700" dist="38100" dir="2700000" algn="tl" rotWithShape="0">
                    <a:schemeClr val="bg1">
                      <a:lumMod val="50000"/>
                    </a:schemeClr>
                  </a:outerShdw>
                </a:effectLst>
                <a:latin typeface="Candara" panose="020E0502030303020204" pitchFamily="34" charset="0"/>
              </a:rPr>
              <a:t>CONCLUSION</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Tree>
    <p:extLst>
      <p:ext uri="{BB962C8B-B14F-4D97-AF65-F5344CB8AC3E}">
        <p14:creationId xmlns:p14="http://schemas.microsoft.com/office/powerpoint/2010/main" val="301266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250"/>
                                        <p:tgtEl>
                                          <p:spTgt spid="3">
                                            <p:txEl>
                                              <p:pRg st="4" end="4"/>
                                            </p:txEl>
                                          </p:spTgt>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2276319" y="2877932"/>
            <a:ext cx="6195543" cy="1102135"/>
          </a:xfrm>
          <a:solidFill>
            <a:schemeClr val="bg2">
              <a:lumMod val="75000"/>
              <a:lumOff val="25000"/>
            </a:schemeClr>
          </a:solidFill>
          <a:ln>
            <a:noFill/>
          </a:ln>
        </p:spPr>
        <p:txBody>
          <a:bodyPr>
            <a:normAutofit/>
          </a:bodyPr>
          <a:lstStyle/>
          <a:p>
            <a:pPr algn="ctr">
              <a:defRPr/>
            </a:pPr>
            <a:r>
              <a:rPr lang="en-US" altLang="en-US" sz="3997" b="1" i="1" dirty="0">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“…what shall we do?” </a:t>
            </a:r>
            <a:br>
              <a:rPr lang="en-US" altLang="en-US" sz="1797" b="1" i="1" dirty="0">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br>
            <a:r>
              <a:rPr lang="en-US" altLang="en-US" sz="2397" dirty="0">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Acts 2:37 </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1599783" y="588592"/>
            <a:ext cx="10129321" cy="5706933"/>
          </a:xfrm>
          <a:solidFill>
            <a:schemeClr val="bg2">
              <a:lumMod val="75000"/>
              <a:lumOff val="25000"/>
            </a:schemeClr>
          </a:solidFill>
          <a:ln>
            <a:noFill/>
          </a:ln>
        </p:spPr>
        <p:txBody>
          <a:bodyPr anchor="t">
            <a:normAutofit fontScale="92500" lnSpcReduction="20000"/>
          </a:bodyPr>
          <a:lstStyle/>
          <a:p>
            <a:pPr marL="45678" indent="0">
              <a:lnSpc>
                <a:spcPct val="120000"/>
              </a:lnSpc>
              <a:spcBef>
                <a:spcPts val="0"/>
              </a:spcBef>
              <a:buNone/>
              <a:defRPr/>
            </a:pPr>
            <a:r>
              <a:rPr lang="en-US" altLang="en-US" sz="3897" b="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Alien sinners must…</a:t>
            </a:r>
          </a:p>
          <a:p>
            <a:pPr lvl="1">
              <a:lnSpc>
                <a:spcPct val="110000"/>
              </a:lnSpc>
              <a:spcBef>
                <a:spcPts val="0"/>
              </a:spcBef>
              <a:buFont typeface="Wingdings" panose="05000000000000000000" pitchFamily="2" charset="2"/>
              <a:buChar char="§"/>
              <a:defRPr/>
            </a:pPr>
            <a:r>
              <a:rPr lang="en-US" altLang="en-US" sz="3197" dirty="0">
                <a:effectLst>
                  <a:glow rad="38100">
                    <a:schemeClr val="bg1">
                      <a:lumMod val="50000"/>
                      <a:lumOff val="50000"/>
                      <a:alpha val="20000"/>
                    </a:schemeClr>
                  </a:glow>
                </a:effectLst>
                <a:latin typeface="Candara" panose="020E0502030303020204" pitchFamily="34" charset="0"/>
                <a:cs typeface="Arial" panose="020B0604020202020204" pitchFamily="34" charset="0"/>
              </a:rPr>
              <a:t>Hear the Gospel – Romans 10:17</a:t>
            </a:r>
          </a:p>
          <a:p>
            <a:pPr lvl="1">
              <a:lnSpc>
                <a:spcPct val="110000"/>
              </a:lnSpc>
              <a:buFont typeface="Wingdings" panose="05000000000000000000" pitchFamily="2" charset="2"/>
              <a:buChar char="§"/>
              <a:defRPr/>
            </a:pPr>
            <a:r>
              <a:rPr lang="en-US" altLang="en-US" sz="3197" dirty="0">
                <a:effectLst>
                  <a:glow rad="38100">
                    <a:schemeClr val="bg1">
                      <a:lumMod val="50000"/>
                      <a:lumOff val="50000"/>
                      <a:alpha val="20000"/>
                    </a:schemeClr>
                  </a:glow>
                </a:effectLst>
                <a:latin typeface="Candara" panose="020E0502030303020204" pitchFamily="34" charset="0"/>
                <a:cs typeface="Arial" panose="020B0604020202020204" pitchFamily="34" charset="0"/>
              </a:rPr>
              <a:t>Believe the Gospel – John 8:24</a:t>
            </a:r>
          </a:p>
          <a:p>
            <a:pPr lvl="1">
              <a:lnSpc>
                <a:spcPct val="110000"/>
              </a:lnSpc>
              <a:buFont typeface="Wingdings" panose="05000000000000000000" pitchFamily="2" charset="2"/>
              <a:buChar char="§"/>
              <a:defRPr/>
            </a:pPr>
            <a:r>
              <a:rPr lang="en-US" altLang="en-US" sz="3197"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Repent of Your Sins – Acts 17:30</a:t>
            </a:r>
          </a:p>
          <a:p>
            <a:pPr lvl="1">
              <a:lnSpc>
                <a:spcPct val="110000"/>
              </a:lnSpc>
              <a:buFont typeface="Wingdings" panose="05000000000000000000" pitchFamily="2" charset="2"/>
              <a:buChar char="§"/>
              <a:defRPr/>
            </a:pPr>
            <a:r>
              <a:rPr lang="en-US" altLang="en-US" sz="3197" dirty="0">
                <a:effectLst>
                  <a:glow rad="38100">
                    <a:schemeClr val="bg1">
                      <a:lumMod val="50000"/>
                      <a:lumOff val="50000"/>
                      <a:alpha val="20000"/>
                    </a:schemeClr>
                  </a:glow>
                </a:effectLst>
                <a:latin typeface="Candara" panose="020E0502030303020204" pitchFamily="34" charset="0"/>
                <a:cs typeface="Arial" panose="020B0604020202020204" pitchFamily="34" charset="0"/>
              </a:rPr>
              <a:t>Confess Your Faith in Christ Before Men – Matthew 10:32</a:t>
            </a:r>
          </a:p>
          <a:p>
            <a:pPr lvl="1">
              <a:lnSpc>
                <a:spcPct val="110000"/>
              </a:lnSpc>
              <a:buFont typeface="Wingdings" panose="05000000000000000000" pitchFamily="2" charset="2"/>
              <a:buChar char="§"/>
              <a:defRPr/>
            </a:pPr>
            <a:r>
              <a:rPr lang="en-US" altLang="en-US" sz="3197" dirty="0">
                <a:effectLst>
                  <a:glow rad="38100">
                    <a:schemeClr val="bg1">
                      <a:lumMod val="50000"/>
                      <a:lumOff val="50000"/>
                      <a:alpha val="20000"/>
                    </a:schemeClr>
                  </a:glow>
                </a:effectLst>
                <a:latin typeface="Candara" panose="020E0502030303020204" pitchFamily="34" charset="0"/>
                <a:cs typeface="Arial" panose="020B0604020202020204" pitchFamily="34" charset="0"/>
              </a:rPr>
              <a:t>Be Baptized in Water to Wash Away Thy Sins – Acts 2:38</a:t>
            </a:r>
          </a:p>
          <a:p>
            <a:pPr marL="0" indent="0">
              <a:lnSpc>
                <a:spcPct val="120000"/>
              </a:lnSpc>
              <a:spcBef>
                <a:spcPts val="0"/>
              </a:spcBef>
              <a:buNone/>
              <a:defRPr/>
            </a:pPr>
            <a:r>
              <a:rPr lang="en-US" altLang="en-US" sz="3897" b="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Erring children of God must…</a:t>
            </a:r>
          </a:p>
          <a:p>
            <a:pPr lvl="1">
              <a:lnSpc>
                <a:spcPct val="120000"/>
              </a:lnSpc>
              <a:spcBef>
                <a:spcPts val="0"/>
              </a:spcBef>
              <a:buFont typeface="Wingdings" panose="05000000000000000000" pitchFamily="2" charset="2"/>
              <a:buChar char="§"/>
              <a:defRPr/>
            </a:pPr>
            <a:r>
              <a:rPr lang="en-US" altLang="en-US" sz="3197"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Repent &amp; Pray for Forgiveness – Acts 8:21-23</a:t>
            </a:r>
          </a:p>
          <a:p>
            <a:pPr marL="0" indent="0">
              <a:lnSpc>
                <a:spcPct val="120000"/>
              </a:lnSpc>
              <a:spcBef>
                <a:spcPts val="0"/>
              </a:spcBef>
              <a:buNone/>
              <a:defRPr/>
            </a:pPr>
            <a:r>
              <a:rPr lang="en-US" altLang="en-US" sz="3897" b="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Christians must live </a:t>
            </a:r>
            <a:r>
              <a:rPr lang="en-US" altLang="en-US" sz="3897" b="1" i="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“faithful </a:t>
            </a:r>
            <a:r>
              <a:rPr lang="en-US" altLang="en-US" sz="3897" b="1" i="1" u="sng"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unto</a:t>
            </a:r>
            <a:r>
              <a:rPr lang="en-US" altLang="en-US" sz="3897" b="1" i="1" dirty="0">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 death”</a:t>
            </a:r>
          </a:p>
          <a:p>
            <a:pPr lvl="1">
              <a:lnSpc>
                <a:spcPct val="120000"/>
              </a:lnSpc>
              <a:spcBef>
                <a:spcPts val="0"/>
              </a:spcBef>
              <a:buFont typeface="Wingdings" panose="05000000000000000000" pitchFamily="2" charset="2"/>
              <a:buChar char="§"/>
              <a:defRPr/>
            </a:pPr>
            <a:r>
              <a:rPr lang="en-US" altLang="en-US" sz="3197" dirty="0">
                <a:effectLst>
                  <a:glow rad="38100">
                    <a:schemeClr val="bg1">
                      <a:lumMod val="50000"/>
                      <a:lumOff val="50000"/>
                      <a:alpha val="20000"/>
                    </a:schemeClr>
                  </a:glow>
                </a:effectLst>
                <a:latin typeface="Candara" panose="020E0502030303020204" pitchFamily="34" charset="0"/>
                <a:cs typeface="Arial" panose="020B0604020202020204" pitchFamily="34" charset="0"/>
              </a:rPr>
              <a:t>Revelation 2:10</a:t>
            </a:r>
          </a:p>
        </p:txBody>
      </p:sp>
      <p:sp>
        <p:nvSpPr>
          <p:cNvPr id="4" name="Slide Number Placeholder 3">
            <a:extLst>
              <a:ext uri="{FF2B5EF4-FFF2-40B4-BE49-F238E27FC236}">
                <a16:creationId xmlns:a16="http://schemas.microsoft.com/office/drawing/2014/main" id="{7748796C-08B6-4172-85C6-2557231168DD}"/>
              </a:ext>
            </a:extLst>
          </p:cNvPr>
          <p:cNvSpPr>
            <a:spLocks noGrp="1"/>
          </p:cNvSpPr>
          <p:nvPr>
            <p:ph type="sldNum" sz="quarter" idx="12"/>
          </p:nvPr>
        </p:nvSpPr>
        <p:spPr>
          <a:xfrm>
            <a:off x="10650317" y="6341199"/>
            <a:ext cx="779361" cy="364935"/>
          </a:xfrm>
        </p:spPr>
        <p:txBody>
          <a:bodyPr/>
          <a:lstStyle/>
          <a:p>
            <a:fld id="{D57F1E4F-1CFF-5643-939E-217C01CDF565}" type="slidenum">
              <a:rPr lang="en-US">
                <a:solidFill>
                  <a:schemeClr val="tx1"/>
                </a:solidFill>
              </a:rPr>
              <a:pPr/>
              <a:t>13</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6C6C-8860-4A8E-B878-35D078A0CF44}"/>
              </a:ext>
            </a:extLst>
          </p:cNvPr>
          <p:cNvSpPr>
            <a:spLocks noGrp="1"/>
          </p:cNvSpPr>
          <p:nvPr>
            <p:ph type="title"/>
          </p:nvPr>
        </p:nvSpPr>
        <p:spPr>
          <a:xfrm>
            <a:off x="608012" y="685800"/>
            <a:ext cx="9144001" cy="762000"/>
          </a:xfrm>
        </p:spPr>
        <p:txBody>
          <a:bodyPr>
            <a:no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BB445686-7998-41DB-A9DA-969665ABA188}"/>
              </a:ext>
            </a:extLst>
          </p:cNvPr>
          <p:cNvSpPr>
            <a:spLocks noGrp="1"/>
          </p:cNvSpPr>
          <p:nvPr>
            <p:ph idx="1"/>
          </p:nvPr>
        </p:nvSpPr>
        <p:spPr>
          <a:xfrm>
            <a:off x="608012" y="1600200"/>
            <a:ext cx="11353800" cy="4876799"/>
          </a:xfrm>
        </p:spPr>
        <p:txBody>
          <a:bodyPr>
            <a:normAutofit/>
          </a:bodyPr>
          <a:lstStyle/>
          <a:p>
            <a:pPr marL="0" indent="0">
              <a:buNone/>
            </a:pPr>
            <a:r>
              <a:rPr lang="en-US" sz="3600" b="1" dirty="0">
                <a:latin typeface="Candara" panose="020E0502030303020204" pitchFamily="34" charset="0"/>
              </a:rPr>
              <a:t>Most lessons from this text deal with the wayward son or the older son</a:t>
            </a:r>
          </a:p>
          <a:p>
            <a:pPr marL="0" indent="0">
              <a:buNone/>
            </a:pPr>
            <a:r>
              <a:rPr lang="en-US" sz="3600" b="1" dirty="0">
                <a:latin typeface="Candara" panose="020E0502030303020204" pitchFamily="34" charset="0"/>
              </a:rPr>
              <a:t>We seldom hear lessons about the father</a:t>
            </a:r>
            <a:endParaRPr lang="en-US" sz="3200" b="1" dirty="0">
              <a:latin typeface="Candara" panose="020E0502030303020204" pitchFamily="34" charset="0"/>
            </a:endParaRPr>
          </a:p>
          <a:p>
            <a:pPr lvl="1">
              <a:buFont typeface="Wingdings" panose="05000000000000000000" pitchFamily="2" charset="2"/>
              <a:buChar char="§"/>
            </a:pPr>
            <a:r>
              <a:rPr lang="en-US" sz="3200" dirty="0">
                <a:latin typeface="Candara" panose="020E0502030303020204" pitchFamily="34" charset="0"/>
              </a:rPr>
              <a:t>The father has many good qualities</a:t>
            </a:r>
          </a:p>
          <a:p>
            <a:pPr marL="0" indent="0">
              <a:buNone/>
            </a:pPr>
            <a:r>
              <a:rPr lang="en-US" sz="3600" b="1" dirty="0">
                <a:latin typeface="Candara" panose="020E0502030303020204" pitchFamily="34" charset="0"/>
              </a:rPr>
              <a:t>This lesson will focus on the good qualities of the father</a:t>
            </a:r>
          </a:p>
          <a:p>
            <a:pPr lvl="1">
              <a:buFont typeface="Wingdings" panose="05000000000000000000" pitchFamily="2" charset="2"/>
              <a:buChar char="§"/>
            </a:pPr>
            <a:r>
              <a:rPr lang="en-US" sz="3200" dirty="0">
                <a:latin typeface="Candara" panose="020E0502030303020204" pitchFamily="34" charset="0"/>
              </a:rPr>
              <a:t>All fathers and sons should strive for these qualities</a:t>
            </a:r>
          </a:p>
          <a:p>
            <a:pPr marL="0" indent="0">
              <a:buNone/>
            </a:pPr>
            <a:endParaRPr lang="en-US" sz="3600" b="1" dirty="0">
              <a:latin typeface="Candara" panose="020E0502030303020204" pitchFamily="34" charset="0"/>
            </a:endParaRPr>
          </a:p>
        </p:txBody>
      </p:sp>
    </p:spTree>
    <p:extLst>
      <p:ext uri="{BB962C8B-B14F-4D97-AF65-F5344CB8AC3E}">
        <p14:creationId xmlns:p14="http://schemas.microsoft.com/office/powerpoint/2010/main" val="134170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E1F-0C67-4D29-8797-F41D64B39AC0}"/>
              </a:ext>
            </a:extLst>
          </p:cNvPr>
          <p:cNvSpPr>
            <a:spLocks noGrp="1"/>
          </p:cNvSpPr>
          <p:nvPr>
            <p:ph type="title"/>
          </p:nvPr>
        </p:nvSpPr>
        <p:spPr>
          <a:xfrm>
            <a:off x="1141412" y="649356"/>
            <a:ext cx="10433348" cy="838200"/>
          </a:xfrm>
        </p:spPr>
        <p:txBody>
          <a:bodyPr>
            <a:normAutofit/>
          </a:bodyPr>
          <a:lstStyle/>
          <a:p>
            <a:r>
              <a:rPr lang="en-US" sz="4800" b="1" dirty="0">
                <a:latin typeface="Candara" panose="020E0502030303020204" pitchFamily="34" charset="0"/>
              </a:rPr>
              <a:t>Had A Heart Of Generosity</a:t>
            </a:r>
          </a:p>
        </p:txBody>
      </p:sp>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234176" y="1616764"/>
            <a:ext cx="10727635" cy="5012635"/>
          </a:xfrm>
        </p:spPr>
        <p:txBody>
          <a:bodyPr>
            <a:normAutofit lnSpcReduction="10000"/>
          </a:bodyPr>
          <a:lstStyle/>
          <a:p>
            <a:pPr marL="0" indent="0">
              <a:buNone/>
            </a:pPr>
            <a:r>
              <a:rPr lang="en-US" sz="3600" b="1" dirty="0">
                <a:latin typeface="Candara" panose="020E0502030303020204" pitchFamily="34" charset="0"/>
              </a:rPr>
              <a:t>He divided his living with his sons</a:t>
            </a:r>
            <a:r>
              <a:rPr lang="en-US" sz="3600" dirty="0">
                <a:latin typeface="Candara" panose="020E0502030303020204" pitchFamily="34" charset="0"/>
              </a:rPr>
              <a:t> - Luke 15:12</a:t>
            </a:r>
          </a:p>
          <a:p>
            <a:pPr marL="0" indent="0">
              <a:buNone/>
            </a:pPr>
            <a:r>
              <a:rPr lang="en-US" sz="3600" b="1" dirty="0">
                <a:latin typeface="Candara" panose="020E0502030303020204" pitchFamily="34" charset="0"/>
              </a:rPr>
              <a:t>All the father owned, belong to his sons </a:t>
            </a:r>
            <a:r>
              <a:rPr lang="en-US" sz="3600" dirty="0">
                <a:latin typeface="Candara" panose="020E0502030303020204" pitchFamily="34" charset="0"/>
              </a:rPr>
              <a:t>- Luke 15:31</a:t>
            </a:r>
          </a:p>
          <a:p>
            <a:pPr marL="0" indent="0">
              <a:buNone/>
            </a:pPr>
            <a:r>
              <a:rPr lang="en-US" sz="3600" b="1" dirty="0">
                <a:latin typeface="Candara" panose="020E0502030303020204" pitchFamily="34" charset="0"/>
              </a:rPr>
              <a:t>Many never learn this trait of generosity </a:t>
            </a:r>
          </a:p>
          <a:p>
            <a:pPr marL="0" indent="0">
              <a:buNone/>
            </a:pPr>
            <a:r>
              <a:rPr lang="en-US" sz="3600" b="1" dirty="0">
                <a:latin typeface="Candara" panose="020E0502030303020204" pitchFamily="34" charset="0"/>
              </a:rPr>
              <a:t>If the father represents God, then God is generous…</a:t>
            </a:r>
          </a:p>
          <a:p>
            <a:pPr lvl="1">
              <a:buFont typeface="Wingdings" panose="05000000000000000000" pitchFamily="2" charset="2"/>
              <a:buChar char="§"/>
            </a:pPr>
            <a:r>
              <a:rPr lang="en-US" sz="3200" dirty="0">
                <a:latin typeface="Candara" panose="020E0502030303020204" pitchFamily="34" charset="0"/>
              </a:rPr>
              <a:t>He gave us life - Genesis 2:7; Acts 17:23-25</a:t>
            </a:r>
          </a:p>
          <a:p>
            <a:pPr lvl="1">
              <a:buFont typeface="Wingdings" panose="05000000000000000000" pitchFamily="2" charset="2"/>
              <a:buChar char="§"/>
            </a:pPr>
            <a:r>
              <a:rPr lang="en-US" sz="3200" dirty="0">
                <a:latin typeface="Candara" panose="020E0502030303020204" pitchFamily="34" charset="0"/>
              </a:rPr>
              <a:t>He gave us His son - John 3:16</a:t>
            </a:r>
          </a:p>
          <a:p>
            <a:pPr lvl="1">
              <a:buFont typeface="Wingdings" panose="05000000000000000000" pitchFamily="2" charset="2"/>
              <a:buChar char="§"/>
            </a:pPr>
            <a:r>
              <a:rPr lang="en-US" sz="3200" dirty="0">
                <a:latin typeface="Candara" panose="020E0502030303020204" pitchFamily="34" charset="0"/>
              </a:rPr>
              <a:t>He gave every good and perfect gift - James 1:17</a:t>
            </a:r>
          </a:p>
          <a:p>
            <a:pPr lvl="1">
              <a:buFont typeface="Wingdings" panose="05000000000000000000" pitchFamily="2" charset="2"/>
              <a:buChar char="§"/>
            </a:pPr>
            <a:r>
              <a:rPr lang="en-US" sz="3200" dirty="0">
                <a:latin typeface="Candara" panose="020E0502030303020204" pitchFamily="34" charset="0"/>
              </a:rPr>
              <a:t>He gives eternal life to the obedient - 1 John 5:9-12</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481203" y="3177481"/>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209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E1F-0C67-4D29-8797-F41D64B39AC0}"/>
              </a:ext>
            </a:extLst>
          </p:cNvPr>
          <p:cNvSpPr>
            <a:spLocks noGrp="1"/>
          </p:cNvSpPr>
          <p:nvPr>
            <p:ph type="title"/>
          </p:nvPr>
        </p:nvSpPr>
        <p:spPr>
          <a:xfrm>
            <a:off x="1141412" y="649356"/>
            <a:ext cx="10433348" cy="838200"/>
          </a:xfrm>
        </p:spPr>
        <p:txBody>
          <a:bodyPr>
            <a:normAutofit/>
          </a:bodyPr>
          <a:lstStyle/>
          <a:p>
            <a:r>
              <a:rPr lang="en-US" sz="4800" b="1" dirty="0">
                <a:latin typeface="Candara" panose="020E0502030303020204" pitchFamily="34" charset="0"/>
              </a:rPr>
              <a:t>Treated His Sons Kindly</a:t>
            </a:r>
          </a:p>
        </p:txBody>
      </p:sp>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234176" y="1616764"/>
            <a:ext cx="10727635" cy="5012635"/>
          </a:xfrm>
        </p:spPr>
        <p:txBody>
          <a:bodyPr>
            <a:normAutofit/>
          </a:bodyPr>
          <a:lstStyle/>
          <a:p>
            <a:pPr marL="0" indent="0">
              <a:buNone/>
            </a:pPr>
            <a:r>
              <a:rPr lang="en-US" sz="3600" b="1" dirty="0">
                <a:latin typeface="Candara" panose="020E0502030303020204" pitchFamily="34" charset="0"/>
              </a:rPr>
              <a:t>The prodigal son made no accusations against his father</a:t>
            </a:r>
          </a:p>
          <a:p>
            <a:pPr marL="0" indent="0">
              <a:buNone/>
            </a:pPr>
            <a:r>
              <a:rPr lang="en-US" sz="3600" b="1" dirty="0">
                <a:latin typeface="Candara" panose="020E0502030303020204" pitchFamily="34" charset="0"/>
              </a:rPr>
              <a:t>There was no harsh treat of the sons by the father</a:t>
            </a:r>
          </a:p>
          <a:p>
            <a:pPr marL="0" indent="0">
              <a:buNone/>
            </a:pPr>
            <a:r>
              <a:rPr lang="en-US" sz="3600" b="1" dirty="0">
                <a:latin typeface="Candara" panose="020E0502030303020204" pitchFamily="34" charset="0"/>
              </a:rPr>
              <a:t>The son </a:t>
            </a:r>
            <a:r>
              <a:rPr lang="en-US" sz="3600" b="1" u="sng" dirty="0">
                <a:latin typeface="Candara" panose="020E0502030303020204" pitchFamily="34" charset="0"/>
              </a:rPr>
              <a:t>called</a:t>
            </a:r>
            <a:r>
              <a:rPr lang="en-US" sz="3600" b="1" dirty="0">
                <a:latin typeface="Candara" panose="020E0502030303020204" pitchFamily="34" charset="0"/>
              </a:rPr>
              <a:t> him </a:t>
            </a:r>
            <a:r>
              <a:rPr lang="en-US" sz="3600" b="1" i="1" dirty="0">
                <a:latin typeface="Candara" panose="020E0502030303020204" pitchFamily="34" charset="0"/>
              </a:rPr>
              <a:t>“</a:t>
            </a:r>
            <a:r>
              <a:rPr lang="en-US" sz="3600" b="1" i="1" u="sng" dirty="0">
                <a:latin typeface="Candara" panose="020E0502030303020204" pitchFamily="34" charset="0"/>
              </a:rPr>
              <a:t>father</a:t>
            </a:r>
            <a:r>
              <a:rPr lang="en-US" sz="3600" b="1" i="1" dirty="0">
                <a:latin typeface="Candara" panose="020E0502030303020204" pitchFamily="34" charset="0"/>
              </a:rPr>
              <a:t>” </a:t>
            </a:r>
            <a:r>
              <a:rPr lang="en-US" sz="3600" dirty="0">
                <a:latin typeface="Candara" panose="020E0502030303020204" pitchFamily="34" charset="0"/>
              </a:rPr>
              <a:t>- Luke 15:12, 17, 18, 21</a:t>
            </a:r>
          </a:p>
          <a:p>
            <a:pPr marL="0" indent="0">
              <a:buNone/>
            </a:pPr>
            <a:r>
              <a:rPr lang="en-US" sz="3600" b="1" dirty="0">
                <a:latin typeface="Candara" panose="020E0502030303020204" pitchFamily="34" charset="0"/>
              </a:rPr>
              <a:t>Some fathers conduct themselves so badly, their children have no respect for them</a:t>
            </a:r>
          </a:p>
          <a:p>
            <a:pPr marL="0" indent="0">
              <a:buNone/>
            </a:pPr>
            <a:r>
              <a:rPr lang="en-US" sz="3600" b="1" dirty="0">
                <a:latin typeface="Candara" panose="020E0502030303020204" pitchFamily="34" charset="0"/>
              </a:rPr>
              <a:t>He showed kindness to the older son </a:t>
            </a:r>
            <a:r>
              <a:rPr lang="en-US" sz="3600" dirty="0">
                <a:latin typeface="Candara" panose="020E0502030303020204" pitchFamily="34" charset="0"/>
              </a:rPr>
              <a:t>- Luke 15:25-32</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481203" y="3177481"/>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633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E1F-0C67-4D29-8797-F41D64B39AC0}"/>
              </a:ext>
            </a:extLst>
          </p:cNvPr>
          <p:cNvSpPr>
            <a:spLocks noGrp="1"/>
          </p:cNvSpPr>
          <p:nvPr>
            <p:ph type="title"/>
          </p:nvPr>
        </p:nvSpPr>
        <p:spPr>
          <a:xfrm>
            <a:off x="1141412" y="649356"/>
            <a:ext cx="10433348" cy="838200"/>
          </a:xfrm>
        </p:spPr>
        <p:txBody>
          <a:bodyPr>
            <a:normAutofit/>
          </a:bodyPr>
          <a:lstStyle/>
          <a:p>
            <a:r>
              <a:rPr lang="en-US" sz="4800" b="1" dirty="0">
                <a:latin typeface="Candara" panose="020E0502030303020204" pitchFamily="34" charset="0"/>
              </a:rPr>
              <a:t>Was Good To His Hired Servants</a:t>
            </a:r>
          </a:p>
        </p:txBody>
      </p:sp>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234176" y="1616765"/>
            <a:ext cx="10727635" cy="4495800"/>
          </a:xfrm>
        </p:spPr>
        <p:txBody>
          <a:bodyPr>
            <a:normAutofit/>
          </a:bodyPr>
          <a:lstStyle/>
          <a:p>
            <a:pPr marL="0" indent="0">
              <a:buNone/>
            </a:pPr>
            <a:r>
              <a:rPr lang="en-US" sz="3600" b="1" dirty="0">
                <a:latin typeface="Candara" panose="020E0502030303020204" pitchFamily="34" charset="0"/>
              </a:rPr>
              <a:t>The wayward son realized the benefits of the hired servants </a:t>
            </a:r>
            <a:r>
              <a:rPr lang="en-US" sz="3600" dirty="0">
                <a:latin typeface="Candara" panose="020E0502030303020204" pitchFamily="34" charset="0"/>
              </a:rPr>
              <a:t>- Luke 15:17-19</a:t>
            </a:r>
          </a:p>
          <a:p>
            <a:pPr marL="0" indent="0">
              <a:buNone/>
            </a:pPr>
            <a:r>
              <a:rPr lang="en-US" sz="3600" b="1" dirty="0">
                <a:latin typeface="Candara" panose="020E0502030303020204" pitchFamily="34" charset="0"/>
              </a:rPr>
              <a:t>The hired servants had </a:t>
            </a:r>
            <a:r>
              <a:rPr lang="en-US" sz="3600" b="1" i="1" dirty="0">
                <a:latin typeface="Candara" panose="020E0502030303020204" pitchFamily="34" charset="0"/>
              </a:rPr>
              <a:t>“</a:t>
            </a:r>
            <a:r>
              <a:rPr lang="en-US" sz="3600" b="1" i="1" u="sng" dirty="0">
                <a:latin typeface="Candara" panose="020E0502030303020204" pitchFamily="34" charset="0"/>
              </a:rPr>
              <a:t>bread enough and to spare</a:t>
            </a:r>
            <a:r>
              <a:rPr lang="en-US" sz="3600" b="1" i="1" dirty="0">
                <a:latin typeface="Candara" panose="020E0502030303020204" pitchFamily="34" charset="0"/>
              </a:rPr>
              <a:t>” </a:t>
            </a:r>
          </a:p>
          <a:p>
            <a:pPr marL="0" indent="0">
              <a:buNone/>
            </a:pPr>
            <a:r>
              <a:rPr lang="en-US" sz="3600" b="1" dirty="0">
                <a:latin typeface="Candara" panose="020E0502030303020204" pitchFamily="34" charset="0"/>
              </a:rPr>
              <a:t>This indicates the wayward son had a desire to return to his father</a:t>
            </a:r>
          </a:p>
          <a:p>
            <a:pPr marL="0" indent="0">
              <a:buNone/>
            </a:pPr>
            <a:r>
              <a:rPr lang="en-US" sz="3600" b="1" dirty="0">
                <a:latin typeface="Candara" panose="020E0502030303020204" pitchFamily="34" charset="0"/>
              </a:rPr>
              <a:t>He was content with being a servant upon his return</a:t>
            </a:r>
          </a:p>
          <a:p>
            <a:pPr lvl="1">
              <a:buFont typeface="Wingdings" panose="05000000000000000000" pitchFamily="2" charset="2"/>
              <a:buChar char="§"/>
            </a:pPr>
            <a:r>
              <a:rPr lang="en-US" sz="3200" dirty="0">
                <a:latin typeface="Candara" panose="020E0502030303020204" pitchFamily="34" charset="0"/>
              </a:rPr>
              <a:t>Luke 15:19</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481203" y="3177481"/>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E1F-0C67-4D29-8797-F41D64B39AC0}"/>
              </a:ext>
            </a:extLst>
          </p:cNvPr>
          <p:cNvSpPr>
            <a:spLocks noGrp="1"/>
          </p:cNvSpPr>
          <p:nvPr>
            <p:ph type="title"/>
          </p:nvPr>
        </p:nvSpPr>
        <p:spPr>
          <a:xfrm>
            <a:off x="1141411" y="649356"/>
            <a:ext cx="11047413" cy="838200"/>
          </a:xfrm>
        </p:spPr>
        <p:txBody>
          <a:bodyPr>
            <a:normAutofit/>
          </a:bodyPr>
          <a:lstStyle/>
          <a:p>
            <a:r>
              <a:rPr lang="en-US" sz="4800" b="1" dirty="0">
                <a:latin typeface="Candara" panose="020E0502030303020204" pitchFamily="34" charset="0"/>
              </a:rPr>
              <a:t>Respected His Son’s Free Moral Agency</a:t>
            </a:r>
          </a:p>
        </p:txBody>
      </p:sp>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234176" y="1616764"/>
            <a:ext cx="10651436" cy="4936435"/>
          </a:xfrm>
        </p:spPr>
        <p:txBody>
          <a:bodyPr>
            <a:normAutofit/>
          </a:bodyPr>
          <a:lstStyle/>
          <a:p>
            <a:pPr marL="0" indent="0">
              <a:buNone/>
            </a:pPr>
            <a:r>
              <a:rPr lang="en-US" sz="3600" b="1" dirty="0">
                <a:latin typeface="Candara" panose="020E0502030303020204" pitchFamily="34" charset="0"/>
              </a:rPr>
              <a:t>The father did not try to force him to come home</a:t>
            </a:r>
          </a:p>
          <a:p>
            <a:pPr lvl="1">
              <a:buFont typeface="Wingdings" panose="05000000000000000000" pitchFamily="2" charset="2"/>
              <a:buChar char="§"/>
            </a:pPr>
            <a:r>
              <a:rPr lang="en-US" sz="3200" dirty="0">
                <a:latin typeface="Candara" panose="020E0502030303020204" pitchFamily="34" charset="0"/>
              </a:rPr>
              <a:t>The son made up his </a:t>
            </a:r>
            <a:r>
              <a:rPr lang="en-US" sz="3200" b="1" u="sng" dirty="0">
                <a:latin typeface="Candara" panose="020E0502030303020204" pitchFamily="34" charset="0"/>
              </a:rPr>
              <a:t>own</a:t>
            </a:r>
            <a:r>
              <a:rPr lang="en-US" sz="3200" dirty="0">
                <a:latin typeface="Candara" panose="020E0502030303020204" pitchFamily="34" charset="0"/>
              </a:rPr>
              <a:t> mind - </a:t>
            </a:r>
            <a:r>
              <a:rPr lang="en-US" sz="3200" b="1" i="1" dirty="0">
                <a:latin typeface="Candara" panose="020E0502030303020204" pitchFamily="34" charset="0"/>
              </a:rPr>
              <a:t>“</a:t>
            </a:r>
            <a:r>
              <a:rPr lang="en-US" sz="3200" b="1" i="1" u="sng" dirty="0">
                <a:latin typeface="Candara" panose="020E0502030303020204" pitchFamily="34" charset="0"/>
              </a:rPr>
              <a:t>he came to himself</a:t>
            </a:r>
            <a:r>
              <a:rPr lang="en-US" sz="3200" b="1" i="1" dirty="0">
                <a:latin typeface="Candara" panose="020E0502030303020204" pitchFamily="34" charset="0"/>
              </a:rPr>
              <a:t>”</a:t>
            </a:r>
          </a:p>
          <a:p>
            <a:pPr lvl="2">
              <a:buFont typeface="Wingdings" panose="05000000000000000000" pitchFamily="2" charset="2"/>
              <a:buChar char="§"/>
            </a:pPr>
            <a:r>
              <a:rPr lang="en-US" sz="2800" dirty="0">
                <a:latin typeface="Candara" panose="020E0502030303020204" pitchFamily="34" charset="0"/>
              </a:rPr>
              <a:t>Luke 15:17</a:t>
            </a:r>
          </a:p>
          <a:p>
            <a:pPr marL="0" indent="0">
              <a:buNone/>
            </a:pPr>
            <a:r>
              <a:rPr lang="en-US" sz="3600" b="1" dirty="0">
                <a:latin typeface="Candara" panose="020E0502030303020204" pitchFamily="34" charset="0"/>
              </a:rPr>
              <a:t>The father did not go after him when he departed</a:t>
            </a:r>
          </a:p>
          <a:p>
            <a:pPr marL="0" indent="0">
              <a:buNone/>
            </a:pPr>
            <a:r>
              <a:rPr lang="en-US" sz="3600" b="1" dirty="0">
                <a:latin typeface="Candara" panose="020E0502030303020204" pitchFamily="34" charset="0"/>
              </a:rPr>
              <a:t>God allows man to </a:t>
            </a:r>
            <a:r>
              <a:rPr lang="en-US" sz="3600" b="1" i="1" u="sng" dirty="0">
                <a:latin typeface="Candara" panose="020E0502030303020204" pitchFamily="34" charset="0"/>
              </a:rPr>
              <a:t>choose</a:t>
            </a:r>
            <a:r>
              <a:rPr lang="en-US" sz="3600" b="1" dirty="0">
                <a:latin typeface="Candara" panose="020E0502030303020204" pitchFamily="34" charset="0"/>
              </a:rPr>
              <a:t> for himself </a:t>
            </a:r>
            <a:r>
              <a:rPr lang="en-US" sz="3600" dirty="0">
                <a:latin typeface="Candara" panose="020E0502030303020204" pitchFamily="34" charset="0"/>
              </a:rPr>
              <a:t>- Joshua 24:15</a:t>
            </a:r>
          </a:p>
          <a:p>
            <a:pPr marL="0" indent="0">
              <a:buNone/>
            </a:pPr>
            <a:r>
              <a:rPr lang="en-US" sz="3600" b="1" dirty="0">
                <a:latin typeface="Candara" panose="020E0502030303020204" pitchFamily="34" charset="0"/>
              </a:rPr>
              <a:t>We have two ways to </a:t>
            </a:r>
            <a:r>
              <a:rPr lang="en-US" sz="3600" b="1" i="1" u="sng" dirty="0">
                <a:latin typeface="Candara" panose="020E0502030303020204" pitchFamily="34" charset="0"/>
              </a:rPr>
              <a:t>choose</a:t>
            </a:r>
            <a:r>
              <a:rPr lang="en-US" sz="3600" b="1" dirty="0">
                <a:latin typeface="Candara" panose="020E0502030303020204" pitchFamily="34" charset="0"/>
              </a:rPr>
              <a:t> from </a:t>
            </a:r>
            <a:r>
              <a:rPr lang="en-US" sz="3600" dirty="0">
                <a:latin typeface="Candara" panose="020E0502030303020204" pitchFamily="34" charset="0"/>
              </a:rPr>
              <a:t>- Matthew 7:13-14</a:t>
            </a:r>
          </a:p>
          <a:p>
            <a:pPr marL="0" indent="0">
              <a:buNone/>
            </a:pPr>
            <a:r>
              <a:rPr lang="en-US" sz="3600" b="1" dirty="0">
                <a:latin typeface="Candara" panose="020E0502030303020204" pitchFamily="34" charset="0"/>
              </a:rPr>
              <a:t>Jesus invites you to </a:t>
            </a:r>
            <a:r>
              <a:rPr lang="en-US" sz="3600" b="1" i="1" u="sng" dirty="0">
                <a:latin typeface="Candara" panose="020E0502030303020204" pitchFamily="34" charset="0"/>
              </a:rPr>
              <a:t>choose</a:t>
            </a:r>
            <a:r>
              <a:rPr lang="en-US" sz="3600" b="1" dirty="0">
                <a:latin typeface="Candara" panose="020E0502030303020204" pitchFamily="34" charset="0"/>
              </a:rPr>
              <a:t> Him </a:t>
            </a:r>
            <a:r>
              <a:rPr lang="en-US" sz="3600" dirty="0">
                <a:latin typeface="Candara" panose="020E0502030303020204" pitchFamily="34" charset="0"/>
              </a:rPr>
              <a:t>- Matthew 11:28-30</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481203" y="3177481"/>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273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25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25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E1F-0C67-4D29-8797-F41D64B39AC0}"/>
              </a:ext>
            </a:extLst>
          </p:cNvPr>
          <p:cNvSpPr>
            <a:spLocks noGrp="1"/>
          </p:cNvSpPr>
          <p:nvPr>
            <p:ph type="title"/>
          </p:nvPr>
        </p:nvSpPr>
        <p:spPr>
          <a:xfrm>
            <a:off x="1141411" y="649356"/>
            <a:ext cx="11047413" cy="838200"/>
          </a:xfrm>
        </p:spPr>
        <p:txBody>
          <a:bodyPr>
            <a:normAutofit/>
          </a:bodyPr>
          <a:lstStyle/>
          <a:p>
            <a:r>
              <a:rPr lang="en-US" sz="4800" b="1" dirty="0">
                <a:latin typeface="Candara" panose="020E0502030303020204" pitchFamily="34" charset="0"/>
              </a:rPr>
              <a:t>Watched &amp; Waited For His Son’s Return</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481203" y="3177481"/>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68F6E1D5-FAED-47AF-A341-6BCD3DABB72D}"/>
              </a:ext>
            </a:extLst>
          </p:cNvPr>
          <p:cNvSpPr/>
          <p:nvPr/>
        </p:nvSpPr>
        <p:spPr>
          <a:xfrm>
            <a:off x="6018212" y="2193139"/>
            <a:ext cx="5312397" cy="4408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3A3743-4512-4741-9016-C8882D50FCF2}"/>
              </a:ext>
            </a:extLst>
          </p:cNvPr>
          <p:cNvSpPr/>
          <p:nvPr/>
        </p:nvSpPr>
        <p:spPr>
          <a:xfrm>
            <a:off x="1269030" y="2689041"/>
            <a:ext cx="9889299" cy="4408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7C4E54-D6FD-4857-8ECA-1104300C4ADB}"/>
              </a:ext>
            </a:extLst>
          </p:cNvPr>
          <p:cNvSpPr/>
          <p:nvPr/>
        </p:nvSpPr>
        <p:spPr>
          <a:xfrm>
            <a:off x="1269030" y="3160698"/>
            <a:ext cx="1091582" cy="4408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234176" y="1616764"/>
            <a:ext cx="10499036" cy="5165036"/>
          </a:xfrm>
        </p:spPr>
        <p:txBody>
          <a:bodyPr>
            <a:normAutofit/>
          </a:bodyPr>
          <a:lstStyle/>
          <a:p>
            <a:pPr marL="0" indent="0">
              <a:buNone/>
            </a:pPr>
            <a:r>
              <a:rPr lang="en-US" sz="3600" b="1" i="1" dirty="0">
                <a:latin typeface="Candara" panose="020E0502030303020204" pitchFamily="34" charset="0"/>
              </a:rPr>
              <a:t>“And he arose and came to his father. But when he was still a great way off, his father saw him and had compassion, and ran and fell on his neck and kissed him” </a:t>
            </a:r>
            <a:r>
              <a:rPr lang="en-US" sz="3600" dirty="0">
                <a:latin typeface="Candara" panose="020E0502030303020204" pitchFamily="34" charset="0"/>
              </a:rPr>
              <a:t>- Luke 15:20</a:t>
            </a:r>
          </a:p>
          <a:p>
            <a:pPr lvl="1">
              <a:buFont typeface="Wingdings" panose="05000000000000000000" pitchFamily="2" charset="2"/>
              <a:buChar char="§"/>
            </a:pPr>
            <a:r>
              <a:rPr lang="en-US" sz="3200" dirty="0">
                <a:latin typeface="Candara" panose="020E0502030303020204" pitchFamily="34" charset="0"/>
              </a:rPr>
              <a:t>He saw his son coming which made him very happy</a:t>
            </a:r>
          </a:p>
          <a:p>
            <a:pPr lvl="1">
              <a:buFont typeface="Wingdings" panose="05000000000000000000" pitchFamily="2" charset="2"/>
              <a:buChar char="§"/>
            </a:pPr>
            <a:r>
              <a:rPr lang="en-US" sz="3200" dirty="0">
                <a:latin typeface="Candara" panose="020E0502030303020204" pitchFamily="34" charset="0"/>
              </a:rPr>
              <a:t>Many fathers and mothers </a:t>
            </a:r>
            <a:r>
              <a:rPr lang="en-US" sz="3200" b="1" i="1" u="sng" dirty="0">
                <a:latin typeface="Candara" panose="020E0502030303020204" pitchFamily="34" charset="0"/>
              </a:rPr>
              <a:t>patiently</a:t>
            </a:r>
            <a:r>
              <a:rPr lang="en-US" sz="3200" dirty="0">
                <a:latin typeface="Candara" panose="020E0502030303020204" pitchFamily="34" charset="0"/>
              </a:rPr>
              <a:t> wait for the return of their wayward child</a:t>
            </a:r>
          </a:p>
          <a:p>
            <a:pPr marL="0" indent="0">
              <a:buNone/>
            </a:pPr>
            <a:r>
              <a:rPr lang="en-US" sz="3600" b="1" dirty="0">
                <a:latin typeface="Candara" panose="020E0502030303020204" pitchFamily="34" charset="0"/>
              </a:rPr>
              <a:t>God patiently waits for the return of His wayward children - </a:t>
            </a:r>
            <a:r>
              <a:rPr lang="en-US" sz="3600" dirty="0">
                <a:latin typeface="Candara" panose="020E0502030303020204" pitchFamily="34" charset="0"/>
              </a:rPr>
              <a:t>Matthew 11:28-30; Luke 15:7, 10</a:t>
            </a:r>
          </a:p>
        </p:txBody>
      </p:sp>
    </p:spTree>
    <p:extLst>
      <p:ext uri="{BB962C8B-B14F-4D97-AF65-F5344CB8AC3E}">
        <p14:creationId xmlns:p14="http://schemas.microsoft.com/office/powerpoint/2010/main" val="26288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1500"/>
                                        <p:tgtEl>
                                          <p:spTgt spid="4"/>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500"/>
                                        <p:tgtEl>
                                          <p:spTgt spid="7"/>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E1F-0C67-4D29-8797-F41D64B39AC0}"/>
              </a:ext>
            </a:extLst>
          </p:cNvPr>
          <p:cNvSpPr>
            <a:spLocks noGrp="1"/>
          </p:cNvSpPr>
          <p:nvPr>
            <p:ph type="title"/>
          </p:nvPr>
        </p:nvSpPr>
        <p:spPr>
          <a:xfrm>
            <a:off x="1141411" y="649356"/>
            <a:ext cx="11047413" cy="838200"/>
          </a:xfrm>
        </p:spPr>
        <p:txBody>
          <a:bodyPr>
            <a:normAutofit/>
          </a:bodyPr>
          <a:lstStyle/>
          <a:p>
            <a:r>
              <a:rPr lang="en-US" sz="4800" b="1" dirty="0">
                <a:latin typeface="Candara" panose="020E0502030303020204" pitchFamily="34" charset="0"/>
              </a:rPr>
              <a:t>Had Compassion For His Lost Son</a:t>
            </a:r>
          </a:p>
        </p:txBody>
      </p:sp>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234176" y="1616764"/>
            <a:ext cx="10499035" cy="5165035"/>
          </a:xfrm>
        </p:spPr>
        <p:txBody>
          <a:bodyPr>
            <a:normAutofit/>
          </a:bodyPr>
          <a:lstStyle/>
          <a:p>
            <a:pPr marL="0" indent="0">
              <a:buNone/>
            </a:pPr>
            <a:r>
              <a:rPr lang="en-US" sz="3600" b="1" dirty="0">
                <a:latin typeface="Candara" panose="020E0502030303020204" pitchFamily="34" charset="0"/>
              </a:rPr>
              <a:t>The compassion of the father is stated </a:t>
            </a:r>
            <a:r>
              <a:rPr lang="en-US" sz="3600" dirty="0">
                <a:latin typeface="Candara" panose="020E0502030303020204" pitchFamily="34" charset="0"/>
              </a:rPr>
              <a:t>- Luke 15:20</a:t>
            </a:r>
          </a:p>
          <a:p>
            <a:pPr marL="0" indent="0">
              <a:buNone/>
            </a:pPr>
            <a:r>
              <a:rPr lang="en-US" sz="3600" b="1" dirty="0">
                <a:latin typeface="Candara" panose="020E0502030303020204" pitchFamily="34" charset="0"/>
              </a:rPr>
              <a:t>God is a God of compassion to the penitent sinner</a:t>
            </a:r>
          </a:p>
          <a:p>
            <a:pPr lvl="1">
              <a:buFont typeface="Wingdings" panose="05000000000000000000" pitchFamily="2" charset="2"/>
              <a:buChar char="§"/>
            </a:pPr>
            <a:r>
              <a:rPr lang="en-US" sz="3200" dirty="0">
                <a:latin typeface="Candara" panose="020E0502030303020204" pitchFamily="34" charset="0"/>
              </a:rPr>
              <a:t>Psalms 86:15</a:t>
            </a:r>
          </a:p>
          <a:p>
            <a:pPr marL="0" indent="0">
              <a:buNone/>
            </a:pPr>
            <a:r>
              <a:rPr lang="en-US" sz="4000" b="1" dirty="0">
                <a:latin typeface="Candara" panose="020E0502030303020204" pitchFamily="34" charset="0"/>
              </a:rPr>
              <a:t>Like God, Jesus has great compassion</a:t>
            </a:r>
          </a:p>
          <a:p>
            <a:pPr lvl="1">
              <a:buFont typeface="Wingdings" panose="05000000000000000000" pitchFamily="2" charset="2"/>
              <a:buChar char="§"/>
            </a:pPr>
            <a:r>
              <a:rPr lang="en-US" sz="3200" dirty="0">
                <a:latin typeface="Candara" panose="020E0502030303020204" pitchFamily="34" charset="0"/>
              </a:rPr>
              <a:t>1 Peter 5:6-7; Matthew 9:35-36</a:t>
            </a:r>
          </a:p>
          <a:p>
            <a:pPr marL="0" indent="0">
              <a:buNone/>
            </a:pPr>
            <a:r>
              <a:rPr lang="en-US" sz="3600" b="1" dirty="0">
                <a:latin typeface="Candara" panose="020E0502030303020204" pitchFamily="34" charset="0"/>
              </a:rPr>
              <a:t>The Lord’s desire is that all souls be saved</a:t>
            </a:r>
          </a:p>
          <a:p>
            <a:pPr lvl="1">
              <a:buFont typeface="Wingdings" panose="05000000000000000000" pitchFamily="2" charset="2"/>
              <a:buChar char="§"/>
            </a:pPr>
            <a:r>
              <a:rPr lang="en-US" sz="3200" dirty="0">
                <a:latin typeface="Candara" panose="020E0502030303020204" pitchFamily="34" charset="0"/>
              </a:rPr>
              <a:t>2 Peter 3:9, 15; Romans 2:4</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481203" y="3177481"/>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467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250"/>
                                        <p:tgtEl>
                                          <p:spTgt spid="3">
                                            <p:txEl>
                                              <p:pRg st="3" end="3"/>
                                            </p:txEl>
                                          </p:spTgt>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25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childTnLst>
                                </p:cTn>
                              </p:par>
                            </p:childTnLst>
                          </p:cTn>
                        </p:par>
                        <p:par>
                          <p:cTn id="36" fill="hold">
                            <p:stCondLst>
                              <p:cond delay="125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9E1F-0C67-4D29-8797-F41D64B39AC0}"/>
              </a:ext>
            </a:extLst>
          </p:cNvPr>
          <p:cNvSpPr>
            <a:spLocks noGrp="1"/>
          </p:cNvSpPr>
          <p:nvPr>
            <p:ph type="title"/>
          </p:nvPr>
        </p:nvSpPr>
        <p:spPr>
          <a:xfrm>
            <a:off x="1141411" y="649356"/>
            <a:ext cx="11047413" cy="838200"/>
          </a:xfrm>
        </p:spPr>
        <p:txBody>
          <a:bodyPr>
            <a:normAutofit/>
          </a:bodyPr>
          <a:lstStyle/>
          <a:p>
            <a:r>
              <a:rPr lang="en-US" sz="4800" b="1" dirty="0">
                <a:latin typeface="Candara" panose="020E0502030303020204" pitchFamily="34" charset="0"/>
              </a:rPr>
              <a:t>Had A Heart Of Forgiveness</a:t>
            </a:r>
          </a:p>
        </p:txBody>
      </p:sp>
      <p:sp>
        <p:nvSpPr>
          <p:cNvPr id="3" name="Content Placeholder 2">
            <a:extLst>
              <a:ext uri="{FF2B5EF4-FFF2-40B4-BE49-F238E27FC236}">
                <a16:creationId xmlns:a16="http://schemas.microsoft.com/office/drawing/2014/main" id="{16D6A688-7F6F-49E5-BB45-E9FFD61815D1}"/>
              </a:ext>
            </a:extLst>
          </p:cNvPr>
          <p:cNvSpPr>
            <a:spLocks noGrp="1"/>
          </p:cNvSpPr>
          <p:nvPr>
            <p:ph idx="1"/>
          </p:nvPr>
        </p:nvSpPr>
        <p:spPr>
          <a:xfrm>
            <a:off x="1234176" y="1616764"/>
            <a:ext cx="10803836" cy="4936435"/>
          </a:xfrm>
        </p:spPr>
        <p:txBody>
          <a:bodyPr>
            <a:normAutofit lnSpcReduction="10000"/>
          </a:bodyPr>
          <a:lstStyle/>
          <a:p>
            <a:pPr marL="0" indent="0">
              <a:buNone/>
            </a:pPr>
            <a:r>
              <a:rPr lang="en-US" sz="3600" b="1" dirty="0">
                <a:latin typeface="Candara" panose="020E0502030303020204" pitchFamily="34" charset="0"/>
              </a:rPr>
              <a:t>The father stood ready to forgive when the son repented </a:t>
            </a:r>
            <a:r>
              <a:rPr lang="en-US" sz="3600" dirty="0">
                <a:latin typeface="Candara" panose="020E0502030303020204" pitchFamily="34" charset="0"/>
              </a:rPr>
              <a:t>- Luke 15:24, 32</a:t>
            </a:r>
          </a:p>
          <a:p>
            <a:pPr marL="0" indent="0">
              <a:buNone/>
            </a:pPr>
            <a:r>
              <a:rPr lang="en-US" sz="3600" b="1" dirty="0">
                <a:latin typeface="Candara" panose="020E0502030303020204" pitchFamily="34" charset="0"/>
              </a:rPr>
              <a:t>We must forgive those who confess their sins and bring fruits meet for repentance</a:t>
            </a:r>
            <a:r>
              <a:rPr lang="en-US" sz="3600" dirty="0">
                <a:latin typeface="Candara" panose="020E0502030303020204" pitchFamily="34" charset="0"/>
              </a:rPr>
              <a:t> - Matthew 3:8; 18:22</a:t>
            </a:r>
          </a:p>
          <a:p>
            <a:pPr lvl="1">
              <a:buFont typeface="Wingdings" panose="05000000000000000000" pitchFamily="2" charset="2"/>
              <a:buChar char="§"/>
            </a:pPr>
            <a:r>
              <a:rPr lang="en-US" sz="3200" dirty="0">
                <a:latin typeface="Candara" panose="020E0502030303020204" pitchFamily="34" charset="0"/>
              </a:rPr>
              <a:t>Paul taught repentance - Acts 26:20; cf. Luke 15:17-21</a:t>
            </a:r>
          </a:p>
          <a:p>
            <a:pPr marL="0" indent="-7937">
              <a:buNone/>
            </a:pPr>
            <a:r>
              <a:rPr lang="en-US" sz="3600" b="1" dirty="0">
                <a:latin typeface="Candara" panose="020E0502030303020204" pitchFamily="34" charset="0"/>
              </a:rPr>
              <a:t>The wayward son’s sonship was restored upon repentance - </a:t>
            </a:r>
            <a:r>
              <a:rPr lang="en-US" sz="3600" dirty="0">
                <a:latin typeface="Candara" panose="020E0502030303020204" pitchFamily="34" charset="0"/>
              </a:rPr>
              <a:t>Luke 15:22-24</a:t>
            </a:r>
          </a:p>
          <a:p>
            <a:pPr marL="0" indent="-7937">
              <a:buNone/>
            </a:pPr>
            <a:r>
              <a:rPr lang="en-US" sz="3600" b="1" dirty="0">
                <a:latin typeface="Candara" panose="020E0502030303020204" pitchFamily="34" charset="0"/>
              </a:rPr>
              <a:t>God gives the alien sinner sonship upon obedience to the gospel call - </a:t>
            </a:r>
            <a:r>
              <a:rPr lang="en-US" sz="3600" dirty="0">
                <a:latin typeface="Candara" panose="020E0502030303020204" pitchFamily="34" charset="0"/>
              </a:rPr>
              <a:t>Romans 8:14-15; Galatians 3:26-29</a:t>
            </a:r>
          </a:p>
        </p:txBody>
      </p:sp>
      <p:sp>
        <p:nvSpPr>
          <p:cNvPr id="5" name="Rectangle 4">
            <a:extLst>
              <a:ext uri="{FF2B5EF4-FFF2-40B4-BE49-F238E27FC236}">
                <a16:creationId xmlns:a16="http://schemas.microsoft.com/office/drawing/2014/main" id="{A82D1C01-F506-4360-B41E-1853C796E8AC}"/>
              </a:ext>
            </a:extLst>
          </p:cNvPr>
          <p:cNvSpPr/>
          <p:nvPr/>
        </p:nvSpPr>
        <p:spPr>
          <a:xfrm rot="16200000">
            <a:off x="-1481203" y="3177481"/>
            <a:ext cx="404476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ndara" panose="020E0502030303020204" pitchFamily="34" charset="0"/>
              </a:rPr>
              <a:t>THIS FATHER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6" name="Arrow: Bent 5">
            <a:extLst>
              <a:ext uri="{FF2B5EF4-FFF2-40B4-BE49-F238E27FC236}">
                <a16:creationId xmlns:a16="http://schemas.microsoft.com/office/drawing/2014/main" id="{E059998A-7D31-43D0-94C3-64DAE5015F70}"/>
              </a:ext>
            </a:extLst>
          </p:cNvPr>
          <p:cNvSpPr/>
          <p:nvPr/>
        </p:nvSpPr>
        <p:spPr>
          <a:xfrm>
            <a:off x="461665" y="914400"/>
            <a:ext cx="6096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822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492</TotalTime>
  <Words>6247</Words>
  <Application>Microsoft Office PowerPoint</Application>
  <PresentationFormat>Custom</PresentationFormat>
  <Paragraphs>246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Candara</vt:lpstr>
      <vt:lpstr>Corbel</vt:lpstr>
      <vt:lpstr>Wingdings</vt:lpstr>
      <vt:lpstr>Digital Blue Tunnel 16x9</vt:lpstr>
      <vt:lpstr>The Father Of The Prodigal Son</vt:lpstr>
      <vt:lpstr>Introduction</vt:lpstr>
      <vt:lpstr>Had A Heart Of Generosity</vt:lpstr>
      <vt:lpstr>Treated His Sons Kindly</vt:lpstr>
      <vt:lpstr>Was Good To His Hired Servants</vt:lpstr>
      <vt:lpstr>Respected His Son’s Free Moral Agency</vt:lpstr>
      <vt:lpstr>Watched &amp; Waited For His Son’s Return</vt:lpstr>
      <vt:lpstr>Had Compassion For His Lost Son</vt:lpstr>
      <vt:lpstr>Had A Heart Of Forgiveness</vt:lpstr>
      <vt:lpstr>Had A Heart Of Forgiveness</vt:lpstr>
      <vt:lpstr>PowerPoint Presentation</vt:lpstr>
      <vt:lpstr>PowerPoint Presentation</vt:lpstr>
      <vt:lpstr>“…what shall we do?”  Acts 2:37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Father Of The Prodigal Son</dc:title>
  <dc:creator>Tommy McClure</dc:creator>
  <cp:lastModifiedBy>Tommy McClure</cp:lastModifiedBy>
  <cp:revision>83</cp:revision>
  <cp:lastPrinted>2021-03-20T17:14:48Z</cp:lastPrinted>
  <dcterms:created xsi:type="dcterms:W3CDTF">2021-03-18T19:34:45Z</dcterms:created>
  <dcterms:modified xsi:type="dcterms:W3CDTF">2021-03-21T19:54:38Z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