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Lst>
  <p:notesMasterIdLst>
    <p:notesMasterId r:id="rId19"/>
  </p:notesMasterIdLst>
  <p:handoutMasterIdLst>
    <p:handoutMasterId r:id="rId20"/>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99" r:id="rId15"/>
    <p:sldId id="269" r:id="rId16"/>
    <p:sldId id="270" r:id="rId17"/>
    <p:sldId id="298" r:id="rId1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mmy McClure" initials="TM" lastIdx="2" clrIdx="0">
    <p:extLst>
      <p:ext uri="{19B8F6BF-5375-455C-9EA6-DF929625EA0E}">
        <p15:presenceInfo xmlns:p15="http://schemas.microsoft.com/office/powerpoint/2012/main" userId="5f57beb918c8a44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9706" autoAdjust="0"/>
  </p:normalViewPr>
  <p:slideViewPr>
    <p:cSldViewPr>
      <p:cViewPr varScale="1">
        <p:scale>
          <a:sx n="56" d="100"/>
          <a:sy n="56" d="100"/>
        </p:scale>
        <p:origin x="2676" y="78"/>
      </p:cViewPr>
      <p:guideLst>
        <p:guide orient="horz" pos="2160"/>
        <p:guide pos="3840"/>
      </p:guideLst>
    </p:cSldViewPr>
  </p:slideViewPr>
  <p:notesTextViewPr>
    <p:cViewPr>
      <p:scale>
        <a:sx n="1" d="1"/>
        <a:sy n="1" d="1"/>
      </p:scale>
      <p:origin x="0" y="0"/>
    </p:cViewPr>
  </p:notesTextViewPr>
  <p:notesViewPr>
    <p:cSldViewPr>
      <p:cViewPr varScale="1">
        <p:scale>
          <a:sx n="83" d="100"/>
          <a:sy n="83" d="100"/>
        </p:scale>
        <p:origin x="381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FCBBCCA-F513-4305-841A-EDE3114F4416}"/>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25AE20A-8646-419B-9289-9EE7F0CC59E8}"/>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5C5BF967-0936-4984-97FB-A03EC951BE95}" type="datetimeFigureOut">
              <a:rPr lang="en-US" smtClean="0"/>
              <a:t>1/17/2021</a:t>
            </a:fld>
            <a:endParaRPr lang="en-US"/>
          </a:p>
        </p:txBody>
      </p:sp>
      <p:sp>
        <p:nvSpPr>
          <p:cNvPr id="4" name="Footer Placeholder 3">
            <a:extLst>
              <a:ext uri="{FF2B5EF4-FFF2-40B4-BE49-F238E27FC236}">
                <a16:creationId xmlns:a16="http://schemas.microsoft.com/office/drawing/2014/main" id="{E8DD7FF3-07BD-499E-AFBA-4E3A1EB3A97A}"/>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907CA35-A33B-44A0-96BE-ABFBD2F2B737}"/>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F5D5E151-D992-49B8-8C1E-B525CAC84B4C}" type="slidenum">
              <a:rPr lang="en-US" smtClean="0"/>
              <a:t>‹#›</a:t>
            </a:fld>
            <a:endParaRPr lang="en-US"/>
          </a:p>
        </p:txBody>
      </p:sp>
    </p:spTree>
    <p:extLst>
      <p:ext uri="{BB962C8B-B14F-4D97-AF65-F5344CB8AC3E}">
        <p14:creationId xmlns:p14="http://schemas.microsoft.com/office/powerpoint/2010/main" val="22815768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F40F3AD2-45B2-486A-B2A2-1A2B99E324D0}" type="datetimeFigureOut">
              <a:rPr lang="en-US" smtClean="0"/>
              <a:t>1/17/2021</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676F94E-F5FB-4EC0-B66C-C83A9AC4AF1F}" type="slidenum">
              <a:rPr lang="en-US" smtClean="0"/>
              <a:t>‹#›</a:t>
            </a:fld>
            <a:endParaRPr lang="en-US"/>
          </a:p>
        </p:txBody>
      </p:sp>
    </p:spTree>
    <p:extLst>
      <p:ext uri="{BB962C8B-B14F-4D97-AF65-F5344CB8AC3E}">
        <p14:creationId xmlns:p14="http://schemas.microsoft.com/office/powerpoint/2010/main" val="3493162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76F94E-F5FB-4EC0-B66C-C83A9AC4AF1F}" type="slidenum">
              <a:rPr lang="en-US" smtClean="0"/>
              <a:t>1</a:t>
            </a:fld>
            <a:endParaRPr lang="en-US"/>
          </a:p>
        </p:txBody>
      </p:sp>
    </p:spTree>
    <p:extLst>
      <p:ext uri="{BB962C8B-B14F-4D97-AF65-F5344CB8AC3E}">
        <p14:creationId xmlns:p14="http://schemas.microsoft.com/office/powerpoint/2010/main" val="2118596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321175"/>
            <a:ext cx="7313507" cy="4559935"/>
          </a:xfrm>
        </p:spPr>
        <p:txBody>
          <a:bodyPr/>
          <a:lstStyle/>
          <a:p>
            <a:r>
              <a:rPr lang="en-US" b="1" dirty="0"/>
              <a:t>Acts 9:9-11 - </a:t>
            </a:r>
            <a:r>
              <a:rPr lang="en-US" dirty="0"/>
              <a:t>And he was three days without sight, and neither did eat nor drink. 10 And there was a certain disciple at Damascus, named Ananias; and to him said the Lord in a vision, Ananias. And he said, Behold, I am here, Lord. 11 And the Lord said unto him, Arise, and go into the street which is called Straight, and enquire in the house of Judas for one called Saul, of Tarsus: for, behold, he </a:t>
            </a:r>
            <a:r>
              <a:rPr lang="en-US" dirty="0" err="1"/>
              <a:t>prayeth</a:t>
            </a:r>
            <a:r>
              <a:rPr lang="en-US" dirty="0"/>
              <a:t>,</a:t>
            </a:r>
          </a:p>
          <a:p>
            <a:r>
              <a:rPr lang="en-US" b="1" dirty="0"/>
              <a:t>Acts 9:6</a:t>
            </a:r>
            <a:r>
              <a:rPr lang="en-US" dirty="0"/>
              <a:t> - And he trembling and astonished said, Lord, what wilt thou have me to do? And the Lord said unto him, Arise, and go into the city, and it shall be told thee what thou must do.</a:t>
            </a:r>
          </a:p>
          <a:p>
            <a:r>
              <a:rPr lang="en-US" b="1" dirty="0"/>
              <a:t>Acts 22:16 </a:t>
            </a:r>
            <a:r>
              <a:rPr lang="en-US" dirty="0"/>
              <a:t>- And now why </a:t>
            </a:r>
            <a:r>
              <a:rPr lang="en-US" dirty="0" err="1"/>
              <a:t>tarriest</a:t>
            </a:r>
            <a:r>
              <a:rPr lang="en-US" dirty="0"/>
              <a:t> thou? arise, and be baptized, and wash away thy sins, calling on the name of the Lord.</a:t>
            </a:r>
          </a:p>
        </p:txBody>
      </p:sp>
      <p:sp>
        <p:nvSpPr>
          <p:cNvPr id="4" name="Slide Number Placeholder 3"/>
          <p:cNvSpPr>
            <a:spLocks noGrp="1"/>
          </p:cNvSpPr>
          <p:nvPr>
            <p:ph type="sldNum" sz="quarter" idx="5"/>
          </p:nvPr>
        </p:nvSpPr>
        <p:spPr/>
        <p:txBody>
          <a:bodyPr/>
          <a:lstStyle/>
          <a:p>
            <a:fld id="{6676F94E-F5FB-4EC0-B66C-C83A9AC4AF1F}" type="slidenum">
              <a:rPr lang="en-US" smtClean="0"/>
              <a:t>10</a:t>
            </a:fld>
            <a:endParaRPr lang="en-US"/>
          </a:p>
        </p:txBody>
      </p:sp>
    </p:spTree>
    <p:extLst>
      <p:ext uri="{BB962C8B-B14F-4D97-AF65-F5344CB8AC3E}">
        <p14:creationId xmlns:p14="http://schemas.microsoft.com/office/powerpoint/2010/main" val="1953543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321175"/>
            <a:ext cx="7313507" cy="5278359"/>
          </a:xfrm>
        </p:spPr>
        <p:txBody>
          <a:bodyPr/>
          <a:lstStyle/>
          <a:p>
            <a:r>
              <a:rPr lang="en-US" b="1" dirty="0"/>
              <a:t>Acts 9:3-6 </a:t>
            </a:r>
            <a:r>
              <a:rPr lang="en-US" dirty="0"/>
              <a:t>-  And as he journeyed, he came near Damascus: and suddenly there shined round about him a light from heaven: 4 And he fell to the earth, and heard a voice saying unto him, Saul, Saul, why </a:t>
            </a:r>
            <a:r>
              <a:rPr lang="en-US" dirty="0" err="1"/>
              <a:t>persecutest</a:t>
            </a:r>
            <a:r>
              <a:rPr lang="en-US" dirty="0"/>
              <a:t> thou me? 5 And he said, Who art thou, Lord? And the Lord said, I am Jesus whom thou </a:t>
            </a:r>
            <a:r>
              <a:rPr lang="en-US" dirty="0" err="1"/>
              <a:t>persecutest</a:t>
            </a:r>
            <a:r>
              <a:rPr lang="en-US" dirty="0"/>
              <a:t>: it is hard for thee to kick against the pricks. </a:t>
            </a:r>
            <a:r>
              <a:rPr lang="en-US" b="1" dirty="0"/>
              <a:t>6 And he trembling and astonished said, Lord, what wilt thou have me to do? And the Lord said unto him, Arise, and go into the city, and it shall be told thee what thou must do.</a:t>
            </a:r>
          </a:p>
          <a:p>
            <a:endParaRPr lang="en-US" b="1" dirty="0"/>
          </a:p>
        </p:txBody>
      </p:sp>
      <p:sp>
        <p:nvSpPr>
          <p:cNvPr id="4" name="Slide Number Placeholder 3"/>
          <p:cNvSpPr>
            <a:spLocks noGrp="1"/>
          </p:cNvSpPr>
          <p:nvPr>
            <p:ph type="sldNum" sz="quarter" idx="5"/>
          </p:nvPr>
        </p:nvSpPr>
        <p:spPr/>
        <p:txBody>
          <a:bodyPr/>
          <a:lstStyle/>
          <a:p>
            <a:fld id="{6676F94E-F5FB-4EC0-B66C-C83A9AC4AF1F}" type="slidenum">
              <a:rPr lang="en-US" smtClean="0"/>
              <a:t>11</a:t>
            </a:fld>
            <a:endParaRPr lang="en-US"/>
          </a:p>
        </p:txBody>
      </p:sp>
    </p:spTree>
    <p:extLst>
      <p:ext uri="{BB962C8B-B14F-4D97-AF65-F5344CB8AC3E}">
        <p14:creationId xmlns:p14="http://schemas.microsoft.com/office/powerpoint/2010/main" val="947842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321175"/>
            <a:ext cx="7162800" cy="5278359"/>
          </a:xfrm>
        </p:spPr>
        <p:txBody>
          <a:bodyPr/>
          <a:lstStyle/>
          <a:p>
            <a:r>
              <a:rPr lang="en-US" b="1" dirty="0"/>
              <a:t>Acts 2:38 </a:t>
            </a:r>
            <a:r>
              <a:rPr lang="en-US" dirty="0"/>
              <a:t>- Then Peter said unto them, Repent, and be baptized every one of you in the name of Jesus Christ for the remission of sins, and ye shall receive the gift of the Holy Ghost.</a:t>
            </a:r>
          </a:p>
          <a:p>
            <a:r>
              <a:rPr lang="en-US" b="1" dirty="0"/>
              <a:t>Mk. 16:15-16 </a:t>
            </a:r>
            <a:r>
              <a:rPr lang="en-US" dirty="0"/>
              <a:t>- And he said unto them, Go ye into all the world, and preach the gospel to every creature. 16 He that believeth and is baptized shall be saved; but he that believeth not shall be damned.</a:t>
            </a:r>
          </a:p>
          <a:p>
            <a:r>
              <a:rPr lang="en-US" b="1" dirty="0"/>
              <a:t>1 Pet. 3:21, ASV </a:t>
            </a:r>
            <a:r>
              <a:rPr lang="en-US" dirty="0"/>
              <a:t>- which also after a true likeness doth now save you, even baptism, not the putting away of the filth of the flesh, but the interrogation of a good conscience toward God, through the resurrection of Jesus Christ; (ASV)</a:t>
            </a:r>
          </a:p>
          <a:p>
            <a:r>
              <a:rPr lang="en-US" b="1" dirty="0"/>
              <a:t>1 Cor. 6:11 </a:t>
            </a:r>
            <a:r>
              <a:rPr lang="en-US" dirty="0"/>
              <a:t>- And such were some of you: but ye are </a:t>
            </a:r>
            <a:r>
              <a:rPr lang="en-US" b="1" dirty="0"/>
              <a:t>washed,</a:t>
            </a:r>
            <a:r>
              <a:rPr lang="en-US" dirty="0"/>
              <a:t> but ye are sanctified, but ye are justified in the name of the Lord Jesus, and by the Spirit of our God.</a:t>
            </a:r>
          </a:p>
          <a:p>
            <a:r>
              <a:rPr lang="en-US" b="1" dirty="0"/>
              <a:t>Eph. 5:26. ASV </a:t>
            </a:r>
            <a:r>
              <a:rPr lang="en-US" dirty="0"/>
              <a:t>- that he might sanctify it, having cleansed it by the </a:t>
            </a:r>
            <a:r>
              <a:rPr lang="en-US" b="1" dirty="0"/>
              <a:t>washing</a:t>
            </a:r>
            <a:r>
              <a:rPr lang="en-US" dirty="0"/>
              <a:t> of water with the word, (ASV)</a:t>
            </a:r>
          </a:p>
          <a:p>
            <a:r>
              <a:rPr lang="en-US" b="1" dirty="0"/>
              <a:t>Heb. 10:22 </a:t>
            </a:r>
            <a:r>
              <a:rPr lang="en-US" dirty="0"/>
              <a:t>-  Let us draw near with a true heart in full assurance of faith, having our hearts sprinkled from an evil conscience, and our bodies </a:t>
            </a:r>
            <a:r>
              <a:rPr lang="en-US" b="1" dirty="0"/>
              <a:t>washed</a:t>
            </a:r>
            <a:r>
              <a:rPr lang="en-US" dirty="0"/>
              <a:t> with pure water.</a:t>
            </a:r>
          </a:p>
          <a:p>
            <a:r>
              <a:rPr lang="en-US" b="1" i="0" dirty="0"/>
              <a:t>Titus 3:5 - </a:t>
            </a:r>
            <a:r>
              <a:rPr lang="en-US" b="0" i="0" dirty="0"/>
              <a:t>Not by works of righteousness which we have done, but according to his mercy he saved us, by the </a:t>
            </a:r>
            <a:r>
              <a:rPr lang="en-US" b="1" i="0" dirty="0"/>
              <a:t>washing</a:t>
            </a:r>
            <a:r>
              <a:rPr lang="en-US" b="0" i="0" dirty="0"/>
              <a:t> of regeneration, and renewing of the Holy Ghost;</a:t>
            </a:r>
          </a:p>
          <a:p>
            <a:r>
              <a:rPr lang="en-US" b="1" i="0" dirty="0"/>
              <a:t>Rev. 1:5 </a:t>
            </a:r>
            <a:r>
              <a:rPr lang="en-US" dirty="0"/>
              <a:t>- And from Jesus Christ, who is the faithful witness, and the first begotten of the dead, and the prince of the kings of the earth. Unto him that loved us, and </a:t>
            </a:r>
            <a:r>
              <a:rPr lang="en-US" b="1" dirty="0"/>
              <a:t>washed </a:t>
            </a:r>
            <a:r>
              <a:rPr lang="en-US" dirty="0"/>
              <a:t>us from our sins in his own blood,</a:t>
            </a:r>
          </a:p>
          <a:p>
            <a:r>
              <a:rPr lang="en-US" b="1" dirty="0"/>
              <a:t>Rev. 7:14  </a:t>
            </a:r>
            <a:r>
              <a:rPr lang="en-US" dirty="0"/>
              <a:t>- And I said unto him, Sir, thou </a:t>
            </a:r>
            <a:r>
              <a:rPr lang="en-US" dirty="0" err="1"/>
              <a:t>knowest</a:t>
            </a:r>
            <a:r>
              <a:rPr lang="en-US" dirty="0"/>
              <a:t>. And he said to me, These are they which came out of great tribulation, and have </a:t>
            </a:r>
            <a:r>
              <a:rPr lang="en-US" b="1" dirty="0"/>
              <a:t>washed</a:t>
            </a:r>
            <a:r>
              <a:rPr lang="en-US" dirty="0"/>
              <a:t> their robes, and made them white in the blood of the Lamb.</a:t>
            </a:r>
          </a:p>
        </p:txBody>
      </p:sp>
      <p:sp>
        <p:nvSpPr>
          <p:cNvPr id="4" name="Slide Number Placeholder 3"/>
          <p:cNvSpPr>
            <a:spLocks noGrp="1"/>
          </p:cNvSpPr>
          <p:nvPr>
            <p:ph type="sldNum" sz="quarter" idx="5"/>
          </p:nvPr>
        </p:nvSpPr>
        <p:spPr/>
        <p:txBody>
          <a:bodyPr/>
          <a:lstStyle/>
          <a:p>
            <a:fld id="{6676F94E-F5FB-4EC0-B66C-C83A9AC4AF1F}" type="slidenum">
              <a:rPr lang="en-US" smtClean="0"/>
              <a:t>12</a:t>
            </a:fld>
            <a:endParaRPr lang="en-US"/>
          </a:p>
        </p:txBody>
      </p:sp>
    </p:spTree>
    <p:extLst>
      <p:ext uri="{BB962C8B-B14F-4D97-AF65-F5344CB8AC3E}">
        <p14:creationId xmlns:p14="http://schemas.microsoft.com/office/powerpoint/2010/main" val="14474503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321175"/>
            <a:ext cx="7313506" cy="5280025"/>
          </a:xfrm>
        </p:spPr>
        <p:txBody>
          <a:bodyPr/>
          <a:lstStyle/>
          <a:p>
            <a:r>
              <a:rPr lang="en-US" b="1" dirty="0"/>
              <a:t>Rom. 8:31 </a:t>
            </a:r>
            <a:r>
              <a:rPr lang="en-US" b="0" dirty="0"/>
              <a:t>- What shall we then say to these things? If God be for us, who can be against us?</a:t>
            </a:r>
          </a:p>
          <a:p>
            <a:r>
              <a:rPr lang="en-US" b="1" dirty="0"/>
              <a:t>Gal. 1:23 </a:t>
            </a:r>
            <a:r>
              <a:rPr lang="en-US" dirty="0"/>
              <a:t>-  But they had heard only, That he which persecuted us in times past now </a:t>
            </a:r>
            <a:r>
              <a:rPr lang="en-US" dirty="0" err="1"/>
              <a:t>preacheth</a:t>
            </a:r>
            <a:r>
              <a:rPr lang="en-US" dirty="0"/>
              <a:t> the </a:t>
            </a:r>
            <a:r>
              <a:rPr lang="en-US" b="1" dirty="0"/>
              <a:t>faith which once he destroyed. </a:t>
            </a:r>
          </a:p>
          <a:p>
            <a:r>
              <a:rPr lang="en-US" b="1" dirty="0"/>
              <a:t>Gal. 1:13, ASV </a:t>
            </a:r>
            <a:r>
              <a:rPr lang="en-US" dirty="0"/>
              <a:t>- For ye have heard of my manner of life in time past in the Jews' religion, how that </a:t>
            </a:r>
            <a:r>
              <a:rPr lang="en-US" b="1" dirty="0"/>
              <a:t>beyond measure I persecuted the church of God, and made havoc of it: </a:t>
            </a:r>
            <a:r>
              <a:rPr lang="en-US" dirty="0"/>
              <a:t>(ASV)</a:t>
            </a:r>
          </a:p>
          <a:p>
            <a:r>
              <a:rPr lang="en-US" b="1" dirty="0"/>
              <a:t>Rom. 1:16-17 </a:t>
            </a:r>
            <a:r>
              <a:rPr lang="en-US" dirty="0"/>
              <a:t>-  For I am not ashamed of the gospel of Christ: for it is the power of God unto salvation to every one that believeth; to the Jew first, and also to the Greek. 17 For therein is the righteousness of God revealed from faith to faith: as it is written, The just shall live by faith.</a:t>
            </a:r>
          </a:p>
          <a:p>
            <a:r>
              <a:rPr lang="en-US" b="1" dirty="0"/>
              <a:t>1 Tim. 2:</a:t>
            </a:r>
            <a:r>
              <a:rPr lang="en-US" dirty="0"/>
              <a:t>4-6 -  Who will have all men to be saved, and to come unto the knowledge of the truth. 5 For there is one God, and one mediator between God and men, the man Christ Jesus; 6 Who gave himself a ransom for all, to be testified in due time.</a:t>
            </a:r>
          </a:p>
          <a:p>
            <a:r>
              <a:rPr lang="en-US" b="1" dirty="0"/>
              <a:t>2 Pet. 3:9 </a:t>
            </a:r>
            <a:r>
              <a:rPr lang="en-US" dirty="0"/>
              <a:t>- The Lord is not slack concerning his promise, as some men count slackness; but is longsuffering to us-ward, not willing that any should perish, but that all should come to repentance</a:t>
            </a:r>
          </a:p>
        </p:txBody>
      </p:sp>
      <p:sp>
        <p:nvSpPr>
          <p:cNvPr id="4" name="Slide Number Placeholder 3"/>
          <p:cNvSpPr>
            <a:spLocks noGrp="1"/>
          </p:cNvSpPr>
          <p:nvPr>
            <p:ph type="sldNum" sz="quarter" idx="5"/>
          </p:nvPr>
        </p:nvSpPr>
        <p:spPr/>
        <p:txBody>
          <a:bodyPr/>
          <a:lstStyle/>
          <a:p>
            <a:fld id="{6676F94E-F5FB-4EC0-B66C-C83A9AC4AF1F}" type="slidenum">
              <a:rPr lang="en-US" smtClean="0"/>
              <a:t>13</a:t>
            </a:fld>
            <a:endParaRPr lang="en-US"/>
          </a:p>
        </p:txBody>
      </p:sp>
    </p:spTree>
    <p:extLst>
      <p:ext uri="{BB962C8B-B14F-4D97-AF65-F5344CB8AC3E}">
        <p14:creationId xmlns:p14="http://schemas.microsoft.com/office/powerpoint/2010/main" val="1723664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321175"/>
            <a:ext cx="7313507" cy="4559935"/>
          </a:xfrm>
        </p:spPr>
        <p:txBody>
          <a:bodyPr/>
          <a:lstStyle/>
          <a:p>
            <a:r>
              <a:rPr lang="en-US" b="1" dirty="0"/>
              <a:t>2 Cor. 11:22-28 </a:t>
            </a:r>
            <a:r>
              <a:rPr lang="en-US" dirty="0"/>
              <a:t>-  But rise, and stand upon thy feet: for I have appeared unto thee for this purpose, to make thee a minister and a witness both of these things which thou hast seen, and of those things in the which I will appear unto thee; 17 Delivering thee from the people, and from the Gentiles, unto whom now I send thee, 18 To open their eyes, and to turn them from darkness to light, and from the power of Satan unto God, that they may receive forgiveness of sins, and inheritance among them which are sanctified by faith that is in me. 19 Whereupon, O king Agrippa, I was not disobedient unto the heavenly vision: 20 But shewed first unto them of Damascus, and at Jerusalem, and throughout all the coasts of Judaea, and then to the Gentiles, that they should repent and turn to God, and do works meet for repentance.</a:t>
            </a:r>
          </a:p>
          <a:p>
            <a:r>
              <a:rPr lang="en-US" b="1" dirty="0"/>
              <a:t>Acts 26:16-20 </a:t>
            </a:r>
            <a:r>
              <a:rPr lang="en-US" dirty="0"/>
              <a:t>-  But rise, and stand upon thy feet: </a:t>
            </a:r>
            <a:r>
              <a:rPr lang="en-US" b="1" dirty="0"/>
              <a:t>for I have appeared unto thee for this purpose</a:t>
            </a:r>
            <a:r>
              <a:rPr lang="en-US" dirty="0"/>
              <a:t>, to make thee a minister and a witness both of these things </a:t>
            </a:r>
            <a:r>
              <a:rPr lang="en-US" b="1" dirty="0"/>
              <a:t>which thou hast seen</a:t>
            </a:r>
            <a:r>
              <a:rPr lang="en-US" dirty="0"/>
              <a:t>, and of those things in the which I will appear unto thee; 17 Delivering thee from the people, and from the Gentiles, unto whom now I send thee, </a:t>
            </a:r>
            <a:r>
              <a:rPr lang="en-US" b="1" dirty="0"/>
              <a:t>18 </a:t>
            </a:r>
            <a:r>
              <a:rPr lang="en-US" b="1" i="1" dirty="0"/>
              <a:t>To open their eyes, and to turn them from darkness to light, and from the power of Satan unto God, that they may receive forgiveness of sins, and inheritance among them which are sanctified by faith that is in me. </a:t>
            </a:r>
            <a:r>
              <a:rPr lang="en-US" dirty="0"/>
              <a:t>19 Whereupon, O king Agrippa, I was not disobedient unto the heavenly vision: 20 But shewed first unto them of Damascus, and at Jerusalem, and throughout all the coasts of Judaea, and then to the Gentiles, that they should repent and turn to God, and do works meet for repentance.</a:t>
            </a:r>
          </a:p>
          <a:p>
            <a:endParaRPr lang="en-US" dirty="0"/>
          </a:p>
          <a:p>
            <a:endParaRPr lang="en-US" dirty="0"/>
          </a:p>
        </p:txBody>
      </p:sp>
      <p:sp>
        <p:nvSpPr>
          <p:cNvPr id="4" name="Slide Number Placeholder 3"/>
          <p:cNvSpPr>
            <a:spLocks noGrp="1"/>
          </p:cNvSpPr>
          <p:nvPr>
            <p:ph type="sldNum" sz="quarter" idx="5"/>
          </p:nvPr>
        </p:nvSpPr>
        <p:spPr/>
        <p:txBody>
          <a:bodyPr/>
          <a:lstStyle/>
          <a:p>
            <a:fld id="{6676F94E-F5FB-4EC0-B66C-C83A9AC4AF1F}" type="slidenum">
              <a:rPr lang="en-US" smtClean="0"/>
              <a:t>14</a:t>
            </a:fld>
            <a:endParaRPr lang="en-US"/>
          </a:p>
        </p:txBody>
      </p:sp>
    </p:spTree>
    <p:extLst>
      <p:ext uri="{BB962C8B-B14F-4D97-AF65-F5344CB8AC3E}">
        <p14:creationId xmlns:p14="http://schemas.microsoft.com/office/powerpoint/2010/main" val="20680672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76F94E-F5FB-4EC0-B66C-C83A9AC4AF1F}" type="slidenum">
              <a:rPr lang="en-US" smtClean="0"/>
              <a:t>15</a:t>
            </a:fld>
            <a:endParaRPr lang="en-US"/>
          </a:p>
        </p:txBody>
      </p:sp>
    </p:spTree>
    <p:extLst>
      <p:ext uri="{BB962C8B-B14F-4D97-AF65-F5344CB8AC3E}">
        <p14:creationId xmlns:p14="http://schemas.microsoft.com/office/powerpoint/2010/main" val="3093235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76F94E-F5FB-4EC0-B66C-C83A9AC4AF1F}" type="slidenum">
              <a:rPr lang="en-US" smtClean="0"/>
              <a:t>16</a:t>
            </a:fld>
            <a:endParaRPr lang="en-US"/>
          </a:p>
        </p:txBody>
      </p:sp>
    </p:spTree>
    <p:extLst>
      <p:ext uri="{BB962C8B-B14F-4D97-AF65-F5344CB8AC3E}">
        <p14:creationId xmlns:p14="http://schemas.microsoft.com/office/powerpoint/2010/main" val="9030372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2A5B0FD4-7499-484D-93CA-790A0BE4DF7A}"/>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568DFB26-8FE0-4A64-9AD7-191A11FCD6A8}"/>
              </a:ext>
            </a:extLst>
          </p:cNvPr>
          <p:cNvSpPr>
            <a:spLocks noGrp="1"/>
          </p:cNvSpPr>
          <p:nvPr>
            <p:ph type="body" idx="1"/>
          </p:nvPr>
        </p:nvSpPr>
        <p:spPr>
          <a:xfrm>
            <a:off x="9" y="4321175"/>
            <a:ext cx="7315192" cy="528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cs typeface="Arial" panose="020B0604020202020204" pitchFamily="34" charset="0"/>
              </a:rPr>
              <a:t>Acts 2:37 </a:t>
            </a:r>
            <a:r>
              <a:rPr lang="en-US" altLang="en-US" dirty="0">
                <a:cs typeface="Arial" panose="020B0604020202020204" pitchFamily="34" charset="0"/>
              </a:rPr>
              <a:t>- Now when they heard this, they were pricked in their heart, and said unto Peter and to the rest of the apostles, Men and brethren, </a:t>
            </a:r>
            <a:r>
              <a:rPr lang="en-US" altLang="en-US" b="1" dirty="0">
                <a:cs typeface="Arial" panose="020B0604020202020204" pitchFamily="34" charset="0"/>
              </a:rPr>
              <a:t>what shall we do?</a:t>
            </a:r>
          </a:p>
          <a:p>
            <a:r>
              <a:rPr lang="en-US" altLang="en-US" b="1" dirty="0">
                <a:cs typeface="Arial" panose="020B0604020202020204" pitchFamily="34" charset="0"/>
              </a:rPr>
              <a:t>Rom. 10:17 </a:t>
            </a:r>
            <a:r>
              <a:rPr lang="en-US" altLang="en-US" dirty="0">
                <a:cs typeface="Arial" panose="020B0604020202020204" pitchFamily="34" charset="0"/>
              </a:rPr>
              <a:t>- So then faith cometh by hearing, and hearing by the word of God.</a:t>
            </a:r>
          </a:p>
          <a:p>
            <a:r>
              <a:rPr lang="en-US" altLang="en-US" b="1" dirty="0">
                <a:cs typeface="Arial" panose="020B0604020202020204" pitchFamily="34" charset="0"/>
              </a:rPr>
              <a:t>Jn. 8:24 </a:t>
            </a:r>
            <a:r>
              <a:rPr lang="en-US" altLang="en-US" dirty="0">
                <a:cs typeface="Arial" panose="020B0604020202020204" pitchFamily="34" charset="0"/>
              </a:rPr>
              <a:t>-  I said therefore unto you, that ye shall die in your sins: for if ye believe not that I am he, ye shall die in your sins.</a:t>
            </a:r>
          </a:p>
          <a:p>
            <a:r>
              <a:rPr lang="en-US" altLang="en-US" b="1" dirty="0">
                <a:cs typeface="Arial" panose="020B0604020202020204" pitchFamily="34" charset="0"/>
              </a:rPr>
              <a:t>Acts. 17:30-31 </a:t>
            </a:r>
            <a:r>
              <a:rPr lang="en-US" altLang="en-US" dirty="0">
                <a:cs typeface="Arial" panose="020B0604020202020204" pitchFamily="34" charset="0"/>
              </a:rPr>
              <a:t>- And the times of this ignorance God winked at; but now commandeth all men every where to repent: 31 Because he hath appointed a day, in the which he will judge the world in righteousness by that man whom he hath ordained; whereof he hath given assurance unto all men, in that he hath raised him from the dead.</a:t>
            </a:r>
          </a:p>
          <a:p>
            <a:r>
              <a:rPr lang="en-US" altLang="en-US" b="1" dirty="0">
                <a:cs typeface="Arial" panose="020B0604020202020204" pitchFamily="34" charset="0"/>
              </a:rPr>
              <a:t>Matt. 10:32 </a:t>
            </a:r>
            <a:r>
              <a:rPr lang="en-US" altLang="en-US" dirty="0">
                <a:cs typeface="Arial" panose="020B0604020202020204" pitchFamily="34" charset="0"/>
              </a:rPr>
              <a:t>- Whosoever therefore shall confess me before men, him will I confess also before my Father which is in heaven.</a:t>
            </a:r>
          </a:p>
          <a:p>
            <a:r>
              <a:rPr lang="en-US" altLang="en-US" b="1" dirty="0">
                <a:cs typeface="Arial" panose="020B0604020202020204" pitchFamily="34" charset="0"/>
              </a:rPr>
              <a:t>Acts 2:38 </a:t>
            </a:r>
            <a:r>
              <a:rPr lang="en-US" altLang="en-US" dirty="0">
                <a:cs typeface="Arial" panose="020B0604020202020204" pitchFamily="34" charset="0"/>
              </a:rPr>
              <a:t>- When Peter said unto them, Repent, and be baptized every one of you in the name of Jesus Christ for the remission of sins, and ye shall receive the gift of the Holy Ghost</a:t>
            </a:r>
          </a:p>
          <a:p>
            <a:r>
              <a:rPr lang="en-US" altLang="en-US" b="1" dirty="0">
                <a:cs typeface="Arial" panose="020B0604020202020204" pitchFamily="34" charset="0"/>
              </a:rPr>
              <a:t>Acts 8:21-23 </a:t>
            </a:r>
            <a:r>
              <a:rPr lang="en-US" altLang="en-US" dirty="0">
                <a:cs typeface="Arial" panose="020B0604020202020204" pitchFamily="34" charset="0"/>
              </a:rPr>
              <a:t>- Thou hast neither part nor lot in this matter: for thy heart is not right in the sight of God. 22 Repent therefore of this thy wickedness, and pray God, if perhaps the thought of thine heart may be forgiven thee. 23 For I perceive that thou art in the gall of bitterness, and in the bond of iniquity.</a:t>
            </a:r>
          </a:p>
          <a:p>
            <a:r>
              <a:rPr lang="en-US" altLang="en-US" b="1" dirty="0">
                <a:cs typeface="Arial" panose="020B0604020202020204" pitchFamily="34" charset="0"/>
              </a:rPr>
              <a:t>Rev. 2:10 </a:t>
            </a:r>
            <a:r>
              <a:rPr lang="en-US" altLang="en-US" dirty="0">
                <a:cs typeface="Arial" panose="020B0604020202020204" pitchFamily="34" charset="0"/>
              </a:rPr>
              <a:t>- Fear none of those things which thou shalt suffer: behold, the devil shall cast some of you into prison, that ye may be tried; and ye shall have tribulation ten days: </a:t>
            </a:r>
            <a:r>
              <a:rPr lang="en-US" altLang="en-US" b="1" dirty="0">
                <a:cs typeface="Arial" panose="020B0604020202020204" pitchFamily="34" charset="0"/>
              </a:rPr>
              <a:t>be thou faithful unto death, and I will give thee a crown of life.</a:t>
            </a:r>
          </a:p>
          <a:p>
            <a:endParaRPr lang="en-US" altLang="en-US" b="1" dirty="0">
              <a:latin typeface="Arial" panose="020B0604020202020204" pitchFamily="34" charset="0"/>
              <a:cs typeface="Arial" panose="020B0604020202020204" pitchFamily="34" charset="0"/>
            </a:endParaRPr>
          </a:p>
          <a:p>
            <a:endParaRPr lang="en-US" altLang="en-US" b="1" dirty="0"/>
          </a:p>
        </p:txBody>
      </p:sp>
      <p:sp>
        <p:nvSpPr>
          <p:cNvPr id="2" name="Date Placeholder 1">
            <a:extLst>
              <a:ext uri="{FF2B5EF4-FFF2-40B4-BE49-F238E27FC236}">
                <a16:creationId xmlns:a16="http://schemas.microsoft.com/office/drawing/2014/main" id="{48A4621C-4683-4675-838F-38D5286A3B47}"/>
              </a:ext>
            </a:extLst>
          </p:cNvPr>
          <p:cNvSpPr>
            <a:spLocks noGrp="1"/>
          </p:cNvSpPr>
          <p:nvPr>
            <p:ph type="dt" idx="1"/>
          </p:nvPr>
        </p:nvSpPr>
        <p:spPr/>
        <p:txBody>
          <a:bodyPr/>
          <a:lstStyle/>
          <a:p>
            <a:r>
              <a:rPr lang="en-US"/>
              <a:t>1/3/2021</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76F94E-F5FB-4EC0-B66C-C83A9AC4AF1F}" type="slidenum">
              <a:rPr lang="en-US" smtClean="0"/>
              <a:t>2</a:t>
            </a:fld>
            <a:endParaRPr lang="en-US"/>
          </a:p>
        </p:txBody>
      </p:sp>
    </p:spTree>
    <p:extLst>
      <p:ext uri="{BB962C8B-B14F-4D97-AF65-F5344CB8AC3E}">
        <p14:creationId xmlns:p14="http://schemas.microsoft.com/office/powerpoint/2010/main" val="2381887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76F94E-F5FB-4EC0-B66C-C83A9AC4AF1F}" type="slidenum">
              <a:rPr lang="en-US" smtClean="0"/>
              <a:t>3</a:t>
            </a:fld>
            <a:endParaRPr lang="en-US"/>
          </a:p>
        </p:txBody>
      </p:sp>
    </p:spTree>
    <p:extLst>
      <p:ext uri="{BB962C8B-B14F-4D97-AF65-F5344CB8AC3E}">
        <p14:creationId xmlns:p14="http://schemas.microsoft.com/office/powerpoint/2010/main" val="1899395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76F94E-F5FB-4EC0-B66C-C83A9AC4AF1F}" type="slidenum">
              <a:rPr lang="en-US" smtClean="0"/>
              <a:t>4</a:t>
            </a:fld>
            <a:endParaRPr lang="en-US"/>
          </a:p>
        </p:txBody>
      </p:sp>
    </p:spTree>
    <p:extLst>
      <p:ext uri="{BB962C8B-B14F-4D97-AF65-F5344CB8AC3E}">
        <p14:creationId xmlns:p14="http://schemas.microsoft.com/office/powerpoint/2010/main" val="1804715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321175"/>
            <a:ext cx="7315200" cy="4559935"/>
          </a:xfrm>
        </p:spPr>
        <p:txBody>
          <a:bodyPr/>
          <a:lstStyle/>
          <a:p>
            <a:r>
              <a:rPr lang="en-US" b="1" dirty="0"/>
              <a:t>Acts 26:9-11</a:t>
            </a:r>
            <a:r>
              <a:rPr lang="en-US" b="0" dirty="0"/>
              <a:t> - I verily </a:t>
            </a:r>
            <a:r>
              <a:rPr lang="en-US" b="1" dirty="0"/>
              <a:t>thought with myself, that I ought to do many things contrary to the name of Jesus of Nazareth</a:t>
            </a:r>
            <a:r>
              <a:rPr lang="en-US" b="0" dirty="0"/>
              <a:t>. 10 Which thing I also did in Jerusalem: and many of the saints did I shut up in prison, having received authority from the chief priests; and when they were put to death, I gave my voice against them. 11 And I punished them oft in every synagogue, and compelled them to blaspheme; and being exceedingly mad against them, I persecuted them even unto strange cities.</a:t>
            </a:r>
          </a:p>
          <a:p>
            <a:endParaRPr lang="en-US" b="1" dirty="0"/>
          </a:p>
          <a:p>
            <a:r>
              <a:rPr lang="en-US" b="1" dirty="0"/>
              <a:t>Isa. 55:8-9 </a:t>
            </a:r>
            <a:r>
              <a:rPr lang="en-US" dirty="0"/>
              <a:t>-  For my thoughts are not your thoughts, neither are your ways my ways, saith the LORD. 9 For as the heavens are higher than the earth, so are my ways higher than your ways, and my thoughts than your thoughts.</a:t>
            </a:r>
          </a:p>
          <a:p>
            <a:r>
              <a:rPr lang="en-US" b="1" dirty="0"/>
              <a:t>Jer. 10:23-24 </a:t>
            </a:r>
            <a:r>
              <a:rPr lang="en-US" dirty="0"/>
              <a:t>- O LORD, I know that the way of man is not in himself: it is not in man that walketh to direct his steps. 24 O LORD, correct me, but with judgment; not in thine anger, lest thou bring me to nothing.</a:t>
            </a:r>
          </a:p>
          <a:p>
            <a:r>
              <a:rPr lang="en-US" b="1" dirty="0"/>
              <a:t>Prov. 14:12 </a:t>
            </a:r>
            <a:r>
              <a:rPr lang="en-US" dirty="0"/>
              <a:t>- There is a way which </a:t>
            </a:r>
            <a:r>
              <a:rPr lang="en-US" dirty="0" err="1"/>
              <a:t>seemeth</a:t>
            </a:r>
            <a:r>
              <a:rPr lang="en-US" dirty="0"/>
              <a:t> right unto a man, but the end thereof are the ways of death</a:t>
            </a:r>
          </a:p>
          <a:p>
            <a:r>
              <a:rPr lang="en-US" b="1" dirty="0"/>
              <a:t>Jn. 12:48 </a:t>
            </a:r>
            <a:r>
              <a:rPr lang="en-US" dirty="0"/>
              <a:t>- He that </a:t>
            </a:r>
            <a:r>
              <a:rPr lang="en-US" dirty="0" err="1"/>
              <a:t>rejecteth</a:t>
            </a:r>
            <a:r>
              <a:rPr lang="en-US" dirty="0"/>
              <a:t> me, and </a:t>
            </a:r>
            <a:r>
              <a:rPr lang="en-US" dirty="0" err="1"/>
              <a:t>receiveth</a:t>
            </a:r>
            <a:r>
              <a:rPr lang="en-US" dirty="0"/>
              <a:t> not my words, hath one that </a:t>
            </a:r>
            <a:r>
              <a:rPr lang="en-US" dirty="0" err="1"/>
              <a:t>judgeth</a:t>
            </a:r>
            <a:r>
              <a:rPr lang="en-US" dirty="0"/>
              <a:t> him: the word that I have spoken, the same shall judge him in the last day. </a:t>
            </a:r>
          </a:p>
        </p:txBody>
      </p:sp>
      <p:sp>
        <p:nvSpPr>
          <p:cNvPr id="4" name="Slide Number Placeholder 3"/>
          <p:cNvSpPr>
            <a:spLocks noGrp="1"/>
          </p:cNvSpPr>
          <p:nvPr>
            <p:ph type="sldNum" sz="quarter" idx="5"/>
          </p:nvPr>
        </p:nvSpPr>
        <p:spPr/>
        <p:txBody>
          <a:bodyPr/>
          <a:lstStyle/>
          <a:p>
            <a:fld id="{6676F94E-F5FB-4EC0-B66C-C83A9AC4AF1F}" type="slidenum">
              <a:rPr lang="en-US" smtClean="0"/>
              <a:t>5</a:t>
            </a:fld>
            <a:endParaRPr lang="en-US"/>
          </a:p>
        </p:txBody>
      </p:sp>
    </p:spTree>
    <p:extLst>
      <p:ext uri="{BB962C8B-B14F-4D97-AF65-F5344CB8AC3E}">
        <p14:creationId xmlns:p14="http://schemas.microsoft.com/office/powerpoint/2010/main" val="50148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321175"/>
            <a:ext cx="7313507" cy="5278359"/>
          </a:xfrm>
        </p:spPr>
        <p:txBody>
          <a:bodyPr/>
          <a:lstStyle/>
          <a:p>
            <a:r>
              <a:rPr lang="en-US" b="1" dirty="0"/>
              <a:t>Acts 26:9-10 </a:t>
            </a:r>
            <a:r>
              <a:rPr lang="en-US" dirty="0"/>
              <a:t>-  I verily thought with myself, that I ought to do many things contrary to the name of Jesus of Nazareth. 10 Which thing I also did in Jerusalem: and many of the saints did I shut up in prison, </a:t>
            </a:r>
            <a:r>
              <a:rPr lang="en-US" b="1" dirty="0"/>
              <a:t>having received authority from the chief priests;</a:t>
            </a:r>
            <a:r>
              <a:rPr lang="en-US" dirty="0"/>
              <a:t> and when they were put to death, I gave my voice against them.</a:t>
            </a:r>
          </a:p>
          <a:p>
            <a:r>
              <a:rPr lang="en-US" b="1" dirty="0"/>
              <a:t>Matt. 21:25 </a:t>
            </a:r>
            <a:r>
              <a:rPr lang="en-US" dirty="0"/>
              <a:t>- The baptism of John, whence was it? </a:t>
            </a:r>
            <a:r>
              <a:rPr lang="en-US" b="1" dirty="0"/>
              <a:t>from heaven, or of men? </a:t>
            </a:r>
            <a:r>
              <a:rPr lang="en-US" dirty="0"/>
              <a:t>And they reasoned with themselves, saying, If we shall say, From heaven; he will say unto us, Why did ye not then believe him?</a:t>
            </a:r>
          </a:p>
          <a:p>
            <a:r>
              <a:rPr lang="en-US" b="1" dirty="0"/>
              <a:t>Matt. 28:18 </a:t>
            </a:r>
            <a:r>
              <a:rPr lang="en-US" dirty="0"/>
              <a:t>-  And Jesus came and spake unto them, saying, All power (authority) is given unto me in heaven and in earth.</a:t>
            </a:r>
          </a:p>
          <a:p>
            <a:r>
              <a:rPr lang="en-US" b="1" dirty="0"/>
              <a:t>Eph. 1:22 </a:t>
            </a:r>
            <a:r>
              <a:rPr lang="en-US" dirty="0"/>
              <a:t>- And hath put all things under his feet, and gave him to be the head over all things to the church.</a:t>
            </a:r>
          </a:p>
          <a:p>
            <a:r>
              <a:rPr lang="en-US" b="1" dirty="0"/>
              <a:t>1 Pet. 4:11 </a:t>
            </a:r>
            <a:r>
              <a:rPr lang="en-US" dirty="0"/>
              <a:t>- If any man speak, let him speak as the oracles of God; if any man minister, let him do it as of the ability which God giveth: that God in all things may be glorified through Jesus Christ, to whom be praise and dominion for ever and ever. Amen.</a:t>
            </a:r>
          </a:p>
          <a:p>
            <a:r>
              <a:rPr lang="en-US" b="1" dirty="0"/>
              <a:t>Col. 3:17 </a:t>
            </a:r>
            <a:r>
              <a:rPr lang="en-US" dirty="0"/>
              <a:t>- And whatsoever ye do in word or deed, do all in the name of the Lord Jesus, giving thanks to God and the Father by him.</a:t>
            </a:r>
          </a:p>
        </p:txBody>
      </p:sp>
      <p:sp>
        <p:nvSpPr>
          <p:cNvPr id="4" name="Slide Number Placeholder 3"/>
          <p:cNvSpPr>
            <a:spLocks noGrp="1"/>
          </p:cNvSpPr>
          <p:nvPr>
            <p:ph type="sldNum" sz="quarter" idx="5"/>
          </p:nvPr>
        </p:nvSpPr>
        <p:spPr/>
        <p:txBody>
          <a:bodyPr/>
          <a:lstStyle/>
          <a:p>
            <a:fld id="{6676F94E-F5FB-4EC0-B66C-C83A9AC4AF1F}" type="slidenum">
              <a:rPr lang="en-US" smtClean="0"/>
              <a:t>6</a:t>
            </a:fld>
            <a:endParaRPr lang="en-US"/>
          </a:p>
        </p:txBody>
      </p:sp>
    </p:spTree>
    <p:extLst>
      <p:ext uri="{BB962C8B-B14F-4D97-AF65-F5344CB8AC3E}">
        <p14:creationId xmlns:p14="http://schemas.microsoft.com/office/powerpoint/2010/main" val="1520967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321175"/>
            <a:ext cx="7162800" cy="4559935"/>
          </a:xfrm>
        </p:spPr>
        <p:txBody>
          <a:bodyPr/>
          <a:lstStyle/>
          <a:p>
            <a:r>
              <a:rPr lang="en-US" b="1" dirty="0">
                <a:latin typeface="+mj-lt"/>
              </a:rPr>
              <a:t>Acts 23:1- </a:t>
            </a:r>
            <a:r>
              <a:rPr lang="en-US" dirty="0">
                <a:latin typeface="+mj-lt"/>
              </a:rPr>
              <a:t>And Paul, earnestly beholding the council, said, Men and brethren, I have lived in all good conscience before God until this day.</a:t>
            </a:r>
          </a:p>
          <a:p>
            <a:pPr algn="l"/>
            <a:r>
              <a:rPr lang="en-US" dirty="0">
                <a:latin typeface="+mj-lt"/>
              </a:rPr>
              <a:t>Paul had always conducted himself in a manner consistent with what he believed God to have him do (i.e., lawfully and justly) (see Acts 26:9-11). That would include his days of persecuting Christians and his current days of trying to help people become Christians. Such a statement helps us understand that man is not judged by his conscience but rather divine revelation.</a:t>
            </a:r>
          </a:p>
          <a:p>
            <a:pPr algn="l"/>
            <a:r>
              <a:rPr lang="en-US" b="1" dirty="0">
                <a:latin typeface="+mj-lt"/>
              </a:rPr>
              <a:t>Acts 9:1-2 </a:t>
            </a:r>
            <a:r>
              <a:rPr lang="en-US" dirty="0">
                <a:latin typeface="+mj-lt"/>
              </a:rPr>
              <a:t>- And Saul, yet breathing out </a:t>
            </a:r>
            <a:r>
              <a:rPr lang="en-US" dirty="0" err="1">
                <a:latin typeface="+mj-lt"/>
              </a:rPr>
              <a:t>threatenings</a:t>
            </a:r>
            <a:r>
              <a:rPr lang="en-US" dirty="0">
                <a:latin typeface="+mj-lt"/>
              </a:rPr>
              <a:t> and slaughter against the disciples of the Lord, went unto the high priest, 2 And desired of him letters to Damascus to the synagogues, that if he found any of this way, whether they were men or women, he might bring them bound unto Jerusalem. </a:t>
            </a:r>
          </a:p>
          <a:p>
            <a:pPr algn="l"/>
            <a:r>
              <a:rPr lang="en-US" b="1" dirty="0">
                <a:latin typeface="+mj-lt"/>
              </a:rPr>
              <a:t>Jn. 17:17 </a:t>
            </a:r>
            <a:r>
              <a:rPr lang="en-US" dirty="0">
                <a:latin typeface="+mj-lt"/>
              </a:rPr>
              <a:t>- Sanctify them through thy truth: thy word is truth.</a:t>
            </a:r>
          </a:p>
        </p:txBody>
      </p:sp>
      <p:sp>
        <p:nvSpPr>
          <p:cNvPr id="4" name="Slide Number Placeholder 3"/>
          <p:cNvSpPr>
            <a:spLocks noGrp="1"/>
          </p:cNvSpPr>
          <p:nvPr>
            <p:ph type="sldNum" sz="quarter" idx="5"/>
          </p:nvPr>
        </p:nvSpPr>
        <p:spPr/>
        <p:txBody>
          <a:bodyPr/>
          <a:lstStyle/>
          <a:p>
            <a:fld id="{6676F94E-F5FB-4EC0-B66C-C83A9AC4AF1F}" type="slidenum">
              <a:rPr lang="en-US" smtClean="0"/>
              <a:t>7</a:t>
            </a:fld>
            <a:endParaRPr lang="en-US"/>
          </a:p>
        </p:txBody>
      </p:sp>
    </p:spTree>
    <p:extLst>
      <p:ext uri="{BB962C8B-B14F-4D97-AF65-F5344CB8AC3E}">
        <p14:creationId xmlns:p14="http://schemas.microsoft.com/office/powerpoint/2010/main" val="1093913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321175"/>
            <a:ext cx="7162800" cy="5278359"/>
          </a:xfrm>
        </p:spPr>
        <p:txBody>
          <a:bodyPr/>
          <a:lstStyle/>
          <a:p>
            <a:r>
              <a:rPr lang="en-US" b="1" dirty="0"/>
              <a:t>Gal. 1:13-14 </a:t>
            </a:r>
            <a:r>
              <a:rPr lang="en-US" dirty="0"/>
              <a:t>-  For ye have heard of my conversation in time past in the Jews' religion, how that beyond measure I persecuted the church of God, and wasted it: 14 And profited in the Jews' religion above many my equals in mine own nation, being more exceedingly zealous of the traditions of my fathers.</a:t>
            </a:r>
          </a:p>
          <a:p>
            <a:r>
              <a:rPr lang="en-US" b="1" dirty="0"/>
              <a:t>Phil. 3:6 </a:t>
            </a:r>
            <a:r>
              <a:rPr lang="en-US" dirty="0"/>
              <a:t>- Concerning zeal, persecuting the church; touching the righteousness which is in the law, blameless.</a:t>
            </a:r>
          </a:p>
          <a:p>
            <a:r>
              <a:rPr lang="en-US" b="1" i="0" dirty="0"/>
              <a:t>1 Cor. 15:9</a:t>
            </a:r>
            <a:r>
              <a:rPr lang="en-US" b="1" i="1" dirty="0"/>
              <a:t> </a:t>
            </a:r>
            <a:r>
              <a:rPr lang="en-US" dirty="0"/>
              <a:t>-  For I am the least of the apostles, that am not meet to be called an apostle, because I persecuted the church of God.</a:t>
            </a:r>
          </a:p>
          <a:p>
            <a:r>
              <a:rPr lang="en-US" b="1" dirty="0"/>
              <a:t>1 Tim. 1:13 </a:t>
            </a:r>
            <a:r>
              <a:rPr lang="en-US" dirty="0"/>
              <a:t>- Who was before a blasphemer, and a persecutor, and injurious: but I obtained mercy, because I did it ignorantly in unbelief.</a:t>
            </a:r>
          </a:p>
        </p:txBody>
      </p:sp>
      <p:sp>
        <p:nvSpPr>
          <p:cNvPr id="4" name="Slide Number Placeholder 3"/>
          <p:cNvSpPr>
            <a:spLocks noGrp="1"/>
          </p:cNvSpPr>
          <p:nvPr>
            <p:ph type="sldNum" sz="quarter" idx="5"/>
          </p:nvPr>
        </p:nvSpPr>
        <p:spPr/>
        <p:txBody>
          <a:bodyPr/>
          <a:lstStyle/>
          <a:p>
            <a:fld id="{6676F94E-F5FB-4EC0-B66C-C83A9AC4AF1F}" type="slidenum">
              <a:rPr lang="en-US" smtClean="0"/>
              <a:t>8</a:t>
            </a:fld>
            <a:endParaRPr lang="en-US"/>
          </a:p>
        </p:txBody>
      </p:sp>
    </p:spTree>
    <p:extLst>
      <p:ext uri="{BB962C8B-B14F-4D97-AF65-F5344CB8AC3E}">
        <p14:creationId xmlns:p14="http://schemas.microsoft.com/office/powerpoint/2010/main" val="1772829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321175"/>
            <a:ext cx="7313507" cy="5278359"/>
          </a:xfrm>
        </p:spPr>
        <p:txBody>
          <a:bodyPr/>
          <a:lstStyle/>
          <a:p>
            <a:r>
              <a:rPr lang="en-US" b="1" dirty="0"/>
              <a:t>Gal. 1:14-17 </a:t>
            </a:r>
            <a:r>
              <a:rPr lang="en-US" dirty="0"/>
              <a:t>- And profited in the Jews' religion above many my equals in mine own nation, being more exceedingly zealous of the traditions of my fathers. {equals: Gr. equals in years} 15 But when it pleased God, who separated me from my mother's womb, and called me by his grace, 16 To reveal his Son in me, that I might preach him among the heathen; immediately I conferred not with flesh and blood: 17 Neither went I up to Jerusalem to them which were apostles before me; but I went into Arabia, and returned again unto Damascus. </a:t>
            </a:r>
          </a:p>
          <a:p>
            <a:r>
              <a:rPr lang="en-US" b="1" dirty="0"/>
              <a:t>Matt. 15:1-9 </a:t>
            </a:r>
            <a:r>
              <a:rPr lang="en-US" b="0" dirty="0"/>
              <a:t>- Then came to Jesus scribes and Pharisees, which were of Jerusalem, saying, 2 Why do thy disciples transgress the tradition of the elders? for they wash not their hands when they eat bread. 3 But he answered and said unto them, Why do ye also transgress the commandment of God by your tradition? 4 For God commanded, saying, </a:t>
            </a:r>
            <a:r>
              <a:rPr lang="en-US" b="0" dirty="0" err="1"/>
              <a:t>Honour</a:t>
            </a:r>
            <a:r>
              <a:rPr lang="en-US" b="0" dirty="0"/>
              <a:t> thy father and mother: and, He that </a:t>
            </a:r>
            <a:r>
              <a:rPr lang="en-US" b="0" dirty="0" err="1"/>
              <a:t>curseth</a:t>
            </a:r>
            <a:r>
              <a:rPr lang="en-US" b="0" dirty="0"/>
              <a:t> father or mother, let him die the death. 5 But ye say, Whosoever shall say to his father or his mother, It is a gift, by whatsoever thou </a:t>
            </a:r>
            <a:r>
              <a:rPr lang="en-US" b="0" dirty="0" err="1"/>
              <a:t>mightest</a:t>
            </a:r>
            <a:r>
              <a:rPr lang="en-US" b="0" dirty="0"/>
              <a:t> be profited by me; 6 And </a:t>
            </a:r>
            <a:r>
              <a:rPr lang="en-US" b="0" dirty="0" err="1"/>
              <a:t>honour</a:t>
            </a:r>
            <a:r>
              <a:rPr lang="en-US" b="0" dirty="0"/>
              <a:t> not his father or his mother, he shall be free. Thus have ye made the commandment of God of none effect by your tradition. 7 Ye hypocrites, well did Esaias prophesy of you, saying, 8 This people </a:t>
            </a:r>
            <a:r>
              <a:rPr lang="en-US" b="0" dirty="0" err="1"/>
              <a:t>draweth</a:t>
            </a:r>
            <a:r>
              <a:rPr lang="en-US" b="0" dirty="0"/>
              <a:t> nigh unto me with their mouth, and </a:t>
            </a:r>
            <a:r>
              <a:rPr lang="en-US" b="0" dirty="0" err="1"/>
              <a:t>honoureth</a:t>
            </a:r>
            <a:r>
              <a:rPr lang="en-US" b="0" dirty="0"/>
              <a:t> me with their lips; but their heart is far from me. 9 But in vain they do worship me, teaching for doctrines the commandments of men.</a:t>
            </a:r>
          </a:p>
          <a:p>
            <a:r>
              <a:rPr lang="en-US" b="1" dirty="0"/>
              <a:t>2 Thess. 2:15 </a:t>
            </a:r>
            <a:r>
              <a:rPr lang="en-US" b="0" dirty="0"/>
              <a:t>- Therefore, brethren, stand fast, and hold the traditions which ye have been taught, whether by word, or our epistle.</a:t>
            </a:r>
          </a:p>
          <a:p>
            <a:pPr algn="l"/>
            <a:r>
              <a:rPr lang="en-US" dirty="0"/>
              <a:t>by the apostle Paul. </a:t>
            </a:r>
            <a:r>
              <a:rPr lang="en-US" i="1" dirty="0"/>
              <a:t>Traditions </a:t>
            </a:r>
            <a:r>
              <a:rPr lang="en-US" dirty="0"/>
              <a:t>(</a:t>
            </a:r>
            <a:r>
              <a:rPr lang="en-US" i="1" dirty="0"/>
              <a:t>paradosis</a:t>
            </a:r>
            <a:r>
              <a:rPr lang="en-US" dirty="0"/>
              <a:t>) = “a handing down, transmission.. of legends and doctrines” (LS 595). Those gospel truths that Paul handed to the Thessalonians were to be taken hold of with a firm and strong resolve.</a:t>
            </a:r>
            <a:endParaRPr lang="en-US" b="0" dirty="0"/>
          </a:p>
        </p:txBody>
      </p:sp>
      <p:sp>
        <p:nvSpPr>
          <p:cNvPr id="4" name="Slide Number Placeholder 3"/>
          <p:cNvSpPr>
            <a:spLocks noGrp="1"/>
          </p:cNvSpPr>
          <p:nvPr>
            <p:ph type="sldNum" sz="quarter" idx="5"/>
          </p:nvPr>
        </p:nvSpPr>
        <p:spPr/>
        <p:txBody>
          <a:bodyPr/>
          <a:lstStyle/>
          <a:p>
            <a:fld id="{6676F94E-F5FB-4EC0-B66C-C83A9AC4AF1F}" type="slidenum">
              <a:rPr lang="en-US" smtClean="0"/>
              <a:t>9</a:t>
            </a:fld>
            <a:endParaRPr lang="en-US"/>
          </a:p>
        </p:txBody>
      </p:sp>
    </p:spTree>
    <p:extLst>
      <p:ext uri="{BB962C8B-B14F-4D97-AF65-F5344CB8AC3E}">
        <p14:creationId xmlns:p14="http://schemas.microsoft.com/office/powerpoint/2010/main" val="2985566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4" name="Rectangle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5" name="Rectangle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6" name="Rectangle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8940800" y="4206240"/>
            <a:ext cx="1280160" cy="457200"/>
          </a:xfrm>
        </p:spPr>
        <p:txBody>
          <a:bodyPr/>
          <a:lstStyle/>
          <a:p>
            <a:fld id="{09348C72-A094-489E-8270-7320D4739CC4}" type="datetime1">
              <a:rPr lang="en-US" smtClean="0"/>
              <a:t>1/17/2021</a:t>
            </a:fld>
            <a:endParaRPr lang="en-US"/>
          </a:p>
        </p:txBody>
      </p:sp>
      <p:sp>
        <p:nvSpPr>
          <p:cNvPr id="17" name="Footer Placeholder 16"/>
          <p:cNvSpPr>
            <a:spLocks noGrp="1"/>
          </p:cNvSpPr>
          <p:nvPr>
            <p:ph type="ftr" sz="quarter" idx="11"/>
          </p:nvPr>
        </p:nvSpPr>
        <p:spPr>
          <a:xfrm>
            <a:off x="7213600" y="4205288"/>
            <a:ext cx="1727200" cy="457200"/>
          </a:xfrm>
        </p:spPr>
        <p:txBody>
          <a:bodyPr/>
          <a:lstStyle/>
          <a:p>
            <a:r>
              <a:rPr lang="en-US"/>
              <a:t>What A Blind Man Saw</a:t>
            </a:r>
          </a:p>
        </p:txBody>
      </p:sp>
      <p:sp>
        <p:nvSpPr>
          <p:cNvPr id="29" name="Slide Number Placeholder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C081DE8D-F187-4775-A676-937AE8CCDCF6}" type="slidenum">
              <a:rPr lang="en-US" smtClean="0"/>
              <a:t>‹#›</a:t>
            </a:fld>
            <a:endParaRPr lang="en-US"/>
          </a:p>
        </p:txBody>
      </p:sp>
    </p:spTree>
  </p:cSld>
  <p:clrMapOvr>
    <a:masterClrMapping/>
  </p:clrMapOvr>
  <p:transition spd="slow">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D68DBDF-34C6-4E5D-844C-ACA7C215D69E}" type="datetime1">
              <a:rPr lang="en-US" smtClean="0"/>
              <a:t>1/17/2021</a:t>
            </a:fld>
            <a:endParaRPr lang="en-US"/>
          </a:p>
        </p:txBody>
      </p:sp>
      <p:sp>
        <p:nvSpPr>
          <p:cNvPr id="5" name="Footer Placeholder 4"/>
          <p:cNvSpPr>
            <a:spLocks noGrp="1"/>
          </p:cNvSpPr>
          <p:nvPr>
            <p:ph type="ftr" sz="quarter" idx="11"/>
          </p:nvPr>
        </p:nvSpPr>
        <p:spPr/>
        <p:txBody>
          <a:bodyPr/>
          <a:lstStyle/>
          <a:p>
            <a:r>
              <a:rPr lang="en-US"/>
              <a:t>What A Blind Man Saw</a:t>
            </a:r>
          </a:p>
        </p:txBody>
      </p:sp>
      <p:sp>
        <p:nvSpPr>
          <p:cNvPr id="6" name="Slide Number Placeholder 5"/>
          <p:cNvSpPr>
            <a:spLocks noGrp="1"/>
          </p:cNvSpPr>
          <p:nvPr>
            <p:ph type="sldNum" sz="quarter" idx="12"/>
          </p:nvPr>
        </p:nvSpPr>
        <p:spPr/>
        <p:txBody>
          <a:bodyPr/>
          <a:lstStyle/>
          <a:p>
            <a:fld id="{C081DE8D-F187-4775-A676-937AE8CCDCF6}" type="slidenum">
              <a:rPr lang="en-US" smtClean="0"/>
              <a:t>‹#›</a:t>
            </a:fld>
            <a:endParaRPr lang="en-US"/>
          </a:p>
        </p:txBody>
      </p:sp>
    </p:spTree>
  </p:cSld>
  <p:clrMapOvr>
    <a:masterClrMapping/>
  </p:clrMapOvr>
  <p:transition spd="slow">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1143000"/>
            <a:ext cx="83312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4F21D09-EEE1-4CD0-9E94-81E4ECCE8C74}" type="datetime1">
              <a:rPr lang="en-US" smtClean="0"/>
              <a:t>1/17/2021</a:t>
            </a:fld>
            <a:endParaRPr lang="en-US"/>
          </a:p>
        </p:txBody>
      </p:sp>
      <p:sp>
        <p:nvSpPr>
          <p:cNvPr id="5" name="Footer Placeholder 4"/>
          <p:cNvSpPr>
            <a:spLocks noGrp="1"/>
          </p:cNvSpPr>
          <p:nvPr>
            <p:ph type="ftr" sz="quarter" idx="11"/>
          </p:nvPr>
        </p:nvSpPr>
        <p:spPr/>
        <p:txBody>
          <a:bodyPr/>
          <a:lstStyle/>
          <a:p>
            <a:r>
              <a:rPr lang="en-US"/>
              <a:t>What A Blind Man Saw</a:t>
            </a:r>
          </a:p>
        </p:txBody>
      </p:sp>
      <p:sp>
        <p:nvSpPr>
          <p:cNvPr id="6" name="Slide Number Placeholder 5"/>
          <p:cNvSpPr>
            <a:spLocks noGrp="1"/>
          </p:cNvSpPr>
          <p:nvPr>
            <p:ph type="sldNum" sz="quarter" idx="12"/>
          </p:nvPr>
        </p:nvSpPr>
        <p:spPr/>
        <p:txBody>
          <a:bodyPr/>
          <a:lstStyle/>
          <a:p>
            <a:fld id="{C081DE8D-F187-4775-A676-937AE8CCDCF6}" type="slidenum">
              <a:rPr lang="en-US" smtClean="0"/>
              <a:t>‹#›</a:t>
            </a:fld>
            <a:endParaRPr lang="en-US"/>
          </a:p>
        </p:txBody>
      </p:sp>
    </p:spTree>
  </p:cSld>
  <p:clrMapOvr>
    <a:masterClrMapping/>
  </p:clrMapOvr>
  <p:transition spd="slow">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43955C1-5C37-4511-B8B3-F008DC6CEF15}" type="datetime1">
              <a:rPr lang="en-US" smtClean="0"/>
              <a:t>1/17/2021</a:t>
            </a:fld>
            <a:endParaRPr lang="en-US"/>
          </a:p>
        </p:txBody>
      </p:sp>
      <p:sp>
        <p:nvSpPr>
          <p:cNvPr id="5" name="Footer Placeholder 4"/>
          <p:cNvSpPr>
            <a:spLocks noGrp="1"/>
          </p:cNvSpPr>
          <p:nvPr>
            <p:ph type="ftr" sz="quarter" idx="11"/>
          </p:nvPr>
        </p:nvSpPr>
        <p:spPr/>
        <p:txBody>
          <a:bodyPr/>
          <a:lstStyle/>
          <a:p>
            <a:r>
              <a:rPr lang="en-US"/>
              <a:t>What A Blind Man Saw</a:t>
            </a:r>
          </a:p>
        </p:txBody>
      </p:sp>
      <p:sp>
        <p:nvSpPr>
          <p:cNvPr id="6" name="Slide Number Placeholder 5"/>
          <p:cNvSpPr>
            <a:spLocks noGrp="1"/>
          </p:cNvSpPr>
          <p:nvPr>
            <p:ph type="sldNum" sz="quarter" idx="12"/>
          </p:nvPr>
        </p:nvSpPr>
        <p:spPr/>
        <p:txBody>
          <a:bodyPr/>
          <a:lstStyle/>
          <a:p>
            <a:fld id="{C081DE8D-F187-4775-A676-937AE8CCDCF6}" type="slidenum">
              <a:rPr lang="en-US" smtClean="0"/>
              <a:t>‹#›</a:t>
            </a:fld>
            <a:endParaRPr lang="en-US"/>
          </a:p>
        </p:txBody>
      </p:sp>
    </p:spTree>
  </p:cSld>
  <p:clrMapOvr>
    <a:masterClrMapping/>
  </p:clrMapOvr>
  <p:transition spd="slow">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620244F-A4EA-4A1F-A2FB-F7565EF02E33}" type="datetime1">
              <a:rPr lang="en-US" smtClean="0"/>
              <a:t>1/17/2021</a:t>
            </a:fld>
            <a:endParaRPr lang="en-US"/>
          </a:p>
        </p:txBody>
      </p:sp>
      <p:sp>
        <p:nvSpPr>
          <p:cNvPr id="5" name="Footer Placeholder 4"/>
          <p:cNvSpPr>
            <a:spLocks noGrp="1"/>
          </p:cNvSpPr>
          <p:nvPr>
            <p:ph type="ftr" sz="quarter" idx="11"/>
          </p:nvPr>
        </p:nvSpPr>
        <p:spPr/>
        <p:txBody>
          <a:bodyPr/>
          <a:lstStyle/>
          <a:p>
            <a:r>
              <a:rPr lang="en-US"/>
              <a:t>What A Blind Man Saw</a:t>
            </a:r>
          </a:p>
        </p:txBody>
      </p:sp>
      <p:sp>
        <p:nvSpPr>
          <p:cNvPr id="6" name="Slide Number Placeholder 5"/>
          <p:cNvSpPr>
            <a:spLocks noGrp="1"/>
          </p:cNvSpPr>
          <p:nvPr>
            <p:ph type="sldNum" sz="quarter" idx="12"/>
          </p:nvPr>
        </p:nvSpPr>
        <p:spPr/>
        <p:txBody>
          <a:bodyPr/>
          <a:lstStyle/>
          <a:p>
            <a:fld id="{C081DE8D-F187-4775-A676-937AE8CCDCF6}" type="slidenum">
              <a:rPr lang="en-US" smtClean="0"/>
              <a:t>‹#›</a:t>
            </a:fld>
            <a:endParaRPr lang="en-US"/>
          </a:p>
        </p:txBody>
      </p:sp>
    </p:spTree>
  </p:cSld>
  <p:clrMapOvr>
    <a:masterClrMapping/>
  </p:clrMapOvr>
  <p:transition spd="slow">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0B67249-8355-4D28-A16C-3F17308BFB7E}" type="datetime1">
              <a:rPr lang="en-US" smtClean="0"/>
              <a:t>1/17/2021</a:t>
            </a:fld>
            <a:endParaRPr lang="en-US"/>
          </a:p>
        </p:txBody>
      </p:sp>
      <p:sp>
        <p:nvSpPr>
          <p:cNvPr id="6" name="Footer Placeholder 5"/>
          <p:cNvSpPr>
            <a:spLocks noGrp="1"/>
          </p:cNvSpPr>
          <p:nvPr>
            <p:ph type="ftr" sz="quarter" idx="11"/>
          </p:nvPr>
        </p:nvSpPr>
        <p:spPr/>
        <p:txBody>
          <a:bodyPr/>
          <a:lstStyle/>
          <a:p>
            <a:r>
              <a:rPr lang="en-US"/>
              <a:t>What A Blind Man Saw</a:t>
            </a:r>
          </a:p>
        </p:txBody>
      </p:sp>
      <p:sp>
        <p:nvSpPr>
          <p:cNvPr id="7" name="Slide Number Placeholder 6"/>
          <p:cNvSpPr>
            <a:spLocks noGrp="1"/>
          </p:cNvSpPr>
          <p:nvPr>
            <p:ph type="sldNum" sz="quarter" idx="12"/>
          </p:nvPr>
        </p:nvSpPr>
        <p:spPr/>
        <p:txBody>
          <a:bodyPr/>
          <a:lstStyle/>
          <a:p>
            <a:fld id="{C081DE8D-F187-4775-A676-937AE8CCDCF6}" type="slidenum">
              <a:rPr lang="en-US" smtClean="0"/>
              <a:t>‹#›</a:t>
            </a:fld>
            <a:endParaRPr lang="en-US"/>
          </a:p>
        </p:txBody>
      </p:sp>
    </p:spTree>
  </p:cSld>
  <p:clrMapOvr>
    <a:masterClrMapping/>
  </p:clrMapOvr>
  <p:transition spd="slow">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844D24DD-4531-4234-B4BD-0641EE204965}" type="datetime1">
              <a:rPr lang="en-US" smtClean="0"/>
              <a:t>1/17/2021</a:t>
            </a:fld>
            <a:endParaRPr lang="en-US"/>
          </a:p>
        </p:txBody>
      </p:sp>
      <p:sp>
        <p:nvSpPr>
          <p:cNvPr id="27" name="Slide Number Placeholder 26"/>
          <p:cNvSpPr>
            <a:spLocks noGrp="1"/>
          </p:cNvSpPr>
          <p:nvPr>
            <p:ph type="sldNum" sz="quarter" idx="11"/>
          </p:nvPr>
        </p:nvSpPr>
        <p:spPr/>
        <p:txBody>
          <a:bodyPr rtlCol="0"/>
          <a:lstStyle/>
          <a:p>
            <a:fld id="{C081DE8D-F187-4775-A676-937AE8CCDCF6}" type="slidenum">
              <a:rPr lang="en-US" smtClean="0"/>
              <a:t>‹#›</a:t>
            </a:fld>
            <a:endParaRPr lang="en-US"/>
          </a:p>
        </p:txBody>
      </p:sp>
      <p:sp>
        <p:nvSpPr>
          <p:cNvPr id="28" name="Footer Placeholder 27"/>
          <p:cNvSpPr>
            <a:spLocks noGrp="1"/>
          </p:cNvSpPr>
          <p:nvPr>
            <p:ph type="ftr" sz="quarter" idx="12"/>
          </p:nvPr>
        </p:nvSpPr>
        <p:spPr/>
        <p:txBody>
          <a:bodyPr rtlCol="0"/>
          <a:lstStyle/>
          <a:p>
            <a:r>
              <a:rPr lang="en-US"/>
              <a:t>What A Blind Man Saw</a:t>
            </a:r>
          </a:p>
        </p:txBody>
      </p:sp>
    </p:spTree>
  </p:cSld>
  <p:clrMapOvr>
    <a:masterClrMapping/>
  </p:clrMapOvr>
  <p:transition spd="slow">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8778240" y="612648"/>
            <a:ext cx="1276352" cy="457200"/>
          </a:xfrm>
        </p:spPr>
        <p:txBody>
          <a:bodyPr/>
          <a:lstStyle/>
          <a:p>
            <a:fld id="{6E9D5360-0C32-4959-A956-6B72E6691F6A}" type="datetime1">
              <a:rPr lang="en-US" smtClean="0"/>
              <a:t>1/17/2021</a:t>
            </a:fld>
            <a:endParaRPr lang="en-US"/>
          </a:p>
        </p:txBody>
      </p:sp>
      <p:sp>
        <p:nvSpPr>
          <p:cNvPr id="4" name="Footer Placeholder 3"/>
          <p:cNvSpPr>
            <a:spLocks noGrp="1"/>
          </p:cNvSpPr>
          <p:nvPr>
            <p:ph type="ftr" sz="quarter" idx="11"/>
          </p:nvPr>
        </p:nvSpPr>
        <p:spPr>
          <a:xfrm>
            <a:off x="7010400" y="612648"/>
            <a:ext cx="1767840" cy="457200"/>
          </a:xfrm>
        </p:spPr>
        <p:txBody>
          <a:bodyPr/>
          <a:lstStyle/>
          <a:p>
            <a:r>
              <a:rPr lang="en-US"/>
              <a:t>What A Blind Man Saw</a:t>
            </a:r>
          </a:p>
        </p:txBody>
      </p:sp>
      <p:sp>
        <p:nvSpPr>
          <p:cNvPr id="5" name="Slide Number Placeholder 4"/>
          <p:cNvSpPr>
            <a:spLocks noGrp="1"/>
          </p:cNvSpPr>
          <p:nvPr>
            <p:ph type="sldNum" sz="quarter" idx="12"/>
          </p:nvPr>
        </p:nvSpPr>
        <p:spPr>
          <a:xfrm>
            <a:off x="10899648" y="2272"/>
            <a:ext cx="1016000" cy="365760"/>
          </a:xfrm>
        </p:spPr>
        <p:txBody>
          <a:bodyPr/>
          <a:lstStyle/>
          <a:p>
            <a:fld id="{C081DE8D-F187-4775-A676-937AE8CCDCF6}" type="slidenum">
              <a:rPr lang="en-US" smtClean="0"/>
              <a:t>‹#›</a:t>
            </a:fld>
            <a:endParaRPr lang="en-US"/>
          </a:p>
        </p:txBody>
      </p:sp>
    </p:spTree>
  </p:cSld>
  <p:clrMapOvr>
    <a:masterClrMapping/>
  </p:clrMapOvr>
  <p:transition spd="slow">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C27DC0-F98F-4BF2-BD6E-CFE97E3C8695}" type="datetime1">
              <a:rPr lang="en-US" smtClean="0"/>
              <a:t>1/17/2021</a:t>
            </a:fld>
            <a:endParaRPr lang="en-US"/>
          </a:p>
        </p:txBody>
      </p:sp>
      <p:sp>
        <p:nvSpPr>
          <p:cNvPr id="3" name="Footer Placeholder 2"/>
          <p:cNvSpPr>
            <a:spLocks noGrp="1"/>
          </p:cNvSpPr>
          <p:nvPr>
            <p:ph type="ftr" sz="quarter" idx="11"/>
          </p:nvPr>
        </p:nvSpPr>
        <p:spPr/>
        <p:txBody>
          <a:bodyPr/>
          <a:lstStyle/>
          <a:p>
            <a:r>
              <a:rPr lang="en-US"/>
              <a:t>What A Blind Man Saw</a:t>
            </a:r>
          </a:p>
        </p:txBody>
      </p:sp>
      <p:sp>
        <p:nvSpPr>
          <p:cNvPr id="4" name="Slide Number Placeholder 3"/>
          <p:cNvSpPr>
            <a:spLocks noGrp="1"/>
          </p:cNvSpPr>
          <p:nvPr>
            <p:ph type="sldNum" sz="quarter" idx="12"/>
          </p:nvPr>
        </p:nvSpPr>
        <p:spPr/>
        <p:txBody>
          <a:bodyPr/>
          <a:lstStyle/>
          <a:p>
            <a:fld id="{C081DE8D-F187-4775-A676-937AE8CCDCF6}" type="slidenum">
              <a:rPr lang="en-US" smtClean="0"/>
              <a:t>‹#›</a:t>
            </a:fld>
            <a:endParaRPr lang="en-US"/>
          </a:p>
        </p:txBody>
      </p:sp>
    </p:spTree>
  </p:cSld>
  <p:clrMapOvr>
    <a:masterClrMapping/>
  </p:clrMapOvr>
  <p:transition spd="slow">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AFEB8A1-C6F9-4EA3-852D-BDBCE270002D}" type="datetime1">
              <a:rPr lang="en-US" smtClean="0"/>
              <a:t>1/17/2021</a:t>
            </a:fld>
            <a:endParaRPr lang="en-US"/>
          </a:p>
        </p:txBody>
      </p:sp>
      <p:sp>
        <p:nvSpPr>
          <p:cNvPr id="6" name="Footer Placeholder 5"/>
          <p:cNvSpPr>
            <a:spLocks noGrp="1"/>
          </p:cNvSpPr>
          <p:nvPr>
            <p:ph type="ftr" sz="quarter" idx="11"/>
          </p:nvPr>
        </p:nvSpPr>
        <p:spPr/>
        <p:txBody>
          <a:bodyPr/>
          <a:lstStyle/>
          <a:p>
            <a:r>
              <a:rPr lang="en-US"/>
              <a:t>What A Blind Man Saw</a:t>
            </a:r>
          </a:p>
        </p:txBody>
      </p:sp>
      <p:sp>
        <p:nvSpPr>
          <p:cNvPr id="7" name="Slide Number Placeholder 6"/>
          <p:cNvSpPr>
            <a:spLocks noGrp="1"/>
          </p:cNvSpPr>
          <p:nvPr>
            <p:ph type="sldNum" sz="quarter" idx="12"/>
          </p:nvPr>
        </p:nvSpPr>
        <p:spPr/>
        <p:txBody>
          <a:bodyPr/>
          <a:lstStyle/>
          <a:p>
            <a:fld id="{C081DE8D-F187-4775-A676-937AE8CCDCF6}" type="slidenum">
              <a:rPr lang="en-US" smtClean="0"/>
              <a:t>‹#›</a:t>
            </a:fld>
            <a:endParaRPr lang="en-US"/>
          </a:p>
        </p:txBody>
      </p:sp>
    </p:spTree>
  </p:cSld>
  <p:clrMapOvr>
    <a:masterClrMapping/>
  </p:clrMapOvr>
  <p:transition spd="slow">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5FA4F0E4-0FB0-440F-B593-B1BF193C1A36}" type="datetime1">
              <a:rPr lang="en-US" smtClean="0"/>
              <a:t>1/17/2021</a:t>
            </a:fld>
            <a:endParaRPr lang="en-US"/>
          </a:p>
        </p:txBody>
      </p:sp>
      <p:sp>
        <p:nvSpPr>
          <p:cNvPr id="6" name="Footer Placeholder 5"/>
          <p:cNvSpPr>
            <a:spLocks noGrp="1"/>
          </p:cNvSpPr>
          <p:nvPr>
            <p:ph type="ftr" sz="quarter" idx="11"/>
          </p:nvPr>
        </p:nvSpPr>
        <p:spPr/>
        <p:txBody>
          <a:bodyPr/>
          <a:lstStyle/>
          <a:p>
            <a:r>
              <a:rPr lang="en-US"/>
              <a:t>What A Blind Man Saw</a:t>
            </a:r>
          </a:p>
        </p:txBody>
      </p:sp>
      <p:sp>
        <p:nvSpPr>
          <p:cNvPr id="7" name="Slide Number Placeholder 6"/>
          <p:cNvSpPr>
            <a:spLocks noGrp="1"/>
          </p:cNvSpPr>
          <p:nvPr>
            <p:ph type="sldNum" sz="quarter" idx="12"/>
          </p:nvPr>
        </p:nvSpPr>
        <p:spPr/>
        <p:txBody>
          <a:bodyPr/>
          <a:lstStyle/>
          <a:p>
            <a:fld id="{C081DE8D-F187-4775-A676-937AE8CCDCF6}" type="slidenum">
              <a:rPr lang="en-US" smtClean="0"/>
              <a:t>‹#›</a:t>
            </a:fld>
            <a:endParaRPr lang="en-US"/>
          </a:p>
        </p:txBody>
      </p:sp>
    </p:spTree>
  </p:cSld>
  <p:clrMapOvr>
    <a:masterClrMapping/>
  </p:clrMapOvr>
  <p:transition spd="slow">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Title Placeholder 21"/>
          <p:cNvSpPr>
            <a:spLocks noGrp="1"/>
          </p:cNvSpPr>
          <p:nvPr>
            <p:ph type="title"/>
          </p:nvPr>
        </p:nvSpPr>
        <p:spPr>
          <a:xfrm>
            <a:off x="609600" y="1143000"/>
            <a:ext cx="109728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09600" y="2249424"/>
            <a:ext cx="109728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fld id="{DA440663-E398-4356-891E-F9B00DE6E3F9}" type="datetime1">
              <a:rPr lang="en-US" smtClean="0"/>
              <a:t>1/17/2021</a:t>
            </a:fld>
            <a:endParaRPr lang="en-US"/>
          </a:p>
        </p:txBody>
      </p:sp>
      <p:sp>
        <p:nvSpPr>
          <p:cNvPr id="3" name="Footer Placeholder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r>
              <a:rPr lang="en-US"/>
              <a:t>What A Blind Man Saw</a:t>
            </a:r>
          </a:p>
        </p:txBody>
      </p:sp>
      <p:sp>
        <p:nvSpPr>
          <p:cNvPr id="23" name="Slide Number Placeholder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C081DE8D-F187-4775-A676-937AE8CCDCF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slow">
    <p:circle/>
  </p:transition>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1475" y="973775"/>
            <a:ext cx="10210800" cy="1470025"/>
          </a:xfrm>
        </p:spPr>
        <p:txBody>
          <a:bodyPr>
            <a:noAutofit/>
          </a:bodyPr>
          <a:lstStyle/>
          <a:p>
            <a:r>
              <a:rPr lang="en-US" sz="6500" b="1" dirty="0">
                <a:latin typeface="Candara" panose="020E0502030303020204" pitchFamily="34" charset="0"/>
              </a:rPr>
              <a:t>What a Blind Man Could See</a:t>
            </a:r>
          </a:p>
        </p:txBody>
      </p:sp>
      <p:sp>
        <p:nvSpPr>
          <p:cNvPr id="3" name="Subtitle 2"/>
          <p:cNvSpPr>
            <a:spLocks noGrp="1"/>
          </p:cNvSpPr>
          <p:nvPr>
            <p:ph type="subTitle" idx="1"/>
          </p:nvPr>
        </p:nvSpPr>
        <p:spPr>
          <a:xfrm>
            <a:off x="609600" y="3999075"/>
            <a:ext cx="2667000" cy="572925"/>
          </a:xfrm>
        </p:spPr>
        <p:txBody>
          <a:bodyPr>
            <a:normAutofit fontScale="92500" lnSpcReduction="10000"/>
          </a:bodyPr>
          <a:lstStyle/>
          <a:p>
            <a:r>
              <a:rPr lang="en-US" sz="3600" b="1" dirty="0">
                <a:latin typeface="Candara" panose="020E0502030303020204" pitchFamily="34" charset="0"/>
              </a:rPr>
              <a:t>Acts 9:1-9</a:t>
            </a:r>
          </a:p>
        </p:txBody>
      </p:sp>
      <p:pic>
        <p:nvPicPr>
          <p:cNvPr id="1028" name="Picture 4" descr="Visually Impaired Symbol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9448800" y="4285537"/>
            <a:ext cx="1723445" cy="2292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6621112"/>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2000"/>
                                        <p:tgtEl>
                                          <p:spTgt spid="2"/>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1500"/>
                                        <p:tgtEl>
                                          <p:spTgt spid="3">
                                            <p:txEl>
                                              <p:pRg st="0" end="0"/>
                                            </p:txEl>
                                          </p:spTgt>
                                        </p:tgtEl>
                                      </p:cBhvr>
                                    </p:animEffect>
                                  </p:childTnLst>
                                </p:cTn>
                              </p:par>
                            </p:childTnLst>
                          </p:cTn>
                        </p:par>
                        <p:par>
                          <p:cTn id="12" fill="hold">
                            <p:stCondLst>
                              <p:cond delay="3500"/>
                            </p:stCondLst>
                            <p:childTnLst>
                              <p:par>
                                <p:cTn id="13" presetID="14" presetClass="entr" presetSubtype="10" fill="hold" nodeType="after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randombar(horizontal)">
                                      <p:cBhvr>
                                        <p:cTn id="15" dur="3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2832" y="348782"/>
            <a:ext cx="10972800" cy="1066800"/>
          </a:xfrm>
        </p:spPr>
        <p:txBody>
          <a:bodyPr/>
          <a:lstStyle/>
          <a:p>
            <a:r>
              <a:rPr lang="en-US" b="1" dirty="0">
                <a:latin typeface="Candara" panose="020E0502030303020204" pitchFamily="34" charset="0"/>
              </a:rPr>
              <a:t>He Was Not Saved By Prayer</a:t>
            </a:r>
          </a:p>
        </p:txBody>
      </p:sp>
      <p:sp>
        <p:nvSpPr>
          <p:cNvPr id="3" name="Content Placeholder 2"/>
          <p:cNvSpPr>
            <a:spLocks noGrp="1"/>
          </p:cNvSpPr>
          <p:nvPr>
            <p:ph idx="1"/>
          </p:nvPr>
        </p:nvSpPr>
        <p:spPr>
          <a:xfrm>
            <a:off x="942848" y="1600200"/>
            <a:ext cx="11032784" cy="4974336"/>
          </a:xfrm>
        </p:spPr>
        <p:txBody>
          <a:bodyPr>
            <a:normAutofit/>
          </a:bodyPr>
          <a:lstStyle/>
          <a:p>
            <a:pPr marL="109728" indent="0">
              <a:buNone/>
            </a:pPr>
            <a:r>
              <a:rPr lang="en-US" sz="3200" b="1" i="1" dirty="0">
                <a:latin typeface="Candara" panose="020E0502030303020204" pitchFamily="34" charset="0"/>
              </a:rPr>
              <a:t>“And the Lord said unto him, Arise, and go into the street which is called Straight, and enquire in the house of Judas for one called Saul, of Tarsus: for, behold, he </a:t>
            </a:r>
            <a:r>
              <a:rPr lang="en-US" sz="3200" b="1" i="1" dirty="0" err="1">
                <a:latin typeface="Candara" panose="020E0502030303020204" pitchFamily="34" charset="0"/>
              </a:rPr>
              <a:t>prayeth</a:t>
            </a:r>
            <a:r>
              <a:rPr lang="en-US" sz="3200" b="1" i="1" dirty="0">
                <a:latin typeface="Candara" panose="020E0502030303020204" pitchFamily="34" charset="0"/>
              </a:rPr>
              <a:t>”</a:t>
            </a:r>
            <a:r>
              <a:rPr lang="en-US" sz="3200" dirty="0">
                <a:latin typeface="Candara" panose="020E0502030303020204" pitchFamily="34" charset="0"/>
              </a:rPr>
              <a:t> - Acts 9:11</a:t>
            </a:r>
          </a:p>
          <a:p>
            <a:pPr>
              <a:buFont typeface="Wingdings" panose="05000000000000000000" pitchFamily="2" charset="2"/>
              <a:buChar char="§"/>
            </a:pPr>
            <a:r>
              <a:rPr lang="en-US" dirty="0">
                <a:latin typeface="Candara" panose="020E0502030303020204" pitchFamily="34" charset="0"/>
              </a:rPr>
              <a:t>Saul was not told to pray the “sinner’s prayer”</a:t>
            </a:r>
          </a:p>
          <a:p>
            <a:pPr>
              <a:buFont typeface="Wingdings" panose="05000000000000000000" pitchFamily="2" charset="2"/>
              <a:buChar char="§"/>
            </a:pPr>
            <a:r>
              <a:rPr lang="en-US" dirty="0">
                <a:latin typeface="Candara" panose="020E0502030303020204" pitchFamily="34" charset="0"/>
              </a:rPr>
              <a:t>Many told to pray this prayer today</a:t>
            </a:r>
          </a:p>
          <a:p>
            <a:pPr lvl="1">
              <a:buFont typeface="Wingdings" panose="05000000000000000000" pitchFamily="2" charset="2"/>
              <a:buChar char="§"/>
            </a:pPr>
            <a:r>
              <a:rPr lang="en-US" dirty="0">
                <a:solidFill>
                  <a:schemeClr val="tx2"/>
                </a:solidFill>
                <a:latin typeface="Candara" panose="020E0502030303020204" pitchFamily="34" charset="0"/>
              </a:rPr>
              <a:t>No one saved by the “sinner’s prayer” in the New Testament</a:t>
            </a:r>
          </a:p>
          <a:p>
            <a:pPr>
              <a:buFont typeface="Wingdings" panose="05000000000000000000" pitchFamily="2" charset="2"/>
              <a:buChar char="§"/>
            </a:pPr>
            <a:endParaRPr lang="en-US" sz="800" dirty="0">
              <a:solidFill>
                <a:schemeClr val="tx2"/>
              </a:solidFill>
              <a:latin typeface="Candara" panose="020E0502030303020204" pitchFamily="34" charset="0"/>
            </a:endParaRPr>
          </a:p>
          <a:p>
            <a:pPr marL="109728" indent="0">
              <a:buNone/>
            </a:pPr>
            <a:r>
              <a:rPr lang="en-US" sz="3600" b="1" dirty="0">
                <a:solidFill>
                  <a:srgbClr val="FF0000"/>
                </a:solidFill>
                <a:latin typeface="Candara" panose="020E0502030303020204" pitchFamily="34" charset="0"/>
              </a:rPr>
              <a:t>Saul was saved when he did what Ananias told him he </a:t>
            </a:r>
            <a:r>
              <a:rPr lang="en-US" sz="3600" b="1" i="1" dirty="0">
                <a:solidFill>
                  <a:srgbClr val="FF0000"/>
                </a:solidFill>
                <a:latin typeface="Candara" panose="020E0502030303020204" pitchFamily="34" charset="0"/>
              </a:rPr>
              <a:t>“</a:t>
            </a:r>
            <a:r>
              <a:rPr lang="en-US" sz="3600" b="1" i="1" u="sng" dirty="0">
                <a:solidFill>
                  <a:srgbClr val="FF0000"/>
                </a:solidFill>
                <a:latin typeface="Candara" panose="020E0502030303020204" pitchFamily="34" charset="0"/>
              </a:rPr>
              <a:t>must do</a:t>
            </a:r>
            <a:r>
              <a:rPr lang="en-US" sz="3600" b="1" i="1" dirty="0">
                <a:solidFill>
                  <a:srgbClr val="FF0000"/>
                </a:solidFill>
                <a:latin typeface="Candara" panose="020E0502030303020204" pitchFamily="34" charset="0"/>
              </a:rPr>
              <a:t>” </a:t>
            </a:r>
            <a:r>
              <a:rPr lang="en-US" sz="3600" dirty="0">
                <a:solidFill>
                  <a:srgbClr val="FF0000"/>
                </a:solidFill>
                <a:latin typeface="Candara" panose="020E0502030303020204" pitchFamily="34" charset="0"/>
              </a:rPr>
              <a:t>- Acts 9:6, 22:16</a:t>
            </a:r>
          </a:p>
          <a:p>
            <a:endParaRPr lang="en-US" dirty="0"/>
          </a:p>
        </p:txBody>
      </p:sp>
      <p:sp>
        <p:nvSpPr>
          <p:cNvPr id="4" name="Slide Number Placeholder 3"/>
          <p:cNvSpPr>
            <a:spLocks noGrp="1"/>
          </p:cNvSpPr>
          <p:nvPr>
            <p:ph type="sldNum" sz="quarter" idx="12"/>
          </p:nvPr>
        </p:nvSpPr>
        <p:spPr/>
        <p:txBody>
          <a:bodyPr/>
          <a:lstStyle/>
          <a:p>
            <a:fld id="{C081DE8D-F187-4775-A676-937AE8CCDCF6}" type="slidenum">
              <a:rPr lang="en-US" smtClean="0"/>
              <a:t>10</a:t>
            </a:fld>
            <a:endParaRPr lang="en-US"/>
          </a:p>
        </p:txBody>
      </p:sp>
      <p:sp>
        <p:nvSpPr>
          <p:cNvPr id="6" name="Rectangle 5">
            <a:extLst>
              <a:ext uri="{FF2B5EF4-FFF2-40B4-BE49-F238E27FC236}">
                <a16:creationId xmlns:a16="http://schemas.microsoft.com/office/drawing/2014/main" id="{D86091E6-42A8-4C11-8B24-AD840A60B9A2}"/>
              </a:ext>
            </a:extLst>
          </p:cNvPr>
          <p:cNvSpPr/>
          <p:nvPr/>
        </p:nvSpPr>
        <p:spPr>
          <a:xfrm rot="16200000">
            <a:off x="-2294292" y="3607234"/>
            <a:ext cx="5336717" cy="677108"/>
          </a:xfrm>
          <a:prstGeom prst="rect">
            <a:avLst/>
          </a:prstGeom>
          <a:noFill/>
        </p:spPr>
        <p:txBody>
          <a:bodyPr wrap="none" lIns="91440" tIns="45720" rIns="91440" bIns="45720">
            <a:spAutoFit/>
          </a:bodyPr>
          <a:lstStyle/>
          <a:p>
            <a:pPr algn="ctr"/>
            <a:r>
              <a:rPr lang="en-US" sz="3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rPr>
              <a:t>The Blind Man Could See</a:t>
            </a:r>
            <a:endParaRPr lang="en-US" sz="38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endParaRPr>
          </a:p>
        </p:txBody>
      </p:sp>
      <p:sp>
        <p:nvSpPr>
          <p:cNvPr id="7" name="Arrow: Bent 6">
            <a:extLst>
              <a:ext uri="{FF2B5EF4-FFF2-40B4-BE49-F238E27FC236}">
                <a16:creationId xmlns:a16="http://schemas.microsoft.com/office/drawing/2014/main" id="{35870498-AFD4-45F7-9C3C-F50C5720DCB7}"/>
              </a:ext>
            </a:extLst>
          </p:cNvPr>
          <p:cNvSpPr/>
          <p:nvPr/>
        </p:nvSpPr>
        <p:spPr>
          <a:xfrm>
            <a:off x="337755" y="728597"/>
            <a:ext cx="605093" cy="593114"/>
          </a:xfrm>
          <a:prstGeom prst="bentArrow">
            <a:avLst>
              <a:gd name="adj1" fmla="val 25000"/>
              <a:gd name="adj2" fmla="val 25000"/>
              <a:gd name="adj3" fmla="val 25000"/>
              <a:gd name="adj4" fmla="val 6486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Tree>
    <p:extLst>
      <p:ext uri="{BB962C8B-B14F-4D97-AF65-F5344CB8AC3E}">
        <p14:creationId xmlns:p14="http://schemas.microsoft.com/office/powerpoint/2010/main" val="570504298"/>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411" y="345896"/>
            <a:ext cx="10972800" cy="1066800"/>
          </a:xfrm>
        </p:spPr>
        <p:txBody>
          <a:bodyPr>
            <a:normAutofit/>
          </a:bodyPr>
          <a:lstStyle/>
          <a:p>
            <a:r>
              <a:rPr lang="en-US" b="1" dirty="0">
                <a:latin typeface="Candara" panose="020E0502030303020204" pitchFamily="34" charset="0"/>
              </a:rPr>
              <a:t>Salvation is An Individual Matter</a:t>
            </a:r>
          </a:p>
        </p:txBody>
      </p:sp>
      <p:sp>
        <p:nvSpPr>
          <p:cNvPr id="3" name="Content Placeholder 2"/>
          <p:cNvSpPr>
            <a:spLocks noGrp="1"/>
          </p:cNvSpPr>
          <p:nvPr>
            <p:ph idx="1"/>
          </p:nvPr>
        </p:nvSpPr>
        <p:spPr>
          <a:xfrm>
            <a:off x="942848" y="1603146"/>
            <a:ext cx="10791952" cy="4908957"/>
          </a:xfrm>
        </p:spPr>
        <p:txBody>
          <a:bodyPr>
            <a:normAutofit/>
          </a:bodyPr>
          <a:lstStyle/>
          <a:p>
            <a:pPr marL="109728" indent="0">
              <a:buNone/>
            </a:pPr>
            <a:r>
              <a:rPr lang="en-US" sz="3200" b="1" i="1" dirty="0">
                <a:latin typeface="Candara" panose="020E0502030303020204" pitchFamily="34" charset="0"/>
              </a:rPr>
              <a:t>“And he trembling and astonished said, Lord, what wilt thou have </a:t>
            </a:r>
            <a:r>
              <a:rPr lang="en-US" sz="3200" b="1" i="1" u="sng" dirty="0">
                <a:solidFill>
                  <a:srgbClr val="FF0000"/>
                </a:solidFill>
                <a:latin typeface="Candara" panose="020E0502030303020204" pitchFamily="34" charset="0"/>
              </a:rPr>
              <a:t>me to do</a:t>
            </a:r>
            <a:r>
              <a:rPr lang="en-US" sz="3200" b="1" i="1" dirty="0">
                <a:latin typeface="Candara" panose="020E0502030303020204" pitchFamily="34" charset="0"/>
              </a:rPr>
              <a:t>?” </a:t>
            </a:r>
            <a:r>
              <a:rPr lang="en-US" sz="3200" dirty="0">
                <a:latin typeface="Candara" panose="020E0502030303020204" pitchFamily="34" charset="0"/>
              </a:rPr>
              <a:t>- Acts 9:6</a:t>
            </a:r>
          </a:p>
          <a:p>
            <a:pPr>
              <a:buFont typeface="Wingdings" panose="05000000000000000000" pitchFamily="2" charset="2"/>
              <a:buChar char="§"/>
            </a:pPr>
            <a:r>
              <a:rPr lang="en-US" dirty="0">
                <a:solidFill>
                  <a:schemeClr val="tx2"/>
                </a:solidFill>
                <a:latin typeface="Candara" panose="020E0502030303020204" pitchFamily="34" charset="0"/>
              </a:rPr>
              <a:t>He did not asked what someone else needed to do</a:t>
            </a:r>
          </a:p>
          <a:p>
            <a:pPr>
              <a:buFont typeface="Wingdings" panose="05000000000000000000" pitchFamily="2" charset="2"/>
              <a:buChar char="§"/>
            </a:pPr>
            <a:r>
              <a:rPr lang="en-US" dirty="0">
                <a:solidFill>
                  <a:schemeClr val="tx2"/>
                </a:solidFill>
                <a:latin typeface="Candara" panose="020E0502030303020204" pitchFamily="34" charset="0"/>
              </a:rPr>
              <a:t>He was not told he had nothing to do</a:t>
            </a:r>
          </a:p>
          <a:p>
            <a:pPr>
              <a:buFont typeface="Wingdings" panose="05000000000000000000" pitchFamily="2" charset="2"/>
              <a:buChar char="§"/>
            </a:pPr>
            <a:r>
              <a:rPr lang="en-US" dirty="0">
                <a:solidFill>
                  <a:schemeClr val="tx2"/>
                </a:solidFill>
                <a:latin typeface="Candara" panose="020E0502030303020204" pitchFamily="34" charset="0"/>
              </a:rPr>
              <a:t>He was told…</a:t>
            </a:r>
          </a:p>
          <a:p>
            <a:pPr lvl="1">
              <a:buFont typeface="Wingdings" panose="05000000000000000000" pitchFamily="2" charset="2"/>
              <a:buChar char="§"/>
            </a:pPr>
            <a:r>
              <a:rPr lang="en-US" sz="2400" b="1" i="1" dirty="0">
                <a:solidFill>
                  <a:schemeClr val="tx2"/>
                </a:solidFill>
                <a:latin typeface="Candara" panose="020E0502030303020204" pitchFamily="34" charset="0"/>
              </a:rPr>
              <a:t>“…Arise, and go into the city, and it shall be told thee what </a:t>
            </a:r>
            <a:r>
              <a:rPr lang="en-US" sz="2400" b="1" i="1" u="sng" dirty="0">
                <a:solidFill>
                  <a:srgbClr val="FF0000"/>
                </a:solidFill>
                <a:latin typeface="Candara" panose="020E0502030303020204" pitchFamily="34" charset="0"/>
              </a:rPr>
              <a:t>thou must do</a:t>
            </a:r>
            <a:r>
              <a:rPr lang="en-US" sz="2400" b="1" i="1" dirty="0">
                <a:solidFill>
                  <a:schemeClr val="tx2"/>
                </a:solidFill>
                <a:latin typeface="Candara" panose="020E0502030303020204" pitchFamily="34" charset="0"/>
              </a:rPr>
              <a:t>”</a:t>
            </a:r>
          </a:p>
          <a:p>
            <a:pPr lvl="2">
              <a:buClr>
                <a:schemeClr val="bg1">
                  <a:lumMod val="65000"/>
                </a:schemeClr>
              </a:buClr>
              <a:buFont typeface="Wingdings" panose="05000000000000000000" pitchFamily="2" charset="2"/>
              <a:buChar char="§"/>
            </a:pPr>
            <a:r>
              <a:rPr lang="en-US" sz="2200" dirty="0">
                <a:solidFill>
                  <a:schemeClr val="tx2"/>
                </a:solidFill>
                <a:latin typeface="Candara" panose="020E0502030303020204" pitchFamily="34" charset="0"/>
              </a:rPr>
              <a:t> Acts 9:6b</a:t>
            </a:r>
          </a:p>
          <a:p>
            <a:pPr lvl="1"/>
            <a:endParaRPr lang="en-US" sz="800" dirty="0">
              <a:latin typeface="Candara" panose="020E0502030303020204" pitchFamily="34" charset="0"/>
            </a:endParaRPr>
          </a:p>
          <a:p>
            <a:pPr marL="109728" indent="0">
              <a:buNone/>
            </a:pPr>
            <a:r>
              <a:rPr lang="en-US" sz="3600" b="1" dirty="0">
                <a:solidFill>
                  <a:srgbClr val="FF0000"/>
                </a:solidFill>
                <a:latin typeface="Candara" panose="020E0502030303020204" pitchFamily="34" charset="0"/>
              </a:rPr>
              <a:t>Paul obeyed the Divine instructions he was given</a:t>
            </a:r>
          </a:p>
        </p:txBody>
      </p:sp>
      <p:sp>
        <p:nvSpPr>
          <p:cNvPr id="4" name="Slide Number Placeholder 3"/>
          <p:cNvSpPr>
            <a:spLocks noGrp="1"/>
          </p:cNvSpPr>
          <p:nvPr>
            <p:ph type="sldNum" sz="quarter" idx="12"/>
          </p:nvPr>
        </p:nvSpPr>
        <p:spPr/>
        <p:txBody>
          <a:bodyPr/>
          <a:lstStyle/>
          <a:p>
            <a:fld id="{C081DE8D-F187-4775-A676-937AE8CCDCF6}" type="slidenum">
              <a:rPr lang="en-US" smtClean="0"/>
              <a:t>11</a:t>
            </a:fld>
            <a:endParaRPr lang="en-US"/>
          </a:p>
        </p:txBody>
      </p:sp>
      <p:cxnSp>
        <p:nvCxnSpPr>
          <p:cNvPr id="6" name="Straight Connector 5"/>
          <p:cNvCxnSpPr>
            <a:cxnSpLocks/>
          </p:cNvCxnSpPr>
          <p:nvPr/>
        </p:nvCxnSpPr>
        <p:spPr>
          <a:xfrm>
            <a:off x="4409975" y="5504850"/>
            <a:ext cx="36576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C320E6AA-E657-43A4-AF89-0B006D2628D8}"/>
              </a:ext>
            </a:extLst>
          </p:cNvPr>
          <p:cNvSpPr/>
          <p:nvPr/>
        </p:nvSpPr>
        <p:spPr>
          <a:xfrm rot="16200000">
            <a:off x="-2294292" y="3607234"/>
            <a:ext cx="5336717" cy="677108"/>
          </a:xfrm>
          <a:prstGeom prst="rect">
            <a:avLst/>
          </a:prstGeom>
          <a:noFill/>
        </p:spPr>
        <p:txBody>
          <a:bodyPr wrap="none" lIns="91440" tIns="45720" rIns="91440" bIns="45720">
            <a:spAutoFit/>
          </a:bodyPr>
          <a:lstStyle/>
          <a:p>
            <a:pPr algn="ctr"/>
            <a:r>
              <a:rPr lang="en-US" sz="3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rPr>
              <a:t>The Blind Man Could See</a:t>
            </a:r>
            <a:endParaRPr lang="en-US" sz="38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endParaRPr>
          </a:p>
        </p:txBody>
      </p:sp>
      <p:sp>
        <p:nvSpPr>
          <p:cNvPr id="8" name="Arrow: Bent 7">
            <a:extLst>
              <a:ext uri="{FF2B5EF4-FFF2-40B4-BE49-F238E27FC236}">
                <a16:creationId xmlns:a16="http://schemas.microsoft.com/office/drawing/2014/main" id="{7B255FB7-B214-4CF8-9E0A-CD006DC2FA83}"/>
              </a:ext>
            </a:extLst>
          </p:cNvPr>
          <p:cNvSpPr/>
          <p:nvPr/>
        </p:nvSpPr>
        <p:spPr>
          <a:xfrm>
            <a:off x="337755" y="728597"/>
            <a:ext cx="605093" cy="593114"/>
          </a:xfrm>
          <a:prstGeom prst="bentArrow">
            <a:avLst>
              <a:gd name="adj1" fmla="val 25000"/>
              <a:gd name="adj2" fmla="val 25000"/>
              <a:gd name="adj3" fmla="val 25000"/>
              <a:gd name="adj4" fmla="val 6486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Tree>
    <p:extLst>
      <p:ext uri="{BB962C8B-B14F-4D97-AF65-F5344CB8AC3E}">
        <p14:creationId xmlns:p14="http://schemas.microsoft.com/office/powerpoint/2010/main" val="2504563510"/>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25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25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25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25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250"/>
                                        <p:tgtEl>
                                          <p:spTgt spid="3">
                                            <p:txEl>
                                              <p:pRg st="4" end="4"/>
                                            </p:txEl>
                                          </p:spTgt>
                                        </p:tgtEl>
                                      </p:cBhvr>
                                    </p:animEffect>
                                  </p:childTnLst>
                                </p:cTn>
                              </p:par>
                            </p:childTnLst>
                          </p:cTn>
                        </p:par>
                        <p:par>
                          <p:cTn id="33" fill="hold">
                            <p:stCondLst>
                              <p:cond delay="1250"/>
                            </p:stCondLst>
                            <p:childTnLst>
                              <p:par>
                                <p:cTn id="34" presetID="10" presetClass="entr" presetSubtype="0" fill="hold" grpId="0" nodeType="after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25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1250"/>
                                        <p:tgtEl>
                                          <p:spTgt spid="3">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ipe(left)">
                                      <p:cBhvr>
                                        <p:cTn id="46"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239" y="353245"/>
            <a:ext cx="10772648" cy="1066800"/>
          </a:xfrm>
        </p:spPr>
        <p:txBody>
          <a:bodyPr>
            <a:normAutofit/>
          </a:bodyPr>
          <a:lstStyle/>
          <a:p>
            <a:r>
              <a:rPr lang="en-US" b="1" dirty="0">
                <a:latin typeface="Candara" panose="020E0502030303020204" pitchFamily="34" charset="0"/>
              </a:rPr>
              <a:t>What He Must Do To Wash Away His Sins</a:t>
            </a:r>
          </a:p>
        </p:txBody>
      </p:sp>
      <p:sp>
        <p:nvSpPr>
          <p:cNvPr id="3" name="Content Placeholder 2"/>
          <p:cNvSpPr>
            <a:spLocks noGrp="1"/>
          </p:cNvSpPr>
          <p:nvPr>
            <p:ph idx="1"/>
          </p:nvPr>
        </p:nvSpPr>
        <p:spPr>
          <a:xfrm>
            <a:off x="805086" y="1600199"/>
            <a:ext cx="10972801" cy="4904555"/>
          </a:xfrm>
        </p:spPr>
        <p:txBody>
          <a:bodyPr>
            <a:normAutofit/>
          </a:bodyPr>
          <a:lstStyle/>
          <a:p>
            <a:pPr marL="109728" indent="0">
              <a:buNone/>
            </a:pPr>
            <a:r>
              <a:rPr lang="en-US" sz="3200" b="1" i="1" dirty="0">
                <a:latin typeface="Candara" panose="020E0502030303020204" pitchFamily="34" charset="0"/>
              </a:rPr>
              <a:t>“And now why </a:t>
            </a:r>
            <a:r>
              <a:rPr lang="en-US" sz="3200" b="1" i="1" dirty="0" err="1">
                <a:latin typeface="Candara" panose="020E0502030303020204" pitchFamily="34" charset="0"/>
              </a:rPr>
              <a:t>tarriest</a:t>
            </a:r>
            <a:r>
              <a:rPr lang="en-US" sz="3200" b="1" i="1" dirty="0">
                <a:latin typeface="Candara" panose="020E0502030303020204" pitchFamily="34" charset="0"/>
              </a:rPr>
              <a:t> thou? arise, and be baptized, and wash away thy sins, calling on the name of the Lord” </a:t>
            </a:r>
            <a:r>
              <a:rPr lang="en-US" sz="3200" dirty="0">
                <a:latin typeface="Candara" panose="020E0502030303020204" pitchFamily="34" charset="0"/>
              </a:rPr>
              <a:t>- Acts 22:16</a:t>
            </a:r>
          </a:p>
          <a:p>
            <a:pPr>
              <a:buFont typeface="Wingdings" panose="05000000000000000000" pitchFamily="2" charset="2"/>
              <a:buChar char="§"/>
            </a:pPr>
            <a:r>
              <a:rPr lang="en-US" dirty="0">
                <a:latin typeface="Candara" panose="020E0502030303020204" pitchFamily="34" charset="0"/>
              </a:rPr>
              <a:t>This is the </a:t>
            </a:r>
            <a:r>
              <a:rPr lang="en-US" b="1" u="sng" dirty="0">
                <a:latin typeface="Candara" panose="020E0502030303020204" pitchFamily="34" charset="0"/>
              </a:rPr>
              <a:t>MUST</a:t>
            </a:r>
            <a:r>
              <a:rPr lang="en-US" dirty="0">
                <a:latin typeface="Candara" panose="020E0502030303020204" pitchFamily="34" charset="0"/>
              </a:rPr>
              <a:t> he had to do!</a:t>
            </a:r>
          </a:p>
          <a:p>
            <a:pPr>
              <a:buFont typeface="Wingdings" panose="05000000000000000000" pitchFamily="2" charset="2"/>
              <a:buChar char="§"/>
            </a:pPr>
            <a:r>
              <a:rPr lang="en-US" dirty="0">
                <a:latin typeface="Candara" panose="020E0502030303020204" pitchFamily="34" charset="0"/>
              </a:rPr>
              <a:t>Baptism stands between the alien sinner and one’s sins being washed way</a:t>
            </a:r>
          </a:p>
          <a:p>
            <a:pPr>
              <a:buFont typeface="Wingdings" panose="05000000000000000000" pitchFamily="2" charset="2"/>
              <a:buChar char="§"/>
            </a:pPr>
            <a:endParaRPr lang="en-US" sz="900" dirty="0">
              <a:latin typeface="Candara" panose="020E0502030303020204" pitchFamily="34" charset="0"/>
            </a:endParaRPr>
          </a:p>
          <a:p>
            <a:pPr marL="109728" indent="0">
              <a:buNone/>
            </a:pPr>
            <a:r>
              <a:rPr lang="en-US" sz="3500" b="1" dirty="0">
                <a:solidFill>
                  <a:srgbClr val="FF0000"/>
                </a:solidFill>
                <a:latin typeface="Candara" panose="020E0502030303020204" pitchFamily="34" charset="0"/>
              </a:rPr>
              <a:t>One must be baptized for their sins to be </a:t>
            </a:r>
            <a:r>
              <a:rPr lang="en-US" sz="3500" b="1" i="1" u="sng" dirty="0">
                <a:solidFill>
                  <a:srgbClr val="FF0000"/>
                </a:solidFill>
                <a:latin typeface="Candara" panose="020E0502030303020204" pitchFamily="34" charset="0"/>
              </a:rPr>
              <a:t>washed</a:t>
            </a:r>
            <a:r>
              <a:rPr lang="en-US" sz="3500" b="1" dirty="0">
                <a:solidFill>
                  <a:srgbClr val="FF0000"/>
                </a:solidFill>
                <a:latin typeface="Candara" panose="020E0502030303020204" pitchFamily="34" charset="0"/>
              </a:rPr>
              <a:t> away</a:t>
            </a:r>
          </a:p>
          <a:p>
            <a:pPr>
              <a:buClr>
                <a:srgbClr val="FF0000"/>
              </a:buClr>
              <a:buFont typeface="Wingdings" panose="05000000000000000000" pitchFamily="2" charset="2"/>
              <a:buChar char="§"/>
            </a:pPr>
            <a:r>
              <a:rPr lang="en-US" sz="3200" dirty="0">
                <a:solidFill>
                  <a:srgbClr val="FF0000"/>
                </a:solidFill>
                <a:latin typeface="Candara" panose="020E0502030303020204" pitchFamily="34" charset="0"/>
              </a:rPr>
              <a:t>Acts 2:38; Mark 16:15-16; 1 Peter 3:21</a:t>
            </a:r>
          </a:p>
          <a:p>
            <a:pPr>
              <a:buClr>
                <a:srgbClr val="FF0000"/>
              </a:buClr>
              <a:buFont typeface="Wingdings" panose="05000000000000000000" pitchFamily="2" charset="2"/>
              <a:buChar char="§"/>
            </a:pPr>
            <a:r>
              <a:rPr lang="en-US" sz="3200" dirty="0">
                <a:solidFill>
                  <a:srgbClr val="FF0000"/>
                </a:solidFill>
                <a:latin typeface="Candara" panose="020E0502030303020204" pitchFamily="34" charset="0"/>
              </a:rPr>
              <a:t>1 Corinthians 6:11; Ephesians 5:26; Hebrews 10:22</a:t>
            </a:r>
          </a:p>
          <a:p>
            <a:pPr>
              <a:buClr>
                <a:srgbClr val="FF0000"/>
              </a:buClr>
              <a:buFont typeface="Wingdings" panose="05000000000000000000" pitchFamily="2" charset="2"/>
              <a:buChar char="§"/>
            </a:pPr>
            <a:r>
              <a:rPr lang="en-US" sz="3200" dirty="0">
                <a:solidFill>
                  <a:srgbClr val="FF0000"/>
                </a:solidFill>
                <a:latin typeface="Candara" panose="020E0502030303020204" pitchFamily="34" charset="0"/>
              </a:rPr>
              <a:t>Titus 3:5; Revelation 1:5; 7:14</a:t>
            </a:r>
          </a:p>
          <a:p>
            <a:pPr>
              <a:buFont typeface="Wingdings" panose="05000000000000000000" pitchFamily="2" charset="2"/>
              <a:buChar char="§"/>
            </a:pPr>
            <a:endParaRPr lang="en-US" dirty="0">
              <a:latin typeface="Candara" panose="020E0502030303020204" pitchFamily="34" charset="0"/>
            </a:endParaRPr>
          </a:p>
          <a:p>
            <a:endParaRPr lang="en-US" dirty="0"/>
          </a:p>
        </p:txBody>
      </p:sp>
      <p:sp>
        <p:nvSpPr>
          <p:cNvPr id="4" name="Slide Number Placeholder 3"/>
          <p:cNvSpPr>
            <a:spLocks noGrp="1"/>
          </p:cNvSpPr>
          <p:nvPr>
            <p:ph type="sldNum" sz="quarter" idx="12"/>
          </p:nvPr>
        </p:nvSpPr>
        <p:spPr/>
        <p:txBody>
          <a:bodyPr/>
          <a:lstStyle/>
          <a:p>
            <a:fld id="{C081DE8D-F187-4775-A676-937AE8CCDCF6}" type="slidenum">
              <a:rPr lang="en-US" smtClean="0"/>
              <a:t>12</a:t>
            </a:fld>
            <a:endParaRPr lang="en-US"/>
          </a:p>
        </p:txBody>
      </p:sp>
      <p:sp>
        <p:nvSpPr>
          <p:cNvPr id="6" name="Rectangle 5">
            <a:extLst>
              <a:ext uri="{FF2B5EF4-FFF2-40B4-BE49-F238E27FC236}">
                <a16:creationId xmlns:a16="http://schemas.microsoft.com/office/drawing/2014/main" id="{DFE7A017-B5D2-4A20-9DD7-61A74D749E98}"/>
              </a:ext>
            </a:extLst>
          </p:cNvPr>
          <p:cNvSpPr/>
          <p:nvPr/>
        </p:nvSpPr>
        <p:spPr>
          <a:xfrm rot="16200000">
            <a:off x="-2294292" y="3607234"/>
            <a:ext cx="5336717" cy="677108"/>
          </a:xfrm>
          <a:prstGeom prst="rect">
            <a:avLst/>
          </a:prstGeom>
          <a:noFill/>
        </p:spPr>
        <p:txBody>
          <a:bodyPr wrap="none" lIns="91440" tIns="45720" rIns="91440" bIns="45720">
            <a:spAutoFit/>
          </a:bodyPr>
          <a:lstStyle/>
          <a:p>
            <a:pPr algn="ctr"/>
            <a:r>
              <a:rPr lang="en-US" sz="3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rPr>
              <a:t>The Blind Man Could See</a:t>
            </a:r>
            <a:endParaRPr lang="en-US" sz="38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endParaRPr>
          </a:p>
        </p:txBody>
      </p:sp>
      <p:sp>
        <p:nvSpPr>
          <p:cNvPr id="7" name="Arrow: Bent 6">
            <a:extLst>
              <a:ext uri="{FF2B5EF4-FFF2-40B4-BE49-F238E27FC236}">
                <a16:creationId xmlns:a16="http://schemas.microsoft.com/office/drawing/2014/main" id="{40CCF6DE-6E56-4D75-82D7-81CE48D48D00}"/>
              </a:ext>
            </a:extLst>
          </p:cNvPr>
          <p:cNvSpPr/>
          <p:nvPr/>
        </p:nvSpPr>
        <p:spPr>
          <a:xfrm>
            <a:off x="337755" y="728597"/>
            <a:ext cx="605093" cy="593114"/>
          </a:xfrm>
          <a:prstGeom prst="bentArrow">
            <a:avLst>
              <a:gd name="adj1" fmla="val 25000"/>
              <a:gd name="adj2" fmla="val 25000"/>
              <a:gd name="adj3" fmla="val 25000"/>
              <a:gd name="adj4" fmla="val 6486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Tree>
    <p:extLst>
      <p:ext uri="{BB962C8B-B14F-4D97-AF65-F5344CB8AC3E}">
        <p14:creationId xmlns:p14="http://schemas.microsoft.com/office/powerpoint/2010/main" val="2414208434"/>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598" y="348782"/>
            <a:ext cx="9067800" cy="1066800"/>
          </a:xfrm>
        </p:spPr>
        <p:txBody>
          <a:bodyPr>
            <a:normAutofit/>
          </a:bodyPr>
          <a:lstStyle/>
          <a:p>
            <a:r>
              <a:rPr lang="en-US" b="1" dirty="0">
                <a:latin typeface="Candara" panose="020E0502030303020204" pitchFamily="34" charset="0"/>
              </a:rPr>
              <a:t>The Chief of Sinners Could be Saved</a:t>
            </a:r>
          </a:p>
        </p:txBody>
      </p:sp>
      <p:sp>
        <p:nvSpPr>
          <p:cNvPr id="3" name="Content Placeholder 2"/>
          <p:cNvSpPr>
            <a:spLocks noGrp="1"/>
          </p:cNvSpPr>
          <p:nvPr>
            <p:ph idx="1"/>
          </p:nvPr>
        </p:nvSpPr>
        <p:spPr>
          <a:xfrm>
            <a:off x="942848" y="1600199"/>
            <a:ext cx="10715752" cy="5013947"/>
          </a:xfrm>
        </p:spPr>
        <p:txBody>
          <a:bodyPr>
            <a:normAutofit/>
          </a:bodyPr>
          <a:lstStyle/>
          <a:p>
            <a:pPr marL="109728" indent="0">
              <a:buNone/>
            </a:pPr>
            <a:r>
              <a:rPr lang="en-US" sz="3200" b="1" i="1" dirty="0">
                <a:latin typeface="Candara" panose="020E0502030303020204" pitchFamily="34" charset="0"/>
              </a:rPr>
              <a:t>“This is a faithful saying, and worthy of all acceptation, that Christ Jesus came into the world to save sinners; of whom I am chief” - </a:t>
            </a:r>
            <a:r>
              <a:rPr lang="en-US" sz="3200" dirty="0">
                <a:latin typeface="Candara" panose="020E0502030303020204" pitchFamily="34" charset="0"/>
              </a:rPr>
              <a:t>1 Timothy 1:15</a:t>
            </a:r>
          </a:p>
          <a:p>
            <a:pPr>
              <a:buFont typeface="Wingdings" panose="05000000000000000000" pitchFamily="2" charset="2"/>
              <a:buChar char="§"/>
            </a:pPr>
            <a:r>
              <a:rPr lang="en-US" dirty="0">
                <a:latin typeface="Candara" panose="020E0502030303020204" pitchFamily="34" charset="0"/>
              </a:rPr>
              <a:t>Some believe their sins are too great for God to forgive them</a:t>
            </a:r>
          </a:p>
          <a:p>
            <a:pPr lvl="1">
              <a:buFont typeface="Wingdings" panose="05000000000000000000" pitchFamily="2" charset="2"/>
              <a:buChar char="§"/>
            </a:pPr>
            <a:r>
              <a:rPr lang="en-US" dirty="0">
                <a:solidFill>
                  <a:schemeClr val="tx1"/>
                </a:solidFill>
                <a:latin typeface="Candara" panose="020E0502030303020204" pitchFamily="34" charset="0"/>
              </a:rPr>
              <a:t>People who make such a claim question and doubt God’s power</a:t>
            </a:r>
          </a:p>
          <a:p>
            <a:pPr lvl="2">
              <a:buClr>
                <a:schemeClr val="accent2"/>
              </a:buClr>
              <a:buFont typeface="Wingdings" panose="05000000000000000000" pitchFamily="2" charset="2"/>
              <a:buChar char="§"/>
            </a:pPr>
            <a:r>
              <a:rPr lang="en-US" dirty="0">
                <a:solidFill>
                  <a:schemeClr val="tx1"/>
                </a:solidFill>
                <a:latin typeface="Candara" panose="020E0502030303020204" pitchFamily="34" charset="0"/>
              </a:rPr>
              <a:t>Romans 8:31 </a:t>
            </a:r>
            <a:r>
              <a:rPr lang="en-US" b="1" i="1" dirty="0">
                <a:solidFill>
                  <a:schemeClr val="tx1"/>
                </a:solidFill>
                <a:latin typeface="Candara" panose="020E0502030303020204" pitchFamily="34" charset="0"/>
              </a:rPr>
              <a:t>- “If God be for us, who can be against us?”</a:t>
            </a:r>
          </a:p>
          <a:p>
            <a:pPr>
              <a:buFont typeface="Wingdings" panose="05000000000000000000" pitchFamily="2" charset="2"/>
              <a:buChar char="§"/>
            </a:pPr>
            <a:r>
              <a:rPr lang="en-US" dirty="0">
                <a:latin typeface="Candara" panose="020E0502030303020204" pitchFamily="34" charset="0"/>
              </a:rPr>
              <a:t>No sin greater than Saul’s - Galatians 1:23; vs. 13</a:t>
            </a:r>
          </a:p>
          <a:p>
            <a:pPr>
              <a:buFont typeface="Wingdings" panose="05000000000000000000" pitchFamily="2" charset="2"/>
              <a:buChar char="§"/>
            </a:pPr>
            <a:endParaRPr lang="en-US" sz="800" dirty="0">
              <a:latin typeface="Candara" panose="020E0502030303020204" pitchFamily="34" charset="0"/>
            </a:endParaRPr>
          </a:p>
          <a:p>
            <a:pPr marL="109728" indent="0">
              <a:buNone/>
            </a:pPr>
            <a:r>
              <a:rPr lang="en-US" sz="3600" b="1" dirty="0">
                <a:solidFill>
                  <a:srgbClr val="FF0000"/>
                </a:solidFill>
                <a:latin typeface="Candara" panose="020E0502030303020204" pitchFamily="34" charset="0"/>
              </a:rPr>
              <a:t>The Gospel has the POWER to Save All Men</a:t>
            </a:r>
          </a:p>
          <a:p>
            <a:pPr>
              <a:buClr>
                <a:srgbClr val="FF0000"/>
              </a:buClr>
              <a:buFont typeface="Wingdings" panose="05000000000000000000" pitchFamily="2" charset="2"/>
              <a:buChar char="§"/>
            </a:pPr>
            <a:r>
              <a:rPr lang="en-US" sz="3200" dirty="0">
                <a:solidFill>
                  <a:srgbClr val="FF0000"/>
                </a:solidFill>
                <a:latin typeface="Candara" panose="020E0502030303020204" pitchFamily="34" charset="0"/>
              </a:rPr>
              <a:t>Romans 1:16-17; 1 Timothy 2:4-6; 2 Peter 3:9</a:t>
            </a:r>
          </a:p>
        </p:txBody>
      </p:sp>
      <p:sp>
        <p:nvSpPr>
          <p:cNvPr id="4" name="Slide Number Placeholder 3"/>
          <p:cNvSpPr>
            <a:spLocks noGrp="1"/>
          </p:cNvSpPr>
          <p:nvPr>
            <p:ph type="sldNum" sz="quarter" idx="12"/>
          </p:nvPr>
        </p:nvSpPr>
        <p:spPr/>
        <p:txBody>
          <a:bodyPr/>
          <a:lstStyle/>
          <a:p>
            <a:fld id="{C081DE8D-F187-4775-A676-937AE8CCDCF6}" type="slidenum">
              <a:rPr lang="en-US" smtClean="0"/>
              <a:t>13</a:t>
            </a:fld>
            <a:endParaRPr lang="en-US"/>
          </a:p>
        </p:txBody>
      </p:sp>
      <p:sp>
        <p:nvSpPr>
          <p:cNvPr id="7" name="Arrow: Bent 6">
            <a:extLst>
              <a:ext uri="{FF2B5EF4-FFF2-40B4-BE49-F238E27FC236}">
                <a16:creationId xmlns:a16="http://schemas.microsoft.com/office/drawing/2014/main" id="{4285E67D-3854-4279-99D1-36EA114F7640}"/>
              </a:ext>
            </a:extLst>
          </p:cNvPr>
          <p:cNvSpPr/>
          <p:nvPr/>
        </p:nvSpPr>
        <p:spPr>
          <a:xfrm>
            <a:off x="337755" y="728597"/>
            <a:ext cx="605093" cy="593114"/>
          </a:xfrm>
          <a:prstGeom prst="bentArrow">
            <a:avLst>
              <a:gd name="adj1" fmla="val 25000"/>
              <a:gd name="adj2" fmla="val 25000"/>
              <a:gd name="adj3" fmla="val 25000"/>
              <a:gd name="adj4" fmla="val 6486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8" name="Rectangle 7">
            <a:extLst>
              <a:ext uri="{FF2B5EF4-FFF2-40B4-BE49-F238E27FC236}">
                <a16:creationId xmlns:a16="http://schemas.microsoft.com/office/drawing/2014/main" id="{7A4FEA4D-5111-4461-9251-8BBF9F45FB49}"/>
              </a:ext>
            </a:extLst>
          </p:cNvPr>
          <p:cNvSpPr/>
          <p:nvPr/>
        </p:nvSpPr>
        <p:spPr>
          <a:xfrm rot="16200000">
            <a:off x="-2294292" y="3607234"/>
            <a:ext cx="5336717" cy="677108"/>
          </a:xfrm>
          <a:prstGeom prst="rect">
            <a:avLst/>
          </a:prstGeom>
          <a:noFill/>
        </p:spPr>
        <p:txBody>
          <a:bodyPr wrap="none" lIns="91440" tIns="45720" rIns="91440" bIns="45720">
            <a:spAutoFit/>
          </a:bodyPr>
          <a:lstStyle/>
          <a:p>
            <a:pPr algn="ctr"/>
            <a:r>
              <a:rPr lang="en-US" sz="3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rPr>
              <a:t>The Blind Man Could See</a:t>
            </a:r>
            <a:endParaRPr lang="en-US" sz="38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endParaRPr>
          </a:p>
        </p:txBody>
      </p:sp>
    </p:spTree>
    <p:extLst>
      <p:ext uri="{BB962C8B-B14F-4D97-AF65-F5344CB8AC3E}">
        <p14:creationId xmlns:p14="http://schemas.microsoft.com/office/powerpoint/2010/main" val="1586752254"/>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598" y="348782"/>
            <a:ext cx="9067800" cy="1066800"/>
          </a:xfrm>
        </p:spPr>
        <p:txBody>
          <a:bodyPr>
            <a:normAutofit/>
          </a:bodyPr>
          <a:lstStyle/>
          <a:p>
            <a:r>
              <a:rPr lang="en-US" b="1" dirty="0">
                <a:latin typeface="Candara" panose="020E0502030303020204" pitchFamily="34" charset="0"/>
              </a:rPr>
              <a:t>The Purpose God Planned for Him</a:t>
            </a:r>
          </a:p>
        </p:txBody>
      </p:sp>
      <p:sp>
        <p:nvSpPr>
          <p:cNvPr id="3" name="Content Placeholder 2"/>
          <p:cNvSpPr>
            <a:spLocks noGrp="1"/>
          </p:cNvSpPr>
          <p:nvPr>
            <p:ph idx="1"/>
          </p:nvPr>
        </p:nvSpPr>
        <p:spPr>
          <a:xfrm>
            <a:off x="942848" y="1600199"/>
            <a:ext cx="11096752" cy="5013947"/>
          </a:xfrm>
        </p:spPr>
        <p:txBody>
          <a:bodyPr>
            <a:normAutofit/>
          </a:bodyPr>
          <a:lstStyle/>
          <a:p>
            <a:pPr marL="109728" indent="0">
              <a:buNone/>
            </a:pPr>
            <a:r>
              <a:rPr lang="en-US" sz="3200" b="1" i="1" dirty="0">
                <a:latin typeface="Candara" panose="020E0502030303020204" pitchFamily="34" charset="0"/>
              </a:rPr>
              <a:t>“But the Lord said unto him, Go thy way: for he is a chosen vessel unto me, to bear my name before the Gentiles, and kings, and the children of Israel: 16 For I will shew him how great things he must suffer for my name’s sake” </a:t>
            </a:r>
            <a:r>
              <a:rPr lang="en-US" sz="3200" dirty="0">
                <a:latin typeface="Candara" panose="020E0502030303020204" pitchFamily="34" charset="0"/>
              </a:rPr>
              <a:t>- Acts 9:15</a:t>
            </a:r>
          </a:p>
          <a:p>
            <a:pPr>
              <a:buFont typeface="Wingdings" panose="05000000000000000000" pitchFamily="2" charset="2"/>
              <a:buChar char="§"/>
            </a:pPr>
            <a:r>
              <a:rPr lang="en-US" dirty="0">
                <a:latin typeface="Candara" panose="020E0502030303020204" pitchFamily="34" charset="0"/>
              </a:rPr>
              <a:t>Paul would become the persecuted preacher of the gospel</a:t>
            </a:r>
          </a:p>
          <a:p>
            <a:pPr lvl="1">
              <a:buFont typeface="Wingdings" panose="05000000000000000000" pitchFamily="2" charset="2"/>
              <a:buChar char="§"/>
            </a:pPr>
            <a:r>
              <a:rPr lang="en-US" dirty="0">
                <a:solidFill>
                  <a:schemeClr val="tx1"/>
                </a:solidFill>
                <a:latin typeface="Candara" panose="020E0502030303020204" pitchFamily="34" charset="0"/>
              </a:rPr>
              <a:t>2 Corinthians 11:22-28</a:t>
            </a:r>
          </a:p>
          <a:p>
            <a:pPr>
              <a:buFont typeface="Wingdings" panose="05000000000000000000" pitchFamily="2" charset="2"/>
              <a:buChar char="§"/>
            </a:pPr>
            <a:endParaRPr lang="en-US" sz="800" dirty="0">
              <a:latin typeface="Candara" panose="020E0502030303020204" pitchFamily="34" charset="0"/>
            </a:endParaRPr>
          </a:p>
          <a:p>
            <a:pPr marL="109728" indent="0">
              <a:buNone/>
            </a:pPr>
            <a:endParaRPr lang="en-US" sz="1100" b="1" dirty="0">
              <a:solidFill>
                <a:srgbClr val="FF0000"/>
              </a:solidFill>
              <a:latin typeface="Candara" panose="020E0502030303020204" pitchFamily="34" charset="0"/>
            </a:endParaRPr>
          </a:p>
          <a:p>
            <a:pPr marL="109728" indent="0">
              <a:buNone/>
            </a:pPr>
            <a:r>
              <a:rPr lang="en-US" sz="3600" b="1" dirty="0">
                <a:solidFill>
                  <a:srgbClr val="FF0000"/>
                </a:solidFill>
                <a:latin typeface="Candara" panose="020E0502030303020204" pitchFamily="34" charset="0"/>
              </a:rPr>
              <a:t>Paul’s Purpose Was To Open The Blind Eyes of Sinners</a:t>
            </a:r>
          </a:p>
          <a:p>
            <a:pPr>
              <a:buClr>
                <a:srgbClr val="FF0000"/>
              </a:buClr>
              <a:buFont typeface="Wingdings" panose="05000000000000000000" pitchFamily="2" charset="2"/>
              <a:buChar char="§"/>
            </a:pPr>
            <a:r>
              <a:rPr lang="en-US" sz="3200" dirty="0">
                <a:solidFill>
                  <a:srgbClr val="FF0000"/>
                </a:solidFill>
                <a:latin typeface="Candara" panose="020E0502030303020204" pitchFamily="34" charset="0"/>
              </a:rPr>
              <a:t>Acts 26:16-20</a:t>
            </a:r>
          </a:p>
        </p:txBody>
      </p:sp>
      <p:sp>
        <p:nvSpPr>
          <p:cNvPr id="4" name="Slide Number Placeholder 3"/>
          <p:cNvSpPr>
            <a:spLocks noGrp="1"/>
          </p:cNvSpPr>
          <p:nvPr>
            <p:ph type="sldNum" sz="quarter" idx="12"/>
          </p:nvPr>
        </p:nvSpPr>
        <p:spPr/>
        <p:txBody>
          <a:bodyPr/>
          <a:lstStyle/>
          <a:p>
            <a:fld id="{C081DE8D-F187-4775-A676-937AE8CCDCF6}" type="slidenum">
              <a:rPr lang="en-US" smtClean="0"/>
              <a:t>14</a:t>
            </a:fld>
            <a:endParaRPr lang="en-US"/>
          </a:p>
        </p:txBody>
      </p:sp>
      <p:sp>
        <p:nvSpPr>
          <p:cNvPr id="7" name="Arrow: Bent 6">
            <a:extLst>
              <a:ext uri="{FF2B5EF4-FFF2-40B4-BE49-F238E27FC236}">
                <a16:creationId xmlns:a16="http://schemas.microsoft.com/office/drawing/2014/main" id="{4285E67D-3854-4279-99D1-36EA114F7640}"/>
              </a:ext>
            </a:extLst>
          </p:cNvPr>
          <p:cNvSpPr/>
          <p:nvPr/>
        </p:nvSpPr>
        <p:spPr>
          <a:xfrm>
            <a:off x="337755" y="728597"/>
            <a:ext cx="605093" cy="593114"/>
          </a:xfrm>
          <a:prstGeom prst="bentArrow">
            <a:avLst>
              <a:gd name="adj1" fmla="val 25000"/>
              <a:gd name="adj2" fmla="val 25000"/>
              <a:gd name="adj3" fmla="val 25000"/>
              <a:gd name="adj4" fmla="val 6486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8" name="Rectangle 7">
            <a:extLst>
              <a:ext uri="{FF2B5EF4-FFF2-40B4-BE49-F238E27FC236}">
                <a16:creationId xmlns:a16="http://schemas.microsoft.com/office/drawing/2014/main" id="{F8CA4F10-9820-40BA-A172-C3D5605E5E0A}"/>
              </a:ext>
            </a:extLst>
          </p:cNvPr>
          <p:cNvSpPr/>
          <p:nvPr/>
        </p:nvSpPr>
        <p:spPr>
          <a:xfrm rot="16200000">
            <a:off x="-2294292" y="3607234"/>
            <a:ext cx="5336717" cy="677108"/>
          </a:xfrm>
          <a:prstGeom prst="rect">
            <a:avLst/>
          </a:prstGeom>
          <a:noFill/>
        </p:spPr>
        <p:txBody>
          <a:bodyPr wrap="none" lIns="91440" tIns="45720" rIns="91440" bIns="45720">
            <a:spAutoFit/>
          </a:bodyPr>
          <a:lstStyle/>
          <a:p>
            <a:pPr algn="ctr"/>
            <a:r>
              <a:rPr lang="en-US" sz="3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rPr>
              <a:t>The Blind Man Could See</a:t>
            </a:r>
            <a:endParaRPr lang="en-US" sz="38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endParaRPr>
          </a:p>
        </p:txBody>
      </p:sp>
    </p:spTree>
    <p:extLst>
      <p:ext uri="{BB962C8B-B14F-4D97-AF65-F5344CB8AC3E}">
        <p14:creationId xmlns:p14="http://schemas.microsoft.com/office/powerpoint/2010/main" val="1426690612"/>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childTnLst>
                                </p:cTn>
                              </p:par>
                            </p:childTnLst>
                          </p:cTn>
                        </p:par>
                        <p:par>
                          <p:cTn id="28" fill="hold">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8928" y="581418"/>
            <a:ext cx="10626090" cy="5928347"/>
          </a:xfrm>
        </p:spPr>
        <p:txBody>
          <a:bodyPr>
            <a:normAutofit/>
          </a:bodyPr>
          <a:lstStyle/>
          <a:p>
            <a:pPr>
              <a:spcBef>
                <a:spcPts val="0"/>
              </a:spcBef>
              <a:buFont typeface="Wingdings" panose="05000000000000000000" pitchFamily="2" charset="2"/>
              <a:buChar char="§"/>
            </a:pPr>
            <a:r>
              <a:rPr lang="en-US" sz="3200" dirty="0">
                <a:solidFill>
                  <a:schemeClr val="tx2"/>
                </a:solidFill>
                <a:latin typeface="Candara" panose="020E0502030303020204" pitchFamily="34" charset="0"/>
              </a:rPr>
              <a:t>His Thoughts Did Not Matter</a:t>
            </a:r>
          </a:p>
          <a:p>
            <a:pPr>
              <a:spcBef>
                <a:spcPts val="0"/>
              </a:spcBef>
              <a:buFont typeface="Wingdings" panose="05000000000000000000" pitchFamily="2" charset="2"/>
              <a:buChar char="§"/>
            </a:pPr>
            <a:r>
              <a:rPr lang="en-US" sz="3200" dirty="0">
                <a:solidFill>
                  <a:schemeClr val="tx2"/>
                </a:solidFill>
                <a:latin typeface="Candara" panose="020E0502030303020204" pitchFamily="34" charset="0"/>
              </a:rPr>
              <a:t>The Need for the Right Source of Authority</a:t>
            </a:r>
          </a:p>
          <a:p>
            <a:pPr>
              <a:spcBef>
                <a:spcPts val="0"/>
              </a:spcBef>
              <a:buFont typeface="Wingdings" panose="05000000000000000000" pitchFamily="2" charset="2"/>
              <a:buChar char="§"/>
            </a:pPr>
            <a:r>
              <a:rPr lang="en-US" sz="3200" dirty="0">
                <a:solidFill>
                  <a:schemeClr val="tx2"/>
                </a:solidFill>
                <a:latin typeface="Candara" panose="020E0502030303020204" pitchFamily="34" charset="0"/>
              </a:rPr>
              <a:t>Conscience is Not a Safe Guide</a:t>
            </a:r>
          </a:p>
          <a:p>
            <a:pPr>
              <a:spcBef>
                <a:spcPts val="0"/>
              </a:spcBef>
              <a:buFont typeface="Wingdings" panose="05000000000000000000" pitchFamily="2" charset="2"/>
              <a:buChar char="§"/>
            </a:pPr>
            <a:r>
              <a:rPr lang="en-US" sz="3200" dirty="0">
                <a:solidFill>
                  <a:schemeClr val="tx2"/>
                </a:solidFill>
                <a:latin typeface="Candara" panose="020E0502030303020204" pitchFamily="34" charset="0"/>
              </a:rPr>
              <a:t>His Religion Was Wrong</a:t>
            </a:r>
          </a:p>
          <a:p>
            <a:pPr>
              <a:spcBef>
                <a:spcPts val="0"/>
              </a:spcBef>
              <a:buFont typeface="Wingdings" panose="05000000000000000000" pitchFamily="2" charset="2"/>
              <a:buChar char="§"/>
            </a:pPr>
            <a:r>
              <a:rPr lang="en-US" sz="3200" dirty="0">
                <a:solidFill>
                  <a:schemeClr val="tx2"/>
                </a:solidFill>
                <a:latin typeface="Candara" panose="020E0502030303020204" pitchFamily="34" charset="0"/>
              </a:rPr>
              <a:t>Man-made Traditions Lead To Vain Worship</a:t>
            </a:r>
          </a:p>
          <a:p>
            <a:pPr>
              <a:spcBef>
                <a:spcPts val="0"/>
              </a:spcBef>
              <a:buFont typeface="Wingdings" panose="05000000000000000000" pitchFamily="2" charset="2"/>
              <a:buChar char="§"/>
            </a:pPr>
            <a:r>
              <a:rPr lang="en-US" sz="3200" dirty="0">
                <a:solidFill>
                  <a:schemeClr val="tx2"/>
                </a:solidFill>
                <a:latin typeface="Candara" panose="020E0502030303020204" pitchFamily="34" charset="0"/>
              </a:rPr>
              <a:t>He Was Not Saved By Prayer</a:t>
            </a:r>
          </a:p>
          <a:p>
            <a:pPr>
              <a:spcBef>
                <a:spcPts val="0"/>
              </a:spcBef>
              <a:buFont typeface="Wingdings" panose="05000000000000000000" pitchFamily="2" charset="2"/>
              <a:buChar char="§"/>
            </a:pPr>
            <a:r>
              <a:rPr lang="en-US" sz="3200" dirty="0">
                <a:solidFill>
                  <a:schemeClr val="tx2"/>
                </a:solidFill>
                <a:latin typeface="Candara" panose="020E0502030303020204" pitchFamily="34" charset="0"/>
              </a:rPr>
              <a:t>Salvation is An Individual Matter</a:t>
            </a:r>
          </a:p>
          <a:p>
            <a:pPr>
              <a:spcBef>
                <a:spcPts val="0"/>
              </a:spcBef>
              <a:buFont typeface="Wingdings" panose="05000000000000000000" pitchFamily="2" charset="2"/>
              <a:buChar char="§"/>
            </a:pPr>
            <a:r>
              <a:rPr lang="en-US" sz="3200" dirty="0">
                <a:solidFill>
                  <a:schemeClr val="tx2"/>
                </a:solidFill>
                <a:latin typeface="Candara" panose="020E0502030303020204" pitchFamily="34" charset="0"/>
              </a:rPr>
              <a:t>What He Must To Do To Wash His Sins Away</a:t>
            </a:r>
          </a:p>
          <a:p>
            <a:pPr>
              <a:spcBef>
                <a:spcPts val="0"/>
              </a:spcBef>
              <a:buFont typeface="Wingdings" panose="05000000000000000000" pitchFamily="2" charset="2"/>
              <a:buChar char="§"/>
            </a:pPr>
            <a:r>
              <a:rPr lang="en-US" sz="3200" dirty="0">
                <a:solidFill>
                  <a:schemeClr val="tx2"/>
                </a:solidFill>
                <a:latin typeface="Candara" panose="020E0502030303020204" pitchFamily="34" charset="0"/>
              </a:rPr>
              <a:t>The Chief of Sinners Could be Saved</a:t>
            </a:r>
          </a:p>
          <a:p>
            <a:pPr>
              <a:spcBef>
                <a:spcPts val="0"/>
              </a:spcBef>
              <a:buFont typeface="Wingdings" panose="05000000000000000000" pitchFamily="2" charset="2"/>
              <a:buChar char="§"/>
            </a:pPr>
            <a:r>
              <a:rPr lang="en-US" sz="3200" dirty="0">
                <a:solidFill>
                  <a:schemeClr val="tx2"/>
                </a:solidFill>
                <a:latin typeface="Candara" panose="020E0502030303020204" pitchFamily="34" charset="0"/>
              </a:rPr>
              <a:t>The Purpose God Planned For Him</a:t>
            </a:r>
          </a:p>
          <a:p>
            <a:pPr marL="109728" indent="0">
              <a:buNone/>
            </a:pPr>
            <a:endParaRPr lang="en-US" sz="3600" dirty="0">
              <a:latin typeface="Candara" panose="020E0502030303020204" pitchFamily="34" charset="0"/>
            </a:endParaRPr>
          </a:p>
          <a:p>
            <a:endParaRPr lang="en-US" dirty="0"/>
          </a:p>
        </p:txBody>
      </p:sp>
      <p:sp>
        <p:nvSpPr>
          <p:cNvPr id="4" name="Slide Number Placeholder 3"/>
          <p:cNvSpPr>
            <a:spLocks noGrp="1"/>
          </p:cNvSpPr>
          <p:nvPr>
            <p:ph type="sldNum" sz="quarter" idx="12"/>
          </p:nvPr>
        </p:nvSpPr>
        <p:spPr/>
        <p:txBody>
          <a:bodyPr/>
          <a:lstStyle/>
          <a:p>
            <a:fld id="{C081DE8D-F187-4775-A676-937AE8CCDCF6}" type="slidenum">
              <a:rPr lang="en-US" smtClean="0"/>
              <a:t>15</a:t>
            </a:fld>
            <a:endParaRPr lang="en-US"/>
          </a:p>
        </p:txBody>
      </p:sp>
      <p:sp>
        <p:nvSpPr>
          <p:cNvPr id="6" name="Rectangle 5">
            <a:extLst>
              <a:ext uri="{FF2B5EF4-FFF2-40B4-BE49-F238E27FC236}">
                <a16:creationId xmlns:a16="http://schemas.microsoft.com/office/drawing/2014/main" id="{7B052317-428A-47E1-B709-DAC823EA3EED}"/>
              </a:ext>
            </a:extLst>
          </p:cNvPr>
          <p:cNvSpPr/>
          <p:nvPr/>
        </p:nvSpPr>
        <p:spPr>
          <a:xfrm rot="16200000">
            <a:off x="-2294292" y="3607234"/>
            <a:ext cx="5336717" cy="677108"/>
          </a:xfrm>
          <a:prstGeom prst="rect">
            <a:avLst/>
          </a:prstGeom>
          <a:noFill/>
        </p:spPr>
        <p:txBody>
          <a:bodyPr wrap="none" lIns="91440" tIns="45720" rIns="91440" bIns="45720">
            <a:spAutoFit/>
          </a:bodyPr>
          <a:lstStyle/>
          <a:p>
            <a:pPr algn="ctr"/>
            <a:r>
              <a:rPr lang="en-US" sz="3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rPr>
              <a:t>The Blind Man Could See</a:t>
            </a:r>
            <a:endParaRPr lang="en-US" sz="38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endParaRPr>
          </a:p>
        </p:txBody>
      </p:sp>
      <p:sp>
        <p:nvSpPr>
          <p:cNvPr id="9" name="Arrow: Bent 8">
            <a:extLst>
              <a:ext uri="{FF2B5EF4-FFF2-40B4-BE49-F238E27FC236}">
                <a16:creationId xmlns:a16="http://schemas.microsoft.com/office/drawing/2014/main" id="{28418B52-3676-4DC7-938C-7C2DF8D5790E}"/>
              </a:ext>
            </a:extLst>
          </p:cNvPr>
          <p:cNvSpPr/>
          <p:nvPr/>
        </p:nvSpPr>
        <p:spPr>
          <a:xfrm>
            <a:off x="337755" y="728597"/>
            <a:ext cx="605093" cy="593114"/>
          </a:xfrm>
          <a:prstGeom prst="bentArrow">
            <a:avLst>
              <a:gd name="adj1" fmla="val 25000"/>
              <a:gd name="adj2" fmla="val 25000"/>
              <a:gd name="adj3" fmla="val 25000"/>
              <a:gd name="adj4" fmla="val 6486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pic>
        <p:nvPicPr>
          <p:cNvPr id="10" name="Picture 4" descr="Visually Impaired Symbol Clip Art">
            <a:extLst>
              <a:ext uri="{FF2B5EF4-FFF2-40B4-BE49-F238E27FC236}">
                <a16:creationId xmlns:a16="http://schemas.microsoft.com/office/drawing/2014/main" id="{6D2EDB35-B240-4132-AD0C-F3D4EE6A84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8971880" y="1490808"/>
            <a:ext cx="2913794" cy="387638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4D68FD76-1E59-431E-AD8A-499C0A2F2AFB}"/>
              </a:ext>
            </a:extLst>
          </p:cNvPr>
          <p:cNvSpPr/>
          <p:nvPr/>
        </p:nvSpPr>
        <p:spPr>
          <a:xfrm>
            <a:off x="1034554" y="5938028"/>
            <a:ext cx="1850186" cy="677108"/>
          </a:xfrm>
          <a:prstGeom prst="rect">
            <a:avLst/>
          </a:prstGeom>
          <a:noFill/>
        </p:spPr>
        <p:txBody>
          <a:bodyPr wrap="none" lIns="91440" tIns="45720" rIns="91440" bIns="45720">
            <a:spAutoFit/>
          </a:bodyPr>
          <a:lstStyle/>
          <a:p>
            <a:pPr algn="ctr"/>
            <a:r>
              <a:rPr lang="en-US" sz="38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rPr>
              <a:t>REVIEW</a:t>
            </a:r>
          </a:p>
        </p:txBody>
      </p:sp>
    </p:spTree>
    <p:extLst>
      <p:ext uri="{BB962C8B-B14F-4D97-AF65-F5344CB8AC3E}">
        <p14:creationId xmlns:p14="http://schemas.microsoft.com/office/powerpoint/2010/main" val="2389817449"/>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25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2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25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25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25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125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25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125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1250"/>
                                        <p:tgtEl>
                                          <p:spTgt spid="3">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fade">
                                      <p:cBhvr>
                                        <p:cTn id="50" dur="1250"/>
                                        <p:tgtEl>
                                          <p:spTgt spid="3">
                                            <p:txEl>
                                              <p:pRg st="8" end="8"/>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Effect transition="in" filter="fade">
                                      <p:cBhvr>
                                        <p:cTn id="55" dur="125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10;&#10;Description automatically generated">
            <a:extLst>
              <a:ext uri="{FF2B5EF4-FFF2-40B4-BE49-F238E27FC236}">
                <a16:creationId xmlns:a16="http://schemas.microsoft.com/office/drawing/2014/main" id="{3B6C90D2-20E7-4B6E-AD31-AA5222341187}"/>
              </a:ext>
            </a:extLst>
          </p:cNvPr>
          <p:cNvPicPr>
            <a:picLocks noChangeAspect="1"/>
          </p:cNvPicPr>
          <p:nvPr/>
        </p:nvPicPr>
        <p:blipFill>
          <a:blip r:embed="rId3">
            <a:alphaModFix amt="24000"/>
            <a:extLst>
              <a:ext uri="{28A0092B-C50C-407E-A947-70E740481C1C}">
                <a14:useLocalDpi xmlns:a14="http://schemas.microsoft.com/office/drawing/2010/main" val="0"/>
              </a:ext>
            </a:extLst>
          </a:blip>
          <a:stretch>
            <a:fillRect/>
          </a:stretch>
        </p:blipFill>
        <p:spPr>
          <a:xfrm>
            <a:off x="0" y="368033"/>
            <a:ext cx="12192000" cy="6478718"/>
          </a:xfrm>
          <a:prstGeom prst="rect">
            <a:avLst/>
          </a:prstGeom>
        </p:spPr>
      </p:pic>
      <p:sp>
        <p:nvSpPr>
          <p:cNvPr id="2" name="Title 1"/>
          <p:cNvSpPr>
            <a:spLocks noGrp="1"/>
          </p:cNvSpPr>
          <p:nvPr>
            <p:ph type="title"/>
          </p:nvPr>
        </p:nvSpPr>
        <p:spPr>
          <a:xfrm>
            <a:off x="609600" y="348782"/>
            <a:ext cx="8229600" cy="1066800"/>
          </a:xfrm>
        </p:spPr>
        <p:txBody>
          <a:bodyPr/>
          <a:lstStyle/>
          <a:p>
            <a:r>
              <a:rPr lang="en-US" b="1" dirty="0">
                <a:latin typeface="Candara" panose="020E0502030303020204" pitchFamily="34" charset="0"/>
              </a:rPr>
              <a:t>Final Question</a:t>
            </a:r>
          </a:p>
        </p:txBody>
      </p:sp>
      <p:sp>
        <p:nvSpPr>
          <p:cNvPr id="3" name="Content Placeholder 2"/>
          <p:cNvSpPr>
            <a:spLocks noGrp="1"/>
          </p:cNvSpPr>
          <p:nvPr>
            <p:ph idx="1"/>
          </p:nvPr>
        </p:nvSpPr>
        <p:spPr>
          <a:xfrm>
            <a:off x="609600" y="1508238"/>
            <a:ext cx="10508381" cy="646176"/>
          </a:xfrm>
        </p:spPr>
        <p:txBody>
          <a:bodyPr>
            <a:normAutofit/>
          </a:bodyPr>
          <a:lstStyle/>
          <a:p>
            <a:pPr marL="109728" indent="0">
              <a:buNone/>
            </a:pPr>
            <a:r>
              <a:rPr lang="en-US" sz="3600" b="1" dirty="0">
                <a:solidFill>
                  <a:srgbClr val="FF0000"/>
                </a:solidFill>
                <a:latin typeface="Candara" panose="020E0502030303020204" pitchFamily="34" charset="0"/>
              </a:rPr>
              <a:t>Can you now see what you once could not see?</a:t>
            </a:r>
          </a:p>
          <a:p>
            <a:pPr marL="109728" indent="0">
              <a:buNone/>
            </a:pPr>
            <a:endParaRPr lang="en-US" sz="800" dirty="0"/>
          </a:p>
        </p:txBody>
      </p:sp>
      <p:sp>
        <p:nvSpPr>
          <p:cNvPr id="4" name="Slide Number Placeholder 3"/>
          <p:cNvSpPr>
            <a:spLocks noGrp="1"/>
          </p:cNvSpPr>
          <p:nvPr>
            <p:ph type="sldNum" sz="quarter" idx="12"/>
          </p:nvPr>
        </p:nvSpPr>
        <p:spPr/>
        <p:txBody>
          <a:bodyPr/>
          <a:lstStyle/>
          <a:p>
            <a:fld id="{C081DE8D-F187-4775-A676-937AE8CCDCF6}" type="slidenum">
              <a:rPr lang="en-US" smtClean="0"/>
              <a:t>16</a:t>
            </a:fld>
            <a:endParaRPr lang="en-US"/>
          </a:p>
        </p:txBody>
      </p:sp>
      <p:sp>
        <p:nvSpPr>
          <p:cNvPr id="5" name="TextBox 4"/>
          <p:cNvSpPr txBox="1"/>
          <p:nvPr/>
        </p:nvSpPr>
        <p:spPr>
          <a:xfrm>
            <a:off x="693019" y="2409096"/>
            <a:ext cx="10508381" cy="2862322"/>
          </a:xfrm>
          <a:prstGeom prst="rect">
            <a:avLst/>
          </a:prstGeom>
          <a:solidFill>
            <a:schemeClr val="accent2">
              <a:lumMod val="20000"/>
              <a:lumOff val="80000"/>
            </a:schemeClr>
          </a:solidFill>
        </p:spPr>
        <p:txBody>
          <a:bodyPr wrap="square" rtlCol="0">
            <a:spAutoFit/>
          </a:bodyPr>
          <a:lstStyle/>
          <a:p>
            <a:pPr marL="109728"/>
            <a:r>
              <a:rPr lang="en-US" sz="3600" b="1" i="1" dirty="0">
                <a:latin typeface="Candara" panose="020E0502030303020204" pitchFamily="34" charset="0"/>
              </a:rPr>
              <a:t>“</a:t>
            </a:r>
            <a:r>
              <a:rPr lang="en-US" sz="3600" b="1" i="1" dirty="0">
                <a:solidFill>
                  <a:schemeClr val="bg1">
                    <a:lumMod val="50000"/>
                  </a:schemeClr>
                </a:solidFill>
                <a:latin typeface="Candara" panose="020E0502030303020204" pitchFamily="34" charset="0"/>
              </a:rPr>
              <a:t>23</a:t>
            </a:r>
            <a:r>
              <a:rPr lang="en-US" sz="3600" b="1" i="1" dirty="0">
                <a:latin typeface="Candara" panose="020E0502030303020204" pitchFamily="34" charset="0"/>
              </a:rPr>
              <a:t>…Blessed are the eyes which see the things that ye see: </a:t>
            </a:r>
            <a:r>
              <a:rPr lang="en-US" sz="3600" b="1" i="1" dirty="0">
                <a:solidFill>
                  <a:schemeClr val="bg1">
                    <a:lumMod val="50000"/>
                  </a:schemeClr>
                </a:solidFill>
                <a:latin typeface="Candara" panose="020E0502030303020204" pitchFamily="34" charset="0"/>
              </a:rPr>
              <a:t>24</a:t>
            </a:r>
            <a:r>
              <a:rPr lang="en-US" sz="3600" b="1" i="1" dirty="0">
                <a:latin typeface="Candara" panose="020E0502030303020204" pitchFamily="34" charset="0"/>
              </a:rPr>
              <a:t> For I tell you, that many prophets and kings have desired to see those things which ye see, and have not seen them; and to hear those things which ye hear, and have not heard them” </a:t>
            </a:r>
            <a:r>
              <a:rPr lang="en-US" sz="3600" dirty="0">
                <a:latin typeface="Candara" panose="020E0502030303020204" pitchFamily="34" charset="0"/>
              </a:rPr>
              <a:t>- Luke 10:23-24</a:t>
            </a:r>
          </a:p>
        </p:txBody>
      </p:sp>
    </p:spTree>
    <p:extLst>
      <p:ext uri="{BB962C8B-B14F-4D97-AF65-F5344CB8AC3E}">
        <p14:creationId xmlns:p14="http://schemas.microsoft.com/office/powerpoint/2010/main" val="1004383576"/>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1">
            <a:extLst>
              <a:ext uri="{FF2B5EF4-FFF2-40B4-BE49-F238E27FC236}">
                <a16:creationId xmlns:a16="http://schemas.microsoft.com/office/drawing/2014/main" id="{74E8ADF1-216D-4B73-9121-E2C639B62B1A}"/>
              </a:ext>
            </a:extLst>
          </p:cNvPr>
          <p:cNvSpPr>
            <a:spLocks noGrp="1" noChangeArrowheads="1"/>
          </p:cNvSpPr>
          <p:nvPr>
            <p:ph type="title"/>
          </p:nvPr>
        </p:nvSpPr>
        <p:spPr>
          <a:xfrm rot="16200000">
            <a:off x="-1819735" y="2990125"/>
            <a:ext cx="5722178" cy="1120313"/>
          </a:xfrm>
          <a:solidFill>
            <a:schemeClr val="bg1">
              <a:lumMod val="85000"/>
            </a:schemeClr>
          </a:solidFill>
          <a:ln>
            <a:solidFill>
              <a:schemeClr val="bg1">
                <a:lumMod val="65000"/>
              </a:schemeClr>
            </a:solidFill>
          </a:ln>
        </p:spPr>
        <p:txBody>
          <a:bodyPr>
            <a:normAutofit/>
          </a:bodyPr>
          <a:lstStyle/>
          <a:p>
            <a:pPr algn="ctr">
              <a:defRPr/>
            </a:pPr>
            <a:r>
              <a:rPr lang="en-US" altLang="en-US" sz="3997" b="1" i="1" dirty="0">
                <a:solidFill>
                  <a:schemeClr val="tx1"/>
                </a:solidFill>
                <a:effectLst>
                  <a:glow rad="38100">
                    <a:schemeClr val="bg1">
                      <a:lumMod val="65000"/>
                      <a:lumOff val="35000"/>
                      <a:alpha val="40000"/>
                    </a:schemeClr>
                  </a:glow>
                </a:effectLst>
                <a:latin typeface="Candara" panose="020E0502030303020204" pitchFamily="34" charset="0"/>
              </a:rPr>
              <a:t>“…what shall we do?” </a:t>
            </a:r>
            <a:br>
              <a:rPr lang="en-US" altLang="en-US" sz="1797" b="1" i="1" dirty="0">
                <a:solidFill>
                  <a:schemeClr val="tx1"/>
                </a:solidFill>
                <a:effectLst>
                  <a:glow rad="38100">
                    <a:schemeClr val="bg1">
                      <a:lumMod val="65000"/>
                      <a:lumOff val="35000"/>
                      <a:alpha val="40000"/>
                    </a:schemeClr>
                  </a:glow>
                </a:effectLst>
                <a:latin typeface="Candara" panose="020E0502030303020204" pitchFamily="34" charset="0"/>
              </a:rPr>
            </a:br>
            <a:r>
              <a:rPr lang="en-US" altLang="en-US" sz="2397" dirty="0">
                <a:solidFill>
                  <a:schemeClr val="tx1"/>
                </a:solidFill>
                <a:effectLst>
                  <a:glow rad="38100">
                    <a:schemeClr val="bg1">
                      <a:lumMod val="65000"/>
                      <a:lumOff val="35000"/>
                      <a:alpha val="40000"/>
                    </a:schemeClr>
                  </a:glow>
                </a:effectLst>
                <a:latin typeface="Candara" panose="020E0502030303020204" pitchFamily="34" charset="0"/>
              </a:rPr>
              <a:t>Acts 2:37</a:t>
            </a:r>
            <a:r>
              <a:rPr lang="en-US" altLang="en-US" sz="2397" dirty="0">
                <a:solidFill>
                  <a:schemeClr val="tx1"/>
                </a:solidFill>
                <a:effectLst>
                  <a:glow rad="38100">
                    <a:schemeClr val="bg1">
                      <a:lumMod val="65000"/>
                      <a:lumOff val="35000"/>
                      <a:alpha val="40000"/>
                    </a:schemeClr>
                  </a:glow>
                  <a:outerShdw blurRad="38100" dist="38100" dir="2700000" algn="tl">
                    <a:srgbClr val="000000">
                      <a:alpha val="43137"/>
                    </a:srgbClr>
                  </a:outerShdw>
                </a:effectLst>
                <a:latin typeface="Candara" panose="020E0502030303020204" pitchFamily="34" charset="0"/>
              </a:rPr>
              <a:t> </a:t>
            </a:r>
          </a:p>
        </p:txBody>
      </p:sp>
      <p:sp>
        <p:nvSpPr>
          <p:cNvPr id="3" name="Content Placeholder 2">
            <a:extLst>
              <a:ext uri="{FF2B5EF4-FFF2-40B4-BE49-F238E27FC236}">
                <a16:creationId xmlns:a16="http://schemas.microsoft.com/office/drawing/2014/main" id="{1959FB85-40D8-42E0-9AF8-5F2EFDAAE6DA}"/>
              </a:ext>
            </a:extLst>
          </p:cNvPr>
          <p:cNvSpPr>
            <a:spLocks noGrp="1"/>
          </p:cNvSpPr>
          <p:nvPr>
            <p:ph idx="1"/>
          </p:nvPr>
        </p:nvSpPr>
        <p:spPr>
          <a:xfrm>
            <a:off x="1870360" y="689193"/>
            <a:ext cx="9682170" cy="5722177"/>
          </a:xfrm>
          <a:solidFill>
            <a:schemeClr val="bg1">
              <a:lumMod val="85000"/>
            </a:schemeClr>
          </a:solidFill>
          <a:ln>
            <a:solidFill>
              <a:schemeClr val="bg1">
                <a:lumMod val="50000"/>
              </a:schemeClr>
            </a:solidFill>
          </a:ln>
        </p:spPr>
        <p:txBody>
          <a:bodyPr anchor="t">
            <a:normAutofit/>
          </a:bodyPr>
          <a:lstStyle/>
          <a:p>
            <a:pPr marL="45678" indent="0">
              <a:lnSpc>
                <a:spcPct val="120000"/>
              </a:lnSpc>
              <a:spcBef>
                <a:spcPts val="0"/>
              </a:spcBef>
              <a:buNone/>
              <a:defRPr/>
            </a:pPr>
            <a:r>
              <a:rPr lang="en-US" altLang="en-US" sz="3600" b="1" dirty="0">
                <a:effectLst>
                  <a:glow rad="38100">
                    <a:schemeClr val="bg1">
                      <a:lumMod val="50000"/>
                      <a:lumOff val="50000"/>
                      <a:alpha val="20000"/>
                    </a:schemeClr>
                  </a:glow>
                </a:effectLst>
                <a:latin typeface="Candara" panose="020E0502030303020204" pitchFamily="34" charset="0"/>
                <a:cs typeface="Arial" panose="020B0604020202020204" pitchFamily="34" charset="0"/>
              </a:rPr>
              <a:t>Alien sinners must…</a:t>
            </a:r>
          </a:p>
          <a:p>
            <a:pPr lvl="1">
              <a:lnSpc>
                <a:spcPct val="110000"/>
              </a:lnSpc>
              <a:spcBef>
                <a:spcPts val="0"/>
              </a:spcBef>
              <a:buClr>
                <a:schemeClr val="tx1"/>
              </a:buClr>
              <a:buFont typeface="Wingdings" panose="05000000000000000000" pitchFamily="2" charset="2"/>
              <a:buChar char="§"/>
              <a:defRPr/>
            </a:pPr>
            <a:r>
              <a:rPr lang="en-US" altLang="en-US" sz="2800" dirty="0">
                <a:solidFill>
                  <a:schemeClr val="tx1"/>
                </a:solidFill>
                <a:effectLst>
                  <a:glow rad="38100">
                    <a:schemeClr val="bg1">
                      <a:lumMod val="50000"/>
                      <a:lumOff val="50000"/>
                      <a:alpha val="20000"/>
                    </a:schemeClr>
                  </a:glow>
                </a:effectLst>
                <a:latin typeface="Candara" panose="020E0502030303020204" pitchFamily="34" charset="0"/>
                <a:cs typeface="Arial" panose="020B0604020202020204" pitchFamily="34" charset="0"/>
              </a:rPr>
              <a:t>Hear the Gospel – Romans 10:17</a:t>
            </a:r>
          </a:p>
          <a:p>
            <a:pPr lvl="1">
              <a:lnSpc>
                <a:spcPct val="110000"/>
              </a:lnSpc>
              <a:buClr>
                <a:schemeClr val="tx1"/>
              </a:buClr>
              <a:buFont typeface="Wingdings" panose="05000000000000000000" pitchFamily="2" charset="2"/>
              <a:buChar char="§"/>
              <a:defRPr/>
            </a:pPr>
            <a:r>
              <a:rPr lang="en-US" altLang="en-US" sz="2800" dirty="0">
                <a:solidFill>
                  <a:schemeClr val="tx1"/>
                </a:solidFill>
                <a:effectLst>
                  <a:glow rad="38100">
                    <a:schemeClr val="bg1">
                      <a:lumMod val="50000"/>
                      <a:lumOff val="50000"/>
                      <a:alpha val="20000"/>
                    </a:schemeClr>
                  </a:glow>
                </a:effectLst>
                <a:latin typeface="Candara" panose="020E0502030303020204" pitchFamily="34" charset="0"/>
                <a:cs typeface="Arial" panose="020B0604020202020204" pitchFamily="34" charset="0"/>
              </a:rPr>
              <a:t>Believe the Gospel – John 8:24</a:t>
            </a:r>
          </a:p>
          <a:p>
            <a:pPr lvl="1">
              <a:lnSpc>
                <a:spcPct val="110000"/>
              </a:lnSpc>
              <a:buClr>
                <a:schemeClr val="tx1"/>
              </a:buClr>
              <a:buFont typeface="Wingdings" panose="05000000000000000000" pitchFamily="2" charset="2"/>
              <a:buChar char="§"/>
              <a:defRPr/>
            </a:pPr>
            <a:r>
              <a:rPr lang="en-US" altLang="en-US" sz="2800" dirty="0">
                <a:solidFill>
                  <a:schemeClr val="tx1"/>
                </a:solidFill>
                <a:effectLst>
                  <a:glow rad="38100">
                    <a:schemeClr val="bg1">
                      <a:lumMod val="50000"/>
                      <a:lumOff val="50000"/>
                      <a:alpha val="20000"/>
                    </a:schemeClr>
                  </a:glow>
                </a:effectLst>
                <a:latin typeface="Candara" panose="020E0502030303020204" pitchFamily="34" charset="0"/>
                <a:cs typeface="Arial" panose="020B0604020202020204" pitchFamily="34" charset="0"/>
              </a:rPr>
              <a:t>Repent of Their Sins – Acts 17:30</a:t>
            </a:r>
          </a:p>
          <a:p>
            <a:pPr lvl="1">
              <a:lnSpc>
                <a:spcPct val="110000"/>
              </a:lnSpc>
              <a:buClr>
                <a:schemeClr val="tx1"/>
              </a:buClr>
              <a:buFont typeface="Wingdings" panose="05000000000000000000" pitchFamily="2" charset="2"/>
              <a:buChar char="§"/>
              <a:defRPr/>
            </a:pPr>
            <a:r>
              <a:rPr lang="en-US" altLang="en-US" sz="2800" dirty="0">
                <a:solidFill>
                  <a:schemeClr val="tx1"/>
                </a:solidFill>
                <a:effectLst>
                  <a:glow rad="38100">
                    <a:schemeClr val="bg1">
                      <a:lumMod val="50000"/>
                      <a:lumOff val="50000"/>
                      <a:alpha val="20000"/>
                    </a:schemeClr>
                  </a:glow>
                </a:effectLst>
                <a:latin typeface="Candara" panose="020E0502030303020204" pitchFamily="34" charset="0"/>
                <a:cs typeface="Arial" panose="020B0604020202020204" pitchFamily="34" charset="0"/>
              </a:rPr>
              <a:t>Confess Their Faith in Christ Before Men – Matthew 10:32</a:t>
            </a:r>
          </a:p>
          <a:p>
            <a:pPr lvl="1">
              <a:lnSpc>
                <a:spcPct val="110000"/>
              </a:lnSpc>
              <a:buClr>
                <a:schemeClr val="tx1"/>
              </a:buClr>
              <a:buFont typeface="Wingdings" panose="05000000000000000000" pitchFamily="2" charset="2"/>
              <a:buChar char="§"/>
              <a:defRPr/>
            </a:pPr>
            <a:r>
              <a:rPr lang="en-US" altLang="en-US" sz="2800" dirty="0">
                <a:solidFill>
                  <a:schemeClr val="tx1"/>
                </a:solidFill>
                <a:effectLst>
                  <a:glow rad="38100">
                    <a:schemeClr val="bg1">
                      <a:lumMod val="50000"/>
                      <a:lumOff val="50000"/>
                      <a:alpha val="20000"/>
                    </a:schemeClr>
                  </a:glow>
                </a:effectLst>
                <a:latin typeface="Candara" panose="020E0502030303020204" pitchFamily="34" charset="0"/>
                <a:cs typeface="Arial" panose="020B0604020202020204" pitchFamily="34" charset="0"/>
              </a:rPr>
              <a:t>Be Baptized in Water to Wash Away Their Sins – Acts 2:38</a:t>
            </a:r>
          </a:p>
          <a:p>
            <a:pPr marL="0" indent="0">
              <a:lnSpc>
                <a:spcPct val="120000"/>
              </a:lnSpc>
              <a:spcBef>
                <a:spcPts val="0"/>
              </a:spcBef>
              <a:buNone/>
              <a:defRPr/>
            </a:pPr>
            <a:r>
              <a:rPr lang="en-US" altLang="en-US" sz="3600" b="1" dirty="0">
                <a:effectLst>
                  <a:glow rad="38100">
                    <a:schemeClr val="bg1">
                      <a:lumMod val="50000"/>
                      <a:lumOff val="50000"/>
                      <a:alpha val="20000"/>
                    </a:schemeClr>
                  </a:glow>
                </a:effectLst>
                <a:latin typeface="Candara" panose="020E0502030303020204" pitchFamily="34" charset="0"/>
                <a:cs typeface="Arial" panose="020B0604020202020204" pitchFamily="34" charset="0"/>
              </a:rPr>
              <a:t>Erring children of God must…</a:t>
            </a:r>
          </a:p>
          <a:p>
            <a:pPr lvl="1">
              <a:lnSpc>
                <a:spcPct val="120000"/>
              </a:lnSpc>
              <a:spcBef>
                <a:spcPts val="0"/>
              </a:spcBef>
              <a:buClrTx/>
              <a:buFont typeface="Wingdings" panose="05000000000000000000" pitchFamily="2" charset="2"/>
              <a:buChar char="§"/>
              <a:defRPr/>
            </a:pPr>
            <a:r>
              <a:rPr lang="en-US" altLang="en-US" sz="2799" dirty="0">
                <a:solidFill>
                  <a:schemeClr val="tx1"/>
                </a:solidFill>
                <a:effectLst>
                  <a:glow rad="38100">
                    <a:schemeClr val="bg1">
                      <a:lumMod val="50000"/>
                      <a:lumOff val="50000"/>
                      <a:alpha val="20000"/>
                    </a:schemeClr>
                  </a:glow>
                </a:effectLst>
                <a:latin typeface="Candara" panose="020E0502030303020204" pitchFamily="34" charset="0"/>
                <a:cs typeface="Arial" panose="020B0604020202020204" pitchFamily="34" charset="0"/>
              </a:rPr>
              <a:t>Repent &amp; Pray for Forgiveness – Acts 8:21-23</a:t>
            </a:r>
          </a:p>
          <a:p>
            <a:pPr marL="0" indent="0">
              <a:lnSpc>
                <a:spcPct val="120000"/>
              </a:lnSpc>
              <a:spcBef>
                <a:spcPts val="0"/>
              </a:spcBef>
              <a:buNone/>
              <a:defRPr/>
            </a:pPr>
            <a:r>
              <a:rPr lang="en-US" altLang="en-US" sz="3600" b="1" dirty="0">
                <a:effectLst>
                  <a:glow rad="38100">
                    <a:schemeClr val="bg1">
                      <a:lumMod val="50000"/>
                      <a:lumOff val="50000"/>
                      <a:alpha val="20000"/>
                    </a:schemeClr>
                  </a:glow>
                </a:effectLst>
                <a:latin typeface="Candara" panose="020E0502030303020204" pitchFamily="34" charset="0"/>
                <a:cs typeface="Arial" panose="020B0604020202020204" pitchFamily="34" charset="0"/>
              </a:rPr>
              <a:t>Christians must live </a:t>
            </a:r>
            <a:r>
              <a:rPr lang="en-US" altLang="en-US" sz="3600" b="1" i="1" dirty="0">
                <a:effectLst>
                  <a:glow rad="38100">
                    <a:schemeClr val="bg1">
                      <a:lumMod val="50000"/>
                      <a:lumOff val="50000"/>
                      <a:alpha val="20000"/>
                    </a:schemeClr>
                  </a:glow>
                </a:effectLst>
                <a:latin typeface="Candara" panose="020E0502030303020204" pitchFamily="34" charset="0"/>
                <a:cs typeface="Arial" panose="020B0604020202020204" pitchFamily="34" charset="0"/>
              </a:rPr>
              <a:t>“faithful </a:t>
            </a:r>
            <a:r>
              <a:rPr lang="en-US" altLang="en-US" sz="3600" b="1" i="1" u="sng" dirty="0">
                <a:effectLst>
                  <a:glow rad="38100">
                    <a:schemeClr val="bg1">
                      <a:lumMod val="50000"/>
                      <a:lumOff val="50000"/>
                      <a:alpha val="20000"/>
                    </a:schemeClr>
                  </a:glow>
                </a:effectLst>
                <a:latin typeface="Candara" panose="020E0502030303020204" pitchFamily="34" charset="0"/>
                <a:cs typeface="Arial" panose="020B0604020202020204" pitchFamily="34" charset="0"/>
              </a:rPr>
              <a:t>unto</a:t>
            </a:r>
            <a:r>
              <a:rPr lang="en-US" altLang="en-US" sz="3600" b="1" i="1" dirty="0">
                <a:effectLst>
                  <a:glow rad="38100">
                    <a:schemeClr val="bg1">
                      <a:lumMod val="50000"/>
                      <a:lumOff val="50000"/>
                      <a:alpha val="20000"/>
                    </a:schemeClr>
                  </a:glow>
                </a:effectLst>
                <a:latin typeface="Candara" panose="020E0502030303020204" pitchFamily="34" charset="0"/>
                <a:cs typeface="Arial" panose="020B0604020202020204" pitchFamily="34" charset="0"/>
              </a:rPr>
              <a:t> death”</a:t>
            </a:r>
          </a:p>
          <a:p>
            <a:pPr lvl="1">
              <a:lnSpc>
                <a:spcPct val="120000"/>
              </a:lnSpc>
              <a:spcBef>
                <a:spcPts val="0"/>
              </a:spcBef>
              <a:buClr>
                <a:schemeClr val="tx1"/>
              </a:buClr>
              <a:buFont typeface="Wingdings" panose="05000000000000000000" pitchFamily="2" charset="2"/>
              <a:buChar char="§"/>
              <a:defRPr/>
            </a:pPr>
            <a:r>
              <a:rPr lang="en-US" altLang="en-US" sz="2799" dirty="0">
                <a:solidFill>
                  <a:schemeClr val="tx1"/>
                </a:solidFill>
                <a:effectLst>
                  <a:glow rad="38100">
                    <a:schemeClr val="bg1">
                      <a:lumMod val="50000"/>
                      <a:lumOff val="50000"/>
                      <a:alpha val="20000"/>
                    </a:schemeClr>
                  </a:glow>
                </a:effectLst>
                <a:latin typeface="Candara" panose="020E0502030303020204" pitchFamily="34" charset="0"/>
                <a:cs typeface="Arial" panose="020B0604020202020204" pitchFamily="34" charset="0"/>
              </a:rPr>
              <a:t>Revelation 2:10</a:t>
            </a:r>
          </a:p>
        </p:txBody>
      </p:sp>
      <p:sp>
        <p:nvSpPr>
          <p:cNvPr id="4" name="Slide Number Placeholder 3">
            <a:extLst>
              <a:ext uri="{FF2B5EF4-FFF2-40B4-BE49-F238E27FC236}">
                <a16:creationId xmlns:a16="http://schemas.microsoft.com/office/drawing/2014/main" id="{7748796C-08B6-4172-85C6-2557231168DD}"/>
              </a:ext>
            </a:extLst>
          </p:cNvPr>
          <p:cNvSpPr>
            <a:spLocks noGrp="1"/>
          </p:cNvSpPr>
          <p:nvPr>
            <p:ph type="sldNum" sz="quarter" idx="12"/>
          </p:nvPr>
        </p:nvSpPr>
        <p:spPr>
          <a:xfrm>
            <a:off x="10773168" y="6411370"/>
            <a:ext cx="779361" cy="364935"/>
          </a:xfrm>
        </p:spPr>
        <p:txBody>
          <a:bodyPr/>
          <a:lstStyle/>
          <a:p>
            <a:fld id="{D57F1E4F-1CFF-5643-939E-217C01CDF565}" type="slidenum">
              <a:rPr lang="en-US">
                <a:solidFill>
                  <a:schemeClr val="tx1"/>
                </a:solidFill>
              </a:rPr>
              <a:pPr/>
              <a:t>17</a:t>
            </a:fld>
            <a:endParaRPr lang="en-US"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750"/>
                                        <p:tgtEl>
                                          <p:spTgt spid="3">
                                            <p:bg/>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75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25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750"/>
                            </p:stCondLst>
                            <p:childTnLst>
                              <p:par>
                                <p:cTn id="25" presetID="10"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3250"/>
                            </p:stCondLst>
                            <p:childTnLst>
                              <p:par>
                                <p:cTn id="29" presetID="10" presetClass="entr" presetSubtype="0"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500"/>
                                        <p:tgtEl>
                                          <p:spTgt spid="3">
                                            <p:txEl>
                                              <p:pRg st="8" end="8"/>
                                            </p:txEl>
                                          </p:spTgt>
                                        </p:tgtEl>
                                      </p:cBhvr>
                                    </p:animEffec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478" y="303666"/>
            <a:ext cx="10972800" cy="1066800"/>
          </a:xfrm>
        </p:spPr>
        <p:txBody>
          <a:bodyPr>
            <a:normAutofit/>
          </a:bodyPr>
          <a:lstStyle/>
          <a:p>
            <a:r>
              <a:rPr lang="en-US" sz="4400" b="1" dirty="0">
                <a:latin typeface="Candara" panose="020E0502030303020204" pitchFamily="34" charset="0"/>
              </a:rPr>
              <a:t>Acts 9:1-5</a:t>
            </a:r>
          </a:p>
        </p:txBody>
      </p:sp>
      <p:sp>
        <p:nvSpPr>
          <p:cNvPr id="3" name="Content Placeholder 2"/>
          <p:cNvSpPr>
            <a:spLocks noGrp="1"/>
          </p:cNvSpPr>
          <p:nvPr>
            <p:ph idx="1"/>
          </p:nvPr>
        </p:nvSpPr>
        <p:spPr>
          <a:xfrm>
            <a:off x="632532" y="1600200"/>
            <a:ext cx="11178468" cy="5181600"/>
          </a:xfrm>
        </p:spPr>
        <p:txBody>
          <a:bodyPr>
            <a:normAutofit/>
          </a:bodyPr>
          <a:lstStyle/>
          <a:p>
            <a:pPr marL="109728" indent="0">
              <a:buNone/>
            </a:pPr>
            <a:r>
              <a:rPr lang="en-US" b="1" i="1" dirty="0">
                <a:solidFill>
                  <a:schemeClr val="bg1">
                    <a:lumMod val="50000"/>
                  </a:schemeClr>
                </a:solidFill>
                <a:latin typeface="Candara" panose="020E0502030303020204" pitchFamily="34" charset="0"/>
              </a:rPr>
              <a:t>1</a:t>
            </a:r>
            <a:r>
              <a:rPr lang="en-US" b="1" i="1" dirty="0">
                <a:latin typeface="Candara" panose="020E0502030303020204" pitchFamily="34" charset="0"/>
              </a:rPr>
              <a:t> And Saul, yet breathing out </a:t>
            </a:r>
            <a:r>
              <a:rPr lang="en-US" b="1" i="1" dirty="0" err="1">
                <a:latin typeface="Candara" panose="020E0502030303020204" pitchFamily="34" charset="0"/>
              </a:rPr>
              <a:t>threatenings</a:t>
            </a:r>
            <a:r>
              <a:rPr lang="en-US" b="1" i="1" dirty="0">
                <a:latin typeface="Candara" panose="020E0502030303020204" pitchFamily="34" charset="0"/>
              </a:rPr>
              <a:t> and slaughter against the disciples of the Lord, went unto the high priest,</a:t>
            </a:r>
          </a:p>
          <a:p>
            <a:pPr marL="109728" indent="0">
              <a:buNone/>
            </a:pPr>
            <a:r>
              <a:rPr lang="en-US" b="1" i="1" dirty="0">
                <a:solidFill>
                  <a:schemeClr val="bg1">
                    <a:lumMod val="50000"/>
                  </a:schemeClr>
                </a:solidFill>
                <a:latin typeface="Candara" panose="020E0502030303020204" pitchFamily="34" charset="0"/>
              </a:rPr>
              <a:t>2</a:t>
            </a:r>
            <a:r>
              <a:rPr lang="en-US" b="1" i="1" dirty="0">
                <a:latin typeface="Candara" panose="020E0502030303020204" pitchFamily="34" charset="0"/>
              </a:rPr>
              <a:t> And desired of him letters to Damascus to the synagogues, that if he found any of this way, whether they were men or women, he might bring them bound unto Jerusalem. </a:t>
            </a:r>
          </a:p>
          <a:p>
            <a:pPr marL="109728" indent="0">
              <a:buNone/>
            </a:pPr>
            <a:r>
              <a:rPr lang="en-US" b="1" i="1" dirty="0">
                <a:solidFill>
                  <a:schemeClr val="bg1">
                    <a:lumMod val="50000"/>
                  </a:schemeClr>
                </a:solidFill>
                <a:latin typeface="Candara" panose="020E0502030303020204" pitchFamily="34" charset="0"/>
              </a:rPr>
              <a:t>3</a:t>
            </a:r>
            <a:r>
              <a:rPr lang="en-US" b="1" i="1" dirty="0">
                <a:latin typeface="Candara" panose="020E0502030303020204" pitchFamily="34" charset="0"/>
              </a:rPr>
              <a:t> And as he journeyed, he came near Damascus: and suddenly there shined round about him a light from heaven:</a:t>
            </a:r>
          </a:p>
          <a:p>
            <a:pPr marL="109728" indent="0">
              <a:buNone/>
            </a:pPr>
            <a:r>
              <a:rPr lang="en-US" b="1" i="1" dirty="0">
                <a:solidFill>
                  <a:schemeClr val="bg1">
                    <a:lumMod val="50000"/>
                  </a:schemeClr>
                </a:solidFill>
                <a:latin typeface="Candara" panose="020E0502030303020204" pitchFamily="34" charset="0"/>
              </a:rPr>
              <a:t>4</a:t>
            </a:r>
            <a:r>
              <a:rPr lang="en-US" b="1" i="1" dirty="0">
                <a:solidFill>
                  <a:schemeClr val="accent1"/>
                </a:solidFill>
                <a:latin typeface="Candara" panose="020E0502030303020204" pitchFamily="34" charset="0"/>
              </a:rPr>
              <a:t> </a:t>
            </a:r>
            <a:r>
              <a:rPr lang="en-US" b="1" i="1" dirty="0">
                <a:latin typeface="Candara" panose="020E0502030303020204" pitchFamily="34" charset="0"/>
              </a:rPr>
              <a:t>And he fell to the earth, and heard a voice saying unto him, Saul, Saul, why </a:t>
            </a:r>
            <a:r>
              <a:rPr lang="en-US" b="1" i="1" dirty="0" err="1">
                <a:latin typeface="Candara" panose="020E0502030303020204" pitchFamily="34" charset="0"/>
              </a:rPr>
              <a:t>persecutest</a:t>
            </a:r>
            <a:r>
              <a:rPr lang="en-US" b="1" i="1" dirty="0">
                <a:latin typeface="Candara" panose="020E0502030303020204" pitchFamily="34" charset="0"/>
              </a:rPr>
              <a:t> thou me?</a:t>
            </a:r>
          </a:p>
          <a:p>
            <a:pPr marL="109728" indent="0">
              <a:buNone/>
            </a:pPr>
            <a:r>
              <a:rPr lang="en-US" b="1" i="1" dirty="0">
                <a:solidFill>
                  <a:schemeClr val="bg1">
                    <a:lumMod val="50000"/>
                  </a:schemeClr>
                </a:solidFill>
                <a:latin typeface="Candara" panose="020E0502030303020204" pitchFamily="34" charset="0"/>
              </a:rPr>
              <a:t>5</a:t>
            </a:r>
            <a:r>
              <a:rPr lang="en-US" b="1" i="1" dirty="0">
                <a:latin typeface="Candara" panose="020E0502030303020204" pitchFamily="34" charset="0"/>
              </a:rPr>
              <a:t> And he said, Who art thou, Lord? And the Lord said, I am Jesus whom thou </a:t>
            </a:r>
            <a:r>
              <a:rPr lang="en-US" b="1" i="1" dirty="0" err="1">
                <a:latin typeface="Candara" panose="020E0502030303020204" pitchFamily="34" charset="0"/>
              </a:rPr>
              <a:t>persecutest</a:t>
            </a:r>
            <a:r>
              <a:rPr lang="en-US" b="1" i="1" dirty="0">
                <a:latin typeface="Candara" panose="020E0502030303020204" pitchFamily="34" charset="0"/>
              </a:rPr>
              <a:t>: it is hard for thee to kick against the pricks.</a:t>
            </a:r>
          </a:p>
        </p:txBody>
      </p:sp>
      <p:sp>
        <p:nvSpPr>
          <p:cNvPr id="4" name="Slide Number Placeholder 3"/>
          <p:cNvSpPr>
            <a:spLocks noGrp="1"/>
          </p:cNvSpPr>
          <p:nvPr>
            <p:ph type="sldNum" sz="quarter" idx="12"/>
          </p:nvPr>
        </p:nvSpPr>
        <p:spPr/>
        <p:txBody>
          <a:bodyPr/>
          <a:lstStyle/>
          <a:p>
            <a:fld id="{C081DE8D-F187-4775-A676-937AE8CCDCF6}" type="slidenum">
              <a:rPr lang="en-US" smtClean="0"/>
              <a:t>2</a:t>
            </a:fld>
            <a:endParaRPr lang="en-US"/>
          </a:p>
        </p:txBody>
      </p:sp>
    </p:spTree>
    <p:extLst>
      <p:ext uri="{BB962C8B-B14F-4D97-AF65-F5344CB8AC3E}">
        <p14:creationId xmlns:p14="http://schemas.microsoft.com/office/powerpoint/2010/main" val="2075740749"/>
      </p:ext>
    </p:extLst>
  </p:cSld>
  <p:clrMapOvr>
    <a:masterClrMapping/>
  </p:clrMapOvr>
  <p:transition spd="slow">
    <p:circl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478" y="304057"/>
            <a:ext cx="10972800" cy="1066800"/>
          </a:xfrm>
        </p:spPr>
        <p:txBody>
          <a:bodyPr>
            <a:normAutofit/>
          </a:bodyPr>
          <a:lstStyle/>
          <a:p>
            <a:r>
              <a:rPr lang="en-US" sz="4400" b="1" dirty="0">
                <a:latin typeface="Candara" panose="020E0502030303020204" pitchFamily="34" charset="0"/>
              </a:rPr>
              <a:t>Acts 9:6-9</a:t>
            </a:r>
          </a:p>
        </p:txBody>
      </p:sp>
      <p:sp>
        <p:nvSpPr>
          <p:cNvPr id="3" name="Content Placeholder 2"/>
          <p:cNvSpPr>
            <a:spLocks noGrp="1"/>
          </p:cNvSpPr>
          <p:nvPr>
            <p:ph idx="1"/>
          </p:nvPr>
        </p:nvSpPr>
        <p:spPr>
          <a:xfrm>
            <a:off x="618478" y="1600200"/>
            <a:ext cx="10972800" cy="4419600"/>
          </a:xfrm>
        </p:spPr>
        <p:txBody>
          <a:bodyPr>
            <a:normAutofit/>
          </a:bodyPr>
          <a:lstStyle/>
          <a:p>
            <a:pPr marL="109728" indent="0">
              <a:buNone/>
            </a:pPr>
            <a:r>
              <a:rPr lang="en-US" b="1" i="1" dirty="0">
                <a:solidFill>
                  <a:schemeClr val="bg1">
                    <a:lumMod val="50000"/>
                  </a:schemeClr>
                </a:solidFill>
                <a:latin typeface="Candara" panose="020E0502030303020204" pitchFamily="34" charset="0"/>
              </a:rPr>
              <a:t>6</a:t>
            </a:r>
            <a:r>
              <a:rPr lang="en-US" b="1" i="1" dirty="0">
                <a:latin typeface="Candara" panose="020E0502030303020204" pitchFamily="34" charset="0"/>
              </a:rPr>
              <a:t> And he trembling and astonished said, Lord, what wilt thou have me to do? And the Lord said unto him, Arise, and go into the city, and it shall be told thee what thou must do.</a:t>
            </a:r>
          </a:p>
          <a:p>
            <a:pPr marL="109728" indent="0">
              <a:buNone/>
            </a:pPr>
            <a:r>
              <a:rPr lang="en-US" b="1" i="1" dirty="0">
                <a:latin typeface="Candara" panose="020E0502030303020204" pitchFamily="34" charset="0"/>
              </a:rPr>
              <a:t> </a:t>
            </a:r>
            <a:r>
              <a:rPr lang="en-US" b="1" i="1" dirty="0">
                <a:solidFill>
                  <a:schemeClr val="bg1">
                    <a:lumMod val="50000"/>
                  </a:schemeClr>
                </a:solidFill>
                <a:latin typeface="Candara" panose="020E0502030303020204" pitchFamily="34" charset="0"/>
              </a:rPr>
              <a:t>7</a:t>
            </a:r>
            <a:r>
              <a:rPr lang="en-US" b="1" i="1" dirty="0">
                <a:latin typeface="Candara" panose="020E0502030303020204" pitchFamily="34" charset="0"/>
              </a:rPr>
              <a:t> And the men which journeyed with him stood speechless, hearing a voice, but seeing no man.</a:t>
            </a:r>
          </a:p>
          <a:p>
            <a:pPr marL="109728" indent="0">
              <a:buNone/>
            </a:pPr>
            <a:r>
              <a:rPr lang="en-US" b="1" i="1" dirty="0">
                <a:solidFill>
                  <a:schemeClr val="accent1"/>
                </a:solidFill>
                <a:latin typeface="Candara" panose="020E0502030303020204" pitchFamily="34" charset="0"/>
              </a:rPr>
              <a:t> </a:t>
            </a:r>
            <a:r>
              <a:rPr lang="en-US" b="1" i="1" dirty="0">
                <a:solidFill>
                  <a:schemeClr val="bg1">
                    <a:lumMod val="50000"/>
                  </a:schemeClr>
                </a:solidFill>
                <a:latin typeface="Candara" panose="020E0502030303020204" pitchFamily="34" charset="0"/>
              </a:rPr>
              <a:t>8</a:t>
            </a:r>
            <a:r>
              <a:rPr lang="en-US" b="1" i="1" dirty="0">
                <a:solidFill>
                  <a:schemeClr val="accent1"/>
                </a:solidFill>
                <a:latin typeface="Candara" panose="020E0502030303020204" pitchFamily="34" charset="0"/>
              </a:rPr>
              <a:t> </a:t>
            </a:r>
            <a:r>
              <a:rPr lang="en-US" b="1" i="1" dirty="0">
                <a:latin typeface="Candara" panose="020E0502030303020204" pitchFamily="34" charset="0"/>
              </a:rPr>
              <a:t>And Saul arose from the earth; and when his eyes were opened, he saw no man: but they led him by the hand, and brought him into Damascus.</a:t>
            </a:r>
          </a:p>
          <a:p>
            <a:pPr marL="109728" indent="0">
              <a:buNone/>
            </a:pPr>
            <a:r>
              <a:rPr lang="en-US" b="1" i="1" dirty="0">
                <a:solidFill>
                  <a:schemeClr val="bg1">
                    <a:lumMod val="50000"/>
                  </a:schemeClr>
                </a:solidFill>
                <a:latin typeface="Candara" panose="020E0502030303020204" pitchFamily="34" charset="0"/>
              </a:rPr>
              <a:t> 9</a:t>
            </a:r>
            <a:r>
              <a:rPr lang="en-US" b="1" i="1" dirty="0">
                <a:latin typeface="Candara" panose="020E0502030303020204" pitchFamily="34" charset="0"/>
              </a:rPr>
              <a:t> And he was three days without sight, and neither did eat nor drink</a:t>
            </a:r>
          </a:p>
        </p:txBody>
      </p:sp>
      <p:sp>
        <p:nvSpPr>
          <p:cNvPr id="4" name="Slide Number Placeholder 3"/>
          <p:cNvSpPr>
            <a:spLocks noGrp="1"/>
          </p:cNvSpPr>
          <p:nvPr>
            <p:ph type="sldNum" sz="quarter" idx="12"/>
          </p:nvPr>
        </p:nvSpPr>
        <p:spPr/>
        <p:txBody>
          <a:bodyPr/>
          <a:lstStyle/>
          <a:p>
            <a:fld id="{C081DE8D-F187-4775-A676-937AE8CCDCF6}" type="slidenum">
              <a:rPr lang="en-US" smtClean="0"/>
              <a:t>3</a:t>
            </a:fld>
            <a:endParaRPr lang="en-US"/>
          </a:p>
        </p:txBody>
      </p:sp>
    </p:spTree>
    <p:extLst>
      <p:ext uri="{BB962C8B-B14F-4D97-AF65-F5344CB8AC3E}">
        <p14:creationId xmlns:p14="http://schemas.microsoft.com/office/powerpoint/2010/main" val="2111997733"/>
      </p:ext>
    </p:extLst>
  </p:cSld>
  <p:clrMapOvr>
    <a:masterClrMapping/>
  </p:clrMapOvr>
  <p:transition spd="slow">
    <p:circl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6249"/>
            <a:ext cx="10972800" cy="1066800"/>
          </a:xfrm>
        </p:spPr>
        <p:txBody>
          <a:bodyPr>
            <a:normAutofit/>
          </a:bodyPr>
          <a:lstStyle/>
          <a:p>
            <a:r>
              <a:rPr lang="en-US" sz="4400" b="1" dirty="0">
                <a:latin typeface="Candara" panose="020E0502030303020204" pitchFamily="34" charset="0"/>
              </a:rPr>
              <a:t>Introduction</a:t>
            </a:r>
          </a:p>
        </p:txBody>
      </p:sp>
      <p:sp>
        <p:nvSpPr>
          <p:cNvPr id="3" name="Content Placeholder 2"/>
          <p:cNvSpPr>
            <a:spLocks noGrp="1"/>
          </p:cNvSpPr>
          <p:nvPr>
            <p:ph idx="1"/>
          </p:nvPr>
        </p:nvSpPr>
        <p:spPr>
          <a:xfrm>
            <a:off x="618478" y="1610224"/>
            <a:ext cx="10972800" cy="4790575"/>
          </a:xfrm>
        </p:spPr>
        <p:txBody>
          <a:bodyPr>
            <a:normAutofit/>
          </a:bodyPr>
          <a:lstStyle/>
          <a:p>
            <a:pPr marL="109728" indent="0">
              <a:buNone/>
            </a:pPr>
            <a:r>
              <a:rPr lang="en-US" sz="3600" b="1" dirty="0">
                <a:latin typeface="Candara" panose="020E0502030303020204" pitchFamily="34" charset="0"/>
              </a:rPr>
              <a:t>Saul (Paul) was physically blinded by the Lord</a:t>
            </a:r>
          </a:p>
          <a:p>
            <a:pPr>
              <a:buFont typeface="Wingdings" panose="05000000000000000000" pitchFamily="2" charset="2"/>
              <a:buChar char="§"/>
            </a:pPr>
            <a:r>
              <a:rPr lang="en-US" sz="3200" dirty="0">
                <a:solidFill>
                  <a:schemeClr val="tx1">
                    <a:lumMod val="95000"/>
                    <a:lumOff val="5000"/>
                  </a:schemeClr>
                </a:solidFill>
                <a:latin typeface="Candara" panose="020E0502030303020204" pitchFamily="34" charset="0"/>
              </a:rPr>
              <a:t>While on a journey to persecute Christians</a:t>
            </a:r>
          </a:p>
          <a:p>
            <a:pPr lvl="1">
              <a:buFont typeface="Wingdings" panose="05000000000000000000" pitchFamily="2" charset="2"/>
              <a:buChar char="§"/>
            </a:pPr>
            <a:r>
              <a:rPr lang="en-US" sz="2800" dirty="0">
                <a:solidFill>
                  <a:schemeClr val="tx1">
                    <a:lumMod val="95000"/>
                    <a:lumOff val="5000"/>
                  </a:schemeClr>
                </a:solidFill>
                <a:latin typeface="Candara" panose="020E0502030303020204" pitchFamily="34" charset="0"/>
              </a:rPr>
              <a:t>Those of the Lord’s body</a:t>
            </a:r>
          </a:p>
          <a:p>
            <a:pPr lvl="1">
              <a:buFont typeface="Wingdings" panose="05000000000000000000" pitchFamily="2" charset="2"/>
              <a:buChar char="§"/>
            </a:pPr>
            <a:r>
              <a:rPr lang="en-US" sz="2800" dirty="0">
                <a:solidFill>
                  <a:schemeClr val="tx1">
                    <a:lumMod val="95000"/>
                    <a:lumOff val="5000"/>
                  </a:schemeClr>
                </a:solidFill>
                <a:latin typeface="Candara" panose="020E0502030303020204" pitchFamily="34" charset="0"/>
              </a:rPr>
              <a:t>In essence he was persecuting Christ</a:t>
            </a:r>
          </a:p>
          <a:p>
            <a:pPr>
              <a:buFont typeface="Wingdings" panose="05000000000000000000" pitchFamily="2" charset="2"/>
              <a:buChar char="§"/>
            </a:pPr>
            <a:r>
              <a:rPr lang="en-US" sz="3200" dirty="0">
                <a:latin typeface="Candara" panose="020E0502030303020204" pitchFamily="34" charset="0"/>
              </a:rPr>
              <a:t>His blindness caused him to see</a:t>
            </a:r>
          </a:p>
          <a:p>
            <a:pPr>
              <a:buFont typeface="Wingdings" panose="05000000000000000000" pitchFamily="2" charset="2"/>
              <a:buChar char="§"/>
            </a:pPr>
            <a:r>
              <a:rPr lang="en-US" sz="3200" dirty="0">
                <a:latin typeface="Candara" panose="020E0502030303020204" pitchFamily="34" charset="0"/>
              </a:rPr>
              <a:t>We need to understand what this means</a:t>
            </a:r>
          </a:p>
          <a:p>
            <a:pPr>
              <a:buFont typeface="Wingdings" panose="05000000000000000000" pitchFamily="2" charset="2"/>
              <a:buChar char="§"/>
            </a:pPr>
            <a:r>
              <a:rPr lang="en-US" sz="3200" dirty="0">
                <a:latin typeface="Candara" panose="020E0502030303020204" pitchFamily="34" charset="0"/>
              </a:rPr>
              <a:t>How it applies to us and all men today</a:t>
            </a:r>
          </a:p>
          <a:p>
            <a:pPr>
              <a:buFont typeface="Wingdings" panose="05000000000000000000" pitchFamily="2" charset="2"/>
              <a:buChar char="§"/>
            </a:pPr>
            <a:endParaRPr lang="en-US" sz="800" dirty="0">
              <a:latin typeface="Candara" panose="020E0502030303020204" pitchFamily="34" charset="0"/>
            </a:endParaRPr>
          </a:p>
          <a:p>
            <a:pPr marL="109728" indent="0">
              <a:buNone/>
            </a:pPr>
            <a:r>
              <a:rPr lang="en-US" sz="3600" b="1" dirty="0">
                <a:solidFill>
                  <a:srgbClr val="FF0000"/>
                </a:solidFill>
                <a:latin typeface="Candara" panose="020E0502030303020204" pitchFamily="34" charset="0"/>
              </a:rPr>
              <a:t>What could Saul, being blind, see?</a:t>
            </a:r>
          </a:p>
        </p:txBody>
      </p:sp>
      <p:sp>
        <p:nvSpPr>
          <p:cNvPr id="4" name="Slide Number Placeholder 3"/>
          <p:cNvSpPr>
            <a:spLocks noGrp="1"/>
          </p:cNvSpPr>
          <p:nvPr>
            <p:ph type="sldNum" sz="quarter" idx="12"/>
          </p:nvPr>
        </p:nvSpPr>
        <p:spPr/>
        <p:txBody>
          <a:bodyPr/>
          <a:lstStyle/>
          <a:p>
            <a:fld id="{C081DE8D-F187-4775-A676-937AE8CCDCF6}" type="slidenum">
              <a:rPr lang="en-US" smtClean="0"/>
              <a:t>4</a:t>
            </a:fld>
            <a:endParaRPr lang="en-US"/>
          </a:p>
        </p:txBody>
      </p:sp>
    </p:spTree>
    <p:extLst>
      <p:ext uri="{BB962C8B-B14F-4D97-AF65-F5344CB8AC3E}">
        <p14:creationId xmlns:p14="http://schemas.microsoft.com/office/powerpoint/2010/main" val="524538976"/>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2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25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25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25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25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25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125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986" y="330301"/>
            <a:ext cx="10900784" cy="1066800"/>
          </a:xfrm>
        </p:spPr>
        <p:txBody>
          <a:bodyPr>
            <a:normAutofit/>
          </a:bodyPr>
          <a:lstStyle/>
          <a:p>
            <a:r>
              <a:rPr lang="en-US" b="1" dirty="0">
                <a:latin typeface="Candara" panose="020E0502030303020204" pitchFamily="34" charset="0"/>
              </a:rPr>
              <a:t>His Thoughts Did Not Matter</a:t>
            </a:r>
          </a:p>
        </p:txBody>
      </p:sp>
      <p:sp>
        <p:nvSpPr>
          <p:cNvPr id="3" name="Content Placeholder 2"/>
          <p:cNvSpPr>
            <a:spLocks noGrp="1"/>
          </p:cNvSpPr>
          <p:nvPr>
            <p:ph idx="1"/>
          </p:nvPr>
        </p:nvSpPr>
        <p:spPr>
          <a:xfrm>
            <a:off x="925092" y="1609078"/>
            <a:ext cx="10657308" cy="4520325"/>
          </a:xfrm>
        </p:spPr>
        <p:txBody>
          <a:bodyPr>
            <a:normAutofit/>
          </a:bodyPr>
          <a:lstStyle/>
          <a:p>
            <a:pPr marL="109728" indent="0">
              <a:buNone/>
            </a:pPr>
            <a:r>
              <a:rPr lang="en-US" sz="3200" b="1" i="1" dirty="0">
                <a:latin typeface="Candara" panose="020E0502030303020204" pitchFamily="34" charset="0"/>
              </a:rPr>
              <a:t>“I verily thought with myself, that I ought to do many things contrary to the name of Jesus of Nazareth” </a:t>
            </a:r>
            <a:r>
              <a:rPr lang="en-US" sz="3200" dirty="0">
                <a:latin typeface="Candara" panose="020E0502030303020204" pitchFamily="34" charset="0"/>
              </a:rPr>
              <a:t>- Acts 26:9</a:t>
            </a:r>
          </a:p>
          <a:p>
            <a:pPr marL="109728" indent="0">
              <a:buNone/>
            </a:pPr>
            <a:endParaRPr lang="en-US" sz="900" dirty="0">
              <a:latin typeface="Candara" panose="020E0502030303020204" pitchFamily="34" charset="0"/>
            </a:endParaRPr>
          </a:p>
          <a:p>
            <a:pPr marL="109728" indent="0">
              <a:buNone/>
            </a:pPr>
            <a:r>
              <a:rPr lang="en-US" b="1" dirty="0">
                <a:latin typeface="Candara" panose="020E0502030303020204" pitchFamily="34" charset="0"/>
              </a:rPr>
              <a:t>The thoughts of man are not the standard of truth</a:t>
            </a:r>
          </a:p>
          <a:p>
            <a:pPr>
              <a:buFont typeface="Wingdings" panose="05000000000000000000" pitchFamily="2" charset="2"/>
              <a:buChar char="§"/>
            </a:pPr>
            <a:r>
              <a:rPr lang="en-US" dirty="0">
                <a:solidFill>
                  <a:schemeClr val="tx1"/>
                </a:solidFill>
                <a:latin typeface="Candara" panose="020E0502030303020204" pitchFamily="34" charset="0"/>
              </a:rPr>
              <a:t>Isaiah 55:8-9</a:t>
            </a:r>
          </a:p>
          <a:p>
            <a:pPr>
              <a:buFont typeface="Wingdings" panose="05000000000000000000" pitchFamily="2" charset="2"/>
              <a:buChar char="§"/>
            </a:pPr>
            <a:r>
              <a:rPr lang="en-US" dirty="0">
                <a:solidFill>
                  <a:schemeClr val="tx1"/>
                </a:solidFill>
                <a:latin typeface="Candara" panose="020E0502030303020204" pitchFamily="34" charset="0"/>
              </a:rPr>
              <a:t>Jeremiah 10:23-24</a:t>
            </a:r>
          </a:p>
          <a:p>
            <a:pPr>
              <a:buFont typeface="Wingdings" panose="05000000000000000000" pitchFamily="2" charset="2"/>
              <a:buChar char="§"/>
            </a:pPr>
            <a:r>
              <a:rPr lang="en-US" dirty="0">
                <a:solidFill>
                  <a:schemeClr val="tx1"/>
                </a:solidFill>
                <a:latin typeface="Candara" panose="020E0502030303020204" pitchFamily="34" charset="0"/>
              </a:rPr>
              <a:t>Proverbs 14:12</a:t>
            </a:r>
          </a:p>
          <a:p>
            <a:pPr marL="109728" indent="0">
              <a:buNone/>
            </a:pPr>
            <a:endParaRPr lang="en-US" sz="1050" dirty="0">
              <a:latin typeface="Candara" panose="020E0502030303020204" pitchFamily="34" charset="0"/>
            </a:endParaRPr>
          </a:p>
          <a:p>
            <a:pPr marL="109728" indent="0">
              <a:buNone/>
            </a:pPr>
            <a:r>
              <a:rPr lang="en-US" sz="3600" b="1" dirty="0">
                <a:solidFill>
                  <a:srgbClr val="FF0000"/>
                </a:solidFill>
                <a:latin typeface="Candara" panose="020E0502030303020204" pitchFamily="34" charset="0"/>
              </a:rPr>
              <a:t>God’s Thoughts &amp; Words are the Standard</a:t>
            </a:r>
          </a:p>
          <a:p>
            <a:pPr>
              <a:buClr>
                <a:srgbClr val="FF0000"/>
              </a:buClr>
              <a:buFont typeface="Wingdings" panose="05000000000000000000" pitchFamily="2" charset="2"/>
              <a:buChar char="§"/>
            </a:pPr>
            <a:r>
              <a:rPr lang="en-US" sz="3200" dirty="0">
                <a:solidFill>
                  <a:srgbClr val="FF0000"/>
                </a:solidFill>
                <a:latin typeface="Candara" panose="020E0502030303020204" pitchFamily="34" charset="0"/>
              </a:rPr>
              <a:t>John 12:48</a:t>
            </a:r>
          </a:p>
          <a:p>
            <a:pPr lvl="1"/>
            <a:endParaRPr lang="en-US" dirty="0"/>
          </a:p>
        </p:txBody>
      </p:sp>
      <p:sp>
        <p:nvSpPr>
          <p:cNvPr id="4" name="Slide Number Placeholder 3"/>
          <p:cNvSpPr>
            <a:spLocks noGrp="1"/>
          </p:cNvSpPr>
          <p:nvPr>
            <p:ph type="sldNum" sz="quarter" idx="12"/>
          </p:nvPr>
        </p:nvSpPr>
        <p:spPr/>
        <p:txBody>
          <a:bodyPr/>
          <a:lstStyle/>
          <a:p>
            <a:fld id="{C081DE8D-F187-4775-A676-937AE8CCDCF6}" type="slidenum">
              <a:rPr lang="en-US" smtClean="0"/>
              <a:t>5</a:t>
            </a:fld>
            <a:endParaRPr lang="en-US"/>
          </a:p>
        </p:txBody>
      </p:sp>
      <p:sp>
        <p:nvSpPr>
          <p:cNvPr id="5" name="Rectangle 4">
            <a:extLst>
              <a:ext uri="{FF2B5EF4-FFF2-40B4-BE49-F238E27FC236}">
                <a16:creationId xmlns:a16="http://schemas.microsoft.com/office/drawing/2014/main" id="{7BDDCF7C-DB06-4ED2-9FA2-536967CFCF2D}"/>
              </a:ext>
            </a:extLst>
          </p:cNvPr>
          <p:cNvSpPr/>
          <p:nvPr/>
        </p:nvSpPr>
        <p:spPr>
          <a:xfrm rot="16200000">
            <a:off x="-2294292" y="3607234"/>
            <a:ext cx="5336717" cy="677108"/>
          </a:xfrm>
          <a:prstGeom prst="rect">
            <a:avLst/>
          </a:prstGeom>
          <a:noFill/>
        </p:spPr>
        <p:txBody>
          <a:bodyPr wrap="none" lIns="91440" tIns="45720" rIns="91440" bIns="45720">
            <a:spAutoFit/>
          </a:bodyPr>
          <a:lstStyle/>
          <a:p>
            <a:pPr algn="ctr"/>
            <a:r>
              <a:rPr lang="en-US" sz="3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rPr>
              <a:t>The Blind Man Could See</a:t>
            </a:r>
            <a:endParaRPr lang="en-US" sz="38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endParaRPr>
          </a:p>
        </p:txBody>
      </p:sp>
      <p:sp>
        <p:nvSpPr>
          <p:cNvPr id="6" name="Arrow: Bent 5">
            <a:extLst>
              <a:ext uri="{FF2B5EF4-FFF2-40B4-BE49-F238E27FC236}">
                <a16:creationId xmlns:a16="http://schemas.microsoft.com/office/drawing/2014/main" id="{AFDFB1D7-000A-47CA-BF32-3E97B00E0031}"/>
              </a:ext>
            </a:extLst>
          </p:cNvPr>
          <p:cNvSpPr/>
          <p:nvPr/>
        </p:nvSpPr>
        <p:spPr>
          <a:xfrm>
            <a:off x="337755" y="728597"/>
            <a:ext cx="605093" cy="593114"/>
          </a:xfrm>
          <a:prstGeom prst="bentArrow">
            <a:avLst>
              <a:gd name="adj1" fmla="val 25000"/>
              <a:gd name="adj2" fmla="val 25000"/>
              <a:gd name="adj3" fmla="val 25000"/>
              <a:gd name="adj4" fmla="val 6486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Tree>
    <p:extLst>
      <p:ext uri="{BB962C8B-B14F-4D97-AF65-F5344CB8AC3E}">
        <p14:creationId xmlns:p14="http://schemas.microsoft.com/office/powerpoint/2010/main" val="33539227"/>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10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2848" y="414284"/>
            <a:ext cx="10563352" cy="862614"/>
          </a:xfrm>
        </p:spPr>
        <p:txBody>
          <a:bodyPr>
            <a:noAutofit/>
          </a:bodyPr>
          <a:lstStyle/>
          <a:p>
            <a:r>
              <a:rPr lang="en-US" b="1" dirty="0">
                <a:latin typeface="Candara" panose="020E0502030303020204" pitchFamily="34" charset="0"/>
              </a:rPr>
              <a:t>The Need for the Right Source of Authority</a:t>
            </a:r>
          </a:p>
        </p:txBody>
      </p:sp>
      <p:sp>
        <p:nvSpPr>
          <p:cNvPr id="3" name="Content Placeholder 2"/>
          <p:cNvSpPr>
            <a:spLocks noGrp="1"/>
          </p:cNvSpPr>
          <p:nvPr>
            <p:ph idx="1"/>
          </p:nvPr>
        </p:nvSpPr>
        <p:spPr>
          <a:xfrm>
            <a:off x="942848" y="1609390"/>
            <a:ext cx="10972800" cy="4834326"/>
          </a:xfrm>
        </p:spPr>
        <p:txBody>
          <a:bodyPr>
            <a:normAutofit/>
          </a:bodyPr>
          <a:lstStyle/>
          <a:p>
            <a:pPr marL="109728" indent="0">
              <a:buNone/>
            </a:pPr>
            <a:r>
              <a:rPr lang="en-US" sz="3200" b="1" i="1" dirty="0">
                <a:latin typeface="Candara" panose="020E0502030303020204" pitchFamily="34" charset="0"/>
              </a:rPr>
              <a:t>“…received authority from the chief priest…” </a:t>
            </a:r>
            <a:r>
              <a:rPr lang="en-US" sz="3200" i="1" dirty="0">
                <a:latin typeface="Candara" panose="020E0502030303020204" pitchFamily="34" charset="0"/>
              </a:rPr>
              <a:t>- </a:t>
            </a:r>
            <a:r>
              <a:rPr lang="en-US" sz="3000" dirty="0">
                <a:solidFill>
                  <a:schemeClr val="tx1"/>
                </a:solidFill>
                <a:latin typeface="Candara" panose="020E0502030303020204" pitchFamily="34" charset="0"/>
              </a:rPr>
              <a:t>Acts 26:10</a:t>
            </a:r>
          </a:p>
          <a:p>
            <a:pPr>
              <a:buFont typeface="Wingdings" panose="05000000000000000000" pitchFamily="2" charset="2"/>
              <a:buChar char="§"/>
            </a:pPr>
            <a:r>
              <a:rPr lang="en-US" dirty="0">
                <a:latin typeface="Candara" panose="020E0502030303020204" pitchFamily="34" charset="0"/>
              </a:rPr>
              <a:t>Saul had the </a:t>
            </a:r>
            <a:r>
              <a:rPr lang="en-US" b="1" u="sng" dirty="0">
                <a:latin typeface="Candara" panose="020E0502030303020204" pitchFamily="34" charset="0"/>
              </a:rPr>
              <a:t>wrong</a:t>
            </a:r>
            <a:r>
              <a:rPr lang="en-US" dirty="0">
                <a:latin typeface="Candara" panose="020E0502030303020204" pitchFamily="34" charset="0"/>
              </a:rPr>
              <a:t> source of authority for his actions</a:t>
            </a:r>
          </a:p>
          <a:p>
            <a:pPr lvl="1">
              <a:buFont typeface="Wingdings" panose="05000000000000000000" pitchFamily="2" charset="2"/>
              <a:buChar char="§"/>
            </a:pPr>
            <a:r>
              <a:rPr lang="en-US" dirty="0">
                <a:solidFill>
                  <a:schemeClr val="tx1"/>
                </a:solidFill>
                <a:latin typeface="Candara" panose="020E0502030303020204" pitchFamily="34" charset="0"/>
              </a:rPr>
              <a:t>He relied on the authority of the chief priests - men </a:t>
            </a:r>
          </a:p>
          <a:p>
            <a:pPr>
              <a:buFont typeface="Wingdings" panose="05000000000000000000" pitchFamily="2" charset="2"/>
              <a:buChar char="§"/>
            </a:pPr>
            <a:r>
              <a:rPr lang="en-US" dirty="0">
                <a:latin typeface="Candara" panose="020E0502030303020204" pitchFamily="34" charset="0"/>
              </a:rPr>
              <a:t>Only two sources of authority…</a:t>
            </a:r>
          </a:p>
          <a:p>
            <a:pPr lvl="1">
              <a:buFont typeface="Wingdings" panose="05000000000000000000" pitchFamily="2" charset="2"/>
              <a:buChar char="§"/>
            </a:pPr>
            <a:r>
              <a:rPr lang="en-US" sz="2400" dirty="0">
                <a:solidFill>
                  <a:schemeClr val="tx1"/>
                </a:solidFill>
                <a:latin typeface="Candara" panose="020E0502030303020204" pitchFamily="34" charset="0"/>
              </a:rPr>
              <a:t>From Heaven or of Men - Matthew 21:25</a:t>
            </a:r>
          </a:p>
          <a:p>
            <a:pPr lvl="1">
              <a:buFont typeface="Wingdings" panose="05000000000000000000" pitchFamily="2" charset="2"/>
              <a:buChar char="§"/>
            </a:pPr>
            <a:endParaRPr lang="en-US" sz="800" dirty="0">
              <a:latin typeface="Candara" panose="020E0502030303020204" pitchFamily="34" charset="0"/>
            </a:endParaRPr>
          </a:p>
          <a:p>
            <a:pPr marL="109728" indent="0">
              <a:buClr>
                <a:srgbClr val="FF0000"/>
              </a:buClr>
              <a:buNone/>
            </a:pPr>
            <a:r>
              <a:rPr lang="en-US" sz="3600" b="1" dirty="0">
                <a:solidFill>
                  <a:srgbClr val="FF0000"/>
                </a:solidFill>
                <a:latin typeface="Candara" panose="020E0502030303020204" pitchFamily="34" charset="0"/>
              </a:rPr>
              <a:t>Christ has all authority </a:t>
            </a:r>
            <a:r>
              <a:rPr lang="en-US" sz="3600" dirty="0">
                <a:solidFill>
                  <a:srgbClr val="FF0000"/>
                </a:solidFill>
                <a:latin typeface="Candara" panose="020E0502030303020204" pitchFamily="34" charset="0"/>
              </a:rPr>
              <a:t>- Matthew 28:18</a:t>
            </a:r>
          </a:p>
          <a:p>
            <a:pPr>
              <a:buClr>
                <a:srgbClr val="FF0000"/>
              </a:buClr>
              <a:buFont typeface="Wingdings" panose="05000000000000000000" pitchFamily="2" charset="2"/>
              <a:buChar char="§"/>
            </a:pPr>
            <a:r>
              <a:rPr lang="en-US" dirty="0">
                <a:solidFill>
                  <a:srgbClr val="FF0000"/>
                </a:solidFill>
                <a:latin typeface="Candara" panose="020E0502030303020204" pitchFamily="34" charset="0"/>
              </a:rPr>
              <a:t>The Head over all things to the church - Ephesians 1:22</a:t>
            </a:r>
          </a:p>
          <a:p>
            <a:pPr>
              <a:buClr>
                <a:srgbClr val="FF0000"/>
              </a:buClr>
              <a:buFont typeface="Wingdings" panose="05000000000000000000" pitchFamily="2" charset="2"/>
              <a:buChar char="§"/>
            </a:pPr>
            <a:r>
              <a:rPr lang="en-US" dirty="0">
                <a:solidFill>
                  <a:srgbClr val="FF0000"/>
                </a:solidFill>
                <a:latin typeface="Candara" panose="020E0502030303020204" pitchFamily="34" charset="0"/>
              </a:rPr>
              <a:t>We must speak God’s oracles - 1 Peter 4:11</a:t>
            </a:r>
          </a:p>
          <a:p>
            <a:pPr>
              <a:buClr>
                <a:srgbClr val="FF0000"/>
              </a:buClr>
              <a:buFont typeface="Wingdings" panose="05000000000000000000" pitchFamily="2" charset="2"/>
              <a:buChar char="§"/>
            </a:pPr>
            <a:r>
              <a:rPr lang="en-US" dirty="0">
                <a:solidFill>
                  <a:srgbClr val="FF0000"/>
                </a:solidFill>
                <a:latin typeface="Candara" panose="020E0502030303020204" pitchFamily="34" charset="0"/>
              </a:rPr>
              <a:t>We must do all in His Name - Colossians 3:17</a:t>
            </a:r>
          </a:p>
          <a:p>
            <a:pPr lvl="1"/>
            <a:endParaRPr lang="en-US" dirty="0"/>
          </a:p>
        </p:txBody>
      </p:sp>
      <p:sp>
        <p:nvSpPr>
          <p:cNvPr id="4" name="Slide Number Placeholder 3"/>
          <p:cNvSpPr>
            <a:spLocks noGrp="1"/>
          </p:cNvSpPr>
          <p:nvPr>
            <p:ph type="sldNum" sz="quarter" idx="12"/>
          </p:nvPr>
        </p:nvSpPr>
        <p:spPr/>
        <p:txBody>
          <a:bodyPr/>
          <a:lstStyle/>
          <a:p>
            <a:fld id="{C081DE8D-F187-4775-A676-937AE8CCDCF6}" type="slidenum">
              <a:rPr lang="en-US" smtClean="0"/>
              <a:t>6</a:t>
            </a:fld>
            <a:endParaRPr lang="en-US"/>
          </a:p>
        </p:txBody>
      </p:sp>
      <p:sp>
        <p:nvSpPr>
          <p:cNvPr id="6" name="Rectangle 5">
            <a:extLst>
              <a:ext uri="{FF2B5EF4-FFF2-40B4-BE49-F238E27FC236}">
                <a16:creationId xmlns:a16="http://schemas.microsoft.com/office/drawing/2014/main" id="{B442B31C-FE86-4D55-A667-F40C2BE64F35}"/>
              </a:ext>
            </a:extLst>
          </p:cNvPr>
          <p:cNvSpPr/>
          <p:nvPr/>
        </p:nvSpPr>
        <p:spPr>
          <a:xfrm rot="16200000">
            <a:off x="-2294292" y="3607234"/>
            <a:ext cx="5336717" cy="677108"/>
          </a:xfrm>
          <a:prstGeom prst="rect">
            <a:avLst/>
          </a:prstGeom>
          <a:noFill/>
        </p:spPr>
        <p:txBody>
          <a:bodyPr wrap="none" lIns="91440" tIns="45720" rIns="91440" bIns="45720">
            <a:spAutoFit/>
          </a:bodyPr>
          <a:lstStyle/>
          <a:p>
            <a:pPr algn="ctr"/>
            <a:r>
              <a:rPr lang="en-US" sz="3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rPr>
              <a:t>The Blind Man Could See</a:t>
            </a:r>
            <a:endParaRPr lang="en-US" sz="38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endParaRPr>
          </a:p>
        </p:txBody>
      </p:sp>
      <p:sp>
        <p:nvSpPr>
          <p:cNvPr id="7" name="Arrow: Bent 6">
            <a:extLst>
              <a:ext uri="{FF2B5EF4-FFF2-40B4-BE49-F238E27FC236}">
                <a16:creationId xmlns:a16="http://schemas.microsoft.com/office/drawing/2014/main" id="{A039873E-B74B-44EE-BFEA-C40377F613A0}"/>
              </a:ext>
            </a:extLst>
          </p:cNvPr>
          <p:cNvSpPr/>
          <p:nvPr/>
        </p:nvSpPr>
        <p:spPr>
          <a:xfrm>
            <a:off x="337755" y="728597"/>
            <a:ext cx="605093" cy="593114"/>
          </a:xfrm>
          <a:prstGeom prst="bentArrow">
            <a:avLst>
              <a:gd name="adj1" fmla="val 25000"/>
              <a:gd name="adj2" fmla="val 25000"/>
              <a:gd name="adj3" fmla="val 25000"/>
              <a:gd name="adj4" fmla="val 6486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Tree>
    <p:extLst>
      <p:ext uri="{BB962C8B-B14F-4D97-AF65-F5344CB8AC3E}">
        <p14:creationId xmlns:p14="http://schemas.microsoft.com/office/powerpoint/2010/main" val="1803543124"/>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25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25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25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25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25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25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25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25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125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6882" y="336610"/>
            <a:ext cx="10972800" cy="1066800"/>
          </a:xfrm>
        </p:spPr>
        <p:txBody>
          <a:bodyPr>
            <a:normAutofit/>
          </a:bodyPr>
          <a:lstStyle/>
          <a:p>
            <a:r>
              <a:rPr lang="en-US" b="1" dirty="0">
                <a:latin typeface="Candara" panose="020E0502030303020204" pitchFamily="34" charset="0"/>
              </a:rPr>
              <a:t>Conscience is Not a Safe Guide</a:t>
            </a:r>
          </a:p>
        </p:txBody>
      </p:sp>
      <p:sp>
        <p:nvSpPr>
          <p:cNvPr id="3" name="Content Placeholder 2"/>
          <p:cNvSpPr>
            <a:spLocks noGrp="1"/>
          </p:cNvSpPr>
          <p:nvPr>
            <p:ph idx="1"/>
          </p:nvPr>
        </p:nvSpPr>
        <p:spPr>
          <a:xfrm>
            <a:off x="942848" y="1600200"/>
            <a:ext cx="10972800" cy="4724400"/>
          </a:xfrm>
        </p:spPr>
        <p:txBody>
          <a:bodyPr>
            <a:normAutofit/>
          </a:bodyPr>
          <a:lstStyle/>
          <a:p>
            <a:pPr marL="109728" indent="0">
              <a:buNone/>
            </a:pPr>
            <a:r>
              <a:rPr lang="en-US" sz="3200" b="1" i="1" dirty="0">
                <a:latin typeface="Candara" panose="020E0502030303020204" pitchFamily="34" charset="0"/>
              </a:rPr>
              <a:t>“…I have lived in all good conscience until this day” </a:t>
            </a:r>
            <a:r>
              <a:rPr lang="en-US" sz="3200" dirty="0">
                <a:latin typeface="Candara" panose="020E0502030303020204" pitchFamily="34" charset="0"/>
              </a:rPr>
              <a:t>- Acts 23:1</a:t>
            </a:r>
          </a:p>
          <a:p>
            <a:pPr>
              <a:buFont typeface="Wingdings" panose="05000000000000000000" pitchFamily="2" charset="2"/>
              <a:buChar char="§"/>
            </a:pPr>
            <a:r>
              <a:rPr lang="en-US" dirty="0">
                <a:latin typeface="Candara" panose="020E0502030303020204" pitchFamily="34" charset="0"/>
              </a:rPr>
              <a:t>His conscience misled him - Acts 9:1-2</a:t>
            </a:r>
          </a:p>
          <a:p>
            <a:pPr>
              <a:buFont typeface="Wingdings" panose="05000000000000000000" pitchFamily="2" charset="2"/>
              <a:buChar char="§"/>
            </a:pPr>
            <a:r>
              <a:rPr lang="en-US" dirty="0">
                <a:latin typeface="Candara" panose="020E0502030303020204" pitchFamily="34" charset="0"/>
              </a:rPr>
              <a:t>Many depend on conscience today</a:t>
            </a:r>
          </a:p>
          <a:p>
            <a:pPr lvl="1">
              <a:buFont typeface="Wingdings" panose="05000000000000000000" pitchFamily="2" charset="2"/>
              <a:buChar char="§"/>
            </a:pPr>
            <a:r>
              <a:rPr lang="en-US" dirty="0">
                <a:solidFill>
                  <a:schemeClr val="tx1"/>
                </a:solidFill>
                <a:latin typeface="Candara" panose="020E0502030303020204" pitchFamily="34" charset="0"/>
              </a:rPr>
              <a:t>They are misled too</a:t>
            </a:r>
          </a:p>
          <a:p>
            <a:pPr>
              <a:buFont typeface="Wingdings" panose="05000000000000000000" pitchFamily="2" charset="2"/>
              <a:buChar char="§"/>
            </a:pPr>
            <a:r>
              <a:rPr lang="en-US" dirty="0">
                <a:latin typeface="Candara" panose="020E0502030303020204" pitchFamily="34" charset="0"/>
              </a:rPr>
              <a:t>Conscience is based on what one is taught</a:t>
            </a:r>
          </a:p>
          <a:p>
            <a:pPr>
              <a:buFont typeface="Wingdings" panose="05000000000000000000" pitchFamily="2" charset="2"/>
              <a:buChar char="§"/>
            </a:pPr>
            <a:r>
              <a:rPr lang="en-US" dirty="0">
                <a:latin typeface="Candara" panose="020E0502030303020204" pitchFamily="34" charset="0"/>
              </a:rPr>
              <a:t>If taught wrong, conscience will be wrong</a:t>
            </a:r>
          </a:p>
          <a:p>
            <a:pPr lvl="1">
              <a:buFont typeface="Wingdings" panose="05000000000000000000" pitchFamily="2" charset="2"/>
              <a:buChar char="§"/>
            </a:pPr>
            <a:r>
              <a:rPr lang="en-US" dirty="0">
                <a:solidFill>
                  <a:schemeClr val="tx1"/>
                </a:solidFill>
                <a:latin typeface="Candara" panose="020E0502030303020204" pitchFamily="34" charset="0"/>
              </a:rPr>
              <a:t>We can “feel” right while involved in wrongdoing</a:t>
            </a:r>
          </a:p>
          <a:p>
            <a:pPr marL="411480" lvl="1" indent="0">
              <a:buNone/>
            </a:pPr>
            <a:endParaRPr lang="en-US" sz="800" dirty="0">
              <a:latin typeface="Candara" panose="020E0502030303020204" pitchFamily="34" charset="0"/>
            </a:endParaRPr>
          </a:p>
          <a:p>
            <a:pPr marL="109728" indent="0">
              <a:buNone/>
            </a:pPr>
            <a:r>
              <a:rPr lang="en-US" sz="3600" b="1" dirty="0">
                <a:solidFill>
                  <a:srgbClr val="FF0000"/>
                </a:solidFill>
                <a:latin typeface="Candara" panose="020E0502030303020204" pitchFamily="34" charset="0"/>
              </a:rPr>
              <a:t>Must know and obey the Truth </a:t>
            </a:r>
            <a:r>
              <a:rPr lang="en-US" sz="3600" dirty="0">
                <a:solidFill>
                  <a:srgbClr val="FF0000"/>
                </a:solidFill>
                <a:latin typeface="Candara" panose="020E0502030303020204" pitchFamily="34" charset="0"/>
              </a:rPr>
              <a:t>- John 17:17</a:t>
            </a:r>
          </a:p>
        </p:txBody>
      </p:sp>
      <p:sp>
        <p:nvSpPr>
          <p:cNvPr id="4" name="Slide Number Placeholder 3"/>
          <p:cNvSpPr>
            <a:spLocks noGrp="1"/>
          </p:cNvSpPr>
          <p:nvPr>
            <p:ph type="sldNum" sz="quarter" idx="12"/>
          </p:nvPr>
        </p:nvSpPr>
        <p:spPr/>
        <p:txBody>
          <a:bodyPr/>
          <a:lstStyle/>
          <a:p>
            <a:fld id="{C081DE8D-F187-4775-A676-937AE8CCDCF6}" type="slidenum">
              <a:rPr lang="en-US" smtClean="0"/>
              <a:t>7</a:t>
            </a:fld>
            <a:endParaRPr lang="en-US"/>
          </a:p>
        </p:txBody>
      </p:sp>
      <p:sp>
        <p:nvSpPr>
          <p:cNvPr id="6" name="Rectangle 5">
            <a:extLst>
              <a:ext uri="{FF2B5EF4-FFF2-40B4-BE49-F238E27FC236}">
                <a16:creationId xmlns:a16="http://schemas.microsoft.com/office/drawing/2014/main" id="{0040703B-0ECE-4119-93B9-267117C067CC}"/>
              </a:ext>
            </a:extLst>
          </p:cNvPr>
          <p:cNvSpPr/>
          <p:nvPr/>
        </p:nvSpPr>
        <p:spPr>
          <a:xfrm rot="16200000">
            <a:off x="-2294292" y="3607234"/>
            <a:ext cx="5336717" cy="677108"/>
          </a:xfrm>
          <a:prstGeom prst="rect">
            <a:avLst/>
          </a:prstGeom>
          <a:noFill/>
        </p:spPr>
        <p:txBody>
          <a:bodyPr wrap="none" lIns="91440" tIns="45720" rIns="91440" bIns="45720">
            <a:spAutoFit/>
          </a:bodyPr>
          <a:lstStyle/>
          <a:p>
            <a:pPr algn="ctr"/>
            <a:r>
              <a:rPr lang="en-US" sz="3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rPr>
              <a:t>The Blind Man Could See</a:t>
            </a:r>
            <a:endParaRPr lang="en-US" sz="38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endParaRPr>
          </a:p>
        </p:txBody>
      </p:sp>
      <p:sp>
        <p:nvSpPr>
          <p:cNvPr id="7" name="Arrow: Bent 6">
            <a:extLst>
              <a:ext uri="{FF2B5EF4-FFF2-40B4-BE49-F238E27FC236}">
                <a16:creationId xmlns:a16="http://schemas.microsoft.com/office/drawing/2014/main" id="{6F8A5DF7-C7B2-4994-9A91-D24A7B55EE3C}"/>
              </a:ext>
            </a:extLst>
          </p:cNvPr>
          <p:cNvSpPr/>
          <p:nvPr/>
        </p:nvSpPr>
        <p:spPr>
          <a:xfrm>
            <a:off x="337755" y="728597"/>
            <a:ext cx="605093" cy="593114"/>
          </a:xfrm>
          <a:prstGeom prst="bentArrow">
            <a:avLst>
              <a:gd name="adj1" fmla="val 25000"/>
              <a:gd name="adj2" fmla="val 25000"/>
              <a:gd name="adj3" fmla="val 25000"/>
              <a:gd name="adj4" fmla="val 6486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Tree>
    <p:extLst>
      <p:ext uri="{BB962C8B-B14F-4D97-AF65-F5344CB8AC3E}">
        <p14:creationId xmlns:p14="http://schemas.microsoft.com/office/powerpoint/2010/main" val="3381894477"/>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986" y="456877"/>
            <a:ext cx="10972800" cy="838200"/>
          </a:xfrm>
        </p:spPr>
        <p:txBody>
          <a:bodyPr>
            <a:normAutofit/>
          </a:bodyPr>
          <a:lstStyle/>
          <a:p>
            <a:r>
              <a:rPr lang="en-US" b="1" dirty="0">
                <a:latin typeface="Candara" panose="020E0502030303020204" pitchFamily="34" charset="0"/>
              </a:rPr>
              <a:t>His Religion Was Wrong</a:t>
            </a:r>
          </a:p>
        </p:txBody>
      </p:sp>
      <p:sp>
        <p:nvSpPr>
          <p:cNvPr id="3" name="Content Placeholder 2"/>
          <p:cNvSpPr>
            <a:spLocks noGrp="1"/>
          </p:cNvSpPr>
          <p:nvPr>
            <p:ph idx="1"/>
          </p:nvPr>
        </p:nvSpPr>
        <p:spPr>
          <a:xfrm>
            <a:off x="945806" y="1600200"/>
            <a:ext cx="10712793" cy="4876800"/>
          </a:xfrm>
        </p:spPr>
        <p:txBody>
          <a:bodyPr>
            <a:normAutofit lnSpcReduction="10000"/>
          </a:bodyPr>
          <a:lstStyle/>
          <a:p>
            <a:pPr marL="109728" indent="0">
              <a:buNone/>
            </a:pPr>
            <a:r>
              <a:rPr lang="en-US" sz="3200" b="1" i="1" dirty="0">
                <a:latin typeface="Candara" panose="020E0502030303020204" pitchFamily="34" charset="0"/>
              </a:rPr>
              <a:t>“…that after the most </a:t>
            </a:r>
            <a:r>
              <a:rPr lang="en-US" sz="3200" b="1" i="1" dirty="0" err="1">
                <a:latin typeface="Candara" panose="020E0502030303020204" pitchFamily="34" charset="0"/>
              </a:rPr>
              <a:t>straitest</a:t>
            </a:r>
            <a:r>
              <a:rPr lang="en-US" sz="3200" b="1" i="1" dirty="0">
                <a:latin typeface="Candara" panose="020E0502030303020204" pitchFamily="34" charset="0"/>
              </a:rPr>
              <a:t> sect of our religion I lived a Pharisee” </a:t>
            </a:r>
            <a:r>
              <a:rPr lang="en-US" sz="3200" dirty="0">
                <a:latin typeface="Candara" panose="020E0502030303020204" pitchFamily="34" charset="0"/>
              </a:rPr>
              <a:t>- Acts 26:5</a:t>
            </a:r>
          </a:p>
          <a:p>
            <a:pPr>
              <a:buFont typeface="Wingdings" panose="05000000000000000000" pitchFamily="2" charset="2"/>
              <a:buChar char="§"/>
            </a:pPr>
            <a:r>
              <a:rPr lang="en-US" dirty="0">
                <a:latin typeface="Candara" panose="020E0502030303020204" pitchFamily="34" charset="0"/>
              </a:rPr>
              <a:t>Paul often mentioned his religious mistakes…</a:t>
            </a:r>
          </a:p>
          <a:p>
            <a:pPr lvl="1">
              <a:buFont typeface="Wingdings" panose="05000000000000000000" pitchFamily="2" charset="2"/>
              <a:buChar char="§"/>
            </a:pPr>
            <a:r>
              <a:rPr lang="en-US" dirty="0">
                <a:solidFill>
                  <a:schemeClr val="tx1"/>
                </a:solidFill>
                <a:latin typeface="Candara" panose="020E0502030303020204" pitchFamily="34" charset="0"/>
              </a:rPr>
              <a:t>To the Galatians - Galatians 1:13-14</a:t>
            </a:r>
          </a:p>
          <a:p>
            <a:pPr lvl="1">
              <a:buFont typeface="Wingdings" panose="05000000000000000000" pitchFamily="2" charset="2"/>
              <a:buChar char="§"/>
            </a:pPr>
            <a:r>
              <a:rPr lang="en-US" dirty="0">
                <a:solidFill>
                  <a:schemeClr val="tx1"/>
                </a:solidFill>
                <a:latin typeface="Candara" panose="020E0502030303020204" pitchFamily="34" charset="0"/>
              </a:rPr>
              <a:t>To the Philippians - Philippians 3:6</a:t>
            </a:r>
          </a:p>
          <a:p>
            <a:pPr lvl="1">
              <a:buFont typeface="Wingdings" panose="05000000000000000000" pitchFamily="2" charset="2"/>
              <a:buChar char="§"/>
            </a:pPr>
            <a:r>
              <a:rPr lang="en-US" dirty="0">
                <a:solidFill>
                  <a:schemeClr val="tx1"/>
                </a:solidFill>
                <a:latin typeface="Candara" panose="020E0502030303020204" pitchFamily="34" charset="0"/>
              </a:rPr>
              <a:t>To the Corinthians - 1 Corinthians 15:9</a:t>
            </a:r>
          </a:p>
          <a:p>
            <a:pPr lvl="1">
              <a:buFont typeface="Wingdings" panose="05000000000000000000" pitchFamily="2" charset="2"/>
              <a:buChar char="§"/>
            </a:pPr>
            <a:r>
              <a:rPr lang="en-US" dirty="0">
                <a:solidFill>
                  <a:schemeClr val="tx1"/>
                </a:solidFill>
                <a:latin typeface="Candara" panose="020E0502030303020204" pitchFamily="34" charset="0"/>
              </a:rPr>
              <a:t>To Timothy - 1 Timothy 1:13</a:t>
            </a:r>
          </a:p>
          <a:p>
            <a:pPr>
              <a:buFont typeface="Wingdings" panose="05000000000000000000" pitchFamily="2" charset="2"/>
              <a:buChar char="§"/>
            </a:pPr>
            <a:r>
              <a:rPr lang="en-US" dirty="0">
                <a:latin typeface="Candara" panose="020E0502030303020204" pitchFamily="34" charset="0"/>
              </a:rPr>
              <a:t>Many today have the wrong religion</a:t>
            </a:r>
          </a:p>
          <a:p>
            <a:pPr>
              <a:buFont typeface="Wingdings" panose="05000000000000000000" pitchFamily="2" charset="2"/>
              <a:buChar char="§"/>
            </a:pPr>
            <a:r>
              <a:rPr lang="en-US" dirty="0">
                <a:latin typeface="Candara" panose="020E0502030303020204" pitchFamily="34" charset="0"/>
              </a:rPr>
              <a:t>One religion is not as good as another</a:t>
            </a:r>
          </a:p>
          <a:p>
            <a:pPr>
              <a:buFont typeface="Wingdings" panose="05000000000000000000" pitchFamily="2" charset="2"/>
              <a:buChar char="§"/>
            </a:pPr>
            <a:endParaRPr lang="en-US" sz="800" dirty="0">
              <a:latin typeface="Candara" panose="020E0502030303020204" pitchFamily="34" charset="0"/>
            </a:endParaRPr>
          </a:p>
          <a:p>
            <a:pPr marL="109728" indent="0">
              <a:buNone/>
            </a:pPr>
            <a:r>
              <a:rPr lang="en-US" sz="3600" b="1" dirty="0">
                <a:solidFill>
                  <a:srgbClr val="FF0000"/>
                </a:solidFill>
                <a:latin typeface="Candara" panose="020E0502030303020204" pitchFamily="34" charset="0"/>
              </a:rPr>
              <a:t>Saul quickly corrected his mistake</a:t>
            </a:r>
          </a:p>
        </p:txBody>
      </p:sp>
      <p:sp>
        <p:nvSpPr>
          <p:cNvPr id="4" name="Slide Number Placeholder 3"/>
          <p:cNvSpPr>
            <a:spLocks noGrp="1"/>
          </p:cNvSpPr>
          <p:nvPr>
            <p:ph type="sldNum" sz="quarter" idx="12"/>
          </p:nvPr>
        </p:nvSpPr>
        <p:spPr/>
        <p:txBody>
          <a:bodyPr/>
          <a:lstStyle/>
          <a:p>
            <a:fld id="{C081DE8D-F187-4775-A676-937AE8CCDCF6}" type="slidenum">
              <a:rPr lang="en-US" smtClean="0"/>
              <a:t>8</a:t>
            </a:fld>
            <a:endParaRPr lang="en-US"/>
          </a:p>
        </p:txBody>
      </p:sp>
      <p:sp>
        <p:nvSpPr>
          <p:cNvPr id="6" name="Rectangle 5">
            <a:extLst>
              <a:ext uri="{FF2B5EF4-FFF2-40B4-BE49-F238E27FC236}">
                <a16:creationId xmlns:a16="http://schemas.microsoft.com/office/drawing/2014/main" id="{D3691823-F949-445B-9D36-246AE3ACC973}"/>
              </a:ext>
            </a:extLst>
          </p:cNvPr>
          <p:cNvSpPr/>
          <p:nvPr/>
        </p:nvSpPr>
        <p:spPr>
          <a:xfrm rot="16200000">
            <a:off x="-2294292" y="3607234"/>
            <a:ext cx="5336717" cy="677108"/>
          </a:xfrm>
          <a:prstGeom prst="rect">
            <a:avLst/>
          </a:prstGeom>
          <a:noFill/>
        </p:spPr>
        <p:txBody>
          <a:bodyPr wrap="none" lIns="91440" tIns="45720" rIns="91440" bIns="45720">
            <a:spAutoFit/>
          </a:bodyPr>
          <a:lstStyle/>
          <a:p>
            <a:pPr algn="ctr"/>
            <a:r>
              <a:rPr lang="en-US" sz="3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rPr>
              <a:t>The Blind Man Could See</a:t>
            </a:r>
            <a:endParaRPr lang="en-US" sz="38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endParaRPr>
          </a:p>
        </p:txBody>
      </p:sp>
      <p:sp>
        <p:nvSpPr>
          <p:cNvPr id="7" name="Arrow: Bent 6">
            <a:extLst>
              <a:ext uri="{FF2B5EF4-FFF2-40B4-BE49-F238E27FC236}">
                <a16:creationId xmlns:a16="http://schemas.microsoft.com/office/drawing/2014/main" id="{98D2949C-30D0-459B-82A8-A1A0B274C853}"/>
              </a:ext>
            </a:extLst>
          </p:cNvPr>
          <p:cNvSpPr/>
          <p:nvPr/>
        </p:nvSpPr>
        <p:spPr>
          <a:xfrm>
            <a:off x="337755" y="728597"/>
            <a:ext cx="605093" cy="593114"/>
          </a:xfrm>
          <a:prstGeom prst="bentArrow">
            <a:avLst>
              <a:gd name="adj1" fmla="val 25000"/>
              <a:gd name="adj2" fmla="val 25000"/>
              <a:gd name="adj3" fmla="val 25000"/>
              <a:gd name="adj4" fmla="val 6486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Tree>
    <p:extLst>
      <p:ext uri="{BB962C8B-B14F-4D97-AF65-F5344CB8AC3E}">
        <p14:creationId xmlns:p14="http://schemas.microsoft.com/office/powerpoint/2010/main" val="2018743266"/>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10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9478" y="325513"/>
            <a:ext cx="10735322" cy="1066800"/>
          </a:xfrm>
        </p:spPr>
        <p:txBody>
          <a:bodyPr>
            <a:normAutofit/>
          </a:bodyPr>
          <a:lstStyle/>
          <a:p>
            <a:r>
              <a:rPr lang="en-US" b="1" dirty="0">
                <a:latin typeface="Candara" panose="020E0502030303020204" pitchFamily="34" charset="0"/>
              </a:rPr>
              <a:t>Man-made Traditions Lead To Vain Worship </a:t>
            </a:r>
            <a:endParaRPr lang="en-US" b="1" dirty="0"/>
          </a:p>
        </p:txBody>
      </p:sp>
      <p:sp>
        <p:nvSpPr>
          <p:cNvPr id="3" name="Content Placeholder 2"/>
          <p:cNvSpPr>
            <a:spLocks noGrp="1"/>
          </p:cNvSpPr>
          <p:nvPr>
            <p:ph idx="1"/>
          </p:nvPr>
        </p:nvSpPr>
        <p:spPr>
          <a:xfrm>
            <a:off x="942848" y="1600200"/>
            <a:ext cx="10791952" cy="4876800"/>
          </a:xfrm>
        </p:spPr>
        <p:txBody>
          <a:bodyPr>
            <a:normAutofit/>
          </a:bodyPr>
          <a:lstStyle/>
          <a:p>
            <a:pPr marL="109728" indent="0">
              <a:buNone/>
            </a:pPr>
            <a:r>
              <a:rPr lang="en-US" sz="3200" b="1" i="1" dirty="0">
                <a:latin typeface="Candara" panose="020E0502030303020204" pitchFamily="34" charset="0"/>
              </a:rPr>
              <a:t>“And profited in the Jews’ religion above many my equals in mine own nation, being more exceedingly zealous of the traditions of my fathers” </a:t>
            </a:r>
            <a:r>
              <a:rPr lang="en-US" sz="3200" dirty="0">
                <a:latin typeface="Candara" panose="020E0502030303020204" pitchFamily="34" charset="0"/>
              </a:rPr>
              <a:t>- Galatians 1:14</a:t>
            </a:r>
          </a:p>
          <a:p>
            <a:pPr>
              <a:buFont typeface="Wingdings" panose="05000000000000000000" pitchFamily="2" charset="2"/>
              <a:buChar char="§"/>
            </a:pPr>
            <a:r>
              <a:rPr lang="en-US" dirty="0">
                <a:latin typeface="Candara" panose="020E0502030303020204" pitchFamily="34" charset="0"/>
              </a:rPr>
              <a:t>God condemned such traditions - Matthew 15:1-9</a:t>
            </a:r>
          </a:p>
          <a:p>
            <a:pPr>
              <a:buFont typeface="Wingdings" panose="05000000000000000000" pitchFamily="2" charset="2"/>
              <a:buChar char="§"/>
            </a:pPr>
            <a:r>
              <a:rPr lang="en-US" dirty="0">
                <a:latin typeface="Candara" panose="020E0502030303020204" pitchFamily="34" charset="0"/>
              </a:rPr>
              <a:t>Many blindly follow religions traditions today…</a:t>
            </a:r>
          </a:p>
          <a:p>
            <a:pPr lvl="1">
              <a:buFont typeface="Wingdings" panose="05000000000000000000" pitchFamily="2" charset="2"/>
              <a:buChar char="§"/>
            </a:pPr>
            <a:r>
              <a:rPr lang="en-US" dirty="0">
                <a:solidFill>
                  <a:schemeClr val="tx1"/>
                </a:solidFill>
                <a:latin typeface="Candara" panose="020E0502030303020204" pitchFamily="34" charset="0"/>
              </a:rPr>
              <a:t>Easter, Christmas, parent’s religion and others</a:t>
            </a:r>
          </a:p>
          <a:p>
            <a:pPr lvl="1">
              <a:buFont typeface="Wingdings" panose="05000000000000000000" pitchFamily="2" charset="2"/>
              <a:buChar char="§"/>
            </a:pPr>
            <a:endParaRPr lang="en-US" sz="800" dirty="0">
              <a:latin typeface="Candara" panose="020E0502030303020204" pitchFamily="34" charset="0"/>
            </a:endParaRPr>
          </a:p>
          <a:p>
            <a:pPr marL="109728" indent="0">
              <a:buNone/>
            </a:pPr>
            <a:r>
              <a:rPr lang="en-US" sz="3600" b="1" dirty="0">
                <a:solidFill>
                  <a:srgbClr val="FF0000"/>
                </a:solidFill>
                <a:latin typeface="Candara" panose="020E0502030303020204" pitchFamily="34" charset="0"/>
              </a:rPr>
              <a:t>Must follow the Divine traditions of the Apostles</a:t>
            </a:r>
          </a:p>
          <a:p>
            <a:pPr>
              <a:buClr>
                <a:srgbClr val="FF0000"/>
              </a:buClr>
              <a:buFont typeface="Wingdings" panose="05000000000000000000" pitchFamily="2" charset="2"/>
              <a:buChar char="§"/>
            </a:pPr>
            <a:r>
              <a:rPr lang="en-US" sz="3200" dirty="0">
                <a:solidFill>
                  <a:srgbClr val="FF0000"/>
                </a:solidFill>
                <a:latin typeface="Candara" panose="020E0502030303020204" pitchFamily="34" charset="0"/>
              </a:rPr>
              <a:t>2 Thessalonians 2:15</a:t>
            </a:r>
          </a:p>
        </p:txBody>
      </p:sp>
      <p:sp>
        <p:nvSpPr>
          <p:cNvPr id="4" name="Slide Number Placeholder 3"/>
          <p:cNvSpPr>
            <a:spLocks noGrp="1"/>
          </p:cNvSpPr>
          <p:nvPr>
            <p:ph type="sldNum" sz="quarter" idx="12"/>
          </p:nvPr>
        </p:nvSpPr>
        <p:spPr/>
        <p:txBody>
          <a:bodyPr/>
          <a:lstStyle/>
          <a:p>
            <a:fld id="{C081DE8D-F187-4775-A676-937AE8CCDCF6}" type="slidenum">
              <a:rPr lang="en-US" smtClean="0"/>
              <a:t>9</a:t>
            </a:fld>
            <a:endParaRPr lang="en-US"/>
          </a:p>
        </p:txBody>
      </p:sp>
      <p:sp>
        <p:nvSpPr>
          <p:cNvPr id="6" name="Rectangle 5">
            <a:extLst>
              <a:ext uri="{FF2B5EF4-FFF2-40B4-BE49-F238E27FC236}">
                <a16:creationId xmlns:a16="http://schemas.microsoft.com/office/drawing/2014/main" id="{A99B50AF-CD41-455A-82B4-7ADD8AF02775}"/>
              </a:ext>
            </a:extLst>
          </p:cNvPr>
          <p:cNvSpPr/>
          <p:nvPr/>
        </p:nvSpPr>
        <p:spPr>
          <a:xfrm rot="16200000">
            <a:off x="-2294292" y="3607234"/>
            <a:ext cx="5336717" cy="677108"/>
          </a:xfrm>
          <a:prstGeom prst="rect">
            <a:avLst/>
          </a:prstGeom>
          <a:noFill/>
        </p:spPr>
        <p:txBody>
          <a:bodyPr wrap="none" lIns="91440" tIns="45720" rIns="91440" bIns="45720">
            <a:spAutoFit/>
          </a:bodyPr>
          <a:lstStyle/>
          <a:p>
            <a:pPr algn="ctr"/>
            <a:r>
              <a:rPr lang="en-US" sz="3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rPr>
              <a:t>The Blind Man Could See</a:t>
            </a:r>
            <a:endParaRPr lang="en-US" sz="38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endParaRPr>
          </a:p>
        </p:txBody>
      </p:sp>
      <p:sp>
        <p:nvSpPr>
          <p:cNvPr id="7" name="Arrow: Bent 6">
            <a:extLst>
              <a:ext uri="{FF2B5EF4-FFF2-40B4-BE49-F238E27FC236}">
                <a16:creationId xmlns:a16="http://schemas.microsoft.com/office/drawing/2014/main" id="{AF2614E2-528A-44BB-B928-F2CF647ADE07}"/>
              </a:ext>
            </a:extLst>
          </p:cNvPr>
          <p:cNvSpPr/>
          <p:nvPr/>
        </p:nvSpPr>
        <p:spPr>
          <a:xfrm>
            <a:off x="337755" y="728597"/>
            <a:ext cx="605093" cy="593114"/>
          </a:xfrm>
          <a:prstGeom prst="bentArrow">
            <a:avLst>
              <a:gd name="adj1" fmla="val 25000"/>
              <a:gd name="adj2" fmla="val 25000"/>
              <a:gd name="adj3" fmla="val 25000"/>
              <a:gd name="adj4" fmla="val 6486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Tree>
    <p:extLst>
      <p:ext uri="{BB962C8B-B14F-4D97-AF65-F5344CB8AC3E}">
        <p14:creationId xmlns:p14="http://schemas.microsoft.com/office/powerpoint/2010/main" val="2833346062"/>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Urban</Template>
  <TotalTime>632</TotalTime>
  <Words>4372</Words>
  <Application>Microsoft Office PowerPoint</Application>
  <PresentationFormat>Widescreen</PresentationFormat>
  <Paragraphs>237</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Candara</vt:lpstr>
      <vt:lpstr>Georgia</vt:lpstr>
      <vt:lpstr>Trebuchet MS</vt:lpstr>
      <vt:lpstr>Wingdings</vt:lpstr>
      <vt:lpstr>Wingdings 2</vt:lpstr>
      <vt:lpstr>Urban</vt:lpstr>
      <vt:lpstr>What a Blind Man Could See</vt:lpstr>
      <vt:lpstr>Acts 9:1-5</vt:lpstr>
      <vt:lpstr>Acts 9:6-9</vt:lpstr>
      <vt:lpstr>Introduction</vt:lpstr>
      <vt:lpstr>His Thoughts Did Not Matter</vt:lpstr>
      <vt:lpstr>The Need for the Right Source of Authority</vt:lpstr>
      <vt:lpstr>Conscience is Not a Safe Guide</vt:lpstr>
      <vt:lpstr>His Religion Was Wrong</vt:lpstr>
      <vt:lpstr>Man-made Traditions Lead To Vain Worship </vt:lpstr>
      <vt:lpstr>He Was Not Saved By Prayer</vt:lpstr>
      <vt:lpstr>Salvation is An Individual Matter</vt:lpstr>
      <vt:lpstr>What He Must Do To Wash Away His Sins</vt:lpstr>
      <vt:lpstr>The Chief of Sinners Could be Saved</vt:lpstr>
      <vt:lpstr>The Purpose God Planned for Him</vt:lpstr>
      <vt:lpstr>PowerPoint Presentation</vt:lpstr>
      <vt:lpstr>Final Question</vt:lpstr>
      <vt:lpstr>“…what shall we do?”  Acts 2:37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Tommy G. McClure</dc:creator>
  <cp:lastModifiedBy>Tommy McClure</cp:lastModifiedBy>
  <cp:revision>142</cp:revision>
  <cp:lastPrinted>2021-01-16T21:26:24Z</cp:lastPrinted>
  <dcterms:created xsi:type="dcterms:W3CDTF">2015-04-25T17:31:09Z</dcterms:created>
  <dcterms:modified xsi:type="dcterms:W3CDTF">2021-01-17T20:53:36Z</dcterms:modified>
</cp:coreProperties>
</file>