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65" r:id="rId2"/>
    <p:sldId id="320" r:id="rId3"/>
    <p:sldId id="321" r:id="rId4"/>
    <p:sldId id="306" r:id="rId5"/>
    <p:sldId id="322" r:id="rId6"/>
    <p:sldId id="323" r:id="rId7"/>
    <p:sldId id="324" r:id="rId8"/>
    <p:sldId id="325" r:id="rId9"/>
    <p:sldId id="305" r:id="rId10"/>
    <p:sldId id="326" r:id="rId11"/>
    <p:sldId id="298" r:id="rId12"/>
  </p:sldIdLst>
  <p:sldSz cx="12188825" cy="6858000"/>
  <p:notesSz cx="7315200" cy="96012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330" autoAdjust="0"/>
  </p:normalViewPr>
  <p:slideViewPr>
    <p:cSldViewPr showGuides="1">
      <p:cViewPr varScale="1">
        <p:scale>
          <a:sx n="79" d="100"/>
          <a:sy n="79" d="100"/>
        </p:scale>
        <p:origin x="1776" y="84"/>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12/27/2020</a:t>
            </a:r>
            <a:endParaRPr/>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r>
              <a:rPr lang="en-US"/>
              <a:t>12/27/2020</a:t>
            </a:r>
            <a:endParaRPr/>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12/27/2020</a:t>
            </a:r>
          </a:p>
        </p:txBody>
      </p:sp>
    </p:spTree>
    <p:extLst>
      <p:ext uri="{BB962C8B-B14F-4D97-AF65-F5344CB8AC3E}">
        <p14:creationId xmlns:p14="http://schemas.microsoft.com/office/powerpoint/2010/main" val="3526067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12/27/2020</a:t>
            </a:r>
          </a:p>
        </p:txBody>
      </p:sp>
    </p:spTree>
    <p:extLst>
      <p:ext uri="{BB962C8B-B14F-4D97-AF65-F5344CB8AC3E}">
        <p14:creationId xmlns:p14="http://schemas.microsoft.com/office/powerpoint/2010/main" val="2286738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A5B0FD4-7499-484D-93CA-790A0BE4DF7A}"/>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568DFB26-8FE0-4A64-9AD7-191A11FCD6A8}"/>
              </a:ext>
            </a:extLst>
          </p:cNvPr>
          <p:cNvSpPr>
            <a:spLocks noGrp="1"/>
          </p:cNvSpPr>
          <p:nvPr>
            <p:ph type="body" idx="1"/>
          </p:nvPr>
        </p:nvSpPr>
        <p:spPr>
          <a:xfrm>
            <a:off x="7" y="4321176"/>
            <a:ext cx="7315194" cy="5280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cs typeface="Arial" panose="020B0604020202020204" pitchFamily="34" charset="0"/>
              </a:rPr>
              <a:t>Acts 2:37 </a:t>
            </a:r>
            <a:r>
              <a:rPr lang="en-US" altLang="en-US" dirty="0">
                <a:cs typeface="Arial" panose="020B0604020202020204" pitchFamily="34" charset="0"/>
              </a:rPr>
              <a:t>- Now when they heard this, they were pricked in their heart, and said unto Peter and to the rest of the apostles, Men and brethren, </a:t>
            </a:r>
            <a:r>
              <a:rPr lang="en-US" altLang="en-US" b="1" dirty="0">
                <a:cs typeface="Arial" panose="020B0604020202020204" pitchFamily="34" charset="0"/>
              </a:rPr>
              <a:t>what shall we do?</a:t>
            </a:r>
          </a:p>
          <a:p>
            <a:r>
              <a:rPr lang="en-US" altLang="en-US" b="1" dirty="0">
                <a:cs typeface="Arial" panose="020B0604020202020204" pitchFamily="34" charset="0"/>
              </a:rPr>
              <a:t>Rom. 10:17 </a:t>
            </a:r>
            <a:r>
              <a:rPr lang="en-US" altLang="en-US" dirty="0">
                <a:cs typeface="Arial" panose="020B0604020202020204" pitchFamily="34" charset="0"/>
              </a:rPr>
              <a:t>- So then faith cometh by hearing, and hearing by the word of God.</a:t>
            </a:r>
          </a:p>
          <a:p>
            <a:r>
              <a:rPr lang="en-US" altLang="en-US" b="1" dirty="0">
                <a:cs typeface="Arial" panose="020B0604020202020204" pitchFamily="34" charset="0"/>
              </a:rPr>
              <a:t>Jn. 8:24 </a:t>
            </a:r>
            <a:r>
              <a:rPr lang="en-US" altLang="en-US" dirty="0">
                <a:cs typeface="Arial" panose="020B0604020202020204" pitchFamily="34" charset="0"/>
              </a:rPr>
              <a:t>-  I said therefore unto you, that ye shall die in your sins: for if ye believe not that I am he, ye shall die in your sins.</a:t>
            </a:r>
          </a:p>
          <a:p>
            <a:r>
              <a:rPr lang="en-US" altLang="en-US" b="1" dirty="0">
                <a:cs typeface="Arial" panose="020B0604020202020204" pitchFamily="34" charset="0"/>
              </a:rPr>
              <a:t>Acts. 17:30-31 </a:t>
            </a:r>
            <a:r>
              <a:rPr lang="en-US" altLang="en-US" dirty="0">
                <a:cs typeface="Arial" panose="020B0604020202020204" pitchFamily="34" charset="0"/>
              </a:rPr>
              <a:t>- And the times of this ignorance God winked at; but now commandeth all men every where to repent: 31 Because he hath appointed a day, in the which he will judge the world in righteousness by that man whom he hath ordained; whereof he hath given assurance unto all men, in that he hath raised him from the dead.</a:t>
            </a:r>
          </a:p>
          <a:p>
            <a:r>
              <a:rPr lang="en-US" altLang="en-US" b="1" dirty="0">
                <a:cs typeface="Arial" panose="020B0604020202020204" pitchFamily="34" charset="0"/>
              </a:rPr>
              <a:t>Matt. 10:32 </a:t>
            </a:r>
            <a:r>
              <a:rPr lang="en-US" altLang="en-US" dirty="0">
                <a:cs typeface="Arial" panose="020B0604020202020204" pitchFamily="34" charset="0"/>
              </a:rPr>
              <a:t>- Whosoever therefore shall confess me before men, him will I confess also before my Father which is in heaven.</a:t>
            </a:r>
          </a:p>
          <a:p>
            <a:r>
              <a:rPr lang="en-US" altLang="en-US" b="1" dirty="0">
                <a:cs typeface="Arial" panose="020B0604020202020204" pitchFamily="34" charset="0"/>
              </a:rPr>
              <a:t>Acts 2:38 </a:t>
            </a:r>
            <a:r>
              <a:rPr lang="en-US" altLang="en-US" dirty="0">
                <a:cs typeface="Arial" panose="020B0604020202020204" pitchFamily="34" charset="0"/>
              </a:rPr>
              <a:t>- When Peter said unto them, Repent, and be baptized every one of you in the name of Jesus Christ for the remission of sins, and ye shall receive the gift of the Holy Ghost</a:t>
            </a:r>
          </a:p>
          <a:p>
            <a:r>
              <a:rPr lang="en-US" altLang="en-US" b="1" dirty="0">
                <a:cs typeface="Arial" panose="020B0604020202020204" pitchFamily="34" charset="0"/>
              </a:rPr>
              <a:t>Acts 8:21-23 </a:t>
            </a:r>
            <a:r>
              <a:rPr lang="en-US" altLang="en-US" dirty="0">
                <a:cs typeface="Arial" panose="020B0604020202020204" pitchFamily="34" charset="0"/>
              </a:rPr>
              <a:t>- Thou hast neither part nor lot in this matter: for thy heart is not right in the sight of God. 22 Repent therefore of this thy wickedness, and pray God, if perhaps the thought of thine heart may be forgiven thee. 23 For I perceive that thou art in the gall of bitterness, and in the bond of iniquity.</a:t>
            </a:r>
          </a:p>
          <a:p>
            <a:r>
              <a:rPr lang="en-US" altLang="en-US" b="1" dirty="0">
                <a:cs typeface="Arial" panose="020B0604020202020204" pitchFamily="34" charset="0"/>
              </a:rPr>
              <a:t>Rev. 2:10 </a:t>
            </a:r>
            <a:r>
              <a:rPr lang="en-US" altLang="en-US" dirty="0">
                <a:cs typeface="Arial" panose="020B0604020202020204" pitchFamily="34" charset="0"/>
              </a:rPr>
              <a:t>- Fear none of those things which thou shalt suffer: behold, the devil shall cast some of you into prison, that ye may be tried; and ye shall have tribulation ten days: </a:t>
            </a:r>
            <a:r>
              <a:rPr lang="en-US" altLang="en-US" b="1" dirty="0">
                <a:cs typeface="Arial" panose="020B0604020202020204" pitchFamily="34" charset="0"/>
              </a:rPr>
              <a:t>be thou faithful unto death, and I will give thee a crown of life.</a:t>
            </a:r>
          </a:p>
          <a:p>
            <a:endParaRPr lang="en-US" altLang="en-US" b="1" dirty="0">
              <a:latin typeface="Arial" panose="020B0604020202020204" pitchFamily="34" charset="0"/>
              <a:cs typeface="Arial" panose="020B0604020202020204" pitchFamily="34" charset="0"/>
            </a:endParaRPr>
          </a:p>
          <a:p>
            <a:endParaRPr lang="en-US" altLang="en-US" b="1" dirty="0"/>
          </a:p>
        </p:txBody>
      </p:sp>
      <p:sp>
        <p:nvSpPr>
          <p:cNvPr id="2" name="Date Placeholder 1">
            <a:extLst>
              <a:ext uri="{FF2B5EF4-FFF2-40B4-BE49-F238E27FC236}">
                <a16:creationId xmlns:a16="http://schemas.microsoft.com/office/drawing/2014/main" id="{48A4621C-4683-4675-838F-38D5286A3B47}"/>
              </a:ext>
            </a:extLst>
          </p:cNvPr>
          <p:cNvSpPr>
            <a:spLocks noGrp="1"/>
          </p:cNvSpPr>
          <p:nvPr>
            <p:ph type="dt" idx="1"/>
          </p:nvPr>
        </p:nvSpPr>
        <p:spPr/>
        <p:txBody>
          <a:bodyPr/>
          <a:lstStyle/>
          <a:p>
            <a:r>
              <a:rPr lang="en-US"/>
              <a:t>12/27/2020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1175"/>
            <a:ext cx="7315200" cy="5280025"/>
          </a:xfrm>
        </p:spPr>
        <p:txBody>
          <a:bodyPr/>
          <a:lstStyle/>
          <a:p>
            <a:pPr algn="l"/>
            <a:endParaRPr lang="en-US" dirty="0">
              <a:solidFill>
                <a:schemeClr val="tx2"/>
              </a:solidFill>
              <a:latin typeface="Calibri" panose="020F0502020204030204" pitchFamily="34" charset="0"/>
              <a:cs typeface="Calibri" panose="020F0502020204030204" pitchFamily="34" charset="0"/>
            </a:endParaRPr>
          </a:p>
        </p:txBody>
      </p:sp>
      <p:sp>
        <p:nvSpPr>
          <p:cNvPr id="4" name="Date Placeholder 3"/>
          <p:cNvSpPr>
            <a:spLocks noGrp="1"/>
          </p:cNvSpPr>
          <p:nvPr>
            <p:ph type="dt" idx="1"/>
          </p:nvPr>
        </p:nvSpPr>
        <p:spPr/>
        <p:txBody>
          <a:bodyPr/>
          <a:lstStyle/>
          <a:p>
            <a:r>
              <a:rPr lang="en-US"/>
              <a:t>12/27/2020</a:t>
            </a:r>
          </a:p>
        </p:txBody>
      </p:sp>
    </p:spTree>
    <p:extLst>
      <p:ext uri="{BB962C8B-B14F-4D97-AF65-F5344CB8AC3E}">
        <p14:creationId xmlns:p14="http://schemas.microsoft.com/office/powerpoint/2010/main" val="109046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268288"/>
            <a:ext cx="6397625" cy="3600450"/>
          </a:xfrm>
        </p:spPr>
      </p:sp>
      <p:sp>
        <p:nvSpPr>
          <p:cNvPr id="3" name="Notes Placeholder 2"/>
          <p:cNvSpPr>
            <a:spLocks noGrp="1"/>
          </p:cNvSpPr>
          <p:nvPr>
            <p:ph type="body" idx="1"/>
          </p:nvPr>
        </p:nvSpPr>
        <p:spPr>
          <a:xfrm>
            <a:off x="-1" y="3868739"/>
            <a:ext cx="7313507" cy="5012372"/>
          </a:xfrm>
        </p:spPr>
        <p:txBody>
          <a:bodyPr/>
          <a:lstStyle/>
          <a:p>
            <a:r>
              <a:rPr lang="en-US" b="1" dirty="0"/>
              <a:t>1 Cor. 9:24-27 </a:t>
            </a:r>
            <a:r>
              <a:rPr lang="en-US" dirty="0"/>
              <a:t>-  Know ye not that they which run in a race run all, but one </a:t>
            </a:r>
            <a:r>
              <a:rPr lang="en-US" dirty="0" err="1"/>
              <a:t>receiveth</a:t>
            </a:r>
            <a:r>
              <a:rPr lang="en-US" dirty="0"/>
              <a:t> the prize? So run, that ye may obtain. 25 And every man that </a:t>
            </a:r>
            <a:r>
              <a:rPr lang="en-US" dirty="0" err="1"/>
              <a:t>striveth</a:t>
            </a:r>
            <a:r>
              <a:rPr lang="en-US" dirty="0"/>
              <a:t> for the mastery is temperate in all things. Now they do it to obtain a corruptible crown; but we an incorruptible. 26 I therefore so run, not as uncertainly; so fight I, not as one that </a:t>
            </a:r>
            <a:r>
              <a:rPr lang="en-US" dirty="0" err="1"/>
              <a:t>beateth</a:t>
            </a:r>
            <a:r>
              <a:rPr lang="en-US" dirty="0"/>
              <a:t> the air: 27 But I keep under my body, and bring it into subjection: lest that by any means, when I have preached to others, I myself should be a castaway.</a:t>
            </a:r>
          </a:p>
          <a:p>
            <a:r>
              <a:rPr lang="en-US" b="1" dirty="0"/>
              <a:t>2 Tim. 2:5 </a:t>
            </a:r>
            <a:r>
              <a:rPr lang="en-US" dirty="0"/>
              <a:t>- And if also a man contend in the games, he is not crowded, except he have contended lawfully.</a:t>
            </a:r>
          </a:p>
          <a:p>
            <a:r>
              <a:rPr lang="en-US" b="1" dirty="0"/>
              <a:t>2 Tim. 4:6-7 </a:t>
            </a:r>
            <a:r>
              <a:rPr lang="en-US" dirty="0"/>
              <a:t>-  For I am already being offered, and the time of my departure is come 7 I have fought the good fight, </a:t>
            </a:r>
            <a:r>
              <a:rPr lang="en-US" b="1" dirty="0"/>
              <a:t>I have finished the course</a:t>
            </a:r>
            <a:r>
              <a:rPr lang="en-US" dirty="0"/>
              <a:t>, I have kept the faith: 8 Henceforth there is laid up for me a crown of righteousness, which the Lord, the righteous judge, shall give me at that day: and not to me only, but unto all them also that love his appearing. </a:t>
            </a:r>
          </a:p>
        </p:txBody>
      </p:sp>
      <p:sp>
        <p:nvSpPr>
          <p:cNvPr id="5" name="Date Placeholder 4">
            <a:extLst>
              <a:ext uri="{FF2B5EF4-FFF2-40B4-BE49-F238E27FC236}">
                <a16:creationId xmlns:a16="http://schemas.microsoft.com/office/drawing/2014/main" id="{0C6DDE88-0B11-4D16-936E-EEEFCDBCB6FD}"/>
              </a:ext>
            </a:extLst>
          </p:cNvPr>
          <p:cNvSpPr>
            <a:spLocks noGrp="1"/>
          </p:cNvSpPr>
          <p:nvPr>
            <p:ph type="dt" idx="1"/>
          </p:nvPr>
        </p:nvSpPr>
        <p:spPr/>
        <p:txBody>
          <a:bodyPr/>
          <a:lstStyle/>
          <a:p>
            <a:r>
              <a:rPr lang="en-US"/>
              <a:t>12/27/2020</a:t>
            </a:r>
          </a:p>
        </p:txBody>
      </p:sp>
    </p:spTree>
    <p:extLst>
      <p:ext uri="{BB962C8B-B14F-4D97-AF65-F5344CB8AC3E}">
        <p14:creationId xmlns:p14="http://schemas.microsoft.com/office/powerpoint/2010/main" val="376131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12/27/2020</a:t>
            </a:r>
            <a:endParaRPr lang="en-US" dirty="0"/>
          </a:p>
        </p:txBody>
      </p:sp>
    </p:spTree>
    <p:extLst>
      <p:ext uri="{BB962C8B-B14F-4D97-AF65-F5344CB8AC3E}">
        <p14:creationId xmlns:p14="http://schemas.microsoft.com/office/powerpoint/2010/main" val="271726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239713"/>
            <a:ext cx="6410325" cy="3606800"/>
          </a:xfrm>
        </p:spPr>
      </p:sp>
      <p:sp>
        <p:nvSpPr>
          <p:cNvPr id="3" name="Notes Placeholder 2"/>
          <p:cNvSpPr>
            <a:spLocks noGrp="1"/>
          </p:cNvSpPr>
          <p:nvPr>
            <p:ph type="body" idx="1"/>
          </p:nvPr>
        </p:nvSpPr>
        <p:spPr>
          <a:xfrm>
            <a:off x="-1" y="3846513"/>
            <a:ext cx="7313507" cy="5754687"/>
          </a:xfrm>
        </p:spPr>
        <p:txBody>
          <a:bodyPr>
            <a:normAutofit lnSpcReduction="10000"/>
          </a:bodyPr>
          <a:lstStyle/>
          <a:p>
            <a:pPr defTabSz="966612">
              <a:defRPr/>
            </a:pPr>
            <a:r>
              <a:rPr lang="en-US" sz="1300" b="1" i="1" dirty="0">
                <a:latin typeface="Candara" panose="020E0502030303020204" pitchFamily="34" charset="0"/>
              </a:rPr>
              <a:t>“</a:t>
            </a:r>
            <a:r>
              <a:rPr lang="en-US" sz="1300" b="1" i="1" dirty="0">
                <a:solidFill>
                  <a:schemeClr val="bg2">
                    <a:lumMod val="25000"/>
                    <a:lumOff val="75000"/>
                  </a:schemeClr>
                </a:solidFill>
                <a:latin typeface="Candara" panose="020E0502030303020204" pitchFamily="34" charset="0"/>
              </a:rPr>
              <a:t>1</a:t>
            </a:r>
            <a:r>
              <a:rPr lang="en-US" sz="1300" b="1" i="1" dirty="0">
                <a:latin typeface="Candara" panose="020E0502030303020204" pitchFamily="34" charset="0"/>
              </a:rPr>
              <a:t> Therefore let us also, seeing we are compassed about with so great a cloud of witnesses, </a:t>
            </a:r>
            <a:r>
              <a:rPr lang="en-US" sz="1300" b="1" i="1" u="sng" dirty="0">
                <a:latin typeface="Candara" panose="020E0502030303020204" pitchFamily="34" charset="0"/>
              </a:rPr>
              <a:t>lay aside every weight, and the sin which doth so easily beset us</a:t>
            </a:r>
            <a:r>
              <a:rPr lang="en-US" sz="1300" b="1" i="1" dirty="0">
                <a:latin typeface="Candara" panose="020E0502030303020204" pitchFamily="34" charset="0"/>
              </a:rPr>
              <a:t>, and let us run with patience the race that is set before us, </a:t>
            </a:r>
            <a:r>
              <a:rPr lang="en-US" sz="1300" b="1" i="1" dirty="0">
                <a:solidFill>
                  <a:schemeClr val="bg2">
                    <a:lumMod val="25000"/>
                    <a:lumOff val="75000"/>
                  </a:schemeClr>
                </a:solidFill>
                <a:latin typeface="Candara" panose="020E0502030303020204" pitchFamily="34" charset="0"/>
              </a:rPr>
              <a:t>2</a:t>
            </a:r>
            <a:r>
              <a:rPr lang="en-US" sz="1300" b="1" i="1" dirty="0">
                <a:latin typeface="Candara" panose="020E0502030303020204" pitchFamily="34" charset="0"/>
              </a:rPr>
              <a:t> looking unto Jesus the author and perfecter of our faith, who for the joy that was set before him endured the cross, despising shame, and hath sat down at the right hand of the throne of God”</a:t>
            </a:r>
          </a:p>
          <a:p>
            <a:endParaRPr lang="en-US" b="1" dirty="0"/>
          </a:p>
          <a:p>
            <a:r>
              <a:rPr lang="en-US" b="1" dirty="0"/>
              <a:t>Acts 2:36-37</a:t>
            </a:r>
            <a:r>
              <a:rPr lang="en-US" b="0" dirty="0"/>
              <a:t> - Therefore let all the house of Israel know assuredly, that God hath made that same Jesus, whom ye have crucified, both Lord and Christ. 37 Now when they heard this, they were pricked in their heart, and said unto Peter and to the rest of the apostles, Men and brethren, what shall we do?</a:t>
            </a:r>
          </a:p>
          <a:p>
            <a:r>
              <a:rPr lang="en-US" b="1" dirty="0"/>
              <a:t>Acts 9:9-11 </a:t>
            </a:r>
            <a:r>
              <a:rPr lang="en-US" b="0" dirty="0"/>
              <a:t>- And he was three days without sight, and neither did eat nor drink. 10 And there was a certain disciple at Damascus, named Ananias; and to him said the Lord in a vision, Ananias. And he said, Behold, I am here, Lord. 11 And the Lord said unto him, Arise, and go into the street which is called Straight, and enquire in the house of Judas for one called Saul, of Tarsus: for, behold, he </a:t>
            </a:r>
            <a:r>
              <a:rPr lang="en-US" b="0" dirty="0" err="1"/>
              <a:t>prayeth</a:t>
            </a:r>
            <a:r>
              <a:rPr lang="en-US" b="0" dirty="0"/>
              <a:t>,</a:t>
            </a:r>
          </a:p>
          <a:p>
            <a:r>
              <a:rPr lang="en-US" b="1" dirty="0"/>
              <a:t>Acts 22:16</a:t>
            </a:r>
            <a:r>
              <a:rPr lang="en-US" b="0" dirty="0"/>
              <a:t> -  And now why </a:t>
            </a:r>
            <a:r>
              <a:rPr lang="en-US" b="0" dirty="0" err="1"/>
              <a:t>tarriest</a:t>
            </a:r>
            <a:r>
              <a:rPr lang="en-US" b="0" dirty="0"/>
              <a:t> thou? arise, and be baptized, and wash away thy sins, calling on the name of the Lord.</a:t>
            </a:r>
          </a:p>
          <a:p>
            <a:r>
              <a:rPr lang="en-US" b="1" dirty="0"/>
              <a:t>Acts 15:15-19 </a:t>
            </a:r>
            <a:r>
              <a:rPr lang="en-US" b="0" dirty="0"/>
              <a:t>- And he went and joined himself to a citizen of that country; and he sent him into his fields to feed swine. 16 And he would fain have filled his belly with the husks that the swine did eat: and no man gave unto him. 17 And when he came to himself, he said, How many hired servants of my father's have bread enough and to spare, and I perish with hunger! 18 I will arise and go to my father, and will say unto him, Father, I have sinned against heaven, and before thee, 19 And am no more worthy to be called thy son: make me as one of thy hired servants.</a:t>
            </a:r>
          </a:p>
          <a:p>
            <a:r>
              <a:rPr lang="en-US" b="1" dirty="0"/>
              <a:t>2 Tim. 3:1-5 </a:t>
            </a:r>
            <a:r>
              <a:rPr lang="en-US" b="0" dirty="0"/>
              <a:t>-  But know this, that in the last days grievous times shall come. 2 For men shall be lovers of self, lovers of money, boastful, haughty, </a:t>
            </a:r>
            <a:r>
              <a:rPr lang="en-US" b="0" dirty="0" err="1"/>
              <a:t>railers</a:t>
            </a:r>
            <a:r>
              <a:rPr lang="en-US" b="0" dirty="0"/>
              <a:t>, disobedient to parents, unthankful, unholy, 3 without natural affection, implacable, slanderers, without self-control, fierce, no lovers of good, 4 traitors, headstrong, puffed up, lovers of pleasure rather than lovers of God; 5 holding a form of godliness, but having denied the power therefore. </a:t>
            </a:r>
            <a:r>
              <a:rPr lang="en-US" b="1" dirty="0"/>
              <a:t>From these also turn away</a:t>
            </a:r>
            <a:r>
              <a:rPr lang="en-US" b="0" dirty="0"/>
              <a:t>.</a:t>
            </a:r>
          </a:p>
          <a:p>
            <a:r>
              <a:rPr lang="en-US" b="1" dirty="0"/>
              <a:t>Col. 3:8-9, 17 </a:t>
            </a:r>
            <a:r>
              <a:rPr lang="en-US" b="0" dirty="0"/>
              <a:t>-  but now do ye also put them all away: anger, wrath, malice, railing, shameful speaking out of your mouth: 9 lie not one to another; seeing that ye have put off the old man with his doings, </a:t>
            </a:r>
            <a:r>
              <a:rPr lang="en-US" b="1" dirty="0"/>
              <a:t>17</a:t>
            </a:r>
            <a:r>
              <a:rPr lang="en-US" b="0" dirty="0"/>
              <a:t> And whatsoever ye do, in word or in deed, do all in the name of the Lord Jesus, giving thanks to God the Father through him.</a:t>
            </a:r>
          </a:p>
          <a:p>
            <a:r>
              <a:rPr lang="en-US" b="1" dirty="0"/>
              <a:t>Lk. 8:14</a:t>
            </a:r>
            <a:r>
              <a:rPr lang="en-US" b="0" dirty="0"/>
              <a:t> - And that which fell among the thorns, these are they that have heard, and as they go on their way they are choked with cares and riches and pleasures of this life, and bring no fruit to perfection.</a:t>
            </a:r>
          </a:p>
          <a:p>
            <a:r>
              <a:rPr lang="en-US" b="1" dirty="0"/>
              <a:t>Lk. 14:26 </a:t>
            </a:r>
            <a:r>
              <a:rPr lang="en-US" dirty="0"/>
              <a:t>- If any man cometh unto me, and </a:t>
            </a:r>
            <a:r>
              <a:rPr lang="en-US" dirty="0" err="1"/>
              <a:t>hateth</a:t>
            </a:r>
            <a:r>
              <a:rPr lang="en-US" dirty="0"/>
              <a:t> not his own father, and mother, and wife, and children, and brethren, and sisters, yea, and his own life also, he cannot be my disciple.</a:t>
            </a:r>
          </a:p>
        </p:txBody>
      </p:sp>
      <p:sp>
        <p:nvSpPr>
          <p:cNvPr id="5" name="Date Placeholder 4">
            <a:extLst>
              <a:ext uri="{FF2B5EF4-FFF2-40B4-BE49-F238E27FC236}">
                <a16:creationId xmlns:a16="http://schemas.microsoft.com/office/drawing/2014/main" id="{8655FD28-EAFF-4B71-98D3-5EBA0631AB08}"/>
              </a:ext>
            </a:extLst>
          </p:cNvPr>
          <p:cNvSpPr>
            <a:spLocks noGrp="1"/>
          </p:cNvSpPr>
          <p:nvPr>
            <p:ph type="dt" idx="1"/>
          </p:nvPr>
        </p:nvSpPr>
        <p:spPr/>
        <p:txBody>
          <a:bodyPr/>
          <a:lstStyle/>
          <a:p>
            <a:r>
              <a:rPr lang="en-US"/>
              <a:t>12/27/2020</a:t>
            </a:r>
          </a:p>
        </p:txBody>
      </p:sp>
    </p:spTree>
    <p:extLst>
      <p:ext uri="{BB962C8B-B14F-4D97-AF65-F5344CB8AC3E}">
        <p14:creationId xmlns:p14="http://schemas.microsoft.com/office/powerpoint/2010/main" val="3527173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175"/>
            <a:ext cx="7313507" cy="5280025"/>
          </a:xfrm>
        </p:spPr>
        <p:txBody>
          <a:bodyPr/>
          <a:lstStyle/>
          <a:p>
            <a:pPr defTabSz="966612">
              <a:defRPr/>
            </a:pPr>
            <a:r>
              <a:rPr lang="en-US" b="1" i="1" dirty="0">
                <a:latin typeface="Calibri" panose="020F0502020204030204" pitchFamily="34" charset="0"/>
                <a:cs typeface="Calibri" panose="020F0502020204030204" pitchFamily="34" charset="0"/>
              </a:rPr>
              <a:t>“Therefore let us also, seeing we are compassed about with so great a cloud of witnesses, lay aside every weight, and the sin which doth so easily beset us, </a:t>
            </a:r>
            <a:r>
              <a:rPr lang="en-US" b="1" i="1" u="sng" dirty="0">
                <a:latin typeface="Calibri" panose="020F0502020204030204" pitchFamily="34" charset="0"/>
                <a:cs typeface="Calibri" panose="020F0502020204030204" pitchFamily="34" charset="0"/>
              </a:rPr>
              <a:t>and let us run </a:t>
            </a:r>
            <a:r>
              <a:rPr lang="en-US" b="1" i="1" dirty="0">
                <a:latin typeface="Calibri" panose="020F0502020204030204" pitchFamily="34" charset="0"/>
                <a:cs typeface="Calibri" panose="020F0502020204030204" pitchFamily="34" charset="0"/>
              </a:rPr>
              <a:t>with patience </a:t>
            </a:r>
            <a:r>
              <a:rPr lang="en-US" b="1" i="1" u="sng" dirty="0">
                <a:latin typeface="Calibri" panose="020F0502020204030204" pitchFamily="34" charset="0"/>
                <a:cs typeface="Calibri" panose="020F0502020204030204" pitchFamily="34" charset="0"/>
              </a:rPr>
              <a:t>the race</a:t>
            </a:r>
            <a:r>
              <a:rPr lang="en-US" b="1" i="1" dirty="0">
                <a:latin typeface="Calibri" panose="020F0502020204030204" pitchFamily="34" charset="0"/>
                <a:cs typeface="Calibri" panose="020F0502020204030204" pitchFamily="34" charset="0"/>
              </a:rPr>
              <a:t> that is set before us, </a:t>
            </a:r>
            <a:r>
              <a:rPr lang="en-US" b="1" i="1" dirty="0">
                <a:solidFill>
                  <a:schemeClr val="bg2">
                    <a:lumMod val="25000"/>
                    <a:lumOff val="75000"/>
                  </a:schemeClr>
                </a:solidFill>
                <a:latin typeface="Calibri" panose="020F0502020204030204" pitchFamily="34" charset="0"/>
                <a:cs typeface="Calibri" panose="020F0502020204030204" pitchFamily="34" charset="0"/>
              </a:rPr>
              <a:t>2</a:t>
            </a:r>
            <a:r>
              <a:rPr lang="en-US" b="1" i="1" dirty="0">
                <a:latin typeface="Calibri" panose="020F0502020204030204" pitchFamily="34" charset="0"/>
                <a:cs typeface="Calibri" panose="020F0502020204030204" pitchFamily="34" charset="0"/>
              </a:rPr>
              <a:t> looking unto Jesus the author and perfecter of our faith, who for the joy that was set before him endured the cross, despising shame, and hath sat down at the right hand of the throne of God”</a:t>
            </a:r>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Phil. 2:12-13 ASV </a:t>
            </a:r>
            <a:r>
              <a:rPr lang="en-US" dirty="0">
                <a:latin typeface="Calibri" panose="020F0502020204030204" pitchFamily="34" charset="0"/>
                <a:cs typeface="Calibri" panose="020F0502020204030204" pitchFamily="34" charset="0"/>
              </a:rPr>
              <a:t>- So then, my beloved, even as ye have always obeyed, not as in my presence only, but now much more in my </a:t>
            </a:r>
            <a:r>
              <a:rPr lang="en-US" b="1" dirty="0">
                <a:latin typeface="Calibri" panose="020F0502020204030204" pitchFamily="34" charset="0"/>
                <a:cs typeface="Calibri" panose="020F0502020204030204" pitchFamily="34" charset="0"/>
              </a:rPr>
              <a:t>absence, work out your own salvation </a:t>
            </a:r>
            <a:r>
              <a:rPr lang="en-US" dirty="0">
                <a:latin typeface="Calibri" panose="020F0502020204030204" pitchFamily="34" charset="0"/>
                <a:cs typeface="Calibri" panose="020F0502020204030204" pitchFamily="34" charset="0"/>
              </a:rPr>
              <a:t>with fear and trembling; 13 for it is God who worketh in you both to will and to work, for his good pleasure.</a:t>
            </a:r>
          </a:p>
          <a:p>
            <a:r>
              <a:rPr lang="en-US" b="1" dirty="0">
                <a:latin typeface="Calibri" panose="020F0502020204030204" pitchFamily="34" charset="0"/>
                <a:cs typeface="Calibri" panose="020F0502020204030204" pitchFamily="34" charset="0"/>
              </a:rPr>
              <a:t>1 Cor. 15:58 </a:t>
            </a:r>
            <a:r>
              <a:rPr lang="en-US" dirty="0">
                <a:latin typeface="Calibri" panose="020F0502020204030204" pitchFamily="34" charset="0"/>
                <a:cs typeface="Calibri" panose="020F0502020204030204" pitchFamily="34" charset="0"/>
              </a:rPr>
              <a:t>- Wherefore, my beloved brethren, be ye </a:t>
            </a:r>
            <a:r>
              <a:rPr lang="en-US" dirty="0" err="1">
                <a:latin typeface="Calibri" panose="020F0502020204030204" pitchFamily="34" charset="0"/>
                <a:cs typeface="Calibri" panose="020F0502020204030204" pitchFamily="34" charset="0"/>
              </a:rPr>
              <a:t>stedfast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unmoveable</a:t>
            </a:r>
            <a:r>
              <a:rPr lang="en-US" dirty="0">
                <a:latin typeface="Calibri" panose="020F0502020204030204" pitchFamily="34" charset="0"/>
                <a:cs typeface="Calibri" panose="020F0502020204030204" pitchFamily="34" charset="0"/>
              </a:rPr>
              <a:t>, always abounding in the work of the Lord, forasmuch as ye know that </a:t>
            </a:r>
            <a:r>
              <a:rPr lang="en-US" b="1" dirty="0">
                <a:latin typeface="Calibri" panose="020F0502020204030204" pitchFamily="34" charset="0"/>
                <a:cs typeface="Calibri" panose="020F0502020204030204" pitchFamily="34" charset="0"/>
              </a:rPr>
              <a:t>your labor is not vain in the Lord.</a:t>
            </a:r>
          </a:p>
          <a:p>
            <a:r>
              <a:rPr lang="en-US" b="1" dirty="0">
                <a:latin typeface="Calibri" panose="020F0502020204030204" pitchFamily="34" charset="0"/>
                <a:cs typeface="Calibri" panose="020F0502020204030204" pitchFamily="34" charset="0"/>
              </a:rPr>
              <a:t>1 Cor. 16:</a:t>
            </a:r>
            <a:r>
              <a:rPr lang="en-US" dirty="0">
                <a:latin typeface="Calibri" panose="020F0502020204030204" pitchFamily="34" charset="0"/>
                <a:cs typeface="Calibri" panose="020F0502020204030204" pitchFamily="34" charset="0"/>
              </a:rPr>
              <a:t>10 - Now if Timothy come, see that he be with you without fear; for </a:t>
            </a:r>
            <a:r>
              <a:rPr lang="en-US" b="1" dirty="0">
                <a:latin typeface="Calibri" panose="020F0502020204030204" pitchFamily="34" charset="0"/>
                <a:cs typeface="Calibri" panose="020F0502020204030204" pitchFamily="34" charset="0"/>
              </a:rPr>
              <a:t>he worketh the work of the Lord</a:t>
            </a:r>
            <a:r>
              <a:rPr lang="en-US" dirty="0">
                <a:latin typeface="Calibri" panose="020F0502020204030204" pitchFamily="34" charset="0"/>
                <a:cs typeface="Calibri" panose="020F0502020204030204" pitchFamily="34" charset="0"/>
              </a:rPr>
              <a:t>, as I also do:</a:t>
            </a:r>
          </a:p>
          <a:p>
            <a:r>
              <a:rPr lang="en-US" b="1" dirty="0">
                <a:latin typeface="Calibri" panose="020F0502020204030204" pitchFamily="34" charset="0"/>
                <a:cs typeface="Calibri" panose="020F0502020204030204" pitchFamily="34" charset="0"/>
              </a:rPr>
              <a:t>Jas 1:25 </a:t>
            </a:r>
            <a:r>
              <a:rPr lang="en-US" dirty="0">
                <a:latin typeface="Calibri" panose="020F0502020204030204" pitchFamily="34" charset="0"/>
                <a:cs typeface="Calibri" panose="020F0502020204030204" pitchFamily="34" charset="0"/>
              </a:rPr>
              <a:t>- But he that </a:t>
            </a:r>
            <a:r>
              <a:rPr lang="en-US" dirty="0" err="1">
                <a:latin typeface="Calibri" panose="020F0502020204030204" pitchFamily="34" charset="0"/>
                <a:cs typeface="Calibri" panose="020F0502020204030204" pitchFamily="34" charset="0"/>
              </a:rPr>
              <a:t>looketh</a:t>
            </a:r>
            <a:r>
              <a:rPr lang="en-US" dirty="0">
                <a:latin typeface="Calibri" panose="020F0502020204030204" pitchFamily="34" charset="0"/>
                <a:cs typeface="Calibri" panose="020F0502020204030204" pitchFamily="34" charset="0"/>
              </a:rPr>
              <a:t> into the perfect law, the law of liberty, and so </a:t>
            </a:r>
            <a:r>
              <a:rPr lang="en-US" dirty="0" err="1">
                <a:latin typeface="Calibri" panose="020F0502020204030204" pitchFamily="34" charset="0"/>
                <a:cs typeface="Calibri" panose="020F0502020204030204" pitchFamily="34" charset="0"/>
              </a:rPr>
              <a:t>continueth</a:t>
            </a:r>
            <a:r>
              <a:rPr lang="en-US" dirty="0">
                <a:latin typeface="Calibri" panose="020F0502020204030204" pitchFamily="34" charset="0"/>
                <a:cs typeface="Calibri" panose="020F0502020204030204" pitchFamily="34" charset="0"/>
              </a:rPr>
              <a:t>, being not a hearer that </a:t>
            </a:r>
            <a:r>
              <a:rPr lang="en-US" dirty="0" err="1">
                <a:latin typeface="Calibri" panose="020F0502020204030204" pitchFamily="34" charset="0"/>
                <a:cs typeface="Calibri" panose="020F0502020204030204" pitchFamily="34" charset="0"/>
              </a:rPr>
              <a:t>forgetteth</a:t>
            </a:r>
            <a:r>
              <a:rPr lang="en-US" dirty="0">
                <a:latin typeface="Calibri" panose="020F0502020204030204" pitchFamily="34" charset="0"/>
                <a:cs typeface="Calibri" panose="020F0502020204030204" pitchFamily="34" charset="0"/>
              </a:rPr>
              <a:t> but </a:t>
            </a:r>
            <a:r>
              <a:rPr lang="en-US" b="1" dirty="0">
                <a:latin typeface="Calibri" panose="020F0502020204030204" pitchFamily="34" charset="0"/>
                <a:cs typeface="Calibri" panose="020F0502020204030204" pitchFamily="34" charset="0"/>
              </a:rPr>
              <a:t>a doer that worketh</a:t>
            </a:r>
            <a:r>
              <a:rPr lang="en-US" dirty="0">
                <a:latin typeface="Calibri" panose="020F0502020204030204" pitchFamily="34" charset="0"/>
                <a:cs typeface="Calibri" panose="020F0502020204030204" pitchFamily="34" charset="0"/>
              </a:rPr>
              <a:t>, this man shall be blessed in his doing.</a:t>
            </a:r>
          </a:p>
          <a:p>
            <a:r>
              <a:rPr lang="en-US" b="1" dirty="0">
                <a:latin typeface="Calibri" panose="020F0502020204030204" pitchFamily="34" charset="0"/>
                <a:cs typeface="Calibri" panose="020F0502020204030204" pitchFamily="34" charset="0"/>
              </a:rPr>
              <a:t>Lk. 13:24 </a:t>
            </a:r>
            <a:r>
              <a:rPr lang="en-US" dirty="0">
                <a:latin typeface="Calibri" panose="020F0502020204030204" pitchFamily="34" charset="0"/>
                <a:cs typeface="Calibri" panose="020F0502020204030204" pitchFamily="34" charset="0"/>
              </a:rPr>
              <a:t>- Strive to enter in by the narrow door: for many, I say unto you, shall seek to enter in, and shall not be able.</a:t>
            </a:r>
          </a:p>
          <a:p>
            <a:r>
              <a:rPr lang="en-US" b="1" i="0" dirty="0">
                <a:latin typeface="Calibri" panose="020F0502020204030204" pitchFamily="34" charset="0"/>
                <a:cs typeface="Calibri" panose="020F0502020204030204" pitchFamily="34" charset="0"/>
              </a:rPr>
              <a:t>Phil. 1:27 </a:t>
            </a:r>
            <a:r>
              <a:rPr lang="en-US" b="0" i="0" dirty="0">
                <a:latin typeface="Calibri" panose="020F0502020204030204" pitchFamily="34" charset="0"/>
                <a:cs typeface="Calibri" panose="020F0502020204030204" pitchFamily="34" charset="0"/>
              </a:rPr>
              <a:t>- Only let your manner of life be worthy of the gospel of Christ: that, whether I come and see you and be absent, I may hear of your state, that ye stand fast in one spirit, with one soul </a:t>
            </a:r>
            <a:r>
              <a:rPr lang="en-US" b="1" i="0" dirty="0">
                <a:latin typeface="Calibri" panose="020F0502020204030204" pitchFamily="34" charset="0"/>
                <a:cs typeface="Calibri" panose="020F0502020204030204" pitchFamily="34" charset="0"/>
              </a:rPr>
              <a:t>striving for the faith of the gospel;</a:t>
            </a:r>
          </a:p>
          <a:p>
            <a:r>
              <a:rPr lang="en-US" b="1" i="0" dirty="0">
                <a:latin typeface="Calibri" panose="020F0502020204030204" pitchFamily="34" charset="0"/>
                <a:cs typeface="Calibri" panose="020F0502020204030204" pitchFamily="34" charset="0"/>
              </a:rPr>
              <a:t>Col. 1:29 - </a:t>
            </a:r>
            <a:r>
              <a:rPr lang="en-US" b="0" i="0" dirty="0">
                <a:latin typeface="Calibri" panose="020F0502020204030204" pitchFamily="34" charset="0"/>
                <a:cs typeface="Calibri" panose="020F0502020204030204" pitchFamily="34" charset="0"/>
              </a:rPr>
              <a:t>Whereunto I also </a:t>
            </a:r>
            <a:r>
              <a:rPr lang="en-US" b="0" i="0" dirty="0" err="1">
                <a:latin typeface="Calibri" panose="020F0502020204030204" pitchFamily="34" charset="0"/>
                <a:cs typeface="Calibri" panose="020F0502020204030204" pitchFamily="34" charset="0"/>
              </a:rPr>
              <a:t>labour</a:t>
            </a:r>
            <a:r>
              <a:rPr lang="en-US" b="0" i="0" dirty="0">
                <a:latin typeface="Calibri" panose="020F0502020204030204" pitchFamily="34" charset="0"/>
                <a:cs typeface="Calibri" panose="020F0502020204030204" pitchFamily="34" charset="0"/>
              </a:rPr>
              <a:t>, </a:t>
            </a:r>
            <a:r>
              <a:rPr lang="en-US" b="1" i="0" dirty="0">
                <a:latin typeface="Calibri" panose="020F0502020204030204" pitchFamily="34" charset="0"/>
                <a:cs typeface="Calibri" panose="020F0502020204030204" pitchFamily="34" charset="0"/>
              </a:rPr>
              <a:t>striving according to his working</a:t>
            </a:r>
            <a:r>
              <a:rPr lang="en-US" b="0" i="0" dirty="0">
                <a:latin typeface="Calibri" panose="020F0502020204030204" pitchFamily="34" charset="0"/>
                <a:cs typeface="Calibri" panose="020F0502020204030204" pitchFamily="34" charset="0"/>
              </a:rPr>
              <a:t>, which worketh in me mightily.</a:t>
            </a:r>
          </a:p>
          <a:p>
            <a:pPr algn="l"/>
            <a:r>
              <a:rPr lang="en-US" b="1" dirty="0">
                <a:solidFill>
                  <a:srgbClr val="000000"/>
                </a:solidFill>
                <a:latin typeface="Calibri" panose="020F0502020204030204" pitchFamily="34" charset="0"/>
                <a:cs typeface="Calibri" panose="020F0502020204030204" pitchFamily="34" charset="0"/>
              </a:rPr>
              <a:t>2 Tim. 2:5 </a:t>
            </a:r>
            <a:r>
              <a:rPr lang="en-US" dirty="0">
                <a:solidFill>
                  <a:srgbClr val="000000"/>
                </a:solidFill>
                <a:latin typeface="Calibri" panose="020F0502020204030204" pitchFamily="34" charset="0"/>
                <a:cs typeface="Calibri" panose="020F0502020204030204" pitchFamily="34" charset="0"/>
              </a:rPr>
              <a:t>- And if a man also strive for masteries, yet is he not crowned, </a:t>
            </a:r>
            <a:r>
              <a:rPr lang="en-US" b="1" dirty="0">
                <a:solidFill>
                  <a:srgbClr val="000000"/>
                </a:solidFill>
                <a:latin typeface="Calibri" panose="020F0502020204030204" pitchFamily="34" charset="0"/>
                <a:cs typeface="Calibri" panose="020F0502020204030204" pitchFamily="34" charset="0"/>
              </a:rPr>
              <a:t>except he strive lawfully.</a:t>
            </a:r>
          </a:p>
          <a:p>
            <a:pPr algn="l"/>
            <a:endParaRPr lang="en-US" b="0" i="0" dirty="0"/>
          </a:p>
        </p:txBody>
      </p:sp>
      <p:sp>
        <p:nvSpPr>
          <p:cNvPr id="5" name="Date Placeholder 4">
            <a:extLst>
              <a:ext uri="{FF2B5EF4-FFF2-40B4-BE49-F238E27FC236}">
                <a16:creationId xmlns:a16="http://schemas.microsoft.com/office/drawing/2014/main" id="{F111153F-6B4A-4B51-AC0D-3E91DDBAF7DD}"/>
              </a:ext>
            </a:extLst>
          </p:cNvPr>
          <p:cNvSpPr>
            <a:spLocks noGrp="1"/>
          </p:cNvSpPr>
          <p:nvPr>
            <p:ph type="dt" idx="1"/>
          </p:nvPr>
        </p:nvSpPr>
        <p:spPr/>
        <p:txBody>
          <a:bodyPr/>
          <a:lstStyle/>
          <a:p>
            <a:r>
              <a:rPr lang="en-US"/>
              <a:t>12/27/2020</a:t>
            </a:r>
          </a:p>
        </p:txBody>
      </p:sp>
    </p:spTree>
    <p:extLst>
      <p:ext uri="{BB962C8B-B14F-4D97-AF65-F5344CB8AC3E}">
        <p14:creationId xmlns:p14="http://schemas.microsoft.com/office/powerpoint/2010/main" val="2822810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175"/>
            <a:ext cx="7313507" cy="5280025"/>
          </a:xfrm>
        </p:spPr>
        <p:txBody>
          <a:bodyPr/>
          <a:lstStyle/>
          <a:p>
            <a:pPr defTabSz="966612">
              <a:defRPr/>
            </a:pPr>
            <a:r>
              <a:rPr lang="en-US" b="1" i="1" dirty="0">
                <a:latin typeface="Calibri" panose="020F0502020204030204" pitchFamily="34" charset="0"/>
                <a:cs typeface="Calibri" panose="020F0502020204030204" pitchFamily="34" charset="0"/>
              </a:rPr>
              <a:t>“</a:t>
            </a:r>
            <a:r>
              <a:rPr lang="en-US" b="1" i="1" dirty="0">
                <a:solidFill>
                  <a:schemeClr val="bg2">
                    <a:lumMod val="25000"/>
                    <a:lumOff val="75000"/>
                  </a:schemeClr>
                </a:solidFill>
                <a:latin typeface="Calibri" panose="020F0502020204030204" pitchFamily="34" charset="0"/>
                <a:cs typeface="Calibri" panose="020F0502020204030204" pitchFamily="34" charset="0"/>
              </a:rPr>
              <a:t>1</a:t>
            </a:r>
            <a:r>
              <a:rPr lang="en-US" b="1" i="1" dirty="0">
                <a:latin typeface="Calibri" panose="020F0502020204030204" pitchFamily="34" charset="0"/>
                <a:cs typeface="Calibri" panose="020F0502020204030204" pitchFamily="34" charset="0"/>
              </a:rPr>
              <a:t> Therefore let us also, seeing we are compassed about with so great a cloud of witnesses, lay aside every weight, and the sin which doth so easily beset us, and </a:t>
            </a:r>
            <a:r>
              <a:rPr lang="en-US" b="1" i="1" u="sng" dirty="0">
                <a:latin typeface="Calibri" panose="020F0502020204030204" pitchFamily="34" charset="0"/>
                <a:cs typeface="Calibri" panose="020F0502020204030204" pitchFamily="34" charset="0"/>
              </a:rPr>
              <a:t>let us run with patience </a:t>
            </a:r>
            <a:r>
              <a:rPr lang="en-US" b="1" i="1" dirty="0">
                <a:latin typeface="Calibri" panose="020F0502020204030204" pitchFamily="34" charset="0"/>
                <a:cs typeface="Calibri" panose="020F0502020204030204" pitchFamily="34" charset="0"/>
              </a:rPr>
              <a:t>the race that is set before us, </a:t>
            </a:r>
            <a:r>
              <a:rPr lang="en-US" b="1" i="1" dirty="0">
                <a:solidFill>
                  <a:schemeClr val="bg2">
                    <a:lumMod val="25000"/>
                    <a:lumOff val="75000"/>
                  </a:schemeClr>
                </a:solidFill>
                <a:latin typeface="Calibri" panose="020F0502020204030204" pitchFamily="34" charset="0"/>
                <a:cs typeface="Calibri" panose="020F0502020204030204" pitchFamily="34" charset="0"/>
              </a:rPr>
              <a:t>2</a:t>
            </a:r>
            <a:r>
              <a:rPr lang="en-US" b="1" i="1" dirty="0">
                <a:latin typeface="Calibri" panose="020F0502020204030204" pitchFamily="34" charset="0"/>
                <a:cs typeface="Calibri" panose="020F0502020204030204" pitchFamily="34" charset="0"/>
              </a:rPr>
              <a:t> looking unto Jesus the author and perfecter of our faith, who for the joy that was set before him endured the cross, despising shame, and hath sat down at the right hand of the throne of God”</a:t>
            </a:r>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Gal. 6:9 </a:t>
            </a:r>
            <a:r>
              <a:rPr lang="en-US" dirty="0">
                <a:latin typeface="Calibri" panose="020F0502020204030204" pitchFamily="34" charset="0"/>
                <a:cs typeface="Calibri" panose="020F0502020204030204" pitchFamily="34" charset="0"/>
              </a:rPr>
              <a:t>- And let us not be weary in well-doing: for in due season we shall reap, if we faint not. (ASV)</a:t>
            </a:r>
          </a:p>
          <a:p>
            <a:r>
              <a:rPr lang="en-US" dirty="0">
                <a:latin typeface="Calibri" panose="020F0502020204030204" pitchFamily="34" charset="0"/>
                <a:cs typeface="Calibri" panose="020F0502020204030204" pitchFamily="34" charset="0"/>
              </a:rPr>
              <a:t>See December 13, 2020 PPT - </a:t>
            </a:r>
            <a:r>
              <a:rPr lang="en-US" b="1" dirty="0">
                <a:latin typeface="Calibri" panose="020F0502020204030204" pitchFamily="34" charset="0"/>
                <a:cs typeface="Calibri" panose="020F0502020204030204" pitchFamily="34" charset="0"/>
              </a:rPr>
              <a:t>Endure Unto the End</a:t>
            </a:r>
          </a:p>
          <a:p>
            <a:r>
              <a:rPr lang="en-US" b="1" dirty="0">
                <a:latin typeface="Calibri" panose="020F0502020204030204" pitchFamily="34" charset="0"/>
                <a:cs typeface="Calibri" panose="020F0502020204030204" pitchFamily="34" charset="0"/>
              </a:rPr>
              <a:t>See bulletin article in the 12/27/2020 issue - </a:t>
            </a:r>
            <a:r>
              <a:rPr lang="en-US" b="1" i="1" dirty="0">
                <a:latin typeface="Calibri" panose="020F0502020204030204" pitchFamily="34" charset="0"/>
                <a:cs typeface="Calibri" panose="020F0502020204030204" pitchFamily="34" charset="0"/>
              </a:rPr>
              <a:t>Where Will Be When </a:t>
            </a:r>
            <a:r>
              <a:rPr lang="en-US" b="1" i="1" dirty="0" err="1">
                <a:latin typeface="Calibri" panose="020F0502020204030204" pitchFamily="34" charset="0"/>
                <a:cs typeface="Calibri" panose="020F0502020204030204" pitchFamily="34" charset="0"/>
              </a:rPr>
              <a:t>Covid</a:t>
            </a:r>
            <a:r>
              <a:rPr lang="en-US" b="1" i="1" dirty="0">
                <a:latin typeface="Calibri" panose="020F0502020204030204" pitchFamily="34" charset="0"/>
                <a:cs typeface="Calibri" panose="020F0502020204030204" pitchFamily="34" charset="0"/>
              </a:rPr>
              <a:t> Is Gone?</a:t>
            </a:r>
          </a:p>
          <a:p>
            <a:r>
              <a:rPr lang="en-US" b="1" i="0" dirty="0">
                <a:latin typeface="Calibri" panose="020F0502020204030204" pitchFamily="34" charset="0"/>
                <a:cs typeface="Calibri" panose="020F0502020204030204" pitchFamily="34" charset="0"/>
              </a:rPr>
              <a:t>Matt. 24:13 </a:t>
            </a:r>
            <a:r>
              <a:rPr lang="en-US" b="0" i="0" dirty="0">
                <a:latin typeface="Calibri" panose="020F0502020204030204" pitchFamily="34" charset="0"/>
                <a:cs typeface="Calibri" panose="020F0502020204030204" pitchFamily="34" charset="0"/>
              </a:rPr>
              <a:t>-  But he that </a:t>
            </a:r>
            <a:r>
              <a:rPr lang="en-US" b="0" i="0" dirty="0" err="1">
                <a:latin typeface="Calibri" panose="020F0502020204030204" pitchFamily="34" charset="0"/>
                <a:cs typeface="Calibri" panose="020F0502020204030204" pitchFamily="34" charset="0"/>
              </a:rPr>
              <a:t>endureth</a:t>
            </a:r>
            <a:r>
              <a:rPr lang="en-US" b="0" i="0" dirty="0">
                <a:latin typeface="Calibri" panose="020F0502020204030204" pitchFamily="34" charset="0"/>
                <a:cs typeface="Calibri" panose="020F0502020204030204" pitchFamily="34" charset="0"/>
              </a:rPr>
              <a:t> to the end, the same shall be saved.</a:t>
            </a:r>
          </a:p>
          <a:p>
            <a:r>
              <a:rPr lang="en-US" b="1" i="0" dirty="0">
                <a:latin typeface="Calibri" panose="020F0502020204030204" pitchFamily="34" charset="0"/>
                <a:cs typeface="Calibri" panose="020F0502020204030204" pitchFamily="34" charset="0"/>
              </a:rPr>
              <a:t>Matt. 26:31-35</a:t>
            </a:r>
            <a:r>
              <a:rPr lang="en-US" b="0" i="0" dirty="0">
                <a:latin typeface="Calibri" panose="020F0502020204030204" pitchFamily="34" charset="0"/>
                <a:cs typeface="Calibri" panose="020F0502020204030204" pitchFamily="34" charset="0"/>
              </a:rPr>
              <a:t> -   Then saith Jesus unto them, All ye shall be offended in me this night: for it is written, I will smite the shepherd, and the sheep of the flock shall be scattered abroad. 32 But after I am raised up, I will go before you into Galilee. 33 But Peter answered and said unto him, If all shall be offended in thee, I will never be offended. 34 Jesus said unto him, Verily I say unto thee, that this night, before the cock crow, thou shalt deny me thrice. 35 Peter saith unto him, Even if I must die with thee, yet will I not deny thee. Likewise also said all the disciples.</a:t>
            </a:r>
          </a:p>
          <a:p>
            <a:r>
              <a:rPr lang="en-US" b="1" i="0" dirty="0">
                <a:latin typeface="Calibri" panose="020F0502020204030204" pitchFamily="34" charset="0"/>
                <a:cs typeface="Calibri" panose="020F0502020204030204" pitchFamily="34" charset="0"/>
              </a:rPr>
              <a:t>Matt. 26:69-75 </a:t>
            </a:r>
            <a:r>
              <a:rPr lang="en-US" b="0" i="0" dirty="0">
                <a:latin typeface="Calibri" panose="020F0502020204030204" pitchFamily="34" charset="0"/>
                <a:cs typeface="Calibri" panose="020F0502020204030204" pitchFamily="34" charset="0"/>
              </a:rPr>
              <a:t>- Now Peter was sitting without in the court: and a maid came unto him, saying, Thou also </a:t>
            </a:r>
            <a:r>
              <a:rPr lang="en-US" b="0" i="0" dirty="0" err="1">
                <a:latin typeface="Calibri" panose="020F0502020204030204" pitchFamily="34" charset="0"/>
                <a:cs typeface="Calibri" panose="020F0502020204030204" pitchFamily="34" charset="0"/>
              </a:rPr>
              <a:t>wast</a:t>
            </a:r>
            <a:r>
              <a:rPr lang="en-US" b="0" i="0" dirty="0">
                <a:latin typeface="Calibri" panose="020F0502020204030204" pitchFamily="34" charset="0"/>
                <a:cs typeface="Calibri" panose="020F0502020204030204" pitchFamily="34" charset="0"/>
              </a:rPr>
              <a:t> with Jesus the </a:t>
            </a:r>
            <a:r>
              <a:rPr lang="en-US" b="0" i="0" dirty="0" err="1">
                <a:latin typeface="Calibri" panose="020F0502020204030204" pitchFamily="34" charset="0"/>
                <a:cs typeface="Calibri" panose="020F0502020204030204" pitchFamily="34" charset="0"/>
              </a:rPr>
              <a:t>Galilaean</a:t>
            </a:r>
            <a:r>
              <a:rPr lang="en-US" b="0" i="0" dirty="0">
                <a:latin typeface="Calibri" panose="020F0502020204030204" pitchFamily="34" charset="0"/>
                <a:cs typeface="Calibri" panose="020F0502020204030204" pitchFamily="34" charset="0"/>
              </a:rPr>
              <a:t>. 70 But he denied before them all, saying, I know not what thou sayest. 71 And when he was gone out into the porch, another maid saw him, and saith unto them that were there, This man also was with Jesus of Nazareth. 72 And again he denied with an oath, I know not the man. 73 And after a little while they that stood by came and said to Peter, Of a truth thou also art one of them; for thy speech </a:t>
            </a:r>
            <a:r>
              <a:rPr lang="en-US" b="0" i="0" dirty="0" err="1">
                <a:latin typeface="Calibri" panose="020F0502020204030204" pitchFamily="34" charset="0"/>
                <a:cs typeface="Calibri" panose="020F0502020204030204" pitchFamily="34" charset="0"/>
              </a:rPr>
              <a:t>maketh</a:t>
            </a:r>
            <a:r>
              <a:rPr lang="en-US" b="0" i="0" dirty="0">
                <a:latin typeface="Calibri" panose="020F0502020204030204" pitchFamily="34" charset="0"/>
                <a:cs typeface="Calibri" panose="020F0502020204030204" pitchFamily="34" charset="0"/>
              </a:rPr>
              <a:t> thee known. 74 Then began he to curse and to swear, I know not the man. And straightway the cock crew. 75 And Peter remembered the word which Jesus had said, Before the cock crow, thou shalt deny me thrice. And he went out, and wept bitterly.</a:t>
            </a:r>
          </a:p>
          <a:p>
            <a:r>
              <a:rPr lang="en-US" b="1" i="0" dirty="0">
                <a:latin typeface="Calibri" panose="020F0502020204030204" pitchFamily="34" charset="0"/>
                <a:cs typeface="Calibri" panose="020F0502020204030204" pitchFamily="34" charset="0"/>
              </a:rPr>
              <a:t>Heb. 12:4-13</a:t>
            </a:r>
            <a:r>
              <a:rPr lang="en-US" b="0" i="0" dirty="0">
                <a:latin typeface="Calibri" panose="020F0502020204030204" pitchFamily="34" charset="0"/>
                <a:cs typeface="Calibri" panose="020F0502020204030204" pitchFamily="34" charset="0"/>
              </a:rPr>
              <a:t> -  Ye have not yet resisted unto blood, striving against sin: 5 and ye have forgotten the exhortation which </a:t>
            </a:r>
            <a:r>
              <a:rPr lang="en-US" b="0" i="0" dirty="0" err="1">
                <a:latin typeface="Calibri" panose="020F0502020204030204" pitchFamily="34" charset="0"/>
                <a:cs typeface="Calibri" panose="020F0502020204030204" pitchFamily="34" charset="0"/>
              </a:rPr>
              <a:t>reasoneth</a:t>
            </a:r>
            <a:r>
              <a:rPr lang="en-US" b="0" i="0" dirty="0">
                <a:latin typeface="Calibri" panose="020F0502020204030204" pitchFamily="34" charset="0"/>
                <a:cs typeface="Calibri" panose="020F0502020204030204" pitchFamily="34" charset="0"/>
              </a:rPr>
              <a:t> with you as with sons, My son, regard not lightly the chastening of the Lord, Nor faint when thou art reproved of him; 6 For whom the Lord loveth he </a:t>
            </a:r>
            <a:r>
              <a:rPr lang="en-US" b="0" i="0" dirty="0" err="1">
                <a:latin typeface="Calibri" panose="020F0502020204030204" pitchFamily="34" charset="0"/>
                <a:cs typeface="Calibri" panose="020F0502020204030204" pitchFamily="34" charset="0"/>
              </a:rPr>
              <a:t>chasteneth</a:t>
            </a:r>
            <a:r>
              <a:rPr lang="en-US" b="0" i="0" dirty="0">
                <a:latin typeface="Calibri" panose="020F0502020204030204" pitchFamily="34" charset="0"/>
                <a:cs typeface="Calibri" panose="020F0502020204030204" pitchFamily="34" charset="0"/>
              </a:rPr>
              <a:t>, And </a:t>
            </a:r>
            <a:r>
              <a:rPr lang="en-US" b="0" i="0" dirty="0" err="1">
                <a:latin typeface="Calibri" panose="020F0502020204030204" pitchFamily="34" charset="0"/>
                <a:cs typeface="Calibri" panose="020F0502020204030204" pitchFamily="34" charset="0"/>
              </a:rPr>
              <a:t>scourgeth</a:t>
            </a:r>
            <a:r>
              <a:rPr lang="en-US" b="0" i="0" dirty="0">
                <a:latin typeface="Calibri" panose="020F0502020204030204" pitchFamily="34" charset="0"/>
                <a:cs typeface="Calibri" panose="020F0502020204030204" pitchFamily="34" charset="0"/>
              </a:rPr>
              <a:t> every son whom he </a:t>
            </a:r>
            <a:r>
              <a:rPr lang="en-US" b="0" i="0" dirty="0" err="1">
                <a:latin typeface="Calibri" panose="020F0502020204030204" pitchFamily="34" charset="0"/>
                <a:cs typeface="Calibri" panose="020F0502020204030204" pitchFamily="34" charset="0"/>
              </a:rPr>
              <a:t>receiveth</a:t>
            </a:r>
            <a:r>
              <a:rPr lang="en-US" b="0" i="0" dirty="0">
                <a:latin typeface="Calibri" panose="020F0502020204030204" pitchFamily="34" charset="0"/>
                <a:cs typeface="Calibri" panose="020F0502020204030204" pitchFamily="34" charset="0"/>
              </a:rPr>
              <a:t>. 7 It is for chastening that ye endure; God </a:t>
            </a:r>
            <a:r>
              <a:rPr lang="en-US" b="0" i="0" dirty="0" err="1">
                <a:latin typeface="Calibri" panose="020F0502020204030204" pitchFamily="34" charset="0"/>
                <a:cs typeface="Calibri" panose="020F0502020204030204" pitchFamily="34" charset="0"/>
              </a:rPr>
              <a:t>dealeth</a:t>
            </a:r>
            <a:r>
              <a:rPr lang="en-US" b="0" i="0" dirty="0">
                <a:latin typeface="Calibri" panose="020F0502020204030204" pitchFamily="34" charset="0"/>
                <a:cs typeface="Calibri" panose="020F0502020204030204" pitchFamily="34" charset="0"/>
              </a:rPr>
              <a:t> with you as with sons; for what son is there whom his father </a:t>
            </a:r>
            <a:r>
              <a:rPr lang="en-US" b="0" i="0" dirty="0" err="1">
                <a:latin typeface="Calibri" panose="020F0502020204030204" pitchFamily="34" charset="0"/>
                <a:cs typeface="Calibri" panose="020F0502020204030204" pitchFamily="34" charset="0"/>
              </a:rPr>
              <a:t>chasteneth</a:t>
            </a:r>
            <a:r>
              <a:rPr lang="en-US" b="0" i="0" dirty="0">
                <a:latin typeface="Calibri" panose="020F0502020204030204" pitchFamily="34" charset="0"/>
                <a:cs typeface="Calibri" panose="020F0502020204030204" pitchFamily="34" charset="0"/>
              </a:rPr>
              <a:t> not? 8 But if ye are without chastening, whereof all have been made partakers, then are ye bastards, and not sons. 9 Furthermore, we had the fathers of our flesh to chasten us, and we gave them reverence: shall we not much rather be in subjection unto the Father of spirits, and live? 10 For they indeed for a few days chastened us as seemed good to them; but he for our profit, that we may be partakers of his holiness. 11 All chastening </a:t>
            </a:r>
            <a:r>
              <a:rPr lang="en-US" b="0" i="0" dirty="0" err="1">
                <a:latin typeface="Calibri" panose="020F0502020204030204" pitchFamily="34" charset="0"/>
                <a:cs typeface="Calibri" panose="020F0502020204030204" pitchFamily="34" charset="0"/>
              </a:rPr>
              <a:t>seemeth</a:t>
            </a:r>
            <a:r>
              <a:rPr lang="en-US" b="0" i="0" dirty="0">
                <a:latin typeface="Calibri" panose="020F0502020204030204" pitchFamily="34" charset="0"/>
                <a:cs typeface="Calibri" panose="020F0502020204030204" pitchFamily="34" charset="0"/>
              </a:rPr>
              <a:t> for the present to be not joyous but grievous; yet afterward it </a:t>
            </a:r>
            <a:r>
              <a:rPr lang="en-US" b="0" i="0" dirty="0" err="1">
                <a:latin typeface="Calibri" panose="020F0502020204030204" pitchFamily="34" charset="0"/>
                <a:cs typeface="Calibri" panose="020F0502020204030204" pitchFamily="34" charset="0"/>
              </a:rPr>
              <a:t>yieldeth</a:t>
            </a:r>
            <a:r>
              <a:rPr lang="en-US" b="0" i="0" dirty="0">
                <a:latin typeface="Calibri" panose="020F0502020204030204" pitchFamily="34" charset="0"/>
                <a:cs typeface="Calibri" panose="020F0502020204030204" pitchFamily="34" charset="0"/>
              </a:rPr>
              <a:t> peaceable fruit unto them that have been exercised thereby, even the fruit of righteousness. 12 Wherefore lift up the hands that hang down, and the palsied knees; 13 and make straight paths for your feet, that that which is lame be not turned out of the way, but rather be healed.</a:t>
            </a:r>
          </a:p>
          <a:p>
            <a:r>
              <a:rPr lang="en-US" b="1" i="0" dirty="0">
                <a:latin typeface="Calibri" panose="020F0502020204030204" pitchFamily="34" charset="0"/>
                <a:cs typeface="Calibri" panose="020F0502020204030204" pitchFamily="34" charset="0"/>
              </a:rPr>
              <a:t>Rom. 8:18 </a:t>
            </a:r>
            <a:r>
              <a:rPr lang="en-US" b="0" i="0" dirty="0">
                <a:latin typeface="Calibri" panose="020F0502020204030204" pitchFamily="34" charset="0"/>
                <a:cs typeface="Calibri" panose="020F0502020204030204" pitchFamily="34" charset="0"/>
              </a:rPr>
              <a:t>- For I reckon that the sufferings of this present time are not worthy to be compared with the glory which shall be revealed to us-ward.</a:t>
            </a:r>
          </a:p>
          <a:p>
            <a:r>
              <a:rPr lang="en-US" b="1" i="0" dirty="0">
                <a:latin typeface="Calibri" panose="020F0502020204030204" pitchFamily="34" charset="0"/>
                <a:cs typeface="Calibri" panose="020F0502020204030204" pitchFamily="34" charset="0"/>
              </a:rPr>
              <a:t>2 Cor. 4:17 </a:t>
            </a:r>
            <a:r>
              <a:rPr lang="en-US" b="0" i="0" dirty="0">
                <a:latin typeface="Calibri" panose="020F0502020204030204" pitchFamily="34" charset="0"/>
                <a:cs typeface="Calibri" panose="020F0502020204030204" pitchFamily="34" charset="0"/>
              </a:rPr>
              <a:t>- For our light affliction, which is for the moment, worketh for us more and more exceedingly an eternal weight of glory. 18 while we look not at the things which are seen, but at the things which are not seen: for the things which are seen are temporal; but the things which are not seen are eternal. </a:t>
            </a:r>
          </a:p>
        </p:txBody>
      </p:sp>
      <p:sp>
        <p:nvSpPr>
          <p:cNvPr id="5" name="Date Placeholder 4">
            <a:extLst>
              <a:ext uri="{FF2B5EF4-FFF2-40B4-BE49-F238E27FC236}">
                <a16:creationId xmlns:a16="http://schemas.microsoft.com/office/drawing/2014/main" id="{3F7BE830-9574-4A03-B21E-9C60FDB3EAC2}"/>
              </a:ext>
            </a:extLst>
          </p:cNvPr>
          <p:cNvSpPr>
            <a:spLocks noGrp="1"/>
          </p:cNvSpPr>
          <p:nvPr>
            <p:ph type="dt" idx="1"/>
          </p:nvPr>
        </p:nvSpPr>
        <p:spPr/>
        <p:txBody>
          <a:bodyPr/>
          <a:lstStyle/>
          <a:p>
            <a:r>
              <a:rPr lang="en-US"/>
              <a:t>12/27/2020</a:t>
            </a:r>
          </a:p>
        </p:txBody>
      </p:sp>
    </p:spTree>
    <p:extLst>
      <p:ext uri="{BB962C8B-B14F-4D97-AF65-F5344CB8AC3E}">
        <p14:creationId xmlns:p14="http://schemas.microsoft.com/office/powerpoint/2010/main" val="414241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175"/>
            <a:ext cx="7313506" cy="5280025"/>
          </a:xfrm>
        </p:spPr>
        <p:txBody>
          <a:bodyPr/>
          <a:lstStyle/>
          <a:p>
            <a:pPr defTabSz="966612">
              <a:defRPr/>
            </a:pPr>
            <a:r>
              <a:rPr lang="en-US" b="1" i="1" dirty="0">
                <a:latin typeface="Calibri" panose="020F0502020204030204" pitchFamily="34" charset="0"/>
                <a:cs typeface="Calibri" panose="020F0502020204030204" pitchFamily="34" charset="0"/>
              </a:rPr>
              <a:t>“Therefore let us also, seeing </a:t>
            </a:r>
            <a:r>
              <a:rPr lang="en-US" b="1" i="1" u="sng" dirty="0">
                <a:latin typeface="Calibri" panose="020F0502020204030204" pitchFamily="34" charset="0"/>
                <a:cs typeface="Calibri" panose="020F0502020204030204" pitchFamily="34" charset="0"/>
              </a:rPr>
              <a:t>we are compassed about with so great a cloud of witnesses</a:t>
            </a:r>
            <a:r>
              <a:rPr lang="en-US" b="1" i="1" dirty="0">
                <a:latin typeface="Calibri" panose="020F0502020204030204" pitchFamily="34" charset="0"/>
                <a:cs typeface="Calibri" panose="020F0502020204030204" pitchFamily="34" charset="0"/>
              </a:rPr>
              <a:t>, lay aside every weight, and the sin which doth so easily beset us, and let us r</a:t>
            </a:r>
            <a:r>
              <a:rPr lang="en-US" b="1" i="1" u="sng" dirty="0">
                <a:latin typeface="Calibri" panose="020F0502020204030204" pitchFamily="34" charset="0"/>
                <a:cs typeface="Calibri" panose="020F0502020204030204" pitchFamily="34" charset="0"/>
              </a:rPr>
              <a:t>un </a:t>
            </a:r>
            <a:r>
              <a:rPr lang="en-US" b="1" i="1" dirty="0">
                <a:latin typeface="Calibri" panose="020F0502020204030204" pitchFamily="34" charset="0"/>
                <a:cs typeface="Calibri" panose="020F0502020204030204" pitchFamily="34" charset="0"/>
              </a:rPr>
              <a:t>with patience the race that is set before us, </a:t>
            </a:r>
            <a:r>
              <a:rPr lang="en-US" b="1" i="1" dirty="0">
                <a:solidFill>
                  <a:schemeClr val="bg2">
                    <a:lumMod val="25000"/>
                    <a:lumOff val="75000"/>
                  </a:schemeClr>
                </a:solidFill>
                <a:latin typeface="Calibri" panose="020F0502020204030204" pitchFamily="34" charset="0"/>
                <a:cs typeface="Calibri" panose="020F0502020204030204" pitchFamily="34" charset="0"/>
              </a:rPr>
              <a:t>2</a:t>
            </a:r>
            <a:r>
              <a:rPr lang="en-US" b="1" i="1" dirty="0">
                <a:latin typeface="Calibri" panose="020F0502020204030204" pitchFamily="34" charset="0"/>
                <a:cs typeface="Calibri" panose="020F0502020204030204" pitchFamily="34" charset="0"/>
              </a:rPr>
              <a:t> </a:t>
            </a:r>
            <a:r>
              <a:rPr lang="en-US" b="1" i="1" u="sng" dirty="0">
                <a:latin typeface="Calibri" panose="020F0502020204030204" pitchFamily="34" charset="0"/>
                <a:cs typeface="Calibri" panose="020F0502020204030204" pitchFamily="34" charset="0"/>
              </a:rPr>
              <a:t>looking unto Jesus the author and perfecter of our faith</a:t>
            </a:r>
            <a:r>
              <a:rPr lang="en-US" b="1" i="1" dirty="0">
                <a:latin typeface="Calibri" panose="020F0502020204030204" pitchFamily="34" charset="0"/>
                <a:cs typeface="Calibri" panose="020F0502020204030204" pitchFamily="34" charset="0"/>
              </a:rPr>
              <a:t>, who for the joy that was set before him </a:t>
            </a:r>
            <a:r>
              <a:rPr lang="en-US" b="1" i="1" u="sng" dirty="0">
                <a:latin typeface="Calibri" panose="020F0502020204030204" pitchFamily="34" charset="0"/>
                <a:cs typeface="Calibri" panose="020F0502020204030204" pitchFamily="34" charset="0"/>
              </a:rPr>
              <a:t>endured the cross</a:t>
            </a:r>
            <a:r>
              <a:rPr lang="en-US" b="1" i="1" dirty="0">
                <a:latin typeface="Calibri" panose="020F0502020204030204" pitchFamily="34" charset="0"/>
                <a:cs typeface="Calibri" panose="020F0502020204030204" pitchFamily="34" charset="0"/>
              </a:rPr>
              <a:t>, despising shame, and hath sat down at the right hand of the throne of God”</a:t>
            </a:r>
          </a:p>
          <a:p>
            <a:pPr defTabSz="966612">
              <a:defRPr/>
            </a:pPr>
            <a:endParaRPr lang="en-US" b="1" i="1" dirty="0">
              <a:latin typeface="Calibri" panose="020F0502020204030204" pitchFamily="34" charset="0"/>
              <a:cs typeface="Calibri" panose="020F0502020204030204" pitchFamily="34" charset="0"/>
            </a:endParaRPr>
          </a:p>
          <a:p>
            <a:pPr defTabSz="966612">
              <a:defRPr/>
            </a:pPr>
            <a:r>
              <a:rPr lang="en-US" b="1" dirty="0">
                <a:latin typeface="Calibri" panose="020F0502020204030204" pitchFamily="34" charset="0"/>
                <a:cs typeface="Calibri" panose="020F0502020204030204" pitchFamily="34" charset="0"/>
              </a:rPr>
              <a:t>1 Pet. 2:20-23, </a:t>
            </a:r>
            <a:r>
              <a:rPr lang="en-US" dirty="0">
                <a:latin typeface="Calibri" panose="020F0502020204030204" pitchFamily="34" charset="0"/>
                <a:cs typeface="Calibri" panose="020F0502020204030204" pitchFamily="34" charset="0"/>
              </a:rPr>
              <a:t>ASV - For what glory is it, if, when ye sin, and are buffeted for it, ye shall take it patiently? but if, when ye do well, and suffer for it, ye shall take it patiently, this is acceptable with God. 21 For hereunto were ye called: because Christ also suffered for you, leaving you an example, that ye should follow his steps: 22 who did no sin, neither was guile found in his mouth: 23 who, when he was reviled, reviled not again; when he suffered threatened not; but committed himself to him that </a:t>
            </a:r>
            <a:r>
              <a:rPr lang="en-US" dirty="0" err="1">
                <a:latin typeface="Calibri" panose="020F0502020204030204" pitchFamily="34" charset="0"/>
                <a:cs typeface="Calibri" panose="020F0502020204030204" pitchFamily="34" charset="0"/>
              </a:rPr>
              <a:t>judgeth</a:t>
            </a:r>
            <a:r>
              <a:rPr lang="en-US" dirty="0">
                <a:latin typeface="Calibri" panose="020F0502020204030204" pitchFamily="34" charset="0"/>
                <a:cs typeface="Calibri" panose="020F0502020204030204" pitchFamily="34" charset="0"/>
              </a:rPr>
              <a:t> righteously:</a:t>
            </a:r>
          </a:p>
          <a:p>
            <a:pPr defTabSz="966612">
              <a:defRPr/>
            </a:pPr>
            <a:r>
              <a:rPr lang="en-US" b="1" dirty="0">
                <a:latin typeface="Calibri" panose="020F0502020204030204" pitchFamily="34" charset="0"/>
                <a:cs typeface="Calibri" panose="020F0502020204030204" pitchFamily="34" charset="0"/>
              </a:rPr>
              <a:t>Titus 2:11-13 </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For the grace of God hath appeared, bringing salvation to all men, 12 instructing us, to the intent that, denying ungodliness and worldly lusts, we should live soberly and righteously and godly in this present world; 13 </a:t>
            </a:r>
            <a:r>
              <a:rPr lang="en-US" b="1" dirty="0">
                <a:latin typeface="Calibri" panose="020F0502020204030204" pitchFamily="34" charset="0"/>
                <a:cs typeface="Calibri" panose="020F0502020204030204" pitchFamily="34" charset="0"/>
              </a:rPr>
              <a:t>looking for the blessed hope and appearing of the glory of the great God and our </a:t>
            </a:r>
            <a:r>
              <a:rPr lang="en-US" b="1" dirty="0" err="1">
                <a:latin typeface="Calibri" panose="020F0502020204030204" pitchFamily="34" charset="0"/>
                <a:cs typeface="Calibri" panose="020F0502020204030204" pitchFamily="34" charset="0"/>
              </a:rPr>
              <a:t>Saviour</a:t>
            </a:r>
            <a:r>
              <a:rPr lang="en-US" b="1" dirty="0">
                <a:latin typeface="Calibri" panose="020F0502020204030204" pitchFamily="34" charset="0"/>
                <a:cs typeface="Calibri" panose="020F0502020204030204" pitchFamily="34" charset="0"/>
              </a:rPr>
              <a:t> Jesus Christ</a:t>
            </a:r>
            <a:r>
              <a:rPr lang="en-US" dirty="0">
                <a:latin typeface="Calibri" panose="020F0502020204030204" pitchFamily="34" charset="0"/>
                <a:cs typeface="Calibri" panose="020F0502020204030204" pitchFamily="34" charset="0"/>
              </a:rPr>
              <a:t>;</a:t>
            </a:r>
          </a:p>
          <a:p>
            <a:pPr defTabSz="966612">
              <a:defRPr/>
            </a:pPr>
            <a:r>
              <a:rPr lang="en-US" b="1" dirty="0">
                <a:latin typeface="Calibri" panose="020F0502020204030204" pitchFamily="34" charset="0"/>
                <a:cs typeface="Calibri" panose="020F0502020204030204" pitchFamily="34" charset="0"/>
              </a:rPr>
              <a:t>Phil. 3:7-14 ASV </a:t>
            </a:r>
            <a:r>
              <a:rPr lang="en-US" dirty="0">
                <a:latin typeface="Calibri" panose="020F0502020204030204" pitchFamily="34" charset="0"/>
                <a:cs typeface="Calibri" panose="020F0502020204030204" pitchFamily="34" charset="0"/>
              </a:rPr>
              <a:t>- Howbeit what things were gain to me, these have I counted loss for Christ. 8 Yea verily, and I count all things to be loss for the excellency of the knowledge of Christ Jesus my Lord: for whom I suffered the loss of all things, and do count them but refuse, that I may gain Christ, 9 and be found in him, not having a righteousness of mine own, even that which is of the law, but that which is through faith in Christ, the righteousness which is from God by faith: 10 that I may know him, and the power of his resurrection, and the fellowship of his sufferings, becoming conformed unto his death; 11 if by any means I may attain unto the resurrection from the dead. 12 Not that I have already obtained, or am already made perfect: but I press on, if so be that I may lay hold on that for which also I was laid hold on by Christ Jesus. </a:t>
            </a:r>
            <a:r>
              <a:rPr lang="en-US" b="1" dirty="0">
                <a:latin typeface="Calibri" panose="020F0502020204030204" pitchFamily="34" charset="0"/>
                <a:cs typeface="Calibri" panose="020F0502020204030204" pitchFamily="34" charset="0"/>
              </a:rPr>
              <a:t>13 Brethren, I could not myself yet to have laid hold: but one thing I do, forgetting the things which are behind, and stretching forward to the things which are before, 14 I press on toward the goal unto the prize of the high calling of God in Christ Jesus.</a:t>
            </a:r>
          </a:p>
          <a:p>
            <a:pPr defTabSz="966612">
              <a:defRPr/>
            </a:pPr>
            <a:r>
              <a:rPr lang="en-US" b="1" dirty="0">
                <a:latin typeface="Calibri" panose="020F0502020204030204" pitchFamily="34" charset="0"/>
                <a:cs typeface="Calibri" panose="020F0502020204030204" pitchFamily="34" charset="0"/>
              </a:rPr>
              <a:t>Lk. 9:62</a:t>
            </a:r>
            <a:r>
              <a:rPr lang="en-US" dirty="0">
                <a:latin typeface="Calibri" panose="020F0502020204030204" pitchFamily="34" charset="0"/>
                <a:cs typeface="Calibri" panose="020F0502020204030204" pitchFamily="34" charset="0"/>
              </a:rPr>
              <a:t> - But Jesus said unto him, No man, having put his hand to the plow, and looking back, is fit for the kingdom of God.</a:t>
            </a:r>
          </a:p>
          <a:p>
            <a:pPr defTabSz="966612">
              <a:defRPr/>
            </a:pPr>
            <a:r>
              <a:rPr lang="en-US" b="1" dirty="0">
                <a:latin typeface="Calibri" panose="020F0502020204030204" pitchFamily="34" charset="0"/>
                <a:cs typeface="Calibri" panose="020F0502020204030204" pitchFamily="34" charset="0"/>
              </a:rPr>
              <a:t>Lk. 17:31-32 </a:t>
            </a:r>
            <a:r>
              <a:rPr lang="en-US" dirty="0">
                <a:latin typeface="Calibri" panose="020F0502020204030204" pitchFamily="34" charset="0"/>
                <a:cs typeface="Calibri" panose="020F0502020204030204" pitchFamily="34" charset="0"/>
              </a:rPr>
              <a:t>-In that day, he that shall be on the housetop, and his goods in the house, let him not go down to take them away: and let him that is in the field likewise not return back 32 Remember Lot's wife.</a:t>
            </a:r>
          </a:p>
          <a:p>
            <a:pPr defTabSz="966612">
              <a:defRPr/>
            </a:pPr>
            <a:r>
              <a:rPr lang="en-US" b="1" dirty="0">
                <a:latin typeface="Calibri" panose="020F0502020204030204" pitchFamily="34" charset="0"/>
                <a:cs typeface="Calibri" panose="020F0502020204030204" pitchFamily="34" charset="0"/>
              </a:rPr>
              <a:t>Gen. 19:26 </a:t>
            </a:r>
            <a:r>
              <a:rPr lang="en-US" dirty="0">
                <a:latin typeface="Calibri" panose="020F0502020204030204" pitchFamily="34" charset="0"/>
                <a:cs typeface="Calibri" panose="020F0502020204030204" pitchFamily="34" charset="0"/>
              </a:rPr>
              <a:t>- But his wife looked back from behind him, and she became a pillar of salt.</a:t>
            </a:r>
          </a:p>
          <a:p>
            <a:pPr defTabSz="966612">
              <a:defRPr/>
            </a:pPr>
            <a:endParaRPr lang="en-US" dirty="0">
              <a:latin typeface="Calibri" panose="020F0502020204030204" pitchFamily="34" charset="0"/>
              <a:cs typeface="Calibri" panose="020F0502020204030204" pitchFamily="34" charset="0"/>
            </a:endParaRPr>
          </a:p>
          <a:p>
            <a:endParaRPr lang="en-US" dirty="0"/>
          </a:p>
        </p:txBody>
      </p:sp>
      <p:sp>
        <p:nvSpPr>
          <p:cNvPr id="5" name="Date Placeholder 4">
            <a:extLst>
              <a:ext uri="{FF2B5EF4-FFF2-40B4-BE49-F238E27FC236}">
                <a16:creationId xmlns:a16="http://schemas.microsoft.com/office/drawing/2014/main" id="{4E331436-6B65-4369-89B9-02A8184C7E61}"/>
              </a:ext>
            </a:extLst>
          </p:cNvPr>
          <p:cNvSpPr>
            <a:spLocks noGrp="1"/>
          </p:cNvSpPr>
          <p:nvPr>
            <p:ph type="dt" idx="1"/>
          </p:nvPr>
        </p:nvSpPr>
        <p:spPr/>
        <p:txBody>
          <a:bodyPr/>
          <a:lstStyle/>
          <a:p>
            <a:r>
              <a:rPr lang="en-US"/>
              <a:t>12/27/2020</a:t>
            </a:r>
          </a:p>
        </p:txBody>
      </p:sp>
    </p:spTree>
    <p:extLst>
      <p:ext uri="{BB962C8B-B14F-4D97-AF65-F5344CB8AC3E}">
        <p14:creationId xmlns:p14="http://schemas.microsoft.com/office/powerpoint/2010/main" val="4049278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12/27/2020</a:t>
            </a:r>
            <a:endParaRPr lang="en-US" dirty="0"/>
          </a:p>
        </p:txBody>
      </p:sp>
    </p:spTree>
    <p:extLst>
      <p:ext uri="{BB962C8B-B14F-4D97-AF65-F5344CB8AC3E}">
        <p14:creationId xmlns:p14="http://schemas.microsoft.com/office/powerpoint/2010/main" val="1796725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0412" y="2057400"/>
            <a:ext cx="9448800" cy="1828800"/>
          </a:xfrm>
        </p:spPr>
        <p:txBody>
          <a:bodyPr>
            <a:noAutofit/>
          </a:bodyPr>
          <a:lstStyle/>
          <a:p>
            <a:r>
              <a:rPr lang="en-US" sz="7200" b="1" i="1" dirty="0">
                <a:latin typeface="Candara" panose="020E0502030303020204" pitchFamily="34" charset="0"/>
              </a:rPr>
              <a:t>“The Race That Is Set Before Us”</a:t>
            </a:r>
          </a:p>
        </p:txBody>
      </p:sp>
      <p:sp>
        <p:nvSpPr>
          <p:cNvPr id="4" name="Subtitle 3"/>
          <p:cNvSpPr>
            <a:spLocks noGrp="1"/>
          </p:cNvSpPr>
          <p:nvPr>
            <p:ph type="subTitle" idx="1"/>
          </p:nvPr>
        </p:nvSpPr>
        <p:spPr>
          <a:xfrm>
            <a:off x="5484812" y="3124200"/>
            <a:ext cx="3200400" cy="457200"/>
          </a:xfrm>
        </p:spPr>
        <p:txBody>
          <a:bodyPr>
            <a:normAutofit lnSpcReduction="10000"/>
          </a:bodyPr>
          <a:lstStyle/>
          <a:p>
            <a:r>
              <a:rPr lang="it-IT" sz="2800" b="1" dirty="0">
                <a:solidFill>
                  <a:schemeClr val="tx2"/>
                </a:solidFill>
                <a:latin typeface="Candara" panose="020E0502030303020204" pitchFamily="34" charset="0"/>
              </a:rPr>
              <a:t>- Hebrews 12:1-2</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250"/>
                                        <p:tgtEl>
                                          <p:spTgt spid="3"/>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2000"/>
                                        <p:tgtEl>
                                          <p:spTgt spid="4">
                                            <p:txEl>
                                              <p:pRg st="0" end="0"/>
                                            </p:txEl>
                                          </p:spTgt>
                                        </p:tgtEl>
                                        <p:attrNameLst>
                                          <p:attrName>ppt_x</p:attrName>
                                        </p:attrNameLst>
                                      </p:cBhvr>
                                      <p:tavLst>
                                        <p:tav tm="0">
                                          <p:val>
                                            <p:strVal val="#ppt_x+#ppt_w*1.125000"/>
                                          </p:val>
                                        </p:tav>
                                        <p:tav tm="100000">
                                          <p:val>
                                            <p:strVal val="#ppt_x"/>
                                          </p:val>
                                        </p:tav>
                                      </p:tavLst>
                                    </p:anim>
                                    <p:animEffect transition="in" filter="wipe(left)">
                                      <p:cBhvr>
                                        <p:cTn id="1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C5274-3787-49A4-B479-29B70BE05FFC}"/>
              </a:ext>
            </a:extLst>
          </p:cNvPr>
          <p:cNvSpPr>
            <a:spLocks noGrp="1"/>
          </p:cNvSpPr>
          <p:nvPr>
            <p:ph type="title"/>
          </p:nvPr>
        </p:nvSpPr>
        <p:spPr>
          <a:xfrm>
            <a:off x="760412" y="5709666"/>
            <a:ext cx="9144001" cy="762000"/>
          </a:xfrm>
        </p:spPr>
        <p:txBody>
          <a:bodyPr>
            <a:normAutofit/>
          </a:bodyPr>
          <a:lstStyle/>
          <a:p>
            <a:r>
              <a:rPr lang="en-US" sz="4800" b="1" dirty="0">
                <a:latin typeface="Candara" panose="020E0502030303020204" pitchFamily="34" charset="0"/>
              </a:rPr>
              <a:t>2 Timothy 4:6-8</a:t>
            </a:r>
          </a:p>
        </p:txBody>
      </p:sp>
      <p:sp>
        <p:nvSpPr>
          <p:cNvPr id="4" name="Rectangle 3">
            <a:extLst>
              <a:ext uri="{FF2B5EF4-FFF2-40B4-BE49-F238E27FC236}">
                <a16:creationId xmlns:a16="http://schemas.microsoft.com/office/drawing/2014/main" id="{C21F269A-21D0-4B36-B4D1-9EB4E329D41E}"/>
              </a:ext>
            </a:extLst>
          </p:cNvPr>
          <p:cNvSpPr/>
          <p:nvPr/>
        </p:nvSpPr>
        <p:spPr>
          <a:xfrm>
            <a:off x="4265611" y="1956816"/>
            <a:ext cx="6097589" cy="586740"/>
          </a:xfrm>
          <a:prstGeom prst="rect">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lumOff val="75000"/>
                </a:schemeClr>
              </a:solidFill>
            </a:endParaRPr>
          </a:p>
        </p:txBody>
      </p:sp>
      <p:sp>
        <p:nvSpPr>
          <p:cNvPr id="3" name="Content Placeholder 2">
            <a:extLst>
              <a:ext uri="{FF2B5EF4-FFF2-40B4-BE49-F238E27FC236}">
                <a16:creationId xmlns:a16="http://schemas.microsoft.com/office/drawing/2014/main" id="{5A789031-0893-4319-96B5-58920422DB13}"/>
              </a:ext>
            </a:extLst>
          </p:cNvPr>
          <p:cNvSpPr>
            <a:spLocks noGrp="1"/>
          </p:cNvSpPr>
          <p:nvPr>
            <p:ph idx="1"/>
          </p:nvPr>
        </p:nvSpPr>
        <p:spPr>
          <a:xfrm>
            <a:off x="608012" y="685800"/>
            <a:ext cx="10972800" cy="4724400"/>
          </a:xfrm>
          <a:ln w="3175">
            <a:noFill/>
          </a:ln>
        </p:spPr>
        <p:txBody>
          <a:bodyPr>
            <a:noAutofit/>
          </a:bodyPr>
          <a:lstStyle/>
          <a:p>
            <a:pPr marL="0" indent="0">
              <a:buNone/>
            </a:pPr>
            <a:r>
              <a:rPr lang="en-US" sz="4400" b="1" i="1" dirty="0">
                <a:latin typeface="Candara" panose="020E0502030303020204" pitchFamily="34" charset="0"/>
              </a:rPr>
              <a:t>“</a:t>
            </a:r>
            <a:r>
              <a:rPr lang="en-US" sz="4400" b="1" i="1" dirty="0">
                <a:solidFill>
                  <a:schemeClr val="bg2">
                    <a:lumMod val="25000"/>
                    <a:lumOff val="75000"/>
                  </a:schemeClr>
                </a:solidFill>
                <a:latin typeface="Candara" panose="020E0502030303020204" pitchFamily="34" charset="0"/>
              </a:rPr>
              <a:t>6</a:t>
            </a:r>
            <a:r>
              <a:rPr lang="en-US" sz="4400" b="1" i="1" dirty="0">
                <a:latin typeface="Candara" panose="020E0502030303020204" pitchFamily="34" charset="0"/>
              </a:rPr>
              <a:t> For I am already being offered, and the time of my departure is come. </a:t>
            </a:r>
            <a:r>
              <a:rPr lang="en-US" sz="4400" b="1" i="1" dirty="0">
                <a:solidFill>
                  <a:schemeClr val="bg2">
                    <a:lumMod val="25000"/>
                    <a:lumOff val="75000"/>
                  </a:schemeClr>
                </a:solidFill>
                <a:latin typeface="Candara" panose="020E0502030303020204" pitchFamily="34" charset="0"/>
              </a:rPr>
              <a:t>7</a:t>
            </a:r>
            <a:r>
              <a:rPr lang="en-US" sz="4400" b="1" i="1" dirty="0">
                <a:latin typeface="Candara" panose="020E0502030303020204" pitchFamily="34" charset="0"/>
              </a:rPr>
              <a:t> I have fought the good fight, I have finished the course, I have kept the faith: </a:t>
            </a:r>
            <a:r>
              <a:rPr lang="en-US" sz="4400" b="1" i="1" dirty="0">
                <a:solidFill>
                  <a:schemeClr val="bg2">
                    <a:lumMod val="25000"/>
                    <a:lumOff val="75000"/>
                  </a:schemeClr>
                </a:solidFill>
                <a:latin typeface="Candara" panose="020E0502030303020204" pitchFamily="34" charset="0"/>
              </a:rPr>
              <a:t>8</a:t>
            </a:r>
            <a:r>
              <a:rPr lang="en-US" sz="4400" b="1" i="1" dirty="0">
                <a:latin typeface="Candara" panose="020E0502030303020204" pitchFamily="34" charset="0"/>
              </a:rPr>
              <a:t> henceforth there is laid up for me the crown of righteousness, which the Lord, the righteous judge, shall give to me at that day; and not to me only, but also to all them that have loved his appearing”</a:t>
            </a:r>
          </a:p>
        </p:txBody>
      </p:sp>
      <p:sp>
        <p:nvSpPr>
          <p:cNvPr id="5" name="Slide Number Placeholder 4">
            <a:extLst>
              <a:ext uri="{FF2B5EF4-FFF2-40B4-BE49-F238E27FC236}">
                <a16:creationId xmlns:a16="http://schemas.microsoft.com/office/drawing/2014/main" id="{F5304FCD-CDBD-4F8A-9309-0D3655EEEAE2}"/>
              </a:ext>
            </a:extLst>
          </p:cNvPr>
          <p:cNvSpPr>
            <a:spLocks noGrp="1"/>
          </p:cNvSpPr>
          <p:nvPr>
            <p:ph type="sldNum" sz="quarter" idx="12"/>
          </p:nvPr>
        </p:nvSpPr>
        <p:spPr/>
        <p:txBody>
          <a:bodyPr/>
          <a:lstStyle/>
          <a:p>
            <a:fld id="{2A013F82-EE5E-44EE-A61D-E31C6657F26F}" type="slidenum">
              <a:rPr lang="en-US" smtClean="0"/>
              <a:t>10</a:t>
            </a:fld>
            <a:endParaRPr lang="en-US"/>
          </a:p>
        </p:txBody>
      </p:sp>
    </p:spTree>
    <p:extLst>
      <p:ext uri="{BB962C8B-B14F-4D97-AF65-F5344CB8AC3E}">
        <p14:creationId xmlns:p14="http://schemas.microsoft.com/office/powerpoint/2010/main" val="4117092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74E8ADF1-216D-4B73-9121-E2C639B62B1A}"/>
              </a:ext>
            </a:extLst>
          </p:cNvPr>
          <p:cNvSpPr>
            <a:spLocks noGrp="1" noChangeArrowheads="1"/>
          </p:cNvSpPr>
          <p:nvPr>
            <p:ph type="title"/>
          </p:nvPr>
        </p:nvSpPr>
        <p:spPr>
          <a:xfrm rot="16200000">
            <a:off x="-1880361" y="2886416"/>
            <a:ext cx="5840258" cy="1120313"/>
          </a:xfrm>
          <a:solidFill>
            <a:schemeClr val="accent1">
              <a:lumMod val="20000"/>
              <a:lumOff val="80000"/>
            </a:schemeClr>
          </a:solidFill>
          <a:ln>
            <a:noFill/>
          </a:ln>
        </p:spPr>
        <p:txBody>
          <a:bodyPr>
            <a:normAutofit/>
          </a:bodyPr>
          <a:lstStyle/>
          <a:p>
            <a:pPr algn="ctr">
              <a:defRPr/>
            </a:pPr>
            <a:r>
              <a:rPr lang="en-US" altLang="en-US" sz="3997" b="1" i="1" dirty="0">
                <a:solidFill>
                  <a:schemeClr val="bg2"/>
                </a:solidFill>
                <a:effectLst>
                  <a:glow rad="38100">
                    <a:schemeClr val="bg1">
                      <a:lumMod val="65000"/>
                      <a:lumOff val="35000"/>
                      <a:alpha val="40000"/>
                    </a:schemeClr>
                  </a:glow>
                </a:effectLst>
                <a:latin typeface="Candara" panose="020E0502030303020204" pitchFamily="34" charset="0"/>
              </a:rPr>
              <a:t>“…what shall we do?” </a:t>
            </a:r>
            <a:br>
              <a:rPr lang="en-US" altLang="en-US" sz="1797" b="1" i="1" dirty="0">
                <a:solidFill>
                  <a:schemeClr val="bg2"/>
                </a:solidFill>
                <a:effectLst>
                  <a:glow rad="38100">
                    <a:schemeClr val="bg1">
                      <a:lumMod val="65000"/>
                      <a:lumOff val="35000"/>
                      <a:alpha val="40000"/>
                    </a:schemeClr>
                  </a:glow>
                </a:effectLst>
                <a:latin typeface="Candara" panose="020E0502030303020204" pitchFamily="34" charset="0"/>
              </a:rPr>
            </a:br>
            <a:r>
              <a:rPr lang="en-US" altLang="en-US" sz="2397" dirty="0">
                <a:solidFill>
                  <a:schemeClr val="bg2"/>
                </a:solidFill>
                <a:effectLst>
                  <a:glow rad="38100">
                    <a:schemeClr val="bg1">
                      <a:lumMod val="65000"/>
                      <a:lumOff val="35000"/>
                      <a:alpha val="40000"/>
                    </a:schemeClr>
                  </a:glow>
                </a:effectLst>
                <a:latin typeface="Candara" panose="020E0502030303020204" pitchFamily="34" charset="0"/>
              </a:rPr>
              <a:t>Acts 2:37</a:t>
            </a:r>
            <a:r>
              <a:rPr lang="en-US" altLang="en-US" sz="2397" dirty="0">
                <a:solidFill>
                  <a:schemeClr val="bg2"/>
                </a:solidFill>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 </a:t>
            </a:r>
          </a:p>
        </p:txBody>
      </p:sp>
      <p:sp>
        <p:nvSpPr>
          <p:cNvPr id="3" name="Content Placeholder 2">
            <a:extLst>
              <a:ext uri="{FF2B5EF4-FFF2-40B4-BE49-F238E27FC236}">
                <a16:creationId xmlns:a16="http://schemas.microsoft.com/office/drawing/2014/main" id="{1959FB85-40D8-42E0-9AF8-5F2EFDAAE6DA}"/>
              </a:ext>
            </a:extLst>
          </p:cNvPr>
          <p:cNvSpPr>
            <a:spLocks noGrp="1"/>
          </p:cNvSpPr>
          <p:nvPr>
            <p:ph idx="1"/>
          </p:nvPr>
        </p:nvSpPr>
        <p:spPr>
          <a:xfrm>
            <a:off x="1868770" y="534338"/>
            <a:ext cx="9840445" cy="5840257"/>
          </a:xfrm>
          <a:solidFill>
            <a:schemeClr val="accent1">
              <a:lumMod val="20000"/>
              <a:lumOff val="80000"/>
            </a:schemeClr>
          </a:solidFill>
          <a:ln>
            <a:noFill/>
          </a:ln>
        </p:spPr>
        <p:txBody>
          <a:bodyPr anchor="t">
            <a:normAutofit lnSpcReduction="10000"/>
          </a:bodyPr>
          <a:lstStyle/>
          <a:p>
            <a:pPr marL="45678" indent="0">
              <a:lnSpc>
                <a:spcPct val="120000"/>
              </a:lnSpc>
              <a:spcBef>
                <a:spcPts val="0"/>
              </a:spcBef>
              <a:buNone/>
              <a:defRPr/>
            </a:pPr>
            <a:r>
              <a:rPr lang="en-US" altLang="en-US" sz="3600" b="1"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Alien sinners must…</a:t>
            </a:r>
          </a:p>
          <a:p>
            <a:pPr lvl="1">
              <a:lnSpc>
                <a:spcPct val="110000"/>
              </a:lnSpc>
              <a:spcBef>
                <a:spcPts val="0"/>
              </a:spcBef>
              <a:buClr>
                <a:schemeClr val="bg1"/>
              </a:buClr>
              <a:buFont typeface="Wingdings" panose="05000000000000000000" pitchFamily="2" charset="2"/>
              <a:buChar char="§"/>
              <a:defRPr/>
            </a:pPr>
            <a:r>
              <a:rPr lang="en-US" altLang="en-US" sz="2800"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Hear the Gospel – Romans 10:17</a:t>
            </a:r>
          </a:p>
          <a:p>
            <a:pPr lvl="1">
              <a:lnSpc>
                <a:spcPct val="110000"/>
              </a:lnSpc>
              <a:buClr>
                <a:schemeClr val="bg1"/>
              </a:buClr>
              <a:buFont typeface="Wingdings" panose="05000000000000000000" pitchFamily="2" charset="2"/>
              <a:buChar char="§"/>
              <a:defRPr/>
            </a:pPr>
            <a:r>
              <a:rPr lang="en-US" altLang="en-US" sz="2800"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Believe the Gospel – John 8:24</a:t>
            </a:r>
          </a:p>
          <a:p>
            <a:pPr lvl="1">
              <a:lnSpc>
                <a:spcPct val="110000"/>
              </a:lnSpc>
              <a:buClr>
                <a:schemeClr val="bg1"/>
              </a:buClr>
              <a:buFont typeface="Wingdings" panose="05000000000000000000" pitchFamily="2" charset="2"/>
              <a:buChar char="§"/>
              <a:defRPr/>
            </a:pPr>
            <a:r>
              <a:rPr lang="en-US" altLang="en-US" sz="2800"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Repent of Their Sins – Acts 17:30</a:t>
            </a:r>
          </a:p>
          <a:p>
            <a:pPr lvl="1">
              <a:lnSpc>
                <a:spcPct val="110000"/>
              </a:lnSpc>
              <a:buClr>
                <a:schemeClr val="bg1"/>
              </a:buClr>
              <a:buFont typeface="Wingdings" panose="05000000000000000000" pitchFamily="2" charset="2"/>
              <a:buChar char="§"/>
              <a:defRPr/>
            </a:pPr>
            <a:r>
              <a:rPr lang="en-US" altLang="en-US" sz="2800"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Confess Their Faith in Christ Before Men – Matthew 10:32</a:t>
            </a:r>
          </a:p>
          <a:p>
            <a:pPr lvl="1">
              <a:lnSpc>
                <a:spcPct val="110000"/>
              </a:lnSpc>
              <a:buClr>
                <a:schemeClr val="bg1"/>
              </a:buClr>
              <a:buFont typeface="Wingdings" panose="05000000000000000000" pitchFamily="2" charset="2"/>
              <a:buChar char="§"/>
              <a:defRPr/>
            </a:pPr>
            <a:r>
              <a:rPr lang="en-US" altLang="en-US" sz="2800"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Be Baptized in Water to Wash Away Their Sins – Acts 2:38</a:t>
            </a:r>
          </a:p>
          <a:p>
            <a:pPr marL="0" indent="0">
              <a:lnSpc>
                <a:spcPct val="120000"/>
              </a:lnSpc>
              <a:spcBef>
                <a:spcPts val="0"/>
              </a:spcBef>
              <a:buNone/>
              <a:defRPr/>
            </a:pPr>
            <a:r>
              <a:rPr lang="en-US" altLang="en-US" sz="3600" b="1"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Erring children of God must…</a:t>
            </a:r>
          </a:p>
          <a:p>
            <a:pPr lvl="1">
              <a:lnSpc>
                <a:spcPct val="120000"/>
              </a:lnSpc>
              <a:spcBef>
                <a:spcPts val="0"/>
              </a:spcBef>
              <a:buClrTx/>
              <a:buFont typeface="Wingdings" panose="05000000000000000000" pitchFamily="2" charset="2"/>
              <a:buChar char="§"/>
              <a:defRPr/>
            </a:pPr>
            <a:r>
              <a:rPr lang="en-US" altLang="en-US" sz="2799"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Repent &amp; Pray for Forgiveness – Acts 8:21-23</a:t>
            </a:r>
          </a:p>
          <a:p>
            <a:pPr marL="0" indent="0">
              <a:lnSpc>
                <a:spcPct val="120000"/>
              </a:lnSpc>
              <a:spcBef>
                <a:spcPts val="0"/>
              </a:spcBef>
              <a:buNone/>
              <a:defRPr/>
            </a:pPr>
            <a:r>
              <a:rPr lang="en-US" altLang="en-US" sz="3600" b="1"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Christians must live </a:t>
            </a:r>
            <a:r>
              <a:rPr lang="en-US" altLang="en-US" sz="3600" b="1" i="1"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“faithful </a:t>
            </a:r>
            <a:r>
              <a:rPr lang="en-US" altLang="en-US" sz="3600" b="1" i="1" u="sng"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unto</a:t>
            </a:r>
            <a:r>
              <a:rPr lang="en-US" altLang="en-US" sz="3600" b="1" i="1"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 death”</a:t>
            </a:r>
          </a:p>
          <a:p>
            <a:pPr lvl="1">
              <a:lnSpc>
                <a:spcPct val="120000"/>
              </a:lnSpc>
              <a:spcBef>
                <a:spcPts val="0"/>
              </a:spcBef>
              <a:buClr>
                <a:schemeClr val="bg2"/>
              </a:buClr>
              <a:buFont typeface="Wingdings" panose="05000000000000000000" pitchFamily="2" charset="2"/>
              <a:buChar char="§"/>
              <a:defRPr/>
            </a:pPr>
            <a:r>
              <a:rPr lang="en-US" altLang="en-US" sz="2799"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Revelation 2:10</a:t>
            </a:r>
          </a:p>
        </p:txBody>
      </p:sp>
      <p:sp>
        <p:nvSpPr>
          <p:cNvPr id="4" name="Slide Number Placeholder 3">
            <a:extLst>
              <a:ext uri="{FF2B5EF4-FFF2-40B4-BE49-F238E27FC236}">
                <a16:creationId xmlns:a16="http://schemas.microsoft.com/office/drawing/2014/main" id="{7748796C-08B6-4172-85C6-2557231168DD}"/>
              </a:ext>
            </a:extLst>
          </p:cNvPr>
          <p:cNvSpPr>
            <a:spLocks noGrp="1"/>
          </p:cNvSpPr>
          <p:nvPr>
            <p:ph type="sldNum" sz="quarter" idx="12"/>
          </p:nvPr>
        </p:nvSpPr>
        <p:spPr>
          <a:xfrm>
            <a:off x="10771579" y="6411369"/>
            <a:ext cx="779361" cy="364935"/>
          </a:xfrm>
        </p:spPr>
        <p:txBody>
          <a:bodyPr/>
          <a:lstStyle/>
          <a:p>
            <a:fld id="{D57F1E4F-1CFF-5643-939E-217C01CDF565}" type="slidenum">
              <a:rPr lang="en-US">
                <a:solidFill>
                  <a:schemeClr val="tx1"/>
                </a:solidFill>
              </a:rPr>
              <a:pPr/>
              <a:t>11</a:t>
            </a:fld>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750"/>
                                        <p:tgtEl>
                                          <p:spTgt spid="3">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B7FD2-16DD-4616-AD8D-A6ABBCC0E82B}"/>
              </a:ext>
            </a:extLst>
          </p:cNvPr>
          <p:cNvSpPr>
            <a:spLocks noGrp="1"/>
          </p:cNvSpPr>
          <p:nvPr>
            <p:ph type="title"/>
          </p:nvPr>
        </p:nvSpPr>
        <p:spPr>
          <a:xfrm>
            <a:off x="598402" y="685800"/>
            <a:ext cx="10058402" cy="838200"/>
          </a:xfrm>
        </p:spPr>
        <p:txBody>
          <a:bodyPr>
            <a:normAutofit/>
          </a:bodyPr>
          <a:lstStyle/>
          <a:p>
            <a:r>
              <a:rPr lang="en-US" sz="4800" b="1" dirty="0">
                <a:latin typeface="Candara" panose="020E0502030303020204" pitchFamily="34" charset="0"/>
              </a:rPr>
              <a:t>Hebrews 12:1-2, ASV</a:t>
            </a:r>
          </a:p>
        </p:txBody>
      </p:sp>
      <p:sp>
        <p:nvSpPr>
          <p:cNvPr id="4" name="Rectangle 3">
            <a:extLst>
              <a:ext uri="{FF2B5EF4-FFF2-40B4-BE49-F238E27FC236}">
                <a16:creationId xmlns:a16="http://schemas.microsoft.com/office/drawing/2014/main" id="{A38A6CDB-1746-4A0D-A68F-2F75B0EF4791}"/>
              </a:ext>
            </a:extLst>
          </p:cNvPr>
          <p:cNvSpPr/>
          <p:nvPr/>
        </p:nvSpPr>
        <p:spPr>
          <a:xfrm>
            <a:off x="4646612" y="3148203"/>
            <a:ext cx="5582476" cy="461010"/>
          </a:xfrm>
          <a:prstGeom prst="rect">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539074-F3A4-483C-9F61-880B660BCDA3}"/>
              </a:ext>
            </a:extLst>
          </p:cNvPr>
          <p:cNvSpPr>
            <a:spLocks noGrp="1"/>
          </p:cNvSpPr>
          <p:nvPr>
            <p:ph idx="1"/>
          </p:nvPr>
        </p:nvSpPr>
        <p:spPr>
          <a:xfrm>
            <a:off x="616402" y="1609987"/>
            <a:ext cx="11040610" cy="4114801"/>
          </a:xfrm>
        </p:spPr>
        <p:txBody>
          <a:bodyPr>
            <a:noAutofit/>
          </a:bodyPr>
          <a:lstStyle/>
          <a:p>
            <a:pPr marL="0" indent="0">
              <a:buNone/>
            </a:pPr>
            <a:r>
              <a:rPr lang="en-US" sz="3600" b="1" i="1" dirty="0">
                <a:latin typeface="Candara" panose="020E0502030303020204" pitchFamily="34" charset="0"/>
              </a:rPr>
              <a:t>“</a:t>
            </a:r>
            <a:r>
              <a:rPr lang="en-US" sz="3600" b="1" i="1" dirty="0">
                <a:solidFill>
                  <a:schemeClr val="bg2">
                    <a:lumMod val="25000"/>
                    <a:lumOff val="75000"/>
                  </a:schemeClr>
                </a:solidFill>
                <a:latin typeface="Candara" panose="020E0502030303020204" pitchFamily="34" charset="0"/>
              </a:rPr>
              <a:t>1</a:t>
            </a:r>
            <a:r>
              <a:rPr lang="en-US" sz="3600" b="1" i="1" dirty="0">
                <a:latin typeface="Candara" panose="020E0502030303020204" pitchFamily="34" charset="0"/>
              </a:rPr>
              <a:t> Therefore let us also, seeing we are compassed about with so great a cloud of witnesses, lay aside every weight, and the sin which doth so easily beset us, and let us run with patience the race that is set before us, </a:t>
            </a:r>
            <a:r>
              <a:rPr lang="en-US" sz="3600" b="1" i="1" dirty="0">
                <a:solidFill>
                  <a:schemeClr val="bg2">
                    <a:lumMod val="25000"/>
                    <a:lumOff val="75000"/>
                  </a:schemeClr>
                </a:solidFill>
                <a:latin typeface="Candara" panose="020E0502030303020204" pitchFamily="34" charset="0"/>
              </a:rPr>
              <a:t>2</a:t>
            </a:r>
            <a:r>
              <a:rPr lang="en-US" sz="3600" b="1" i="1" dirty="0">
                <a:latin typeface="Candara" panose="020E0502030303020204" pitchFamily="34" charset="0"/>
              </a:rPr>
              <a:t> looking unto Jesus the author and perfecter of our faith, who for the joy that was set before him endured the cross, despising shame, and hath sat down at the right hand of the throne of God”</a:t>
            </a:r>
          </a:p>
        </p:txBody>
      </p:sp>
      <p:sp>
        <p:nvSpPr>
          <p:cNvPr id="5" name="Slide Number Placeholder 4">
            <a:extLst>
              <a:ext uri="{FF2B5EF4-FFF2-40B4-BE49-F238E27FC236}">
                <a16:creationId xmlns:a16="http://schemas.microsoft.com/office/drawing/2014/main" id="{519B6F55-998E-4DC2-B6AF-583E95D5BB09}"/>
              </a:ext>
            </a:extLst>
          </p:cNvPr>
          <p:cNvSpPr>
            <a:spLocks noGrp="1"/>
          </p:cNvSpPr>
          <p:nvPr>
            <p:ph type="sldNum" sz="quarter" idx="12"/>
          </p:nvPr>
        </p:nvSpPr>
        <p:spPr/>
        <p:txBody>
          <a:bodyPr/>
          <a:lstStyle/>
          <a:p>
            <a:fld id="{2A013F82-EE5E-44EE-A61D-E31C6657F26F}" type="slidenum">
              <a:rPr lang="en-US" smtClean="0"/>
              <a:t>2</a:t>
            </a:fld>
            <a:endParaRPr lang="en-US"/>
          </a:p>
        </p:txBody>
      </p:sp>
    </p:spTree>
    <p:extLst>
      <p:ext uri="{BB962C8B-B14F-4D97-AF65-F5344CB8AC3E}">
        <p14:creationId xmlns:p14="http://schemas.microsoft.com/office/powerpoint/2010/main" val="1926278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ED9B18-7835-4368-99B5-EB1A32F1D92D}"/>
              </a:ext>
            </a:extLst>
          </p:cNvPr>
          <p:cNvSpPr>
            <a:spLocks noGrp="1"/>
          </p:cNvSpPr>
          <p:nvPr>
            <p:ph idx="1"/>
          </p:nvPr>
        </p:nvSpPr>
        <p:spPr>
          <a:xfrm>
            <a:off x="598402" y="1904999"/>
            <a:ext cx="11134810" cy="4572001"/>
          </a:xfrm>
        </p:spPr>
        <p:txBody>
          <a:bodyPr>
            <a:normAutofit lnSpcReduction="10000"/>
          </a:bodyPr>
          <a:lstStyle/>
          <a:p>
            <a:pPr marL="0" indent="0">
              <a:buNone/>
            </a:pPr>
            <a:r>
              <a:rPr lang="en-US" sz="3600" b="1" dirty="0">
                <a:latin typeface="Candara" panose="020E0502030303020204" pitchFamily="34" charset="0"/>
              </a:rPr>
              <a:t>The Christian life is likened to athletes running a race</a:t>
            </a:r>
          </a:p>
          <a:p>
            <a:pPr lvl="1">
              <a:buFont typeface="Wingdings" panose="05000000000000000000" pitchFamily="2" charset="2"/>
              <a:buChar char="§"/>
            </a:pPr>
            <a:r>
              <a:rPr lang="en-US" sz="3200" b="1" dirty="0">
                <a:latin typeface="Candara" panose="020E0502030303020204" pitchFamily="34" charset="0"/>
              </a:rPr>
              <a:t> </a:t>
            </a:r>
            <a:r>
              <a:rPr lang="en-US" sz="3200" dirty="0">
                <a:latin typeface="Candara" panose="020E0502030303020204" pitchFamily="34" charset="0"/>
              </a:rPr>
              <a:t>1 Corinthians 9:24-27; 2 Timothy 2:5 and our text</a:t>
            </a:r>
          </a:p>
          <a:p>
            <a:pPr marL="0" indent="0">
              <a:buNone/>
            </a:pPr>
            <a:r>
              <a:rPr lang="en-US" sz="3600" b="1" dirty="0">
                <a:latin typeface="Candara" panose="020E0502030303020204" pitchFamily="34" charset="0"/>
              </a:rPr>
              <a:t>A race has many challenges…</a:t>
            </a:r>
          </a:p>
          <a:p>
            <a:pPr lvl="1">
              <a:buFont typeface="Wingdings" panose="05000000000000000000" pitchFamily="2" charset="2"/>
              <a:buChar char="§"/>
            </a:pPr>
            <a:r>
              <a:rPr lang="en-US" sz="3200" b="1" dirty="0">
                <a:latin typeface="Candara" panose="020E0502030303020204" pitchFamily="34" charset="0"/>
              </a:rPr>
              <a:t> </a:t>
            </a:r>
            <a:r>
              <a:rPr lang="en-US" sz="3200" dirty="0">
                <a:latin typeface="Candara" panose="020E0502030303020204" pitchFamily="34" charset="0"/>
              </a:rPr>
              <a:t>Time and obstacles of the course</a:t>
            </a:r>
          </a:p>
          <a:p>
            <a:pPr lvl="1">
              <a:buFont typeface="Wingdings" panose="05000000000000000000" pitchFamily="2" charset="2"/>
              <a:buChar char="§"/>
            </a:pPr>
            <a:r>
              <a:rPr lang="en-US" sz="3200" dirty="0">
                <a:latin typeface="Candara" panose="020E0502030303020204" pitchFamily="34" charset="0"/>
              </a:rPr>
              <a:t> Physical limitations of the runner</a:t>
            </a:r>
          </a:p>
          <a:p>
            <a:pPr lvl="1">
              <a:buFont typeface="Wingdings" panose="05000000000000000000" pitchFamily="2" charset="2"/>
              <a:buChar char="§"/>
            </a:pPr>
            <a:r>
              <a:rPr lang="en-US" sz="3200" dirty="0">
                <a:latin typeface="Candara" panose="020E0502030303020204" pitchFamily="34" charset="0"/>
              </a:rPr>
              <a:t> Other competitors and observers</a:t>
            </a:r>
          </a:p>
          <a:p>
            <a:pPr marL="0" indent="0">
              <a:buNone/>
            </a:pPr>
            <a:r>
              <a:rPr lang="en-US" sz="3600" b="1" dirty="0">
                <a:latin typeface="Candara" panose="020E0502030303020204" pitchFamily="34" charset="0"/>
              </a:rPr>
              <a:t>The Christian needs certain requirements to </a:t>
            </a:r>
            <a:r>
              <a:rPr lang="en-US" sz="3600" b="1" i="1" dirty="0">
                <a:latin typeface="Candara" panose="020E0502030303020204" pitchFamily="34" charset="0"/>
              </a:rPr>
              <a:t>“</a:t>
            </a:r>
            <a:r>
              <a:rPr lang="en-US" sz="3600" b="1" i="1" u="sng" dirty="0">
                <a:latin typeface="Candara" panose="020E0502030303020204" pitchFamily="34" charset="0"/>
              </a:rPr>
              <a:t>finish the course</a:t>
            </a:r>
            <a:r>
              <a:rPr lang="en-US" sz="3600" b="1" i="1" dirty="0">
                <a:latin typeface="Candara" panose="020E0502030303020204" pitchFamily="34" charset="0"/>
              </a:rPr>
              <a:t>” </a:t>
            </a:r>
            <a:r>
              <a:rPr lang="en-US" sz="3600" b="1" dirty="0">
                <a:latin typeface="Candara" panose="020E0502030303020204" pitchFamily="34" charset="0"/>
              </a:rPr>
              <a:t>- 2 Timothy 4:7</a:t>
            </a:r>
          </a:p>
          <a:p>
            <a:pPr lvl="1">
              <a:buFont typeface="Wingdings" panose="05000000000000000000" pitchFamily="2" charset="2"/>
              <a:buChar char="§"/>
            </a:pPr>
            <a:endParaRPr lang="en-US" sz="3200" dirty="0">
              <a:latin typeface="Candara" panose="020E0502030303020204" pitchFamily="34" charset="0"/>
            </a:endParaRPr>
          </a:p>
        </p:txBody>
      </p:sp>
      <p:sp>
        <p:nvSpPr>
          <p:cNvPr id="4" name="Title 1">
            <a:extLst>
              <a:ext uri="{FF2B5EF4-FFF2-40B4-BE49-F238E27FC236}">
                <a16:creationId xmlns:a16="http://schemas.microsoft.com/office/drawing/2014/main" id="{109C6AE3-80DB-459C-8663-B2B3024088B8}"/>
              </a:ext>
            </a:extLst>
          </p:cNvPr>
          <p:cNvSpPr>
            <a:spLocks noGrp="1"/>
          </p:cNvSpPr>
          <p:nvPr>
            <p:ph type="title"/>
          </p:nvPr>
        </p:nvSpPr>
        <p:spPr>
          <a:xfrm>
            <a:off x="598402" y="685800"/>
            <a:ext cx="10058402" cy="838200"/>
          </a:xfrm>
        </p:spPr>
        <p:txBody>
          <a:bodyPr>
            <a:normAutofit/>
          </a:bodyPr>
          <a:lstStyle/>
          <a:p>
            <a:r>
              <a:rPr lang="en-US" sz="4800" b="1" dirty="0">
                <a:latin typeface="Candara" panose="020E0502030303020204" pitchFamily="34" charset="0"/>
              </a:rPr>
              <a:t>Introduction</a:t>
            </a:r>
          </a:p>
        </p:txBody>
      </p:sp>
      <p:sp>
        <p:nvSpPr>
          <p:cNvPr id="2" name="Slide Number Placeholder 1">
            <a:extLst>
              <a:ext uri="{FF2B5EF4-FFF2-40B4-BE49-F238E27FC236}">
                <a16:creationId xmlns:a16="http://schemas.microsoft.com/office/drawing/2014/main" id="{2D0D8DE2-D57A-4345-85C5-A4E3FEC85167}"/>
              </a:ext>
            </a:extLst>
          </p:cNvPr>
          <p:cNvSpPr>
            <a:spLocks noGrp="1"/>
          </p:cNvSpPr>
          <p:nvPr>
            <p:ph type="sldNum" sz="quarter" idx="12"/>
          </p:nvPr>
        </p:nvSpPr>
        <p:spPr/>
        <p:txBody>
          <a:bodyPr/>
          <a:lstStyle/>
          <a:p>
            <a:fld id="{2A013F82-EE5E-44EE-A61D-E31C6657F26F}" type="slidenum">
              <a:rPr lang="en-US" smtClean="0"/>
              <a:t>3</a:t>
            </a:fld>
            <a:endParaRPr lang="en-US"/>
          </a:p>
        </p:txBody>
      </p:sp>
    </p:spTree>
    <p:extLst>
      <p:ext uri="{BB962C8B-B14F-4D97-AF65-F5344CB8AC3E}">
        <p14:creationId xmlns:p14="http://schemas.microsoft.com/office/powerpoint/2010/main" val="27444472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1D106B-2577-48E6-AE2E-D75C8D8FBB81}"/>
              </a:ext>
            </a:extLst>
          </p:cNvPr>
          <p:cNvSpPr>
            <a:spLocks noGrp="1"/>
          </p:cNvSpPr>
          <p:nvPr>
            <p:ph idx="1"/>
          </p:nvPr>
        </p:nvSpPr>
        <p:spPr>
          <a:xfrm>
            <a:off x="1522412" y="2667000"/>
            <a:ext cx="9144000" cy="1785890"/>
          </a:xfrm>
          <a:ln w="1651">
            <a:solidFill>
              <a:schemeClr val="tx1"/>
            </a:solidFill>
          </a:ln>
        </p:spPr>
        <p:txBody>
          <a:bodyPr>
            <a:noAutofit/>
          </a:bodyPr>
          <a:lstStyle/>
          <a:p>
            <a:pPr marL="0" indent="0" algn="ctr">
              <a:buNone/>
            </a:pPr>
            <a:r>
              <a:rPr lang="en-US" sz="6598" b="1" dirty="0">
                <a:latin typeface="Candara" panose="020E0502030303020204" pitchFamily="34" charset="0"/>
              </a:rPr>
              <a:t>The Four Elements Needed To Run The Race</a:t>
            </a:r>
          </a:p>
        </p:txBody>
      </p:sp>
      <p:sp>
        <p:nvSpPr>
          <p:cNvPr id="4" name="Slide Number Placeholder 3">
            <a:extLst>
              <a:ext uri="{FF2B5EF4-FFF2-40B4-BE49-F238E27FC236}">
                <a16:creationId xmlns:a16="http://schemas.microsoft.com/office/drawing/2014/main" id="{ED1DAA5B-F673-44D5-ADC3-42B6B6AB0529}"/>
              </a:ext>
            </a:extLst>
          </p:cNvPr>
          <p:cNvSpPr>
            <a:spLocks noGrp="1"/>
          </p:cNvSpPr>
          <p:nvPr>
            <p:ph type="sldNum" sz="quarter" idx="12"/>
          </p:nvPr>
        </p:nvSpPr>
        <p:spPr>
          <a:xfrm>
            <a:off x="11184446" y="6163742"/>
            <a:ext cx="779564" cy="365030"/>
          </a:xfrm>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140259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548007-5933-4E41-BE93-26FCA8616209}"/>
              </a:ext>
            </a:extLst>
          </p:cNvPr>
          <p:cNvSpPr>
            <a:spLocks noGrp="1"/>
          </p:cNvSpPr>
          <p:nvPr>
            <p:ph idx="1"/>
          </p:nvPr>
        </p:nvSpPr>
        <p:spPr>
          <a:xfrm>
            <a:off x="1141412" y="1603248"/>
            <a:ext cx="10896600" cy="4937760"/>
          </a:xfrm>
        </p:spPr>
        <p:txBody>
          <a:bodyPr>
            <a:normAutofit lnSpcReduction="10000"/>
          </a:bodyPr>
          <a:lstStyle/>
          <a:p>
            <a:pPr marL="0" indent="0">
              <a:buNone/>
            </a:pPr>
            <a:r>
              <a:rPr lang="en-US" sz="3600" b="1" dirty="0">
                <a:latin typeface="Candara" panose="020E0502030303020204" pitchFamily="34" charset="0"/>
              </a:rPr>
              <a:t>We must FREE ourself from the weight of sin</a:t>
            </a:r>
          </a:p>
          <a:p>
            <a:pPr lvl="1">
              <a:buFont typeface="Wingdings" panose="05000000000000000000" pitchFamily="2" charset="2"/>
              <a:buChar char="§"/>
            </a:pPr>
            <a:r>
              <a:rPr lang="en-US" sz="3200" dirty="0">
                <a:latin typeface="Candara" panose="020E0502030303020204" pitchFamily="34" charset="0"/>
              </a:rPr>
              <a:t>Sin brings guilt - Jews - Acts 2:36-37; Paul - Acts 9:9-11; 22:16</a:t>
            </a:r>
          </a:p>
          <a:p>
            <a:pPr lvl="2">
              <a:buFont typeface="Wingdings" panose="05000000000000000000" pitchFamily="2" charset="2"/>
              <a:buChar char="§"/>
            </a:pPr>
            <a:r>
              <a:rPr lang="en-US" sz="2800" dirty="0">
                <a:latin typeface="Candara" panose="020E0502030303020204" pitchFamily="34" charset="0"/>
              </a:rPr>
              <a:t>The wayward son - Luke 15:15-19</a:t>
            </a:r>
          </a:p>
          <a:p>
            <a:pPr lvl="1">
              <a:buFont typeface="Wingdings" panose="05000000000000000000" pitchFamily="2" charset="2"/>
              <a:buChar char="§"/>
            </a:pPr>
            <a:r>
              <a:rPr lang="en-US" sz="3200" dirty="0">
                <a:latin typeface="Candara" panose="020E0502030303020204" pitchFamily="34" charset="0"/>
              </a:rPr>
              <a:t>The practice of sin in any form (thought, word or deed)</a:t>
            </a:r>
          </a:p>
          <a:p>
            <a:pPr lvl="2">
              <a:buFont typeface="Wingdings" panose="05000000000000000000" pitchFamily="2" charset="2"/>
              <a:buChar char="§"/>
            </a:pPr>
            <a:r>
              <a:rPr lang="it-IT" sz="2800" b="0" i="0" u="none" strike="noStrike" baseline="0" dirty="0">
                <a:latin typeface="Candara" panose="020E0502030303020204" pitchFamily="34" charset="0"/>
              </a:rPr>
              <a:t>2 Timothy 3:1-5; Colossians 3:8-9, 17</a:t>
            </a:r>
          </a:p>
          <a:p>
            <a:pPr marL="0" indent="0">
              <a:buNone/>
            </a:pPr>
            <a:r>
              <a:rPr lang="it-IT" sz="3600" b="1" dirty="0">
                <a:latin typeface="Candara" panose="020E0502030303020204" pitchFamily="34" charset="0"/>
              </a:rPr>
              <a:t>We must FREE ourself from any &amp; all hinderences</a:t>
            </a:r>
          </a:p>
          <a:p>
            <a:pPr lvl="1">
              <a:buFont typeface="Wingdings" panose="05000000000000000000" pitchFamily="2" charset="2"/>
              <a:buChar char="§"/>
            </a:pPr>
            <a:r>
              <a:rPr lang="it-IT" sz="3200" dirty="0">
                <a:latin typeface="Candara" panose="020E0502030303020204" pitchFamily="34" charset="0"/>
              </a:rPr>
              <a:t>Things that choke out the Word - Luke 8:14</a:t>
            </a:r>
          </a:p>
          <a:p>
            <a:pPr lvl="1">
              <a:buFont typeface="Wingdings" panose="05000000000000000000" pitchFamily="2" charset="2"/>
              <a:buChar char="§"/>
            </a:pPr>
            <a:r>
              <a:rPr lang="it-IT" sz="3200" dirty="0">
                <a:latin typeface="Candara" panose="020E0502030303020204" pitchFamily="34" charset="0"/>
              </a:rPr>
              <a:t>People and relationships that hinder our service to God</a:t>
            </a:r>
          </a:p>
          <a:p>
            <a:pPr lvl="2">
              <a:buFont typeface="Wingdings" panose="05000000000000000000" pitchFamily="2" charset="2"/>
              <a:buChar char="§"/>
            </a:pPr>
            <a:r>
              <a:rPr lang="it-IT" sz="2800" dirty="0">
                <a:latin typeface="Candara" panose="020E0502030303020204" pitchFamily="34" charset="0"/>
              </a:rPr>
              <a:t>Luke 14:26</a:t>
            </a:r>
            <a:endParaRPr lang="en-US" sz="2800" dirty="0">
              <a:latin typeface="Candara" panose="020E0502030303020204" pitchFamily="34" charset="0"/>
            </a:endParaRPr>
          </a:p>
        </p:txBody>
      </p:sp>
      <p:sp>
        <p:nvSpPr>
          <p:cNvPr id="4" name="Title 1">
            <a:extLst>
              <a:ext uri="{FF2B5EF4-FFF2-40B4-BE49-F238E27FC236}">
                <a16:creationId xmlns:a16="http://schemas.microsoft.com/office/drawing/2014/main" id="{72F38E1C-2647-4019-8FDC-570E2A028ACE}"/>
              </a:ext>
            </a:extLst>
          </p:cNvPr>
          <p:cNvSpPr>
            <a:spLocks noGrp="1"/>
          </p:cNvSpPr>
          <p:nvPr>
            <p:ph type="title"/>
          </p:nvPr>
        </p:nvSpPr>
        <p:spPr>
          <a:xfrm>
            <a:off x="1167088" y="660633"/>
            <a:ext cx="10413724" cy="838200"/>
          </a:xfrm>
        </p:spPr>
        <p:txBody>
          <a:bodyPr>
            <a:normAutofit/>
          </a:bodyPr>
          <a:lstStyle/>
          <a:p>
            <a:r>
              <a:rPr lang="en-US" sz="4800" b="1" dirty="0">
                <a:latin typeface="Candara" panose="020E0502030303020204" pitchFamily="34" charset="0"/>
              </a:rPr>
              <a:t>FREEDOM </a:t>
            </a:r>
            <a:r>
              <a:rPr lang="en-US" sz="3200" b="1" i="1" dirty="0">
                <a:latin typeface="Candara" panose="020E0502030303020204" pitchFamily="34" charset="0"/>
              </a:rPr>
              <a:t>- “lay aside every weight…the sin”</a:t>
            </a:r>
          </a:p>
        </p:txBody>
      </p:sp>
      <p:sp>
        <p:nvSpPr>
          <p:cNvPr id="5" name="Rectangle 4">
            <a:extLst>
              <a:ext uri="{FF2B5EF4-FFF2-40B4-BE49-F238E27FC236}">
                <a16:creationId xmlns:a16="http://schemas.microsoft.com/office/drawing/2014/main" id="{1FEF81D9-5573-4947-B52F-E0EA5E18EFE2}"/>
              </a:ext>
            </a:extLst>
          </p:cNvPr>
          <p:cNvSpPr/>
          <p:nvPr/>
        </p:nvSpPr>
        <p:spPr>
          <a:xfrm rot="16200000">
            <a:off x="-2142575" y="3655751"/>
            <a:ext cx="5208477" cy="861774"/>
          </a:xfrm>
          <a:prstGeom prst="rect">
            <a:avLst/>
          </a:prstGeom>
          <a:noFill/>
        </p:spPr>
        <p:txBody>
          <a:bodyPr wrap="none" lIns="91440" tIns="45720" rIns="91440" bIns="45720">
            <a:spAutoFit/>
          </a:bodyPr>
          <a:lstStyle/>
          <a:p>
            <a:pPr algn="ctr"/>
            <a:r>
              <a:rPr lang="en-US" sz="5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The Race </a:t>
            </a:r>
            <a:r>
              <a:rPr lang="en-US" sz="5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Requires</a:t>
            </a:r>
          </a:p>
        </p:txBody>
      </p:sp>
      <p:sp>
        <p:nvSpPr>
          <p:cNvPr id="2" name="Arrow: Bent 1">
            <a:extLst>
              <a:ext uri="{FF2B5EF4-FFF2-40B4-BE49-F238E27FC236}">
                <a16:creationId xmlns:a16="http://schemas.microsoft.com/office/drawing/2014/main" id="{12DDF0B8-9CD9-4BEF-A968-0CDFC2ABC3D2}"/>
              </a:ext>
            </a:extLst>
          </p:cNvPr>
          <p:cNvSpPr/>
          <p:nvPr/>
        </p:nvSpPr>
        <p:spPr>
          <a:xfrm>
            <a:off x="447222" y="940266"/>
            <a:ext cx="685801" cy="584433"/>
          </a:xfrm>
          <a:prstGeom prst="bentArrow">
            <a:avLst>
              <a:gd name="adj1" fmla="val 26435"/>
              <a:gd name="adj2" fmla="val 25000"/>
              <a:gd name="adj3" fmla="val 25000"/>
              <a:gd name="adj4" fmla="val 47205"/>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a:extLst>
              <a:ext uri="{FF2B5EF4-FFF2-40B4-BE49-F238E27FC236}">
                <a16:creationId xmlns:a16="http://schemas.microsoft.com/office/drawing/2014/main" id="{584648FA-8B04-4994-8E5F-8DD4FECD9516}"/>
              </a:ext>
            </a:extLst>
          </p:cNvPr>
          <p:cNvSpPr>
            <a:spLocks noGrp="1"/>
          </p:cNvSpPr>
          <p:nvPr>
            <p:ph type="sldNum" sz="quarter" idx="12"/>
          </p:nvPr>
        </p:nvSpPr>
        <p:spPr/>
        <p:txBody>
          <a:bodyPr/>
          <a:lstStyle/>
          <a:p>
            <a:fld id="{2A013F82-EE5E-44EE-A61D-E31C6657F26F}" type="slidenum">
              <a:rPr lang="en-US" smtClean="0"/>
              <a:t>5</a:t>
            </a:fld>
            <a:endParaRPr lang="en-US"/>
          </a:p>
        </p:txBody>
      </p:sp>
    </p:spTree>
    <p:extLst>
      <p:ext uri="{BB962C8B-B14F-4D97-AF65-F5344CB8AC3E}">
        <p14:creationId xmlns:p14="http://schemas.microsoft.com/office/powerpoint/2010/main" val="3031307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25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25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25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250"/>
                                        <p:tgtEl>
                                          <p:spTgt spid="3">
                                            <p:txEl>
                                              <p:pRg st="7" end="7"/>
                                            </p:txEl>
                                          </p:spTgt>
                                        </p:tgtEl>
                                      </p:cBhvr>
                                    </p:animEffect>
                                  </p:childTnLst>
                                </p:cTn>
                              </p:par>
                            </p:childTnLst>
                          </p:cTn>
                        </p:par>
                        <p:par>
                          <p:cTn id="47" fill="hold">
                            <p:stCondLst>
                              <p:cond delay="1250"/>
                            </p:stCondLst>
                            <p:childTnLst>
                              <p:par>
                                <p:cTn id="48" presetID="10" presetClass="entr" presetSubtype="0" fill="hold" grpId="0"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548007-5933-4E41-BE93-26FCA8616209}"/>
              </a:ext>
            </a:extLst>
          </p:cNvPr>
          <p:cNvSpPr>
            <a:spLocks noGrp="1"/>
          </p:cNvSpPr>
          <p:nvPr>
            <p:ph idx="1"/>
          </p:nvPr>
        </p:nvSpPr>
        <p:spPr>
          <a:xfrm>
            <a:off x="1141412" y="1600200"/>
            <a:ext cx="10896600" cy="4953000"/>
          </a:xfrm>
        </p:spPr>
        <p:txBody>
          <a:bodyPr>
            <a:normAutofit fontScale="92500" lnSpcReduction="20000"/>
          </a:bodyPr>
          <a:lstStyle/>
          <a:p>
            <a:pPr marL="0" indent="0">
              <a:buNone/>
            </a:pPr>
            <a:r>
              <a:rPr lang="en-US" sz="3600" b="1" dirty="0">
                <a:latin typeface="Candara" panose="020E0502030303020204" pitchFamily="34" charset="0"/>
              </a:rPr>
              <a:t>We must </a:t>
            </a:r>
            <a:r>
              <a:rPr lang="en-US" sz="3600" b="1" u="sng" dirty="0">
                <a:latin typeface="Candara" panose="020E0502030303020204" pitchFamily="34" charset="0"/>
              </a:rPr>
              <a:t>WORK</a:t>
            </a:r>
            <a:r>
              <a:rPr lang="en-US" sz="3600" b="1" dirty="0">
                <a:latin typeface="Candara" panose="020E0502030303020204" pitchFamily="34" charset="0"/>
              </a:rPr>
              <a:t>…</a:t>
            </a:r>
          </a:p>
          <a:p>
            <a:pPr lvl="1">
              <a:buFont typeface="Wingdings" panose="05000000000000000000" pitchFamily="2" charset="2"/>
              <a:buChar char="§"/>
            </a:pPr>
            <a:r>
              <a:rPr lang="en-US" sz="3200" b="1" i="1" dirty="0">
                <a:latin typeface="Candara" panose="020E0502030303020204" pitchFamily="34" charset="0"/>
              </a:rPr>
              <a:t>“</a:t>
            </a:r>
            <a:r>
              <a:rPr lang="en-US" sz="3200" b="1" i="1" u="sng" dirty="0">
                <a:latin typeface="Candara" panose="020E0502030303020204" pitchFamily="34" charset="0"/>
              </a:rPr>
              <a:t>work out</a:t>
            </a:r>
            <a:r>
              <a:rPr lang="en-US" sz="3200" b="1" i="1" dirty="0">
                <a:latin typeface="Candara" panose="020E0502030303020204" pitchFamily="34" charset="0"/>
              </a:rPr>
              <a:t> your own salvation” </a:t>
            </a:r>
            <a:r>
              <a:rPr lang="en-US" sz="3200" dirty="0">
                <a:latin typeface="Candara" panose="020E0502030303020204" pitchFamily="34" charset="0"/>
              </a:rPr>
              <a:t>- Philippians 2:12-13</a:t>
            </a:r>
          </a:p>
          <a:p>
            <a:pPr lvl="1">
              <a:buFont typeface="Wingdings" panose="05000000000000000000" pitchFamily="2" charset="2"/>
              <a:buChar char="§"/>
            </a:pPr>
            <a:r>
              <a:rPr lang="en-US" sz="3200" b="1" i="1" dirty="0">
                <a:latin typeface="Candara" panose="020E0502030303020204" pitchFamily="34" charset="0"/>
              </a:rPr>
              <a:t>“your </a:t>
            </a:r>
            <a:r>
              <a:rPr lang="en-US" sz="3200" b="1" i="1" u="sng" dirty="0">
                <a:latin typeface="Candara" panose="020E0502030303020204" pitchFamily="34" charset="0"/>
              </a:rPr>
              <a:t>labor</a:t>
            </a:r>
            <a:r>
              <a:rPr lang="en-US" sz="3200" b="1" i="1" dirty="0">
                <a:latin typeface="Candara" panose="020E0502030303020204" pitchFamily="34" charset="0"/>
              </a:rPr>
              <a:t> is not in vain in the Lord” </a:t>
            </a:r>
            <a:r>
              <a:rPr lang="en-US" sz="3200" dirty="0">
                <a:latin typeface="Candara" panose="020E0502030303020204" pitchFamily="34" charset="0"/>
              </a:rPr>
              <a:t>-</a:t>
            </a:r>
            <a:r>
              <a:rPr lang="en-US" sz="3200" b="1" i="1" dirty="0">
                <a:latin typeface="Candara" panose="020E0502030303020204" pitchFamily="34" charset="0"/>
              </a:rPr>
              <a:t> </a:t>
            </a:r>
            <a:r>
              <a:rPr lang="en-US" sz="3200" dirty="0">
                <a:latin typeface="Candara" panose="020E0502030303020204" pitchFamily="34" charset="0"/>
              </a:rPr>
              <a:t>1 Corinthians 15:58</a:t>
            </a:r>
          </a:p>
          <a:p>
            <a:pPr lvl="1">
              <a:buFont typeface="Wingdings" panose="05000000000000000000" pitchFamily="2" charset="2"/>
              <a:buChar char="§"/>
            </a:pPr>
            <a:r>
              <a:rPr lang="en-US" sz="3200" b="1" i="1" dirty="0">
                <a:latin typeface="Candara" panose="020E0502030303020204" pitchFamily="34" charset="0"/>
              </a:rPr>
              <a:t>“he </a:t>
            </a:r>
            <a:r>
              <a:rPr lang="en-US" sz="3200" b="1" i="1" u="sng" dirty="0">
                <a:latin typeface="Candara" panose="020E0502030303020204" pitchFamily="34" charset="0"/>
              </a:rPr>
              <a:t>worketh the work</a:t>
            </a:r>
            <a:r>
              <a:rPr lang="en-US" sz="3200" b="1" i="1" dirty="0">
                <a:latin typeface="Candara" panose="020E0502030303020204" pitchFamily="34" charset="0"/>
              </a:rPr>
              <a:t> of the Lord” </a:t>
            </a:r>
            <a:r>
              <a:rPr lang="en-US" sz="3200" dirty="0">
                <a:latin typeface="Candara" panose="020E0502030303020204" pitchFamily="34" charset="0"/>
              </a:rPr>
              <a:t>- 1 Corinthians 16:10</a:t>
            </a:r>
          </a:p>
          <a:p>
            <a:pPr lvl="1">
              <a:buFont typeface="Wingdings" panose="05000000000000000000" pitchFamily="2" charset="2"/>
              <a:buChar char="§"/>
            </a:pPr>
            <a:r>
              <a:rPr lang="en-US" sz="3200" b="1" i="1" dirty="0">
                <a:latin typeface="Candara" panose="020E0502030303020204" pitchFamily="34" charset="0"/>
              </a:rPr>
              <a:t>“a </a:t>
            </a:r>
            <a:r>
              <a:rPr lang="en-US" sz="3200" b="1" i="1" u="sng" dirty="0">
                <a:latin typeface="Candara" panose="020E0502030303020204" pitchFamily="34" charset="0"/>
              </a:rPr>
              <a:t>doer that worketh</a:t>
            </a:r>
            <a:r>
              <a:rPr lang="en-US" sz="3200" b="1" i="1" dirty="0">
                <a:latin typeface="Candara" panose="020E0502030303020204" pitchFamily="34" charset="0"/>
              </a:rPr>
              <a:t>” </a:t>
            </a:r>
            <a:r>
              <a:rPr lang="en-US" sz="3200" dirty="0">
                <a:latin typeface="Candara" panose="020E0502030303020204" pitchFamily="34" charset="0"/>
              </a:rPr>
              <a:t>- James 1:25</a:t>
            </a:r>
          </a:p>
          <a:p>
            <a:pPr marL="0" indent="-7937">
              <a:buNone/>
            </a:pPr>
            <a:r>
              <a:rPr lang="en-US" sz="3600" b="1" dirty="0">
                <a:latin typeface="Candara" panose="020E0502030303020204" pitchFamily="34" charset="0"/>
              </a:rPr>
              <a:t>We must </a:t>
            </a:r>
            <a:r>
              <a:rPr lang="en-US" sz="3600" b="1" u="sng" dirty="0">
                <a:latin typeface="Candara" panose="020E0502030303020204" pitchFamily="34" charset="0"/>
              </a:rPr>
              <a:t>STRIVE</a:t>
            </a:r>
            <a:r>
              <a:rPr lang="en-US" sz="3600" b="1" dirty="0">
                <a:latin typeface="Candara" panose="020E0502030303020204" pitchFamily="34" charset="0"/>
              </a:rPr>
              <a:t>…</a:t>
            </a:r>
          </a:p>
          <a:p>
            <a:pPr lvl="1">
              <a:buFont typeface="Wingdings" panose="05000000000000000000" pitchFamily="2" charset="2"/>
              <a:buChar char="§"/>
            </a:pPr>
            <a:r>
              <a:rPr lang="en-US" sz="3200" b="1" i="1" dirty="0">
                <a:latin typeface="Candara" panose="020E0502030303020204" pitchFamily="34" charset="0"/>
              </a:rPr>
              <a:t>“</a:t>
            </a:r>
            <a:r>
              <a:rPr lang="en-US" sz="3200" b="1" i="1" u="sng" dirty="0">
                <a:latin typeface="Candara" panose="020E0502030303020204" pitchFamily="34" charset="0"/>
              </a:rPr>
              <a:t>strive</a:t>
            </a:r>
            <a:r>
              <a:rPr lang="en-US" sz="3200" b="1" i="1" dirty="0">
                <a:latin typeface="Candara" panose="020E0502030303020204" pitchFamily="34" charset="0"/>
              </a:rPr>
              <a:t> to enter in by the narrow door” </a:t>
            </a:r>
            <a:r>
              <a:rPr lang="en-US" sz="3200" dirty="0">
                <a:latin typeface="Candara" panose="020E0502030303020204" pitchFamily="34" charset="0"/>
              </a:rPr>
              <a:t>- Luke 13:24</a:t>
            </a:r>
          </a:p>
          <a:p>
            <a:pPr lvl="1">
              <a:buFont typeface="Wingdings" panose="05000000000000000000" pitchFamily="2" charset="2"/>
              <a:buChar char="§"/>
            </a:pPr>
            <a:r>
              <a:rPr lang="en-US" sz="3200" b="1" i="1" dirty="0">
                <a:latin typeface="Candara" panose="020E0502030303020204" pitchFamily="34" charset="0"/>
              </a:rPr>
              <a:t>“</a:t>
            </a:r>
            <a:r>
              <a:rPr lang="en-US" sz="3200" b="1" i="1" u="sng" dirty="0">
                <a:latin typeface="Candara" panose="020E0502030303020204" pitchFamily="34" charset="0"/>
              </a:rPr>
              <a:t>striving for the faith of the gospel</a:t>
            </a:r>
            <a:r>
              <a:rPr lang="en-US" sz="3200" b="1" i="1" dirty="0">
                <a:latin typeface="Candara" panose="020E0502030303020204" pitchFamily="34" charset="0"/>
              </a:rPr>
              <a:t>” </a:t>
            </a:r>
            <a:r>
              <a:rPr lang="en-US" sz="3200" dirty="0">
                <a:latin typeface="Candara" panose="020E0502030303020204" pitchFamily="34" charset="0"/>
              </a:rPr>
              <a:t>- Philippians 1:27</a:t>
            </a:r>
          </a:p>
          <a:p>
            <a:pPr lvl="1">
              <a:buFont typeface="Wingdings" panose="05000000000000000000" pitchFamily="2" charset="2"/>
              <a:buChar char="§"/>
            </a:pPr>
            <a:r>
              <a:rPr lang="en-US" sz="3200" b="1" i="1" dirty="0">
                <a:latin typeface="Candara" panose="020E0502030303020204" pitchFamily="34" charset="0"/>
              </a:rPr>
              <a:t>“</a:t>
            </a:r>
            <a:r>
              <a:rPr lang="en-US" sz="3200" b="1" i="1" u="sng" dirty="0">
                <a:latin typeface="Candara" panose="020E0502030303020204" pitchFamily="34" charset="0"/>
              </a:rPr>
              <a:t>striving according to His working</a:t>
            </a:r>
            <a:r>
              <a:rPr lang="en-US" sz="3200" b="1" i="1" dirty="0">
                <a:latin typeface="Candara" panose="020E0502030303020204" pitchFamily="34" charset="0"/>
              </a:rPr>
              <a:t>”</a:t>
            </a:r>
            <a:r>
              <a:rPr lang="en-US" sz="3200" b="1" dirty="0">
                <a:latin typeface="Candara" panose="020E0502030303020204" pitchFamily="34" charset="0"/>
              </a:rPr>
              <a:t> </a:t>
            </a:r>
            <a:r>
              <a:rPr lang="en-US" sz="3200" dirty="0">
                <a:latin typeface="Candara" panose="020E0502030303020204" pitchFamily="34" charset="0"/>
              </a:rPr>
              <a:t>- Colossians 1:29</a:t>
            </a:r>
          </a:p>
          <a:p>
            <a:pPr lvl="1">
              <a:buFont typeface="Wingdings" panose="05000000000000000000" pitchFamily="2" charset="2"/>
              <a:buChar char="§"/>
            </a:pPr>
            <a:r>
              <a:rPr lang="en-US" sz="3200" b="1" i="1" dirty="0">
                <a:latin typeface="Candara" panose="020E0502030303020204" pitchFamily="34" charset="0"/>
              </a:rPr>
              <a:t>“except he </a:t>
            </a:r>
            <a:r>
              <a:rPr lang="en-US" sz="3200" b="1" i="1" u="sng" dirty="0">
                <a:latin typeface="Candara" panose="020E0502030303020204" pitchFamily="34" charset="0"/>
              </a:rPr>
              <a:t>strive lawfully</a:t>
            </a:r>
            <a:r>
              <a:rPr lang="en-US" sz="3200" b="1" i="1" dirty="0">
                <a:latin typeface="Candara" panose="020E0502030303020204" pitchFamily="34" charset="0"/>
              </a:rPr>
              <a:t>” </a:t>
            </a:r>
            <a:r>
              <a:rPr lang="en-US" sz="3200" dirty="0">
                <a:latin typeface="Candara" panose="020E0502030303020204" pitchFamily="34" charset="0"/>
              </a:rPr>
              <a:t>- 2 Timothy 2:5</a:t>
            </a:r>
          </a:p>
          <a:p>
            <a:pPr lvl="1">
              <a:buFont typeface="Wingdings" panose="05000000000000000000" pitchFamily="2" charset="2"/>
              <a:buChar char="§"/>
            </a:pPr>
            <a:endParaRPr lang="en-US" sz="3200" dirty="0">
              <a:latin typeface="Candara" panose="020E0502030303020204" pitchFamily="34" charset="0"/>
            </a:endParaRPr>
          </a:p>
        </p:txBody>
      </p:sp>
      <p:sp>
        <p:nvSpPr>
          <p:cNvPr id="4" name="Title 1">
            <a:extLst>
              <a:ext uri="{FF2B5EF4-FFF2-40B4-BE49-F238E27FC236}">
                <a16:creationId xmlns:a16="http://schemas.microsoft.com/office/drawing/2014/main" id="{72F38E1C-2647-4019-8FDC-570E2A028ACE}"/>
              </a:ext>
            </a:extLst>
          </p:cNvPr>
          <p:cNvSpPr>
            <a:spLocks noGrp="1"/>
          </p:cNvSpPr>
          <p:nvPr>
            <p:ph type="title"/>
          </p:nvPr>
        </p:nvSpPr>
        <p:spPr>
          <a:xfrm>
            <a:off x="1167088" y="660633"/>
            <a:ext cx="10413724" cy="838200"/>
          </a:xfrm>
        </p:spPr>
        <p:txBody>
          <a:bodyPr>
            <a:normAutofit/>
          </a:bodyPr>
          <a:lstStyle/>
          <a:p>
            <a:r>
              <a:rPr lang="en-US" sz="4800" b="1" dirty="0">
                <a:latin typeface="Candara" panose="020E0502030303020204" pitchFamily="34" charset="0"/>
              </a:rPr>
              <a:t>EFFORT </a:t>
            </a:r>
            <a:r>
              <a:rPr lang="en-US" sz="3200" b="1" i="1" dirty="0">
                <a:latin typeface="Candara" panose="020E0502030303020204" pitchFamily="34" charset="0"/>
              </a:rPr>
              <a:t>- “let us run”</a:t>
            </a:r>
          </a:p>
        </p:txBody>
      </p:sp>
      <p:sp>
        <p:nvSpPr>
          <p:cNvPr id="5" name="Rectangle 4">
            <a:extLst>
              <a:ext uri="{FF2B5EF4-FFF2-40B4-BE49-F238E27FC236}">
                <a16:creationId xmlns:a16="http://schemas.microsoft.com/office/drawing/2014/main" id="{1FEF81D9-5573-4947-B52F-E0EA5E18EFE2}"/>
              </a:ext>
            </a:extLst>
          </p:cNvPr>
          <p:cNvSpPr/>
          <p:nvPr/>
        </p:nvSpPr>
        <p:spPr>
          <a:xfrm rot="16200000">
            <a:off x="-2142575" y="3655751"/>
            <a:ext cx="5208477" cy="861774"/>
          </a:xfrm>
          <a:prstGeom prst="rect">
            <a:avLst/>
          </a:prstGeom>
          <a:noFill/>
        </p:spPr>
        <p:txBody>
          <a:bodyPr wrap="none" lIns="91440" tIns="45720" rIns="91440" bIns="45720">
            <a:spAutoFit/>
          </a:bodyPr>
          <a:lstStyle/>
          <a:p>
            <a:pPr algn="ctr"/>
            <a:r>
              <a:rPr lang="en-US" sz="5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The Race </a:t>
            </a:r>
            <a:r>
              <a:rPr lang="en-US" sz="5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Requires</a:t>
            </a:r>
          </a:p>
        </p:txBody>
      </p:sp>
      <p:sp>
        <p:nvSpPr>
          <p:cNvPr id="2" name="Arrow: Bent 1">
            <a:extLst>
              <a:ext uri="{FF2B5EF4-FFF2-40B4-BE49-F238E27FC236}">
                <a16:creationId xmlns:a16="http://schemas.microsoft.com/office/drawing/2014/main" id="{12DDF0B8-9CD9-4BEF-A968-0CDFC2ABC3D2}"/>
              </a:ext>
            </a:extLst>
          </p:cNvPr>
          <p:cNvSpPr/>
          <p:nvPr/>
        </p:nvSpPr>
        <p:spPr>
          <a:xfrm>
            <a:off x="447222" y="940266"/>
            <a:ext cx="685801" cy="584433"/>
          </a:xfrm>
          <a:prstGeom prst="bentArrow">
            <a:avLst>
              <a:gd name="adj1" fmla="val 26435"/>
              <a:gd name="adj2" fmla="val 25000"/>
              <a:gd name="adj3" fmla="val 25000"/>
              <a:gd name="adj4" fmla="val 47205"/>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a:extLst>
              <a:ext uri="{FF2B5EF4-FFF2-40B4-BE49-F238E27FC236}">
                <a16:creationId xmlns:a16="http://schemas.microsoft.com/office/drawing/2014/main" id="{481DE885-780B-47EB-B426-B3ADA8028D5A}"/>
              </a:ext>
            </a:extLst>
          </p:cNvPr>
          <p:cNvSpPr>
            <a:spLocks noGrp="1"/>
          </p:cNvSpPr>
          <p:nvPr>
            <p:ph type="sldNum" sz="quarter" idx="12"/>
          </p:nvPr>
        </p:nvSpPr>
        <p:spPr/>
        <p:txBody>
          <a:bodyPr/>
          <a:lstStyle/>
          <a:p>
            <a:fld id="{2A013F82-EE5E-44EE-A61D-E31C6657F26F}" type="slidenum">
              <a:rPr lang="en-US" smtClean="0"/>
              <a:t>6</a:t>
            </a:fld>
            <a:endParaRPr lang="en-US"/>
          </a:p>
        </p:txBody>
      </p:sp>
    </p:spTree>
    <p:extLst>
      <p:ext uri="{BB962C8B-B14F-4D97-AF65-F5344CB8AC3E}">
        <p14:creationId xmlns:p14="http://schemas.microsoft.com/office/powerpoint/2010/main" val="8500413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2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25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25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25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548007-5933-4E41-BE93-26FCA8616209}"/>
              </a:ext>
            </a:extLst>
          </p:cNvPr>
          <p:cNvSpPr>
            <a:spLocks noGrp="1"/>
          </p:cNvSpPr>
          <p:nvPr>
            <p:ph idx="1"/>
          </p:nvPr>
        </p:nvSpPr>
        <p:spPr>
          <a:xfrm>
            <a:off x="1141411" y="1600200"/>
            <a:ext cx="11016637" cy="5090678"/>
          </a:xfrm>
        </p:spPr>
        <p:txBody>
          <a:bodyPr>
            <a:normAutofit fontScale="92500" lnSpcReduction="10000"/>
          </a:bodyPr>
          <a:lstStyle/>
          <a:p>
            <a:pPr marL="0" indent="0">
              <a:buNone/>
            </a:pPr>
            <a:r>
              <a:rPr lang="en-US" sz="3600" b="1" dirty="0">
                <a:latin typeface="Candara" panose="020E0502030303020204" pitchFamily="34" charset="0"/>
              </a:rPr>
              <a:t>Must patiently wait for the reward </a:t>
            </a:r>
            <a:r>
              <a:rPr lang="en-US" sz="3600" dirty="0">
                <a:latin typeface="Candara" panose="020E0502030303020204" pitchFamily="34" charset="0"/>
              </a:rPr>
              <a:t>- Galatians 6:9</a:t>
            </a:r>
          </a:p>
          <a:p>
            <a:pPr marL="0" indent="0">
              <a:buNone/>
            </a:pPr>
            <a:r>
              <a:rPr lang="en-US" sz="3600" b="1" dirty="0">
                <a:latin typeface="Candara" panose="020E0502030303020204" pitchFamily="34" charset="0"/>
              </a:rPr>
              <a:t>Must ENDURE any trail that comes along - </a:t>
            </a:r>
            <a:r>
              <a:rPr lang="en-US" sz="3600" dirty="0">
                <a:latin typeface="Candara" panose="020E0502030303020204" pitchFamily="34" charset="0"/>
              </a:rPr>
              <a:t>Matthew 24:13</a:t>
            </a:r>
          </a:p>
          <a:p>
            <a:pPr lvl="1">
              <a:buFont typeface="Wingdings" panose="05000000000000000000" pitchFamily="2" charset="2"/>
              <a:buChar char="§"/>
            </a:pPr>
            <a:r>
              <a:rPr lang="en-US" sz="3200" dirty="0">
                <a:latin typeface="Candara" panose="020E0502030303020204" pitchFamily="34" charset="0"/>
              </a:rPr>
              <a:t>Criticism - Opposition - Discouragement - Difficult Times</a:t>
            </a:r>
          </a:p>
          <a:p>
            <a:pPr marL="0" indent="0">
              <a:buNone/>
            </a:pPr>
            <a:r>
              <a:rPr lang="en-US" sz="3600" b="1" dirty="0">
                <a:latin typeface="Candara" panose="020E0502030303020204" pitchFamily="34" charset="0"/>
              </a:rPr>
              <a:t>Impatience can lead to spiritual failure</a:t>
            </a:r>
          </a:p>
          <a:p>
            <a:pPr lvl="1">
              <a:buFont typeface="Wingdings" panose="05000000000000000000" pitchFamily="2" charset="2"/>
              <a:buChar char="§"/>
            </a:pPr>
            <a:r>
              <a:rPr lang="en-US" sz="3200" dirty="0">
                <a:latin typeface="Candara" panose="020E0502030303020204" pitchFamily="34" charset="0"/>
              </a:rPr>
              <a:t>Peter hastily said he would never be offended of the Lord</a:t>
            </a:r>
          </a:p>
          <a:p>
            <a:pPr lvl="2">
              <a:buFont typeface="Wingdings" panose="05000000000000000000" pitchFamily="2" charset="2"/>
              <a:buChar char="§"/>
            </a:pPr>
            <a:r>
              <a:rPr lang="en-US" sz="3000" dirty="0">
                <a:latin typeface="Candara" panose="020E0502030303020204" pitchFamily="34" charset="0"/>
              </a:rPr>
              <a:t>Matthew 26:31-35; but, Matthew 26:69-75</a:t>
            </a:r>
          </a:p>
          <a:p>
            <a:pPr marL="4763" indent="0">
              <a:buNone/>
            </a:pPr>
            <a:r>
              <a:rPr lang="en-US" sz="3600" b="1" dirty="0">
                <a:latin typeface="Candara" panose="020E0502030303020204" pitchFamily="34" charset="0"/>
              </a:rPr>
              <a:t>Endurance is made easier with better understanding of…</a:t>
            </a:r>
          </a:p>
          <a:p>
            <a:pPr marL="701675" lvl="1" indent="-228600">
              <a:buFont typeface="Wingdings" panose="05000000000000000000" pitchFamily="2" charset="2"/>
              <a:buChar char="§"/>
            </a:pPr>
            <a:r>
              <a:rPr lang="en-US" sz="3200" dirty="0">
                <a:latin typeface="Candara" panose="020E0502030303020204" pitchFamily="34" charset="0"/>
              </a:rPr>
              <a:t>The value of suffering for Christ - Hebrews 12:4-13</a:t>
            </a:r>
          </a:p>
          <a:p>
            <a:pPr marL="701675" lvl="1" indent="-228600">
              <a:buFont typeface="Wingdings" panose="05000000000000000000" pitchFamily="2" charset="2"/>
              <a:buChar char="§"/>
            </a:pPr>
            <a:r>
              <a:rPr lang="en-US" sz="3200" dirty="0">
                <a:latin typeface="Candara" panose="020E0502030303020204" pitchFamily="34" charset="0"/>
              </a:rPr>
              <a:t>The glory of heaven is worth the wait - Rom. 8:18; 2 Cor. 4:17-18</a:t>
            </a:r>
          </a:p>
          <a:p>
            <a:pPr lvl="2">
              <a:buFont typeface="Wingdings" panose="05000000000000000000" pitchFamily="2" charset="2"/>
              <a:buChar char="§"/>
            </a:pPr>
            <a:endParaRPr lang="en-US" sz="3000" dirty="0">
              <a:latin typeface="Candara" panose="020E0502030303020204" pitchFamily="34" charset="0"/>
            </a:endParaRPr>
          </a:p>
        </p:txBody>
      </p:sp>
      <p:sp>
        <p:nvSpPr>
          <p:cNvPr id="4" name="Title 1">
            <a:extLst>
              <a:ext uri="{FF2B5EF4-FFF2-40B4-BE49-F238E27FC236}">
                <a16:creationId xmlns:a16="http://schemas.microsoft.com/office/drawing/2014/main" id="{72F38E1C-2647-4019-8FDC-570E2A028ACE}"/>
              </a:ext>
            </a:extLst>
          </p:cNvPr>
          <p:cNvSpPr>
            <a:spLocks noGrp="1"/>
          </p:cNvSpPr>
          <p:nvPr>
            <p:ph type="title"/>
          </p:nvPr>
        </p:nvSpPr>
        <p:spPr>
          <a:xfrm>
            <a:off x="1167088" y="660633"/>
            <a:ext cx="10413724" cy="838200"/>
          </a:xfrm>
        </p:spPr>
        <p:txBody>
          <a:bodyPr>
            <a:normAutofit/>
          </a:bodyPr>
          <a:lstStyle/>
          <a:p>
            <a:r>
              <a:rPr lang="en-US" sz="4800" b="1" dirty="0">
                <a:latin typeface="Candara" panose="020E0502030303020204" pitchFamily="34" charset="0"/>
              </a:rPr>
              <a:t>ENDURANCE </a:t>
            </a:r>
            <a:r>
              <a:rPr lang="en-US" sz="3200" b="1" i="1" dirty="0">
                <a:latin typeface="Candara" panose="020E0502030303020204" pitchFamily="34" charset="0"/>
              </a:rPr>
              <a:t>- “with patience”</a:t>
            </a:r>
          </a:p>
        </p:txBody>
      </p:sp>
      <p:sp>
        <p:nvSpPr>
          <p:cNvPr id="5" name="Rectangle 4">
            <a:extLst>
              <a:ext uri="{FF2B5EF4-FFF2-40B4-BE49-F238E27FC236}">
                <a16:creationId xmlns:a16="http://schemas.microsoft.com/office/drawing/2014/main" id="{1FEF81D9-5573-4947-B52F-E0EA5E18EFE2}"/>
              </a:ext>
            </a:extLst>
          </p:cNvPr>
          <p:cNvSpPr/>
          <p:nvPr/>
        </p:nvSpPr>
        <p:spPr>
          <a:xfrm rot="16200000">
            <a:off x="-2142575" y="3655751"/>
            <a:ext cx="5208477" cy="861774"/>
          </a:xfrm>
          <a:prstGeom prst="rect">
            <a:avLst/>
          </a:prstGeom>
          <a:noFill/>
        </p:spPr>
        <p:txBody>
          <a:bodyPr wrap="none" lIns="91440" tIns="45720" rIns="91440" bIns="45720">
            <a:spAutoFit/>
          </a:bodyPr>
          <a:lstStyle/>
          <a:p>
            <a:pPr algn="ctr"/>
            <a:r>
              <a:rPr lang="en-US" sz="5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The Race </a:t>
            </a:r>
            <a:r>
              <a:rPr lang="en-US" sz="5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Requires</a:t>
            </a:r>
          </a:p>
        </p:txBody>
      </p:sp>
      <p:sp>
        <p:nvSpPr>
          <p:cNvPr id="2" name="Arrow: Bent 1">
            <a:extLst>
              <a:ext uri="{FF2B5EF4-FFF2-40B4-BE49-F238E27FC236}">
                <a16:creationId xmlns:a16="http://schemas.microsoft.com/office/drawing/2014/main" id="{12DDF0B8-9CD9-4BEF-A968-0CDFC2ABC3D2}"/>
              </a:ext>
            </a:extLst>
          </p:cNvPr>
          <p:cNvSpPr/>
          <p:nvPr/>
        </p:nvSpPr>
        <p:spPr>
          <a:xfrm>
            <a:off x="447222" y="940266"/>
            <a:ext cx="685801" cy="584433"/>
          </a:xfrm>
          <a:prstGeom prst="bentArrow">
            <a:avLst>
              <a:gd name="adj1" fmla="val 26435"/>
              <a:gd name="adj2" fmla="val 25000"/>
              <a:gd name="adj3" fmla="val 25000"/>
              <a:gd name="adj4" fmla="val 47205"/>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a:extLst>
              <a:ext uri="{FF2B5EF4-FFF2-40B4-BE49-F238E27FC236}">
                <a16:creationId xmlns:a16="http://schemas.microsoft.com/office/drawing/2014/main" id="{F2270290-3A98-4D1E-B48F-A67ED3A485BD}"/>
              </a:ext>
            </a:extLst>
          </p:cNvPr>
          <p:cNvSpPr>
            <a:spLocks noGrp="1"/>
          </p:cNvSpPr>
          <p:nvPr>
            <p:ph type="sldNum" sz="quarter" idx="12"/>
          </p:nvPr>
        </p:nvSpPr>
        <p:spPr/>
        <p:txBody>
          <a:bodyPr/>
          <a:lstStyle/>
          <a:p>
            <a:fld id="{2A013F82-EE5E-44EE-A61D-E31C6657F26F}" type="slidenum">
              <a:rPr lang="en-US" smtClean="0"/>
              <a:t>7</a:t>
            </a:fld>
            <a:endParaRPr lang="en-US"/>
          </a:p>
        </p:txBody>
      </p:sp>
    </p:spTree>
    <p:extLst>
      <p:ext uri="{BB962C8B-B14F-4D97-AF65-F5344CB8AC3E}">
        <p14:creationId xmlns:p14="http://schemas.microsoft.com/office/powerpoint/2010/main" val="1479154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2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25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25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548007-5933-4E41-BE93-26FCA8616209}"/>
              </a:ext>
            </a:extLst>
          </p:cNvPr>
          <p:cNvSpPr>
            <a:spLocks noGrp="1"/>
          </p:cNvSpPr>
          <p:nvPr>
            <p:ph idx="1"/>
          </p:nvPr>
        </p:nvSpPr>
        <p:spPr>
          <a:xfrm>
            <a:off x="1141412" y="1600200"/>
            <a:ext cx="10896600" cy="5257800"/>
          </a:xfrm>
        </p:spPr>
        <p:txBody>
          <a:bodyPr>
            <a:normAutofit fontScale="92500" lnSpcReduction="20000"/>
          </a:bodyPr>
          <a:lstStyle/>
          <a:p>
            <a:pPr marL="0" indent="0">
              <a:buNone/>
            </a:pPr>
            <a:r>
              <a:rPr lang="en-US" sz="3600" b="1" dirty="0">
                <a:latin typeface="Candara" panose="020E0502030303020204" pitchFamily="34" charset="0"/>
              </a:rPr>
              <a:t>We must look to Jesus and remember…</a:t>
            </a:r>
          </a:p>
          <a:p>
            <a:pPr lvl="1">
              <a:buFont typeface="Wingdings" panose="05000000000000000000" pitchFamily="2" charset="2"/>
              <a:buChar char="§"/>
            </a:pPr>
            <a:r>
              <a:rPr lang="en-US" sz="3200" dirty="0">
                <a:latin typeface="Candara" panose="020E0502030303020204" pitchFamily="34" charset="0"/>
              </a:rPr>
              <a:t>He</a:t>
            </a:r>
            <a:r>
              <a:rPr lang="en-US" sz="3200" b="1" dirty="0">
                <a:latin typeface="Candara" panose="020E0502030303020204" pitchFamily="34" charset="0"/>
              </a:rPr>
              <a:t> </a:t>
            </a:r>
            <a:r>
              <a:rPr lang="en-US" sz="3200" b="1" i="1" dirty="0">
                <a:latin typeface="Candara" panose="020E0502030303020204" pitchFamily="34" charset="0"/>
              </a:rPr>
              <a:t>“</a:t>
            </a:r>
            <a:r>
              <a:rPr lang="en-US" sz="3200" b="1" i="1" u="sng" dirty="0">
                <a:latin typeface="Candara" panose="020E0502030303020204" pitchFamily="34" charset="0"/>
              </a:rPr>
              <a:t>endured the cross</a:t>
            </a:r>
            <a:r>
              <a:rPr lang="en-US" sz="3200" b="1" i="1" dirty="0">
                <a:latin typeface="Candara" panose="020E0502030303020204" pitchFamily="34" charset="0"/>
              </a:rPr>
              <a:t>” </a:t>
            </a:r>
            <a:r>
              <a:rPr lang="en-US" sz="3200" dirty="0">
                <a:latin typeface="Candara" panose="020E0502030303020204" pitchFamily="34" charset="0"/>
              </a:rPr>
              <a:t>- 1 Peter 2:20-21</a:t>
            </a:r>
          </a:p>
          <a:p>
            <a:pPr lvl="2">
              <a:buFont typeface="Wingdings" panose="05000000000000000000" pitchFamily="2" charset="2"/>
              <a:buChar char="§"/>
            </a:pPr>
            <a:r>
              <a:rPr lang="en-US" sz="2800" dirty="0">
                <a:latin typeface="Candara" panose="020E0502030303020204" pitchFamily="34" charset="0"/>
              </a:rPr>
              <a:t>While</a:t>
            </a:r>
            <a:r>
              <a:rPr lang="en-US" sz="2800" b="1" i="1" dirty="0">
                <a:latin typeface="Candara" panose="020E0502030303020204" pitchFamily="34" charset="0"/>
              </a:rPr>
              <a:t> “</a:t>
            </a:r>
            <a:r>
              <a:rPr lang="en-US" sz="2800" b="1" i="1" u="sng" dirty="0">
                <a:latin typeface="Candara" panose="020E0502030303020204" pitchFamily="34" charset="0"/>
              </a:rPr>
              <a:t>despising shame</a:t>
            </a:r>
            <a:r>
              <a:rPr lang="en-US" sz="2800" b="1" i="1" dirty="0">
                <a:latin typeface="Candara" panose="020E0502030303020204" pitchFamily="34" charset="0"/>
              </a:rPr>
              <a:t>”</a:t>
            </a:r>
          </a:p>
          <a:p>
            <a:pPr lvl="2">
              <a:buFont typeface="Wingdings" panose="05000000000000000000" pitchFamily="2" charset="2"/>
              <a:buChar char="§"/>
            </a:pPr>
            <a:r>
              <a:rPr lang="en-US" sz="2800" b="1" i="1" dirty="0">
                <a:latin typeface="Candara" panose="020E0502030303020204" pitchFamily="34" charset="0"/>
              </a:rPr>
              <a:t>“</a:t>
            </a:r>
            <a:r>
              <a:rPr lang="en-US" sz="2800" b="1" i="1" u="sng" dirty="0">
                <a:latin typeface="Candara" panose="020E0502030303020204" pitchFamily="34" charset="0"/>
              </a:rPr>
              <a:t>sat down at the right hand of the throne of God</a:t>
            </a:r>
            <a:r>
              <a:rPr lang="en-US" sz="2800" b="1" i="1" dirty="0">
                <a:latin typeface="Candara" panose="020E0502030303020204" pitchFamily="34" charset="0"/>
              </a:rPr>
              <a:t>”</a:t>
            </a:r>
          </a:p>
          <a:p>
            <a:pPr lvl="1">
              <a:buFont typeface="Wingdings" panose="05000000000000000000" pitchFamily="2" charset="2"/>
              <a:buChar char="§"/>
            </a:pPr>
            <a:r>
              <a:rPr lang="en-US" sz="3200" dirty="0">
                <a:latin typeface="Candara" panose="020E0502030303020204" pitchFamily="34" charset="0"/>
              </a:rPr>
              <a:t>He is the </a:t>
            </a:r>
            <a:r>
              <a:rPr lang="en-US" sz="3200" b="1" i="1" dirty="0">
                <a:latin typeface="Candara" panose="020E0502030303020204" pitchFamily="34" charset="0"/>
              </a:rPr>
              <a:t>“</a:t>
            </a:r>
            <a:r>
              <a:rPr lang="en-US" sz="3200" b="1" i="1" u="sng" dirty="0">
                <a:latin typeface="Candara" panose="020E0502030303020204" pitchFamily="34" charset="0"/>
              </a:rPr>
              <a:t>author and perfector of our faith</a:t>
            </a:r>
            <a:r>
              <a:rPr lang="en-US" sz="3200" b="1" i="1" dirty="0">
                <a:latin typeface="Candara" panose="020E0502030303020204" pitchFamily="34" charset="0"/>
              </a:rPr>
              <a:t>”</a:t>
            </a:r>
          </a:p>
          <a:p>
            <a:pPr marL="0" indent="0">
              <a:buNone/>
            </a:pPr>
            <a:r>
              <a:rPr lang="en-US" sz="3600" b="1" dirty="0">
                <a:latin typeface="Candara" panose="020E0502030303020204" pitchFamily="34" charset="0"/>
              </a:rPr>
              <a:t>Look to the </a:t>
            </a:r>
            <a:r>
              <a:rPr lang="en-US" sz="3600" b="1" i="1" dirty="0">
                <a:latin typeface="Candara" panose="020E0502030303020204" pitchFamily="34" charset="0"/>
              </a:rPr>
              <a:t>“</a:t>
            </a:r>
            <a:r>
              <a:rPr lang="en-US" sz="3600" b="1" i="1" u="sng" dirty="0">
                <a:latin typeface="Candara" panose="020E0502030303020204" pitchFamily="34" charset="0"/>
              </a:rPr>
              <a:t>so great cloud of witnesses</a:t>
            </a:r>
            <a:r>
              <a:rPr lang="en-US" sz="3600" b="1" i="1" dirty="0">
                <a:latin typeface="Candara" panose="020E0502030303020204" pitchFamily="34" charset="0"/>
              </a:rPr>
              <a:t>” </a:t>
            </a:r>
            <a:r>
              <a:rPr lang="en-US" sz="3600" dirty="0">
                <a:latin typeface="Candara" panose="020E0502030303020204" pitchFamily="34" charset="0"/>
              </a:rPr>
              <a:t>- Hebrews 11</a:t>
            </a:r>
          </a:p>
          <a:p>
            <a:pPr lvl="1">
              <a:buFont typeface="Wingdings" panose="05000000000000000000" pitchFamily="2" charset="2"/>
              <a:buChar char="§"/>
            </a:pPr>
            <a:r>
              <a:rPr lang="en-US" sz="3200" dirty="0">
                <a:latin typeface="Candara" panose="020E0502030303020204" pitchFamily="34" charset="0"/>
              </a:rPr>
              <a:t>When your love for Christ grows weak - </a:t>
            </a:r>
            <a:r>
              <a:rPr lang="en-US" sz="3200" b="1" dirty="0">
                <a:latin typeface="Candara" panose="020E0502030303020204" pitchFamily="34" charset="0"/>
              </a:rPr>
              <a:t>SEE</a:t>
            </a:r>
            <a:r>
              <a:rPr lang="en-US" sz="3200" dirty="0">
                <a:latin typeface="Candara" panose="020E0502030303020204" pitchFamily="34" charset="0"/>
              </a:rPr>
              <a:t> their suffering</a:t>
            </a:r>
          </a:p>
          <a:p>
            <a:pPr marL="0" indent="0">
              <a:buNone/>
            </a:pPr>
            <a:r>
              <a:rPr lang="en-US" sz="3600" b="1" dirty="0">
                <a:latin typeface="Candara" panose="020E0502030303020204" pitchFamily="34" charset="0"/>
              </a:rPr>
              <a:t>Look ahead to the future </a:t>
            </a:r>
            <a:r>
              <a:rPr lang="en-US" sz="3600" dirty="0">
                <a:latin typeface="Candara" panose="020E0502030303020204" pitchFamily="34" charset="0"/>
              </a:rPr>
              <a:t>- Titus 2:11-13; Philippians 3:13-14</a:t>
            </a:r>
          </a:p>
          <a:p>
            <a:pPr lvl="1">
              <a:buFont typeface="Wingdings" panose="05000000000000000000" pitchFamily="2" charset="2"/>
              <a:buChar char="§"/>
            </a:pPr>
            <a:r>
              <a:rPr lang="en-US" sz="3200" dirty="0">
                <a:latin typeface="Candara" panose="020E0502030303020204" pitchFamily="34" charset="0"/>
              </a:rPr>
              <a:t>Don’t brood over the past</a:t>
            </a:r>
          </a:p>
          <a:p>
            <a:pPr lvl="1">
              <a:buFont typeface="Wingdings" panose="05000000000000000000" pitchFamily="2" charset="2"/>
              <a:buChar char="§"/>
            </a:pPr>
            <a:r>
              <a:rPr lang="en-US" sz="3200" dirty="0">
                <a:latin typeface="Candara" panose="020E0502030303020204" pitchFamily="34" charset="0"/>
              </a:rPr>
              <a:t>Looking back can be devastating - Luke 9:62</a:t>
            </a:r>
          </a:p>
          <a:p>
            <a:pPr lvl="2">
              <a:buFont typeface="Wingdings" panose="05000000000000000000" pitchFamily="2" charset="2"/>
              <a:buChar char="§"/>
            </a:pPr>
            <a:r>
              <a:rPr lang="en-US" sz="3000" b="1" i="1" dirty="0">
                <a:latin typeface="Candara" panose="020E0502030303020204" pitchFamily="34" charset="0"/>
              </a:rPr>
              <a:t>“remember Lot’s wife” </a:t>
            </a:r>
            <a:r>
              <a:rPr lang="en-US" sz="3000" dirty="0">
                <a:latin typeface="Candara" panose="020E0502030303020204" pitchFamily="34" charset="0"/>
              </a:rPr>
              <a:t>- Luke 17:32; cf. Genesis 19:26</a:t>
            </a:r>
            <a:endParaRPr lang="en-US" sz="3200" b="1" dirty="0">
              <a:latin typeface="Candara" panose="020E0502030303020204" pitchFamily="34" charset="0"/>
            </a:endParaRPr>
          </a:p>
          <a:p>
            <a:pPr lvl="1">
              <a:buFont typeface="Wingdings" panose="05000000000000000000" pitchFamily="2" charset="2"/>
              <a:buChar char="§"/>
            </a:pPr>
            <a:endParaRPr lang="en-US" sz="3200" b="1" dirty="0">
              <a:latin typeface="Candara" panose="020E0502030303020204" pitchFamily="34" charset="0"/>
            </a:endParaRPr>
          </a:p>
          <a:p>
            <a:pPr lvl="1">
              <a:buFont typeface="Wingdings" panose="05000000000000000000" pitchFamily="2" charset="2"/>
              <a:buChar char="§"/>
            </a:pPr>
            <a:endParaRPr lang="en-US" sz="3200" dirty="0">
              <a:latin typeface="Candara" panose="020E0502030303020204" pitchFamily="34" charset="0"/>
            </a:endParaRPr>
          </a:p>
          <a:p>
            <a:pPr lvl="1">
              <a:buFont typeface="Wingdings" panose="05000000000000000000" pitchFamily="2" charset="2"/>
              <a:buChar char="§"/>
            </a:pPr>
            <a:endParaRPr lang="en-US" sz="3200" dirty="0">
              <a:latin typeface="Candara" panose="020E0502030303020204" pitchFamily="34" charset="0"/>
            </a:endParaRPr>
          </a:p>
        </p:txBody>
      </p:sp>
      <p:sp>
        <p:nvSpPr>
          <p:cNvPr id="4" name="Title 1">
            <a:extLst>
              <a:ext uri="{FF2B5EF4-FFF2-40B4-BE49-F238E27FC236}">
                <a16:creationId xmlns:a16="http://schemas.microsoft.com/office/drawing/2014/main" id="{72F38E1C-2647-4019-8FDC-570E2A028ACE}"/>
              </a:ext>
            </a:extLst>
          </p:cNvPr>
          <p:cNvSpPr>
            <a:spLocks noGrp="1"/>
          </p:cNvSpPr>
          <p:nvPr>
            <p:ph type="title"/>
          </p:nvPr>
        </p:nvSpPr>
        <p:spPr>
          <a:xfrm>
            <a:off x="1167088" y="660633"/>
            <a:ext cx="10413724" cy="838200"/>
          </a:xfrm>
        </p:spPr>
        <p:txBody>
          <a:bodyPr>
            <a:normAutofit/>
          </a:bodyPr>
          <a:lstStyle/>
          <a:p>
            <a:r>
              <a:rPr lang="en-US" sz="4800" b="1" dirty="0">
                <a:latin typeface="Candara" panose="020E0502030303020204" pitchFamily="34" charset="0"/>
              </a:rPr>
              <a:t>OBSERVATION </a:t>
            </a:r>
            <a:r>
              <a:rPr lang="en-US" sz="3200" b="1" i="1" dirty="0">
                <a:latin typeface="Candara" panose="020E0502030303020204" pitchFamily="34" charset="0"/>
              </a:rPr>
              <a:t>- “looking unto”</a:t>
            </a:r>
          </a:p>
        </p:txBody>
      </p:sp>
      <p:sp>
        <p:nvSpPr>
          <p:cNvPr id="5" name="Rectangle 4">
            <a:extLst>
              <a:ext uri="{FF2B5EF4-FFF2-40B4-BE49-F238E27FC236}">
                <a16:creationId xmlns:a16="http://schemas.microsoft.com/office/drawing/2014/main" id="{1FEF81D9-5573-4947-B52F-E0EA5E18EFE2}"/>
              </a:ext>
            </a:extLst>
          </p:cNvPr>
          <p:cNvSpPr/>
          <p:nvPr/>
        </p:nvSpPr>
        <p:spPr>
          <a:xfrm rot="16200000">
            <a:off x="-2142575" y="3655751"/>
            <a:ext cx="5208477" cy="861774"/>
          </a:xfrm>
          <a:prstGeom prst="rect">
            <a:avLst/>
          </a:prstGeom>
          <a:noFill/>
        </p:spPr>
        <p:txBody>
          <a:bodyPr wrap="none" lIns="91440" tIns="45720" rIns="91440" bIns="45720">
            <a:spAutoFit/>
          </a:bodyPr>
          <a:lstStyle/>
          <a:p>
            <a:pPr algn="ctr"/>
            <a:r>
              <a:rPr lang="en-US" sz="5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The Race </a:t>
            </a:r>
            <a:r>
              <a:rPr lang="en-US" sz="5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Requires</a:t>
            </a:r>
          </a:p>
        </p:txBody>
      </p:sp>
      <p:sp>
        <p:nvSpPr>
          <p:cNvPr id="2" name="Arrow: Bent 1">
            <a:extLst>
              <a:ext uri="{FF2B5EF4-FFF2-40B4-BE49-F238E27FC236}">
                <a16:creationId xmlns:a16="http://schemas.microsoft.com/office/drawing/2014/main" id="{12DDF0B8-9CD9-4BEF-A968-0CDFC2ABC3D2}"/>
              </a:ext>
            </a:extLst>
          </p:cNvPr>
          <p:cNvSpPr/>
          <p:nvPr/>
        </p:nvSpPr>
        <p:spPr>
          <a:xfrm>
            <a:off x="447222" y="940266"/>
            <a:ext cx="685801" cy="584433"/>
          </a:xfrm>
          <a:prstGeom prst="bentArrow">
            <a:avLst>
              <a:gd name="adj1" fmla="val 26435"/>
              <a:gd name="adj2" fmla="val 25000"/>
              <a:gd name="adj3" fmla="val 25000"/>
              <a:gd name="adj4" fmla="val 47205"/>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a:extLst>
              <a:ext uri="{FF2B5EF4-FFF2-40B4-BE49-F238E27FC236}">
                <a16:creationId xmlns:a16="http://schemas.microsoft.com/office/drawing/2014/main" id="{4E78B2F6-470A-4493-A1DD-66EECCF0184B}"/>
              </a:ext>
            </a:extLst>
          </p:cNvPr>
          <p:cNvSpPr>
            <a:spLocks noGrp="1"/>
          </p:cNvSpPr>
          <p:nvPr>
            <p:ph type="sldNum" sz="quarter" idx="12"/>
          </p:nvPr>
        </p:nvSpPr>
        <p:spPr/>
        <p:txBody>
          <a:bodyPr/>
          <a:lstStyle/>
          <a:p>
            <a:fld id="{2A013F82-EE5E-44EE-A61D-E31C6657F26F}" type="slidenum">
              <a:rPr lang="en-US" smtClean="0"/>
              <a:t>8</a:t>
            </a:fld>
            <a:endParaRPr lang="en-US"/>
          </a:p>
        </p:txBody>
      </p:sp>
    </p:spTree>
    <p:extLst>
      <p:ext uri="{BB962C8B-B14F-4D97-AF65-F5344CB8AC3E}">
        <p14:creationId xmlns:p14="http://schemas.microsoft.com/office/powerpoint/2010/main" val="29025228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2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25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25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25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25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12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E79314-1716-4FAF-B9E5-990947239D13}"/>
              </a:ext>
            </a:extLst>
          </p:cNvPr>
          <p:cNvSpPr>
            <a:spLocks noGrp="1"/>
          </p:cNvSpPr>
          <p:nvPr>
            <p:ph idx="1"/>
          </p:nvPr>
        </p:nvSpPr>
        <p:spPr>
          <a:xfrm>
            <a:off x="1082306" y="720754"/>
            <a:ext cx="8745905" cy="3546446"/>
          </a:xfrm>
        </p:spPr>
        <p:txBody>
          <a:bodyPr>
            <a:normAutofit/>
          </a:bodyPr>
          <a:lstStyle/>
          <a:p>
            <a:pPr marL="0" indent="0">
              <a:buNone/>
            </a:pPr>
            <a:r>
              <a:rPr lang="en-US" sz="4800" b="1" dirty="0">
                <a:latin typeface="Candara" panose="020E0502030303020204" pitchFamily="34" charset="0"/>
              </a:rPr>
              <a:t>FREEDOM</a:t>
            </a:r>
            <a:r>
              <a:rPr lang="en-US" sz="3999" b="1" dirty="0">
                <a:latin typeface="Candara" panose="020E0502030303020204" pitchFamily="34" charset="0"/>
              </a:rPr>
              <a:t> </a:t>
            </a:r>
            <a:r>
              <a:rPr lang="en-US" sz="2800" b="1" i="1" dirty="0">
                <a:latin typeface="Candara" panose="020E0502030303020204" pitchFamily="34" charset="0"/>
              </a:rPr>
              <a:t>- “lay aside every weight…the sin”</a:t>
            </a:r>
          </a:p>
          <a:p>
            <a:pPr marL="0" indent="0">
              <a:buNone/>
            </a:pPr>
            <a:r>
              <a:rPr lang="en-US" sz="4800" b="1" dirty="0">
                <a:latin typeface="Candara" panose="020E0502030303020204" pitchFamily="34" charset="0"/>
              </a:rPr>
              <a:t>EFFORT</a:t>
            </a:r>
            <a:r>
              <a:rPr lang="en-US" sz="2800" b="1" dirty="0">
                <a:latin typeface="Candara" panose="020E0502030303020204" pitchFamily="34" charset="0"/>
              </a:rPr>
              <a:t> </a:t>
            </a:r>
            <a:r>
              <a:rPr lang="en-US" sz="2800" b="1" i="1" dirty="0">
                <a:latin typeface="Candara" panose="020E0502030303020204" pitchFamily="34" charset="0"/>
              </a:rPr>
              <a:t>- “let us run”</a:t>
            </a:r>
            <a:endParaRPr lang="en-US" sz="3999" b="1" i="1" dirty="0">
              <a:latin typeface="Candara" panose="020E0502030303020204" pitchFamily="34" charset="0"/>
            </a:endParaRPr>
          </a:p>
          <a:p>
            <a:pPr marL="0" indent="0">
              <a:buNone/>
            </a:pPr>
            <a:r>
              <a:rPr lang="en-US" sz="4800" b="1" dirty="0">
                <a:latin typeface="Candara" panose="020E0502030303020204" pitchFamily="34" charset="0"/>
              </a:rPr>
              <a:t>ENDURANCE</a:t>
            </a:r>
            <a:r>
              <a:rPr lang="en-US" sz="3999" b="1" dirty="0">
                <a:latin typeface="Candara" panose="020E0502030303020204" pitchFamily="34" charset="0"/>
              </a:rPr>
              <a:t> </a:t>
            </a:r>
            <a:r>
              <a:rPr lang="en-US" sz="2800" b="1" i="1" dirty="0">
                <a:latin typeface="Candara" panose="020E0502030303020204" pitchFamily="34" charset="0"/>
              </a:rPr>
              <a:t>- “with patience”</a:t>
            </a:r>
          </a:p>
          <a:p>
            <a:pPr marL="0" indent="0">
              <a:buNone/>
            </a:pPr>
            <a:r>
              <a:rPr lang="en-US" sz="4800" b="1" dirty="0">
                <a:latin typeface="Candara" panose="020E0502030303020204" pitchFamily="34" charset="0"/>
              </a:rPr>
              <a:t>OBSERVATION</a:t>
            </a:r>
            <a:r>
              <a:rPr lang="en-US" sz="2800" b="1" i="1" dirty="0">
                <a:latin typeface="Candara" panose="020E0502030303020204" pitchFamily="34" charset="0"/>
              </a:rPr>
              <a:t> - “looking unto”</a:t>
            </a:r>
          </a:p>
        </p:txBody>
      </p:sp>
      <p:sp>
        <p:nvSpPr>
          <p:cNvPr id="4" name="Slide Number Placeholder 3">
            <a:extLst>
              <a:ext uri="{FF2B5EF4-FFF2-40B4-BE49-F238E27FC236}">
                <a16:creationId xmlns:a16="http://schemas.microsoft.com/office/drawing/2014/main" id="{F615EBB3-B1DC-4A00-A83C-2D6B8AAB9AC5}"/>
              </a:ext>
            </a:extLst>
          </p:cNvPr>
          <p:cNvSpPr>
            <a:spLocks noGrp="1"/>
          </p:cNvSpPr>
          <p:nvPr>
            <p:ph type="sldNum" sz="quarter" idx="12"/>
          </p:nvPr>
        </p:nvSpPr>
        <p:spPr>
          <a:xfrm>
            <a:off x="11194138" y="6181571"/>
            <a:ext cx="779564" cy="365030"/>
          </a:xfrm>
        </p:spPr>
        <p:txBody>
          <a:bodyPr/>
          <a:lstStyle/>
          <a:p>
            <a:fld id="{D57F1E4F-1CFF-5643-939E-217C01CDF565}" type="slidenum">
              <a:rPr lang="en-US" smtClean="0"/>
              <a:pPr/>
              <a:t>9</a:t>
            </a:fld>
            <a:endParaRPr lang="en-US" dirty="0"/>
          </a:p>
        </p:txBody>
      </p:sp>
      <p:sp>
        <p:nvSpPr>
          <p:cNvPr id="9" name="Rectangle 8">
            <a:extLst>
              <a:ext uri="{FF2B5EF4-FFF2-40B4-BE49-F238E27FC236}">
                <a16:creationId xmlns:a16="http://schemas.microsoft.com/office/drawing/2014/main" id="{878AE385-6AC1-4167-ADB7-2650B6A4D8CF}"/>
              </a:ext>
            </a:extLst>
          </p:cNvPr>
          <p:cNvSpPr/>
          <p:nvPr/>
        </p:nvSpPr>
        <p:spPr>
          <a:xfrm rot="16200000">
            <a:off x="-2142575" y="3655751"/>
            <a:ext cx="5208477" cy="861774"/>
          </a:xfrm>
          <a:prstGeom prst="rect">
            <a:avLst/>
          </a:prstGeom>
          <a:noFill/>
        </p:spPr>
        <p:txBody>
          <a:bodyPr wrap="none" lIns="91440" tIns="45720" rIns="91440" bIns="45720">
            <a:spAutoFit/>
          </a:bodyPr>
          <a:lstStyle/>
          <a:p>
            <a:pPr algn="ctr"/>
            <a:r>
              <a:rPr lang="en-US" sz="5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The Race </a:t>
            </a:r>
            <a:r>
              <a:rPr lang="en-US" sz="5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Requires</a:t>
            </a:r>
          </a:p>
        </p:txBody>
      </p:sp>
      <p:sp>
        <p:nvSpPr>
          <p:cNvPr id="11" name="Arrow: Bent 10">
            <a:extLst>
              <a:ext uri="{FF2B5EF4-FFF2-40B4-BE49-F238E27FC236}">
                <a16:creationId xmlns:a16="http://schemas.microsoft.com/office/drawing/2014/main" id="{885305E3-4D52-4442-91B8-E98B563D8472}"/>
              </a:ext>
            </a:extLst>
          </p:cNvPr>
          <p:cNvSpPr/>
          <p:nvPr/>
        </p:nvSpPr>
        <p:spPr>
          <a:xfrm>
            <a:off x="447222" y="940266"/>
            <a:ext cx="685801" cy="584433"/>
          </a:xfrm>
          <a:prstGeom prst="bentArrow">
            <a:avLst>
              <a:gd name="adj1" fmla="val 26435"/>
              <a:gd name="adj2" fmla="val 25000"/>
              <a:gd name="adj3" fmla="val 25000"/>
              <a:gd name="adj4" fmla="val 47205"/>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4E47D39E-DBF5-4E20-AEB1-2D0523E5521F}"/>
              </a:ext>
            </a:extLst>
          </p:cNvPr>
          <p:cNvSpPr/>
          <p:nvPr/>
        </p:nvSpPr>
        <p:spPr>
          <a:xfrm>
            <a:off x="1082306" y="5866622"/>
            <a:ext cx="7042688" cy="861774"/>
          </a:xfrm>
          <a:prstGeom prst="rect">
            <a:avLst/>
          </a:prstGeom>
          <a:noFill/>
        </p:spPr>
        <p:txBody>
          <a:bodyPr wrap="square" lIns="91440" tIns="45720" rIns="91440" bIns="45720">
            <a:spAutoFit/>
          </a:bodyPr>
          <a:lstStyle/>
          <a:p>
            <a:pPr algn="ctr"/>
            <a:r>
              <a:rPr lang="en-US" sz="5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REVIEW </a:t>
            </a:r>
            <a:r>
              <a:rPr lang="en-US" sz="5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&amp; CONCLUSION</a:t>
            </a:r>
            <a:endParaRPr lang="en-US" sz="5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endParaRPr>
          </a:p>
        </p:txBody>
      </p:sp>
      <p:sp>
        <p:nvSpPr>
          <p:cNvPr id="2" name="TextBox 1">
            <a:extLst>
              <a:ext uri="{FF2B5EF4-FFF2-40B4-BE49-F238E27FC236}">
                <a16:creationId xmlns:a16="http://schemas.microsoft.com/office/drawing/2014/main" id="{36588B09-210B-4839-B312-F47280E4C221}"/>
              </a:ext>
            </a:extLst>
          </p:cNvPr>
          <p:cNvSpPr txBox="1"/>
          <p:nvPr/>
        </p:nvSpPr>
        <p:spPr>
          <a:xfrm>
            <a:off x="1522412" y="4328160"/>
            <a:ext cx="9443576" cy="1323439"/>
          </a:xfrm>
          <a:prstGeom prst="rect">
            <a:avLst/>
          </a:prstGeom>
          <a:solidFill>
            <a:schemeClr val="bg2">
              <a:lumMod val="50000"/>
              <a:lumOff val="50000"/>
            </a:schemeClr>
          </a:solidFill>
          <a:ln>
            <a:noFill/>
          </a:ln>
          <a:effectLst>
            <a:glow rad="139700">
              <a:schemeClr val="accent1">
                <a:satMod val="175000"/>
                <a:alpha val="40000"/>
              </a:schemeClr>
            </a:glow>
          </a:effectLst>
        </p:spPr>
        <p:txBody>
          <a:bodyPr wrap="square" rtlCol="0">
            <a:spAutoFit/>
          </a:bodyPr>
          <a:lstStyle/>
          <a:p>
            <a:pPr marL="457200" indent="-274320">
              <a:buClr>
                <a:schemeClr val="tx1"/>
              </a:buClr>
              <a:buFont typeface="Wingdings" panose="05000000000000000000" pitchFamily="2" charset="2"/>
              <a:buChar char="§"/>
            </a:pPr>
            <a:r>
              <a:rPr lang="en-US" sz="4000" b="1" dirty="0">
                <a:latin typeface="Candara" panose="020E0502030303020204" pitchFamily="34" charset="0"/>
              </a:rPr>
              <a:t>Get into the race by obeying the gospel!</a:t>
            </a:r>
          </a:p>
          <a:p>
            <a:pPr marL="457200" indent="-274320">
              <a:buClr>
                <a:schemeClr val="tx1"/>
              </a:buClr>
              <a:buFont typeface="Wingdings" panose="05000000000000000000" pitchFamily="2" charset="2"/>
              <a:buChar char="§"/>
            </a:pPr>
            <a:r>
              <a:rPr lang="en-US" sz="4000" b="1" dirty="0">
                <a:latin typeface="Candara" panose="020E0502030303020204" pitchFamily="34" charset="0"/>
              </a:rPr>
              <a:t>Run to the finish line!</a:t>
            </a:r>
          </a:p>
        </p:txBody>
      </p:sp>
    </p:spTree>
    <p:extLst>
      <p:ext uri="{BB962C8B-B14F-4D97-AF65-F5344CB8AC3E}">
        <p14:creationId xmlns:p14="http://schemas.microsoft.com/office/powerpoint/2010/main" val="38469992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592</TotalTime>
  <Words>3981</Words>
  <Application>Microsoft Office PowerPoint</Application>
  <PresentationFormat>Custom</PresentationFormat>
  <Paragraphs>153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Candara</vt:lpstr>
      <vt:lpstr>Corbel</vt:lpstr>
      <vt:lpstr>Wingdings</vt:lpstr>
      <vt:lpstr>Digital Blue Tunnel 16x9</vt:lpstr>
      <vt:lpstr>“The Race That Is Set Before Us”</vt:lpstr>
      <vt:lpstr>Hebrews 12:1-2, ASV</vt:lpstr>
      <vt:lpstr>Introduction</vt:lpstr>
      <vt:lpstr>PowerPoint Presentation</vt:lpstr>
      <vt:lpstr>FREEDOM - “lay aside every weight…the sin”</vt:lpstr>
      <vt:lpstr>EFFORT - “let us run”</vt:lpstr>
      <vt:lpstr>ENDURANCE - “with patience”</vt:lpstr>
      <vt:lpstr>OBSERVATION - “looking unto”</vt:lpstr>
      <vt:lpstr>PowerPoint Presentation</vt:lpstr>
      <vt:lpstr>2 Timothy 4:6-8</vt:lpstr>
      <vt:lpstr>“…what shall we do?”  Acts 2:37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Race That Is Set Before Us</dc:title>
  <dc:creator>Tommy McClure</dc:creator>
  <cp:lastModifiedBy>Tommy McClure</cp:lastModifiedBy>
  <cp:revision>69</cp:revision>
  <cp:lastPrinted>2020-12-27T02:14:11Z</cp:lastPrinted>
  <dcterms:created xsi:type="dcterms:W3CDTF">2020-12-26T04:05:00Z</dcterms:created>
  <dcterms:modified xsi:type="dcterms:W3CDTF">2020-12-28T02:17:23Z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