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67" r:id="rId4"/>
  </p:sldMasterIdLst>
  <p:notesMasterIdLst>
    <p:notesMasterId r:id="rId15"/>
  </p:notesMasterIdLst>
  <p:handoutMasterIdLst>
    <p:handoutMasterId r:id="rId16"/>
  </p:handoutMasterIdLst>
  <p:sldIdLst>
    <p:sldId id="268" r:id="rId5"/>
    <p:sldId id="270" r:id="rId6"/>
    <p:sldId id="271" r:id="rId7"/>
    <p:sldId id="272" r:id="rId8"/>
    <p:sldId id="306" r:id="rId9"/>
    <p:sldId id="299" r:id="rId10"/>
    <p:sldId id="303" r:id="rId11"/>
    <p:sldId id="304" r:id="rId12"/>
    <p:sldId id="305" r:id="rId13"/>
    <p:sldId id="298" r:id="rId14"/>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my McClure" initials="TM" lastIdx="1" clrIdx="0">
    <p:extLst>
      <p:ext uri="{19B8F6BF-5375-455C-9EA6-DF929625EA0E}">
        <p15:presenceInfo xmlns:p15="http://schemas.microsoft.com/office/powerpoint/2012/main" userId="5f57beb918c8a44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58" autoAdjust="0"/>
    <p:restoredTop sz="69095" autoAdjust="0"/>
  </p:normalViewPr>
  <p:slideViewPr>
    <p:cSldViewPr snapToGrid="0" snapToObjects="1">
      <p:cViewPr varScale="1">
        <p:scale>
          <a:sx n="79" d="100"/>
          <a:sy n="79" d="100"/>
        </p:scale>
        <p:origin x="1746" y="54"/>
      </p:cViewPr>
      <p:guideLst/>
    </p:cSldViewPr>
  </p:slideViewPr>
  <p:notesTextViewPr>
    <p:cViewPr>
      <p:scale>
        <a:sx n="1" d="1"/>
        <a:sy n="1" d="1"/>
      </p:scale>
      <p:origin x="0" y="0"/>
    </p:cViewPr>
  </p:notesTextViewPr>
  <p:notesViewPr>
    <p:cSldViewPr snapToGrid="0" snapToObjects="1">
      <p:cViewPr varScale="1">
        <p:scale>
          <a:sx n="83" d="100"/>
          <a:sy n="83" d="100"/>
        </p:scale>
        <p:origin x="381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73E014-A6AA-472C-8E12-1D9B2DEC572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2FAA60B8-51CB-4CEB-8F1F-B3D7B7F00CB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12/20/2020</a:t>
            </a:r>
            <a:endParaRPr lang="en-US" dirty="0"/>
          </a:p>
        </p:txBody>
      </p:sp>
      <p:sp>
        <p:nvSpPr>
          <p:cNvPr id="4" name="Footer Placeholder 3">
            <a:extLst>
              <a:ext uri="{FF2B5EF4-FFF2-40B4-BE49-F238E27FC236}">
                <a16:creationId xmlns:a16="http://schemas.microsoft.com/office/drawing/2014/main" id="{4E884C44-A5E4-4BDA-B29B-03462F06884F}"/>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080CB09A-41E4-4E88-82E6-007D8262516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B7AED79-B44F-46F7-9A9D-EC94587FA365}" type="slidenum">
              <a:rPr lang="en-US" smtClean="0"/>
              <a:t>‹#›</a:t>
            </a:fld>
            <a:endParaRPr lang="en-US" dirty="0"/>
          </a:p>
        </p:txBody>
      </p:sp>
    </p:spTree>
    <p:extLst>
      <p:ext uri="{BB962C8B-B14F-4D97-AF65-F5344CB8AC3E}">
        <p14:creationId xmlns:p14="http://schemas.microsoft.com/office/powerpoint/2010/main" val="346423125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12/20/2020</a:t>
            </a:r>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DAAE1FE-786B-4B83-86A4-F53D629261B4}" type="slidenum">
              <a:rPr lang="en-US" smtClean="0"/>
              <a:t>‹#›</a:t>
            </a:fld>
            <a:endParaRPr lang="en-US" dirty="0"/>
          </a:p>
        </p:txBody>
      </p:sp>
    </p:spTree>
    <p:extLst>
      <p:ext uri="{BB962C8B-B14F-4D97-AF65-F5344CB8AC3E}">
        <p14:creationId xmlns:p14="http://schemas.microsoft.com/office/powerpoint/2010/main" val="101549884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a:t>
            </a:fld>
            <a:endParaRPr lang="en-US" dirty="0"/>
          </a:p>
        </p:txBody>
      </p:sp>
      <p:sp>
        <p:nvSpPr>
          <p:cNvPr id="5" name="Date Placeholder 4">
            <a:extLst>
              <a:ext uri="{FF2B5EF4-FFF2-40B4-BE49-F238E27FC236}">
                <a16:creationId xmlns:a16="http://schemas.microsoft.com/office/drawing/2014/main" id="{58DC4806-E674-4B4B-B7A6-78F325426289}"/>
              </a:ext>
            </a:extLst>
          </p:cNvPr>
          <p:cNvSpPr>
            <a:spLocks noGrp="1"/>
          </p:cNvSpPr>
          <p:nvPr>
            <p:ph type="dt" idx="1"/>
          </p:nvPr>
        </p:nvSpPr>
        <p:spPr/>
        <p:txBody>
          <a:bodyPr/>
          <a:lstStyle/>
          <a:p>
            <a:r>
              <a:rPr lang="en-US"/>
              <a:t>12/20/2020</a:t>
            </a:r>
            <a:endParaRPr lang="en-US" dirty="0"/>
          </a:p>
        </p:txBody>
      </p:sp>
    </p:spTree>
    <p:extLst>
      <p:ext uri="{BB962C8B-B14F-4D97-AF65-F5344CB8AC3E}">
        <p14:creationId xmlns:p14="http://schemas.microsoft.com/office/powerpoint/2010/main" val="1976850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5" y="4440239"/>
            <a:ext cx="7315195" cy="51609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cs typeface="Arial" panose="020B0604020202020204" pitchFamily="34" charset="0"/>
              </a:rPr>
              <a:t>Acts 2:37 </a:t>
            </a:r>
            <a:r>
              <a:rPr lang="en-US" altLang="en-US" dirty="0">
                <a:cs typeface="Arial" panose="020B0604020202020204" pitchFamily="34" charset="0"/>
              </a:rPr>
              <a:t>- Now when they heard this, they were pricked in their heart, and said unto Peter and to the rest of the apostles, Men and brethren, </a:t>
            </a:r>
            <a:r>
              <a:rPr lang="en-US" altLang="en-US" b="1" dirty="0">
                <a:cs typeface="Arial" panose="020B0604020202020204" pitchFamily="34" charset="0"/>
              </a:rPr>
              <a:t>what shall we do?</a:t>
            </a:r>
          </a:p>
          <a:p>
            <a:r>
              <a:rPr lang="en-US" altLang="en-US" b="1" dirty="0">
                <a:cs typeface="Arial" panose="020B0604020202020204" pitchFamily="34" charset="0"/>
              </a:rPr>
              <a:t>Rom. 10:17 </a:t>
            </a:r>
            <a:r>
              <a:rPr lang="en-US" altLang="en-US" dirty="0">
                <a:cs typeface="Arial" panose="020B0604020202020204" pitchFamily="34" charset="0"/>
              </a:rPr>
              <a:t>- So then faith cometh by hearing, and hearing by the word of God.</a:t>
            </a:r>
          </a:p>
          <a:p>
            <a:r>
              <a:rPr lang="en-US" altLang="en-US" b="1" dirty="0">
                <a:cs typeface="Arial" panose="020B0604020202020204" pitchFamily="34" charset="0"/>
              </a:rPr>
              <a:t>Jn. 8:24 </a:t>
            </a:r>
            <a:r>
              <a:rPr lang="en-US" altLang="en-US" dirty="0">
                <a:cs typeface="Arial" panose="020B0604020202020204" pitchFamily="34" charset="0"/>
              </a:rPr>
              <a:t>-  I said therefore unto you, that ye shall die in your sins: for if ye believe not that I am he, ye shall die in your sins.</a:t>
            </a:r>
          </a:p>
          <a:p>
            <a:r>
              <a:rPr lang="en-US" altLang="en-US" b="1" dirty="0">
                <a:cs typeface="Arial" panose="020B0604020202020204" pitchFamily="34" charset="0"/>
              </a:rPr>
              <a:t>Acts. 17:30-31 </a:t>
            </a:r>
            <a:r>
              <a:rPr lang="en-US" altLang="en-US" dirty="0">
                <a:cs typeface="Arial" panose="020B0604020202020204" pitchFamily="34" charset="0"/>
              </a:rPr>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cs typeface="Arial" panose="020B0604020202020204" pitchFamily="34" charset="0"/>
              </a:rPr>
              <a:t>Matt. 10:32 </a:t>
            </a:r>
            <a:r>
              <a:rPr lang="en-US" altLang="en-US" dirty="0">
                <a:cs typeface="Arial" panose="020B0604020202020204" pitchFamily="34" charset="0"/>
              </a:rPr>
              <a:t>- Whosoever therefore shall confess me before men, him will I confess also before my Father which is in heaven.</a:t>
            </a:r>
          </a:p>
          <a:p>
            <a:r>
              <a:rPr lang="en-US" altLang="en-US" b="1" dirty="0">
                <a:cs typeface="Arial" panose="020B0604020202020204" pitchFamily="34" charset="0"/>
              </a:rPr>
              <a:t>Acts 2:38 </a:t>
            </a:r>
            <a:r>
              <a:rPr lang="en-US" altLang="en-US" dirty="0">
                <a:cs typeface="Arial" panose="020B0604020202020204" pitchFamily="34" charset="0"/>
              </a:rPr>
              <a:t>- When Peter said unto them, Repent, and be baptized every one of you in the name of Jesus Christ for the remission of sins, and ye shall receive the gift of the Holy Ghost</a:t>
            </a:r>
          </a:p>
          <a:p>
            <a:r>
              <a:rPr lang="en-US" altLang="en-US" b="1" dirty="0">
                <a:cs typeface="Arial" panose="020B0604020202020204" pitchFamily="34" charset="0"/>
              </a:rPr>
              <a:t>Acts 8:21-23 </a:t>
            </a:r>
            <a:r>
              <a:rPr lang="en-US" altLang="en-US" dirty="0">
                <a:cs typeface="Arial" panose="020B0604020202020204" pitchFamily="34" charset="0"/>
              </a:rPr>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cs typeface="Arial" panose="020B0604020202020204" pitchFamily="34" charset="0"/>
              </a:rPr>
              <a:t>Rev. 2:10 </a:t>
            </a:r>
            <a:r>
              <a:rPr lang="en-US" altLang="en-US" dirty="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cs typeface="Arial" panose="020B0604020202020204" pitchFamily="34" charset="0"/>
              </a:rPr>
              <a:t>be thou faithful unto death, and I will give thee a crown of life.</a:t>
            </a:r>
          </a:p>
          <a:p>
            <a:endParaRPr lang="en-US" altLang="en-US" b="1" dirty="0">
              <a:latin typeface="Arial" panose="020B0604020202020204" pitchFamily="34" charset="0"/>
              <a:cs typeface="Arial" panose="020B0604020202020204" pitchFamily="34" charset="0"/>
            </a:endParaRPr>
          </a:p>
          <a:p>
            <a:endParaRPr lang="en-US" altLang="en-US" b="1" dirty="0"/>
          </a:p>
        </p:txBody>
      </p:sp>
      <p:sp>
        <p:nvSpPr>
          <p:cNvPr id="3" name="Slide Number Placeholder 2">
            <a:extLst>
              <a:ext uri="{FF2B5EF4-FFF2-40B4-BE49-F238E27FC236}">
                <a16:creationId xmlns:a16="http://schemas.microsoft.com/office/drawing/2014/main" id="{4EDF3F0F-8F1F-440D-B2DD-A22F50D9DBF9}"/>
              </a:ext>
            </a:extLst>
          </p:cNvPr>
          <p:cNvSpPr>
            <a:spLocks noGrp="1"/>
          </p:cNvSpPr>
          <p:nvPr>
            <p:ph type="sldNum" sz="quarter" idx="5"/>
          </p:nvPr>
        </p:nvSpPr>
        <p:spPr/>
        <p:txBody>
          <a:bodyPr/>
          <a:lstStyle/>
          <a:p>
            <a:fld id="{CDAAE1FE-786B-4B83-86A4-F53D629261B4}" type="slidenum">
              <a:rPr lang="en-US" smtClean="0"/>
              <a:t>10</a:t>
            </a:fld>
            <a:endParaRPr lang="en-US" dirty="0"/>
          </a:p>
        </p:txBody>
      </p:sp>
      <p:sp>
        <p:nvSpPr>
          <p:cNvPr id="2" name="Date Placeholder 1">
            <a:extLst>
              <a:ext uri="{FF2B5EF4-FFF2-40B4-BE49-F238E27FC236}">
                <a16:creationId xmlns:a16="http://schemas.microsoft.com/office/drawing/2014/main" id="{48A4621C-4683-4675-838F-38D5286A3B47}"/>
              </a:ext>
            </a:extLst>
          </p:cNvPr>
          <p:cNvSpPr>
            <a:spLocks noGrp="1"/>
          </p:cNvSpPr>
          <p:nvPr>
            <p:ph type="dt" idx="1"/>
          </p:nvPr>
        </p:nvSpPr>
        <p:spPr/>
        <p:txBody>
          <a:bodyPr/>
          <a:lstStyle/>
          <a:p>
            <a:r>
              <a:rPr lang="en-US"/>
              <a:t>12/20/2020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12/20/2020</a:t>
            </a:r>
            <a:endParaRPr lang="en-US" dirty="0"/>
          </a:p>
        </p:txBody>
      </p:sp>
      <p:sp>
        <p:nvSpPr>
          <p:cNvPr id="5" name="Slide Number Placeholder 4"/>
          <p:cNvSpPr>
            <a:spLocks noGrp="1"/>
          </p:cNvSpPr>
          <p:nvPr>
            <p:ph type="sldNum" sz="quarter" idx="5"/>
          </p:nvPr>
        </p:nvSpPr>
        <p:spPr/>
        <p:txBody>
          <a:bodyPr/>
          <a:lstStyle/>
          <a:p>
            <a:fld id="{CDAAE1FE-786B-4B83-86A4-F53D629261B4}" type="slidenum">
              <a:rPr lang="en-US" smtClean="0"/>
              <a:t>2</a:t>
            </a:fld>
            <a:endParaRPr lang="en-US" dirty="0"/>
          </a:p>
        </p:txBody>
      </p:sp>
    </p:spTree>
    <p:extLst>
      <p:ext uri="{BB962C8B-B14F-4D97-AF65-F5344CB8AC3E}">
        <p14:creationId xmlns:p14="http://schemas.microsoft.com/office/powerpoint/2010/main" val="1869622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algn="l"/>
            <a:endParaRPr lang="en-US" sz="1300" dirty="0">
              <a:solidFill>
                <a:srgbClr val="000000"/>
              </a:solidFill>
              <a:latin typeface="TimesNewRoman"/>
            </a:endParaRPr>
          </a:p>
        </p:txBody>
      </p:sp>
      <p:sp>
        <p:nvSpPr>
          <p:cNvPr id="4" name="Slide Number Placeholder 3"/>
          <p:cNvSpPr>
            <a:spLocks noGrp="1"/>
          </p:cNvSpPr>
          <p:nvPr>
            <p:ph type="sldNum" sz="quarter" idx="5"/>
          </p:nvPr>
        </p:nvSpPr>
        <p:spPr/>
        <p:txBody>
          <a:bodyPr/>
          <a:lstStyle/>
          <a:p>
            <a:fld id="{CDAAE1FE-786B-4B83-86A4-F53D629261B4}" type="slidenum">
              <a:rPr lang="en-US" smtClean="0"/>
              <a:t>3</a:t>
            </a:fld>
            <a:endParaRPr lang="en-US" dirty="0"/>
          </a:p>
        </p:txBody>
      </p:sp>
      <p:sp>
        <p:nvSpPr>
          <p:cNvPr id="5" name="Date Placeholder 4">
            <a:extLst>
              <a:ext uri="{FF2B5EF4-FFF2-40B4-BE49-F238E27FC236}">
                <a16:creationId xmlns:a16="http://schemas.microsoft.com/office/drawing/2014/main" id="{C5024371-2AD5-4ADB-9B4D-687D7F8F9543}"/>
              </a:ext>
            </a:extLst>
          </p:cNvPr>
          <p:cNvSpPr>
            <a:spLocks noGrp="1"/>
          </p:cNvSpPr>
          <p:nvPr>
            <p:ph type="dt" idx="1"/>
          </p:nvPr>
        </p:nvSpPr>
        <p:spPr/>
        <p:txBody>
          <a:bodyPr/>
          <a:lstStyle/>
          <a:p>
            <a:r>
              <a:rPr lang="en-US"/>
              <a:t>12/20/2020</a:t>
            </a:r>
            <a:endParaRPr lang="en-US" dirty="0"/>
          </a:p>
        </p:txBody>
      </p:sp>
    </p:spTree>
    <p:extLst>
      <p:ext uri="{BB962C8B-B14F-4D97-AF65-F5344CB8AC3E}">
        <p14:creationId xmlns:p14="http://schemas.microsoft.com/office/powerpoint/2010/main" val="271220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8" cy="5160961"/>
          </a:xfrm>
        </p:spPr>
        <p:txBody>
          <a:bodyPr/>
          <a:lstStyle/>
          <a:p>
            <a:pPr algn="l"/>
            <a:endParaRPr lang="en-US" dirty="0"/>
          </a:p>
          <a:p>
            <a:pPr algn="l"/>
            <a:r>
              <a:rPr lang="en-US" b="1" dirty="0"/>
              <a:t>Jn. 3:29  </a:t>
            </a:r>
            <a:r>
              <a:rPr lang="en-US" dirty="0"/>
              <a:t>- "He who has the bride is the bridegroom; but the friend of the bridegroom, who stands and hears him, rejoices greatly because of the bridegroom's voice. Therefore this joy of mine is fulfilled.</a:t>
            </a:r>
          </a:p>
          <a:p>
            <a:pPr algn="l"/>
            <a:r>
              <a:rPr lang="en-US" b="1" dirty="0"/>
              <a:t>1 Pet. 4:17-19 </a:t>
            </a:r>
            <a:r>
              <a:rPr lang="en-US" dirty="0"/>
              <a:t>-  For the time is come for judgment to begin at the house of God: and if it begin first at us, what shall be the end of them that obey not the gospel of God? 18 And if the righteous is scarcely saved, where shall the ungodly and sinner appear? 19 Wherefore let them also that suffer according to the will of God commit their souls in well-doing unto a faithful Creator.</a:t>
            </a:r>
          </a:p>
          <a:p>
            <a:pPr algn="l"/>
            <a:endParaRPr lang="en-US" dirty="0"/>
          </a:p>
          <a:p>
            <a:pPr algn="l"/>
            <a:endParaRPr lang="en-US" b="1" dirty="0"/>
          </a:p>
        </p:txBody>
      </p:sp>
      <p:sp>
        <p:nvSpPr>
          <p:cNvPr id="4" name="Slide Number Placeholder 3"/>
          <p:cNvSpPr>
            <a:spLocks noGrp="1"/>
          </p:cNvSpPr>
          <p:nvPr>
            <p:ph type="sldNum" sz="quarter" idx="5"/>
          </p:nvPr>
        </p:nvSpPr>
        <p:spPr/>
        <p:txBody>
          <a:bodyPr/>
          <a:lstStyle/>
          <a:p>
            <a:fld id="{CDAAE1FE-786B-4B83-86A4-F53D629261B4}" type="slidenum">
              <a:rPr lang="en-US" smtClean="0"/>
              <a:t>4</a:t>
            </a:fld>
            <a:endParaRPr lang="en-US" dirty="0"/>
          </a:p>
        </p:txBody>
      </p:sp>
      <p:sp>
        <p:nvSpPr>
          <p:cNvPr id="5" name="Date Placeholder 4">
            <a:extLst>
              <a:ext uri="{FF2B5EF4-FFF2-40B4-BE49-F238E27FC236}">
                <a16:creationId xmlns:a16="http://schemas.microsoft.com/office/drawing/2014/main" id="{E9C76427-0CF3-4E37-8770-D21433ACE64C}"/>
              </a:ext>
            </a:extLst>
          </p:cNvPr>
          <p:cNvSpPr>
            <a:spLocks noGrp="1"/>
          </p:cNvSpPr>
          <p:nvPr>
            <p:ph type="dt" idx="1"/>
          </p:nvPr>
        </p:nvSpPr>
        <p:spPr/>
        <p:txBody>
          <a:bodyPr/>
          <a:lstStyle/>
          <a:p>
            <a:r>
              <a:rPr lang="en-US"/>
              <a:t>12/20/2020</a:t>
            </a:r>
            <a:endParaRPr lang="en-US" dirty="0"/>
          </a:p>
        </p:txBody>
      </p:sp>
    </p:spTree>
    <p:extLst>
      <p:ext uri="{BB962C8B-B14F-4D97-AF65-F5344CB8AC3E}">
        <p14:creationId xmlns:p14="http://schemas.microsoft.com/office/powerpoint/2010/main" val="1741529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12/20/2020</a:t>
            </a:r>
            <a:endParaRPr lang="en-US" dirty="0"/>
          </a:p>
        </p:txBody>
      </p:sp>
      <p:sp>
        <p:nvSpPr>
          <p:cNvPr id="5" name="Slide Number Placeholder 4"/>
          <p:cNvSpPr>
            <a:spLocks noGrp="1"/>
          </p:cNvSpPr>
          <p:nvPr>
            <p:ph type="sldNum" sz="quarter" idx="5"/>
          </p:nvPr>
        </p:nvSpPr>
        <p:spPr/>
        <p:txBody>
          <a:bodyPr/>
          <a:lstStyle/>
          <a:p>
            <a:fld id="{CDAAE1FE-786B-4B83-86A4-F53D629261B4}" type="slidenum">
              <a:rPr lang="en-US" smtClean="0"/>
              <a:t>5</a:t>
            </a:fld>
            <a:endParaRPr lang="en-US" dirty="0"/>
          </a:p>
        </p:txBody>
      </p:sp>
    </p:spTree>
    <p:extLst>
      <p:ext uri="{BB962C8B-B14F-4D97-AF65-F5344CB8AC3E}">
        <p14:creationId xmlns:p14="http://schemas.microsoft.com/office/powerpoint/2010/main" val="2717269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199" cy="5160961"/>
          </a:xfrm>
        </p:spPr>
        <p:txBody>
          <a:bodyPr/>
          <a:lstStyle/>
          <a:p>
            <a:r>
              <a:rPr lang="en-US" b="1" dirty="0"/>
              <a:t>Matt. 25:3-4 -  3 They that were foolish took their lamps, and took no oil with them: 4 But the wise took oil in their vessels with their lamps.</a:t>
            </a:r>
          </a:p>
          <a:p>
            <a:r>
              <a:rPr lang="en-US" b="1" dirty="0"/>
              <a:t>1 Cor. 15:58, ASV </a:t>
            </a:r>
            <a:r>
              <a:rPr lang="en-US" dirty="0"/>
              <a:t>- Wherefore, my beloved brethren, be ye </a:t>
            </a:r>
            <a:r>
              <a:rPr lang="en-US" dirty="0" err="1"/>
              <a:t>stedfast</a:t>
            </a:r>
            <a:r>
              <a:rPr lang="en-US" dirty="0"/>
              <a:t>, </a:t>
            </a:r>
            <a:r>
              <a:rPr lang="en-US" dirty="0" err="1"/>
              <a:t>unmoveable</a:t>
            </a:r>
            <a:r>
              <a:rPr lang="en-US" dirty="0"/>
              <a:t>, </a:t>
            </a:r>
            <a:r>
              <a:rPr lang="en-US" b="1" dirty="0"/>
              <a:t>always </a:t>
            </a:r>
            <a:r>
              <a:rPr lang="en-US" b="1" u="sng" dirty="0"/>
              <a:t>abounding</a:t>
            </a:r>
            <a:r>
              <a:rPr lang="en-US" b="1" dirty="0"/>
              <a:t> in the work of the Lord</a:t>
            </a:r>
            <a:r>
              <a:rPr lang="en-US" dirty="0"/>
              <a:t>, forasmuch as ye know that your labor is not vain in the Lord.</a:t>
            </a:r>
          </a:p>
          <a:p>
            <a:r>
              <a:rPr lang="en-US" b="1" dirty="0"/>
              <a:t>2 Cor. 8:7 </a:t>
            </a:r>
            <a:r>
              <a:rPr lang="en-US" b="0" dirty="0"/>
              <a:t>- Therefore, as </a:t>
            </a:r>
            <a:r>
              <a:rPr lang="en-US" b="1" dirty="0"/>
              <a:t>ye abound in every thing</a:t>
            </a:r>
            <a:r>
              <a:rPr lang="en-US" b="0" dirty="0"/>
              <a:t>, in faith, and utterance, and knowledge, and in all diligence, and in your love to us, see that ye </a:t>
            </a:r>
            <a:r>
              <a:rPr lang="en-US" b="1" dirty="0"/>
              <a:t>abound in this grace also.</a:t>
            </a:r>
          </a:p>
          <a:p>
            <a:r>
              <a:rPr lang="en-US" b="1" dirty="0"/>
              <a:t>2 Pet. 1:8 </a:t>
            </a:r>
            <a:r>
              <a:rPr lang="en-US" b="0" dirty="0"/>
              <a:t>- For if these things be in you, </a:t>
            </a:r>
            <a:r>
              <a:rPr lang="en-US" b="1" dirty="0"/>
              <a:t>and abound</a:t>
            </a:r>
            <a:r>
              <a:rPr lang="en-US" b="0" dirty="0"/>
              <a:t>, they make you that </a:t>
            </a:r>
            <a:r>
              <a:rPr lang="en-US" b="1" dirty="0"/>
              <a:t>ye shall neither be barren nor unfruitful in the knowledge of our Lord Jesus Christ.</a:t>
            </a:r>
          </a:p>
          <a:p>
            <a:endParaRPr lang="en-US" b="1" dirty="0"/>
          </a:p>
          <a:p>
            <a:r>
              <a:rPr lang="en-US" sz="1200" b="1" i="0" dirty="0">
                <a:solidFill>
                  <a:schemeClr val="tx1">
                    <a:lumMod val="50000"/>
                  </a:schemeClr>
                </a:solidFill>
                <a:latin typeface="Candara" panose="020E0502030303020204" pitchFamily="34" charset="0"/>
              </a:rPr>
              <a:t>10</a:t>
            </a:r>
            <a:r>
              <a:rPr lang="en-US" sz="1200" b="1" i="0" dirty="0">
                <a:latin typeface="Candara" panose="020E0502030303020204" pitchFamily="34" charset="0"/>
              </a:rPr>
              <a:t> And while they went away to buy, the bridegroom came; and they that were ready went in with him to the marriage feast: and the door was shut.</a:t>
            </a:r>
          </a:p>
          <a:p>
            <a:r>
              <a:rPr lang="en-US" sz="1100" b="1" i="0" dirty="0">
                <a:solidFill>
                  <a:schemeClr val="tx1">
                    <a:lumMod val="50000"/>
                  </a:schemeClr>
                </a:solidFill>
                <a:latin typeface="Candara" panose="020E0502030303020204" pitchFamily="34" charset="0"/>
              </a:rPr>
              <a:t>13</a:t>
            </a:r>
            <a:r>
              <a:rPr lang="en-US" sz="1100" b="1" i="0" dirty="0">
                <a:latin typeface="Candara" panose="020E0502030303020204" pitchFamily="34" charset="0"/>
              </a:rPr>
              <a:t> Watch therefore, for ye know not the day nor the hour.</a:t>
            </a:r>
            <a:endParaRPr lang="en-US" i="0" dirty="0"/>
          </a:p>
          <a:p>
            <a:endParaRPr lang="en-US" b="1" dirty="0"/>
          </a:p>
          <a:p>
            <a:r>
              <a:rPr lang="en-US" b="1" dirty="0"/>
              <a:t>1 Cor. 15:58, ASV </a:t>
            </a:r>
            <a:r>
              <a:rPr lang="en-US" dirty="0"/>
              <a:t>- Wherefore, my beloved brethren, be ye </a:t>
            </a:r>
            <a:r>
              <a:rPr lang="en-US" dirty="0" err="1"/>
              <a:t>stedfast</a:t>
            </a:r>
            <a:r>
              <a:rPr lang="en-US" dirty="0"/>
              <a:t>, </a:t>
            </a:r>
            <a:r>
              <a:rPr lang="en-US" dirty="0" err="1"/>
              <a:t>unmoveable</a:t>
            </a:r>
            <a:r>
              <a:rPr lang="en-US" dirty="0"/>
              <a:t>, </a:t>
            </a:r>
            <a:r>
              <a:rPr lang="en-US" b="1" dirty="0"/>
              <a:t>always </a:t>
            </a:r>
            <a:r>
              <a:rPr lang="en-US" b="1" u="sng" dirty="0"/>
              <a:t>abounding</a:t>
            </a:r>
            <a:r>
              <a:rPr lang="en-US" b="1" dirty="0"/>
              <a:t> in the work of the Lord</a:t>
            </a:r>
            <a:r>
              <a:rPr lang="en-US" dirty="0"/>
              <a:t>, forasmuch as ye know that your labor is not vain in the Lord.</a:t>
            </a:r>
          </a:p>
          <a:p>
            <a:r>
              <a:rPr lang="en-US" b="1" dirty="0"/>
              <a:t>Lk. 21:33-36 </a:t>
            </a:r>
            <a:r>
              <a:rPr lang="en-US" dirty="0"/>
              <a:t>-  Heaven and earth shall pass away: but my words shall not pass away. 34 And take heed to yourselves, lest at any time your hearts be overcharged with surfeiting, and drunkenness, and cares of this life, and so that day come upon you unawares. 35 For as a snare shall it come on all them that dwell on the face of the whole earth. 36 Watch ye therefore, and pray always, that ye may be accounted worthy to escape all these things that shall come to pass, and to stand before the Son of man.</a:t>
            </a:r>
          </a:p>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6</a:t>
            </a:fld>
            <a:endParaRPr lang="en-US" dirty="0"/>
          </a:p>
        </p:txBody>
      </p:sp>
      <p:sp>
        <p:nvSpPr>
          <p:cNvPr id="5" name="Date Placeholder 4">
            <a:extLst>
              <a:ext uri="{FF2B5EF4-FFF2-40B4-BE49-F238E27FC236}">
                <a16:creationId xmlns:a16="http://schemas.microsoft.com/office/drawing/2014/main" id="{D53CF1CE-6BA0-4714-AAE9-AE81C71A3054}"/>
              </a:ext>
            </a:extLst>
          </p:cNvPr>
          <p:cNvSpPr>
            <a:spLocks noGrp="1"/>
          </p:cNvSpPr>
          <p:nvPr>
            <p:ph type="dt" idx="1"/>
          </p:nvPr>
        </p:nvSpPr>
        <p:spPr/>
        <p:txBody>
          <a:bodyPr/>
          <a:lstStyle/>
          <a:p>
            <a:r>
              <a:rPr lang="en-US"/>
              <a:t>12/20/2020</a:t>
            </a:r>
            <a:endParaRPr lang="en-US" dirty="0"/>
          </a:p>
        </p:txBody>
      </p:sp>
    </p:spTree>
    <p:extLst>
      <p:ext uri="{BB962C8B-B14F-4D97-AF65-F5344CB8AC3E}">
        <p14:creationId xmlns:p14="http://schemas.microsoft.com/office/powerpoint/2010/main" val="511189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227637"/>
          </a:xfrm>
        </p:spPr>
        <p:txBody>
          <a:bodyPr/>
          <a:lstStyle/>
          <a:p>
            <a:r>
              <a:rPr lang="en-US" b="1" dirty="0">
                <a:solidFill>
                  <a:schemeClr val="tx1">
                    <a:lumMod val="50000"/>
                  </a:schemeClr>
                </a:solidFill>
              </a:rPr>
              <a:t>Vs. 5</a:t>
            </a:r>
            <a:r>
              <a:rPr lang="en-US" b="1" dirty="0"/>
              <a:t> - Now while the bridegroom tarried, they all slumbered and slept. </a:t>
            </a:r>
          </a:p>
          <a:p>
            <a:r>
              <a:rPr lang="en-US" b="1" dirty="0">
                <a:solidFill>
                  <a:schemeClr val="tx1">
                    <a:lumMod val="50000"/>
                  </a:schemeClr>
                </a:solidFill>
              </a:rPr>
              <a:t>Vs. 10</a:t>
            </a:r>
            <a:r>
              <a:rPr lang="en-US" b="1" dirty="0"/>
              <a:t> - And while they went away to buy, the bridegroom came; and they that were ready went in with him to the marriage feast: and the door was shut. </a:t>
            </a:r>
          </a:p>
          <a:p>
            <a:r>
              <a:rPr lang="en-US" b="1" dirty="0"/>
              <a:t>Eccl 12:1 </a:t>
            </a:r>
            <a:r>
              <a:rPr lang="en-US" dirty="0"/>
              <a:t>- Remember also thy Creator in the days of thy youth, before the evil days come, and the years draw nigh, when thou shalt say, I have no pleasure in them</a:t>
            </a:r>
            <a:r>
              <a:rPr lang="en-US" b="1" dirty="0"/>
              <a:t>;</a:t>
            </a:r>
          </a:p>
          <a:p>
            <a:r>
              <a:rPr lang="en-US" b="1" dirty="0"/>
              <a:t>Heb. 11:24-26 </a:t>
            </a:r>
            <a:r>
              <a:rPr lang="en-US" dirty="0"/>
              <a:t>-</a:t>
            </a:r>
            <a:r>
              <a:rPr lang="en-US" b="1" dirty="0"/>
              <a:t> </a:t>
            </a:r>
            <a:r>
              <a:rPr lang="en-US" dirty="0"/>
              <a:t>By faith Moses, when he was grown up, refused to be called the son of Pharaoh's daughter; 25 choosing rather to share ill treatment with the people of God, than to enjoy the pleasures of sin for a season; 26 accounting the reproach of Christ greater riches than the treasures of Egypt: for he looked unto the recompense of reward.</a:t>
            </a:r>
          </a:p>
          <a:p>
            <a:r>
              <a:rPr lang="en-US" b="1" i="0" dirty="0"/>
              <a:t>Matt. 25:13 </a:t>
            </a:r>
            <a:r>
              <a:rPr lang="en-US" b="0" i="0" dirty="0"/>
              <a:t>- Watch therefore, for ye know neither the day nor the hour wherein the Son of man cometh.</a:t>
            </a:r>
          </a:p>
          <a:p>
            <a:r>
              <a:rPr lang="en-US" b="1" i="0" dirty="0"/>
              <a:t>Jas. 4:13-15- </a:t>
            </a:r>
            <a:r>
              <a:rPr lang="en-US" b="0" i="0" dirty="0"/>
              <a:t>Come now, ye that say, To-day or to-morrow we will go into this city, and spend a year there, and trade, and get gain: 14 whereas ye know not what shall be on the morrow. What is your life? For ye are a vapor, that </a:t>
            </a:r>
            <a:r>
              <a:rPr lang="en-US" b="0" i="0" dirty="0" err="1"/>
              <a:t>appeareth</a:t>
            </a:r>
            <a:r>
              <a:rPr lang="en-US" b="0" i="0" dirty="0"/>
              <a:t> for a little time, and then </a:t>
            </a:r>
            <a:r>
              <a:rPr lang="en-US" b="0" i="0" dirty="0" err="1"/>
              <a:t>vanisheth</a:t>
            </a:r>
            <a:r>
              <a:rPr lang="en-US" b="0" i="0" dirty="0"/>
              <a:t> away. 15 For that ye ought to say, If the Lord will, we shall both live, and do this or that.</a:t>
            </a:r>
          </a:p>
          <a:p>
            <a:r>
              <a:rPr lang="en-US" b="1" i="0" dirty="0"/>
              <a:t>Lk. 8:14 </a:t>
            </a:r>
            <a:r>
              <a:rPr lang="en-US" b="0" i="0" dirty="0"/>
              <a:t>- And that which fell among thorns are they, which, when they have heard, go forth, and are choked with cares and riches and pleasures of this life, and bring no fruit to perfection.</a:t>
            </a:r>
          </a:p>
          <a:p>
            <a:r>
              <a:rPr lang="en-US" b="1" i="0" dirty="0"/>
              <a:t>Heb. 3:13 </a:t>
            </a:r>
            <a:r>
              <a:rPr lang="en-US" b="0" i="0" dirty="0"/>
              <a:t>- But exhort one another daily, while it is called To day; lest any of you be hardened through the deceitfulness of sin.</a:t>
            </a:r>
          </a:p>
          <a:p>
            <a:r>
              <a:rPr lang="en-US" b="1" i="0" dirty="0"/>
              <a:t>Acts 24:24-25</a:t>
            </a:r>
            <a:r>
              <a:rPr lang="en-US" b="0" i="0" dirty="0"/>
              <a:t> - But after certain days, Felix came with Drusilla, his wife, who was a Jewess, and sent for Paul, and heard him concerning the faith in Christ Jesus. 25</a:t>
            </a:r>
            <a:r>
              <a:rPr lang="en-US" b="1" i="0" dirty="0"/>
              <a:t> And as he reasoned of righteousness, and self-control, and the judgment to come</a:t>
            </a:r>
            <a:r>
              <a:rPr lang="en-US" b="0" i="0" dirty="0"/>
              <a:t>, Felix was terrified, and answered, </a:t>
            </a:r>
            <a:r>
              <a:rPr lang="en-US" b="1" i="0" dirty="0"/>
              <a:t>Go thy way for this time; and when I have a convenient season, I will call thee unto me</a:t>
            </a:r>
            <a:r>
              <a:rPr lang="en-US" b="0" i="0" dirty="0"/>
              <a:t>.</a:t>
            </a:r>
          </a:p>
          <a:p>
            <a:pPr algn="l"/>
            <a:r>
              <a:rPr lang="en-US" b="0" i="0" dirty="0"/>
              <a:t>Felix and Drusilla were living in adultery and were both involved in evil. </a:t>
            </a:r>
            <a:r>
              <a:rPr lang="en-US" b="0" i="0" u="none" strike="noStrike" baseline="0" dirty="0"/>
              <a:t>They expected to be offered money by Paul but what they got was a gospel sermon that demanded that they change their lives.</a:t>
            </a:r>
            <a:endParaRPr lang="en-US" b="0" i="0" dirty="0"/>
          </a:p>
        </p:txBody>
      </p:sp>
      <p:sp>
        <p:nvSpPr>
          <p:cNvPr id="4" name="Slide Number Placeholder 3"/>
          <p:cNvSpPr>
            <a:spLocks noGrp="1"/>
          </p:cNvSpPr>
          <p:nvPr>
            <p:ph type="sldNum" sz="quarter" idx="5"/>
          </p:nvPr>
        </p:nvSpPr>
        <p:spPr/>
        <p:txBody>
          <a:bodyPr/>
          <a:lstStyle/>
          <a:p>
            <a:fld id="{CDAAE1FE-786B-4B83-86A4-F53D629261B4}" type="slidenum">
              <a:rPr lang="en-US" smtClean="0"/>
              <a:t>7</a:t>
            </a:fld>
            <a:endParaRPr lang="en-US" dirty="0"/>
          </a:p>
        </p:txBody>
      </p:sp>
      <p:sp>
        <p:nvSpPr>
          <p:cNvPr id="5" name="Date Placeholder 4">
            <a:extLst>
              <a:ext uri="{FF2B5EF4-FFF2-40B4-BE49-F238E27FC236}">
                <a16:creationId xmlns:a16="http://schemas.microsoft.com/office/drawing/2014/main" id="{199D7551-A921-413C-9103-768C30772F6D}"/>
              </a:ext>
            </a:extLst>
          </p:cNvPr>
          <p:cNvSpPr>
            <a:spLocks noGrp="1"/>
          </p:cNvSpPr>
          <p:nvPr>
            <p:ph type="dt" idx="1"/>
          </p:nvPr>
        </p:nvSpPr>
        <p:spPr/>
        <p:txBody>
          <a:bodyPr/>
          <a:lstStyle/>
          <a:p>
            <a:r>
              <a:rPr lang="en-US"/>
              <a:t>12/20/2020</a:t>
            </a:r>
            <a:endParaRPr lang="en-US" dirty="0"/>
          </a:p>
        </p:txBody>
      </p:sp>
    </p:spTree>
    <p:extLst>
      <p:ext uri="{BB962C8B-B14F-4D97-AF65-F5344CB8AC3E}">
        <p14:creationId xmlns:p14="http://schemas.microsoft.com/office/powerpoint/2010/main" val="3790992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084761"/>
          </a:xfrm>
        </p:spPr>
        <p:txBody>
          <a:bodyPr/>
          <a:lstStyle/>
          <a:p>
            <a:r>
              <a:rPr lang="en-US" b="1" dirty="0"/>
              <a:t>Gal. 6:1-5 </a:t>
            </a:r>
            <a:r>
              <a:rPr lang="en-US" dirty="0"/>
              <a:t>- Brethren, even if a man be overtaken in any trespass, ye who are spiritual, restore such a one in a spirit of gentleness; looking to thyself, lest thou also be tempted. 2 Bear ye one another's burdens, and so fulfil the law of Christ. </a:t>
            </a:r>
            <a:r>
              <a:rPr lang="en-US" b="1" i="1" dirty="0"/>
              <a:t>3 For if a man thinketh himself to be something when he is nothing, he </a:t>
            </a:r>
            <a:r>
              <a:rPr lang="en-US" b="1" i="1" dirty="0" err="1"/>
              <a:t>deceiveth</a:t>
            </a:r>
            <a:r>
              <a:rPr lang="en-US" b="1" i="1" dirty="0"/>
              <a:t> himself. 4 But let each man prove his own work, and then shall he have his glorying in regard of himself alone, and not of his neighbor. 5 For each man shall bear his own burden (load).</a:t>
            </a:r>
          </a:p>
          <a:p>
            <a:r>
              <a:rPr lang="en-US" b="1" dirty="0"/>
              <a:t>2 Cor. 5:10 </a:t>
            </a:r>
            <a:r>
              <a:rPr lang="en-US" dirty="0"/>
              <a:t>-  For we must all be made manifest before the judgment-seat of Christ; that each one may receive the things done in the body, according to what he hath done, whether it be good or bad.</a:t>
            </a:r>
          </a:p>
          <a:p>
            <a:r>
              <a:rPr lang="en-US" b="1" dirty="0"/>
              <a:t>Rom. 10:1-4 </a:t>
            </a:r>
            <a:r>
              <a:rPr lang="en-US" dirty="0"/>
              <a:t>- Brethren, my heart's desire and my supplication to God is for them, that they may be saved. 2 For I bear them witness that they have a zeal for God, but not according to knowledge. 3 For being ignorant of God's righteousness, and seeking to establish their own, they did not subject themselves to the righteousness of God. 4 For Christ is the end of the law unto righteousness to every one that believeth.</a:t>
            </a:r>
          </a:p>
          <a:p>
            <a:endParaRPr lang="en-US" b="1" dirty="0"/>
          </a:p>
        </p:txBody>
      </p:sp>
      <p:sp>
        <p:nvSpPr>
          <p:cNvPr id="4" name="Slide Number Placeholder 3"/>
          <p:cNvSpPr>
            <a:spLocks noGrp="1"/>
          </p:cNvSpPr>
          <p:nvPr>
            <p:ph type="sldNum" sz="quarter" idx="5"/>
          </p:nvPr>
        </p:nvSpPr>
        <p:spPr/>
        <p:txBody>
          <a:bodyPr/>
          <a:lstStyle/>
          <a:p>
            <a:fld id="{CDAAE1FE-786B-4B83-86A4-F53D629261B4}" type="slidenum">
              <a:rPr lang="en-US" smtClean="0"/>
              <a:t>8</a:t>
            </a:fld>
            <a:endParaRPr lang="en-US" dirty="0"/>
          </a:p>
        </p:txBody>
      </p:sp>
      <p:sp>
        <p:nvSpPr>
          <p:cNvPr id="5" name="Date Placeholder 4">
            <a:extLst>
              <a:ext uri="{FF2B5EF4-FFF2-40B4-BE49-F238E27FC236}">
                <a16:creationId xmlns:a16="http://schemas.microsoft.com/office/drawing/2014/main" id="{97707EDC-B72A-4221-BC6B-54CB6F2FBCEC}"/>
              </a:ext>
            </a:extLst>
          </p:cNvPr>
          <p:cNvSpPr>
            <a:spLocks noGrp="1"/>
          </p:cNvSpPr>
          <p:nvPr>
            <p:ph type="dt" idx="1"/>
          </p:nvPr>
        </p:nvSpPr>
        <p:spPr/>
        <p:txBody>
          <a:bodyPr/>
          <a:lstStyle/>
          <a:p>
            <a:r>
              <a:rPr lang="en-US"/>
              <a:t>12/20/2020</a:t>
            </a:r>
            <a:endParaRPr lang="en-US" dirty="0"/>
          </a:p>
        </p:txBody>
      </p:sp>
    </p:spTree>
    <p:extLst>
      <p:ext uri="{BB962C8B-B14F-4D97-AF65-F5344CB8AC3E}">
        <p14:creationId xmlns:p14="http://schemas.microsoft.com/office/powerpoint/2010/main" val="3224779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12/20/2020</a:t>
            </a:r>
            <a:endParaRPr lang="en-US" dirty="0"/>
          </a:p>
        </p:txBody>
      </p:sp>
      <p:sp>
        <p:nvSpPr>
          <p:cNvPr id="5" name="Slide Number Placeholder 4"/>
          <p:cNvSpPr>
            <a:spLocks noGrp="1"/>
          </p:cNvSpPr>
          <p:nvPr>
            <p:ph type="sldNum" sz="quarter" idx="5"/>
          </p:nvPr>
        </p:nvSpPr>
        <p:spPr/>
        <p:txBody>
          <a:bodyPr/>
          <a:lstStyle/>
          <a:p>
            <a:fld id="{CDAAE1FE-786B-4B83-86A4-F53D629261B4}" type="slidenum">
              <a:rPr lang="en-US" smtClean="0"/>
              <a:t>9</a:t>
            </a:fld>
            <a:endParaRPr lang="en-US" dirty="0"/>
          </a:p>
        </p:txBody>
      </p:sp>
    </p:spTree>
    <p:extLst>
      <p:ext uri="{BB962C8B-B14F-4D97-AF65-F5344CB8AC3E}">
        <p14:creationId xmlns:p14="http://schemas.microsoft.com/office/powerpoint/2010/main" val="1796725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BCA6D8-2AB9-4FA7-84D6-21CFDFA6602C}" type="datetime1">
              <a:rPr lang="en-US" smtClean="0"/>
              <a:t>12/20/2020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2758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1736C3-CD44-49C5-883D-C25ED61840C5}" type="datetime1">
              <a:rPr lang="en-US" smtClean="0"/>
              <a:t>12/20/2020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8892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50096D-BC3C-4D6F-81C5-B18E445033FE}" type="datetime1">
              <a:rPr lang="en-US" smtClean="0"/>
              <a:t>12/20/2020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59609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BBE6BCA-A45E-4EDD-B2A2-79496690652A}" type="datetime1">
              <a:rPr lang="en-US" smtClean="0"/>
              <a:t>12/20/2020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1375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E0BD4D5-E713-4A76-B8A6-E8296C86111A}" type="datetime1">
              <a:rPr lang="en-US" smtClean="0"/>
              <a:t>12/20/2020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0453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B65735B-1397-4123-BD87-3AC0A6B0228B}" type="datetime1">
              <a:rPr lang="en-US" smtClean="0"/>
              <a:t>12/20/2020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3380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49A968-E4C6-42C6-99D2-B56CE87A797F}" type="datetime1">
              <a:rPr lang="en-US" smtClean="0"/>
              <a:t>12/20/2020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13218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393E0-CDCC-40BD-9500-19DC2421328A}" type="datetime1">
              <a:rPr lang="en-US" smtClean="0"/>
              <a:t>12/20/2020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9130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C9C443-081F-4000-ADB2-348E8EC3BF89}" type="datetime1">
              <a:rPr lang="en-US" smtClean="0"/>
              <a:t>12/20/2020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431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A33BE9-BD71-4E54-A385-13BAF6F06BBA}" type="datetime1">
              <a:rPr lang="en-US" smtClean="0"/>
              <a:t>12/20/2020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4390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BF7BBE-7A7C-4801-A80B-9E0F84CE33D8}" type="datetime1">
              <a:rPr lang="en-US" smtClean="0"/>
              <a:t>12/20/2020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6513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685396-5315-4824-BAA4-03081A8EF78C}" type="datetime1">
              <a:rPr lang="en-US" smtClean="0"/>
              <a:t>12/20/2020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928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EC707A-D6DB-44D3-B180-B0422CCE9E0D}" type="datetime1">
              <a:rPr lang="en-US" smtClean="0"/>
              <a:t>12/20/2020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232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D3E0D-33C1-48F9-8D97-104F04066C83}" type="datetime1">
              <a:rPr lang="en-US" smtClean="0"/>
              <a:t>12/20/2020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293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6BE5A6-FD9D-4C97-8FC8-73920ACDE087}" type="datetime1">
              <a:rPr lang="en-US" smtClean="0"/>
              <a:t>12/20/2020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066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6808A7-D1EE-47E3-8001-EF615D93AAF8}" type="datetime1">
              <a:rPr lang="en-US" smtClean="0"/>
              <a:t>12/20/2020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432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52E10FF-C96A-4CE7-B779-EC7E67D020E6}" type="datetime1">
              <a:rPr lang="en-US" smtClean="0"/>
              <a:t>12/20/2020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952317"/>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182880" y="13002"/>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811475" y="4169664"/>
            <a:ext cx="10083548" cy="1000603"/>
          </a:xfrm>
        </p:spPr>
        <p:txBody>
          <a:bodyPr>
            <a:normAutofit/>
          </a:bodyPr>
          <a:lstStyle/>
          <a:p>
            <a:r>
              <a:rPr lang="en-US" b="1" dirty="0">
                <a:solidFill>
                  <a:schemeClr val="bg1"/>
                </a:solidFill>
                <a:latin typeface="Candara" panose="020E0502030303020204" pitchFamily="34" charset="0"/>
              </a:rPr>
              <a:t>Three Lessons From Ten Virgins</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2124828" y="5129110"/>
            <a:ext cx="8915399" cy="611751"/>
          </a:xfrm>
        </p:spPr>
        <p:txBody>
          <a:bodyPr>
            <a:normAutofit/>
          </a:bodyPr>
          <a:lstStyle/>
          <a:p>
            <a:r>
              <a:rPr lang="en-US" sz="2800" dirty="0">
                <a:solidFill>
                  <a:schemeClr val="bg1">
                    <a:lumMod val="75000"/>
                    <a:lumOff val="25000"/>
                  </a:schemeClr>
                </a:solidFill>
                <a:latin typeface="Candara" panose="020E0502030303020204" pitchFamily="34" charset="0"/>
              </a:rPr>
              <a:t>Matthew 25:1-13</a:t>
            </a:r>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129412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 calcmode="lin" valueType="num">
                                      <p:cBhvr additive="base">
                                        <p:cTn id="10" dur="3500"/>
                                        <p:tgtEl>
                                          <p:spTgt spid="1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3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880851" y="2886274"/>
            <a:ext cx="5841779" cy="1120605"/>
          </a:xfrm>
          <a:solidFill>
            <a:schemeClr val="accent1">
              <a:lumMod val="20000"/>
              <a:lumOff val="80000"/>
            </a:schemeClr>
          </a:solidFill>
          <a:ln>
            <a:noFill/>
          </a:ln>
        </p:spPr>
        <p:txBody>
          <a:bodyPr>
            <a:normAutofit/>
          </a:bodyPr>
          <a:lstStyle/>
          <a:p>
            <a:pPr algn="ctr">
              <a:defRPr/>
            </a:pPr>
            <a:r>
              <a:rPr lang="en-US" altLang="en-US" sz="3998" b="1" i="1" dirty="0">
                <a:solidFill>
                  <a:schemeClr val="bg2"/>
                </a:solidFill>
                <a:effectLst>
                  <a:glow rad="38100">
                    <a:schemeClr val="bg1">
                      <a:lumMod val="65000"/>
                      <a:lumOff val="35000"/>
                      <a:alpha val="40000"/>
                    </a:schemeClr>
                  </a:glow>
                </a:effectLst>
                <a:latin typeface="Candara" panose="020E0502030303020204" pitchFamily="34" charset="0"/>
              </a:rPr>
              <a:t>“…what shall we do?” </a:t>
            </a:r>
            <a:br>
              <a:rPr lang="en-US" altLang="en-US" sz="1798" b="1" i="1" dirty="0">
                <a:solidFill>
                  <a:schemeClr val="bg2"/>
                </a:solidFill>
                <a:effectLst>
                  <a:glow rad="38100">
                    <a:schemeClr val="bg1">
                      <a:lumMod val="65000"/>
                      <a:lumOff val="35000"/>
                      <a:alpha val="40000"/>
                    </a:schemeClr>
                  </a:glow>
                </a:effectLst>
                <a:latin typeface="Candara" panose="020E0502030303020204" pitchFamily="34" charset="0"/>
              </a:rPr>
            </a:br>
            <a:r>
              <a:rPr lang="en-US" altLang="en-US" sz="2398" dirty="0">
                <a:solidFill>
                  <a:schemeClr val="bg2"/>
                </a:solidFill>
                <a:effectLst>
                  <a:glow rad="38100">
                    <a:schemeClr val="bg1">
                      <a:lumMod val="65000"/>
                      <a:lumOff val="35000"/>
                      <a:alpha val="40000"/>
                    </a:schemeClr>
                  </a:glow>
                </a:effectLst>
                <a:latin typeface="Candara" panose="020E0502030303020204" pitchFamily="34" charset="0"/>
              </a:rPr>
              <a:t>Acts 2:37</a:t>
            </a:r>
            <a:r>
              <a:rPr lang="en-US" altLang="en-US" sz="2398" dirty="0">
                <a:solidFill>
                  <a:schemeClr val="bg2"/>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869257" y="533584"/>
            <a:ext cx="9843008" cy="5841778"/>
          </a:xfrm>
          <a:solidFill>
            <a:schemeClr val="accent1">
              <a:lumMod val="20000"/>
              <a:lumOff val="80000"/>
            </a:schemeClr>
          </a:solidFill>
          <a:ln>
            <a:noFill/>
          </a:ln>
        </p:spPr>
        <p:txBody>
          <a:bodyPr anchor="t">
            <a:normAutofit fontScale="92500" lnSpcReduction="10000"/>
          </a:bodyPr>
          <a:lstStyle/>
          <a:p>
            <a:pPr marL="45692" indent="0">
              <a:lnSpc>
                <a:spcPct val="120000"/>
              </a:lnSpc>
              <a:spcBef>
                <a:spcPts val="0"/>
              </a:spcBef>
              <a:buNone/>
              <a:defRPr/>
            </a:pPr>
            <a:r>
              <a:rPr lang="en-US" altLang="en-US" sz="3898" b="1"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Alien sinners must…</a:t>
            </a:r>
          </a:p>
          <a:p>
            <a:pPr>
              <a:lnSpc>
                <a:spcPct val="110000"/>
              </a:lnSpc>
              <a:spcBef>
                <a:spcPts val="0"/>
              </a:spcBef>
              <a:buClr>
                <a:schemeClr val="bg1"/>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a:lnSpc>
                <a:spcPct val="110000"/>
              </a:lnSpc>
              <a:buClr>
                <a:schemeClr val="bg1"/>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a:lnSpc>
                <a:spcPct val="110000"/>
              </a:lnSpc>
              <a:buClr>
                <a:schemeClr val="bg1"/>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Their Sins – Acts 17:30</a:t>
            </a:r>
          </a:p>
          <a:p>
            <a:pPr>
              <a:lnSpc>
                <a:spcPct val="110000"/>
              </a:lnSpc>
              <a:buClr>
                <a:schemeClr val="bg1"/>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Confess Their Faith in Christ Before Men – Matthew 10:32</a:t>
            </a:r>
          </a:p>
          <a:p>
            <a:pPr>
              <a:lnSpc>
                <a:spcPct val="110000"/>
              </a:lnSpc>
              <a:buClr>
                <a:schemeClr val="bg1"/>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Their Sins – Acts 2:38</a:t>
            </a:r>
          </a:p>
          <a:p>
            <a:pPr marL="0" indent="0">
              <a:lnSpc>
                <a:spcPct val="120000"/>
              </a:lnSpc>
              <a:spcBef>
                <a:spcPts val="0"/>
              </a:spcBef>
              <a:buNone/>
              <a:defRPr/>
            </a:pPr>
            <a:r>
              <a:rPr lang="en-US" altLang="en-US" sz="3898" b="1"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Erring children of God must…</a:t>
            </a:r>
          </a:p>
          <a:p>
            <a:pPr>
              <a:lnSpc>
                <a:spcPct val="120000"/>
              </a:lnSpc>
              <a:spcBef>
                <a:spcPts val="0"/>
              </a:spcBef>
              <a:buClrTx/>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8" b="1"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Christians must live </a:t>
            </a:r>
            <a:r>
              <a:rPr lang="en-US" altLang="en-US" sz="3898" b="1" i="1"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“faithful </a:t>
            </a:r>
            <a:r>
              <a:rPr lang="en-US" altLang="en-US" sz="3898" b="1" i="1" u="sng"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unto</a:t>
            </a:r>
            <a:r>
              <a:rPr lang="en-US" altLang="en-US" sz="3898" b="1" i="1"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 death”</a:t>
            </a:r>
          </a:p>
          <a:p>
            <a:pPr>
              <a:lnSpc>
                <a:spcPct val="120000"/>
              </a:lnSpc>
              <a:spcBef>
                <a:spcPts val="0"/>
              </a:spcBef>
              <a:buClr>
                <a:schemeClr val="bg2"/>
              </a:buClr>
              <a:buFont typeface="Wingdings" panose="05000000000000000000" pitchFamily="2" charset="2"/>
              <a:buChar char="§"/>
              <a:defRPr/>
            </a:pPr>
            <a:r>
              <a:rPr lang="en-US" altLang="en-US" sz="3200" dirty="0">
                <a:solidFill>
                  <a:schemeClr val="bg2"/>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4" name="Slide Number Placeholder 3">
            <a:extLst>
              <a:ext uri="{FF2B5EF4-FFF2-40B4-BE49-F238E27FC236}">
                <a16:creationId xmlns:a16="http://schemas.microsoft.com/office/drawing/2014/main" id="{7748796C-08B6-4172-85C6-2557231168DD}"/>
              </a:ext>
            </a:extLst>
          </p:cNvPr>
          <p:cNvSpPr>
            <a:spLocks noGrp="1"/>
          </p:cNvSpPr>
          <p:nvPr>
            <p:ph type="sldNum" sz="quarter" idx="12"/>
          </p:nvPr>
        </p:nvSpPr>
        <p:spPr>
          <a:xfrm>
            <a:off x="10774385" y="6412146"/>
            <a:ext cx="779564" cy="365030"/>
          </a:xfrm>
        </p:spPr>
        <p:txBody>
          <a:bodyPr/>
          <a:lstStyle/>
          <a:p>
            <a:fld id="{D57F1E4F-1CFF-5643-939E-217C01CDF565}" type="slidenum">
              <a:rPr lang="en-US">
                <a:solidFill>
                  <a:schemeClr val="tx1"/>
                </a:solidFill>
              </a:rPr>
              <a:pPr/>
              <a:t>10</a:t>
            </a:fld>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543D3-85DA-4125-98E3-419EF886DEA2}"/>
              </a:ext>
            </a:extLst>
          </p:cNvPr>
          <p:cNvSpPr>
            <a:spLocks noGrp="1"/>
          </p:cNvSpPr>
          <p:nvPr>
            <p:ph type="title"/>
          </p:nvPr>
        </p:nvSpPr>
        <p:spPr>
          <a:xfrm>
            <a:off x="1640156" y="509809"/>
            <a:ext cx="8911687" cy="944917"/>
          </a:xfrm>
        </p:spPr>
        <p:txBody>
          <a:bodyPr>
            <a:normAutofit/>
          </a:bodyPr>
          <a:lstStyle/>
          <a:p>
            <a:r>
              <a:rPr lang="en-US" sz="4800" b="1" dirty="0">
                <a:latin typeface="Candara" panose="020E0502030303020204" pitchFamily="34" charset="0"/>
              </a:rPr>
              <a:t>Matthew 25:1-7, ASV</a:t>
            </a:r>
          </a:p>
        </p:txBody>
      </p:sp>
      <p:sp>
        <p:nvSpPr>
          <p:cNvPr id="3" name="Content Placeholder 2">
            <a:extLst>
              <a:ext uri="{FF2B5EF4-FFF2-40B4-BE49-F238E27FC236}">
                <a16:creationId xmlns:a16="http://schemas.microsoft.com/office/drawing/2014/main" id="{D3E79314-1716-4FAF-B9E5-990947239D13}"/>
              </a:ext>
            </a:extLst>
          </p:cNvPr>
          <p:cNvSpPr>
            <a:spLocks noGrp="1"/>
          </p:cNvSpPr>
          <p:nvPr>
            <p:ph idx="1"/>
          </p:nvPr>
        </p:nvSpPr>
        <p:spPr>
          <a:xfrm>
            <a:off x="1539730" y="1614054"/>
            <a:ext cx="10258018" cy="5065041"/>
          </a:xfrm>
        </p:spPr>
        <p:txBody>
          <a:bodyPr>
            <a:normAutofit/>
          </a:bodyPr>
          <a:lstStyle/>
          <a:p>
            <a:pPr marL="0" indent="0">
              <a:buNone/>
            </a:pPr>
            <a:r>
              <a:rPr lang="en-US" sz="3200" b="1" i="1" dirty="0">
                <a:solidFill>
                  <a:schemeClr val="tx1">
                    <a:lumMod val="50000"/>
                  </a:schemeClr>
                </a:solidFill>
                <a:latin typeface="Candara" panose="020E0502030303020204" pitchFamily="34" charset="0"/>
              </a:rPr>
              <a:t>1</a:t>
            </a:r>
            <a:r>
              <a:rPr lang="en-US" sz="3200" b="1" i="1" dirty="0">
                <a:latin typeface="Candara" panose="020E0502030303020204" pitchFamily="34" charset="0"/>
              </a:rPr>
              <a:t> Then shall the kingdom of heaven be likened unto ten virgins, who took their lamps, and went forth to meet the bridegroom. </a:t>
            </a:r>
            <a:r>
              <a:rPr lang="en-US" sz="3200" b="1" i="1" dirty="0">
                <a:solidFill>
                  <a:schemeClr val="tx1">
                    <a:lumMod val="50000"/>
                  </a:schemeClr>
                </a:solidFill>
                <a:latin typeface="Candara" panose="020E0502030303020204" pitchFamily="34" charset="0"/>
              </a:rPr>
              <a:t>2</a:t>
            </a:r>
            <a:r>
              <a:rPr lang="en-US" sz="3200" b="1" i="1" dirty="0">
                <a:latin typeface="Candara" panose="020E0502030303020204" pitchFamily="34" charset="0"/>
              </a:rPr>
              <a:t> And five of them were foolish, and five were wise. </a:t>
            </a:r>
            <a:r>
              <a:rPr lang="en-US" sz="3200" b="1" i="1" dirty="0">
                <a:solidFill>
                  <a:schemeClr val="tx1">
                    <a:lumMod val="50000"/>
                  </a:schemeClr>
                </a:solidFill>
                <a:latin typeface="Candara" panose="020E0502030303020204" pitchFamily="34" charset="0"/>
              </a:rPr>
              <a:t>3</a:t>
            </a:r>
            <a:r>
              <a:rPr lang="en-US" sz="3200" b="1" i="1" dirty="0">
                <a:latin typeface="Candara" panose="020E0502030303020204" pitchFamily="34" charset="0"/>
              </a:rPr>
              <a:t> For the foolish, when they took their lamps, took no oil with them: </a:t>
            </a:r>
            <a:r>
              <a:rPr lang="en-US" sz="3200" b="1" i="1" dirty="0">
                <a:solidFill>
                  <a:schemeClr val="tx1">
                    <a:lumMod val="50000"/>
                  </a:schemeClr>
                </a:solidFill>
                <a:latin typeface="Candara" panose="020E0502030303020204" pitchFamily="34" charset="0"/>
              </a:rPr>
              <a:t>4</a:t>
            </a:r>
            <a:r>
              <a:rPr lang="en-US" sz="3200" b="1" i="1" dirty="0">
                <a:latin typeface="Candara" panose="020E0502030303020204" pitchFamily="34" charset="0"/>
              </a:rPr>
              <a:t> but the wise took oil in their vessels with their lamps. </a:t>
            </a:r>
            <a:r>
              <a:rPr lang="en-US" sz="3200" b="1" i="1" dirty="0">
                <a:solidFill>
                  <a:schemeClr val="tx1">
                    <a:lumMod val="50000"/>
                  </a:schemeClr>
                </a:solidFill>
                <a:latin typeface="Candara" panose="020E0502030303020204" pitchFamily="34" charset="0"/>
              </a:rPr>
              <a:t>5</a:t>
            </a:r>
            <a:r>
              <a:rPr lang="en-US" sz="3200" b="1" i="1" dirty="0">
                <a:latin typeface="Candara" panose="020E0502030303020204" pitchFamily="34" charset="0"/>
              </a:rPr>
              <a:t> Now while the bridegroom tarried, they all slumbered and slept. </a:t>
            </a:r>
            <a:r>
              <a:rPr lang="en-US" sz="3200" b="1" i="1" dirty="0">
                <a:solidFill>
                  <a:schemeClr val="tx1">
                    <a:lumMod val="50000"/>
                  </a:schemeClr>
                </a:solidFill>
                <a:latin typeface="Candara" panose="020E0502030303020204" pitchFamily="34" charset="0"/>
              </a:rPr>
              <a:t>6</a:t>
            </a:r>
            <a:r>
              <a:rPr lang="en-US" sz="3200" b="1" i="1" dirty="0">
                <a:latin typeface="Candara" panose="020E0502030303020204" pitchFamily="34" charset="0"/>
              </a:rPr>
              <a:t> But at midnight there is a cry, Behold, the bridegroom! Come ye forth to meet him. </a:t>
            </a:r>
            <a:r>
              <a:rPr lang="en-US" sz="3200" b="1" i="1" dirty="0">
                <a:solidFill>
                  <a:schemeClr val="tx1">
                    <a:lumMod val="50000"/>
                  </a:schemeClr>
                </a:solidFill>
                <a:latin typeface="Candara" panose="020E0502030303020204" pitchFamily="34" charset="0"/>
              </a:rPr>
              <a:t>7</a:t>
            </a:r>
            <a:r>
              <a:rPr lang="en-US" sz="3200" b="1" i="1" dirty="0">
                <a:latin typeface="Candara" panose="020E0502030303020204" pitchFamily="34" charset="0"/>
              </a:rPr>
              <a:t> Then all those virgins arose, and trimmed their lamps. </a:t>
            </a:r>
          </a:p>
        </p:txBody>
      </p:sp>
      <p:sp>
        <p:nvSpPr>
          <p:cNvPr id="4" name="Slide Number Placeholder 3">
            <a:extLst>
              <a:ext uri="{FF2B5EF4-FFF2-40B4-BE49-F238E27FC236}">
                <a16:creationId xmlns:a16="http://schemas.microsoft.com/office/drawing/2014/main" id="{1F05A5F9-CC61-47CA-8EF6-209A7A4CE7C2}"/>
              </a:ext>
            </a:extLst>
          </p:cNvPr>
          <p:cNvSpPr>
            <a:spLocks noGrp="1"/>
          </p:cNvSpPr>
          <p:nvPr>
            <p:ph type="sldNum" sz="quarter" idx="12"/>
          </p:nvPr>
        </p:nvSpPr>
        <p:spPr>
          <a:xfrm>
            <a:off x="11188669" y="6182019"/>
            <a:ext cx="779767" cy="365125"/>
          </a:xfrm>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0616826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543D3-85DA-4125-98E3-419EF886DEA2}"/>
              </a:ext>
            </a:extLst>
          </p:cNvPr>
          <p:cNvSpPr>
            <a:spLocks noGrp="1"/>
          </p:cNvSpPr>
          <p:nvPr>
            <p:ph type="title"/>
          </p:nvPr>
        </p:nvSpPr>
        <p:spPr>
          <a:xfrm>
            <a:off x="1640156" y="509809"/>
            <a:ext cx="8911687" cy="944917"/>
          </a:xfrm>
        </p:spPr>
        <p:txBody>
          <a:bodyPr>
            <a:normAutofit/>
          </a:bodyPr>
          <a:lstStyle/>
          <a:p>
            <a:r>
              <a:rPr lang="en-US" sz="4800" b="1" dirty="0">
                <a:latin typeface="Candara" panose="020E0502030303020204" pitchFamily="34" charset="0"/>
              </a:rPr>
              <a:t>Matthew 25:8-13, ASV</a:t>
            </a:r>
          </a:p>
        </p:txBody>
      </p:sp>
      <p:sp>
        <p:nvSpPr>
          <p:cNvPr id="3" name="Content Placeholder 2">
            <a:extLst>
              <a:ext uri="{FF2B5EF4-FFF2-40B4-BE49-F238E27FC236}">
                <a16:creationId xmlns:a16="http://schemas.microsoft.com/office/drawing/2014/main" id="{D3E79314-1716-4FAF-B9E5-990947239D13}"/>
              </a:ext>
            </a:extLst>
          </p:cNvPr>
          <p:cNvSpPr>
            <a:spLocks noGrp="1"/>
          </p:cNvSpPr>
          <p:nvPr>
            <p:ph idx="1"/>
          </p:nvPr>
        </p:nvSpPr>
        <p:spPr>
          <a:xfrm>
            <a:off x="1539730" y="1614054"/>
            <a:ext cx="10118870" cy="5065041"/>
          </a:xfrm>
        </p:spPr>
        <p:txBody>
          <a:bodyPr>
            <a:normAutofit/>
          </a:bodyPr>
          <a:lstStyle/>
          <a:p>
            <a:pPr marL="0" indent="0">
              <a:buNone/>
            </a:pPr>
            <a:r>
              <a:rPr lang="en-US" sz="3200" b="1" i="1" dirty="0">
                <a:solidFill>
                  <a:schemeClr val="tx1">
                    <a:lumMod val="50000"/>
                  </a:schemeClr>
                </a:solidFill>
                <a:latin typeface="Candara" panose="020E0502030303020204" pitchFamily="34" charset="0"/>
              </a:rPr>
              <a:t>8</a:t>
            </a:r>
            <a:r>
              <a:rPr lang="en-US" sz="3200" b="1" i="1" dirty="0">
                <a:latin typeface="Candara" panose="020E0502030303020204" pitchFamily="34" charset="0"/>
              </a:rPr>
              <a:t> And the foolish said unto the wise, Give us of your oil; for our lamps are going out. </a:t>
            </a:r>
            <a:r>
              <a:rPr lang="en-US" sz="3200" b="1" i="1" dirty="0">
                <a:solidFill>
                  <a:schemeClr val="tx1">
                    <a:lumMod val="50000"/>
                  </a:schemeClr>
                </a:solidFill>
                <a:latin typeface="Candara" panose="020E0502030303020204" pitchFamily="34" charset="0"/>
              </a:rPr>
              <a:t>9</a:t>
            </a:r>
            <a:r>
              <a:rPr lang="en-US" sz="3200" b="1" i="1" dirty="0">
                <a:latin typeface="Candara" panose="020E0502030303020204" pitchFamily="34" charset="0"/>
              </a:rPr>
              <a:t> But the wise answered, saying, Peradventure there will not be enough for us and you: go ye rather to them that sell, and buy for yourselves. </a:t>
            </a:r>
            <a:r>
              <a:rPr lang="en-US" sz="3200" b="1" i="1" dirty="0">
                <a:solidFill>
                  <a:schemeClr val="tx1">
                    <a:lumMod val="50000"/>
                  </a:schemeClr>
                </a:solidFill>
                <a:latin typeface="Candara" panose="020E0502030303020204" pitchFamily="34" charset="0"/>
              </a:rPr>
              <a:t>10</a:t>
            </a:r>
            <a:r>
              <a:rPr lang="en-US" sz="3200" b="1" i="1" dirty="0">
                <a:latin typeface="Candara" panose="020E0502030303020204" pitchFamily="34" charset="0"/>
              </a:rPr>
              <a:t> And while they went away to buy, the bridegroom came; and they that were ready went in with him to the marriage feast: and the door was shut. </a:t>
            </a:r>
            <a:r>
              <a:rPr lang="en-US" sz="3200" b="1" i="1" dirty="0">
                <a:solidFill>
                  <a:schemeClr val="tx1">
                    <a:lumMod val="50000"/>
                  </a:schemeClr>
                </a:solidFill>
                <a:latin typeface="Candara" panose="020E0502030303020204" pitchFamily="34" charset="0"/>
              </a:rPr>
              <a:t>11</a:t>
            </a:r>
            <a:r>
              <a:rPr lang="en-US" sz="3200" b="1" i="1" dirty="0">
                <a:latin typeface="Candara" panose="020E0502030303020204" pitchFamily="34" charset="0"/>
              </a:rPr>
              <a:t> Afterward came also the other virgins, saying, Lord, Lord, open to us. </a:t>
            </a:r>
            <a:r>
              <a:rPr lang="en-US" sz="3200" b="1" i="1" dirty="0">
                <a:solidFill>
                  <a:schemeClr val="tx1">
                    <a:lumMod val="50000"/>
                  </a:schemeClr>
                </a:solidFill>
                <a:latin typeface="Candara" panose="020E0502030303020204" pitchFamily="34" charset="0"/>
              </a:rPr>
              <a:t>12</a:t>
            </a:r>
            <a:r>
              <a:rPr lang="en-US" sz="3200" b="1" i="1" dirty="0">
                <a:latin typeface="Candara" panose="020E0502030303020204" pitchFamily="34" charset="0"/>
              </a:rPr>
              <a:t> But he answered and said, Verily I say unto you, I know you not. </a:t>
            </a:r>
            <a:r>
              <a:rPr lang="en-US" sz="3200" b="1" i="1" dirty="0">
                <a:solidFill>
                  <a:schemeClr val="tx1">
                    <a:lumMod val="50000"/>
                  </a:schemeClr>
                </a:solidFill>
                <a:latin typeface="Candara" panose="020E0502030303020204" pitchFamily="34" charset="0"/>
              </a:rPr>
              <a:t>13</a:t>
            </a:r>
            <a:r>
              <a:rPr lang="en-US" sz="3200" b="1" i="1" dirty="0">
                <a:latin typeface="Candara" panose="020E0502030303020204" pitchFamily="34" charset="0"/>
              </a:rPr>
              <a:t> Watch therefore, for ye know not the day nor the hour.</a:t>
            </a:r>
          </a:p>
        </p:txBody>
      </p:sp>
      <p:sp>
        <p:nvSpPr>
          <p:cNvPr id="4" name="Slide Number Placeholder 3">
            <a:extLst>
              <a:ext uri="{FF2B5EF4-FFF2-40B4-BE49-F238E27FC236}">
                <a16:creationId xmlns:a16="http://schemas.microsoft.com/office/drawing/2014/main" id="{89A541E2-0737-4E39-A808-EB83FF59A3A3}"/>
              </a:ext>
            </a:extLst>
          </p:cNvPr>
          <p:cNvSpPr>
            <a:spLocks noGrp="1"/>
          </p:cNvSpPr>
          <p:nvPr>
            <p:ph type="sldNum" sz="quarter" idx="12"/>
          </p:nvPr>
        </p:nvSpPr>
        <p:spPr>
          <a:xfrm>
            <a:off x="11202860" y="6179858"/>
            <a:ext cx="779767" cy="365125"/>
          </a:xfrm>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377387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543D3-85DA-4125-98E3-419EF886DEA2}"/>
              </a:ext>
            </a:extLst>
          </p:cNvPr>
          <p:cNvSpPr>
            <a:spLocks noGrp="1"/>
          </p:cNvSpPr>
          <p:nvPr>
            <p:ph type="title"/>
          </p:nvPr>
        </p:nvSpPr>
        <p:spPr>
          <a:xfrm>
            <a:off x="1640156" y="509809"/>
            <a:ext cx="8911687" cy="944917"/>
          </a:xfrm>
        </p:spPr>
        <p:txBody>
          <a:bodyP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3E79314-1716-4FAF-B9E5-990947239D13}"/>
              </a:ext>
            </a:extLst>
          </p:cNvPr>
          <p:cNvSpPr>
            <a:spLocks noGrp="1"/>
          </p:cNvSpPr>
          <p:nvPr>
            <p:ph idx="1"/>
          </p:nvPr>
        </p:nvSpPr>
        <p:spPr>
          <a:xfrm>
            <a:off x="1539730" y="1614054"/>
            <a:ext cx="10652270" cy="5065041"/>
          </a:xfrm>
        </p:spPr>
        <p:txBody>
          <a:bodyPr>
            <a:normAutofit/>
          </a:bodyPr>
          <a:lstStyle/>
          <a:p>
            <a:pPr marL="0" indent="0">
              <a:buNone/>
            </a:pPr>
            <a:r>
              <a:rPr lang="en-US" sz="3600" b="1" dirty="0">
                <a:latin typeface="Candara" panose="020E0502030303020204" pitchFamily="34" charset="0"/>
              </a:rPr>
              <a:t>Such weddings were common in Jesus day</a:t>
            </a:r>
          </a:p>
          <a:p>
            <a:pPr>
              <a:buFont typeface="Wingdings" panose="05000000000000000000" pitchFamily="2" charset="2"/>
              <a:buChar char="§"/>
            </a:pPr>
            <a:r>
              <a:rPr lang="en-US" sz="3200" dirty="0">
                <a:latin typeface="Candara" panose="020E0502030303020204" pitchFamily="34" charset="0"/>
              </a:rPr>
              <a:t>These were major social events</a:t>
            </a:r>
          </a:p>
          <a:p>
            <a:pPr>
              <a:buFont typeface="Wingdings" panose="05000000000000000000" pitchFamily="2" charset="2"/>
              <a:buChar char="§"/>
            </a:pPr>
            <a:r>
              <a:rPr lang="en-US" sz="3200" dirty="0">
                <a:latin typeface="Candara" panose="020E0502030303020204" pitchFamily="34" charset="0"/>
              </a:rPr>
              <a:t>Invited guests would wait for the bridegroom</a:t>
            </a:r>
          </a:p>
          <a:p>
            <a:pPr marL="0" indent="0">
              <a:buNone/>
            </a:pPr>
            <a:r>
              <a:rPr lang="en-US" sz="3600" b="1" dirty="0">
                <a:latin typeface="Candara" panose="020E0502030303020204" pitchFamily="34" charset="0"/>
              </a:rPr>
              <a:t>Jesus teaches concerning the final judgment</a:t>
            </a:r>
          </a:p>
          <a:p>
            <a:pPr>
              <a:buFont typeface="Wingdings" panose="05000000000000000000" pitchFamily="2" charset="2"/>
              <a:buChar char="§"/>
            </a:pPr>
            <a:r>
              <a:rPr lang="en-US" sz="3200" dirty="0">
                <a:latin typeface="Candara" panose="020E0502030303020204" pitchFamily="34" charset="0"/>
              </a:rPr>
              <a:t>Context of the final judgment continues from Matt. 24:36</a:t>
            </a:r>
          </a:p>
          <a:p>
            <a:pPr>
              <a:buFont typeface="Wingdings" panose="05000000000000000000" pitchFamily="2" charset="2"/>
              <a:buChar char="§"/>
            </a:pPr>
            <a:r>
              <a:rPr lang="en-US" sz="3200" dirty="0">
                <a:latin typeface="Candara" panose="020E0502030303020204" pitchFamily="34" charset="0"/>
              </a:rPr>
              <a:t>The Bridegroom is the likeness of Christ - John 3:29</a:t>
            </a:r>
          </a:p>
          <a:p>
            <a:pPr>
              <a:buFont typeface="Wingdings" panose="05000000000000000000" pitchFamily="2" charset="2"/>
              <a:buChar char="§"/>
            </a:pPr>
            <a:r>
              <a:rPr lang="en-US" sz="3200" dirty="0">
                <a:latin typeface="Candara" panose="020E0502030303020204" pitchFamily="34" charset="0"/>
              </a:rPr>
              <a:t>The virgins a likeness of the church representing holiness</a:t>
            </a:r>
          </a:p>
          <a:p>
            <a:pPr lvl="1">
              <a:buFont typeface="Wingdings" panose="05000000000000000000" pitchFamily="2" charset="2"/>
              <a:buChar char="§"/>
            </a:pPr>
            <a:r>
              <a:rPr lang="en-US" sz="3000" dirty="0">
                <a:latin typeface="Candara" panose="020E0502030303020204" pitchFamily="34" charset="0"/>
              </a:rPr>
              <a:t>2 Corinthians 11:2; 1 Peter 4:17-19</a:t>
            </a:r>
          </a:p>
          <a:p>
            <a:pPr>
              <a:buFont typeface="Wingdings" panose="05000000000000000000" pitchFamily="2" charset="2"/>
              <a:buChar char="§"/>
            </a:pPr>
            <a:endParaRPr lang="en-US" sz="36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9ECBD06A-464D-41D2-99C7-48AA1499B511}"/>
              </a:ext>
            </a:extLst>
          </p:cNvPr>
          <p:cNvSpPr>
            <a:spLocks noGrp="1"/>
          </p:cNvSpPr>
          <p:nvPr>
            <p:ph type="sldNum" sz="quarter" idx="12"/>
          </p:nvPr>
        </p:nvSpPr>
        <p:spPr>
          <a:xfrm>
            <a:off x="11199812" y="6176646"/>
            <a:ext cx="779767" cy="365125"/>
          </a:xfrm>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8064510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par>
                          <p:cTn id="38" fill="hold">
                            <p:stCondLst>
                              <p:cond delay="1250"/>
                            </p:stCondLst>
                            <p:childTnLst>
                              <p:par>
                                <p:cTn id="39" presetID="10" presetClass="entr" presetSubtype="0" fill="hold" grpId="0"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1D106B-2577-48E6-AE2E-D75C8D8FBB81}"/>
              </a:ext>
            </a:extLst>
          </p:cNvPr>
          <p:cNvSpPr>
            <a:spLocks noGrp="1"/>
          </p:cNvSpPr>
          <p:nvPr>
            <p:ph idx="1"/>
          </p:nvPr>
        </p:nvSpPr>
        <p:spPr>
          <a:xfrm>
            <a:off x="1926336" y="1609344"/>
            <a:ext cx="8339328" cy="3169920"/>
          </a:xfrm>
          <a:ln>
            <a:solidFill>
              <a:schemeClr val="tx1"/>
            </a:solidFill>
          </a:ln>
        </p:spPr>
        <p:txBody>
          <a:bodyPr>
            <a:noAutofit/>
          </a:bodyPr>
          <a:lstStyle/>
          <a:p>
            <a:pPr marL="0" indent="0" algn="ctr">
              <a:buNone/>
            </a:pPr>
            <a:r>
              <a:rPr lang="en-US" sz="6600" b="1" dirty="0">
                <a:latin typeface="Candara" panose="020E0502030303020204" pitchFamily="34" charset="0"/>
              </a:rPr>
              <a:t>Three Important Lessons Are Taught By Jesus In This Parable</a:t>
            </a:r>
          </a:p>
        </p:txBody>
      </p:sp>
      <p:sp>
        <p:nvSpPr>
          <p:cNvPr id="4" name="Slide Number Placeholder 3">
            <a:extLst>
              <a:ext uri="{FF2B5EF4-FFF2-40B4-BE49-F238E27FC236}">
                <a16:creationId xmlns:a16="http://schemas.microsoft.com/office/drawing/2014/main" id="{ED1DAA5B-F673-44D5-ADC3-42B6B6AB0529}"/>
              </a:ext>
            </a:extLst>
          </p:cNvPr>
          <p:cNvSpPr>
            <a:spLocks noGrp="1"/>
          </p:cNvSpPr>
          <p:nvPr>
            <p:ph type="sldNum" sz="quarter" idx="12"/>
          </p:nvPr>
        </p:nvSpPr>
        <p:spPr>
          <a:xfrm>
            <a:off x="11187359" y="6164454"/>
            <a:ext cx="779767" cy="365125"/>
          </a:xfrm>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1402593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E79314-1716-4FAF-B9E5-990947239D13}"/>
              </a:ext>
            </a:extLst>
          </p:cNvPr>
          <p:cNvSpPr>
            <a:spLocks noGrp="1"/>
          </p:cNvSpPr>
          <p:nvPr>
            <p:ph idx="1"/>
          </p:nvPr>
        </p:nvSpPr>
        <p:spPr>
          <a:xfrm>
            <a:off x="1539730" y="1467750"/>
            <a:ext cx="10652270" cy="5298810"/>
          </a:xfrm>
        </p:spPr>
        <p:txBody>
          <a:bodyPr>
            <a:normAutofit fontScale="92500" lnSpcReduction="10000"/>
          </a:bodyPr>
          <a:lstStyle/>
          <a:p>
            <a:pPr marL="0" indent="0">
              <a:buNone/>
            </a:pPr>
            <a:r>
              <a:rPr lang="en-US" sz="3600" b="1" dirty="0">
                <a:latin typeface="Candara" panose="020E0502030303020204" pitchFamily="34" charset="0"/>
              </a:rPr>
              <a:t>We must prepare abundantly - </a:t>
            </a:r>
            <a:r>
              <a:rPr lang="en-US" sz="3600" dirty="0">
                <a:latin typeface="Candara" panose="020E0502030303020204" pitchFamily="34" charset="0"/>
              </a:rPr>
              <a:t>vss. 3-4</a:t>
            </a:r>
          </a:p>
          <a:p>
            <a:pPr>
              <a:buFont typeface="Wingdings" panose="05000000000000000000" pitchFamily="2" charset="2"/>
              <a:buChar char="§"/>
            </a:pPr>
            <a:r>
              <a:rPr lang="en-US" sz="3200" dirty="0">
                <a:latin typeface="Candara" panose="020E0502030303020204" pitchFamily="34" charset="0"/>
              </a:rPr>
              <a:t>It is foolish and dangerous to do only the minimum </a:t>
            </a:r>
          </a:p>
          <a:p>
            <a:pPr lvl="1">
              <a:buFont typeface="Wingdings" panose="05000000000000000000" pitchFamily="2" charset="2"/>
              <a:buChar char="§"/>
            </a:pPr>
            <a:r>
              <a:rPr lang="en-US" sz="2800" b="1" i="1" dirty="0">
                <a:latin typeface="Candara" panose="020E0502030303020204" pitchFamily="34" charset="0"/>
              </a:rPr>
              <a:t>“foolish took their lamps, and took no oil with them” </a:t>
            </a:r>
            <a:r>
              <a:rPr lang="en-US" sz="2800" dirty="0">
                <a:latin typeface="Candara" panose="020E0502030303020204" pitchFamily="34" charset="0"/>
              </a:rPr>
              <a:t>- vs. 3</a:t>
            </a:r>
          </a:p>
          <a:p>
            <a:pPr lvl="1">
              <a:buFont typeface="Wingdings" panose="05000000000000000000" pitchFamily="2" charset="2"/>
              <a:buChar char="§"/>
            </a:pPr>
            <a:r>
              <a:rPr lang="en-US" sz="2800" b="1" i="1" dirty="0">
                <a:latin typeface="Candara" panose="020E0502030303020204" pitchFamily="34" charset="0"/>
              </a:rPr>
              <a:t>“wise took oil in their vessels with their lamps” </a:t>
            </a:r>
            <a:r>
              <a:rPr lang="en-US" sz="2800" dirty="0">
                <a:latin typeface="Candara" panose="020E0502030303020204" pitchFamily="34" charset="0"/>
              </a:rPr>
              <a:t>- vs. 4</a:t>
            </a:r>
          </a:p>
          <a:p>
            <a:pPr>
              <a:buFont typeface="Wingdings" panose="05000000000000000000" pitchFamily="2" charset="2"/>
              <a:buChar char="§"/>
            </a:pPr>
            <a:r>
              <a:rPr lang="en-US" sz="3000" dirty="0">
                <a:latin typeface="Candara" panose="020E0502030303020204" pitchFamily="34" charset="0"/>
              </a:rPr>
              <a:t>The New Testament emphasizes </a:t>
            </a:r>
            <a:r>
              <a:rPr lang="en-US" sz="3000" b="1" i="1" dirty="0">
                <a:latin typeface="Candara" panose="020E0502030303020204" pitchFamily="34" charset="0"/>
              </a:rPr>
              <a:t>“abounding” </a:t>
            </a:r>
            <a:r>
              <a:rPr lang="en-US" sz="3000" dirty="0">
                <a:latin typeface="Candara" panose="020E0502030303020204" pitchFamily="34" charset="0"/>
              </a:rPr>
              <a:t>work and service </a:t>
            </a:r>
          </a:p>
          <a:p>
            <a:pPr lvl="1">
              <a:buFont typeface="Wingdings" panose="05000000000000000000" pitchFamily="2" charset="2"/>
              <a:buChar char="§"/>
            </a:pPr>
            <a:r>
              <a:rPr lang="en-US" sz="2800" dirty="0">
                <a:latin typeface="Candara" panose="020E0502030303020204" pitchFamily="34" charset="0"/>
              </a:rPr>
              <a:t> 1 Corinthians 15:58; 2 Corinthians 8:7; 2 Peter 1:8 </a:t>
            </a:r>
          </a:p>
          <a:p>
            <a:pPr marL="0" indent="0">
              <a:buNone/>
            </a:pPr>
            <a:r>
              <a:rPr lang="en-US" sz="3600" b="1" dirty="0">
                <a:latin typeface="Candara" panose="020E0502030303020204" pitchFamily="34" charset="0"/>
              </a:rPr>
              <a:t>Constant daily preparation is necessary</a:t>
            </a:r>
          </a:p>
          <a:p>
            <a:pPr>
              <a:buFont typeface="Wingdings" panose="05000000000000000000" pitchFamily="2" charset="2"/>
              <a:buChar char="§"/>
            </a:pPr>
            <a:r>
              <a:rPr lang="en-US" sz="3200" dirty="0">
                <a:latin typeface="Candara" panose="020E0502030303020204" pitchFamily="34" charset="0"/>
              </a:rPr>
              <a:t>Many practice religion in a mediocre fashion</a:t>
            </a:r>
          </a:p>
          <a:p>
            <a:pPr>
              <a:buFont typeface="Wingdings" panose="05000000000000000000" pitchFamily="2" charset="2"/>
              <a:buChar char="§"/>
            </a:pPr>
            <a:r>
              <a:rPr lang="en-US" sz="3200" dirty="0">
                <a:latin typeface="Candara" panose="020E0502030303020204" pitchFamily="34" charset="0"/>
              </a:rPr>
              <a:t>We must ALWAYS be prepared - vs. 10, 13</a:t>
            </a:r>
          </a:p>
          <a:p>
            <a:pPr lvl="1">
              <a:buFont typeface="Wingdings" panose="05000000000000000000" pitchFamily="2" charset="2"/>
              <a:buChar char="§"/>
            </a:pPr>
            <a:r>
              <a:rPr lang="en-US" sz="3200" dirty="0">
                <a:latin typeface="Candara" panose="020E0502030303020204" pitchFamily="34" charset="0"/>
              </a:rPr>
              <a:t> </a:t>
            </a:r>
            <a:r>
              <a:rPr lang="en-US" sz="2800" dirty="0">
                <a:latin typeface="Candara" panose="020E0502030303020204" pitchFamily="34" charset="0"/>
              </a:rPr>
              <a:t>1 Corinthians 15:58; Luke 21:33-36</a:t>
            </a:r>
          </a:p>
          <a:p>
            <a:pPr lvl="1">
              <a:buFont typeface="Wingdings" panose="05000000000000000000" pitchFamily="2" charset="2"/>
              <a:buChar char="§"/>
            </a:pPr>
            <a:endParaRPr lang="en-US" sz="3000" dirty="0">
              <a:latin typeface="Candara" panose="020E0502030303020204" pitchFamily="34" charset="0"/>
            </a:endParaRPr>
          </a:p>
          <a:p>
            <a:pPr lvl="1">
              <a:buFont typeface="Wingdings" panose="05000000000000000000" pitchFamily="2" charset="2"/>
              <a:buChar char="§"/>
            </a:pPr>
            <a:endParaRPr lang="en-US" sz="2800" dirty="0">
              <a:latin typeface="Candara" panose="020E0502030303020204" pitchFamily="34" charset="0"/>
            </a:endParaRPr>
          </a:p>
        </p:txBody>
      </p:sp>
      <p:sp>
        <p:nvSpPr>
          <p:cNvPr id="5" name="Rectangle 4">
            <a:extLst>
              <a:ext uri="{FF2B5EF4-FFF2-40B4-BE49-F238E27FC236}">
                <a16:creationId xmlns:a16="http://schemas.microsoft.com/office/drawing/2014/main" id="{2D21120C-54E1-4683-9A66-AD2FEA268D6E}"/>
              </a:ext>
            </a:extLst>
          </p:cNvPr>
          <p:cNvSpPr/>
          <p:nvPr/>
        </p:nvSpPr>
        <p:spPr>
          <a:xfrm>
            <a:off x="1615231" y="554109"/>
            <a:ext cx="10652270" cy="830997"/>
          </a:xfrm>
          <a:prstGeom prst="rect">
            <a:avLst/>
          </a:prstGeom>
          <a:noFill/>
        </p:spPr>
        <p:txBody>
          <a:bodyPr wrap="square" lIns="91440" tIns="45720" rIns="91440" bIns="45720">
            <a:spAutoFit/>
          </a:bodyPr>
          <a:lstStyle/>
          <a:p>
            <a:r>
              <a:rPr lang="en-US" sz="4700" b="1" cap="none" spc="0" dirty="0">
                <a:ln w="22225">
                  <a:solidFill>
                    <a:schemeClr val="accent2"/>
                  </a:solidFill>
                  <a:prstDash val="solid"/>
                </a:ln>
                <a:solidFill>
                  <a:schemeClr val="accent2">
                    <a:lumMod val="40000"/>
                    <a:lumOff val="60000"/>
                  </a:schemeClr>
                </a:solidFill>
                <a:effectLst/>
                <a:latin typeface="Candara" panose="020E0502030303020204" pitchFamily="34" charset="0"/>
              </a:rPr>
              <a:t>PREPARATION Has </a:t>
            </a:r>
            <a:r>
              <a:rPr lang="en-US" sz="4700" b="1" dirty="0">
                <a:ln w="22225">
                  <a:solidFill>
                    <a:schemeClr val="accent2"/>
                  </a:solidFill>
                  <a:prstDash val="solid"/>
                </a:ln>
                <a:solidFill>
                  <a:schemeClr val="accent2">
                    <a:lumMod val="40000"/>
                    <a:lumOff val="60000"/>
                  </a:schemeClr>
                </a:solidFill>
                <a:latin typeface="Candara" panose="020E0502030303020204" pitchFamily="34" charset="0"/>
              </a:rPr>
              <a:t>An Eternal Reward</a:t>
            </a:r>
            <a:endParaRPr lang="en-US" sz="47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6" name="Rectangle 5">
            <a:extLst>
              <a:ext uri="{FF2B5EF4-FFF2-40B4-BE49-F238E27FC236}">
                <a16:creationId xmlns:a16="http://schemas.microsoft.com/office/drawing/2014/main" id="{C80F8889-B33E-43E3-BC9B-D1FA9CB8E790}"/>
              </a:ext>
            </a:extLst>
          </p:cNvPr>
          <p:cNvSpPr/>
          <p:nvPr/>
        </p:nvSpPr>
        <p:spPr>
          <a:xfrm rot="16200000">
            <a:off x="-904865" y="2365335"/>
            <a:ext cx="3105338" cy="923330"/>
          </a:xfrm>
          <a:prstGeom prst="rect">
            <a:avLst/>
          </a:prstGeom>
          <a:noFill/>
        </p:spPr>
        <p:txBody>
          <a:bodyPr wrap="none" lIns="91440" tIns="45720" rIns="91440" bIns="45720">
            <a:spAutoFit/>
          </a:bodyPr>
          <a:lstStyle/>
          <a:p>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Lesson # 1</a:t>
            </a:r>
            <a:endParaRPr lang="en-US" sz="54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2" name="Slide Number Placeholder 1">
            <a:extLst>
              <a:ext uri="{FF2B5EF4-FFF2-40B4-BE49-F238E27FC236}">
                <a16:creationId xmlns:a16="http://schemas.microsoft.com/office/drawing/2014/main" id="{8BEB96D3-8E52-4CA9-83E2-2F80916C5F7F}"/>
              </a:ext>
            </a:extLst>
          </p:cNvPr>
          <p:cNvSpPr>
            <a:spLocks noGrp="1"/>
          </p:cNvSpPr>
          <p:nvPr>
            <p:ph type="sldNum" sz="quarter" idx="12"/>
          </p:nvPr>
        </p:nvSpPr>
        <p:spPr>
          <a:xfrm>
            <a:off x="11199812" y="6170096"/>
            <a:ext cx="779767" cy="365125"/>
          </a:xfrm>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1184828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25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250"/>
                                        <p:tgtEl>
                                          <p:spTgt spid="3">
                                            <p:txEl>
                                              <p:pRg st="8" end="8"/>
                                            </p:txEl>
                                          </p:spTgt>
                                        </p:tgtEl>
                                      </p:cBhvr>
                                    </p:animEffect>
                                  </p:childTnLst>
                                </p:cTn>
                              </p:par>
                            </p:childTnLst>
                          </p:cTn>
                        </p:par>
                        <p:par>
                          <p:cTn id="53" fill="hold">
                            <p:stCondLst>
                              <p:cond delay="1250"/>
                            </p:stCondLst>
                            <p:childTnLst>
                              <p:par>
                                <p:cTn id="54" presetID="10" presetClass="entr" presetSubtype="0" fill="hold" grpId="0" nodeType="after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E79314-1716-4FAF-B9E5-990947239D13}"/>
              </a:ext>
            </a:extLst>
          </p:cNvPr>
          <p:cNvSpPr>
            <a:spLocks noGrp="1"/>
          </p:cNvSpPr>
          <p:nvPr>
            <p:ph idx="1"/>
          </p:nvPr>
        </p:nvSpPr>
        <p:spPr>
          <a:xfrm>
            <a:off x="1539730" y="1455558"/>
            <a:ext cx="10652270" cy="5463402"/>
          </a:xfrm>
        </p:spPr>
        <p:txBody>
          <a:bodyPr>
            <a:normAutofit fontScale="92500" lnSpcReduction="10000"/>
          </a:bodyPr>
          <a:lstStyle/>
          <a:p>
            <a:pPr marL="0" indent="0">
              <a:buNone/>
            </a:pPr>
            <a:r>
              <a:rPr lang="en-US" sz="3600" b="1" dirty="0">
                <a:latin typeface="Candara" panose="020E0502030303020204" pitchFamily="34" charset="0"/>
              </a:rPr>
              <a:t>There is danger in not preparing</a:t>
            </a:r>
          </a:p>
          <a:p>
            <a:pPr>
              <a:buFont typeface="Wingdings" panose="05000000000000000000" pitchFamily="2" charset="2"/>
              <a:buChar char="§"/>
            </a:pPr>
            <a:r>
              <a:rPr lang="en-US" sz="3200" dirty="0">
                <a:latin typeface="Candara" panose="020E0502030303020204" pitchFamily="34" charset="0"/>
              </a:rPr>
              <a:t>Foolish virgins should have prepared and not slept - vs. 5</a:t>
            </a:r>
          </a:p>
          <a:p>
            <a:pPr lvl="1">
              <a:buFont typeface="Wingdings" panose="05000000000000000000" pitchFamily="2" charset="2"/>
              <a:buChar char="§"/>
            </a:pPr>
            <a:r>
              <a:rPr lang="en-US" sz="2800" dirty="0">
                <a:latin typeface="Candara" panose="020E0502030303020204" pitchFamily="34" charset="0"/>
              </a:rPr>
              <a:t>They should have not waited to buy oil - vs. 10</a:t>
            </a:r>
          </a:p>
          <a:p>
            <a:pPr marL="0" indent="0">
              <a:buNone/>
            </a:pPr>
            <a:r>
              <a:rPr lang="en-US" sz="3600" b="1" dirty="0">
                <a:latin typeface="Candara" panose="020E0502030303020204" pitchFamily="34" charset="0"/>
              </a:rPr>
              <a:t>There is danger in thinking </a:t>
            </a:r>
            <a:r>
              <a:rPr lang="en-US" sz="3600" b="1" i="1" dirty="0">
                <a:latin typeface="Candara" panose="020E0502030303020204" pitchFamily="34" charset="0"/>
              </a:rPr>
              <a:t>“there’s plenty of time” </a:t>
            </a:r>
          </a:p>
          <a:p>
            <a:pPr>
              <a:buFont typeface="Wingdings" panose="05000000000000000000" pitchFamily="2" charset="2"/>
              <a:buChar char="§"/>
            </a:pPr>
            <a:r>
              <a:rPr lang="en-US" sz="3200" b="1" dirty="0">
                <a:latin typeface="Candara" panose="020E0502030303020204" pitchFamily="34" charset="0"/>
              </a:rPr>
              <a:t>Young</a:t>
            </a:r>
            <a:r>
              <a:rPr lang="en-US" sz="3200" dirty="0">
                <a:latin typeface="Candara" panose="020E0502030303020204" pitchFamily="34" charset="0"/>
              </a:rPr>
              <a:t> - prepare when I’m older - Ecclesiastes 12:1ff</a:t>
            </a:r>
          </a:p>
          <a:p>
            <a:pPr>
              <a:buFont typeface="Wingdings" panose="05000000000000000000" pitchFamily="2" charset="2"/>
              <a:buChar char="§"/>
            </a:pPr>
            <a:r>
              <a:rPr lang="en-US" sz="3200" b="1" dirty="0">
                <a:latin typeface="Candara" panose="020E0502030303020204" pitchFamily="34" charset="0"/>
              </a:rPr>
              <a:t>World</a:t>
            </a:r>
            <a:r>
              <a:rPr lang="en-US" sz="3200" dirty="0">
                <a:latin typeface="Candara" panose="020E0502030303020204" pitchFamily="34" charset="0"/>
              </a:rPr>
              <a:t> - prepare after pleasures of sin enjoyed - Hebrews 11:25</a:t>
            </a:r>
          </a:p>
          <a:p>
            <a:pPr marL="0" indent="0">
              <a:buNone/>
            </a:pPr>
            <a:r>
              <a:rPr lang="en-US" sz="3600" b="1" dirty="0">
                <a:latin typeface="Candara" panose="020E0502030303020204" pitchFamily="34" charset="0"/>
              </a:rPr>
              <a:t>The dangers of procrastination are many…</a:t>
            </a:r>
          </a:p>
          <a:p>
            <a:pPr>
              <a:buFont typeface="Wingdings" panose="05000000000000000000" pitchFamily="2" charset="2"/>
              <a:buChar char="§"/>
            </a:pPr>
            <a:r>
              <a:rPr lang="en-US" sz="3200" dirty="0">
                <a:latin typeface="Candara" panose="020E0502030303020204" pitchFamily="34" charset="0"/>
              </a:rPr>
              <a:t>Lord could come (0r death) anytime - vs. 13;  James 4:13-15</a:t>
            </a:r>
          </a:p>
          <a:p>
            <a:pPr>
              <a:buFont typeface="Wingdings" panose="05000000000000000000" pitchFamily="2" charset="2"/>
              <a:buChar char="§"/>
            </a:pPr>
            <a:r>
              <a:rPr lang="en-US" sz="3200" dirty="0">
                <a:latin typeface="Candara" panose="020E0502030303020204" pitchFamily="34" charset="0"/>
              </a:rPr>
              <a:t>Weighted down with cares and the burden of sin - Luke 8:14</a:t>
            </a:r>
          </a:p>
          <a:p>
            <a:pPr>
              <a:buFont typeface="Wingdings" panose="05000000000000000000" pitchFamily="2" charset="2"/>
              <a:buChar char="§"/>
            </a:pPr>
            <a:r>
              <a:rPr lang="en-US" sz="3200" dirty="0">
                <a:latin typeface="Candara" panose="020E0502030303020204" pitchFamily="34" charset="0"/>
              </a:rPr>
              <a:t>The hardening effect of sin - Hebrew 3:13; Acts 24:24-25</a:t>
            </a:r>
          </a:p>
        </p:txBody>
      </p:sp>
      <p:sp>
        <p:nvSpPr>
          <p:cNvPr id="5" name="Rectangle 4">
            <a:extLst>
              <a:ext uri="{FF2B5EF4-FFF2-40B4-BE49-F238E27FC236}">
                <a16:creationId xmlns:a16="http://schemas.microsoft.com/office/drawing/2014/main" id="{2D21120C-54E1-4683-9A66-AD2FEA268D6E}"/>
              </a:ext>
            </a:extLst>
          </p:cNvPr>
          <p:cNvSpPr/>
          <p:nvPr/>
        </p:nvSpPr>
        <p:spPr>
          <a:xfrm>
            <a:off x="1615231" y="554109"/>
            <a:ext cx="10652270" cy="830997"/>
          </a:xfrm>
          <a:prstGeom prst="rect">
            <a:avLst/>
          </a:prstGeom>
          <a:noFill/>
        </p:spPr>
        <p:txBody>
          <a:bodyPr wrap="square" lIns="91440" tIns="45720" rIns="91440" bIns="45720">
            <a:spAutoFit/>
          </a:bodyPr>
          <a:lstStyle/>
          <a:p>
            <a:r>
              <a:rPr lang="en-US" sz="4700" b="1" cap="none" spc="0" dirty="0">
                <a:ln w="22225">
                  <a:solidFill>
                    <a:schemeClr val="accent2"/>
                  </a:solidFill>
                  <a:prstDash val="solid"/>
                </a:ln>
                <a:solidFill>
                  <a:schemeClr val="accent2">
                    <a:lumMod val="40000"/>
                    <a:lumOff val="60000"/>
                  </a:schemeClr>
                </a:solidFill>
                <a:effectLst/>
                <a:latin typeface="Candara" panose="020E0502030303020204" pitchFamily="34" charset="0"/>
              </a:rPr>
              <a:t>PROCRASTINATION Will </a:t>
            </a:r>
            <a:r>
              <a:rPr lang="en-US" sz="4700" b="1" dirty="0">
                <a:ln w="22225">
                  <a:solidFill>
                    <a:schemeClr val="accent2"/>
                  </a:solidFill>
                  <a:prstDash val="solid"/>
                </a:ln>
                <a:solidFill>
                  <a:schemeClr val="accent2">
                    <a:lumMod val="40000"/>
                    <a:lumOff val="60000"/>
                  </a:schemeClr>
                </a:solidFill>
                <a:latin typeface="Candara" panose="020E0502030303020204" pitchFamily="34" charset="0"/>
              </a:rPr>
              <a:t>Doom Eternally</a:t>
            </a:r>
            <a:endParaRPr lang="en-US" sz="47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6" name="Rectangle 5">
            <a:extLst>
              <a:ext uri="{FF2B5EF4-FFF2-40B4-BE49-F238E27FC236}">
                <a16:creationId xmlns:a16="http://schemas.microsoft.com/office/drawing/2014/main" id="{7D698ADF-4C9F-4CA0-BC9E-B7FCEB0BF3CC}"/>
              </a:ext>
            </a:extLst>
          </p:cNvPr>
          <p:cNvSpPr/>
          <p:nvPr/>
        </p:nvSpPr>
        <p:spPr>
          <a:xfrm rot="16200000">
            <a:off x="-955360" y="2315001"/>
            <a:ext cx="3206327" cy="923330"/>
          </a:xfrm>
          <a:prstGeom prst="rect">
            <a:avLst/>
          </a:prstGeom>
          <a:noFill/>
        </p:spPr>
        <p:txBody>
          <a:bodyPr wrap="none" lIns="91440" tIns="45720" rIns="91440" bIns="45720">
            <a:spAutoFit/>
          </a:bodyPr>
          <a:lstStyle/>
          <a:p>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Lesson # 2</a:t>
            </a:r>
            <a:endParaRPr lang="en-US" sz="54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2" name="Slide Number Placeholder 1">
            <a:extLst>
              <a:ext uri="{FF2B5EF4-FFF2-40B4-BE49-F238E27FC236}">
                <a16:creationId xmlns:a16="http://schemas.microsoft.com/office/drawing/2014/main" id="{20552BA9-9FBC-46C7-BA63-4993FC444FE6}"/>
              </a:ext>
            </a:extLst>
          </p:cNvPr>
          <p:cNvSpPr>
            <a:spLocks noGrp="1"/>
          </p:cNvSpPr>
          <p:nvPr>
            <p:ph type="sldNum" sz="quarter" idx="12"/>
          </p:nvPr>
        </p:nvSpPr>
        <p:spPr>
          <a:xfrm>
            <a:off x="11192777" y="6182288"/>
            <a:ext cx="779767" cy="365125"/>
          </a:xfrm>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6481489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25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25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E79314-1716-4FAF-B9E5-990947239D13}"/>
              </a:ext>
            </a:extLst>
          </p:cNvPr>
          <p:cNvSpPr>
            <a:spLocks noGrp="1"/>
          </p:cNvSpPr>
          <p:nvPr>
            <p:ph idx="1"/>
          </p:nvPr>
        </p:nvSpPr>
        <p:spPr>
          <a:xfrm>
            <a:off x="1539730" y="1467750"/>
            <a:ext cx="10652270" cy="5065041"/>
          </a:xfrm>
        </p:spPr>
        <p:txBody>
          <a:bodyPr>
            <a:normAutofit fontScale="92500" lnSpcReduction="10000"/>
          </a:bodyPr>
          <a:lstStyle/>
          <a:p>
            <a:pPr marL="0" indent="0">
              <a:buNone/>
            </a:pPr>
            <a:r>
              <a:rPr lang="en-US" sz="3600" b="1" dirty="0">
                <a:latin typeface="Candara" panose="020E0502030303020204" pitchFamily="34" charset="0"/>
              </a:rPr>
              <a:t>The Foolish could not borrow from the Wise!</a:t>
            </a:r>
          </a:p>
          <a:p>
            <a:pPr>
              <a:buFont typeface="Wingdings" panose="05000000000000000000" pitchFamily="2" charset="2"/>
              <a:buChar char="§"/>
            </a:pPr>
            <a:r>
              <a:rPr lang="en-US" sz="3200" dirty="0">
                <a:latin typeface="Candara" panose="020E0502030303020204" pitchFamily="34" charset="0"/>
              </a:rPr>
              <a:t>The </a:t>
            </a:r>
            <a:r>
              <a:rPr lang="en-US" sz="3200" b="1" dirty="0">
                <a:latin typeface="Candara" panose="020E0502030303020204" pitchFamily="34" charset="0"/>
              </a:rPr>
              <a:t>Wise </a:t>
            </a:r>
            <a:r>
              <a:rPr lang="en-US" sz="3200" dirty="0">
                <a:latin typeface="Candara" panose="020E0502030303020204" pitchFamily="34" charset="0"/>
              </a:rPr>
              <a:t>could not spare to lend to the </a:t>
            </a:r>
            <a:r>
              <a:rPr lang="en-US" sz="3200" b="1" dirty="0">
                <a:latin typeface="Candara" panose="020E0502030303020204" pitchFamily="34" charset="0"/>
              </a:rPr>
              <a:t>Foolish</a:t>
            </a:r>
            <a:r>
              <a:rPr lang="en-US" sz="3200" dirty="0">
                <a:latin typeface="Candara" panose="020E0502030303020204" pitchFamily="34" charset="0"/>
              </a:rPr>
              <a:t>!</a:t>
            </a:r>
          </a:p>
          <a:p>
            <a:pPr marL="0" indent="0">
              <a:buNone/>
            </a:pPr>
            <a:r>
              <a:rPr lang="en-US" sz="3600" b="1" dirty="0">
                <a:latin typeface="Candara" panose="020E0502030303020204" pitchFamily="34" charset="0"/>
              </a:rPr>
              <a:t>Each soul must obey and make preparation to meet God</a:t>
            </a:r>
          </a:p>
          <a:p>
            <a:pPr lvl="1">
              <a:buFont typeface="Wingdings" panose="05000000000000000000" pitchFamily="2" charset="2"/>
              <a:buChar char="§"/>
            </a:pPr>
            <a:r>
              <a:rPr lang="en-US" sz="3400" b="1" dirty="0">
                <a:latin typeface="Candara" panose="020E0502030303020204" pitchFamily="34" charset="0"/>
              </a:rPr>
              <a:t>	</a:t>
            </a:r>
            <a:r>
              <a:rPr lang="en-US" sz="3000" dirty="0">
                <a:latin typeface="Candara" panose="020E0502030303020204" pitchFamily="34" charset="0"/>
              </a:rPr>
              <a:t>Galatians 6:4-5; 2 Corinthians 5:10</a:t>
            </a:r>
          </a:p>
          <a:p>
            <a:pPr>
              <a:buFont typeface="Wingdings" panose="05000000000000000000" pitchFamily="2" charset="2"/>
              <a:buChar char="§"/>
            </a:pPr>
            <a:r>
              <a:rPr lang="en-US" sz="3200" dirty="0">
                <a:latin typeface="Candara" panose="020E0502030303020204" pitchFamily="34" charset="0"/>
              </a:rPr>
              <a:t>Paul could not obey for his Jewish brethren - Romans 10:1-4</a:t>
            </a:r>
          </a:p>
          <a:p>
            <a:pPr>
              <a:buFont typeface="Wingdings" panose="05000000000000000000" pitchFamily="2" charset="2"/>
              <a:buChar char="§"/>
            </a:pPr>
            <a:r>
              <a:rPr lang="en-US" sz="3200" dirty="0">
                <a:latin typeface="Candara" panose="020E0502030303020204" pitchFamily="34" charset="0"/>
              </a:rPr>
              <a:t>Parents cannot obey and prepare for their children </a:t>
            </a:r>
          </a:p>
          <a:p>
            <a:pPr lvl="1">
              <a:buFont typeface="Wingdings" panose="05000000000000000000" pitchFamily="2" charset="2"/>
              <a:buChar char="§"/>
            </a:pPr>
            <a:r>
              <a:rPr lang="en-US" sz="3000" dirty="0">
                <a:latin typeface="Candara" panose="020E0502030303020204" pitchFamily="34" charset="0"/>
              </a:rPr>
              <a:t>Nor children for parents</a:t>
            </a:r>
          </a:p>
          <a:p>
            <a:pPr>
              <a:buFont typeface="Wingdings" panose="05000000000000000000" pitchFamily="2" charset="2"/>
              <a:buChar char="§"/>
            </a:pPr>
            <a:r>
              <a:rPr lang="en-US" sz="3200" dirty="0">
                <a:latin typeface="Candara" panose="020E0502030303020204" pitchFamily="34" charset="0"/>
              </a:rPr>
              <a:t>Preachers cannot obey and prepare for the congregation</a:t>
            </a:r>
          </a:p>
          <a:p>
            <a:pPr lvl="1">
              <a:buFont typeface="Wingdings" panose="05000000000000000000" pitchFamily="2" charset="2"/>
              <a:buChar char="§"/>
            </a:pPr>
            <a:r>
              <a:rPr lang="en-US" sz="3000" dirty="0">
                <a:latin typeface="Candara" panose="020E0502030303020204" pitchFamily="34" charset="0"/>
              </a:rPr>
              <a:t>Nor the congregation for the preacher</a:t>
            </a:r>
          </a:p>
          <a:p>
            <a:pPr lvl="1">
              <a:buFont typeface="Wingdings" panose="05000000000000000000" pitchFamily="2" charset="2"/>
              <a:buChar char="§"/>
            </a:pPr>
            <a:endParaRPr lang="en-US" sz="3000" dirty="0">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p:txBody>
      </p:sp>
      <p:sp>
        <p:nvSpPr>
          <p:cNvPr id="5" name="Rectangle 4">
            <a:extLst>
              <a:ext uri="{FF2B5EF4-FFF2-40B4-BE49-F238E27FC236}">
                <a16:creationId xmlns:a16="http://schemas.microsoft.com/office/drawing/2014/main" id="{2D21120C-54E1-4683-9A66-AD2FEA268D6E}"/>
              </a:ext>
            </a:extLst>
          </p:cNvPr>
          <p:cNvSpPr/>
          <p:nvPr/>
        </p:nvSpPr>
        <p:spPr>
          <a:xfrm>
            <a:off x="1615231" y="554109"/>
            <a:ext cx="10652270" cy="830997"/>
          </a:xfrm>
          <a:prstGeom prst="rect">
            <a:avLst/>
          </a:prstGeom>
          <a:noFill/>
        </p:spPr>
        <p:txBody>
          <a:bodyPr wrap="square" lIns="91440" tIns="45720" rIns="91440" bIns="45720">
            <a:spAutoFit/>
          </a:bodyPr>
          <a:lstStyle/>
          <a:p>
            <a:r>
              <a:rPr lang="en-US" sz="4700" b="1" dirty="0">
                <a:ln w="22225">
                  <a:solidFill>
                    <a:schemeClr val="accent2"/>
                  </a:solidFill>
                  <a:prstDash val="solid"/>
                </a:ln>
                <a:solidFill>
                  <a:schemeClr val="accent2">
                    <a:lumMod val="40000"/>
                    <a:lumOff val="60000"/>
                  </a:schemeClr>
                </a:solidFill>
                <a:latin typeface="Candara" panose="020E0502030303020204" pitchFamily="34" charset="0"/>
              </a:rPr>
              <a:t>PERSONAL ACCOUNTABLITY To God</a:t>
            </a:r>
            <a:endParaRPr lang="en-US" sz="47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6" name="Rectangle 5">
            <a:extLst>
              <a:ext uri="{FF2B5EF4-FFF2-40B4-BE49-F238E27FC236}">
                <a16:creationId xmlns:a16="http://schemas.microsoft.com/office/drawing/2014/main" id="{7D698ADF-4C9F-4CA0-BC9E-B7FCEB0BF3CC}"/>
              </a:ext>
            </a:extLst>
          </p:cNvPr>
          <p:cNvSpPr/>
          <p:nvPr/>
        </p:nvSpPr>
        <p:spPr>
          <a:xfrm rot="16200000">
            <a:off x="-952154" y="2315002"/>
            <a:ext cx="3199915" cy="923330"/>
          </a:xfrm>
          <a:prstGeom prst="rect">
            <a:avLst/>
          </a:prstGeom>
          <a:noFill/>
        </p:spPr>
        <p:txBody>
          <a:bodyPr wrap="none" lIns="91440" tIns="45720" rIns="91440" bIns="45720">
            <a:spAutoFit/>
          </a:bodyPr>
          <a:lstStyle/>
          <a:p>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Lesson # 3</a:t>
            </a:r>
            <a:endParaRPr lang="en-US" sz="54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2" name="Slide Number Placeholder 1">
            <a:extLst>
              <a:ext uri="{FF2B5EF4-FFF2-40B4-BE49-F238E27FC236}">
                <a16:creationId xmlns:a16="http://schemas.microsoft.com/office/drawing/2014/main" id="{D7C68BB7-E377-4F87-8FB6-6391D7E5FA70}"/>
              </a:ext>
            </a:extLst>
          </p:cNvPr>
          <p:cNvSpPr>
            <a:spLocks noGrp="1"/>
          </p:cNvSpPr>
          <p:nvPr>
            <p:ph type="sldNum" sz="quarter" idx="12"/>
          </p:nvPr>
        </p:nvSpPr>
        <p:spPr>
          <a:xfrm>
            <a:off x="11192777" y="6177158"/>
            <a:ext cx="779767" cy="365125"/>
          </a:xfrm>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8854869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25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E79314-1716-4FAF-B9E5-990947239D13}"/>
              </a:ext>
            </a:extLst>
          </p:cNvPr>
          <p:cNvSpPr>
            <a:spLocks noGrp="1"/>
          </p:cNvSpPr>
          <p:nvPr>
            <p:ph idx="1"/>
          </p:nvPr>
        </p:nvSpPr>
        <p:spPr>
          <a:xfrm>
            <a:off x="1539730" y="1406791"/>
            <a:ext cx="10258018" cy="2311769"/>
          </a:xfrm>
        </p:spPr>
        <p:txBody>
          <a:bodyPr>
            <a:normAutofit/>
          </a:bodyPr>
          <a:lstStyle/>
          <a:p>
            <a:pPr marL="0" indent="0">
              <a:buNone/>
            </a:pPr>
            <a:r>
              <a:rPr lang="en-US" sz="4000" b="1" dirty="0">
                <a:latin typeface="Candara" panose="020E0502030303020204" pitchFamily="34" charset="0"/>
              </a:rPr>
              <a:t>PREPARATION Has An Eternal Reward</a:t>
            </a:r>
          </a:p>
          <a:p>
            <a:pPr marL="0" indent="0">
              <a:buNone/>
            </a:pPr>
            <a:r>
              <a:rPr lang="en-US" sz="4000" b="1" dirty="0">
                <a:latin typeface="Candara" panose="020E0502030303020204" pitchFamily="34" charset="0"/>
              </a:rPr>
              <a:t>PROCRASTINATION Will Doom Eternally</a:t>
            </a:r>
          </a:p>
          <a:p>
            <a:pPr marL="0" indent="0">
              <a:buNone/>
            </a:pPr>
            <a:r>
              <a:rPr lang="en-US" sz="4000" b="1" dirty="0">
                <a:latin typeface="Candara" panose="020E0502030303020204" pitchFamily="34" charset="0"/>
              </a:rPr>
              <a:t>PERSONAL ACCOUNTABILITY To God</a:t>
            </a:r>
          </a:p>
        </p:txBody>
      </p:sp>
      <p:sp>
        <p:nvSpPr>
          <p:cNvPr id="5" name="Rectangle 4">
            <a:extLst>
              <a:ext uri="{FF2B5EF4-FFF2-40B4-BE49-F238E27FC236}">
                <a16:creationId xmlns:a16="http://schemas.microsoft.com/office/drawing/2014/main" id="{2D21120C-54E1-4683-9A66-AD2FEA268D6E}"/>
              </a:ext>
            </a:extLst>
          </p:cNvPr>
          <p:cNvSpPr/>
          <p:nvPr/>
        </p:nvSpPr>
        <p:spPr>
          <a:xfrm>
            <a:off x="1615231" y="554109"/>
            <a:ext cx="10652270" cy="830997"/>
          </a:xfrm>
          <a:prstGeom prst="rect">
            <a:avLst/>
          </a:prstGeom>
          <a:noFill/>
        </p:spPr>
        <p:txBody>
          <a:bodyPr wrap="square" lIns="91440" tIns="45720" rIns="91440" bIns="45720">
            <a:spAutoFit/>
          </a:bodyPr>
          <a:lstStyle/>
          <a:p>
            <a:r>
              <a:rPr lang="en-US" sz="4700" b="1" cap="none" spc="0" dirty="0">
                <a:ln w="22225">
                  <a:solidFill>
                    <a:schemeClr val="accent2"/>
                  </a:solidFill>
                  <a:prstDash val="solid"/>
                </a:ln>
                <a:solidFill>
                  <a:schemeClr val="accent2">
                    <a:lumMod val="40000"/>
                    <a:lumOff val="60000"/>
                  </a:schemeClr>
                </a:solidFill>
                <a:effectLst/>
                <a:latin typeface="Candara" panose="020E0502030303020204" pitchFamily="34" charset="0"/>
              </a:rPr>
              <a:t>From Ten Virgins</a:t>
            </a:r>
          </a:p>
        </p:txBody>
      </p:sp>
      <p:sp>
        <p:nvSpPr>
          <p:cNvPr id="6" name="Rectangle 5">
            <a:extLst>
              <a:ext uri="{FF2B5EF4-FFF2-40B4-BE49-F238E27FC236}">
                <a16:creationId xmlns:a16="http://schemas.microsoft.com/office/drawing/2014/main" id="{7D698ADF-4C9F-4CA0-BC9E-B7FCEB0BF3CC}"/>
              </a:ext>
            </a:extLst>
          </p:cNvPr>
          <p:cNvSpPr/>
          <p:nvPr/>
        </p:nvSpPr>
        <p:spPr>
          <a:xfrm rot="16200000">
            <a:off x="-1580195" y="2943044"/>
            <a:ext cx="4455997" cy="923330"/>
          </a:xfrm>
          <a:prstGeom prst="rect">
            <a:avLst/>
          </a:prstGeom>
          <a:noFill/>
        </p:spPr>
        <p:txBody>
          <a:bodyPr wrap="square" lIns="91440" tIns="45720" rIns="91440" bIns="45720">
            <a:spAutoFit/>
          </a:bodyPr>
          <a:lstStyle/>
          <a:p>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Three Lessons</a:t>
            </a:r>
            <a:endParaRPr lang="en-US" sz="54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7" name="Rectangle 6">
            <a:extLst>
              <a:ext uri="{FF2B5EF4-FFF2-40B4-BE49-F238E27FC236}">
                <a16:creationId xmlns:a16="http://schemas.microsoft.com/office/drawing/2014/main" id="{5231BE6C-07C9-4455-80AC-58F0BCCA850E}"/>
              </a:ext>
            </a:extLst>
          </p:cNvPr>
          <p:cNvSpPr/>
          <p:nvPr/>
        </p:nvSpPr>
        <p:spPr>
          <a:xfrm rot="16200000">
            <a:off x="-1580195" y="2943045"/>
            <a:ext cx="4455997" cy="923330"/>
          </a:xfrm>
          <a:prstGeom prst="rect">
            <a:avLst/>
          </a:prstGeom>
          <a:noFill/>
        </p:spPr>
        <p:txBody>
          <a:bodyPr wrap="square" lIns="91440" tIns="45720" rIns="91440" bIns="45720">
            <a:spAutoFit/>
          </a:bodyPr>
          <a:lstStyle/>
          <a:p>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Three Lessons</a:t>
            </a:r>
            <a:endParaRPr lang="en-US" sz="54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8" name="Rectangle 7">
            <a:extLst>
              <a:ext uri="{FF2B5EF4-FFF2-40B4-BE49-F238E27FC236}">
                <a16:creationId xmlns:a16="http://schemas.microsoft.com/office/drawing/2014/main" id="{2E957053-6884-437C-AD81-F78785621F58}"/>
              </a:ext>
            </a:extLst>
          </p:cNvPr>
          <p:cNvSpPr/>
          <p:nvPr/>
        </p:nvSpPr>
        <p:spPr>
          <a:xfrm>
            <a:off x="982754" y="5842226"/>
            <a:ext cx="8319742" cy="923330"/>
          </a:xfrm>
          <a:prstGeom prst="rect">
            <a:avLst/>
          </a:prstGeom>
          <a:noFill/>
        </p:spPr>
        <p:txBody>
          <a:bodyPr wrap="square" lIns="91440" tIns="45720" rIns="91440" bIns="45720">
            <a:spAutoFit/>
          </a:bodyPr>
          <a:lstStyle/>
          <a:p>
            <a:r>
              <a:rPr lang="en-US" sz="5400" b="1" cap="none" spc="0" dirty="0">
                <a:ln w="22225">
                  <a:solidFill>
                    <a:schemeClr val="accent2"/>
                  </a:solidFill>
                  <a:prstDash val="solid"/>
                </a:ln>
                <a:solidFill>
                  <a:schemeClr val="accent2">
                    <a:lumMod val="40000"/>
                    <a:lumOff val="60000"/>
                  </a:schemeClr>
                </a:solidFill>
                <a:effectLst/>
                <a:latin typeface="Candara" panose="020E0502030303020204" pitchFamily="34" charset="0"/>
              </a:rPr>
              <a:t>REVIEW &amp; CONCLUSION</a:t>
            </a:r>
          </a:p>
        </p:txBody>
      </p:sp>
      <p:sp>
        <p:nvSpPr>
          <p:cNvPr id="2" name="TextBox 1">
            <a:extLst>
              <a:ext uri="{FF2B5EF4-FFF2-40B4-BE49-F238E27FC236}">
                <a16:creationId xmlns:a16="http://schemas.microsoft.com/office/drawing/2014/main" id="{2AED8F75-BAF0-4285-B267-F2D2566FB964}"/>
              </a:ext>
            </a:extLst>
          </p:cNvPr>
          <p:cNvSpPr txBox="1"/>
          <p:nvPr/>
        </p:nvSpPr>
        <p:spPr>
          <a:xfrm>
            <a:off x="1829490" y="3764629"/>
            <a:ext cx="8728782" cy="1938992"/>
          </a:xfrm>
          <a:prstGeom prst="rect">
            <a:avLst/>
          </a:prstGeom>
          <a:solidFill>
            <a:schemeClr val="tx1"/>
          </a:solidFill>
          <a:effectLst>
            <a:outerShdw blurRad="50800" dist="38100" dir="13500000" algn="br" rotWithShape="0">
              <a:prstClr val="black">
                <a:alpha val="40000"/>
              </a:prstClr>
            </a:outerShdw>
          </a:effectLst>
        </p:spPr>
        <p:txBody>
          <a:bodyPr wrap="square" rtlCol="0">
            <a:spAutoFit/>
          </a:bodyPr>
          <a:lstStyle/>
          <a:p>
            <a:r>
              <a:rPr lang="en-US" sz="4000" b="1" i="1" dirty="0">
                <a:solidFill>
                  <a:schemeClr val="bg2"/>
                </a:solidFill>
                <a:latin typeface="Candara" panose="020E0502030303020204" pitchFamily="34" charset="0"/>
              </a:rPr>
              <a:t>“Watch therefore, for you know neither the day nor the hour in which the Son of Man is coming” - </a:t>
            </a:r>
            <a:r>
              <a:rPr lang="en-US" sz="4000" dirty="0">
                <a:solidFill>
                  <a:schemeClr val="bg2"/>
                </a:solidFill>
                <a:latin typeface="Candara" panose="020E0502030303020204" pitchFamily="34" charset="0"/>
              </a:rPr>
              <a:t>Matthew 25:13</a:t>
            </a:r>
            <a:endParaRPr lang="en-US" sz="4000" dirty="0">
              <a:solidFill>
                <a:schemeClr val="bg2"/>
              </a:solidFill>
            </a:endParaRPr>
          </a:p>
        </p:txBody>
      </p:sp>
      <p:sp>
        <p:nvSpPr>
          <p:cNvPr id="4" name="Slide Number Placeholder 3">
            <a:extLst>
              <a:ext uri="{FF2B5EF4-FFF2-40B4-BE49-F238E27FC236}">
                <a16:creationId xmlns:a16="http://schemas.microsoft.com/office/drawing/2014/main" id="{F615EBB3-B1DC-4A00-A83C-2D6B8AAB9AC5}"/>
              </a:ext>
            </a:extLst>
          </p:cNvPr>
          <p:cNvSpPr>
            <a:spLocks noGrp="1"/>
          </p:cNvSpPr>
          <p:nvPr>
            <p:ph type="sldNum" sz="quarter" idx="12"/>
          </p:nvPr>
        </p:nvSpPr>
        <p:spPr>
          <a:xfrm>
            <a:off x="11197054" y="6182288"/>
            <a:ext cx="779767" cy="365125"/>
          </a:xfrm>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8469992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ssolve">
                                      <p:cBhvr>
                                        <p:cTn id="22"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theme/theme1.xml><?xml version="1.0" encoding="utf-8"?>
<a:theme xmlns:a="http://schemas.openxmlformats.org/drawingml/2006/main" name="Wis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7010E9-D0D4-4763-90A3-DBAE37445A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791FE0-E525-44F5-B24B-E8E5757CF5F2}">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16c05727-aa75-4e4a-9b5f-8a80a1165891"/>
    <ds:schemaRef ds:uri="http://purl.org/dc/terms/"/>
    <ds:schemaRef ds:uri="http://schemas.microsoft.com/office/infopath/2007/PartnerControls"/>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76428C60-BADF-461E-ACB1-6AC412BA55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Event design</Template>
  <TotalTime>343</TotalTime>
  <Words>2344</Words>
  <Application>Microsoft Office PowerPoint</Application>
  <PresentationFormat>Widescreen</PresentationFormat>
  <Paragraphs>133</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Candara</vt:lpstr>
      <vt:lpstr>Century Gothic</vt:lpstr>
      <vt:lpstr>TimesNewRoman</vt:lpstr>
      <vt:lpstr>Wingdings</vt:lpstr>
      <vt:lpstr>Wingdings 3</vt:lpstr>
      <vt:lpstr>Wisp</vt:lpstr>
      <vt:lpstr>Three Lessons From Ten Virgins</vt:lpstr>
      <vt:lpstr>Matthew 25:1-7, ASV</vt:lpstr>
      <vt:lpstr>Matthew 25:8-13, ASV</vt:lpstr>
      <vt:lpstr>INTRODUCTION</vt:lpstr>
      <vt:lpstr>PowerPoint Presentation</vt:lpstr>
      <vt:lpstr>PowerPoint Presentation</vt:lpstr>
      <vt:lpstr>PowerPoint Presentation</vt:lpstr>
      <vt:lpstr>PowerPoint Presentation</vt:lpstr>
      <vt:lpstr>PowerPoint Presentation</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Lessons From Ten Virgins</dc:title>
  <dc:creator>Tommy McClure</dc:creator>
  <cp:lastModifiedBy>Tommy McClure</cp:lastModifiedBy>
  <cp:revision>67</cp:revision>
  <cp:lastPrinted>2020-12-20T15:48:24Z</cp:lastPrinted>
  <dcterms:created xsi:type="dcterms:W3CDTF">2020-12-18T23:27:00Z</dcterms:created>
  <dcterms:modified xsi:type="dcterms:W3CDTF">2020-12-20T23:47:04Z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