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65" r:id="rId2"/>
    <p:sldId id="324" r:id="rId3"/>
    <p:sldId id="320" r:id="rId4"/>
    <p:sldId id="321" r:id="rId5"/>
    <p:sldId id="325" r:id="rId6"/>
    <p:sldId id="322" r:id="rId7"/>
    <p:sldId id="323" r:id="rId8"/>
    <p:sldId id="326" r:id="rId9"/>
    <p:sldId id="298" r:id="rId10"/>
  </p:sldIdLst>
  <p:sldSz cx="12188825" cy="6858000"/>
  <p:notesSz cx="7315200" cy="96012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 McClure" initials="TM" lastIdx="1" clrIdx="0">
    <p:extLst>
      <p:ext uri="{19B8F6BF-5375-455C-9EA6-DF929625EA0E}">
        <p15:presenceInfo xmlns:p15="http://schemas.microsoft.com/office/powerpoint/2012/main" userId="5f57beb918c8a4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59224" autoAdjust="0"/>
  </p:normalViewPr>
  <p:slideViewPr>
    <p:cSldViewPr showGuides="1">
      <p:cViewPr varScale="1">
        <p:scale>
          <a:sx n="67" d="100"/>
          <a:sy n="67" d="100"/>
        </p:scale>
        <p:origin x="1476" y="72"/>
      </p:cViewPr>
      <p:guideLst>
        <p:guide pos="3839"/>
        <p:guide orient="horz" pos="2160"/>
      </p:guideLst>
    </p:cSldViewPr>
  </p:slideViewPr>
  <p:outlineViewPr>
    <p:cViewPr>
      <p:scale>
        <a:sx n="33" d="100"/>
        <a:sy n="33" d="100"/>
      </p:scale>
      <p:origin x="0" y="-4056"/>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12/13/2020</a:t>
            </a:r>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12/13/2020</a:t>
            </a:r>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6" cy="5127625"/>
          </a:xfrm>
        </p:spPr>
        <p:txBody>
          <a:bodyPr/>
          <a:lstStyle/>
          <a:p>
            <a:r>
              <a:rPr lang="en-US" b="1" dirty="0">
                <a:latin typeface="Calibri" panose="020F0502020204030204" pitchFamily="34" charset="0"/>
                <a:cs typeface="Calibri" panose="020F0502020204030204" pitchFamily="34" charset="0"/>
              </a:rPr>
              <a:t>Matthew 24:1-22 NKJV - </a:t>
            </a:r>
            <a:r>
              <a:rPr lang="en-US" dirty="0">
                <a:latin typeface="Calibri" panose="020F0502020204030204" pitchFamily="34" charset="0"/>
                <a:cs typeface="Calibri" panose="020F0502020204030204" pitchFamily="34" charset="0"/>
              </a:rPr>
              <a:t>1 Then Jesus went out and departed from the temple, and His disciples came up to show Him the buildings of the temple. 2 And Jesus said to them, "Do you not see all these things? Assuredly, I say to you, not one stone shall be left here upon another, that shall not be thrown down." 3 Now as He sat on the Mount of Olives, the disciples came to Him privately, saying, "Tell us, when will these things be? And what will be the sign of Your coming, and of the end of the age?" 4 And Jesus answered and said to them: "Take heed that no one deceives you. 5 "For many will come in My name, saying, 'I am the Christ,' and will deceive many. 6 "And you will hear of wars and rumors of wars. See that you are not troubled; for all these things must come to pass, but the end is not yet. 7 "For nation will rise against nation, and kingdom against kingdom. And there will be famines, pestilences, and earthquakes in various places. 8 "All these are the beginning of sorrows. 9 "Then they will deliver you up to tribulation and kill you, and you will be hated by all nations for My name's sake. 10 "And then many will be offended, will betray one another, and will hate one another. 11 "Then many false prophets will rise up and deceive many. 12 "And because lawlessness will abound, the love of many will grow cold. </a:t>
            </a:r>
            <a:r>
              <a:rPr lang="en-US" b="1" dirty="0">
                <a:latin typeface="Calibri" panose="020F0502020204030204" pitchFamily="34" charset="0"/>
                <a:cs typeface="Calibri" panose="020F0502020204030204" pitchFamily="34" charset="0"/>
              </a:rPr>
              <a:t>13 "</a:t>
            </a:r>
            <a:r>
              <a:rPr lang="en-US" b="1" u="sng" dirty="0">
                <a:latin typeface="Calibri" panose="020F0502020204030204" pitchFamily="34" charset="0"/>
                <a:cs typeface="Calibri" panose="020F0502020204030204" pitchFamily="34" charset="0"/>
              </a:rPr>
              <a:t>But he who endures to the end shall be saved</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14 "And this gospel of the kingdom will be preached in all the world as a witness to all the nations, and then the end will come. 15 "Therefore when you see the 'abomination of desolation,' spoken of by Daniel the prophet, standing in the holy place" (whoever reads, let him understand), 16 "then let those who are in Judea flee to the mountains. 17 "Let him who is on the housetop not go down to take anything out of his house. 18 "And let him who is in the field not go back to get his clothes. 19 "But woe to those who are pregnant and to those who are nursing babies in those days! 20 "And pray that your flight may not be in winter or on the Sabbath. 21 "For then there will be great tribulation, such as has not been since the beginning of the world until this time, no, nor ever shall be. 22 "And unless those days were shortened, no flesh would be saved; but for the elect's sake those days will be shortened.</a:t>
            </a:r>
          </a:p>
          <a:p>
            <a:endParaRPr lang="en-US" dirty="0">
              <a:latin typeface="Calibri" panose="020F0502020204030204" pitchFamily="34" charset="0"/>
              <a:cs typeface="Calibri" panose="020F050202020403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
        <p:nvSpPr>
          <p:cNvPr id="5" name="Date Placeholder 4">
            <a:extLst>
              <a:ext uri="{FF2B5EF4-FFF2-40B4-BE49-F238E27FC236}">
                <a16:creationId xmlns:a16="http://schemas.microsoft.com/office/drawing/2014/main" id="{3E216676-E693-416F-865B-82D3A7130041}"/>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37128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6598"/>
            <a:ext cx="7361499" cy="5194602"/>
          </a:xfrm>
        </p:spPr>
        <p:txBody>
          <a:bodyPr/>
          <a:lstStyle/>
          <a:p>
            <a:r>
              <a:rPr lang="en-US" b="1" dirty="0"/>
              <a:t>Eph. 6:11-13 </a:t>
            </a:r>
            <a:r>
              <a:rPr lang="en-US" b="0" dirty="0"/>
              <a:t>-</a:t>
            </a:r>
            <a:r>
              <a:rPr lang="en-US" b="1" dirty="0"/>
              <a:t> Put on the whole armor of God, </a:t>
            </a:r>
            <a:r>
              <a:rPr lang="en-US" b="0" dirty="0"/>
              <a:t>that you may be able to stand against the wiles of the devil. 12 For we do not wrestle against flesh and blood, but against principalities, against powers, against the rulers of the darkness of this age, against spiritual hosts of wickedness in the heavenly places. 13 Therefore take up the whole armor of God, that you may be able to withstand in the evil day, and having done all, to stand.</a:t>
            </a:r>
          </a:p>
          <a:p>
            <a:r>
              <a:rPr lang="en-US" b="1" dirty="0"/>
              <a:t>2 Tim. 4:6-7 </a:t>
            </a:r>
            <a:r>
              <a:rPr lang="en-US" b="0" dirty="0"/>
              <a:t>- For I am already being poured out as a drink offering, and the time of my departure is at hand. 7 </a:t>
            </a:r>
            <a:r>
              <a:rPr lang="en-US" b="1" dirty="0"/>
              <a:t>I have fought the good fight,</a:t>
            </a:r>
            <a:r>
              <a:rPr lang="en-US" b="0" dirty="0"/>
              <a:t> I have finished the race, I have kept the faith. 8 Finally, there is laid up for me the crown of righteousness, which the Lord, the righteous Judge, will give to me on that Day, and not to me only but also to all who have loved His appearing.</a:t>
            </a:r>
          </a:p>
          <a:p>
            <a:r>
              <a:rPr lang="en-US" b="1" dirty="0"/>
              <a:t>1 Tim. 6:11-12 </a:t>
            </a:r>
            <a:r>
              <a:rPr lang="en-US" b="0" dirty="0"/>
              <a:t>- But you, O man of God, flee these things and pursue righteousness, godliness, faith, love, patience, gentleness. 12 </a:t>
            </a:r>
            <a:r>
              <a:rPr lang="en-US" b="1" dirty="0"/>
              <a:t>Fight the good fight of faith</a:t>
            </a:r>
            <a:r>
              <a:rPr lang="en-US" b="0" dirty="0"/>
              <a:t>, lay hold on eternal life, to which you were also called and have confessed the good confession in the presence of many witnesses.</a:t>
            </a:r>
          </a:p>
          <a:p>
            <a:r>
              <a:rPr lang="en-US" b="1" dirty="0"/>
              <a:t>Jas. 1:12 </a:t>
            </a:r>
            <a:r>
              <a:rPr lang="en-US" dirty="0"/>
              <a:t>-  </a:t>
            </a:r>
            <a:r>
              <a:rPr lang="en-US" b="1" dirty="0"/>
              <a:t>Blessed is the man that </a:t>
            </a:r>
            <a:r>
              <a:rPr lang="en-US" b="1" dirty="0" err="1"/>
              <a:t>endureth</a:t>
            </a:r>
            <a:r>
              <a:rPr lang="en-US" b="1" dirty="0"/>
              <a:t> temptation</a:t>
            </a:r>
            <a:r>
              <a:rPr lang="en-US" dirty="0"/>
              <a:t>: for when he is tried, he shall receive the crown of life, which the Lord hath promised to them that love him. </a:t>
            </a:r>
          </a:p>
          <a:p>
            <a:r>
              <a:rPr lang="en-US" b="1" dirty="0"/>
              <a:t>2 Tim 2:3-10 </a:t>
            </a:r>
            <a:r>
              <a:rPr lang="en-US" dirty="0"/>
              <a:t>- </a:t>
            </a:r>
            <a:r>
              <a:rPr lang="en-US" b="1" dirty="0"/>
              <a:t>You therefore must endure hardship </a:t>
            </a:r>
            <a:r>
              <a:rPr lang="en-US" dirty="0"/>
              <a:t>as a good soldier of Jesus Christ. 4 No one engaged in warfare entangles himself with the affairs of this life, that he may please him who enlisted him as a soldier. 5 And also if anyone competes in athletics, he is not crowned unless he competes according to the rules. 6 The hard-working farmer must be first to partake of the crops. 7 Consider what I say, and may the Lord give you understanding in all things. 8 Remember that Jesus Christ, of the seed of David, was raised from the dead according to my gospel, 9 for which I suffer trouble as an evildoer, even to the point of chains; but the word of God is not chained. 10 Therefore I endure all things for the sake of the elect, that they also may obtain the salvation which is in Christ Jesus with eternal glory.</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
        <p:nvSpPr>
          <p:cNvPr id="5" name="Date Placeholder 4">
            <a:extLst>
              <a:ext uri="{FF2B5EF4-FFF2-40B4-BE49-F238E27FC236}">
                <a16:creationId xmlns:a16="http://schemas.microsoft.com/office/drawing/2014/main" id="{C827CCAC-DB7D-4BEE-BBDB-44C67BB76D59}"/>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392207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129144" cy="4559935"/>
          </a:xfrm>
        </p:spPr>
        <p:txBody>
          <a:bodyPr/>
          <a:lstStyle/>
          <a:p>
            <a:r>
              <a:rPr lang="en-US" b="1" dirty="0"/>
              <a:t>Matt. 6:25-33 </a:t>
            </a:r>
            <a:r>
              <a:rPr lang="en-US" b="0" dirty="0"/>
              <a:t>- "Therefore I say to you, do not worry about your life, what you will eat or what you will drink; nor about your body, what you will put on. Is not life more than food and the body more than clothing? 26 "Look at the birds of the air, for they neither sow nor reap nor gather into barns; yet your heavenly Father feeds them. Are you not of more value than they? 27 "Which of you by worrying can add one cubit to his stature? 28 "So why do you worry about clothing? Consider the lilies of the field, how they grow: they neither toil nor spin; 29 "and yet I say to you that even Solomon in all his glory was not arrayed like one of these. 30 "Now if God so clothes the grass of the field, which today is, and tomorrow is thrown into the oven, will He not much more clothe you, O you of little faith? 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is its own trouble.</a:t>
            </a:r>
          </a:p>
          <a:p>
            <a:r>
              <a:rPr lang="en-US" b="1" dirty="0"/>
              <a:t>Mark 10:29-30 </a:t>
            </a:r>
            <a:r>
              <a:rPr lang="en-US" dirty="0"/>
              <a:t>- And Jesus answered and said, Verily I say unto you, There is no man that hath left house, or brethren, or sisters, or father, or mother, or wife, or children, or lands, for my sake, and the gospel's, 30 But he shall receive an hundredfold now in this time, houses, and brethren, and sisters, and mothers, and children, and lands, with persecutions; and in the world to come eternal life.</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
        <p:nvSpPr>
          <p:cNvPr id="5" name="Date Placeholder 4">
            <a:extLst>
              <a:ext uri="{FF2B5EF4-FFF2-40B4-BE49-F238E27FC236}">
                <a16:creationId xmlns:a16="http://schemas.microsoft.com/office/drawing/2014/main" id="{C92A63BC-3D97-4992-ABC8-02CE0B64E42B}"/>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353480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21175"/>
            <a:ext cx="7313507" cy="4559935"/>
          </a:xfrm>
        </p:spPr>
        <p:txBody>
          <a:bodyPr/>
          <a:lstStyle/>
          <a:p>
            <a:r>
              <a:rPr lang="en-US" b="1" dirty="0"/>
              <a:t>1 Tim. 4:12 </a:t>
            </a:r>
            <a:r>
              <a:rPr lang="en-US" dirty="0"/>
              <a:t>-  Let no one despise your youth, but </a:t>
            </a:r>
            <a:r>
              <a:rPr lang="en-US" b="1" u="sng" dirty="0"/>
              <a:t>be an example to the believers</a:t>
            </a:r>
            <a:r>
              <a:rPr lang="en-US" b="1" dirty="0"/>
              <a:t> in word, in conduct, in love, in spirit, in faith, in purity.</a:t>
            </a:r>
          </a:p>
          <a:p>
            <a:r>
              <a:rPr lang="en-US" b="1" dirty="0"/>
              <a:t>Matt. 15:1-7 </a:t>
            </a:r>
            <a:r>
              <a:rPr lang="en-US" b="0" dirty="0"/>
              <a:t>-  Then the scribes and Pharisees who were from Jerusalem came to Jesus, saying, 2 "Why do Your disciples transgress the tradition of the elders? For they do not wash their hands when they eat bread." 3 He answered and said to them, "Why do you also transgress the commandment of God because of your tradition? 4 "For God commanded, saying, 'Honor your father and your mother'; and, 'He who curses father or mother, let him be put to death.' 5 "But you say, 'Whoever says to his father or mother, "Whatever profit you might have received from me is a gift to God" -- 6 'then he need not honor his father or mother.' Thus you have made the commandment of God of no effect by your tradition. 7 "Hypocrites! Well did Isaiah prophesy about you, saying:  8 'These people draw near to Me with their mouth, And honor Me with their lips, But their heart is far from Me. 9 And in vain they worship Me, Teaching as doctrines the commandments of men.'"</a:t>
            </a:r>
          </a:p>
          <a:p>
            <a:r>
              <a:rPr lang="en-US" b="1" dirty="0"/>
              <a:t>2 Timothy 4:2-4 NKJV </a:t>
            </a:r>
            <a:r>
              <a:rPr lang="en-US" b="0" dirty="0"/>
              <a:t>- Preach the word! Be ready in season and out of season. Convince, rebuke, exhort, with all longsuffering and teaching. 3 For the time will come when they will not endure sound doctrine, but according to their own desires, because they have itching ears, they will heap up for themselves teachers; 4 and they will turn their ears away from the truth, and be turned aside to fables.</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
        <p:nvSpPr>
          <p:cNvPr id="5" name="Date Placeholder 4">
            <a:extLst>
              <a:ext uri="{FF2B5EF4-FFF2-40B4-BE49-F238E27FC236}">
                <a16:creationId xmlns:a16="http://schemas.microsoft.com/office/drawing/2014/main" id="{772AB0D9-85CE-46DE-A9C8-C07E24E7C02E}"/>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351982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1175"/>
            <a:ext cx="7239000" cy="4559935"/>
          </a:xfrm>
        </p:spPr>
        <p:txBody>
          <a:bodyPr/>
          <a:lstStyle/>
          <a:p>
            <a:r>
              <a:rPr lang="en-US" b="1" dirty="0"/>
              <a:t>Matt. 10:7ff Comment</a:t>
            </a:r>
          </a:p>
          <a:p>
            <a:r>
              <a:rPr lang="en-US" b="1" dirty="0"/>
              <a:t>Acts 5 - Comment</a:t>
            </a: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
        <p:nvSpPr>
          <p:cNvPr id="5" name="Date Placeholder 4">
            <a:extLst>
              <a:ext uri="{FF2B5EF4-FFF2-40B4-BE49-F238E27FC236}">
                <a16:creationId xmlns:a16="http://schemas.microsoft.com/office/drawing/2014/main" id="{22EF4935-15C0-4090-BECA-DF4944712A5C}"/>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81102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17934"/>
            <a:ext cx="7315200" cy="5181600"/>
          </a:xfrm>
        </p:spPr>
        <p:txBody>
          <a:bodyPr/>
          <a:lstStyle/>
          <a:p>
            <a:r>
              <a:rPr lang="en-US" b="1" dirty="0"/>
              <a:t>1 Kings 18 &amp; 19 - Comment</a:t>
            </a:r>
          </a:p>
          <a:p>
            <a:r>
              <a:rPr lang="en-US" b="1" dirty="0"/>
              <a:t>1 Cor. 3:6 </a:t>
            </a:r>
            <a:r>
              <a:rPr lang="en-US" b="0" dirty="0"/>
              <a:t>- I have planted, Apollos watered; but God gave the increase. </a:t>
            </a:r>
          </a:p>
          <a:p>
            <a:r>
              <a:rPr lang="en-US" b="1" dirty="0"/>
              <a:t>Heb. 13:5 </a:t>
            </a:r>
            <a:r>
              <a:rPr lang="en-US" dirty="0"/>
              <a:t>- Let your conversation be without covetousness; and be content with such things as ye have: for he hath said, I will never leave thee, nor forsake thee.</a:t>
            </a:r>
            <a:endParaRPr lang="en-US" b="1" dirty="0"/>
          </a:p>
          <a:p>
            <a:r>
              <a:rPr lang="en-US" b="1" dirty="0"/>
              <a:t>Rev. 2:10</a:t>
            </a:r>
            <a:r>
              <a:rPr lang="en-US" dirty="0"/>
              <a:t> -"Do not fear any of those things which you are about to suffer. Indeed, the devil is about to throw some of you into prison, that you may be tested, and you will have tribulation ten days. Be faithful until death, and I will give you the crown of life. </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
        <p:nvSpPr>
          <p:cNvPr id="5" name="Date Placeholder 4">
            <a:extLst>
              <a:ext uri="{FF2B5EF4-FFF2-40B4-BE49-F238E27FC236}">
                <a16:creationId xmlns:a16="http://schemas.microsoft.com/office/drawing/2014/main" id="{23AAF2F4-4765-4B8E-9D74-DA555EFBE02E}"/>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133658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239713"/>
            <a:ext cx="6397625" cy="3600450"/>
          </a:xfrm>
        </p:spPr>
      </p:sp>
      <p:sp>
        <p:nvSpPr>
          <p:cNvPr id="3" name="Notes Placeholder 2"/>
          <p:cNvSpPr>
            <a:spLocks noGrp="1"/>
          </p:cNvSpPr>
          <p:nvPr>
            <p:ph type="body" idx="1"/>
          </p:nvPr>
        </p:nvSpPr>
        <p:spPr>
          <a:xfrm>
            <a:off x="-1" y="3840163"/>
            <a:ext cx="7313507" cy="5759371"/>
          </a:xfrm>
        </p:spPr>
        <p:txBody>
          <a:bodyPr>
            <a:normAutofit lnSpcReduction="10000"/>
          </a:bodyPr>
          <a:lstStyle/>
          <a:p>
            <a:r>
              <a:rPr lang="en-US" b="1" dirty="0"/>
              <a:t>2 Timothy 3:1-5 </a:t>
            </a:r>
            <a:r>
              <a:rPr lang="en-US" b="0" i="0" dirty="0"/>
              <a:t>-  But know this, that in the last days perilous times will come: 2 For men will be lovers of themselves, lovers of money, boasters, proud, blasphemers, disobedient to parents, unthankful, unholy, 3 unloving, unforgiving, slanderers, without self-control, brutal, despisers of good, 4 traitors, headstrong, haughty, lovers of pleasure rather than lovers of God, 5 having a form of godliness but denying its power. And from such people turn away.</a:t>
            </a:r>
          </a:p>
          <a:p>
            <a:r>
              <a:rPr lang="en-US" b="1" i="0" dirty="0"/>
              <a:t>2 Tim. 4:5</a:t>
            </a:r>
            <a:r>
              <a:rPr lang="en-US" b="0" i="0" dirty="0"/>
              <a:t> - </a:t>
            </a:r>
            <a:r>
              <a:rPr lang="en-US" b="1" i="0" dirty="0"/>
              <a:t>But watch thou in all things, endure afflictions</a:t>
            </a:r>
            <a:r>
              <a:rPr lang="en-US" b="0" i="0" dirty="0"/>
              <a:t>, do the work of an evangelist, make full proof of thy ministry. </a:t>
            </a:r>
          </a:p>
          <a:p>
            <a:r>
              <a:rPr lang="en-US" b="1" i="0" dirty="0"/>
              <a:t>Rom. 12:9 </a:t>
            </a:r>
            <a:r>
              <a:rPr lang="en-US" b="0" i="0" dirty="0"/>
              <a:t>- Let love be without hypocrisy. Abhor what is evil. Cling to what is good.</a:t>
            </a:r>
          </a:p>
          <a:p>
            <a:r>
              <a:rPr lang="en-US" b="1" i="0" dirty="0"/>
              <a:t>Rom. 12:21 </a:t>
            </a:r>
            <a:r>
              <a:rPr lang="en-US" b="0" i="0" dirty="0"/>
              <a:t>- Do not be overcome by evil, but overcome evil with good.</a:t>
            </a:r>
          </a:p>
          <a:p>
            <a:r>
              <a:rPr lang="en-US" b="1" i="0" dirty="0"/>
              <a:t>Rom. 8:33-39 </a:t>
            </a:r>
            <a:r>
              <a:rPr lang="en-US" b="0" i="0" dirty="0"/>
              <a:t>-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36 As it is written: "For Your sake we are killed all day long; We are accounted as sheep for the slaughter." 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
        <p:nvSpPr>
          <p:cNvPr id="5" name="Date Placeholder 4">
            <a:extLst>
              <a:ext uri="{FF2B5EF4-FFF2-40B4-BE49-F238E27FC236}">
                <a16:creationId xmlns:a16="http://schemas.microsoft.com/office/drawing/2014/main" id="{EC380322-D15F-454B-BB6A-E2D3E0F0848C}"/>
              </a:ext>
            </a:extLst>
          </p:cNvPr>
          <p:cNvSpPr>
            <a:spLocks noGrp="1"/>
          </p:cNvSpPr>
          <p:nvPr>
            <p:ph type="dt" idx="1"/>
          </p:nvPr>
        </p:nvSpPr>
        <p:spPr/>
        <p:txBody>
          <a:bodyPr/>
          <a:lstStyle/>
          <a:p>
            <a:r>
              <a:rPr lang="en-US"/>
              <a:t>12/13/2020</a:t>
            </a:r>
          </a:p>
        </p:txBody>
      </p:sp>
    </p:spTree>
    <p:extLst>
      <p:ext uri="{BB962C8B-B14F-4D97-AF65-F5344CB8AC3E}">
        <p14:creationId xmlns:p14="http://schemas.microsoft.com/office/powerpoint/2010/main" val="147060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12/13/2020</a:t>
            </a:r>
          </a:p>
        </p:txBody>
      </p:sp>
      <p:sp>
        <p:nvSpPr>
          <p:cNvPr id="5" name="Slide Number Placeholder 4"/>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05883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5" y="4321175"/>
            <a:ext cx="7313502" cy="543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Acts 2:37 </a:t>
            </a:r>
            <a:r>
              <a:rPr lang="en-US" altLang="en-US" dirty="0">
                <a:latin typeface="Arial" panose="020B0604020202020204" pitchFamily="34" charset="0"/>
                <a:cs typeface="Arial" panose="020B0604020202020204" pitchFamily="34" charset="0"/>
              </a:rPr>
              <a:t>-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r>
              <a:rPr lang="en-US" altLang="en-US" b="1"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r>
              <a:rPr lang="en-US" altLang="en-US" b="1"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r>
              <a:rPr lang="en-US" altLang="en-US" b="1"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latin typeface="Arial" panose="020B0604020202020204" pitchFamily="34" charset="0"/>
                <a:cs typeface="Arial" panose="020B0604020202020204" pitchFamily="34" charset="0"/>
              </a:rPr>
              <a:t>Matt. 10:32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r>
              <a:rPr lang="en-US" altLang="en-US" b="1"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When Peter said unto them, Repent, and be baptized every one of you in the name of Jesus Christ for the remission of sins, and ye shall receive the gift of the Holy Ghost</a:t>
            </a:r>
          </a:p>
          <a:p>
            <a:r>
              <a:rPr lang="en-US" altLang="en-US" b="1" dirty="0">
                <a:latin typeface="Arial" panose="020B0604020202020204" pitchFamily="34" charset="0"/>
                <a:cs typeface="Arial" panose="020B0604020202020204" pitchFamily="34" charset="0"/>
              </a:rPr>
              <a:t>Acts 8:21-23 </a:t>
            </a:r>
            <a:r>
              <a:rPr lang="en-US" altLang="en-US" dirty="0">
                <a:latin typeface="Arial" panose="020B0604020202020204" pitchFamily="34" charset="0"/>
                <a:cs typeface="Arial" panose="020B0604020202020204" pitchFamily="34" charset="0"/>
              </a:rPr>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latin typeface="Arial" panose="020B0604020202020204" pitchFamily="34" charset="0"/>
                <a:cs typeface="Arial" panose="020B0604020202020204" pitchFamily="34" charset="0"/>
              </a:rPr>
              <a:t>be thou faithful unto death, and I will give thee a crown of life.</a:t>
            </a:r>
          </a:p>
          <a:p>
            <a:endParaRPr lang="en-US" altLang="en-US" b="1" dirty="0">
              <a:latin typeface="Arial" panose="020B0604020202020204" pitchFamily="34" charset="0"/>
              <a:cs typeface="Arial" panose="020B0604020202020204" pitchFamily="34" charset="0"/>
            </a:endParaRPr>
          </a:p>
          <a:p>
            <a:endParaRPr lang="en-US" altLang="en-US" b="1" dirty="0"/>
          </a:p>
        </p:txBody>
      </p:sp>
      <p:sp>
        <p:nvSpPr>
          <p:cNvPr id="3" name="Slide Number Placeholder 2">
            <a:extLst>
              <a:ext uri="{FF2B5EF4-FFF2-40B4-BE49-F238E27FC236}">
                <a16:creationId xmlns:a16="http://schemas.microsoft.com/office/drawing/2014/main" id="{4EDF3F0F-8F1F-440D-B2DD-A22F50D9DBF9}"/>
              </a:ext>
            </a:extLst>
          </p:cNvPr>
          <p:cNvSpPr>
            <a:spLocks noGrp="1"/>
          </p:cNvSpPr>
          <p:nvPr>
            <p:ph type="sldNum" sz="quarter" idx="5"/>
          </p:nvPr>
        </p:nvSpPr>
        <p:spPr/>
        <p:txBody>
          <a:bodyPr/>
          <a:lstStyle/>
          <a:p>
            <a:fld id="{CDAAE1FE-786B-4B83-86A4-F53D629261B4}" type="slidenum">
              <a:rPr lang="en-US" smtClean="0"/>
              <a:t>9</a:t>
            </a:fld>
            <a:endParaRPr lang="en-US" dirty="0"/>
          </a:p>
        </p:txBody>
      </p:sp>
      <p:sp>
        <p:nvSpPr>
          <p:cNvPr id="2" name="Date Placeholder 1">
            <a:extLst>
              <a:ext uri="{FF2B5EF4-FFF2-40B4-BE49-F238E27FC236}">
                <a16:creationId xmlns:a16="http://schemas.microsoft.com/office/drawing/2014/main" id="{48A4621C-4683-4675-838F-38D5286A3B47}"/>
              </a:ext>
            </a:extLst>
          </p:cNvPr>
          <p:cNvSpPr>
            <a:spLocks noGrp="1"/>
          </p:cNvSpPr>
          <p:nvPr>
            <p:ph type="dt" idx="1"/>
          </p:nvPr>
        </p:nvSpPr>
        <p:spPr/>
        <p:txBody>
          <a:bodyPr/>
          <a:lstStyle/>
          <a:p>
            <a:r>
              <a:rPr lang="en-US"/>
              <a:t>12/13/2020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1752600"/>
            <a:ext cx="10287000" cy="990600"/>
          </a:xfrm>
        </p:spPr>
        <p:txBody>
          <a:bodyPr>
            <a:normAutofit/>
          </a:bodyPr>
          <a:lstStyle/>
          <a:p>
            <a:r>
              <a:rPr lang="en-US" b="1" i="1" dirty="0">
                <a:latin typeface="Candara" panose="020E0502030303020204" pitchFamily="34" charset="0"/>
              </a:rPr>
              <a:t>“…endure unto the end…”</a:t>
            </a:r>
          </a:p>
        </p:txBody>
      </p:sp>
      <p:sp>
        <p:nvSpPr>
          <p:cNvPr id="2" name="TextBox 1">
            <a:extLst>
              <a:ext uri="{FF2B5EF4-FFF2-40B4-BE49-F238E27FC236}">
                <a16:creationId xmlns:a16="http://schemas.microsoft.com/office/drawing/2014/main" id="{B0DD50C7-7D21-4FD2-86A1-A1AE0DEFC3F6}"/>
              </a:ext>
            </a:extLst>
          </p:cNvPr>
          <p:cNvSpPr txBox="1"/>
          <p:nvPr/>
        </p:nvSpPr>
        <p:spPr>
          <a:xfrm>
            <a:off x="1674812" y="2743200"/>
            <a:ext cx="2438400" cy="461665"/>
          </a:xfrm>
          <a:prstGeom prst="rect">
            <a:avLst/>
          </a:prstGeom>
          <a:noFill/>
        </p:spPr>
        <p:txBody>
          <a:bodyPr wrap="square" rtlCol="0">
            <a:spAutoFit/>
          </a:bodyPr>
          <a:lstStyle/>
          <a:p>
            <a:r>
              <a:rPr lang="en-US" sz="2400" b="1" dirty="0">
                <a:solidFill>
                  <a:schemeClr val="bg2">
                    <a:lumMod val="10000"/>
                    <a:lumOff val="90000"/>
                  </a:schemeClr>
                </a:solidFill>
                <a:latin typeface="Candara" panose="020E0502030303020204" pitchFamily="34" charset="0"/>
              </a:rPr>
              <a:t>Matthew 24:13</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p:tgtEl>
                                          <p:spTgt spid="2"/>
                                        </p:tgtEl>
                                        <p:attrNameLst>
                                          <p:attrName>ppt_y</p:attrName>
                                        </p:attrNameLst>
                                      </p:cBhvr>
                                      <p:tavLst>
                                        <p:tav tm="0">
                                          <p:val>
                                            <p:strVal val="#ppt_y-#ppt_h*1.125000"/>
                                          </p:val>
                                        </p:tav>
                                        <p:tav tm="100000">
                                          <p:val>
                                            <p:strVal val="#ppt_y"/>
                                          </p:val>
                                        </p:tav>
                                      </p:tavLst>
                                    </p:anim>
                                    <p:animEffect transition="in" filter="wipe(dow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EB89-B53C-4862-9032-6CCF57C4854F}"/>
              </a:ext>
            </a:extLst>
          </p:cNvPr>
          <p:cNvSpPr>
            <a:spLocks noGrp="1"/>
          </p:cNvSpPr>
          <p:nvPr>
            <p:ph type="title"/>
          </p:nvPr>
        </p:nvSpPr>
        <p:spPr>
          <a:xfrm>
            <a:off x="616401" y="313888"/>
            <a:ext cx="9144001" cy="762000"/>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DC130F67-89C4-4296-AE1A-81C2A944032B}"/>
              </a:ext>
            </a:extLst>
          </p:cNvPr>
          <p:cNvSpPr>
            <a:spLocks noGrp="1"/>
          </p:cNvSpPr>
          <p:nvPr>
            <p:ph idx="1"/>
          </p:nvPr>
        </p:nvSpPr>
        <p:spPr>
          <a:xfrm>
            <a:off x="616401" y="1298448"/>
            <a:ext cx="11269211" cy="5715000"/>
          </a:xfrm>
        </p:spPr>
        <p:txBody>
          <a:bodyPr>
            <a:normAutofit lnSpcReduction="10000"/>
          </a:bodyPr>
          <a:lstStyle/>
          <a:p>
            <a:pPr marL="0" indent="0">
              <a:buNone/>
            </a:pPr>
            <a:r>
              <a:rPr lang="en-US" sz="3600" b="1" dirty="0">
                <a:latin typeface="Candara" panose="020E0502030303020204" pitchFamily="34" charset="0"/>
              </a:rPr>
              <a:t>Endurance is a common theme of Scripture</a:t>
            </a:r>
          </a:p>
          <a:p>
            <a:pPr lvl="1">
              <a:buFont typeface="Wingdings" panose="05000000000000000000" pitchFamily="2" charset="2"/>
              <a:buChar char="§"/>
            </a:pPr>
            <a:r>
              <a:rPr lang="en-US" sz="3200" b="1" i="1" dirty="0">
                <a:latin typeface="Candara" panose="020E0502030303020204" pitchFamily="34" charset="0"/>
              </a:rPr>
              <a:t>“Put on the whole armor of God” </a:t>
            </a:r>
            <a:r>
              <a:rPr lang="en-US" sz="3200" dirty="0">
                <a:latin typeface="Candara" panose="020E0502030303020204" pitchFamily="34" charset="0"/>
              </a:rPr>
              <a:t>- Ephesians 6:11</a:t>
            </a:r>
          </a:p>
          <a:p>
            <a:pPr lvl="1">
              <a:buFont typeface="Wingdings" panose="05000000000000000000" pitchFamily="2" charset="2"/>
              <a:buChar char="§"/>
            </a:pPr>
            <a:r>
              <a:rPr lang="en-US" sz="3200" b="1" i="1" dirty="0">
                <a:latin typeface="Candara" panose="020E0502030303020204" pitchFamily="34" charset="0"/>
              </a:rPr>
              <a:t>“I have fought a good fight” </a:t>
            </a:r>
            <a:r>
              <a:rPr lang="en-US" sz="3200" dirty="0">
                <a:latin typeface="Candara" panose="020E0502030303020204" pitchFamily="34" charset="0"/>
              </a:rPr>
              <a:t>- 2 Timothy 4:7</a:t>
            </a:r>
          </a:p>
          <a:p>
            <a:pPr lvl="1">
              <a:buFont typeface="Wingdings" panose="05000000000000000000" pitchFamily="2" charset="2"/>
              <a:buChar char="§"/>
            </a:pPr>
            <a:r>
              <a:rPr lang="en-US" sz="3200" b="1" i="1" dirty="0">
                <a:latin typeface="Candara" panose="020E0502030303020204" pitchFamily="34" charset="0"/>
              </a:rPr>
              <a:t>“fight the good fight of faith” </a:t>
            </a:r>
            <a:r>
              <a:rPr lang="en-US" sz="3200" dirty="0">
                <a:latin typeface="Candara" panose="020E0502030303020204" pitchFamily="34" charset="0"/>
              </a:rPr>
              <a:t>- 1 Timothy 6:12</a:t>
            </a:r>
          </a:p>
          <a:p>
            <a:pPr lvl="1">
              <a:buFont typeface="Wingdings" panose="05000000000000000000" pitchFamily="2" charset="2"/>
              <a:buChar char="§"/>
            </a:pPr>
            <a:r>
              <a:rPr lang="en-US" sz="3200" b="1" i="1" dirty="0">
                <a:latin typeface="Candara" panose="020E0502030303020204" pitchFamily="34" charset="0"/>
              </a:rPr>
              <a:t>“Blessed is the man who endures temptation” </a:t>
            </a:r>
            <a:r>
              <a:rPr lang="en-US" sz="3200" dirty="0">
                <a:latin typeface="Candara" panose="020E0502030303020204" pitchFamily="34" charset="0"/>
              </a:rPr>
              <a:t>- James 1:12</a:t>
            </a:r>
          </a:p>
          <a:p>
            <a:pPr marL="0" indent="0">
              <a:buNone/>
            </a:pPr>
            <a:r>
              <a:rPr lang="en-US" sz="3600" b="1" dirty="0">
                <a:latin typeface="Candara" panose="020E0502030303020204" pitchFamily="34" charset="0"/>
              </a:rPr>
              <a:t>Christians must endure as good soldiers of Christ</a:t>
            </a:r>
          </a:p>
          <a:p>
            <a:pPr lvl="1">
              <a:buFont typeface="Wingdings" panose="05000000000000000000" pitchFamily="2" charset="2"/>
              <a:buChar char="§"/>
            </a:pPr>
            <a:r>
              <a:rPr lang="en-US" sz="3200" dirty="0">
                <a:latin typeface="Candara" panose="020E0502030303020204" pitchFamily="34" charset="0"/>
              </a:rPr>
              <a:t>Cannot be entangled in life’s affairs</a:t>
            </a:r>
          </a:p>
          <a:p>
            <a:pPr lvl="1">
              <a:buFont typeface="Wingdings" panose="05000000000000000000" pitchFamily="2" charset="2"/>
              <a:buChar char="§"/>
            </a:pPr>
            <a:r>
              <a:rPr lang="en-US" sz="3200" dirty="0">
                <a:latin typeface="Candara" panose="020E0502030303020204" pitchFamily="34" charset="0"/>
              </a:rPr>
              <a:t>We must be true to Christ who enlisted us as soldiers</a:t>
            </a:r>
          </a:p>
          <a:p>
            <a:pPr lvl="1">
              <a:buFont typeface="Wingdings" panose="05000000000000000000" pitchFamily="2" charset="2"/>
              <a:buChar char="§"/>
            </a:pPr>
            <a:r>
              <a:rPr lang="en-US" sz="3200" dirty="0">
                <a:latin typeface="Candara" panose="020E0502030303020204" pitchFamily="34" charset="0"/>
              </a:rPr>
              <a:t>We must endure so that we can obtain eternal life</a:t>
            </a:r>
          </a:p>
          <a:p>
            <a:pPr lvl="2">
              <a:buFont typeface="Wingdings" panose="05000000000000000000" pitchFamily="2" charset="2"/>
              <a:buChar char="§"/>
            </a:pPr>
            <a:r>
              <a:rPr lang="en-US" sz="2800" dirty="0">
                <a:latin typeface="Candara" panose="020E0502030303020204" pitchFamily="34" charset="0"/>
              </a:rPr>
              <a:t>2 Timothy 2:3-10 </a:t>
            </a:r>
          </a:p>
          <a:p>
            <a:pPr lvl="1">
              <a:buFont typeface="Wingdings" panose="05000000000000000000" pitchFamily="2" charset="2"/>
              <a:buChar char="§"/>
            </a:pPr>
            <a:endParaRPr lang="en-US" sz="2800" dirty="0">
              <a:latin typeface="Candara" panose="020E0502030303020204" pitchFamily="34" charset="0"/>
            </a:endParaRPr>
          </a:p>
          <a:p>
            <a:pPr marL="0" indent="0">
              <a:buNone/>
            </a:pPr>
            <a:endParaRPr lang="en-US" sz="320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719F928D-F9B6-43C0-AB87-48EF4DE34220}"/>
              </a:ext>
            </a:extLst>
          </p:cNvPr>
          <p:cNvSpPr>
            <a:spLocks noGrp="1"/>
          </p:cNvSpPr>
          <p:nvPr>
            <p:ph type="sldNum" sz="quarter" idx="12"/>
          </p:nvPr>
        </p:nvSpPr>
        <p:spPr/>
        <p:txBody>
          <a:bodyPr/>
          <a:lstStyle/>
          <a:p>
            <a:fld id="{2A013F82-EE5E-44EE-A61D-E31C6657F26F}" type="slidenum">
              <a:rPr lang="en-US" smtClean="0"/>
              <a:t>2</a:t>
            </a:fld>
            <a:endParaRPr lang="en-US"/>
          </a:p>
        </p:txBody>
      </p:sp>
    </p:spTree>
    <p:extLst>
      <p:ext uri="{BB962C8B-B14F-4D97-AF65-F5344CB8AC3E}">
        <p14:creationId xmlns:p14="http://schemas.microsoft.com/office/powerpoint/2010/main" val="1586950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250"/>
                                        <p:tgtEl>
                                          <p:spTgt spid="3">
                                            <p:txEl>
                                              <p:pRg st="8" end="8"/>
                                            </p:txEl>
                                          </p:spTgt>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7D03-EF8C-408A-87F9-9F298F45ED18}"/>
              </a:ext>
            </a:extLst>
          </p:cNvPr>
          <p:cNvSpPr>
            <a:spLocks noGrp="1"/>
          </p:cNvSpPr>
          <p:nvPr>
            <p:ph type="title"/>
          </p:nvPr>
        </p:nvSpPr>
        <p:spPr>
          <a:xfrm>
            <a:off x="905299" y="278934"/>
            <a:ext cx="9525002" cy="838200"/>
          </a:xfrm>
        </p:spPr>
        <p:txBody>
          <a:bodyPr>
            <a:normAutofit/>
          </a:bodyPr>
          <a:lstStyle/>
          <a:p>
            <a:r>
              <a:rPr lang="en-US" sz="4800" b="1" dirty="0">
                <a:latin typeface="Candara" panose="020E0502030303020204" pitchFamily="34" charset="0"/>
              </a:rPr>
              <a:t>INCONVIENCENCE</a:t>
            </a:r>
          </a:p>
        </p:txBody>
      </p:sp>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1005965" y="1303789"/>
            <a:ext cx="11182859" cy="5315003"/>
          </a:xfrm>
        </p:spPr>
        <p:txBody>
          <a:bodyPr>
            <a:normAutofit/>
          </a:bodyPr>
          <a:lstStyle/>
          <a:p>
            <a:pPr marL="0" indent="0">
              <a:buNone/>
            </a:pPr>
            <a:r>
              <a:rPr lang="en-US" sz="3600" b="1" dirty="0">
                <a:latin typeface="Candara" panose="020E0502030303020204" pitchFamily="34" charset="0"/>
              </a:rPr>
              <a:t>We must seek God’s Kingdom FIRST </a:t>
            </a:r>
            <a:r>
              <a:rPr lang="en-US" sz="3600" dirty="0">
                <a:latin typeface="Candara" panose="020E0502030303020204" pitchFamily="34" charset="0"/>
              </a:rPr>
              <a:t>- Matthew 6:25-33</a:t>
            </a:r>
          </a:p>
          <a:p>
            <a:pPr lvl="1">
              <a:buFont typeface="Wingdings" panose="05000000000000000000" pitchFamily="2" charset="2"/>
              <a:buChar char="§"/>
            </a:pPr>
            <a:r>
              <a:rPr lang="en-US" sz="3200" dirty="0">
                <a:latin typeface="Candara" panose="020E0502030303020204" pitchFamily="34" charset="0"/>
              </a:rPr>
              <a:t>We must set aside personal plans at times</a:t>
            </a:r>
          </a:p>
          <a:p>
            <a:pPr lvl="1">
              <a:buFont typeface="Wingdings" panose="05000000000000000000" pitchFamily="2" charset="2"/>
              <a:buChar char="§"/>
            </a:pPr>
            <a:r>
              <a:rPr lang="en-US" sz="3200" dirty="0">
                <a:latin typeface="Candara" panose="020E0502030303020204" pitchFamily="34" charset="0"/>
              </a:rPr>
              <a:t>We are not to have a “me first” attitude</a:t>
            </a:r>
          </a:p>
          <a:p>
            <a:pPr marL="0" indent="0">
              <a:buNone/>
            </a:pPr>
            <a:r>
              <a:rPr lang="en-US" sz="3600" b="1" dirty="0">
                <a:latin typeface="Candara" panose="020E0502030303020204" pitchFamily="34" charset="0"/>
              </a:rPr>
              <a:t>Jesus taught the principle of endurance </a:t>
            </a:r>
            <a:r>
              <a:rPr lang="en-US" sz="3600" dirty="0">
                <a:latin typeface="Candara" panose="020E0502030303020204" pitchFamily="34" charset="0"/>
              </a:rPr>
              <a:t>- Mark 10:29-30</a:t>
            </a:r>
          </a:p>
          <a:p>
            <a:pPr lvl="1">
              <a:buFont typeface="Wingdings" panose="05000000000000000000" pitchFamily="2" charset="2"/>
              <a:buChar char="§"/>
            </a:pPr>
            <a:r>
              <a:rPr lang="en-US" sz="3200" dirty="0">
                <a:latin typeface="Candara" panose="020E0502030303020204" pitchFamily="34" charset="0"/>
              </a:rPr>
              <a:t>Christ commends those put Him and the Gospel </a:t>
            </a:r>
            <a:r>
              <a:rPr lang="en-US" sz="3200" b="1" dirty="0">
                <a:latin typeface="Candara" panose="020E0502030303020204" pitchFamily="34" charset="0"/>
              </a:rPr>
              <a:t>FIRST</a:t>
            </a:r>
          </a:p>
          <a:p>
            <a:pPr lvl="1">
              <a:buFont typeface="Wingdings" panose="05000000000000000000" pitchFamily="2" charset="2"/>
              <a:buChar char="§"/>
            </a:pPr>
            <a:r>
              <a:rPr lang="en-US" sz="3200" dirty="0">
                <a:latin typeface="Candara" panose="020E0502030303020204" pitchFamily="34" charset="0"/>
              </a:rPr>
              <a:t>Those who put the Kingdom first will be blessed abundantly</a:t>
            </a:r>
          </a:p>
          <a:p>
            <a:pPr lvl="2">
              <a:buFont typeface="Wingdings" panose="05000000000000000000" pitchFamily="2" charset="2"/>
              <a:buChar char="§"/>
            </a:pPr>
            <a:r>
              <a:rPr lang="en-US" sz="2800" dirty="0">
                <a:latin typeface="Candara" panose="020E0502030303020204" pitchFamily="34" charset="0"/>
              </a:rPr>
              <a:t>With </a:t>
            </a:r>
            <a:r>
              <a:rPr lang="en-US" sz="2800" b="1" dirty="0">
                <a:latin typeface="Candara" panose="020E0502030303020204" pitchFamily="34" charset="0"/>
              </a:rPr>
              <a:t>eternal life </a:t>
            </a:r>
            <a:r>
              <a:rPr lang="en-US" sz="2800" dirty="0">
                <a:latin typeface="Candara" panose="020E0502030303020204" pitchFamily="34" charset="0"/>
              </a:rPr>
              <a:t>being the ultimate blessing</a:t>
            </a:r>
          </a:p>
          <a:p>
            <a:pPr marL="231775" lvl="1" indent="0">
              <a:buNone/>
            </a:pPr>
            <a:r>
              <a:rPr lang="en-US" sz="3600" b="1" dirty="0">
                <a:solidFill>
                  <a:srgbClr val="FFFF00"/>
                </a:solidFill>
                <a:latin typeface="Candara" panose="020E0502030303020204" pitchFamily="34" charset="0"/>
              </a:rPr>
              <a:t>We Must Endure Inconvenience!</a:t>
            </a:r>
          </a:p>
          <a:p>
            <a:pPr>
              <a:buFont typeface="Wingdings" panose="05000000000000000000" pitchFamily="2" charset="2"/>
              <a:buChar char="§"/>
            </a:pPr>
            <a:endParaRPr lang="en-US" sz="3200" dirty="0">
              <a:latin typeface="Candara" panose="020E0502030303020204" pitchFamily="34" charset="0"/>
            </a:endParaRPr>
          </a:p>
          <a:p>
            <a:pPr marL="0" indent="0">
              <a:buNone/>
            </a:pPr>
            <a:endParaRPr lang="en-US" sz="3600" b="1" dirty="0">
              <a:latin typeface="Candara" panose="020E0502030303020204" pitchFamily="34" charset="0"/>
            </a:endParaRP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5"/>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Slide Number Placeholder 5">
            <a:extLst>
              <a:ext uri="{FF2B5EF4-FFF2-40B4-BE49-F238E27FC236}">
                <a16:creationId xmlns:a16="http://schemas.microsoft.com/office/drawing/2014/main" id="{E439E99D-5324-49A8-B33A-759F7CBB1E6F}"/>
              </a:ext>
            </a:extLst>
          </p:cNvPr>
          <p:cNvSpPr>
            <a:spLocks noGrp="1"/>
          </p:cNvSpPr>
          <p:nvPr>
            <p:ph type="sldNum" sz="quarter" idx="12"/>
          </p:nvPr>
        </p:nvSpPr>
        <p:spPr/>
        <p:txBody>
          <a:bodyPr/>
          <a:lstStyle/>
          <a:p>
            <a:fld id="{2A013F82-EE5E-44EE-A61D-E31C6657F26F}" type="slidenum">
              <a:rPr lang="en-US" smtClean="0"/>
              <a:t>3</a:t>
            </a:fld>
            <a:endParaRPr lang="en-US"/>
          </a:p>
        </p:txBody>
      </p:sp>
    </p:spTree>
    <p:extLst>
      <p:ext uri="{BB962C8B-B14F-4D97-AF65-F5344CB8AC3E}">
        <p14:creationId xmlns:p14="http://schemas.microsoft.com/office/powerpoint/2010/main" val="29977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7D03-EF8C-408A-87F9-9F298F45ED18}"/>
              </a:ext>
            </a:extLst>
          </p:cNvPr>
          <p:cNvSpPr>
            <a:spLocks noGrp="1"/>
          </p:cNvSpPr>
          <p:nvPr>
            <p:ph type="title"/>
          </p:nvPr>
        </p:nvSpPr>
        <p:spPr>
          <a:xfrm>
            <a:off x="905299" y="278934"/>
            <a:ext cx="9525002" cy="838200"/>
          </a:xfrm>
        </p:spPr>
        <p:txBody>
          <a:bodyPr>
            <a:normAutofit/>
          </a:bodyPr>
          <a:lstStyle/>
          <a:p>
            <a:r>
              <a:rPr lang="en-US" sz="4800" b="1" dirty="0">
                <a:latin typeface="Candara" panose="020E0502030303020204" pitchFamily="34" charset="0"/>
              </a:rPr>
              <a:t>CRITICISM</a:t>
            </a:r>
          </a:p>
        </p:txBody>
      </p:sp>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1005966" y="1303789"/>
            <a:ext cx="11182859" cy="5315003"/>
          </a:xfrm>
        </p:spPr>
        <p:txBody>
          <a:bodyPr>
            <a:normAutofit/>
          </a:bodyPr>
          <a:lstStyle/>
          <a:p>
            <a:pPr marL="0" indent="0">
              <a:buNone/>
            </a:pPr>
            <a:r>
              <a:rPr lang="en-US" sz="3600" b="1" dirty="0">
                <a:latin typeface="Candara" panose="020E0502030303020204" pitchFamily="34" charset="0"/>
              </a:rPr>
              <a:t>The world is often critical of Christians</a:t>
            </a:r>
          </a:p>
          <a:p>
            <a:pPr lvl="1">
              <a:buFont typeface="Wingdings" panose="05000000000000000000" pitchFamily="2" charset="2"/>
              <a:buChar char="§"/>
            </a:pPr>
            <a:r>
              <a:rPr lang="en-US" sz="3200" dirty="0">
                <a:latin typeface="Candara" panose="020E0502030303020204" pitchFamily="34" charset="0"/>
              </a:rPr>
              <a:t>We must be an </a:t>
            </a:r>
            <a:r>
              <a:rPr lang="en-US" sz="3200" b="1" i="1" dirty="0">
                <a:latin typeface="Candara" panose="020E0502030303020204" pitchFamily="34" charset="0"/>
              </a:rPr>
              <a:t>“</a:t>
            </a:r>
            <a:r>
              <a:rPr lang="en-US" sz="3200" b="1" i="1" u="sng" dirty="0">
                <a:latin typeface="Candara" panose="020E0502030303020204" pitchFamily="34" charset="0"/>
              </a:rPr>
              <a:t>example of the believers</a:t>
            </a:r>
            <a:r>
              <a:rPr lang="en-US" sz="3200" b="1" i="1" dirty="0">
                <a:latin typeface="Candara" panose="020E0502030303020204" pitchFamily="34" charset="0"/>
              </a:rPr>
              <a:t>” </a:t>
            </a:r>
            <a:r>
              <a:rPr lang="en-US" sz="3200" dirty="0">
                <a:latin typeface="Candara" panose="020E0502030303020204" pitchFamily="34" charset="0"/>
              </a:rPr>
              <a:t>- 1 Timothy 4:12</a:t>
            </a:r>
          </a:p>
          <a:p>
            <a:pPr marL="0" indent="0">
              <a:buNone/>
            </a:pPr>
            <a:r>
              <a:rPr lang="en-US" sz="3600" b="1" dirty="0">
                <a:latin typeface="Candara" panose="020E0502030303020204" pitchFamily="34" charset="0"/>
              </a:rPr>
              <a:t>Christ and His apostles were often criticized </a:t>
            </a:r>
          </a:p>
          <a:p>
            <a:pPr lvl="1">
              <a:buFont typeface="Wingdings" panose="05000000000000000000" pitchFamily="2" charset="2"/>
              <a:buChar char="§"/>
            </a:pPr>
            <a:r>
              <a:rPr lang="en-US" sz="3200" dirty="0">
                <a:latin typeface="Candara" panose="020E0502030303020204" pitchFamily="34" charset="0"/>
              </a:rPr>
              <a:t>Matthew 15:1-9</a:t>
            </a:r>
          </a:p>
          <a:p>
            <a:pPr marL="0" indent="0">
              <a:buNone/>
            </a:pPr>
            <a:r>
              <a:rPr lang="en-US" sz="3600" b="1" dirty="0">
                <a:latin typeface="Candara" panose="020E0502030303020204" pitchFamily="34" charset="0"/>
              </a:rPr>
              <a:t>The world will not like what you teach and stand for</a:t>
            </a:r>
          </a:p>
          <a:p>
            <a:pPr lvl="1">
              <a:buFont typeface="Wingdings" panose="05000000000000000000" pitchFamily="2" charset="2"/>
              <a:buChar char="§"/>
            </a:pPr>
            <a:r>
              <a:rPr lang="en-US" sz="3200" b="1" dirty="0">
                <a:latin typeface="Candara" panose="020E0502030303020204" pitchFamily="34" charset="0"/>
              </a:rPr>
              <a:t> </a:t>
            </a:r>
            <a:r>
              <a:rPr lang="en-US" sz="3200" dirty="0">
                <a:latin typeface="Candara" panose="020E0502030303020204" pitchFamily="34" charset="0"/>
              </a:rPr>
              <a:t>But obey God - teach and practice the Truth - 2 Timothy 4:2-4</a:t>
            </a:r>
          </a:p>
          <a:p>
            <a:pPr marL="0" indent="0">
              <a:buNone/>
            </a:pPr>
            <a:r>
              <a:rPr lang="en-US" sz="3600" b="1" dirty="0">
                <a:solidFill>
                  <a:srgbClr val="FFFF00"/>
                </a:solidFill>
                <a:latin typeface="Candara" panose="020E0502030303020204" pitchFamily="34" charset="0"/>
              </a:rPr>
              <a:t>We Must Endure Criticism!</a:t>
            </a:r>
          </a:p>
          <a:p>
            <a:pPr>
              <a:buFont typeface="Wingdings" panose="05000000000000000000" pitchFamily="2" charset="2"/>
              <a:buChar char="§"/>
            </a:pPr>
            <a:endParaRPr lang="en-US" sz="3600" b="1" dirty="0">
              <a:latin typeface="Candara" panose="020E0502030303020204" pitchFamily="34" charset="0"/>
            </a:endParaRP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5"/>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Slide Number Placeholder 5">
            <a:extLst>
              <a:ext uri="{FF2B5EF4-FFF2-40B4-BE49-F238E27FC236}">
                <a16:creationId xmlns:a16="http://schemas.microsoft.com/office/drawing/2014/main" id="{0302E448-EE1A-4994-B2CB-982D81189C66}"/>
              </a:ext>
            </a:extLst>
          </p:cNvPr>
          <p:cNvSpPr>
            <a:spLocks noGrp="1"/>
          </p:cNvSpPr>
          <p:nvPr>
            <p:ph type="sldNum" sz="quarter" idx="12"/>
          </p:nvPr>
        </p:nvSpPr>
        <p:spPr/>
        <p:txBody>
          <a:bodyPr/>
          <a:lstStyle/>
          <a:p>
            <a:fld id="{2A013F82-EE5E-44EE-A61D-E31C6657F26F}" type="slidenum">
              <a:rPr lang="en-US" smtClean="0"/>
              <a:t>4</a:t>
            </a:fld>
            <a:endParaRPr lang="en-US"/>
          </a:p>
        </p:txBody>
      </p:sp>
    </p:spTree>
    <p:extLst>
      <p:ext uri="{BB962C8B-B14F-4D97-AF65-F5344CB8AC3E}">
        <p14:creationId xmlns:p14="http://schemas.microsoft.com/office/powerpoint/2010/main" val="33823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7D03-EF8C-408A-87F9-9F298F45ED18}"/>
              </a:ext>
            </a:extLst>
          </p:cNvPr>
          <p:cNvSpPr>
            <a:spLocks noGrp="1"/>
          </p:cNvSpPr>
          <p:nvPr>
            <p:ph type="title"/>
          </p:nvPr>
        </p:nvSpPr>
        <p:spPr>
          <a:xfrm>
            <a:off x="905299" y="278934"/>
            <a:ext cx="9525002" cy="838200"/>
          </a:xfrm>
        </p:spPr>
        <p:txBody>
          <a:bodyPr>
            <a:normAutofit/>
          </a:bodyPr>
          <a:lstStyle/>
          <a:p>
            <a:r>
              <a:rPr lang="en-US" sz="4800" b="1" dirty="0">
                <a:latin typeface="Candara" panose="020E0502030303020204" pitchFamily="34" charset="0"/>
              </a:rPr>
              <a:t>OPPOSITION</a:t>
            </a:r>
          </a:p>
        </p:txBody>
      </p:sp>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1005966" y="1303789"/>
            <a:ext cx="11032046" cy="5478011"/>
          </a:xfrm>
        </p:spPr>
        <p:txBody>
          <a:bodyPr>
            <a:normAutofit/>
          </a:bodyPr>
          <a:lstStyle/>
          <a:p>
            <a:pPr marL="0" indent="0">
              <a:buNone/>
            </a:pPr>
            <a:r>
              <a:rPr lang="en-US" sz="3600" b="1" dirty="0">
                <a:latin typeface="Candara" panose="020E0502030303020204" pitchFamily="34" charset="0"/>
              </a:rPr>
              <a:t>The apostles were opposed in preaching the gospel</a:t>
            </a:r>
          </a:p>
          <a:p>
            <a:pPr>
              <a:buFont typeface="Wingdings" panose="05000000000000000000" pitchFamily="2" charset="2"/>
              <a:buChar char="§"/>
            </a:pPr>
            <a:r>
              <a:rPr lang="en-US" sz="3200" dirty="0">
                <a:latin typeface="Candara" panose="020E0502030303020204" pitchFamily="34" charset="0"/>
              </a:rPr>
              <a:t>Jesus warned them of this - Matthew 10:7ff</a:t>
            </a:r>
          </a:p>
          <a:p>
            <a:pPr marL="0" indent="0">
              <a:buNone/>
            </a:pPr>
            <a:r>
              <a:rPr lang="en-US" sz="3600" b="1" dirty="0">
                <a:latin typeface="Candara" panose="020E0502030303020204" pitchFamily="34" charset="0"/>
              </a:rPr>
              <a:t>Peter and John suffered shame for His Name </a:t>
            </a:r>
            <a:r>
              <a:rPr lang="en-US" sz="3600" dirty="0">
                <a:latin typeface="Candara" panose="020E0502030303020204" pitchFamily="34" charset="0"/>
              </a:rPr>
              <a:t>- Acts 5:29</a:t>
            </a:r>
          </a:p>
          <a:p>
            <a:pPr lvl="1">
              <a:buFont typeface="Wingdings" panose="05000000000000000000" pitchFamily="2" charset="2"/>
              <a:buChar char="§"/>
            </a:pPr>
            <a:r>
              <a:rPr lang="en-US" sz="2800" dirty="0">
                <a:latin typeface="Candara" panose="020E0502030303020204" pitchFamily="34" charset="0"/>
              </a:rPr>
              <a:t>They were commanded not to speak in His name - Acts 5:27-28</a:t>
            </a:r>
          </a:p>
          <a:p>
            <a:pPr lvl="1">
              <a:buFont typeface="Wingdings" panose="05000000000000000000" pitchFamily="2" charset="2"/>
              <a:buChar char="§"/>
            </a:pPr>
            <a:r>
              <a:rPr lang="en-US" sz="2800" dirty="0">
                <a:latin typeface="Candara" panose="020E0502030303020204" pitchFamily="34" charset="0"/>
              </a:rPr>
              <a:t>The council plotted to kill them - Act 5:33</a:t>
            </a:r>
          </a:p>
          <a:p>
            <a:pPr lvl="1">
              <a:buFont typeface="Wingdings" panose="05000000000000000000" pitchFamily="2" charset="2"/>
              <a:buChar char="§"/>
            </a:pPr>
            <a:r>
              <a:rPr lang="en-US" sz="2800" dirty="0">
                <a:latin typeface="Candara" panose="020E0502030303020204" pitchFamily="34" charset="0"/>
              </a:rPr>
              <a:t>They were beaten - Acts 5:40</a:t>
            </a:r>
          </a:p>
          <a:p>
            <a:pPr lvl="1">
              <a:buFont typeface="Wingdings" panose="05000000000000000000" pitchFamily="2" charset="2"/>
              <a:buChar char="§"/>
            </a:pPr>
            <a:r>
              <a:rPr lang="en-US" sz="2800" dirty="0">
                <a:latin typeface="Candara" panose="020E0502030303020204" pitchFamily="34" charset="0"/>
              </a:rPr>
              <a:t>But they endured and continued to preach and serve God - Acts 5:42</a:t>
            </a:r>
          </a:p>
          <a:p>
            <a:pPr marL="231775" lvl="1" indent="0">
              <a:buNone/>
            </a:pPr>
            <a:r>
              <a:rPr lang="en-US" sz="3600" b="1" dirty="0">
                <a:solidFill>
                  <a:srgbClr val="FFFF00"/>
                </a:solidFill>
                <a:latin typeface="Candara" panose="020E0502030303020204" pitchFamily="34" charset="0"/>
              </a:rPr>
              <a:t>We Must Endure Opposition!</a:t>
            </a:r>
          </a:p>
          <a:p>
            <a:pPr lvl="1">
              <a:buFont typeface="Wingdings" panose="05000000000000000000" pitchFamily="2" charset="2"/>
              <a:buChar char="§"/>
            </a:pPr>
            <a:endParaRPr lang="en-US" sz="2800" dirty="0">
              <a:latin typeface="Candara" panose="020E0502030303020204" pitchFamily="34" charset="0"/>
            </a:endParaRP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5"/>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Slide Number Placeholder 5">
            <a:extLst>
              <a:ext uri="{FF2B5EF4-FFF2-40B4-BE49-F238E27FC236}">
                <a16:creationId xmlns:a16="http://schemas.microsoft.com/office/drawing/2014/main" id="{F24DED7D-677C-44D0-9AAF-1054F794020E}"/>
              </a:ext>
            </a:extLst>
          </p:cNvPr>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411687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7D03-EF8C-408A-87F9-9F298F45ED18}"/>
              </a:ext>
            </a:extLst>
          </p:cNvPr>
          <p:cNvSpPr>
            <a:spLocks noGrp="1"/>
          </p:cNvSpPr>
          <p:nvPr>
            <p:ph type="title"/>
          </p:nvPr>
        </p:nvSpPr>
        <p:spPr>
          <a:xfrm>
            <a:off x="905299" y="278934"/>
            <a:ext cx="9525002" cy="838200"/>
          </a:xfrm>
        </p:spPr>
        <p:txBody>
          <a:bodyPr>
            <a:normAutofit/>
          </a:bodyPr>
          <a:lstStyle/>
          <a:p>
            <a:r>
              <a:rPr lang="en-US" sz="4800" b="1" dirty="0">
                <a:latin typeface="Candara" panose="020E0502030303020204" pitchFamily="34" charset="0"/>
              </a:rPr>
              <a:t>DISCOURAGEMENT</a:t>
            </a:r>
          </a:p>
        </p:txBody>
      </p:sp>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989012" y="1304545"/>
            <a:ext cx="11032045" cy="5401055"/>
          </a:xfrm>
        </p:spPr>
        <p:txBody>
          <a:bodyPr>
            <a:normAutofit/>
          </a:bodyPr>
          <a:lstStyle/>
          <a:p>
            <a:pPr marL="0" indent="0">
              <a:buNone/>
            </a:pPr>
            <a:r>
              <a:rPr lang="en-US" sz="3600" b="1" dirty="0">
                <a:latin typeface="Candara" panose="020E0502030303020204" pitchFamily="34" charset="0"/>
              </a:rPr>
              <a:t>There are numerous things to be discouraged about</a:t>
            </a:r>
          </a:p>
          <a:p>
            <a:pPr lvl="1">
              <a:buFont typeface="Wingdings" panose="05000000000000000000" pitchFamily="2" charset="2"/>
              <a:buChar char="§"/>
            </a:pPr>
            <a:r>
              <a:rPr lang="en-US" sz="3200" dirty="0">
                <a:latin typeface="Candara" panose="020E0502030303020204" pitchFamily="34" charset="0"/>
              </a:rPr>
              <a:t>Ungodly attitudes, lives  and practices of others</a:t>
            </a:r>
          </a:p>
          <a:p>
            <a:pPr lvl="1">
              <a:buFont typeface="Wingdings" panose="05000000000000000000" pitchFamily="2" charset="2"/>
              <a:buChar char="§"/>
            </a:pPr>
            <a:r>
              <a:rPr lang="en-US" sz="3200" dirty="0">
                <a:latin typeface="Candara" panose="020E0502030303020204" pitchFamily="34" charset="0"/>
              </a:rPr>
              <a:t>Don’t be driven to “Elijah’s cave” - 1 Kings 18 &amp; 19</a:t>
            </a:r>
          </a:p>
          <a:p>
            <a:pPr lvl="2">
              <a:buFont typeface="Wingdings" panose="05000000000000000000" pitchFamily="2" charset="2"/>
              <a:buChar char="§"/>
            </a:pPr>
            <a:r>
              <a:rPr lang="en-US" sz="3000" dirty="0">
                <a:latin typeface="Candara" panose="020E0502030303020204" pitchFamily="34" charset="0"/>
              </a:rPr>
              <a:t>Don’t have a “pity party” when you are discouraged</a:t>
            </a:r>
          </a:p>
          <a:p>
            <a:pPr lvl="3">
              <a:buFont typeface="Wingdings" panose="05000000000000000000" pitchFamily="2" charset="2"/>
              <a:buChar char="§"/>
            </a:pPr>
            <a:r>
              <a:rPr lang="en-US" sz="2800" dirty="0">
                <a:latin typeface="Candara" panose="020E0502030303020204" pitchFamily="34" charset="0"/>
              </a:rPr>
              <a:t>Discouragement is the Devils most useful tool</a:t>
            </a:r>
          </a:p>
          <a:p>
            <a:pPr lvl="1">
              <a:buFont typeface="Wingdings" panose="05000000000000000000" pitchFamily="2" charset="2"/>
              <a:buChar char="§"/>
            </a:pPr>
            <a:r>
              <a:rPr lang="en-US" sz="3200" dirty="0">
                <a:latin typeface="Candara" panose="020E0502030303020204" pitchFamily="34" charset="0"/>
              </a:rPr>
              <a:t>Get up and do the Lord’s will and work - 1 Corinthians 3:6</a:t>
            </a:r>
          </a:p>
          <a:p>
            <a:pPr marL="4763" indent="0">
              <a:buNone/>
            </a:pPr>
            <a:r>
              <a:rPr lang="en-US" sz="3600" b="1" dirty="0">
                <a:latin typeface="Candara" panose="020E0502030303020204" pitchFamily="34" charset="0"/>
              </a:rPr>
              <a:t>The Lord will sustain the faithful </a:t>
            </a:r>
            <a:r>
              <a:rPr lang="en-US" sz="3600" dirty="0">
                <a:latin typeface="Candara" panose="020E0502030303020204" pitchFamily="34" charset="0"/>
              </a:rPr>
              <a:t>- Hebrews 13:5</a:t>
            </a:r>
            <a:endParaRPr lang="en-US" sz="3200" dirty="0">
              <a:latin typeface="Candara" panose="020E0502030303020204" pitchFamily="34" charset="0"/>
            </a:endParaRPr>
          </a:p>
          <a:p>
            <a:pPr marL="457200" lvl="1" indent="-228600">
              <a:buFont typeface="Wingdings" panose="05000000000000000000" pitchFamily="2" charset="2"/>
              <a:buChar char="§"/>
            </a:pPr>
            <a:r>
              <a:rPr lang="en-US" sz="3200" b="1" i="1" dirty="0">
                <a:latin typeface="Candara" panose="020E0502030303020204" pitchFamily="34" charset="0"/>
              </a:rPr>
              <a:t>“Be faithful unto death” </a:t>
            </a:r>
            <a:r>
              <a:rPr lang="en-US" sz="3200" dirty="0">
                <a:latin typeface="Candara" panose="020E0502030303020204" pitchFamily="34" charset="0"/>
              </a:rPr>
              <a:t>- Revelation 2:10</a:t>
            </a:r>
          </a:p>
          <a:p>
            <a:pPr marL="0" indent="0">
              <a:buNone/>
            </a:pPr>
            <a:r>
              <a:rPr lang="en-US" sz="3600" b="1" dirty="0">
                <a:solidFill>
                  <a:srgbClr val="FFFF00"/>
                </a:solidFill>
                <a:latin typeface="Candara" panose="020E0502030303020204" pitchFamily="34" charset="0"/>
              </a:rPr>
              <a:t>We Must Endure Discouragement!</a:t>
            </a:r>
          </a:p>
          <a:p>
            <a:pPr marL="228600" lvl="1" indent="0">
              <a:buNone/>
            </a:pPr>
            <a:endParaRPr lang="en-US" sz="3200" dirty="0">
              <a:latin typeface="Candara" panose="020E0502030303020204" pitchFamily="34" charset="0"/>
            </a:endParaRP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5"/>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Slide Number Placeholder 5">
            <a:extLst>
              <a:ext uri="{FF2B5EF4-FFF2-40B4-BE49-F238E27FC236}">
                <a16:creationId xmlns:a16="http://schemas.microsoft.com/office/drawing/2014/main" id="{9960AD7F-302D-4A4F-B7B1-BFE1D186AB6E}"/>
              </a:ext>
            </a:extLst>
          </p:cNvPr>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82604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7D03-EF8C-408A-87F9-9F298F45ED18}"/>
              </a:ext>
            </a:extLst>
          </p:cNvPr>
          <p:cNvSpPr>
            <a:spLocks noGrp="1"/>
          </p:cNvSpPr>
          <p:nvPr>
            <p:ph type="title"/>
          </p:nvPr>
        </p:nvSpPr>
        <p:spPr>
          <a:xfrm>
            <a:off x="905299" y="278934"/>
            <a:ext cx="9525002" cy="838200"/>
          </a:xfrm>
        </p:spPr>
        <p:txBody>
          <a:bodyPr>
            <a:normAutofit/>
          </a:bodyPr>
          <a:lstStyle/>
          <a:p>
            <a:r>
              <a:rPr lang="en-US" sz="4800" b="1" dirty="0">
                <a:latin typeface="Candara" panose="020E0502030303020204" pitchFamily="34" charset="0"/>
              </a:rPr>
              <a:t>DIFFICULT TIMES</a:t>
            </a:r>
          </a:p>
        </p:txBody>
      </p:sp>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1005966" y="1303789"/>
            <a:ext cx="11182859" cy="5275277"/>
          </a:xfrm>
        </p:spPr>
        <p:txBody>
          <a:bodyPr>
            <a:normAutofit/>
          </a:bodyPr>
          <a:lstStyle/>
          <a:p>
            <a:pPr marL="0" indent="0">
              <a:buNone/>
            </a:pPr>
            <a:r>
              <a:rPr lang="en-US" sz="3600" b="1" dirty="0">
                <a:latin typeface="Candara" panose="020E0502030303020204" pitchFamily="34" charset="0"/>
              </a:rPr>
              <a:t>Difficult times will come in life in a multitude of ways</a:t>
            </a:r>
          </a:p>
          <a:p>
            <a:pPr marL="0" indent="0">
              <a:buNone/>
            </a:pPr>
            <a:r>
              <a:rPr lang="en-US" sz="3600" b="1" dirty="0">
                <a:latin typeface="Candara" panose="020E0502030303020204" pitchFamily="34" charset="0"/>
              </a:rPr>
              <a:t>The Bible speaks more to difficult than good times</a:t>
            </a:r>
          </a:p>
          <a:p>
            <a:pPr lvl="1">
              <a:buFont typeface="Wingdings" panose="05000000000000000000" pitchFamily="2" charset="2"/>
              <a:buChar char="§"/>
            </a:pPr>
            <a:r>
              <a:rPr lang="en-US" sz="3200" dirty="0">
                <a:latin typeface="Candara" panose="020E0502030303020204" pitchFamily="34" charset="0"/>
              </a:rPr>
              <a:t>2 Timothy 3:1-5; 4:5</a:t>
            </a:r>
          </a:p>
          <a:p>
            <a:pPr marL="0" indent="0">
              <a:buNone/>
            </a:pPr>
            <a:r>
              <a:rPr lang="en-US" sz="3600" b="1" dirty="0">
                <a:latin typeface="Candara" panose="020E0502030303020204" pitchFamily="34" charset="0"/>
              </a:rPr>
              <a:t>We must maintain our faith and devotion to truth</a:t>
            </a:r>
          </a:p>
          <a:p>
            <a:pPr lvl="1">
              <a:buFont typeface="Wingdings" panose="05000000000000000000" pitchFamily="2" charset="2"/>
              <a:buChar char="§"/>
            </a:pPr>
            <a:r>
              <a:rPr lang="en-US" sz="3200" dirty="0">
                <a:latin typeface="Candara" panose="020E0502030303020204" pitchFamily="34" charset="0"/>
              </a:rPr>
              <a:t>Overcome evil with good - Romans 12:9, 21</a:t>
            </a:r>
          </a:p>
          <a:p>
            <a:pPr marL="0" indent="0">
              <a:buNone/>
            </a:pPr>
            <a:r>
              <a:rPr lang="en-US" sz="3600" b="1" dirty="0">
                <a:latin typeface="Candara" panose="020E0502030303020204" pitchFamily="34" charset="0"/>
              </a:rPr>
              <a:t>We are more than conquerors in Christ</a:t>
            </a:r>
          </a:p>
          <a:p>
            <a:pPr lvl="1">
              <a:buFont typeface="Wingdings" panose="05000000000000000000" pitchFamily="2" charset="2"/>
              <a:buChar char="§"/>
            </a:pPr>
            <a:r>
              <a:rPr lang="en-US" sz="3200" dirty="0">
                <a:latin typeface="Candara" panose="020E0502030303020204" pitchFamily="34" charset="0"/>
              </a:rPr>
              <a:t>Romans 8:33-30</a:t>
            </a:r>
          </a:p>
          <a:p>
            <a:pPr marL="0" indent="0">
              <a:buNone/>
            </a:pPr>
            <a:r>
              <a:rPr lang="en-US" sz="3600" b="1" dirty="0">
                <a:solidFill>
                  <a:srgbClr val="FFFF00"/>
                </a:solidFill>
                <a:latin typeface="Candara" panose="020E0502030303020204" pitchFamily="34" charset="0"/>
              </a:rPr>
              <a:t>We Must Endure Difficult Times!</a:t>
            </a: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5"/>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Slide Number Placeholder 5">
            <a:extLst>
              <a:ext uri="{FF2B5EF4-FFF2-40B4-BE49-F238E27FC236}">
                <a16:creationId xmlns:a16="http://schemas.microsoft.com/office/drawing/2014/main" id="{4A25DF6A-9109-4A6B-8696-BA1A33A43352}"/>
              </a:ext>
            </a:extLst>
          </p:cNvPr>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32550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250"/>
                                        <p:tgtEl>
                                          <p:spTgt spid="3">
                                            <p:txEl>
                                              <p:pRg st="5" end="5"/>
                                            </p:txEl>
                                          </p:spTgt>
                                        </p:tgtEl>
                                      </p:cBhvr>
                                    </p:animEffect>
                                  </p:childTnLst>
                                </p:cTn>
                              </p:par>
                            </p:childTnLst>
                          </p:cTn>
                        </p:par>
                        <p:par>
                          <p:cTn id="37" fill="hold">
                            <p:stCondLst>
                              <p:cond delay="1250"/>
                            </p:stCondLst>
                            <p:childTnLst>
                              <p:par>
                                <p:cTn id="38" presetID="10" presetClass="entr" presetSubtype="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25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639B5-44AA-41BD-99BC-D27E0C68FB79}"/>
              </a:ext>
            </a:extLst>
          </p:cNvPr>
          <p:cNvSpPr>
            <a:spLocks noGrp="1"/>
          </p:cNvSpPr>
          <p:nvPr>
            <p:ph idx="1"/>
          </p:nvPr>
        </p:nvSpPr>
        <p:spPr>
          <a:xfrm>
            <a:off x="889584" y="381000"/>
            <a:ext cx="4648200" cy="4399598"/>
          </a:xfrm>
        </p:spPr>
        <p:txBody>
          <a:bodyPr>
            <a:normAutofit/>
          </a:bodyPr>
          <a:lstStyle/>
          <a:p>
            <a:pPr marL="0" indent="0">
              <a:buNone/>
            </a:pPr>
            <a:r>
              <a:rPr lang="en-US" sz="4800" b="1" dirty="0">
                <a:latin typeface="Candara" panose="020E0502030303020204" pitchFamily="34" charset="0"/>
              </a:rPr>
              <a:t>Inconvenience</a:t>
            </a:r>
          </a:p>
          <a:p>
            <a:pPr marL="0" indent="0">
              <a:buNone/>
            </a:pPr>
            <a:r>
              <a:rPr lang="en-US" sz="4800" b="1" dirty="0">
                <a:latin typeface="Candara" panose="020E0502030303020204" pitchFamily="34" charset="0"/>
              </a:rPr>
              <a:t>Criticism</a:t>
            </a:r>
          </a:p>
          <a:p>
            <a:pPr marL="0" indent="0">
              <a:buNone/>
            </a:pPr>
            <a:r>
              <a:rPr lang="en-US" sz="4800" b="1" dirty="0">
                <a:latin typeface="Candara" panose="020E0502030303020204" pitchFamily="34" charset="0"/>
              </a:rPr>
              <a:t>Opposition</a:t>
            </a:r>
          </a:p>
          <a:p>
            <a:pPr marL="0" indent="0">
              <a:buNone/>
            </a:pPr>
            <a:r>
              <a:rPr lang="en-US" sz="4800" b="1" dirty="0">
                <a:latin typeface="Candara" panose="020E0502030303020204" pitchFamily="34" charset="0"/>
              </a:rPr>
              <a:t>Discouragement</a:t>
            </a:r>
          </a:p>
          <a:p>
            <a:pPr marL="0" indent="0">
              <a:buNone/>
            </a:pPr>
            <a:r>
              <a:rPr lang="en-US" sz="4800" b="1" dirty="0">
                <a:latin typeface="Candara" panose="020E0502030303020204" pitchFamily="34" charset="0"/>
              </a:rPr>
              <a:t>Difficult Times</a:t>
            </a:r>
          </a:p>
        </p:txBody>
      </p:sp>
      <p:sp>
        <p:nvSpPr>
          <p:cNvPr id="4" name="Rectangle 3">
            <a:extLst>
              <a:ext uri="{FF2B5EF4-FFF2-40B4-BE49-F238E27FC236}">
                <a16:creationId xmlns:a16="http://schemas.microsoft.com/office/drawing/2014/main" id="{D0BA6458-05DB-4318-A30B-F2235CFA5281}"/>
              </a:ext>
            </a:extLst>
          </p:cNvPr>
          <p:cNvSpPr/>
          <p:nvPr/>
        </p:nvSpPr>
        <p:spPr>
          <a:xfrm rot="16200000">
            <a:off x="-2414999" y="3347576"/>
            <a:ext cx="5619103"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We Must ENDURE</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329D3BBB-1676-471E-B640-99CC89208956}"/>
              </a:ext>
            </a:extLst>
          </p:cNvPr>
          <p:cNvSpPr/>
          <p:nvPr/>
        </p:nvSpPr>
        <p:spPr>
          <a:xfrm>
            <a:off x="331477" y="557868"/>
            <a:ext cx="533400" cy="533399"/>
          </a:xfrm>
          <a:prstGeom prst="ben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6" name="Rectangle 5">
            <a:extLst>
              <a:ext uri="{FF2B5EF4-FFF2-40B4-BE49-F238E27FC236}">
                <a16:creationId xmlns:a16="http://schemas.microsoft.com/office/drawing/2014/main" id="{2F006552-0944-4D5F-9B3D-C7F30CB448E9}"/>
              </a:ext>
            </a:extLst>
          </p:cNvPr>
          <p:cNvSpPr/>
          <p:nvPr/>
        </p:nvSpPr>
        <p:spPr>
          <a:xfrm>
            <a:off x="1217612" y="5638800"/>
            <a:ext cx="2552302"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rPr>
              <a:t>REVIEW</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ndara" panose="020E0502030303020204" pitchFamily="34" charset="0"/>
            </a:endParaRPr>
          </a:p>
        </p:txBody>
      </p:sp>
      <p:sp>
        <p:nvSpPr>
          <p:cNvPr id="2" name="TextBox 1">
            <a:extLst>
              <a:ext uri="{FF2B5EF4-FFF2-40B4-BE49-F238E27FC236}">
                <a16:creationId xmlns:a16="http://schemas.microsoft.com/office/drawing/2014/main" id="{E3C55FC1-F035-4C07-AB30-5471043C28DE}"/>
              </a:ext>
            </a:extLst>
          </p:cNvPr>
          <p:cNvSpPr txBox="1"/>
          <p:nvPr/>
        </p:nvSpPr>
        <p:spPr>
          <a:xfrm>
            <a:off x="5923562" y="816809"/>
            <a:ext cx="5699199" cy="5201424"/>
          </a:xfrm>
          <a:prstGeom prst="rect">
            <a:avLst/>
          </a:prstGeom>
          <a:solidFill>
            <a:schemeClr val="bg2">
              <a:lumMod val="90000"/>
              <a:lumOff val="10000"/>
            </a:schemeClr>
          </a:solidFill>
          <a:ln>
            <a:noFill/>
          </a:ln>
          <a:effectLst>
            <a:glow rad="63500">
              <a:schemeClr val="accent1">
                <a:satMod val="175000"/>
                <a:alpha val="40000"/>
              </a:schemeClr>
            </a:glow>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000" b="1" i="1" dirty="0">
                <a:latin typeface="Candara" panose="020E0502030303020204" pitchFamily="34" charset="0"/>
              </a:rPr>
              <a:t>“3 We are bound to thank God always for you, brethren, as it is fitting, because your faith grows exceedingly, and the love of every one of you all abounds toward each other, 4 so that we ourselves boast of you among the churches of God for your patience and faith in all your persecutions and tribulations that you endure”</a:t>
            </a:r>
          </a:p>
          <a:p>
            <a:pPr algn="just"/>
            <a:r>
              <a:rPr lang="en-US" sz="3200" i="1" dirty="0">
                <a:latin typeface="Candara" panose="020E0502030303020204" pitchFamily="34" charset="0"/>
              </a:rPr>
              <a:t> </a:t>
            </a:r>
            <a:r>
              <a:rPr lang="en-US" sz="2400" dirty="0">
                <a:latin typeface="Candara" panose="020E0502030303020204" pitchFamily="34" charset="0"/>
              </a:rPr>
              <a:t>(2 Thessalonians 1:3–4, NKJV)</a:t>
            </a:r>
          </a:p>
        </p:txBody>
      </p:sp>
      <p:sp>
        <p:nvSpPr>
          <p:cNvPr id="7" name="Slide Number Placeholder 6">
            <a:extLst>
              <a:ext uri="{FF2B5EF4-FFF2-40B4-BE49-F238E27FC236}">
                <a16:creationId xmlns:a16="http://schemas.microsoft.com/office/drawing/2014/main" id="{6E232479-4F28-4724-B404-A3C902D1BC4E}"/>
              </a:ext>
            </a:extLst>
          </p:cNvPr>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30768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880361" y="2886416"/>
            <a:ext cx="5840258" cy="1120313"/>
          </a:xfrm>
          <a:solidFill>
            <a:schemeClr val="bg2">
              <a:lumMod val="10000"/>
              <a:lumOff val="90000"/>
            </a:schemeClr>
          </a:solidFill>
          <a:ln>
            <a:noFill/>
          </a:ln>
        </p:spPr>
        <p:txBody>
          <a:bodyPr>
            <a:normAutofit/>
          </a:bodyPr>
          <a:lstStyle/>
          <a:p>
            <a:pPr algn="ctr">
              <a:defRPr/>
            </a:pPr>
            <a:r>
              <a:rPr lang="en-US" altLang="en-US" sz="3997" b="1" i="1" dirty="0">
                <a:solidFill>
                  <a:schemeClr val="bg2"/>
                </a:solidFill>
                <a:effectLst>
                  <a:glow rad="38100">
                    <a:schemeClr val="bg1">
                      <a:lumMod val="65000"/>
                      <a:lumOff val="35000"/>
                      <a:alpha val="40000"/>
                    </a:schemeClr>
                  </a:glow>
                </a:effectLst>
                <a:latin typeface="Candara" panose="020E0502030303020204" pitchFamily="34" charset="0"/>
              </a:rPr>
              <a:t>“…what shall we do?” </a:t>
            </a:r>
            <a:br>
              <a:rPr lang="en-US" altLang="en-US" sz="1797" b="1" i="1" dirty="0">
                <a:solidFill>
                  <a:schemeClr val="bg2"/>
                </a:solidFill>
                <a:effectLst>
                  <a:glow rad="38100">
                    <a:schemeClr val="bg1">
                      <a:lumMod val="65000"/>
                      <a:lumOff val="35000"/>
                      <a:alpha val="40000"/>
                    </a:schemeClr>
                  </a:glow>
                </a:effectLst>
                <a:latin typeface="Candara" panose="020E0502030303020204" pitchFamily="34" charset="0"/>
              </a:rPr>
            </a:br>
            <a:r>
              <a:rPr lang="en-US" altLang="en-US" sz="2397" dirty="0">
                <a:solidFill>
                  <a:schemeClr val="bg2"/>
                </a:solidFill>
                <a:effectLst>
                  <a:glow rad="38100">
                    <a:schemeClr val="bg1">
                      <a:lumMod val="65000"/>
                      <a:lumOff val="35000"/>
                      <a:alpha val="40000"/>
                    </a:schemeClr>
                  </a:glow>
                </a:effectLst>
                <a:latin typeface="Candara" panose="020E0502030303020204" pitchFamily="34" charset="0"/>
              </a:rPr>
              <a:t>Acts 2:37</a:t>
            </a:r>
            <a:r>
              <a:rPr lang="en-US" altLang="en-US" sz="2397" dirty="0">
                <a:solidFill>
                  <a:schemeClr val="bg2"/>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868770" y="534338"/>
            <a:ext cx="9840445" cy="5840257"/>
          </a:xfrm>
          <a:solidFill>
            <a:schemeClr val="bg2">
              <a:lumMod val="10000"/>
              <a:lumOff val="90000"/>
            </a:schemeClr>
          </a:solidFill>
          <a:ln>
            <a:noFill/>
          </a:ln>
        </p:spPr>
        <p:txBody>
          <a:bodyPr anchor="t">
            <a:normAutofit fontScale="92500" lnSpcReduction="10000"/>
          </a:bodyPr>
          <a:lstStyle/>
          <a:p>
            <a:pPr marL="45678" indent="0">
              <a:lnSpc>
                <a:spcPct val="120000"/>
              </a:lnSpc>
              <a:spcBef>
                <a:spcPts val="0"/>
              </a:spcBef>
              <a:buNone/>
              <a:defRPr/>
            </a:pPr>
            <a:r>
              <a:rPr lang="en-US" altLang="en-US" sz="3897"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Alien sinners must…</a:t>
            </a:r>
          </a:p>
          <a:p>
            <a:pPr lvl="1">
              <a:lnSpc>
                <a:spcPct val="110000"/>
              </a:lnSpc>
              <a:spcBef>
                <a:spcPts val="0"/>
              </a:spcBef>
              <a:buClr>
                <a:schemeClr val="bg1"/>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Clr>
                <a:schemeClr val="bg1"/>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Clr>
                <a:schemeClr val="bg1"/>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Their Sins – Acts 17:30</a:t>
            </a:r>
          </a:p>
          <a:p>
            <a:pPr lvl="1">
              <a:lnSpc>
                <a:spcPct val="110000"/>
              </a:lnSpc>
              <a:buClr>
                <a:schemeClr val="bg1"/>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Confess Their Faith in Christ Before Men – Matthew 10:32</a:t>
            </a:r>
          </a:p>
          <a:p>
            <a:pPr lvl="1">
              <a:lnSpc>
                <a:spcPct val="110000"/>
              </a:lnSpc>
              <a:buClr>
                <a:schemeClr val="bg1"/>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Their Sins – Acts 2:38</a:t>
            </a:r>
          </a:p>
          <a:p>
            <a:pPr marL="0" indent="0">
              <a:lnSpc>
                <a:spcPct val="120000"/>
              </a:lnSpc>
              <a:spcBef>
                <a:spcPts val="0"/>
              </a:spcBef>
              <a:buNone/>
              <a:defRPr/>
            </a:pPr>
            <a:r>
              <a:rPr lang="en-US" altLang="en-US" sz="3900"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Erring children of God must…</a:t>
            </a:r>
          </a:p>
          <a:p>
            <a:pPr lvl="1">
              <a:lnSpc>
                <a:spcPct val="120000"/>
              </a:lnSpc>
              <a:spcBef>
                <a:spcPts val="0"/>
              </a:spcBef>
              <a:buClrTx/>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897" b="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Christians must live </a:t>
            </a:r>
            <a:r>
              <a:rPr lang="en-US" altLang="en-US" sz="3897" b="1" i="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“faithful </a:t>
            </a:r>
            <a:r>
              <a:rPr lang="en-US" altLang="en-US" sz="3897" b="1" i="1" u="sng"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unto</a:t>
            </a:r>
            <a:r>
              <a:rPr lang="en-US" altLang="en-US" sz="3897" b="1" i="1"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 death”</a:t>
            </a:r>
          </a:p>
          <a:p>
            <a:pPr lvl="1">
              <a:lnSpc>
                <a:spcPct val="120000"/>
              </a:lnSpc>
              <a:spcBef>
                <a:spcPts val="0"/>
              </a:spcBef>
              <a:buClr>
                <a:schemeClr val="bg2"/>
              </a:buClr>
              <a:buFont typeface="Wingdings" panose="05000000000000000000" pitchFamily="2" charset="2"/>
              <a:buChar char="§"/>
              <a:defRPr/>
            </a:pPr>
            <a:r>
              <a:rPr lang="en-US" altLang="en-US" sz="3200" dirty="0">
                <a:solidFill>
                  <a:schemeClr val="bg2"/>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4" name="Slide Number Placeholder 3">
            <a:extLst>
              <a:ext uri="{FF2B5EF4-FFF2-40B4-BE49-F238E27FC236}">
                <a16:creationId xmlns:a16="http://schemas.microsoft.com/office/drawing/2014/main" id="{7748796C-08B6-4172-85C6-2557231168DD}"/>
              </a:ext>
            </a:extLst>
          </p:cNvPr>
          <p:cNvSpPr>
            <a:spLocks noGrp="1"/>
          </p:cNvSpPr>
          <p:nvPr>
            <p:ph type="sldNum" sz="quarter" idx="12"/>
          </p:nvPr>
        </p:nvSpPr>
        <p:spPr>
          <a:xfrm>
            <a:off x="10771579" y="6411369"/>
            <a:ext cx="779361" cy="364935"/>
          </a:xfrm>
        </p:spPr>
        <p:txBody>
          <a:bodyPr/>
          <a:lstStyle/>
          <a:p>
            <a:fld id="{D57F1E4F-1CFF-5643-939E-217C01CDF565}" type="slidenum">
              <a:rPr lang="en-US">
                <a:solidFill>
                  <a:schemeClr val="tx1"/>
                </a:solidFill>
              </a:rPr>
              <a:pPr/>
              <a:t>9</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468</TotalTime>
  <Words>3186</Words>
  <Application>Microsoft Office PowerPoint</Application>
  <PresentationFormat>Custom</PresentationFormat>
  <Paragraphs>139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Corbel</vt:lpstr>
      <vt:lpstr>Wingdings</vt:lpstr>
      <vt:lpstr>Digital Blue Tunnel 16x9</vt:lpstr>
      <vt:lpstr>“…endure unto the end…”</vt:lpstr>
      <vt:lpstr>Introduction</vt:lpstr>
      <vt:lpstr>INCONVIENCENCE</vt:lpstr>
      <vt:lpstr>CRITICISM</vt:lpstr>
      <vt:lpstr>OPPOSITION</vt:lpstr>
      <vt:lpstr>DISCOURAGEMENT</vt:lpstr>
      <vt:lpstr>DIFFICULT TIMES</vt:lpstr>
      <vt:lpstr>PowerPoint Presentation</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Endure Hardships</dc:title>
  <dc:creator>Tommy McClure</dc:creator>
  <cp:lastModifiedBy>Tommy McClure</cp:lastModifiedBy>
  <cp:revision>74</cp:revision>
  <cp:lastPrinted>2020-12-13T02:16:19Z</cp:lastPrinted>
  <dcterms:created xsi:type="dcterms:W3CDTF">2020-12-11T00:33:32Z</dcterms:created>
  <dcterms:modified xsi:type="dcterms:W3CDTF">2020-12-14T00:01:57Z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