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7" r:id="rId4"/>
  </p:sldMasterIdLst>
  <p:notesMasterIdLst>
    <p:notesMasterId r:id="rId18"/>
  </p:notesMasterIdLst>
  <p:handoutMasterIdLst>
    <p:handoutMasterId r:id="rId19"/>
  </p:handoutMasterIdLst>
  <p:sldIdLst>
    <p:sldId id="268" r:id="rId5"/>
    <p:sldId id="270" r:id="rId6"/>
    <p:sldId id="273" r:id="rId7"/>
    <p:sldId id="274" r:id="rId8"/>
    <p:sldId id="275" r:id="rId9"/>
    <p:sldId id="276" r:id="rId10"/>
    <p:sldId id="277" r:id="rId11"/>
    <p:sldId id="278" r:id="rId12"/>
    <p:sldId id="279" r:id="rId13"/>
    <p:sldId id="280" r:id="rId14"/>
    <p:sldId id="281" r:id="rId15"/>
    <p:sldId id="267" r:id="rId16"/>
    <p:sldId id="298" r:id="rId17"/>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92" autoAdjust="0"/>
    <p:restoredTop sz="76733" autoAdjust="0"/>
  </p:normalViewPr>
  <p:slideViewPr>
    <p:cSldViewPr snapToGrid="0" snapToObjects="1">
      <p:cViewPr varScale="1">
        <p:scale>
          <a:sx n="87" d="100"/>
          <a:sy n="87" d="100"/>
        </p:scale>
        <p:origin x="714" y="90"/>
      </p:cViewPr>
      <p:guideLst/>
    </p:cSldViewPr>
  </p:slideViewPr>
  <p:notesTextViewPr>
    <p:cViewPr>
      <p:scale>
        <a:sx n="1" d="1"/>
        <a:sy n="1" d="1"/>
      </p:scale>
      <p:origin x="0" y="0"/>
    </p:cViewPr>
  </p:notesTextViewPr>
  <p:notesViewPr>
    <p:cSldViewPr snapToGrid="0" snapToObjects="1">
      <p:cViewPr varScale="1">
        <p:scale>
          <a:sx n="83" d="100"/>
          <a:sy n="83" d="100"/>
        </p:scale>
        <p:origin x="381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73E014-A6AA-472C-8E12-1D9B2DEC572D}"/>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2FAA60B8-51CB-4CEB-8F1F-B3D7B7F00CB7}"/>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11/15/2020</a:t>
            </a:r>
            <a:endParaRPr lang="en-US" dirty="0"/>
          </a:p>
        </p:txBody>
      </p:sp>
      <p:sp>
        <p:nvSpPr>
          <p:cNvPr id="4" name="Footer Placeholder 3">
            <a:extLst>
              <a:ext uri="{FF2B5EF4-FFF2-40B4-BE49-F238E27FC236}">
                <a16:creationId xmlns:a16="http://schemas.microsoft.com/office/drawing/2014/main" id="{4E884C44-A5E4-4BDA-B29B-03462F06884F}"/>
              </a:ext>
            </a:extLst>
          </p:cNvPr>
          <p:cNvSpPr>
            <a:spLocks noGrp="1"/>
          </p:cNvSpPr>
          <p:nvPr>
            <p:ph type="ftr" sz="quarter" idx="2"/>
          </p:nvPr>
        </p:nvSpPr>
        <p:spPr>
          <a:xfrm>
            <a:off x="0" y="9119475"/>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080CB09A-41E4-4E88-82E6-007D82625163}"/>
              </a:ext>
            </a:extLst>
          </p:cNvPr>
          <p:cNvSpPr>
            <a:spLocks noGrp="1"/>
          </p:cNvSpPr>
          <p:nvPr>
            <p:ph type="sldNum" sz="quarter" idx="3"/>
          </p:nvPr>
        </p:nvSpPr>
        <p:spPr>
          <a:xfrm>
            <a:off x="4143587" y="9119475"/>
            <a:ext cx="3169920" cy="481726"/>
          </a:xfrm>
          <a:prstGeom prst="rect">
            <a:avLst/>
          </a:prstGeom>
        </p:spPr>
        <p:txBody>
          <a:bodyPr vert="horz" lIns="96661" tIns="48331" rIns="96661" bIns="48331" rtlCol="0" anchor="b"/>
          <a:lstStyle>
            <a:lvl1pPr algn="r">
              <a:defRPr sz="1300"/>
            </a:lvl1pPr>
          </a:lstStyle>
          <a:p>
            <a:fld id="{7B7AED79-B44F-46F7-9A9D-EC94587FA365}" type="slidenum">
              <a:rPr lang="en-US" smtClean="0"/>
              <a:t>‹#›</a:t>
            </a:fld>
            <a:endParaRPr lang="en-US" dirty="0"/>
          </a:p>
        </p:txBody>
      </p:sp>
    </p:spTree>
    <p:extLst>
      <p:ext uri="{BB962C8B-B14F-4D97-AF65-F5344CB8AC3E}">
        <p14:creationId xmlns:p14="http://schemas.microsoft.com/office/powerpoint/2010/main" val="346423125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11/15/2020</a:t>
            </a:r>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61" tIns="48331" rIns="96661" bIns="48331" rtlCol="0" anchor="b"/>
          <a:lstStyle>
            <a:lvl1pPr algn="r">
              <a:defRPr sz="1300"/>
            </a:lvl1pPr>
          </a:lstStyle>
          <a:p>
            <a:fld id="{CDAAE1FE-786B-4B83-86A4-F53D629261B4}" type="slidenum">
              <a:rPr lang="en-US" smtClean="0"/>
              <a:t>‹#›</a:t>
            </a:fld>
            <a:endParaRPr lang="en-US" dirty="0"/>
          </a:p>
        </p:txBody>
      </p:sp>
    </p:spTree>
    <p:extLst>
      <p:ext uri="{BB962C8B-B14F-4D97-AF65-F5344CB8AC3E}">
        <p14:creationId xmlns:p14="http://schemas.microsoft.com/office/powerpoint/2010/main" val="101549884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a:t>
            </a:fld>
            <a:endParaRPr lang="en-US" dirty="0"/>
          </a:p>
        </p:txBody>
      </p:sp>
      <p:sp>
        <p:nvSpPr>
          <p:cNvPr id="5" name="Date Placeholder 4">
            <a:extLst>
              <a:ext uri="{FF2B5EF4-FFF2-40B4-BE49-F238E27FC236}">
                <a16:creationId xmlns:a16="http://schemas.microsoft.com/office/drawing/2014/main" id="{A5CE6528-F415-419D-A15A-A4A9102EDB22}"/>
              </a:ext>
            </a:extLst>
          </p:cNvPr>
          <p:cNvSpPr>
            <a:spLocks noGrp="1"/>
          </p:cNvSpPr>
          <p:nvPr>
            <p:ph type="dt" idx="1"/>
          </p:nvPr>
        </p:nvSpPr>
        <p:spPr/>
        <p:txBody>
          <a:bodyPr/>
          <a:lstStyle/>
          <a:p>
            <a:r>
              <a:rPr lang="en-US"/>
              <a:t>11/15/2020</a:t>
            </a:r>
            <a:endParaRPr lang="en-US" dirty="0"/>
          </a:p>
        </p:txBody>
      </p:sp>
    </p:spTree>
    <p:extLst>
      <p:ext uri="{BB962C8B-B14F-4D97-AF65-F5344CB8AC3E}">
        <p14:creationId xmlns:p14="http://schemas.microsoft.com/office/powerpoint/2010/main" val="1976850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5160962"/>
          </a:xfrm>
        </p:spPr>
        <p:txBody>
          <a:bodyPr/>
          <a:lstStyle/>
          <a:p>
            <a:r>
              <a:rPr lang="en-US" b="1" dirty="0"/>
              <a:t>1 Jn. 5:9-13 </a:t>
            </a:r>
            <a:r>
              <a:rPr lang="en-US" b="0" dirty="0"/>
              <a:t>-  If we receive the witness of men, the witness of God is greater: for this is the witness of God which he hath testified of his Son.</a:t>
            </a:r>
          </a:p>
          <a:p>
            <a:r>
              <a:rPr lang="en-US" b="1" dirty="0"/>
              <a:t>10</a:t>
            </a:r>
            <a:r>
              <a:rPr lang="en-US" b="0" dirty="0"/>
              <a:t> He that believeth on the Son of God hath the witness in himself: he that believeth not God hath made him a liar; because he believeth not the record that God gave of his Son. </a:t>
            </a:r>
          </a:p>
          <a:p>
            <a:r>
              <a:rPr lang="en-US" b="1" dirty="0"/>
              <a:t>11</a:t>
            </a:r>
            <a:r>
              <a:rPr lang="en-US" b="0" dirty="0"/>
              <a:t> And this is the record, that God hath given to us eternal life, and this life is in his Son. </a:t>
            </a:r>
          </a:p>
          <a:p>
            <a:r>
              <a:rPr lang="en-US" b="1" dirty="0"/>
              <a:t>12</a:t>
            </a:r>
            <a:r>
              <a:rPr lang="en-US" b="0" dirty="0"/>
              <a:t> He that </a:t>
            </a:r>
            <a:r>
              <a:rPr lang="en-US" b="1" dirty="0"/>
              <a:t>hath the Son hath life</a:t>
            </a:r>
            <a:r>
              <a:rPr lang="en-US" b="0" dirty="0"/>
              <a:t>; and he that hath not the Son of God hath not life. </a:t>
            </a:r>
          </a:p>
          <a:p>
            <a:r>
              <a:rPr lang="en-US" b="1" dirty="0"/>
              <a:t>13</a:t>
            </a:r>
            <a:r>
              <a:rPr lang="en-US" b="0" dirty="0"/>
              <a:t> These things have I written unto you that believe on the name of the Son of God; that ye may know that ye have eternal life, and that ye may believe on the name of the Son of God.</a:t>
            </a:r>
          </a:p>
          <a:p>
            <a:r>
              <a:rPr lang="en-US" b="1" dirty="0"/>
              <a:t>Jn. 1:1-4 </a:t>
            </a:r>
            <a:r>
              <a:rPr lang="en-US" b="0" dirty="0"/>
              <a:t>- In the beginning was the Word, and the Word was with God, and the Word was God. 2 The same was in the beginning with God. 3 All things were made by him; and without him was not any thing made that was made. 4 In him was life; and the life was the light of men.</a:t>
            </a:r>
          </a:p>
          <a:p>
            <a:r>
              <a:rPr lang="en-US" b="1" i="0" dirty="0"/>
              <a:t>Jn. 11:25 </a:t>
            </a:r>
            <a:r>
              <a:rPr lang="en-US" b="0" i="0" dirty="0"/>
              <a:t>- Jesus said unto her (Marth), I am the resurrection, and the life: he that believeth in me, though he were dead, yet shall he live:</a:t>
            </a:r>
          </a:p>
          <a:p>
            <a:r>
              <a:rPr lang="en-US" b="1" i="0" dirty="0"/>
              <a:t>Jn. 14:6 </a:t>
            </a:r>
            <a:r>
              <a:rPr lang="en-US" b="0" dirty="0"/>
              <a:t>- Jesus saith unto him, I am the way, the truth, and the life: no man cometh unto the Father, but by me</a:t>
            </a:r>
          </a:p>
          <a:p>
            <a:r>
              <a:rPr lang="en-US" b="1" dirty="0"/>
              <a:t>1 Jn. 1:1-2 </a:t>
            </a:r>
            <a:r>
              <a:rPr lang="en-US" b="0" dirty="0"/>
              <a:t>- That which was from the beginning, which we have heard, which we have seen with our eyes, which we have looked upon, and our hands have handled, of the Word of life; 2 (For the life was manifested, and we have seen it, and bear witness, and shew unto you that eternal life, which was with the Father, and was manifested unto us;)</a:t>
            </a:r>
          </a:p>
          <a:p>
            <a:r>
              <a:rPr lang="en-US" b="1" dirty="0"/>
              <a:t>2 Jn. 9-11 </a:t>
            </a:r>
            <a:r>
              <a:rPr lang="en-US" b="0" dirty="0"/>
              <a:t>- Whosoever </a:t>
            </a:r>
            <a:r>
              <a:rPr lang="en-US" b="0" dirty="0" err="1"/>
              <a:t>transgresseth</a:t>
            </a:r>
            <a:r>
              <a:rPr lang="en-US" b="0" dirty="0"/>
              <a:t>, and </a:t>
            </a:r>
            <a:r>
              <a:rPr lang="en-US" b="0" dirty="0" err="1"/>
              <a:t>abideth</a:t>
            </a:r>
            <a:r>
              <a:rPr lang="en-US" b="0" dirty="0"/>
              <a:t> not in the doctrine of Christ, hath not God. He that </a:t>
            </a:r>
            <a:r>
              <a:rPr lang="en-US" b="0" dirty="0" err="1"/>
              <a:t>abideth</a:t>
            </a:r>
            <a:r>
              <a:rPr lang="en-US" b="0" dirty="0"/>
              <a:t> in the doctrine of Christ, he hath both the Father and the Son. 10 If there come any unto you, and bring not this doctrine, receive him not into your house, neither bid him God speed: 11 For he that </a:t>
            </a:r>
            <a:r>
              <a:rPr lang="en-US" b="0" dirty="0" err="1"/>
              <a:t>biddeth</a:t>
            </a:r>
            <a:r>
              <a:rPr lang="en-US" b="0" dirty="0"/>
              <a:t> him God speed is partaker of his evil deeds.</a:t>
            </a:r>
          </a:p>
        </p:txBody>
      </p:sp>
      <p:sp>
        <p:nvSpPr>
          <p:cNvPr id="4" name="Slide Number Placeholder 3"/>
          <p:cNvSpPr>
            <a:spLocks noGrp="1"/>
          </p:cNvSpPr>
          <p:nvPr>
            <p:ph type="sldNum" sz="quarter" idx="5"/>
          </p:nvPr>
        </p:nvSpPr>
        <p:spPr/>
        <p:txBody>
          <a:bodyPr/>
          <a:lstStyle/>
          <a:p>
            <a:fld id="{CDAAE1FE-786B-4B83-86A4-F53D629261B4}" type="slidenum">
              <a:rPr lang="en-US" smtClean="0"/>
              <a:t>10</a:t>
            </a:fld>
            <a:endParaRPr lang="en-US" dirty="0"/>
          </a:p>
        </p:txBody>
      </p:sp>
      <p:sp>
        <p:nvSpPr>
          <p:cNvPr id="5" name="Date Placeholder 4">
            <a:extLst>
              <a:ext uri="{FF2B5EF4-FFF2-40B4-BE49-F238E27FC236}">
                <a16:creationId xmlns:a16="http://schemas.microsoft.com/office/drawing/2014/main" id="{956630A0-2770-4DE3-BB23-81EE8B3F90AD}"/>
              </a:ext>
            </a:extLst>
          </p:cNvPr>
          <p:cNvSpPr>
            <a:spLocks noGrp="1"/>
          </p:cNvSpPr>
          <p:nvPr>
            <p:ph type="dt" idx="1"/>
          </p:nvPr>
        </p:nvSpPr>
        <p:spPr/>
        <p:txBody>
          <a:bodyPr/>
          <a:lstStyle/>
          <a:p>
            <a:r>
              <a:rPr lang="en-US"/>
              <a:t>11/15/2020</a:t>
            </a:r>
            <a:endParaRPr lang="en-US" dirty="0"/>
          </a:p>
        </p:txBody>
      </p:sp>
    </p:spTree>
    <p:extLst>
      <p:ext uri="{BB962C8B-B14F-4D97-AF65-F5344CB8AC3E}">
        <p14:creationId xmlns:p14="http://schemas.microsoft.com/office/powerpoint/2010/main" val="3618540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DAAE1FE-786B-4B83-86A4-F53D629261B4}" type="slidenum">
              <a:rPr lang="en-US" smtClean="0"/>
              <a:t>11</a:t>
            </a:fld>
            <a:endParaRPr lang="en-US" dirty="0"/>
          </a:p>
        </p:txBody>
      </p:sp>
      <p:sp>
        <p:nvSpPr>
          <p:cNvPr id="5" name="Date Placeholder 4">
            <a:extLst>
              <a:ext uri="{FF2B5EF4-FFF2-40B4-BE49-F238E27FC236}">
                <a16:creationId xmlns:a16="http://schemas.microsoft.com/office/drawing/2014/main" id="{6184397F-86CF-479C-B774-958B9A652CBB}"/>
              </a:ext>
            </a:extLst>
          </p:cNvPr>
          <p:cNvSpPr>
            <a:spLocks noGrp="1"/>
          </p:cNvSpPr>
          <p:nvPr>
            <p:ph type="dt" idx="1"/>
          </p:nvPr>
        </p:nvSpPr>
        <p:spPr/>
        <p:txBody>
          <a:bodyPr/>
          <a:lstStyle/>
          <a:p>
            <a:r>
              <a:rPr lang="en-US"/>
              <a:t>11/15/2020</a:t>
            </a:r>
            <a:endParaRPr lang="en-US" dirty="0"/>
          </a:p>
        </p:txBody>
      </p:sp>
    </p:spTree>
    <p:extLst>
      <p:ext uri="{BB962C8B-B14F-4D97-AF65-F5344CB8AC3E}">
        <p14:creationId xmlns:p14="http://schemas.microsoft.com/office/powerpoint/2010/main" val="3683208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12</a:t>
            </a:fld>
            <a:endParaRPr lang="en-US" dirty="0"/>
          </a:p>
        </p:txBody>
      </p:sp>
      <p:sp>
        <p:nvSpPr>
          <p:cNvPr id="5" name="Date Placeholder 4">
            <a:extLst>
              <a:ext uri="{FF2B5EF4-FFF2-40B4-BE49-F238E27FC236}">
                <a16:creationId xmlns:a16="http://schemas.microsoft.com/office/drawing/2014/main" id="{233BBB5B-5341-4D54-AF89-1423BB28E46E}"/>
              </a:ext>
            </a:extLst>
          </p:cNvPr>
          <p:cNvSpPr>
            <a:spLocks noGrp="1"/>
          </p:cNvSpPr>
          <p:nvPr>
            <p:ph type="dt" idx="1"/>
          </p:nvPr>
        </p:nvSpPr>
        <p:spPr/>
        <p:txBody>
          <a:bodyPr/>
          <a:lstStyle/>
          <a:p>
            <a:r>
              <a:rPr lang="en-US"/>
              <a:t>11/15/2020</a:t>
            </a:r>
            <a:endParaRPr lang="en-US" dirty="0"/>
          </a:p>
        </p:txBody>
      </p:sp>
    </p:spTree>
    <p:extLst>
      <p:ext uri="{BB962C8B-B14F-4D97-AF65-F5344CB8AC3E}">
        <p14:creationId xmlns:p14="http://schemas.microsoft.com/office/powerpoint/2010/main" val="1514508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3" y="4440238"/>
            <a:ext cx="7315198" cy="600599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2:37 </a:t>
            </a:r>
            <a:r>
              <a:rPr lang="en-US" altLang="en-US" dirty="0"/>
              <a:t>- Now when they heard this, they were pricked in their heart, and said unto Peter and to the rest of the apostles, Men and brethren, </a:t>
            </a:r>
            <a:r>
              <a:rPr lang="en-US" altLang="en-US" b="1" dirty="0"/>
              <a:t>what shall we do?</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 name="Slide Number Placeholder 2">
            <a:extLst>
              <a:ext uri="{FF2B5EF4-FFF2-40B4-BE49-F238E27FC236}">
                <a16:creationId xmlns:a16="http://schemas.microsoft.com/office/drawing/2014/main" id="{4EDF3F0F-8F1F-440D-B2DD-A22F50D9DBF9}"/>
              </a:ext>
            </a:extLst>
          </p:cNvPr>
          <p:cNvSpPr>
            <a:spLocks noGrp="1"/>
          </p:cNvSpPr>
          <p:nvPr>
            <p:ph type="sldNum" sz="quarter" idx="5"/>
          </p:nvPr>
        </p:nvSpPr>
        <p:spPr/>
        <p:txBody>
          <a:bodyPr/>
          <a:lstStyle/>
          <a:p>
            <a:fld id="{CDAAE1FE-786B-4B83-86A4-F53D629261B4}" type="slidenum">
              <a:rPr lang="en-US" smtClean="0"/>
              <a:t>13</a:t>
            </a:fld>
            <a:endParaRPr lang="en-US" dirty="0"/>
          </a:p>
        </p:txBody>
      </p:sp>
      <p:sp>
        <p:nvSpPr>
          <p:cNvPr id="2" name="Date Placeholder 1">
            <a:extLst>
              <a:ext uri="{FF2B5EF4-FFF2-40B4-BE49-F238E27FC236}">
                <a16:creationId xmlns:a16="http://schemas.microsoft.com/office/drawing/2014/main" id="{48A4621C-4683-4675-838F-38D5286A3B47}"/>
              </a:ext>
            </a:extLst>
          </p:cNvPr>
          <p:cNvSpPr>
            <a:spLocks noGrp="1"/>
          </p:cNvSpPr>
          <p:nvPr>
            <p:ph type="dt" idx="1"/>
          </p:nvPr>
        </p:nvSpPr>
        <p:spPr/>
        <p:txBody>
          <a:bodyPr/>
          <a:lstStyle/>
          <a:p>
            <a:r>
              <a:rPr lang="en-US"/>
              <a:t>11/15/2020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200" cy="4922836"/>
          </a:xfrm>
        </p:spPr>
        <p:txBody>
          <a:bodyPr/>
          <a:lstStyle/>
          <a:p>
            <a:pPr algn="l"/>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2</a:t>
            </a:fld>
            <a:endParaRPr lang="en-US" dirty="0"/>
          </a:p>
        </p:txBody>
      </p:sp>
      <p:sp>
        <p:nvSpPr>
          <p:cNvPr id="5" name="Date Placeholder 4">
            <a:extLst>
              <a:ext uri="{FF2B5EF4-FFF2-40B4-BE49-F238E27FC236}">
                <a16:creationId xmlns:a16="http://schemas.microsoft.com/office/drawing/2014/main" id="{E3EEB303-E213-4221-95FE-C2AA2A6E276A}"/>
              </a:ext>
            </a:extLst>
          </p:cNvPr>
          <p:cNvSpPr>
            <a:spLocks noGrp="1"/>
          </p:cNvSpPr>
          <p:nvPr>
            <p:ph type="dt" idx="1"/>
          </p:nvPr>
        </p:nvSpPr>
        <p:spPr/>
        <p:txBody>
          <a:bodyPr/>
          <a:lstStyle/>
          <a:p>
            <a:r>
              <a:rPr lang="en-US"/>
              <a:t>11/15/2020</a:t>
            </a:r>
            <a:endParaRPr lang="en-US" dirty="0"/>
          </a:p>
        </p:txBody>
      </p:sp>
    </p:spTree>
    <p:extLst>
      <p:ext uri="{BB962C8B-B14F-4D97-AF65-F5344CB8AC3E}">
        <p14:creationId xmlns:p14="http://schemas.microsoft.com/office/powerpoint/2010/main" val="3473480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200" cy="3960812"/>
          </a:xfrm>
        </p:spPr>
        <p:txBody>
          <a:bodyPr/>
          <a:lstStyle/>
          <a:p>
            <a:r>
              <a:rPr lang="en-US" b="1" dirty="0"/>
              <a:t>Duet. 11:16 </a:t>
            </a:r>
            <a:r>
              <a:rPr lang="en-US" dirty="0"/>
              <a:t>-  Take heed to yourselves, </a:t>
            </a:r>
            <a:r>
              <a:rPr lang="en-US" b="1" dirty="0"/>
              <a:t>that your heart be not deceived</a:t>
            </a:r>
            <a:r>
              <a:rPr lang="en-US" dirty="0"/>
              <a:t>, and ye turn aside, and serve other gods, and worship them;</a:t>
            </a:r>
          </a:p>
          <a:p>
            <a:r>
              <a:rPr lang="en-US" b="1" dirty="0"/>
              <a:t>Ob. 1:1-4 </a:t>
            </a:r>
            <a:r>
              <a:rPr lang="en-US" dirty="0"/>
              <a:t>- The vision of Obadiah. Thus saith the Lord GOD concerning Edom; We have heard a </a:t>
            </a:r>
            <a:r>
              <a:rPr lang="en-US" dirty="0" err="1"/>
              <a:t>rumour</a:t>
            </a:r>
            <a:r>
              <a:rPr lang="en-US" dirty="0"/>
              <a:t> from the LORD, and an ambassador is sent among the heathen, Arise ye, and let us rise up against her in battle. 2 Behold, I have made thee small among the heathen: thou art greatly despised</a:t>
            </a:r>
            <a:r>
              <a:rPr lang="en-US" b="0" dirty="0"/>
              <a:t>. 3 </a:t>
            </a:r>
            <a:r>
              <a:rPr lang="en-US" b="1" dirty="0"/>
              <a:t>The pride of thine heart hath deceived thee</a:t>
            </a:r>
            <a:r>
              <a:rPr lang="en-US" b="0" dirty="0"/>
              <a:t>, thou that dwellest in the clefts of the rock, whose habitation is high; that saith in his heart, Who shall bring me down to the ground? 4 Though thou exalt thyself as the eagle, and though thou set thy nest among the stars, thence will I bring thee down, saith the LORD.</a:t>
            </a:r>
          </a:p>
          <a:p>
            <a:r>
              <a:rPr lang="en-US" b="1" dirty="0"/>
              <a:t>Lk. 21:8 </a:t>
            </a:r>
            <a:r>
              <a:rPr lang="en-US" b="0" dirty="0"/>
              <a:t>- And he said, Take heed that ye </a:t>
            </a:r>
            <a:r>
              <a:rPr lang="en-US" b="1" dirty="0"/>
              <a:t>be not deceived</a:t>
            </a:r>
            <a:r>
              <a:rPr lang="en-US" b="0" dirty="0"/>
              <a:t>: for many shall come in my name, saying, I am Christ; and the time </a:t>
            </a:r>
            <a:r>
              <a:rPr lang="en-US" b="0" dirty="0" err="1"/>
              <a:t>draweth</a:t>
            </a:r>
            <a:r>
              <a:rPr lang="en-US" b="0" dirty="0"/>
              <a:t> near: go ye not therefore after them.</a:t>
            </a:r>
          </a:p>
          <a:p>
            <a:r>
              <a:rPr lang="en-US" b="1" dirty="0"/>
              <a:t>1 Cor. 6:9-11, NKJV </a:t>
            </a:r>
            <a:r>
              <a:rPr lang="en-US" b="0" dirty="0"/>
              <a:t>-  Do you not know that the unrighteous will not inherit the kingdom of God? Do </a:t>
            </a:r>
            <a:r>
              <a:rPr lang="en-US" b="1" dirty="0"/>
              <a:t>not be deceived</a:t>
            </a:r>
            <a:r>
              <a:rPr lang="en-US" b="0" dirty="0"/>
              <a:t>. Neither fornicators, nor idolaters, nor adulterers, nor homosexuals, nor sodomites, 10 nor thieves, nor covetous, nor drunkards, nor revilers, nor extortioners will inherit the kingdom of God. 11 And such were some of you. But you were washed, but you were sanctified, but you were justified in the name of the Lord Jesus and by the Spirit of our God.</a:t>
            </a:r>
          </a:p>
          <a:p>
            <a:r>
              <a:rPr lang="en-US" b="1" dirty="0"/>
              <a:t>1 Cor. 15:33 </a:t>
            </a:r>
            <a:r>
              <a:rPr lang="en-US" b="0" dirty="0"/>
              <a:t>-  </a:t>
            </a:r>
            <a:r>
              <a:rPr lang="en-US" b="1" dirty="0"/>
              <a:t>Do not be deceived</a:t>
            </a:r>
            <a:r>
              <a:rPr lang="en-US" b="0" dirty="0"/>
              <a:t>: "Evil company corrupts good habits.“</a:t>
            </a:r>
          </a:p>
          <a:p>
            <a:r>
              <a:rPr lang="en-US" b="1" dirty="0"/>
              <a:t>Gal. 6:7-8 </a:t>
            </a:r>
            <a:r>
              <a:rPr lang="en-US" b="0" dirty="0"/>
              <a:t>-  </a:t>
            </a:r>
            <a:r>
              <a:rPr lang="en-US" b="1" dirty="0"/>
              <a:t>Be not deceived</a:t>
            </a:r>
            <a:r>
              <a:rPr lang="en-US" b="0" dirty="0"/>
              <a:t>; God is not mocked: for whatsoever a man soweth, that shall he also reap. 8 For he that soweth to his flesh shall of the flesh reap corruption; but he that soweth to the Spirit shall of the Spirit reap life everlasting.</a:t>
            </a:r>
          </a:p>
        </p:txBody>
      </p:sp>
      <p:sp>
        <p:nvSpPr>
          <p:cNvPr id="4" name="Slide Number Placeholder 3"/>
          <p:cNvSpPr>
            <a:spLocks noGrp="1"/>
          </p:cNvSpPr>
          <p:nvPr>
            <p:ph type="sldNum" sz="quarter" idx="5"/>
          </p:nvPr>
        </p:nvSpPr>
        <p:spPr/>
        <p:txBody>
          <a:bodyPr/>
          <a:lstStyle/>
          <a:p>
            <a:fld id="{CDAAE1FE-786B-4B83-86A4-F53D629261B4}" type="slidenum">
              <a:rPr lang="en-US" smtClean="0"/>
              <a:t>3</a:t>
            </a:fld>
            <a:endParaRPr lang="en-US" dirty="0"/>
          </a:p>
        </p:txBody>
      </p:sp>
      <p:sp>
        <p:nvSpPr>
          <p:cNvPr id="5" name="Date Placeholder 4">
            <a:extLst>
              <a:ext uri="{FF2B5EF4-FFF2-40B4-BE49-F238E27FC236}">
                <a16:creationId xmlns:a16="http://schemas.microsoft.com/office/drawing/2014/main" id="{CAB59B10-F20A-4609-9689-D8E66AC6ECE1}"/>
              </a:ext>
            </a:extLst>
          </p:cNvPr>
          <p:cNvSpPr>
            <a:spLocks noGrp="1"/>
          </p:cNvSpPr>
          <p:nvPr>
            <p:ph type="dt" idx="1"/>
          </p:nvPr>
        </p:nvSpPr>
        <p:spPr/>
        <p:txBody>
          <a:bodyPr/>
          <a:lstStyle/>
          <a:p>
            <a:r>
              <a:rPr lang="en-US"/>
              <a:t>11/15/2020</a:t>
            </a:r>
            <a:endParaRPr lang="en-US" dirty="0"/>
          </a:p>
        </p:txBody>
      </p:sp>
    </p:spTree>
    <p:extLst>
      <p:ext uri="{BB962C8B-B14F-4D97-AF65-F5344CB8AC3E}">
        <p14:creationId xmlns:p14="http://schemas.microsoft.com/office/powerpoint/2010/main" val="332057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200" cy="3960812"/>
          </a:xfrm>
        </p:spPr>
        <p:txBody>
          <a:bodyPr/>
          <a:lstStyle/>
          <a:p>
            <a:r>
              <a:rPr lang="en-US" b="1" dirty="0"/>
              <a:t>2 Pet. 3:1 </a:t>
            </a:r>
            <a:r>
              <a:rPr lang="en-US" b="0" dirty="0"/>
              <a:t>- This second epistle, beloved, I now write unto you; in both which I </a:t>
            </a:r>
            <a:r>
              <a:rPr lang="en-US" b="1" dirty="0"/>
              <a:t>stir up your pure minds by way of remembrance</a:t>
            </a:r>
            <a:r>
              <a:rPr lang="en-US" b="0" dirty="0"/>
              <a:t>.  </a:t>
            </a:r>
            <a:r>
              <a:rPr lang="en-US" b="1" i="1" dirty="0"/>
              <a:t>“Stir up”</a:t>
            </a:r>
            <a:r>
              <a:rPr lang="en-US" b="0" dirty="0"/>
              <a:t> - </a:t>
            </a:r>
            <a:r>
              <a:rPr lang="en-US" b="0" dirty="0" err="1"/>
              <a:t>diegeirw</a:t>
            </a:r>
            <a:r>
              <a:rPr lang="en-US" b="0" dirty="0"/>
              <a:t>  </a:t>
            </a:r>
            <a:r>
              <a:rPr lang="en-US" b="0" dirty="0" err="1"/>
              <a:t>diegeiro</a:t>
            </a:r>
            <a:r>
              <a:rPr lang="en-US" b="0" dirty="0"/>
              <a:t>,  dee-</a:t>
            </a:r>
            <a:r>
              <a:rPr lang="en-US" b="0" dirty="0" err="1"/>
              <a:t>eg</a:t>
            </a:r>
            <a:r>
              <a:rPr lang="en-US" b="0" dirty="0"/>
              <a:t>-</a:t>
            </a:r>
            <a:r>
              <a:rPr lang="en-US" b="0" dirty="0" err="1"/>
              <a:t>i</a:t>
            </a:r>
            <a:r>
              <a:rPr lang="en-US" b="0" dirty="0"/>
              <a:t>'-</a:t>
            </a:r>
            <a:r>
              <a:rPr lang="en-US" b="0" dirty="0" err="1"/>
              <a:t>ro</a:t>
            </a:r>
            <a:r>
              <a:rPr lang="en-US" b="0" dirty="0"/>
              <a:t> ; to wake fully; i.e. arouse (literally or figuratively):--arise, awake, raise, stir up. </a:t>
            </a:r>
            <a:r>
              <a:rPr lang="en-US" b="1" i="1" dirty="0"/>
              <a:t>- Strong</a:t>
            </a:r>
          </a:p>
          <a:p>
            <a:r>
              <a:rPr lang="en-US" b="1" dirty="0"/>
              <a:t>2 Pet. 1:12-17 </a:t>
            </a:r>
            <a:r>
              <a:rPr lang="en-US" b="0" dirty="0"/>
              <a:t>-  Wherefore I will not be negligent to </a:t>
            </a:r>
            <a:r>
              <a:rPr lang="en-US" b="1" dirty="0"/>
              <a:t>put you always in remembrance of these things</a:t>
            </a:r>
            <a:r>
              <a:rPr lang="en-US" b="0" dirty="0"/>
              <a:t>, though ye know them, and be established in the present truth. 13 Yea, I think it meet, as long as I am in this tabernacle, to stir you up </a:t>
            </a:r>
            <a:r>
              <a:rPr lang="en-US" b="1" dirty="0"/>
              <a:t>by putting you in remembrance</a:t>
            </a:r>
            <a:r>
              <a:rPr lang="en-US" b="0" dirty="0"/>
              <a:t>; 14 Knowing that shortly I must put off this my tabernacle, even as our Lord Jesus Christ hath shewed me. 15 Moreover I will </a:t>
            </a:r>
            <a:r>
              <a:rPr lang="en-US" b="0" dirty="0" err="1"/>
              <a:t>endeavour</a:t>
            </a:r>
            <a:r>
              <a:rPr lang="en-US" b="0" dirty="0"/>
              <a:t> that ye may be able after my decease </a:t>
            </a:r>
            <a:r>
              <a:rPr lang="en-US" b="1" dirty="0"/>
              <a:t>to have these things always in remembrance</a:t>
            </a:r>
            <a:r>
              <a:rPr lang="en-US" b="0" dirty="0"/>
              <a:t>. 16 For we have not followed cunningly devised fables, when we made known unto you the power and coming of our Lord Jesus Christ, but were eyewitnesses of his majesty. 17 For he received from God the Father </a:t>
            </a:r>
            <a:r>
              <a:rPr lang="en-US" b="0" dirty="0" err="1"/>
              <a:t>honour</a:t>
            </a:r>
            <a:r>
              <a:rPr lang="en-US" b="0" dirty="0"/>
              <a:t> and glory, when there came such a voice to him from the excellent glory, This is my beloved Son, in whom I am well pleased.</a:t>
            </a:r>
          </a:p>
          <a:p>
            <a:r>
              <a:rPr lang="en-US" b="1" dirty="0"/>
              <a:t>Prov. 23:7 </a:t>
            </a:r>
            <a:r>
              <a:rPr lang="en-US" b="0" dirty="0"/>
              <a:t>- </a:t>
            </a:r>
            <a:r>
              <a:rPr lang="en-US" b="1" i="1" u="none" dirty="0"/>
              <a:t>For as he thinketh in his heart, so is he: Eat and drink, saith he to thee; but his heart is not with thee.</a:t>
            </a:r>
          </a:p>
        </p:txBody>
      </p:sp>
      <p:sp>
        <p:nvSpPr>
          <p:cNvPr id="4" name="Slide Number Placeholder 3"/>
          <p:cNvSpPr>
            <a:spLocks noGrp="1"/>
          </p:cNvSpPr>
          <p:nvPr>
            <p:ph type="sldNum" sz="quarter" idx="5"/>
          </p:nvPr>
        </p:nvSpPr>
        <p:spPr/>
        <p:txBody>
          <a:bodyPr/>
          <a:lstStyle/>
          <a:p>
            <a:fld id="{CDAAE1FE-786B-4B83-86A4-F53D629261B4}" type="slidenum">
              <a:rPr lang="en-US" smtClean="0"/>
              <a:t>4</a:t>
            </a:fld>
            <a:endParaRPr lang="en-US" dirty="0"/>
          </a:p>
        </p:txBody>
      </p:sp>
      <p:sp>
        <p:nvSpPr>
          <p:cNvPr id="5" name="Date Placeholder 4">
            <a:extLst>
              <a:ext uri="{FF2B5EF4-FFF2-40B4-BE49-F238E27FC236}">
                <a16:creationId xmlns:a16="http://schemas.microsoft.com/office/drawing/2014/main" id="{50159E00-36EA-4C56-96DE-A3F4FBF88E9D}"/>
              </a:ext>
            </a:extLst>
          </p:cNvPr>
          <p:cNvSpPr>
            <a:spLocks noGrp="1"/>
          </p:cNvSpPr>
          <p:nvPr>
            <p:ph type="dt" idx="1"/>
          </p:nvPr>
        </p:nvSpPr>
        <p:spPr/>
        <p:txBody>
          <a:bodyPr/>
          <a:lstStyle/>
          <a:p>
            <a:r>
              <a:rPr lang="en-US"/>
              <a:t>11/15/2020</a:t>
            </a:r>
            <a:endParaRPr lang="en-US" dirty="0"/>
          </a:p>
        </p:txBody>
      </p:sp>
    </p:spTree>
    <p:extLst>
      <p:ext uri="{BB962C8B-B14F-4D97-AF65-F5344CB8AC3E}">
        <p14:creationId xmlns:p14="http://schemas.microsoft.com/office/powerpoint/2010/main" val="2578534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200" cy="4679236"/>
          </a:xfrm>
        </p:spPr>
        <p:txBody>
          <a:bodyPr/>
          <a:lstStyle/>
          <a:p>
            <a:r>
              <a:rPr lang="en-US" b="1" dirty="0"/>
              <a:t> John 1:1-10 </a:t>
            </a:r>
          </a:p>
          <a:p>
            <a:r>
              <a:rPr lang="en-US" b="0" dirty="0"/>
              <a:t> 1 That which was from the beginning, which we have heard, which we have seen with our eyes, which we have looked upon, and our hands have handled, of the Word of life;</a:t>
            </a:r>
          </a:p>
          <a:p>
            <a:r>
              <a:rPr lang="en-US" b="0" dirty="0"/>
              <a:t> 2 (For the life was manifested, and we have seen it, and bear witness, and shew unto you that eternal life, which was with the Father, and was manifested unto us;)</a:t>
            </a:r>
          </a:p>
          <a:p>
            <a:r>
              <a:rPr lang="en-US" b="0" dirty="0"/>
              <a:t> 3 That which we have seen and heard </a:t>
            </a:r>
            <a:r>
              <a:rPr lang="en-US" b="1" dirty="0"/>
              <a:t>declare</a:t>
            </a:r>
            <a:r>
              <a:rPr lang="en-US" b="0" dirty="0"/>
              <a:t> we unto you, that ye also may have fellowship with us: and truly our fellowship is with the Father, and with his Son Jesus Christ.</a:t>
            </a:r>
          </a:p>
          <a:p>
            <a:r>
              <a:rPr lang="en-US" b="0" dirty="0"/>
              <a:t> 4 And </a:t>
            </a:r>
            <a:r>
              <a:rPr lang="en-US" b="1" dirty="0"/>
              <a:t>these things write we unto you</a:t>
            </a:r>
            <a:r>
              <a:rPr lang="en-US" b="0" dirty="0"/>
              <a:t>, that your joy may be full.</a:t>
            </a:r>
          </a:p>
          <a:p>
            <a:r>
              <a:rPr lang="en-US" b="0" dirty="0"/>
              <a:t> 5 This then is the </a:t>
            </a:r>
            <a:r>
              <a:rPr lang="en-US" b="1" dirty="0"/>
              <a:t>message</a:t>
            </a:r>
            <a:r>
              <a:rPr lang="en-US" b="0" dirty="0"/>
              <a:t> which we have heard of him, and declare unto you, that God is light, and in him is no darkness at all.</a:t>
            </a:r>
          </a:p>
          <a:p>
            <a:r>
              <a:rPr lang="en-US" b="0" dirty="0"/>
              <a:t> 6 If we say that we have fellowship with him, and walk in darkness, we lie, and do not the truth:</a:t>
            </a:r>
          </a:p>
          <a:p>
            <a:r>
              <a:rPr lang="en-US" b="0" dirty="0"/>
              <a:t> 7 But if we </a:t>
            </a:r>
            <a:r>
              <a:rPr lang="en-US" b="1" dirty="0"/>
              <a:t>walk in the light, as he is in the light</a:t>
            </a:r>
            <a:r>
              <a:rPr lang="en-US" b="0" dirty="0"/>
              <a:t>, we have fellowship one with another, and the blood of Jesus Christ his Son </a:t>
            </a:r>
            <a:r>
              <a:rPr lang="en-US" b="0" dirty="0" err="1"/>
              <a:t>cleanseth</a:t>
            </a:r>
            <a:r>
              <a:rPr lang="en-US" b="0" dirty="0"/>
              <a:t> us from all sin.</a:t>
            </a:r>
          </a:p>
          <a:p>
            <a:r>
              <a:rPr lang="en-US" b="0" dirty="0"/>
              <a:t> 8 If we say that we have no sin, we deceive ourselves, and the truth is not in us.</a:t>
            </a:r>
          </a:p>
          <a:p>
            <a:r>
              <a:rPr lang="en-US" b="0" dirty="0"/>
              <a:t> 9 </a:t>
            </a:r>
            <a:r>
              <a:rPr lang="en-US" b="1" dirty="0"/>
              <a:t>If we confess our sins, he is faithful and just to forgive us our sins, and to cleanse us from all unrighteousness</a:t>
            </a:r>
            <a:r>
              <a:rPr lang="en-US" b="0" dirty="0"/>
              <a:t>.</a:t>
            </a:r>
          </a:p>
          <a:p>
            <a:r>
              <a:rPr lang="en-US" b="0" dirty="0"/>
              <a:t> 10 If we say that we have not sinned, we make him a liar, and his word is not in us.</a:t>
            </a:r>
          </a:p>
          <a:p>
            <a:r>
              <a:rPr lang="en-US" b="0" dirty="0"/>
              <a:t> </a:t>
            </a:r>
          </a:p>
          <a:p>
            <a:r>
              <a:rPr lang="en-US" b="1" dirty="0"/>
              <a:t>1 Jn. 2:1-2 </a:t>
            </a:r>
            <a:r>
              <a:rPr lang="en-US" b="0" dirty="0"/>
              <a:t>- My little children</a:t>
            </a:r>
            <a:r>
              <a:rPr lang="en-US" b="1" dirty="0"/>
              <a:t>, these things write I unto you</a:t>
            </a:r>
            <a:r>
              <a:rPr lang="en-US" b="0" dirty="0"/>
              <a:t>, that ye sin not. And if any man sin, we have an advocate with the Father, Jesus Christ the righteous: 2 And he is the propitiation for our sins: and not for ours only, but also for the sins of the whole world.</a:t>
            </a:r>
          </a:p>
          <a:p>
            <a:endParaRPr lang="en-US" b="0" dirty="0"/>
          </a:p>
        </p:txBody>
      </p:sp>
      <p:sp>
        <p:nvSpPr>
          <p:cNvPr id="4" name="Slide Number Placeholder 3"/>
          <p:cNvSpPr>
            <a:spLocks noGrp="1"/>
          </p:cNvSpPr>
          <p:nvPr>
            <p:ph type="sldNum" sz="quarter" idx="5"/>
          </p:nvPr>
        </p:nvSpPr>
        <p:spPr/>
        <p:txBody>
          <a:bodyPr/>
          <a:lstStyle/>
          <a:p>
            <a:fld id="{CDAAE1FE-786B-4B83-86A4-F53D629261B4}" type="slidenum">
              <a:rPr lang="en-US" smtClean="0"/>
              <a:t>5</a:t>
            </a:fld>
            <a:endParaRPr lang="en-US" dirty="0"/>
          </a:p>
        </p:txBody>
      </p:sp>
      <p:sp>
        <p:nvSpPr>
          <p:cNvPr id="5" name="Date Placeholder 4">
            <a:extLst>
              <a:ext uri="{FF2B5EF4-FFF2-40B4-BE49-F238E27FC236}">
                <a16:creationId xmlns:a16="http://schemas.microsoft.com/office/drawing/2014/main" id="{AF5BBDBA-1663-4EBE-AE58-59845CA7F78D}"/>
              </a:ext>
            </a:extLst>
          </p:cNvPr>
          <p:cNvSpPr>
            <a:spLocks noGrp="1"/>
          </p:cNvSpPr>
          <p:nvPr>
            <p:ph type="dt" idx="1"/>
          </p:nvPr>
        </p:nvSpPr>
        <p:spPr/>
        <p:txBody>
          <a:bodyPr/>
          <a:lstStyle/>
          <a:p>
            <a:r>
              <a:rPr lang="en-US"/>
              <a:t>11/15/2020</a:t>
            </a:r>
            <a:endParaRPr lang="en-US" dirty="0"/>
          </a:p>
        </p:txBody>
      </p:sp>
    </p:spTree>
    <p:extLst>
      <p:ext uri="{BB962C8B-B14F-4D97-AF65-F5344CB8AC3E}">
        <p14:creationId xmlns:p14="http://schemas.microsoft.com/office/powerpoint/2010/main" val="3049961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3960812"/>
          </a:xfrm>
        </p:spPr>
        <p:txBody>
          <a:bodyPr/>
          <a:lstStyle/>
          <a:p>
            <a:r>
              <a:rPr lang="en-US" b="1" u="sng" dirty="0"/>
              <a:t>1 John 2:3-5</a:t>
            </a:r>
          </a:p>
          <a:p>
            <a:r>
              <a:rPr lang="en-US" b="1" dirty="0"/>
              <a:t>3 </a:t>
            </a:r>
            <a:r>
              <a:rPr lang="en-US" b="0" dirty="0"/>
              <a:t>And hereby we do know that we know him, if we keep his commandments. </a:t>
            </a:r>
          </a:p>
          <a:p>
            <a:r>
              <a:rPr lang="en-US" b="1" dirty="0"/>
              <a:t>4</a:t>
            </a:r>
            <a:r>
              <a:rPr lang="en-US" b="0" dirty="0"/>
              <a:t> He that saith, I know him, and </a:t>
            </a:r>
            <a:r>
              <a:rPr lang="en-US" b="0" dirty="0" err="1"/>
              <a:t>keepeth</a:t>
            </a:r>
            <a:r>
              <a:rPr lang="en-US" b="0" dirty="0"/>
              <a:t> not his commandments, is a liar, and the </a:t>
            </a:r>
            <a:r>
              <a:rPr lang="en-US" b="1" dirty="0"/>
              <a:t>truth is not in him</a:t>
            </a:r>
            <a:r>
              <a:rPr lang="en-US" b="0" dirty="0"/>
              <a:t>. </a:t>
            </a:r>
          </a:p>
          <a:p>
            <a:r>
              <a:rPr lang="en-US" b="1" dirty="0"/>
              <a:t>5</a:t>
            </a:r>
            <a:r>
              <a:rPr lang="en-US" b="0" dirty="0"/>
              <a:t> But whoso </a:t>
            </a:r>
            <a:r>
              <a:rPr lang="en-US" b="0" dirty="0" err="1"/>
              <a:t>keepeth</a:t>
            </a:r>
            <a:r>
              <a:rPr lang="en-US" b="0" dirty="0"/>
              <a:t> his word, in him verily is the love of God perfected: hereby know we that we are in him.</a:t>
            </a:r>
          </a:p>
          <a:p>
            <a:endParaRPr lang="en-US" b="0" dirty="0"/>
          </a:p>
          <a:p>
            <a:pPr algn="l"/>
            <a:endParaRPr lang="en-US" dirty="0"/>
          </a:p>
          <a:p>
            <a:pPr algn="l"/>
            <a:r>
              <a:rPr lang="en-US" b="1" dirty="0"/>
              <a:t>Eph 1:13 </a:t>
            </a:r>
            <a:r>
              <a:rPr lang="en-US" dirty="0"/>
              <a:t>- In whom ye also trusted, after that ye </a:t>
            </a:r>
            <a:r>
              <a:rPr lang="en-US" b="1" dirty="0"/>
              <a:t>heard the word of truth, the gospel of your salvation:</a:t>
            </a:r>
            <a:r>
              <a:rPr lang="en-US" dirty="0"/>
              <a:t> in whom also after that ye believed, ye were sealed with that holy Spirit of promise,</a:t>
            </a:r>
          </a:p>
          <a:p>
            <a:pPr algn="l"/>
            <a:r>
              <a:rPr lang="en-US" b="1" dirty="0"/>
              <a:t>1 Cor. 14:36-37 </a:t>
            </a:r>
            <a:r>
              <a:rPr lang="en-US" dirty="0"/>
              <a:t>- What? came the </a:t>
            </a:r>
            <a:r>
              <a:rPr lang="en-US" b="1" dirty="0"/>
              <a:t>word of God </a:t>
            </a:r>
            <a:r>
              <a:rPr lang="en-US" dirty="0"/>
              <a:t>out from you? or came it unto you only? 37 If any man think himself to be a prophet, or spiritual, let him acknowledge that </a:t>
            </a:r>
            <a:r>
              <a:rPr lang="en-US" b="1" dirty="0"/>
              <a:t>the things that I write unto you are the commandments of the Lord.</a:t>
            </a:r>
          </a:p>
          <a:p>
            <a:pPr algn="l"/>
            <a:r>
              <a:rPr lang="en-US" b="1" dirty="0"/>
              <a:t>2 Jn. 9 </a:t>
            </a:r>
            <a:r>
              <a:rPr lang="en-US" dirty="0"/>
              <a:t>- </a:t>
            </a:r>
            <a:endParaRPr lang="en-US" b="0" i="0" dirty="0"/>
          </a:p>
          <a:p>
            <a:endParaRPr lang="en-US" b="0" dirty="0"/>
          </a:p>
        </p:txBody>
      </p:sp>
      <p:sp>
        <p:nvSpPr>
          <p:cNvPr id="4" name="Slide Number Placeholder 3"/>
          <p:cNvSpPr>
            <a:spLocks noGrp="1"/>
          </p:cNvSpPr>
          <p:nvPr>
            <p:ph type="sldNum" sz="quarter" idx="5"/>
          </p:nvPr>
        </p:nvSpPr>
        <p:spPr/>
        <p:txBody>
          <a:bodyPr/>
          <a:lstStyle/>
          <a:p>
            <a:fld id="{CDAAE1FE-786B-4B83-86A4-F53D629261B4}" type="slidenum">
              <a:rPr lang="en-US" smtClean="0"/>
              <a:t>6</a:t>
            </a:fld>
            <a:endParaRPr lang="en-US" dirty="0"/>
          </a:p>
        </p:txBody>
      </p:sp>
      <p:sp>
        <p:nvSpPr>
          <p:cNvPr id="5" name="Date Placeholder 4">
            <a:extLst>
              <a:ext uri="{FF2B5EF4-FFF2-40B4-BE49-F238E27FC236}">
                <a16:creationId xmlns:a16="http://schemas.microsoft.com/office/drawing/2014/main" id="{7FEBA1D8-4FFD-40D3-A50D-43B6E815F393}"/>
              </a:ext>
            </a:extLst>
          </p:cNvPr>
          <p:cNvSpPr>
            <a:spLocks noGrp="1"/>
          </p:cNvSpPr>
          <p:nvPr>
            <p:ph type="dt" idx="1"/>
          </p:nvPr>
        </p:nvSpPr>
        <p:spPr/>
        <p:txBody>
          <a:bodyPr/>
          <a:lstStyle/>
          <a:p>
            <a:r>
              <a:rPr lang="en-US"/>
              <a:t>11/15/2020</a:t>
            </a:r>
            <a:endParaRPr lang="en-US" dirty="0"/>
          </a:p>
        </p:txBody>
      </p:sp>
    </p:spTree>
    <p:extLst>
      <p:ext uri="{BB962C8B-B14F-4D97-AF65-F5344CB8AC3E}">
        <p14:creationId xmlns:p14="http://schemas.microsoft.com/office/powerpoint/2010/main" val="3824584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3507" cy="3960812"/>
          </a:xfrm>
        </p:spPr>
        <p:txBody>
          <a:bodyPr/>
          <a:lstStyle/>
          <a:p>
            <a:r>
              <a:rPr lang="en-US" b="1" dirty="0"/>
              <a:t>1 Jn. 2:5, 24-27 </a:t>
            </a:r>
            <a:r>
              <a:rPr lang="en-US" b="0" dirty="0"/>
              <a:t>- But whoso </a:t>
            </a:r>
            <a:r>
              <a:rPr lang="en-US" b="0" dirty="0" err="1"/>
              <a:t>keepeth</a:t>
            </a:r>
            <a:r>
              <a:rPr lang="en-US" b="0" dirty="0"/>
              <a:t> his word, in him verily is the love of God perfected: hereby know we that we are in him. 24-27 Let that therefore abide in you, which ye have heard from the beginning. If that which ye have heard from the beginning shall remain in you, ye also shall continue in the Son, and in the Father. 25 And this is the promise that he hath promised us, even eternal life. 26 These things have I written unto you concerning them that seduce you. 27 But </a:t>
            </a:r>
            <a:r>
              <a:rPr lang="en-US" b="1" dirty="0"/>
              <a:t>the anointing which ye have received of him </a:t>
            </a:r>
            <a:r>
              <a:rPr lang="en-US" b="1" dirty="0" err="1"/>
              <a:t>abideth</a:t>
            </a:r>
            <a:r>
              <a:rPr lang="en-US" b="1" dirty="0"/>
              <a:t> in you</a:t>
            </a:r>
            <a:r>
              <a:rPr lang="en-US" b="0" dirty="0"/>
              <a:t>, and ye need not that any man teach you: but as the same anointing </a:t>
            </a:r>
            <a:r>
              <a:rPr lang="en-US" b="0" dirty="0" err="1"/>
              <a:t>teacheth</a:t>
            </a:r>
            <a:r>
              <a:rPr lang="en-US" b="0" dirty="0"/>
              <a:t> you of all things, and is truth, and is no lie, and even as it hath taught you, ye shall abide in him.</a:t>
            </a:r>
          </a:p>
          <a:p>
            <a:r>
              <a:rPr lang="en-US" b="1" dirty="0"/>
              <a:t>Rom. 6:16-18 </a:t>
            </a:r>
            <a:r>
              <a:rPr lang="en-US" b="0" dirty="0"/>
              <a:t>-  Know ye not, that to whom ye yield yourselves servants to obey, his servants ye are to whom ye obey; whether of sin unto death, or of obedience unto righteousness? 17 But God be thanked, that ye were the servants of sin, </a:t>
            </a:r>
            <a:r>
              <a:rPr lang="en-US" b="1" dirty="0"/>
              <a:t>but ye have obeyed from the heart that form of doctrine which was delivered you</a:t>
            </a:r>
            <a:r>
              <a:rPr lang="en-US" b="0" dirty="0"/>
              <a:t>. 18 Being </a:t>
            </a:r>
            <a:r>
              <a:rPr lang="en-US" b="1" dirty="0"/>
              <a:t>then made free </a:t>
            </a:r>
            <a:r>
              <a:rPr lang="en-US" b="0" dirty="0"/>
              <a:t>from sin, ye became the servants of righteousness</a:t>
            </a:r>
            <a:r>
              <a:rPr lang="en-US" b="1" dirty="0"/>
              <a:t>.</a:t>
            </a:r>
          </a:p>
          <a:p>
            <a:r>
              <a:rPr lang="en-US" b="1" dirty="0"/>
              <a:t>Jn. 14:23 - </a:t>
            </a:r>
            <a:r>
              <a:rPr lang="en-US" b="0" dirty="0"/>
              <a:t>Jesus answered and said unto him, If a man love me, he will keep my words: and my Father will love him, and we will come unto him, and </a:t>
            </a:r>
            <a:r>
              <a:rPr lang="en-US" b="1" dirty="0"/>
              <a:t>make our abode with </a:t>
            </a:r>
            <a:r>
              <a:rPr lang="en-US" b="0" dirty="0"/>
              <a:t>him.</a:t>
            </a:r>
          </a:p>
          <a:p>
            <a:r>
              <a:rPr lang="en-US" b="1" dirty="0"/>
              <a:t>2 Jn. 9 </a:t>
            </a:r>
            <a:r>
              <a:rPr lang="en-US" b="0" dirty="0"/>
              <a:t>- Whosoever </a:t>
            </a:r>
            <a:r>
              <a:rPr lang="en-US" b="0" dirty="0" err="1"/>
              <a:t>transgresseth</a:t>
            </a:r>
            <a:r>
              <a:rPr lang="en-US" b="0" dirty="0"/>
              <a:t>, and </a:t>
            </a:r>
            <a:r>
              <a:rPr lang="en-US" b="0" dirty="0" err="1"/>
              <a:t>abideth</a:t>
            </a:r>
            <a:r>
              <a:rPr lang="en-US" b="0" dirty="0"/>
              <a:t> not in the doctrine of Christ, hath not God. He that </a:t>
            </a:r>
            <a:r>
              <a:rPr lang="en-US" b="0" dirty="0" err="1"/>
              <a:t>abideth</a:t>
            </a:r>
            <a:r>
              <a:rPr lang="en-US" b="0" dirty="0"/>
              <a:t> in the doctrine of Christ, he hath both the Father and the Son.</a:t>
            </a:r>
          </a:p>
          <a:p>
            <a:endParaRPr lang="en-US" b="0" dirty="0"/>
          </a:p>
        </p:txBody>
      </p:sp>
      <p:sp>
        <p:nvSpPr>
          <p:cNvPr id="4" name="Slide Number Placeholder 3"/>
          <p:cNvSpPr>
            <a:spLocks noGrp="1"/>
          </p:cNvSpPr>
          <p:nvPr>
            <p:ph type="sldNum" sz="quarter" idx="5"/>
          </p:nvPr>
        </p:nvSpPr>
        <p:spPr/>
        <p:txBody>
          <a:bodyPr/>
          <a:lstStyle/>
          <a:p>
            <a:fld id="{CDAAE1FE-786B-4B83-86A4-F53D629261B4}" type="slidenum">
              <a:rPr lang="en-US" smtClean="0"/>
              <a:t>7</a:t>
            </a:fld>
            <a:endParaRPr lang="en-US" dirty="0"/>
          </a:p>
        </p:txBody>
      </p:sp>
      <p:sp>
        <p:nvSpPr>
          <p:cNvPr id="5" name="Date Placeholder 4">
            <a:extLst>
              <a:ext uri="{FF2B5EF4-FFF2-40B4-BE49-F238E27FC236}">
                <a16:creationId xmlns:a16="http://schemas.microsoft.com/office/drawing/2014/main" id="{6C65C18D-A58C-4061-AD4B-3C2D1A60BE14}"/>
              </a:ext>
            </a:extLst>
          </p:cNvPr>
          <p:cNvSpPr>
            <a:spLocks noGrp="1"/>
          </p:cNvSpPr>
          <p:nvPr>
            <p:ph type="dt" idx="1"/>
          </p:nvPr>
        </p:nvSpPr>
        <p:spPr/>
        <p:txBody>
          <a:bodyPr/>
          <a:lstStyle/>
          <a:p>
            <a:r>
              <a:rPr lang="en-US"/>
              <a:t>11/15/2020</a:t>
            </a:r>
            <a:endParaRPr lang="en-US" dirty="0"/>
          </a:p>
        </p:txBody>
      </p:sp>
    </p:spTree>
    <p:extLst>
      <p:ext uri="{BB962C8B-B14F-4D97-AF65-F5344CB8AC3E}">
        <p14:creationId xmlns:p14="http://schemas.microsoft.com/office/powerpoint/2010/main" val="1187518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6" cy="3960812"/>
          </a:xfrm>
        </p:spPr>
        <p:txBody>
          <a:bodyPr/>
          <a:lstStyle/>
          <a:p>
            <a:r>
              <a:rPr lang="en-US" b="1" dirty="0"/>
              <a:t>1 Jn. 3:7-9  </a:t>
            </a:r>
            <a:r>
              <a:rPr lang="en-US" b="0" dirty="0"/>
              <a:t>- Little children, let no man deceive you: he that doeth righteousness is righteous, even as he is righteous. 8 He that </a:t>
            </a:r>
            <a:r>
              <a:rPr lang="en-US" b="0" dirty="0" err="1"/>
              <a:t>committeth</a:t>
            </a:r>
            <a:r>
              <a:rPr lang="en-US" b="0" dirty="0"/>
              <a:t> sin is of the devil; for the devil </a:t>
            </a:r>
            <a:r>
              <a:rPr lang="en-US" b="0" dirty="0" err="1"/>
              <a:t>sinneth</a:t>
            </a:r>
            <a:r>
              <a:rPr lang="en-US" b="0" dirty="0"/>
              <a:t> from the beginning. For this purpose the Son of God was manifested, that he might destroy the works of the devil. 9 Whosoever is born of God doth not commit sin; for his seed </a:t>
            </a:r>
            <a:r>
              <a:rPr lang="en-US" b="0" dirty="0" err="1"/>
              <a:t>remaineth</a:t>
            </a:r>
            <a:r>
              <a:rPr lang="en-US" b="0" dirty="0"/>
              <a:t> in him: and he cannot sin, because he is born of God. </a:t>
            </a:r>
          </a:p>
          <a:p>
            <a:r>
              <a:rPr lang="en-US" b="1" dirty="0"/>
              <a:t>1 Jn. 5:1 </a:t>
            </a:r>
            <a:r>
              <a:rPr lang="en-US" b="0" dirty="0"/>
              <a:t>- Whosoever believeth that Jesus is the Christ is born of God: and every one that loveth him that begat loveth him also that is begotten of him.</a:t>
            </a:r>
          </a:p>
          <a:p>
            <a:r>
              <a:rPr lang="en-US" b="1" dirty="0"/>
              <a:t>Gal. 3:26-27 </a:t>
            </a:r>
            <a:r>
              <a:rPr lang="en-US" b="0" dirty="0"/>
              <a:t>-  For ye are all the children of God by faith in Christ Jesus. 27 For as many of you as have been baptized into Christ have put on Christ.</a:t>
            </a:r>
          </a:p>
          <a:p>
            <a:r>
              <a:rPr lang="en-US" b="1" dirty="0"/>
              <a:t>1 Jn. 3:19-20 </a:t>
            </a:r>
            <a:r>
              <a:rPr lang="en-US" b="0" dirty="0"/>
              <a:t>- And hereby we know that we are of the truth, and shall assure our hearts before him. 20 For if our heart condemn us, God is greater than our heart, and </a:t>
            </a:r>
            <a:r>
              <a:rPr lang="en-US" b="0" dirty="0" err="1"/>
              <a:t>knoweth</a:t>
            </a:r>
            <a:r>
              <a:rPr lang="en-US" b="0" dirty="0"/>
              <a:t> all things.</a:t>
            </a:r>
          </a:p>
        </p:txBody>
      </p:sp>
      <p:sp>
        <p:nvSpPr>
          <p:cNvPr id="4" name="Slide Number Placeholder 3"/>
          <p:cNvSpPr>
            <a:spLocks noGrp="1"/>
          </p:cNvSpPr>
          <p:nvPr>
            <p:ph type="sldNum" sz="quarter" idx="5"/>
          </p:nvPr>
        </p:nvSpPr>
        <p:spPr/>
        <p:txBody>
          <a:bodyPr/>
          <a:lstStyle/>
          <a:p>
            <a:fld id="{CDAAE1FE-786B-4B83-86A4-F53D629261B4}" type="slidenum">
              <a:rPr lang="en-US" smtClean="0"/>
              <a:t>8</a:t>
            </a:fld>
            <a:endParaRPr lang="en-US" dirty="0"/>
          </a:p>
        </p:txBody>
      </p:sp>
      <p:sp>
        <p:nvSpPr>
          <p:cNvPr id="5" name="Date Placeholder 4">
            <a:extLst>
              <a:ext uri="{FF2B5EF4-FFF2-40B4-BE49-F238E27FC236}">
                <a16:creationId xmlns:a16="http://schemas.microsoft.com/office/drawing/2014/main" id="{AFC79BB9-6C88-49C6-96B9-CEBC2841AF73}"/>
              </a:ext>
            </a:extLst>
          </p:cNvPr>
          <p:cNvSpPr>
            <a:spLocks noGrp="1"/>
          </p:cNvSpPr>
          <p:nvPr>
            <p:ph type="dt" idx="1"/>
          </p:nvPr>
        </p:nvSpPr>
        <p:spPr/>
        <p:txBody>
          <a:bodyPr/>
          <a:lstStyle/>
          <a:p>
            <a:r>
              <a:rPr lang="en-US"/>
              <a:t>11/15/2020</a:t>
            </a:r>
            <a:endParaRPr lang="en-US" dirty="0"/>
          </a:p>
        </p:txBody>
      </p:sp>
    </p:spTree>
    <p:extLst>
      <p:ext uri="{BB962C8B-B14F-4D97-AF65-F5344CB8AC3E}">
        <p14:creationId xmlns:p14="http://schemas.microsoft.com/office/powerpoint/2010/main" val="1244792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6" cy="5160962"/>
          </a:xfrm>
        </p:spPr>
        <p:txBody>
          <a:bodyPr/>
          <a:lstStyle/>
          <a:p>
            <a:r>
              <a:rPr lang="en-US" b="1" i="0" dirty="0"/>
              <a:t>1 Jn. 5:1-3 </a:t>
            </a:r>
            <a:r>
              <a:rPr lang="en-US" b="0" dirty="0"/>
              <a:t>- Whosoever believeth that Jesus is the Christ is born of God: and every one that loveth him that begat loveth him also that is begotten of him. 2 By this we know that we love the children of God, when we love God, and keep his commandments. 3 For this is the love of God, that we keep his commandments: and his commandments are not grievous. </a:t>
            </a:r>
          </a:p>
          <a:p>
            <a:pPr algn="l"/>
            <a:r>
              <a:rPr lang="en-US" b="1" dirty="0"/>
              <a:t>begotten of God (5:1-5):</a:t>
            </a:r>
          </a:p>
          <a:p>
            <a:pPr algn="l"/>
            <a:endParaRPr lang="en-US" i="1" dirty="0"/>
          </a:p>
          <a:p>
            <a:pPr algn="l"/>
            <a:r>
              <a:rPr lang="en-US" b="1" dirty="0"/>
              <a:t>1 John 2:29 </a:t>
            </a:r>
            <a:r>
              <a:rPr lang="en-US" dirty="0"/>
              <a:t>- If ye know that he is righteous, ye know that every one that doeth righteousness is born of him.).</a:t>
            </a:r>
          </a:p>
          <a:p>
            <a:pPr algn="l"/>
            <a:r>
              <a:rPr lang="en-US" b="1" dirty="0"/>
              <a:t>1 John 4:7, 17</a:t>
            </a:r>
            <a:r>
              <a:rPr lang="en-US" dirty="0"/>
              <a:t> - Beloved, let us love one another: for love is of God; and every one that loveth is born of God, and </a:t>
            </a:r>
            <a:r>
              <a:rPr lang="en-US" dirty="0" err="1"/>
              <a:t>knoweth</a:t>
            </a:r>
            <a:r>
              <a:rPr lang="en-US" dirty="0"/>
              <a:t> God</a:t>
            </a:r>
            <a:r>
              <a:rPr lang="en-US" b="1" dirty="0"/>
              <a:t>. 17 </a:t>
            </a:r>
            <a:r>
              <a:rPr lang="en-US" dirty="0"/>
              <a:t>Herein is our love made perfect, that we may have boldness in the day of judgment: because as he is, so are we in this world.</a:t>
            </a:r>
          </a:p>
          <a:p>
            <a:pPr algn="l"/>
            <a:r>
              <a:rPr lang="en-US" b="1" dirty="0"/>
              <a:t>1 John 5:1 </a:t>
            </a:r>
            <a:r>
              <a:rPr lang="en-US" dirty="0"/>
              <a:t>- See above</a:t>
            </a:r>
          </a:p>
          <a:p>
            <a:pPr algn="l"/>
            <a:r>
              <a:rPr lang="en-US" b="1" dirty="0"/>
              <a:t>1 John 3:1 </a:t>
            </a:r>
            <a:r>
              <a:rPr lang="en-US" b="0" dirty="0"/>
              <a:t>-</a:t>
            </a:r>
            <a:r>
              <a:rPr lang="en-US" b="1" dirty="0"/>
              <a:t> </a:t>
            </a:r>
            <a:r>
              <a:rPr lang="en-US" b="0" dirty="0"/>
              <a:t>!n this the children of God are manifest, and the children of the devil: whosoever doeth not righteousness is not of God, neither he that loveth not his brother.</a:t>
            </a:r>
          </a:p>
        </p:txBody>
      </p:sp>
      <p:sp>
        <p:nvSpPr>
          <p:cNvPr id="4" name="Slide Number Placeholder 3"/>
          <p:cNvSpPr>
            <a:spLocks noGrp="1"/>
          </p:cNvSpPr>
          <p:nvPr>
            <p:ph type="sldNum" sz="quarter" idx="5"/>
          </p:nvPr>
        </p:nvSpPr>
        <p:spPr/>
        <p:txBody>
          <a:bodyPr/>
          <a:lstStyle/>
          <a:p>
            <a:fld id="{CDAAE1FE-786B-4B83-86A4-F53D629261B4}" type="slidenum">
              <a:rPr lang="en-US" smtClean="0"/>
              <a:t>9</a:t>
            </a:fld>
            <a:endParaRPr lang="en-US" dirty="0"/>
          </a:p>
        </p:txBody>
      </p:sp>
      <p:sp>
        <p:nvSpPr>
          <p:cNvPr id="5" name="Date Placeholder 4">
            <a:extLst>
              <a:ext uri="{FF2B5EF4-FFF2-40B4-BE49-F238E27FC236}">
                <a16:creationId xmlns:a16="http://schemas.microsoft.com/office/drawing/2014/main" id="{01B7CCCD-4087-4EEF-81CA-3ADE3E971BEE}"/>
              </a:ext>
            </a:extLst>
          </p:cNvPr>
          <p:cNvSpPr>
            <a:spLocks noGrp="1"/>
          </p:cNvSpPr>
          <p:nvPr>
            <p:ph type="dt" idx="1"/>
          </p:nvPr>
        </p:nvSpPr>
        <p:spPr/>
        <p:txBody>
          <a:bodyPr/>
          <a:lstStyle/>
          <a:p>
            <a:r>
              <a:rPr lang="en-US"/>
              <a:t>11/15/2020</a:t>
            </a:r>
            <a:endParaRPr lang="en-US" dirty="0"/>
          </a:p>
        </p:txBody>
      </p:sp>
    </p:spTree>
    <p:extLst>
      <p:ext uri="{BB962C8B-B14F-4D97-AF65-F5344CB8AC3E}">
        <p14:creationId xmlns:p14="http://schemas.microsoft.com/office/powerpoint/2010/main" val="4060062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2758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8892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59609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13757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0453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33803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13218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91307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431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4390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56513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9288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22329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52939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4066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5432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11/15/2020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952317"/>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9" y="9235"/>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1799576" y="3926439"/>
            <a:ext cx="8915399" cy="1308912"/>
          </a:xfrm>
        </p:spPr>
        <p:txBody>
          <a:bodyPr>
            <a:normAutofit fontScale="90000"/>
          </a:bodyPr>
          <a:lstStyle/>
          <a:p>
            <a:r>
              <a:rPr lang="en-US" sz="8000" b="1">
                <a:solidFill>
                  <a:schemeClr val="bg1"/>
                </a:solidFill>
                <a:latin typeface="Candara" panose="020E0502030303020204" pitchFamily="34" charset="0"/>
              </a:rPr>
              <a:t>Divine Assurances</a:t>
            </a:r>
            <a:endParaRPr lang="en-US" sz="8000" b="1" dirty="0">
              <a:solidFill>
                <a:schemeClr val="bg1"/>
              </a:solidFill>
              <a:latin typeface="Candara" panose="020E0502030303020204" pitchFamily="34" charset="0"/>
            </a:endParaRP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1955066" y="5196240"/>
            <a:ext cx="8915399" cy="1126283"/>
          </a:xfrm>
        </p:spPr>
        <p:txBody>
          <a:bodyPr>
            <a:normAutofit/>
          </a:bodyPr>
          <a:lstStyle/>
          <a:p>
            <a:r>
              <a:rPr lang="en-US" sz="2000" b="1" dirty="0">
                <a:solidFill>
                  <a:schemeClr val="bg1">
                    <a:lumMod val="95000"/>
                    <a:lumOff val="5000"/>
                  </a:schemeClr>
                </a:solidFill>
              </a:rPr>
              <a:t>1 John 3:19-20</a:t>
            </a:r>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129412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3">
                                            <p:txEl>
                                              <p:pRg st="0" end="0"/>
                                            </p:txEl>
                                          </p:spTgt>
                                        </p:tgtEl>
                                        <p:attrNameLst>
                                          <p:attrName>style.visibility</p:attrName>
                                        </p:attrNameLst>
                                      </p:cBhvr>
                                      <p:to>
                                        <p:strVal val="visible"/>
                                      </p:to>
                                    </p:set>
                                    <p:anim calcmode="lin" valueType="num">
                                      <p:cBhvr additive="base">
                                        <p:cTn id="10" dur="3000"/>
                                        <p:tgtEl>
                                          <p:spTgt spid="13">
                                            <p:txEl>
                                              <p:pRg st="0" end="0"/>
                                            </p:txEl>
                                          </p:spTgt>
                                        </p:tgtEl>
                                        <p:attrNameLst>
                                          <p:attrName>ppt_y</p:attrName>
                                        </p:attrNameLst>
                                      </p:cBhvr>
                                      <p:tavLst>
                                        <p:tav tm="0">
                                          <p:val>
                                            <p:strVal val="#ppt_y+#ppt_h*1.125000"/>
                                          </p:val>
                                        </p:tav>
                                        <p:tav tm="100000">
                                          <p:val>
                                            <p:strVal val="#ppt_y"/>
                                          </p:val>
                                        </p:tav>
                                      </p:tavLst>
                                    </p:anim>
                                    <p:animEffect transition="in" filter="wipe(up)">
                                      <p:cBhvr>
                                        <p:cTn id="11" dur="3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921A-A8B6-4CB0-857C-E8B1214FDC82}"/>
              </a:ext>
            </a:extLst>
          </p:cNvPr>
          <p:cNvSpPr>
            <a:spLocks noGrp="1"/>
          </p:cNvSpPr>
          <p:nvPr>
            <p:ph type="title"/>
          </p:nvPr>
        </p:nvSpPr>
        <p:spPr>
          <a:xfrm>
            <a:off x="1542924" y="531469"/>
            <a:ext cx="9903601" cy="912867"/>
          </a:xfrm>
        </p:spPr>
        <p:txBody>
          <a:bodyPr>
            <a:noAutofit/>
          </a:bodyPr>
          <a:lstStyle/>
          <a:p>
            <a:r>
              <a:rPr lang="en-US" sz="4800" b="1" dirty="0">
                <a:latin typeface="Candara" panose="020E0502030303020204" pitchFamily="34" charset="0"/>
              </a:rPr>
              <a:t>Eternal Life </a:t>
            </a:r>
            <a:r>
              <a:rPr lang="en-US" sz="2800" b="1" dirty="0">
                <a:solidFill>
                  <a:schemeClr val="accent2"/>
                </a:solidFill>
                <a:latin typeface="Candara" panose="020E0502030303020204" pitchFamily="34" charset="0"/>
              </a:rPr>
              <a:t>- 1 John 5:9-13</a:t>
            </a:r>
          </a:p>
        </p:txBody>
      </p:sp>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1537853" y="1620981"/>
            <a:ext cx="10327313" cy="5237019"/>
          </a:xfrm>
        </p:spPr>
        <p:txBody>
          <a:bodyPr>
            <a:normAutofit/>
          </a:bodyPr>
          <a:lstStyle/>
          <a:p>
            <a:pPr marL="0" indent="0">
              <a:buNone/>
            </a:pPr>
            <a:r>
              <a:rPr lang="en-US" sz="3600" b="1" dirty="0">
                <a:latin typeface="Candara" panose="020E0502030303020204" pitchFamily="34" charset="0"/>
              </a:rPr>
              <a:t>We are assured because we believe </a:t>
            </a:r>
            <a:r>
              <a:rPr lang="en-US" sz="3600" b="1" i="1" dirty="0">
                <a:latin typeface="Candara" panose="020E0502030303020204" pitchFamily="34" charset="0"/>
              </a:rPr>
              <a:t>“the record”</a:t>
            </a:r>
            <a:endParaRPr lang="en-US" sz="3600" b="1" dirty="0">
              <a:latin typeface="Candara" panose="020E0502030303020204" pitchFamily="34" charset="0"/>
            </a:endParaRPr>
          </a:p>
          <a:p>
            <a:pPr>
              <a:buFont typeface="Wingdings" panose="05000000000000000000" pitchFamily="2" charset="2"/>
              <a:buChar char="§"/>
            </a:pPr>
            <a:r>
              <a:rPr lang="en-US" sz="3200" dirty="0">
                <a:latin typeface="Candara" panose="020E0502030303020204" pitchFamily="34" charset="0"/>
              </a:rPr>
              <a:t>vss. 10, 13</a:t>
            </a:r>
          </a:p>
          <a:p>
            <a:pPr marL="0" indent="0">
              <a:buNone/>
            </a:pPr>
            <a:r>
              <a:rPr lang="en-US" sz="3600" b="1" dirty="0">
                <a:latin typeface="Candara" panose="020E0502030303020204" pitchFamily="34" charset="0"/>
              </a:rPr>
              <a:t>Based on having the Son which is life </a:t>
            </a:r>
            <a:r>
              <a:rPr lang="en-US" sz="3600" dirty="0">
                <a:latin typeface="Candara" panose="020E0502030303020204" pitchFamily="34" charset="0"/>
              </a:rPr>
              <a:t>- vs. 12</a:t>
            </a:r>
          </a:p>
          <a:p>
            <a:pPr>
              <a:buFont typeface="Wingdings" panose="05000000000000000000" pitchFamily="2" charset="2"/>
              <a:buChar char="§"/>
            </a:pPr>
            <a:r>
              <a:rPr lang="en-US" sz="3600" dirty="0">
                <a:latin typeface="Candara" panose="020E0502030303020204" pitchFamily="34" charset="0"/>
              </a:rPr>
              <a:t>	</a:t>
            </a:r>
            <a:r>
              <a:rPr lang="en-US" sz="3200" dirty="0">
                <a:latin typeface="Candara" panose="020E0502030303020204" pitchFamily="34" charset="0"/>
              </a:rPr>
              <a:t>John 1:1-4</a:t>
            </a:r>
            <a:r>
              <a:rPr lang="en-US" sz="3200">
                <a:latin typeface="Candara" panose="020E0502030303020204" pitchFamily="34" charset="0"/>
              </a:rPr>
              <a:t>; 11:25; </a:t>
            </a:r>
            <a:r>
              <a:rPr lang="en-US" sz="3200" dirty="0">
                <a:latin typeface="Candara" panose="020E0502030303020204" pitchFamily="34" charset="0"/>
              </a:rPr>
              <a:t>14:6; 1 John 1:1-2</a:t>
            </a:r>
          </a:p>
          <a:p>
            <a:pPr marL="0" indent="0">
              <a:buNone/>
            </a:pPr>
            <a:r>
              <a:rPr lang="en-US" sz="3600" b="1" dirty="0">
                <a:latin typeface="Candara" panose="020E0502030303020204" pitchFamily="34" charset="0"/>
              </a:rPr>
              <a:t>Based on abiding in the doctrine of Christ</a:t>
            </a:r>
            <a:endParaRPr lang="en-US" sz="3200" b="1" dirty="0">
              <a:latin typeface="Candara" panose="020E0502030303020204" pitchFamily="34" charset="0"/>
            </a:endParaRPr>
          </a:p>
          <a:p>
            <a:pPr>
              <a:buFont typeface="Wingdings" panose="05000000000000000000" pitchFamily="2" charset="2"/>
              <a:buChar char="§"/>
            </a:pPr>
            <a:r>
              <a:rPr lang="en-US" sz="3200" dirty="0">
                <a:latin typeface="Candara" panose="020E0502030303020204" pitchFamily="34" charset="0"/>
              </a:rPr>
              <a:t>	2 John 9-11</a:t>
            </a:r>
            <a:endParaRPr lang="en-US" sz="3600" dirty="0">
              <a:latin typeface="Candara" panose="020E0502030303020204" pitchFamily="34" charset="0"/>
            </a:endParaRPr>
          </a:p>
        </p:txBody>
      </p:sp>
      <p:sp>
        <p:nvSpPr>
          <p:cNvPr id="5" name="Rectangle 4">
            <a:extLst>
              <a:ext uri="{FF2B5EF4-FFF2-40B4-BE49-F238E27FC236}">
                <a16:creationId xmlns:a16="http://schemas.microsoft.com/office/drawing/2014/main" id="{B1EE4447-ABA8-4D97-98E6-A707E1A1B948}"/>
              </a:ext>
            </a:extLst>
          </p:cNvPr>
          <p:cNvSpPr/>
          <p:nvPr/>
        </p:nvSpPr>
        <p:spPr>
          <a:xfrm rot="16200000">
            <a:off x="-2059976" y="3564345"/>
            <a:ext cx="5419945" cy="830997"/>
          </a:xfrm>
          <a:prstGeom prst="rect">
            <a:avLst/>
          </a:prstGeom>
          <a:noFill/>
        </p:spPr>
        <p:txBody>
          <a:bodyPr wrap="none" lIns="91440" tIns="45720" rIns="91440" bIns="45720">
            <a:spAutoFit/>
          </a:bodyPr>
          <a:lstStyle/>
          <a:p>
            <a:pPr algn="ctr"/>
            <a:r>
              <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We Have Assurance</a:t>
            </a:r>
            <a:endPar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
        <p:nvSpPr>
          <p:cNvPr id="7" name="Rectangle 6">
            <a:extLst>
              <a:ext uri="{FF2B5EF4-FFF2-40B4-BE49-F238E27FC236}">
                <a16:creationId xmlns:a16="http://schemas.microsoft.com/office/drawing/2014/main" id="{74D9BBF6-1E4E-4736-BA48-84A843E3EFDE}"/>
              </a:ext>
            </a:extLst>
          </p:cNvPr>
          <p:cNvSpPr/>
          <p:nvPr/>
        </p:nvSpPr>
        <p:spPr>
          <a:xfrm>
            <a:off x="480586" y="609651"/>
            <a:ext cx="728084" cy="707886"/>
          </a:xfrm>
          <a:prstGeom prst="rect">
            <a:avLst/>
          </a:prstGeom>
          <a:noFill/>
        </p:spPr>
        <p:txBody>
          <a:bodyPr wrap="none" lIns="91440" tIns="45720" rIns="91440" bIns="45720">
            <a:spAutoFit/>
          </a:bodyPr>
          <a:lstStyle/>
          <a:p>
            <a:pPr algn="ctr"/>
            <a:r>
              <a:rPr lang="en-US" sz="4000" b="1" cap="none" spc="0" dirty="0">
                <a:ln w="13462">
                  <a:solidFill>
                    <a:schemeClr val="bg1"/>
                  </a:solidFill>
                  <a:prstDash val="solid"/>
                </a:ln>
                <a:effectLst>
                  <a:outerShdw dist="38100" dir="2700000" algn="bl" rotWithShape="0">
                    <a:schemeClr val="accent5"/>
                  </a:outerShdw>
                </a:effectLst>
                <a:latin typeface="Candara" panose="020E0502030303020204" pitchFamily="34" charset="0"/>
              </a:rPr>
              <a:t>O</a:t>
            </a:r>
            <a:r>
              <a:rPr lang="en-US" sz="4000" b="1" dirty="0">
                <a:ln w="13462">
                  <a:solidFill>
                    <a:schemeClr val="bg1"/>
                  </a:solidFill>
                  <a:prstDash val="solid"/>
                </a:ln>
                <a:effectLst>
                  <a:outerShdw dist="38100" dir="2700000" algn="bl" rotWithShape="0">
                    <a:schemeClr val="accent5"/>
                  </a:outerShdw>
                </a:effectLst>
                <a:latin typeface="Candara" panose="020E0502030303020204" pitchFamily="34" charset="0"/>
              </a:rPr>
              <a:t>f</a:t>
            </a:r>
            <a:endParaRPr lang="en-US" sz="4000" b="1" cap="none" spc="0" dirty="0">
              <a:ln w="13462">
                <a:solidFill>
                  <a:schemeClr val="bg1"/>
                </a:solidFill>
                <a:prstDash val="solid"/>
              </a:ln>
              <a:effectLst>
                <a:outerShdw dist="38100" dir="2700000" algn="bl" rotWithShape="0">
                  <a:schemeClr val="accent5"/>
                </a:outerShdw>
              </a:effectLst>
            </a:endParaRPr>
          </a:p>
        </p:txBody>
      </p:sp>
    </p:spTree>
    <p:extLst>
      <p:ext uri="{BB962C8B-B14F-4D97-AF65-F5344CB8AC3E}">
        <p14:creationId xmlns:p14="http://schemas.microsoft.com/office/powerpoint/2010/main" val="33990183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25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250"/>
                                        <p:tgtEl>
                                          <p:spTgt spid="3">
                                            <p:txEl>
                                              <p:pRg st="2" end="2"/>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25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250"/>
                                        <p:tgtEl>
                                          <p:spTgt spid="3">
                                            <p:txEl>
                                              <p:pRg st="4" end="4"/>
                                            </p:txEl>
                                          </p:spTgt>
                                        </p:tgtEl>
                                      </p:cBhvr>
                                    </p:animEffect>
                                  </p:childTnLst>
                                </p:cTn>
                              </p:par>
                            </p:childTnLst>
                          </p:cTn>
                        </p:par>
                        <p:par>
                          <p:cTn id="31" fill="hold">
                            <p:stCondLst>
                              <p:cond delay="1250"/>
                            </p:stCondLst>
                            <p:childTnLst>
                              <p:par>
                                <p:cTn id="32" presetID="10" presetClass="entr" presetSubtype="0"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1537853" y="517793"/>
            <a:ext cx="10327313" cy="6340207"/>
          </a:xfrm>
        </p:spPr>
        <p:txBody>
          <a:bodyPr>
            <a:normAutofit/>
          </a:bodyPr>
          <a:lstStyle/>
          <a:p>
            <a:pPr marL="0" indent="0">
              <a:buNone/>
            </a:pPr>
            <a:r>
              <a:rPr lang="en-US" sz="4400" b="1" dirty="0">
                <a:latin typeface="Candara" panose="020E0502030303020204" pitchFamily="34" charset="0"/>
              </a:rPr>
              <a:t>Fellowship With God</a:t>
            </a:r>
            <a:r>
              <a:rPr lang="en-US" sz="4800" b="1" dirty="0">
                <a:latin typeface="Candara" panose="020E0502030303020204" pitchFamily="34" charset="0"/>
              </a:rPr>
              <a:t> </a:t>
            </a:r>
            <a:r>
              <a:rPr lang="en-US" sz="2800" b="1" dirty="0">
                <a:solidFill>
                  <a:schemeClr val="accent2"/>
                </a:solidFill>
                <a:latin typeface="Candara" panose="020E0502030303020204" pitchFamily="34" charset="0"/>
              </a:rPr>
              <a:t>- 1 John 1:1-10</a:t>
            </a:r>
            <a:endParaRPr lang="en-US" sz="2800" b="1" dirty="0">
              <a:latin typeface="Candara" panose="020E0502030303020204" pitchFamily="34" charset="0"/>
            </a:endParaRPr>
          </a:p>
          <a:p>
            <a:pPr marL="0" indent="0">
              <a:buNone/>
            </a:pPr>
            <a:r>
              <a:rPr lang="en-US" sz="4400" b="1" dirty="0">
                <a:latin typeface="Candara" panose="020E0502030303020204" pitchFamily="34" charset="0"/>
              </a:rPr>
              <a:t>The Knowledge of God </a:t>
            </a:r>
            <a:r>
              <a:rPr lang="en-US" sz="2800" b="1" dirty="0">
                <a:solidFill>
                  <a:schemeClr val="accent2"/>
                </a:solidFill>
                <a:latin typeface="Candara" panose="020E0502030303020204" pitchFamily="34" charset="0"/>
              </a:rPr>
              <a:t>- 1 John 2:3-5</a:t>
            </a:r>
            <a:endParaRPr lang="en-US" sz="2800" b="1" dirty="0">
              <a:latin typeface="Candara" panose="020E0502030303020204" pitchFamily="34" charset="0"/>
            </a:endParaRPr>
          </a:p>
          <a:p>
            <a:pPr marL="0" indent="0">
              <a:buNone/>
            </a:pPr>
            <a:r>
              <a:rPr lang="en-US" sz="4400" b="1" dirty="0">
                <a:latin typeface="Candara" panose="020E0502030303020204" pitchFamily="34" charset="0"/>
              </a:rPr>
              <a:t>Abiding In God</a:t>
            </a:r>
            <a:r>
              <a:rPr lang="en-US" sz="4800" b="1" dirty="0">
                <a:solidFill>
                  <a:schemeClr val="accent2"/>
                </a:solidFill>
                <a:latin typeface="Candara" panose="020E0502030303020204" pitchFamily="34" charset="0"/>
              </a:rPr>
              <a:t> </a:t>
            </a:r>
            <a:r>
              <a:rPr lang="en-US" sz="2800" b="1" dirty="0">
                <a:solidFill>
                  <a:schemeClr val="accent2"/>
                </a:solidFill>
                <a:latin typeface="Candara" panose="020E0502030303020204" pitchFamily="34" charset="0"/>
              </a:rPr>
              <a:t>- 1 John 2:5, 24-27</a:t>
            </a:r>
            <a:endParaRPr lang="en-US" sz="2800" b="1" dirty="0">
              <a:latin typeface="Candara" panose="020E0502030303020204" pitchFamily="34" charset="0"/>
            </a:endParaRPr>
          </a:p>
          <a:p>
            <a:pPr marL="0" indent="0">
              <a:buNone/>
            </a:pPr>
            <a:r>
              <a:rPr lang="en-US" sz="4400" b="1" dirty="0">
                <a:latin typeface="Candara" panose="020E0502030303020204" pitchFamily="34" charset="0"/>
              </a:rPr>
              <a:t>Being Children of God </a:t>
            </a:r>
            <a:r>
              <a:rPr lang="en-US" sz="2800" b="1" dirty="0">
                <a:solidFill>
                  <a:schemeClr val="accent2"/>
                </a:solidFill>
                <a:latin typeface="Candara" panose="020E0502030303020204" pitchFamily="34" charset="0"/>
              </a:rPr>
              <a:t>- 1 John 3:7-9</a:t>
            </a:r>
            <a:endParaRPr lang="en-US" sz="2800" b="1" dirty="0">
              <a:latin typeface="Candara" panose="020E0502030303020204" pitchFamily="34" charset="0"/>
            </a:endParaRPr>
          </a:p>
          <a:p>
            <a:pPr marL="0" indent="0">
              <a:buNone/>
            </a:pPr>
            <a:r>
              <a:rPr lang="en-US" sz="4400" b="1" dirty="0">
                <a:latin typeface="Candara" panose="020E0502030303020204" pitchFamily="34" charset="0"/>
              </a:rPr>
              <a:t>Love For God &amp; His Childr</a:t>
            </a:r>
            <a:r>
              <a:rPr lang="en-US" sz="4800" b="1" dirty="0">
                <a:latin typeface="Candara" panose="020E0502030303020204" pitchFamily="34" charset="0"/>
              </a:rPr>
              <a:t>en </a:t>
            </a:r>
            <a:r>
              <a:rPr lang="en-US" sz="2800" b="1" dirty="0">
                <a:solidFill>
                  <a:schemeClr val="accent2"/>
                </a:solidFill>
                <a:latin typeface="Candara" panose="020E0502030303020204" pitchFamily="34" charset="0"/>
              </a:rPr>
              <a:t>- 1 John 5:1-3</a:t>
            </a:r>
            <a:endParaRPr lang="en-US" sz="2800" b="1" dirty="0">
              <a:latin typeface="Candara" panose="020E0502030303020204" pitchFamily="34" charset="0"/>
            </a:endParaRPr>
          </a:p>
          <a:p>
            <a:pPr marL="0" indent="0">
              <a:buNone/>
            </a:pPr>
            <a:r>
              <a:rPr lang="en-US" sz="4400" b="1" dirty="0">
                <a:latin typeface="Candara" panose="020E0502030303020204" pitchFamily="34" charset="0"/>
              </a:rPr>
              <a:t>Eternal Life</a:t>
            </a:r>
            <a:r>
              <a:rPr lang="en-US" sz="4400" dirty="0">
                <a:latin typeface="Candara" panose="020E0502030303020204" pitchFamily="34" charset="0"/>
              </a:rPr>
              <a:t> </a:t>
            </a:r>
            <a:r>
              <a:rPr lang="en-US" sz="2800" b="1" dirty="0">
                <a:solidFill>
                  <a:schemeClr val="accent3"/>
                </a:solidFill>
                <a:latin typeface="Candara" panose="020E0502030303020204" pitchFamily="34" charset="0"/>
              </a:rPr>
              <a:t>- 1 John 5:9-13</a:t>
            </a:r>
          </a:p>
        </p:txBody>
      </p:sp>
      <p:sp>
        <p:nvSpPr>
          <p:cNvPr id="5" name="Rectangle 4">
            <a:extLst>
              <a:ext uri="{FF2B5EF4-FFF2-40B4-BE49-F238E27FC236}">
                <a16:creationId xmlns:a16="http://schemas.microsoft.com/office/drawing/2014/main" id="{B1EE4447-ABA8-4D97-98E6-A707E1A1B948}"/>
              </a:ext>
            </a:extLst>
          </p:cNvPr>
          <p:cNvSpPr/>
          <p:nvPr/>
        </p:nvSpPr>
        <p:spPr>
          <a:xfrm rot="16200000">
            <a:off x="-2059976" y="3564345"/>
            <a:ext cx="5419945" cy="830997"/>
          </a:xfrm>
          <a:prstGeom prst="rect">
            <a:avLst/>
          </a:prstGeom>
          <a:noFill/>
        </p:spPr>
        <p:txBody>
          <a:bodyPr wrap="none" lIns="91440" tIns="45720" rIns="91440" bIns="45720">
            <a:spAutoFit/>
          </a:bodyPr>
          <a:lstStyle/>
          <a:p>
            <a:pPr algn="ctr"/>
            <a:r>
              <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We Have Assurance</a:t>
            </a:r>
            <a:endPar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
        <p:nvSpPr>
          <p:cNvPr id="7" name="Rectangle 6">
            <a:extLst>
              <a:ext uri="{FF2B5EF4-FFF2-40B4-BE49-F238E27FC236}">
                <a16:creationId xmlns:a16="http://schemas.microsoft.com/office/drawing/2014/main" id="{74D9BBF6-1E4E-4736-BA48-84A843E3EFDE}"/>
              </a:ext>
            </a:extLst>
          </p:cNvPr>
          <p:cNvSpPr/>
          <p:nvPr/>
        </p:nvSpPr>
        <p:spPr>
          <a:xfrm>
            <a:off x="480586" y="609651"/>
            <a:ext cx="728084" cy="707886"/>
          </a:xfrm>
          <a:prstGeom prst="rect">
            <a:avLst/>
          </a:prstGeom>
          <a:noFill/>
        </p:spPr>
        <p:txBody>
          <a:bodyPr wrap="none" lIns="91440" tIns="45720" rIns="91440" bIns="45720">
            <a:spAutoFit/>
          </a:bodyPr>
          <a:lstStyle/>
          <a:p>
            <a:pPr algn="ctr"/>
            <a:r>
              <a:rPr lang="en-US" sz="4000" b="1" cap="none" spc="0" dirty="0">
                <a:ln w="13462">
                  <a:solidFill>
                    <a:schemeClr val="bg1"/>
                  </a:solidFill>
                  <a:prstDash val="solid"/>
                </a:ln>
                <a:effectLst>
                  <a:outerShdw dist="38100" dir="2700000" algn="bl" rotWithShape="0">
                    <a:schemeClr val="accent5"/>
                  </a:outerShdw>
                </a:effectLst>
                <a:latin typeface="Candara" panose="020E0502030303020204" pitchFamily="34" charset="0"/>
              </a:rPr>
              <a:t>O</a:t>
            </a:r>
            <a:r>
              <a:rPr lang="en-US" sz="4000" b="1" dirty="0">
                <a:ln w="13462">
                  <a:solidFill>
                    <a:schemeClr val="bg1"/>
                  </a:solidFill>
                  <a:prstDash val="solid"/>
                </a:ln>
                <a:effectLst>
                  <a:outerShdw dist="38100" dir="2700000" algn="bl" rotWithShape="0">
                    <a:schemeClr val="accent5"/>
                  </a:outerShdw>
                </a:effectLst>
                <a:latin typeface="Candara" panose="020E0502030303020204" pitchFamily="34" charset="0"/>
              </a:rPr>
              <a:t>f</a:t>
            </a:r>
            <a:endParaRPr lang="en-US" sz="4000" b="1" cap="none" spc="0" dirty="0">
              <a:ln w="13462">
                <a:solidFill>
                  <a:schemeClr val="bg1"/>
                </a:solidFill>
                <a:prstDash val="solid"/>
              </a:ln>
              <a:effectLst>
                <a:outerShdw dist="38100" dir="2700000" algn="bl" rotWithShape="0">
                  <a:schemeClr val="accent5"/>
                </a:outerShdw>
              </a:effectLst>
            </a:endParaRPr>
          </a:p>
        </p:txBody>
      </p:sp>
      <p:sp>
        <p:nvSpPr>
          <p:cNvPr id="9" name="Rectangle 8">
            <a:extLst>
              <a:ext uri="{FF2B5EF4-FFF2-40B4-BE49-F238E27FC236}">
                <a16:creationId xmlns:a16="http://schemas.microsoft.com/office/drawing/2014/main" id="{C34ADEAC-95BD-424B-8527-D563E509FACB}"/>
              </a:ext>
            </a:extLst>
          </p:cNvPr>
          <p:cNvSpPr/>
          <p:nvPr/>
        </p:nvSpPr>
        <p:spPr>
          <a:xfrm>
            <a:off x="1526882" y="5834561"/>
            <a:ext cx="2424062" cy="830997"/>
          </a:xfrm>
          <a:prstGeom prst="rect">
            <a:avLst/>
          </a:prstGeom>
          <a:noFill/>
        </p:spPr>
        <p:txBody>
          <a:bodyPr wrap="none" lIns="91440" tIns="45720" rIns="91440" bIns="45720">
            <a:spAutoFit/>
          </a:bodyPr>
          <a:lstStyle/>
          <a:p>
            <a:pPr algn="ctr"/>
            <a:r>
              <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REVIEW </a:t>
            </a:r>
          </a:p>
        </p:txBody>
      </p:sp>
    </p:spTree>
    <p:extLst>
      <p:ext uri="{BB962C8B-B14F-4D97-AF65-F5344CB8AC3E}">
        <p14:creationId xmlns:p14="http://schemas.microsoft.com/office/powerpoint/2010/main" val="42672540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13"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27"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Rectangle 39">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5063" y="13273"/>
            <a:ext cx="12142402" cy="6894161"/>
          </a:xfrm>
          <a:prstGeom prst="rect">
            <a:avLst/>
          </a:prstGeom>
        </p:spPr>
      </p:pic>
      <p:sp>
        <p:nvSpPr>
          <p:cNvPr id="39" name="Content Placeholder 2">
            <a:extLst>
              <a:ext uri="{FF2B5EF4-FFF2-40B4-BE49-F238E27FC236}">
                <a16:creationId xmlns:a16="http://schemas.microsoft.com/office/drawing/2014/main" id="{597F0644-C577-4374-AD95-1B6F783578DC}"/>
              </a:ext>
            </a:extLst>
          </p:cNvPr>
          <p:cNvSpPr txBox="1">
            <a:spLocks/>
          </p:cNvSpPr>
          <p:nvPr/>
        </p:nvSpPr>
        <p:spPr>
          <a:xfrm>
            <a:off x="1531349" y="1060373"/>
            <a:ext cx="9126167" cy="4315858"/>
          </a:xfrm>
          <a:prstGeom prst="rect">
            <a:avLst/>
          </a:prstGeom>
          <a:solidFill>
            <a:schemeClr val="tx1">
              <a:lumMod val="75000"/>
            </a:schemeClr>
          </a:solidFill>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5400" b="1" dirty="0">
                <a:solidFill>
                  <a:schemeClr val="bg1"/>
                </a:solidFill>
                <a:latin typeface="Candara" panose="020E0502030303020204" pitchFamily="34" charset="0"/>
              </a:rPr>
              <a:t>Depend on God’s Promises</a:t>
            </a:r>
          </a:p>
          <a:p>
            <a:pPr algn="ctr"/>
            <a:endParaRPr lang="en-US" sz="2400" b="1" dirty="0">
              <a:solidFill>
                <a:schemeClr val="bg1"/>
              </a:solidFill>
              <a:latin typeface="Candara" panose="020E0502030303020204" pitchFamily="34" charset="0"/>
            </a:endParaRPr>
          </a:p>
          <a:p>
            <a:pPr algn="ctr"/>
            <a:r>
              <a:rPr lang="en-US" sz="5400" b="1" dirty="0">
                <a:solidFill>
                  <a:schemeClr val="bg1"/>
                </a:solidFill>
                <a:latin typeface="Candara" panose="020E0502030303020204" pitchFamily="34" charset="0"/>
              </a:rPr>
              <a:t>Assure your heart with God’s Divine revelation - not faulty emotions of the heart</a:t>
            </a:r>
          </a:p>
        </p:txBody>
      </p:sp>
      <p:sp>
        <p:nvSpPr>
          <p:cNvPr id="7" name="Rectangle 6">
            <a:extLst>
              <a:ext uri="{FF2B5EF4-FFF2-40B4-BE49-F238E27FC236}">
                <a16:creationId xmlns:a16="http://schemas.microsoft.com/office/drawing/2014/main" id="{689618E5-7788-4AE7-BDB2-CF1AF659863B}"/>
              </a:ext>
            </a:extLst>
          </p:cNvPr>
          <p:cNvSpPr/>
          <p:nvPr/>
        </p:nvSpPr>
        <p:spPr>
          <a:xfrm rot="16200000">
            <a:off x="-2008482" y="3740617"/>
            <a:ext cx="4942379" cy="830997"/>
          </a:xfrm>
          <a:prstGeom prst="rect">
            <a:avLst/>
          </a:prstGeom>
          <a:noFill/>
        </p:spPr>
        <p:txBody>
          <a:bodyPr wrap="none" lIns="91440" tIns="45720" rIns="91440" bIns="45720">
            <a:spAutoFit/>
          </a:bodyPr>
          <a:lstStyle/>
          <a:p>
            <a:pPr algn="ctr"/>
            <a:r>
              <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Divine Assurances</a:t>
            </a:r>
            <a:endPar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
        <p:nvSpPr>
          <p:cNvPr id="11" name="Rectangle 10">
            <a:extLst>
              <a:ext uri="{FF2B5EF4-FFF2-40B4-BE49-F238E27FC236}">
                <a16:creationId xmlns:a16="http://schemas.microsoft.com/office/drawing/2014/main" id="{EC092557-79CE-494C-8FFC-4BABF17535AD}"/>
              </a:ext>
            </a:extLst>
          </p:cNvPr>
          <p:cNvSpPr/>
          <p:nvPr/>
        </p:nvSpPr>
        <p:spPr>
          <a:xfrm>
            <a:off x="1530669" y="5823544"/>
            <a:ext cx="3738524" cy="830997"/>
          </a:xfrm>
          <a:prstGeom prst="rect">
            <a:avLst/>
          </a:prstGeom>
          <a:noFill/>
        </p:spPr>
        <p:txBody>
          <a:bodyPr wrap="none" lIns="91440" tIns="45720" rIns="91440" bIns="45720">
            <a:spAutoFit/>
          </a:bodyPr>
          <a:lstStyle/>
          <a:p>
            <a:pPr algn="ctr"/>
            <a:r>
              <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CONCLUSION</a:t>
            </a:r>
            <a:endPar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Tree>
    <p:extLst>
      <p:ext uri="{BB962C8B-B14F-4D97-AF65-F5344CB8AC3E}">
        <p14:creationId xmlns:p14="http://schemas.microsoft.com/office/powerpoint/2010/main" val="40637399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animEffect transition="in" filter="fade">
                                      <p:cBhvr>
                                        <p:cTn id="7" dur="1250"/>
                                        <p:tgtEl>
                                          <p:spTgt spid="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
                                            <p:txEl>
                                              <p:pRg st="2" end="2"/>
                                            </p:txEl>
                                          </p:spTgt>
                                        </p:tgtEl>
                                        <p:attrNameLst>
                                          <p:attrName>style.visibility</p:attrName>
                                        </p:attrNameLst>
                                      </p:cBhvr>
                                      <p:to>
                                        <p:strVal val="visible"/>
                                      </p:to>
                                    </p:set>
                                    <p:animEffect transition="in" filter="fade">
                                      <p:cBhvr>
                                        <p:cTn id="12" dur="1250"/>
                                        <p:tgtEl>
                                          <p:spTgt spid="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1880851" y="2886274"/>
            <a:ext cx="5841779" cy="1120605"/>
          </a:xfrm>
          <a:solidFill>
            <a:schemeClr val="tx2">
              <a:lumMod val="90000"/>
            </a:schemeClr>
          </a:solidFill>
          <a:ln>
            <a:noFill/>
          </a:ln>
        </p:spPr>
        <p:txBody>
          <a:bodyPr>
            <a:normAutofit/>
          </a:bodyPr>
          <a:lstStyle/>
          <a:p>
            <a:pPr algn="ctr">
              <a:defRPr/>
            </a:pPr>
            <a:r>
              <a:rPr lang="en-US" altLang="en-US" sz="3998" b="1" i="1" dirty="0">
                <a:solidFill>
                  <a:schemeClr val="bg2"/>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“…what shall we do?” </a:t>
            </a:r>
            <a:br>
              <a:rPr lang="en-US" altLang="en-US" sz="1798" b="1" i="1" dirty="0">
                <a:solidFill>
                  <a:schemeClr val="bg2"/>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br>
            <a:r>
              <a:rPr lang="en-US" altLang="en-US" sz="2398" dirty="0">
                <a:solidFill>
                  <a:schemeClr val="bg2"/>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Acts 2:37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869257" y="533584"/>
            <a:ext cx="9843008" cy="5841778"/>
          </a:xfrm>
          <a:solidFill>
            <a:schemeClr val="tx2">
              <a:lumMod val="90000"/>
            </a:schemeClr>
          </a:solidFill>
          <a:ln>
            <a:noFill/>
          </a:ln>
        </p:spPr>
        <p:txBody>
          <a:bodyPr anchor="t">
            <a:normAutofit fontScale="92500" lnSpcReduction="10000"/>
          </a:bodyPr>
          <a:lstStyle/>
          <a:p>
            <a:pPr marL="45692" indent="0">
              <a:lnSpc>
                <a:spcPct val="120000"/>
              </a:lnSpc>
              <a:spcBef>
                <a:spcPts val="0"/>
              </a:spcBef>
              <a:buNone/>
              <a:defRPr/>
            </a:pPr>
            <a:r>
              <a:rPr lang="en-US" altLang="en-US" sz="3898" b="1" dirty="0">
                <a:solidFill>
                  <a:schemeClr val="bg2"/>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Alien sinners must…</a:t>
            </a:r>
          </a:p>
          <a:p>
            <a:pPr>
              <a:lnSpc>
                <a:spcPct val="110000"/>
              </a:lnSpc>
              <a:spcBef>
                <a:spcPts val="0"/>
              </a:spcBef>
              <a:buClr>
                <a:schemeClr val="bg1"/>
              </a:buClr>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a:lnSpc>
                <a:spcPct val="110000"/>
              </a:lnSpc>
              <a:buClr>
                <a:schemeClr val="bg1"/>
              </a:buClr>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a:lnSpc>
                <a:spcPct val="110000"/>
              </a:lnSpc>
              <a:buClr>
                <a:schemeClr val="bg1"/>
              </a:buClr>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Their Sins – Acts 17:30</a:t>
            </a:r>
          </a:p>
          <a:p>
            <a:pPr>
              <a:lnSpc>
                <a:spcPct val="110000"/>
              </a:lnSpc>
              <a:buClr>
                <a:schemeClr val="bg1"/>
              </a:buClr>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Confess Their Faith in Christ Before Men – Matthew 10:32</a:t>
            </a:r>
          </a:p>
          <a:p>
            <a:pPr>
              <a:lnSpc>
                <a:spcPct val="110000"/>
              </a:lnSpc>
              <a:buClr>
                <a:schemeClr val="bg1"/>
              </a:buClr>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Their Sins – Acts 2:38</a:t>
            </a:r>
          </a:p>
          <a:p>
            <a:pPr marL="0" indent="0">
              <a:lnSpc>
                <a:spcPct val="120000"/>
              </a:lnSpc>
              <a:spcBef>
                <a:spcPts val="0"/>
              </a:spcBef>
              <a:buNone/>
              <a:defRPr/>
            </a:pPr>
            <a:r>
              <a:rPr lang="en-US" altLang="en-US" sz="3898" b="1" dirty="0">
                <a:solidFill>
                  <a:schemeClr val="bg2"/>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Erring children of God must…</a:t>
            </a:r>
          </a:p>
          <a:p>
            <a:pPr>
              <a:lnSpc>
                <a:spcPct val="120000"/>
              </a:lnSpc>
              <a:spcBef>
                <a:spcPts val="0"/>
              </a:spcBef>
              <a:buClrTx/>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None/>
              <a:defRPr/>
            </a:pPr>
            <a:r>
              <a:rPr lang="en-US" altLang="en-US" sz="3898" b="1" dirty="0">
                <a:solidFill>
                  <a:schemeClr val="bg2"/>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Christians must live </a:t>
            </a:r>
            <a:r>
              <a:rPr lang="en-US" altLang="en-US" sz="3898" b="1" i="1" dirty="0">
                <a:solidFill>
                  <a:schemeClr val="bg2"/>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“faithful </a:t>
            </a:r>
            <a:r>
              <a:rPr lang="en-US" altLang="en-US" sz="3898" b="1" i="1" u="sng" dirty="0">
                <a:solidFill>
                  <a:schemeClr val="bg2"/>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unto</a:t>
            </a:r>
            <a:r>
              <a:rPr lang="en-US" altLang="en-US" sz="3898" b="1" i="1" dirty="0">
                <a:solidFill>
                  <a:schemeClr val="bg2"/>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 death”</a:t>
            </a:r>
          </a:p>
          <a:p>
            <a:pPr>
              <a:lnSpc>
                <a:spcPct val="120000"/>
              </a:lnSpc>
              <a:spcBef>
                <a:spcPts val="0"/>
              </a:spcBef>
              <a:buClr>
                <a:schemeClr val="bg2"/>
              </a:buClr>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4" name="Slide Number Placeholder 3">
            <a:extLst>
              <a:ext uri="{FF2B5EF4-FFF2-40B4-BE49-F238E27FC236}">
                <a16:creationId xmlns:a16="http://schemas.microsoft.com/office/drawing/2014/main" id="{7748796C-08B6-4172-85C6-2557231168DD}"/>
              </a:ext>
            </a:extLst>
          </p:cNvPr>
          <p:cNvSpPr>
            <a:spLocks noGrp="1"/>
          </p:cNvSpPr>
          <p:nvPr>
            <p:ph type="sldNum" sz="quarter" idx="12"/>
          </p:nvPr>
        </p:nvSpPr>
        <p:spPr>
          <a:xfrm>
            <a:off x="11348816" y="5638800"/>
            <a:ext cx="779564" cy="365030"/>
          </a:xfrm>
        </p:spPr>
        <p:txBody>
          <a:bodyPr/>
          <a:lstStyle/>
          <a:p>
            <a:fld id="{D57F1E4F-1CFF-5643-939E-217C01CDF565}" type="slidenum">
              <a:rPr lang="en-US">
                <a:solidFill>
                  <a:schemeClr val="tx1"/>
                </a:solidFill>
              </a:rPr>
              <a:pPr/>
              <a:t>13</a:t>
            </a:fld>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921A-A8B6-4CB0-857C-E8B1214FDC82}"/>
              </a:ext>
            </a:extLst>
          </p:cNvPr>
          <p:cNvSpPr>
            <a:spLocks noGrp="1"/>
          </p:cNvSpPr>
          <p:nvPr>
            <p:ph type="title"/>
          </p:nvPr>
        </p:nvSpPr>
        <p:spPr>
          <a:xfrm>
            <a:off x="1542924" y="531469"/>
            <a:ext cx="8911687" cy="912867"/>
          </a:xfrm>
        </p:spPr>
        <p:txBody>
          <a:bodyPr>
            <a:noAutofit/>
          </a:bodyPr>
          <a:lstStyle/>
          <a:p>
            <a:r>
              <a:rPr lang="en-US" sz="4800" b="1" dirty="0">
                <a:latin typeface="Candara" panose="020E0502030303020204" pitchFamily="34" charset="0"/>
              </a:rPr>
              <a:t>1 John 3:19-20</a:t>
            </a:r>
          </a:p>
        </p:txBody>
      </p:sp>
      <p:sp>
        <p:nvSpPr>
          <p:cNvPr id="4" name="Rectangle 3">
            <a:extLst>
              <a:ext uri="{FF2B5EF4-FFF2-40B4-BE49-F238E27FC236}">
                <a16:creationId xmlns:a16="http://schemas.microsoft.com/office/drawing/2014/main" id="{981E6147-77F4-4E3C-A53E-11CF9E631D85}"/>
              </a:ext>
            </a:extLst>
          </p:cNvPr>
          <p:cNvSpPr/>
          <p:nvPr/>
        </p:nvSpPr>
        <p:spPr>
          <a:xfrm>
            <a:off x="3409950" y="2280911"/>
            <a:ext cx="5661314" cy="477773"/>
          </a:xfrm>
          <a:prstGeom prst="rect">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50000"/>
                </a:schemeClr>
              </a:solidFill>
            </a:endParaRPr>
          </a:p>
        </p:txBody>
      </p:sp>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1537855" y="1620982"/>
            <a:ext cx="9966757" cy="4290240"/>
          </a:xfrm>
        </p:spPr>
        <p:txBody>
          <a:bodyPr>
            <a:normAutofit/>
          </a:bodyPr>
          <a:lstStyle/>
          <a:p>
            <a:pPr marL="0" indent="0">
              <a:buNone/>
            </a:pPr>
            <a:r>
              <a:rPr lang="en-US" sz="3600" b="1" i="1" dirty="0">
                <a:latin typeface="Candara" panose="020E0502030303020204" pitchFamily="34" charset="0"/>
              </a:rPr>
              <a:t>“</a:t>
            </a:r>
            <a:r>
              <a:rPr lang="en-US" sz="3600" b="1" i="1" dirty="0">
                <a:solidFill>
                  <a:schemeClr val="tx1">
                    <a:lumMod val="65000"/>
                  </a:schemeClr>
                </a:solidFill>
                <a:latin typeface="Candara" panose="020E0502030303020204" pitchFamily="34" charset="0"/>
              </a:rPr>
              <a:t>19</a:t>
            </a:r>
            <a:r>
              <a:rPr lang="en-US" sz="3600" b="1" i="1" dirty="0">
                <a:latin typeface="Candara" panose="020E0502030303020204" pitchFamily="34" charset="0"/>
              </a:rPr>
              <a:t> And hereby we know that we are of the truth, and shall assure our hearts before him</a:t>
            </a:r>
            <a:r>
              <a:rPr lang="en-US" sz="3600" b="1" i="1" dirty="0">
                <a:solidFill>
                  <a:schemeClr val="tx1"/>
                </a:solidFill>
                <a:latin typeface="Candara" panose="020E0502030303020204" pitchFamily="34" charset="0"/>
              </a:rPr>
              <a:t>.</a:t>
            </a:r>
            <a:r>
              <a:rPr lang="en-US" sz="3600" b="1" i="1" dirty="0">
                <a:solidFill>
                  <a:schemeClr val="tx1">
                    <a:lumMod val="50000"/>
                  </a:schemeClr>
                </a:solidFill>
                <a:latin typeface="Candara" panose="020E0502030303020204" pitchFamily="34" charset="0"/>
              </a:rPr>
              <a:t> </a:t>
            </a:r>
            <a:r>
              <a:rPr lang="en-US" sz="3600" b="1" i="1" dirty="0">
                <a:solidFill>
                  <a:schemeClr val="tx1">
                    <a:lumMod val="65000"/>
                  </a:schemeClr>
                </a:solidFill>
                <a:latin typeface="Candara" panose="020E0502030303020204" pitchFamily="34" charset="0"/>
              </a:rPr>
              <a:t>20</a:t>
            </a:r>
            <a:r>
              <a:rPr lang="en-US" sz="3600" b="1" i="1" dirty="0">
                <a:solidFill>
                  <a:schemeClr val="tx1">
                    <a:lumMod val="50000"/>
                  </a:schemeClr>
                </a:solidFill>
                <a:latin typeface="Candara" panose="020E0502030303020204" pitchFamily="34" charset="0"/>
              </a:rPr>
              <a:t> </a:t>
            </a:r>
            <a:r>
              <a:rPr lang="en-US" sz="3600" b="1" i="1" dirty="0">
                <a:latin typeface="Candara" panose="020E0502030303020204" pitchFamily="34" charset="0"/>
              </a:rPr>
              <a:t>For if our heart condemn us, God is greater than our heart, and </a:t>
            </a:r>
            <a:r>
              <a:rPr lang="en-US" sz="3600" b="1" i="1" dirty="0" err="1">
                <a:latin typeface="Candara" panose="020E0502030303020204" pitchFamily="34" charset="0"/>
              </a:rPr>
              <a:t>knoweth</a:t>
            </a:r>
            <a:r>
              <a:rPr lang="en-US" sz="3600" b="1" i="1" dirty="0">
                <a:latin typeface="Candara" panose="020E0502030303020204" pitchFamily="34" charset="0"/>
              </a:rPr>
              <a:t> all things”</a:t>
            </a:r>
          </a:p>
        </p:txBody>
      </p:sp>
    </p:spTree>
    <p:extLst>
      <p:ext uri="{BB962C8B-B14F-4D97-AF65-F5344CB8AC3E}">
        <p14:creationId xmlns:p14="http://schemas.microsoft.com/office/powerpoint/2010/main" val="4443569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921A-A8B6-4CB0-857C-E8B1214FDC82}"/>
              </a:ext>
            </a:extLst>
          </p:cNvPr>
          <p:cNvSpPr>
            <a:spLocks noGrp="1"/>
          </p:cNvSpPr>
          <p:nvPr>
            <p:ph type="title"/>
          </p:nvPr>
        </p:nvSpPr>
        <p:spPr>
          <a:xfrm>
            <a:off x="1542924" y="531469"/>
            <a:ext cx="8911687" cy="912867"/>
          </a:xfrm>
        </p:spPr>
        <p:txBody>
          <a:bodyPr>
            <a:no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1537855" y="1620981"/>
            <a:ext cx="10110354" cy="4904509"/>
          </a:xfrm>
        </p:spPr>
        <p:txBody>
          <a:bodyPr>
            <a:normAutofit lnSpcReduction="10000"/>
          </a:bodyPr>
          <a:lstStyle/>
          <a:p>
            <a:pPr marL="0" indent="0">
              <a:buNone/>
            </a:pPr>
            <a:r>
              <a:rPr lang="en-US" sz="3600" b="1" dirty="0">
                <a:latin typeface="Candara" panose="020E0502030303020204" pitchFamily="34" charset="0"/>
              </a:rPr>
              <a:t>Christians have assurance greater than our hearts or feelings</a:t>
            </a:r>
          </a:p>
          <a:p>
            <a:pPr>
              <a:buFont typeface="Wingdings" panose="05000000000000000000" pitchFamily="2" charset="2"/>
              <a:buChar char="§"/>
            </a:pPr>
            <a:r>
              <a:rPr lang="en-US" sz="3200" dirty="0">
                <a:latin typeface="Candara" panose="020E0502030303020204" pitchFamily="34" charset="0"/>
              </a:rPr>
              <a:t>This truth is emphasized throughout 1 John</a:t>
            </a:r>
          </a:p>
          <a:p>
            <a:pPr>
              <a:buFont typeface="Wingdings" panose="05000000000000000000" pitchFamily="2" charset="2"/>
              <a:buChar char="§"/>
            </a:pPr>
            <a:r>
              <a:rPr lang="en-US" sz="3200" dirty="0">
                <a:latin typeface="Candara" panose="020E0502030303020204" pitchFamily="34" charset="0"/>
              </a:rPr>
              <a:t>God’s Word is more reliable than our heart</a:t>
            </a:r>
          </a:p>
          <a:p>
            <a:pPr>
              <a:buFont typeface="Wingdings" panose="05000000000000000000" pitchFamily="2" charset="2"/>
              <a:buChar char="§"/>
            </a:pPr>
            <a:r>
              <a:rPr lang="en-US" sz="3200" dirty="0">
                <a:latin typeface="Candara" panose="020E0502030303020204" pitchFamily="34" charset="0"/>
              </a:rPr>
              <a:t>God’s word warns that our hearts can be deceived</a:t>
            </a:r>
          </a:p>
          <a:p>
            <a:pPr lvl="1">
              <a:buFont typeface="Wingdings" panose="05000000000000000000" pitchFamily="2" charset="2"/>
              <a:buChar char="§"/>
            </a:pPr>
            <a:r>
              <a:rPr lang="en-US" sz="2800" dirty="0">
                <a:latin typeface="Candara" panose="020E0502030303020204" pitchFamily="34" charset="0"/>
              </a:rPr>
              <a:t>Moses gave a warning to God’s people - Deuteronomy 11:16</a:t>
            </a:r>
          </a:p>
          <a:p>
            <a:pPr lvl="1">
              <a:buFont typeface="Wingdings" panose="05000000000000000000" pitchFamily="2" charset="2"/>
              <a:buChar char="§"/>
            </a:pPr>
            <a:r>
              <a:rPr lang="en-US" sz="2800" dirty="0">
                <a:latin typeface="Candara" panose="020E0502030303020204" pitchFamily="34" charset="0"/>
              </a:rPr>
              <a:t>Obadiah gave warned Edom of their pride - Obadiah 1:3</a:t>
            </a:r>
          </a:p>
          <a:p>
            <a:pPr lvl="1">
              <a:buFont typeface="Wingdings" panose="05000000000000000000" pitchFamily="2" charset="2"/>
              <a:buChar char="§"/>
            </a:pPr>
            <a:r>
              <a:rPr lang="en-US" sz="2800" dirty="0">
                <a:latin typeface="Candara" panose="020E0502030303020204" pitchFamily="34" charset="0"/>
              </a:rPr>
              <a:t>Jesus &amp; Paul used the term </a:t>
            </a:r>
            <a:r>
              <a:rPr lang="en-US" sz="2800" b="1" i="1" dirty="0">
                <a:latin typeface="Candara" panose="020E0502030303020204" pitchFamily="34" charset="0"/>
              </a:rPr>
              <a:t>“be not deceived”</a:t>
            </a:r>
            <a:endParaRPr lang="en-US" sz="2800" dirty="0">
              <a:latin typeface="Candara" panose="020E0502030303020204" pitchFamily="34" charset="0"/>
            </a:endParaRPr>
          </a:p>
          <a:p>
            <a:pPr lvl="2">
              <a:buFont typeface="Wingdings" panose="05000000000000000000" pitchFamily="2" charset="2"/>
              <a:buChar char="§"/>
            </a:pPr>
            <a:r>
              <a:rPr lang="en-US" sz="2600" dirty="0">
                <a:latin typeface="Candara" panose="020E0502030303020204" pitchFamily="34" charset="0"/>
              </a:rPr>
              <a:t>Luke 21:8; 1 Corinthians 6:9-11; 15:33; Galatians 6:7-8</a:t>
            </a:r>
          </a:p>
        </p:txBody>
      </p:sp>
    </p:spTree>
    <p:extLst>
      <p:ext uri="{BB962C8B-B14F-4D97-AF65-F5344CB8AC3E}">
        <p14:creationId xmlns:p14="http://schemas.microsoft.com/office/powerpoint/2010/main" val="13361092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par>
                          <p:cTn id="38" fill="hold">
                            <p:stCondLst>
                              <p:cond delay="1250"/>
                            </p:stCondLst>
                            <p:childTnLst>
                              <p:par>
                                <p:cTn id="39" presetID="10" presetClass="entr" presetSubtype="0" fill="hold" grpId="0" nodeType="after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921A-A8B6-4CB0-857C-E8B1214FDC82}"/>
              </a:ext>
            </a:extLst>
          </p:cNvPr>
          <p:cNvSpPr>
            <a:spLocks noGrp="1"/>
          </p:cNvSpPr>
          <p:nvPr>
            <p:ph type="title"/>
          </p:nvPr>
        </p:nvSpPr>
        <p:spPr>
          <a:xfrm>
            <a:off x="1542924" y="531469"/>
            <a:ext cx="8911687" cy="912867"/>
          </a:xfrm>
        </p:spPr>
        <p:txBody>
          <a:bodyPr>
            <a:no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1537854" y="1620981"/>
            <a:ext cx="10654146" cy="4904509"/>
          </a:xfrm>
        </p:spPr>
        <p:txBody>
          <a:bodyPr>
            <a:normAutofit lnSpcReduction="10000"/>
          </a:bodyPr>
          <a:lstStyle/>
          <a:p>
            <a:pPr marL="0" indent="0">
              <a:buNone/>
            </a:pPr>
            <a:r>
              <a:rPr lang="en-US" sz="3600" b="1" dirty="0">
                <a:latin typeface="Candara" panose="020E0502030303020204" pitchFamily="34" charset="0"/>
              </a:rPr>
              <a:t>The tendency today is to rely on feelings of the heart rather than Divinely revealed Truth</a:t>
            </a:r>
          </a:p>
          <a:p>
            <a:pPr>
              <a:buFont typeface="Wingdings" panose="05000000000000000000" pitchFamily="2" charset="2"/>
              <a:buChar char="§"/>
            </a:pPr>
            <a:r>
              <a:rPr lang="en-US" sz="3200" dirty="0">
                <a:latin typeface="Candara" panose="020E0502030303020204" pitchFamily="34" charset="0"/>
              </a:rPr>
              <a:t>Heart felt “assurance” is the faulty standard for most</a:t>
            </a:r>
          </a:p>
          <a:p>
            <a:pPr>
              <a:buFont typeface="Wingdings" panose="05000000000000000000" pitchFamily="2" charset="2"/>
              <a:buChar char="§"/>
            </a:pPr>
            <a:r>
              <a:rPr lang="en-US" sz="3200" dirty="0">
                <a:latin typeface="Candara" panose="020E0502030303020204" pitchFamily="34" charset="0"/>
              </a:rPr>
              <a:t>Seeking satisfaction of “felt-needs” is popular</a:t>
            </a:r>
          </a:p>
          <a:p>
            <a:pPr>
              <a:buFont typeface="Wingdings" panose="05000000000000000000" pitchFamily="2" charset="2"/>
              <a:buChar char="§"/>
            </a:pPr>
            <a:r>
              <a:rPr lang="en-US" sz="3200" dirty="0">
                <a:latin typeface="Candara" panose="020E0502030303020204" pitchFamily="34" charset="0"/>
              </a:rPr>
              <a:t>“Feeling” right with God is not </a:t>
            </a:r>
            <a:r>
              <a:rPr lang="en-US" sz="4000" b="1" dirty="0">
                <a:latin typeface="Candara" panose="020E0502030303020204" pitchFamily="34" charset="0"/>
              </a:rPr>
              <a:t>BEING</a:t>
            </a:r>
            <a:r>
              <a:rPr lang="en-US" sz="3200" dirty="0">
                <a:latin typeface="Candara" panose="020E0502030303020204" pitchFamily="34" charset="0"/>
              </a:rPr>
              <a:t> right with God</a:t>
            </a:r>
          </a:p>
          <a:p>
            <a:pPr>
              <a:buFont typeface="Wingdings" panose="05000000000000000000" pitchFamily="2" charset="2"/>
              <a:buChar char="§"/>
            </a:pPr>
            <a:r>
              <a:rPr lang="en-US" sz="3200" dirty="0">
                <a:latin typeface="Candara" panose="020E0502030303020204" pitchFamily="34" charset="0"/>
              </a:rPr>
              <a:t>Many emphasize stirring up the heart rather than the mind</a:t>
            </a:r>
          </a:p>
          <a:p>
            <a:pPr lvl="1">
              <a:buFont typeface="Wingdings" panose="05000000000000000000" pitchFamily="2" charset="2"/>
              <a:buChar char="§"/>
            </a:pPr>
            <a:r>
              <a:rPr lang="en-US" sz="3000" dirty="0">
                <a:latin typeface="Candara" panose="020E0502030303020204" pitchFamily="34" charset="0"/>
              </a:rPr>
              <a:t>2 Peter 3:1; 1:12-17; Proverbs 23:7</a:t>
            </a:r>
          </a:p>
          <a:p>
            <a:pPr marL="0" indent="0">
              <a:buNone/>
            </a:pPr>
            <a:r>
              <a:rPr lang="en-US" sz="3600" b="1" dirty="0">
                <a:latin typeface="Candara" panose="020E0502030303020204" pitchFamily="34" charset="0"/>
              </a:rPr>
              <a:t>We’ll look at Divine assurances revealed in 1 John</a:t>
            </a:r>
          </a:p>
        </p:txBody>
      </p:sp>
    </p:spTree>
    <p:extLst>
      <p:ext uri="{BB962C8B-B14F-4D97-AF65-F5344CB8AC3E}">
        <p14:creationId xmlns:p14="http://schemas.microsoft.com/office/powerpoint/2010/main" val="6180426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par>
                          <p:cTn id="28" fill="hold">
                            <p:stCondLst>
                              <p:cond delay="1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921A-A8B6-4CB0-857C-E8B1214FDC82}"/>
              </a:ext>
            </a:extLst>
          </p:cNvPr>
          <p:cNvSpPr>
            <a:spLocks noGrp="1"/>
          </p:cNvSpPr>
          <p:nvPr>
            <p:ph type="title"/>
          </p:nvPr>
        </p:nvSpPr>
        <p:spPr>
          <a:xfrm>
            <a:off x="1542924" y="531469"/>
            <a:ext cx="9903601" cy="912867"/>
          </a:xfrm>
        </p:spPr>
        <p:txBody>
          <a:bodyPr>
            <a:noAutofit/>
          </a:bodyPr>
          <a:lstStyle/>
          <a:p>
            <a:r>
              <a:rPr lang="en-US" sz="4800" b="1" dirty="0">
                <a:latin typeface="Candara" panose="020E0502030303020204" pitchFamily="34" charset="0"/>
              </a:rPr>
              <a:t>Fellowship With God </a:t>
            </a:r>
            <a:r>
              <a:rPr lang="en-US" sz="2800" b="1" dirty="0">
                <a:solidFill>
                  <a:schemeClr val="accent2"/>
                </a:solidFill>
                <a:latin typeface="Candara" panose="020E0502030303020204" pitchFamily="34" charset="0"/>
              </a:rPr>
              <a:t>- 1 John 1:1-10</a:t>
            </a:r>
          </a:p>
        </p:txBody>
      </p:sp>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1537854" y="1620981"/>
            <a:ext cx="10654146" cy="4904509"/>
          </a:xfrm>
        </p:spPr>
        <p:txBody>
          <a:bodyPr>
            <a:normAutofit/>
          </a:bodyPr>
          <a:lstStyle/>
          <a:p>
            <a:pPr marL="0" indent="0">
              <a:buNone/>
            </a:pPr>
            <a:r>
              <a:rPr lang="en-US" sz="3600" b="1" dirty="0">
                <a:latin typeface="Candara" panose="020E0502030303020204" pitchFamily="34" charset="0"/>
              </a:rPr>
              <a:t>Many seek a “better-felt-than-told” assurance of fellowship</a:t>
            </a:r>
          </a:p>
          <a:p>
            <a:pPr marL="0" indent="0">
              <a:buNone/>
            </a:pPr>
            <a:r>
              <a:rPr lang="en-US" sz="3600" b="1" dirty="0">
                <a:latin typeface="Candara" panose="020E0502030303020204" pitchFamily="34" charset="0"/>
              </a:rPr>
              <a:t>Christians have Scriptural assurance of fellowship</a:t>
            </a:r>
          </a:p>
          <a:p>
            <a:pPr>
              <a:buFont typeface="Wingdings" panose="05000000000000000000" pitchFamily="2" charset="2"/>
              <a:buChar char="§"/>
            </a:pPr>
            <a:r>
              <a:rPr lang="en-US" sz="3200" dirty="0">
                <a:latin typeface="Candara" panose="020E0502030303020204" pitchFamily="34" charset="0"/>
              </a:rPr>
              <a:t>By the apostles writing - vss. 1-5; 2:1-2</a:t>
            </a:r>
          </a:p>
          <a:p>
            <a:pPr>
              <a:buFont typeface="Wingdings" panose="05000000000000000000" pitchFamily="2" charset="2"/>
              <a:buChar char="§"/>
            </a:pPr>
            <a:r>
              <a:rPr lang="en-US" sz="3200" dirty="0">
                <a:latin typeface="Candara" panose="020E0502030303020204" pitchFamily="34" charset="0"/>
              </a:rPr>
              <a:t>By </a:t>
            </a:r>
            <a:r>
              <a:rPr lang="en-US" sz="3200" b="1" i="1" dirty="0">
                <a:latin typeface="Candara" panose="020E0502030303020204" pitchFamily="34" charset="0"/>
              </a:rPr>
              <a:t>“walking in the light” </a:t>
            </a:r>
            <a:r>
              <a:rPr lang="en-US" sz="3200" dirty="0">
                <a:latin typeface="Candara" panose="020E0502030303020204" pitchFamily="34" charset="0"/>
              </a:rPr>
              <a:t>- vs. 6-7</a:t>
            </a:r>
          </a:p>
          <a:p>
            <a:pPr>
              <a:buFont typeface="Wingdings" panose="05000000000000000000" pitchFamily="2" charset="2"/>
              <a:buChar char="§"/>
            </a:pPr>
            <a:r>
              <a:rPr lang="en-US" sz="3200" dirty="0">
                <a:latin typeface="Candara" panose="020E0502030303020204" pitchFamily="34" charset="0"/>
              </a:rPr>
              <a:t>Through a written promise of forgiveness - vs. 9</a:t>
            </a:r>
          </a:p>
          <a:p>
            <a:pPr marL="0" indent="0">
              <a:buNone/>
            </a:pPr>
            <a:endParaRPr lang="en-US" sz="3600" b="1" dirty="0">
              <a:latin typeface="Candara" panose="020E0502030303020204" pitchFamily="34" charset="0"/>
            </a:endParaRPr>
          </a:p>
        </p:txBody>
      </p:sp>
      <p:sp>
        <p:nvSpPr>
          <p:cNvPr id="5" name="Rectangle 4">
            <a:extLst>
              <a:ext uri="{FF2B5EF4-FFF2-40B4-BE49-F238E27FC236}">
                <a16:creationId xmlns:a16="http://schemas.microsoft.com/office/drawing/2014/main" id="{B1EE4447-ABA8-4D97-98E6-A707E1A1B948}"/>
              </a:ext>
            </a:extLst>
          </p:cNvPr>
          <p:cNvSpPr/>
          <p:nvPr/>
        </p:nvSpPr>
        <p:spPr>
          <a:xfrm rot="16200000">
            <a:off x="-2059976" y="3564345"/>
            <a:ext cx="5419945" cy="830997"/>
          </a:xfrm>
          <a:prstGeom prst="rect">
            <a:avLst/>
          </a:prstGeom>
          <a:noFill/>
        </p:spPr>
        <p:txBody>
          <a:bodyPr wrap="none" lIns="91440" tIns="45720" rIns="91440" bIns="45720">
            <a:spAutoFit/>
          </a:bodyPr>
          <a:lstStyle/>
          <a:p>
            <a:pPr algn="ctr"/>
            <a:r>
              <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We Have Assurance</a:t>
            </a:r>
            <a:endPar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
        <p:nvSpPr>
          <p:cNvPr id="7" name="Rectangle 6">
            <a:extLst>
              <a:ext uri="{FF2B5EF4-FFF2-40B4-BE49-F238E27FC236}">
                <a16:creationId xmlns:a16="http://schemas.microsoft.com/office/drawing/2014/main" id="{74D9BBF6-1E4E-4736-BA48-84A843E3EFDE}"/>
              </a:ext>
            </a:extLst>
          </p:cNvPr>
          <p:cNvSpPr/>
          <p:nvPr/>
        </p:nvSpPr>
        <p:spPr>
          <a:xfrm>
            <a:off x="480586" y="609651"/>
            <a:ext cx="728084" cy="707886"/>
          </a:xfrm>
          <a:prstGeom prst="rect">
            <a:avLst/>
          </a:prstGeom>
          <a:noFill/>
        </p:spPr>
        <p:txBody>
          <a:bodyPr wrap="none" lIns="91440" tIns="45720" rIns="91440" bIns="45720">
            <a:spAutoFit/>
          </a:bodyPr>
          <a:lstStyle/>
          <a:p>
            <a:pPr algn="ctr"/>
            <a:r>
              <a:rPr lang="en-US" sz="4000" b="1" cap="none" spc="0" dirty="0">
                <a:ln w="13462">
                  <a:solidFill>
                    <a:schemeClr val="bg1"/>
                  </a:solidFill>
                  <a:prstDash val="solid"/>
                </a:ln>
                <a:effectLst>
                  <a:outerShdw dist="38100" dir="2700000" algn="bl" rotWithShape="0">
                    <a:schemeClr val="accent5"/>
                  </a:outerShdw>
                </a:effectLst>
                <a:latin typeface="Candara" panose="020E0502030303020204" pitchFamily="34" charset="0"/>
              </a:rPr>
              <a:t>O</a:t>
            </a:r>
            <a:r>
              <a:rPr lang="en-US" sz="4000" b="1" dirty="0">
                <a:ln w="13462">
                  <a:solidFill>
                    <a:schemeClr val="bg1"/>
                  </a:solidFill>
                  <a:prstDash val="solid"/>
                </a:ln>
                <a:effectLst>
                  <a:outerShdw dist="38100" dir="2700000" algn="bl" rotWithShape="0">
                    <a:schemeClr val="accent5"/>
                  </a:outerShdw>
                </a:effectLst>
                <a:latin typeface="Candara" panose="020E0502030303020204" pitchFamily="34" charset="0"/>
              </a:rPr>
              <a:t>f</a:t>
            </a:r>
            <a:endParaRPr lang="en-US" sz="4000" b="1" cap="none" spc="0" dirty="0">
              <a:ln w="13462">
                <a:solidFill>
                  <a:schemeClr val="bg1"/>
                </a:solidFill>
                <a:prstDash val="solid"/>
              </a:ln>
              <a:effectLst>
                <a:outerShdw dist="38100" dir="2700000" algn="bl" rotWithShape="0">
                  <a:schemeClr val="accent5"/>
                </a:outerShdw>
              </a:effectLst>
            </a:endParaRPr>
          </a:p>
        </p:txBody>
      </p:sp>
    </p:spTree>
    <p:extLst>
      <p:ext uri="{BB962C8B-B14F-4D97-AF65-F5344CB8AC3E}">
        <p14:creationId xmlns:p14="http://schemas.microsoft.com/office/powerpoint/2010/main" val="26161883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921A-A8B6-4CB0-857C-E8B1214FDC82}"/>
              </a:ext>
            </a:extLst>
          </p:cNvPr>
          <p:cNvSpPr>
            <a:spLocks noGrp="1"/>
          </p:cNvSpPr>
          <p:nvPr>
            <p:ph type="title"/>
          </p:nvPr>
        </p:nvSpPr>
        <p:spPr>
          <a:xfrm>
            <a:off x="1542924" y="531469"/>
            <a:ext cx="9903601" cy="912867"/>
          </a:xfrm>
        </p:spPr>
        <p:txBody>
          <a:bodyPr>
            <a:noAutofit/>
          </a:bodyPr>
          <a:lstStyle/>
          <a:p>
            <a:r>
              <a:rPr lang="en-US" sz="4800" b="1" dirty="0">
                <a:latin typeface="Candara" panose="020E0502030303020204" pitchFamily="34" charset="0"/>
              </a:rPr>
              <a:t>The Knowledge of God </a:t>
            </a:r>
            <a:r>
              <a:rPr lang="en-US" sz="2800" b="1" dirty="0">
                <a:solidFill>
                  <a:schemeClr val="accent2"/>
                </a:solidFill>
                <a:latin typeface="Candara" panose="020E0502030303020204" pitchFamily="34" charset="0"/>
              </a:rPr>
              <a:t>- 1 John 2:3-5</a:t>
            </a:r>
          </a:p>
        </p:txBody>
      </p:sp>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1537853" y="1620981"/>
            <a:ext cx="10419649" cy="4904509"/>
          </a:xfrm>
        </p:spPr>
        <p:txBody>
          <a:bodyPr>
            <a:normAutofit/>
          </a:bodyPr>
          <a:lstStyle/>
          <a:p>
            <a:pPr marL="0" indent="0">
              <a:buNone/>
            </a:pPr>
            <a:r>
              <a:rPr lang="en-US" sz="3600" b="1" dirty="0">
                <a:latin typeface="Candara" panose="020E0502030303020204" pitchFamily="34" charset="0"/>
              </a:rPr>
              <a:t>Many want to “know” God like they </a:t>
            </a:r>
            <a:r>
              <a:rPr lang="en-US" sz="3600" b="1" i="1" dirty="0">
                <a:latin typeface="Candara" panose="020E0502030303020204" pitchFamily="34" charset="0"/>
              </a:rPr>
              <a:t>know</a:t>
            </a:r>
            <a:r>
              <a:rPr lang="en-US" sz="3600" b="1" dirty="0">
                <a:latin typeface="Candara" panose="020E0502030303020204" pitchFamily="34" charset="0"/>
              </a:rPr>
              <a:t> one they can see and feel in this life</a:t>
            </a:r>
          </a:p>
          <a:p>
            <a:pPr>
              <a:buFont typeface="Wingdings" panose="05000000000000000000" pitchFamily="2" charset="2"/>
              <a:buChar char="§"/>
            </a:pPr>
            <a:r>
              <a:rPr lang="en-US" sz="3200" dirty="0">
                <a:latin typeface="Candara" panose="020E0502030303020204" pitchFamily="34" charset="0"/>
              </a:rPr>
              <a:t>Knowing God is not just a casual relationship</a:t>
            </a:r>
          </a:p>
          <a:p>
            <a:pPr>
              <a:buFont typeface="Wingdings" panose="05000000000000000000" pitchFamily="2" charset="2"/>
              <a:buChar char="§"/>
            </a:pPr>
            <a:r>
              <a:rPr lang="en-US" sz="3200" dirty="0">
                <a:latin typeface="Candara" panose="020E0502030303020204" pitchFamily="34" charset="0"/>
              </a:rPr>
              <a:t>How many people in the life do you know?</a:t>
            </a:r>
          </a:p>
          <a:p>
            <a:pPr marL="0" indent="0">
              <a:buNone/>
            </a:pPr>
            <a:r>
              <a:rPr lang="en-US" sz="3600" b="1" dirty="0">
                <a:latin typeface="Candara" panose="020E0502030303020204" pitchFamily="34" charset="0"/>
              </a:rPr>
              <a:t>Christians are assured they </a:t>
            </a:r>
            <a:r>
              <a:rPr lang="en-US" sz="3600" b="1" i="1" dirty="0">
                <a:latin typeface="Candara" panose="020E0502030303020204" pitchFamily="34" charset="0"/>
              </a:rPr>
              <a:t>know</a:t>
            </a:r>
            <a:r>
              <a:rPr lang="en-US" sz="3600" b="1" dirty="0">
                <a:latin typeface="Candara" panose="020E0502030303020204" pitchFamily="34" charset="0"/>
              </a:rPr>
              <a:t> God </a:t>
            </a:r>
            <a:r>
              <a:rPr lang="en-US" sz="4000" b="1" u="sng" dirty="0">
                <a:latin typeface="Candara" panose="020E0502030303020204" pitchFamily="34" charset="0"/>
              </a:rPr>
              <a:t>IF</a:t>
            </a:r>
            <a:r>
              <a:rPr lang="en-US" sz="3600" b="1" dirty="0">
                <a:latin typeface="Candara" panose="020E0502030303020204" pitchFamily="34" charset="0"/>
              </a:rPr>
              <a:t> they keep His commandments </a:t>
            </a:r>
            <a:r>
              <a:rPr lang="en-US" sz="3600" dirty="0">
                <a:latin typeface="Candara" panose="020E0502030303020204" pitchFamily="34" charset="0"/>
              </a:rPr>
              <a:t>- vs. 2</a:t>
            </a:r>
          </a:p>
          <a:p>
            <a:pPr>
              <a:buFont typeface="Wingdings" panose="05000000000000000000" pitchFamily="2" charset="2"/>
              <a:buChar char="§"/>
            </a:pPr>
            <a:r>
              <a:rPr lang="en-US" sz="3200" dirty="0">
                <a:latin typeface="Candara" panose="020E0502030303020204" pitchFamily="34" charset="0"/>
              </a:rPr>
              <a:t>We are liars if we say we love God and do not keep His commandments - vs. 4</a:t>
            </a:r>
          </a:p>
        </p:txBody>
      </p:sp>
      <p:sp>
        <p:nvSpPr>
          <p:cNvPr id="5" name="Rectangle 4">
            <a:extLst>
              <a:ext uri="{FF2B5EF4-FFF2-40B4-BE49-F238E27FC236}">
                <a16:creationId xmlns:a16="http://schemas.microsoft.com/office/drawing/2014/main" id="{B1EE4447-ABA8-4D97-98E6-A707E1A1B948}"/>
              </a:ext>
            </a:extLst>
          </p:cNvPr>
          <p:cNvSpPr/>
          <p:nvPr/>
        </p:nvSpPr>
        <p:spPr>
          <a:xfrm rot="16200000">
            <a:off x="-2059976" y="3564345"/>
            <a:ext cx="5419945" cy="830997"/>
          </a:xfrm>
          <a:prstGeom prst="rect">
            <a:avLst/>
          </a:prstGeom>
          <a:noFill/>
        </p:spPr>
        <p:txBody>
          <a:bodyPr wrap="none" lIns="91440" tIns="45720" rIns="91440" bIns="45720">
            <a:spAutoFit/>
          </a:bodyPr>
          <a:lstStyle/>
          <a:p>
            <a:pPr algn="ctr"/>
            <a:r>
              <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We Have Assurance</a:t>
            </a:r>
            <a:endPar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
        <p:nvSpPr>
          <p:cNvPr id="7" name="Rectangle 6">
            <a:extLst>
              <a:ext uri="{FF2B5EF4-FFF2-40B4-BE49-F238E27FC236}">
                <a16:creationId xmlns:a16="http://schemas.microsoft.com/office/drawing/2014/main" id="{74D9BBF6-1E4E-4736-BA48-84A843E3EFDE}"/>
              </a:ext>
            </a:extLst>
          </p:cNvPr>
          <p:cNvSpPr/>
          <p:nvPr/>
        </p:nvSpPr>
        <p:spPr>
          <a:xfrm>
            <a:off x="480586" y="609651"/>
            <a:ext cx="728084" cy="707886"/>
          </a:xfrm>
          <a:prstGeom prst="rect">
            <a:avLst/>
          </a:prstGeom>
          <a:noFill/>
        </p:spPr>
        <p:txBody>
          <a:bodyPr wrap="none" lIns="91440" tIns="45720" rIns="91440" bIns="45720">
            <a:spAutoFit/>
          </a:bodyPr>
          <a:lstStyle/>
          <a:p>
            <a:pPr algn="ctr"/>
            <a:r>
              <a:rPr lang="en-US" sz="4000" b="1" cap="none" spc="0" dirty="0">
                <a:ln w="13462">
                  <a:solidFill>
                    <a:schemeClr val="bg1"/>
                  </a:solidFill>
                  <a:prstDash val="solid"/>
                </a:ln>
                <a:effectLst>
                  <a:outerShdw dist="38100" dir="2700000" algn="bl" rotWithShape="0">
                    <a:schemeClr val="accent5"/>
                  </a:outerShdw>
                </a:effectLst>
                <a:latin typeface="Candara" panose="020E0502030303020204" pitchFamily="34" charset="0"/>
              </a:rPr>
              <a:t>O</a:t>
            </a:r>
            <a:r>
              <a:rPr lang="en-US" sz="4000" b="1" dirty="0">
                <a:ln w="13462">
                  <a:solidFill>
                    <a:schemeClr val="bg1"/>
                  </a:solidFill>
                  <a:prstDash val="solid"/>
                </a:ln>
                <a:effectLst>
                  <a:outerShdw dist="38100" dir="2700000" algn="bl" rotWithShape="0">
                    <a:schemeClr val="accent5"/>
                  </a:outerShdw>
                </a:effectLst>
                <a:latin typeface="Candara" panose="020E0502030303020204" pitchFamily="34" charset="0"/>
              </a:rPr>
              <a:t>f</a:t>
            </a:r>
            <a:endParaRPr lang="en-US" sz="4000" b="1" cap="none" spc="0" dirty="0">
              <a:ln w="13462">
                <a:solidFill>
                  <a:schemeClr val="bg1"/>
                </a:solidFill>
                <a:prstDash val="solid"/>
              </a:ln>
              <a:effectLst>
                <a:outerShdw dist="38100" dir="2700000" algn="bl" rotWithShape="0">
                  <a:schemeClr val="accent5"/>
                </a:outerShdw>
              </a:effectLst>
            </a:endParaRPr>
          </a:p>
        </p:txBody>
      </p:sp>
    </p:spTree>
    <p:extLst>
      <p:ext uri="{BB962C8B-B14F-4D97-AF65-F5344CB8AC3E}">
        <p14:creationId xmlns:p14="http://schemas.microsoft.com/office/powerpoint/2010/main" val="13694946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921A-A8B6-4CB0-857C-E8B1214FDC82}"/>
              </a:ext>
            </a:extLst>
          </p:cNvPr>
          <p:cNvSpPr>
            <a:spLocks noGrp="1"/>
          </p:cNvSpPr>
          <p:nvPr>
            <p:ph type="title"/>
          </p:nvPr>
        </p:nvSpPr>
        <p:spPr>
          <a:xfrm>
            <a:off x="1542924" y="531469"/>
            <a:ext cx="9903601" cy="912867"/>
          </a:xfrm>
        </p:spPr>
        <p:txBody>
          <a:bodyPr>
            <a:noAutofit/>
          </a:bodyPr>
          <a:lstStyle/>
          <a:p>
            <a:r>
              <a:rPr lang="en-US" sz="4800" b="1" dirty="0">
                <a:latin typeface="Candara" panose="020E0502030303020204" pitchFamily="34" charset="0"/>
              </a:rPr>
              <a:t>Abiding In God </a:t>
            </a:r>
            <a:r>
              <a:rPr lang="en-US" sz="2800" b="1" dirty="0">
                <a:solidFill>
                  <a:schemeClr val="accent2"/>
                </a:solidFill>
                <a:latin typeface="Candara" panose="020E0502030303020204" pitchFamily="34" charset="0"/>
              </a:rPr>
              <a:t>- 1 John 2:5, 24-27</a:t>
            </a:r>
          </a:p>
        </p:txBody>
      </p:sp>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1537853" y="1620981"/>
            <a:ext cx="10536634" cy="5237019"/>
          </a:xfrm>
        </p:spPr>
        <p:txBody>
          <a:bodyPr>
            <a:normAutofit fontScale="92500" lnSpcReduction="10000"/>
          </a:bodyPr>
          <a:lstStyle/>
          <a:p>
            <a:pPr marL="0" indent="0">
              <a:buNone/>
            </a:pPr>
            <a:r>
              <a:rPr lang="en-US" sz="3900" b="1" dirty="0">
                <a:latin typeface="Candara" panose="020E0502030303020204" pitchFamily="34" charset="0"/>
              </a:rPr>
              <a:t>Many want some feeling that is sensational</a:t>
            </a:r>
          </a:p>
          <a:p>
            <a:pPr>
              <a:buFont typeface="Wingdings" panose="05000000000000000000" pitchFamily="2" charset="2"/>
              <a:buChar char="§"/>
            </a:pPr>
            <a:r>
              <a:rPr lang="en-US" sz="3500" dirty="0">
                <a:latin typeface="Candara" panose="020E0502030303020204" pitchFamily="34" charset="0"/>
              </a:rPr>
              <a:t>They seek some feeling that soothes their desires</a:t>
            </a:r>
          </a:p>
          <a:p>
            <a:pPr>
              <a:buFont typeface="Wingdings" panose="05000000000000000000" pitchFamily="2" charset="2"/>
              <a:buChar char="§"/>
            </a:pPr>
            <a:r>
              <a:rPr lang="en-US" sz="3500" dirty="0">
                <a:latin typeface="Candara" panose="020E0502030303020204" pitchFamily="34" charset="0"/>
              </a:rPr>
              <a:t>They do not rely on self-examination by the scriptures</a:t>
            </a:r>
          </a:p>
          <a:p>
            <a:pPr marL="0" indent="0">
              <a:buNone/>
            </a:pPr>
            <a:r>
              <a:rPr lang="en-US" sz="3900" b="1" dirty="0">
                <a:latin typeface="Candara" panose="020E0502030303020204" pitchFamily="34" charset="0"/>
              </a:rPr>
              <a:t>Christians are assured by their obedience to the Gospel of Jesus Christ </a:t>
            </a:r>
            <a:r>
              <a:rPr lang="en-US" sz="3900" b="1" i="1" dirty="0">
                <a:latin typeface="Candara" panose="020E0502030303020204" pitchFamily="34" charset="0"/>
              </a:rPr>
              <a:t>(“</a:t>
            </a:r>
            <a:r>
              <a:rPr lang="en-US" sz="3900" b="1" i="1" u="sng" dirty="0">
                <a:latin typeface="Candara" panose="020E0502030303020204" pitchFamily="34" charset="0"/>
              </a:rPr>
              <a:t>the anointing</a:t>
            </a:r>
            <a:r>
              <a:rPr lang="en-US" sz="3900" b="1" i="1" dirty="0">
                <a:latin typeface="Candara" panose="020E0502030303020204" pitchFamily="34" charset="0"/>
              </a:rPr>
              <a:t>”) </a:t>
            </a:r>
            <a:r>
              <a:rPr lang="en-US" sz="3900" b="1" dirty="0">
                <a:latin typeface="Candara" panose="020E0502030303020204" pitchFamily="34" charset="0"/>
              </a:rPr>
              <a:t>they heard from the beginning </a:t>
            </a:r>
            <a:r>
              <a:rPr lang="en-US" sz="3900" dirty="0">
                <a:latin typeface="Candara" panose="020E0502030303020204" pitchFamily="34" charset="0"/>
              </a:rPr>
              <a:t>- vs. 25; Romans 6:16-18</a:t>
            </a:r>
          </a:p>
          <a:p>
            <a:pPr>
              <a:buFont typeface="Wingdings" panose="05000000000000000000" pitchFamily="2" charset="2"/>
              <a:buChar char="§"/>
            </a:pPr>
            <a:r>
              <a:rPr lang="en-US" sz="3500" dirty="0">
                <a:latin typeface="Candara" panose="020E0502030303020204" pitchFamily="34" charset="0"/>
              </a:rPr>
              <a:t>Christians make their abode in God’s word - John 14:23</a:t>
            </a:r>
          </a:p>
          <a:p>
            <a:pPr>
              <a:buFont typeface="Wingdings" panose="05000000000000000000" pitchFamily="2" charset="2"/>
              <a:buChar char="§"/>
            </a:pPr>
            <a:r>
              <a:rPr lang="en-US" sz="3500" dirty="0">
                <a:latin typeface="Candara" panose="020E0502030303020204" pitchFamily="34" charset="0"/>
              </a:rPr>
              <a:t>To abide in the doctrine of Christ involves continual action</a:t>
            </a:r>
          </a:p>
          <a:p>
            <a:pPr lvl="1">
              <a:buFont typeface="Wingdings" panose="05000000000000000000" pitchFamily="2" charset="2"/>
              <a:buChar char="§"/>
            </a:pPr>
            <a:r>
              <a:rPr lang="en-US" sz="3500" dirty="0">
                <a:latin typeface="Candara" panose="020E0502030303020204" pitchFamily="34" charset="0"/>
              </a:rPr>
              <a:t>2 John 9 </a:t>
            </a:r>
          </a:p>
        </p:txBody>
      </p:sp>
      <p:sp>
        <p:nvSpPr>
          <p:cNvPr id="5" name="Rectangle 4">
            <a:extLst>
              <a:ext uri="{FF2B5EF4-FFF2-40B4-BE49-F238E27FC236}">
                <a16:creationId xmlns:a16="http://schemas.microsoft.com/office/drawing/2014/main" id="{B1EE4447-ABA8-4D97-98E6-A707E1A1B948}"/>
              </a:ext>
            </a:extLst>
          </p:cNvPr>
          <p:cNvSpPr/>
          <p:nvPr/>
        </p:nvSpPr>
        <p:spPr>
          <a:xfrm rot="16200000">
            <a:off x="-2059976" y="3564345"/>
            <a:ext cx="5419945" cy="830997"/>
          </a:xfrm>
          <a:prstGeom prst="rect">
            <a:avLst/>
          </a:prstGeom>
          <a:noFill/>
        </p:spPr>
        <p:txBody>
          <a:bodyPr wrap="none" lIns="91440" tIns="45720" rIns="91440" bIns="45720">
            <a:spAutoFit/>
          </a:bodyPr>
          <a:lstStyle/>
          <a:p>
            <a:pPr algn="ctr"/>
            <a:r>
              <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We Have Assurance</a:t>
            </a:r>
            <a:endPar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
        <p:nvSpPr>
          <p:cNvPr id="7" name="Rectangle 6">
            <a:extLst>
              <a:ext uri="{FF2B5EF4-FFF2-40B4-BE49-F238E27FC236}">
                <a16:creationId xmlns:a16="http://schemas.microsoft.com/office/drawing/2014/main" id="{74D9BBF6-1E4E-4736-BA48-84A843E3EFDE}"/>
              </a:ext>
            </a:extLst>
          </p:cNvPr>
          <p:cNvSpPr/>
          <p:nvPr/>
        </p:nvSpPr>
        <p:spPr>
          <a:xfrm>
            <a:off x="480586" y="609651"/>
            <a:ext cx="728084" cy="707886"/>
          </a:xfrm>
          <a:prstGeom prst="rect">
            <a:avLst/>
          </a:prstGeom>
          <a:noFill/>
        </p:spPr>
        <p:txBody>
          <a:bodyPr wrap="none" lIns="91440" tIns="45720" rIns="91440" bIns="45720">
            <a:spAutoFit/>
          </a:bodyPr>
          <a:lstStyle/>
          <a:p>
            <a:pPr algn="ctr"/>
            <a:r>
              <a:rPr lang="en-US" sz="4000" b="1" cap="none" spc="0" dirty="0">
                <a:ln w="13462">
                  <a:solidFill>
                    <a:schemeClr val="bg1"/>
                  </a:solidFill>
                  <a:prstDash val="solid"/>
                </a:ln>
                <a:effectLst>
                  <a:outerShdw dist="38100" dir="2700000" algn="bl" rotWithShape="0">
                    <a:schemeClr val="accent5"/>
                  </a:outerShdw>
                </a:effectLst>
                <a:latin typeface="Candara" panose="020E0502030303020204" pitchFamily="34" charset="0"/>
              </a:rPr>
              <a:t>O</a:t>
            </a:r>
            <a:r>
              <a:rPr lang="en-US" sz="4000" b="1" dirty="0">
                <a:ln w="13462">
                  <a:solidFill>
                    <a:schemeClr val="bg1"/>
                  </a:solidFill>
                  <a:prstDash val="solid"/>
                </a:ln>
                <a:effectLst>
                  <a:outerShdw dist="38100" dir="2700000" algn="bl" rotWithShape="0">
                    <a:schemeClr val="accent5"/>
                  </a:outerShdw>
                </a:effectLst>
                <a:latin typeface="Candara" panose="020E0502030303020204" pitchFamily="34" charset="0"/>
              </a:rPr>
              <a:t>f</a:t>
            </a:r>
            <a:endParaRPr lang="en-US" sz="4000" b="1" cap="none" spc="0" dirty="0">
              <a:ln w="13462">
                <a:solidFill>
                  <a:schemeClr val="bg1"/>
                </a:solidFill>
                <a:prstDash val="solid"/>
              </a:ln>
              <a:effectLst>
                <a:outerShdw dist="38100" dir="2700000" algn="bl" rotWithShape="0">
                  <a:schemeClr val="accent5"/>
                </a:outerShdw>
              </a:effectLst>
            </a:endParaRPr>
          </a:p>
        </p:txBody>
      </p:sp>
    </p:spTree>
    <p:extLst>
      <p:ext uri="{BB962C8B-B14F-4D97-AF65-F5344CB8AC3E}">
        <p14:creationId xmlns:p14="http://schemas.microsoft.com/office/powerpoint/2010/main" val="37506634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par>
                          <p:cTn id="38" fill="hold">
                            <p:stCondLst>
                              <p:cond delay="1250"/>
                            </p:stCondLst>
                            <p:childTnLst>
                              <p:par>
                                <p:cTn id="39" presetID="10" presetClass="entr" presetSubtype="0"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921A-A8B6-4CB0-857C-E8B1214FDC82}"/>
              </a:ext>
            </a:extLst>
          </p:cNvPr>
          <p:cNvSpPr>
            <a:spLocks noGrp="1"/>
          </p:cNvSpPr>
          <p:nvPr>
            <p:ph type="title"/>
          </p:nvPr>
        </p:nvSpPr>
        <p:spPr>
          <a:xfrm>
            <a:off x="1542924" y="531469"/>
            <a:ext cx="9903601" cy="912867"/>
          </a:xfrm>
        </p:spPr>
        <p:txBody>
          <a:bodyPr>
            <a:noAutofit/>
          </a:bodyPr>
          <a:lstStyle/>
          <a:p>
            <a:r>
              <a:rPr lang="en-US" sz="4800" b="1" dirty="0">
                <a:latin typeface="Candara" panose="020E0502030303020204" pitchFamily="34" charset="0"/>
              </a:rPr>
              <a:t>Being Children of God </a:t>
            </a:r>
            <a:r>
              <a:rPr lang="en-US" sz="2800" b="1" dirty="0">
                <a:solidFill>
                  <a:schemeClr val="accent2"/>
                </a:solidFill>
                <a:latin typeface="Candara" panose="020E0502030303020204" pitchFamily="34" charset="0"/>
              </a:rPr>
              <a:t>- 1 John 3:7-9</a:t>
            </a:r>
          </a:p>
        </p:txBody>
      </p:sp>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1537853" y="1620981"/>
            <a:ext cx="10173077" cy="5237019"/>
          </a:xfrm>
        </p:spPr>
        <p:txBody>
          <a:bodyPr>
            <a:normAutofit/>
          </a:bodyPr>
          <a:lstStyle/>
          <a:p>
            <a:pPr marL="0" indent="0">
              <a:buNone/>
            </a:pPr>
            <a:r>
              <a:rPr lang="en-US" sz="3600" b="1" dirty="0">
                <a:latin typeface="Candara" panose="020E0502030303020204" pitchFamily="34" charset="0"/>
              </a:rPr>
              <a:t>Many rely on some “born again” experience</a:t>
            </a:r>
          </a:p>
          <a:p>
            <a:pPr marL="0" indent="0">
              <a:buNone/>
            </a:pPr>
            <a:r>
              <a:rPr lang="en-US" sz="3600" b="1" dirty="0">
                <a:latin typeface="Candara" panose="020E0502030303020204" pitchFamily="34" charset="0"/>
              </a:rPr>
              <a:t>Christians are assured because of their obedience and practice of the Truth</a:t>
            </a:r>
          </a:p>
          <a:p>
            <a:pPr>
              <a:buFont typeface="Wingdings" panose="05000000000000000000" pitchFamily="2" charset="2"/>
              <a:buChar char="§"/>
            </a:pPr>
            <a:r>
              <a:rPr lang="en-US" sz="3200" dirty="0">
                <a:latin typeface="Candara" panose="020E0502030303020204" pitchFamily="34" charset="0"/>
              </a:rPr>
              <a:t>They became children of God by a faith that acts</a:t>
            </a:r>
          </a:p>
          <a:p>
            <a:pPr lvl="1">
              <a:buFont typeface="Wingdings" panose="05000000000000000000" pitchFamily="2" charset="2"/>
              <a:buChar char="§"/>
            </a:pPr>
            <a:r>
              <a:rPr lang="en-US" sz="3000" dirty="0">
                <a:latin typeface="Candara" panose="020E0502030303020204" pitchFamily="34" charset="0"/>
              </a:rPr>
              <a:t>1 John 5:1; Galatians 3:26-27</a:t>
            </a:r>
          </a:p>
          <a:p>
            <a:pPr>
              <a:buFont typeface="Wingdings" panose="05000000000000000000" pitchFamily="2" charset="2"/>
              <a:buChar char="§"/>
            </a:pPr>
            <a:r>
              <a:rPr lang="en-US" sz="3200" dirty="0">
                <a:latin typeface="Candara" panose="020E0502030303020204" pitchFamily="34" charset="0"/>
              </a:rPr>
              <a:t>By remaining faithful to God - 1 John 3:19-20</a:t>
            </a:r>
          </a:p>
        </p:txBody>
      </p:sp>
      <p:sp>
        <p:nvSpPr>
          <p:cNvPr id="5" name="Rectangle 4">
            <a:extLst>
              <a:ext uri="{FF2B5EF4-FFF2-40B4-BE49-F238E27FC236}">
                <a16:creationId xmlns:a16="http://schemas.microsoft.com/office/drawing/2014/main" id="{B1EE4447-ABA8-4D97-98E6-A707E1A1B948}"/>
              </a:ext>
            </a:extLst>
          </p:cNvPr>
          <p:cNvSpPr/>
          <p:nvPr/>
        </p:nvSpPr>
        <p:spPr>
          <a:xfrm rot="16200000">
            <a:off x="-2059976" y="3564345"/>
            <a:ext cx="5419945" cy="830997"/>
          </a:xfrm>
          <a:prstGeom prst="rect">
            <a:avLst/>
          </a:prstGeom>
          <a:noFill/>
        </p:spPr>
        <p:txBody>
          <a:bodyPr wrap="none" lIns="91440" tIns="45720" rIns="91440" bIns="45720">
            <a:spAutoFit/>
          </a:bodyPr>
          <a:lstStyle/>
          <a:p>
            <a:pPr algn="ctr"/>
            <a:r>
              <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We Have Assurance</a:t>
            </a:r>
            <a:endPar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
        <p:nvSpPr>
          <p:cNvPr id="7" name="Rectangle 6">
            <a:extLst>
              <a:ext uri="{FF2B5EF4-FFF2-40B4-BE49-F238E27FC236}">
                <a16:creationId xmlns:a16="http://schemas.microsoft.com/office/drawing/2014/main" id="{74D9BBF6-1E4E-4736-BA48-84A843E3EFDE}"/>
              </a:ext>
            </a:extLst>
          </p:cNvPr>
          <p:cNvSpPr/>
          <p:nvPr/>
        </p:nvSpPr>
        <p:spPr>
          <a:xfrm>
            <a:off x="480586" y="609651"/>
            <a:ext cx="728084" cy="707886"/>
          </a:xfrm>
          <a:prstGeom prst="rect">
            <a:avLst/>
          </a:prstGeom>
          <a:noFill/>
        </p:spPr>
        <p:txBody>
          <a:bodyPr wrap="none" lIns="91440" tIns="45720" rIns="91440" bIns="45720">
            <a:spAutoFit/>
          </a:bodyPr>
          <a:lstStyle/>
          <a:p>
            <a:pPr algn="ctr"/>
            <a:r>
              <a:rPr lang="en-US" sz="4000" b="1" cap="none" spc="0" dirty="0">
                <a:ln w="13462">
                  <a:solidFill>
                    <a:schemeClr val="bg1"/>
                  </a:solidFill>
                  <a:prstDash val="solid"/>
                </a:ln>
                <a:effectLst>
                  <a:outerShdw dist="38100" dir="2700000" algn="bl" rotWithShape="0">
                    <a:schemeClr val="accent5"/>
                  </a:outerShdw>
                </a:effectLst>
                <a:latin typeface="Candara" panose="020E0502030303020204" pitchFamily="34" charset="0"/>
              </a:rPr>
              <a:t>O</a:t>
            </a:r>
            <a:r>
              <a:rPr lang="en-US" sz="4000" b="1" dirty="0">
                <a:ln w="13462">
                  <a:solidFill>
                    <a:schemeClr val="bg1"/>
                  </a:solidFill>
                  <a:prstDash val="solid"/>
                </a:ln>
                <a:effectLst>
                  <a:outerShdw dist="38100" dir="2700000" algn="bl" rotWithShape="0">
                    <a:schemeClr val="accent5"/>
                  </a:outerShdw>
                </a:effectLst>
                <a:latin typeface="Candara" panose="020E0502030303020204" pitchFamily="34" charset="0"/>
              </a:rPr>
              <a:t>f</a:t>
            </a:r>
            <a:endParaRPr lang="en-US" sz="4000" b="1" cap="none" spc="0" dirty="0">
              <a:ln w="13462">
                <a:solidFill>
                  <a:schemeClr val="bg1"/>
                </a:solidFill>
                <a:prstDash val="solid"/>
              </a:ln>
              <a:effectLst>
                <a:outerShdw dist="38100" dir="2700000" algn="bl" rotWithShape="0">
                  <a:schemeClr val="accent5"/>
                </a:outerShdw>
              </a:effectLst>
            </a:endParaRPr>
          </a:p>
        </p:txBody>
      </p:sp>
    </p:spTree>
    <p:extLst>
      <p:ext uri="{BB962C8B-B14F-4D97-AF65-F5344CB8AC3E}">
        <p14:creationId xmlns:p14="http://schemas.microsoft.com/office/powerpoint/2010/main" val="36438369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25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921A-A8B6-4CB0-857C-E8B1214FDC82}"/>
              </a:ext>
            </a:extLst>
          </p:cNvPr>
          <p:cNvSpPr>
            <a:spLocks noGrp="1"/>
          </p:cNvSpPr>
          <p:nvPr>
            <p:ph type="title"/>
          </p:nvPr>
        </p:nvSpPr>
        <p:spPr>
          <a:xfrm>
            <a:off x="1542924" y="531469"/>
            <a:ext cx="10414579" cy="912867"/>
          </a:xfrm>
        </p:spPr>
        <p:txBody>
          <a:bodyPr>
            <a:noAutofit/>
          </a:bodyPr>
          <a:lstStyle/>
          <a:p>
            <a:r>
              <a:rPr lang="en-US" sz="4800" b="1" dirty="0">
                <a:latin typeface="Candara" panose="020E0502030303020204" pitchFamily="34" charset="0"/>
              </a:rPr>
              <a:t>Love For God &amp; His Children </a:t>
            </a:r>
            <a:r>
              <a:rPr lang="en-US" sz="2800" b="1" dirty="0">
                <a:solidFill>
                  <a:schemeClr val="accent2"/>
                </a:solidFill>
                <a:latin typeface="Candara" panose="020E0502030303020204" pitchFamily="34" charset="0"/>
              </a:rPr>
              <a:t>- 1 John 5:1-3</a:t>
            </a:r>
          </a:p>
        </p:txBody>
      </p:sp>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1537853" y="1620981"/>
            <a:ext cx="10569684" cy="5237019"/>
          </a:xfrm>
        </p:spPr>
        <p:txBody>
          <a:bodyPr>
            <a:normAutofit/>
          </a:bodyPr>
          <a:lstStyle/>
          <a:p>
            <a:pPr marL="0" indent="0">
              <a:buNone/>
            </a:pPr>
            <a:r>
              <a:rPr lang="en-US" sz="3600" b="1" dirty="0">
                <a:latin typeface="Candara" panose="020E0502030303020204" pitchFamily="34" charset="0"/>
              </a:rPr>
              <a:t>This love is different from natural feelings and expressions of sensuality</a:t>
            </a:r>
          </a:p>
          <a:p>
            <a:pPr marL="0" indent="0">
              <a:buNone/>
            </a:pPr>
            <a:r>
              <a:rPr lang="en-US" sz="3600" b="1" dirty="0">
                <a:latin typeface="Candara" panose="020E0502030303020204" pitchFamily="34" charset="0"/>
              </a:rPr>
              <a:t>It’s love of the </a:t>
            </a:r>
            <a:r>
              <a:rPr lang="en-US" sz="3600" b="1" i="1" dirty="0">
                <a:latin typeface="Candara" panose="020E0502030303020204" pitchFamily="34" charset="0"/>
              </a:rPr>
              <a:t>“</a:t>
            </a:r>
            <a:r>
              <a:rPr lang="en-US" sz="3600" b="1" i="1" u="sng" dirty="0">
                <a:latin typeface="Candara" panose="020E0502030303020204" pitchFamily="34" charset="0"/>
              </a:rPr>
              <a:t>begotten</a:t>
            </a:r>
            <a:r>
              <a:rPr lang="en-US" sz="3600" b="1" i="1" dirty="0">
                <a:latin typeface="Candara" panose="020E0502030303020204" pitchFamily="34" charset="0"/>
              </a:rPr>
              <a:t>” </a:t>
            </a:r>
            <a:r>
              <a:rPr lang="en-US" sz="3600" b="1" dirty="0">
                <a:latin typeface="Candara" panose="020E0502030303020204" pitchFamily="34" charset="0"/>
              </a:rPr>
              <a:t>for </a:t>
            </a:r>
            <a:r>
              <a:rPr lang="en-US" sz="3600" b="1" i="1" dirty="0">
                <a:latin typeface="Candara" panose="020E0502030303020204" pitchFamily="34" charset="0"/>
              </a:rPr>
              <a:t>“</a:t>
            </a:r>
            <a:r>
              <a:rPr lang="en-US" sz="3600" b="1" i="1" u="sng" dirty="0">
                <a:latin typeface="Candara" panose="020E0502030303020204" pitchFamily="34" charset="0"/>
              </a:rPr>
              <a:t>the begotten of God</a:t>
            </a:r>
            <a:r>
              <a:rPr lang="en-US" sz="3600" b="1" i="1" dirty="0">
                <a:latin typeface="Candara" panose="020E0502030303020204" pitchFamily="34" charset="0"/>
              </a:rPr>
              <a:t>”</a:t>
            </a:r>
          </a:p>
          <a:p>
            <a:pPr>
              <a:buFont typeface="Wingdings" panose="05000000000000000000" pitchFamily="2" charset="2"/>
              <a:buChar char="§"/>
            </a:pPr>
            <a:r>
              <a:rPr lang="en-US" sz="3200" dirty="0">
                <a:latin typeface="Candara" panose="020E0502030303020204" pitchFamily="34" charset="0"/>
              </a:rPr>
              <a:t>Love that does righteous acts - 1 John 2:29</a:t>
            </a:r>
          </a:p>
          <a:p>
            <a:pPr>
              <a:buFont typeface="Wingdings" panose="05000000000000000000" pitchFamily="2" charset="2"/>
              <a:buChar char="§"/>
            </a:pPr>
            <a:r>
              <a:rPr lang="en-US" sz="3200" dirty="0">
                <a:latin typeface="Candara" panose="020E0502030303020204" pitchFamily="34" charset="0"/>
              </a:rPr>
              <a:t>It is love that shows active good will toward it’s recipients</a:t>
            </a:r>
          </a:p>
          <a:p>
            <a:pPr lvl="1">
              <a:buFont typeface="Wingdings" panose="05000000000000000000" pitchFamily="2" charset="2"/>
              <a:buChar char="§"/>
            </a:pPr>
            <a:r>
              <a:rPr lang="en-US" sz="3000" dirty="0">
                <a:latin typeface="Candara" panose="020E0502030303020204" pitchFamily="34" charset="0"/>
              </a:rPr>
              <a:t>1 John 4:7, 17; 5:1</a:t>
            </a:r>
          </a:p>
          <a:p>
            <a:pPr>
              <a:buFont typeface="Wingdings" panose="05000000000000000000" pitchFamily="2" charset="2"/>
              <a:buChar char="§"/>
            </a:pPr>
            <a:r>
              <a:rPr lang="en-US" sz="3200" dirty="0">
                <a:latin typeface="Candara" panose="020E0502030303020204" pitchFamily="34" charset="0"/>
              </a:rPr>
              <a:t>It is love that believes Jesus is the Christ - 1 John 5:1</a:t>
            </a:r>
          </a:p>
          <a:p>
            <a:pPr>
              <a:buFont typeface="Wingdings" panose="05000000000000000000" pitchFamily="2" charset="2"/>
              <a:buChar char="§"/>
            </a:pPr>
            <a:r>
              <a:rPr lang="en-US" sz="3200" dirty="0">
                <a:latin typeface="Candara" panose="020E0502030303020204" pitchFamily="34" charset="0"/>
              </a:rPr>
              <a:t>It is love that truly loves our brethren - 1 John 3:10</a:t>
            </a:r>
          </a:p>
        </p:txBody>
      </p:sp>
      <p:sp>
        <p:nvSpPr>
          <p:cNvPr id="5" name="Rectangle 4">
            <a:extLst>
              <a:ext uri="{FF2B5EF4-FFF2-40B4-BE49-F238E27FC236}">
                <a16:creationId xmlns:a16="http://schemas.microsoft.com/office/drawing/2014/main" id="{B1EE4447-ABA8-4D97-98E6-A707E1A1B948}"/>
              </a:ext>
            </a:extLst>
          </p:cNvPr>
          <p:cNvSpPr/>
          <p:nvPr/>
        </p:nvSpPr>
        <p:spPr>
          <a:xfrm rot="16200000">
            <a:off x="-2059976" y="3564345"/>
            <a:ext cx="5419945" cy="830997"/>
          </a:xfrm>
          <a:prstGeom prst="rect">
            <a:avLst/>
          </a:prstGeom>
          <a:noFill/>
        </p:spPr>
        <p:txBody>
          <a:bodyPr wrap="none" lIns="91440" tIns="45720" rIns="91440" bIns="45720">
            <a:spAutoFit/>
          </a:bodyPr>
          <a:lstStyle/>
          <a:p>
            <a:pPr algn="ctr"/>
            <a:r>
              <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We Have Assurance</a:t>
            </a:r>
            <a:endPar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
        <p:nvSpPr>
          <p:cNvPr id="7" name="Rectangle 6">
            <a:extLst>
              <a:ext uri="{FF2B5EF4-FFF2-40B4-BE49-F238E27FC236}">
                <a16:creationId xmlns:a16="http://schemas.microsoft.com/office/drawing/2014/main" id="{74D9BBF6-1E4E-4736-BA48-84A843E3EFDE}"/>
              </a:ext>
            </a:extLst>
          </p:cNvPr>
          <p:cNvSpPr/>
          <p:nvPr/>
        </p:nvSpPr>
        <p:spPr>
          <a:xfrm>
            <a:off x="480586" y="609651"/>
            <a:ext cx="728084" cy="707886"/>
          </a:xfrm>
          <a:prstGeom prst="rect">
            <a:avLst/>
          </a:prstGeom>
          <a:noFill/>
        </p:spPr>
        <p:txBody>
          <a:bodyPr wrap="none" lIns="91440" tIns="45720" rIns="91440" bIns="45720">
            <a:spAutoFit/>
          </a:bodyPr>
          <a:lstStyle/>
          <a:p>
            <a:pPr algn="ctr"/>
            <a:r>
              <a:rPr lang="en-US" sz="4000" b="1" cap="none" spc="0" dirty="0">
                <a:ln w="13462">
                  <a:solidFill>
                    <a:schemeClr val="bg1"/>
                  </a:solidFill>
                  <a:prstDash val="solid"/>
                </a:ln>
                <a:effectLst>
                  <a:outerShdw dist="38100" dir="2700000" algn="bl" rotWithShape="0">
                    <a:schemeClr val="accent5"/>
                  </a:outerShdw>
                </a:effectLst>
                <a:latin typeface="Candara" panose="020E0502030303020204" pitchFamily="34" charset="0"/>
              </a:rPr>
              <a:t>O</a:t>
            </a:r>
            <a:r>
              <a:rPr lang="en-US" sz="4000" b="1" dirty="0">
                <a:ln w="13462">
                  <a:solidFill>
                    <a:schemeClr val="bg1"/>
                  </a:solidFill>
                  <a:prstDash val="solid"/>
                </a:ln>
                <a:effectLst>
                  <a:outerShdw dist="38100" dir="2700000" algn="bl" rotWithShape="0">
                    <a:schemeClr val="accent5"/>
                  </a:outerShdw>
                </a:effectLst>
                <a:latin typeface="Candara" panose="020E0502030303020204" pitchFamily="34" charset="0"/>
              </a:rPr>
              <a:t>f</a:t>
            </a:r>
            <a:endParaRPr lang="en-US" sz="4000" b="1" cap="none" spc="0" dirty="0">
              <a:ln w="13462">
                <a:solidFill>
                  <a:schemeClr val="bg1"/>
                </a:solidFill>
                <a:prstDash val="solid"/>
              </a:ln>
              <a:effectLst>
                <a:outerShdw dist="38100" dir="2700000" algn="bl" rotWithShape="0">
                  <a:schemeClr val="accent5"/>
                </a:outerShdw>
              </a:effectLst>
            </a:endParaRPr>
          </a:p>
        </p:txBody>
      </p:sp>
    </p:spTree>
    <p:extLst>
      <p:ext uri="{BB962C8B-B14F-4D97-AF65-F5344CB8AC3E}">
        <p14:creationId xmlns:p14="http://schemas.microsoft.com/office/powerpoint/2010/main" val="1090030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par>
                          <p:cTn id="28" fill="hold">
                            <p:stCondLst>
                              <p:cond delay="1250"/>
                            </p:stCondLst>
                            <p:childTnLst>
                              <p:par>
                                <p:cTn id="29" presetID="10"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25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25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Wis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b385d60f68dd989dca1fdc827799d85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11b479caf7b199da365455750e4572"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428C60-BADF-461E-ACB1-6AC412BA55B1}">
  <ds:schemaRefs>
    <ds:schemaRef ds:uri="http://schemas.microsoft.com/sharepoint/v3/contenttype/forms"/>
  </ds:schemaRefs>
</ds:datastoreItem>
</file>

<file path=customXml/itemProps2.xml><?xml version="1.0" encoding="utf-8"?>
<ds:datastoreItem xmlns:ds="http://schemas.openxmlformats.org/officeDocument/2006/customXml" ds:itemID="{19791FE0-E525-44F5-B24B-E8E5757CF5F2}">
  <ds:schemaRefs>
    <ds:schemaRef ds:uri="http://schemas.microsoft.com/office/infopath/2007/PartnerControls"/>
    <ds:schemaRef ds:uri="http://purl.org/dc/terms/"/>
    <ds:schemaRef ds:uri="http://schemas.microsoft.com/office/2006/metadata/properties"/>
    <ds:schemaRef ds:uri="http://schemas.microsoft.com/office/2006/documentManagement/types"/>
    <ds:schemaRef ds:uri="http://purl.org/dc/elements/1.1/"/>
    <ds:schemaRef ds:uri="16c05727-aa75-4e4a-9b5f-8a80a1165891"/>
    <ds:schemaRef ds:uri="http://schemas.openxmlformats.org/package/2006/metadata/core-properties"/>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FE7010E9-D0D4-4763-90A3-DBAE37445A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Event design</Template>
  <TotalTime>444</TotalTime>
  <Words>3593</Words>
  <Application>Microsoft Office PowerPoint</Application>
  <PresentationFormat>Widescreen</PresentationFormat>
  <Paragraphs>190</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Candara</vt:lpstr>
      <vt:lpstr>Century Gothic</vt:lpstr>
      <vt:lpstr>Wingdings</vt:lpstr>
      <vt:lpstr>Wingdings 3</vt:lpstr>
      <vt:lpstr>Wisp</vt:lpstr>
      <vt:lpstr>Divine Assurances</vt:lpstr>
      <vt:lpstr>1 John 3:19-20</vt:lpstr>
      <vt:lpstr>Introduction</vt:lpstr>
      <vt:lpstr>Introduction</vt:lpstr>
      <vt:lpstr>Fellowship With God - 1 John 1:1-10</vt:lpstr>
      <vt:lpstr>The Knowledge of God - 1 John 2:3-5</vt:lpstr>
      <vt:lpstr>Abiding In God - 1 John 2:5, 24-27</vt:lpstr>
      <vt:lpstr>Being Children of God - 1 John 3:7-9</vt:lpstr>
      <vt:lpstr>Love For God &amp; His Children - 1 John 5:1-3</vt:lpstr>
      <vt:lpstr>Eternal Life - 1 John 5:9-13</vt:lpstr>
      <vt:lpstr>PowerPoint Presentation</vt:lpstr>
      <vt:lpstr>PowerPoint Presentation</vt:lpstr>
      <vt:lpstr>“…what shall we do?”  Acts 2:37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Divine Assurance</dc:title>
  <dc:creator>Tommy McClure</dc:creator>
  <cp:lastModifiedBy>Tommy McClure</cp:lastModifiedBy>
  <cp:revision>69</cp:revision>
  <cp:lastPrinted>2020-11-15T01:16:30Z</cp:lastPrinted>
  <dcterms:created xsi:type="dcterms:W3CDTF">2020-11-14T17:55:14Z</dcterms:created>
  <dcterms:modified xsi:type="dcterms:W3CDTF">2020-11-16T00:47:12Z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