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4"/>
  </p:sldMasterIdLst>
  <p:notesMasterIdLst>
    <p:notesMasterId r:id="rId21"/>
  </p:notesMasterIdLst>
  <p:handoutMasterIdLst>
    <p:handoutMasterId r:id="rId22"/>
  </p:handoutMasterIdLst>
  <p:sldIdLst>
    <p:sldId id="292" r:id="rId5"/>
    <p:sldId id="310" r:id="rId6"/>
    <p:sldId id="309"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298" r:id="rId2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my McClure" initials="TM" lastIdx="1" clrIdx="0">
    <p:extLst>
      <p:ext uri="{19B8F6BF-5375-455C-9EA6-DF929625EA0E}">
        <p15:presenceInfo xmlns:p15="http://schemas.microsoft.com/office/powerpoint/2012/main" userId="5f57beb918c8a44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9342" autoAdjust="0"/>
  </p:normalViewPr>
  <p:slideViewPr>
    <p:cSldViewPr snapToGrid="0">
      <p:cViewPr varScale="1">
        <p:scale>
          <a:sx n="67" d="100"/>
          <a:sy n="67" d="100"/>
        </p:scale>
        <p:origin x="2274" y="7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3" d="100"/>
          <a:sy n="83" d="100"/>
        </p:scale>
        <p:origin x="381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2138FE3-B396-4F5E-AFAA-8FE6748E28F0}"/>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5A230A7-C66F-400C-9D32-B66086FE0434}"/>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10/18/2020</a:t>
            </a:r>
          </a:p>
        </p:txBody>
      </p:sp>
      <p:sp>
        <p:nvSpPr>
          <p:cNvPr id="4" name="Footer Placeholder 3">
            <a:extLst>
              <a:ext uri="{FF2B5EF4-FFF2-40B4-BE49-F238E27FC236}">
                <a16:creationId xmlns:a16="http://schemas.microsoft.com/office/drawing/2014/main" id="{4218AB10-11E7-4AB1-ADA6-4B34000CEF8A}"/>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99854F6-916F-41F1-9ACC-4A9A2DD7D600}"/>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0305DB31-E5C6-4EEA-86DD-ED456F66576F}" type="slidenum">
              <a:rPr lang="en-US" smtClean="0"/>
              <a:t>‹#›</a:t>
            </a:fld>
            <a:endParaRPr lang="en-US"/>
          </a:p>
        </p:txBody>
      </p:sp>
    </p:spTree>
    <p:extLst>
      <p:ext uri="{BB962C8B-B14F-4D97-AF65-F5344CB8AC3E}">
        <p14:creationId xmlns:p14="http://schemas.microsoft.com/office/powerpoint/2010/main" val="9487558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10/18/2020</a:t>
            </a:r>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C1F6D18-A8F4-4142-AAED-EBD268098370}" type="slidenum">
              <a:rPr lang="en-US" smtClean="0"/>
              <a:t>‹#›</a:t>
            </a:fld>
            <a:endParaRPr lang="en-US"/>
          </a:p>
        </p:txBody>
      </p:sp>
    </p:spTree>
    <p:extLst>
      <p:ext uri="{BB962C8B-B14F-4D97-AF65-F5344CB8AC3E}">
        <p14:creationId xmlns:p14="http://schemas.microsoft.com/office/powerpoint/2010/main" val="3787481472"/>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1F6D18-A8F4-4142-AAED-EBD268098370}" type="slidenum">
              <a:rPr lang="en-US" smtClean="0"/>
              <a:t>1</a:t>
            </a:fld>
            <a:endParaRPr lang="en-US"/>
          </a:p>
        </p:txBody>
      </p:sp>
      <p:sp>
        <p:nvSpPr>
          <p:cNvPr id="5" name="Date Placeholder 4">
            <a:extLst>
              <a:ext uri="{FF2B5EF4-FFF2-40B4-BE49-F238E27FC236}">
                <a16:creationId xmlns:a16="http://schemas.microsoft.com/office/drawing/2014/main" id="{261B75B2-DCA4-4C46-BDC3-C084D6E09BE8}"/>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992053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73100" y="112713"/>
            <a:ext cx="5759450" cy="3240087"/>
          </a:xfrm>
        </p:spPr>
      </p:sp>
      <p:sp>
        <p:nvSpPr>
          <p:cNvPr id="3" name="Notes Placeholder 2"/>
          <p:cNvSpPr>
            <a:spLocks noGrp="1"/>
          </p:cNvSpPr>
          <p:nvPr>
            <p:ph type="body" idx="1"/>
          </p:nvPr>
        </p:nvSpPr>
        <p:spPr>
          <a:xfrm>
            <a:off x="1" y="3240912"/>
            <a:ext cx="7315199" cy="6360288"/>
          </a:xfrm>
        </p:spPr>
        <p:txBody>
          <a:bodyPr/>
          <a:lstStyle/>
          <a:p>
            <a:r>
              <a:rPr lang="en-US" b="1" i="0" dirty="0"/>
              <a:t>1 Kgs. 13:1-24 - Comment</a:t>
            </a:r>
          </a:p>
          <a:p>
            <a:r>
              <a:rPr lang="en-US" b="1" dirty="0"/>
              <a:t>Lk. 12:16-21 </a:t>
            </a:r>
            <a:r>
              <a:rPr lang="en-US" b="0" dirty="0"/>
              <a:t>- And he spake a parable unto them, saying, The ground of a certain rich man brought forth plentifully: 17 And he thought within himself, saying, What shall </a:t>
            </a:r>
            <a:r>
              <a:rPr lang="en-US" b="1" dirty="0"/>
              <a:t>I</a:t>
            </a:r>
            <a:r>
              <a:rPr lang="en-US" b="0" dirty="0"/>
              <a:t> do, because </a:t>
            </a:r>
            <a:r>
              <a:rPr lang="en-US" b="1" dirty="0"/>
              <a:t>I </a:t>
            </a:r>
            <a:r>
              <a:rPr lang="en-US" b="0" dirty="0"/>
              <a:t>have no room where to bestow </a:t>
            </a:r>
            <a:r>
              <a:rPr lang="en-US" b="1" dirty="0"/>
              <a:t>my</a:t>
            </a:r>
            <a:r>
              <a:rPr lang="en-US" b="0" dirty="0"/>
              <a:t> fruits? 18 And he said, This will </a:t>
            </a:r>
            <a:r>
              <a:rPr lang="en-US" b="1" dirty="0"/>
              <a:t>I </a:t>
            </a:r>
            <a:r>
              <a:rPr lang="en-US" b="0" dirty="0"/>
              <a:t>do: </a:t>
            </a:r>
            <a:r>
              <a:rPr lang="en-US" b="1" dirty="0"/>
              <a:t>I </a:t>
            </a:r>
            <a:r>
              <a:rPr lang="en-US" b="0" dirty="0"/>
              <a:t>will pull down </a:t>
            </a:r>
            <a:r>
              <a:rPr lang="en-US" b="1" dirty="0"/>
              <a:t>my</a:t>
            </a:r>
            <a:r>
              <a:rPr lang="en-US" b="0" dirty="0"/>
              <a:t> barns, and build greater; and there will </a:t>
            </a:r>
            <a:r>
              <a:rPr lang="en-US" b="1" dirty="0"/>
              <a:t>I </a:t>
            </a:r>
            <a:r>
              <a:rPr lang="en-US" b="0" dirty="0"/>
              <a:t>bestow all </a:t>
            </a:r>
            <a:r>
              <a:rPr lang="en-US" b="1" dirty="0"/>
              <a:t>my</a:t>
            </a:r>
            <a:r>
              <a:rPr lang="en-US" b="0" dirty="0"/>
              <a:t> fruits and </a:t>
            </a:r>
            <a:r>
              <a:rPr lang="en-US" b="1" dirty="0"/>
              <a:t>my</a:t>
            </a:r>
            <a:r>
              <a:rPr lang="en-US" b="0" dirty="0"/>
              <a:t> goods. 19 And </a:t>
            </a:r>
            <a:r>
              <a:rPr lang="en-US" b="1" dirty="0"/>
              <a:t>I</a:t>
            </a:r>
            <a:r>
              <a:rPr lang="en-US" b="0" dirty="0"/>
              <a:t> will say to </a:t>
            </a:r>
            <a:r>
              <a:rPr lang="en-US" b="1" dirty="0"/>
              <a:t>my </a:t>
            </a:r>
            <a:r>
              <a:rPr lang="en-US" b="0" dirty="0"/>
              <a:t>soul, </a:t>
            </a:r>
            <a:r>
              <a:rPr lang="en-US" b="1" dirty="0"/>
              <a:t>Soul</a:t>
            </a:r>
            <a:r>
              <a:rPr lang="en-US" b="0" dirty="0"/>
              <a:t>, </a:t>
            </a:r>
            <a:r>
              <a:rPr lang="en-US" b="1" dirty="0"/>
              <a:t>thou</a:t>
            </a:r>
            <a:r>
              <a:rPr lang="en-US" b="0" dirty="0"/>
              <a:t> hast much goods laid up for many years; take </a:t>
            </a:r>
            <a:r>
              <a:rPr lang="en-US" b="1" dirty="0"/>
              <a:t>thine</a:t>
            </a:r>
            <a:r>
              <a:rPr lang="en-US" b="0" dirty="0"/>
              <a:t> ease, eat, drink, and be merry. 20 But God said unto him, Thou fool, this night thy soul shall be required of thee: then whose shall those things be, which thou hast provided? 21 So is he that </a:t>
            </a:r>
            <a:r>
              <a:rPr lang="en-US" b="0" dirty="0" err="1"/>
              <a:t>layeth</a:t>
            </a:r>
            <a:r>
              <a:rPr lang="en-US" b="0" dirty="0"/>
              <a:t> up treasure for himself, </a:t>
            </a:r>
            <a:r>
              <a:rPr lang="en-US" b="1" dirty="0"/>
              <a:t>and is not rich toward God.</a:t>
            </a:r>
          </a:p>
          <a:p>
            <a:r>
              <a:rPr lang="en-US" b="1" dirty="0"/>
              <a:t>Lk. 10:38-42 </a:t>
            </a:r>
            <a:r>
              <a:rPr lang="en-US" b="0" dirty="0"/>
              <a:t>- Now it came to pass, as they went, that he entered into a certain village: and a certain woman named Martha received him into her house. 39 And she had a sister called </a:t>
            </a:r>
            <a:r>
              <a:rPr lang="en-US" b="1" dirty="0"/>
              <a:t>Mary, which also sat at Jesus' feet, and heard his word</a:t>
            </a:r>
            <a:r>
              <a:rPr lang="en-US" b="0" dirty="0"/>
              <a:t>. 40 </a:t>
            </a:r>
            <a:r>
              <a:rPr lang="en-US" b="1" dirty="0"/>
              <a:t>But Martha was cumbered </a:t>
            </a:r>
            <a:r>
              <a:rPr lang="en-US" b="0" dirty="0"/>
              <a:t>about much serving, and came to him, and said, Lord, dost thou not care that my sister hath left me to serve alone? bid her therefore that she help me. 41 And Jesus answered and said unto her, Martha, Martha, thou art careful and troubled about many things: 42 But one thing is needful: and </a:t>
            </a:r>
            <a:r>
              <a:rPr lang="en-US" b="1" dirty="0"/>
              <a:t>Mary hath chosen that good part</a:t>
            </a:r>
            <a:r>
              <a:rPr lang="en-US" b="0" dirty="0"/>
              <a:t>, which shall not be taken away from her.</a:t>
            </a:r>
          </a:p>
          <a:p>
            <a:r>
              <a:rPr lang="en-US" b="1" dirty="0"/>
              <a:t>Matt. 23:23-25</a:t>
            </a:r>
            <a:r>
              <a:rPr lang="en-US" b="0" dirty="0"/>
              <a:t> - Woe unto you, scribes and Pharisees, hypocrites! for ye pay tithe of mint and anise and </a:t>
            </a:r>
            <a:r>
              <a:rPr lang="en-US" b="0" dirty="0" err="1"/>
              <a:t>cummin</a:t>
            </a:r>
            <a:r>
              <a:rPr lang="en-US" b="0" dirty="0"/>
              <a:t>, and have </a:t>
            </a:r>
            <a:r>
              <a:rPr lang="en-US" b="1" dirty="0"/>
              <a:t>omitted the weightier matters of the law</a:t>
            </a:r>
            <a:r>
              <a:rPr lang="en-US" b="0" dirty="0"/>
              <a:t>, </a:t>
            </a:r>
            <a:r>
              <a:rPr lang="en-US" b="1" dirty="0"/>
              <a:t>judgment, mercy, and faith</a:t>
            </a:r>
            <a:r>
              <a:rPr lang="en-US" b="0" dirty="0"/>
              <a:t>: these ought ye to have done, and not to leave the other undone. 24 Ye blind guides, which strain at a gnat, and swallow a camel. 25 Woe unto you, scribes and Pharisees, hypocrites! for ye make clean the outside of the cup and of the platter, but within they are full of extortion and excess.</a:t>
            </a:r>
          </a:p>
        </p:txBody>
      </p:sp>
      <p:sp>
        <p:nvSpPr>
          <p:cNvPr id="4" name="Slide Number Placeholder 3"/>
          <p:cNvSpPr>
            <a:spLocks noGrp="1"/>
          </p:cNvSpPr>
          <p:nvPr>
            <p:ph type="sldNum" sz="quarter" idx="5"/>
          </p:nvPr>
        </p:nvSpPr>
        <p:spPr/>
        <p:txBody>
          <a:bodyPr/>
          <a:lstStyle/>
          <a:p>
            <a:fld id="{5C1F6D18-A8F4-4142-AAED-EBD268098370}" type="slidenum">
              <a:rPr lang="en-US" smtClean="0"/>
              <a:t>10</a:t>
            </a:fld>
            <a:endParaRPr lang="en-US"/>
          </a:p>
        </p:txBody>
      </p:sp>
      <p:sp>
        <p:nvSpPr>
          <p:cNvPr id="5" name="Date Placeholder 4">
            <a:extLst>
              <a:ext uri="{FF2B5EF4-FFF2-40B4-BE49-F238E27FC236}">
                <a16:creationId xmlns:a16="http://schemas.microsoft.com/office/drawing/2014/main" id="{EB7A865B-87CE-4273-A469-2E81303C6368}"/>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2641170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156557" cy="3960495"/>
          </a:xfrm>
        </p:spPr>
        <p:txBody>
          <a:bodyPr/>
          <a:lstStyle/>
          <a:p>
            <a:r>
              <a:rPr lang="en-US" b="1" dirty="0"/>
              <a:t>Jn. 8:3-11 </a:t>
            </a:r>
            <a:r>
              <a:rPr lang="en-US" b="0" dirty="0"/>
              <a:t>- And the scribes and Pharisees brought unto him a woman taken in adultery; and when they had </a:t>
            </a:r>
            <a:r>
              <a:rPr lang="en-US" b="1" dirty="0"/>
              <a:t>set her in the midst</a:t>
            </a:r>
            <a:r>
              <a:rPr lang="en-US" b="0" dirty="0"/>
              <a:t>, 4 They say unto him, Master, this woman was taken in adultery, in the very act. 5 Now Moses in the law commanded us, that such should be stoned: but what sayest thou? 6  This they said, tempting him, that they might have to accuse him. But Jesus stooped down, and with his finger wrote on the ground, as though he heard them not. 7 So when they continued asking him, he lifted up himself, and said unto them, He that is without sin among you, let him first cast a stone at her. 8 And again he stooped down, and wrote on the ground. 9 And they which heard it, being convicted by their own conscience, went out one by one, beginning at the eldest, even unto the last: and Jesus was left alone, and the woman standing in the midst. 10 When Jesus had lifted up himself, and saw none but the woman, he said unto her, Woman, where are those thine accusers? hath no man condemned thee? 11  She said, No man, Lord. And Jesus said unto her, Neither do I condemn thee: go, and sin no more.</a:t>
            </a:r>
          </a:p>
        </p:txBody>
      </p:sp>
      <p:sp>
        <p:nvSpPr>
          <p:cNvPr id="4" name="Slide Number Placeholder 3"/>
          <p:cNvSpPr>
            <a:spLocks noGrp="1"/>
          </p:cNvSpPr>
          <p:nvPr>
            <p:ph type="sldNum" sz="quarter" idx="5"/>
          </p:nvPr>
        </p:nvSpPr>
        <p:spPr/>
        <p:txBody>
          <a:bodyPr/>
          <a:lstStyle/>
          <a:p>
            <a:fld id="{5C1F6D18-A8F4-4142-AAED-EBD268098370}" type="slidenum">
              <a:rPr lang="en-US" smtClean="0"/>
              <a:t>11</a:t>
            </a:fld>
            <a:endParaRPr lang="en-US"/>
          </a:p>
        </p:txBody>
      </p:sp>
      <p:sp>
        <p:nvSpPr>
          <p:cNvPr id="5" name="Date Placeholder 4">
            <a:extLst>
              <a:ext uri="{FF2B5EF4-FFF2-40B4-BE49-F238E27FC236}">
                <a16:creationId xmlns:a16="http://schemas.microsoft.com/office/drawing/2014/main" id="{1AB6BD0D-E224-4F23-BA19-9324256A8165}"/>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2468276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7514" y="4440555"/>
            <a:ext cx="7003790" cy="5160645"/>
          </a:xfrm>
        </p:spPr>
        <p:txBody>
          <a:bodyPr/>
          <a:lstStyle/>
          <a:p>
            <a:r>
              <a:rPr lang="en-US" b="1" dirty="0"/>
              <a:t>Rom. 10:17 </a:t>
            </a:r>
            <a:r>
              <a:rPr lang="en-US" b="0" dirty="0"/>
              <a:t>- So then faith cometh by hearing, and hearing by the word of God </a:t>
            </a:r>
          </a:p>
          <a:p>
            <a:r>
              <a:rPr lang="en-US" b="1" dirty="0"/>
              <a:t>Heb. 11:6 </a:t>
            </a:r>
            <a:r>
              <a:rPr lang="en-US" b="0" dirty="0"/>
              <a:t>- But without faith it is impossible to please him: for he that cometh to God must believe that he is, and that he is a rewarder of them that diligently seek him.</a:t>
            </a:r>
          </a:p>
          <a:p>
            <a:r>
              <a:rPr lang="en-US" b="1" dirty="0"/>
              <a:t>Heb. </a:t>
            </a:r>
            <a:r>
              <a:rPr lang="en-US" b="1"/>
              <a:t>11:24-26, NJKV </a:t>
            </a:r>
            <a:r>
              <a:rPr lang="en-US" b="0"/>
              <a:t>- By faith Moses, when he became of age, refused to be called the son of Pharaoh's daughter, 25 choosing rather to suffer affliction with the people of God than to enjoy the passing pleasures of sin, 26 esteeming the reproach of Christ greater riches than the treasures in Egypt; for he looked to the reward.</a:t>
            </a:r>
          </a:p>
          <a:p>
            <a:r>
              <a:rPr lang="en-US" b="1" dirty="0"/>
              <a:t>Jn. 14:15 </a:t>
            </a:r>
            <a:r>
              <a:rPr lang="en-US" b="0" dirty="0"/>
              <a:t>- If ye love me, keep my commandments.</a:t>
            </a:r>
          </a:p>
          <a:p>
            <a:r>
              <a:rPr lang="en-US" b="1" dirty="0"/>
              <a:t>Jn. 14:23-24 </a:t>
            </a:r>
            <a:r>
              <a:rPr lang="en-US" b="0" dirty="0"/>
              <a:t>- Jesus answered and said unto him, If a man love me, he will keep my words: and my Father will love him, and we will come unto him, and make our abode with him. 24 He that loveth me not </a:t>
            </a:r>
            <a:r>
              <a:rPr lang="en-US" b="0" dirty="0" err="1"/>
              <a:t>keepeth</a:t>
            </a:r>
            <a:r>
              <a:rPr lang="en-US" b="0" dirty="0"/>
              <a:t> not my sayings: and the word which ye hear is not mine, but the Father's which sent me.</a:t>
            </a:r>
          </a:p>
          <a:p>
            <a:r>
              <a:rPr lang="en-US" b="1" dirty="0"/>
              <a:t>2 Tim. 3:1-4 </a:t>
            </a:r>
            <a:r>
              <a:rPr lang="en-US" b="0" dirty="0"/>
              <a:t>- This know also, that in the last days perilous times shall come. 2 For men shall be lovers of their own selves, covetous, boasters, proud, blasphemers, disobedient to parents, unthankful, unholy, 3 Without natural affection, trucebreakers, false accusers, incontinent, fierce, despisers of those that are good, 4 Traitors, heady, </a:t>
            </a:r>
            <a:r>
              <a:rPr lang="en-US" b="0" dirty="0" err="1"/>
              <a:t>highminded</a:t>
            </a:r>
            <a:r>
              <a:rPr lang="en-US" b="0" dirty="0"/>
              <a:t>, lovers of pleasures more than lovers of God;</a:t>
            </a:r>
          </a:p>
          <a:p>
            <a:r>
              <a:rPr lang="en-US" b="1" dirty="0"/>
              <a:t>Matt. 10:28 </a:t>
            </a:r>
            <a:r>
              <a:rPr lang="en-US" b="0" dirty="0"/>
              <a:t>- And fear not them which kill the body, but are not able to kill the soul: but rather fear him which is able to destroy both soul and body in hell.</a:t>
            </a:r>
          </a:p>
          <a:p>
            <a:r>
              <a:rPr lang="en-US" b="1" dirty="0"/>
              <a:t>1 Sam. 15:24</a:t>
            </a:r>
            <a:r>
              <a:rPr lang="en-US" b="0" dirty="0"/>
              <a:t> - And Saul said unto Samuel, I have sinned: for I have transgressed the commandment of the LORD, and thy words: because I feared the people, and obeyed their voice.</a:t>
            </a:r>
          </a:p>
          <a:p>
            <a:endParaRPr lang="en-US" b="0" dirty="0"/>
          </a:p>
        </p:txBody>
      </p:sp>
      <p:sp>
        <p:nvSpPr>
          <p:cNvPr id="4" name="Slide Number Placeholder 3"/>
          <p:cNvSpPr>
            <a:spLocks noGrp="1"/>
          </p:cNvSpPr>
          <p:nvPr>
            <p:ph type="sldNum" sz="quarter" idx="5"/>
          </p:nvPr>
        </p:nvSpPr>
        <p:spPr/>
        <p:txBody>
          <a:bodyPr/>
          <a:lstStyle/>
          <a:p>
            <a:fld id="{5C1F6D18-A8F4-4142-AAED-EBD268098370}" type="slidenum">
              <a:rPr lang="en-US" smtClean="0"/>
              <a:t>12</a:t>
            </a:fld>
            <a:endParaRPr lang="en-US"/>
          </a:p>
        </p:txBody>
      </p:sp>
      <p:sp>
        <p:nvSpPr>
          <p:cNvPr id="5" name="Date Placeholder 4">
            <a:extLst>
              <a:ext uri="{FF2B5EF4-FFF2-40B4-BE49-F238E27FC236}">
                <a16:creationId xmlns:a16="http://schemas.microsoft.com/office/drawing/2014/main" id="{CECC5092-4631-448C-BB89-2D5C766EE1EE}"/>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1516219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180060" cy="3960495"/>
          </a:xfrm>
        </p:spPr>
        <p:txBody>
          <a:bodyPr/>
          <a:lstStyle/>
          <a:p>
            <a:r>
              <a:rPr lang="en-US" b="1" dirty="0"/>
              <a:t>Prov. 22:3, NKJV </a:t>
            </a:r>
            <a:r>
              <a:rPr lang="en-US" b="0" dirty="0"/>
              <a:t>- A prudent man foresees evil and hides himself, But the simple pass on and are punished.</a:t>
            </a:r>
          </a:p>
          <a:p>
            <a:r>
              <a:rPr lang="en-US" b="1" dirty="0"/>
              <a:t>Prov. 13:6 </a:t>
            </a:r>
            <a:r>
              <a:rPr lang="en-US" b="0" dirty="0"/>
              <a:t>- Righteousness guards him whose way is blameless, But wickedness overthrows the sinner.</a:t>
            </a:r>
          </a:p>
          <a:p>
            <a:endParaRPr lang="en-US" b="0" dirty="0"/>
          </a:p>
        </p:txBody>
      </p:sp>
      <p:sp>
        <p:nvSpPr>
          <p:cNvPr id="4" name="Slide Number Placeholder 3"/>
          <p:cNvSpPr>
            <a:spLocks noGrp="1"/>
          </p:cNvSpPr>
          <p:nvPr>
            <p:ph type="sldNum" sz="quarter" idx="5"/>
          </p:nvPr>
        </p:nvSpPr>
        <p:spPr/>
        <p:txBody>
          <a:bodyPr/>
          <a:lstStyle/>
          <a:p>
            <a:fld id="{5C1F6D18-A8F4-4142-AAED-EBD268098370}" type="slidenum">
              <a:rPr lang="en-US" smtClean="0"/>
              <a:t>13</a:t>
            </a:fld>
            <a:endParaRPr lang="en-US"/>
          </a:p>
        </p:txBody>
      </p:sp>
      <p:sp>
        <p:nvSpPr>
          <p:cNvPr id="5" name="Date Placeholder 4">
            <a:extLst>
              <a:ext uri="{FF2B5EF4-FFF2-40B4-BE49-F238E27FC236}">
                <a16:creationId xmlns:a16="http://schemas.microsoft.com/office/drawing/2014/main" id="{0F8B2893-DAD0-4F24-B481-3BACB929ED75}"/>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2673558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5C1F6D18-A8F4-4142-AAED-EBD268098370}" type="slidenum">
              <a:rPr lang="en-US" smtClean="0"/>
              <a:t>14</a:t>
            </a:fld>
            <a:endParaRPr lang="en-US"/>
          </a:p>
        </p:txBody>
      </p:sp>
      <p:sp>
        <p:nvSpPr>
          <p:cNvPr id="5" name="Date Placeholder 4">
            <a:extLst>
              <a:ext uri="{FF2B5EF4-FFF2-40B4-BE49-F238E27FC236}">
                <a16:creationId xmlns:a16="http://schemas.microsoft.com/office/drawing/2014/main" id="{536BA5F4-F4FC-44E5-AD30-EDB234BF1436}"/>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996984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C1F6D18-A8F4-4142-AAED-EBD268098370}" type="slidenum">
              <a:rPr lang="en-US" smtClean="0"/>
              <a:t>15</a:t>
            </a:fld>
            <a:endParaRPr lang="en-US"/>
          </a:p>
        </p:txBody>
      </p:sp>
      <p:sp>
        <p:nvSpPr>
          <p:cNvPr id="5" name="Date Placeholder 4">
            <a:extLst>
              <a:ext uri="{FF2B5EF4-FFF2-40B4-BE49-F238E27FC236}">
                <a16:creationId xmlns:a16="http://schemas.microsoft.com/office/drawing/2014/main" id="{6E9846C5-CF38-494E-ABD0-D8F16ED805F7}"/>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690565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2A5B0FD4-7499-484D-93CA-790A0BE4DF7A}"/>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id="{568DFB26-8FE0-4A64-9AD7-191A11FCD6A8}"/>
              </a:ext>
            </a:extLst>
          </p:cNvPr>
          <p:cNvSpPr>
            <a:spLocks noGrp="1"/>
          </p:cNvSpPr>
          <p:nvPr>
            <p:ph type="body" idx="1"/>
          </p:nvPr>
        </p:nvSpPr>
        <p:spPr>
          <a:xfrm>
            <a:off x="2" y="4440555"/>
            <a:ext cx="7180057" cy="513489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Acts 2:37 </a:t>
            </a:r>
            <a:r>
              <a:rPr lang="en-US" altLang="en-US" dirty="0"/>
              <a:t>- Now when they heard this, they were pricked in their heart, and said unto Peter and to the rest of the apostles, Men and brethren, </a:t>
            </a:r>
            <a:r>
              <a:rPr lang="en-US" altLang="en-US" b="1" dirty="0"/>
              <a:t>what shall we do?</a:t>
            </a:r>
          </a:p>
          <a:p>
            <a:r>
              <a:rPr lang="en-US" altLang="en-US" b="1" dirty="0"/>
              <a:t>Rom. 10:17 </a:t>
            </a:r>
            <a:r>
              <a:rPr lang="en-US" altLang="en-US" dirty="0"/>
              <a:t>- So then faith cometh by hearing, and hearing by the word of God.</a:t>
            </a:r>
          </a:p>
          <a:p>
            <a:r>
              <a:rPr lang="en-US" altLang="en-US" b="1" dirty="0"/>
              <a:t>Jn. 8:24 </a:t>
            </a:r>
            <a:r>
              <a:rPr lang="en-US" altLang="en-US" dirty="0"/>
              <a:t>-  I said therefore unto you, that ye shall die in your sins: for if ye believe not that I am he, ye shall die in your sins.</a:t>
            </a:r>
          </a:p>
          <a:p>
            <a:r>
              <a:rPr lang="en-US" altLang="en-US" b="1" dirty="0"/>
              <a:t>Acts. 17:30-31 </a:t>
            </a:r>
            <a:r>
              <a:rPr lang="en-US" altLang="en-US" dirty="0"/>
              <a:t>- And the times of this ignorance God winked at; but now commandeth all men every where to repent: 31 Because he hath appointed a day, in the which he will judge the world in righteousness by that man whom he hath ordained; whereof he hath given assurance unto all men, in that he hath raised him from the dead.</a:t>
            </a:r>
          </a:p>
          <a:p>
            <a:r>
              <a:rPr lang="en-US" altLang="en-US" b="1" dirty="0"/>
              <a:t>Matt. 10:32 </a:t>
            </a:r>
            <a:r>
              <a:rPr lang="en-US" altLang="en-US" dirty="0"/>
              <a:t>- Whosoever therefore shall confess me before men, him will I confess also before my Father which is in heaven.</a:t>
            </a:r>
          </a:p>
          <a:p>
            <a:r>
              <a:rPr lang="en-US" altLang="en-US" b="1" dirty="0"/>
              <a:t>Acts 2:38 </a:t>
            </a:r>
            <a:r>
              <a:rPr lang="en-US" altLang="en-US" dirty="0"/>
              <a:t>- When Peter said unto them, Repent, and be baptized every one of you in the name of Jesus Christ for the remission of sins, and ye shall receive the gift of the Holy Ghost</a:t>
            </a:r>
          </a:p>
          <a:p>
            <a:r>
              <a:rPr lang="en-US" altLang="en-US" b="1" dirty="0"/>
              <a:t>Acts 8:21-23 </a:t>
            </a:r>
            <a:r>
              <a:rPr lang="en-US" altLang="en-US" dirty="0"/>
              <a:t>- Thou hast neither part nor lot in this matter: for thy heart is not right in the sight of God. 22 Repent therefore of this thy wickedness, and pray God, if perhaps the thought of thine heart may be forgiven thee. 23 For I perceive that thou art in the gall of bitterness, and in the bond of iniquity.</a:t>
            </a:r>
          </a:p>
          <a:p>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altLang="en-US" b="1" dirty="0"/>
          </a:p>
          <a:p>
            <a:endParaRPr lang="en-US" altLang="en-US" b="1" dirty="0"/>
          </a:p>
        </p:txBody>
      </p:sp>
      <p:sp>
        <p:nvSpPr>
          <p:cNvPr id="3" name="Slide Number Placeholder 2">
            <a:extLst>
              <a:ext uri="{FF2B5EF4-FFF2-40B4-BE49-F238E27FC236}">
                <a16:creationId xmlns:a16="http://schemas.microsoft.com/office/drawing/2014/main" id="{4EDF3F0F-8F1F-440D-B2DD-A22F50D9DBF9}"/>
              </a:ext>
            </a:extLst>
          </p:cNvPr>
          <p:cNvSpPr>
            <a:spLocks noGrp="1"/>
          </p:cNvSpPr>
          <p:nvPr>
            <p:ph type="sldNum" sz="quarter" idx="5"/>
          </p:nvPr>
        </p:nvSpPr>
        <p:spPr/>
        <p:txBody>
          <a:bodyPr/>
          <a:lstStyle/>
          <a:p>
            <a:fld id="{CDAAE1FE-786B-4B83-86A4-F53D629261B4}" type="slidenum">
              <a:rPr lang="en-US" smtClean="0"/>
              <a:t>16</a:t>
            </a:fld>
            <a:endParaRPr lang="en-US" dirty="0"/>
          </a:p>
        </p:txBody>
      </p:sp>
      <p:sp>
        <p:nvSpPr>
          <p:cNvPr id="2" name="Date Placeholder 1">
            <a:extLst>
              <a:ext uri="{FF2B5EF4-FFF2-40B4-BE49-F238E27FC236}">
                <a16:creationId xmlns:a16="http://schemas.microsoft.com/office/drawing/2014/main" id="{48A4621C-4683-4675-838F-38D5286A3B47}"/>
              </a:ext>
            </a:extLst>
          </p:cNvPr>
          <p:cNvSpPr>
            <a:spLocks noGrp="1"/>
          </p:cNvSpPr>
          <p:nvPr>
            <p:ph type="dt" idx="1"/>
          </p:nvPr>
        </p:nvSpPr>
        <p:spPr/>
        <p:txBody>
          <a:bodyPr/>
          <a:lstStyle/>
          <a:p>
            <a:r>
              <a:rPr lang="en-US"/>
              <a:t>10/18/2020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1F6D18-A8F4-4142-AAED-EBD268098370}" type="slidenum">
              <a:rPr lang="en-US" smtClean="0"/>
              <a:t>2</a:t>
            </a:fld>
            <a:endParaRPr lang="en-US"/>
          </a:p>
        </p:txBody>
      </p:sp>
      <p:sp>
        <p:nvSpPr>
          <p:cNvPr id="5" name="Date Placeholder 4">
            <a:extLst>
              <a:ext uri="{FF2B5EF4-FFF2-40B4-BE49-F238E27FC236}">
                <a16:creationId xmlns:a16="http://schemas.microsoft.com/office/drawing/2014/main" id="{554EE4C1-6226-4C13-A404-A721623C1B85}"/>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3599841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C1F6D18-A8F4-4142-AAED-EBD268098370}" type="slidenum">
              <a:rPr lang="en-US" smtClean="0"/>
              <a:t>3</a:t>
            </a:fld>
            <a:endParaRPr lang="en-US"/>
          </a:p>
        </p:txBody>
      </p:sp>
      <p:sp>
        <p:nvSpPr>
          <p:cNvPr id="5" name="Date Placeholder 4">
            <a:extLst>
              <a:ext uri="{FF2B5EF4-FFF2-40B4-BE49-F238E27FC236}">
                <a16:creationId xmlns:a16="http://schemas.microsoft.com/office/drawing/2014/main" id="{D4441B3E-51B4-4D92-9C8F-9D699B91F516}"/>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3847518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173163"/>
            <a:ext cx="5759450" cy="3240087"/>
          </a:xfrm>
        </p:spPr>
      </p:sp>
      <p:sp>
        <p:nvSpPr>
          <p:cNvPr id="3" name="Notes Placeholder 2"/>
          <p:cNvSpPr>
            <a:spLocks noGrp="1"/>
          </p:cNvSpPr>
          <p:nvPr>
            <p:ph type="body" idx="1"/>
          </p:nvPr>
        </p:nvSpPr>
        <p:spPr>
          <a:xfrm>
            <a:off x="0" y="4620577"/>
            <a:ext cx="7156557" cy="3780473"/>
          </a:xfrm>
        </p:spPr>
        <p:txBody>
          <a:bodyPr/>
          <a:lstStyle/>
          <a:p>
            <a:endParaRPr lang="en-US" dirty="0"/>
          </a:p>
        </p:txBody>
      </p:sp>
      <p:sp>
        <p:nvSpPr>
          <p:cNvPr id="4" name="Slide Number Placeholder 3"/>
          <p:cNvSpPr>
            <a:spLocks noGrp="1"/>
          </p:cNvSpPr>
          <p:nvPr>
            <p:ph type="sldNum" sz="quarter" idx="5"/>
          </p:nvPr>
        </p:nvSpPr>
        <p:spPr/>
        <p:txBody>
          <a:bodyPr/>
          <a:lstStyle/>
          <a:p>
            <a:fld id="{5C1F6D18-A8F4-4142-AAED-EBD268098370}" type="slidenum">
              <a:rPr lang="en-US" smtClean="0"/>
              <a:t>4</a:t>
            </a:fld>
            <a:endParaRPr lang="en-US"/>
          </a:p>
        </p:txBody>
      </p:sp>
      <p:sp>
        <p:nvSpPr>
          <p:cNvPr id="5" name="Date Placeholder 4">
            <a:extLst>
              <a:ext uri="{FF2B5EF4-FFF2-40B4-BE49-F238E27FC236}">
                <a16:creationId xmlns:a16="http://schemas.microsoft.com/office/drawing/2014/main" id="{7DD540E4-87E3-4E5A-B387-851CBF1B4A3C}"/>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4009361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322263"/>
            <a:ext cx="5759450" cy="3240087"/>
          </a:xfrm>
        </p:spPr>
      </p:sp>
      <p:sp>
        <p:nvSpPr>
          <p:cNvPr id="3" name="Notes Placeholder 2"/>
          <p:cNvSpPr>
            <a:spLocks noGrp="1"/>
          </p:cNvSpPr>
          <p:nvPr>
            <p:ph type="body" idx="1"/>
          </p:nvPr>
        </p:nvSpPr>
        <p:spPr>
          <a:xfrm>
            <a:off x="-1" y="3562112"/>
            <a:ext cx="7315201" cy="6039088"/>
          </a:xfrm>
        </p:spPr>
        <p:txBody>
          <a:bodyPr/>
          <a:lstStyle/>
          <a:p>
            <a:pPr algn="l"/>
            <a:r>
              <a:rPr lang="en-US" b="1" dirty="0"/>
              <a:t>Eph. 4:12-15 KJV -</a:t>
            </a:r>
            <a:r>
              <a:rPr lang="en-US" dirty="0"/>
              <a:t> </a:t>
            </a:r>
            <a:r>
              <a:rPr lang="en-US" i="0" dirty="0"/>
              <a:t>For the perfecting of the saints, for the work of the ministry, for the edifying of the body of Christ: 13 Till we all come in the unity of the faith, and of the knowledge of the Son of God, unto a perfect man, unto the measure of the stature of the fulness of Christ: {in: or, into} {stature: or, age} 14 That we henceforth be no more children, tossed to and </a:t>
            </a:r>
            <a:r>
              <a:rPr lang="en-US" i="0" dirty="0" err="1"/>
              <a:t>fro</a:t>
            </a:r>
            <a:r>
              <a:rPr lang="en-US" i="0" dirty="0"/>
              <a:t>, and carried about with every wind of doctrine, by the sleight of men, and cunning craftiness, whereby they lie in wait to deceive; 15 But speaking the truth in love, may grow up into him in all things, which is the head, even Christ: </a:t>
            </a:r>
          </a:p>
          <a:p>
            <a:pPr algn="l"/>
            <a:r>
              <a:rPr lang="en-US" b="1" dirty="0"/>
              <a:t>1 Pet. 2:1-2 </a:t>
            </a:r>
            <a:r>
              <a:rPr lang="en-US" dirty="0"/>
              <a:t>- Wherefore laying aside all malice, and all guile, and hypocrisies, and envies, and all evil </a:t>
            </a:r>
            <a:r>
              <a:rPr lang="en-US" dirty="0" err="1"/>
              <a:t>speakings</a:t>
            </a:r>
            <a:r>
              <a:rPr lang="en-US" dirty="0"/>
              <a:t>, 2 As newborn babes, desire the sincere milk of the word, that ye may grow thereby:</a:t>
            </a:r>
          </a:p>
          <a:p>
            <a:pPr algn="l"/>
            <a:r>
              <a:rPr lang="en-US" b="1" dirty="0"/>
              <a:t>2 Pet. 3:18 </a:t>
            </a:r>
            <a:r>
              <a:rPr lang="en-US" dirty="0"/>
              <a:t>- But grow in grace, and in the knowledge of our Lord and </a:t>
            </a:r>
            <a:r>
              <a:rPr lang="en-US" dirty="0" err="1"/>
              <a:t>Saviour</a:t>
            </a:r>
            <a:r>
              <a:rPr lang="en-US" dirty="0"/>
              <a:t> Jesus Christ. To him be glory both now and for ever. Amen.</a:t>
            </a:r>
          </a:p>
        </p:txBody>
      </p:sp>
      <p:sp>
        <p:nvSpPr>
          <p:cNvPr id="4" name="Slide Number Placeholder 3"/>
          <p:cNvSpPr>
            <a:spLocks noGrp="1"/>
          </p:cNvSpPr>
          <p:nvPr>
            <p:ph type="sldNum" sz="quarter" idx="5"/>
          </p:nvPr>
        </p:nvSpPr>
        <p:spPr/>
        <p:txBody>
          <a:bodyPr/>
          <a:lstStyle/>
          <a:p>
            <a:fld id="{5C1F6D18-A8F4-4142-AAED-EBD268098370}" type="slidenum">
              <a:rPr lang="en-US" smtClean="0"/>
              <a:t>5</a:t>
            </a:fld>
            <a:endParaRPr lang="en-US"/>
          </a:p>
        </p:txBody>
      </p:sp>
      <p:sp>
        <p:nvSpPr>
          <p:cNvPr id="5" name="Date Placeholder 4">
            <a:extLst>
              <a:ext uri="{FF2B5EF4-FFF2-40B4-BE49-F238E27FC236}">
                <a16:creationId xmlns:a16="http://schemas.microsoft.com/office/drawing/2014/main" id="{531ACE76-BBB8-42D2-901D-8BEC7DB22C5E}"/>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1377759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5"/>
            <a:ext cx="7313506" cy="5160645"/>
          </a:xfrm>
        </p:spPr>
        <p:txBody>
          <a:bodyPr/>
          <a:lstStyle/>
          <a:p>
            <a:r>
              <a:rPr lang="en-US" b="1" dirty="0"/>
              <a:t>Jn. 12:48 </a:t>
            </a:r>
            <a:r>
              <a:rPr lang="en-US" dirty="0"/>
              <a:t>- He that </a:t>
            </a:r>
            <a:r>
              <a:rPr lang="en-US" dirty="0" err="1"/>
              <a:t>rejecteth</a:t>
            </a:r>
            <a:r>
              <a:rPr lang="en-US" dirty="0"/>
              <a:t> me, and </a:t>
            </a:r>
            <a:r>
              <a:rPr lang="en-US" dirty="0" err="1"/>
              <a:t>receiveth</a:t>
            </a:r>
            <a:r>
              <a:rPr lang="en-US" dirty="0"/>
              <a:t> not my words, hath one that </a:t>
            </a:r>
            <a:r>
              <a:rPr lang="en-US" dirty="0" err="1"/>
              <a:t>judgeth</a:t>
            </a:r>
            <a:r>
              <a:rPr lang="en-US" dirty="0"/>
              <a:t> him: the word that I have spoken, the same shall judge him in the last day. 49 For I have not spoken of myself; but the Father which sent me, </a:t>
            </a:r>
            <a:r>
              <a:rPr lang="en-US" b="1" dirty="0"/>
              <a:t>he gave me a commandment, what I should say, and what I should speak</a:t>
            </a:r>
            <a:r>
              <a:rPr lang="en-US" dirty="0"/>
              <a:t>. 50 And I know that his commandment is life everlasting: whatsoever </a:t>
            </a:r>
            <a:r>
              <a:rPr lang="en-US" b="1" dirty="0"/>
              <a:t>I speak therefore, even as the Father said unto me, so I speak</a:t>
            </a:r>
            <a:r>
              <a:rPr lang="en-US" dirty="0"/>
              <a:t>.</a:t>
            </a:r>
          </a:p>
          <a:p>
            <a:r>
              <a:rPr lang="en-US" b="1" dirty="0"/>
              <a:t>Jn. 17:8 </a:t>
            </a:r>
            <a:r>
              <a:rPr lang="en-US" dirty="0"/>
              <a:t>-  </a:t>
            </a:r>
            <a:r>
              <a:rPr lang="en-US" b="1" dirty="0"/>
              <a:t>For I have given unto them the words which thou </a:t>
            </a:r>
            <a:r>
              <a:rPr lang="en-US" b="1" dirty="0" err="1"/>
              <a:t>gavest</a:t>
            </a:r>
            <a:r>
              <a:rPr lang="en-US" b="1" dirty="0"/>
              <a:t> me</a:t>
            </a:r>
            <a:r>
              <a:rPr lang="en-US" dirty="0"/>
              <a:t>; and they have received them, and have known surely that I came out from thee, and they have believed that thou didst send me.</a:t>
            </a:r>
          </a:p>
          <a:p>
            <a:r>
              <a:rPr lang="en-US" b="1" dirty="0"/>
              <a:t>1 Cor. 10:1-12, NKJV </a:t>
            </a:r>
            <a:r>
              <a:rPr lang="en-US" dirty="0"/>
              <a:t>-  Moreover, brethren, I do not want you to be unaware that all our fathers were under the cloud, all passed through the sea, 2 all were baptized into Moses in the cloud and in the sea, 3 all ate the same spiritual food, 4 and all drank the same spiritual drink. For they drank of that spiritual Rock that followed them, and that Rock was Christ. 5 But with most of them God was not well pleased, for their bodies were scattered in the wilderness. 6 Now these things became our examples, to the intent that we should not lust after evil things as they also lusted. 7 And do not become idolaters as were some of them. As it is written, "The people sat down to eat and drink, and rose up to play." 8 Nor let us commit sexual immorality, as some of them did, and in one day twenty-three thousand fell; 9 nor let us tempt Christ, as some of them also tempted, and were destroyed by serpents; 10 nor complain, as some of them also complained, and were destroyed by the destroyer. 11 Now all these things happened to them as examples, and they were written for our admonition, upon whom the ends of the ages have come</a:t>
            </a:r>
            <a:r>
              <a:rPr lang="en-US" b="1" dirty="0"/>
              <a:t>. 12 Therefore let him who thinks he stands take heed lest he </a:t>
            </a:r>
            <a:r>
              <a:rPr lang="en-US" b="0" dirty="0"/>
              <a:t>fall.</a:t>
            </a:r>
          </a:p>
          <a:p>
            <a:r>
              <a:rPr lang="en-US" b="1" dirty="0"/>
              <a:t>Job 14:1-2, NKJV </a:t>
            </a:r>
            <a:r>
              <a:rPr lang="en-US" b="0" dirty="0"/>
              <a:t>- "Man who is born of woman Is of few days and full of trouble. 2 He comes forth like a flower and fades away; He flees like a shadow and does not continue.</a:t>
            </a:r>
          </a:p>
        </p:txBody>
      </p:sp>
      <p:sp>
        <p:nvSpPr>
          <p:cNvPr id="4" name="Slide Number Placeholder 3"/>
          <p:cNvSpPr>
            <a:spLocks noGrp="1"/>
          </p:cNvSpPr>
          <p:nvPr>
            <p:ph type="sldNum" sz="quarter" idx="5"/>
          </p:nvPr>
        </p:nvSpPr>
        <p:spPr/>
        <p:txBody>
          <a:bodyPr/>
          <a:lstStyle/>
          <a:p>
            <a:fld id="{5C1F6D18-A8F4-4142-AAED-EBD268098370}" type="slidenum">
              <a:rPr lang="en-US" smtClean="0"/>
              <a:t>6</a:t>
            </a:fld>
            <a:endParaRPr lang="en-US"/>
          </a:p>
        </p:txBody>
      </p:sp>
      <p:sp>
        <p:nvSpPr>
          <p:cNvPr id="5" name="Date Placeholder 4">
            <a:extLst>
              <a:ext uri="{FF2B5EF4-FFF2-40B4-BE49-F238E27FC236}">
                <a16:creationId xmlns:a16="http://schemas.microsoft.com/office/drawing/2014/main" id="{C639BDBC-BDE0-41CE-A065-5061E6D6387B}"/>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2322771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555"/>
            <a:ext cx="7203563" cy="4836749"/>
          </a:xfrm>
        </p:spPr>
        <p:txBody>
          <a:bodyPr/>
          <a:lstStyle/>
          <a:p>
            <a:r>
              <a:rPr lang="en-US" b="1" dirty="0"/>
              <a:t>Prov. 14:12 </a:t>
            </a:r>
            <a:r>
              <a:rPr lang="en-US" b="0" dirty="0"/>
              <a:t>- There is a way which </a:t>
            </a:r>
            <a:r>
              <a:rPr lang="en-US" b="0" dirty="0" err="1"/>
              <a:t>seemeth</a:t>
            </a:r>
            <a:r>
              <a:rPr lang="en-US" b="0" dirty="0"/>
              <a:t> right unto a man, but the end thereof are the ways of death. </a:t>
            </a:r>
          </a:p>
          <a:p>
            <a:pPr algn="l"/>
            <a:r>
              <a:rPr lang="en-US" b="1" i="0" u="none" strike="noStrike" baseline="0" dirty="0"/>
              <a:t>Isa. 5:20-21 </a:t>
            </a:r>
            <a:r>
              <a:rPr lang="en-US" b="0" i="0" u="none" strike="noStrike" baseline="0" dirty="0"/>
              <a:t>- Woe to those who call evil good, and good evil; Who put darkness for light, and light for darkness; Who put bitter for sweet, and sweet for bitter! 21 Woe to those who are wise in their own eyes, And prudent in their own sight!</a:t>
            </a:r>
          </a:p>
          <a:p>
            <a:pPr algn="l"/>
            <a:endParaRPr lang="en-US" b="0" i="0" u="none" strike="noStrike" baseline="0" dirty="0"/>
          </a:p>
        </p:txBody>
      </p:sp>
      <p:sp>
        <p:nvSpPr>
          <p:cNvPr id="4" name="Slide Number Placeholder 3"/>
          <p:cNvSpPr>
            <a:spLocks noGrp="1"/>
          </p:cNvSpPr>
          <p:nvPr>
            <p:ph type="sldNum" sz="quarter" idx="5"/>
          </p:nvPr>
        </p:nvSpPr>
        <p:spPr/>
        <p:txBody>
          <a:bodyPr/>
          <a:lstStyle/>
          <a:p>
            <a:fld id="{5C1F6D18-A8F4-4142-AAED-EBD268098370}" type="slidenum">
              <a:rPr lang="en-US" smtClean="0"/>
              <a:t>7</a:t>
            </a:fld>
            <a:endParaRPr lang="en-US"/>
          </a:p>
        </p:txBody>
      </p:sp>
      <p:sp>
        <p:nvSpPr>
          <p:cNvPr id="5" name="Date Placeholder 4">
            <a:extLst>
              <a:ext uri="{FF2B5EF4-FFF2-40B4-BE49-F238E27FC236}">
                <a16:creationId xmlns:a16="http://schemas.microsoft.com/office/drawing/2014/main" id="{86E0BDDB-8969-475D-AA36-1A7E415B3244}"/>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2355635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555"/>
            <a:ext cx="7227063" cy="4767343"/>
          </a:xfrm>
        </p:spPr>
        <p:txBody>
          <a:bodyPr/>
          <a:lstStyle/>
          <a:p>
            <a:r>
              <a:rPr lang="en-US" b="1" dirty="0"/>
              <a:t>Jn. 8:31-32 </a:t>
            </a:r>
            <a:r>
              <a:rPr lang="en-US" b="0" dirty="0"/>
              <a:t>- Then said Jesus to those Jews which believed on him, If ye continue in my word, then are ye my disciples indeed; 32 And ye shall know the truth, and the truth shall make you free.</a:t>
            </a:r>
          </a:p>
          <a:p>
            <a:r>
              <a:rPr lang="en-US" b="1" dirty="0"/>
              <a:t>Jn. 17:17 </a:t>
            </a:r>
            <a:r>
              <a:rPr lang="en-US" b="0" dirty="0"/>
              <a:t>- Sanctify them through thy truth: thy word is truth.</a:t>
            </a:r>
          </a:p>
          <a:p>
            <a:r>
              <a:rPr lang="en-US" b="1" dirty="0"/>
              <a:t>Rom. 12:1-2 </a:t>
            </a:r>
            <a:r>
              <a:rPr lang="en-US" b="0" dirty="0"/>
              <a:t>- beseech you therefore, brethren, by the mercies of God, that ye present your bodies a living sacrifice, holy, acceptable unto God, which is your reasonable service. 2 And be not conformed to this world: but be ye transformed by the renewing of your mind, that ye may prove what is that good, and acceptable, and perfect, will of God.</a:t>
            </a:r>
          </a:p>
          <a:p>
            <a:r>
              <a:rPr lang="en-US" b="1" dirty="0"/>
              <a:t>Col. 3:5-10 </a:t>
            </a:r>
            <a:r>
              <a:rPr lang="en-US" b="0" dirty="0"/>
              <a:t>-  Mortify therefore your members which are upon the earth; fornication, uncleanness, inordinate affection, evil concupiscence, and covetousness, which is idolatry: 6 For which things' sake the wrath of God cometh on the children of disobedience: 7 In the which ye also walked some time, when ye lived in them. 8 But now ye also put off all these; anger, wrath, malice, blasphemy, filthy communication out of your mouth. 9 Lie not one to another, seeing that ye have put off the old man with his deeds; 10 And have put on the new man, which is renewed in knowledge after the image of him that created him:</a:t>
            </a:r>
          </a:p>
          <a:p>
            <a:pPr defTabSz="966612">
              <a:defRPr/>
            </a:pPr>
            <a:r>
              <a:rPr lang="en-US" b="1" dirty="0"/>
              <a:t>Isa. 5:20-21 </a:t>
            </a:r>
            <a:r>
              <a:rPr lang="en-US" b="0" dirty="0"/>
              <a:t>- </a:t>
            </a:r>
            <a:r>
              <a:rPr lang="en-US" sz="1300" dirty="0">
                <a:solidFill>
                  <a:srgbClr val="333333"/>
                </a:solidFill>
                <a:latin typeface="Times New Roman" panose="02020603050405020304" pitchFamily="18" charset="0"/>
              </a:rPr>
              <a:t>Woe to those who call evil good, and good evil; Who put darkness for light, and light for darkness; Who put bitter for sweet, and sweet for bitter! 21 Woe to those who are wise in their own eyes, And prudent in their own sight!</a:t>
            </a:r>
          </a:p>
          <a:p>
            <a:pPr defTabSz="966612">
              <a:defRPr/>
            </a:pPr>
            <a:r>
              <a:rPr lang="en-US" sz="1300" b="1" dirty="0">
                <a:solidFill>
                  <a:srgbClr val="333333"/>
                </a:solidFill>
                <a:latin typeface="Times New Roman" panose="02020603050405020304" pitchFamily="18" charset="0"/>
              </a:rPr>
              <a:t>Rom. 1:21-23 </a:t>
            </a:r>
            <a:r>
              <a:rPr lang="en-US" sz="1300" dirty="0">
                <a:solidFill>
                  <a:srgbClr val="333333"/>
                </a:solidFill>
                <a:latin typeface="Times New Roman" panose="02020603050405020304" pitchFamily="18" charset="0"/>
              </a:rPr>
              <a:t>-  Because that, when they knew God, they glorified him not as God, neither were thankful; but became vain in their imaginations, and their foolish heart was darkened</a:t>
            </a:r>
            <a:r>
              <a:rPr lang="en-US" sz="1300" b="1" dirty="0">
                <a:solidFill>
                  <a:srgbClr val="333333"/>
                </a:solidFill>
                <a:latin typeface="Times New Roman" panose="02020603050405020304" pitchFamily="18" charset="0"/>
              </a:rPr>
              <a:t>. 22 Professing themselves to be wise, they became fools,</a:t>
            </a:r>
            <a:r>
              <a:rPr lang="en-US" sz="1300" dirty="0">
                <a:solidFill>
                  <a:srgbClr val="333333"/>
                </a:solidFill>
                <a:latin typeface="Times New Roman" panose="02020603050405020304" pitchFamily="18" charset="0"/>
              </a:rPr>
              <a:t> 23 And changed the glory of the uncorruptible God into an image made like to corruptible man, and to birds, and </a:t>
            </a:r>
            <a:r>
              <a:rPr lang="en-US" sz="1300" dirty="0" err="1">
                <a:solidFill>
                  <a:srgbClr val="333333"/>
                </a:solidFill>
                <a:latin typeface="Times New Roman" panose="02020603050405020304" pitchFamily="18" charset="0"/>
              </a:rPr>
              <a:t>fourfooted</a:t>
            </a:r>
            <a:r>
              <a:rPr lang="en-US" sz="1300" dirty="0">
                <a:solidFill>
                  <a:srgbClr val="333333"/>
                </a:solidFill>
                <a:latin typeface="Times New Roman" panose="02020603050405020304" pitchFamily="18" charset="0"/>
              </a:rPr>
              <a:t> beasts, and creeping things.</a:t>
            </a:r>
          </a:p>
          <a:p>
            <a:endParaRPr lang="en-US" b="0" dirty="0"/>
          </a:p>
          <a:p>
            <a:endParaRPr lang="en-US" b="0" dirty="0"/>
          </a:p>
        </p:txBody>
      </p:sp>
      <p:sp>
        <p:nvSpPr>
          <p:cNvPr id="4" name="Slide Number Placeholder 3"/>
          <p:cNvSpPr>
            <a:spLocks noGrp="1"/>
          </p:cNvSpPr>
          <p:nvPr>
            <p:ph type="sldNum" sz="quarter" idx="5"/>
          </p:nvPr>
        </p:nvSpPr>
        <p:spPr/>
        <p:txBody>
          <a:bodyPr/>
          <a:lstStyle/>
          <a:p>
            <a:fld id="{5C1F6D18-A8F4-4142-AAED-EBD268098370}" type="slidenum">
              <a:rPr lang="en-US" smtClean="0"/>
              <a:t>8</a:t>
            </a:fld>
            <a:endParaRPr lang="en-US"/>
          </a:p>
        </p:txBody>
      </p:sp>
      <p:sp>
        <p:nvSpPr>
          <p:cNvPr id="5" name="Date Placeholder 4">
            <a:extLst>
              <a:ext uri="{FF2B5EF4-FFF2-40B4-BE49-F238E27FC236}">
                <a16:creationId xmlns:a16="http://schemas.microsoft.com/office/drawing/2014/main" id="{407CD544-4FD7-4B94-9741-C11B164CDE11}"/>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755968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6288" y="481013"/>
            <a:ext cx="5759450" cy="3240087"/>
          </a:xfrm>
        </p:spPr>
      </p:sp>
      <p:sp>
        <p:nvSpPr>
          <p:cNvPr id="3" name="Notes Placeholder 2"/>
          <p:cNvSpPr>
            <a:spLocks noGrp="1"/>
          </p:cNvSpPr>
          <p:nvPr>
            <p:ph type="body" idx="1"/>
          </p:nvPr>
        </p:nvSpPr>
        <p:spPr>
          <a:xfrm>
            <a:off x="1" y="3721101"/>
            <a:ext cx="7313506" cy="5880100"/>
          </a:xfrm>
        </p:spPr>
        <p:txBody>
          <a:bodyPr/>
          <a:lstStyle/>
          <a:p>
            <a:r>
              <a:rPr lang="en-US" b="0" u="sng" dirty="0"/>
              <a:t>1-</a:t>
            </a:r>
            <a:r>
              <a:rPr lang="en-US" b="1" u="sng" dirty="0"/>
              <a:t>Psa. 37:23 </a:t>
            </a:r>
            <a:r>
              <a:rPr lang="en-US" b="0" dirty="0"/>
              <a:t>- The steps of a </a:t>
            </a:r>
            <a:r>
              <a:rPr lang="en-US" b="1" dirty="0"/>
              <a:t>good man </a:t>
            </a:r>
            <a:r>
              <a:rPr lang="en-US" b="0" dirty="0"/>
              <a:t>are ordered by the LORD, And He delights in his way.</a:t>
            </a:r>
          </a:p>
          <a:p>
            <a:r>
              <a:rPr lang="en-US" b="0" dirty="0"/>
              <a:t>     </a:t>
            </a:r>
            <a:r>
              <a:rPr lang="en-US" b="1" dirty="0"/>
              <a:t>Psa. 140:1 </a:t>
            </a:r>
            <a:r>
              <a:rPr lang="en-US" b="0" dirty="0"/>
              <a:t>- Deliver me, O LORD, from </a:t>
            </a:r>
            <a:r>
              <a:rPr lang="en-US" b="1" dirty="0"/>
              <a:t>evil men</a:t>
            </a:r>
            <a:r>
              <a:rPr lang="en-US" b="0" dirty="0"/>
              <a:t>; Preserve me from violent men,</a:t>
            </a:r>
          </a:p>
          <a:p>
            <a:r>
              <a:rPr lang="en-US" b="0" u="sng" dirty="0"/>
              <a:t>2- </a:t>
            </a:r>
            <a:r>
              <a:rPr lang="en-US" b="1" u="sng" dirty="0"/>
              <a:t>Prov. 22:1 </a:t>
            </a:r>
            <a:r>
              <a:rPr lang="en-US" b="0" dirty="0"/>
              <a:t>- A </a:t>
            </a:r>
            <a:r>
              <a:rPr lang="en-US" b="1" dirty="0"/>
              <a:t>good name </a:t>
            </a:r>
            <a:r>
              <a:rPr lang="en-US" b="0" dirty="0"/>
              <a:t>is to be chosen rather than great riches, Loving favor rather than silver and gold.</a:t>
            </a:r>
          </a:p>
          <a:p>
            <a:pPr algn="l"/>
            <a:r>
              <a:rPr lang="en-US" b="0" dirty="0"/>
              <a:t>     </a:t>
            </a:r>
            <a:r>
              <a:rPr lang="en-US" b="1" dirty="0"/>
              <a:t>Duet. 22:19 </a:t>
            </a:r>
            <a:r>
              <a:rPr lang="en-US" b="0" dirty="0"/>
              <a:t>- And they shall amerce him in an hundred shekels of silver, and give them unto the father of the damsel, because he hath brought up an </a:t>
            </a:r>
            <a:r>
              <a:rPr lang="en-US" b="1" dirty="0"/>
              <a:t>evil name upon a virgin</a:t>
            </a:r>
            <a:r>
              <a:rPr lang="en-US" b="0" dirty="0"/>
              <a:t> of Israel: and she shall be his wife; he may not put her away all his days. </a:t>
            </a:r>
            <a:r>
              <a:rPr lang="en-US" b="0" i="0" u="none" strike="noStrike" baseline="0" dirty="0"/>
              <a:t>If the accusing man has been discovered as wrong he was to pay his wife’s father and mother 100 shekels of silver because he has sought to shame his wife by giving her an </a:t>
            </a:r>
            <a:r>
              <a:rPr lang="en-US" b="1" i="0" u="none" strike="noStrike" baseline="0" dirty="0"/>
              <a:t>evil name.</a:t>
            </a:r>
            <a:r>
              <a:rPr lang="en-US" b="0" i="0" u="none" strike="noStrike" baseline="0" dirty="0"/>
              <a:t> </a:t>
            </a:r>
            <a:endParaRPr lang="en-US" b="0" dirty="0"/>
          </a:p>
          <a:p>
            <a:r>
              <a:rPr lang="en-US" b="0" u="sng" dirty="0"/>
              <a:t>3- </a:t>
            </a:r>
            <a:r>
              <a:rPr lang="en-US" b="1" u="sng" dirty="0"/>
              <a:t>Lk. 8:15</a:t>
            </a:r>
            <a:r>
              <a:rPr lang="en-US" b="1" dirty="0"/>
              <a:t> </a:t>
            </a:r>
            <a:r>
              <a:rPr lang="en-US" b="0" dirty="0"/>
              <a:t>- "But the ones that fell on the good ground are those who, having heard the word with a </a:t>
            </a:r>
            <a:r>
              <a:rPr lang="en-US" b="1" dirty="0"/>
              <a:t>noble and good heart</a:t>
            </a:r>
            <a:r>
              <a:rPr lang="en-US" b="0" dirty="0"/>
              <a:t>, keep it and bear fruit with patience.</a:t>
            </a:r>
          </a:p>
          <a:p>
            <a:r>
              <a:rPr lang="en-US" b="0" dirty="0"/>
              <a:t>     </a:t>
            </a:r>
            <a:r>
              <a:rPr lang="en-US" b="1" dirty="0"/>
              <a:t>Heb. 3:12 </a:t>
            </a:r>
            <a:r>
              <a:rPr lang="en-US" b="0" dirty="0"/>
              <a:t>- Beware, brethren, lest there be in any of you an </a:t>
            </a:r>
            <a:r>
              <a:rPr lang="en-US" b="1" dirty="0"/>
              <a:t>evil heart </a:t>
            </a:r>
            <a:r>
              <a:rPr lang="en-US" b="0" dirty="0"/>
              <a:t>of unbelief in departing from the living God.</a:t>
            </a:r>
          </a:p>
          <a:p>
            <a:r>
              <a:rPr lang="en-US" b="0" u="sng" dirty="0"/>
              <a:t>4- </a:t>
            </a:r>
            <a:r>
              <a:rPr lang="en-US" b="1" u="sng" dirty="0"/>
              <a:t>1 Cor. 15:33, NKJV</a:t>
            </a:r>
            <a:r>
              <a:rPr lang="en-US" b="0" dirty="0"/>
              <a:t>-Do not be deceived: "Evil company corrupts </a:t>
            </a:r>
            <a:r>
              <a:rPr lang="en-US" b="1" dirty="0"/>
              <a:t>good habits</a:t>
            </a:r>
            <a:r>
              <a:rPr lang="en-US" b="0" dirty="0"/>
              <a:t>.“</a:t>
            </a:r>
          </a:p>
          <a:p>
            <a:r>
              <a:rPr lang="en-US" b="0" dirty="0"/>
              <a:t>     </a:t>
            </a:r>
            <a:r>
              <a:rPr lang="en-US" b="1" dirty="0"/>
              <a:t>1 Sam 2:22-23 </a:t>
            </a:r>
            <a:r>
              <a:rPr lang="en-US" b="0" dirty="0"/>
              <a:t>-  Now Eli was very old; and he heard everything his sons did to all Israel, and how they </a:t>
            </a:r>
            <a:r>
              <a:rPr lang="en-US" b="1" dirty="0"/>
              <a:t>lay with the women who assembled at the door of the tabernacle of meeting</a:t>
            </a:r>
            <a:r>
              <a:rPr lang="en-US" b="0" dirty="0"/>
              <a:t> 23 So he said to them, "Why do you do such things? For I hear of your </a:t>
            </a:r>
            <a:r>
              <a:rPr lang="en-US" b="1" dirty="0"/>
              <a:t>evil dealings </a:t>
            </a:r>
            <a:r>
              <a:rPr lang="en-US" b="0" dirty="0"/>
              <a:t>from all the people.</a:t>
            </a:r>
          </a:p>
          <a:p>
            <a:pPr algn="l"/>
            <a:r>
              <a:rPr lang="en-US" b="0" u="sng" dirty="0"/>
              <a:t>5- </a:t>
            </a:r>
            <a:r>
              <a:rPr lang="en-US" b="1" u="sng" dirty="0"/>
              <a:t>Phil. 4:8 </a:t>
            </a:r>
            <a:r>
              <a:rPr lang="en-US" b="0" dirty="0"/>
              <a:t>- Finally, brethren, whatsoever things are true, whatsoever things are honest, whatsoever things are just, whatsoever things are pure, whatsoever things are lovely, whatsoever things are of </a:t>
            </a:r>
            <a:r>
              <a:rPr lang="en-US" b="1" dirty="0"/>
              <a:t>good report</a:t>
            </a:r>
            <a:r>
              <a:rPr lang="en-US" b="0" dirty="0"/>
              <a:t>; if there be any virtue, and if there be any praise, think on these things. </a:t>
            </a:r>
            <a:r>
              <a:rPr lang="en-US" b="0" i="1" u="none" strike="noStrike" baseline="0" dirty="0"/>
              <a:t>The teaching of Christ is the only set of instructions that lead one to the forgiveness of their sins. Let us think on these words for they alone will succeed in saving man’s soul.</a:t>
            </a:r>
            <a:endParaRPr lang="en-US" b="0" i="1" dirty="0"/>
          </a:p>
          <a:p>
            <a:pPr algn="l"/>
            <a:r>
              <a:rPr lang="en-US" b="0" dirty="0"/>
              <a:t>    </a:t>
            </a:r>
            <a:r>
              <a:rPr lang="en-US" b="1" dirty="0"/>
              <a:t>2 Cor. 6:8</a:t>
            </a:r>
            <a:r>
              <a:rPr lang="en-US" b="0" dirty="0"/>
              <a:t> - by honor and dishonor, by </a:t>
            </a:r>
            <a:r>
              <a:rPr lang="en-US" b="1" dirty="0"/>
              <a:t>evil report </a:t>
            </a:r>
            <a:r>
              <a:rPr lang="en-US" b="0" dirty="0"/>
              <a:t>and good report; as deceivers, and yet true; </a:t>
            </a:r>
          </a:p>
          <a:p>
            <a:pPr lvl="0"/>
            <a:r>
              <a:rPr lang="en-US" b="0" u="sng" dirty="0"/>
              <a:t>6 -</a:t>
            </a:r>
            <a:r>
              <a:rPr lang="en-US" b="1" u="sng" dirty="0"/>
              <a:t>Matt. 5:16 </a:t>
            </a:r>
            <a:r>
              <a:rPr lang="en-US" b="0" dirty="0"/>
              <a:t>- Let your light so shine before men, that they may see your </a:t>
            </a:r>
            <a:r>
              <a:rPr lang="en-US" b="1" dirty="0"/>
              <a:t>good works</a:t>
            </a:r>
            <a:r>
              <a:rPr lang="en-US" b="0" dirty="0"/>
              <a:t>, and glorify your Father which is in heaven.</a:t>
            </a:r>
          </a:p>
          <a:p>
            <a:pPr lvl="0"/>
            <a:r>
              <a:rPr lang="en-US" b="0" dirty="0"/>
              <a:t>    </a:t>
            </a:r>
            <a:r>
              <a:rPr lang="en-US" b="1" dirty="0"/>
              <a:t>Jas. 3:16 </a:t>
            </a:r>
            <a:r>
              <a:rPr lang="en-US" b="0" dirty="0"/>
              <a:t>- For where envying and strife is, there is confusion and </a:t>
            </a:r>
            <a:r>
              <a:rPr lang="en-US" b="1" dirty="0"/>
              <a:t>every evil </a:t>
            </a:r>
            <a:r>
              <a:rPr lang="en-US" b="0" dirty="0"/>
              <a:t>work.</a:t>
            </a:r>
          </a:p>
          <a:p>
            <a:pPr algn="l"/>
            <a:r>
              <a:rPr lang="en-US" b="0" u="sng" dirty="0"/>
              <a:t>7- </a:t>
            </a:r>
            <a:r>
              <a:rPr lang="en-US" b="1" u="sng" dirty="0"/>
              <a:t>1 Kgs. 12:7 </a:t>
            </a:r>
            <a:r>
              <a:rPr lang="en-US" b="0" dirty="0"/>
              <a:t>-  And king Rehoboam consulted with the old men, that stood before Solomon his father while he yet lived, and said, How do ye advise that I may answer this people? 7 And they spake unto him, saying, If thou wilt be a servant unto this people this day, and wilt serve them, and answer them, and speak </a:t>
            </a:r>
            <a:r>
              <a:rPr lang="en-US" b="1" dirty="0"/>
              <a:t>good words </a:t>
            </a:r>
            <a:r>
              <a:rPr lang="en-US" b="0" dirty="0"/>
              <a:t>to them, then they will be thy servants for ever. </a:t>
            </a:r>
          </a:p>
          <a:p>
            <a:pPr algn="l"/>
            <a:r>
              <a:rPr lang="en-US" b="0" dirty="0"/>
              <a:t>     </a:t>
            </a:r>
            <a:r>
              <a:rPr lang="en-US" b="1" dirty="0"/>
              <a:t>Eph. 4:31 </a:t>
            </a:r>
            <a:r>
              <a:rPr lang="en-US" b="0" dirty="0"/>
              <a:t>- Let all bitterness, and wrath, and anger, and </a:t>
            </a:r>
            <a:r>
              <a:rPr lang="en-US" b="0" dirty="0" err="1"/>
              <a:t>clamour</a:t>
            </a:r>
            <a:r>
              <a:rPr lang="en-US" b="0" dirty="0"/>
              <a:t>, and </a:t>
            </a:r>
            <a:r>
              <a:rPr lang="en-US" b="1" dirty="0"/>
              <a:t>evil speaking</a:t>
            </a:r>
            <a:r>
              <a:rPr lang="en-US" b="0" dirty="0"/>
              <a:t>, be put away from you, with all malice.</a:t>
            </a:r>
          </a:p>
          <a:p>
            <a:pPr lvl="0"/>
            <a:r>
              <a:rPr lang="en-US" b="0" u="sng" dirty="0"/>
              <a:t>8- </a:t>
            </a:r>
            <a:r>
              <a:rPr lang="en-US" b="1" u="sng" dirty="0"/>
              <a:t>Matt. 7:17 </a:t>
            </a:r>
            <a:r>
              <a:rPr lang="en-US" b="0" dirty="0"/>
              <a:t>- Even so every good tree bringeth forth </a:t>
            </a:r>
            <a:r>
              <a:rPr lang="en-US" b="1" dirty="0"/>
              <a:t>good fruit</a:t>
            </a:r>
            <a:r>
              <a:rPr lang="en-US" b="0" dirty="0"/>
              <a:t>; but a corrupt tree bringeth forth evil fruit.</a:t>
            </a:r>
          </a:p>
          <a:p>
            <a:pPr lvl="0"/>
            <a:r>
              <a:rPr lang="en-US" b="1" dirty="0"/>
              <a:t>    Matt. 7:18 </a:t>
            </a:r>
            <a:r>
              <a:rPr lang="en-US" b="0" dirty="0"/>
              <a:t>- A good tree cannot bring forth </a:t>
            </a:r>
            <a:r>
              <a:rPr lang="en-US" b="1" dirty="0"/>
              <a:t>evil fruit</a:t>
            </a:r>
            <a:r>
              <a:rPr lang="en-US" b="0" dirty="0"/>
              <a:t>, neither can a corrupt tree bring forth good fruit.</a:t>
            </a:r>
          </a:p>
          <a:p>
            <a:pPr lvl="0"/>
            <a:r>
              <a:rPr lang="en-US" b="0" u="sng" dirty="0"/>
              <a:t>9- </a:t>
            </a:r>
            <a:r>
              <a:rPr lang="en-US" b="1" u="sng" dirty="0"/>
              <a:t>Prov. 2:9 </a:t>
            </a:r>
            <a:r>
              <a:rPr lang="en-US" b="0" dirty="0"/>
              <a:t>- Then shalt thou understand righteousness, and judgment, and equity; yea, every </a:t>
            </a:r>
            <a:r>
              <a:rPr lang="en-US" b="1" dirty="0"/>
              <a:t>good path</a:t>
            </a:r>
            <a:r>
              <a:rPr lang="en-US" b="0" dirty="0"/>
              <a:t>.</a:t>
            </a:r>
          </a:p>
          <a:p>
            <a:pPr lvl="0"/>
            <a:r>
              <a:rPr lang="en-US" b="0" dirty="0"/>
              <a:t>    </a:t>
            </a:r>
            <a:r>
              <a:rPr lang="en-US" b="1" dirty="0"/>
              <a:t>Jer. 23:10 </a:t>
            </a:r>
            <a:r>
              <a:rPr lang="en-US" b="0" dirty="0"/>
              <a:t>- For the land is full of adulterers; for because of swearing the land </a:t>
            </a:r>
            <a:r>
              <a:rPr lang="en-US" b="0" dirty="0" err="1"/>
              <a:t>mourneth</a:t>
            </a:r>
            <a:r>
              <a:rPr lang="en-US" b="0" dirty="0"/>
              <a:t>; the pleasant places of the wilderness are dried up, and </a:t>
            </a:r>
            <a:r>
              <a:rPr lang="en-US" b="1" dirty="0"/>
              <a:t>their course is evil</a:t>
            </a:r>
            <a:r>
              <a:rPr lang="en-US" b="0" dirty="0"/>
              <a:t>, and their force is not right.</a:t>
            </a:r>
          </a:p>
          <a:p>
            <a:pPr lvl="0"/>
            <a:r>
              <a:rPr lang="en-US" b="0" u="sng" dirty="0"/>
              <a:t>10- </a:t>
            </a:r>
            <a:r>
              <a:rPr lang="en-US" b="1" u="sng" dirty="0"/>
              <a:t>Prov. 20:18</a:t>
            </a:r>
            <a:r>
              <a:rPr lang="en-US" b="1" dirty="0"/>
              <a:t> </a:t>
            </a:r>
            <a:r>
              <a:rPr lang="en-US" b="0" dirty="0"/>
              <a:t>- Every purpose is established by counsel: and with </a:t>
            </a:r>
            <a:r>
              <a:rPr lang="en-US" b="1" dirty="0"/>
              <a:t>good advice </a:t>
            </a:r>
            <a:r>
              <a:rPr lang="en-US" b="0" dirty="0"/>
              <a:t>make war.</a:t>
            </a:r>
          </a:p>
          <a:p>
            <a:pPr algn="l"/>
            <a:r>
              <a:rPr lang="en-US" b="1" dirty="0"/>
              <a:t>       Isa. 7:5 </a:t>
            </a:r>
            <a:r>
              <a:rPr lang="en-US" b="0" dirty="0"/>
              <a:t>- Because Syria, Ephraim, and the son of </a:t>
            </a:r>
            <a:r>
              <a:rPr lang="en-US" b="0" dirty="0" err="1"/>
              <a:t>Remaliah</a:t>
            </a:r>
            <a:r>
              <a:rPr lang="en-US" b="0" dirty="0"/>
              <a:t>, have taken </a:t>
            </a:r>
            <a:r>
              <a:rPr lang="en-US" b="1" dirty="0"/>
              <a:t>evil counsel </a:t>
            </a:r>
            <a:r>
              <a:rPr lang="en-US" b="0" dirty="0"/>
              <a:t>against thee, saying. </a:t>
            </a:r>
          </a:p>
          <a:p>
            <a:endParaRPr lang="en-US" b="0" dirty="0"/>
          </a:p>
        </p:txBody>
      </p:sp>
      <p:sp>
        <p:nvSpPr>
          <p:cNvPr id="4" name="Slide Number Placeholder 3"/>
          <p:cNvSpPr>
            <a:spLocks noGrp="1"/>
          </p:cNvSpPr>
          <p:nvPr>
            <p:ph type="sldNum" sz="quarter" idx="5"/>
          </p:nvPr>
        </p:nvSpPr>
        <p:spPr/>
        <p:txBody>
          <a:bodyPr/>
          <a:lstStyle/>
          <a:p>
            <a:fld id="{5C1F6D18-A8F4-4142-AAED-EBD268098370}" type="slidenum">
              <a:rPr lang="en-US" smtClean="0"/>
              <a:t>9</a:t>
            </a:fld>
            <a:endParaRPr lang="en-US"/>
          </a:p>
        </p:txBody>
      </p:sp>
      <p:sp>
        <p:nvSpPr>
          <p:cNvPr id="5" name="Date Placeholder 4">
            <a:extLst>
              <a:ext uri="{FF2B5EF4-FFF2-40B4-BE49-F238E27FC236}">
                <a16:creationId xmlns:a16="http://schemas.microsoft.com/office/drawing/2014/main" id="{543D787D-63F2-47E8-A0E2-4E62FC56F6A9}"/>
              </a:ext>
            </a:extLst>
          </p:cNvPr>
          <p:cNvSpPr>
            <a:spLocks noGrp="1"/>
          </p:cNvSpPr>
          <p:nvPr>
            <p:ph type="dt" idx="1"/>
          </p:nvPr>
        </p:nvSpPr>
        <p:spPr/>
        <p:txBody>
          <a:bodyPr/>
          <a:lstStyle/>
          <a:p>
            <a:r>
              <a:rPr lang="en-US"/>
              <a:t>10/18/2020</a:t>
            </a:r>
          </a:p>
        </p:txBody>
      </p:sp>
    </p:spTree>
    <p:extLst>
      <p:ext uri="{BB962C8B-B14F-4D97-AF65-F5344CB8AC3E}">
        <p14:creationId xmlns:p14="http://schemas.microsoft.com/office/powerpoint/2010/main" val="86602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45134E58-4ADF-4CE0-9CCB-C73D7469F494}" type="datetime1">
              <a:rPr lang="en-US" smtClean="0"/>
              <a:t>10/18/2020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DE9DA1-721B-4002-8BD7-FE5A2E40ECC7}" type="datetime1">
              <a:rPr lang="en-US" smtClean="0"/>
              <a:t>10/18/2020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5271F2D7-808A-4509-AEE7-043D272EE6FB}" type="datetime1">
              <a:rPr lang="en-US" smtClean="0"/>
              <a:t>10/18/2020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125C58-1841-4C69-A925-BBDC26807D23}" type="datetime1">
              <a:rPr lang="en-US" smtClean="0"/>
              <a:t>10/18/2020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E303590-27C6-4424-8B9C-F6B320C4C1AE}" type="datetime1">
              <a:rPr lang="en-US" smtClean="0"/>
              <a:t>10/18/2020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435EF8-CC0F-43C3-A17B-DC30487A97C5}" type="datetime1">
              <a:rPr lang="en-US" smtClean="0"/>
              <a:t>10/18/2020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D31B6-457B-49C0-BDAA-82C6B11BC2B5}" type="datetime1">
              <a:rPr lang="en-US" smtClean="0"/>
              <a:t>10/18/2020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4D05ACC0-0506-4DD9-8421-3A05BE202920}" type="datetime1">
              <a:rPr lang="en-US" smtClean="0"/>
              <a:t>10/18/2020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C3F691FE-0680-4CCD-A902-B82AA3127C5A}" type="datetime1">
              <a:rPr lang="en-US" smtClean="0"/>
              <a:t>10/18/2020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D54E598-4E2C-4F30-893C-C87EB3D2D01A}" type="datetime1">
              <a:rPr lang="en-US" smtClean="0"/>
              <a:t>10/18/2020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BA1780-A246-4C7F-9267-727EF2F4E785}"/>
              </a:ext>
              <a:ext uri="{C183D7F6-B498-43B3-948B-1728B52AA6E4}">
                <adec:decorative xmlns:adec="http://schemas.microsoft.com/office/drawing/2017/decorative" val="1"/>
              </a:ext>
            </a:extLst>
          </p:cNvPr>
          <p:cNvPicPr>
            <a:picLocks noChangeAspect="1"/>
          </p:cNvPicPr>
          <p:nvPr/>
        </p:nvPicPr>
        <p:blipFill rotWithShape="1">
          <a:blip r:embed="rId4"/>
          <a:srcRect t="3846"/>
          <a:stretch/>
        </p:blipFill>
        <p:spPr>
          <a:xfrm>
            <a:off x="21" y="10"/>
            <a:ext cx="12191979" cy="6857990"/>
          </a:xfrm>
          <a:prstGeom prst="rect">
            <a:avLst/>
          </a:prstGeom>
        </p:spPr>
      </p:pic>
      <p:sp>
        <p:nvSpPr>
          <p:cNvPr id="19" name="Rectangle 18">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21" name="Rectangle 20">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C0D7398C-75E5-4CB0-BA4F-D7D5CF2495D4}"/>
              </a:ext>
            </a:extLst>
          </p:cNvPr>
          <p:cNvSpPr>
            <a:spLocks noGrp="1"/>
          </p:cNvSpPr>
          <p:nvPr>
            <p:ph type="ctrTitle"/>
          </p:nvPr>
        </p:nvSpPr>
        <p:spPr>
          <a:xfrm>
            <a:off x="1276054" y="2516588"/>
            <a:ext cx="4775075" cy="1412117"/>
          </a:xfrm>
        </p:spPr>
        <p:txBody>
          <a:bodyPr>
            <a:normAutofit/>
          </a:bodyPr>
          <a:lstStyle/>
          <a:p>
            <a:r>
              <a:rPr lang="en-US" sz="4400" b="1" i="1" dirty="0">
                <a:solidFill>
                  <a:schemeClr val="tx1"/>
                </a:solidFill>
                <a:latin typeface="Candara" panose="020E0502030303020204" pitchFamily="34" charset="0"/>
              </a:rPr>
              <a:t>Discerning both good and evil</a:t>
            </a:r>
          </a:p>
        </p:txBody>
      </p:sp>
      <p:sp>
        <p:nvSpPr>
          <p:cNvPr id="3" name="Subtitle 2">
            <a:extLst>
              <a:ext uri="{FF2B5EF4-FFF2-40B4-BE49-F238E27FC236}">
                <a16:creationId xmlns:a16="http://schemas.microsoft.com/office/drawing/2014/main" id="{5C5BFB45-FC34-495C-9C68-F9641246C2EE}"/>
              </a:ext>
            </a:extLst>
          </p:cNvPr>
          <p:cNvSpPr>
            <a:spLocks noGrp="1"/>
          </p:cNvSpPr>
          <p:nvPr>
            <p:ph type="subTitle" idx="1"/>
          </p:nvPr>
        </p:nvSpPr>
        <p:spPr>
          <a:xfrm>
            <a:off x="2477491" y="3928705"/>
            <a:ext cx="2396455" cy="559656"/>
          </a:xfrm>
          <a:solidFill>
            <a:schemeClr val="bg1"/>
          </a:solidFill>
        </p:spPr>
        <p:txBody>
          <a:bodyPr>
            <a:normAutofit/>
          </a:bodyPr>
          <a:lstStyle/>
          <a:p>
            <a:r>
              <a:rPr lang="en-US" sz="2400" b="1" dirty="0">
                <a:solidFill>
                  <a:schemeClr val="tx1"/>
                </a:solidFill>
                <a:latin typeface="Candara" panose="020E0502030303020204" pitchFamily="34" charset="0"/>
              </a:rPr>
              <a:t>Hebrews 5:12-14</a:t>
            </a:r>
          </a:p>
        </p:txBody>
      </p:sp>
    </p:spTree>
    <p:extLst>
      <p:ext uri="{BB962C8B-B14F-4D97-AF65-F5344CB8AC3E}">
        <p14:creationId xmlns:p14="http://schemas.microsoft.com/office/powerpoint/2010/main" val="215208291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p:stCondLst>
                              <p:cond delay="1250"/>
                            </p:stCondLst>
                            <p:childTnLst>
                              <p:par>
                                <p:cTn id="9" presetID="10" presetClass="entr" presetSubtype="0" fill="hold" grpId="0" nodeType="afterEffect">
                                  <p:stCondLst>
                                    <p:cond delay="5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1000"/>
                                        <p:tgtEl>
                                          <p:spTgt spid="3">
                                            <p:bg/>
                                          </p:spTgt>
                                        </p:tgtEl>
                                      </p:cBhvr>
                                    </p:animEffect>
                                  </p:childTnLst>
                                </p:cTn>
                              </p:par>
                            </p:childTnLst>
                          </p:cTn>
                        </p:par>
                        <p:par>
                          <p:cTn id="12" fill="hold">
                            <p:stCondLst>
                              <p:cond delay="23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4" y="696286"/>
            <a:ext cx="11109253" cy="838899"/>
          </a:xfrm>
        </p:spPr>
        <p:txBody>
          <a:bodyPr>
            <a:normAutofit/>
          </a:bodyPr>
          <a:lstStyle/>
          <a:p>
            <a:r>
              <a:rPr lang="en-US" sz="4800" b="1" dirty="0">
                <a:latin typeface="Candara" panose="020E0502030303020204" pitchFamily="34" charset="0"/>
              </a:rPr>
              <a:t>Bible Examples of Failure in Discernment</a:t>
            </a: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5" y="1610686"/>
            <a:ext cx="10881351" cy="4904414"/>
          </a:xfrm>
        </p:spPr>
        <p:txBody>
          <a:bodyPr>
            <a:normAutofit/>
          </a:bodyPr>
          <a:lstStyle/>
          <a:p>
            <a:pPr marL="0" indent="0">
              <a:lnSpc>
                <a:spcPct val="100000"/>
              </a:lnSpc>
              <a:buNone/>
            </a:pPr>
            <a:r>
              <a:rPr lang="en-US" sz="3600" b="1" dirty="0">
                <a:latin typeface="Candara" panose="020E0502030303020204" pitchFamily="34" charset="0"/>
              </a:rPr>
              <a:t>The young prophet was deceived by a lie </a:t>
            </a:r>
            <a:endParaRPr lang="en-US" sz="3600" dirty="0">
              <a:latin typeface="Candara" panose="020E0502030303020204" pitchFamily="34" charset="0"/>
            </a:endParaRPr>
          </a:p>
          <a:p>
            <a:pPr lvl="1">
              <a:buFont typeface="Wingdings" panose="05000000000000000000" pitchFamily="2" charset="2"/>
              <a:buChar char="§"/>
            </a:pPr>
            <a:r>
              <a:rPr lang="en-US" sz="3200" dirty="0">
                <a:latin typeface="Candara" panose="020E0502030303020204" pitchFamily="34" charset="0"/>
              </a:rPr>
              <a:t>1 kings 13:1-24</a:t>
            </a:r>
          </a:p>
          <a:p>
            <a:pPr marL="0" indent="0">
              <a:lnSpc>
                <a:spcPct val="100000"/>
              </a:lnSpc>
              <a:buNone/>
            </a:pPr>
            <a:r>
              <a:rPr lang="en-US" sz="3600" b="1" dirty="0">
                <a:latin typeface="Candara" panose="020E0502030303020204" pitchFamily="34" charset="0"/>
              </a:rPr>
              <a:t>The foolish “rich” farmer </a:t>
            </a:r>
          </a:p>
          <a:p>
            <a:pPr lvl="1">
              <a:buFont typeface="Wingdings" panose="05000000000000000000" pitchFamily="2" charset="2"/>
              <a:buChar char="§"/>
            </a:pPr>
            <a:r>
              <a:rPr lang="en-US" sz="3200" dirty="0">
                <a:latin typeface="Candara" panose="020E0502030303020204" pitchFamily="34" charset="0"/>
              </a:rPr>
              <a:t>Luke 12:16-21</a:t>
            </a:r>
          </a:p>
          <a:p>
            <a:pPr marL="0" indent="0">
              <a:lnSpc>
                <a:spcPct val="100000"/>
              </a:lnSpc>
              <a:buNone/>
            </a:pPr>
            <a:r>
              <a:rPr lang="en-US" sz="3600" b="1" dirty="0">
                <a:latin typeface="Candara" panose="020E0502030303020204" pitchFamily="34" charset="0"/>
              </a:rPr>
              <a:t>Martha</a:t>
            </a:r>
            <a:endParaRPr lang="en-US" sz="3600" dirty="0">
              <a:latin typeface="Candara" panose="020E0502030303020204" pitchFamily="34" charset="0"/>
            </a:endParaRPr>
          </a:p>
          <a:p>
            <a:pPr lvl="1">
              <a:buFont typeface="Wingdings" panose="05000000000000000000" pitchFamily="2" charset="2"/>
              <a:buChar char="§"/>
            </a:pPr>
            <a:r>
              <a:rPr lang="en-US" sz="3200" dirty="0">
                <a:latin typeface="Candara" panose="020E0502030303020204" pitchFamily="34" charset="0"/>
              </a:rPr>
              <a:t>Luke 10:38-42</a:t>
            </a:r>
          </a:p>
          <a:p>
            <a:pPr marL="0" indent="0">
              <a:lnSpc>
                <a:spcPct val="100000"/>
              </a:lnSpc>
              <a:buNone/>
            </a:pPr>
            <a:r>
              <a:rPr lang="en-US" sz="3600" b="1" dirty="0">
                <a:latin typeface="Candara" panose="020E0502030303020204" pitchFamily="34" charset="0"/>
              </a:rPr>
              <a:t>The Pharisees</a:t>
            </a:r>
          </a:p>
          <a:p>
            <a:pPr lvl="1">
              <a:buFont typeface="Wingdings" panose="05000000000000000000" pitchFamily="2" charset="2"/>
              <a:buChar char="§"/>
            </a:pPr>
            <a:r>
              <a:rPr lang="en-US" sz="3200" dirty="0">
                <a:latin typeface="Candara" panose="020E0502030303020204" pitchFamily="34" charset="0"/>
              </a:rPr>
              <a:t>Matthew 23:23-25</a:t>
            </a:r>
          </a:p>
          <a:p>
            <a:pPr marL="0" indent="0">
              <a:lnSpc>
                <a:spcPct val="100000"/>
              </a:lnSpc>
              <a:buNone/>
            </a:pPr>
            <a:endParaRPr lang="en-US" sz="27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990C483F-43DE-4344-A467-A43D172F38DE}"/>
              </a:ext>
            </a:extLst>
          </p:cNvPr>
          <p:cNvSpPr>
            <a:spLocks noGrp="1"/>
          </p:cNvSpPr>
          <p:nvPr>
            <p:ph type="sldNum" sz="quarter" idx="12"/>
          </p:nvPr>
        </p:nvSpPr>
        <p:spPr/>
        <p:txBody>
          <a:bodyPr/>
          <a:lstStyle/>
          <a:p>
            <a:fld id="{34B7E4EF-A1BD-40F4-AB7B-04F084DD991D}" type="slidenum">
              <a:rPr lang="en-US" smtClean="0"/>
              <a:t>10</a:t>
            </a:fld>
            <a:endParaRPr lang="en-US" dirty="0"/>
          </a:p>
        </p:txBody>
      </p:sp>
    </p:spTree>
    <p:extLst>
      <p:ext uri="{BB962C8B-B14F-4D97-AF65-F5344CB8AC3E}">
        <p14:creationId xmlns:p14="http://schemas.microsoft.com/office/powerpoint/2010/main" val="3172858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par>
                          <p:cTn id="17" fill="hold">
                            <p:stCondLst>
                              <p:cond delay="125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par>
                          <p:cTn id="26" fill="hold">
                            <p:stCondLst>
                              <p:cond delay="125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25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250"/>
                                        <p:tgtEl>
                                          <p:spTgt spid="3">
                                            <p:txEl>
                                              <p:pRg st="6" end="6"/>
                                            </p:txEl>
                                          </p:spTgt>
                                        </p:tgtEl>
                                      </p:cBhvr>
                                    </p:animEffect>
                                  </p:childTnLst>
                                </p:cTn>
                              </p:par>
                            </p:childTnLst>
                          </p:cTn>
                        </p:par>
                        <p:par>
                          <p:cTn id="35" fill="hold">
                            <p:stCondLst>
                              <p:cond delay="1250"/>
                            </p:stCondLst>
                            <p:childTnLst>
                              <p:par>
                                <p:cTn id="36" presetID="10" presetClass="entr" presetSubtype="0" fill="hold" grpId="0" nodeType="after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4" y="696286"/>
            <a:ext cx="11109253" cy="838899"/>
          </a:xfrm>
        </p:spPr>
        <p:txBody>
          <a:bodyPr>
            <a:normAutofit/>
          </a:bodyPr>
          <a:lstStyle/>
          <a:p>
            <a:r>
              <a:rPr lang="en-US" sz="4800" b="1" dirty="0">
                <a:latin typeface="Candara" panose="020E0502030303020204" pitchFamily="34" charset="0"/>
              </a:rPr>
              <a:t>Bible Examples of Failure in Discernment</a:t>
            </a: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5" y="1610686"/>
            <a:ext cx="10881351" cy="4904414"/>
          </a:xfrm>
        </p:spPr>
        <p:txBody>
          <a:bodyPr>
            <a:normAutofit fontScale="92500" lnSpcReduction="20000"/>
          </a:bodyPr>
          <a:lstStyle/>
          <a:p>
            <a:pPr marL="0" indent="0">
              <a:lnSpc>
                <a:spcPct val="100000"/>
              </a:lnSpc>
              <a:buNone/>
            </a:pPr>
            <a:r>
              <a:rPr lang="en-US" sz="3600" b="1" dirty="0">
                <a:latin typeface="Candara" panose="020E0502030303020204" pitchFamily="34" charset="0"/>
              </a:rPr>
              <a:t>The men who brought to Jesus the woman taken in adultery, demanding she be stoned </a:t>
            </a:r>
            <a:r>
              <a:rPr lang="en-US" sz="3600" dirty="0">
                <a:latin typeface="Candara" panose="020E0502030303020204" pitchFamily="34" charset="0"/>
              </a:rPr>
              <a:t>- John 8:3-11</a:t>
            </a:r>
          </a:p>
          <a:p>
            <a:pPr marL="0" indent="0">
              <a:lnSpc>
                <a:spcPct val="100000"/>
              </a:lnSpc>
              <a:buNone/>
            </a:pPr>
            <a:r>
              <a:rPr lang="en-US" sz="3600" b="1" dirty="0">
                <a:latin typeface="Candara" panose="020E0502030303020204" pitchFamily="34" charset="0"/>
              </a:rPr>
              <a:t>Their mistake - They…</a:t>
            </a:r>
          </a:p>
          <a:p>
            <a:pPr lvl="1">
              <a:buFont typeface="Wingdings" panose="05000000000000000000" pitchFamily="2" charset="2"/>
              <a:buChar char="§"/>
            </a:pPr>
            <a:r>
              <a:rPr lang="en-US" sz="3200" dirty="0">
                <a:latin typeface="Candara" panose="020E0502030303020204" pitchFamily="34" charset="0"/>
              </a:rPr>
              <a:t>Did not bring the man</a:t>
            </a:r>
          </a:p>
          <a:p>
            <a:pPr lvl="1">
              <a:buFont typeface="Wingdings" panose="05000000000000000000" pitchFamily="2" charset="2"/>
              <a:buChar char="§"/>
            </a:pPr>
            <a:r>
              <a:rPr lang="en-US" sz="3200" dirty="0">
                <a:latin typeface="Candara" panose="020E0502030303020204" pitchFamily="34" charset="0"/>
              </a:rPr>
              <a:t>Made a spectacle of her and put her in the midst of them</a:t>
            </a:r>
          </a:p>
          <a:p>
            <a:pPr lvl="1">
              <a:buFont typeface="Wingdings" panose="05000000000000000000" pitchFamily="2" charset="2"/>
              <a:buChar char="§"/>
            </a:pPr>
            <a:r>
              <a:rPr lang="en-US" sz="3200" dirty="0">
                <a:latin typeface="Candara" panose="020E0502030303020204" pitchFamily="34" charset="0"/>
              </a:rPr>
              <a:t>Did not care who they hurt to make their point</a:t>
            </a:r>
          </a:p>
          <a:p>
            <a:pPr lvl="1">
              <a:buFont typeface="Wingdings" panose="05000000000000000000" pitchFamily="2" charset="2"/>
              <a:buChar char="§"/>
            </a:pPr>
            <a:r>
              <a:rPr lang="en-US" sz="3200" dirty="0">
                <a:latin typeface="Candara" panose="020E0502030303020204" pitchFamily="34" charset="0"/>
              </a:rPr>
              <a:t>Saw her sin, but were blind to their sins</a:t>
            </a:r>
          </a:p>
          <a:p>
            <a:pPr lvl="1">
              <a:buFont typeface="Wingdings" panose="05000000000000000000" pitchFamily="2" charset="2"/>
              <a:buChar char="§"/>
            </a:pPr>
            <a:r>
              <a:rPr lang="en-US" sz="3200" dirty="0">
                <a:latin typeface="Candara" panose="020E0502030303020204" pitchFamily="34" charset="0"/>
              </a:rPr>
              <a:t>Pointed out her sins to justify themselves</a:t>
            </a:r>
          </a:p>
          <a:p>
            <a:pPr marL="0" indent="0">
              <a:buNone/>
            </a:pPr>
            <a:r>
              <a:rPr lang="en-US" sz="3600" b="1" dirty="0">
                <a:latin typeface="Candara" panose="020E0502030303020204" pitchFamily="34" charset="0"/>
              </a:rPr>
              <a:t>Jesus </a:t>
            </a:r>
            <a:r>
              <a:rPr lang="en-US" sz="3600" b="1" i="1" dirty="0">
                <a:latin typeface="Candara" panose="020E0502030303020204" pitchFamily="34" charset="0"/>
              </a:rPr>
              <a:t>discerned</a:t>
            </a:r>
            <a:r>
              <a:rPr lang="en-US" sz="3600" b="1" dirty="0">
                <a:latin typeface="Candara" panose="020E0502030303020204" pitchFamily="34" charset="0"/>
              </a:rPr>
              <a:t> this matter properly and with mercy showing more concern for her future than for her past</a:t>
            </a:r>
          </a:p>
        </p:txBody>
      </p:sp>
      <p:sp>
        <p:nvSpPr>
          <p:cNvPr id="4" name="Slide Number Placeholder 3">
            <a:extLst>
              <a:ext uri="{FF2B5EF4-FFF2-40B4-BE49-F238E27FC236}">
                <a16:creationId xmlns:a16="http://schemas.microsoft.com/office/drawing/2014/main" id="{3F50ED47-27B4-4386-9736-0D75611DA3A1}"/>
              </a:ext>
            </a:extLst>
          </p:cNvPr>
          <p:cNvSpPr>
            <a:spLocks noGrp="1"/>
          </p:cNvSpPr>
          <p:nvPr>
            <p:ph type="sldNum" sz="quarter" idx="12"/>
          </p:nvPr>
        </p:nvSpPr>
        <p:spPr/>
        <p:txBody>
          <a:bodyPr/>
          <a:lstStyle/>
          <a:p>
            <a:fld id="{34B7E4EF-A1BD-40F4-AB7B-04F084DD991D}" type="slidenum">
              <a:rPr lang="en-US" smtClean="0"/>
              <a:t>11</a:t>
            </a:fld>
            <a:endParaRPr lang="en-US" dirty="0"/>
          </a:p>
        </p:txBody>
      </p:sp>
    </p:spTree>
    <p:extLst>
      <p:ext uri="{BB962C8B-B14F-4D97-AF65-F5344CB8AC3E}">
        <p14:creationId xmlns:p14="http://schemas.microsoft.com/office/powerpoint/2010/main" val="38838959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5" y="696286"/>
            <a:ext cx="10227578" cy="838899"/>
          </a:xfrm>
        </p:spPr>
        <p:txBody>
          <a:bodyPr>
            <a:normAutofit fontScale="90000"/>
          </a:bodyPr>
          <a:lstStyle/>
          <a:p>
            <a:r>
              <a:rPr lang="en-US" sz="4800" b="1" dirty="0">
                <a:latin typeface="Candara" panose="020E0502030303020204" pitchFamily="34" charset="0"/>
              </a:rPr>
              <a:t>Bible Guidelines For Wise Discernment</a:t>
            </a: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5" y="1553534"/>
            <a:ext cx="10881353" cy="4932991"/>
          </a:xfrm>
        </p:spPr>
        <p:txBody>
          <a:bodyPr>
            <a:normAutofit fontScale="92500"/>
          </a:bodyPr>
          <a:lstStyle/>
          <a:p>
            <a:pPr marL="0" indent="0">
              <a:spcBef>
                <a:spcPts val="600"/>
              </a:spcBef>
              <a:buNone/>
            </a:pPr>
            <a:r>
              <a:rPr lang="en-US" sz="3500" b="1" dirty="0">
                <a:latin typeface="Candara" panose="020E0502030303020204" pitchFamily="34" charset="0"/>
              </a:rPr>
              <a:t>Rely on Faith </a:t>
            </a:r>
            <a:r>
              <a:rPr lang="en-US" sz="3500" dirty="0">
                <a:latin typeface="Candara" panose="020E0502030303020204" pitchFamily="34" charset="0"/>
              </a:rPr>
              <a:t>- Romans 10:17; Hebrews 11:6</a:t>
            </a:r>
          </a:p>
          <a:p>
            <a:pPr lvl="1">
              <a:lnSpc>
                <a:spcPct val="120000"/>
              </a:lnSpc>
              <a:spcBef>
                <a:spcPts val="600"/>
              </a:spcBef>
              <a:buFont typeface="Wingdings" panose="05000000000000000000" pitchFamily="2" charset="2"/>
              <a:buChar char="§"/>
            </a:pPr>
            <a:r>
              <a:rPr lang="en-US" sz="3000" dirty="0">
                <a:latin typeface="Candara" panose="020E0502030303020204" pitchFamily="34" charset="0"/>
              </a:rPr>
              <a:t>Consider Moses who made a right decision - Hebrews 11:24-25</a:t>
            </a:r>
          </a:p>
          <a:p>
            <a:pPr marL="0" indent="0">
              <a:spcBef>
                <a:spcPts val="600"/>
              </a:spcBef>
              <a:buNone/>
            </a:pPr>
            <a:r>
              <a:rPr lang="en-US" sz="3500" b="1" dirty="0">
                <a:latin typeface="Candara" panose="020E0502030303020204" pitchFamily="34" charset="0"/>
              </a:rPr>
              <a:t>Love God </a:t>
            </a:r>
            <a:r>
              <a:rPr lang="en-US" sz="3500" dirty="0">
                <a:latin typeface="Candara" panose="020E0502030303020204" pitchFamily="34" charset="0"/>
              </a:rPr>
              <a:t>- John 14:15, 23-24</a:t>
            </a:r>
          </a:p>
          <a:p>
            <a:pPr lvl="1">
              <a:spcBef>
                <a:spcPts val="600"/>
              </a:spcBef>
              <a:buFont typeface="Wingdings" panose="05000000000000000000" pitchFamily="2" charset="2"/>
              <a:buChar char="§"/>
            </a:pPr>
            <a:r>
              <a:rPr lang="en-US" sz="3000" dirty="0">
                <a:latin typeface="Candara" panose="020E0502030303020204" pitchFamily="34" charset="0"/>
              </a:rPr>
              <a:t>God’s word speaks of </a:t>
            </a:r>
            <a:r>
              <a:rPr lang="en-US" sz="3000" b="1" i="1" dirty="0">
                <a:latin typeface="Candara" panose="020E0502030303020204" pitchFamily="34" charset="0"/>
              </a:rPr>
              <a:t>“lovers of pleasure rather the lovers of God”</a:t>
            </a:r>
          </a:p>
          <a:p>
            <a:pPr lvl="2">
              <a:spcBef>
                <a:spcPts val="600"/>
              </a:spcBef>
              <a:buFont typeface="Wingdings" panose="05000000000000000000" pitchFamily="2" charset="2"/>
              <a:buChar char="§"/>
            </a:pPr>
            <a:r>
              <a:rPr lang="en-US" sz="2600" dirty="0">
                <a:latin typeface="Candara" panose="020E0502030303020204" pitchFamily="34" charset="0"/>
              </a:rPr>
              <a:t>2 Timothy 3:1-4</a:t>
            </a:r>
            <a:endParaRPr lang="en-US" sz="2600" b="1" dirty="0">
              <a:latin typeface="Candara" panose="020E0502030303020204" pitchFamily="34" charset="0"/>
            </a:endParaRPr>
          </a:p>
          <a:p>
            <a:pPr marL="0" indent="0">
              <a:spcBef>
                <a:spcPts val="600"/>
              </a:spcBef>
              <a:buNone/>
            </a:pPr>
            <a:r>
              <a:rPr lang="en-US" sz="3500" b="1" dirty="0">
                <a:latin typeface="Candara" panose="020E0502030303020204" pitchFamily="34" charset="0"/>
              </a:rPr>
              <a:t>Have Hope </a:t>
            </a:r>
            <a:r>
              <a:rPr lang="en-US" sz="3500" dirty="0">
                <a:latin typeface="Candara" panose="020E0502030303020204" pitchFamily="34" charset="0"/>
              </a:rPr>
              <a:t>- Moses was influenced by this - Hebrews 11:26</a:t>
            </a:r>
          </a:p>
          <a:p>
            <a:pPr marL="0" indent="0">
              <a:spcBef>
                <a:spcPts val="600"/>
              </a:spcBef>
              <a:buNone/>
            </a:pPr>
            <a:r>
              <a:rPr lang="en-US" sz="3500" b="1" dirty="0">
                <a:latin typeface="Candara" panose="020E0502030303020204" pitchFamily="34" charset="0"/>
              </a:rPr>
              <a:t>Have Courage </a:t>
            </a:r>
            <a:r>
              <a:rPr lang="en-US" sz="3500" dirty="0">
                <a:latin typeface="Candara" panose="020E0502030303020204" pitchFamily="34" charset="0"/>
              </a:rPr>
              <a:t>- This helps to make right decisions - Matt. 10:28</a:t>
            </a:r>
          </a:p>
          <a:p>
            <a:pPr lvl="1">
              <a:lnSpc>
                <a:spcPct val="120000"/>
              </a:lnSpc>
              <a:spcBef>
                <a:spcPts val="600"/>
              </a:spcBef>
              <a:buFont typeface="Wingdings" panose="05000000000000000000" pitchFamily="2" charset="2"/>
              <a:buChar char="§"/>
            </a:pPr>
            <a:r>
              <a:rPr lang="en-US" sz="3000" dirty="0">
                <a:latin typeface="Candara" panose="020E0502030303020204" pitchFamily="34" charset="0"/>
              </a:rPr>
              <a:t>King Saul failed because he </a:t>
            </a:r>
            <a:r>
              <a:rPr lang="en-US" sz="3000" i="1" dirty="0">
                <a:latin typeface="Candara" panose="020E0502030303020204" pitchFamily="34" charset="0"/>
              </a:rPr>
              <a:t>feared</a:t>
            </a:r>
            <a:r>
              <a:rPr lang="en-US" sz="3000" dirty="0">
                <a:latin typeface="Candara" panose="020E0502030303020204" pitchFamily="34" charset="0"/>
              </a:rPr>
              <a:t> the people - 1 Samuel 15:24</a:t>
            </a:r>
          </a:p>
          <a:p>
            <a:pPr marL="0" indent="0">
              <a:spcBef>
                <a:spcPts val="600"/>
              </a:spcBef>
              <a:buNone/>
            </a:pPr>
            <a:endParaRPr lang="en-US" sz="32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9D371F8-D7D4-4B57-99CB-6D0D3BD8470C}"/>
              </a:ext>
            </a:extLst>
          </p:cNvPr>
          <p:cNvSpPr>
            <a:spLocks noGrp="1"/>
          </p:cNvSpPr>
          <p:nvPr>
            <p:ph type="sldNum" sz="quarter" idx="12"/>
          </p:nvPr>
        </p:nvSpPr>
        <p:spPr/>
        <p:txBody>
          <a:bodyPr/>
          <a:lstStyle/>
          <a:p>
            <a:fld id="{34B7E4EF-A1BD-40F4-AB7B-04F084DD991D}" type="slidenum">
              <a:rPr lang="en-US" smtClean="0"/>
              <a:t>12</a:t>
            </a:fld>
            <a:endParaRPr lang="en-US" dirty="0"/>
          </a:p>
        </p:txBody>
      </p:sp>
    </p:spTree>
    <p:extLst>
      <p:ext uri="{BB962C8B-B14F-4D97-AF65-F5344CB8AC3E}">
        <p14:creationId xmlns:p14="http://schemas.microsoft.com/office/powerpoint/2010/main" val="2058365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5" y="696286"/>
            <a:ext cx="10227578" cy="838899"/>
          </a:xfrm>
        </p:spPr>
        <p:txBody>
          <a:bodyPr>
            <a:normAutofit fontScale="90000"/>
          </a:bodyPr>
          <a:lstStyle/>
          <a:p>
            <a:r>
              <a:rPr lang="en-US" sz="4800" b="1" dirty="0">
                <a:latin typeface="Candara" panose="020E0502030303020204" pitchFamily="34" charset="0"/>
              </a:rPr>
              <a:t>Bible Guidelines For Wise Discernment</a:t>
            </a: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5" y="1553534"/>
            <a:ext cx="10881353" cy="5104441"/>
          </a:xfrm>
        </p:spPr>
        <p:txBody>
          <a:bodyPr>
            <a:normAutofit/>
          </a:bodyPr>
          <a:lstStyle/>
          <a:p>
            <a:pPr marL="0" indent="0">
              <a:spcBef>
                <a:spcPts val="600"/>
              </a:spcBef>
              <a:buNone/>
            </a:pPr>
            <a:r>
              <a:rPr lang="en-US" sz="3200" b="1" dirty="0">
                <a:latin typeface="Candara" panose="020E0502030303020204" pitchFamily="34" charset="0"/>
              </a:rPr>
              <a:t>Be Cautious </a:t>
            </a:r>
            <a:r>
              <a:rPr lang="en-US" sz="3200" dirty="0">
                <a:latin typeface="Candara" panose="020E0502030303020204" pitchFamily="34" charset="0"/>
              </a:rPr>
              <a:t>- Proverbs 22:3</a:t>
            </a:r>
          </a:p>
          <a:p>
            <a:pPr lvl="1">
              <a:lnSpc>
                <a:spcPct val="120000"/>
              </a:lnSpc>
              <a:spcBef>
                <a:spcPts val="600"/>
              </a:spcBef>
              <a:buFont typeface="Wingdings" panose="05000000000000000000" pitchFamily="2" charset="2"/>
              <a:buChar char="§"/>
            </a:pPr>
            <a:r>
              <a:rPr lang="en-US" sz="2800" dirty="0">
                <a:latin typeface="Candara" panose="020E0502030303020204" pitchFamily="34" charset="0"/>
              </a:rPr>
              <a:t>What looks good may not be good</a:t>
            </a:r>
          </a:p>
          <a:p>
            <a:pPr lvl="1">
              <a:lnSpc>
                <a:spcPct val="120000"/>
              </a:lnSpc>
              <a:spcBef>
                <a:spcPts val="600"/>
              </a:spcBef>
              <a:buFont typeface="Wingdings" panose="05000000000000000000" pitchFamily="2" charset="2"/>
              <a:buChar char="§"/>
            </a:pPr>
            <a:r>
              <a:rPr lang="en-US" sz="2800" dirty="0">
                <a:latin typeface="Candara" panose="020E0502030303020204" pitchFamily="34" charset="0"/>
              </a:rPr>
              <a:t>What appears to be sweet may be bitter</a:t>
            </a:r>
          </a:p>
          <a:p>
            <a:pPr marL="0" indent="0">
              <a:spcBef>
                <a:spcPts val="600"/>
              </a:spcBef>
              <a:buNone/>
            </a:pPr>
            <a:r>
              <a:rPr lang="en-US" sz="3200" b="1" dirty="0">
                <a:latin typeface="Candara" panose="020E0502030303020204" pitchFamily="34" charset="0"/>
              </a:rPr>
              <a:t>Investigate </a:t>
            </a:r>
            <a:r>
              <a:rPr lang="en-US" sz="3200" dirty="0">
                <a:latin typeface="Candara" panose="020E0502030303020204" pitchFamily="34" charset="0"/>
              </a:rPr>
              <a:t>- Proverbs 13:6</a:t>
            </a:r>
          </a:p>
          <a:p>
            <a:pPr lvl="1">
              <a:lnSpc>
                <a:spcPct val="120000"/>
              </a:lnSpc>
              <a:spcBef>
                <a:spcPts val="600"/>
              </a:spcBef>
              <a:buFont typeface="Wingdings" panose="05000000000000000000" pitchFamily="2" charset="2"/>
              <a:buChar char="§"/>
            </a:pPr>
            <a:r>
              <a:rPr lang="en-US" sz="3000" dirty="0">
                <a:latin typeface="Candara" panose="020E0502030303020204" pitchFamily="34" charset="0"/>
              </a:rPr>
              <a:t>Never come to a decision of consequence without investigating</a:t>
            </a:r>
          </a:p>
          <a:p>
            <a:pPr lvl="1">
              <a:lnSpc>
                <a:spcPct val="120000"/>
              </a:lnSpc>
              <a:spcBef>
                <a:spcPts val="600"/>
              </a:spcBef>
              <a:buFont typeface="Wingdings" panose="05000000000000000000" pitchFamily="2" charset="2"/>
              <a:buChar char="§"/>
            </a:pPr>
            <a:r>
              <a:rPr lang="en-US" sz="3000" dirty="0">
                <a:latin typeface="Candara" panose="020E0502030303020204" pitchFamily="34" charset="0"/>
              </a:rPr>
              <a:t>Have the facts before condemning others or making a decision</a:t>
            </a:r>
          </a:p>
          <a:p>
            <a:pPr lvl="1">
              <a:lnSpc>
                <a:spcPct val="120000"/>
              </a:lnSpc>
              <a:spcBef>
                <a:spcPts val="600"/>
              </a:spcBef>
              <a:buFont typeface="Wingdings" panose="05000000000000000000" pitchFamily="2" charset="2"/>
              <a:buChar char="§"/>
            </a:pPr>
            <a:r>
              <a:rPr lang="en-US" sz="3000" dirty="0">
                <a:latin typeface="Candara" panose="020E0502030303020204" pitchFamily="34" charset="0"/>
              </a:rPr>
              <a:t>Use knowledge instead of presumption, gossip or rumors</a:t>
            </a:r>
          </a:p>
        </p:txBody>
      </p:sp>
      <p:sp>
        <p:nvSpPr>
          <p:cNvPr id="4" name="Slide Number Placeholder 3">
            <a:extLst>
              <a:ext uri="{FF2B5EF4-FFF2-40B4-BE49-F238E27FC236}">
                <a16:creationId xmlns:a16="http://schemas.microsoft.com/office/drawing/2014/main" id="{C089A2FA-FCBD-4B26-8CAE-48CD55BB1D24}"/>
              </a:ext>
            </a:extLst>
          </p:cNvPr>
          <p:cNvSpPr>
            <a:spLocks noGrp="1"/>
          </p:cNvSpPr>
          <p:nvPr>
            <p:ph type="sldNum" sz="quarter" idx="12"/>
          </p:nvPr>
        </p:nvSpPr>
        <p:spPr/>
        <p:txBody>
          <a:bodyPr/>
          <a:lstStyle/>
          <a:p>
            <a:fld id="{34B7E4EF-A1BD-40F4-AB7B-04F084DD991D}" type="slidenum">
              <a:rPr lang="en-US" smtClean="0"/>
              <a:t>13</a:t>
            </a:fld>
            <a:endParaRPr lang="en-US" dirty="0"/>
          </a:p>
        </p:txBody>
      </p:sp>
    </p:spTree>
    <p:extLst>
      <p:ext uri="{BB962C8B-B14F-4D97-AF65-F5344CB8AC3E}">
        <p14:creationId xmlns:p14="http://schemas.microsoft.com/office/powerpoint/2010/main" val="31409057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5" y="696286"/>
            <a:ext cx="10227578" cy="838899"/>
          </a:xfrm>
        </p:spPr>
        <p:txBody>
          <a:bodyPr>
            <a:normAutofit/>
          </a:bodyPr>
          <a:lstStyle/>
          <a:p>
            <a:r>
              <a:rPr lang="en-US" sz="4800" b="1" dirty="0">
                <a:latin typeface="Candara" panose="020E0502030303020204" pitchFamily="34" charset="0"/>
              </a:rPr>
              <a:t>CONCLUSION</a:t>
            </a: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5" y="1553535"/>
            <a:ext cx="10852778" cy="3275640"/>
          </a:xfrm>
        </p:spPr>
        <p:txBody>
          <a:bodyPr>
            <a:noAutofit/>
          </a:bodyPr>
          <a:lstStyle/>
          <a:p>
            <a:pPr marL="0" indent="0">
              <a:spcBef>
                <a:spcPts val="600"/>
              </a:spcBef>
              <a:buNone/>
            </a:pPr>
            <a:r>
              <a:rPr lang="en-US" sz="4000" b="1" dirty="0">
                <a:latin typeface="Candara" panose="020E0502030303020204" pitchFamily="34" charset="0"/>
              </a:rPr>
              <a:t>It is our duty as brethren to discern good and evil</a:t>
            </a:r>
          </a:p>
          <a:p>
            <a:pPr marL="0" indent="0">
              <a:spcBef>
                <a:spcPts val="600"/>
              </a:spcBef>
              <a:buNone/>
            </a:pPr>
            <a:r>
              <a:rPr lang="en-US" sz="4000" b="1" dirty="0">
                <a:latin typeface="Candara" panose="020E0502030303020204" pitchFamily="34" charset="0"/>
              </a:rPr>
              <a:t>Throw out the evil and keep the good</a:t>
            </a:r>
          </a:p>
          <a:p>
            <a:pPr marL="0" indent="0">
              <a:lnSpc>
                <a:spcPct val="100000"/>
              </a:lnSpc>
              <a:spcBef>
                <a:spcPts val="600"/>
              </a:spcBef>
              <a:buNone/>
            </a:pPr>
            <a:r>
              <a:rPr lang="en-US" sz="4000" b="1" dirty="0">
                <a:latin typeface="Candara" panose="020E0502030303020204" pitchFamily="34" charset="0"/>
              </a:rPr>
              <a:t>Much trouble arises in the church today because of the lack of Godly discernment</a:t>
            </a:r>
            <a:endParaRPr lang="en-US" sz="40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82D89DB5-3174-491B-B6D8-A3F3D827606E}"/>
              </a:ext>
            </a:extLst>
          </p:cNvPr>
          <p:cNvSpPr>
            <a:spLocks noGrp="1"/>
          </p:cNvSpPr>
          <p:nvPr>
            <p:ph type="sldNum" sz="quarter" idx="12"/>
          </p:nvPr>
        </p:nvSpPr>
        <p:spPr/>
        <p:txBody>
          <a:bodyPr/>
          <a:lstStyle/>
          <a:p>
            <a:fld id="{34B7E4EF-A1BD-40F4-AB7B-04F084DD991D}" type="slidenum">
              <a:rPr lang="en-US" smtClean="0"/>
              <a:t>14</a:t>
            </a:fld>
            <a:endParaRPr lang="en-US" dirty="0"/>
          </a:p>
        </p:txBody>
      </p:sp>
    </p:spTree>
    <p:extLst>
      <p:ext uri="{BB962C8B-B14F-4D97-AF65-F5344CB8AC3E}">
        <p14:creationId xmlns:p14="http://schemas.microsoft.com/office/powerpoint/2010/main" val="16163655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9355-A441-4606-950B-8F166C1F368D}"/>
              </a:ext>
            </a:extLst>
          </p:cNvPr>
          <p:cNvSpPr>
            <a:spLocks noGrp="1"/>
          </p:cNvSpPr>
          <p:nvPr>
            <p:ph type="title"/>
          </p:nvPr>
        </p:nvSpPr>
        <p:spPr/>
        <p:txBody>
          <a:bodyPr>
            <a:normAutofit/>
          </a:bodyPr>
          <a:lstStyle/>
          <a:p>
            <a:r>
              <a:rPr lang="en-US" sz="4800" b="1" dirty="0">
                <a:latin typeface="Candara" panose="020E0502030303020204" pitchFamily="34" charset="0"/>
              </a:rPr>
              <a:t>Hebrews 5:12-14</a:t>
            </a:r>
          </a:p>
        </p:txBody>
      </p:sp>
      <p:sp>
        <p:nvSpPr>
          <p:cNvPr id="4" name="Rectangle 3">
            <a:extLst>
              <a:ext uri="{FF2B5EF4-FFF2-40B4-BE49-F238E27FC236}">
                <a16:creationId xmlns:a16="http://schemas.microsoft.com/office/drawing/2014/main" id="{404656E6-336A-4DB5-A21C-F5CFD1AC984D}"/>
              </a:ext>
            </a:extLst>
          </p:cNvPr>
          <p:cNvSpPr/>
          <p:nvPr/>
        </p:nvSpPr>
        <p:spPr>
          <a:xfrm>
            <a:off x="1885949" y="5105076"/>
            <a:ext cx="8682890" cy="4529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736C2E-4E2C-45CA-8294-8A7322DB83A4}"/>
              </a:ext>
            </a:extLst>
          </p:cNvPr>
          <p:cNvSpPr/>
          <p:nvPr/>
        </p:nvSpPr>
        <p:spPr>
          <a:xfrm>
            <a:off x="1066799" y="5609509"/>
            <a:ext cx="6941420" cy="4529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91F006A-9C4B-42F4-9520-A6460EA2D57E}"/>
              </a:ext>
            </a:extLst>
          </p:cNvPr>
          <p:cNvSpPr>
            <a:spLocks noGrp="1"/>
          </p:cNvSpPr>
          <p:nvPr>
            <p:ph idx="1"/>
          </p:nvPr>
        </p:nvSpPr>
        <p:spPr>
          <a:xfrm>
            <a:off x="1066799" y="2103119"/>
            <a:ext cx="10194759" cy="4186585"/>
          </a:xfrm>
        </p:spPr>
        <p:txBody>
          <a:bodyPr>
            <a:noAutofit/>
          </a:bodyPr>
          <a:lstStyle/>
          <a:p>
            <a:pPr marL="0" indent="0">
              <a:lnSpc>
                <a:spcPct val="100000"/>
              </a:lnSpc>
              <a:buNone/>
            </a:pPr>
            <a:r>
              <a:rPr lang="en-US" sz="3200" b="1" i="1" dirty="0">
                <a:latin typeface="Candara" panose="020E0502030303020204" pitchFamily="34" charset="0"/>
              </a:rPr>
              <a:t>“</a:t>
            </a:r>
            <a:r>
              <a:rPr lang="en-US" sz="3200" b="1" i="1" dirty="0">
                <a:solidFill>
                  <a:schemeClr val="tx1">
                    <a:lumMod val="50000"/>
                    <a:lumOff val="50000"/>
                  </a:schemeClr>
                </a:solidFill>
                <a:latin typeface="Candara" panose="020E0502030303020204" pitchFamily="34" charset="0"/>
              </a:rPr>
              <a:t>12</a:t>
            </a:r>
            <a:r>
              <a:rPr lang="en-US" sz="3200" b="1" i="1" dirty="0">
                <a:latin typeface="Candara" panose="020E0502030303020204" pitchFamily="34" charset="0"/>
              </a:rPr>
              <a:t> For when for the time ye ought to be teachers, ye have need that one teach you again which be the first principles of the oracles of God; and are become such as have need of milk, and not of strong meat. </a:t>
            </a:r>
            <a:r>
              <a:rPr lang="en-US" sz="3200" b="1" i="1" dirty="0">
                <a:solidFill>
                  <a:schemeClr val="tx1">
                    <a:lumMod val="50000"/>
                    <a:lumOff val="50000"/>
                  </a:schemeClr>
                </a:solidFill>
                <a:latin typeface="Candara" panose="020E0502030303020204" pitchFamily="34" charset="0"/>
              </a:rPr>
              <a:t>13</a:t>
            </a:r>
            <a:r>
              <a:rPr lang="en-US" sz="3200" b="1" i="1" dirty="0">
                <a:latin typeface="Candara" panose="020E0502030303020204" pitchFamily="34" charset="0"/>
              </a:rPr>
              <a:t> For every one that </a:t>
            </a:r>
            <a:r>
              <a:rPr lang="en-US" sz="3200" b="1" i="1" dirty="0" err="1">
                <a:latin typeface="Candara" panose="020E0502030303020204" pitchFamily="34" charset="0"/>
              </a:rPr>
              <a:t>useth</a:t>
            </a:r>
            <a:r>
              <a:rPr lang="en-US" sz="3200" b="1" i="1" dirty="0">
                <a:latin typeface="Candara" panose="020E0502030303020204" pitchFamily="34" charset="0"/>
              </a:rPr>
              <a:t> milk is </a:t>
            </a:r>
            <a:r>
              <a:rPr lang="en-US" sz="3200" b="1" i="1" dirty="0" err="1">
                <a:latin typeface="Candara" panose="020E0502030303020204" pitchFamily="34" charset="0"/>
              </a:rPr>
              <a:t>unskilful</a:t>
            </a:r>
            <a:r>
              <a:rPr lang="en-US" sz="3200" b="1" i="1" dirty="0">
                <a:latin typeface="Candara" panose="020E0502030303020204" pitchFamily="34" charset="0"/>
              </a:rPr>
              <a:t> in the word of righteousness: for he is a babe. </a:t>
            </a:r>
            <a:r>
              <a:rPr lang="en-US" sz="3200" b="1" i="1" dirty="0">
                <a:solidFill>
                  <a:schemeClr val="tx1">
                    <a:lumMod val="50000"/>
                    <a:lumOff val="50000"/>
                  </a:schemeClr>
                </a:solidFill>
                <a:latin typeface="Candara" panose="020E0502030303020204" pitchFamily="34" charset="0"/>
              </a:rPr>
              <a:t>14</a:t>
            </a:r>
            <a:r>
              <a:rPr lang="en-US" sz="3200" b="1" i="1" dirty="0">
                <a:latin typeface="Candara" panose="020E0502030303020204" pitchFamily="34" charset="0"/>
              </a:rPr>
              <a:t> But strong meat </a:t>
            </a:r>
            <a:r>
              <a:rPr lang="en-US" sz="3200" b="1" i="1" dirty="0" err="1">
                <a:latin typeface="Candara" panose="020E0502030303020204" pitchFamily="34" charset="0"/>
              </a:rPr>
              <a:t>belongeth</a:t>
            </a:r>
            <a:r>
              <a:rPr lang="en-US" sz="3200" b="1" i="1" dirty="0">
                <a:latin typeface="Candara" panose="020E0502030303020204" pitchFamily="34" charset="0"/>
              </a:rPr>
              <a:t> to them that are of full age, even those who by reason of use have their senses exercised to discern both good and evil”</a:t>
            </a:r>
          </a:p>
        </p:txBody>
      </p:sp>
      <p:sp>
        <p:nvSpPr>
          <p:cNvPr id="5" name="Slide Number Placeholder 4">
            <a:extLst>
              <a:ext uri="{FF2B5EF4-FFF2-40B4-BE49-F238E27FC236}">
                <a16:creationId xmlns:a16="http://schemas.microsoft.com/office/drawing/2014/main" id="{69C90F59-1827-454B-94EA-DD8825740ADC}"/>
              </a:ext>
            </a:extLst>
          </p:cNvPr>
          <p:cNvSpPr>
            <a:spLocks noGrp="1"/>
          </p:cNvSpPr>
          <p:nvPr>
            <p:ph type="sldNum" sz="quarter" idx="12"/>
          </p:nvPr>
        </p:nvSpPr>
        <p:spPr/>
        <p:txBody>
          <a:bodyPr/>
          <a:lstStyle/>
          <a:p>
            <a:fld id="{34B7E4EF-A1BD-40F4-AB7B-04F084DD991D}" type="slidenum">
              <a:rPr lang="en-US" smtClean="0"/>
              <a:t>15</a:t>
            </a:fld>
            <a:endParaRPr lang="en-US" dirty="0"/>
          </a:p>
        </p:txBody>
      </p:sp>
    </p:spTree>
    <p:extLst>
      <p:ext uri="{BB962C8B-B14F-4D97-AF65-F5344CB8AC3E}">
        <p14:creationId xmlns:p14="http://schemas.microsoft.com/office/powerpoint/2010/main" val="13267301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750"/>
                                        <p:tgtEl>
                                          <p:spTgt spid="4"/>
                                        </p:tgtEl>
                                      </p:cBhvr>
                                    </p:animEffect>
                                  </p:childTnLst>
                                </p:cTn>
                              </p:par>
                            </p:childTnLst>
                          </p:cTn>
                        </p:par>
                        <p:par>
                          <p:cTn id="8" fill="hold">
                            <p:stCondLst>
                              <p:cond delay="175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a:extLst>
              <a:ext uri="{FF2B5EF4-FFF2-40B4-BE49-F238E27FC236}">
                <a16:creationId xmlns:a16="http://schemas.microsoft.com/office/drawing/2014/main" id="{74E8ADF1-216D-4B73-9121-E2C639B62B1A}"/>
              </a:ext>
            </a:extLst>
          </p:cNvPr>
          <p:cNvSpPr>
            <a:spLocks noGrp="1" noChangeArrowheads="1"/>
          </p:cNvSpPr>
          <p:nvPr>
            <p:ph type="title"/>
          </p:nvPr>
        </p:nvSpPr>
        <p:spPr>
          <a:xfrm rot="16200000">
            <a:off x="-1718208" y="2890852"/>
            <a:ext cx="5708422" cy="1102422"/>
          </a:xfrm>
          <a:solidFill>
            <a:schemeClr val="bg1">
              <a:lumMod val="75000"/>
              <a:lumOff val="25000"/>
            </a:schemeClr>
          </a:solidFill>
          <a:ln>
            <a:noFill/>
          </a:ln>
        </p:spPr>
        <p:txBody>
          <a:bodyPr>
            <a:normAutofit/>
          </a:bodyPr>
          <a:lstStyle/>
          <a:p>
            <a:pPr algn="ctr">
              <a:defRPr/>
            </a:pPr>
            <a:r>
              <a:rPr lang="en-US" altLang="en-US" sz="3998"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“…what shall we do?” </a:t>
            </a:r>
            <a:br>
              <a:rPr lang="en-US" altLang="en-US" sz="1798" b="1" i="1"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br>
            <a:r>
              <a:rPr lang="en-US" altLang="en-US" sz="2398" dirty="0">
                <a:solidFill>
                  <a:schemeClr val="tx1"/>
                </a:solidFill>
                <a:effectLst>
                  <a:glow rad="38100">
                    <a:schemeClr val="bg1">
                      <a:lumMod val="65000"/>
                      <a:lumOff val="35000"/>
                      <a:alpha val="40000"/>
                    </a:schemeClr>
                  </a:glow>
                  <a:outerShdw blurRad="38100" dist="38100" dir="2700000" algn="tl">
                    <a:srgbClr val="000000">
                      <a:alpha val="43137"/>
                    </a:srgbClr>
                  </a:outerShdw>
                </a:effectLst>
                <a:latin typeface="Candara" panose="020E0502030303020204" pitchFamily="34" charset="0"/>
              </a:rPr>
              <a:t>Acts 2:37 </a:t>
            </a:r>
          </a:p>
        </p:txBody>
      </p:sp>
      <p:sp>
        <p:nvSpPr>
          <p:cNvPr id="3" name="Content Placeholder 2">
            <a:extLst>
              <a:ext uri="{FF2B5EF4-FFF2-40B4-BE49-F238E27FC236}">
                <a16:creationId xmlns:a16="http://schemas.microsoft.com/office/drawing/2014/main" id="{1959FB85-40D8-42E0-9AF8-5F2EFDAAE6DA}"/>
              </a:ext>
            </a:extLst>
          </p:cNvPr>
          <p:cNvSpPr>
            <a:spLocks noGrp="1"/>
          </p:cNvSpPr>
          <p:nvPr>
            <p:ph idx="1"/>
          </p:nvPr>
        </p:nvSpPr>
        <p:spPr>
          <a:xfrm>
            <a:off x="1785944" y="587852"/>
            <a:ext cx="9832456" cy="5708420"/>
          </a:xfrm>
          <a:solidFill>
            <a:schemeClr val="bg1">
              <a:lumMod val="75000"/>
              <a:lumOff val="25000"/>
            </a:schemeClr>
          </a:solidFill>
          <a:ln>
            <a:noFill/>
          </a:ln>
        </p:spPr>
        <p:txBody>
          <a:bodyPr anchor="t">
            <a:normAutofit fontScale="92500" lnSpcReduction="10000"/>
          </a:bodyPr>
          <a:lstStyle/>
          <a:p>
            <a:pPr marL="45692" indent="0">
              <a:lnSpc>
                <a:spcPct val="120000"/>
              </a:lnSpc>
              <a:spcBef>
                <a:spcPts val="0"/>
              </a:spcBef>
              <a:buNone/>
              <a:defRPr/>
            </a:pPr>
            <a:r>
              <a:rPr lang="en-US" altLang="en-US" sz="3898" b="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Alien sinners must…</a:t>
            </a:r>
          </a:p>
          <a:p>
            <a:pPr lvl="1">
              <a:lnSpc>
                <a:spcPct val="110000"/>
              </a:lnSpc>
              <a:spcBef>
                <a:spcPts val="0"/>
              </a:spcBef>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Hear the Gospel – Romans 10:17</a:t>
            </a:r>
          </a:p>
          <a:p>
            <a:pPr lvl="1">
              <a:lnSpc>
                <a:spcPct val="110000"/>
              </a:lnSpc>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Believe the Gospel – John 8:24</a:t>
            </a:r>
          </a:p>
          <a:p>
            <a:pPr lvl="1">
              <a:lnSpc>
                <a:spcPct val="110000"/>
              </a:lnSpc>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of Your Sins – Acts 17:30</a:t>
            </a:r>
          </a:p>
          <a:p>
            <a:pPr lvl="1">
              <a:lnSpc>
                <a:spcPct val="110000"/>
              </a:lnSpc>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Confess Your Faith in Christ Before Men – Matthew 10:32</a:t>
            </a:r>
          </a:p>
          <a:p>
            <a:pPr lvl="1">
              <a:lnSpc>
                <a:spcPct val="110000"/>
              </a:lnSpc>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Be Baptized in Water to Wash Away Thy Sins – Acts 2:38</a:t>
            </a:r>
          </a:p>
          <a:p>
            <a:pPr marL="0" indent="0">
              <a:lnSpc>
                <a:spcPct val="120000"/>
              </a:lnSpc>
              <a:spcBef>
                <a:spcPts val="0"/>
              </a:spcBef>
              <a:buNone/>
              <a:defRPr/>
            </a:pPr>
            <a:r>
              <a:rPr lang="en-US" altLang="en-US" sz="3898" b="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Erring children of God must…</a:t>
            </a:r>
          </a:p>
          <a:p>
            <a:pPr lvl="1">
              <a:lnSpc>
                <a:spcPct val="120000"/>
              </a:lnSpc>
              <a:spcBef>
                <a:spcPts val="0"/>
              </a:spcBef>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Repent &amp; Pray for Forgiveness – Acts 8:21-23</a:t>
            </a:r>
          </a:p>
          <a:p>
            <a:pPr marL="0" indent="0">
              <a:lnSpc>
                <a:spcPct val="120000"/>
              </a:lnSpc>
              <a:spcBef>
                <a:spcPts val="0"/>
              </a:spcBef>
              <a:buNone/>
              <a:defRPr/>
            </a:pPr>
            <a:r>
              <a:rPr lang="en-US" altLang="en-US" sz="3898" b="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Christians must live </a:t>
            </a:r>
            <a:r>
              <a:rPr lang="en-US" altLang="en-US" sz="3898" b="1" i="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“faithful </a:t>
            </a:r>
            <a:r>
              <a:rPr lang="en-US" altLang="en-US" sz="3898" b="1" i="1" u="sng"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unto</a:t>
            </a:r>
            <a:r>
              <a:rPr lang="en-US" altLang="en-US" sz="3898" b="1" i="1" dirty="0">
                <a:solidFill>
                  <a:schemeClr val="tx1"/>
                </a:solidFill>
                <a:effectLst>
                  <a:glow rad="38100">
                    <a:schemeClr val="bg1">
                      <a:lumMod val="50000"/>
                      <a:lumOff val="50000"/>
                      <a:alpha val="20000"/>
                    </a:schemeClr>
                  </a:glow>
                  <a:outerShdw blurRad="38100" dist="38100" dir="2700000" algn="tl">
                    <a:srgbClr val="000000">
                      <a:alpha val="43137"/>
                    </a:srgbClr>
                  </a:outerShdw>
                </a:effectLst>
                <a:latin typeface="Candara" panose="020E0502030303020204" pitchFamily="34" charset="0"/>
                <a:cs typeface="Arial" panose="020B0604020202020204" pitchFamily="34" charset="0"/>
              </a:rPr>
              <a:t> death”</a:t>
            </a:r>
          </a:p>
          <a:p>
            <a:pPr lvl="1">
              <a:lnSpc>
                <a:spcPct val="120000"/>
              </a:lnSpc>
              <a:spcBef>
                <a:spcPts val="0"/>
              </a:spcBef>
              <a:buFont typeface="Wingdings" panose="05000000000000000000" pitchFamily="2" charset="2"/>
              <a:buChar char="§"/>
              <a:defRPr/>
            </a:pPr>
            <a:r>
              <a:rPr lang="en-US" altLang="en-US" sz="3198" dirty="0">
                <a:solidFill>
                  <a:schemeClr val="tx1"/>
                </a:solidFill>
                <a:effectLst>
                  <a:glow rad="38100">
                    <a:schemeClr val="bg1">
                      <a:lumMod val="50000"/>
                      <a:lumOff val="50000"/>
                      <a:alpha val="20000"/>
                    </a:schemeClr>
                  </a:glow>
                </a:effectLst>
                <a:latin typeface="Candara" panose="020E0502030303020204" pitchFamily="34" charset="0"/>
                <a:cs typeface="Arial" panose="020B0604020202020204" pitchFamily="34" charset="0"/>
              </a:rPr>
              <a:t>Revelation 2:10</a:t>
            </a:r>
          </a:p>
        </p:txBody>
      </p:sp>
      <p:sp>
        <p:nvSpPr>
          <p:cNvPr id="4" name="Slide Number Placeholder 3">
            <a:extLst>
              <a:ext uri="{FF2B5EF4-FFF2-40B4-BE49-F238E27FC236}">
                <a16:creationId xmlns:a16="http://schemas.microsoft.com/office/drawing/2014/main" id="{7748796C-08B6-4172-85C6-2557231168DD}"/>
              </a:ext>
            </a:extLst>
          </p:cNvPr>
          <p:cNvSpPr>
            <a:spLocks noGrp="1"/>
          </p:cNvSpPr>
          <p:nvPr>
            <p:ph type="sldNum" sz="quarter" idx="12"/>
          </p:nvPr>
        </p:nvSpPr>
        <p:spPr>
          <a:xfrm>
            <a:off x="10653092" y="6341958"/>
            <a:ext cx="779564" cy="365030"/>
          </a:xfrm>
        </p:spPr>
        <p:txBody>
          <a:bodyPr/>
          <a:lstStyle/>
          <a:p>
            <a:fld id="{D57F1E4F-1CFF-5643-939E-217C01CDF565}" type="slidenum">
              <a:rPr lang="en-US">
                <a:solidFill>
                  <a:schemeClr val="tx1"/>
                </a:solidFill>
              </a:rPr>
              <a:pPr/>
              <a:t>16</a:t>
            </a:fld>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750"/>
                                        <p:tgtEl>
                                          <p:spTgt spid="3">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25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75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25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par>
                          <p:cTn id="24" fill="hold">
                            <p:stCondLst>
                              <p:cond delay="275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par>
                          <p:cTn id="28" fill="hold">
                            <p:stCondLst>
                              <p:cond delay="325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500"/>
                                        <p:tgtEl>
                                          <p:spTgt spid="3">
                                            <p:txEl>
                                              <p:pRg st="6" end="6"/>
                                            </p:txEl>
                                          </p:spTgt>
                                        </p:tgtEl>
                                      </p:cBhvr>
                                    </p:animEffect>
                                  </p:childTnLst>
                                </p:cTn>
                              </p:par>
                            </p:childTnLst>
                          </p:cTn>
                        </p:par>
                        <p:par>
                          <p:cTn id="37" fill="hold">
                            <p:stCondLst>
                              <p:cond delay="500"/>
                            </p:stCondLst>
                            <p:childTnLst>
                              <p:par>
                                <p:cTn id="38" presetID="10"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fade">
                                      <p:cBhvr>
                                        <p:cTn id="45" dur="500"/>
                                        <p:tgtEl>
                                          <p:spTgt spid="3">
                                            <p:txEl>
                                              <p:pRg st="8" end="8"/>
                                            </p:txEl>
                                          </p:spTgt>
                                        </p:tgtEl>
                                      </p:cBhvr>
                                    </p:animEffect>
                                  </p:childTnLst>
                                </p:cTn>
                              </p:par>
                            </p:childTnLst>
                          </p:cTn>
                        </p:par>
                        <p:par>
                          <p:cTn id="46" fill="hold">
                            <p:stCondLst>
                              <p:cond delay="500"/>
                            </p:stCondLst>
                            <p:childTnLst>
                              <p:par>
                                <p:cTn id="47" presetID="10" presetClass="entr" presetSubtype="0" fill="hold" grpId="0" nodeType="after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59355-A441-4606-950B-8F166C1F368D}"/>
              </a:ext>
            </a:extLst>
          </p:cNvPr>
          <p:cNvSpPr>
            <a:spLocks noGrp="1"/>
          </p:cNvSpPr>
          <p:nvPr>
            <p:ph type="title"/>
          </p:nvPr>
        </p:nvSpPr>
        <p:spPr/>
        <p:txBody>
          <a:bodyPr>
            <a:normAutofit/>
          </a:bodyPr>
          <a:lstStyle/>
          <a:p>
            <a:r>
              <a:rPr lang="en-US" sz="4800" b="1" dirty="0">
                <a:latin typeface="Candara" panose="020E0502030303020204" pitchFamily="34" charset="0"/>
              </a:rPr>
              <a:t>Hebrews 5:12-14</a:t>
            </a:r>
          </a:p>
        </p:txBody>
      </p:sp>
      <p:sp>
        <p:nvSpPr>
          <p:cNvPr id="4" name="Rectangle 3">
            <a:extLst>
              <a:ext uri="{FF2B5EF4-FFF2-40B4-BE49-F238E27FC236}">
                <a16:creationId xmlns:a16="http://schemas.microsoft.com/office/drawing/2014/main" id="{404656E6-336A-4DB5-A21C-F5CFD1AC984D}"/>
              </a:ext>
            </a:extLst>
          </p:cNvPr>
          <p:cNvSpPr/>
          <p:nvPr/>
        </p:nvSpPr>
        <p:spPr>
          <a:xfrm>
            <a:off x="7528845" y="5105076"/>
            <a:ext cx="3068570" cy="4529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46736C2E-4E2C-45CA-8294-8A7322DB83A4}"/>
              </a:ext>
            </a:extLst>
          </p:cNvPr>
          <p:cNvSpPr/>
          <p:nvPr/>
        </p:nvSpPr>
        <p:spPr>
          <a:xfrm>
            <a:off x="1066799" y="5609509"/>
            <a:ext cx="6941420" cy="452927"/>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91F006A-9C4B-42F4-9520-A6460EA2D57E}"/>
              </a:ext>
            </a:extLst>
          </p:cNvPr>
          <p:cNvSpPr>
            <a:spLocks noGrp="1"/>
          </p:cNvSpPr>
          <p:nvPr>
            <p:ph idx="1"/>
          </p:nvPr>
        </p:nvSpPr>
        <p:spPr>
          <a:xfrm>
            <a:off x="1066799" y="2103119"/>
            <a:ext cx="10194759" cy="4186585"/>
          </a:xfrm>
        </p:spPr>
        <p:txBody>
          <a:bodyPr>
            <a:noAutofit/>
          </a:bodyPr>
          <a:lstStyle/>
          <a:p>
            <a:pPr marL="0" indent="0">
              <a:lnSpc>
                <a:spcPct val="100000"/>
              </a:lnSpc>
              <a:buNone/>
            </a:pPr>
            <a:r>
              <a:rPr lang="en-US" sz="3200" b="1" i="1" dirty="0">
                <a:latin typeface="Candara" panose="020E0502030303020204" pitchFamily="34" charset="0"/>
              </a:rPr>
              <a:t>“</a:t>
            </a:r>
            <a:r>
              <a:rPr lang="en-US" sz="3200" b="1" i="1" dirty="0">
                <a:solidFill>
                  <a:schemeClr val="tx1">
                    <a:lumMod val="50000"/>
                    <a:lumOff val="50000"/>
                  </a:schemeClr>
                </a:solidFill>
                <a:latin typeface="Candara" panose="020E0502030303020204" pitchFamily="34" charset="0"/>
              </a:rPr>
              <a:t>12</a:t>
            </a:r>
            <a:r>
              <a:rPr lang="en-US" sz="3200" b="1" i="1" dirty="0">
                <a:latin typeface="Candara" panose="020E0502030303020204" pitchFamily="34" charset="0"/>
              </a:rPr>
              <a:t> For when for the time ye ought to be teachers, ye have need that one teach you again which be the first principles of the oracles of God; and are become such as have need of milk, and not of strong meat. </a:t>
            </a:r>
            <a:r>
              <a:rPr lang="en-US" sz="3200" b="1" i="1" dirty="0">
                <a:solidFill>
                  <a:schemeClr val="tx1">
                    <a:lumMod val="50000"/>
                    <a:lumOff val="50000"/>
                  </a:schemeClr>
                </a:solidFill>
                <a:latin typeface="Candara" panose="020E0502030303020204" pitchFamily="34" charset="0"/>
              </a:rPr>
              <a:t>13</a:t>
            </a:r>
            <a:r>
              <a:rPr lang="en-US" sz="3200" b="1" i="1" dirty="0">
                <a:latin typeface="Candara" panose="020E0502030303020204" pitchFamily="34" charset="0"/>
              </a:rPr>
              <a:t> For every one that </a:t>
            </a:r>
            <a:r>
              <a:rPr lang="en-US" sz="3200" b="1" i="1" dirty="0" err="1">
                <a:latin typeface="Candara" panose="020E0502030303020204" pitchFamily="34" charset="0"/>
              </a:rPr>
              <a:t>useth</a:t>
            </a:r>
            <a:r>
              <a:rPr lang="en-US" sz="3200" b="1" i="1" dirty="0">
                <a:latin typeface="Candara" panose="020E0502030303020204" pitchFamily="34" charset="0"/>
              </a:rPr>
              <a:t> milk is </a:t>
            </a:r>
            <a:r>
              <a:rPr lang="en-US" sz="3200" b="1" i="1" dirty="0" err="1">
                <a:latin typeface="Candara" panose="020E0502030303020204" pitchFamily="34" charset="0"/>
              </a:rPr>
              <a:t>unskilful</a:t>
            </a:r>
            <a:r>
              <a:rPr lang="en-US" sz="3200" b="1" i="1" dirty="0">
                <a:latin typeface="Candara" panose="020E0502030303020204" pitchFamily="34" charset="0"/>
              </a:rPr>
              <a:t> in the word of righteousness: for he is a babe. </a:t>
            </a:r>
            <a:r>
              <a:rPr lang="en-US" sz="3200" b="1" i="1" dirty="0">
                <a:solidFill>
                  <a:schemeClr val="tx1">
                    <a:lumMod val="50000"/>
                    <a:lumOff val="50000"/>
                  </a:schemeClr>
                </a:solidFill>
                <a:latin typeface="Candara" panose="020E0502030303020204" pitchFamily="34" charset="0"/>
              </a:rPr>
              <a:t>14</a:t>
            </a:r>
            <a:r>
              <a:rPr lang="en-US" sz="3200" b="1" i="1" dirty="0">
                <a:latin typeface="Candara" panose="020E0502030303020204" pitchFamily="34" charset="0"/>
              </a:rPr>
              <a:t> But strong meat </a:t>
            </a:r>
            <a:r>
              <a:rPr lang="en-US" sz="3200" b="1" i="1" dirty="0" err="1">
                <a:latin typeface="Candara" panose="020E0502030303020204" pitchFamily="34" charset="0"/>
              </a:rPr>
              <a:t>belongeth</a:t>
            </a:r>
            <a:r>
              <a:rPr lang="en-US" sz="3200" b="1" i="1" dirty="0">
                <a:latin typeface="Candara" panose="020E0502030303020204" pitchFamily="34" charset="0"/>
              </a:rPr>
              <a:t> to them that are of full age, even those who by reason of use have their senses exercised to discern both good and evil”</a:t>
            </a:r>
          </a:p>
        </p:txBody>
      </p:sp>
      <p:sp>
        <p:nvSpPr>
          <p:cNvPr id="5" name="Slide Number Placeholder 4">
            <a:extLst>
              <a:ext uri="{FF2B5EF4-FFF2-40B4-BE49-F238E27FC236}">
                <a16:creationId xmlns:a16="http://schemas.microsoft.com/office/drawing/2014/main" id="{3BC9D94D-5C4B-4C44-A52C-E5A5DB94E02B}"/>
              </a:ext>
            </a:extLst>
          </p:cNvPr>
          <p:cNvSpPr>
            <a:spLocks noGrp="1"/>
          </p:cNvSpPr>
          <p:nvPr>
            <p:ph type="sldNum" sz="quarter" idx="12"/>
          </p:nvPr>
        </p:nvSpPr>
        <p:spPr/>
        <p:txBody>
          <a:bodyPr/>
          <a:lstStyle/>
          <a:p>
            <a:fld id="{34B7E4EF-A1BD-40F4-AB7B-04F084DD991D}" type="slidenum">
              <a:rPr lang="en-US" smtClean="0"/>
              <a:t>2</a:t>
            </a:fld>
            <a:endParaRPr lang="en-US" dirty="0"/>
          </a:p>
        </p:txBody>
      </p:sp>
    </p:spTree>
    <p:extLst>
      <p:ext uri="{BB962C8B-B14F-4D97-AF65-F5344CB8AC3E}">
        <p14:creationId xmlns:p14="http://schemas.microsoft.com/office/powerpoint/2010/main" val="27644976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750"/>
                                        <p:tgtEl>
                                          <p:spTgt spid="4"/>
                                        </p:tgtEl>
                                      </p:cBhvr>
                                    </p:animEffect>
                                  </p:childTnLst>
                                </p:cTn>
                              </p:par>
                            </p:childTnLst>
                          </p:cTn>
                        </p:par>
                        <p:par>
                          <p:cTn id="8" fill="hold">
                            <p:stCondLst>
                              <p:cond delay="175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1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B8085-1FFF-44DD-A144-D794D923CF00}"/>
              </a:ext>
            </a:extLst>
          </p:cNvPr>
          <p:cNvSpPr>
            <a:spLocks noGrp="1"/>
          </p:cNvSpPr>
          <p:nvPr>
            <p:ph type="title"/>
          </p:nvPr>
        </p:nvSpPr>
        <p:spPr>
          <a:xfrm>
            <a:off x="1066800" y="642594"/>
            <a:ext cx="10058400" cy="1371600"/>
          </a:xfrm>
        </p:spPr>
        <p:txBody>
          <a:bodyPr>
            <a:normAutofit/>
          </a:bodyPr>
          <a:lstStyle/>
          <a:p>
            <a:pPr algn="ctr"/>
            <a:r>
              <a:rPr lang="en-US" sz="6000" b="1" dirty="0">
                <a:latin typeface="Candara" panose="020E0502030303020204" pitchFamily="34" charset="0"/>
              </a:rPr>
              <a:t>What We Will Study </a:t>
            </a:r>
          </a:p>
        </p:txBody>
      </p:sp>
      <p:sp>
        <p:nvSpPr>
          <p:cNvPr id="8" name="Rectangle 7">
            <a:extLst>
              <a:ext uri="{FF2B5EF4-FFF2-40B4-BE49-F238E27FC236}">
                <a16:creationId xmlns:a16="http://schemas.microsoft.com/office/drawing/2014/main" id="{63DD3C98-CE00-4948-ACC1-3CB4C0DC01E3}"/>
              </a:ext>
            </a:extLst>
          </p:cNvPr>
          <p:cNvSpPr/>
          <p:nvPr/>
        </p:nvSpPr>
        <p:spPr>
          <a:xfrm>
            <a:off x="877691" y="2486024"/>
            <a:ext cx="2436896" cy="2781301"/>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ndara" panose="020E0502030303020204" pitchFamily="34" charset="0"/>
              </a:rPr>
              <a:t>The Meaning and Purpose of Discernment</a:t>
            </a:r>
          </a:p>
        </p:txBody>
      </p:sp>
      <p:sp>
        <p:nvSpPr>
          <p:cNvPr id="10" name="Rectangle 9">
            <a:extLst>
              <a:ext uri="{FF2B5EF4-FFF2-40B4-BE49-F238E27FC236}">
                <a16:creationId xmlns:a16="http://schemas.microsoft.com/office/drawing/2014/main" id="{A271D55C-8A33-413A-981D-94230D9179AB}"/>
              </a:ext>
            </a:extLst>
          </p:cNvPr>
          <p:cNvSpPr/>
          <p:nvPr/>
        </p:nvSpPr>
        <p:spPr>
          <a:xfrm>
            <a:off x="3559601" y="2486025"/>
            <a:ext cx="2435392" cy="27813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ndara" panose="020E0502030303020204" pitchFamily="34" charset="0"/>
              </a:rPr>
              <a:t>Good </a:t>
            </a:r>
          </a:p>
          <a:p>
            <a:pPr algn="ctr"/>
            <a:r>
              <a:rPr lang="en-US" sz="3200" b="1" dirty="0">
                <a:latin typeface="Candara" panose="020E0502030303020204" pitchFamily="34" charset="0"/>
              </a:rPr>
              <a:t>and </a:t>
            </a:r>
          </a:p>
          <a:p>
            <a:pPr algn="ctr"/>
            <a:r>
              <a:rPr lang="en-US" sz="3200" b="1" dirty="0">
                <a:latin typeface="Candara" panose="020E0502030303020204" pitchFamily="34" charset="0"/>
              </a:rPr>
              <a:t>Evil</a:t>
            </a:r>
          </a:p>
        </p:txBody>
      </p:sp>
      <p:sp>
        <p:nvSpPr>
          <p:cNvPr id="12" name="Rectangle 11">
            <a:extLst>
              <a:ext uri="{FF2B5EF4-FFF2-40B4-BE49-F238E27FC236}">
                <a16:creationId xmlns:a16="http://schemas.microsoft.com/office/drawing/2014/main" id="{AB741DA8-460E-4EF2-A843-42C6BD95F7E5}"/>
              </a:ext>
            </a:extLst>
          </p:cNvPr>
          <p:cNvSpPr/>
          <p:nvPr/>
        </p:nvSpPr>
        <p:spPr>
          <a:xfrm>
            <a:off x="6240007" y="2486024"/>
            <a:ext cx="2436896" cy="2781299"/>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ndara" panose="020E0502030303020204" pitchFamily="34" charset="0"/>
              </a:rPr>
              <a:t>Bible Examples of Failures in Discernment</a:t>
            </a:r>
          </a:p>
        </p:txBody>
      </p:sp>
      <p:sp>
        <p:nvSpPr>
          <p:cNvPr id="14" name="Rectangle 13">
            <a:extLst>
              <a:ext uri="{FF2B5EF4-FFF2-40B4-BE49-F238E27FC236}">
                <a16:creationId xmlns:a16="http://schemas.microsoft.com/office/drawing/2014/main" id="{6414FD8F-8ABC-43E4-82D1-D7579669C5C3}"/>
              </a:ext>
            </a:extLst>
          </p:cNvPr>
          <p:cNvSpPr/>
          <p:nvPr/>
        </p:nvSpPr>
        <p:spPr>
          <a:xfrm>
            <a:off x="8921917" y="2486025"/>
            <a:ext cx="2436896" cy="2781298"/>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ndara" panose="020E0502030303020204" pitchFamily="34" charset="0"/>
              </a:rPr>
              <a:t>Some Bible Guidelines For Wise Discernment</a:t>
            </a:r>
          </a:p>
        </p:txBody>
      </p:sp>
      <p:sp>
        <p:nvSpPr>
          <p:cNvPr id="3" name="Slide Number Placeholder 2">
            <a:extLst>
              <a:ext uri="{FF2B5EF4-FFF2-40B4-BE49-F238E27FC236}">
                <a16:creationId xmlns:a16="http://schemas.microsoft.com/office/drawing/2014/main" id="{25256D9E-CB72-4424-A58B-D0E3A3E34428}"/>
              </a:ext>
            </a:extLst>
          </p:cNvPr>
          <p:cNvSpPr>
            <a:spLocks noGrp="1"/>
          </p:cNvSpPr>
          <p:nvPr>
            <p:ph type="sldNum" sz="quarter" idx="12"/>
          </p:nvPr>
        </p:nvSpPr>
        <p:spPr/>
        <p:txBody>
          <a:bodyPr/>
          <a:lstStyle/>
          <a:p>
            <a:fld id="{34B7E4EF-A1BD-40F4-AB7B-04F084DD991D}" type="slidenum">
              <a:rPr lang="en-US" smtClean="0"/>
              <a:t>3</a:t>
            </a:fld>
            <a:endParaRPr lang="en-US" dirty="0"/>
          </a:p>
        </p:txBody>
      </p:sp>
    </p:spTree>
    <p:extLst>
      <p:ext uri="{BB962C8B-B14F-4D97-AF65-F5344CB8AC3E}">
        <p14:creationId xmlns:p14="http://schemas.microsoft.com/office/powerpoint/2010/main" val="38337735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25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25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5" y="696286"/>
            <a:ext cx="10227578" cy="838899"/>
          </a:xfrm>
        </p:spPr>
        <p:txBody>
          <a:bodyPr>
            <a:normAutofit/>
          </a:bodyPr>
          <a:lstStyle/>
          <a:p>
            <a:r>
              <a:rPr lang="en-US" sz="4800" b="1" i="1" dirty="0">
                <a:latin typeface="Candara" panose="020E0502030303020204" pitchFamily="34" charset="0"/>
              </a:rPr>
              <a:t>“Discern” </a:t>
            </a:r>
            <a:r>
              <a:rPr lang="en-US" sz="4800" dirty="0">
                <a:latin typeface="Candara" panose="020E0502030303020204" pitchFamily="34" charset="0"/>
              </a:rPr>
              <a:t>(</a:t>
            </a:r>
            <a:r>
              <a:rPr lang="el-GR" sz="4800" b="0" dirty="0">
                <a:effectLst/>
                <a:latin typeface="Candara" panose="020E0502030303020204" pitchFamily="34" charset="0"/>
              </a:rPr>
              <a:t>διάκρισις</a:t>
            </a:r>
            <a:r>
              <a:rPr lang="en-US" sz="4800" b="0" dirty="0">
                <a:effectLst/>
                <a:latin typeface="Candara" panose="020E0502030303020204" pitchFamily="34" charset="0"/>
              </a:rPr>
              <a:t>) </a:t>
            </a:r>
            <a:r>
              <a:rPr lang="en-US" sz="4800" b="1" dirty="0">
                <a:latin typeface="Candara" panose="020E0502030303020204" pitchFamily="34" charset="0"/>
              </a:rPr>
              <a:t>Defined</a:t>
            </a: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5" y="1610686"/>
            <a:ext cx="10881353" cy="4704389"/>
          </a:xfrm>
        </p:spPr>
        <p:txBody>
          <a:bodyPr>
            <a:normAutofit/>
          </a:bodyPr>
          <a:lstStyle/>
          <a:p>
            <a:pPr marL="0" indent="0">
              <a:buNone/>
            </a:pPr>
            <a:r>
              <a:rPr lang="en-US" sz="3200" b="1" i="1" dirty="0">
                <a:latin typeface="Candara" panose="020E0502030303020204" pitchFamily="34" charset="0"/>
              </a:rPr>
              <a:t>“A distinguishing, a clear discrimination, discerning, judging”</a:t>
            </a:r>
          </a:p>
          <a:p>
            <a:pPr lvl="1">
              <a:buFont typeface="Wingdings" panose="05000000000000000000" pitchFamily="2" charset="2"/>
              <a:buChar char="§"/>
            </a:pPr>
            <a:r>
              <a:rPr lang="en-US" sz="2800" dirty="0">
                <a:latin typeface="Candara" panose="020E0502030303020204" pitchFamily="34" charset="0"/>
              </a:rPr>
              <a:t>W.E. Vine</a:t>
            </a:r>
          </a:p>
          <a:p>
            <a:pPr marL="0" indent="0">
              <a:buNone/>
            </a:pPr>
            <a:r>
              <a:rPr lang="en-US" sz="3200" b="1" dirty="0">
                <a:latin typeface="Candara" panose="020E0502030303020204" pitchFamily="34" charset="0"/>
              </a:rPr>
              <a:t>Not a choice between what is pleasant or unpleasant</a:t>
            </a:r>
          </a:p>
          <a:p>
            <a:pPr lvl="1">
              <a:buFont typeface="Wingdings" panose="05000000000000000000" pitchFamily="2" charset="2"/>
              <a:buChar char="§"/>
            </a:pPr>
            <a:r>
              <a:rPr lang="en-US" sz="2800" dirty="0">
                <a:latin typeface="Candara" panose="020E0502030303020204" pitchFamily="34" charset="0"/>
              </a:rPr>
              <a:t>It is the choice between good and bad</a:t>
            </a:r>
          </a:p>
          <a:p>
            <a:pPr lvl="1">
              <a:buFont typeface="Wingdings" panose="05000000000000000000" pitchFamily="2" charset="2"/>
              <a:buChar char="§"/>
            </a:pPr>
            <a:r>
              <a:rPr lang="en-US" sz="2800" dirty="0">
                <a:latin typeface="Candara" panose="020E0502030303020204" pitchFamily="34" charset="0"/>
              </a:rPr>
              <a:t>What may be pleasant may be bad</a:t>
            </a:r>
          </a:p>
          <a:p>
            <a:pPr lvl="1">
              <a:buFont typeface="Wingdings" panose="05000000000000000000" pitchFamily="2" charset="2"/>
              <a:buChar char="§"/>
            </a:pPr>
            <a:r>
              <a:rPr lang="en-US" sz="2800" dirty="0">
                <a:latin typeface="Candara" panose="020E0502030303020204" pitchFamily="34" charset="0"/>
              </a:rPr>
              <a:t>What may be unpleasant may be good</a:t>
            </a:r>
          </a:p>
          <a:p>
            <a:pPr lvl="1">
              <a:buFont typeface="Wingdings" panose="05000000000000000000" pitchFamily="2" charset="2"/>
              <a:buChar char="§"/>
            </a:pPr>
            <a:r>
              <a:rPr lang="en-US" sz="2800" dirty="0">
                <a:latin typeface="Candara" panose="020E0502030303020204" pitchFamily="34" charset="0"/>
              </a:rPr>
              <a:t>It is not choosing what may please me </a:t>
            </a:r>
          </a:p>
          <a:p>
            <a:pPr lvl="1">
              <a:buFont typeface="Wingdings" panose="05000000000000000000" pitchFamily="2" charset="2"/>
              <a:buChar char="§"/>
            </a:pPr>
            <a:r>
              <a:rPr lang="en-US" sz="2800" dirty="0">
                <a:latin typeface="Candara" panose="020E0502030303020204" pitchFamily="34" charset="0"/>
              </a:rPr>
              <a:t>It choosing what is best for me, others, the church &amp; the gospel </a:t>
            </a:r>
          </a:p>
        </p:txBody>
      </p:sp>
      <p:sp>
        <p:nvSpPr>
          <p:cNvPr id="4" name="Slide Number Placeholder 3">
            <a:extLst>
              <a:ext uri="{FF2B5EF4-FFF2-40B4-BE49-F238E27FC236}">
                <a16:creationId xmlns:a16="http://schemas.microsoft.com/office/drawing/2014/main" id="{13AB7469-529E-4018-800C-833B86F9DCE1}"/>
              </a:ext>
            </a:extLst>
          </p:cNvPr>
          <p:cNvSpPr>
            <a:spLocks noGrp="1"/>
          </p:cNvSpPr>
          <p:nvPr>
            <p:ph type="sldNum" sz="quarter" idx="12"/>
          </p:nvPr>
        </p:nvSpPr>
        <p:spPr/>
        <p:txBody>
          <a:bodyPr/>
          <a:lstStyle/>
          <a:p>
            <a:fld id="{34B7E4EF-A1BD-40F4-AB7B-04F084DD991D}" type="slidenum">
              <a:rPr lang="en-US" smtClean="0"/>
              <a:t>4</a:t>
            </a:fld>
            <a:endParaRPr lang="en-US" dirty="0"/>
          </a:p>
        </p:txBody>
      </p:sp>
    </p:spTree>
    <p:extLst>
      <p:ext uri="{BB962C8B-B14F-4D97-AF65-F5344CB8AC3E}">
        <p14:creationId xmlns:p14="http://schemas.microsoft.com/office/powerpoint/2010/main" val="2445606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5" y="696286"/>
            <a:ext cx="10227578" cy="838899"/>
          </a:xfrm>
        </p:spPr>
        <p:txBody>
          <a:bodyPr>
            <a:normAutofit/>
          </a:bodyPr>
          <a:lstStyle/>
          <a:p>
            <a:r>
              <a:rPr lang="en-US" sz="4800" b="1" i="1" dirty="0">
                <a:latin typeface="Candara" panose="020E0502030303020204" pitchFamily="34" charset="0"/>
              </a:rPr>
              <a:t>“by reason of use”</a:t>
            </a:r>
            <a:endParaRPr lang="en-US" sz="4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5" y="1610686"/>
            <a:ext cx="11009940" cy="4675814"/>
          </a:xfrm>
        </p:spPr>
        <p:txBody>
          <a:bodyPr>
            <a:normAutofit/>
          </a:bodyPr>
          <a:lstStyle/>
          <a:p>
            <a:pPr marL="0" indent="0">
              <a:lnSpc>
                <a:spcPct val="100000"/>
              </a:lnSpc>
              <a:buNone/>
            </a:pPr>
            <a:r>
              <a:rPr lang="en-US" sz="3200" b="1" i="1" dirty="0">
                <a:latin typeface="Candara" panose="020E0502030303020204" pitchFamily="34" charset="0"/>
              </a:rPr>
              <a:t>“But strong meat </a:t>
            </a:r>
            <a:r>
              <a:rPr lang="en-US" sz="3200" b="1" i="1" dirty="0" err="1">
                <a:latin typeface="Candara" panose="020E0502030303020204" pitchFamily="34" charset="0"/>
              </a:rPr>
              <a:t>belongeth</a:t>
            </a:r>
            <a:r>
              <a:rPr lang="en-US" sz="3200" b="1" i="1" dirty="0">
                <a:latin typeface="Candara" panose="020E0502030303020204" pitchFamily="34" charset="0"/>
              </a:rPr>
              <a:t> to them that are of full age, even those who </a:t>
            </a:r>
            <a:r>
              <a:rPr lang="en-US" sz="3200" b="1" i="1" dirty="0">
                <a:solidFill>
                  <a:srgbClr val="FF0000"/>
                </a:solidFill>
                <a:latin typeface="Candara" panose="020E0502030303020204" pitchFamily="34" charset="0"/>
              </a:rPr>
              <a:t>by reason of use </a:t>
            </a:r>
            <a:r>
              <a:rPr lang="en-US" sz="3200" b="1" i="1" dirty="0">
                <a:latin typeface="Candara" panose="020E0502030303020204" pitchFamily="34" charset="0"/>
              </a:rPr>
              <a:t>have their senses exercised to discern both good and evil” </a:t>
            </a:r>
            <a:r>
              <a:rPr lang="en-US" sz="3200" dirty="0">
                <a:latin typeface="Candara" panose="020E0502030303020204" pitchFamily="34" charset="0"/>
              </a:rPr>
              <a:t>- Hebrews 5:14</a:t>
            </a:r>
          </a:p>
          <a:p>
            <a:pPr>
              <a:lnSpc>
                <a:spcPct val="100000"/>
              </a:lnSpc>
              <a:buFont typeface="Wingdings" panose="05000000000000000000" pitchFamily="2" charset="2"/>
              <a:buChar char="§"/>
            </a:pPr>
            <a:r>
              <a:rPr lang="en-US" sz="2800" dirty="0">
                <a:latin typeface="Candara" panose="020E0502030303020204" pitchFamily="34" charset="0"/>
              </a:rPr>
              <a:t> </a:t>
            </a:r>
            <a:r>
              <a:rPr lang="en-US" sz="2800" b="1" i="1" dirty="0">
                <a:latin typeface="Candara" panose="020E0502030303020204" pitchFamily="34" charset="0"/>
              </a:rPr>
              <a:t>“Senses exercised” - </a:t>
            </a:r>
            <a:r>
              <a:rPr lang="en-US" sz="2800" dirty="0">
                <a:latin typeface="Candara" panose="020E0502030303020204" pitchFamily="34" charset="0"/>
              </a:rPr>
              <a:t>by habitual practice and application of God’s word and spiritual principles - Ephesians 4:12-15; 1 Peter 2:1-2; 2 Pet. 3:18</a:t>
            </a:r>
          </a:p>
          <a:p>
            <a:pPr>
              <a:lnSpc>
                <a:spcPct val="100000"/>
              </a:lnSpc>
              <a:buFont typeface="Wingdings" panose="05000000000000000000" pitchFamily="2" charset="2"/>
              <a:buChar char="§"/>
            </a:pPr>
            <a:r>
              <a:rPr lang="en-US" sz="2800" dirty="0">
                <a:latin typeface="Candara" panose="020E0502030303020204" pitchFamily="34" charset="0"/>
              </a:rPr>
              <a:t>The Hebrews had not grown to maturity and failed in this command</a:t>
            </a:r>
          </a:p>
          <a:p>
            <a:pPr>
              <a:lnSpc>
                <a:spcPct val="100000"/>
              </a:lnSpc>
              <a:buFont typeface="Wingdings" panose="05000000000000000000" pitchFamily="2" charset="2"/>
              <a:buChar char="§"/>
            </a:pPr>
            <a:r>
              <a:rPr lang="en-US" sz="2800" dirty="0">
                <a:latin typeface="Candara" panose="020E0502030303020204" pitchFamily="34" charset="0"/>
              </a:rPr>
              <a:t>The spiritual growth of the recipients of the Hebrew letter was not only stunted, but they had reverted to infancy</a:t>
            </a:r>
          </a:p>
          <a:p>
            <a:pPr lvl="1">
              <a:buFont typeface="Wingdings" panose="05000000000000000000" pitchFamily="2" charset="2"/>
              <a:buChar char="§"/>
            </a:pPr>
            <a:r>
              <a:rPr lang="en-US" sz="2400" dirty="0">
                <a:latin typeface="Candara" panose="020E0502030303020204" pitchFamily="34" charset="0"/>
              </a:rPr>
              <a:t>They were negligent spiritually and ungrateful for the sacrifice of Jesus</a:t>
            </a:r>
          </a:p>
        </p:txBody>
      </p:sp>
      <p:sp>
        <p:nvSpPr>
          <p:cNvPr id="4" name="Slide Number Placeholder 3">
            <a:extLst>
              <a:ext uri="{FF2B5EF4-FFF2-40B4-BE49-F238E27FC236}">
                <a16:creationId xmlns:a16="http://schemas.microsoft.com/office/drawing/2014/main" id="{CCE67953-E969-4B09-B05F-2EA308A035E5}"/>
              </a:ext>
            </a:extLst>
          </p:cNvPr>
          <p:cNvSpPr>
            <a:spLocks noGrp="1"/>
          </p:cNvSpPr>
          <p:nvPr>
            <p:ph type="sldNum" sz="quarter" idx="12"/>
          </p:nvPr>
        </p:nvSpPr>
        <p:spPr/>
        <p:txBody>
          <a:bodyPr/>
          <a:lstStyle/>
          <a:p>
            <a:fld id="{34B7E4EF-A1BD-40F4-AB7B-04F084DD991D}" type="slidenum">
              <a:rPr lang="en-US" smtClean="0"/>
              <a:t>5</a:t>
            </a:fld>
            <a:endParaRPr lang="en-US" dirty="0"/>
          </a:p>
        </p:txBody>
      </p:sp>
    </p:spTree>
    <p:extLst>
      <p:ext uri="{BB962C8B-B14F-4D97-AF65-F5344CB8AC3E}">
        <p14:creationId xmlns:p14="http://schemas.microsoft.com/office/powerpoint/2010/main" val="5066989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5" y="696286"/>
            <a:ext cx="10227578" cy="838899"/>
          </a:xfrm>
        </p:spPr>
        <p:txBody>
          <a:bodyPr>
            <a:normAutofit/>
          </a:bodyPr>
          <a:lstStyle/>
          <a:p>
            <a:r>
              <a:rPr lang="en-US" sz="4800" b="1" dirty="0">
                <a:latin typeface="Candara" panose="020E0502030303020204" pitchFamily="34" charset="0"/>
              </a:rPr>
              <a:t>The PURPOSE of Discernment</a:t>
            </a: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6" y="1610686"/>
            <a:ext cx="10552739" cy="4704389"/>
          </a:xfrm>
        </p:spPr>
        <p:txBody>
          <a:bodyPr>
            <a:normAutofit/>
          </a:bodyPr>
          <a:lstStyle/>
          <a:p>
            <a:pPr marL="0" indent="0">
              <a:buNone/>
            </a:pPr>
            <a:r>
              <a:rPr lang="en-US" sz="3200" b="1" dirty="0">
                <a:latin typeface="Candara" panose="020E0502030303020204" pitchFamily="34" charset="0"/>
              </a:rPr>
              <a:t>For the good of our soul</a:t>
            </a:r>
          </a:p>
          <a:p>
            <a:pPr lvl="1">
              <a:buFont typeface="Wingdings" panose="05000000000000000000" pitchFamily="2" charset="2"/>
              <a:buChar char="§"/>
            </a:pPr>
            <a:r>
              <a:rPr lang="en-US" sz="2800" dirty="0">
                <a:latin typeface="Candara" panose="020E0502030303020204" pitchFamily="34" charset="0"/>
              </a:rPr>
              <a:t>We need to develop the habit of weighing life’s matters using God’s word, the standard of judgment - John 12:48; cf. John 17:8</a:t>
            </a:r>
          </a:p>
          <a:p>
            <a:pPr lvl="1">
              <a:buFont typeface="Wingdings" panose="05000000000000000000" pitchFamily="2" charset="2"/>
              <a:buChar char="§"/>
            </a:pPr>
            <a:r>
              <a:rPr lang="en-US" sz="2800" dirty="0">
                <a:latin typeface="Candara" panose="020E0502030303020204" pitchFamily="34" charset="0"/>
              </a:rPr>
              <a:t>We can avoid many troubles by discerning both good and evil</a:t>
            </a:r>
          </a:p>
          <a:p>
            <a:pPr lvl="2">
              <a:buFont typeface="Wingdings" panose="05000000000000000000" pitchFamily="2" charset="2"/>
              <a:buChar char="§"/>
            </a:pPr>
            <a:r>
              <a:rPr lang="en-US" sz="2700" i="1" dirty="0">
                <a:latin typeface="Candara" panose="020E0502030303020204" pitchFamily="34" charset="0"/>
              </a:rPr>
              <a:t>“An ounce of prevention is worth a pound of cure”</a:t>
            </a:r>
          </a:p>
          <a:p>
            <a:pPr lvl="1">
              <a:buFont typeface="Wingdings" panose="05000000000000000000" pitchFamily="2" charset="2"/>
              <a:buChar char="§"/>
            </a:pPr>
            <a:r>
              <a:rPr lang="en-US" sz="2800" dirty="0">
                <a:latin typeface="Candara" panose="020E0502030303020204" pitchFamily="34" charset="0"/>
              </a:rPr>
              <a:t>It matters little who we are - we all make mistakes - 1 Cor. 10:1-12</a:t>
            </a:r>
          </a:p>
          <a:p>
            <a:pPr lvl="1">
              <a:buFont typeface="Wingdings" panose="05000000000000000000" pitchFamily="2" charset="2"/>
              <a:buChar char="§"/>
            </a:pPr>
            <a:r>
              <a:rPr lang="en-US" sz="2800" dirty="0">
                <a:latin typeface="Candara" panose="020E0502030303020204" pitchFamily="34" charset="0"/>
              </a:rPr>
              <a:t>Great men of the Bible made mistakes: Moses, David, Peter, Paul</a:t>
            </a:r>
          </a:p>
          <a:p>
            <a:pPr lvl="2">
              <a:buFont typeface="Wingdings" panose="05000000000000000000" pitchFamily="2" charset="2"/>
              <a:buChar char="§"/>
            </a:pPr>
            <a:r>
              <a:rPr lang="en-US" sz="2400" b="1" i="1" dirty="0">
                <a:latin typeface="Candara" panose="020E0502030303020204" pitchFamily="34" charset="0"/>
              </a:rPr>
              <a:t>“Great men are not always wise: neither do the aged understand judgment” </a:t>
            </a:r>
            <a:r>
              <a:rPr lang="en-US" sz="2400" dirty="0">
                <a:latin typeface="Candara" panose="020E0502030303020204" pitchFamily="34" charset="0"/>
              </a:rPr>
              <a:t>- Job 32:9; cf. 14:1-2</a:t>
            </a:r>
          </a:p>
        </p:txBody>
      </p:sp>
      <p:sp>
        <p:nvSpPr>
          <p:cNvPr id="4" name="Slide Number Placeholder 3">
            <a:extLst>
              <a:ext uri="{FF2B5EF4-FFF2-40B4-BE49-F238E27FC236}">
                <a16:creationId xmlns:a16="http://schemas.microsoft.com/office/drawing/2014/main" id="{69587497-CB18-471A-A19C-322BFC48A236}"/>
              </a:ext>
            </a:extLst>
          </p:cNvPr>
          <p:cNvSpPr>
            <a:spLocks noGrp="1"/>
          </p:cNvSpPr>
          <p:nvPr>
            <p:ph type="sldNum" sz="quarter" idx="12"/>
          </p:nvPr>
        </p:nvSpPr>
        <p:spPr/>
        <p:txBody>
          <a:bodyPr/>
          <a:lstStyle/>
          <a:p>
            <a:fld id="{34B7E4EF-A1BD-40F4-AB7B-04F084DD991D}" type="slidenum">
              <a:rPr lang="en-US" smtClean="0"/>
              <a:t>6</a:t>
            </a:fld>
            <a:endParaRPr lang="en-US" dirty="0"/>
          </a:p>
        </p:txBody>
      </p:sp>
    </p:spTree>
    <p:extLst>
      <p:ext uri="{BB962C8B-B14F-4D97-AF65-F5344CB8AC3E}">
        <p14:creationId xmlns:p14="http://schemas.microsoft.com/office/powerpoint/2010/main" val="37987525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5" y="696286"/>
            <a:ext cx="10227578" cy="838899"/>
          </a:xfrm>
        </p:spPr>
        <p:txBody>
          <a:bodyPr>
            <a:normAutofit/>
          </a:bodyPr>
          <a:lstStyle/>
          <a:p>
            <a:r>
              <a:rPr lang="en-US" sz="4800" b="1" dirty="0">
                <a:latin typeface="Candara" panose="020E0502030303020204" pitchFamily="34" charset="0"/>
              </a:rPr>
              <a:t>Good and Evil</a:t>
            </a: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5" y="1610686"/>
            <a:ext cx="10952789" cy="4904414"/>
          </a:xfrm>
        </p:spPr>
        <p:txBody>
          <a:bodyPr>
            <a:normAutofit/>
          </a:bodyPr>
          <a:lstStyle/>
          <a:p>
            <a:pPr marL="0" indent="0">
              <a:lnSpc>
                <a:spcPct val="100000"/>
              </a:lnSpc>
              <a:buNone/>
            </a:pPr>
            <a:r>
              <a:rPr lang="en-US" sz="3200" b="1" dirty="0">
                <a:latin typeface="Candara" panose="020E0502030303020204" pitchFamily="34" charset="0"/>
              </a:rPr>
              <a:t>Most oppose any attempt to classify good and evil in spiritual matters - all religions are right according to many</a:t>
            </a:r>
          </a:p>
          <a:p>
            <a:pPr marL="0" indent="0">
              <a:lnSpc>
                <a:spcPct val="100000"/>
              </a:lnSpc>
              <a:buNone/>
            </a:pPr>
            <a:r>
              <a:rPr lang="en-US" sz="3200" b="1" dirty="0">
                <a:latin typeface="Candara" panose="020E0502030303020204" pitchFamily="34" charset="0"/>
              </a:rPr>
              <a:t>Most operate by their own opinion in religious matters</a:t>
            </a:r>
          </a:p>
          <a:p>
            <a:pPr lvl="1">
              <a:buFont typeface="Wingdings" panose="05000000000000000000" pitchFamily="2" charset="2"/>
              <a:buChar char="§"/>
            </a:pPr>
            <a:r>
              <a:rPr lang="en-US" sz="2800" dirty="0">
                <a:latin typeface="Candara" panose="020E0502030303020204" pitchFamily="34" charset="0"/>
              </a:rPr>
              <a:t>They say there is no absolute standard of right or wrong</a:t>
            </a:r>
          </a:p>
          <a:p>
            <a:pPr lvl="1">
              <a:buFont typeface="Wingdings" panose="05000000000000000000" pitchFamily="2" charset="2"/>
              <a:buChar char="§"/>
            </a:pPr>
            <a:r>
              <a:rPr lang="en-US" sz="2800" dirty="0">
                <a:latin typeface="Candara" panose="020E0502030303020204" pitchFamily="34" charset="0"/>
              </a:rPr>
              <a:t>Everyone then becomes a “god” to himself</a:t>
            </a:r>
          </a:p>
          <a:p>
            <a:pPr lvl="1">
              <a:buFont typeface="Wingdings" panose="05000000000000000000" pitchFamily="2" charset="2"/>
              <a:buChar char="§"/>
            </a:pPr>
            <a:r>
              <a:rPr lang="en-US" sz="2800" dirty="0">
                <a:latin typeface="Candara" panose="020E0502030303020204" pitchFamily="34" charset="0"/>
              </a:rPr>
              <a:t>If this is true, no one could choose evil provided he thought he was choosing good - Proverbs 14:12</a:t>
            </a:r>
          </a:p>
          <a:p>
            <a:pPr marL="0" indent="0">
              <a:buNone/>
            </a:pPr>
            <a:r>
              <a:rPr lang="en-US" sz="3200" b="1" dirty="0">
                <a:latin typeface="Candara" panose="020E0502030303020204" pitchFamily="34" charset="0"/>
              </a:rPr>
              <a:t>Some ways and things are evil, and some are good</a:t>
            </a:r>
          </a:p>
          <a:p>
            <a:pPr lvl="1">
              <a:buFont typeface="Wingdings" panose="05000000000000000000" pitchFamily="2" charset="2"/>
              <a:buChar char="§"/>
            </a:pPr>
            <a:r>
              <a:rPr lang="en-US" sz="2800" dirty="0">
                <a:latin typeface="Candara" panose="020E0502030303020204" pitchFamily="34" charset="0"/>
              </a:rPr>
              <a:t>Thinking and acting does not make something evil, good - Isa. 5:20-21</a:t>
            </a:r>
          </a:p>
          <a:p>
            <a:pPr marL="0" indent="0">
              <a:buNone/>
            </a:pPr>
            <a:endParaRPr lang="en-US" sz="30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A2A26C18-884A-4BA0-BE8D-502CF949EB47}"/>
              </a:ext>
            </a:extLst>
          </p:cNvPr>
          <p:cNvSpPr>
            <a:spLocks noGrp="1"/>
          </p:cNvSpPr>
          <p:nvPr>
            <p:ph type="sldNum" sz="quarter" idx="12"/>
          </p:nvPr>
        </p:nvSpPr>
        <p:spPr/>
        <p:txBody>
          <a:bodyPr/>
          <a:lstStyle/>
          <a:p>
            <a:fld id="{34B7E4EF-A1BD-40F4-AB7B-04F084DD991D}" type="slidenum">
              <a:rPr lang="en-US" smtClean="0"/>
              <a:t>7</a:t>
            </a:fld>
            <a:endParaRPr lang="en-US" dirty="0"/>
          </a:p>
        </p:txBody>
      </p:sp>
    </p:spTree>
    <p:extLst>
      <p:ext uri="{BB962C8B-B14F-4D97-AF65-F5344CB8AC3E}">
        <p14:creationId xmlns:p14="http://schemas.microsoft.com/office/powerpoint/2010/main" val="14149230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5" y="696286"/>
            <a:ext cx="10227578" cy="838899"/>
          </a:xfrm>
        </p:spPr>
        <p:txBody>
          <a:bodyPr>
            <a:normAutofit/>
          </a:bodyPr>
          <a:lstStyle/>
          <a:p>
            <a:r>
              <a:rPr lang="en-US" sz="4800" b="1" dirty="0">
                <a:latin typeface="Candara" panose="020E0502030303020204" pitchFamily="34" charset="0"/>
              </a:rPr>
              <a:t>Good and Evil</a:t>
            </a:r>
          </a:p>
        </p:txBody>
      </p:sp>
      <p:sp>
        <p:nvSpPr>
          <p:cNvPr id="3" name="Content Placeholder 2">
            <a:extLst>
              <a:ext uri="{FF2B5EF4-FFF2-40B4-BE49-F238E27FC236}">
                <a16:creationId xmlns:a16="http://schemas.microsoft.com/office/drawing/2014/main" id="{A331BCAC-106F-4983-8BB8-D19549E5F27D}"/>
              </a:ext>
            </a:extLst>
          </p:cNvPr>
          <p:cNvSpPr>
            <a:spLocks noGrp="1"/>
          </p:cNvSpPr>
          <p:nvPr>
            <p:ph idx="1"/>
          </p:nvPr>
        </p:nvSpPr>
        <p:spPr>
          <a:xfrm>
            <a:off x="848685" y="1610686"/>
            <a:ext cx="10767053" cy="4904414"/>
          </a:xfrm>
        </p:spPr>
        <p:txBody>
          <a:bodyPr>
            <a:normAutofit/>
          </a:bodyPr>
          <a:lstStyle/>
          <a:p>
            <a:pPr marL="0" indent="0">
              <a:lnSpc>
                <a:spcPct val="100000"/>
              </a:lnSpc>
              <a:buNone/>
            </a:pPr>
            <a:r>
              <a:rPr lang="en-US" sz="3200" b="1" dirty="0">
                <a:latin typeface="Candara" panose="020E0502030303020204" pitchFamily="34" charset="0"/>
              </a:rPr>
              <a:t>The right or wrong of a matter is not based on one’s opinion</a:t>
            </a:r>
          </a:p>
          <a:p>
            <a:pPr lvl="1">
              <a:buFont typeface="Wingdings" panose="05000000000000000000" pitchFamily="2" charset="2"/>
              <a:buChar char="§"/>
            </a:pPr>
            <a:r>
              <a:rPr lang="en-US" sz="2800" dirty="0">
                <a:latin typeface="Candara" panose="020E0502030303020204" pitchFamily="34" charset="0"/>
              </a:rPr>
              <a:t>Truth and right are based on God’s word revealed in the scriptures</a:t>
            </a:r>
          </a:p>
          <a:p>
            <a:pPr lvl="3">
              <a:buFont typeface="Wingdings" panose="05000000000000000000" pitchFamily="2" charset="2"/>
              <a:buChar char="§"/>
            </a:pPr>
            <a:r>
              <a:rPr lang="en-US" sz="2700" dirty="0">
                <a:latin typeface="Candara" panose="020E0502030303020204" pitchFamily="34" charset="0"/>
              </a:rPr>
              <a:t>John 8:31-32; 17:17 </a:t>
            </a:r>
          </a:p>
          <a:p>
            <a:pPr lvl="1">
              <a:buFont typeface="Wingdings" panose="05000000000000000000" pitchFamily="2" charset="2"/>
              <a:buChar char="§"/>
            </a:pPr>
            <a:r>
              <a:rPr lang="en-US" sz="2800" dirty="0">
                <a:latin typeface="Candara" panose="020E0502030303020204" pitchFamily="34" charset="0"/>
              </a:rPr>
              <a:t>One must change their mind to fit God’s word rather than attempting to change God’s word to fit one’s mind</a:t>
            </a:r>
          </a:p>
          <a:p>
            <a:pPr lvl="2">
              <a:buFont typeface="Wingdings" panose="05000000000000000000" pitchFamily="2" charset="2"/>
              <a:buChar char="§"/>
            </a:pPr>
            <a:r>
              <a:rPr lang="en-US" sz="2700" dirty="0">
                <a:latin typeface="Candara" panose="020E0502030303020204" pitchFamily="34" charset="0"/>
              </a:rPr>
              <a:t>Romans 12:1-2; Colossians 3:5-10</a:t>
            </a:r>
          </a:p>
          <a:p>
            <a:pPr lvl="1">
              <a:buFont typeface="Wingdings" panose="05000000000000000000" pitchFamily="2" charset="2"/>
              <a:buChar char="§"/>
            </a:pPr>
            <a:r>
              <a:rPr lang="en-US" sz="2800" dirty="0">
                <a:latin typeface="Candara" panose="020E0502030303020204" pitchFamily="34" charset="0"/>
              </a:rPr>
              <a:t>One is engaged in futility when they try to change what is right to fit oneself</a:t>
            </a:r>
          </a:p>
          <a:p>
            <a:pPr lvl="2">
              <a:buFont typeface="Wingdings" panose="05000000000000000000" pitchFamily="2" charset="2"/>
              <a:buChar char="§"/>
            </a:pPr>
            <a:r>
              <a:rPr lang="en-US" sz="2700" dirty="0">
                <a:latin typeface="Candara" panose="020E0502030303020204" pitchFamily="34" charset="0"/>
              </a:rPr>
              <a:t>It is an abomination in God’s site - Isaiah 5:21; cf. Romans 1:22</a:t>
            </a:r>
          </a:p>
        </p:txBody>
      </p:sp>
      <p:sp>
        <p:nvSpPr>
          <p:cNvPr id="4" name="Slide Number Placeholder 3">
            <a:extLst>
              <a:ext uri="{FF2B5EF4-FFF2-40B4-BE49-F238E27FC236}">
                <a16:creationId xmlns:a16="http://schemas.microsoft.com/office/drawing/2014/main" id="{8B8224D0-2420-4F43-B939-A2A616CC8205}"/>
              </a:ext>
            </a:extLst>
          </p:cNvPr>
          <p:cNvSpPr>
            <a:spLocks noGrp="1"/>
          </p:cNvSpPr>
          <p:nvPr>
            <p:ph type="sldNum" sz="quarter" idx="12"/>
          </p:nvPr>
        </p:nvSpPr>
        <p:spPr/>
        <p:txBody>
          <a:bodyPr/>
          <a:lstStyle/>
          <a:p>
            <a:fld id="{34B7E4EF-A1BD-40F4-AB7B-04F084DD991D}" type="slidenum">
              <a:rPr lang="en-US" smtClean="0"/>
              <a:t>8</a:t>
            </a:fld>
            <a:endParaRPr lang="en-US" dirty="0"/>
          </a:p>
        </p:txBody>
      </p:sp>
    </p:spTree>
    <p:extLst>
      <p:ext uri="{BB962C8B-B14F-4D97-AF65-F5344CB8AC3E}">
        <p14:creationId xmlns:p14="http://schemas.microsoft.com/office/powerpoint/2010/main" val="27258672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par>
                          <p:cTn id="13" fill="hold">
                            <p:stCondLst>
                              <p:cond delay="125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2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2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2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25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CB936-5F56-48BE-B0CD-A95BFE2919A5}"/>
              </a:ext>
            </a:extLst>
          </p:cNvPr>
          <p:cNvSpPr>
            <a:spLocks noGrp="1"/>
          </p:cNvSpPr>
          <p:nvPr>
            <p:ph type="title"/>
          </p:nvPr>
        </p:nvSpPr>
        <p:spPr>
          <a:xfrm>
            <a:off x="620785" y="696286"/>
            <a:ext cx="10227578" cy="838899"/>
          </a:xfrm>
        </p:spPr>
        <p:txBody>
          <a:bodyPr>
            <a:normAutofit/>
          </a:bodyPr>
          <a:lstStyle/>
          <a:p>
            <a:r>
              <a:rPr lang="en-US" sz="4800" b="1" dirty="0">
                <a:latin typeface="Candara" panose="020E0502030303020204" pitchFamily="34" charset="0"/>
              </a:rPr>
              <a:t>Good and Evil Mentioned in the Bible</a:t>
            </a:r>
          </a:p>
        </p:txBody>
      </p:sp>
      <p:sp>
        <p:nvSpPr>
          <p:cNvPr id="7" name="TextBox 6">
            <a:extLst>
              <a:ext uri="{FF2B5EF4-FFF2-40B4-BE49-F238E27FC236}">
                <a16:creationId xmlns:a16="http://schemas.microsoft.com/office/drawing/2014/main" id="{FE139C83-94D8-48CC-923D-7DF3FE4A817F}"/>
              </a:ext>
            </a:extLst>
          </p:cNvPr>
          <p:cNvSpPr txBox="1"/>
          <p:nvPr/>
        </p:nvSpPr>
        <p:spPr>
          <a:xfrm>
            <a:off x="620785" y="1527320"/>
            <a:ext cx="10950430" cy="4708981"/>
          </a:xfrm>
          <a:prstGeom prst="rect">
            <a:avLst/>
          </a:prstGeom>
          <a:solidFill>
            <a:schemeClr val="bg1">
              <a:lumMod val="75000"/>
            </a:schemeClr>
          </a:solidFill>
        </p:spPr>
        <p:txBody>
          <a:bodyPr wrap="square" rtlCol="0">
            <a:spAutoFit/>
          </a:bodyPr>
          <a:lstStyle/>
          <a:p>
            <a:pPr algn="ctr"/>
            <a:r>
              <a:rPr lang="en-US" sz="3000" b="1" dirty="0">
                <a:latin typeface="Candara" panose="020E0502030303020204" pitchFamily="34" charset="0"/>
              </a:rPr>
              <a:t>Good Man </a:t>
            </a:r>
            <a:r>
              <a:rPr lang="en-US" sz="3000" dirty="0">
                <a:latin typeface="Candara" panose="020E0502030303020204" pitchFamily="34" charset="0"/>
              </a:rPr>
              <a:t>(Psalms 37:23) </a:t>
            </a:r>
            <a:r>
              <a:rPr lang="en-US" sz="3000" b="1" dirty="0">
                <a:latin typeface="Candara" panose="020E0502030303020204" pitchFamily="34" charset="0"/>
              </a:rPr>
              <a:t>- Evil Man</a:t>
            </a:r>
            <a:r>
              <a:rPr lang="en-US" sz="3000" dirty="0">
                <a:latin typeface="Candara" panose="020E0502030303020204" pitchFamily="34" charset="0"/>
              </a:rPr>
              <a:t> (Psalms 140:1)</a:t>
            </a:r>
          </a:p>
          <a:p>
            <a:pPr algn="ctr"/>
            <a:r>
              <a:rPr lang="en-US" sz="3000" b="1" dirty="0">
                <a:latin typeface="Candara" panose="020E0502030303020204" pitchFamily="34" charset="0"/>
              </a:rPr>
              <a:t>Good Name </a:t>
            </a:r>
            <a:r>
              <a:rPr lang="en-US" sz="3000" dirty="0">
                <a:latin typeface="Candara" panose="020E0502030303020204" pitchFamily="34" charset="0"/>
              </a:rPr>
              <a:t>(Proverbs 22:1) </a:t>
            </a:r>
            <a:r>
              <a:rPr lang="en-US" sz="3000" b="1" dirty="0">
                <a:latin typeface="Candara" panose="020E0502030303020204" pitchFamily="34" charset="0"/>
              </a:rPr>
              <a:t>- Evil Name </a:t>
            </a:r>
            <a:r>
              <a:rPr lang="en-US" sz="3000" dirty="0">
                <a:latin typeface="Candara" panose="020E0502030303020204" pitchFamily="34" charset="0"/>
              </a:rPr>
              <a:t>(Deuteronomy 22:19)</a:t>
            </a:r>
          </a:p>
          <a:p>
            <a:pPr algn="ctr"/>
            <a:r>
              <a:rPr lang="en-US" sz="3000" b="1" dirty="0">
                <a:latin typeface="Candara" panose="020E0502030303020204" pitchFamily="34" charset="0"/>
              </a:rPr>
              <a:t>Good Heart </a:t>
            </a:r>
            <a:r>
              <a:rPr lang="en-US" sz="3000" dirty="0">
                <a:latin typeface="Candara" panose="020E0502030303020204" pitchFamily="34" charset="0"/>
              </a:rPr>
              <a:t>(Luke 8:15) </a:t>
            </a:r>
            <a:r>
              <a:rPr lang="en-US" sz="3000" b="1" dirty="0">
                <a:latin typeface="Candara" panose="020E0502030303020204" pitchFamily="34" charset="0"/>
              </a:rPr>
              <a:t>- Evil Heart </a:t>
            </a:r>
            <a:r>
              <a:rPr lang="en-US" sz="3000" dirty="0">
                <a:latin typeface="Candara" panose="020E0502030303020204" pitchFamily="34" charset="0"/>
              </a:rPr>
              <a:t>(Hebrews 3:12)</a:t>
            </a:r>
          </a:p>
          <a:p>
            <a:pPr algn="ctr"/>
            <a:r>
              <a:rPr lang="en-US" sz="3000" b="1" dirty="0">
                <a:latin typeface="Candara" panose="020E0502030303020204" pitchFamily="34" charset="0"/>
              </a:rPr>
              <a:t>Good Habits </a:t>
            </a:r>
            <a:r>
              <a:rPr lang="en-US" sz="3000" dirty="0">
                <a:latin typeface="Candara" panose="020E0502030303020204" pitchFamily="34" charset="0"/>
              </a:rPr>
              <a:t>(1 Corinthians 15:33) </a:t>
            </a:r>
            <a:r>
              <a:rPr lang="en-US" sz="3000" b="1" dirty="0">
                <a:latin typeface="Candara" panose="020E0502030303020204" pitchFamily="34" charset="0"/>
              </a:rPr>
              <a:t>- Evil Dealings </a:t>
            </a:r>
            <a:r>
              <a:rPr lang="en-US" sz="3000" dirty="0">
                <a:latin typeface="Candara" panose="020E0502030303020204" pitchFamily="34" charset="0"/>
              </a:rPr>
              <a:t>(1 Samuel 2:23)</a:t>
            </a:r>
          </a:p>
          <a:p>
            <a:pPr algn="ctr"/>
            <a:r>
              <a:rPr lang="en-US" sz="3000" b="1" dirty="0">
                <a:latin typeface="Candara" panose="020E0502030303020204" pitchFamily="34" charset="0"/>
              </a:rPr>
              <a:t>Good Report </a:t>
            </a:r>
            <a:r>
              <a:rPr lang="en-US" sz="3000" dirty="0">
                <a:latin typeface="Candara" panose="020E0502030303020204" pitchFamily="34" charset="0"/>
              </a:rPr>
              <a:t>(Philippians 4:8) </a:t>
            </a:r>
            <a:r>
              <a:rPr lang="en-US" sz="3000" b="1" dirty="0">
                <a:latin typeface="Candara" panose="020E0502030303020204" pitchFamily="34" charset="0"/>
              </a:rPr>
              <a:t>- Evil Report </a:t>
            </a:r>
            <a:r>
              <a:rPr lang="en-US" sz="3000" dirty="0">
                <a:latin typeface="Candara" panose="020E0502030303020204" pitchFamily="34" charset="0"/>
              </a:rPr>
              <a:t>(2 Corinthians 6:8)</a:t>
            </a:r>
          </a:p>
          <a:p>
            <a:pPr algn="ctr"/>
            <a:r>
              <a:rPr lang="en-US" sz="3000" b="1" dirty="0">
                <a:latin typeface="Candara" panose="020E0502030303020204" pitchFamily="34" charset="0"/>
              </a:rPr>
              <a:t>Good Works </a:t>
            </a:r>
            <a:r>
              <a:rPr lang="en-US" sz="3000" dirty="0">
                <a:latin typeface="Candara" panose="020E0502030303020204" pitchFamily="34" charset="0"/>
              </a:rPr>
              <a:t>(Matthew 5:16) </a:t>
            </a:r>
            <a:r>
              <a:rPr lang="en-US" sz="3000" b="1" dirty="0">
                <a:latin typeface="Candara" panose="020E0502030303020204" pitchFamily="34" charset="0"/>
              </a:rPr>
              <a:t>- Evil Works </a:t>
            </a:r>
            <a:r>
              <a:rPr lang="en-US" sz="3000" dirty="0">
                <a:latin typeface="Candara" panose="020E0502030303020204" pitchFamily="34" charset="0"/>
              </a:rPr>
              <a:t>(James 3:16)</a:t>
            </a:r>
          </a:p>
          <a:p>
            <a:pPr algn="ctr"/>
            <a:r>
              <a:rPr lang="en-US" sz="3000" b="1" dirty="0">
                <a:latin typeface="Candara" panose="020E0502030303020204" pitchFamily="34" charset="0"/>
              </a:rPr>
              <a:t>Good Words </a:t>
            </a:r>
            <a:r>
              <a:rPr lang="en-US" sz="3000" dirty="0">
                <a:latin typeface="Candara" panose="020E0502030303020204" pitchFamily="34" charset="0"/>
              </a:rPr>
              <a:t>(1 Kings 12:7) </a:t>
            </a:r>
            <a:r>
              <a:rPr lang="en-US" sz="3000" b="1" dirty="0">
                <a:latin typeface="Candara" panose="020E0502030303020204" pitchFamily="34" charset="0"/>
              </a:rPr>
              <a:t>- Evil Speaking </a:t>
            </a:r>
            <a:r>
              <a:rPr lang="en-US" sz="3000" dirty="0">
                <a:latin typeface="Candara" panose="020E0502030303020204" pitchFamily="34" charset="0"/>
              </a:rPr>
              <a:t>(Ephesians 4:31)</a:t>
            </a:r>
          </a:p>
          <a:p>
            <a:pPr algn="ctr"/>
            <a:r>
              <a:rPr lang="en-US" sz="3000" b="1" dirty="0">
                <a:latin typeface="Candara" panose="020E0502030303020204" pitchFamily="34" charset="0"/>
              </a:rPr>
              <a:t>Good Fruit </a:t>
            </a:r>
            <a:r>
              <a:rPr lang="en-US" sz="3000" dirty="0">
                <a:latin typeface="Candara" panose="020E0502030303020204" pitchFamily="34" charset="0"/>
              </a:rPr>
              <a:t>(Matthew 7:17) </a:t>
            </a:r>
            <a:r>
              <a:rPr lang="en-US" sz="3000" b="1" dirty="0">
                <a:latin typeface="Candara" panose="020E0502030303020204" pitchFamily="34" charset="0"/>
              </a:rPr>
              <a:t>- Evil Fruit </a:t>
            </a:r>
            <a:r>
              <a:rPr lang="en-US" sz="3000" dirty="0">
                <a:latin typeface="Candara" panose="020E0502030303020204" pitchFamily="34" charset="0"/>
              </a:rPr>
              <a:t>(Matthew 7:18)</a:t>
            </a:r>
          </a:p>
          <a:p>
            <a:pPr algn="ctr"/>
            <a:r>
              <a:rPr lang="en-US" sz="3000" b="1" dirty="0">
                <a:latin typeface="Candara" panose="020E0502030303020204" pitchFamily="34" charset="0"/>
              </a:rPr>
              <a:t>Good Path </a:t>
            </a:r>
            <a:r>
              <a:rPr lang="en-US" sz="3000" dirty="0">
                <a:latin typeface="Candara" panose="020E0502030303020204" pitchFamily="34" charset="0"/>
              </a:rPr>
              <a:t>(Proverbs 2:9) </a:t>
            </a:r>
            <a:r>
              <a:rPr lang="en-US" sz="3000" b="1" dirty="0">
                <a:latin typeface="Candara" panose="020E0502030303020204" pitchFamily="34" charset="0"/>
              </a:rPr>
              <a:t>- Evil Course </a:t>
            </a:r>
            <a:r>
              <a:rPr lang="en-US" sz="3000" dirty="0">
                <a:latin typeface="Candara" panose="020E0502030303020204" pitchFamily="34" charset="0"/>
              </a:rPr>
              <a:t>(Jeremiah 23:10) </a:t>
            </a:r>
          </a:p>
          <a:p>
            <a:pPr algn="ctr"/>
            <a:r>
              <a:rPr lang="en-US" sz="3000" b="1" dirty="0">
                <a:latin typeface="Candara" panose="020E0502030303020204" pitchFamily="34" charset="0"/>
              </a:rPr>
              <a:t>Good Advice </a:t>
            </a:r>
            <a:r>
              <a:rPr lang="en-US" sz="3000" dirty="0">
                <a:latin typeface="Candara" panose="020E0502030303020204" pitchFamily="34" charset="0"/>
              </a:rPr>
              <a:t>(Proverbs 20:18) </a:t>
            </a:r>
            <a:r>
              <a:rPr lang="en-US" sz="3000" b="1" dirty="0">
                <a:latin typeface="Candara" panose="020E0502030303020204" pitchFamily="34" charset="0"/>
              </a:rPr>
              <a:t>- Evil Counsel </a:t>
            </a:r>
            <a:r>
              <a:rPr lang="en-US" sz="3000" dirty="0">
                <a:latin typeface="Candara" panose="020E0502030303020204" pitchFamily="34" charset="0"/>
              </a:rPr>
              <a:t>(Isaiah 7:5) </a:t>
            </a:r>
          </a:p>
        </p:txBody>
      </p:sp>
      <p:sp>
        <p:nvSpPr>
          <p:cNvPr id="3" name="Slide Number Placeholder 2">
            <a:extLst>
              <a:ext uri="{FF2B5EF4-FFF2-40B4-BE49-F238E27FC236}">
                <a16:creationId xmlns:a16="http://schemas.microsoft.com/office/drawing/2014/main" id="{EAFB590A-00E6-4BB3-A69D-E2993341246D}"/>
              </a:ext>
            </a:extLst>
          </p:cNvPr>
          <p:cNvSpPr>
            <a:spLocks noGrp="1"/>
          </p:cNvSpPr>
          <p:nvPr>
            <p:ph type="sldNum" sz="quarter" idx="12"/>
          </p:nvPr>
        </p:nvSpPr>
        <p:spPr/>
        <p:txBody>
          <a:bodyPr/>
          <a:lstStyle/>
          <a:p>
            <a:fld id="{34B7E4EF-A1BD-40F4-AB7B-04F084DD991D}" type="slidenum">
              <a:rPr lang="en-US" smtClean="0"/>
              <a:t>9</a:t>
            </a:fld>
            <a:endParaRPr lang="en-US" dirty="0"/>
          </a:p>
        </p:txBody>
      </p:sp>
    </p:spTree>
    <p:extLst>
      <p:ext uri="{BB962C8B-B14F-4D97-AF65-F5344CB8AC3E}">
        <p14:creationId xmlns:p14="http://schemas.microsoft.com/office/powerpoint/2010/main" val="35052003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250"/>
                                        <p:tgtEl>
                                          <p:spTgt spid="7"/>
                                        </p:tgtEl>
                                      </p:cBhvr>
                                    </p:animEffect>
                                  </p:childTnLst>
                                </p:cTn>
                              </p:par>
                              <p:par>
                                <p:cTn id="8" presetID="10" presetClass="entr" presetSubtype="0" fill="hold"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125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125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125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Effect transition="in" filter="fade">
                                      <p:cBhvr>
                                        <p:cTn id="25" dur="1250"/>
                                        <p:tgtEl>
                                          <p:spTgt spid="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Effect transition="in" filter="fade">
                                      <p:cBhvr>
                                        <p:cTn id="30" dur="1250"/>
                                        <p:tgtEl>
                                          <p:spTgt spid="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
                                            <p:txEl>
                                              <p:pRg st="5" end="5"/>
                                            </p:txEl>
                                          </p:spTgt>
                                        </p:tgtEl>
                                        <p:attrNameLst>
                                          <p:attrName>style.visibility</p:attrName>
                                        </p:attrNameLst>
                                      </p:cBhvr>
                                      <p:to>
                                        <p:strVal val="visible"/>
                                      </p:to>
                                    </p:set>
                                    <p:animEffect transition="in" filter="fade">
                                      <p:cBhvr>
                                        <p:cTn id="35" dur="1250"/>
                                        <p:tgtEl>
                                          <p:spTgt spid="7">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7">
                                            <p:txEl>
                                              <p:pRg st="6" end="6"/>
                                            </p:txEl>
                                          </p:spTgt>
                                        </p:tgtEl>
                                        <p:attrNameLst>
                                          <p:attrName>style.visibility</p:attrName>
                                        </p:attrNameLst>
                                      </p:cBhvr>
                                      <p:to>
                                        <p:strVal val="visible"/>
                                      </p:to>
                                    </p:set>
                                    <p:animEffect transition="in" filter="fade">
                                      <p:cBhvr>
                                        <p:cTn id="40" dur="1250"/>
                                        <p:tgtEl>
                                          <p:spTgt spid="7">
                                            <p:txEl>
                                              <p:pRg st="6" end="6"/>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7">
                                            <p:txEl>
                                              <p:pRg st="7" end="7"/>
                                            </p:txEl>
                                          </p:spTgt>
                                        </p:tgtEl>
                                        <p:attrNameLst>
                                          <p:attrName>style.visibility</p:attrName>
                                        </p:attrNameLst>
                                      </p:cBhvr>
                                      <p:to>
                                        <p:strVal val="visible"/>
                                      </p:to>
                                    </p:set>
                                    <p:animEffect transition="in" filter="fade">
                                      <p:cBhvr>
                                        <p:cTn id="45" dur="1250"/>
                                        <p:tgtEl>
                                          <p:spTgt spid="7">
                                            <p:txEl>
                                              <p:pRg st="7" end="7"/>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7">
                                            <p:txEl>
                                              <p:pRg st="8" end="8"/>
                                            </p:txEl>
                                          </p:spTgt>
                                        </p:tgtEl>
                                        <p:attrNameLst>
                                          <p:attrName>style.visibility</p:attrName>
                                        </p:attrNameLst>
                                      </p:cBhvr>
                                      <p:to>
                                        <p:strVal val="visible"/>
                                      </p:to>
                                    </p:set>
                                    <p:animEffect transition="in" filter="fade">
                                      <p:cBhvr>
                                        <p:cTn id="50" dur="1250"/>
                                        <p:tgtEl>
                                          <p:spTgt spid="7">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7">
                                            <p:txEl>
                                              <p:pRg st="9" end="9"/>
                                            </p:txEl>
                                          </p:spTgt>
                                        </p:tgtEl>
                                        <p:attrNameLst>
                                          <p:attrName>style.visibility</p:attrName>
                                        </p:attrNameLst>
                                      </p:cBhvr>
                                      <p:to>
                                        <p:strVal val="visible"/>
                                      </p:to>
                                    </p:set>
                                    <p:animEffect transition="in" filter="fade">
                                      <p:cBhvr>
                                        <p:cTn id="55" dur="12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ppt/theme/themeOverride2.xml><?xml version="1.0" encoding="utf-8"?>
<a:themeOverride xmlns:a="http://schemas.openxmlformats.org/drawingml/2006/main">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2F3B215-496E-4790-A364-7C1C46DEC771}">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6c05727-aa75-4e4a-9b5f-8a80a1165891"/>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AE2713E1-6312-427E-BFCB-C5A5DA30137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{9023E95F-BF36-4666-ABB9-406980ED361E}tf78829772_win32</Template>
  <TotalTime>802</TotalTime>
  <Words>4655</Words>
  <Application>Microsoft Office PowerPoint</Application>
  <PresentationFormat>Widescreen</PresentationFormat>
  <Paragraphs>218</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Calibri</vt:lpstr>
      <vt:lpstr>Candara</vt:lpstr>
      <vt:lpstr>Garamond</vt:lpstr>
      <vt:lpstr>Sagona Book</vt:lpstr>
      <vt:lpstr>Sagona ExtraLight</vt:lpstr>
      <vt:lpstr>Times New Roman</vt:lpstr>
      <vt:lpstr>Wingdings</vt:lpstr>
      <vt:lpstr>SavonVTI</vt:lpstr>
      <vt:lpstr>Discerning both good and evil</vt:lpstr>
      <vt:lpstr>Hebrews 5:12-14</vt:lpstr>
      <vt:lpstr>What We Will Study </vt:lpstr>
      <vt:lpstr>“Discern” (διάκρισις) Defined</vt:lpstr>
      <vt:lpstr>“by reason of use”</vt:lpstr>
      <vt:lpstr>The PURPOSE of Discernment</vt:lpstr>
      <vt:lpstr>Good and Evil</vt:lpstr>
      <vt:lpstr>Good and Evil</vt:lpstr>
      <vt:lpstr>Good and Evil Mentioned in the Bible</vt:lpstr>
      <vt:lpstr>Bible Examples of Failure in Discernment</vt:lpstr>
      <vt:lpstr>Bible Examples of Failure in Discernment</vt:lpstr>
      <vt:lpstr>Bible Guidelines For Wise Discernment</vt:lpstr>
      <vt:lpstr>Bible Guidelines For Wise Discernment</vt:lpstr>
      <vt:lpstr>CONCLUSION</vt:lpstr>
      <vt:lpstr>Hebrews 5:12-14</vt:lpstr>
      <vt:lpstr>“…what shall we do?”  Acts 2:37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“Discerning Between good and evil”</dc:title>
  <dc:creator>Tommy McClure</dc:creator>
  <cp:lastModifiedBy>Tommy McClure</cp:lastModifiedBy>
  <cp:revision>90</cp:revision>
  <cp:lastPrinted>2020-10-18T03:51:42Z</cp:lastPrinted>
  <dcterms:created xsi:type="dcterms:W3CDTF">2020-10-16T18:55:02Z</dcterms:created>
  <dcterms:modified xsi:type="dcterms:W3CDTF">2020-10-18T20:22:50Z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