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7"/>
  </p:notesMasterIdLst>
  <p:handoutMasterIdLst>
    <p:handoutMasterId r:id="rId18"/>
  </p:handoutMasterIdLst>
  <p:sldIdLst>
    <p:sldId id="257" r:id="rId5"/>
    <p:sldId id="262" r:id="rId6"/>
    <p:sldId id="258" r:id="rId7"/>
    <p:sldId id="263" r:id="rId8"/>
    <p:sldId id="264" r:id="rId9"/>
    <p:sldId id="265" r:id="rId10"/>
    <p:sldId id="266" r:id="rId11"/>
    <p:sldId id="267" r:id="rId12"/>
    <p:sldId id="268" r:id="rId13"/>
    <p:sldId id="269" r:id="rId14"/>
    <p:sldId id="299" r:id="rId15"/>
    <p:sldId id="298" r:id="rId16"/>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496">
          <p15:clr>
            <a:srgbClr val="A4A3A4"/>
          </p15:clr>
        </p15:guide>
        <p15:guide id="3" orient="horz" pos="2880">
          <p15:clr>
            <a:srgbClr val="A4A3A4"/>
          </p15:clr>
        </p15:guide>
        <p15:guide id="4" orient="horz" pos="1056">
          <p15:clr>
            <a:srgbClr val="A4A3A4"/>
          </p15:clr>
        </p15:guide>
        <p15:guide id="5" orient="horz" pos="3888">
          <p15:clr>
            <a:srgbClr val="A4A3A4"/>
          </p15:clr>
        </p15:guide>
        <p15:guide id="6" orient="horz" pos="240">
          <p15:clr>
            <a:srgbClr val="A4A3A4"/>
          </p15:clr>
        </p15:guide>
        <p15:guide id="7" pos="3839">
          <p15:clr>
            <a:srgbClr val="A4A3A4"/>
          </p15:clr>
        </p15:guide>
        <p15:guide id="8" pos="527">
          <p15:clr>
            <a:srgbClr val="A4A3A4"/>
          </p15:clr>
        </p15:guide>
        <p15:guide id="9" pos="815">
          <p15:clr>
            <a:srgbClr val="A4A3A4"/>
          </p15:clr>
        </p15:guide>
        <p15:guide id="10" pos="6863">
          <p15:clr>
            <a:srgbClr val="A4A3A4"/>
          </p15:clr>
        </p15:guide>
        <p15:guide id="11" pos="6143">
          <p15:clr>
            <a:srgbClr val="A4A3A4"/>
          </p15:clr>
        </p15:guide>
        <p15:guide id="12" pos="4703">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44418" autoAdjust="0"/>
  </p:normalViewPr>
  <p:slideViewPr>
    <p:cSldViewPr>
      <p:cViewPr varScale="1">
        <p:scale>
          <a:sx n="50" d="100"/>
          <a:sy n="50" d="100"/>
        </p:scale>
        <p:origin x="2856" y="54"/>
      </p:cViewPr>
      <p:guideLst>
        <p:guide orient="horz" pos="2160"/>
        <p:guide orient="horz" pos="2496"/>
        <p:guide orient="horz" pos="2880"/>
        <p:guide orient="horz" pos="1056"/>
        <p:guide orient="horz" pos="3888"/>
        <p:guide orient="horz" pos="240"/>
        <p:guide pos="3839"/>
        <p:guide pos="527"/>
        <p:guide pos="815"/>
        <p:guide pos="6863"/>
        <p:guide pos="6143"/>
        <p:guide pos="4703"/>
      </p:guideLst>
    </p:cSldViewPr>
  </p:slideViewPr>
  <p:notesTextViewPr>
    <p:cViewPr>
      <p:scale>
        <a:sx n="1" d="1"/>
        <a:sy n="1" d="1"/>
      </p:scale>
      <p:origin x="0" y="0"/>
    </p:cViewPr>
  </p:notesTextViewPr>
  <p:notesViewPr>
    <p:cSldViewPr>
      <p:cViewPr varScale="1">
        <p:scale>
          <a:sx n="83" d="100"/>
          <a:sy n="83" d="100"/>
        </p:scale>
        <p:origin x="381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r>
              <a:rPr lang="en-US"/>
              <a:t>8/23/2020</a:t>
            </a:r>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9C567D4A-04CB-4EDF-8FB1-342A02FC8EC5}" type="slidenum">
              <a:rPr/>
              <a:t>‹#›</a:t>
            </a:fld>
            <a:endParaRPr/>
          </a:p>
        </p:txBody>
      </p:sp>
    </p:spTree>
    <p:extLst>
      <p:ext uri="{BB962C8B-B14F-4D97-AF65-F5344CB8AC3E}">
        <p14:creationId xmlns:p14="http://schemas.microsoft.com/office/powerpoint/2010/main" val="158012531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8/23/2020</a:t>
            </a:r>
            <a:endParaRPr/>
          </a:p>
        </p:txBody>
      </p:sp>
      <p:sp>
        <p:nvSpPr>
          <p:cNvPr id="4" name="Slide Image Placeholder 3"/>
          <p:cNvSpPr>
            <a:spLocks noGrp="1" noRot="1" noChangeAspect="1"/>
          </p:cNvSpPr>
          <p:nvPr>
            <p:ph type="sldImg" idx="2"/>
          </p:nvPr>
        </p:nvSpPr>
        <p:spPr>
          <a:xfrm>
            <a:off x="458788" y="720725"/>
            <a:ext cx="6397625" cy="3600450"/>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E61351F-DBB1-4664-ADA9-83BC7CB8848D}" type="slidenum">
              <a:rPr/>
              <a:t>‹#›</a:t>
            </a:fld>
            <a:endParaRPr/>
          </a:p>
        </p:txBody>
      </p:sp>
    </p:spTree>
    <p:extLst>
      <p:ext uri="{BB962C8B-B14F-4D97-AF65-F5344CB8AC3E}">
        <p14:creationId xmlns:p14="http://schemas.microsoft.com/office/powerpoint/2010/main" val="364236207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8/23/2020</a:t>
            </a:r>
          </a:p>
        </p:txBody>
      </p:sp>
      <p:sp>
        <p:nvSpPr>
          <p:cNvPr id="5" name="Slide Number Placeholder 4"/>
          <p:cNvSpPr>
            <a:spLocks noGrp="1"/>
          </p:cNvSpPr>
          <p:nvPr>
            <p:ph type="sldNum" sz="quarter" idx="5"/>
          </p:nvPr>
        </p:nvSpPr>
        <p:spPr/>
        <p:txBody>
          <a:bodyPr/>
          <a:lstStyle/>
          <a:p>
            <a:fld id="{2E61351F-DBB1-4664-ADA9-83BC7CB8848D}" type="slidenum">
              <a:rPr lang="en-US" smtClean="0"/>
              <a:t>1</a:t>
            </a:fld>
            <a:endParaRPr lang="en-US"/>
          </a:p>
        </p:txBody>
      </p:sp>
    </p:spTree>
    <p:extLst>
      <p:ext uri="{BB962C8B-B14F-4D97-AF65-F5344CB8AC3E}">
        <p14:creationId xmlns:p14="http://schemas.microsoft.com/office/powerpoint/2010/main" val="1902315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6" cy="4559935"/>
          </a:xfrm>
        </p:spPr>
        <p:txBody>
          <a:bodyPr/>
          <a:lstStyle/>
          <a:p>
            <a:r>
              <a:rPr lang="en-US" b="1" dirty="0">
                <a:solidFill>
                  <a:srgbClr val="292F33"/>
                </a:solidFill>
                <a:latin typeface="Times New Roman" panose="02020603050405020304" pitchFamily="18" charset="0"/>
                <a:cs typeface="Times New Roman" panose="02020603050405020304" pitchFamily="18" charset="0"/>
              </a:rPr>
              <a:t>Phil. 1:1 </a:t>
            </a:r>
            <a:r>
              <a:rPr lang="en-US" dirty="0">
                <a:solidFill>
                  <a:srgbClr val="292F33"/>
                </a:solidFill>
                <a:latin typeface="Times New Roman" panose="02020603050405020304" pitchFamily="18" charset="0"/>
                <a:cs typeface="Times New Roman" panose="02020603050405020304" pitchFamily="18" charset="0"/>
              </a:rPr>
              <a:t>-  Paul and Timothy, servants of Christ Jesus, To all the saints in Christ Jesus who are at Philippi, with the bishops and deacons: </a:t>
            </a:r>
          </a:p>
          <a:p>
            <a:r>
              <a:rPr lang="en-US" b="1" dirty="0">
                <a:solidFill>
                  <a:srgbClr val="8D7221"/>
                </a:solidFill>
                <a:latin typeface="Times New Roman" panose="02020603050405020304" pitchFamily="18" charset="0"/>
                <a:cs typeface="Times New Roman" panose="02020603050405020304" pitchFamily="18" charset="0"/>
              </a:rPr>
              <a:t>1 Cor. 10:16 </a:t>
            </a:r>
            <a:r>
              <a:rPr lang="en-US" b="0" dirty="0">
                <a:solidFill>
                  <a:srgbClr val="8D7221"/>
                </a:solidFill>
                <a:latin typeface="Times New Roman" panose="02020603050405020304" pitchFamily="18" charset="0"/>
                <a:cs typeface="Times New Roman" panose="02020603050405020304" pitchFamily="18" charset="0"/>
              </a:rPr>
              <a:t>- T</a:t>
            </a:r>
            <a:r>
              <a:rPr lang="en-US" sz="1800" b="0" i="0" u="none" strike="noStrike" baseline="0" dirty="0">
                <a:solidFill>
                  <a:srgbClr val="292F33"/>
                </a:solidFill>
                <a:latin typeface="Verdana" panose="020B0604030504040204" pitchFamily="34" charset="0"/>
              </a:rPr>
              <a:t>he cup of blessing which we bless, is it not the communion of the blood of Christ? The bread which we break, is it not the communion of the body of Christ? </a:t>
            </a:r>
            <a:endParaRPr lang="en-US" b="0" dirty="0">
              <a:solidFill>
                <a:srgbClr val="8D7221"/>
              </a:solidFill>
              <a:latin typeface="Times New Roman" panose="02020603050405020304" pitchFamily="18" charset="0"/>
              <a:cs typeface="Times New Roman" panose="02020603050405020304" pitchFamily="18" charset="0"/>
            </a:endParaRPr>
          </a:p>
          <a:p>
            <a:r>
              <a:rPr lang="en-US" b="1" dirty="0">
                <a:solidFill>
                  <a:srgbClr val="8D7221"/>
                </a:solidFill>
                <a:latin typeface="Times New Roman" panose="02020603050405020304" pitchFamily="18" charset="0"/>
                <a:cs typeface="Times New Roman" panose="02020603050405020304" pitchFamily="18" charset="0"/>
              </a:rPr>
              <a:t>Psa. 145:18</a:t>
            </a:r>
            <a:r>
              <a:rPr lang="en-US" dirty="0">
                <a:solidFill>
                  <a:srgbClr val="292F33"/>
                </a:solidFill>
                <a:latin typeface="Times New Roman" panose="02020603050405020304" pitchFamily="18" charset="0"/>
                <a:cs typeface="Times New Roman" panose="02020603050405020304" pitchFamily="18" charset="0"/>
              </a:rPr>
              <a:t>  The LORD is near to all who call upon him, to all who call upon him in truth. </a:t>
            </a:r>
          </a:p>
          <a:p>
            <a:r>
              <a:rPr lang="en-US" b="1" dirty="0">
                <a:solidFill>
                  <a:srgbClr val="292F33"/>
                </a:solidFill>
                <a:latin typeface="Times New Roman" panose="02020603050405020304" pitchFamily="18" charset="0"/>
                <a:cs typeface="Times New Roman" panose="02020603050405020304" pitchFamily="18" charset="0"/>
              </a:rPr>
              <a:t>Zech. 2-10</a:t>
            </a:r>
            <a:r>
              <a:rPr lang="en-US" dirty="0">
                <a:solidFill>
                  <a:srgbClr val="292F33"/>
                </a:solidFill>
                <a:latin typeface="Times New Roman" panose="02020603050405020304" pitchFamily="18" charset="0"/>
                <a:cs typeface="Times New Roman" panose="02020603050405020304" pitchFamily="18" charset="0"/>
              </a:rPr>
              <a:t> - Sing and rejoice, O daughter of Zion; for lo, I come and I will dwell in the midst of you, says the LORD. </a:t>
            </a:r>
          </a:p>
          <a:p>
            <a:r>
              <a:rPr lang="en-US" b="1" dirty="0">
                <a:solidFill>
                  <a:srgbClr val="292F33"/>
                </a:solidFill>
                <a:latin typeface="Times New Roman" panose="02020603050405020304" pitchFamily="18" charset="0"/>
                <a:cs typeface="Times New Roman" panose="02020603050405020304" pitchFamily="18" charset="0"/>
              </a:rPr>
              <a:t>Acts 2:42 </a:t>
            </a:r>
            <a:r>
              <a:rPr lang="en-US" dirty="0">
                <a:solidFill>
                  <a:srgbClr val="292F33"/>
                </a:solidFill>
                <a:latin typeface="Times New Roman" panose="02020603050405020304" pitchFamily="18" charset="0"/>
                <a:cs typeface="Times New Roman" panose="02020603050405020304" pitchFamily="18" charset="0"/>
              </a:rPr>
              <a:t>-  And they continued </a:t>
            </a:r>
            <a:r>
              <a:rPr lang="en-US" dirty="0" err="1">
                <a:solidFill>
                  <a:srgbClr val="292F33"/>
                </a:solidFill>
                <a:latin typeface="Times New Roman" panose="02020603050405020304" pitchFamily="18" charset="0"/>
                <a:cs typeface="Times New Roman" panose="02020603050405020304" pitchFamily="18" charset="0"/>
              </a:rPr>
              <a:t>stedfastly</a:t>
            </a:r>
            <a:r>
              <a:rPr lang="en-US" dirty="0">
                <a:solidFill>
                  <a:srgbClr val="292F33"/>
                </a:solidFill>
                <a:latin typeface="Times New Roman" panose="02020603050405020304" pitchFamily="18" charset="0"/>
                <a:cs typeface="Times New Roman" panose="02020603050405020304" pitchFamily="18" charset="0"/>
              </a:rPr>
              <a:t> in the apostles' doctrine and fellowship, and in breaking of bread, and in prayers. </a:t>
            </a:r>
          </a:p>
          <a:p>
            <a:r>
              <a:rPr lang="en-US" b="1" dirty="0">
                <a:solidFill>
                  <a:srgbClr val="292F33"/>
                </a:solidFill>
                <a:latin typeface="Times New Roman" panose="02020603050405020304" pitchFamily="18" charset="0"/>
                <a:cs typeface="Times New Roman" panose="02020603050405020304" pitchFamily="18" charset="0"/>
              </a:rPr>
              <a:t>Heb. 10:24 </a:t>
            </a:r>
            <a:r>
              <a:rPr lang="en-US" dirty="0">
                <a:solidFill>
                  <a:srgbClr val="292F33"/>
                </a:solidFill>
                <a:latin typeface="Times New Roman" panose="02020603050405020304" pitchFamily="18" charset="0"/>
                <a:cs typeface="Times New Roman" panose="02020603050405020304" pitchFamily="18" charset="0"/>
              </a:rPr>
              <a:t>- And let us consider one another to provoke unto love and to good works: </a:t>
            </a:r>
          </a:p>
          <a:p>
            <a:r>
              <a:rPr lang="en-US" b="1" dirty="0">
                <a:solidFill>
                  <a:srgbClr val="292F33"/>
                </a:solidFill>
                <a:latin typeface="Times New Roman" panose="02020603050405020304" pitchFamily="18" charset="0"/>
                <a:cs typeface="Times New Roman" panose="02020603050405020304" pitchFamily="18" charset="0"/>
              </a:rPr>
              <a:t>Eph. 4:11-12 </a:t>
            </a:r>
            <a:r>
              <a:rPr lang="en-US" dirty="0">
                <a:solidFill>
                  <a:srgbClr val="292F33"/>
                </a:solidFill>
                <a:latin typeface="Times New Roman" panose="02020603050405020304" pitchFamily="18" charset="0"/>
                <a:cs typeface="Times New Roman" panose="02020603050405020304" pitchFamily="18" charset="0"/>
              </a:rPr>
              <a:t>- </a:t>
            </a:r>
            <a:r>
              <a:rPr lang="en-US" dirty="0">
                <a:solidFill>
                  <a:srgbClr val="218282"/>
                </a:solidFill>
                <a:latin typeface="Times New Roman" panose="02020603050405020304" pitchFamily="18" charset="0"/>
                <a:cs typeface="Times New Roman" panose="02020603050405020304" pitchFamily="18" charset="0"/>
              </a:rPr>
              <a:t> </a:t>
            </a:r>
            <a:r>
              <a:rPr lang="en-US" dirty="0">
                <a:solidFill>
                  <a:srgbClr val="292F33"/>
                </a:solidFill>
                <a:latin typeface="Times New Roman" panose="02020603050405020304" pitchFamily="18" charset="0"/>
                <a:cs typeface="Times New Roman" panose="02020603050405020304" pitchFamily="18" charset="0"/>
              </a:rPr>
              <a:t>And he gave some, apostles; and some, prophets; and some, evangelists; and some, pastors and teachers; </a:t>
            </a:r>
            <a:r>
              <a:rPr lang="en-US" dirty="0">
                <a:solidFill>
                  <a:srgbClr val="218282"/>
                </a:solidFill>
                <a:latin typeface="Times New Roman" panose="02020603050405020304" pitchFamily="18" charset="0"/>
                <a:cs typeface="Times New Roman" panose="02020603050405020304" pitchFamily="18" charset="0"/>
              </a:rPr>
              <a:t>12</a:t>
            </a:r>
            <a:r>
              <a:rPr lang="en-US" dirty="0">
                <a:solidFill>
                  <a:srgbClr val="292F33"/>
                </a:solidFill>
                <a:latin typeface="Times New Roman" panose="02020603050405020304" pitchFamily="18" charset="0"/>
                <a:cs typeface="Times New Roman" panose="02020603050405020304" pitchFamily="18" charset="0"/>
              </a:rPr>
              <a:t>  For the perfecting of the saints, for the work of the ministry, for the edifying of the body of Christ: </a:t>
            </a:r>
          </a:p>
          <a:p>
            <a:pPr defTabSz="966612">
              <a:defRPr/>
            </a:pPr>
            <a:r>
              <a:rPr lang="en-US" b="1" dirty="0">
                <a:solidFill>
                  <a:srgbClr val="292F33"/>
                </a:solidFill>
                <a:latin typeface="Times New Roman" panose="02020603050405020304" pitchFamily="18" charset="0"/>
                <a:cs typeface="Times New Roman" panose="02020603050405020304" pitchFamily="18" charset="0"/>
              </a:rPr>
              <a:t>Heb. 10:19-22 </a:t>
            </a:r>
            <a:r>
              <a:rPr lang="en-US" dirty="0">
                <a:solidFill>
                  <a:srgbClr val="292F33"/>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Having therefore, brethren, boldness to enter into the holiest by the blood of Jesus,  20  By a new and living way, which he hath consecrated for us, through the veil, that is to say, his flesh;  21  And having an high priest over the house of God;  22  Let us draw near with a true heart in full assurance of faith, having our hearts sprinkled from an evil conscience, and our bodies washed with pure water.</a:t>
            </a:r>
          </a:p>
          <a:p>
            <a:endParaRPr lang="en-US" sz="1900" dirty="0">
              <a:solidFill>
                <a:srgbClr val="292F33"/>
              </a:solidFill>
              <a:latin typeface="Verdana" panose="020B0604030504040204" pitchFamily="34" charset="0"/>
            </a:endParaRPr>
          </a:p>
        </p:txBody>
      </p:sp>
      <p:sp>
        <p:nvSpPr>
          <p:cNvPr id="4" name="Slide Number Placeholder 3"/>
          <p:cNvSpPr>
            <a:spLocks noGrp="1"/>
          </p:cNvSpPr>
          <p:nvPr>
            <p:ph type="sldNum" sz="quarter" idx="5"/>
          </p:nvPr>
        </p:nvSpPr>
        <p:spPr/>
        <p:txBody>
          <a:bodyPr/>
          <a:lstStyle/>
          <a:p>
            <a:fld id="{2E61351F-DBB1-4664-ADA9-83BC7CB8848D}" type="slidenum">
              <a:rPr lang="en-US" smtClean="0"/>
              <a:t>10</a:t>
            </a:fld>
            <a:endParaRPr lang="en-US"/>
          </a:p>
        </p:txBody>
      </p:sp>
      <p:sp>
        <p:nvSpPr>
          <p:cNvPr id="5" name="Date Placeholder 4">
            <a:extLst>
              <a:ext uri="{FF2B5EF4-FFF2-40B4-BE49-F238E27FC236}">
                <a16:creationId xmlns:a16="http://schemas.microsoft.com/office/drawing/2014/main" id="{92E9B509-BB7F-4372-904A-8C100742202B}"/>
              </a:ext>
            </a:extLst>
          </p:cNvPr>
          <p:cNvSpPr>
            <a:spLocks noGrp="1"/>
          </p:cNvSpPr>
          <p:nvPr>
            <p:ph type="dt" idx="1"/>
          </p:nvPr>
        </p:nvSpPr>
        <p:spPr/>
        <p:txBody>
          <a:bodyPr/>
          <a:lstStyle/>
          <a:p>
            <a:r>
              <a:rPr lang="en-US"/>
              <a:t>8/23/2020</a:t>
            </a:r>
          </a:p>
        </p:txBody>
      </p:sp>
    </p:spTree>
    <p:extLst>
      <p:ext uri="{BB962C8B-B14F-4D97-AF65-F5344CB8AC3E}">
        <p14:creationId xmlns:p14="http://schemas.microsoft.com/office/powerpoint/2010/main" val="2202526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239000" cy="2384425"/>
          </a:xfrm>
        </p:spPr>
        <p:txBody>
          <a:bodyPr/>
          <a:lstStyle/>
          <a:p>
            <a:pPr defTabSz="966612"/>
            <a:r>
              <a:rPr lang="en-US" sz="1400" b="1" dirty="0">
                <a:latin typeface="Times New Roman" panose="02020603050405020304" pitchFamily="18" charset="0"/>
                <a:cs typeface="Times New Roman" panose="02020603050405020304" pitchFamily="18" charset="0"/>
              </a:rPr>
              <a:t>Heb 10:26-31 - </a:t>
            </a:r>
            <a:r>
              <a:rPr lang="en-US" sz="1400" dirty="0">
                <a:latin typeface="Times New Roman" panose="02020603050405020304" pitchFamily="18" charset="0"/>
                <a:cs typeface="Times New Roman" panose="02020603050405020304" pitchFamily="18" charset="0"/>
              </a:rPr>
              <a:t>For if we sin willfully after we have received the knowledge of the truth, there no longer remains a sacrifice for sins,  27  but a certain fearful expectation of judgment, and fiery indignation which will devour the adversaries.  28  Anyone who has rejected Moses' law dies without mercy on the testimony of two or three witnesses.  29  Of how much worse punishment, do you suppose, will he be thought worthy who has trampled the Son of God underfoot, counted the blood of the covenant by which he was sanctified a common thing, and insulted the Spirit of grace?  30  For we know Him who said, "VENGEANCE IS MINE, I WILL REPAY," says the Lord. And again, "THE LORD WILL JUDGE HIS PEOPLE."  31  It is a fearful thing to fall into the hands of the living God.</a:t>
            </a:r>
          </a:p>
          <a:p>
            <a:pPr defTabSz="966612"/>
            <a:endParaRPr lang="en-US" sz="1900" dirty="0">
              <a:solidFill>
                <a:srgbClr val="292F33"/>
              </a:solidFill>
              <a:latin typeface="Verdana" panose="020B0604030504040204" pitchFamily="34" charset="0"/>
            </a:endParaRPr>
          </a:p>
        </p:txBody>
      </p:sp>
      <p:sp>
        <p:nvSpPr>
          <p:cNvPr id="4" name="Slide Number Placeholder 3"/>
          <p:cNvSpPr>
            <a:spLocks noGrp="1"/>
          </p:cNvSpPr>
          <p:nvPr>
            <p:ph type="sldNum" sz="quarter" idx="5"/>
          </p:nvPr>
        </p:nvSpPr>
        <p:spPr/>
        <p:txBody>
          <a:bodyPr/>
          <a:lstStyle/>
          <a:p>
            <a:fld id="{2E61351F-DBB1-4664-ADA9-83BC7CB8848D}" type="slidenum">
              <a:rPr lang="en-US" smtClean="0"/>
              <a:t>11</a:t>
            </a:fld>
            <a:endParaRPr lang="en-US"/>
          </a:p>
        </p:txBody>
      </p:sp>
      <p:sp>
        <p:nvSpPr>
          <p:cNvPr id="5" name="Date Placeholder 4">
            <a:extLst>
              <a:ext uri="{FF2B5EF4-FFF2-40B4-BE49-F238E27FC236}">
                <a16:creationId xmlns:a16="http://schemas.microsoft.com/office/drawing/2014/main" id="{89A46DD4-15B9-4CD0-8FB9-87FEC9987161}"/>
              </a:ext>
            </a:extLst>
          </p:cNvPr>
          <p:cNvSpPr>
            <a:spLocks noGrp="1"/>
          </p:cNvSpPr>
          <p:nvPr>
            <p:ph type="dt" idx="1"/>
          </p:nvPr>
        </p:nvSpPr>
        <p:spPr/>
        <p:txBody>
          <a:bodyPr/>
          <a:lstStyle/>
          <a:p>
            <a:r>
              <a:rPr lang="en-US"/>
              <a:t>8/23/2020</a:t>
            </a:r>
          </a:p>
        </p:txBody>
      </p:sp>
    </p:spTree>
    <p:extLst>
      <p:ext uri="{BB962C8B-B14F-4D97-AF65-F5344CB8AC3E}">
        <p14:creationId xmlns:p14="http://schemas.microsoft.com/office/powerpoint/2010/main" val="2644817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2" y="4321175"/>
            <a:ext cx="7162798" cy="525427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 name="Slide Number Placeholder 2">
            <a:extLst>
              <a:ext uri="{FF2B5EF4-FFF2-40B4-BE49-F238E27FC236}">
                <a16:creationId xmlns:a16="http://schemas.microsoft.com/office/drawing/2014/main" id="{4EDF3F0F-8F1F-440D-B2DD-A22F50D9DBF9}"/>
              </a:ext>
            </a:extLst>
          </p:cNvPr>
          <p:cNvSpPr>
            <a:spLocks noGrp="1"/>
          </p:cNvSpPr>
          <p:nvPr>
            <p:ph type="sldNum" sz="quarter" idx="5"/>
          </p:nvPr>
        </p:nvSpPr>
        <p:spPr/>
        <p:txBody>
          <a:bodyPr/>
          <a:lstStyle/>
          <a:p>
            <a:fld id="{CDAAE1FE-786B-4B83-86A4-F53D629261B4}" type="slidenum">
              <a:rPr lang="en-US" smtClean="0"/>
              <a:t>12</a:t>
            </a:fld>
            <a:endParaRPr lang="en-US" dirty="0"/>
          </a:p>
        </p:txBody>
      </p:sp>
      <p:sp>
        <p:nvSpPr>
          <p:cNvPr id="2" name="Date Placeholder 1">
            <a:extLst>
              <a:ext uri="{FF2B5EF4-FFF2-40B4-BE49-F238E27FC236}">
                <a16:creationId xmlns:a16="http://schemas.microsoft.com/office/drawing/2014/main" id="{48A4621C-4683-4675-838F-38D5286A3B47}"/>
              </a:ext>
            </a:extLst>
          </p:cNvPr>
          <p:cNvSpPr>
            <a:spLocks noGrp="1"/>
          </p:cNvSpPr>
          <p:nvPr>
            <p:ph type="dt" idx="1"/>
          </p:nvPr>
        </p:nvSpPr>
        <p:spPr/>
        <p:txBody>
          <a:bodyPr/>
          <a:lstStyle/>
          <a:p>
            <a:r>
              <a:rPr lang="en-US"/>
              <a:t>8/23/2020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03825"/>
          </a:xfrm>
        </p:spPr>
        <p:txBody>
          <a:bodyPr/>
          <a:lstStyle/>
          <a:p>
            <a:pPr algn="l"/>
            <a:endParaRPr lang="en-US" b="1" dirty="0"/>
          </a:p>
        </p:txBody>
      </p:sp>
      <p:sp>
        <p:nvSpPr>
          <p:cNvPr id="4" name="Slide Number Placeholder 3"/>
          <p:cNvSpPr>
            <a:spLocks noGrp="1"/>
          </p:cNvSpPr>
          <p:nvPr>
            <p:ph type="sldNum" sz="quarter" idx="5"/>
          </p:nvPr>
        </p:nvSpPr>
        <p:spPr/>
        <p:txBody>
          <a:bodyPr/>
          <a:lstStyle/>
          <a:p>
            <a:fld id="{2E61351F-DBB1-4664-ADA9-83BC7CB8848D}" type="slidenum">
              <a:rPr lang="en-US" smtClean="0"/>
              <a:t>2</a:t>
            </a:fld>
            <a:endParaRPr lang="en-US"/>
          </a:p>
        </p:txBody>
      </p:sp>
      <p:sp>
        <p:nvSpPr>
          <p:cNvPr id="5" name="Date Placeholder 4">
            <a:extLst>
              <a:ext uri="{FF2B5EF4-FFF2-40B4-BE49-F238E27FC236}">
                <a16:creationId xmlns:a16="http://schemas.microsoft.com/office/drawing/2014/main" id="{9BA37705-4CD4-4083-8DDF-D0247ABC740E}"/>
              </a:ext>
            </a:extLst>
          </p:cNvPr>
          <p:cNvSpPr>
            <a:spLocks noGrp="1"/>
          </p:cNvSpPr>
          <p:nvPr>
            <p:ph type="dt" idx="1"/>
          </p:nvPr>
        </p:nvSpPr>
        <p:spPr/>
        <p:txBody>
          <a:bodyPr/>
          <a:lstStyle/>
          <a:p>
            <a:r>
              <a:rPr lang="en-US"/>
              <a:t>8/23/2020</a:t>
            </a:r>
          </a:p>
        </p:txBody>
      </p:sp>
    </p:spTree>
    <p:extLst>
      <p:ext uri="{BB962C8B-B14F-4D97-AF65-F5344CB8AC3E}">
        <p14:creationId xmlns:p14="http://schemas.microsoft.com/office/powerpoint/2010/main" val="1044373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8/23/2020</a:t>
            </a:r>
          </a:p>
        </p:txBody>
      </p:sp>
      <p:sp>
        <p:nvSpPr>
          <p:cNvPr id="5" name="Slide Number Placeholder 4"/>
          <p:cNvSpPr>
            <a:spLocks noGrp="1"/>
          </p:cNvSpPr>
          <p:nvPr>
            <p:ph type="sldNum" sz="quarter" idx="5"/>
          </p:nvPr>
        </p:nvSpPr>
        <p:spPr/>
        <p:txBody>
          <a:bodyPr/>
          <a:lstStyle/>
          <a:p>
            <a:fld id="{2E61351F-DBB1-4664-ADA9-83BC7CB8848D}" type="slidenum">
              <a:rPr lang="en-US" smtClean="0"/>
              <a:t>3</a:t>
            </a:fld>
            <a:endParaRPr lang="en-US"/>
          </a:p>
        </p:txBody>
      </p:sp>
    </p:spTree>
    <p:extLst>
      <p:ext uri="{BB962C8B-B14F-4D97-AF65-F5344CB8AC3E}">
        <p14:creationId xmlns:p14="http://schemas.microsoft.com/office/powerpoint/2010/main" val="2755026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5127625"/>
          </a:xfrm>
        </p:spPr>
        <p:txBody>
          <a:bodyPr/>
          <a:lstStyle/>
          <a:p>
            <a:r>
              <a:rPr lang="en-US" b="1" dirty="0">
                <a:latin typeface="Times New Roman" panose="02020603050405020304" pitchFamily="18" charset="0"/>
                <a:cs typeface="Times New Roman" panose="02020603050405020304" pitchFamily="18" charset="0"/>
              </a:rPr>
              <a:t>Heb. 10:26 </a:t>
            </a:r>
            <a:r>
              <a:rPr lang="en-US" dirty="0">
                <a:latin typeface="Times New Roman" panose="02020603050405020304" pitchFamily="18" charset="0"/>
                <a:cs typeface="Times New Roman" panose="02020603050405020304" pitchFamily="18" charset="0"/>
              </a:rPr>
              <a:t>- For if we sin </a:t>
            </a:r>
            <a:r>
              <a:rPr lang="en-US" dirty="0" err="1">
                <a:latin typeface="Times New Roman" panose="02020603050405020304" pitchFamily="18" charset="0"/>
                <a:cs typeface="Times New Roman" panose="02020603050405020304" pitchFamily="18" charset="0"/>
              </a:rPr>
              <a:t>wilfully</a:t>
            </a:r>
            <a:r>
              <a:rPr lang="en-US" dirty="0">
                <a:latin typeface="Times New Roman" panose="02020603050405020304" pitchFamily="18" charset="0"/>
                <a:cs typeface="Times New Roman" panose="02020603050405020304" pitchFamily="18" charset="0"/>
              </a:rPr>
              <a:t> after that we have received the knowledge of the truth, there </a:t>
            </a:r>
            <a:r>
              <a:rPr lang="en-US" dirty="0" err="1">
                <a:latin typeface="Times New Roman" panose="02020603050405020304" pitchFamily="18" charset="0"/>
                <a:cs typeface="Times New Roman" panose="02020603050405020304" pitchFamily="18" charset="0"/>
              </a:rPr>
              <a:t>remaineth</a:t>
            </a:r>
            <a:r>
              <a:rPr lang="en-US" dirty="0">
                <a:latin typeface="Times New Roman" panose="02020603050405020304" pitchFamily="18" charset="0"/>
                <a:cs typeface="Times New Roman" panose="02020603050405020304" pitchFamily="18" charset="0"/>
              </a:rPr>
              <a:t> no more sacrifice for sins,</a:t>
            </a:r>
          </a:p>
          <a:p>
            <a:pPr algn="l"/>
            <a:r>
              <a:rPr lang="en-US" b="1" dirty="0">
                <a:solidFill>
                  <a:srgbClr val="000000"/>
                </a:solidFill>
                <a:latin typeface="Times New Roman" panose="02020603050405020304" pitchFamily="18" charset="0"/>
                <a:cs typeface="Times New Roman" panose="02020603050405020304" pitchFamily="18" charset="0"/>
              </a:rPr>
              <a:t>Lk. 12:47-48 </a:t>
            </a:r>
            <a:r>
              <a:rPr lang="en-US" dirty="0">
                <a:solidFill>
                  <a:srgbClr val="000000"/>
                </a:solidFill>
                <a:latin typeface="Times New Roman" panose="02020603050405020304" pitchFamily="18" charset="0"/>
                <a:cs typeface="Times New Roman" panose="02020603050405020304" pitchFamily="18" charset="0"/>
              </a:rPr>
              <a:t>- And that servant, which knew his lord's will, and prepared not himself, neither did according to his will, shall be beaten with many stripes. 48 But he that knew not, and did commit things worthy of stripes, shall be beaten with few stripes. For unto whomsoever much is given, of him shall be much required: and to whom men have committed much, of him they will ask the more.</a:t>
            </a:r>
          </a:p>
          <a:p>
            <a:pPr defTabSz="966612">
              <a:defRPr/>
            </a:pPr>
            <a:r>
              <a:rPr lang="en-US" b="1" dirty="0">
                <a:latin typeface="Times New Roman" panose="02020603050405020304" pitchFamily="18" charset="0"/>
                <a:cs typeface="Times New Roman" panose="02020603050405020304" pitchFamily="18" charset="0"/>
              </a:rPr>
              <a:t>Heb. 10:26 </a:t>
            </a:r>
            <a:r>
              <a:rPr lang="en-US" dirty="0">
                <a:latin typeface="Times New Roman" panose="02020603050405020304" pitchFamily="18" charset="0"/>
                <a:cs typeface="Times New Roman" panose="02020603050405020304" pitchFamily="18" charset="0"/>
              </a:rPr>
              <a:t>- For if we sin </a:t>
            </a:r>
            <a:r>
              <a:rPr lang="en-US" dirty="0" err="1">
                <a:latin typeface="Times New Roman" panose="02020603050405020304" pitchFamily="18" charset="0"/>
                <a:cs typeface="Times New Roman" panose="02020603050405020304" pitchFamily="18" charset="0"/>
              </a:rPr>
              <a:t>wilfully</a:t>
            </a:r>
            <a:r>
              <a:rPr lang="en-US" dirty="0">
                <a:latin typeface="Times New Roman" panose="02020603050405020304" pitchFamily="18" charset="0"/>
                <a:cs typeface="Times New Roman" panose="02020603050405020304" pitchFamily="18" charset="0"/>
              </a:rPr>
              <a:t> after that we have received the knowledge of the truth, there </a:t>
            </a:r>
            <a:r>
              <a:rPr lang="en-US" dirty="0" err="1">
                <a:latin typeface="Times New Roman" panose="02020603050405020304" pitchFamily="18" charset="0"/>
                <a:cs typeface="Times New Roman" panose="02020603050405020304" pitchFamily="18" charset="0"/>
              </a:rPr>
              <a:t>remaineth</a:t>
            </a:r>
            <a:r>
              <a:rPr lang="en-US" dirty="0">
                <a:latin typeface="Times New Roman" panose="02020603050405020304" pitchFamily="18" charset="0"/>
                <a:cs typeface="Times New Roman" panose="02020603050405020304" pitchFamily="18" charset="0"/>
              </a:rPr>
              <a:t> no more sacrifice for sins,</a:t>
            </a:r>
          </a:p>
          <a:p>
            <a:pPr algn="l"/>
            <a:r>
              <a:rPr lang="en-US" b="1" dirty="0">
                <a:solidFill>
                  <a:srgbClr val="000000"/>
                </a:solidFill>
                <a:latin typeface="Times New Roman" panose="02020603050405020304" pitchFamily="18" charset="0"/>
                <a:cs typeface="Times New Roman" panose="02020603050405020304" pitchFamily="18" charset="0"/>
              </a:rPr>
              <a:t>1 John 5:15-16</a:t>
            </a:r>
            <a:r>
              <a:rPr lang="en-US" dirty="0">
                <a:solidFill>
                  <a:srgbClr val="000000"/>
                </a:solidFill>
                <a:latin typeface="Times New Roman" panose="02020603050405020304" pitchFamily="18" charset="0"/>
                <a:cs typeface="Times New Roman" panose="02020603050405020304" pitchFamily="18" charset="0"/>
              </a:rPr>
              <a:t> - And if we know that he hear us, whatsoever we ask, we know that we have the petitions that we desired of him. 16 If any man see his brother sin a sin which is not unto death, he shall ask, and he shall give him life for them that sin not unto death. There is a sin unto death: I do not say that he shall pray for it.</a:t>
            </a:r>
          </a:p>
          <a:p>
            <a:pPr defTabSz="966612">
              <a:defRPr/>
            </a:pPr>
            <a:r>
              <a:rPr lang="en-US" b="1" dirty="0">
                <a:solidFill>
                  <a:srgbClr val="000000"/>
                </a:solidFill>
                <a:latin typeface="Times New Roman" panose="02020603050405020304" pitchFamily="18" charset="0"/>
                <a:cs typeface="Times New Roman" panose="02020603050405020304" pitchFamily="18" charset="0"/>
              </a:rPr>
              <a:t>1 Jn. 1:7-9 </a:t>
            </a:r>
            <a:r>
              <a:rPr lang="en-US" dirty="0">
                <a:solidFill>
                  <a:srgbClr val="00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But if we walk in the light, as he is in the light, we have fellowship one with another, and the blood of Jesus Christ his Son </a:t>
            </a:r>
            <a:r>
              <a:rPr lang="en-US" dirty="0" err="1">
                <a:latin typeface="Times New Roman" panose="02020603050405020304" pitchFamily="18" charset="0"/>
                <a:cs typeface="Times New Roman" panose="02020603050405020304" pitchFamily="18" charset="0"/>
              </a:rPr>
              <a:t>cleanseth</a:t>
            </a:r>
            <a:r>
              <a:rPr lang="en-US" dirty="0">
                <a:latin typeface="Times New Roman" panose="02020603050405020304" pitchFamily="18" charset="0"/>
                <a:cs typeface="Times New Roman" panose="02020603050405020304" pitchFamily="18" charset="0"/>
              </a:rPr>
              <a:t> us from all sin.  8  If we say that we have no sin, we deceive ourselves, and the truth is not in us. </a:t>
            </a:r>
            <a:r>
              <a:rPr lang="en-US" b="1" dirty="0">
                <a:latin typeface="Times New Roman" panose="02020603050405020304" pitchFamily="18" charset="0"/>
                <a:cs typeface="Times New Roman" panose="02020603050405020304" pitchFamily="18" charset="0"/>
              </a:rPr>
              <a:t> 9  </a:t>
            </a:r>
            <a:r>
              <a:rPr lang="en-US" dirty="0">
                <a:latin typeface="Times New Roman" panose="02020603050405020304" pitchFamily="18" charset="0"/>
                <a:cs typeface="Times New Roman" panose="02020603050405020304" pitchFamily="18" charset="0"/>
              </a:rPr>
              <a:t>If we confess our sins, he is faithful and just to forgive us our sins, and to cleanse us from all unrighteousness.</a:t>
            </a:r>
          </a:p>
          <a:p>
            <a:pPr defTabSz="966612">
              <a:defRPr/>
            </a:pPr>
            <a:r>
              <a:rPr lang="en-US" b="1" dirty="0">
                <a:latin typeface="Times New Roman" panose="02020603050405020304" pitchFamily="18" charset="0"/>
                <a:cs typeface="Times New Roman" panose="02020603050405020304" pitchFamily="18" charset="0"/>
              </a:rPr>
              <a:t>Rev. 1:5 </a:t>
            </a:r>
            <a:r>
              <a:rPr lang="en-US" dirty="0">
                <a:latin typeface="Times New Roman" panose="02020603050405020304" pitchFamily="18" charset="0"/>
                <a:cs typeface="Times New Roman" panose="02020603050405020304" pitchFamily="18" charset="0"/>
              </a:rPr>
              <a:t>- </a:t>
            </a:r>
            <a:r>
              <a:rPr lang="en-US" dirty="0">
                <a:solidFill>
                  <a:srgbClr val="292F33"/>
                </a:solidFill>
                <a:latin typeface="Times New Roman" panose="02020603050405020304" pitchFamily="18" charset="0"/>
                <a:cs typeface="Times New Roman" panose="02020603050405020304" pitchFamily="18" charset="0"/>
              </a:rPr>
              <a:t>And from Jesus Christ, </a:t>
            </a:r>
            <a:r>
              <a:rPr lang="en-US" i="1" dirty="0">
                <a:solidFill>
                  <a:srgbClr val="808080"/>
                </a:solidFill>
                <a:latin typeface="Times New Roman" panose="02020603050405020304" pitchFamily="18" charset="0"/>
                <a:cs typeface="Times New Roman" panose="02020603050405020304" pitchFamily="18" charset="0"/>
              </a:rPr>
              <a:t>who is</a:t>
            </a:r>
            <a:r>
              <a:rPr lang="en-US" dirty="0">
                <a:solidFill>
                  <a:srgbClr val="292F33"/>
                </a:solidFill>
                <a:latin typeface="Times New Roman" panose="02020603050405020304" pitchFamily="18" charset="0"/>
                <a:cs typeface="Times New Roman" panose="02020603050405020304" pitchFamily="18" charset="0"/>
              </a:rPr>
              <a:t> the faithful witness, </a:t>
            </a:r>
            <a:r>
              <a:rPr lang="en-US" i="1" dirty="0">
                <a:solidFill>
                  <a:srgbClr val="808080"/>
                </a:solidFill>
                <a:latin typeface="Times New Roman" panose="02020603050405020304" pitchFamily="18" charset="0"/>
                <a:cs typeface="Times New Roman" panose="02020603050405020304" pitchFamily="18" charset="0"/>
              </a:rPr>
              <a:t>and</a:t>
            </a:r>
            <a:r>
              <a:rPr lang="en-US" dirty="0">
                <a:solidFill>
                  <a:srgbClr val="292F33"/>
                </a:solidFill>
                <a:latin typeface="Times New Roman" panose="02020603050405020304" pitchFamily="18" charset="0"/>
                <a:cs typeface="Times New Roman" panose="02020603050405020304" pitchFamily="18" charset="0"/>
              </a:rPr>
              <a:t> the first begotten of the dead, and the prince of the kings of the earth. Unto him that loved us, and washed us from our sins in his own blood, </a:t>
            </a:r>
          </a:p>
          <a:p>
            <a:pPr defTabSz="966612">
              <a:defRPr/>
            </a:pPr>
            <a:r>
              <a:rPr lang="en-US" b="1" dirty="0">
                <a:solidFill>
                  <a:srgbClr val="292F33"/>
                </a:solidFill>
                <a:latin typeface="Times New Roman" panose="02020603050405020304" pitchFamily="18" charset="0"/>
                <a:cs typeface="Times New Roman" panose="02020603050405020304" pitchFamily="18" charset="0"/>
              </a:rPr>
              <a:t>1 Pet. 1:18-19 </a:t>
            </a:r>
            <a:r>
              <a:rPr lang="en-US" dirty="0">
                <a:solidFill>
                  <a:srgbClr val="292F33"/>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Forasmuch as ye know that ye were not redeemed with corruptible things, as silver and gold, from your vain conversation received by tradition from your fathers;  19  But with the precious blood of Christ, as of a lamb without blemish and without spot:</a:t>
            </a:r>
          </a:p>
          <a:p>
            <a:r>
              <a:rPr lang="en-US" b="1" dirty="0">
                <a:solidFill>
                  <a:srgbClr val="8D7221"/>
                </a:solidFill>
                <a:latin typeface="Times New Roman" panose="02020603050405020304" pitchFamily="18" charset="0"/>
                <a:cs typeface="Times New Roman" panose="02020603050405020304" pitchFamily="18" charset="0"/>
              </a:rPr>
              <a:t>Eph 1:22-23</a:t>
            </a:r>
            <a:r>
              <a:rPr lang="en-US" dirty="0">
                <a:solidFill>
                  <a:srgbClr val="292F33"/>
                </a:solidFill>
                <a:latin typeface="Times New Roman" panose="02020603050405020304" pitchFamily="18" charset="0"/>
                <a:cs typeface="Times New Roman" panose="02020603050405020304" pitchFamily="18" charset="0"/>
              </a:rPr>
              <a:t> - And hath put all </a:t>
            </a:r>
            <a:r>
              <a:rPr lang="en-US" i="1" dirty="0">
                <a:solidFill>
                  <a:srgbClr val="808080"/>
                </a:solidFill>
                <a:latin typeface="Times New Roman" panose="02020603050405020304" pitchFamily="18" charset="0"/>
                <a:cs typeface="Times New Roman" panose="02020603050405020304" pitchFamily="18" charset="0"/>
              </a:rPr>
              <a:t>things</a:t>
            </a:r>
            <a:r>
              <a:rPr lang="en-US" dirty="0">
                <a:solidFill>
                  <a:srgbClr val="292F33"/>
                </a:solidFill>
                <a:latin typeface="Times New Roman" panose="02020603050405020304" pitchFamily="18" charset="0"/>
                <a:cs typeface="Times New Roman" panose="02020603050405020304" pitchFamily="18" charset="0"/>
              </a:rPr>
              <a:t> under his feet, and gave him </a:t>
            </a:r>
            <a:r>
              <a:rPr lang="en-US" i="1" dirty="0">
                <a:solidFill>
                  <a:srgbClr val="808080"/>
                </a:solidFill>
                <a:latin typeface="Times New Roman" panose="02020603050405020304" pitchFamily="18" charset="0"/>
                <a:cs typeface="Times New Roman" panose="02020603050405020304" pitchFamily="18" charset="0"/>
              </a:rPr>
              <a:t>to be</a:t>
            </a:r>
            <a:r>
              <a:rPr lang="en-US" dirty="0">
                <a:solidFill>
                  <a:srgbClr val="292F33"/>
                </a:solidFill>
                <a:latin typeface="Times New Roman" panose="02020603050405020304" pitchFamily="18" charset="0"/>
                <a:cs typeface="Times New Roman" panose="02020603050405020304" pitchFamily="18" charset="0"/>
              </a:rPr>
              <a:t> the head over all </a:t>
            </a:r>
            <a:r>
              <a:rPr lang="en-US" i="1" dirty="0">
                <a:solidFill>
                  <a:srgbClr val="808080"/>
                </a:solidFill>
                <a:latin typeface="Times New Roman" panose="02020603050405020304" pitchFamily="18" charset="0"/>
                <a:cs typeface="Times New Roman" panose="02020603050405020304" pitchFamily="18" charset="0"/>
              </a:rPr>
              <a:t>things</a:t>
            </a:r>
            <a:r>
              <a:rPr lang="en-US" dirty="0">
                <a:solidFill>
                  <a:srgbClr val="292F33"/>
                </a:solidFill>
                <a:latin typeface="Times New Roman" panose="02020603050405020304" pitchFamily="18" charset="0"/>
                <a:cs typeface="Times New Roman" panose="02020603050405020304" pitchFamily="18" charset="0"/>
              </a:rPr>
              <a:t> to the church, </a:t>
            </a:r>
            <a:r>
              <a:rPr lang="en-US" dirty="0">
                <a:solidFill>
                  <a:srgbClr val="218282"/>
                </a:solidFill>
                <a:latin typeface="Times New Roman" panose="02020603050405020304" pitchFamily="18" charset="0"/>
                <a:cs typeface="Times New Roman" panose="02020603050405020304" pitchFamily="18" charset="0"/>
              </a:rPr>
              <a:t>23</a:t>
            </a:r>
            <a:r>
              <a:rPr lang="en-US" dirty="0">
                <a:solidFill>
                  <a:srgbClr val="292F33"/>
                </a:solidFill>
                <a:latin typeface="Times New Roman" panose="02020603050405020304" pitchFamily="18" charset="0"/>
                <a:cs typeface="Times New Roman" panose="02020603050405020304" pitchFamily="18" charset="0"/>
              </a:rPr>
              <a:t>  Which is his body, the fulness of him that </a:t>
            </a:r>
            <a:r>
              <a:rPr lang="en-US" dirty="0" err="1">
                <a:solidFill>
                  <a:srgbClr val="292F33"/>
                </a:solidFill>
                <a:latin typeface="Times New Roman" panose="02020603050405020304" pitchFamily="18" charset="0"/>
                <a:cs typeface="Times New Roman" panose="02020603050405020304" pitchFamily="18" charset="0"/>
              </a:rPr>
              <a:t>filleth</a:t>
            </a:r>
            <a:r>
              <a:rPr lang="en-US" dirty="0">
                <a:solidFill>
                  <a:srgbClr val="292F33"/>
                </a:solidFill>
                <a:latin typeface="Times New Roman" panose="02020603050405020304" pitchFamily="18" charset="0"/>
                <a:cs typeface="Times New Roman" panose="02020603050405020304" pitchFamily="18" charset="0"/>
              </a:rPr>
              <a:t> all in all. </a:t>
            </a:r>
            <a:endParaRPr lang="en-US" b="1" dirty="0">
              <a:latin typeface="Times New Roman" panose="02020603050405020304" pitchFamily="18" charset="0"/>
              <a:cs typeface="Times New Roman" panose="02020603050405020304" pitchFamily="18" charset="0"/>
            </a:endParaRPr>
          </a:p>
          <a:p>
            <a:pPr defTabSz="966612">
              <a:defRPr/>
            </a:pPr>
            <a:r>
              <a:rPr lang="en-US" b="1" dirty="0">
                <a:latin typeface="Times New Roman" panose="02020603050405020304" pitchFamily="18" charset="0"/>
                <a:cs typeface="Times New Roman" panose="02020603050405020304" pitchFamily="18" charset="0"/>
              </a:rPr>
              <a:t>Heb 10:19-21 - </a:t>
            </a:r>
            <a:r>
              <a:rPr lang="en-US" dirty="0">
                <a:latin typeface="Times New Roman" panose="02020603050405020304" pitchFamily="18" charset="0"/>
                <a:cs typeface="Times New Roman" panose="02020603050405020304" pitchFamily="18" charset="0"/>
              </a:rPr>
              <a:t>Having therefore, brethren, boldness to enter into the holiest by the blood of Jesus,  20  By a new and living way, which he hath consecrated for us, through the veil, that is to say, his flesh;  21  And having an high priest over the house of God;  </a:t>
            </a:r>
            <a:endParaRPr lang="en-US" b="1" dirty="0">
              <a:latin typeface="Times New Roman" panose="02020603050405020304" pitchFamily="18" charset="0"/>
              <a:cs typeface="Times New Roman" panose="02020603050405020304" pitchFamily="18" charset="0"/>
            </a:endParaRPr>
          </a:p>
          <a:p>
            <a:pPr defTabSz="966612">
              <a:defRPr/>
            </a:pPr>
            <a:r>
              <a:rPr lang="en-US" b="1" dirty="0">
                <a:latin typeface="Times New Roman" panose="02020603050405020304" pitchFamily="18" charset="0"/>
                <a:cs typeface="Times New Roman" panose="02020603050405020304" pitchFamily="18" charset="0"/>
              </a:rPr>
              <a:t>1 Pet. 2:9 </a:t>
            </a:r>
            <a:r>
              <a:rPr lang="en-US" dirty="0">
                <a:latin typeface="Times New Roman" panose="02020603050405020304" pitchFamily="18" charset="0"/>
                <a:cs typeface="Times New Roman" panose="02020603050405020304" pitchFamily="18" charset="0"/>
              </a:rPr>
              <a:t>- </a:t>
            </a:r>
            <a:r>
              <a:rPr lang="en-US" dirty="0">
                <a:solidFill>
                  <a:srgbClr val="292F33"/>
                </a:solidFill>
                <a:latin typeface="Times New Roman" panose="02020603050405020304" pitchFamily="18" charset="0"/>
                <a:cs typeface="Times New Roman" panose="02020603050405020304" pitchFamily="18" charset="0"/>
              </a:rPr>
              <a:t> But ye </a:t>
            </a:r>
            <a:r>
              <a:rPr lang="en-US" i="1" dirty="0">
                <a:solidFill>
                  <a:srgbClr val="808080"/>
                </a:solidFill>
                <a:latin typeface="Times New Roman" panose="02020603050405020304" pitchFamily="18" charset="0"/>
                <a:cs typeface="Times New Roman" panose="02020603050405020304" pitchFamily="18" charset="0"/>
              </a:rPr>
              <a:t>are</a:t>
            </a:r>
            <a:r>
              <a:rPr lang="en-US" dirty="0">
                <a:solidFill>
                  <a:srgbClr val="292F33"/>
                </a:solidFill>
                <a:latin typeface="Times New Roman" panose="02020603050405020304" pitchFamily="18" charset="0"/>
                <a:cs typeface="Times New Roman" panose="02020603050405020304" pitchFamily="18" charset="0"/>
              </a:rPr>
              <a:t> a chosen generation, a royal priesthood, an holy nation, a peculiar people; that ye should shew forth the praises of him who hath called you out of darkness into his </a:t>
            </a:r>
            <a:r>
              <a:rPr lang="en-US" dirty="0" err="1">
                <a:solidFill>
                  <a:srgbClr val="292F33"/>
                </a:solidFill>
                <a:latin typeface="Times New Roman" panose="02020603050405020304" pitchFamily="18" charset="0"/>
                <a:cs typeface="Times New Roman" panose="02020603050405020304" pitchFamily="18" charset="0"/>
              </a:rPr>
              <a:t>marvellous</a:t>
            </a:r>
            <a:r>
              <a:rPr lang="en-US" dirty="0">
                <a:solidFill>
                  <a:srgbClr val="292F33"/>
                </a:solidFill>
                <a:latin typeface="Times New Roman" panose="02020603050405020304" pitchFamily="18" charset="0"/>
                <a:cs typeface="Times New Roman" panose="02020603050405020304" pitchFamily="18" charset="0"/>
              </a:rPr>
              <a:t> light: </a:t>
            </a:r>
            <a:endParaRPr lang="en-US" dirty="0">
              <a:latin typeface="Times New Roman" panose="02020603050405020304" pitchFamily="18" charset="0"/>
              <a:cs typeface="Times New Roman" panose="02020603050405020304" pitchFamily="18" charset="0"/>
            </a:endParaRPr>
          </a:p>
          <a:p>
            <a:pPr defTabSz="966612">
              <a:defRPr/>
            </a:pPr>
            <a:endParaRPr lang="en-US" dirty="0">
              <a:latin typeface="Times New Roman" panose="02020603050405020304" pitchFamily="18" charset="0"/>
              <a:cs typeface="Times New Roman" panose="02020603050405020304" pitchFamily="18" charset="0"/>
            </a:endParaRPr>
          </a:p>
          <a:p>
            <a:pPr algn="l"/>
            <a:endParaRPr lang="en-US" dirty="0"/>
          </a:p>
        </p:txBody>
      </p:sp>
      <p:sp>
        <p:nvSpPr>
          <p:cNvPr id="4" name="Slide Number Placeholder 3"/>
          <p:cNvSpPr>
            <a:spLocks noGrp="1"/>
          </p:cNvSpPr>
          <p:nvPr>
            <p:ph type="sldNum" sz="quarter" idx="5"/>
          </p:nvPr>
        </p:nvSpPr>
        <p:spPr/>
        <p:txBody>
          <a:bodyPr/>
          <a:lstStyle/>
          <a:p>
            <a:fld id="{2E61351F-DBB1-4664-ADA9-83BC7CB8848D}" type="slidenum">
              <a:rPr lang="en-US" smtClean="0"/>
              <a:t>4</a:t>
            </a:fld>
            <a:endParaRPr lang="en-US"/>
          </a:p>
        </p:txBody>
      </p:sp>
      <p:sp>
        <p:nvSpPr>
          <p:cNvPr id="5" name="Date Placeholder 4">
            <a:extLst>
              <a:ext uri="{FF2B5EF4-FFF2-40B4-BE49-F238E27FC236}">
                <a16:creationId xmlns:a16="http://schemas.microsoft.com/office/drawing/2014/main" id="{4BF5F979-45A1-4AF4-A6A5-67DA1D7445AA}"/>
              </a:ext>
            </a:extLst>
          </p:cNvPr>
          <p:cNvSpPr>
            <a:spLocks noGrp="1"/>
          </p:cNvSpPr>
          <p:nvPr>
            <p:ph type="dt" idx="1"/>
          </p:nvPr>
        </p:nvSpPr>
        <p:spPr/>
        <p:txBody>
          <a:bodyPr/>
          <a:lstStyle/>
          <a:p>
            <a:r>
              <a:rPr lang="en-US"/>
              <a:t>8/23/2020</a:t>
            </a:r>
          </a:p>
        </p:txBody>
      </p:sp>
    </p:spTree>
    <p:extLst>
      <p:ext uri="{BB962C8B-B14F-4D97-AF65-F5344CB8AC3E}">
        <p14:creationId xmlns:p14="http://schemas.microsoft.com/office/powerpoint/2010/main" val="3146592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356225"/>
          </a:xfrm>
        </p:spPr>
        <p:txBody>
          <a:bodyPr/>
          <a:lstStyle/>
          <a:p>
            <a:r>
              <a:rPr lang="en-US" b="1" dirty="0">
                <a:latin typeface="Times New Roman" panose="02020603050405020304" pitchFamily="18" charset="0"/>
                <a:cs typeface="Times New Roman" panose="02020603050405020304" pitchFamily="18" charset="0"/>
              </a:rPr>
              <a:t>Heb. 10:29</a:t>
            </a:r>
            <a:r>
              <a:rPr lang="en-US" dirty="0">
                <a:latin typeface="Times New Roman" panose="02020603050405020304" pitchFamily="18" charset="0"/>
                <a:cs typeface="Times New Roman" panose="02020603050405020304" pitchFamily="18" charset="0"/>
              </a:rPr>
              <a:t> - Of how much worse punishment, do you suppose, will he be thought worthy who has trampled the Son of God underfoot, counted the blood of the covenant by which he was sanctified a common thing, and insulted the Spirit of grace?</a:t>
            </a:r>
          </a:p>
          <a:p>
            <a:r>
              <a:rPr lang="en-US" b="1" dirty="0">
                <a:latin typeface="Times New Roman" panose="02020603050405020304" pitchFamily="18" charset="0"/>
                <a:cs typeface="Times New Roman" panose="02020603050405020304" pitchFamily="18" charset="0"/>
              </a:rPr>
              <a:t>Matt. 5:13 </a:t>
            </a:r>
            <a:r>
              <a:rPr lang="en-US" dirty="0">
                <a:latin typeface="Times New Roman" panose="02020603050405020304" pitchFamily="18" charset="0"/>
                <a:cs typeface="Times New Roman" panose="02020603050405020304" pitchFamily="18" charset="0"/>
              </a:rPr>
              <a:t>- Ye are the salt of the earth: but if the salt have lost his </a:t>
            </a:r>
            <a:r>
              <a:rPr lang="en-US" dirty="0" err="1">
                <a:latin typeface="Times New Roman" panose="02020603050405020304" pitchFamily="18" charset="0"/>
                <a:cs typeface="Times New Roman" panose="02020603050405020304" pitchFamily="18" charset="0"/>
              </a:rPr>
              <a:t>savour</a:t>
            </a:r>
            <a:r>
              <a:rPr lang="en-US" dirty="0">
                <a:latin typeface="Times New Roman" panose="02020603050405020304" pitchFamily="18" charset="0"/>
                <a:cs typeface="Times New Roman" panose="02020603050405020304" pitchFamily="18" charset="0"/>
              </a:rPr>
              <a:t>, wherewith shall it be salted? it is thenceforth good for nothing, but to be cast out, and to be trodden under foot of men.</a:t>
            </a:r>
          </a:p>
          <a:p>
            <a:r>
              <a:rPr lang="en-US" b="1" dirty="0">
                <a:latin typeface="Times New Roman" panose="02020603050405020304" pitchFamily="18" charset="0"/>
                <a:cs typeface="Times New Roman" panose="02020603050405020304" pitchFamily="18" charset="0"/>
              </a:rPr>
              <a:t>Heb. 6:6 </a:t>
            </a:r>
            <a:r>
              <a:rPr lang="en-US" dirty="0">
                <a:latin typeface="Times New Roman" panose="02020603050405020304" pitchFamily="18" charset="0"/>
                <a:cs typeface="Times New Roman" panose="02020603050405020304" pitchFamily="18" charset="0"/>
              </a:rPr>
              <a:t>- If they shall fall away, to renew them again unto repentance; seeing they crucify to themselves the Son of God afresh, and put him to an open shame. </a:t>
            </a:r>
          </a:p>
          <a:p>
            <a:r>
              <a:rPr lang="en-US" b="1" dirty="0">
                <a:latin typeface="Times New Roman" panose="02020603050405020304" pitchFamily="18" charset="0"/>
                <a:cs typeface="Times New Roman" panose="02020603050405020304" pitchFamily="18" charset="0"/>
              </a:rPr>
              <a:t>Acts 9:1-6 </a:t>
            </a:r>
            <a:r>
              <a:rPr lang="en-US" dirty="0">
                <a:latin typeface="Times New Roman" panose="02020603050405020304" pitchFamily="18" charset="0"/>
                <a:cs typeface="Times New Roman" panose="02020603050405020304" pitchFamily="18" charset="0"/>
              </a:rPr>
              <a:t>- And Saul, yet breathing out </a:t>
            </a:r>
            <a:r>
              <a:rPr lang="en-US" dirty="0" err="1">
                <a:latin typeface="Times New Roman" panose="02020603050405020304" pitchFamily="18" charset="0"/>
                <a:cs typeface="Times New Roman" panose="02020603050405020304" pitchFamily="18" charset="0"/>
              </a:rPr>
              <a:t>threatenings</a:t>
            </a:r>
            <a:r>
              <a:rPr lang="en-US" dirty="0">
                <a:latin typeface="Times New Roman" panose="02020603050405020304" pitchFamily="18" charset="0"/>
                <a:cs typeface="Times New Roman" panose="02020603050405020304" pitchFamily="18" charset="0"/>
              </a:rPr>
              <a:t> and slaughter against the disciples of the Lord, went unto the high priest, 2 And desired of him letters to Damascus to the synagogues, that if he found any of this way, whether they were men or women, he might bring them bound unto Jerusalem. 3 And as he journeyed, he came near Damascus: and suddenly there shined round about him a light from heaven: 4 And he fell to the earth, and heard a voice saying unto him, Saul, Saul, why </a:t>
            </a:r>
            <a:r>
              <a:rPr lang="en-US" dirty="0" err="1">
                <a:latin typeface="Times New Roman" panose="02020603050405020304" pitchFamily="18" charset="0"/>
                <a:cs typeface="Times New Roman" panose="02020603050405020304" pitchFamily="18" charset="0"/>
              </a:rPr>
              <a:t>persecutest</a:t>
            </a:r>
            <a:r>
              <a:rPr lang="en-US" dirty="0">
                <a:latin typeface="Times New Roman" panose="02020603050405020304" pitchFamily="18" charset="0"/>
                <a:cs typeface="Times New Roman" panose="02020603050405020304" pitchFamily="18" charset="0"/>
              </a:rPr>
              <a:t> thou me? 5 And he said, Who art thou, Lord? And the Lord said, I am Jesus whom thou </a:t>
            </a:r>
            <a:r>
              <a:rPr lang="en-US" dirty="0" err="1">
                <a:latin typeface="Times New Roman" panose="02020603050405020304" pitchFamily="18" charset="0"/>
                <a:cs typeface="Times New Roman" panose="02020603050405020304" pitchFamily="18" charset="0"/>
              </a:rPr>
              <a:t>persecutest</a:t>
            </a:r>
            <a:r>
              <a:rPr lang="en-US" dirty="0">
                <a:latin typeface="Times New Roman" panose="02020603050405020304" pitchFamily="18" charset="0"/>
                <a:cs typeface="Times New Roman" panose="02020603050405020304" pitchFamily="18" charset="0"/>
              </a:rPr>
              <a:t>: it is hard for thee to kick against the pricks. 6 And he trembling and astonished said, Lord, what wilt thou have me to do? And the Lord said unto him, Arise, and go into the city, and it shall be told thee what thou </a:t>
            </a:r>
            <a:r>
              <a:rPr lang="en-US" dirty="0"/>
              <a:t>must do.</a:t>
            </a:r>
          </a:p>
        </p:txBody>
      </p:sp>
      <p:sp>
        <p:nvSpPr>
          <p:cNvPr id="4" name="Slide Number Placeholder 3"/>
          <p:cNvSpPr>
            <a:spLocks noGrp="1"/>
          </p:cNvSpPr>
          <p:nvPr>
            <p:ph type="sldNum" sz="quarter" idx="5"/>
          </p:nvPr>
        </p:nvSpPr>
        <p:spPr/>
        <p:txBody>
          <a:bodyPr/>
          <a:lstStyle/>
          <a:p>
            <a:fld id="{2E61351F-DBB1-4664-ADA9-83BC7CB8848D}" type="slidenum">
              <a:rPr lang="en-US" smtClean="0"/>
              <a:t>5</a:t>
            </a:fld>
            <a:endParaRPr lang="en-US"/>
          </a:p>
        </p:txBody>
      </p:sp>
      <p:sp>
        <p:nvSpPr>
          <p:cNvPr id="5" name="Date Placeholder 4">
            <a:extLst>
              <a:ext uri="{FF2B5EF4-FFF2-40B4-BE49-F238E27FC236}">
                <a16:creationId xmlns:a16="http://schemas.microsoft.com/office/drawing/2014/main" id="{74017A8E-96F4-449F-885F-1838CB421517}"/>
              </a:ext>
            </a:extLst>
          </p:cNvPr>
          <p:cNvSpPr>
            <a:spLocks noGrp="1"/>
          </p:cNvSpPr>
          <p:nvPr>
            <p:ph type="dt" idx="1"/>
          </p:nvPr>
        </p:nvSpPr>
        <p:spPr/>
        <p:txBody>
          <a:bodyPr/>
          <a:lstStyle/>
          <a:p>
            <a:r>
              <a:rPr lang="en-US"/>
              <a:t>8/23/2020</a:t>
            </a:r>
          </a:p>
        </p:txBody>
      </p:sp>
    </p:spTree>
    <p:extLst>
      <p:ext uri="{BB962C8B-B14F-4D97-AF65-F5344CB8AC3E}">
        <p14:creationId xmlns:p14="http://schemas.microsoft.com/office/powerpoint/2010/main" val="2088467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162800" cy="4559935"/>
          </a:xfrm>
        </p:spPr>
        <p:txBody>
          <a:bodyPr/>
          <a:lstStyle/>
          <a:p>
            <a:r>
              <a:rPr lang="en-US" b="1" dirty="0">
                <a:latin typeface="Times New Roman" panose="02020603050405020304" pitchFamily="18" charset="0"/>
                <a:cs typeface="Times New Roman" panose="02020603050405020304" pitchFamily="18" charset="0"/>
              </a:rPr>
              <a:t>Heb. 10:29</a:t>
            </a:r>
            <a:r>
              <a:rPr lang="en-US" dirty="0">
                <a:latin typeface="Times New Roman" panose="02020603050405020304" pitchFamily="18" charset="0"/>
                <a:cs typeface="Times New Roman" panose="02020603050405020304" pitchFamily="18" charset="0"/>
              </a:rPr>
              <a:t> - Of how much worse punishment, do you suppose, will he be thought worthy who has trampled the Son of God underfoot, counted the blood of the covenant by which he was sanctified a common thing, and insulted the Spirit of grace?</a:t>
            </a:r>
          </a:p>
          <a:p>
            <a:r>
              <a:rPr lang="en-US" b="1" dirty="0">
                <a:solidFill>
                  <a:srgbClr val="292F33"/>
                </a:solidFill>
                <a:latin typeface="Times New Roman" panose="02020603050405020304" pitchFamily="18" charset="0"/>
                <a:cs typeface="Times New Roman" panose="02020603050405020304" pitchFamily="18" charset="0"/>
              </a:rPr>
              <a:t>Matt. 26:28 </a:t>
            </a:r>
            <a:r>
              <a:rPr lang="en-US" dirty="0">
                <a:solidFill>
                  <a:srgbClr val="292F33"/>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For this is my blood of the new testament, which is shed for many for the remission of sins. </a:t>
            </a:r>
          </a:p>
          <a:p>
            <a:r>
              <a:rPr lang="en-US" b="1" dirty="0">
                <a:solidFill>
                  <a:srgbClr val="292F33"/>
                </a:solidFill>
                <a:latin typeface="Times New Roman" panose="02020603050405020304" pitchFamily="18" charset="0"/>
                <a:cs typeface="Times New Roman" panose="02020603050405020304" pitchFamily="18" charset="0"/>
              </a:rPr>
              <a:t>2 Pet. 2:20-22 </a:t>
            </a:r>
            <a:r>
              <a:rPr lang="en-US" dirty="0">
                <a:solidFill>
                  <a:srgbClr val="292F33"/>
                </a:solidFill>
                <a:latin typeface="Times New Roman" panose="02020603050405020304" pitchFamily="18" charset="0"/>
                <a:cs typeface="Times New Roman" panose="02020603050405020304" pitchFamily="18" charset="0"/>
              </a:rPr>
              <a:t>- For if after they have escaped the pollutions of the world through the knowledge of the Lord and </a:t>
            </a:r>
            <a:r>
              <a:rPr lang="en-US" dirty="0" err="1">
                <a:solidFill>
                  <a:srgbClr val="292F33"/>
                </a:solidFill>
                <a:latin typeface="Times New Roman" panose="02020603050405020304" pitchFamily="18" charset="0"/>
                <a:cs typeface="Times New Roman" panose="02020603050405020304" pitchFamily="18" charset="0"/>
              </a:rPr>
              <a:t>Saviour</a:t>
            </a:r>
            <a:r>
              <a:rPr lang="en-US" dirty="0">
                <a:solidFill>
                  <a:srgbClr val="292F33"/>
                </a:solidFill>
                <a:latin typeface="Times New Roman" panose="02020603050405020304" pitchFamily="18" charset="0"/>
                <a:cs typeface="Times New Roman" panose="02020603050405020304" pitchFamily="18" charset="0"/>
              </a:rPr>
              <a:t> Jesus Christ, they are again entangled therein, and overcome, the latter end is worse with them than the beginning. </a:t>
            </a:r>
            <a:r>
              <a:rPr lang="en-US" dirty="0">
                <a:solidFill>
                  <a:srgbClr val="218282"/>
                </a:solidFill>
                <a:latin typeface="Times New Roman" panose="02020603050405020304" pitchFamily="18" charset="0"/>
                <a:cs typeface="Times New Roman" panose="02020603050405020304" pitchFamily="18" charset="0"/>
              </a:rPr>
              <a:t> 21</a:t>
            </a:r>
            <a:r>
              <a:rPr lang="en-US" dirty="0">
                <a:solidFill>
                  <a:srgbClr val="292F33"/>
                </a:solidFill>
                <a:latin typeface="Times New Roman" panose="02020603050405020304" pitchFamily="18" charset="0"/>
                <a:cs typeface="Times New Roman" panose="02020603050405020304" pitchFamily="18" charset="0"/>
              </a:rPr>
              <a:t>  For it had been better for them not to have known the way of righteousness, than, after they have known </a:t>
            </a:r>
            <a:r>
              <a:rPr lang="en-US" i="1" dirty="0">
                <a:solidFill>
                  <a:srgbClr val="808080"/>
                </a:solidFill>
                <a:latin typeface="Times New Roman" panose="02020603050405020304" pitchFamily="18" charset="0"/>
                <a:cs typeface="Times New Roman" panose="02020603050405020304" pitchFamily="18" charset="0"/>
              </a:rPr>
              <a:t>it,</a:t>
            </a:r>
            <a:r>
              <a:rPr lang="en-US" dirty="0">
                <a:solidFill>
                  <a:srgbClr val="292F33"/>
                </a:solidFill>
                <a:latin typeface="Times New Roman" panose="02020603050405020304" pitchFamily="18" charset="0"/>
                <a:cs typeface="Times New Roman" panose="02020603050405020304" pitchFamily="18" charset="0"/>
              </a:rPr>
              <a:t> to turn from the holy commandment delivered unto them. 22 But it is happened unto them according to the true proverb, The dog </a:t>
            </a:r>
            <a:r>
              <a:rPr lang="en-US" i="1" dirty="0">
                <a:solidFill>
                  <a:srgbClr val="808080"/>
                </a:solidFill>
                <a:latin typeface="Times New Roman" panose="02020603050405020304" pitchFamily="18" charset="0"/>
                <a:cs typeface="Times New Roman" panose="02020603050405020304" pitchFamily="18" charset="0"/>
              </a:rPr>
              <a:t>is</a:t>
            </a:r>
            <a:r>
              <a:rPr lang="en-US" dirty="0">
                <a:solidFill>
                  <a:srgbClr val="292F33"/>
                </a:solidFill>
                <a:latin typeface="Times New Roman" panose="02020603050405020304" pitchFamily="18" charset="0"/>
                <a:cs typeface="Times New Roman" panose="02020603050405020304" pitchFamily="18" charset="0"/>
              </a:rPr>
              <a:t> turned to his own </a:t>
            </a:r>
            <a:r>
              <a:rPr lang="en-US" dirty="0">
                <a:solidFill>
                  <a:srgbClr val="000000"/>
                </a:solidFill>
                <a:latin typeface="Times New Roman" panose="02020603050405020304" pitchFamily="18" charset="0"/>
                <a:cs typeface="Times New Roman" panose="02020603050405020304" pitchFamily="18" charset="0"/>
              </a:rPr>
              <a:t>vomit</a:t>
            </a:r>
            <a:r>
              <a:rPr lang="en-US" dirty="0">
                <a:solidFill>
                  <a:srgbClr val="292F33"/>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again</a:t>
            </a:r>
            <a:r>
              <a:rPr lang="en-US" dirty="0">
                <a:solidFill>
                  <a:srgbClr val="292F33"/>
                </a:solidFill>
                <a:latin typeface="Times New Roman" panose="02020603050405020304" pitchFamily="18" charset="0"/>
                <a:cs typeface="Times New Roman" panose="02020603050405020304" pitchFamily="18" charset="0"/>
              </a:rPr>
              <a:t>; and the sow that was washed to her wallowing in the mire.</a:t>
            </a:r>
            <a:endParaRPr lang="en-US" u="none"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2E61351F-DBB1-4664-ADA9-83BC7CB8848D}" type="slidenum">
              <a:rPr lang="en-US" smtClean="0"/>
              <a:t>6</a:t>
            </a:fld>
            <a:endParaRPr lang="en-US"/>
          </a:p>
        </p:txBody>
      </p:sp>
      <p:sp>
        <p:nvSpPr>
          <p:cNvPr id="5" name="Date Placeholder 4">
            <a:extLst>
              <a:ext uri="{FF2B5EF4-FFF2-40B4-BE49-F238E27FC236}">
                <a16:creationId xmlns:a16="http://schemas.microsoft.com/office/drawing/2014/main" id="{ADCBB2E6-6E95-4C59-99F0-479C38D845A9}"/>
              </a:ext>
            </a:extLst>
          </p:cNvPr>
          <p:cNvSpPr>
            <a:spLocks noGrp="1"/>
          </p:cNvSpPr>
          <p:nvPr>
            <p:ph type="dt" idx="1"/>
          </p:nvPr>
        </p:nvSpPr>
        <p:spPr/>
        <p:txBody>
          <a:bodyPr/>
          <a:lstStyle/>
          <a:p>
            <a:r>
              <a:rPr lang="en-US"/>
              <a:t>8/23/2020</a:t>
            </a:r>
          </a:p>
        </p:txBody>
      </p:sp>
    </p:spTree>
    <p:extLst>
      <p:ext uri="{BB962C8B-B14F-4D97-AF65-F5344CB8AC3E}">
        <p14:creationId xmlns:p14="http://schemas.microsoft.com/office/powerpoint/2010/main" val="485699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239000" cy="5280025"/>
          </a:xfrm>
        </p:spPr>
        <p:txBody>
          <a:bodyPr/>
          <a:lstStyle/>
          <a:p>
            <a:r>
              <a:rPr lang="en-US" b="1" dirty="0">
                <a:latin typeface="Times New Roman" panose="02020603050405020304" pitchFamily="18" charset="0"/>
                <a:cs typeface="Times New Roman" panose="02020603050405020304" pitchFamily="18" charset="0"/>
              </a:rPr>
              <a:t>Heb, 10:29</a:t>
            </a:r>
            <a:r>
              <a:rPr lang="en-US" dirty="0">
                <a:latin typeface="Times New Roman" panose="02020603050405020304" pitchFamily="18" charset="0"/>
                <a:cs typeface="Times New Roman" panose="02020603050405020304" pitchFamily="18" charset="0"/>
              </a:rPr>
              <a:t> - Of how much worse punishment, do you suppose, will he be thought worthy who has trampled the Son of God underfoot, counted the blood of the covenant by which he was sanctified a common thing, and insulted the Spirit of grace?</a:t>
            </a:r>
          </a:p>
          <a:p>
            <a:r>
              <a:rPr lang="en-US" b="1" dirty="0">
                <a:latin typeface="Times New Roman" panose="02020603050405020304" pitchFamily="18" charset="0"/>
                <a:cs typeface="Times New Roman" panose="02020603050405020304" pitchFamily="18" charset="0"/>
              </a:rPr>
              <a:t>Rom. 5:9 </a:t>
            </a:r>
            <a:r>
              <a:rPr lang="en-US" dirty="0">
                <a:latin typeface="Times New Roman" panose="02020603050405020304" pitchFamily="18" charset="0"/>
                <a:cs typeface="Times New Roman" panose="02020603050405020304" pitchFamily="18" charset="0"/>
              </a:rPr>
              <a:t>- </a:t>
            </a:r>
            <a:r>
              <a:rPr lang="en-US" dirty="0">
                <a:solidFill>
                  <a:srgbClr val="292F33"/>
                </a:solidFill>
                <a:latin typeface="Times New Roman" panose="02020603050405020304" pitchFamily="18" charset="0"/>
                <a:cs typeface="Times New Roman" panose="02020603050405020304" pitchFamily="18" charset="0"/>
              </a:rPr>
              <a:t>Much more then, being now justified by his blood, we shall be saved from wrath through him. </a:t>
            </a:r>
          </a:p>
          <a:p>
            <a:r>
              <a:rPr lang="en-US" b="1" dirty="0">
                <a:solidFill>
                  <a:srgbClr val="292F33"/>
                </a:solidFill>
                <a:latin typeface="Times New Roman" panose="02020603050405020304" pitchFamily="18" charset="0"/>
                <a:cs typeface="Times New Roman" panose="02020603050405020304" pitchFamily="18" charset="0"/>
              </a:rPr>
              <a:t>1 Jn. 1:7 </a:t>
            </a:r>
            <a:r>
              <a:rPr lang="en-US" dirty="0">
                <a:solidFill>
                  <a:srgbClr val="292F33"/>
                </a:solidFill>
                <a:latin typeface="Times New Roman" panose="02020603050405020304" pitchFamily="18" charset="0"/>
                <a:cs typeface="Times New Roman" panose="02020603050405020304" pitchFamily="18" charset="0"/>
              </a:rPr>
              <a:t>- But if we walk in the light, as he is in the light, we have fellowship one with another, and the blood of Jesus Christ his Son </a:t>
            </a:r>
            <a:r>
              <a:rPr lang="en-US" dirty="0" err="1">
                <a:solidFill>
                  <a:srgbClr val="292F33"/>
                </a:solidFill>
                <a:latin typeface="Times New Roman" panose="02020603050405020304" pitchFamily="18" charset="0"/>
                <a:cs typeface="Times New Roman" panose="02020603050405020304" pitchFamily="18" charset="0"/>
              </a:rPr>
              <a:t>cleanseth</a:t>
            </a:r>
            <a:r>
              <a:rPr lang="en-US" dirty="0">
                <a:solidFill>
                  <a:srgbClr val="292F33"/>
                </a:solidFill>
                <a:latin typeface="Times New Roman" panose="02020603050405020304" pitchFamily="18" charset="0"/>
                <a:cs typeface="Times New Roman" panose="02020603050405020304" pitchFamily="18" charset="0"/>
              </a:rPr>
              <a:t> us from all sin. </a:t>
            </a:r>
          </a:p>
          <a:p>
            <a:r>
              <a:rPr lang="en-US" b="1" dirty="0">
                <a:solidFill>
                  <a:srgbClr val="292F33"/>
                </a:solidFill>
                <a:latin typeface="Times New Roman" panose="02020603050405020304" pitchFamily="18" charset="0"/>
                <a:cs typeface="Times New Roman" panose="02020603050405020304" pitchFamily="18" charset="0"/>
              </a:rPr>
              <a:t>Eph. 1:7 </a:t>
            </a:r>
            <a:r>
              <a:rPr lang="en-US" dirty="0">
                <a:solidFill>
                  <a:srgbClr val="292F33"/>
                </a:solidFill>
                <a:latin typeface="Times New Roman" panose="02020603050405020304" pitchFamily="18" charset="0"/>
                <a:cs typeface="Times New Roman" panose="02020603050405020304" pitchFamily="18" charset="0"/>
              </a:rPr>
              <a:t>- In whom we have redemption (ransom in full, deliverance) through his blood, the forgiveness of sins, according to the riches of his grace;</a:t>
            </a:r>
          </a:p>
          <a:p>
            <a:r>
              <a:rPr lang="en-US" b="1" dirty="0">
                <a:solidFill>
                  <a:srgbClr val="292F33"/>
                </a:solidFill>
                <a:latin typeface="Times New Roman" panose="02020603050405020304" pitchFamily="18" charset="0"/>
                <a:cs typeface="Times New Roman" panose="02020603050405020304" pitchFamily="18" charset="0"/>
              </a:rPr>
              <a:t>Heb. 9:14-15 </a:t>
            </a:r>
            <a:r>
              <a:rPr lang="en-US" dirty="0">
                <a:solidFill>
                  <a:srgbClr val="292F33"/>
                </a:solidFill>
                <a:latin typeface="Times New Roman" panose="02020603050405020304" pitchFamily="18" charset="0"/>
                <a:cs typeface="Times New Roman" panose="02020603050405020304" pitchFamily="18" charset="0"/>
              </a:rPr>
              <a:t>- How much more shall the blood of Christ, who through the eternal Spirit offered himself without spot to God, purge your conscience from dead works to serve the living God? </a:t>
            </a:r>
            <a:r>
              <a:rPr lang="en-US" dirty="0">
                <a:solidFill>
                  <a:srgbClr val="218282"/>
                </a:solidFill>
                <a:latin typeface="Times New Roman" panose="02020603050405020304" pitchFamily="18" charset="0"/>
                <a:cs typeface="Times New Roman" panose="02020603050405020304" pitchFamily="18" charset="0"/>
              </a:rPr>
              <a:t>15</a:t>
            </a:r>
            <a:r>
              <a:rPr lang="en-US" dirty="0">
                <a:solidFill>
                  <a:srgbClr val="292F33"/>
                </a:solidFill>
                <a:latin typeface="Times New Roman" panose="02020603050405020304" pitchFamily="18" charset="0"/>
                <a:cs typeface="Times New Roman" panose="02020603050405020304" pitchFamily="18" charset="0"/>
              </a:rPr>
              <a:t> And for this cause he is the mediator of the new testament, that by means of death, for the redemption of the transgressions </a:t>
            </a:r>
            <a:r>
              <a:rPr lang="en-US" i="1" dirty="0">
                <a:solidFill>
                  <a:srgbClr val="808080"/>
                </a:solidFill>
                <a:latin typeface="Times New Roman" panose="02020603050405020304" pitchFamily="18" charset="0"/>
                <a:cs typeface="Times New Roman" panose="02020603050405020304" pitchFamily="18" charset="0"/>
              </a:rPr>
              <a:t>that were</a:t>
            </a:r>
            <a:r>
              <a:rPr lang="en-US" dirty="0">
                <a:solidFill>
                  <a:srgbClr val="292F33"/>
                </a:solidFill>
                <a:latin typeface="Times New Roman" panose="02020603050405020304" pitchFamily="18" charset="0"/>
                <a:cs typeface="Times New Roman" panose="02020603050405020304" pitchFamily="18" charset="0"/>
              </a:rPr>
              <a:t> under the first testament, they which are called might receive the promise of eternal inheritance.</a:t>
            </a:r>
          </a:p>
          <a:p>
            <a:r>
              <a:rPr lang="en-US" b="1" dirty="0">
                <a:solidFill>
                  <a:srgbClr val="292F33"/>
                </a:solidFill>
                <a:latin typeface="Times New Roman" panose="02020603050405020304" pitchFamily="18" charset="0"/>
                <a:cs typeface="Times New Roman" panose="02020603050405020304" pitchFamily="18" charset="0"/>
              </a:rPr>
              <a:t>Rev. 7:13-14</a:t>
            </a:r>
            <a:r>
              <a:rPr lang="en-US" dirty="0">
                <a:solidFill>
                  <a:srgbClr val="292F33"/>
                </a:solidFill>
                <a:latin typeface="Times New Roman" panose="02020603050405020304" pitchFamily="18" charset="0"/>
                <a:cs typeface="Times New Roman" panose="02020603050405020304" pitchFamily="18" charset="0"/>
              </a:rPr>
              <a:t> - And one of the elders answered, saying unto me, What are these which are arrayed in white robes? and whence came they? </a:t>
            </a:r>
            <a:r>
              <a:rPr lang="en-US" dirty="0">
                <a:solidFill>
                  <a:srgbClr val="218282"/>
                </a:solidFill>
                <a:latin typeface="Times New Roman" panose="02020603050405020304" pitchFamily="18" charset="0"/>
                <a:cs typeface="Times New Roman" panose="02020603050405020304" pitchFamily="18" charset="0"/>
              </a:rPr>
              <a:t>14</a:t>
            </a:r>
            <a:r>
              <a:rPr lang="en-US" dirty="0">
                <a:solidFill>
                  <a:srgbClr val="292F33"/>
                </a:solidFill>
                <a:latin typeface="Times New Roman" panose="02020603050405020304" pitchFamily="18" charset="0"/>
                <a:cs typeface="Times New Roman" panose="02020603050405020304" pitchFamily="18" charset="0"/>
              </a:rPr>
              <a:t>  And I said unto him, Sir, thou </a:t>
            </a:r>
            <a:r>
              <a:rPr lang="en-US" dirty="0" err="1">
                <a:solidFill>
                  <a:srgbClr val="292F33"/>
                </a:solidFill>
                <a:latin typeface="Times New Roman" panose="02020603050405020304" pitchFamily="18" charset="0"/>
                <a:cs typeface="Times New Roman" panose="02020603050405020304" pitchFamily="18" charset="0"/>
              </a:rPr>
              <a:t>knowest</a:t>
            </a:r>
            <a:r>
              <a:rPr lang="en-US" dirty="0">
                <a:solidFill>
                  <a:srgbClr val="292F33"/>
                </a:solidFill>
                <a:latin typeface="Times New Roman" panose="02020603050405020304" pitchFamily="18" charset="0"/>
                <a:cs typeface="Times New Roman" panose="02020603050405020304" pitchFamily="18" charset="0"/>
              </a:rPr>
              <a:t>. And he said to me, These are they which came out of great tribulation, and have washed their robes, and made them white in the blood of the Lamb.  We sometime sing the song, </a:t>
            </a:r>
            <a:r>
              <a:rPr lang="en-US" i="1" dirty="0">
                <a:solidFill>
                  <a:srgbClr val="292F33"/>
                </a:solidFill>
                <a:latin typeface="Times New Roman" panose="02020603050405020304" pitchFamily="18" charset="0"/>
                <a:cs typeface="Times New Roman" panose="02020603050405020304" pitchFamily="18" charset="0"/>
              </a:rPr>
              <a:t>“Whiter than Snow” </a:t>
            </a:r>
            <a:r>
              <a:rPr lang="en-US" dirty="0">
                <a:solidFill>
                  <a:srgbClr val="292F33"/>
                </a:solidFill>
                <a:latin typeface="Times New Roman" panose="02020603050405020304" pitchFamily="18" charset="0"/>
                <a:cs typeface="Times New Roman" panose="02020603050405020304" pitchFamily="18" charset="0"/>
              </a:rPr>
              <a:t>-#303 Hymns for Worship revised. </a:t>
            </a:r>
            <a:r>
              <a:rPr lang="en-US" b="1" dirty="0">
                <a:solidFill>
                  <a:srgbClr val="292F33"/>
                </a:solidFill>
                <a:latin typeface="Times New Roman" panose="02020603050405020304" pitchFamily="18" charset="0"/>
                <a:cs typeface="Times New Roman" panose="02020603050405020304" pitchFamily="18" charset="0"/>
              </a:rPr>
              <a:t>“</a:t>
            </a:r>
            <a:r>
              <a:rPr lang="en-US" b="1" i="1" dirty="0">
                <a:solidFill>
                  <a:srgbClr val="292F33"/>
                </a:solidFill>
                <a:latin typeface="Times New Roman" panose="02020603050405020304" pitchFamily="18" charset="0"/>
                <a:cs typeface="Times New Roman" panose="02020603050405020304" pitchFamily="18" charset="0"/>
              </a:rPr>
              <a:t>Though Your Sin’s be As Scarlet” </a:t>
            </a:r>
            <a:r>
              <a:rPr lang="en-US" dirty="0">
                <a:solidFill>
                  <a:srgbClr val="292F33"/>
                </a:solidFill>
                <a:latin typeface="Times New Roman" panose="02020603050405020304" pitchFamily="18" charset="0"/>
                <a:cs typeface="Times New Roman" panose="02020603050405020304" pitchFamily="18" charset="0"/>
              </a:rPr>
              <a:t>- #611 Songs of the church.</a:t>
            </a:r>
          </a:p>
          <a:p>
            <a:r>
              <a:rPr lang="en-US" b="1" dirty="0">
                <a:solidFill>
                  <a:srgbClr val="292F33"/>
                </a:solidFill>
                <a:latin typeface="Times New Roman" panose="02020603050405020304" pitchFamily="18" charset="0"/>
                <a:cs typeface="Times New Roman" panose="02020603050405020304" pitchFamily="18" charset="0"/>
              </a:rPr>
              <a:t>Rev. 12:10-11 </a:t>
            </a:r>
            <a:r>
              <a:rPr lang="en-US" dirty="0">
                <a:solidFill>
                  <a:srgbClr val="292F33"/>
                </a:solidFill>
                <a:latin typeface="Times New Roman" panose="02020603050405020304" pitchFamily="18" charset="0"/>
                <a:cs typeface="Times New Roman" panose="02020603050405020304" pitchFamily="18" charset="0"/>
              </a:rPr>
              <a:t>- And I heard a loud voice saying in heaven, Now is come salvation, and strength, and the kingdom of our God, and the power of his Christ: for the accuser of our brethren is cast down, which accused them before our God day and night.</a:t>
            </a:r>
            <a:r>
              <a:rPr lang="en-US" dirty="0">
                <a:solidFill>
                  <a:srgbClr val="218282"/>
                </a:solidFill>
                <a:latin typeface="Times New Roman" panose="02020603050405020304" pitchFamily="18" charset="0"/>
                <a:cs typeface="Times New Roman" panose="02020603050405020304" pitchFamily="18" charset="0"/>
              </a:rPr>
              <a:t>11</a:t>
            </a:r>
            <a:r>
              <a:rPr lang="en-US" dirty="0">
                <a:solidFill>
                  <a:srgbClr val="292F33"/>
                </a:solidFill>
                <a:latin typeface="Times New Roman" panose="02020603050405020304" pitchFamily="18" charset="0"/>
                <a:cs typeface="Times New Roman" panose="02020603050405020304" pitchFamily="18" charset="0"/>
              </a:rPr>
              <a:t> And they overcame him by the blood of the Lamb, and by the word of their testimony; and they loved not their lives unto the death. </a:t>
            </a:r>
          </a:p>
          <a:p>
            <a:r>
              <a:rPr lang="en-US" b="1" dirty="0">
                <a:latin typeface="Times New Roman" panose="02020603050405020304" pitchFamily="18" charset="0"/>
                <a:cs typeface="Times New Roman" panose="02020603050405020304" pitchFamily="18" charset="0"/>
              </a:rPr>
              <a:t>Heb. 10:19-20</a:t>
            </a:r>
            <a:r>
              <a:rPr lang="en-US" dirty="0">
                <a:latin typeface="Times New Roman" panose="02020603050405020304" pitchFamily="18" charset="0"/>
                <a:cs typeface="Times New Roman" panose="02020603050405020304" pitchFamily="18" charset="0"/>
              </a:rPr>
              <a:t>  </a:t>
            </a:r>
            <a:r>
              <a:rPr lang="en-US" dirty="0">
                <a:solidFill>
                  <a:srgbClr val="292F33"/>
                </a:solidFill>
                <a:latin typeface="Times New Roman" panose="02020603050405020304" pitchFamily="18" charset="0"/>
                <a:cs typeface="Times New Roman" panose="02020603050405020304" pitchFamily="18" charset="0"/>
              </a:rPr>
              <a:t>Having therefore, brethren, boldness to enter into the holiest by the blood of Jesus, </a:t>
            </a:r>
            <a:r>
              <a:rPr lang="en-US" dirty="0">
                <a:solidFill>
                  <a:srgbClr val="218282"/>
                </a:solidFill>
                <a:latin typeface="Times New Roman" panose="02020603050405020304" pitchFamily="18" charset="0"/>
                <a:cs typeface="Times New Roman" panose="02020603050405020304" pitchFamily="18" charset="0"/>
              </a:rPr>
              <a:t>20</a:t>
            </a:r>
            <a:r>
              <a:rPr lang="en-US" dirty="0">
                <a:solidFill>
                  <a:srgbClr val="292F33"/>
                </a:solidFill>
                <a:latin typeface="Times New Roman" panose="02020603050405020304" pitchFamily="18" charset="0"/>
                <a:cs typeface="Times New Roman" panose="02020603050405020304" pitchFamily="18" charset="0"/>
              </a:rPr>
              <a:t>  By a new and living way, which he hath consecrated for us, through the veil, that is to say, his flesh;</a:t>
            </a:r>
          </a:p>
        </p:txBody>
      </p:sp>
      <p:sp>
        <p:nvSpPr>
          <p:cNvPr id="4" name="Slide Number Placeholder 3"/>
          <p:cNvSpPr>
            <a:spLocks noGrp="1"/>
          </p:cNvSpPr>
          <p:nvPr>
            <p:ph type="sldNum" sz="quarter" idx="5"/>
          </p:nvPr>
        </p:nvSpPr>
        <p:spPr/>
        <p:txBody>
          <a:bodyPr/>
          <a:lstStyle/>
          <a:p>
            <a:fld id="{2E61351F-DBB1-4664-ADA9-83BC7CB8848D}" type="slidenum">
              <a:rPr lang="en-US" smtClean="0"/>
              <a:t>7</a:t>
            </a:fld>
            <a:endParaRPr lang="en-US"/>
          </a:p>
        </p:txBody>
      </p:sp>
      <p:sp>
        <p:nvSpPr>
          <p:cNvPr id="5" name="Date Placeholder 4">
            <a:extLst>
              <a:ext uri="{FF2B5EF4-FFF2-40B4-BE49-F238E27FC236}">
                <a16:creationId xmlns:a16="http://schemas.microsoft.com/office/drawing/2014/main" id="{48EE1D24-D1D8-4CDA-A84C-0BD0543B9D82}"/>
              </a:ext>
            </a:extLst>
          </p:cNvPr>
          <p:cNvSpPr>
            <a:spLocks noGrp="1"/>
          </p:cNvSpPr>
          <p:nvPr>
            <p:ph type="dt" idx="1"/>
          </p:nvPr>
        </p:nvSpPr>
        <p:spPr/>
        <p:txBody>
          <a:bodyPr/>
          <a:lstStyle/>
          <a:p>
            <a:r>
              <a:rPr lang="en-US"/>
              <a:t>8/23/2020</a:t>
            </a:r>
          </a:p>
        </p:txBody>
      </p:sp>
    </p:spTree>
    <p:extLst>
      <p:ext uri="{BB962C8B-B14F-4D97-AF65-F5344CB8AC3E}">
        <p14:creationId xmlns:p14="http://schemas.microsoft.com/office/powerpoint/2010/main" val="1256217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03825"/>
          </a:xfrm>
        </p:spPr>
        <p:txBody>
          <a:bodyPr/>
          <a:lstStyle/>
          <a:p>
            <a:r>
              <a:rPr lang="en-US" b="1" dirty="0">
                <a:latin typeface="Times New Roman" panose="02020603050405020304" pitchFamily="18" charset="0"/>
                <a:cs typeface="Times New Roman" panose="02020603050405020304" pitchFamily="18" charset="0"/>
              </a:rPr>
              <a:t>Heb, 10:29</a:t>
            </a:r>
            <a:r>
              <a:rPr lang="en-US" dirty="0">
                <a:latin typeface="Times New Roman" panose="02020603050405020304" pitchFamily="18" charset="0"/>
                <a:cs typeface="Times New Roman" panose="02020603050405020304" pitchFamily="18" charset="0"/>
              </a:rPr>
              <a:t> - Of how much worse punishment, do you suppose, will he be thought worthy who has trampled the Son of God underfoot, counted the blood of the covenant by which he was sanctified a common thing, and insulted the Spirit of grace?</a:t>
            </a:r>
          </a:p>
          <a:p>
            <a:r>
              <a:rPr lang="en-US" b="1" dirty="0">
                <a:latin typeface="Times New Roman" panose="02020603050405020304" pitchFamily="18" charset="0"/>
                <a:cs typeface="Times New Roman" panose="02020603050405020304" pitchFamily="18" charset="0"/>
              </a:rPr>
              <a:t>Matt. 28:19</a:t>
            </a:r>
            <a:r>
              <a:rPr lang="en-US" dirty="0">
                <a:latin typeface="Times New Roman" panose="02020603050405020304" pitchFamily="18" charset="0"/>
                <a:cs typeface="Times New Roman" panose="02020603050405020304" pitchFamily="18" charset="0"/>
              </a:rPr>
              <a:t> - Go ye therefore, and teach all nations, baptizing them in the name of the Father, and of the Son, and of the Holy Ghost:</a:t>
            </a:r>
          </a:p>
          <a:p>
            <a:r>
              <a:rPr lang="en-US" b="1" dirty="0">
                <a:latin typeface="Times New Roman" panose="02020603050405020304" pitchFamily="18" charset="0"/>
                <a:cs typeface="Times New Roman" panose="02020603050405020304" pitchFamily="18" charset="0"/>
              </a:rPr>
              <a:t>Jn. 14:26 </a:t>
            </a:r>
            <a:r>
              <a:rPr lang="en-US" dirty="0">
                <a:latin typeface="Times New Roman" panose="02020603050405020304" pitchFamily="18" charset="0"/>
                <a:cs typeface="Times New Roman" panose="02020603050405020304" pitchFamily="18" charset="0"/>
              </a:rPr>
              <a:t>-  But the Comforter, </a:t>
            </a:r>
            <a:r>
              <a:rPr lang="en-US" i="1" dirty="0">
                <a:latin typeface="Times New Roman" panose="02020603050405020304" pitchFamily="18" charset="0"/>
                <a:cs typeface="Times New Roman" panose="02020603050405020304" pitchFamily="18" charset="0"/>
              </a:rPr>
              <a:t>which is</a:t>
            </a:r>
            <a:r>
              <a:rPr lang="en-US" dirty="0">
                <a:latin typeface="Times New Roman" panose="02020603050405020304" pitchFamily="18" charset="0"/>
                <a:cs typeface="Times New Roman" panose="02020603050405020304" pitchFamily="18" charset="0"/>
              </a:rPr>
              <a:t> the Holy Ghost, whom the Father will send in my name, he shall teach you all things, and bring all things to your remembrance, whatsoever I have said unto you.</a:t>
            </a:r>
          </a:p>
          <a:p>
            <a:r>
              <a:rPr lang="en-US" b="1" dirty="0">
                <a:latin typeface="Times New Roman" panose="02020603050405020304" pitchFamily="18" charset="0"/>
                <a:cs typeface="Times New Roman" panose="02020603050405020304" pitchFamily="18" charset="0"/>
              </a:rPr>
              <a:t>Jn. 16:13 </a:t>
            </a:r>
            <a:r>
              <a:rPr lang="en-US" dirty="0">
                <a:latin typeface="Times New Roman" panose="02020603050405020304" pitchFamily="18" charset="0"/>
                <a:cs typeface="Times New Roman" panose="02020603050405020304" pitchFamily="18" charset="0"/>
              </a:rPr>
              <a:t>- Howbeit when he, the Spirit of truth, is come, he will guide you into all truth: for he shall not speak of himself; but whatsoever he shall hear, </a:t>
            </a:r>
            <a:r>
              <a:rPr lang="en-US" i="1" dirty="0">
                <a:latin typeface="Times New Roman" panose="02020603050405020304" pitchFamily="18" charset="0"/>
                <a:cs typeface="Times New Roman" panose="02020603050405020304" pitchFamily="18" charset="0"/>
              </a:rPr>
              <a:t>that</a:t>
            </a:r>
            <a:r>
              <a:rPr lang="en-US" dirty="0">
                <a:latin typeface="Times New Roman" panose="02020603050405020304" pitchFamily="18" charset="0"/>
                <a:cs typeface="Times New Roman" panose="02020603050405020304" pitchFamily="18" charset="0"/>
              </a:rPr>
              <a:t> shall he speak: and he will shew you things to come. </a:t>
            </a:r>
          </a:p>
          <a:p>
            <a:r>
              <a:rPr lang="en-US" b="1" dirty="0">
                <a:latin typeface="Times New Roman" panose="02020603050405020304" pitchFamily="18" charset="0"/>
                <a:cs typeface="Times New Roman" panose="02020603050405020304" pitchFamily="18" charset="0"/>
              </a:rPr>
              <a:t>Lk. 24:46 </a:t>
            </a:r>
            <a:r>
              <a:rPr lang="en-US" dirty="0">
                <a:latin typeface="Times New Roman" panose="02020603050405020304" pitchFamily="18" charset="0"/>
                <a:cs typeface="Times New Roman" panose="02020603050405020304" pitchFamily="18" charset="0"/>
              </a:rPr>
              <a:t>- And said unto them, Thus it is written, and thus it </a:t>
            </a:r>
            <a:r>
              <a:rPr lang="en-US" dirty="0" err="1">
                <a:latin typeface="Times New Roman" panose="02020603050405020304" pitchFamily="18" charset="0"/>
                <a:cs typeface="Times New Roman" panose="02020603050405020304" pitchFamily="18" charset="0"/>
              </a:rPr>
              <a:t>behoved</a:t>
            </a:r>
            <a:r>
              <a:rPr lang="en-US" dirty="0">
                <a:latin typeface="Times New Roman" panose="02020603050405020304" pitchFamily="18" charset="0"/>
                <a:cs typeface="Times New Roman" panose="02020603050405020304" pitchFamily="18" charset="0"/>
              </a:rPr>
              <a:t> Christ to suffer, and to rise from the dead the third day: 47  And that repentance and remission of sins should be preached in his name among all nations, beginning at Jerusalem. 48  And ye are witnesses of these things. 49  And, behold, I send the promise of my Father upon you: but tarry ye in the city of Jerusalem, until ye be endued with power from on high. </a:t>
            </a:r>
          </a:p>
          <a:p>
            <a:r>
              <a:rPr lang="en-US" b="1" dirty="0">
                <a:latin typeface="Times New Roman" panose="02020603050405020304" pitchFamily="18" charset="0"/>
                <a:cs typeface="Times New Roman" panose="02020603050405020304" pitchFamily="18" charset="0"/>
              </a:rPr>
              <a:t>Acts 14:1-3 - </a:t>
            </a:r>
            <a:r>
              <a:rPr lang="en-US" dirty="0">
                <a:latin typeface="Times New Roman" panose="02020603050405020304" pitchFamily="18" charset="0"/>
                <a:cs typeface="Times New Roman" panose="02020603050405020304" pitchFamily="18" charset="0"/>
              </a:rPr>
              <a:t>And it came to pass in Iconium, that they went both together into the synagogue of the Jews, and so spake, that a great multitude both of the Jews and also of the Greeks believed. 2 But the unbelieving Jews stirred up the Gentiles, and made their minds evil affected against the brethren. </a:t>
            </a:r>
            <a:r>
              <a:rPr lang="en-US" b="1"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Long time therefore abode they speaking boldly in the Lord, </a:t>
            </a:r>
            <a:r>
              <a:rPr lang="en-US" b="1" dirty="0">
                <a:latin typeface="Times New Roman" panose="02020603050405020304" pitchFamily="18" charset="0"/>
                <a:cs typeface="Times New Roman" panose="02020603050405020304" pitchFamily="18" charset="0"/>
              </a:rPr>
              <a:t>which gave testimony unto the word of his grace</a:t>
            </a:r>
            <a:r>
              <a:rPr lang="en-US" dirty="0">
                <a:latin typeface="Times New Roman" panose="02020603050405020304" pitchFamily="18" charset="0"/>
                <a:cs typeface="Times New Roman" panose="02020603050405020304" pitchFamily="18" charset="0"/>
              </a:rPr>
              <a:t>, and granted signs and wonders to be done by their hands. </a:t>
            </a:r>
          </a:p>
          <a:p>
            <a:r>
              <a:rPr lang="en-US" b="1" dirty="0">
                <a:solidFill>
                  <a:srgbClr val="238554"/>
                </a:solidFill>
                <a:latin typeface="Times New Roman" panose="02020603050405020304" pitchFamily="18" charset="0"/>
                <a:cs typeface="Times New Roman" panose="02020603050405020304" pitchFamily="18" charset="0"/>
              </a:rPr>
              <a:t>Acts 20:24 </a:t>
            </a:r>
            <a:r>
              <a:rPr lang="en-US" dirty="0">
                <a:solidFill>
                  <a:srgbClr val="238554"/>
                </a:solidFill>
                <a:latin typeface="Times New Roman" panose="02020603050405020304" pitchFamily="18" charset="0"/>
                <a:cs typeface="Times New Roman" panose="02020603050405020304" pitchFamily="18" charset="0"/>
              </a:rPr>
              <a:t>-</a:t>
            </a:r>
            <a:r>
              <a:rPr lang="en-US" dirty="0">
                <a:solidFill>
                  <a:srgbClr val="292F33"/>
                </a:solidFill>
                <a:latin typeface="Times New Roman" panose="02020603050405020304" pitchFamily="18" charset="0"/>
                <a:cs typeface="Times New Roman" panose="02020603050405020304" pitchFamily="18" charset="0"/>
              </a:rPr>
              <a:t> But none of these things move me, neither count I my life dear unto myself, so that I might finish my course with joy, and the ministry, which I have received of the Lord Jesus, </a:t>
            </a:r>
            <a:r>
              <a:rPr lang="en-US" b="1" dirty="0">
                <a:solidFill>
                  <a:srgbClr val="292F33"/>
                </a:solidFill>
                <a:latin typeface="Times New Roman" panose="02020603050405020304" pitchFamily="18" charset="0"/>
                <a:cs typeface="Times New Roman" panose="02020603050405020304" pitchFamily="18" charset="0"/>
              </a:rPr>
              <a:t>to testify the </a:t>
            </a:r>
            <a:r>
              <a:rPr lang="en-US" b="1" dirty="0">
                <a:solidFill>
                  <a:srgbClr val="000000"/>
                </a:solidFill>
                <a:latin typeface="Times New Roman" panose="02020603050405020304" pitchFamily="18" charset="0"/>
                <a:cs typeface="Times New Roman" panose="02020603050405020304" pitchFamily="18" charset="0"/>
              </a:rPr>
              <a:t>gospel of</a:t>
            </a:r>
            <a:r>
              <a:rPr lang="en-US" b="1" dirty="0">
                <a:solidFill>
                  <a:srgbClr val="292F33"/>
                </a:solidFill>
                <a:latin typeface="Times New Roman" panose="02020603050405020304" pitchFamily="18" charset="0"/>
                <a:cs typeface="Times New Roman" panose="02020603050405020304" pitchFamily="18" charset="0"/>
              </a:rPr>
              <a:t> the grace of God</a:t>
            </a:r>
            <a:r>
              <a:rPr lang="en-US" u="sng" dirty="0">
                <a:solidFill>
                  <a:srgbClr val="292F33"/>
                </a:solidFill>
                <a:latin typeface="Times New Roman" panose="02020603050405020304" pitchFamily="18" charset="0"/>
                <a:cs typeface="Times New Roman" panose="02020603050405020304" pitchFamily="18" charset="0"/>
              </a:rPr>
              <a:t>.</a:t>
            </a:r>
            <a:endParaRPr lang="en-US" b="1" dirty="0">
              <a:solidFill>
                <a:srgbClr val="8D7221"/>
              </a:solidFill>
              <a:latin typeface="Times New Roman" panose="02020603050405020304" pitchFamily="18" charset="0"/>
              <a:cs typeface="Times New Roman" panose="02020603050405020304" pitchFamily="18" charset="0"/>
            </a:endParaRPr>
          </a:p>
          <a:p>
            <a:r>
              <a:rPr lang="en-US" b="1" dirty="0">
                <a:solidFill>
                  <a:srgbClr val="8D7221"/>
                </a:solidFill>
                <a:latin typeface="Times New Roman" panose="02020603050405020304" pitchFamily="18" charset="0"/>
                <a:cs typeface="Times New Roman" panose="02020603050405020304" pitchFamily="18" charset="0"/>
              </a:rPr>
              <a:t>Acts 20:32</a:t>
            </a:r>
            <a:r>
              <a:rPr lang="en-US" dirty="0">
                <a:solidFill>
                  <a:srgbClr val="292F33"/>
                </a:solidFill>
                <a:latin typeface="Times New Roman" panose="02020603050405020304" pitchFamily="18" charset="0"/>
                <a:cs typeface="Times New Roman" panose="02020603050405020304" pitchFamily="18" charset="0"/>
              </a:rPr>
              <a:t> - And now, brethren, I commend you to God, and </a:t>
            </a:r>
            <a:r>
              <a:rPr lang="en-US" b="1" dirty="0">
                <a:solidFill>
                  <a:srgbClr val="292F33"/>
                </a:solidFill>
                <a:latin typeface="Times New Roman" panose="02020603050405020304" pitchFamily="18" charset="0"/>
                <a:cs typeface="Times New Roman" panose="02020603050405020304" pitchFamily="18" charset="0"/>
              </a:rPr>
              <a:t>to the word of his grace</a:t>
            </a:r>
            <a:r>
              <a:rPr lang="en-US" dirty="0">
                <a:solidFill>
                  <a:srgbClr val="292F33"/>
                </a:solidFill>
                <a:latin typeface="Times New Roman" panose="02020603050405020304" pitchFamily="18" charset="0"/>
                <a:cs typeface="Times New Roman" panose="02020603050405020304" pitchFamily="18" charset="0"/>
              </a:rPr>
              <a:t>, which is able to build you up, and to give you an inheritance among all them which are sanctified.</a:t>
            </a:r>
          </a:p>
          <a:p>
            <a:r>
              <a:rPr lang="en-US" b="1" dirty="0">
                <a:solidFill>
                  <a:srgbClr val="292F33"/>
                </a:solidFill>
                <a:latin typeface="Times New Roman" panose="02020603050405020304" pitchFamily="18" charset="0"/>
                <a:cs typeface="Times New Roman" panose="02020603050405020304" pitchFamily="18" charset="0"/>
              </a:rPr>
              <a:t>Titus 2:11-15 </a:t>
            </a:r>
            <a:r>
              <a:rPr lang="en-US" dirty="0">
                <a:solidFill>
                  <a:srgbClr val="292F33"/>
                </a:solidFill>
                <a:latin typeface="Times New Roman" panose="02020603050405020304" pitchFamily="18" charset="0"/>
                <a:cs typeface="Times New Roman" panose="02020603050405020304" pitchFamily="18" charset="0"/>
              </a:rPr>
              <a:t>- For the grace of God that bringeth salvation hath appeared to all men, 1</a:t>
            </a:r>
            <a:r>
              <a:rPr lang="en-US" dirty="0">
                <a:solidFill>
                  <a:srgbClr val="218282"/>
                </a:solidFill>
                <a:latin typeface="Times New Roman" panose="02020603050405020304" pitchFamily="18" charset="0"/>
                <a:cs typeface="Times New Roman" panose="02020603050405020304" pitchFamily="18" charset="0"/>
              </a:rPr>
              <a:t>2</a:t>
            </a:r>
            <a:r>
              <a:rPr lang="en-US" dirty="0">
                <a:solidFill>
                  <a:srgbClr val="292F33"/>
                </a:solidFill>
                <a:latin typeface="Times New Roman" panose="02020603050405020304" pitchFamily="18" charset="0"/>
                <a:cs typeface="Times New Roman" panose="02020603050405020304" pitchFamily="18" charset="0"/>
              </a:rPr>
              <a:t> Teaching us that, denying ungodliness and worldly lusts, we should live soberly, righteously, and godly, in this present world; </a:t>
            </a:r>
            <a:r>
              <a:rPr lang="en-US" dirty="0">
                <a:solidFill>
                  <a:srgbClr val="218282"/>
                </a:solidFill>
                <a:latin typeface="Times New Roman" panose="02020603050405020304" pitchFamily="18" charset="0"/>
                <a:cs typeface="Times New Roman" panose="02020603050405020304" pitchFamily="18" charset="0"/>
              </a:rPr>
              <a:t>13</a:t>
            </a:r>
            <a:r>
              <a:rPr lang="en-US" dirty="0">
                <a:solidFill>
                  <a:srgbClr val="292F33"/>
                </a:solidFill>
                <a:latin typeface="Times New Roman" panose="02020603050405020304" pitchFamily="18" charset="0"/>
                <a:cs typeface="Times New Roman" panose="02020603050405020304" pitchFamily="18" charset="0"/>
              </a:rPr>
              <a:t>  Looking for that blessed hope, and the glorious appearing of the great God and our </a:t>
            </a:r>
            <a:r>
              <a:rPr lang="en-US" dirty="0" err="1">
                <a:solidFill>
                  <a:srgbClr val="292F33"/>
                </a:solidFill>
                <a:latin typeface="Times New Roman" panose="02020603050405020304" pitchFamily="18" charset="0"/>
                <a:cs typeface="Times New Roman" panose="02020603050405020304" pitchFamily="18" charset="0"/>
              </a:rPr>
              <a:t>Saviour</a:t>
            </a:r>
            <a:r>
              <a:rPr lang="en-US" dirty="0">
                <a:solidFill>
                  <a:srgbClr val="292F33"/>
                </a:solidFill>
                <a:latin typeface="Times New Roman" panose="02020603050405020304" pitchFamily="18" charset="0"/>
                <a:cs typeface="Times New Roman" panose="02020603050405020304" pitchFamily="18" charset="0"/>
              </a:rPr>
              <a:t> Jesus Christ; </a:t>
            </a:r>
            <a:r>
              <a:rPr lang="en-US" dirty="0">
                <a:solidFill>
                  <a:srgbClr val="218282"/>
                </a:solidFill>
                <a:latin typeface="Times New Roman" panose="02020603050405020304" pitchFamily="18" charset="0"/>
                <a:cs typeface="Times New Roman" panose="02020603050405020304" pitchFamily="18" charset="0"/>
              </a:rPr>
              <a:t>14</a:t>
            </a:r>
            <a:r>
              <a:rPr lang="en-US" dirty="0">
                <a:solidFill>
                  <a:srgbClr val="292F33"/>
                </a:solidFill>
                <a:latin typeface="Times New Roman" panose="02020603050405020304" pitchFamily="18" charset="0"/>
                <a:cs typeface="Times New Roman" panose="02020603050405020304" pitchFamily="18" charset="0"/>
              </a:rPr>
              <a:t>  Who gave himself for us, that he might redeem us from all iniquity, and purify unto himself a peculiar people, zealous of good works. </a:t>
            </a:r>
            <a:r>
              <a:rPr lang="en-US" dirty="0">
                <a:solidFill>
                  <a:srgbClr val="218282"/>
                </a:solidFill>
                <a:latin typeface="Times New Roman" panose="02020603050405020304" pitchFamily="18" charset="0"/>
                <a:cs typeface="Times New Roman" panose="02020603050405020304" pitchFamily="18" charset="0"/>
              </a:rPr>
              <a:t>15</a:t>
            </a:r>
            <a:r>
              <a:rPr lang="en-US" dirty="0">
                <a:solidFill>
                  <a:srgbClr val="292F33"/>
                </a:solidFill>
                <a:latin typeface="Times New Roman" panose="02020603050405020304" pitchFamily="18" charset="0"/>
                <a:cs typeface="Times New Roman" panose="02020603050405020304" pitchFamily="18" charset="0"/>
              </a:rPr>
              <a:t> These things speak, and exhort, and rebuke with all authority. Let no man despise thee. </a:t>
            </a:r>
          </a:p>
          <a:p>
            <a:pPr defTabSz="966612">
              <a:defRPr/>
            </a:pPr>
            <a:r>
              <a:rPr lang="en-US" b="1" dirty="0">
                <a:solidFill>
                  <a:srgbClr val="292F33"/>
                </a:solidFill>
                <a:latin typeface="Times New Roman" panose="02020603050405020304" pitchFamily="18" charset="0"/>
                <a:cs typeface="Times New Roman" panose="02020603050405020304" pitchFamily="18" charset="0"/>
              </a:rPr>
              <a:t>2 Tim. 4:1-5 </a:t>
            </a:r>
            <a:r>
              <a:rPr lang="en-US" dirty="0">
                <a:solidFill>
                  <a:srgbClr val="292F33"/>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I charge thee in the sight of God, and of Christ Jesus, who shall judge the living and the dead, and by his appearing and his kingdom:  2  preach the word; be urgent in season, out of season; reprove, rebuke, exhort, with all longsuffering and teaching.  3  For the time will come when they will not endure the sound doctrine; but, having itching ears, will heap to themselves teachers after their own lusts;  4  and will turn away their ears from the truth, and turn aside unto fables.  5  But be thou sober in all things, suffer hardship, do the work of an evangelist, fulfil thy ministry.</a:t>
            </a:r>
          </a:p>
          <a:p>
            <a:pPr defTabSz="966612">
              <a:defRPr/>
            </a:pPr>
            <a:endParaRPr lang="en-US" sz="1900" dirty="0">
              <a:solidFill>
                <a:srgbClr val="292F33"/>
              </a:solidFill>
              <a:latin typeface="Verdana" panose="020B0604030504040204" pitchFamily="34" charset="0"/>
            </a:endParaRPr>
          </a:p>
        </p:txBody>
      </p:sp>
      <p:sp>
        <p:nvSpPr>
          <p:cNvPr id="4" name="Slide Number Placeholder 3"/>
          <p:cNvSpPr>
            <a:spLocks noGrp="1"/>
          </p:cNvSpPr>
          <p:nvPr>
            <p:ph type="sldNum" sz="quarter" idx="5"/>
          </p:nvPr>
        </p:nvSpPr>
        <p:spPr/>
        <p:txBody>
          <a:bodyPr/>
          <a:lstStyle/>
          <a:p>
            <a:fld id="{2E61351F-DBB1-4664-ADA9-83BC7CB8848D}" type="slidenum">
              <a:rPr lang="en-US" smtClean="0"/>
              <a:t>8</a:t>
            </a:fld>
            <a:endParaRPr lang="en-US"/>
          </a:p>
        </p:txBody>
      </p:sp>
      <p:sp>
        <p:nvSpPr>
          <p:cNvPr id="5" name="Date Placeholder 4">
            <a:extLst>
              <a:ext uri="{FF2B5EF4-FFF2-40B4-BE49-F238E27FC236}">
                <a16:creationId xmlns:a16="http://schemas.microsoft.com/office/drawing/2014/main" id="{80337885-97CE-4FBE-97D1-02545A96F16A}"/>
              </a:ext>
            </a:extLst>
          </p:cNvPr>
          <p:cNvSpPr>
            <a:spLocks noGrp="1"/>
          </p:cNvSpPr>
          <p:nvPr>
            <p:ph type="dt" idx="1"/>
          </p:nvPr>
        </p:nvSpPr>
        <p:spPr/>
        <p:txBody>
          <a:bodyPr/>
          <a:lstStyle/>
          <a:p>
            <a:r>
              <a:rPr lang="en-US"/>
              <a:t>8/23/2020</a:t>
            </a:r>
          </a:p>
        </p:txBody>
      </p:sp>
    </p:spTree>
    <p:extLst>
      <p:ext uri="{BB962C8B-B14F-4D97-AF65-F5344CB8AC3E}">
        <p14:creationId xmlns:p14="http://schemas.microsoft.com/office/powerpoint/2010/main" val="2044509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6" cy="5203825"/>
          </a:xfrm>
        </p:spPr>
        <p:txBody>
          <a:bodyPr/>
          <a:lstStyle/>
          <a:p>
            <a:r>
              <a:rPr lang="en-US" b="1" dirty="0">
                <a:latin typeface="Times New Roman" panose="02020603050405020304" pitchFamily="18" charset="0"/>
                <a:cs typeface="Times New Roman" panose="02020603050405020304" pitchFamily="18" charset="0"/>
              </a:rPr>
              <a:t>Heb. 10:27-31 ASV </a:t>
            </a:r>
            <a:r>
              <a:rPr lang="en-US" b="0"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but a certain fearful expectation of judgment, and </a:t>
            </a:r>
            <a:r>
              <a:rPr lang="en-US" i="1" dirty="0">
                <a:latin typeface="Times New Roman" panose="02020603050405020304" pitchFamily="18" charset="0"/>
                <a:cs typeface="Times New Roman" panose="02020603050405020304" pitchFamily="18" charset="0"/>
              </a:rPr>
              <a:t>a fierceness of fire which shall devour the adversaries.</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28</a:t>
            </a:r>
            <a:r>
              <a:rPr lang="en-US" dirty="0">
                <a:latin typeface="Times New Roman" panose="02020603050405020304" pitchFamily="18" charset="0"/>
                <a:cs typeface="Times New Roman" panose="02020603050405020304" pitchFamily="18" charset="0"/>
              </a:rPr>
              <a:t> - A man that hath set at </a:t>
            </a:r>
            <a:r>
              <a:rPr lang="en-US" dirty="0" err="1">
                <a:latin typeface="Times New Roman" panose="02020603050405020304" pitchFamily="18" charset="0"/>
                <a:cs typeface="Times New Roman" panose="02020603050405020304" pitchFamily="18" charset="0"/>
              </a:rPr>
              <a:t>nought</a:t>
            </a:r>
            <a:r>
              <a:rPr lang="en-US" dirty="0">
                <a:latin typeface="Times New Roman" panose="02020603050405020304" pitchFamily="18" charset="0"/>
                <a:cs typeface="Times New Roman" panose="02020603050405020304" pitchFamily="18" charset="0"/>
              </a:rPr>
              <a:t> Moses' law </a:t>
            </a:r>
            <a:r>
              <a:rPr lang="en-US" dirty="0" err="1">
                <a:latin typeface="Times New Roman" panose="02020603050405020304" pitchFamily="18" charset="0"/>
                <a:cs typeface="Times New Roman" panose="02020603050405020304" pitchFamily="18" charset="0"/>
              </a:rPr>
              <a:t>dieth</a:t>
            </a:r>
            <a:r>
              <a:rPr lang="en-US" dirty="0">
                <a:latin typeface="Times New Roman" panose="02020603050405020304" pitchFamily="18" charset="0"/>
                <a:cs typeface="Times New Roman" panose="02020603050405020304" pitchFamily="18" charset="0"/>
              </a:rPr>
              <a:t> without compassion on </a:t>
            </a:r>
            <a:r>
              <a:rPr lang="en-US" i="1" dirty="0">
                <a:latin typeface="Times New Roman" panose="02020603050405020304" pitchFamily="18" charset="0"/>
                <a:cs typeface="Times New Roman" panose="02020603050405020304" pitchFamily="18" charset="0"/>
              </a:rPr>
              <a:t>the word of</a:t>
            </a:r>
            <a:r>
              <a:rPr lang="en-US" dirty="0">
                <a:latin typeface="Times New Roman" panose="02020603050405020304" pitchFamily="18" charset="0"/>
                <a:cs typeface="Times New Roman" panose="02020603050405020304" pitchFamily="18" charset="0"/>
              </a:rPr>
              <a:t> two or three witnesses: </a:t>
            </a:r>
            <a:r>
              <a:rPr lang="en-US" b="1" dirty="0">
                <a:latin typeface="Times New Roman" panose="02020603050405020304" pitchFamily="18" charset="0"/>
                <a:cs typeface="Times New Roman" panose="02020603050405020304" pitchFamily="18" charset="0"/>
              </a:rPr>
              <a:t>29</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how </a:t>
            </a:r>
            <a:r>
              <a:rPr lang="en-US" b="1" dirty="0">
                <a:latin typeface="Times New Roman" panose="02020603050405020304" pitchFamily="18" charset="0"/>
                <a:cs typeface="Times New Roman" panose="02020603050405020304" pitchFamily="18" charset="0"/>
              </a:rPr>
              <a:t>much sorer punishment</a:t>
            </a:r>
            <a:r>
              <a:rPr lang="en-US" dirty="0">
                <a:latin typeface="Times New Roman" panose="02020603050405020304" pitchFamily="18" charset="0"/>
                <a:cs typeface="Times New Roman" panose="02020603050405020304" pitchFamily="18" charset="0"/>
              </a:rPr>
              <a:t>, think ye, shall he be judged worthy, who hath trodden under foot the Son of God, and hath counted the blood of the covenant wherewith he was sanctified an unholy thing, and hath done despite unto the Spirit of grace? </a:t>
            </a:r>
            <a:r>
              <a:rPr lang="en-US" b="1" dirty="0">
                <a:latin typeface="Times New Roman" panose="02020603050405020304" pitchFamily="18" charset="0"/>
                <a:cs typeface="Times New Roman" panose="02020603050405020304" pitchFamily="18" charset="0"/>
              </a:rPr>
              <a:t>30</a:t>
            </a:r>
            <a:r>
              <a:rPr lang="en-US" dirty="0">
                <a:latin typeface="Times New Roman" panose="02020603050405020304" pitchFamily="18" charset="0"/>
                <a:cs typeface="Times New Roman" panose="02020603050405020304" pitchFamily="18" charset="0"/>
              </a:rPr>
              <a:t> - For we know him that said, </a:t>
            </a:r>
            <a:r>
              <a:rPr lang="en-US" i="1" dirty="0">
                <a:latin typeface="Times New Roman" panose="02020603050405020304" pitchFamily="18" charset="0"/>
                <a:cs typeface="Times New Roman" panose="02020603050405020304" pitchFamily="18" charset="0"/>
              </a:rPr>
              <a:t>Vengeance </a:t>
            </a:r>
            <a:r>
              <a:rPr lang="en-US" i="1" dirty="0" err="1">
                <a:latin typeface="Times New Roman" panose="02020603050405020304" pitchFamily="18" charset="0"/>
                <a:cs typeface="Times New Roman" panose="02020603050405020304" pitchFamily="18" charset="0"/>
              </a:rPr>
              <a:t>belongeth</a:t>
            </a:r>
            <a:r>
              <a:rPr lang="en-US" i="1" dirty="0">
                <a:latin typeface="Times New Roman" panose="02020603050405020304" pitchFamily="18" charset="0"/>
                <a:cs typeface="Times New Roman" panose="02020603050405020304" pitchFamily="18" charset="0"/>
              </a:rPr>
              <a:t> unto me, I will recompense (repay).</a:t>
            </a:r>
            <a:r>
              <a:rPr lang="en-US" dirty="0">
                <a:latin typeface="Times New Roman" panose="02020603050405020304" pitchFamily="18" charset="0"/>
                <a:cs typeface="Times New Roman" panose="02020603050405020304" pitchFamily="18" charset="0"/>
              </a:rPr>
              <a:t> And again, </a:t>
            </a:r>
            <a:r>
              <a:rPr lang="en-US" i="1" dirty="0">
                <a:latin typeface="Times New Roman" panose="02020603050405020304" pitchFamily="18" charset="0"/>
                <a:cs typeface="Times New Roman" panose="02020603050405020304" pitchFamily="18" charset="0"/>
              </a:rPr>
              <a:t>The Lord shall judge his people.</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31 </a:t>
            </a:r>
            <a:r>
              <a:rPr lang="en-US"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is a fearful thing to fall into the hands of the living God. </a:t>
            </a:r>
          </a:p>
          <a:p>
            <a:r>
              <a:rPr lang="en-US" b="1" dirty="0">
                <a:latin typeface="Times New Roman" panose="02020603050405020304" pitchFamily="18" charset="0"/>
                <a:cs typeface="Times New Roman" panose="02020603050405020304" pitchFamily="18" charset="0"/>
              </a:rPr>
              <a:t>2 Thess. 1:7-9 NKJV </a:t>
            </a:r>
            <a:r>
              <a:rPr lang="en-US" dirty="0">
                <a:latin typeface="Times New Roman" panose="02020603050405020304" pitchFamily="18" charset="0"/>
                <a:cs typeface="Times New Roman" panose="02020603050405020304" pitchFamily="18" charset="0"/>
              </a:rPr>
              <a:t>-  and to </a:t>
            </a:r>
            <a:r>
              <a:rPr lang="en-US" i="1" dirty="0">
                <a:latin typeface="Times New Roman" panose="02020603050405020304" pitchFamily="18" charset="0"/>
                <a:cs typeface="Times New Roman" panose="02020603050405020304" pitchFamily="18" charset="0"/>
              </a:rPr>
              <a:t>give</a:t>
            </a:r>
            <a:r>
              <a:rPr lang="en-US" dirty="0">
                <a:latin typeface="Times New Roman" panose="02020603050405020304" pitchFamily="18" charset="0"/>
                <a:cs typeface="Times New Roman" panose="02020603050405020304" pitchFamily="18" charset="0"/>
              </a:rPr>
              <a:t> you who are troubled rest with us when the Lord Jesus is revealed from heaven with His mighty angels, 8  in flaming fire taking vengeance on those who do not know God, and on those who do not obey the gospel of our Lord Jesus Christ. 9  These shall be punished with everlasting destruction from the presence of the Lord and from the glory of His power, </a:t>
            </a:r>
          </a:p>
          <a:p>
            <a:pPr defTabSz="966612"/>
            <a:r>
              <a:rPr lang="en-US" b="1" dirty="0">
                <a:latin typeface="Times New Roman" panose="02020603050405020304" pitchFamily="18" charset="0"/>
                <a:cs typeface="Times New Roman" panose="02020603050405020304" pitchFamily="18" charset="0"/>
              </a:rPr>
              <a:t>Rev. 20:11-15 </a:t>
            </a:r>
            <a:r>
              <a:rPr lang="en-US" dirty="0">
                <a:latin typeface="Times New Roman" panose="02020603050405020304" pitchFamily="18" charset="0"/>
                <a:cs typeface="Times New Roman" panose="02020603050405020304" pitchFamily="18" charset="0"/>
              </a:rPr>
              <a:t>- And I saw a great white throne, and him that sat on it, from whose face the earth and the heaven fled away; and there was found no place for them.  12  And I saw the dead, small and great, stand before God; and the books were opened: and another book was opened, which is the book of life: and the dead were judged out of those things which were written in the books, according to their works.  13 And the sea gave up the dead which were in it; and death and hell delivered up the dead which were in them: </a:t>
            </a:r>
            <a:r>
              <a:rPr lang="en-US" b="1" dirty="0">
                <a:latin typeface="Times New Roman" panose="02020603050405020304" pitchFamily="18" charset="0"/>
                <a:cs typeface="Times New Roman" panose="02020603050405020304" pitchFamily="18" charset="0"/>
              </a:rPr>
              <a:t>and they were judged every man according to their works</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14  And death and hell were cast into the lake of fire. This is the second death.  15 And whosoever was not found written in the book of life was cast into the lake of fire.</a:t>
            </a:r>
          </a:p>
          <a:p>
            <a:r>
              <a:rPr lang="en-US" b="1" dirty="0">
                <a:latin typeface="Times New Roman" panose="02020603050405020304" pitchFamily="18" charset="0"/>
                <a:cs typeface="Times New Roman" panose="02020603050405020304" pitchFamily="18" charset="0"/>
              </a:rPr>
              <a:t>Heb. 10:38 </a:t>
            </a:r>
            <a:r>
              <a:rPr lang="en-US" dirty="0">
                <a:latin typeface="Times New Roman" panose="02020603050405020304" pitchFamily="18" charset="0"/>
                <a:cs typeface="Times New Roman" panose="02020603050405020304" pitchFamily="18" charset="0"/>
              </a:rPr>
              <a:t>- Now the just shall live by faith: </a:t>
            </a:r>
            <a:r>
              <a:rPr lang="en-US" b="1" dirty="0">
                <a:latin typeface="Times New Roman" panose="02020603050405020304" pitchFamily="18" charset="0"/>
                <a:cs typeface="Times New Roman" panose="02020603050405020304" pitchFamily="18" charset="0"/>
              </a:rPr>
              <a:t>but if </a:t>
            </a:r>
            <a:r>
              <a:rPr lang="en-US" b="1" i="1" dirty="0">
                <a:latin typeface="Times New Roman" panose="02020603050405020304" pitchFamily="18" charset="0"/>
                <a:cs typeface="Times New Roman" panose="02020603050405020304" pitchFamily="18" charset="0"/>
              </a:rPr>
              <a:t>any man</a:t>
            </a:r>
            <a:r>
              <a:rPr lang="en-US" b="1" dirty="0">
                <a:latin typeface="Times New Roman" panose="02020603050405020304" pitchFamily="18" charset="0"/>
                <a:cs typeface="Times New Roman" panose="02020603050405020304" pitchFamily="18" charset="0"/>
              </a:rPr>
              <a:t> draw back, my soul shall have no pleasure in him. </a:t>
            </a:r>
          </a:p>
          <a:p>
            <a:r>
              <a:rPr lang="en-US" b="1" dirty="0">
                <a:latin typeface="Times New Roman" panose="02020603050405020304" pitchFamily="18" charset="0"/>
                <a:cs typeface="Times New Roman" panose="02020603050405020304" pitchFamily="18" charset="0"/>
              </a:rPr>
              <a:t>1 Pet. 4:19-20 </a:t>
            </a:r>
            <a:r>
              <a:rPr lang="en-US" dirty="0">
                <a:latin typeface="Times New Roman" panose="02020603050405020304" pitchFamily="18" charset="0"/>
                <a:cs typeface="Times New Roman" panose="02020603050405020304" pitchFamily="18" charset="0"/>
              </a:rPr>
              <a:t>- For the time </a:t>
            </a:r>
            <a:r>
              <a:rPr lang="en-US" i="1" dirty="0">
                <a:latin typeface="Times New Roman" panose="02020603050405020304" pitchFamily="18" charset="0"/>
                <a:cs typeface="Times New Roman" panose="02020603050405020304" pitchFamily="18" charset="0"/>
              </a:rPr>
              <a:t>is come</a:t>
            </a:r>
            <a:r>
              <a:rPr lang="en-US" dirty="0">
                <a:latin typeface="Times New Roman" panose="02020603050405020304" pitchFamily="18" charset="0"/>
                <a:cs typeface="Times New Roman" panose="02020603050405020304" pitchFamily="18" charset="0"/>
              </a:rPr>
              <a:t> that judgment must begin at the house of God: and if </a:t>
            </a:r>
            <a:r>
              <a:rPr lang="en-US" i="1" dirty="0">
                <a:latin typeface="Times New Roman" panose="02020603050405020304" pitchFamily="18" charset="0"/>
                <a:cs typeface="Times New Roman" panose="02020603050405020304" pitchFamily="18" charset="0"/>
              </a:rPr>
              <a:t>it</a:t>
            </a:r>
            <a:r>
              <a:rPr lang="en-US" dirty="0">
                <a:latin typeface="Times New Roman" panose="02020603050405020304" pitchFamily="18" charset="0"/>
                <a:cs typeface="Times New Roman" panose="02020603050405020304" pitchFamily="18" charset="0"/>
              </a:rPr>
              <a:t> first </a:t>
            </a:r>
            <a:r>
              <a:rPr lang="en-US" i="1" dirty="0">
                <a:latin typeface="Times New Roman" panose="02020603050405020304" pitchFamily="18" charset="0"/>
                <a:cs typeface="Times New Roman" panose="02020603050405020304" pitchFamily="18" charset="0"/>
              </a:rPr>
              <a:t>begin</a:t>
            </a:r>
            <a:r>
              <a:rPr lang="en-US" dirty="0">
                <a:latin typeface="Times New Roman" panose="02020603050405020304" pitchFamily="18" charset="0"/>
                <a:cs typeface="Times New Roman" panose="02020603050405020304" pitchFamily="18" charset="0"/>
              </a:rPr>
              <a:t> at us, what shall the end </a:t>
            </a:r>
            <a:r>
              <a:rPr lang="en-US" i="1" dirty="0">
                <a:latin typeface="Times New Roman" panose="02020603050405020304" pitchFamily="18" charset="0"/>
                <a:cs typeface="Times New Roman" panose="02020603050405020304" pitchFamily="18" charset="0"/>
              </a:rPr>
              <a:t>be</a:t>
            </a:r>
            <a:r>
              <a:rPr lang="en-US" dirty="0">
                <a:latin typeface="Times New Roman" panose="02020603050405020304" pitchFamily="18" charset="0"/>
                <a:cs typeface="Times New Roman" panose="02020603050405020304" pitchFamily="18" charset="0"/>
              </a:rPr>
              <a:t> of them that obey not the gospel of God? 18 And if the righteous scarcely be saved, where shall the ungodly and the sinner appear? 19 Wherefore let them that suffer according to the will of God commit the keeping of their souls </a:t>
            </a:r>
            <a:r>
              <a:rPr lang="en-US" i="1" dirty="0">
                <a:latin typeface="Times New Roman" panose="02020603050405020304" pitchFamily="18" charset="0"/>
                <a:cs typeface="Times New Roman" panose="02020603050405020304" pitchFamily="18" charset="0"/>
              </a:rPr>
              <a:t>to him</a:t>
            </a:r>
            <a:r>
              <a:rPr lang="en-US" dirty="0">
                <a:latin typeface="Times New Roman" panose="02020603050405020304" pitchFamily="18" charset="0"/>
                <a:cs typeface="Times New Roman" panose="02020603050405020304" pitchFamily="18" charset="0"/>
              </a:rPr>
              <a:t> in well doing, as unto a faithful Creator. </a:t>
            </a:r>
          </a:p>
          <a:p>
            <a:pPr defTabSz="966612">
              <a:defRPr/>
            </a:pPr>
            <a:r>
              <a:rPr lang="en-US" b="1" dirty="0">
                <a:latin typeface="Times New Roman" panose="02020603050405020304" pitchFamily="18" charset="0"/>
                <a:cs typeface="Times New Roman" panose="02020603050405020304" pitchFamily="18" charset="0"/>
              </a:rPr>
              <a:t>Heb. 10:35-39 RSV </a:t>
            </a:r>
            <a:r>
              <a:rPr lang="en-US" dirty="0">
                <a:latin typeface="Times New Roman" panose="02020603050405020304" pitchFamily="18" charset="0"/>
                <a:cs typeface="Times New Roman" panose="02020603050405020304" pitchFamily="18" charset="0"/>
              </a:rPr>
              <a:t>- Therefore do not throw away your confidence, which has a great reward.  36  For you have need of endurance, so that you may do the will of God and receive what is promised.  37  "For yet a little while, and the coming one shall come and shall not tarry;  38  but my righteous one shall live by faith, and if he shrinks back, my soul has no pleasure in him."  39  But we are not of those who shrink back and are destroyed, but of those who have faith and keep their souls.</a:t>
            </a:r>
          </a:p>
          <a:p>
            <a:endParaRPr lang="en-US" sz="1900" dirty="0">
              <a:solidFill>
                <a:srgbClr val="292F33"/>
              </a:solidFill>
              <a:latin typeface="Verdana" panose="020B0604030504040204" pitchFamily="34" charset="0"/>
            </a:endParaRPr>
          </a:p>
        </p:txBody>
      </p:sp>
      <p:sp>
        <p:nvSpPr>
          <p:cNvPr id="4" name="Slide Number Placeholder 3"/>
          <p:cNvSpPr>
            <a:spLocks noGrp="1"/>
          </p:cNvSpPr>
          <p:nvPr>
            <p:ph type="sldNum" sz="quarter" idx="5"/>
          </p:nvPr>
        </p:nvSpPr>
        <p:spPr/>
        <p:txBody>
          <a:bodyPr/>
          <a:lstStyle/>
          <a:p>
            <a:fld id="{2E61351F-DBB1-4664-ADA9-83BC7CB8848D}" type="slidenum">
              <a:rPr lang="en-US" smtClean="0"/>
              <a:t>9</a:t>
            </a:fld>
            <a:endParaRPr lang="en-US"/>
          </a:p>
        </p:txBody>
      </p:sp>
      <p:sp>
        <p:nvSpPr>
          <p:cNvPr id="5" name="Date Placeholder 4">
            <a:extLst>
              <a:ext uri="{FF2B5EF4-FFF2-40B4-BE49-F238E27FC236}">
                <a16:creationId xmlns:a16="http://schemas.microsoft.com/office/drawing/2014/main" id="{322FE7FB-FF3E-4412-B32F-63DC846A9A0B}"/>
              </a:ext>
            </a:extLst>
          </p:cNvPr>
          <p:cNvSpPr>
            <a:spLocks noGrp="1"/>
          </p:cNvSpPr>
          <p:nvPr>
            <p:ph type="dt" idx="1"/>
          </p:nvPr>
        </p:nvSpPr>
        <p:spPr/>
        <p:txBody>
          <a:bodyPr/>
          <a:lstStyle/>
          <a:p>
            <a:r>
              <a:rPr lang="en-US"/>
              <a:t>8/23/2020</a:t>
            </a:r>
          </a:p>
        </p:txBody>
      </p:sp>
    </p:spTree>
    <p:extLst>
      <p:ext uri="{BB962C8B-B14F-4D97-AF65-F5344CB8AC3E}">
        <p14:creationId xmlns:p14="http://schemas.microsoft.com/office/powerpoint/2010/main" val="9109022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93814" y="990600"/>
            <a:ext cx="8458200" cy="3200400"/>
          </a:xfrm>
        </p:spPr>
        <p:txBody>
          <a:bodyPr>
            <a:normAutofit/>
          </a:bodyPr>
          <a:lstStyle>
            <a:lvl1pPr>
              <a:defRPr sz="6000"/>
            </a:lvl1pPr>
          </a:lstStyle>
          <a:p>
            <a:r>
              <a:rPr lang="en-US"/>
              <a:t>Click to edit Master title style</a:t>
            </a:r>
            <a:endParaRPr/>
          </a:p>
        </p:txBody>
      </p:sp>
      <p:sp>
        <p:nvSpPr>
          <p:cNvPr id="3" name="Subtitle 2"/>
          <p:cNvSpPr>
            <a:spLocks noGrp="1"/>
          </p:cNvSpPr>
          <p:nvPr>
            <p:ph type="subTitle" idx="1"/>
          </p:nvPr>
        </p:nvSpPr>
        <p:spPr>
          <a:xfrm>
            <a:off x="1293813" y="4267200"/>
            <a:ext cx="8458200" cy="1371600"/>
          </a:xfrm>
          <a:noFill/>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D72BBBFC-5430-4CFF-AA6E-CB4153E9A43B}" type="datetime1">
              <a:rPr lang="en-US" smtClean="0"/>
              <a:t>8/23/2020</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878593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600200">
              <a:defRPr/>
            </a:lvl6pPr>
            <a:lvl7pPr marL="1874520">
              <a:defRPr/>
            </a:lvl7pPr>
            <a:lvl8pPr marL="2148840">
              <a:defRPr/>
            </a:lvl8pPr>
            <a:lvl9pPr marL="242316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0EA1A5E-C0EA-411F-826C-4384F2EF00CF}" type="datetime1">
              <a:rPr lang="en-US" smtClean="0"/>
              <a:t>8/23/2020</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3870325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52014" y="381000"/>
            <a:ext cx="1904998" cy="5791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93814" y="381000"/>
            <a:ext cx="8305800" cy="57912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0A7EBDD1-6C42-4A8B-835C-51C11C69F3A4}" type="datetime1">
              <a:rPr lang="en-US" smtClean="0"/>
              <a:t>8/23/2020</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61985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6F9B1BF-FF01-4353-A033-EE0839B363DE}" type="datetime1">
              <a:rPr lang="en-US" smtClean="0"/>
              <a:t>8/23/2020</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1944926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3813" y="2057400"/>
            <a:ext cx="8458201" cy="2666999"/>
          </a:xfrm>
        </p:spPr>
        <p:txBody>
          <a:bodyPr anchor="b">
            <a:normAutofit/>
          </a:bodyPr>
          <a:lstStyle>
            <a:lvl1pPr algn="l">
              <a:defRPr sz="4800" b="0" i="0" cap="none" baseline="0"/>
            </a:lvl1pPr>
          </a:lstStyle>
          <a:p>
            <a:r>
              <a:rPr lang="en-US"/>
              <a:t>Click to edit Master title style</a:t>
            </a:r>
            <a:endParaRPr/>
          </a:p>
        </p:txBody>
      </p:sp>
      <p:sp>
        <p:nvSpPr>
          <p:cNvPr id="3" name="Text Placeholder 2"/>
          <p:cNvSpPr>
            <a:spLocks noGrp="1"/>
          </p:cNvSpPr>
          <p:nvPr>
            <p:ph type="body" idx="1"/>
          </p:nvPr>
        </p:nvSpPr>
        <p:spPr>
          <a:xfrm>
            <a:off x="1293813" y="4876800"/>
            <a:ext cx="8458201" cy="1143000"/>
          </a:xfrm>
          <a:noFill/>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28735-D8A0-4091-9EAE-1CF9DC20E6E2}" type="datetime1">
              <a:rPr lang="en-US" smtClean="0"/>
              <a:t>8/23/2020</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215614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93812" y="1676400"/>
            <a:ext cx="4700016" cy="4495800"/>
          </a:xfrm>
        </p:spPr>
        <p:txBody>
          <a:bodyPr>
            <a:normAutofit/>
          </a:bodyPr>
          <a:lstStyle>
            <a:lvl1pPr>
              <a:defRPr sz="24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02035" y="1676401"/>
            <a:ext cx="4700016" cy="4495800"/>
          </a:xfrm>
        </p:spPr>
        <p:txBody>
          <a:bodyPr>
            <a:normAutofit/>
          </a:bodyPr>
          <a:lstStyle>
            <a:lvl1pPr>
              <a:defRPr sz="24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EDD505DD-8A4F-4C76-9AB3-C14B4B2BF14F}" type="datetime1">
              <a:rPr lang="en-US" smtClean="0"/>
              <a:t>8/23/2020</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1934511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3813" y="381000"/>
            <a:ext cx="9601200"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93813" y="1676399"/>
            <a:ext cx="4701142" cy="762001"/>
          </a:xfrm>
        </p:spPr>
        <p:txBody>
          <a:bodyPr anchor="ctr">
            <a:noAutofit/>
          </a:bodyP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3813" y="2516457"/>
            <a:ext cx="4701142" cy="3655743"/>
          </a:xfrm>
        </p:spPr>
        <p:txBody>
          <a:bodyPr/>
          <a:lstStyle>
            <a:lvl1pPr>
              <a:defRPr sz="22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91754" y="1676399"/>
            <a:ext cx="4703259" cy="762001"/>
          </a:xfrm>
        </p:spPr>
        <p:txBody>
          <a:bodyPr anchor="ctr">
            <a:noAutofit/>
          </a:bodyP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516457"/>
            <a:ext cx="4703259" cy="3655743"/>
          </a:xfrm>
        </p:spPr>
        <p:txBody>
          <a:bodyPr/>
          <a:lstStyle>
            <a:lvl1pPr>
              <a:defRPr sz="22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5FF5B18C-A7AE-44E8-8B1A-A9AA9AB5C30F}" type="datetime1">
              <a:rPr lang="en-US" smtClean="0"/>
              <a:t>8/23/2020</a:t>
            </a:fld>
            <a:endParaRPr lang="en-US"/>
          </a:p>
        </p:txBody>
      </p:sp>
      <p:sp>
        <p:nvSpPr>
          <p:cNvPr id="8" name="Footer Placeholder 7"/>
          <p:cNvSpPr>
            <a:spLocks noGrp="1"/>
          </p:cNvSpPr>
          <p:nvPr>
            <p:ph type="ftr" sz="quarter" idx="11"/>
          </p:nvPr>
        </p:nvSpPr>
        <p:spPr/>
        <p:txBody>
          <a:bodyPr/>
          <a:lstStyle/>
          <a:p>
            <a:r>
              <a:rPr lang="en-US"/>
              <a:t>Add a footer</a:t>
            </a:r>
          </a:p>
        </p:txBody>
      </p:sp>
      <p:sp>
        <p:nvSpPr>
          <p:cNvPr id="9" name="Slide Number Placeholder 8"/>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0576845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05514B58-23B8-40D7-85D9-A58BF3BA2C2E}" type="datetime1">
              <a:rPr lang="en-US" smtClean="0"/>
              <a:t>8/23/2020</a:t>
            </a:fld>
            <a:endParaRPr lang="en-US"/>
          </a:p>
        </p:txBody>
      </p:sp>
      <p:sp>
        <p:nvSpPr>
          <p:cNvPr id="4" name="Footer Placeholder 3"/>
          <p:cNvSpPr>
            <a:spLocks noGrp="1"/>
          </p:cNvSpPr>
          <p:nvPr>
            <p:ph type="ftr" sz="quarter" idx="11"/>
          </p:nvPr>
        </p:nvSpPr>
        <p:spPr/>
        <p:txBody>
          <a:bodyPr/>
          <a:lstStyle/>
          <a:p>
            <a:r>
              <a:rPr lang="en-US"/>
              <a:t>Add a footer</a:t>
            </a:r>
          </a:p>
        </p:txBody>
      </p:sp>
      <p:sp>
        <p:nvSpPr>
          <p:cNvPr id="5" name="Slide Number Placeholder 4"/>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9511801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066AE7-BD99-4EA1-A4AD-75788D9E41BD}" type="datetime1">
              <a:rPr lang="en-US" smtClean="0"/>
              <a:t>8/23/2020</a:t>
            </a:fld>
            <a:endParaRPr lang="en-US"/>
          </a:p>
        </p:txBody>
      </p:sp>
      <p:sp>
        <p:nvSpPr>
          <p:cNvPr id="3" name="Footer Placeholder 2"/>
          <p:cNvSpPr>
            <a:spLocks noGrp="1"/>
          </p:cNvSpPr>
          <p:nvPr>
            <p:ph type="ftr" sz="quarter" idx="11"/>
          </p:nvPr>
        </p:nvSpPr>
        <p:spPr/>
        <p:txBody>
          <a:bodyPr/>
          <a:lstStyle/>
          <a:p>
            <a:r>
              <a:rPr lang="en-US"/>
              <a:t>Add a footer</a:t>
            </a:r>
          </a:p>
        </p:txBody>
      </p:sp>
      <p:sp>
        <p:nvSpPr>
          <p:cNvPr id="4" name="Slide Number Placeholder 3"/>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3391544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0811" y="1676400"/>
            <a:ext cx="3810000" cy="2438400"/>
          </a:xfrm>
        </p:spPr>
        <p:txBody>
          <a:bodyPr anchor="b">
            <a:normAutofit/>
          </a:bodyPr>
          <a:lstStyle>
            <a:lvl1pPr algn="l">
              <a:defRPr sz="3200" b="0"/>
            </a:lvl1pPr>
          </a:lstStyle>
          <a:p>
            <a:r>
              <a:rPr lang="en-US"/>
              <a:t>Click to edit Master title style</a:t>
            </a:r>
            <a:endParaRPr/>
          </a:p>
        </p:txBody>
      </p:sp>
      <p:sp>
        <p:nvSpPr>
          <p:cNvPr id="3" name="Content Placeholder 2"/>
          <p:cNvSpPr>
            <a:spLocks noGrp="1"/>
          </p:cNvSpPr>
          <p:nvPr>
            <p:ph idx="1"/>
          </p:nvPr>
        </p:nvSpPr>
        <p:spPr>
          <a:xfrm>
            <a:off x="1293813" y="685800"/>
            <a:ext cx="61722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770811" y="4191000"/>
            <a:ext cx="3810000" cy="1524000"/>
          </a:xfrm>
          <a:noFill/>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1EC506-DBB1-4413-AE66-BFB7CEDAF2E9}" type="datetime1">
              <a:rPr lang="en-US" smtClean="0"/>
              <a:t>8/23/2020</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2280378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0812" y="1676400"/>
            <a:ext cx="3810000" cy="2438400"/>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522412" y="0"/>
            <a:ext cx="5943601" cy="6858000"/>
          </a:xfr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770812" y="4191000"/>
            <a:ext cx="3810000" cy="1524000"/>
          </a:xfrm>
          <a:noFill/>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999514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3813" y="381000"/>
            <a:ext cx="9601200" cy="1143000"/>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293813" y="1676400"/>
            <a:ext cx="9601200" cy="4495800"/>
          </a:xfrm>
          <a:prstGeom prst="rect">
            <a:avLst/>
          </a:prstGeom>
          <a:solidFill>
            <a:schemeClr val="bg2">
              <a:alpha val="70000"/>
            </a:schemeClr>
          </a:solidFill>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1271781" y="6356351"/>
            <a:ext cx="2844059" cy="365125"/>
          </a:xfrm>
          <a:prstGeom prst="rect">
            <a:avLst/>
          </a:prstGeom>
        </p:spPr>
        <p:txBody>
          <a:bodyPr vert="horz" lIns="91440" tIns="45720" rIns="91440" bIns="45720" rtlCol="0" anchor="ctr"/>
          <a:lstStyle>
            <a:lvl1pPr algn="l">
              <a:defRPr sz="1100">
                <a:solidFill>
                  <a:schemeClr val="tx1"/>
                </a:solidFill>
              </a:defRPr>
            </a:lvl1pPr>
          </a:lstStyle>
          <a:p>
            <a:fld id="{077FB63C-7E9D-4199-9C85-DA330ED4C87C}" type="datetime1">
              <a:rPr lang="en-US" smtClean="0"/>
              <a:t>8/23/2020</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100">
                <a:solidFill>
                  <a:schemeClr val="tx1"/>
                </a:solidFill>
              </a:defRPr>
            </a:lvl1pPr>
          </a:lstStyle>
          <a:p>
            <a:r>
              <a:rPr lang="en-US"/>
              <a:t>Add a footer</a:t>
            </a:r>
          </a:p>
        </p:txBody>
      </p:sp>
      <p:sp>
        <p:nvSpPr>
          <p:cNvPr id="6" name="Slide Number Placeholder 5"/>
          <p:cNvSpPr>
            <a:spLocks noGrp="1"/>
          </p:cNvSpPr>
          <p:nvPr>
            <p:ph type="sldNum" sz="quarter" idx="4"/>
          </p:nvPr>
        </p:nvSpPr>
        <p:spPr>
          <a:xfrm>
            <a:off x="8051225" y="6356351"/>
            <a:ext cx="2844059" cy="365125"/>
          </a:xfrm>
          <a:prstGeom prst="rect">
            <a:avLst/>
          </a:prstGeom>
        </p:spPr>
        <p:txBody>
          <a:bodyPr vert="horz" lIns="91440" tIns="45720" rIns="91440" bIns="45720" rtlCol="0" anchor="ctr"/>
          <a:lstStyle>
            <a:lvl1pPr algn="r">
              <a:defRPr sz="1100">
                <a:solidFill>
                  <a:schemeClr val="tx1"/>
                </a:solidFill>
              </a:defRPr>
            </a:lvl1pPr>
          </a:lstStyle>
          <a:p>
            <a:fld id="{81FEFA0A-2F20-4B60-98C6-5FFDA469AA1C}" type="slidenum">
              <a:rPr lang="en-US" smtClean="0"/>
              <a:pPr/>
              <a:t>‹#›</a:t>
            </a:fld>
            <a:endParaRPr lang="en-US"/>
          </a:p>
        </p:txBody>
      </p:sp>
    </p:spTree>
    <p:extLst>
      <p:ext uri="{BB962C8B-B14F-4D97-AF65-F5344CB8AC3E}">
        <p14:creationId xmlns:p14="http://schemas.microsoft.com/office/powerpoint/2010/main" val="2695739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3838" indent="-228600" algn="l" defTabSz="914400" rtl="0" eaLnBrk="1" latinLnBrk="0" hangingPunct="1">
        <a:lnSpc>
          <a:spcPct val="90000"/>
        </a:lnSpc>
        <a:spcBef>
          <a:spcPts val="1600"/>
        </a:spcBef>
        <a:buClr>
          <a:schemeClr val="accent6"/>
        </a:buClr>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6"/>
        </a:buClr>
        <a:buFont typeface="Euphemia" pitchFamily="34"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Clr>
          <a:schemeClr val="accent6"/>
        </a:buClr>
        <a:buFont typeface="Euphemia" pitchFamily="34" charset="0"/>
        <a:buChar char="–"/>
        <a:defRPr sz="1800" kern="1200">
          <a:solidFill>
            <a:schemeClr val="tx1"/>
          </a:solidFill>
          <a:latin typeface="+mn-lt"/>
          <a:ea typeface="+mn-ea"/>
          <a:cs typeface="+mn-cs"/>
        </a:defRPr>
      </a:lvl3pPr>
      <a:lvl4pPr marL="105156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5pPr>
      <a:lvl6pPr marL="160020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6pPr>
      <a:lvl7pPr marL="187452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7pPr>
      <a:lvl8pPr marL="214884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8pPr>
      <a:lvl9pPr marL="242316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3814" y="990600"/>
            <a:ext cx="9905998" cy="3200400"/>
          </a:xfrm>
        </p:spPr>
        <p:txBody>
          <a:bodyPr/>
          <a:lstStyle/>
          <a:p>
            <a:r>
              <a:rPr lang="en-US" b="1" i="1" dirty="0">
                <a:latin typeface="Candara" panose="020E0502030303020204" pitchFamily="34" charset="0"/>
              </a:rPr>
              <a:t>“forsaking the assembling”</a:t>
            </a:r>
          </a:p>
        </p:txBody>
      </p:sp>
      <p:sp>
        <p:nvSpPr>
          <p:cNvPr id="3" name="Subtitle 2"/>
          <p:cNvSpPr>
            <a:spLocks noGrp="1"/>
          </p:cNvSpPr>
          <p:nvPr>
            <p:ph type="subTitle" idx="1"/>
          </p:nvPr>
        </p:nvSpPr>
        <p:spPr>
          <a:xfrm>
            <a:off x="1522411" y="4343400"/>
            <a:ext cx="8229601" cy="1295400"/>
          </a:xfrm>
        </p:spPr>
        <p:txBody>
          <a:bodyPr/>
          <a:lstStyle/>
          <a:p>
            <a:r>
              <a:rPr lang="en-US" b="1" dirty="0">
                <a:latin typeface="Candara" panose="020E0502030303020204" pitchFamily="34" charset="0"/>
              </a:rPr>
              <a:t>Hebrews 10:19-25</a:t>
            </a:r>
          </a:p>
        </p:txBody>
      </p:sp>
    </p:spTree>
    <p:extLst>
      <p:ext uri="{BB962C8B-B14F-4D97-AF65-F5344CB8AC3E}">
        <p14:creationId xmlns:p14="http://schemas.microsoft.com/office/powerpoint/2010/main" val="7522808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2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B043A-F1E4-499A-B258-A8E7D5AD4F23}"/>
              </a:ext>
            </a:extLst>
          </p:cNvPr>
          <p:cNvSpPr>
            <a:spLocks noGrp="1"/>
          </p:cNvSpPr>
          <p:nvPr>
            <p:ph idx="1"/>
          </p:nvPr>
        </p:nvSpPr>
        <p:spPr>
          <a:xfrm>
            <a:off x="912812" y="1219200"/>
            <a:ext cx="10668000" cy="4953000"/>
          </a:xfrm>
        </p:spPr>
        <p:txBody>
          <a:bodyPr>
            <a:normAutofit fontScale="92500" lnSpcReduction="10000"/>
          </a:bodyPr>
          <a:lstStyle/>
          <a:p>
            <a:pPr marL="0" indent="0">
              <a:buNone/>
            </a:pPr>
            <a:r>
              <a:rPr lang="en-US" sz="3500" b="1" dirty="0">
                <a:latin typeface="Candara" panose="020E0502030303020204" pitchFamily="34" charset="0"/>
              </a:rPr>
              <a:t>There can be no local church without assemblies</a:t>
            </a:r>
          </a:p>
          <a:p>
            <a:pPr marL="736282" lvl="1" indent="-457200">
              <a:buFont typeface="Wingdings" panose="05000000000000000000" pitchFamily="2" charset="2"/>
              <a:buChar char="§"/>
            </a:pPr>
            <a:r>
              <a:rPr lang="en-US" sz="2800" dirty="0">
                <a:latin typeface="Candara" panose="020E0502030303020204" pitchFamily="34" charset="0"/>
              </a:rPr>
              <a:t>Philippians 1:1</a:t>
            </a:r>
          </a:p>
          <a:p>
            <a:pPr marL="0" indent="0">
              <a:buNone/>
            </a:pPr>
            <a:r>
              <a:rPr lang="en-US" sz="3500" b="1" dirty="0">
                <a:latin typeface="Candara" panose="020E0502030303020204" pitchFamily="34" charset="0"/>
              </a:rPr>
              <a:t>We need the fellowship with God in the assemblie</a:t>
            </a:r>
            <a:r>
              <a:rPr lang="en-US" sz="3200" b="1" dirty="0">
                <a:latin typeface="Candara" panose="020E0502030303020204" pitchFamily="34" charset="0"/>
              </a:rPr>
              <a:t>s</a:t>
            </a:r>
          </a:p>
          <a:p>
            <a:pPr marL="736282" lvl="1" indent="-457200">
              <a:buFont typeface="Wingdings" panose="05000000000000000000" pitchFamily="2" charset="2"/>
              <a:buChar char="§"/>
            </a:pPr>
            <a:r>
              <a:rPr lang="en-US" sz="2800" dirty="0">
                <a:latin typeface="Candara" panose="020E0502030303020204" pitchFamily="34" charset="0"/>
              </a:rPr>
              <a:t>1 Corinthians 10:16; Psalms 145:18; Zechariah 2:10</a:t>
            </a:r>
          </a:p>
          <a:p>
            <a:pPr marL="0" indent="0">
              <a:buNone/>
            </a:pPr>
            <a:r>
              <a:rPr lang="en-US" sz="3500" b="1" dirty="0">
                <a:latin typeface="Candara" panose="020E0502030303020204" pitchFamily="34" charset="0"/>
              </a:rPr>
              <a:t>We need the fellowship of our brethren in the assemblies</a:t>
            </a:r>
          </a:p>
          <a:p>
            <a:pPr marL="736282" lvl="1" indent="-457200">
              <a:buFont typeface="Wingdings" panose="05000000000000000000" pitchFamily="2" charset="2"/>
              <a:buChar char="§"/>
            </a:pPr>
            <a:r>
              <a:rPr lang="en-US" sz="2800" dirty="0">
                <a:latin typeface="Candara" panose="020E0502030303020204" pitchFamily="34" charset="0"/>
              </a:rPr>
              <a:t>Acts 2:42; Hebrews 10:24</a:t>
            </a:r>
          </a:p>
          <a:p>
            <a:pPr marL="0" indent="0">
              <a:buNone/>
            </a:pPr>
            <a:r>
              <a:rPr lang="en-US" sz="3500" b="1" dirty="0">
                <a:latin typeface="Candara" panose="020E0502030303020204" pitchFamily="34" charset="0"/>
              </a:rPr>
              <a:t>Assemblies are needed to accomplish the church’s work</a:t>
            </a:r>
          </a:p>
          <a:p>
            <a:pPr marL="736282" lvl="1" indent="-457200">
              <a:buFont typeface="Wingdings" panose="05000000000000000000" pitchFamily="2" charset="2"/>
              <a:buChar char="§"/>
            </a:pPr>
            <a:r>
              <a:rPr lang="en-US" sz="2800" dirty="0">
                <a:latin typeface="Candara" panose="020E0502030303020204" pitchFamily="34" charset="0"/>
              </a:rPr>
              <a:t>Ephesians 4:11-12</a:t>
            </a:r>
          </a:p>
          <a:p>
            <a:pPr marL="0" indent="0">
              <a:buNone/>
            </a:pPr>
            <a:r>
              <a:rPr lang="en-US" sz="3500" b="1" dirty="0">
                <a:latin typeface="Candara" panose="020E0502030303020204" pitchFamily="34" charset="0"/>
              </a:rPr>
              <a:t>The assemblies are need to apply Christ sacrifice to our lives</a:t>
            </a:r>
          </a:p>
          <a:p>
            <a:pPr marL="736282" lvl="1" indent="-457200">
              <a:buFont typeface="Wingdings" panose="05000000000000000000" pitchFamily="2" charset="2"/>
              <a:buChar char="§"/>
            </a:pPr>
            <a:r>
              <a:rPr lang="en-US" sz="3100" dirty="0">
                <a:latin typeface="Candara" panose="020E0502030303020204" pitchFamily="34" charset="0"/>
              </a:rPr>
              <a:t>Hebrews 10:19-22</a:t>
            </a:r>
          </a:p>
        </p:txBody>
      </p:sp>
      <p:sp>
        <p:nvSpPr>
          <p:cNvPr id="4" name="Rectangle 3">
            <a:extLst>
              <a:ext uri="{FF2B5EF4-FFF2-40B4-BE49-F238E27FC236}">
                <a16:creationId xmlns:a16="http://schemas.microsoft.com/office/drawing/2014/main" id="{095FD1BD-301F-4AFA-AD1A-9355DB844673}"/>
              </a:ext>
            </a:extLst>
          </p:cNvPr>
          <p:cNvSpPr/>
          <p:nvPr/>
        </p:nvSpPr>
        <p:spPr>
          <a:xfrm rot="16200000">
            <a:off x="-2082092" y="3008059"/>
            <a:ext cx="4886274" cy="615553"/>
          </a:xfrm>
          <a:prstGeom prst="rect">
            <a:avLst/>
          </a:prstGeom>
          <a:noFill/>
        </p:spPr>
        <p:txBody>
          <a:bodyPr wrap="none" lIns="91440" tIns="45720" rIns="91440" bIns="45720">
            <a:spAutoFit/>
          </a:bodyPr>
          <a:lstStyle/>
          <a:p>
            <a:pPr algn="ctr"/>
            <a:r>
              <a:rPr lang="en-US" sz="3400" b="1" dirty="0">
                <a:ln w="12700">
                  <a:solidFill>
                    <a:schemeClr val="accent3">
                      <a:lumMod val="50000"/>
                    </a:schemeClr>
                  </a:solidFill>
                  <a:prstDash val="solid"/>
                </a:ln>
                <a:effectLst>
                  <a:innerShdw blurRad="177800">
                    <a:schemeClr val="accent3">
                      <a:lumMod val="50000"/>
                    </a:schemeClr>
                  </a:innerShdw>
                </a:effectLst>
                <a:latin typeface="Candara" panose="020E0502030303020204" pitchFamily="34" charset="0"/>
              </a:rPr>
              <a:t>WE NEED TO ASSEMBLE</a:t>
            </a:r>
            <a:r>
              <a:rPr lang="en-US" sz="3400" b="1" cap="none" spc="0" dirty="0">
                <a:ln w="12700">
                  <a:solidFill>
                    <a:schemeClr val="accent3">
                      <a:lumMod val="50000"/>
                    </a:schemeClr>
                  </a:solidFill>
                  <a:prstDash val="solid"/>
                </a:ln>
                <a:effectLst>
                  <a:innerShdw blurRad="177800">
                    <a:schemeClr val="accent3">
                      <a:lumMod val="50000"/>
                    </a:schemeClr>
                  </a:innerShdw>
                </a:effectLst>
                <a:latin typeface="Candara" panose="020E0502030303020204" pitchFamily="34" charset="0"/>
              </a:rPr>
              <a:t> </a:t>
            </a:r>
          </a:p>
        </p:txBody>
      </p:sp>
      <p:sp>
        <p:nvSpPr>
          <p:cNvPr id="5" name="Title 12">
            <a:extLst>
              <a:ext uri="{FF2B5EF4-FFF2-40B4-BE49-F238E27FC236}">
                <a16:creationId xmlns:a16="http://schemas.microsoft.com/office/drawing/2014/main" id="{1E289CF0-2A30-4647-BD99-C93B29B03453}"/>
              </a:ext>
            </a:extLst>
          </p:cNvPr>
          <p:cNvSpPr>
            <a:spLocks noGrp="1"/>
          </p:cNvSpPr>
          <p:nvPr>
            <p:ph type="title"/>
          </p:nvPr>
        </p:nvSpPr>
        <p:spPr>
          <a:xfrm>
            <a:off x="912811" y="266700"/>
            <a:ext cx="11222745" cy="838200"/>
          </a:xfrm>
        </p:spPr>
        <p:txBody>
          <a:bodyPr>
            <a:noAutofit/>
          </a:bodyPr>
          <a:lstStyle/>
          <a:p>
            <a:r>
              <a:rPr lang="en-US" sz="4400" b="1" dirty="0">
                <a:latin typeface="Candara" panose="020E0502030303020204" pitchFamily="34" charset="0"/>
              </a:rPr>
              <a:t>BECAUSE…</a:t>
            </a:r>
            <a:endParaRPr lang="en-US" sz="2400" dirty="0">
              <a:latin typeface="Candara" panose="020E0502030303020204" pitchFamily="34" charset="0"/>
            </a:endParaRPr>
          </a:p>
        </p:txBody>
      </p:sp>
      <p:sp>
        <p:nvSpPr>
          <p:cNvPr id="6" name="Arrow: Bent 5">
            <a:extLst>
              <a:ext uri="{FF2B5EF4-FFF2-40B4-BE49-F238E27FC236}">
                <a16:creationId xmlns:a16="http://schemas.microsoft.com/office/drawing/2014/main" id="{E88C0BCD-EC16-4282-B641-C35CC70277F8}"/>
              </a:ext>
            </a:extLst>
          </p:cNvPr>
          <p:cNvSpPr/>
          <p:nvPr/>
        </p:nvSpPr>
        <p:spPr>
          <a:xfrm>
            <a:off x="300799" y="581607"/>
            <a:ext cx="518011" cy="414904"/>
          </a:xfrm>
          <a:prstGeom prst="bentArrow">
            <a:avLst>
              <a:gd name="adj1" fmla="val 29898"/>
              <a:gd name="adj2" fmla="val 30839"/>
              <a:gd name="adj3" fmla="val 25000"/>
              <a:gd name="adj4" fmla="val 43750"/>
            </a:avLst>
          </a:prstGeom>
          <a:solidFill>
            <a:schemeClr val="tx1"/>
          </a:solidFill>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chemeClr val="tx1"/>
              </a:solidFill>
            </a:endParaRPr>
          </a:p>
        </p:txBody>
      </p:sp>
      <p:sp>
        <p:nvSpPr>
          <p:cNvPr id="2" name="Slide Number Placeholder 1">
            <a:extLst>
              <a:ext uri="{FF2B5EF4-FFF2-40B4-BE49-F238E27FC236}">
                <a16:creationId xmlns:a16="http://schemas.microsoft.com/office/drawing/2014/main" id="{B0B2175B-62E6-429D-9D27-939BA1492226}"/>
              </a:ext>
            </a:extLst>
          </p:cNvPr>
          <p:cNvSpPr>
            <a:spLocks noGrp="1"/>
          </p:cNvSpPr>
          <p:nvPr>
            <p:ph type="sldNum" sz="quarter" idx="12"/>
          </p:nvPr>
        </p:nvSpPr>
        <p:spPr/>
        <p:txBody>
          <a:bodyPr/>
          <a:lstStyle/>
          <a:p>
            <a:fld id="{81FEFA0A-2F20-4B60-98C6-5FFDA469AA1C}" type="slidenum">
              <a:rPr lang="en-US" sz="1400" smtClean="0">
                <a:solidFill>
                  <a:schemeClr val="bg1"/>
                </a:solidFill>
              </a:rPr>
              <a:t>10</a:t>
            </a:fld>
            <a:endParaRPr lang="en-US" sz="1400">
              <a:solidFill>
                <a:schemeClr val="bg1"/>
              </a:solidFill>
            </a:endParaRPr>
          </a:p>
        </p:txBody>
      </p:sp>
    </p:spTree>
    <p:extLst>
      <p:ext uri="{BB962C8B-B14F-4D97-AF65-F5344CB8AC3E}">
        <p14:creationId xmlns:p14="http://schemas.microsoft.com/office/powerpoint/2010/main" val="22042353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25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250"/>
                                        <p:tgtEl>
                                          <p:spTgt spid="3">
                                            <p:txEl>
                                              <p:pRg st="0" end="0"/>
                                            </p:txEl>
                                          </p:spTgt>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25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250"/>
                                        <p:tgtEl>
                                          <p:spTgt spid="3">
                                            <p:txEl>
                                              <p:pRg st="2" end="2"/>
                                            </p:txEl>
                                          </p:spTgt>
                                        </p:tgtEl>
                                      </p:cBhvr>
                                    </p:animEffect>
                                  </p:childTnLst>
                                </p:cTn>
                              </p:par>
                            </p:childTnLst>
                          </p:cTn>
                        </p:par>
                        <p:par>
                          <p:cTn id="25" fill="hold">
                            <p:stCondLst>
                              <p:cond delay="1250"/>
                            </p:stCondLst>
                            <p:childTnLst>
                              <p:par>
                                <p:cTn id="26" presetID="1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25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250"/>
                                        <p:tgtEl>
                                          <p:spTgt spid="3">
                                            <p:txEl>
                                              <p:pRg st="4" end="4"/>
                                            </p:txEl>
                                          </p:spTgt>
                                        </p:tgtEl>
                                      </p:cBhvr>
                                    </p:animEffect>
                                  </p:childTnLst>
                                </p:cTn>
                              </p:par>
                            </p:childTnLst>
                          </p:cTn>
                        </p:par>
                        <p:par>
                          <p:cTn id="34" fill="hold">
                            <p:stCondLst>
                              <p:cond delay="1250"/>
                            </p:stCondLst>
                            <p:childTnLst>
                              <p:par>
                                <p:cTn id="35" presetID="10"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par>
                          <p:cTn id="43" fill="hold">
                            <p:stCondLst>
                              <p:cond delay="1250"/>
                            </p:stCondLst>
                            <p:childTnLst>
                              <p:par>
                                <p:cTn id="44" presetID="10" presetClass="entr" presetSubtype="0" fill="hold" grpId="0"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25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250"/>
                                        <p:tgtEl>
                                          <p:spTgt spid="3">
                                            <p:txEl>
                                              <p:pRg st="8" end="8"/>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B043A-F1E4-499A-B258-A8E7D5AD4F23}"/>
              </a:ext>
            </a:extLst>
          </p:cNvPr>
          <p:cNvSpPr>
            <a:spLocks noGrp="1"/>
          </p:cNvSpPr>
          <p:nvPr>
            <p:ph idx="1"/>
          </p:nvPr>
        </p:nvSpPr>
        <p:spPr>
          <a:xfrm>
            <a:off x="1045703" y="371671"/>
            <a:ext cx="10842323" cy="3209729"/>
          </a:xfrm>
          <a:noFill/>
        </p:spPr>
        <p:txBody>
          <a:bodyPr>
            <a:normAutofit/>
          </a:bodyPr>
          <a:lstStyle/>
          <a:p>
            <a:pPr marL="0" indent="0">
              <a:buNone/>
            </a:pPr>
            <a:r>
              <a:rPr lang="en-US" sz="4200" b="1" dirty="0">
                <a:latin typeface="Candara" panose="020E0502030303020204" pitchFamily="34" charset="0"/>
              </a:rPr>
              <a:t>Willful Sin </a:t>
            </a:r>
            <a:r>
              <a:rPr lang="en-US" dirty="0">
                <a:latin typeface="Candara" panose="020E0502030303020204" pitchFamily="34" charset="0"/>
              </a:rPr>
              <a:t>- Hebrews 10:26</a:t>
            </a:r>
          </a:p>
          <a:p>
            <a:pPr marL="0" indent="0">
              <a:buNone/>
            </a:pPr>
            <a:r>
              <a:rPr lang="en-US" sz="4200" b="1" dirty="0">
                <a:latin typeface="Candara" panose="020E0502030303020204" pitchFamily="34" charset="0"/>
              </a:rPr>
              <a:t>To Trample Underfoot God’s Son </a:t>
            </a:r>
            <a:r>
              <a:rPr lang="en-US" dirty="0">
                <a:latin typeface="Candara" panose="020E0502030303020204" pitchFamily="34" charset="0"/>
              </a:rPr>
              <a:t>- Hebrews 10:29</a:t>
            </a:r>
          </a:p>
          <a:p>
            <a:pPr marL="0" indent="0">
              <a:buNone/>
            </a:pPr>
            <a:r>
              <a:rPr lang="en-US" sz="4200" b="1" dirty="0">
                <a:latin typeface="Candara" panose="020E0502030303020204" pitchFamily="34" charset="0"/>
              </a:rPr>
              <a:t>To Count the Blood Of Christ Unholy </a:t>
            </a:r>
            <a:r>
              <a:rPr lang="en-US" dirty="0">
                <a:latin typeface="Candara" panose="020E0502030303020204" pitchFamily="34" charset="0"/>
              </a:rPr>
              <a:t>-  Hebrews 10:29</a:t>
            </a:r>
          </a:p>
          <a:p>
            <a:pPr marL="0" indent="0">
              <a:buNone/>
            </a:pPr>
            <a:r>
              <a:rPr lang="en-US" sz="4200" b="1" dirty="0">
                <a:latin typeface="Candara" panose="020E0502030303020204" pitchFamily="34" charset="0"/>
              </a:rPr>
              <a:t>To Invite God’s Wrath </a:t>
            </a:r>
            <a:r>
              <a:rPr lang="en-US" dirty="0">
                <a:latin typeface="Candara" panose="020E0502030303020204" pitchFamily="34" charset="0"/>
              </a:rPr>
              <a:t>- Hebrews 10:27-31</a:t>
            </a:r>
          </a:p>
          <a:p>
            <a:pPr marL="0" indent="0">
              <a:buNone/>
            </a:pPr>
            <a:endParaRPr lang="en-US" dirty="0">
              <a:latin typeface="Candara" panose="020E0502030303020204" pitchFamily="34" charset="0"/>
            </a:endParaRPr>
          </a:p>
          <a:p>
            <a:pPr marL="0" indent="0">
              <a:buNone/>
            </a:pPr>
            <a:endParaRPr lang="en-US" dirty="0">
              <a:latin typeface="Candara" panose="020E0502030303020204" pitchFamily="34" charset="0"/>
            </a:endParaRPr>
          </a:p>
          <a:p>
            <a:pPr marL="0" indent="0">
              <a:buNone/>
            </a:pPr>
            <a:endParaRPr lang="en-US" dirty="0">
              <a:latin typeface="Candara" panose="020E0502030303020204" pitchFamily="34" charset="0"/>
            </a:endParaRPr>
          </a:p>
        </p:txBody>
      </p:sp>
      <p:sp>
        <p:nvSpPr>
          <p:cNvPr id="6" name="Arrow: Bent 5">
            <a:extLst>
              <a:ext uri="{FF2B5EF4-FFF2-40B4-BE49-F238E27FC236}">
                <a16:creationId xmlns:a16="http://schemas.microsoft.com/office/drawing/2014/main" id="{E88C0BCD-EC16-4282-B641-C35CC70277F8}"/>
              </a:ext>
            </a:extLst>
          </p:cNvPr>
          <p:cNvSpPr/>
          <p:nvPr/>
        </p:nvSpPr>
        <p:spPr>
          <a:xfrm>
            <a:off x="300799" y="581607"/>
            <a:ext cx="518011" cy="414904"/>
          </a:xfrm>
          <a:prstGeom prst="bentArrow">
            <a:avLst>
              <a:gd name="adj1" fmla="val 29898"/>
              <a:gd name="adj2" fmla="val 30839"/>
              <a:gd name="adj3" fmla="val 25000"/>
              <a:gd name="adj4" fmla="val 43750"/>
            </a:avLst>
          </a:prstGeom>
          <a:solidFill>
            <a:schemeClr val="tx1"/>
          </a:solidFill>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chemeClr val="tx1"/>
              </a:solidFill>
            </a:endParaRPr>
          </a:p>
        </p:txBody>
      </p:sp>
      <p:sp>
        <p:nvSpPr>
          <p:cNvPr id="9" name="Rectangle 8">
            <a:extLst>
              <a:ext uri="{FF2B5EF4-FFF2-40B4-BE49-F238E27FC236}">
                <a16:creationId xmlns:a16="http://schemas.microsoft.com/office/drawing/2014/main" id="{44386F91-65BC-44A7-9335-2A1C10E89274}"/>
              </a:ext>
            </a:extLst>
          </p:cNvPr>
          <p:cNvSpPr/>
          <p:nvPr/>
        </p:nvSpPr>
        <p:spPr>
          <a:xfrm rot="16200000">
            <a:off x="-2593225" y="3499548"/>
            <a:ext cx="5908541" cy="615553"/>
          </a:xfrm>
          <a:prstGeom prst="rect">
            <a:avLst/>
          </a:prstGeom>
          <a:noFill/>
        </p:spPr>
        <p:txBody>
          <a:bodyPr wrap="none" lIns="91440" tIns="45720" rIns="91440" bIns="45720">
            <a:spAutoFit/>
          </a:bodyPr>
          <a:lstStyle/>
          <a:p>
            <a:pPr algn="ctr"/>
            <a:r>
              <a:rPr lang="en-US" sz="3400" b="1" cap="none" spc="0" dirty="0">
                <a:ln w="12700">
                  <a:solidFill>
                    <a:schemeClr val="accent3">
                      <a:lumMod val="50000"/>
                    </a:schemeClr>
                  </a:solidFill>
                  <a:prstDash val="solid"/>
                </a:ln>
                <a:effectLst>
                  <a:innerShdw blurRad="177800">
                    <a:schemeClr val="accent3">
                      <a:lumMod val="50000"/>
                    </a:schemeClr>
                  </a:innerShdw>
                </a:effectLst>
                <a:latin typeface="Candara" panose="020E0502030303020204" pitchFamily="34" charset="0"/>
              </a:rPr>
              <a:t>FORSAKING THE ASSEMBLY IS </a:t>
            </a:r>
          </a:p>
        </p:txBody>
      </p:sp>
      <p:sp>
        <p:nvSpPr>
          <p:cNvPr id="10" name="Rectangle 9">
            <a:extLst>
              <a:ext uri="{FF2B5EF4-FFF2-40B4-BE49-F238E27FC236}">
                <a16:creationId xmlns:a16="http://schemas.microsoft.com/office/drawing/2014/main" id="{7D5CE5B7-1B22-4231-99F4-516717BE6B7A}"/>
              </a:ext>
            </a:extLst>
          </p:cNvPr>
          <p:cNvSpPr/>
          <p:nvPr/>
        </p:nvSpPr>
        <p:spPr>
          <a:xfrm>
            <a:off x="6002047" y="2967335"/>
            <a:ext cx="184730" cy="923330"/>
          </a:xfrm>
          <a:prstGeom prst="rect">
            <a:avLst/>
          </a:prstGeom>
          <a:noFill/>
        </p:spPr>
        <p:txBody>
          <a:bodyPr wrap="none" lIns="91440" tIns="45720" rIns="91440" bIns="45720">
            <a:spAutoFit/>
          </a:bodyPr>
          <a:lstStyle/>
          <a:p>
            <a:pPr algn="ct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12" name="TextBox 11">
            <a:extLst>
              <a:ext uri="{FF2B5EF4-FFF2-40B4-BE49-F238E27FC236}">
                <a16:creationId xmlns:a16="http://schemas.microsoft.com/office/drawing/2014/main" id="{CA4220BD-7799-453C-BC18-221DAF23FD3C}"/>
              </a:ext>
            </a:extLst>
          </p:cNvPr>
          <p:cNvSpPr txBox="1"/>
          <p:nvPr/>
        </p:nvSpPr>
        <p:spPr>
          <a:xfrm>
            <a:off x="912812" y="6017848"/>
            <a:ext cx="8555497" cy="769441"/>
          </a:xfrm>
          <a:prstGeom prst="rect">
            <a:avLst/>
          </a:prstGeom>
          <a:noFill/>
          <a:ln>
            <a:noFill/>
          </a:ln>
        </p:spPr>
        <p:txBody>
          <a:bodyPr wrap="square">
            <a:spAutoFit/>
          </a:bodyPr>
          <a:lstStyle/>
          <a:p>
            <a:r>
              <a:rPr lang="en-US" sz="4400" b="1" dirty="0">
                <a:ln w="12700">
                  <a:solidFill>
                    <a:schemeClr val="tx2">
                      <a:lumMod val="75000"/>
                    </a:schemeClr>
                  </a:solidFill>
                  <a:prstDash val="solid"/>
                </a:ln>
                <a:solidFill>
                  <a:schemeClr val="accent2">
                    <a:lumMod val="75000"/>
                  </a:schemeClr>
                </a:solidFill>
                <a:latin typeface="Candara" panose="020E0502030303020204" pitchFamily="34" charset="0"/>
              </a:rPr>
              <a:t>REVIEW &amp; CONCLUSION</a:t>
            </a:r>
            <a:endParaRPr lang="en-US" sz="4400" b="1" cap="none" spc="0" dirty="0">
              <a:ln w="12700">
                <a:solidFill>
                  <a:schemeClr val="tx2">
                    <a:lumMod val="75000"/>
                  </a:schemeClr>
                </a:solidFill>
                <a:prstDash val="solid"/>
              </a:ln>
              <a:solidFill>
                <a:schemeClr val="accent2">
                  <a:lumMod val="75000"/>
                </a:schemeClr>
              </a:solidFill>
              <a:latin typeface="Candara" panose="020E0502030303020204" pitchFamily="34" charset="0"/>
            </a:endParaRPr>
          </a:p>
        </p:txBody>
      </p:sp>
      <p:sp>
        <p:nvSpPr>
          <p:cNvPr id="18" name="Rectangle 17">
            <a:extLst>
              <a:ext uri="{FF2B5EF4-FFF2-40B4-BE49-F238E27FC236}">
                <a16:creationId xmlns:a16="http://schemas.microsoft.com/office/drawing/2014/main" id="{BF4174A8-5292-43FE-B08C-BE96C2E5932D}"/>
              </a:ext>
            </a:extLst>
          </p:cNvPr>
          <p:cNvSpPr/>
          <p:nvPr/>
        </p:nvSpPr>
        <p:spPr>
          <a:xfrm>
            <a:off x="3374072" y="3941761"/>
            <a:ext cx="5038408" cy="454069"/>
          </a:xfrm>
          <a:prstGeom prst="rect">
            <a:avLst/>
          </a:prstGeom>
          <a:solidFill>
            <a:schemeClr val="accent2"/>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sp>
        <p:nvSpPr>
          <p:cNvPr id="14" name="Content Placeholder 2">
            <a:extLst>
              <a:ext uri="{FF2B5EF4-FFF2-40B4-BE49-F238E27FC236}">
                <a16:creationId xmlns:a16="http://schemas.microsoft.com/office/drawing/2014/main" id="{0A278D6B-6B79-4494-9DA3-7AA23EFABA60}"/>
              </a:ext>
            </a:extLst>
          </p:cNvPr>
          <p:cNvSpPr txBox="1">
            <a:spLocks/>
          </p:cNvSpPr>
          <p:nvPr/>
        </p:nvSpPr>
        <p:spPr>
          <a:xfrm>
            <a:off x="1074595" y="3451860"/>
            <a:ext cx="10435223" cy="2362200"/>
          </a:xfrm>
          <a:prstGeom prst="rect">
            <a:avLst/>
          </a:prstGeom>
          <a:solidFill>
            <a:schemeClr val="bg2">
              <a:alpha val="36000"/>
            </a:schemeClr>
          </a:solidFill>
          <a:ln>
            <a:noFill/>
          </a:ln>
          <a:effectLst>
            <a:glow rad="228600">
              <a:schemeClr val="accent5">
                <a:satMod val="175000"/>
                <a:alpha val="40000"/>
              </a:schemeClr>
            </a:glow>
          </a:effectLst>
        </p:spPr>
        <p:txBody>
          <a:bodyPr vert="horz" lIns="91440" tIns="45720" rIns="91440" bIns="45720" rtlCol="0">
            <a:normAutofit/>
          </a:bodyPr>
          <a:lstStyle>
            <a:lvl1pPr marL="223838" indent="-228600" algn="l" defTabSz="914400" rtl="0" eaLnBrk="1" latinLnBrk="0" hangingPunct="1">
              <a:lnSpc>
                <a:spcPct val="90000"/>
              </a:lnSpc>
              <a:spcBef>
                <a:spcPts val="1600"/>
              </a:spcBef>
              <a:buClr>
                <a:schemeClr val="accent6"/>
              </a:buClr>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6"/>
              </a:buClr>
              <a:buFont typeface="Euphemia" pitchFamily="34"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Clr>
                <a:schemeClr val="accent6"/>
              </a:buClr>
              <a:buFont typeface="Euphemia" pitchFamily="34" charset="0"/>
              <a:buChar char="–"/>
              <a:defRPr sz="1800" kern="1200">
                <a:solidFill>
                  <a:schemeClr val="tx1"/>
                </a:solidFill>
                <a:latin typeface="+mn-lt"/>
                <a:ea typeface="+mn-ea"/>
                <a:cs typeface="+mn-cs"/>
              </a:defRPr>
            </a:lvl3pPr>
            <a:lvl4pPr marL="105156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5pPr>
            <a:lvl6pPr marL="160020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6pPr>
            <a:lvl7pPr marL="187452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7pPr>
            <a:lvl8pPr marL="214884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8pPr>
            <a:lvl9pPr marL="242316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9pPr>
          </a:lstStyle>
          <a:p>
            <a:pPr marL="0" marR="0" indent="0" algn="l" rtl="0">
              <a:buNone/>
            </a:pPr>
            <a:r>
              <a:rPr lang="en-US" sz="3200" b="1" i="1" u="none" strike="noStrike" baseline="0" dirty="0">
                <a:latin typeface="Candara" panose="020E0502030303020204" pitchFamily="34" charset="0"/>
              </a:rPr>
              <a:t>“And let us consider one another in order to stir up love and good works,  not forsaking the assembling of ourselves together, as is the manner of some, but exhorting one another, and so much the more as you see the Day approaching</a:t>
            </a:r>
            <a:r>
              <a:rPr lang="en-US" sz="3200" b="1" i="0" u="none" strike="noStrike" baseline="0" dirty="0">
                <a:latin typeface="Candara" panose="020E0502030303020204" pitchFamily="34" charset="0"/>
              </a:rPr>
              <a:t>” </a:t>
            </a:r>
            <a:r>
              <a:rPr lang="en-US" sz="3200" b="0" i="0" u="none" strike="noStrike" baseline="0" dirty="0">
                <a:latin typeface="Candara" panose="020E0502030303020204" pitchFamily="34" charset="0"/>
              </a:rPr>
              <a:t>- Hebrews 10:24-25</a:t>
            </a:r>
          </a:p>
        </p:txBody>
      </p:sp>
      <p:sp>
        <p:nvSpPr>
          <p:cNvPr id="2" name="Slide Number Placeholder 1">
            <a:extLst>
              <a:ext uri="{FF2B5EF4-FFF2-40B4-BE49-F238E27FC236}">
                <a16:creationId xmlns:a16="http://schemas.microsoft.com/office/drawing/2014/main" id="{517FFFCA-7178-40A9-8C6B-C1D615148A7C}"/>
              </a:ext>
            </a:extLst>
          </p:cNvPr>
          <p:cNvSpPr>
            <a:spLocks noGrp="1"/>
          </p:cNvSpPr>
          <p:nvPr>
            <p:ph type="sldNum" sz="quarter" idx="12"/>
          </p:nvPr>
        </p:nvSpPr>
        <p:spPr/>
        <p:txBody>
          <a:bodyPr/>
          <a:lstStyle/>
          <a:p>
            <a:fld id="{81FEFA0A-2F20-4B60-98C6-5FFDA469AA1C}" type="slidenum">
              <a:rPr lang="en-US" sz="1400" smtClean="0">
                <a:solidFill>
                  <a:schemeClr val="bg1"/>
                </a:solidFill>
              </a:rPr>
              <a:t>11</a:t>
            </a:fld>
            <a:endParaRPr lang="en-US" sz="1400" dirty="0">
              <a:solidFill>
                <a:schemeClr val="bg1"/>
              </a:solidFill>
            </a:endParaRPr>
          </a:p>
        </p:txBody>
      </p:sp>
    </p:spTree>
    <p:extLst>
      <p:ext uri="{BB962C8B-B14F-4D97-AF65-F5344CB8AC3E}">
        <p14:creationId xmlns:p14="http://schemas.microsoft.com/office/powerpoint/2010/main" val="41384930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randombar(horizontal)">
                                      <p:cBhvr>
                                        <p:cTn id="27" dur="2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1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8"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2177015" y="2739644"/>
            <a:ext cx="6197157" cy="1404838"/>
          </a:xfrm>
          <a:solidFill>
            <a:schemeClr val="bg2">
              <a:lumMod val="75000"/>
            </a:schemeClr>
          </a:solidFill>
          <a:ln>
            <a:solidFill>
              <a:schemeClr val="accent1"/>
            </a:solidFill>
          </a:ln>
        </p:spPr>
        <p:txBody>
          <a:bodyPr>
            <a:normAutofit/>
          </a:bodyPr>
          <a:lstStyle/>
          <a:p>
            <a:pPr algn="ctr">
              <a:defRPr/>
            </a:pPr>
            <a:r>
              <a:rPr lang="en-US" altLang="en-US" sz="3998" b="1" i="1" dirty="0">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“…what shall we do?” </a:t>
            </a:r>
            <a:br>
              <a:rPr lang="en-US" altLang="en-US" sz="1798" b="1" i="1" dirty="0">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br>
            <a:r>
              <a:rPr lang="en-US" altLang="en-US" sz="2398" dirty="0">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Acts 2:37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724360" y="587852"/>
            <a:ext cx="10131960" cy="5708420"/>
          </a:xfrm>
          <a:solidFill>
            <a:schemeClr val="bg2">
              <a:lumMod val="75000"/>
            </a:schemeClr>
          </a:solidFill>
          <a:ln>
            <a:solidFill>
              <a:schemeClr val="accent1"/>
            </a:solidFill>
          </a:ln>
        </p:spPr>
        <p:txBody>
          <a:bodyPr anchor="t">
            <a:normAutofit fontScale="92500" lnSpcReduction="10000"/>
          </a:bodyPr>
          <a:lstStyle/>
          <a:p>
            <a:pPr marL="45692" indent="0">
              <a:lnSpc>
                <a:spcPct val="120000"/>
              </a:lnSpc>
              <a:spcBef>
                <a:spcPts val="0"/>
              </a:spcBef>
              <a:buNone/>
              <a:defRPr/>
            </a:pPr>
            <a:r>
              <a:rPr lang="en-US" altLang="en-US" sz="3898"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Alien sinners must…</a:t>
            </a:r>
          </a:p>
          <a:p>
            <a:pPr lvl="1">
              <a:lnSpc>
                <a:spcPct val="110000"/>
              </a:lnSpc>
              <a:spcBef>
                <a:spcPts val="0"/>
              </a:spcBef>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Acts 17:30</a:t>
            </a:r>
          </a:p>
          <a:p>
            <a:pPr lvl="1">
              <a:lnSpc>
                <a:spcPct val="110000"/>
              </a:lnSpc>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Your Faith in Christ Before Men – Matthew 10:32</a:t>
            </a:r>
          </a:p>
          <a:p>
            <a:pPr lvl="1">
              <a:lnSpc>
                <a:spcPct val="110000"/>
              </a:lnSpc>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Acts 2:38</a:t>
            </a:r>
          </a:p>
          <a:p>
            <a:pPr marL="0" indent="0">
              <a:lnSpc>
                <a:spcPct val="120000"/>
              </a:lnSpc>
              <a:spcBef>
                <a:spcPts val="0"/>
              </a:spcBef>
              <a:buNone/>
              <a:defRPr/>
            </a:pPr>
            <a:r>
              <a:rPr lang="en-US" altLang="en-US" sz="3898"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Erring children of God must…</a:t>
            </a:r>
          </a:p>
          <a:p>
            <a:pPr lvl="1">
              <a:lnSpc>
                <a:spcPct val="120000"/>
              </a:lnSpc>
              <a:spcBef>
                <a:spcPts val="0"/>
              </a:spcBef>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3898"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Christians must live </a:t>
            </a:r>
            <a:r>
              <a:rPr lang="en-US" altLang="en-US" sz="3898" b="1" i="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“faithful </a:t>
            </a:r>
            <a:r>
              <a:rPr lang="en-US" altLang="en-US" sz="3898" b="1" i="1" u="sng"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unto</a:t>
            </a:r>
            <a:r>
              <a:rPr lang="en-US" altLang="en-US" sz="3898" b="1" i="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 death”</a:t>
            </a:r>
          </a:p>
          <a:p>
            <a:pPr lvl="1">
              <a:lnSpc>
                <a:spcPct val="120000"/>
              </a:lnSpc>
              <a:spcBef>
                <a:spcPts val="0"/>
              </a:spcBef>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4" name="Slide Number Placeholder 3">
            <a:extLst>
              <a:ext uri="{FF2B5EF4-FFF2-40B4-BE49-F238E27FC236}">
                <a16:creationId xmlns:a16="http://schemas.microsoft.com/office/drawing/2014/main" id="{7748796C-08B6-4172-85C6-2557231168DD}"/>
              </a:ext>
            </a:extLst>
          </p:cNvPr>
          <p:cNvSpPr>
            <a:spLocks noGrp="1"/>
          </p:cNvSpPr>
          <p:nvPr>
            <p:ph type="sldNum" sz="quarter" idx="12"/>
          </p:nvPr>
        </p:nvSpPr>
        <p:spPr>
          <a:xfrm>
            <a:off x="10094912" y="6358127"/>
            <a:ext cx="779564" cy="365030"/>
          </a:xfrm>
        </p:spPr>
        <p:txBody>
          <a:bodyPr/>
          <a:lstStyle/>
          <a:p>
            <a:fld id="{D57F1E4F-1CFF-5643-939E-217C01CDF565}" type="slidenum">
              <a:rPr lang="en-US" sz="1400" smtClean="0">
                <a:solidFill>
                  <a:schemeClr val="bg1"/>
                </a:solidFill>
              </a:rPr>
              <a:pPr/>
              <a:t>12</a:t>
            </a:fld>
            <a:endParaRPr lang="en-US" sz="14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a:extLst>
              <a:ext uri="{FF2B5EF4-FFF2-40B4-BE49-F238E27FC236}">
                <a16:creationId xmlns:a16="http://schemas.microsoft.com/office/drawing/2014/main" id="{2672620E-2879-4034-9F67-D9F9CABAC346}"/>
              </a:ext>
            </a:extLst>
          </p:cNvPr>
          <p:cNvSpPr/>
          <p:nvPr/>
        </p:nvSpPr>
        <p:spPr>
          <a:xfrm>
            <a:off x="640297" y="4924935"/>
            <a:ext cx="4106411" cy="405689"/>
          </a:xfrm>
          <a:prstGeom prst="flowChartProcess">
            <a:avLst/>
          </a:prstGeom>
          <a:solidFill>
            <a:schemeClr val="accent2"/>
          </a:solidFill>
          <a:ln>
            <a:solidFill>
              <a:schemeClr val="accent2"/>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6DA47DE-98F2-465F-85D0-176D752BD8EC}"/>
              </a:ext>
            </a:extLst>
          </p:cNvPr>
          <p:cNvSpPr>
            <a:spLocks noGrp="1"/>
          </p:cNvSpPr>
          <p:nvPr>
            <p:ph type="title"/>
          </p:nvPr>
        </p:nvSpPr>
        <p:spPr>
          <a:xfrm>
            <a:off x="616401" y="457200"/>
            <a:ext cx="9601200" cy="762000"/>
          </a:xfrm>
        </p:spPr>
        <p:txBody>
          <a:bodyPr>
            <a:normAutofit/>
          </a:bodyPr>
          <a:lstStyle/>
          <a:p>
            <a:r>
              <a:rPr lang="en-US" sz="4400" b="1" dirty="0">
                <a:latin typeface="Candara" panose="020E0502030303020204" pitchFamily="34" charset="0"/>
              </a:rPr>
              <a:t>Hebrews 10:19-25</a:t>
            </a:r>
          </a:p>
        </p:txBody>
      </p:sp>
      <p:sp>
        <p:nvSpPr>
          <p:cNvPr id="3" name="Content Placeholder 2">
            <a:extLst>
              <a:ext uri="{FF2B5EF4-FFF2-40B4-BE49-F238E27FC236}">
                <a16:creationId xmlns:a16="http://schemas.microsoft.com/office/drawing/2014/main" id="{CF6DF231-3E31-415A-AAAA-C2E5CE00862A}"/>
              </a:ext>
            </a:extLst>
          </p:cNvPr>
          <p:cNvSpPr>
            <a:spLocks noGrp="1"/>
          </p:cNvSpPr>
          <p:nvPr>
            <p:ph idx="1"/>
          </p:nvPr>
        </p:nvSpPr>
        <p:spPr>
          <a:xfrm>
            <a:off x="616401" y="1600200"/>
            <a:ext cx="10964411" cy="4572000"/>
          </a:xfrm>
          <a:solidFill>
            <a:schemeClr val="bg2">
              <a:alpha val="36000"/>
            </a:schemeClr>
          </a:solidFill>
          <a:ln>
            <a:noFill/>
          </a:ln>
        </p:spPr>
        <p:txBody>
          <a:bodyPr>
            <a:normAutofit fontScale="92500" lnSpcReduction="10000"/>
          </a:bodyPr>
          <a:lstStyle/>
          <a:p>
            <a:pPr marL="0" indent="0">
              <a:buNone/>
            </a:pPr>
            <a:r>
              <a:rPr lang="en-US" sz="3200" b="1" i="1" dirty="0">
                <a:solidFill>
                  <a:schemeClr val="bg2"/>
                </a:solidFill>
                <a:latin typeface="Candara" panose="020E0502030303020204" pitchFamily="34" charset="0"/>
              </a:rPr>
              <a:t>19 </a:t>
            </a:r>
            <a:r>
              <a:rPr lang="en-US" sz="3200" b="1" i="1" u="none" strike="noStrike" baseline="0" dirty="0">
                <a:latin typeface="Candara" panose="020E0502030303020204" pitchFamily="34" charset="0"/>
              </a:rPr>
              <a:t>Having therefore, brethren, boldness to enter into the holiest by the blood of Jesus, </a:t>
            </a:r>
            <a:r>
              <a:rPr lang="en-US" sz="3200" b="1" i="1" u="none" strike="noStrike" baseline="0" dirty="0">
                <a:solidFill>
                  <a:schemeClr val="bg2"/>
                </a:solidFill>
                <a:latin typeface="Candara" panose="020E0502030303020204" pitchFamily="34" charset="0"/>
              </a:rPr>
              <a:t>20</a:t>
            </a:r>
            <a:r>
              <a:rPr lang="en-US" sz="3200" b="1" i="1" u="none" strike="noStrike" baseline="0" dirty="0">
                <a:latin typeface="Candara" panose="020E0502030303020204" pitchFamily="34" charset="0"/>
              </a:rPr>
              <a:t> By a new and living way, which he hath consecrated for us, through the veil, that is to say, his flesh; 21 And having an high priest over the house of God; </a:t>
            </a:r>
            <a:r>
              <a:rPr lang="en-US" sz="3200" b="1" i="1" u="none" strike="noStrike" baseline="0" dirty="0">
                <a:solidFill>
                  <a:schemeClr val="bg2"/>
                </a:solidFill>
                <a:latin typeface="Candara" panose="020E0502030303020204" pitchFamily="34" charset="0"/>
              </a:rPr>
              <a:t>22</a:t>
            </a:r>
            <a:r>
              <a:rPr lang="en-US" sz="3200" b="1" i="1" u="none" strike="noStrike" baseline="0" dirty="0">
                <a:latin typeface="Candara" panose="020E0502030303020204" pitchFamily="34" charset="0"/>
              </a:rPr>
              <a:t> Let us draw near with a true heart in full assurance of faith, having our hearts sprinkled from an evil conscience, and our bodies washed with pure water. </a:t>
            </a:r>
            <a:r>
              <a:rPr lang="en-US" sz="3200" b="1" i="1" u="none" strike="noStrike" baseline="0" dirty="0">
                <a:solidFill>
                  <a:schemeClr val="bg2"/>
                </a:solidFill>
                <a:latin typeface="Candara" panose="020E0502030303020204" pitchFamily="34" charset="0"/>
              </a:rPr>
              <a:t>23</a:t>
            </a:r>
            <a:r>
              <a:rPr lang="en-US" sz="3200" b="1" i="1" u="none" strike="noStrike" baseline="0" dirty="0">
                <a:latin typeface="Candara" panose="020E0502030303020204" pitchFamily="34" charset="0"/>
              </a:rPr>
              <a:t> Let us hold fast the profession of our faith without wavering; (for he is faithful that promised;) </a:t>
            </a:r>
            <a:r>
              <a:rPr lang="en-US" sz="3200" b="1" i="1" u="none" strike="noStrike" baseline="0" dirty="0">
                <a:solidFill>
                  <a:schemeClr val="bg2"/>
                </a:solidFill>
                <a:latin typeface="Candara" panose="020E0502030303020204" pitchFamily="34" charset="0"/>
              </a:rPr>
              <a:t>24</a:t>
            </a:r>
            <a:r>
              <a:rPr lang="en-US" sz="3200" b="1" i="1" u="none" strike="noStrike" baseline="0" dirty="0">
                <a:latin typeface="Candara" panose="020E0502030303020204" pitchFamily="34" charset="0"/>
              </a:rPr>
              <a:t> And let us consider one another to provoke unto love and to good works: </a:t>
            </a:r>
            <a:r>
              <a:rPr lang="en-US" sz="3200" b="1" i="1" u="none" strike="noStrike" baseline="0" dirty="0">
                <a:solidFill>
                  <a:schemeClr val="bg2"/>
                </a:solidFill>
                <a:latin typeface="Candara" panose="020E0502030303020204" pitchFamily="34" charset="0"/>
              </a:rPr>
              <a:t>25</a:t>
            </a:r>
            <a:r>
              <a:rPr lang="en-US" sz="3200" b="1" i="1" u="none" strike="noStrike" baseline="0" dirty="0">
                <a:latin typeface="Candara" panose="020E0502030303020204" pitchFamily="34" charset="0"/>
              </a:rPr>
              <a:t> Not forsaking the assembling of ourselves together, as the manner of some is; but exhorting one another: and so much the more, as ye see the day approaching.</a:t>
            </a:r>
          </a:p>
          <a:p>
            <a:endParaRPr lang="en-US" dirty="0"/>
          </a:p>
        </p:txBody>
      </p:sp>
      <p:sp>
        <p:nvSpPr>
          <p:cNvPr id="5" name="Slide Number Placeholder 4">
            <a:extLst>
              <a:ext uri="{FF2B5EF4-FFF2-40B4-BE49-F238E27FC236}">
                <a16:creationId xmlns:a16="http://schemas.microsoft.com/office/drawing/2014/main" id="{8FE16021-CE1B-4FEC-B9CD-2EC9DC1B45C4}"/>
              </a:ext>
            </a:extLst>
          </p:cNvPr>
          <p:cNvSpPr>
            <a:spLocks noGrp="1"/>
          </p:cNvSpPr>
          <p:nvPr>
            <p:ph type="sldNum" sz="quarter" idx="12"/>
          </p:nvPr>
        </p:nvSpPr>
        <p:spPr/>
        <p:txBody>
          <a:bodyPr/>
          <a:lstStyle/>
          <a:p>
            <a:fld id="{81FEFA0A-2F20-4B60-98C6-5FFDA469AA1C}" type="slidenum">
              <a:rPr lang="en-US" sz="1400" smtClean="0">
                <a:solidFill>
                  <a:schemeClr val="bg1"/>
                </a:solidFill>
              </a:rPr>
              <a:t>2</a:t>
            </a:fld>
            <a:endParaRPr lang="en-US" sz="1400">
              <a:solidFill>
                <a:schemeClr val="bg1"/>
              </a:solidFill>
            </a:endParaRPr>
          </a:p>
        </p:txBody>
      </p:sp>
    </p:spTree>
    <p:extLst>
      <p:ext uri="{BB962C8B-B14F-4D97-AF65-F5344CB8AC3E}">
        <p14:creationId xmlns:p14="http://schemas.microsoft.com/office/powerpoint/2010/main" val="21106857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8012" y="381000"/>
            <a:ext cx="10287001" cy="838200"/>
          </a:xfrm>
        </p:spPr>
        <p:txBody>
          <a:bodyPr>
            <a:noAutofit/>
          </a:bodyPr>
          <a:lstStyle/>
          <a:p>
            <a:r>
              <a:rPr lang="en-US" sz="4400" b="1" dirty="0">
                <a:latin typeface="Candara" panose="020E0502030303020204" pitchFamily="34" charset="0"/>
              </a:rPr>
              <a:t>Introduction</a:t>
            </a:r>
          </a:p>
        </p:txBody>
      </p:sp>
      <p:sp>
        <p:nvSpPr>
          <p:cNvPr id="14" name="Content Placeholder 13"/>
          <p:cNvSpPr>
            <a:spLocks noGrp="1"/>
          </p:cNvSpPr>
          <p:nvPr>
            <p:ph idx="1"/>
          </p:nvPr>
        </p:nvSpPr>
        <p:spPr>
          <a:xfrm>
            <a:off x="608012" y="1600200"/>
            <a:ext cx="10972800" cy="4648200"/>
          </a:xfrm>
          <a:solidFill>
            <a:schemeClr val="accent3">
              <a:lumMod val="20000"/>
              <a:lumOff val="80000"/>
              <a:alpha val="70000"/>
            </a:schemeClr>
          </a:solidFill>
        </p:spPr>
        <p:txBody>
          <a:bodyPr/>
          <a:lstStyle/>
          <a:p>
            <a:pPr marL="0" lvl="0" indent="0">
              <a:buNone/>
            </a:pPr>
            <a:r>
              <a:rPr lang="en-US" sz="3200" b="1" dirty="0">
                <a:latin typeface="Candara" panose="020E0502030303020204" pitchFamily="34" charset="0"/>
              </a:rPr>
              <a:t>Forsaking the assembling is a serious spiritual matter</a:t>
            </a:r>
          </a:p>
          <a:p>
            <a:pPr marL="0" lvl="0" indent="0">
              <a:buNone/>
            </a:pPr>
            <a:r>
              <a:rPr lang="en-US" sz="3200" b="1" dirty="0">
                <a:latin typeface="Candara" panose="020E0502030303020204" pitchFamily="34" charset="0"/>
              </a:rPr>
              <a:t>When a Christian forsakes the assembling of the saints, they forsake the church Christ purchased with His blood</a:t>
            </a:r>
          </a:p>
          <a:p>
            <a:pPr marL="736282" lvl="1" indent="-457200">
              <a:buFont typeface="Wingdings" panose="05000000000000000000" pitchFamily="2" charset="2"/>
              <a:buChar char="§"/>
            </a:pPr>
            <a:r>
              <a:rPr lang="en-US" sz="2800" b="1" dirty="0">
                <a:latin typeface="Candara" panose="020E0502030303020204" pitchFamily="34" charset="0"/>
              </a:rPr>
              <a:t>Has this fact occurred to you?</a:t>
            </a:r>
          </a:p>
          <a:p>
            <a:pPr marL="0" lvl="0" indent="0">
              <a:buNone/>
            </a:pPr>
            <a:r>
              <a:rPr lang="en-US" sz="3200" b="1" dirty="0">
                <a:latin typeface="Candara" panose="020E0502030303020204" pitchFamily="34" charset="0"/>
              </a:rPr>
              <a:t>We will read and study the text of Hebrews 10:19-31 in this lesson</a:t>
            </a:r>
          </a:p>
          <a:p>
            <a:pPr marL="0" lvl="0" indent="0">
              <a:buNone/>
            </a:pPr>
            <a:r>
              <a:rPr lang="en-US" sz="3200" b="1" dirty="0">
                <a:latin typeface="Candara" panose="020E0502030303020204" pitchFamily="34" charset="0"/>
              </a:rPr>
              <a:t>Let us examine the words of scripture in this text so we will understand the serious nature of forsaking the assembling</a:t>
            </a:r>
            <a:endParaRPr lang="en-US" dirty="0"/>
          </a:p>
        </p:txBody>
      </p:sp>
      <p:sp>
        <p:nvSpPr>
          <p:cNvPr id="2" name="Slide Number Placeholder 1">
            <a:extLst>
              <a:ext uri="{FF2B5EF4-FFF2-40B4-BE49-F238E27FC236}">
                <a16:creationId xmlns:a16="http://schemas.microsoft.com/office/drawing/2014/main" id="{EC04FFE7-DDFA-4BD1-848B-08E9B21AE982}"/>
              </a:ext>
            </a:extLst>
          </p:cNvPr>
          <p:cNvSpPr>
            <a:spLocks noGrp="1"/>
          </p:cNvSpPr>
          <p:nvPr>
            <p:ph type="sldNum" sz="quarter" idx="12"/>
          </p:nvPr>
        </p:nvSpPr>
        <p:spPr/>
        <p:txBody>
          <a:bodyPr/>
          <a:lstStyle/>
          <a:p>
            <a:fld id="{81FEFA0A-2F20-4B60-98C6-5FFDA469AA1C}" type="slidenum">
              <a:rPr lang="en-US" sz="1400" smtClean="0">
                <a:solidFill>
                  <a:schemeClr val="bg1"/>
                </a:solidFill>
              </a:rPr>
              <a:t>3</a:t>
            </a:fld>
            <a:endParaRPr lang="en-US" sz="1400">
              <a:solidFill>
                <a:schemeClr val="bg1"/>
              </a:solidFill>
            </a:endParaRPr>
          </a:p>
        </p:txBody>
      </p:sp>
    </p:spTree>
    <p:extLst>
      <p:ext uri="{BB962C8B-B14F-4D97-AF65-F5344CB8AC3E}">
        <p14:creationId xmlns:p14="http://schemas.microsoft.com/office/powerpoint/2010/main" val="1081817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bg/>
                                          </p:spTgt>
                                        </p:tgtEl>
                                        <p:attrNameLst>
                                          <p:attrName>style.visibility</p:attrName>
                                        </p:attrNameLst>
                                      </p:cBhvr>
                                      <p:to>
                                        <p:strVal val="visible"/>
                                      </p:to>
                                    </p:set>
                                    <p:animEffect transition="in" filter="fade">
                                      <p:cBhvr>
                                        <p:cTn id="7" dur="1250"/>
                                        <p:tgtEl>
                                          <p:spTgt spid="1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xEl>
                                              <p:pRg st="0" end="0"/>
                                            </p:txEl>
                                          </p:spTgt>
                                        </p:tgtEl>
                                        <p:attrNameLst>
                                          <p:attrName>style.visibility</p:attrName>
                                        </p:attrNameLst>
                                      </p:cBhvr>
                                      <p:to>
                                        <p:strVal val="visible"/>
                                      </p:to>
                                    </p:set>
                                    <p:animEffect transition="in" filter="fade">
                                      <p:cBhvr>
                                        <p:cTn id="10" dur="1250"/>
                                        <p:tgtEl>
                                          <p:spTgt spid="1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xEl>
                                              <p:pRg st="1" end="1"/>
                                            </p:txEl>
                                          </p:spTgt>
                                        </p:tgtEl>
                                        <p:attrNameLst>
                                          <p:attrName>style.visibility</p:attrName>
                                        </p:attrNameLst>
                                      </p:cBhvr>
                                      <p:to>
                                        <p:strVal val="visible"/>
                                      </p:to>
                                    </p:set>
                                    <p:animEffect transition="in" filter="fade">
                                      <p:cBhvr>
                                        <p:cTn id="15" dur="1250"/>
                                        <p:tgtEl>
                                          <p:spTgt spid="1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xEl>
                                              <p:pRg st="2" end="2"/>
                                            </p:txEl>
                                          </p:spTgt>
                                        </p:tgtEl>
                                        <p:attrNameLst>
                                          <p:attrName>style.visibility</p:attrName>
                                        </p:attrNameLst>
                                      </p:cBhvr>
                                      <p:to>
                                        <p:strVal val="visible"/>
                                      </p:to>
                                    </p:set>
                                    <p:animEffect transition="in" filter="fade">
                                      <p:cBhvr>
                                        <p:cTn id="20" dur="1250"/>
                                        <p:tgtEl>
                                          <p:spTgt spid="1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Effect transition="in" filter="fade">
                                      <p:cBhvr>
                                        <p:cTn id="25" dur="1250"/>
                                        <p:tgtEl>
                                          <p:spTgt spid="1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
                                            <p:txEl>
                                              <p:pRg st="4" end="4"/>
                                            </p:txEl>
                                          </p:spTgt>
                                        </p:tgtEl>
                                        <p:attrNameLst>
                                          <p:attrName>style.visibility</p:attrName>
                                        </p:attrNameLst>
                                      </p:cBhvr>
                                      <p:to>
                                        <p:strVal val="visible"/>
                                      </p:to>
                                    </p:set>
                                    <p:animEffect transition="in" filter="fade">
                                      <p:cBhvr>
                                        <p:cTn id="30" dur="125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B043A-F1E4-499A-B258-A8E7D5AD4F23}"/>
              </a:ext>
            </a:extLst>
          </p:cNvPr>
          <p:cNvSpPr>
            <a:spLocks noGrp="1"/>
          </p:cNvSpPr>
          <p:nvPr>
            <p:ph idx="1"/>
          </p:nvPr>
        </p:nvSpPr>
        <p:spPr>
          <a:xfrm>
            <a:off x="912812" y="1219200"/>
            <a:ext cx="10668000" cy="4953000"/>
          </a:xfrm>
        </p:spPr>
        <p:txBody>
          <a:bodyPr>
            <a:normAutofit/>
          </a:bodyPr>
          <a:lstStyle/>
          <a:p>
            <a:pPr marL="0" indent="0">
              <a:buNone/>
            </a:pPr>
            <a:r>
              <a:rPr lang="en-US" sz="3200" b="1" dirty="0">
                <a:latin typeface="Candara" panose="020E0502030303020204" pitchFamily="34" charset="0"/>
              </a:rPr>
              <a:t>Such a sin is to </a:t>
            </a:r>
            <a:r>
              <a:rPr lang="en-US" sz="3200" b="1" i="1" u="sng" dirty="0">
                <a:latin typeface="Candara" panose="020E0502030303020204" pitchFamily="34" charset="0"/>
              </a:rPr>
              <a:t>knowingly</a:t>
            </a:r>
            <a:r>
              <a:rPr lang="en-US" sz="3200" b="1" dirty="0">
                <a:latin typeface="Candara" panose="020E0502030303020204" pitchFamily="34" charset="0"/>
              </a:rPr>
              <a:t> violate God’s law</a:t>
            </a:r>
          </a:p>
          <a:p>
            <a:pPr marL="736282" lvl="1" indent="-457200">
              <a:buFont typeface="Wingdings" panose="05000000000000000000" pitchFamily="2" charset="2"/>
              <a:buChar char="§"/>
            </a:pPr>
            <a:r>
              <a:rPr lang="en-US" sz="2800" dirty="0">
                <a:latin typeface="Candara" panose="020E0502030303020204" pitchFamily="34" charset="0"/>
              </a:rPr>
              <a:t>Luke 12:47-48; Hebrews 10:26; 1 John 5:16-17</a:t>
            </a:r>
          </a:p>
          <a:p>
            <a:pPr marL="0" indent="0">
              <a:buNone/>
            </a:pPr>
            <a:r>
              <a:rPr lang="en-US" sz="3200" b="1" dirty="0">
                <a:latin typeface="Candara" panose="020E0502030303020204" pitchFamily="34" charset="0"/>
              </a:rPr>
              <a:t>Such a sin is committed in open </a:t>
            </a:r>
            <a:r>
              <a:rPr lang="en-US" sz="3200" b="1" i="1" u="sng" dirty="0">
                <a:latin typeface="Candara" panose="020E0502030303020204" pitchFamily="34" charset="0"/>
              </a:rPr>
              <a:t>contempt</a:t>
            </a:r>
            <a:r>
              <a:rPr lang="en-US" sz="3200" b="1" dirty="0">
                <a:latin typeface="Candara" panose="020E0502030303020204" pitchFamily="34" charset="0"/>
              </a:rPr>
              <a:t> of God’s law</a:t>
            </a:r>
          </a:p>
          <a:p>
            <a:pPr marL="0" indent="0">
              <a:buNone/>
            </a:pPr>
            <a:r>
              <a:rPr lang="en-US" sz="3200" b="1" dirty="0">
                <a:latin typeface="Candara" panose="020E0502030303020204" pitchFamily="34" charset="0"/>
              </a:rPr>
              <a:t>It is sin that is </a:t>
            </a:r>
            <a:r>
              <a:rPr lang="en-US" sz="3200" b="1" i="1" u="sng" dirty="0">
                <a:latin typeface="Candara" panose="020E0502030303020204" pitchFamily="34" charset="0"/>
              </a:rPr>
              <a:t>willful</a:t>
            </a:r>
            <a:r>
              <a:rPr lang="en-US" sz="3200" b="1" dirty="0">
                <a:latin typeface="Candara" panose="020E0502030303020204" pitchFamily="34" charset="0"/>
              </a:rPr>
              <a:t> or committed </a:t>
            </a:r>
            <a:r>
              <a:rPr lang="en-US" sz="3200" b="1" i="1" u="sng" dirty="0">
                <a:latin typeface="Candara" panose="020E0502030303020204" pitchFamily="34" charset="0"/>
              </a:rPr>
              <a:t>deliberately</a:t>
            </a:r>
          </a:p>
          <a:p>
            <a:pPr marL="0" indent="0">
              <a:buNone/>
            </a:pPr>
            <a:r>
              <a:rPr lang="en-US" sz="3200" b="1" dirty="0">
                <a:latin typeface="Candara" panose="020E0502030303020204" pitchFamily="34" charset="0"/>
              </a:rPr>
              <a:t>Willful sin is </a:t>
            </a:r>
            <a:r>
              <a:rPr lang="en-US" sz="3200" b="1" i="1" u="sng" dirty="0">
                <a:latin typeface="Candara" panose="020E0502030303020204" pitchFamily="34" charset="0"/>
              </a:rPr>
              <a:t>rejection</a:t>
            </a:r>
            <a:r>
              <a:rPr lang="en-US" sz="3200" b="1" dirty="0">
                <a:latin typeface="Candara" panose="020E0502030303020204" pitchFamily="34" charset="0"/>
              </a:rPr>
              <a:t> of Christ, His sacrifice &amp; authority</a:t>
            </a:r>
          </a:p>
          <a:p>
            <a:pPr marL="736282" lvl="1" indent="-457200">
              <a:buFont typeface="Wingdings" panose="05000000000000000000" pitchFamily="2" charset="2"/>
              <a:buChar char="§"/>
            </a:pPr>
            <a:r>
              <a:rPr lang="en-US" sz="2800" dirty="0">
                <a:latin typeface="Candara" panose="020E0502030303020204" pitchFamily="34" charset="0"/>
              </a:rPr>
              <a:t>1 John 1:7, 9; Revelation 1:5; 1 Peter 1:18-19; Ephesians 1:22-23</a:t>
            </a:r>
          </a:p>
          <a:p>
            <a:pPr marL="0" indent="0">
              <a:buNone/>
            </a:pPr>
            <a:r>
              <a:rPr lang="en-US" sz="3200" b="1" dirty="0">
                <a:latin typeface="Candara" panose="020E0502030303020204" pitchFamily="34" charset="0"/>
              </a:rPr>
              <a:t>When we forsake the assembling (the body of Christ) we have </a:t>
            </a:r>
            <a:r>
              <a:rPr lang="en-US" sz="3200" b="1" i="1" u="sng" dirty="0">
                <a:latin typeface="Candara" panose="020E0502030303020204" pitchFamily="34" charset="0"/>
              </a:rPr>
              <a:t>forsaken</a:t>
            </a:r>
            <a:r>
              <a:rPr lang="en-US" sz="3200" b="1" dirty="0">
                <a:latin typeface="Candara" panose="020E0502030303020204" pitchFamily="34" charset="0"/>
              </a:rPr>
              <a:t> Christ our High Priest and His priesthood</a:t>
            </a:r>
          </a:p>
          <a:p>
            <a:pPr marL="736282" lvl="1" indent="-457200">
              <a:buFont typeface="Wingdings" panose="05000000000000000000" pitchFamily="2" charset="2"/>
              <a:buChar char="§"/>
            </a:pPr>
            <a:r>
              <a:rPr lang="en-US" sz="2800" dirty="0">
                <a:latin typeface="Candara" panose="020E0502030303020204" pitchFamily="34" charset="0"/>
              </a:rPr>
              <a:t>Hebrews 10:19-21; 1 Peter 2:9</a:t>
            </a:r>
          </a:p>
        </p:txBody>
      </p:sp>
      <p:sp>
        <p:nvSpPr>
          <p:cNvPr id="4" name="Rectangle 3">
            <a:extLst>
              <a:ext uri="{FF2B5EF4-FFF2-40B4-BE49-F238E27FC236}">
                <a16:creationId xmlns:a16="http://schemas.microsoft.com/office/drawing/2014/main" id="{095FD1BD-301F-4AFA-AD1A-9355DB844673}"/>
              </a:ext>
            </a:extLst>
          </p:cNvPr>
          <p:cNvSpPr/>
          <p:nvPr/>
        </p:nvSpPr>
        <p:spPr>
          <a:xfrm rot="16200000">
            <a:off x="-2593225" y="3499548"/>
            <a:ext cx="5908541" cy="615553"/>
          </a:xfrm>
          <a:prstGeom prst="rect">
            <a:avLst/>
          </a:prstGeom>
          <a:noFill/>
        </p:spPr>
        <p:txBody>
          <a:bodyPr wrap="none" lIns="91440" tIns="45720" rIns="91440" bIns="45720">
            <a:spAutoFit/>
          </a:bodyPr>
          <a:lstStyle/>
          <a:p>
            <a:pPr algn="ctr"/>
            <a:r>
              <a:rPr lang="en-US" sz="3400" b="1" cap="none" spc="0" dirty="0">
                <a:ln w="12700">
                  <a:solidFill>
                    <a:schemeClr val="accent3">
                      <a:lumMod val="50000"/>
                    </a:schemeClr>
                  </a:solidFill>
                  <a:prstDash val="solid"/>
                </a:ln>
                <a:effectLst>
                  <a:innerShdw blurRad="177800">
                    <a:schemeClr val="accent3">
                      <a:lumMod val="50000"/>
                    </a:schemeClr>
                  </a:innerShdw>
                </a:effectLst>
                <a:latin typeface="Candara" panose="020E0502030303020204" pitchFamily="34" charset="0"/>
              </a:rPr>
              <a:t>FORSAKING THE ASSEMBLY IS </a:t>
            </a:r>
          </a:p>
        </p:txBody>
      </p:sp>
      <p:sp>
        <p:nvSpPr>
          <p:cNvPr id="5" name="Title 12">
            <a:extLst>
              <a:ext uri="{FF2B5EF4-FFF2-40B4-BE49-F238E27FC236}">
                <a16:creationId xmlns:a16="http://schemas.microsoft.com/office/drawing/2014/main" id="{1E289CF0-2A30-4647-BD99-C93B29B03453}"/>
              </a:ext>
            </a:extLst>
          </p:cNvPr>
          <p:cNvSpPr>
            <a:spLocks noGrp="1"/>
          </p:cNvSpPr>
          <p:nvPr>
            <p:ph type="title"/>
          </p:nvPr>
        </p:nvSpPr>
        <p:spPr>
          <a:xfrm>
            <a:off x="912812" y="266700"/>
            <a:ext cx="9982201" cy="838200"/>
          </a:xfrm>
        </p:spPr>
        <p:txBody>
          <a:bodyPr>
            <a:noAutofit/>
          </a:bodyPr>
          <a:lstStyle/>
          <a:p>
            <a:r>
              <a:rPr lang="en-US" sz="4400" b="1" dirty="0">
                <a:latin typeface="Candara" panose="020E0502030303020204" pitchFamily="34" charset="0"/>
              </a:rPr>
              <a:t> Willful Sin </a:t>
            </a:r>
            <a:r>
              <a:rPr lang="en-US" sz="2400" dirty="0">
                <a:latin typeface="Candara" panose="020E0502030303020204" pitchFamily="34" charset="0"/>
              </a:rPr>
              <a:t>- Hebrews 10:26</a:t>
            </a:r>
          </a:p>
        </p:txBody>
      </p:sp>
      <p:sp>
        <p:nvSpPr>
          <p:cNvPr id="6" name="Arrow: Bent 5">
            <a:extLst>
              <a:ext uri="{FF2B5EF4-FFF2-40B4-BE49-F238E27FC236}">
                <a16:creationId xmlns:a16="http://schemas.microsoft.com/office/drawing/2014/main" id="{E88C0BCD-EC16-4282-B641-C35CC70277F8}"/>
              </a:ext>
            </a:extLst>
          </p:cNvPr>
          <p:cNvSpPr/>
          <p:nvPr/>
        </p:nvSpPr>
        <p:spPr>
          <a:xfrm>
            <a:off x="300799" y="581607"/>
            <a:ext cx="518011" cy="414904"/>
          </a:xfrm>
          <a:prstGeom prst="bentArrow">
            <a:avLst>
              <a:gd name="adj1" fmla="val 29898"/>
              <a:gd name="adj2" fmla="val 30839"/>
              <a:gd name="adj3" fmla="val 25000"/>
              <a:gd name="adj4" fmla="val 43750"/>
            </a:avLst>
          </a:prstGeom>
          <a:solidFill>
            <a:schemeClr val="tx1"/>
          </a:solidFill>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chemeClr val="tx1"/>
              </a:solidFill>
            </a:endParaRPr>
          </a:p>
        </p:txBody>
      </p:sp>
      <p:sp>
        <p:nvSpPr>
          <p:cNvPr id="2" name="Slide Number Placeholder 1">
            <a:extLst>
              <a:ext uri="{FF2B5EF4-FFF2-40B4-BE49-F238E27FC236}">
                <a16:creationId xmlns:a16="http://schemas.microsoft.com/office/drawing/2014/main" id="{3136FA9B-103F-448C-9E6B-30DD11758D42}"/>
              </a:ext>
            </a:extLst>
          </p:cNvPr>
          <p:cNvSpPr>
            <a:spLocks noGrp="1"/>
          </p:cNvSpPr>
          <p:nvPr>
            <p:ph type="sldNum" sz="quarter" idx="12"/>
          </p:nvPr>
        </p:nvSpPr>
        <p:spPr/>
        <p:txBody>
          <a:bodyPr/>
          <a:lstStyle/>
          <a:p>
            <a:fld id="{81FEFA0A-2F20-4B60-98C6-5FFDA469AA1C}" type="slidenum">
              <a:rPr lang="en-US" sz="1400" smtClean="0">
                <a:solidFill>
                  <a:schemeClr val="bg1"/>
                </a:solidFill>
              </a:rPr>
              <a:t>4</a:t>
            </a:fld>
            <a:endParaRPr lang="en-US" sz="1400">
              <a:solidFill>
                <a:schemeClr val="bg1"/>
              </a:solidFill>
            </a:endParaRPr>
          </a:p>
        </p:txBody>
      </p:sp>
    </p:spTree>
    <p:extLst>
      <p:ext uri="{BB962C8B-B14F-4D97-AF65-F5344CB8AC3E}">
        <p14:creationId xmlns:p14="http://schemas.microsoft.com/office/powerpoint/2010/main" val="19294499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25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250"/>
                                        <p:tgtEl>
                                          <p:spTgt spid="3">
                                            <p:txEl>
                                              <p:pRg st="0" end="0"/>
                                            </p:txEl>
                                          </p:spTgt>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25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25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25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250"/>
                                        <p:tgtEl>
                                          <p:spTgt spid="3">
                                            <p:txEl>
                                              <p:pRg st="4" end="4"/>
                                            </p:txEl>
                                          </p:spTgt>
                                        </p:tgtEl>
                                      </p:cBhvr>
                                    </p:animEffect>
                                  </p:childTnLst>
                                </p:cTn>
                              </p:par>
                            </p:childTnLst>
                          </p:cTn>
                        </p:par>
                        <p:par>
                          <p:cTn id="35" fill="hold">
                            <p:stCondLst>
                              <p:cond delay="1250"/>
                            </p:stCondLst>
                            <p:childTnLst>
                              <p:par>
                                <p:cTn id="36" presetID="10" presetClass="entr" presetSubtype="0" fill="hold" grpId="0"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25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250"/>
                                        <p:tgtEl>
                                          <p:spTgt spid="3">
                                            <p:txEl>
                                              <p:pRg st="6" end="6"/>
                                            </p:txEl>
                                          </p:spTgt>
                                        </p:tgtEl>
                                      </p:cBhvr>
                                    </p:animEffect>
                                  </p:childTnLst>
                                </p:cTn>
                              </p:par>
                            </p:childTnLst>
                          </p:cTn>
                        </p:par>
                        <p:par>
                          <p:cTn id="44" fill="hold">
                            <p:stCondLst>
                              <p:cond delay="1250"/>
                            </p:stCondLst>
                            <p:childTnLst>
                              <p:par>
                                <p:cTn id="45" presetID="10" presetClass="entr" presetSubtype="0"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B043A-F1E4-499A-B258-A8E7D5AD4F23}"/>
              </a:ext>
            </a:extLst>
          </p:cNvPr>
          <p:cNvSpPr>
            <a:spLocks noGrp="1"/>
          </p:cNvSpPr>
          <p:nvPr>
            <p:ph idx="1"/>
          </p:nvPr>
        </p:nvSpPr>
        <p:spPr>
          <a:xfrm>
            <a:off x="912812" y="1219200"/>
            <a:ext cx="10668000" cy="4953000"/>
          </a:xfrm>
        </p:spPr>
        <p:txBody>
          <a:bodyPr>
            <a:normAutofit/>
          </a:bodyPr>
          <a:lstStyle/>
          <a:p>
            <a:pPr marL="0" indent="0">
              <a:buNone/>
            </a:pPr>
            <a:r>
              <a:rPr lang="en-US" sz="3200" b="1" dirty="0">
                <a:latin typeface="Candara" panose="020E0502030303020204" pitchFamily="34" charset="0"/>
              </a:rPr>
              <a:t>Ancient conquerors would tread on the necks of their enemies celebrating their victory over their enemies</a:t>
            </a:r>
          </a:p>
          <a:p>
            <a:pPr marL="0" indent="0">
              <a:buNone/>
            </a:pPr>
            <a:r>
              <a:rPr lang="en-US" sz="3200" b="1" dirty="0">
                <a:latin typeface="Candara" panose="020E0502030303020204" pitchFamily="34" charset="0"/>
              </a:rPr>
              <a:t>Men tread on that which they despise &amp; condemn</a:t>
            </a:r>
          </a:p>
          <a:p>
            <a:pPr marL="736282" lvl="1" indent="-457200">
              <a:buFont typeface="Wingdings" panose="05000000000000000000" pitchFamily="2" charset="2"/>
              <a:buChar char="§"/>
            </a:pPr>
            <a:r>
              <a:rPr lang="en-US" sz="2800" dirty="0">
                <a:latin typeface="Candara" panose="020E0502030303020204" pitchFamily="34" charset="0"/>
              </a:rPr>
              <a:t>Matthew 5:13</a:t>
            </a:r>
          </a:p>
          <a:p>
            <a:pPr marL="0" indent="0">
              <a:buNone/>
            </a:pPr>
            <a:r>
              <a:rPr lang="en-US" sz="3200" b="1" dirty="0">
                <a:latin typeface="Candara" panose="020E0502030303020204" pitchFamily="34" charset="0"/>
              </a:rPr>
              <a:t>There is no worse crime than to tread on the Son of God</a:t>
            </a:r>
          </a:p>
          <a:p>
            <a:pPr marL="736282" lvl="1" indent="-457200">
              <a:buFont typeface="Wingdings" panose="05000000000000000000" pitchFamily="2" charset="2"/>
              <a:buChar char="§"/>
            </a:pPr>
            <a:r>
              <a:rPr lang="en-US" sz="2800" dirty="0">
                <a:latin typeface="Candara" panose="020E0502030303020204" pitchFamily="34" charset="0"/>
              </a:rPr>
              <a:t>To forsake His church &amp; word is to </a:t>
            </a:r>
            <a:r>
              <a:rPr lang="en-US" sz="2800" i="1" u="sng" dirty="0">
                <a:latin typeface="Candara" panose="020E0502030303020204" pitchFamily="34" charset="0"/>
              </a:rPr>
              <a:t>trample</a:t>
            </a:r>
            <a:r>
              <a:rPr lang="en-US" sz="2800" dirty="0">
                <a:latin typeface="Candara" panose="020E0502030303020204" pitchFamily="34" charset="0"/>
              </a:rPr>
              <a:t> Christ underfoot</a:t>
            </a:r>
          </a:p>
          <a:p>
            <a:pPr marL="1010602" lvl="2" indent="-457200">
              <a:buFont typeface="Wingdings" panose="05000000000000000000" pitchFamily="2" charset="2"/>
              <a:buChar char="§"/>
            </a:pPr>
            <a:r>
              <a:rPr lang="en-US" sz="2600" dirty="0">
                <a:latin typeface="Candara" panose="020E0502030303020204" pitchFamily="34" charset="0"/>
              </a:rPr>
              <a:t>Hebrews 6:6</a:t>
            </a:r>
          </a:p>
          <a:p>
            <a:pPr marL="0" indent="0">
              <a:buNone/>
            </a:pPr>
            <a:r>
              <a:rPr lang="en-US" sz="3200" b="1" dirty="0">
                <a:latin typeface="Candara" panose="020E0502030303020204" pitchFamily="34" charset="0"/>
              </a:rPr>
              <a:t>Saul persecuted Christ when he persecuted Christians</a:t>
            </a:r>
          </a:p>
          <a:p>
            <a:pPr marL="736282" lvl="1" indent="-457200">
              <a:buFont typeface="Wingdings" panose="05000000000000000000" pitchFamily="2" charset="2"/>
              <a:buChar char="§"/>
            </a:pPr>
            <a:r>
              <a:rPr lang="en-US" sz="2800" dirty="0">
                <a:latin typeface="Candara" panose="020E0502030303020204" pitchFamily="34" charset="0"/>
              </a:rPr>
              <a:t>Acts 9:1-6</a:t>
            </a:r>
          </a:p>
        </p:txBody>
      </p:sp>
      <p:sp>
        <p:nvSpPr>
          <p:cNvPr id="4" name="Rectangle 3">
            <a:extLst>
              <a:ext uri="{FF2B5EF4-FFF2-40B4-BE49-F238E27FC236}">
                <a16:creationId xmlns:a16="http://schemas.microsoft.com/office/drawing/2014/main" id="{095FD1BD-301F-4AFA-AD1A-9355DB844673}"/>
              </a:ext>
            </a:extLst>
          </p:cNvPr>
          <p:cNvSpPr/>
          <p:nvPr/>
        </p:nvSpPr>
        <p:spPr>
          <a:xfrm rot="16200000">
            <a:off x="-2593225" y="3499548"/>
            <a:ext cx="5908541" cy="615553"/>
          </a:xfrm>
          <a:prstGeom prst="rect">
            <a:avLst/>
          </a:prstGeom>
          <a:noFill/>
        </p:spPr>
        <p:txBody>
          <a:bodyPr wrap="none" lIns="91440" tIns="45720" rIns="91440" bIns="45720">
            <a:spAutoFit/>
          </a:bodyPr>
          <a:lstStyle/>
          <a:p>
            <a:pPr algn="ctr"/>
            <a:r>
              <a:rPr lang="en-US" sz="3400" b="1" cap="none" spc="0" dirty="0">
                <a:ln w="12700">
                  <a:solidFill>
                    <a:schemeClr val="accent3">
                      <a:lumMod val="50000"/>
                    </a:schemeClr>
                  </a:solidFill>
                  <a:prstDash val="solid"/>
                </a:ln>
                <a:effectLst>
                  <a:innerShdw blurRad="177800">
                    <a:schemeClr val="accent3">
                      <a:lumMod val="50000"/>
                    </a:schemeClr>
                  </a:innerShdw>
                </a:effectLst>
                <a:latin typeface="Candara" panose="020E0502030303020204" pitchFamily="34" charset="0"/>
              </a:rPr>
              <a:t>FORSAKING THE ASSEMBLY IS </a:t>
            </a:r>
          </a:p>
        </p:txBody>
      </p:sp>
      <p:sp>
        <p:nvSpPr>
          <p:cNvPr id="5" name="Title 12">
            <a:extLst>
              <a:ext uri="{FF2B5EF4-FFF2-40B4-BE49-F238E27FC236}">
                <a16:creationId xmlns:a16="http://schemas.microsoft.com/office/drawing/2014/main" id="{1E289CF0-2A30-4647-BD99-C93B29B03453}"/>
              </a:ext>
            </a:extLst>
          </p:cNvPr>
          <p:cNvSpPr>
            <a:spLocks noGrp="1"/>
          </p:cNvSpPr>
          <p:nvPr>
            <p:ph type="title"/>
          </p:nvPr>
        </p:nvSpPr>
        <p:spPr>
          <a:xfrm>
            <a:off x="912812" y="209550"/>
            <a:ext cx="10820400" cy="838200"/>
          </a:xfrm>
        </p:spPr>
        <p:txBody>
          <a:bodyPr>
            <a:noAutofit/>
          </a:bodyPr>
          <a:lstStyle/>
          <a:p>
            <a:r>
              <a:rPr lang="en-US" sz="4400" b="1" dirty="0">
                <a:latin typeface="Candara" panose="020E0502030303020204" pitchFamily="34" charset="0"/>
              </a:rPr>
              <a:t>To Trample Underfoot Gods’ Son </a:t>
            </a:r>
            <a:r>
              <a:rPr lang="en-US" sz="2400" dirty="0">
                <a:latin typeface="Candara" panose="020E0502030303020204" pitchFamily="34" charset="0"/>
              </a:rPr>
              <a:t>- Hebrews 10:29</a:t>
            </a:r>
          </a:p>
        </p:txBody>
      </p:sp>
      <p:sp>
        <p:nvSpPr>
          <p:cNvPr id="6" name="Arrow: Bent 5">
            <a:extLst>
              <a:ext uri="{FF2B5EF4-FFF2-40B4-BE49-F238E27FC236}">
                <a16:creationId xmlns:a16="http://schemas.microsoft.com/office/drawing/2014/main" id="{E88C0BCD-EC16-4282-B641-C35CC70277F8}"/>
              </a:ext>
            </a:extLst>
          </p:cNvPr>
          <p:cNvSpPr/>
          <p:nvPr/>
        </p:nvSpPr>
        <p:spPr>
          <a:xfrm>
            <a:off x="300799" y="581607"/>
            <a:ext cx="518011" cy="414904"/>
          </a:xfrm>
          <a:prstGeom prst="bentArrow">
            <a:avLst>
              <a:gd name="adj1" fmla="val 29898"/>
              <a:gd name="adj2" fmla="val 30839"/>
              <a:gd name="adj3" fmla="val 25000"/>
              <a:gd name="adj4" fmla="val 43750"/>
            </a:avLst>
          </a:prstGeom>
          <a:solidFill>
            <a:schemeClr val="tx1"/>
          </a:solidFill>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chemeClr val="tx1"/>
              </a:solidFill>
            </a:endParaRPr>
          </a:p>
        </p:txBody>
      </p:sp>
      <p:sp>
        <p:nvSpPr>
          <p:cNvPr id="2" name="Slide Number Placeholder 1">
            <a:extLst>
              <a:ext uri="{FF2B5EF4-FFF2-40B4-BE49-F238E27FC236}">
                <a16:creationId xmlns:a16="http://schemas.microsoft.com/office/drawing/2014/main" id="{8027E0BA-DEA3-4632-BB4E-85807C8BBB5D}"/>
              </a:ext>
            </a:extLst>
          </p:cNvPr>
          <p:cNvSpPr>
            <a:spLocks noGrp="1"/>
          </p:cNvSpPr>
          <p:nvPr>
            <p:ph type="sldNum" sz="quarter" idx="12"/>
          </p:nvPr>
        </p:nvSpPr>
        <p:spPr/>
        <p:txBody>
          <a:bodyPr/>
          <a:lstStyle/>
          <a:p>
            <a:fld id="{81FEFA0A-2F20-4B60-98C6-5FFDA469AA1C}" type="slidenum">
              <a:rPr lang="en-US" sz="1400" smtClean="0">
                <a:solidFill>
                  <a:schemeClr val="bg1"/>
                </a:solidFill>
              </a:rPr>
              <a:t>5</a:t>
            </a:fld>
            <a:endParaRPr lang="en-US" sz="1400">
              <a:solidFill>
                <a:schemeClr val="bg1"/>
              </a:solidFill>
            </a:endParaRPr>
          </a:p>
        </p:txBody>
      </p:sp>
    </p:spTree>
    <p:extLst>
      <p:ext uri="{BB962C8B-B14F-4D97-AF65-F5344CB8AC3E}">
        <p14:creationId xmlns:p14="http://schemas.microsoft.com/office/powerpoint/2010/main" val="6445261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25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25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250"/>
                                        <p:tgtEl>
                                          <p:spTgt spid="3">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25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25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250"/>
                                        <p:tgtEl>
                                          <p:spTgt spid="3">
                                            <p:txEl>
                                              <p:pRg st="4" end="4"/>
                                            </p:txEl>
                                          </p:spTgt>
                                        </p:tgtEl>
                                      </p:cBhvr>
                                    </p:animEffect>
                                  </p:childTnLst>
                                </p:cTn>
                              </p:par>
                            </p:childTnLst>
                          </p:cTn>
                        </p:par>
                        <p:par>
                          <p:cTn id="34" fill="hold">
                            <p:stCondLst>
                              <p:cond delay="1250"/>
                            </p:stCondLst>
                            <p:childTnLst>
                              <p:par>
                                <p:cTn id="35" presetID="10"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par>
                          <p:cTn id="43" fill="hold">
                            <p:stCondLst>
                              <p:cond delay="1250"/>
                            </p:stCondLst>
                            <p:childTnLst>
                              <p:par>
                                <p:cTn id="44" presetID="10" presetClass="entr" presetSubtype="0" fill="hold" grpId="0"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B043A-F1E4-499A-B258-A8E7D5AD4F23}"/>
              </a:ext>
            </a:extLst>
          </p:cNvPr>
          <p:cNvSpPr>
            <a:spLocks noGrp="1"/>
          </p:cNvSpPr>
          <p:nvPr>
            <p:ph idx="1"/>
          </p:nvPr>
        </p:nvSpPr>
        <p:spPr>
          <a:xfrm>
            <a:off x="912812" y="1219200"/>
            <a:ext cx="10668000" cy="4953000"/>
          </a:xfrm>
        </p:spPr>
        <p:txBody>
          <a:bodyPr>
            <a:normAutofit/>
          </a:bodyPr>
          <a:lstStyle/>
          <a:p>
            <a:pPr marL="0" indent="0">
              <a:buNone/>
            </a:pPr>
            <a:r>
              <a:rPr lang="en-US" sz="3200" b="1" i="1" dirty="0">
                <a:latin typeface="Candara" panose="020E0502030303020204" pitchFamily="34" charset="0"/>
              </a:rPr>
              <a:t>“Unholy” </a:t>
            </a:r>
            <a:r>
              <a:rPr lang="en-US" sz="3200" b="1" dirty="0">
                <a:latin typeface="Candara" panose="020E0502030303020204" pitchFamily="34" charset="0"/>
              </a:rPr>
              <a:t>means impure or not sacred; common</a:t>
            </a:r>
          </a:p>
          <a:p>
            <a:pPr marL="0" indent="0">
              <a:buNone/>
            </a:pPr>
            <a:r>
              <a:rPr lang="en-US" sz="3200" b="1" dirty="0">
                <a:latin typeface="Candara" panose="020E0502030303020204" pitchFamily="34" charset="0"/>
              </a:rPr>
              <a:t>This is Christ’s </a:t>
            </a:r>
            <a:r>
              <a:rPr lang="en-US" sz="3200" b="1" i="1" dirty="0">
                <a:latin typeface="Candara" panose="020E0502030303020204" pitchFamily="34" charset="0"/>
              </a:rPr>
              <a:t>“</a:t>
            </a:r>
            <a:r>
              <a:rPr lang="en-US" sz="3200" b="1" i="1" u="sng" dirty="0">
                <a:latin typeface="Candara" panose="020E0502030303020204" pitchFamily="34" charset="0"/>
              </a:rPr>
              <a:t>blood of the New Testament</a:t>
            </a:r>
            <a:r>
              <a:rPr lang="en-US" sz="3200" b="1" i="1" dirty="0">
                <a:latin typeface="Candara" panose="020E0502030303020204" pitchFamily="34" charset="0"/>
              </a:rPr>
              <a:t>”</a:t>
            </a:r>
            <a:r>
              <a:rPr lang="en-US" sz="3200" b="1" dirty="0">
                <a:latin typeface="Candara" panose="020E0502030303020204" pitchFamily="34" charset="0"/>
              </a:rPr>
              <a:t> which was shed for all sinners</a:t>
            </a:r>
          </a:p>
          <a:p>
            <a:pPr marL="736282" lvl="1" indent="-457200">
              <a:buFont typeface="Wingdings" panose="05000000000000000000" pitchFamily="2" charset="2"/>
              <a:buChar char="§"/>
            </a:pPr>
            <a:r>
              <a:rPr lang="en-US" sz="2800" dirty="0">
                <a:latin typeface="Candara" panose="020E0502030303020204" pitchFamily="34" charset="0"/>
              </a:rPr>
              <a:t>Matthew 26:28 </a:t>
            </a:r>
          </a:p>
          <a:p>
            <a:pPr marL="0" indent="0">
              <a:buNone/>
            </a:pPr>
            <a:r>
              <a:rPr lang="en-US" sz="3200" b="1" dirty="0">
                <a:latin typeface="Candara" panose="020E0502030303020204" pitchFamily="34" charset="0"/>
              </a:rPr>
              <a:t>The commands of the New Testament are </a:t>
            </a:r>
            <a:r>
              <a:rPr lang="en-US" sz="3200" b="1" i="1" u="sng" dirty="0">
                <a:latin typeface="Candara" panose="020E0502030303020204" pitchFamily="34" charset="0"/>
              </a:rPr>
              <a:t>disrespected</a:t>
            </a:r>
            <a:r>
              <a:rPr lang="en-US" sz="3200" b="1" dirty="0">
                <a:latin typeface="Candara" panose="020E0502030303020204" pitchFamily="34" charset="0"/>
              </a:rPr>
              <a:t> and </a:t>
            </a:r>
            <a:r>
              <a:rPr lang="en-US" sz="3200" b="1" i="1" u="sng" dirty="0">
                <a:latin typeface="Candara" panose="020E0502030303020204" pitchFamily="34" charset="0"/>
              </a:rPr>
              <a:t>rejected</a:t>
            </a:r>
            <a:r>
              <a:rPr lang="en-US" sz="3200" b="1" dirty="0">
                <a:latin typeface="Candara" panose="020E0502030303020204" pitchFamily="34" charset="0"/>
              </a:rPr>
              <a:t> by forsaking Christ</a:t>
            </a:r>
          </a:p>
          <a:p>
            <a:pPr marL="736282" lvl="1" indent="-457200">
              <a:buFont typeface="Wingdings" panose="05000000000000000000" pitchFamily="2" charset="2"/>
              <a:buChar char="§"/>
            </a:pPr>
            <a:r>
              <a:rPr lang="en-US" sz="2800" dirty="0">
                <a:latin typeface="Candara" panose="020E0502030303020204" pitchFamily="34" charset="0"/>
              </a:rPr>
              <a:t>Many deny this conclusion, but Christ affirms this is so</a:t>
            </a:r>
          </a:p>
          <a:p>
            <a:pPr marL="736282" lvl="1" indent="-457200">
              <a:buFont typeface="Wingdings" panose="05000000000000000000" pitchFamily="2" charset="2"/>
              <a:buChar char="§"/>
            </a:pPr>
            <a:r>
              <a:rPr lang="en-US" sz="2800" dirty="0">
                <a:latin typeface="Candara" panose="020E0502030303020204" pitchFamily="34" charset="0"/>
              </a:rPr>
              <a:t>The claim is made by those once sanctified and who are guilty of this sin that they love Christ, yet by their actions they count His blood as useless - 2 Peter 2:20-22 </a:t>
            </a:r>
          </a:p>
          <a:p>
            <a:pPr marL="736282" lvl="1" indent="-457200">
              <a:buFont typeface="Wingdings" panose="05000000000000000000" pitchFamily="2" charset="2"/>
              <a:buChar char="§"/>
            </a:pPr>
            <a:endParaRPr lang="en-US" sz="2800" dirty="0">
              <a:latin typeface="Candara" panose="020E0502030303020204" pitchFamily="34" charset="0"/>
            </a:endParaRPr>
          </a:p>
        </p:txBody>
      </p:sp>
      <p:sp>
        <p:nvSpPr>
          <p:cNvPr id="4" name="Rectangle 3">
            <a:extLst>
              <a:ext uri="{FF2B5EF4-FFF2-40B4-BE49-F238E27FC236}">
                <a16:creationId xmlns:a16="http://schemas.microsoft.com/office/drawing/2014/main" id="{095FD1BD-301F-4AFA-AD1A-9355DB844673}"/>
              </a:ext>
            </a:extLst>
          </p:cNvPr>
          <p:cNvSpPr/>
          <p:nvPr/>
        </p:nvSpPr>
        <p:spPr>
          <a:xfrm rot="16200000">
            <a:off x="-2593225" y="3499548"/>
            <a:ext cx="5908541" cy="615553"/>
          </a:xfrm>
          <a:prstGeom prst="rect">
            <a:avLst/>
          </a:prstGeom>
          <a:noFill/>
        </p:spPr>
        <p:txBody>
          <a:bodyPr wrap="none" lIns="91440" tIns="45720" rIns="91440" bIns="45720">
            <a:spAutoFit/>
          </a:bodyPr>
          <a:lstStyle/>
          <a:p>
            <a:pPr algn="ctr"/>
            <a:r>
              <a:rPr lang="en-US" sz="3400" b="1" cap="none" spc="0" dirty="0">
                <a:ln w="12700">
                  <a:solidFill>
                    <a:schemeClr val="accent3">
                      <a:lumMod val="50000"/>
                    </a:schemeClr>
                  </a:solidFill>
                  <a:prstDash val="solid"/>
                </a:ln>
                <a:effectLst>
                  <a:innerShdw blurRad="177800">
                    <a:schemeClr val="accent3">
                      <a:lumMod val="50000"/>
                    </a:schemeClr>
                  </a:innerShdw>
                </a:effectLst>
                <a:latin typeface="Candara" panose="020E0502030303020204" pitchFamily="34" charset="0"/>
              </a:rPr>
              <a:t>FORSAKING THE ASSEMBLY IS </a:t>
            </a:r>
          </a:p>
        </p:txBody>
      </p:sp>
      <p:sp>
        <p:nvSpPr>
          <p:cNvPr id="5" name="Title 12">
            <a:extLst>
              <a:ext uri="{FF2B5EF4-FFF2-40B4-BE49-F238E27FC236}">
                <a16:creationId xmlns:a16="http://schemas.microsoft.com/office/drawing/2014/main" id="{1E289CF0-2A30-4647-BD99-C93B29B03453}"/>
              </a:ext>
            </a:extLst>
          </p:cNvPr>
          <p:cNvSpPr>
            <a:spLocks noGrp="1"/>
          </p:cNvSpPr>
          <p:nvPr>
            <p:ph type="title"/>
          </p:nvPr>
        </p:nvSpPr>
        <p:spPr>
          <a:xfrm>
            <a:off x="912811" y="266700"/>
            <a:ext cx="11222745" cy="838200"/>
          </a:xfrm>
        </p:spPr>
        <p:txBody>
          <a:bodyPr>
            <a:noAutofit/>
          </a:bodyPr>
          <a:lstStyle/>
          <a:p>
            <a:r>
              <a:rPr lang="en-US" sz="4400" b="1" dirty="0">
                <a:latin typeface="Candara" panose="020E0502030303020204" pitchFamily="34" charset="0"/>
              </a:rPr>
              <a:t>To Count The Blood Of Christ Unholy </a:t>
            </a:r>
            <a:r>
              <a:rPr lang="en-US" sz="2400" dirty="0">
                <a:latin typeface="Candara" panose="020E0502030303020204" pitchFamily="34" charset="0"/>
              </a:rPr>
              <a:t>- Hebrews 10:29</a:t>
            </a:r>
          </a:p>
        </p:txBody>
      </p:sp>
      <p:sp>
        <p:nvSpPr>
          <p:cNvPr id="6" name="Arrow: Bent 5">
            <a:extLst>
              <a:ext uri="{FF2B5EF4-FFF2-40B4-BE49-F238E27FC236}">
                <a16:creationId xmlns:a16="http://schemas.microsoft.com/office/drawing/2014/main" id="{E88C0BCD-EC16-4282-B641-C35CC70277F8}"/>
              </a:ext>
            </a:extLst>
          </p:cNvPr>
          <p:cNvSpPr/>
          <p:nvPr/>
        </p:nvSpPr>
        <p:spPr>
          <a:xfrm>
            <a:off x="300799" y="581607"/>
            <a:ext cx="518011" cy="414904"/>
          </a:xfrm>
          <a:prstGeom prst="bentArrow">
            <a:avLst>
              <a:gd name="adj1" fmla="val 29898"/>
              <a:gd name="adj2" fmla="val 30839"/>
              <a:gd name="adj3" fmla="val 25000"/>
              <a:gd name="adj4" fmla="val 43750"/>
            </a:avLst>
          </a:prstGeom>
          <a:solidFill>
            <a:schemeClr val="tx1"/>
          </a:solidFill>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chemeClr val="tx1"/>
              </a:solidFill>
            </a:endParaRPr>
          </a:p>
        </p:txBody>
      </p:sp>
      <p:sp>
        <p:nvSpPr>
          <p:cNvPr id="2" name="Slide Number Placeholder 1">
            <a:extLst>
              <a:ext uri="{FF2B5EF4-FFF2-40B4-BE49-F238E27FC236}">
                <a16:creationId xmlns:a16="http://schemas.microsoft.com/office/drawing/2014/main" id="{66A418F5-0F21-4265-B62E-23F808D2E679}"/>
              </a:ext>
            </a:extLst>
          </p:cNvPr>
          <p:cNvSpPr>
            <a:spLocks noGrp="1"/>
          </p:cNvSpPr>
          <p:nvPr>
            <p:ph type="sldNum" sz="quarter" idx="12"/>
          </p:nvPr>
        </p:nvSpPr>
        <p:spPr/>
        <p:txBody>
          <a:bodyPr/>
          <a:lstStyle/>
          <a:p>
            <a:fld id="{81FEFA0A-2F20-4B60-98C6-5FFDA469AA1C}" type="slidenum">
              <a:rPr lang="en-US" sz="1400" smtClean="0">
                <a:solidFill>
                  <a:schemeClr val="bg1"/>
                </a:solidFill>
              </a:rPr>
              <a:t>6</a:t>
            </a:fld>
            <a:endParaRPr lang="en-US" sz="1400">
              <a:solidFill>
                <a:schemeClr val="bg1"/>
              </a:solidFill>
            </a:endParaRPr>
          </a:p>
        </p:txBody>
      </p:sp>
    </p:spTree>
    <p:extLst>
      <p:ext uri="{BB962C8B-B14F-4D97-AF65-F5344CB8AC3E}">
        <p14:creationId xmlns:p14="http://schemas.microsoft.com/office/powerpoint/2010/main" val="25098839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25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25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250"/>
                                        <p:tgtEl>
                                          <p:spTgt spid="3">
                                            <p:txEl>
                                              <p:pRg st="1" end="1"/>
                                            </p:txEl>
                                          </p:spTgt>
                                        </p:tgtEl>
                                      </p:cBhvr>
                                    </p:animEffect>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25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25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25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B043A-F1E4-499A-B258-A8E7D5AD4F23}"/>
              </a:ext>
            </a:extLst>
          </p:cNvPr>
          <p:cNvSpPr>
            <a:spLocks noGrp="1"/>
          </p:cNvSpPr>
          <p:nvPr>
            <p:ph idx="1"/>
          </p:nvPr>
        </p:nvSpPr>
        <p:spPr>
          <a:xfrm>
            <a:off x="912812" y="1219200"/>
            <a:ext cx="10668000" cy="4953000"/>
          </a:xfrm>
        </p:spPr>
        <p:txBody>
          <a:bodyPr>
            <a:normAutofit/>
          </a:bodyPr>
          <a:lstStyle/>
          <a:p>
            <a:pPr marL="0" indent="0">
              <a:buNone/>
            </a:pPr>
            <a:r>
              <a:rPr lang="en-US" sz="3200" b="1" dirty="0">
                <a:latin typeface="Candara" panose="020E0502030303020204" pitchFamily="34" charset="0"/>
              </a:rPr>
              <a:t>Those guilty of this sin do not value what the blood of Christ does for sinful man and the incumbent spiritual blessings</a:t>
            </a:r>
          </a:p>
          <a:p>
            <a:pPr marL="0" indent="0">
              <a:buNone/>
            </a:pPr>
            <a:r>
              <a:rPr lang="en-US" sz="3200" b="1" dirty="0">
                <a:latin typeface="Candara" panose="020E0502030303020204" pitchFamily="34" charset="0"/>
              </a:rPr>
              <a:t>Christ’s blood…</a:t>
            </a:r>
          </a:p>
          <a:p>
            <a:pPr marL="736282" lvl="1" indent="-457200">
              <a:buFont typeface="Wingdings" panose="05000000000000000000" pitchFamily="2" charset="2"/>
              <a:buChar char="§"/>
            </a:pPr>
            <a:r>
              <a:rPr lang="en-US" sz="2800" b="1" dirty="0">
                <a:latin typeface="Candara" panose="020E0502030303020204" pitchFamily="34" charset="0"/>
              </a:rPr>
              <a:t>Justifies us and saves us from wrath </a:t>
            </a:r>
            <a:r>
              <a:rPr lang="en-US" sz="2800" dirty="0">
                <a:latin typeface="Candara" panose="020E0502030303020204" pitchFamily="34" charset="0"/>
              </a:rPr>
              <a:t>- Romans 5:9</a:t>
            </a:r>
          </a:p>
          <a:p>
            <a:pPr marL="736282" lvl="1" indent="-457200">
              <a:buFont typeface="Wingdings" panose="05000000000000000000" pitchFamily="2" charset="2"/>
              <a:buChar char="§"/>
            </a:pPr>
            <a:r>
              <a:rPr lang="en-US" sz="2800" b="1" dirty="0">
                <a:latin typeface="Candara" panose="020E0502030303020204" pitchFamily="34" charset="0"/>
              </a:rPr>
              <a:t>Cleanses us from all sins </a:t>
            </a:r>
            <a:r>
              <a:rPr lang="en-US" sz="2800" dirty="0">
                <a:latin typeface="Candara" panose="020E0502030303020204" pitchFamily="34" charset="0"/>
              </a:rPr>
              <a:t>- 1 John 1:7</a:t>
            </a:r>
          </a:p>
          <a:p>
            <a:pPr marL="736282" lvl="1" indent="-457200">
              <a:buFont typeface="Wingdings" panose="05000000000000000000" pitchFamily="2" charset="2"/>
              <a:buChar char="§"/>
            </a:pPr>
            <a:r>
              <a:rPr lang="en-US" sz="2800" b="1" dirty="0">
                <a:latin typeface="Candara" panose="020E0502030303020204" pitchFamily="34" charset="0"/>
              </a:rPr>
              <a:t>Redeems us </a:t>
            </a:r>
            <a:r>
              <a:rPr lang="en-US" sz="2800" dirty="0">
                <a:latin typeface="Candara" panose="020E0502030303020204" pitchFamily="34" charset="0"/>
              </a:rPr>
              <a:t>- Ephesians 1:7</a:t>
            </a:r>
          </a:p>
          <a:p>
            <a:pPr marL="736282" lvl="1" indent="-457200">
              <a:buFont typeface="Wingdings" panose="05000000000000000000" pitchFamily="2" charset="2"/>
              <a:buChar char="§"/>
            </a:pPr>
            <a:r>
              <a:rPr lang="en-US" sz="2800" b="1" dirty="0">
                <a:latin typeface="Candara" panose="020E0502030303020204" pitchFamily="34" charset="0"/>
              </a:rPr>
              <a:t>Purges our conscience from dead works </a:t>
            </a:r>
            <a:r>
              <a:rPr lang="en-US" sz="2800" dirty="0">
                <a:latin typeface="Candara" panose="020E0502030303020204" pitchFamily="34" charset="0"/>
              </a:rPr>
              <a:t>- Hebrews 9:14-15</a:t>
            </a:r>
          </a:p>
          <a:p>
            <a:pPr marL="736282" lvl="1" indent="-457200">
              <a:buFont typeface="Wingdings" panose="05000000000000000000" pitchFamily="2" charset="2"/>
              <a:buChar char="§"/>
            </a:pPr>
            <a:r>
              <a:rPr lang="en-US" sz="2800" b="1" dirty="0">
                <a:latin typeface="Candara" panose="020E0502030303020204" pitchFamily="34" charset="0"/>
              </a:rPr>
              <a:t>Washes us and makes us as white as snow </a:t>
            </a:r>
            <a:r>
              <a:rPr lang="en-US" sz="2800" dirty="0">
                <a:latin typeface="Candara" panose="020E0502030303020204" pitchFamily="34" charset="0"/>
              </a:rPr>
              <a:t>- Revelation 7:13-14</a:t>
            </a:r>
          </a:p>
          <a:p>
            <a:pPr marL="736282" lvl="1" indent="-457200">
              <a:buFont typeface="Wingdings" panose="05000000000000000000" pitchFamily="2" charset="2"/>
              <a:buChar char="§"/>
            </a:pPr>
            <a:r>
              <a:rPr lang="en-US" sz="2800" b="1" dirty="0">
                <a:latin typeface="Candara" panose="020E0502030303020204" pitchFamily="34" charset="0"/>
              </a:rPr>
              <a:t>Enables us to overcome Satan </a:t>
            </a:r>
            <a:r>
              <a:rPr lang="en-US" sz="2800" dirty="0">
                <a:latin typeface="Candara" panose="020E0502030303020204" pitchFamily="34" charset="0"/>
              </a:rPr>
              <a:t>- Revelation 12:10-11</a:t>
            </a:r>
          </a:p>
          <a:p>
            <a:pPr marL="736282" lvl="1" indent="-457200">
              <a:buFont typeface="Wingdings" panose="05000000000000000000" pitchFamily="2" charset="2"/>
              <a:buChar char="§"/>
            </a:pPr>
            <a:r>
              <a:rPr lang="en-US" sz="2800" b="1" dirty="0">
                <a:latin typeface="Candara" panose="020E0502030303020204" pitchFamily="34" charset="0"/>
              </a:rPr>
              <a:t>Is it necessary to enter heaven </a:t>
            </a:r>
            <a:r>
              <a:rPr lang="en-US" sz="2800" dirty="0">
                <a:latin typeface="Candara" panose="020E0502030303020204" pitchFamily="34" charset="0"/>
              </a:rPr>
              <a:t>- Hebrews 10:19-20</a:t>
            </a:r>
          </a:p>
          <a:p>
            <a:pPr marL="736282" lvl="1" indent="-457200">
              <a:buFont typeface="Wingdings" panose="05000000000000000000" pitchFamily="2" charset="2"/>
              <a:buChar char="§"/>
            </a:pPr>
            <a:endParaRPr lang="en-US" sz="2800" dirty="0">
              <a:latin typeface="Candara" panose="020E0502030303020204" pitchFamily="34" charset="0"/>
            </a:endParaRPr>
          </a:p>
          <a:p>
            <a:pPr marL="736282" lvl="1" indent="-457200">
              <a:buFont typeface="Wingdings" panose="05000000000000000000" pitchFamily="2" charset="2"/>
              <a:buChar char="§"/>
            </a:pPr>
            <a:endParaRPr lang="en-US" sz="2800" b="1" dirty="0">
              <a:latin typeface="Candara" panose="020E0502030303020204" pitchFamily="34" charset="0"/>
            </a:endParaRPr>
          </a:p>
        </p:txBody>
      </p:sp>
      <p:sp>
        <p:nvSpPr>
          <p:cNvPr id="4" name="Rectangle 3">
            <a:extLst>
              <a:ext uri="{FF2B5EF4-FFF2-40B4-BE49-F238E27FC236}">
                <a16:creationId xmlns:a16="http://schemas.microsoft.com/office/drawing/2014/main" id="{095FD1BD-301F-4AFA-AD1A-9355DB844673}"/>
              </a:ext>
            </a:extLst>
          </p:cNvPr>
          <p:cNvSpPr/>
          <p:nvPr/>
        </p:nvSpPr>
        <p:spPr>
          <a:xfrm rot="16200000">
            <a:off x="-2593225" y="3499548"/>
            <a:ext cx="5908541" cy="615553"/>
          </a:xfrm>
          <a:prstGeom prst="rect">
            <a:avLst/>
          </a:prstGeom>
          <a:noFill/>
        </p:spPr>
        <p:txBody>
          <a:bodyPr wrap="none" lIns="91440" tIns="45720" rIns="91440" bIns="45720">
            <a:spAutoFit/>
          </a:bodyPr>
          <a:lstStyle/>
          <a:p>
            <a:pPr algn="ctr"/>
            <a:r>
              <a:rPr lang="en-US" sz="3400" b="1" cap="none" spc="0" dirty="0">
                <a:ln w="12700">
                  <a:solidFill>
                    <a:schemeClr val="accent3">
                      <a:lumMod val="50000"/>
                    </a:schemeClr>
                  </a:solidFill>
                  <a:prstDash val="solid"/>
                </a:ln>
                <a:effectLst>
                  <a:innerShdw blurRad="177800">
                    <a:schemeClr val="accent3">
                      <a:lumMod val="50000"/>
                    </a:schemeClr>
                  </a:innerShdw>
                </a:effectLst>
                <a:latin typeface="Candara" panose="020E0502030303020204" pitchFamily="34" charset="0"/>
              </a:rPr>
              <a:t>FORSAKING THE ASSEMBLY IS </a:t>
            </a:r>
          </a:p>
        </p:txBody>
      </p:sp>
      <p:sp>
        <p:nvSpPr>
          <p:cNvPr id="5" name="Title 12">
            <a:extLst>
              <a:ext uri="{FF2B5EF4-FFF2-40B4-BE49-F238E27FC236}">
                <a16:creationId xmlns:a16="http://schemas.microsoft.com/office/drawing/2014/main" id="{1E289CF0-2A30-4647-BD99-C93B29B03453}"/>
              </a:ext>
            </a:extLst>
          </p:cNvPr>
          <p:cNvSpPr>
            <a:spLocks noGrp="1"/>
          </p:cNvSpPr>
          <p:nvPr>
            <p:ph type="title"/>
          </p:nvPr>
        </p:nvSpPr>
        <p:spPr>
          <a:xfrm>
            <a:off x="912811" y="266700"/>
            <a:ext cx="11222745" cy="838200"/>
          </a:xfrm>
        </p:spPr>
        <p:txBody>
          <a:bodyPr>
            <a:noAutofit/>
          </a:bodyPr>
          <a:lstStyle/>
          <a:p>
            <a:r>
              <a:rPr lang="en-US" sz="4400" b="1" dirty="0">
                <a:latin typeface="Candara" panose="020E0502030303020204" pitchFamily="34" charset="0"/>
              </a:rPr>
              <a:t>To Count The Blood Of Christ Unholy </a:t>
            </a:r>
            <a:r>
              <a:rPr lang="en-US" sz="2400" dirty="0">
                <a:latin typeface="Candara" panose="020E0502030303020204" pitchFamily="34" charset="0"/>
              </a:rPr>
              <a:t>- Hebrews 10:29</a:t>
            </a:r>
          </a:p>
        </p:txBody>
      </p:sp>
      <p:sp>
        <p:nvSpPr>
          <p:cNvPr id="6" name="Arrow: Bent 5">
            <a:extLst>
              <a:ext uri="{FF2B5EF4-FFF2-40B4-BE49-F238E27FC236}">
                <a16:creationId xmlns:a16="http://schemas.microsoft.com/office/drawing/2014/main" id="{E88C0BCD-EC16-4282-B641-C35CC70277F8}"/>
              </a:ext>
            </a:extLst>
          </p:cNvPr>
          <p:cNvSpPr/>
          <p:nvPr/>
        </p:nvSpPr>
        <p:spPr>
          <a:xfrm>
            <a:off x="300799" y="581607"/>
            <a:ext cx="518011" cy="414904"/>
          </a:xfrm>
          <a:prstGeom prst="bentArrow">
            <a:avLst>
              <a:gd name="adj1" fmla="val 29898"/>
              <a:gd name="adj2" fmla="val 30839"/>
              <a:gd name="adj3" fmla="val 25000"/>
              <a:gd name="adj4" fmla="val 43750"/>
            </a:avLst>
          </a:prstGeom>
          <a:solidFill>
            <a:schemeClr val="tx1"/>
          </a:solidFill>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chemeClr val="tx1"/>
              </a:solidFill>
            </a:endParaRPr>
          </a:p>
        </p:txBody>
      </p:sp>
      <p:sp>
        <p:nvSpPr>
          <p:cNvPr id="2" name="Slide Number Placeholder 1">
            <a:extLst>
              <a:ext uri="{FF2B5EF4-FFF2-40B4-BE49-F238E27FC236}">
                <a16:creationId xmlns:a16="http://schemas.microsoft.com/office/drawing/2014/main" id="{B9A0D913-A4BD-4855-9B0D-BA04F81B4389}"/>
              </a:ext>
            </a:extLst>
          </p:cNvPr>
          <p:cNvSpPr>
            <a:spLocks noGrp="1"/>
          </p:cNvSpPr>
          <p:nvPr>
            <p:ph type="sldNum" sz="quarter" idx="12"/>
          </p:nvPr>
        </p:nvSpPr>
        <p:spPr/>
        <p:txBody>
          <a:bodyPr/>
          <a:lstStyle/>
          <a:p>
            <a:fld id="{81FEFA0A-2F20-4B60-98C6-5FFDA469AA1C}" type="slidenum">
              <a:rPr lang="en-US" sz="1400" smtClean="0">
                <a:solidFill>
                  <a:schemeClr val="bg1"/>
                </a:solidFill>
              </a:rPr>
              <a:t>7</a:t>
            </a:fld>
            <a:endParaRPr lang="en-US" sz="1400" dirty="0">
              <a:solidFill>
                <a:schemeClr val="bg1"/>
              </a:solidFill>
            </a:endParaRPr>
          </a:p>
        </p:txBody>
      </p:sp>
    </p:spTree>
    <p:extLst>
      <p:ext uri="{BB962C8B-B14F-4D97-AF65-F5344CB8AC3E}">
        <p14:creationId xmlns:p14="http://schemas.microsoft.com/office/powerpoint/2010/main" val="38516809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25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25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25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25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25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25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25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25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250"/>
                                        <p:tgtEl>
                                          <p:spTgt spid="3">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B043A-F1E4-499A-B258-A8E7D5AD4F23}"/>
              </a:ext>
            </a:extLst>
          </p:cNvPr>
          <p:cNvSpPr>
            <a:spLocks noGrp="1"/>
          </p:cNvSpPr>
          <p:nvPr>
            <p:ph idx="1"/>
          </p:nvPr>
        </p:nvSpPr>
        <p:spPr>
          <a:xfrm>
            <a:off x="912812" y="1219200"/>
            <a:ext cx="10668000" cy="4953000"/>
          </a:xfrm>
        </p:spPr>
        <p:txBody>
          <a:bodyPr>
            <a:normAutofit/>
          </a:bodyPr>
          <a:lstStyle/>
          <a:p>
            <a:pPr marL="0" indent="0">
              <a:buNone/>
            </a:pPr>
            <a:r>
              <a:rPr lang="en-US" sz="3200" b="1" dirty="0">
                <a:latin typeface="Candara" panose="020E0502030303020204" pitchFamily="34" charset="0"/>
              </a:rPr>
              <a:t>To despise the Spirit of Grace is to …</a:t>
            </a:r>
          </a:p>
          <a:p>
            <a:pPr marL="736282" lvl="1" indent="-457200">
              <a:buFont typeface="Wingdings" panose="05000000000000000000" pitchFamily="2" charset="2"/>
              <a:buChar char="§"/>
            </a:pPr>
            <a:r>
              <a:rPr lang="en-US" sz="2800" b="1" i="1" u="sng" dirty="0">
                <a:latin typeface="Candara" panose="020E0502030303020204" pitchFamily="34" charset="0"/>
              </a:rPr>
              <a:t>Despise</a:t>
            </a:r>
            <a:r>
              <a:rPr lang="en-US" sz="2800" b="1" dirty="0">
                <a:latin typeface="Candara" panose="020E0502030303020204" pitchFamily="34" charset="0"/>
              </a:rPr>
              <a:t> the Holy Spirit</a:t>
            </a:r>
            <a:r>
              <a:rPr lang="en-US" sz="2800" dirty="0">
                <a:latin typeface="Candara" panose="020E0502030303020204" pitchFamily="34" charset="0"/>
              </a:rPr>
              <a:t> - Matthew 28:19</a:t>
            </a:r>
          </a:p>
          <a:p>
            <a:pPr marL="736282" lvl="1" indent="-457200">
              <a:buFont typeface="Wingdings" panose="05000000000000000000" pitchFamily="2" charset="2"/>
              <a:buChar char="§"/>
            </a:pPr>
            <a:r>
              <a:rPr lang="en-US" sz="2800" b="1" i="1" u="sng" dirty="0">
                <a:latin typeface="Candara" panose="020E0502030303020204" pitchFamily="34" charset="0"/>
              </a:rPr>
              <a:t>Insult</a:t>
            </a:r>
            <a:r>
              <a:rPr lang="en-US" sz="2800" b="1" dirty="0">
                <a:latin typeface="Candara" panose="020E0502030303020204" pitchFamily="34" charset="0"/>
              </a:rPr>
              <a:t> the Holy Spirit by which the gospel of God’s grace was delivered to the apostles of Christ and written for us</a:t>
            </a:r>
          </a:p>
          <a:p>
            <a:pPr marL="1010602" lvl="2" indent="-457200">
              <a:buFont typeface="Wingdings" panose="05000000000000000000" pitchFamily="2" charset="2"/>
              <a:buChar char="§"/>
            </a:pPr>
            <a:r>
              <a:rPr lang="en-US" sz="2400" dirty="0">
                <a:latin typeface="Candara" panose="020E0502030303020204" pitchFamily="34" charset="0"/>
              </a:rPr>
              <a:t>John 14:26; 16:13; Luke 24:46-49; Acts 14:1-3; 20:24, 32</a:t>
            </a:r>
          </a:p>
          <a:p>
            <a:pPr marL="736282" lvl="1" indent="-457200">
              <a:buFont typeface="Wingdings" panose="05000000000000000000" pitchFamily="2" charset="2"/>
              <a:buChar char="§"/>
            </a:pPr>
            <a:r>
              <a:rPr lang="en-US" sz="2800" b="1" i="1" u="sng" dirty="0">
                <a:latin typeface="Candara" panose="020E0502030303020204" pitchFamily="34" charset="0"/>
              </a:rPr>
              <a:t>Disobey</a:t>
            </a:r>
            <a:r>
              <a:rPr lang="en-US" sz="2800" b="1" dirty="0">
                <a:latin typeface="Candara" panose="020E0502030303020204" pitchFamily="34" charset="0"/>
              </a:rPr>
              <a:t> His commands and </a:t>
            </a:r>
            <a:r>
              <a:rPr lang="en-US" sz="2800" b="1" i="1" u="sng" dirty="0">
                <a:latin typeface="Candara" panose="020E0502030303020204" pitchFamily="34" charset="0"/>
              </a:rPr>
              <a:t>disregard</a:t>
            </a:r>
            <a:r>
              <a:rPr lang="en-US" sz="2800" b="1" dirty="0">
                <a:latin typeface="Candara" panose="020E0502030303020204" pitchFamily="34" charset="0"/>
              </a:rPr>
              <a:t> the church and worship unto God</a:t>
            </a:r>
          </a:p>
          <a:p>
            <a:pPr marL="736282" lvl="1" indent="-457200">
              <a:buFont typeface="Wingdings" panose="05000000000000000000" pitchFamily="2" charset="2"/>
              <a:buChar char="§"/>
            </a:pPr>
            <a:r>
              <a:rPr lang="en-US" sz="2800" b="1" i="1" u="sng" dirty="0">
                <a:latin typeface="Candara" panose="020E0502030303020204" pitchFamily="34" charset="0"/>
              </a:rPr>
              <a:t>Despise</a:t>
            </a:r>
            <a:r>
              <a:rPr lang="en-US" sz="2800" b="1" dirty="0">
                <a:latin typeface="Candara" panose="020E0502030303020204" pitchFamily="34" charset="0"/>
              </a:rPr>
              <a:t> the Holy Spirit sent by His grace to teach us and save us from our sins</a:t>
            </a:r>
          </a:p>
          <a:p>
            <a:pPr marL="1010602" lvl="2" indent="-457200">
              <a:buFont typeface="Wingdings" panose="05000000000000000000" pitchFamily="2" charset="2"/>
              <a:buChar char="§"/>
            </a:pPr>
            <a:r>
              <a:rPr lang="en-US" sz="2400" dirty="0">
                <a:latin typeface="Candara" panose="020E0502030303020204" pitchFamily="34" charset="0"/>
              </a:rPr>
              <a:t>Titus 2:11-15; 2 Timothy 4:1-5</a:t>
            </a:r>
          </a:p>
          <a:p>
            <a:pPr marL="1010602" lvl="2" indent="-457200">
              <a:buFont typeface="Wingdings" panose="05000000000000000000" pitchFamily="2" charset="2"/>
              <a:buChar char="§"/>
            </a:pPr>
            <a:endParaRPr lang="en-US" sz="2600" b="1" dirty="0">
              <a:latin typeface="Candara" panose="020E0502030303020204" pitchFamily="34" charset="0"/>
            </a:endParaRPr>
          </a:p>
        </p:txBody>
      </p:sp>
      <p:sp>
        <p:nvSpPr>
          <p:cNvPr id="4" name="Rectangle 3">
            <a:extLst>
              <a:ext uri="{FF2B5EF4-FFF2-40B4-BE49-F238E27FC236}">
                <a16:creationId xmlns:a16="http://schemas.microsoft.com/office/drawing/2014/main" id="{095FD1BD-301F-4AFA-AD1A-9355DB844673}"/>
              </a:ext>
            </a:extLst>
          </p:cNvPr>
          <p:cNvSpPr/>
          <p:nvPr/>
        </p:nvSpPr>
        <p:spPr>
          <a:xfrm rot="16200000">
            <a:off x="-2593225" y="3499548"/>
            <a:ext cx="5908541" cy="615553"/>
          </a:xfrm>
          <a:prstGeom prst="rect">
            <a:avLst/>
          </a:prstGeom>
          <a:noFill/>
        </p:spPr>
        <p:txBody>
          <a:bodyPr wrap="none" lIns="91440" tIns="45720" rIns="91440" bIns="45720">
            <a:spAutoFit/>
          </a:bodyPr>
          <a:lstStyle/>
          <a:p>
            <a:pPr algn="ctr"/>
            <a:r>
              <a:rPr lang="en-US" sz="3400" b="1" cap="none" spc="0" dirty="0">
                <a:ln w="12700">
                  <a:solidFill>
                    <a:schemeClr val="accent3">
                      <a:lumMod val="50000"/>
                    </a:schemeClr>
                  </a:solidFill>
                  <a:prstDash val="solid"/>
                </a:ln>
                <a:effectLst>
                  <a:innerShdw blurRad="177800">
                    <a:schemeClr val="accent3">
                      <a:lumMod val="50000"/>
                    </a:schemeClr>
                  </a:innerShdw>
                </a:effectLst>
                <a:latin typeface="Candara" panose="020E0502030303020204" pitchFamily="34" charset="0"/>
              </a:rPr>
              <a:t>FORSAKING THE ASSEMBLY IS </a:t>
            </a:r>
          </a:p>
        </p:txBody>
      </p:sp>
      <p:sp>
        <p:nvSpPr>
          <p:cNvPr id="5" name="Title 12">
            <a:extLst>
              <a:ext uri="{FF2B5EF4-FFF2-40B4-BE49-F238E27FC236}">
                <a16:creationId xmlns:a16="http://schemas.microsoft.com/office/drawing/2014/main" id="{1E289CF0-2A30-4647-BD99-C93B29B03453}"/>
              </a:ext>
            </a:extLst>
          </p:cNvPr>
          <p:cNvSpPr>
            <a:spLocks noGrp="1"/>
          </p:cNvSpPr>
          <p:nvPr>
            <p:ph type="title"/>
          </p:nvPr>
        </p:nvSpPr>
        <p:spPr>
          <a:xfrm>
            <a:off x="912811" y="266700"/>
            <a:ext cx="11222745" cy="838200"/>
          </a:xfrm>
        </p:spPr>
        <p:txBody>
          <a:bodyPr>
            <a:noAutofit/>
          </a:bodyPr>
          <a:lstStyle/>
          <a:p>
            <a:r>
              <a:rPr lang="en-US" sz="4400" b="1" dirty="0">
                <a:latin typeface="Candara" panose="020E0502030303020204" pitchFamily="34" charset="0"/>
              </a:rPr>
              <a:t>To Count The Blood Of Christ Unholy </a:t>
            </a:r>
            <a:r>
              <a:rPr lang="en-US" sz="2400" dirty="0">
                <a:latin typeface="Candara" panose="020E0502030303020204" pitchFamily="34" charset="0"/>
              </a:rPr>
              <a:t>- Hebrews 10:29</a:t>
            </a:r>
          </a:p>
        </p:txBody>
      </p:sp>
      <p:sp>
        <p:nvSpPr>
          <p:cNvPr id="6" name="Arrow: Bent 5">
            <a:extLst>
              <a:ext uri="{FF2B5EF4-FFF2-40B4-BE49-F238E27FC236}">
                <a16:creationId xmlns:a16="http://schemas.microsoft.com/office/drawing/2014/main" id="{E88C0BCD-EC16-4282-B641-C35CC70277F8}"/>
              </a:ext>
            </a:extLst>
          </p:cNvPr>
          <p:cNvSpPr/>
          <p:nvPr/>
        </p:nvSpPr>
        <p:spPr>
          <a:xfrm>
            <a:off x="300799" y="581607"/>
            <a:ext cx="518011" cy="414904"/>
          </a:xfrm>
          <a:prstGeom prst="bentArrow">
            <a:avLst>
              <a:gd name="adj1" fmla="val 29898"/>
              <a:gd name="adj2" fmla="val 30839"/>
              <a:gd name="adj3" fmla="val 25000"/>
              <a:gd name="adj4" fmla="val 43750"/>
            </a:avLst>
          </a:prstGeom>
          <a:solidFill>
            <a:schemeClr val="tx1"/>
          </a:solidFill>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chemeClr val="tx1"/>
              </a:solidFill>
            </a:endParaRPr>
          </a:p>
        </p:txBody>
      </p:sp>
      <p:sp>
        <p:nvSpPr>
          <p:cNvPr id="2" name="Slide Number Placeholder 1">
            <a:extLst>
              <a:ext uri="{FF2B5EF4-FFF2-40B4-BE49-F238E27FC236}">
                <a16:creationId xmlns:a16="http://schemas.microsoft.com/office/drawing/2014/main" id="{A6B5C885-8B8B-4574-8540-91417A1A10CF}"/>
              </a:ext>
            </a:extLst>
          </p:cNvPr>
          <p:cNvSpPr>
            <a:spLocks noGrp="1"/>
          </p:cNvSpPr>
          <p:nvPr>
            <p:ph type="sldNum" sz="quarter" idx="12"/>
          </p:nvPr>
        </p:nvSpPr>
        <p:spPr/>
        <p:txBody>
          <a:bodyPr/>
          <a:lstStyle/>
          <a:p>
            <a:fld id="{81FEFA0A-2F20-4B60-98C6-5FFDA469AA1C}" type="slidenum">
              <a:rPr lang="en-US" sz="1400" smtClean="0">
                <a:solidFill>
                  <a:schemeClr val="bg1">
                    <a:lumMod val="95000"/>
                  </a:schemeClr>
                </a:solidFill>
              </a:rPr>
              <a:t>8</a:t>
            </a:fld>
            <a:endParaRPr lang="en-US" sz="1400" dirty="0">
              <a:solidFill>
                <a:schemeClr val="bg1">
                  <a:lumMod val="95000"/>
                </a:schemeClr>
              </a:solidFill>
            </a:endParaRPr>
          </a:p>
        </p:txBody>
      </p:sp>
    </p:spTree>
    <p:extLst>
      <p:ext uri="{BB962C8B-B14F-4D97-AF65-F5344CB8AC3E}">
        <p14:creationId xmlns:p14="http://schemas.microsoft.com/office/powerpoint/2010/main" val="38838644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25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25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25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250"/>
                                        <p:tgtEl>
                                          <p:spTgt spid="3">
                                            <p:txEl>
                                              <p:pRg st="2" end="2"/>
                                            </p:txEl>
                                          </p:spTgt>
                                        </p:tgtEl>
                                      </p:cBhvr>
                                    </p:animEffect>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25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25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250"/>
                                        <p:tgtEl>
                                          <p:spTgt spid="3">
                                            <p:txEl>
                                              <p:pRg st="5" end="5"/>
                                            </p:txEl>
                                          </p:spTgt>
                                        </p:tgtEl>
                                      </p:cBhvr>
                                    </p:animEffect>
                                  </p:childTnLst>
                                </p:cTn>
                              </p:par>
                            </p:childTnLst>
                          </p:cTn>
                        </p:par>
                        <p:par>
                          <p:cTn id="35" fill="hold">
                            <p:stCondLst>
                              <p:cond delay="1250"/>
                            </p:stCondLst>
                            <p:childTnLst>
                              <p:par>
                                <p:cTn id="36" presetID="10" presetClass="entr" presetSubtype="0" fill="hold" grpId="0"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B043A-F1E4-499A-B258-A8E7D5AD4F23}"/>
              </a:ext>
            </a:extLst>
          </p:cNvPr>
          <p:cNvSpPr>
            <a:spLocks noGrp="1"/>
          </p:cNvSpPr>
          <p:nvPr>
            <p:ph idx="1"/>
          </p:nvPr>
        </p:nvSpPr>
        <p:spPr>
          <a:xfrm>
            <a:off x="912812" y="1219200"/>
            <a:ext cx="10668000" cy="4953000"/>
          </a:xfrm>
        </p:spPr>
        <p:txBody>
          <a:bodyPr>
            <a:normAutofit/>
          </a:bodyPr>
          <a:lstStyle/>
          <a:p>
            <a:pPr marL="0" indent="0">
              <a:buNone/>
            </a:pPr>
            <a:r>
              <a:rPr lang="en-US" sz="3200" b="1" dirty="0">
                <a:latin typeface="Candara" panose="020E0502030303020204" pitchFamily="34" charset="0"/>
              </a:rPr>
              <a:t>A judgment and fiery indignation will devour such a one</a:t>
            </a:r>
          </a:p>
          <a:p>
            <a:pPr marL="736282" lvl="1" indent="-457200">
              <a:buFont typeface="Wingdings" panose="05000000000000000000" pitchFamily="2" charset="2"/>
              <a:buChar char="§"/>
            </a:pPr>
            <a:r>
              <a:rPr lang="en-US" sz="2800" dirty="0">
                <a:latin typeface="Candara" panose="020E0502030303020204" pitchFamily="34" charset="0"/>
              </a:rPr>
              <a:t>The guilty will receive a </a:t>
            </a:r>
            <a:r>
              <a:rPr lang="en-US" sz="2800" b="1" i="1" dirty="0">
                <a:latin typeface="Candara" panose="020E0502030303020204" pitchFamily="34" charset="0"/>
              </a:rPr>
              <a:t>“sorer punishment” </a:t>
            </a:r>
            <a:r>
              <a:rPr lang="en-US" sz="2800" dirty="0">
                <a:latin typeface="Candara" panose="020E0502030303020204" pitchFamily="34" charset="0"/>
              </a:rPr>
              <a:t>- vs. 29</a:t>
            </a:r>
          </a:p>
          <a:p>
            <a:pPr marL="1010602" lvl="2" indent="-457200">
              <a:buFont typeface="Wingdings" panose="05000000000000000000" pitchFamily="2" charset="2"/>
              <a:buChar char="§"/>
            </a:pPr>
            <a:r>
              <a:rPr lang="en-US" sz="2600" dirty="0">
                <a:latin typeface="Candara" panose="020E0502030303020204" pitchFamily="34" charset="0"/>
              </a:rPr>
              <a:t>2 Thessalonians 1:7-9; Revelation 20:11ff</a:t>
            </a:r>
          </a:p>
          <a:p>
            <a:pPr marL="0" indent="0">
              <a:buNone/>
            </a:pPr>
            <a:r>
              <a:rPr lang="en-US" sz="3200" b="1">
                <a:latin typeface="Candara" panose="020E0502030303020204" pitchFamily="34" charset="0"/>
              </a:rPr>
              <a:t>They </a:t>
            </a:r>
            <a:r>
              <a:rPr lang="en-US" sz="3200" b="1" dirty="0">
                <a:latin typeface="Candara" panose="020E0502030303020204" pitchFamily="34" charset="0"/>
              </a:rPr>
              <a:t>will </a:t>
            </a:r>
            <a:r>
              <a:rPr lang="en-US" sz="3200" b="1" i="1" dirty="0">
                <a:latin typeface="Candara" panose="020E0502030303020204" pitchFamily="34" charset="0"/>
              </a:rPr>
              <a:t>“</a:t>
            </a:r>
            <a:r>
              <a:rPr lang="en-US" sz="3200" b="1" i="1" u="sng" dirty="0">
                <a:latin typeface="Candara" panose="020E0502030303020204" pitchFamily="34" charset="0"/>
              </a:rPr>
              <a:t>fall into the hands of the living God</a:t>
            </a:r>
            <a:r>
              <a:rPr lang="en-US" sz="3200" b="1" i="1" dirty="0">
                <a:latin typeface="Candara" panose="020E0502030303020204" pitchFamily="34" charset="0"/>
              </a:rPr>
              <a:t>” </a:t>
            </a:r>
            <a:r>
              <a:rPr lang="en-US" sz="3200" dirty="0">
                <a:latin typeface="Candara" panose="020E0502030303020204" pitchFamily="34" charset="0"/>
              </a:rPr>
              <a:t>- vs. 31</a:t>
            </a:r>
          </a:p>
          <a:p>
            <a:pPr marL="736282" lvl="1" indent="-457200">
              <a:buFont typeface="Wingdings" panose="05000000000000000000" pitchFamily="2" charset="2"/>
              <a:buChar char="§"/>
            </a:pPr>
            <a:r>
              <a:rPr lang="en-US" sz="2800" dirty="0">
                <a:latin typeface="Candara" panose="020E0502030303020204" pitchFamily="34" charset="0"/>
              </a:rPr>
              <a:t>We must fear and respect His vengeance - vs. 30</a:t>
            </a:r>
          </a:p>
          <a:p>
            <a:pPr marL="1010602" lvl="2" indent="-457200">
              <a:buFont typeface="Wingdings" panose="05000000000000000000" pitchFamily="2" charset="2"/>
              <a:buChar char="§"/>
            </a:pPr>
            <a:r>
              <a:rPr lang="en-US" sz="2400" b="1" i="1" dirty="0">
                <a:latin typeface="Candara" panose="020E0502030303020204" pitchFamily="34" charset="0"/>
              </a:rPr>
              <a:t>“I will recompence” - “the Lord shall judge His people” - </a:t>
            </a:r>
            <a:r>
              <a:rPr lang="en-US" sz="2400" dirty="0">
                <a:latin typeface="Candara" panose="020E0502030303020204" pitchFamily="34" charset="0"/>
              </a:rPr>
              <a:t>cf. 1 Peter 4:19-20</a:t>
            </a:r>
          </a:p>
          <a:p>
            <a:pPr marL="0" indent="0">
              <a:buNone/>
            </a:pPr>
            <a:r>
              <a:rPr lang="en-US" sz="3200" b="1" dirty="0">
                <a:latin typeface="Candara" panose="020E0502030303020204" pitchFamily="34" charset="0"/>
              </a:rPr>
              <a:t>God has </a:t>
            </a:r>
            <a:r>
              <a:rPr lang="en-US" sz="3200" b="1" i="1" dirty="0">
                <a:latin typeface="Candara" panose="020E0502030303020204" pitchFamily="34" charset="0"/>
              </a:rPr>
              <a:t>“</a:t>
            </a:r>
            <a:r>
              <a:rPr lang="en-US" sz="3200" b="1" i="1" u="sng" dirty="0">
                <a:latin typeface="Candara" panose="020E0502030303020204" pitchFamily="34" charset="0"/>
              </a:rPr>
              <a:t>no pleasure</a:t>
            </a:r>
            <a:r>
              <a:rPr lang="en-US" sz="3200" b="1" i="1" dirty="0">
                <a:latin typeface="Candara" panose="020E0502030303020204" pitchFamily="34" charset="0"/>
              </a:rPr>
              <a:t>” </a:t>
            </a:r>
            <a:r>
              <a:rPr lang="en-US" sz="3200" b="1" dirty="0">
                <a:latin typeface="Candara" panose="020E0502030303020204" pitchFamily="34" charset="0"/>
              </a:rPr>
              <a:t>in any who </a:t>
            </a:r>
            <a:r>
              <a:rPr lang="en-US" sz="3200" b="1" i="1" dirty="0">
                <a:latin typeface="Candara" panose="020E0502030303020204" pitchFamily="34" charset="0"/>
              </a:rPr>
              <a:t>“</a:t>
            </a:r>
            <a:r>
              <a:rPr lang="en-US" sz="3200" b="1" i="1" u="sng" dirty="0">
                <a:latin typeface="Candara" panose="020E0502030303020204" pitchFamily="34" charset="0"/>
              </a:rPr>
              <a:t>draw back</a:t>
            </a:r>
            <a:r>
              <a:rPr lang="en-US" sz="3200" b="1" i="1" dirty="0">
                <a:latin typeface="Candara" panose="020E0502030303020204" pitchFamily="34" charset="0"/>
              </a:rPr>
              <a:t>” </a:t>
            </a:r>
            <a:r>
              <a:rPr lang="en-US" sz="3200" dirty="0">
                <a:latin typeface="Candara" panose="020E0502030303020204" pitchFamily="34" charset="0"/>
              </a:rPr>
              <a:t>- vs. 38</a:t>
            </a:r>
          </a:p>
          <a:p>
            <a:pPr marL="736282" lvl="1" indent="-457200">
              <a:buFont typeface="Wingdings" panose="05000000000000000000" pitchFamily="2" charset="2"/>
              <a:buChar char="§"/>
            </a:pPr>
            <a:r>
              <a:rPr lang="en-US" sz="2800" dirty="0">
                <a:latin typeface="Candara" panose="020E0502030303020204" pitchFamily="34" charset="0"/>
              </a:rPr>
              <a:t>Those who </a:t>
            </a:r>
            <a:r>
              <a:rPr lang="en-US" sz="2800" b="1" i="1" dirty="0">
                <a:latin typeface="Candara" panose="020E0502030303020204" pitchFamily="34" charset="0"/>
              </a:rPr>
              <a:t>“draw back” </a:t>
            </a:r>
            <a:r>
              <a:rPr lang="en-US" sz="2800" dirty="0">
                <a:latin typeface="Candara" panose="020E0502030303020204" pitchFamily="34" charset="0"/>
              </a:rPr>
              <a:t>(</a:t>
            </a:r>
            <a:r>
              <a:rPr lang="en-US" sz="2800" b="1" i="1" dirty="0">
                <a:latin typeface="Candara" panose="020E0502030303020204" pitchFamily="34" charset="0"/>
              </a:rPr>
              <a:t>“shrink back” </a:t>
            </a:r>
            <a:r>
              <a:rPr lang="en-US" sz="2800" dirty="0">
                <a:latin typeface="Candara" panose="020E0502030303020204" pitchFamily="34" charset="0"/>
              </a:rPr>
              <a:t>- RSV) will be destroyed</a:t>
            </a:r>
          </a:p>
          <a:p>
            <a:pPr marL="1010602" lvl="2" indent="-457200">
              <a:buFont typeface="Wingdings" panose="05000000000000000000" pitchFamily="2" charset="2"/>
              <a:buChar char="§"/>
            </a:pPr>
            <a:r>
              <a:rPr lang="en-US" sz="2400" dirty="0">
                <a:latin typeface="Candara" panose="020E0502030303020204" pitchFamily="34" charset="0"/>
              </a:rPr>
              <a:t>vss. 35-39</a:t>
            </a:r>
          </a:p>
        </p:txBody>
      </p:sp>
      <p:sp>
        <p:nvSpPr>
          <p:cNvPr id="4" name="Rectangle 3">
            <a:extLst>
              <a:ext uri="{FF2B5EF4-FFF2-40B4-BE49-F238E27FC236}">
                <a16:creationId xmlns:a16="http://schemas.microsoft.com/office/drawing/2014/main" id="{095FD1BD-301F-4AFA-AD1A-9355DB844673}"/>
              </a:ext>
            </a:extLst>
          </p:cNvPr>
          <p:cNvSpPr/>
          <p:nvPr/>
        </p:nvSpPr>
        <p:spPr>
          <a:xfrm rot="16200000">
            <a:off x="-2593225" y="3499548"/>
            <a:ext cx="5908541" cy="615553"/>
          </a:xfrm>
          <a:prstGeom prst="rect">
            <a:avLst/>
          </a:prstGeom>
          <a:noFill/>
        </p:spPr>
        <p:txBody>
          <a:bodyPr wrap="none" lIns="91440" tIns="45720" rIns="91440" bIns="45720">
            <a:spAutoFit/>
          </a:bodyPr>
          <a:lstStyle/>
          <a:p>
            <a:pPr algn="ctr"/>
            <a:r>
              <a:rPr lang="en-US" sz="3400" b="1" cap="none" spc="0" dirty="0">
                <a:ln w="12700">
                  <a:solidFill>
                    <a:schemeClr val="accent3">
                      <a:lumMod val="50000"/>
                    </a:schemeClr>
                  </a:solidFill>
                  <a:prstDash val="solid"/>
                </a:ln>
                <a:effectLst>
                  <a:innerShdw blurRad="177800">
                    <a:schemeClr val="accent3">
                      <a:lumMod val="50000"/>
                    </a:schemeClr>
                  </a:innerShdw>
                </a:effectLst>
                <a:latin typeface="Candara" panose="020E0502030303020204" pitchFamily="34" charset="0"/>
              </a:rPr>
              <a:t>FORSAKING THE ASSEMBLY IS </a:t>
            </a:r>
          </a:p>
        </p:txBody>
      </p:sp>
      <p:sp>
        <p:nvSpPr>
          <p:cNvPr id="5" name="Title 12">
            <a:extLst>
              <a:ext uri="{FF2B5EF4-FFF2-40B4-BE49-F238E27FC236}">
                <a16:creationId xmlns:a16="http://schemas.microsoft.com/office/drawing/2014/main" id="{1E289CF0-2A30-4647-BD99-C93B29B03453}"/>
              </a:ext>
            </a:extLst>
          </p:cNvPr>
          <p:cNvSpPr>
            <a:spLocks noGrp="1"/>
          </p:cNvSpPr>
          <p:nvPr>
            <p:ph type="title"/>
          </p:nvPr>
        </p:nvSpPr>
        <p:spPr>
          <a:xfrm>
            <a:off x="912811" y="266700"/>
            <a:ext cx="11222745" cy="838200"/>
          </a:xfrm>
        </p:spPr>
        <p:txBody>
          <a:bodyPr>
            <a:noAutofit/>
          </a:bodyPr>
          <a:lstStyle/>
          <a:p>
            <a:r>
              <a:rPr lang="en-US" sz="4400" b="1" dirty="0">
                <a:latin typeface="Candara" panose="020E0502030303020204" pitchFamily="34" charset="0"/>
              </a:rPr>
              <a:t>To Invite God’s Wrath </a:t>
            </a:r>
            <a:r>
              <a:rPr lang="en-US" sz="2400" dirty="0">
                <a:latin typeface="Candara" panose="020E0502030303020204" pitchFamily="34" charset="0"/>
              </a:rPr>
              <a:t>- Hebrews 10:27-31</a:t>
            </a:r>
          </a:p>
        </p:txBody>
      </p:sp>
      <p:sp>
        <p:nvSpPr>
          <p:cNvPr id="6" name="Arrow: Bent 5">
            <a:extLst>
              <a:ext uri="{FF2B5EF4-FFF2-40B4-BE49-F238E27FC236}">
                <a16:creationId xmlns:a16="http://schemas.microsoft.com/office/drawing/2014/main" id="{E88C0BCD-EC16-4282-B641-C35CC70277F8}"/>
              </a:ext>
            </a:extLst>
          </p:cNvPr>
          <p:cNvSpPr/>
          <p:nvPr/>
        </p:nvSpPr>
        <p:spPr>
          <a:xfrm>
            <a:off x="300799" y="581607"/>
            <a:ext cx="518011" cy="414904"/>
          </a:xfrm>
          <a:prstGeom prst="bentArrow">
            <a:avLst>
              <a:gd name="adj1" fmla="val 29898"/>
              <a:gd name="adj2" fmla="val 30839"/>
              <a:gd name="adj3" fmla="val 25000"/>
              <a:gd name="adj4" fmla="val 43750"/>
            </a:avLst>
          </a:prstGeom>
          <a:solidFill>
            <a:schemeClr val="tx1"/>
          </a:solidFill>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chemeClr val="tx1"/>
              </a:solidFill>
            </a:endParaRPr>
          </a:p>
        </p:txBody>
      </p:sp>
      <p:sp>
        <p:nvSpPr>
          <p:cNvPr id="2" name="Slide Number Placeholder 1">
            <a:extLst>
              <a:ext uri="{FF2B5EF4-FFF2-40B4-BE49-F238E27FC236}">
                <a16:creationId xmlns:a16="http://schemas.microsoft.com/office/drawing/2014/main" id="{EE2D6140-004B-46E8-8F4C-BE7DD834B87F}"/>
              </a:ext>
            </a:extLst>
          </p:cNvPr>
          <p:cNvSpPr>
            <a:spLocks noGrp="1"/>
          </p:cNvSpPr>
          <p:nvPr>
            <p:ph type="sldNum" sz="quarter" idx="12"/>
          </p:nvPr>
        </p:nvSpPr>
        <p:spPr/>
        <p:txBody>
          <a:bodyPr/>
          <a:lstStyle/>
          <a:p>
            <a:fld id="{81FEFA0A-2F20-4B60-98C6-5FFDA469AA1C}" type="slidenum">
              <a:rPr lang="en-US" sz="1400" smtClean="0">
                <a:solidFill>
                  <a:schemeClr val="bg1"/>
                </a:solidFill>
              </a:rPr>
              <a:t>9</a:t>
            </a:fld>
            <a:endParaRPr lang="en-US" sz="1400">
              <a:solidFill>
                <a:schemeClr val="bg1"/>
              </a:solidFill>
            </a:endParaRPr>
          </a:p>
        </p:txBody>
      </p:sp>
    </p:spTree>
    <p:extLst>
      <p:ext uri="{BB962C8B-B14F-4D97-AF65-F5344CB8AC3E}">
        <p14:creationId xmlns:p14="http://schemas.microsoft.com/office/powerpoint/2010/main" val="28812599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25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25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250"/>
                                        <p:tgtEl>
                                          <p:spTgt spid="3">
                                            <p:txEl>
                                              <p:pRg st="1" end="1"/>
                                            </p:txEl>
                                          </p:spTgt>
                                        </p:tgtEl>
                                      </p:cBhvr>
                                    </p:animEffect>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25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25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25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25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25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250"/>
                                        <p:tgtEl>
                                          <p:spTgt spid="3">
                                            <p:txEl>
                                              <p:pRg st="7" end="7"/>
                                            </p:txEl>
                                          </p:spTgt>
                                        </p:tgtEl>
                                      </p:cBhvr>
                                    </p:animEffect>
                                  </p:childTnLst>
                                </p:cTn>
                              </p:par>
                            </p:childTnLst>
                          </p:cTn>
                        </p:par>
                        <p:par>
                          <p:cTn id="50" fill="hold">
                            <p:stCondLst>
                              <p:cond delay="1250"/>
                            </p:stCondLst>
                            <p:childTnLst>
                              <p:par>
                                <p:cTn id="51" presetID="10" presetClass="entr" presetSubtype="0" fill="hold" grpId="0" nodeType="after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p:bldLst>
  </p:timing>
</p:sld>
</file>

<file path=ppt/theme/theme1.xml><?xml version="1.0" encoding="utf-8"?>
<a:theme xmlns:a="http://schemas.openxmlformats.org/drawingml/2006/main" name="Hexagonal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4"/>
        </a:lnRef>
        <a:fillRef idx="3">
          <a:schemeClr val="accent4"/>
        </a:fillRef>
        <a:effectRef idx="2">
          <a:schemeClr val="accent4"/>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4"/>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Hexagonal design slides.potx" id="{12658BD0-7259-4A0F-91D4-55B50BBE9BFD}" vid="{57622FE6-AF39-47E3-8976-1D25291C345B}"/>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427FAC-CD3A-494C-985C-09E26C5EA507}">
  <ds:schemaRef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a4f35948-e619-41b3-aa29-22878b09cfd2"/>
    <ds:schemaRef ds:uri="http://purl.org/dc/terms/"/>
    <ds:schemaRef ds:uri="http://schemas.microsoft.com/office/infopath/2007/PartnerControls"/>
    <ds:schemaRef ds:uri="40262f94-9f35-4ac3-9a90-690165a166b7"/>
    <ds:schemaRef ds:uri="http://www.w3.org/XML/1998/namespace"/>
    <ds:schemaRef ds:uri="http://purl.org/dc/dcmitype/"/>
  </ds:schemaRefs>
</ds:datastoreItem>
</file>

<file path=customXml/itemProps2.xml><?xml version="1.0" encoding="utf-8"?>
<ds:datastoreItem xmlns:ds="http://schemas.openxmlformats.org/officeDocument/2006/customXml" ds:itemID="{E5ED73A5-C2D2-4D49-BB89-167E8E32C9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1D6E40-F509-498A-BF02-00C895783B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Hexagonal design slides</Template>
  <TotalTime>757</TotalTime>
  <Words>4827</Words>
  <Application>Microsoft Office PowerPoint</Application>
  <PresentationFormat>Custom</PresentationFormat>
  <Paragraphs>193</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Candara</vt:lpstr>
      <vt:lpstr>Century Gothic</vt:lpstr>
      <vt:lpstr>Euphemia</vt:lpstr>
      <vt:lpstr>Palatino Linotype</vt:lpstr>
      <vt:lpstr>Times New Roman</vt:lpstr>
      <vt:lpstr>Verdana</vt:lpstr>
      <vt:lpstr>Wingdings</vt:lpstr>
      <vt:lpstr>Hexagonal design template</vt:lpstr>
      <vt:lpstr>“forsaking the assembling”</vt:lpstr>
      <vt:lpstr>Hebrews 10:19-25</vt:lpstr>
      <vt:lpstr>Introduction</vt:lpstr>
      <vt:lpstr> Willful Sin - Hebrews 10:26</vt:lpstr>
      <vt:lpstr>To Trample Underfoot Gods’ Son - Hebrews 10:29</vt:lpstr>
      <vt:lpstr>To Count The Blood Of Christ Unholy - Hebrews 10:29</vt:lpstr>
      <vt:lpstr>To Count The Blood Of Christ Unholy - Hebrews 10:29</vt:lpstr>
      <vt:lpstr>To Count The Blood Of Christ Unholy - Hebrews 10:29</vt:lpstr>
      <vt:lpstr>To Invite God’s Wrath - Hebrews 10:27-31</vt:lpstr>
      <vt:lpstr>BECAUSE…</vt:lpstr>
      <vt:lpstr>PowerPoint Presentation</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“forsaking the assembly”</dc:title>
  <dc:creator>Tommy McClure</dc:creator>
  <cp:lastModifiedBy>Tommy McClure</cp:lastModifiedBy>
  <cp:revision>116</cp:revision>
  <cp:lastPrinted>2020-08-23T02:21:33Z</cp:lastPrinted>
  <dcterms:created xsi:type="dcterms:W3CDTF">2020-08-21T16:55:45Z</dcterms:created>
  <dcterms:modified xsi:type="dcterms:W3CDTF">2020-08-23T22:11:09Z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74063900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