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8508" autoAdjust="0"/>
  </p:normalViewPr>
  <p:slideViewPr>
    <p:cSldViewPr snapToGrid="0">
      <p:cViewPr varScale="1">
        <p:scale>
          <a:sx n="78" d="100"/>
          <a:sy n="78" d="100"/>
        </p:scale>
        <p:origin x="1812" y="84"/>
      </p:cViewPr>
      <p:guideLst/>
    </p:cSldViewPr>
  </p:slideViewPr>
  <p:notesTextViewPr>
    <p:cViewPr>
      <p:scale>
        <a:sx n="1" d="1"/>
        <a:sy n="1" d="1"/>
      </p:scale>
      <p:origin x="0" y="0"/>
    </p:cViewPr>
  </p:notesTextViewPr>
  <p:notesViewPr>
    <p:cSldViewPr snapToGrid="0">
      <p:cViewPr varScale="1">
        <p:scale>
          <a:sx n="83" d="100"/>
          <a:sy n="83" d="100"/>
        </p:scale>
        <p:origin x="381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9DEF36C-517A-4C40-8790-0042974FE110}"/>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A7F6F0D-67D7-490F-AF9B-58678D9F179D}"/>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7/19/2020</a:t>
            </a:r>
          </a:p>
        </p:txBody>
      </p:sp>
      <p:sp>
        <p:nvSpPr>
          <p:cNvPr id="4" name="Footer Placeholder 3">
            <a:extLst>
              <a:ext uri="{FF2B5EF4-FFF2-40B4-BE49-F238E27FC236}">
                <a16:creationId xmlns:a16="http://schemas.microsoft.com/office/drawing/2014/main" id="{542D8CB1-FAFC-4E7F-B839-978950A9774B}"/>
              </a:ext>
            </a:extLst>
          </p:cNvPr>
          <p:cNvSpPr>
            <a:spLocks noGrp="1"/>
          </p:cNvSpPr>
          <p:nvPr>
            <p:ph type="ftr" sz="quarter" idx="2"/>
          </p:nvPr>
        </p:nvSpPr>
        <p:spPr>
          <a:xfrm>
            <a:off x="0" y="9120189"/>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87B8556-B9CD-40F1-878B-29870AC34FBA}"/>
              </a:ext>
            </a:extLst>
          </p:cNvPr>
          <p:cNvSpPr>
            <a:spLocks noGrp="1"/>
          </p:cNvSpPr>
          <p:nvPr>
            <p:ph type="sldNum" sz="quarter" idx="3"/>
          </p:nvPr>
        </p:nvSpPr>
        <p:spPr>
          <a:xfrm>
            <a:off x="4143375" y="9120189"/>
            <a:ext cx="3170238" cy="481012"/>
          </a:xfrm>
          <a:prstGeom prst="rect">
            <a:avLst/>
          </a:prstGeom>
        </p:spPr>
        <p:txBody>
          <a:bodyPr vert="horz" lIns="91440" tIns="45720" rIns="91440" bIns="45720" rtlCol="0" anchor="b"/>
          <a:lstStyle>
            <a:lvl1pPr algn="r">
              <a:defRPr sz="1200"/>
            </a:lvl1pPr>
          </a:lstStyle>
          <a:p>
            <a:fld id="{38A5175B-014E-4FBB-AF74-B9A5A1313AD7}" type="slidenum">
              <a:rPr lang="en-US" smtClean="0"/>
              <a:t>‹#›</a:t>
            </a:fld>
            <a:endParaRPr lang="en-US"/>
          </a:p>
        </p:txBody>
      </p:sp>
    </p:spTree>
    <p:extLst>
      <p:ext uri="{BB962C8B-B14F-4D97-AF65-F5344CB8AC3E}">
        <p14:creationId xmlns:p14="http://schemas.microsoft.com/office/powerpoint/2010/main" val="232034693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7/19/2020</a:t>
            </a:r>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61" tIns="48331" rIns="96661" bIns="48331" rtlCol="0" anchor="b"/>
          <a:lstStyle>
            <a:lvl1pPr algn="r">
              <a:defRPr sz="1300"/>
            </a:lvl1pPr>
          </a:lstStyle>
          <a:p>
            <a:fld id="{F6C9E799-2A55-486E-8443-FCC08CE7C93D}" type="slidenum">
              <a:rPr lang="en-US" smtClean="0"/>
              <a:t>‹#›</a:t>
            </a:fld>
            <a:endParaRPr lang="en-US"/>
          </a:p>
        </p:txBody>
      </p:sp>
    </p:spTree>
    <p:extLst>
      <p:ext uri="{BB962C8B-B14F-4D97-AF65-F5344CB8AC3E}">
        <p14:creationId xmlns:p14="http://schemas.microsoft.com/office/powerpoint/2010/main" val="64426584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7/19/2020</a:t>
            </a:r>
          </a:p>
        </p:txBody>
      </p:sp>
      <p:sp>
        <p:nvSpPr>
          <p:cNvPr id="5" name="Slide Number Placeholder 4"/>
          <p:cNvSpPr>
            <a:spLocks noGrp="1"/>
          </p:cNvSpPr>
          <p:nvPr>
            <p:ph type="sldNum" sz="quarter" idx="5"/>
          </p:nvPr>
        </p:nvSpPr>
        <p:spPr/>
        <p:txBody>
          <a:bodyPr/>
          <a:lstStyle/>
          <a:p>
            <a:fld id="{F6C9E799-2A55-486E-8443-FCC08CE7C93D}" type="slidenum">
              <a:rPr lang="en-US" smtClean="0"/>
              <a:t>1</a:t>
            </a:fld>
            <a:endParaRPr lang="en-US"/>
          </a:p>
        </p:txBody>
      </p:sp>
    </p:spTree>
    <p:extLst>
      <p:ext uri="{BB962C8B-B14F-4D97-AF65-F5344CB8AC3E}">
        <p14:creationId xmlns:p14="http://schemas.microsoft.com/office/powerpoint/2010/main" val="2786156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41"/>
            <a:ext cx="7313507" cy="5160961"/>
          </a:xfrm>
        </p:spPr>
        <p:txBody>
          <a:bodyPr/>
          <a:lstStyle/>
          <a:p>
            <a:r>
              <a:rPr lang="en-US" b="1" dirty="0"/>
              <a:t>The Judgment</a:t>
            </a:r>
          </a:p>
          <a:p>
            <a:endParaRPr lang="en-US" b="1" dirty="0"/>
          </a:p>
          <a:p>
            <a:r>
              <a:rPr lang="en-US" b="1" dirty="0"/>
              <a:t>Heb 9:27</a:t>
            </a:r>
            <a:r>
              <a:rPr lang="en-US" dirty="0"/>
              <a:t>b - but after this the judgment. </a:t>
            </a:r>
          </a:p>
          <a:p>
            <a:r>
              <a:rPr lang="en-US" b="1" dirty="0"/>
              <a:t>2 Cor. 5:10 </a:t>
            </a:r>
            <a:r>
              <a:rPr lang="en-US" dirty="0"/>
              <a:t>-  For we must all appear before the judgment seat of Christ; that every one may receive the things done in his body, according to that he hath done, whether it be good or bad.</a:t>
            </a:r>
          </a:p>
          <a:p>
            <a:r>
              <a:rPr lang="en-US" b="1" dirty="0"/>
              <a:t>Jn. 5:28-29</a:t>
            </a:r>
            <a:r>
              <a:rPr lang="en-US" dirty="0"/>
              <a:t> -  Marvel not at this: for the hour is coming, in the which all that are in the graves shall hear his voice, 29 And shall come forth; they that have done good, unto the resurrection of life; and they that have done evil, unto the resurrection of damnation.</a:t>
            </a:r>
          </a:p>
          <a:p>
            <a:r>
              <a:rPr lang="en-US" b="1" dirty="0"/>
              <a:t>Rom. 14:10-12 </a:t>
            </a:r>
            <a:r>
              <a:rPr lang="en-US" dirty="0"/>
              <a:t>- But why dost thou judge thy brother? or why dost thou set at </a:t>
            </a:r>
            <a:r>
              <a:rPr lang="en-US" dirty="0" err="1"/>
              <a:t>nought</a:t>
            </a:r>
            <a:r>
              <a:rPr lang="en-US" dirty="0"/>
              <a:t> thy brother? for we shall all stand before the judgment seat of Christ. 11 For it is written, As I live, saith the Lord, every knee shall bow to me, and every tongue shall confess to God. 12 So then every one of us shall give account of himself to God.</a:t>
            </a:r>
          </a:p>
          <a:p>
            <a:r>
              <a:rPr lang="en-US" b="1" dirty="0"/>
              <a:t>Rev. 20:11-15 </a:t>
            </a:r>
            <a:r>
              <a:rPr lang="en-US" dirty="0"/>
              <a:t>-  And I saw a great white throne, and him that sat on it, from whose face the earth and the heaven fled away; and there was found no place for them. 12 And I saw the dead, small and great, stand before God; and the books were opened: and another book was opened, which is the book of life: and the dead were judged out of those things which were written in the books, according to their works. 13 And the sea gave up the dead which were in it; and death and hell delivered up the dead which were in them: and they were judged every man according to their works.  14 And death and hell were cast into the lake of fire. This is the second death. 15 And whosoever was not found written in the book of life was cast into the lake of fire.</a:t>
            </a:r>
          </a:p>
          <a:p>
            <a:r>
              <a:rPr lang="en-US" b="1" dirty="0"/>
              <a:t>Acts 17:30-31 </a:t>
            </a:r>
            <a:r>
              <a:rPr lang="en-US" dirty="0"/>
              <a:t>-  And the times of this ignorance God winked at; but now </a:t>
            </a:r>
            <a:r>
              <a:rPr lang="en-US" dirty="0" err="1"/>
              <a:t>commandeth</a:t>
            </a:r>
            <a:r>
              <a:rPr lang="en-US" dirty="0"/>
              <a:t> all men every where to repent: 31</a:t>
            </a:r>
            <a:r>
              <a:rPr lang="en-US" b="1" dirty="0"/>
              <a:t> Because he hath appointed a day, in the which he will judge the world in righteousness</a:t>
            </a:r>
            <a:r>
              <a:rPr lang="en-US" dirty="0"/>
              <a:t> by that man whom he hath ordained; whereof he hath given assurance unto all men, in that he hath raised him from the dead. </a:t>
            </a:r>
          </a:p>
          <a:p>
            <a:r>
              <a:rPr lang="en-US" b="1" dirty="0"/>
              <a:t>Jn. 12:48</a:t>
            </a:r>
            <a:r>
              <a:rPr lang="en-US" dirty="0"/>
              <a:t> -He that </a:t>
            </a:r>
            <a:r>
              <a:rPr lang="en-US" dirty="0" err="1"/>
              <a:t>rejecteth</a:t>
            </a:r>
            <a:r>
              <a:rPr lang="en-US" dirty="0"/>
              <a:t> me, and </a:t>
            </a:r>
            <a:r>
              <a:rPr lang="en-US" dirty="0" err="1"/>
              <a:t>receiveth</a:t>
            </a:r>
            <a:r>
              <a:rPr lang="en-US" dirty="0"/>
              <a:t> not my words, hath one that </a:t>
            </a:r>
            <a:r>
              <a:rPr lang="en-US" dirty="0" err="1"/>
              <a:t>judgeth</a:t>
            </a:r>
            <a:r>
              <a:rPr lang="en-US" dirty="0"/>
              <a:t> him: the word that I have spoken, the same shall judge him in the last day</a:t>
            </a:r>
          </a:p>
          <a:p>
            <a:r>
              <a:rPr lang="en-US" b="1" dirty="0"/>
              <a:t>Acts 24:25</a:t>
            </a:r>
            <a:r>
              <a:rPr lang="en-US" dirty="0"/>
              <a:t> - And as he reasoned of righteousness, temperance, and </a:t>
            </a:r>
            <a:r>
              <a:rPr lang="en-US" b="1" dirty="0"/>
              <a:t>judgment to come</a:t>
            </a:r>
            <a:r>
              <a:rPr lang="en-US" dirty="0"/>
              <a:t>, Felix trembled, and answered, Go thy way for this time; when I have a convenient season, I will call for thee.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Hebrews 2:1-4 - </a:t>
            </a:r>
            <a:r>
              <a:rPr lang="en-US" dirty="0"/>
              <a:t>1 Therefore we ought to give the more earnest heed to the things which we have heard, lest at any time we should let them slip. 2 For if the word spoken by angels was </a:t>
            </a:r>
            <a:r>
              <a:rPr lang="en-US" dirty="0" err="1"/>
              <a:t>stedfast</a:t>
            </a:r>
            <a:r>
              <a:rPr lang="en-US" dirty="0"/>
              <a:t>, and every transgression and disobedience received a just recompence of reward; </a:t>
            </a:r>
            <a:r>
              <a:rPr lang="en-US" b="1" u="sng" dirty="0"/>
              <a:t>3 </a:t>
            </a:r>
            <a:r>
              <a:rPr lang="en-US" b="1" i="1" u="sng" dirty="0"/>
              <a:t>How shall we escape</a:t>
            </a:r>
            <a:r>
              <a:rPr lang="en-US" b="1" u="sng" dirty="0"/>
              <a:t>, if we neglect so great salvation;</a:t>
            </a:r>
            <a:r>
              <a:rPr lang="en-US" dirty="0"/>
              <a:t> which at the first began to be spoken by the Lord, and was confirmed unto us by them that heard him; 4 God also bearing them witness, both with signs and wonders, and with divers miracles, and gifts of the Holy Ghost, according to his own will?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6C9E799-2A55-486E-8443-FCC08CE7C93D}" type="slidenum">
              <a:rPr lang="en-US" smtClean="0"/>
              <a:t>10</a:t>
            </a:fld>
            <a:endParaRPr lang="en-US"/>
          </a:p>
        </p:txBody>
      </p:sp>
      <p:sp>
        <p:nvSpPr>
          <p:cNvPr id="5" name="Date Placeholder 4">
            <a:extLst>
              <a:ext uri="{FF2B5EF4-FFF2-40B4-BE49-F238E27FC236}">
                <a16:creationId xmlns:a16="http://schemas.microsoft.com/office/drawing/2014/main" id="{24BAA1E9-6F9D-4479-96D3-799311BD54DD}"/>
              </a:ext>
            </a:extLst>
          </p:cNvPr>
          <p:cNvSpPr>
            <a:spLocks noGrp="1"/>
          </p:cNvSpPr>
          <p:nvPr>
            <p:ph type="dt" idx="1"/>
          </p:nvPr>
        </p:nvSpPr>
        <p:spPr/>
        <p:txBody>
          <a:bodyPr/>
          <a:lstStyle/>
          <a:p>
            <a:r>
              <a:rPr lang="en-US"/>
              <a:t>7/19/2020</a:t>
            </a:r>
          </a:p>
        </p:txBody>
      </p:sp>
    </p:spTree>
    <p:extLst>
      <p:ext uri="{BB962C8B-B14F-4D97-AF65-F5344CB8AC3E}">
        <p14:creationId xmlns:p14="http://schemas.microsoft.com/office/powerpoint/2010/main" val="1458445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440239"/>
            <a:ext cx="5852160" cy="3960813"/>
          </a:xfrm>
        </p:spPr>
        <p:txBody>
          <a:bodyPr/>
          <a:lstStyle/>
          <a:p>
            <a:r>
              <a:rPr lang="en-US" b="1" dirty="0"/>
              <a:t>Amos 4:12 </a:t>
            </a:r>
            <a:r>
              <a:rPr lang="en-US" dirty="0"/>
              <a:t>- Therefore thus will I do unto thee, O Israel: and because I will do this unto thee, </a:t>
            </a:r>
            <a:r>
              <a:rPr lang="en-US" b="1" u="sng" dirty="0"/>
              <a:t>prepare to meet thy God, O Israel</a:t>
            </a:r>
            <a:r>
              <a:rPr lang="en-US" dirty="0"/>
              <a:t>. As Amos told Israel, let us prepare to meet God in judgement!</a:t>
            </a:r>
          </a:p>
          <a:p>
            <a:endParaRPr lang="en-US" dirty="0"/>
          </a:p>
          <a:p>
            <a:endParaRPr lang="en-US" dirty="0"/>
          </a:p>
        </p:txBody>
      </p:sp>
      <p:sp>
        <p:nvSpPr>
          <p:cNvPr id="4" name="Slide Number Placeholder 3"/>
          <p:cNvSpPr>
            <a:spLocks noGrp="1"/>
          </p:cNvSpPr>
          <p:nvPr>
            <p:ph type="sldNum" sz="quarter" idx="5"/>
          </p:nvPr>
        </p:nvSpPr>
        <p:spPr/>
        <p:txBody>
          <a:bodyPr/>
          <a:lstStyle/>
          <a:p>
            <a:fld id="{F6C9E799-2A55-486E-8443-FCC08CE7C93D}" type="slidenum">
              <a:rPr lang="en-US" smtClean="0"/>
              <a:t>11</a:t>
            </a:fld>
            <a:endParaRPr lang="en-US"/>
          </a:p>
        </p:txBody>
      </p:sp>
      <p:sp>
        <p:nvSpPr>
          <p:cNvPr id="5" name="Date Placeholder 4">
            <a:extLst>
              <a:ext uri="{FF2B5EF4-FFF2-40B4-BE49-F238E27FC236}">
                <a16:creationId xmlns:a16="http://schemas.microsoft.com/office/drawing/2014/main" id="{D2CDDF73-20A6-4AA0-9D25-FAF861C62FC9}"/>
              </a:ext>
            </a:extLst>
          </p:cNvPr>
          <p:cNvSpPr>
            <a:spLocks noGrp="1"/>
          </p:cNvSpPr>
          <p:nvPr>
            <p:ph type="dt" idx="1"/>
          </p:nvPr>
        </p:nvSpPr>
        <p:spPr/>
        <p:txBody>
          <a:bodyPr/>
          <a:lstStyle/>
          <a:p>
            <a:r>
              <a:rPr lang="en-US"/>
              <a:t>7/19/2020</a:t>
            </a:r>
          </a:p>
        </p:txBody>
      </p:sp>
    </p:spTree>
    <p:extLst>
      <p:ext uri="{BB962C8B-B14F-4D97-AF65-F5344CB8AC3E}">
        <p14:creationId xmlns:p14="http://schemas.microsoft.com/office/powerpoint/2010/main" val="1458445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7" cy="3960813"/>
          </a:xfrm>
        </p:spPr>
        <p:txBody>
          <a:bodyPr/>
          <a:lstStyle/>
          <a:p>
            <a:r>
              <a:rPr lang="en-US" altLang="en-US" b="1" dirty="0"/>
              <a:t>Acts 2:37 </a:t>
            </a:r>
            <a:r>
              <a:rPr lang="en-US" altLang="en-US" dirty="0"/>
              <a:t>- Now when they heard this, they were pricked in their heart, and said unto Peter and to the rest of the apostles, Men and brethren, </a:t>
            </a:r>
            <a:r>
              <a:rPr lang="en-US" altLang="en-US" b="1" dirty="0"/>
              <a:t>what shall we do?</a:t>
            </a:r>
          </a:p>
          <a:p>
            <a:r>
              <a:rPr lang="en-US" altLang="en-US" b="1" dirty="0"/>
              <a:t>Rom. 10:17 </a:t>
            </a:r>
            <a:r>
              <a:rPr lang="en-US" altLang="en-US" dirty="0"/>
              <a:t>- So then faith cometh by hearing, and hearing by the word of God.</a:t>
            </a:r>
          </a:p>
          <a:p>
            <a:r>
              <a:rPr lang="en-US" altLang="en-US" b="1" dirty="0"/>
              <a:t>Jn. 8:24 </a:t>
            </a:r>
            <a:r>
              <a:rPr lang="en-US" altLang="en-US" dirty="0"/>
              <a:t>-  I said therefore unto you, that ye shall die in your sins: for if ye believe not that I am he, ye shall die in your sins.</a:t>
            </a:r>
          </a:p>
          <a:p>
            <a:r>
              <a:rPr lang="en-US" altLang="en-US" b="1" dirty="0"/>
              <a:t>Acts. 17:30-31 </a:t>
            </a:r>
            <a:r>
              <a:rPr lang="en-US" altLang="en-US" dirty="0"/>
              <a:t>- And the times of this ignorance God winked at; but now </a:t>
            </a:r>
            <a:r>
              <a:rPr lang="en-US" altLang="en-US" dirty="0" err="1"/>
              <a:t>commandeth</a:t>
            </a:r>
            <a:r>
              <a:rPr lang="en-US" altLang="en-US" dirty="0"/>
              <a:t>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10:32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dirty="0"/>
          </a:p>
        </p:txBody>
      </p:sp>
      <p:sp>
        <p:nvSpPr>
          <p:cNvPr id="4" name="Date Placeholder 3"/>
          <p:cNvSpPr>
            <a:spLocks noGrp="1"/>
          </p:cNvSpPr>
          <p:nvPr>
            <p:ph type="dt" idx="1"/>
          </p:nvPr>
        </p:nvSpPr>
        <p:spPr/>
        <p:txBody>
          <a:bodyPr/>
          <a:lstStyle/>
          <a:p>
            <a:r>
              <a:rPr lang="en-US"/>
              <a:t>7/19/2020</a:t>
            </a:r>
          </a:p>
        </p:txBody>
      </p:sp>
      <p:sp>
        <p:nvSpPr>
          <p:cNvPr id="5" name="Slide Number Placeholder 4"/>
          <p:cNvSpPr>
            <a:spLocks noGrp="1"/>
          </p:cNvSpPr>
          <p:nvPr>
            <p:ph type="sldNum" sz="quarter" idx="5"/>
          </p:nvPr>
        </p:nvSpPr>
        <p:spPr/>
        <p:txBody>
          <a:bodyPr/>
          <a:lstStyle/>
          <a:p>
            <a:fld id="{F6C9E799-2A55-486E-8443-FCC08CE7C93D}" type="slidenum">
              <a:rPr lang="en-US" smtClean="0"/>
              <a:t>12</a:t>
            </a:fld>
            <a:endParaRPr lang="en-US"/>
          </a:p>
        </p:txBody>
      </p:sp>
    </p:spTree>
    <p:extLst>
      <p:ext uri="{BB962C8B-B14F-4D97-AF65-F5344CB8AC3E}">
        <p14:creationId xmlns:p14="http://schemas.microsoft.com/office/powerpoint/2010/main" val="3087784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Gen. 19:12-26 - See vss. 17-19, 22</a:t>
            </a:r>
          </a:p>
          <a:p>
            <a:r>
              <a:rPr lang="en-US" b="1" dirty="0"/>
              <a:t>1 Sam 19:1-12 - See vss. 8-12</a:t>
            </a:r>
          </a:p>
          <a:p>
            <a:r>
              <a:rPr lang="en-US" b="1" dirty="0"/>
              <a:t>Acts 9:21-25 - Read Comment</a:t>
            </a:r>
          </a:p>
          <a:p>
            <a:r>
              <a:rPr lang="en-US" b="1" dirty="0"/>
              <a:t>Acts 12:1-16 - See vss. 5-16</a:t>
            </a:r>
          </a:p>
          <a:p>
            <a:r>
              <a:rPr lang="en-US" b="1" dirty="0"/>
              <a:t>Acts 27:21-44 - See vss. 37-44</a:t>
            </a:r>
          </a:p>
        </p:txBody>
      </p:sp>
      <p:sp>
        <p:nvSpPr>
          <p:cNvPr id="4" name="Slide Number Placeholder 3"/>
          <p:cNvSpPr>
            <a:spLocks noGrp="1"/>
          </p:cNvSpPr>
          <p:nvPr>
            <p:ph type="sldNum" sz="quarter" idx="5"/>
          </p:nvPr>
        </p:nvSpPr>
        <p:spPr/>
        <p:txBody>
          <a:bodyPr/>
          <a:lstStyle/>
          <a:p>
            <a:fld id="{F6C9E799-2A55-486E-8443-FCC08CE7C93D}" type="slidenum">
              <a:rPr lang="en-US" smtClean="0"/>
              <a:t>2</a:t>
            </a:fld>
            <a:endParaRPr lang="en-US"/>
          </a:p>
        </p:txBody>
      </p:sp>
      <p:sp>
        <p:nvSpPr>
          <p:cNvPr id="5" name="Date Placeholder 4">
            <a:extLst>
              <a:ext uri="{FF2B5EF4-FFF2-40B4-BE49-F238E27FC236}">
                <a16:creationId xmlns:a16="http://schemas.microsoft.com/office/drawing/2014/main" id="{8CF32E5F-F80A-409F-B053-509C865E72F9}"/>
              </a:ext>
            </a:extLst>
          </p:cNvPr>
          <p:cNvSpPr>
            <a:spLocks noGrp="1"/>
          </p:cNvSpPr>
          <p:nvPr>
            <p:ph type="dt" idx="1"/>
          </p:nvPr>
        </p:nvSpPr>
        <p:spPr/>
        <p:txBody>
          <a:bodyPr/>
          <a:lstStyle/>
          <a:p>
            <a:r>
              <a:rPr lang="en-US"/>
              <a:t>7/19/2020</a:t>
            </a:r>
          </a:p>
        </p:txBody>
      </p:sp>
    </p:spTree>
    <p:extLst>
      <p:ext uri="{BB962C8B-B14F-4D97-AF65-F5344CB8AC3E}">
        <p14:creationId xmlns:p14="http://schemas.microsoft.com/office/powerpoint/2010/main" val="1208798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8"/>
            <a:ext cx="7315200" cy="4639170"/>
          </a:xfrm>
        </p:spPr>
        <p:txBody>
          <a:bodyPr/>
          <a:lstStyle/>
          <a:p>
            <a:r>
              <a:rPr lang="en-US" b="1" dirty="0"/>
              <a:t>Hebrews 2:1-4 - </a:t>
            </a:r>
            <a:r>
              <a:rPr lang="en-US" dirty="0"/>
              <a:t>1 Therefore we ought to give the more earnest heed to the things which we have heard, lest at any time we should let them slip. 2 For if the word spoken by angels was </a:t>
            </a:r>
            <a:r>
              <a:rPr lang="en-US" dirty="0" err="1"/>
              <a:t>stedfast</a:t>
            </a:r>
            <a:r>
              <a:rPr lang="en-US" dirty="0"/>
              <a:t>, and every transgression and disobedience received a just recompence of reward; 3 </a:t>
            </a:r>
            <a:r>
              <a:rPr lang="en-US" b="1" i="1" dirty="0"/>
              <a:t>How shall we escape</a:t>
            </a:r>
            <a:r>
              <a:rPr lang="en-US" dirty="0"/>
              <a:t>, if we neglect so great salvation; which at the first began to be spoken by the Lord, and was confirmed unto us by them that heard him; 4 God also bearing them witness, both with signs and wonders, and with divers miracles, and gifts of the Holy Ghost, according to his own will? </a:t>
            </a:r>
          </a:p>
          <a:p>
            <a:pPr algn="l"/>
            <a:endParaRPr lang="en-US" b="1" dirty="0"/>
          </a:p>
        </p:txBody>
      </p:sp>
      <p:sp>
        <p:nvSpPr>
          <p:cNvPr id="4" name="Slide Number Placeholder 3"/>
          <p:cNvSpPr>
            <a:spLocks noGrp="1"/>
          </p:cNvSpPr>
          <p:nvPr>
            <p:ph type="sldNum" sz="quarter" idx="5"/>
          </p:nvPr>
        </p:nvSpPr>
        <p:spPr/>
        <p:txBody>
          <a:bodyPr/>
          <a:lstStyle/>
          <a:p>
            <a:fld id="{F6C9E799-2A55-486E-8443-FCC08CE7C93D}" type="slidenum">
              <a:rPr lang="en-US" smtClean="0"/>
              <a:t>3</a:t>
            </a:fld>
            <a:endParaRPr lang="en-US"/>
          </a:p>
        </p:txBody>
      </p:sp>
      <p:sp>
        <p:nvSpPr>
          <p:cNvPr id="5" name="Date Placeholder 4">
            <a:extLst>
              <a:ext uri="{FF2B5EF4-FFF2-40B4-BE49-F238E27FC236}">
                <a16:creationId xmlns:a16="http://schemas.microsoft.com/office/drawing/2014/main" id="{4AE41C39-D5B4-4DAB-8933-7DB725F71D6C}"/>
              </a:ext>
            </a:extLst>
          </p:cNvPr>
          <p:cNvSpPr>
            <a:spLocks noGrp="1"/>
          </p:cNvSpPr>
          <p:nvPr>
            <p:ph type="dt" idx="1"/>
          </p:nvPr>
        </p:nvSpPr>
        <p:spPr/>
        <p:txBody>
          <a:bodyPr/>
          <a:lstStyle/>
          <a:p>
            <a:r>
              <a:rPr lang="en-US"/>
              <a:t>7/19/2020</a:t>
            </a:r>
          </a:p>
        </p:txBody>
      </p:sp>
    </p:spTree>
    <p:extLst>
      <p:ext uri="{BB962C8B-B14F-4D97-AF65-F5344CB8AC3E}">
        <p14:creationId xmlns:p14="http://schemas.microsoft.com/office/powerpoint/2010/main" val="201903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40"/>
            <a:ext cx="7313506" cy="4679234"/>
          </a:xfrm>
        </p:spPr>
        <p:txBody>
          <a:bodyPr/>
          <a:lstStyle/>
          <a:p>
            <a:pPr defTabSz="966612">
              <a:defRPr/>
            </a:pPr>
            <a:r>
              <a:rPr lang="en-US" b="1" dirty="0"/>
              <a:t>Personal Responsibility</a:t>
            </a:r>
            <a:endParaRPr lang="en-US" dirty="0"/>
          </a:p>
          <a:p>
            <a:pPr defTabSz="966612">
              <a:defRPr/>
            </a:pPr>
            <a:endParaRPr lang="en-US" dirty="0"/>
          </a:p>
          <a:p>
            <a:pPr defTabSz="966612">
              <a:defRPr/>
            </a:pPr>
            <a:r>
              <a:rPr lang="en-US" b="1" dirty="0"/>
              <a:t>Gen. 3:9-13 </a:t>
            </a:r>
            <a:r>
              <a:rPr lang="en-US" dirty="0"/>
              <a:t>- And the LORD God called unto Adam, and said unto him, Where art thou? 10 And he said, I heard thy voice in the garden, and I was afraid, because I was naked; and I hid myself. 11 And he said, Who told thee that thou </a:t>
            </a:r>
            <a:r>
              <a:rPr lang="en-US" dirty="0" err="1"/>
              <a:t>wast</a:t>
            </a:r>
            <a:r>
              <a:rPr lang="en-US" dirty="0"/>
              <a:t> naked? Hast thou eaten of the tree, whereof I commanded thee that thou shouldest not eat? 12 And the man said, The woman whom thou </a:t>
            </a:r>
            <a:r>
              <a:rPr lang="en-US" dirty="0" err="1"/>
              <a:t>gavest</a:t>
            </a:r>
            <a:r>
              <a:rPr lang="en-US" dirty="0"/>
              <a:t> to be with me, she gave me of the tree, and I did eat. 13 And the LORD God said unto the woman, What is this that thou hast done? And the woman said, The serpent beguiled me, and I did eat.</a:t>
            </a:r>
          </a:p>
          <a:p>
            <a:pPr defTabSz="966612">
              <a:defRPr/>
            </a:pPr>
            <a:endParaRPr lang="en-US" dirty="0"/>
          </a:p>
          <a:p>
            <a:pPr defTabSz="966612">
              <a:defRPr/>
            </a:pPr>
            <a:r>
              <a:rPr lang="en-US" b="1" dirty="0"/>
              <a:t>Ezek. 18:20-24 </a:t>
            </a:r>
            <a:r>
              <a:rPr lang="en-US" dirty="0"/>
              <a:t>- The soul that </a:t>
            </a:r>
            <a:r>
              <a:rPr lang="en-US" dirty="0" err="1"/>
              <a:t>sinneth</a:t>
            </a:r>
            <a:r>
              <a:rPr lang="en-US" dirty="0"/>
              <a:t>, it shall die. The son shall not bear the iniquity of the father, neither shall the father bear the iniquity of the son: the righteousness of the righteous shall be upon him, and the wickedness of the wicked shall be upon him. 21 But if the wicked will turn from all his sins that he hath committed, and keep all my statutes, and do that which is lawful and right, he shall surely live, he shall not die. 22 All his transgressions that he hath committed, they shall not be mentioned unto him: in his righteousness that he hath done he shall live. 23 Have I any pleasure at all that the wicked should die? saith the Lord GOD: and not that he should return from his ways, and live? 24 But when the righteous </a:t>
            </a:r>
            <a:r>
              <a:rPr lang="en-US" dirty="0" err="1"/>
              <a:t>turneth</a:t>
            </a:r>
            <a:r>
              <a:rPr lang="en-US" dirty="0"/>
              <a:t> away from his righteousness, and </a:t>
            </a:r>
            <a:r>
              <a:rPr lang="en-US" dirty="0" err="1"/>
              <a:t>committeth</a:t>
            </a:r>
            <a:r>
              <a:rPr lang="en-US" dirty="0"/>
              <a:t> iniquity, and doeth according to all the abominations that the wicked man doeth, shall he live? All his righteousness that he hath done shall not be mentioned: in his trespass that he hath trespassed, and in his sin that he hath sinned, in them shall he die.</a:t>
            </a:r>
          </a:p>
          <a:p>
            <a:endParaRPr lang="en-US" dirty="0"/>
          </a:p>
        </p:txBody>
      </p:sp>
      <p:sp>
        <p:nvSpPr>
          <p:cNvPr id="4" name="Slide Number Placeholder 3"/>
          <p:cNvSpPr>
            <a:spLocks noGrp="1"/>
          </p:cNvSpPr>
          <p:nvPr>
            <p:ph type="sldNum" sz="quarter" idx="5"/>
          </p:nvPr>
        </p:nvSpPr>
        <p:spPr/>
        <p:txBody>
          <a:bodyPr/>
          <a:lstStyle/>
          <a:p>
            <a:fld id="{F6C9E799-2A55-486E-8443-FCC08CE7C93D}" type="slidenum">
              <a:rPr lang="en-US" smtClean="0"/>
              <a:t>4</a:t>
            </a:fld>
            <a:endParaRPr lang="en-US"/>
          </a:p>
        </p:txBody>
      </p:sp>
      <p:sp>
        <p:nvSpPr>
          <p:cNvPr id="5" name="Date Placeholder 4">
            <a:extLst>
              <a:ext uri="{FF2B5EF4-FFF2-40B4-BE49-F238E27FC236}">
                <a16:creationId xmlns:a16="http://schemas.microsoft.com/office/drawing/2014/main" id="{7405E9E4-2638-4549-ADEE-D277B27AF33B}"/>
              </a:ext>
            </a:extLst>
          </p:cNvPr>
          <p:cNvSpPr>
            <a:spLocks noGrp="1"/>
          </p:cNvSpPr>
          <p:nvPr>
            <p:ph type="dt" idx="1"/>
          </p:nvPr>
        </p:nvSpPr>
        <p:spPr/>
        <p:txBody>
          <a:bodyPr/>
          <a:lstStyle/>
          <a:p>
            <a:r>
              <a:rPr lang="en-US"/>
              <a:t>7/19/2020</a:t>
            </a:r>
          </a:p>
        </p:txBody>
      </p:sp>
    </p:spTree>
    <p:extLst>
      <p:ext uri="{BB962C8B-B14F-4D97-AF65-F5344CB8AC3E}">
        <p14:creationId xmlns:p14="http://schemas.microsoft.com/office/powerpoint/2010/main" val="1458445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5201" cy="4679236"/>
          </a:xfrm>
        </p:spPr>
        <p:txBody>
          <a:bodyPr/>
          <a:lstStyle/>
          <a:p>
            <a:r>
              <a:rPr lang="en-US" b="1" dirty="0"/>
              <a:t>Our Influence Upon Others</a:t>
            </a:r>
          </a:p>
          <a:p>
            <a:endParaRPr lang="en-US" b="1" dirty="0"/>
          </a:p>
          <a:p>
            <a:r>
              <a:rPr lang="en-US" b="1" dirty="0"/>
              <a:t>Matt. 5:9 </a:t>
            </a:r>
            <a:r>
              <a:rPr lang="en-US" dirty="0"/>
              <a:t>-  Blessed are the peacemakers: for they shall be called the children of God.</a:t>
            </a:r>
          </a:p>
          <a:p>
            <a:pPr algn="l"/>
            <a:r>
              <a:rPr lang="en-US" b="1" dirty="0"/>
              <a:t>1 Cor. 10:32 </a:t>
            </a:r>
            <a:r>
              <a:rPr lang="en-US" dirty="0"/>
              <a:t>- Give none offence, neither to the Jews, nor to the Gentiles, nor to the church of God. </a:t>
            </a:r>
          </a:p>
          <a:p>
            <a:pPr algn="l"/>
            <a:r>
              <a:rPr lang="en-US" b="1" dirty="0">
                <a:latin typeface="TimesNewRoman"/>
              </a:rPr>
              <a:t>Matt. 5:13-16 </a:t>
            </a:r>
            <a:r>
              <a:rPr lang="en-US" dirty="0">
                <a:latin typeface="TimesNewRoman"/>
              </a:rPr>
              <a:t>- Ye are the </a:t>
            </a:r>
            <a:r>
              <a:rPr lang="en-US" b="1" dirty="0">
                <a:latin typeface="TimesNewRoman"/>
              </a:rPr>
              <a:t>salt of the earth</a:t>
            </a:r>
            <a:r>
              <a:rPr lang="en-US" dirty="0">
                <a:latin typeface="TimesNewRoman"/>
              </a:rPr>
              <a:t>: but if the salt have lost his </a:t>
            </a:r>
            <a:r>
              <a:rPr lang="en-US" dirty="0" err="1">
                <a:latin typeface="TimesNewRoman"/>
              </a:rPr>
              <a:t>savour</a:t>
            </a:r>
            <a:r>
              <a:rPr lang="en-US" dirty="0">
                <a:latin typeface="TimesNewRoman"/>
              </a:rPr>
              <a:t>, wherewith shall it be salted? it is thenceforth good for nothing, but to be cast out, and to be trodden under foot of men. 14 Ye are </a:t>
            </a:r>
            <a:r>
              <a:rPr lang="en-US" b="1" dirty="0">
                <a:latin typeface="TimesNewRoman"/>
              </a:rPr>
              <a:t>the light of the world</a:t>
            </a:r>
            <a:r>
              <a:rPr lang="en-US" dirty="0">
                <a:latin typeface="TimesNewRoman"/>
              </a:rPr>
              <a:t>. A city that is set on an hill cannot be hid. 15 Neither do men light a candle, and put it under a bushel, but on a candlestick; and it giveth light unto all that are in the house. 16 Let your light so shine before men, that they may see your good works, and glorify your Father which is in heaven.</a:t>
            </a:r>
          </a:p>
          <a:p>
            <a:pPr algn="l"/>
            <a:endParaRPr lang="en-US" dirty="0"/>
          </a:p>
        </p:txBody>
      </p:sp>
      <p:sp>
        <p:nvSpPr>
          <p:cNvPr id="4" name="Slide Number Placeholder 3"/>
          <p:cNvSpPr>
            <a:spLocks noGrp="1"/>
          </p:cNvSpPr>
          <p:nvPr>
            <p:ph type="sldNum" sz="quarter" idx="5"/>
          </p:nvPr>
        </p:nvSpPr>
        <p:spPr/>
        <p:txBody>
          <a:bodyPr/>
          <a:lstStyle/>
          <a:p>
            <a:fld id="{F6C9E799-2A55-486E-8443-FCC08CE7C93D}" type="slidenum">
              <a:rPr lang="en-US" smtClean="0"/>
              <a:t>5</a:t>
            </a:fld>
            <a:endParaRPr lang="en-US"/>
          </a:p>
        </p:txBody>
      </p:sp>
      <p:sp>
        <p:nvSpPr>
          <p:cNvPr id="5" name="Date Placeholder 4">
            <a:extLst>
              <a:ext uri="{FF2B5EF4-FFF2-40B4-BE49-F238E27FC236}">
                <a16:creationId xmlns:a16="http://schemas.microsoft.com/office/drawing/2014/main" id="{BC9E7C8E-2015-451B-A186-613C9561ACF4}"/>
              </a:ext>
            </a:extLst>
          </p:cNvPr>
          <p:cNvSpPr>
            <a:spLocks noGrp="1"/>
          </p:cNvSpPr>
          <p:nvPr>
            <p:ph type="dt" idx="1"/>
          </p:nvPr>
        </p:nvSpPr>
        <p:spPr/>
        <p:txBody>
          <a:bodyPr/>
          <a:lstStyle/>
          <a:p>
            <a:r>
              <a:rPr lang="en-US"/>
              <a:t>7/19/2020</a:t>
            </a:r>
          </a:p>
        </p:txBody>
      </p:sp>
    </p:spTree>
    <p:extLst>
      <p:ext uri="{BB962C8B-B14F-4D97-AF65-F5344CB8AC3E}">
        <p14:creationId xmlns:p14="http://schemas.microsoft.com/office/powerpoint/2010/main" val="1458445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41"/>
            <a:ext cx="7313507" cy="5160961"/>
          </a:xfrm>
        </p:spPr>
        <p:txBody>
          <a:bodyPr/>
          <a:lstStyle/>
          <a:p>
            <a:r>
              <a:rPr lang="en-US" b="1" dirty="0"/>
              <a:t>God’s Presence</a:t>
            </a:r>
            <a:r>
              <a:rPr lang="en-US" dirty="0"/>
              <a:t>.</a:t>
            </a:r>
          </a:p>
          <a:p>
            <a:r>
              <a:rPr lang="en-US" b="1" dirty="0"/>
              <a:t>Heb. 4:13 </a:t>
            </a:r>
            <a:r>
              <a:rPr lang="en-US" dirty="0"/>
              <a:t>- Neither is there any creature that is not manifest in his sight: but all things are naked and opened unto the eyes of him with whom we have to do.</a:t>
            </a:r>
          </a:p>
          <a:p>
            <a:r>
              <a:rPr lang="en-US" b="1" dirty="0"/>
              <a:t>Job 34:21 </a:t>
            </a:r>
            <a:r>
              <a:rPr lang="en-US" dirty="0"/>
              <a:t>- For his eyes are upon the ways of man, and he </a:t>
            </a:r>
            <a:r>
              <a:rPr lang="en-US" dirty="0" err="1"/>
              <a:t>seeth</a:t>
            </a:r>
            <a:r>
              <a:rPr lang="en-US" dirty="0"/>
              <a:t> all his goings.</a:t>
            </a:r>
          </a:p>
          <a:p>
            <a:r>
              <a:rPr lang="en-US" b="1" dirty="0"/>
              <a:t>Psa. 33:13-14</a:t>
            </a:r>
            <a:r>
              <a:rPr lang="en-US" dirty="0"/>
              <a:t> - The LORD </a:t>
            </a:r>
            <a:r>
              <a:rPr lang="en-US" dirty="0" err="1"/>
              <a:t>looketh</a:t>
            </a:r>
            <a:r>
              <a:rPr lang="en-US" dirty="0"/>
              <a:t> from heaven; he </a:t>
            </a:r>
            <a:r>
              <a:rPr lang="en-US" dirty="0" err="1"/>
              <a:t>beholdeth</a:t>
            </a:r>
            <a:r>
              <a:rPr lang="en-US" dirty="0"/>
              <a:t> all the sons of men. 14 From the place of his habitation he </a:t>
            </a:r>
            <a:r>
              <a:rPr lang="en-US" dirty="0" err="1"/>
              <a:t>looketh</a:t>
            </a:r>
            <a:r>
              <a:rPr lang="en-US" dirty="0"/>
              <a:t> upon all the inhabitants of the earth.</a:t>
            </a:r>
          </a:p>
          <a:p>
            <a:r>
              <a:rPr lang="en-US" b="1" dirty="0"/>
              <a:t>Psa. 139:7-12 </a:t>
            </a:r>
            <a:r>
              <a:rPr lang="en-US" dirty="0"/>
              <a:t>- Whither shall I go from thy spirit? or whither shall I flee from thy presence? 8 If I ascend up into heaven, thou art there: if I make my bed in hell, behold, thou art there. 9 If I take the wings of the morning, and dwell in the uttermost parts of the sea; 10 Even there shall thy hand lead me, and thy right hand shall hold me. 11 If I say, Surely the darkness shall cover me; even the night shall be light about me. 12 Yea, the darkness </a:t>
            </a:r>
            <a:r>
              <a:rPr lang="en-US" dirty="0" err="1"/>
              <a:t>hideth</a:t>
            </a:r>
            <a:r>
              <a:rPr lang="en-US" dirty="0"/>
              <a:t> not from thee; but the night shineth as the day: the darkness and the light are both alike to thee.</a:t>
            </a:r>
          </a:p>
          <a:p>
            <a:r>
              <a:rPr lang="en-US" b="1" dirty="0"/>
              <a:t>Jonah 1:1-4 </a:t>
            </a:r>
            <a:r>
              <a:rPr lang="en-US" dirty="0"/>
              <a:t>- Now the word of the LORD came unto Jonah the son of </a:t>
            </a:r>
            <a:r>
              <a:rPr lang="en-US" dirty="0" err="1"/>
              <a:t>Amittai</a:t>
            </a:r>
            <a:r>
              <a:rPr lang="en-US" dirty="0"/>
              <a:t>, saying, 2 Arise, go to Nineveh, that great city, and cry against it; for their wickedness is come up before me. 3 But Jonah rose up to flee unto Tarshish </a:t>
            </a:r>
            <a:r>
              <a:rPr lang="en-US" b="1" dirty="0"/>
              <a:t>from the presence of the LORD</a:t>
            </a:r>
            <a:r>
              <a:rPr lang="en-US" dirty="0"/>
              <a:t>, and went down to Joppa; and he found a ship going to Tarshish: so he paid the fare thereof, and went down into it, to go with them unto Tarshish from the presence of the LORD. 4 But the LORD sent out a great wind into the sea, and there was a mighty tempest in the sea, so that the ship was like to be broken. {sent out:</a:t>
            </a:r>
          </a:p>
          <a:p>
            <a:r>
              <a:rPr lang="en-US" b="1" dirty="0"/>
              <a:t>Jonah 1:11-17 </a:t>
            </a:r>
            <a:r>
              <a:rPr lang="en-US" dirty="0"/>
              <a:t>- Then said they unto him, What shall we do unto thee, that the sea may be calm unto us? for the sea wrought, and was tempestuous. 12 And he said unto them, Take me up, and cast me forth into the sea; so shall the sea be calm unto you: for I know that for my sake this great tempest is upon you. 13 Nevertheless the men rowed hard to bring it to the land; but they could not: for the sea wrought, and was tempestuous against them. 14 Wherefore they cried unto the LORD, and said, We beseech thee, O LORD, we beseech thee, let us not perish for this man's life, and lay not upon us innocent blood: for thou, O LORD, hast done as it pleased thee. 15 So they took up Jonah, and cast him forth into the sea: and the sea ceased from her raging. 16 Then the men feared the LORD exceedingly, and offered a sacrifice unto the LORD, and made vows. {offered...: Heb. sacrifice unto the LORD, and vowed vows} 17 Now the LORD had prepared a great fish to swallow up Jonah. And Jonah was in the belly of the fish three days and three nights.</a:t>
            </a:r>
          </a:p>
          <a:p>
            <a:r>
              <a:rPr lang="en-US" b="1" dirty="0"/>
              <a:t>Jonah 2:1-10 Read Comment</a:t>
            </a:r>
          </a:p>
          <a:p>
            <a:r>
              <a:rPr lang="en-US" b="1" dirty="0"/>
              <a:t>Johan 3:1-3 </a:t>
            </a:r>
            <a:r>
              <a:rPr lang="en-US" dirty="0"/>
              <a:t>- And the word of the LORD came unto Jonah the second time, saying, 2 Arise, go unto Nineveh, that great city, and preach unto it the preaching that I bid thee. 3 So Jonah arose, and went unto Nineveh, according to the word of the LORD. Now Nineveh was an exceeding great city of three days' journey.</a:t>
            </a:r>
          </a:p>
          <a:p>
            <a:endParaRPr lang="en-US" dirty="0"/>
          </a:p>
        </p:txBody>
      </p:sp>
      <p:sp>
        <p:nvSpPr>
          <p:cNvPr id="4" name="Slide Number Placeholder 3"/>
          <p:cNvSpPr>
            <a:spLocks noGrp="1"/>
          </p:cNvSpPr>
          <p:nvPr>
            <p:ph type="sldNum" sz="quarter" idx="5"/>
          </p:nvPr>
        </p:nvSpPr>
        <p:spPr/>
        <p:txBody>
          <a:bodyPr/>
          <a:lstStyle/>
          <a:p>
            <a:fld id="{F6C9E799-2A55-486E-8443-FCC08CE7C93D}" type="slidenum">
              <a:rPr lang="en-US" smtClean="0"/>
              <a:t>6</a:t>
            </a:fld>
            <a:endParaRPr lang="en-US"/>
          </a:p>
        </p:txBody>
      </p:sp>
      <p:sp>
        <p:nvSpPr>
          <p:cNvPr id="5" name="Date Placeholder 4">
            <a:extLst>
              <a:ext uri="{FF2B5EF4-FFF2-40B4-BE49-F238E27FC236}">
                <a16:creationId xmlns:a16="http://schemas.microsoft.com/office/drawing/2014/main" id="{EA7B6045-BCDB-4990-BE5E-56DAC83D28DA}"/>
              </a:ext>
            </a:extLst>
          </p:cNvPr>
          <p:cNvSpPr>
            <a:spLocks noGrp="1"/>
          </p:cNvSpPr>
          <p:nvPr>
            <p:ph type="dt" idx="1"/>
          </p:nvPr>
        </p:nvSpPr>
        <p:spPr/>
        <p:txBody>
          <a:bodyPr/>
          <a:lstStyle/>
          <a:p>
            <a:r>
              <a:rPr lang="en-US"/>
              <a:t>7/19/2020</a:t>
            </a:r>
          </a:p>
        </p:txBody>
      </p:sp>
    </p:spTree>
    <p:extLst>
      <p:ext uri="{BB962C8B-B14F-4D97-AF65-F5344CB8AC3E}">
        <p14:creationId xmlns:p14="http://schemas.microsoft.com/office/powerpoint/2010/main" val="1458445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5200" cy="4171326"/>
          </a:xfrm>
        </p:spPr>
        <p:txBody>
          <a:bodyPr/>
          <a:lstStyle/>
          <a:p>
            <a:r>
              <a:rPr lang="en-US" b="1" dirty="0"/>
              <a:t>The Physical Consequences of Our Sin</a:t>
            </a:r>
            <a:r>
              <a:rPr lang="en-US" dirty="0"/>
              <a:t>. </a:t>
            </a:r>
          </a:p>
          <a:p>
            <a:endParaRPr lang="en-US" dirty="0"/>
          </a:p>
          <a:p>
            <a:r>
              <a:rPr lang="en-US" b="1" dirty="0"/>
              <a:t>Rom. 6:23 </a:t>
            </a:r>
            <a:r>
              <a:rPr lang="en-US" dirty="0"/>
              <a:t>- For the wages of sin is death; but the gift of God is eternal life through Jesus Christ our Lord.</a:t>
            </a:r>
          </a:p>
          <a:p>
            <a:r>
              <a:rPr lang="en-US" b="1" dirty="0"/>
              <a:t>2 Sam. 12:1-14 - READ COMMENT</a:t>
            </a:r>
          </a:p>
          <a:p>
            <a:r>
              <a:rPr lang="en-US" b="1" dirty="0"/>
              <a:t>2 Sam. 12:18-23</a:t>
            </a:r>
            <a:r>
              <a:rPr lang="en-US" dirty="0"/>
              <a:t> - </a:t>
            </a:r>
            <a:r>
              <a:rPr lang="en-US" b="1" dirty="0"/>
              <a:t>And it came to pass on the seventh day, that the child died</a:t>
            </a:r>
            <a:r>
              <a:rPr lang="en-US" dirty="0"/>
              <a:t>. And the servants of David feared to tell him that the child was dead: for they said, Behold, while the child was yet alive, we spake unto him, and he would not hearken unto our voice: how will he then vex himself, if we tell him that the child is dead? {vex: Heb. do hurt} 19 But when David saw that his servants whispered, David perceived that the child was dead: therefore David said unto his servants, Is the child dead? And they said, He is dead. 20 Then David arose from the earth, and washed, and anointed himself, and changed his apparel, and came into the house of the LORD, and worshipped: then he came to his own house; and when he required, they set bread before him, and he did eat. 21 Then said his servants unto him, What thing is this that thou hast done? thou didst fast and weep for the child, while it was alive; but when the child was dead, thou didst rise and eat bread. 22 And he said, While the child was yet alive, I fasted and wept: for I said, Who can tell whether GOD will be gracious to me, that the child may live? </a:t>
            </a:r>
            <a:r>
              <a:rPr lang="en-US" b="1" dirty="0"/>
              <a:t>23 But now he is dead, wherefore should I fast? can I bring him back again? </a:t>
            </a:r>
            <a:r>
              <a:rPr lang="en-US" b="1" u="sng" dirty="0"/>
              <a:t>I shall go to him, but he shall not return to me</a:t>
            </a:r>
            <a:r>
              <a:rPr lang="en-US" b="1" dirty="0"/>
              <a:t>.</a:t>
            </a:r>
          </a:p>
        </p:txBody>
      </p:sp>
      <p:sp>
        <p:nvSpPr>
          <p:cNvPr id="4" name="Slide Number Placeholder 3"/>
          <p:cNvSpPr>
            <a:spLocks noGrp="1"/>
          </p:cNvSpPr>
          <p:nvPr>
            <p:ph type="sldNum" sz="quarter" idx="5"/>
          </p:nvPr>
        </p:nvSpPr>
        <p:spPr/>
        <p:txBody>
          <a:bodyPr/>
          <a:lstStyle/>
          <a:p>
            <a:fld id="{F6C9E799-2A55-486E-8443-FCC08CE7C93D}" type="slidenum">
              <a:rPr lang="en-US" smtClean="0"/>
              <a:t>7</a:t>
            </a:fld>
            <a:endParaRPr lang="en-US"/>
          </a:p>
        </p:txBody>
      </p:sp>
      <p:sp>
        <p:nvSpPr>
          <p:cNvPr id="5" name="Date Placeholder 4">
            <a:extLst>
              <a:ext uri="{FF2B5EF4-FFF2-40B4-BE49-F238E27FC236}">
                <a16:creationId xmlns:a16="http://schemas.microsoft.com/office/drawing/2014/main" id="{CC0F0B67-A137-472A-9C30-85968921B924}"/>
              </a:ext>
            </a:extLst>
          </p:cNvPr>
          <p:cNvSpPr>
            <a:spLocks noGrp="1"/>
          </p:cNvSpPr>
          <p:nvPr>
            <p:ph type="dt" idx="1"/>
          </p:nvPr>
        </p:nvSpPr>
        <p:spPr/>
        <p:txBody>
          <a:bodyPr/>
          <a:lstStyle/>
          <a:p>
            <a:r>
              <a:rPr lang="en-US"/>
              <a:t>7/19/2020</a:t>
            </a:r>
          </a:p>
        </p:txBody>
      </p:sp>
    </p:spTree>
    <p:extLst>
      <p:ext uri="{BB962C8B-B14F-4D97-AF65-F5344CB8AC3E}">
        <p14:creationId xmlns:p14="http://schemas.microsoft.com/office/powerpoint/2010/main" val="1458445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5200" cy="3960813"/>
          </a:xfrm>
        </p:spPr>
        <p:txBody>
          <a:bodyPr/>
          <a:lstStyle/>
          <a:p>
            <a:r>
              <a:rPr lang="en-US" b="1" dirty="0"/>
              <a:t>Gal. 6:7-8 </a:t>
            </a:r>
            <a:r>
              <a:rPr lang="en-US" dirty="0"/>
              <a:t>-  Be not deceived; God is not mocked: for whatsoever a man soweth, that shall he also reap. 8 For he that soweth to his flesh shall of the flesh reap corruption; but he that soweth to the Spirit shall of the Spirit reap life everlasting.</a:t>
            </a:r>
          </a:p>
        </p:txBody>
      </p:sp>
      <p:sp>
        <p:nvSpPr>
          <p:cNvPr id="4" name="Slide Number Placeholder 3"/>
          <p:cNvSpPr>
            <a:spLocks noGrp="1"/>
          </p:cNvSpPr>
          <p:nvPr>
            <p:ph type="sldNum" sz="quarter" idx="5"/>
          </p:nvPr>
        </p:nvSpPr>
        <p:spPr/>
        <p:txBody>
          <a:bodyPr/>
          <a:lstStyle/>
          <a:p>
            <a:fld id="{F6C9E799-2A55-486E-8443-FCC08CE7C93D}" type="slidenum">
              <a:rPr lang="en-US" smtClean="0"/>
              <a:t>8</a:t>
            </a:fld>
            <a:endParaRPr lang="en-US"/>
          </a:p>
        </p:txBody>
      </p:sp>
      <p:sp>
        <p:nvSpPr>
          <p:cNvPr id="5" name="Date Placeholder 4">
            <a:extLst>
              <a:ext uri="{FF2B5EF4-FFF2-40B4-BE49-F238E27FC236}">
                <a16:creationId xmlns:a16="http://schemas.microsoft.com/office/drawing/2014/main" id="{87AF1BE9-0B19-42E2-A475-ABDB9FF4D199}"/>
              </a:ext>
            </a:extLst>
          </p:cNvPr>
          <p:cNvSpPr>
            <a:spLocks noGrp="1"/>
          </p:cNvSpPr>
          <p:nvPr>
            <p:ph type="dt" idx="1"/>
          </p:nvPr>
        </p:nvSpPr>
        <p:spPr/>
        <p:txBody>
          <a:bodyPr/>
          <a:lstStyle/>
          <a:p>
            <a:r>
              <a:rPr lang="en-US"/>
              <a:t>7/19/2020</a:t>
            </a:r>
          </a:p>
        </p:txBody>
      </p:sp>
    </p:spTree>
    <p:extLst>
      <p:ext uri="{BB962C8B-B14F-4D97-AF65-F5344CB8AC3E}">
        <p14:creationId xmlns:p14="http://schemas.microsoft.com/office/powerpoint/2010/main" val="1458445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7" cy="4900531"/>
          </a:xfrm>
        </p:spPr>
        <p:txBody>
          <a:bodyPr/>
          <a:lstStyle/>
          <a:p>
            <a:r>
              <a:rPr lang="en-US" b="1" dirty="0"/>
              <a:t>Death. </a:t>
            </a:r>
          </a:p>
          <a:p>
            <a:endParaRPr lang="en-US" b="1" dirty="0"/>
          </a:p>
          <a:p>
            <a:r>
              <a:rPr lang="en-US" b="1" dirty="0"/>
              <a:t>Heb. 9:27 </a:t>
            </a:r>
            <a:r>
              <a:rPr lang="en-US" dirty="0"/>
              <a:t>- And as it is appointed for men to die once, but after this the judgment</a:t>
            </a:r>
          </a:p>
          <a:p>
            <a:r>
              <a:rPr lang="en-US" b="1" dirty="0"/>
              <a:t>Eccl. 9:1-6 </a:t>
            </a:r>
            <a:r>
              <a:rPr lang="en-US" dirty="0"/>
              <a:t>- For all this I considered in my heart even to declare all this, that the </a:t>
            </a:r>
            <a:r>
              <a:rPr lang="en-US" b="1" dirty="0"/>
              <a:t>righteous,</a:t>
            </a:r>
            <a:r>
              <a:rPr lang="en-US" dirty="0"/>
              <a:t> and the </a:t>
            </a:r>
            <a:r>
              <a:rPr lang="en-US" b="1" dirty="0"/>
              <a:t>wise</a:t>
            </a:r>
            <a:r>
              <a:rPr lang="en-US" dirty="0"/>
              <a:t>, and their works, are in the hand of God: no man </a:t>
            </a:r>
            <a:r>
              <a:rPr lang="en-US" dirty="0" err="1"/>
              <a:t>knoweth</a:t>
            </a:r>
            <a:r>
              <a:rPr lang="en-US" dirty="0"/>
              <a:t> either love or hatred by all that is before them. </a:t>
            </a:r>
            <a:r>
              <a:rPr lang="en-US" u="sng" dirty="0"/>
              <a:t>2 All things come alike to all: </a:t>
            </a:r>
            <a:r>
              <a:rPr lang="en-US" b="1" u="sng" dirty="0"/>
              <a:t>there is one event </a:t>
            </a:r>
            <a:r>
              <a:rPr lang="en-US" u="sng" dirty="0"/>
              <a:t>to the </a:t>
            </a:r>
            <a:r>
              <a:rPr lang="en-US" b="1" u="sng" dirty="0"/>
              <a:t>righteous</a:t>
            </a:r>
            <a:r>
              <a:rPr lang="en-US" u="sng" dirty="0"/>
              <a:t>, and to the </a:t>
            </a:r>
            <a:r>
              <a:rPr lang="en-US" b="1" u="sng" dirty="0"/>
              <a:t>wicked</a:t>
            </a:r>
            <a:r>
              <a:rPr lang="en-US" u="sng" dirty="0"/>
              <a:t>; to the </a:t>
            </a:r>
            <a:r>
              <a:rPr lang="en-US" b="1" u="sng" dirty="0"/>
              <a:t>good</a:t>
            </a:r>
            <a:r>
              <a:rPr lang="en-US" u="sng" dirty="0"/>
              <a:t> and to the </a:t>
            </a:r>
            <a:r>
              <a:rPr lang="en-US" b="1" u="sng" dirty="0"/>
              <a:t>clean</a:t>
            </a:r>
            <a:r>
              <a:rPr lang="en-US" u="sng" dirty="0"/>
              <a:t>, and to the </a:t>
            </a:r>
            <a:r>
              <a:rPr lang="en-US" b="1" u="sng" dirty="0"/>
              <a:t>unclean</a:t>
            </a:r>
            <a:r>
              <a:rPr lang="en-US" u="sng" dirty="0"/>
              <a:t>; to </a:t>
            </a:r>
            <a:r>
              <a:rPr lang="en-US" b="1" u="sng" dirty="0"/>
              <a:t>him that </a:t>
            </a:r>
            <a:r>
              <a:rPr lang="en-US" b="1" u="sng" dirty="0" err="1"/>
              <a:t>sacrificeth</a:t>
            </a:r>
            <a:r>
              <a:rPr lang="en-US" u="sng" dirty="0"/>
              <a:t>, and to </a:t>
            </a:r>
            <a:r>
              <a:rPr lang="en-US" b="1" u="sng" dirty="0"/>
              <a:t>him that </a:t>
            </a:r>
            <a:r>
              <a:rPr lang="en-US" b="1" u="sng" dirty="0" err="1"/>
              <a:t>sacrificeth</a:t>
            </a:r>
            <a:r>
              <a:rPr lang="en-US" b="1" u="sng" dirty="0"/>
              <a:t> not</a:t>
            </a:r>
            <a:r>
              <a:rPr lang="en-US" u="sng" dirty="0"/>
              <a:t>: as is the </a:t>
            </a:r>
            <a:r>
              <a:rPr lang="en-US" b="1" u="sng" dirty="0"/>
              <a:t>good</a:t>
            </a:r>
            <a:r>
              <a:rPr lang="en-US" u="sng" dirty="0"/>
              <a:t>, so is the </a:t>
            </a:r>
            <a:r>
              <a:rPr lang="en-US" b="1" u="sng" dirty="0"/>
              <a:t>sinner;</a:t>
            </a:r>
            <a:r>
              <a:rPr lang="en-US" u="sng" dirty="0"/>
              <a:t> and </a:t>
            </a:r>
            <a:r>
              <a:rPr lang="en-US" b="1" u="sng" dirty="0"/>
              <a:t>he that </a:t>
            </a:r>
            <a:r>
              <a:rPr lang="en-US" b="1" u="sng" dirty="0" err="1"/>
              <a:t>sweareth</a:t>
            </a:r>
            <a:r>
              <a:rPr lang="en-US" b="1" u="sng" dirty="0"/>
              <a:t>, as he that </a:t>
            </a:r>
            <a:r>
              <a:rPr lang="en-US" b="1" u="sng" dirty="0" err="1"/>
              <a:t>feareth</a:t>
            </a:r>
            <a:r>
              <a:rPr lang="en-US" b="1" u="sng" dirty="0"/>
              <a:t> an oath</a:t>
            </a:r>
            <a:r>
              <a:rPr lang="en-US" u="sng" dirty="0"/>
              <a:t>.</a:t>
            </a:r>
            <a:r>
              <a:rPr lang="en-US" dirty="0"/>
              <a:t> 3 This is an evil among all things that are done under the sun, that there is one event unto all: yea, also the heart of the sons of men is full of evil, and madness is in their heart while they live, and after that they go to the dead. 4 For to him that is joined to all the living there is hope: for a living dog is better than a dead lion. 5 For the living know that they shall die: but the d </a:t>
            </a:r>
            <a:r>
              <a:rPr lang="en-US" dirty="0" err="1"/>
              <a:t>ead</a:t>
            </a:r>
            <a:r>
              <a:rPr lang="en-US" dirty="0"/>
              <a:t> know not any thing, neither have they any more a reward; for the memory of them is forgotten. 6 Also their love, and their hatred, and their envy, is now perished; neither have they any more a portion for ever in any thing that is done under the sun.</a:t>
            </a:r>
          </a:p>
          <a:p>
            <a:r>
              <a:rPr lang="en-US" b="1" dirty="0"/>
              <a:t>Eccl. 7:2 </a:t>
            </a:r>
            <a:r>
              <a:rPr lang="en-US" dirty="0"/>
              <a:t>- It is better to go to the house of mourning, than to go to the house of feasting: for that is the end of all men; and the living will lay it to his heart.</a:t>
            </a:r>
          </a:p>
          <a:p>
            <a:r>
              <a:rPr lang="en-US" b="1" dirty="0"/>
              <a:t>Psa. 90:12-17, NKJV </a:t>
            </a:r>
            <a:r>
              <a:rPr lang="en-US" dirty="0"/>
              <a:t>- </a:t>
            </a:r>
            <a:r>
              <a:rPr lang="en-US" b="1" dirty="0"/>
              <a:t>So teach us to number our days, that we may apply our hearts unto wisdom</a:t>
            </a:r>
            <a:r>
              <a:rPr lang="en-US" dirty="0"/>
              <a:t>.13 Return, O LORD, how long? and let it repent thee concerning thy servants. 14 O satisfy us early with thy mercy; that we may rejoice and be glad all our days. 15 Make us glad according to the days wherein thou hast afflicted us, and the years wherein we have seen evil. 16 Let thy work appear unto thy servants, and thy glory unto their children. 17 And let the beauty of the LORD our God be upon us: and establish thou the work of our hands upon us; yea, the work of our hands establish thou it.</a:t>
            </a:r>
          </a:p>
          <a:p>
            <a:r>
              <a:rPr lang="en-US" b="1" dirty="0"/>
              <a:t>Amos 4:12 </a:t>
            </a:r>
            <a:r>
              <a:rPr lang="en-US" dirty="0"/>
              <a:t>- Therefore thus will I do unto thee, O Israel: and because I will do this unto thee, </a:t>
            </a:r>
            <a:r>
              <a:rPr lang="en-US" b="1" u="sng" dirty="0"/>
              <a:t>prepare to meet thy God, O Israel</a:t>
            </a:r>
            <a:r>
              <a:rPr lang="en-US" dirty="0"/>
              <a:t>. As Amos told Israel, let us prepare to meet God in judgement!</a:t>
            </a:r>
          </a:p>
        </p:txBody>
      </p:sp>
      <p:sp>
        <p:nvSpPr>
          <p:cNvPr id="4" name="Slide Number Placeholder 3"/>
          <p:cNvSpPr>
            <a:spLocks noGrp="1"/>
          </p:cNvSpPr>
          <p:nvPr>
            <p:ph type="sldNum" sz="quarter" idx="5"/>
          </p:nvPr>
        </p:nvSpPr>
        <p:spPr/>
        <p:txBody>
          <a:bodyPr/>
          <a:lstStyle/>
          <a:p>
            <a:fld id="{F6C9E799-2A55-486E-8443-FCC08CE7C93D}" type="slidenum">
              <a:rPr lang="en-US" smtClean="0"/>
              <a:t>9</a:t>
            </a:fld>
            <a:endParaRPr lang="en-US"/>
          </a:p>
        </p:txBody>
      </p:sp>
      <p:sp>
        <p:nvSpPr>
          <p:cNvPr id="5" name="Date Placeholder 4">
            <a:extLst>
              <a:ext uri="{FF2B5EF4-FFF2-40B4-BE49-F238E27FC236}">
                <a16:creationId xmlns:a16="http://schemas.microsoft.com/office/drawing/2014/main" id="{033213A6-7FF9-4119-8549-BF40461CFB48}"/>
              </a:ext>
            </a:extLst>
          </p:cNvPr>
          <p:cNvSpPr>
            <a:spLocks noGrp="1"/>
          </p:cNvSpPr>
          <p:nvPr>
            <p:ph type="dt" idx="1"/>
          </p:nvPr>
        </p:nvSpPr>
        <p:spPr/>
        <p:txBody>
          <a:bodyPr/>
          <a:lstStyle/>
          <a:p>
            <a:r>
              <a:rPr lang="en-US"/>
              <a:t>7/19/2020</a:t>
            </a:r>
          </a:p>
        </p:txBody>
      </p:sp>
    </p:spTree>
    <p:extLst>
      <p:ext uri="{BB962C8B-B14F-4D97-AF65-F5344CB8AC3E}">
        <p14:creationId xmlns:p14="http://schemas.microsoft.com/office/powerpoint/2010/main" val="14584450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E43E5B-9060-47BE-B6A9-3B4F9B49C86A}" type="datetime1">
              <a:rPr lang="en-US" smtClean="0"/>
              <a:t>7/19/2020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4C7827-596C-49D8-99F3-CEC19678E119}" type="datetime1">
              <a:rPr lang="en-US" smtClean="0"/>
              <a:t>7/19/2020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5C9EC8-08B2-43F6-9366-EB27967587EE}" type="datetime1">
              <a:rPr lang="en-US" smtClean="0"/>
              <a:t>7/19/2020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4E8BC4-ABE8-4A33-BF80-1A39A6B1EDCA}" type="datetime1">
              <a:rPr lang="en-US" smtClean="0"/>
              <a:t>7/19/2020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E6FD91-351E-4659-B7F4-B70310251B2D}" type="datetime1">
              <a:rPr lang="en-US" smtClean="0"/>
              <a:t>7/19/2020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C41D4D0-3FE2-40E4-8C44-82A05ABA50C2}" type="datetime1">
              <a:rPr lang="en-US" smtClean="0"/>
              <a:t>7/19/2020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725A3A6-BAAA-463D-913E-EDAFF3BF4D34}" type="datetime1">
              <a:rPr lang="en-US" smtClean="0"/>
              <a:t>7/19/2020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D58825-BC25-4CB1-BF63-F2643165E9D0}" type="datetime1">
              <a:rPr lang="en-US" smtClean="0"/>
              <a:t>7/19/2020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83B80A31-A04A-4AC3-BB45-AC0066BE33D8}" type="datetime1">
              <a:rPr lang="en-US" smtClean="0"/>
              <a:t>7/19/2020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21FB73-33E2-4154-AA7B-79AAA5CCEAEA}" type="datetime1">
              <a:rPr lang="en-US" smtClean="0"/>
              <a:t>7/19/2020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16889F-96F4-437F-85CD-1C86403962A6}" type="datetime1">
              <a:rPr lang="en-US" smtClean="0"/>
              <a:t>7/19/2020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8CE5F1-DEF2-4E36-BCDA-2A8E322557C4}" type="datetime1">
              <a:rPr lang="en-US" smtClean="0"/>
              <a:t>7/19/2020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E18F6E-C54B-4D8D-B128-056462CAD2DB}" type="datetime1">
              <a:rPr lang="en-US" smtClean="0"/>
              <a:t>7/19/2020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058666-22A8-499E-B6B2-A4B108BC3F41}" type="datetime1">
              <a:rPr lang="en-US" smtClean="0"/>
              <a:t>7/19/2020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A459D58-EC29-4964-9893-B3E68496F93F}" type="datetime1">
              <a:rPr lang="en-US" smtClean="0"/>
              <a:t>7/19/2020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F806FC-C406-4043-B46A-E7C6BD497C3D}" type="datetime1">
              <a:rPr lang="en-US" smtClean="0"/>
              <a:t>7/19/2020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EB7CC8-7607-415D-B258-19C3CBA9C7AD}" type="datetime1">
              <a:rPr lang="en-US" smtClean="0"/>
              <a:t>7/19/2020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AF11E8E-5B24-41ED-ACB7-4B92BD8F0975}" type="datetime1">
              <a:rPr lang="en-US" smtClean="0"/>
              <a:t>7/19/2020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82A68-711F-4C5B-AFA4-8657B5F0E78A}"/>
              </a:ext>
            </a:extLst>
          </p:cNvPr>
          <p:cNvSpPr>
            <a:spLocks noGrp="1"/>
          </p:cNvSpPr>
          <p:nvPr>
            <p:ph type="ctrTitle"/>
          </p:nvPr>
        </p:nvSpPr>
        <p:spPr>
          <a:xfrm>
            <a:off x="0" y="2956935"/>
            <a:ext cx="8967831" cy="927351"/>
          </a:xfrm>
        </p:spPr>
        <p:txBody>
          <a:bodyPr/>
          <a:lstStyle/>
          <a:p>
            <a:pPr algn="ctr"/>
            <a:r>
              <a:rPr lang="en-US" sz="6000" b="1" dirty="0">
                <a:latin typeface="Candara" panose="020E0502030303020204" pitchFamily="34" charset="0"/>
              </a:rPr>
              <a:t>Things We </a:t>
            </a:r>
            <a:r>
              <a:rPr lang="en-US" sz="6000" b="1" i="1" u="sng" dirty="0">
                <a:latin typeface="Candara" panose="020E0502030303020204" pitchFamily="34" charset="0"/>
              </a:rPr>
              <a:t>Cannot</a:t>
            </a:r>
            <a:r>
              <a:rPr lang="en-US" sz="6000" b="1" dirty="0">
                <a:latin typeface="Candara" panose="020E0502030303020204" pitchFamily="34" charset="0"/>
              </a:rPr>
              <a:t> Escape</a:t>
            </a:r>
          </a:p>
        </p:txBody>
      </p:sp>
      <p:sp>
        <p:nvSpPr>
          <p:cNvPr id="3" name="Subtitle 2">
            <a:extLst>
              <a:ext uri="{FF2B5EF4-FFF2-40B4-BE49-F238E27FC236}">
                <a16:creationId xmlns:a16="http://schemas.microsoft.com/office/drawing/2014/main" id="{7846ADDE-7990-4F4C-BB8E-A899B60EF85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757974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1799A-DBE2-444A-8C9F-FF251305E3C9}"/>
              </a:ext>
            </a:extLst>
          </p:cNvPr>
          <p:cNvSpPr>
            <a:spLocks noGrp="1"/>
          </p:cNvSpPr>
          <p:nvPr>
            <p:ph type="title"/>
          </p:nvPr>
        </p:nvSpPr>
        <p:spPr>
          <a:xfrm>
            <a:off x="1138335" y="753228"/>
            <a:ext cx="9155847" cy="1080938"/>
          </a:xfrm>
        </p:spPr>
        <p:txBody>
          <a:bodyPr>
            <a:normAutofit/>
          </a:bodyPr>
          <a:lstStyle/>
          <a:p>
            <a:r>
              <a:rPr lang="en-US" sz="4800" b="1" dirty="0">
                <a:latin typeface="Candara" panose="020E0502030303020204" pitchFamily="34" charset="0"/>
              </a:rPr>
              <a:t>The Judgment</a:t>
            </a:r>
          </a:p>
        </p:txBody>
      </p:sp>
      <p:sp>
        <p:nvSpPr>
          <p:cNvPr id="3" name="Content Placeholder 2">
            <a:extLst>
              <a:ext uri="{FF2B5EF4-FFF2-40B4-BE49-F238E27FC236}">
                <a16:creationId xmlns:a16="http://schemas.microsoft.com/office/drawing/2014/main" id="{C59A95B5-7215-4E7E-BD2D-A005EDCFA891}"/>
              </a:ext>
            </a:extLst>
          </p:cNvPr>
          <p:cNvSpPr>
            <a:spLocks noGrp="1"/>
          </p:cNvSpPr>
          <p:nvPr>
            <p:ph idx="1"/>
          </p:nvPr>
        </p:nvSpPr>
        <p:spPr>
          <a:xfrm>
            <a:off x="1035697" y="2108718"/>
            <a:ext cx="10649484" cy="3441477"/>
          </a:xfrm>
        </p:spPr>
        <p:txBody>
          <a:bodyPr/>
          <a:lstStyle/>
          <a:p>
            <a:pPr marL="0" indent="0">
              <a:buNone/>
            </a:pPr>
            <a:r>
              <a:rPr lang="en-US" sz="3600" b="1" i="1" dirty="0">
                <a:latin typeface="Candara" panose="020E0502030303020204" pitchFamily="34" charset="0"/>
              </a:rPr>
              <a:t>“…but after this the judgment” </a:t>
            </a:r>
            <a:r>
              <a:rPr lang="en-US" sz="3600" dirty="0">
                <a:latin typeface="Candara" panose="020E0502030303020204" pitchFamily="34" charset="0"/>
              </a:rPr>
              <a:t>- Hebrews 9:27b</a:t>
            </a:r>
          </a:p>
          <a:p>
            <a:pPr marL="0" indent="0">
              <a:buNone/>
            </a:pPr>
            <a:r>
              <a:rPr lang="en-US" sz="3600" b="1" dirty="0">
                <a:latin typeface="Candara" panose="020E0502030303020204" pitchFamily="34" charset="0"/>
              </a:rPr>
              <a:t>The judgment will be…</a:t>
            </a:r>
          </a:p>
          <a:p>
            <a:pPr>
              <a:buFont typeface="Wingdings" panose="05000000000000000000" pitchFamily="2" charset="2"/>
              <a:buChar char="§"/>
            </a:pPr>
            <a:r>
              <a:rPr lang="en-US" sz="3200" u="sng" dirty="0">
                <a:latin typeface="Candara" panose="020E0502030303020204" pitchFamily="34" charset="0"/>
              </a:rPr>
              <a:t>Universal</a:t>
            </a:r>
            <a:r>
              <a:rPr lang="en-US" sz="3200" dirty="0">
                <a:latin typeface="Candara" panose="020E0502030303020204" pitchFamily="34" charset="0"/>
              </a:rPr>
              <a:t> - 2 Corinthians 5:10; John 5:28-29; Romans 14:10-12</a:t>
            </a:r>
          </a:p>
          <a:p>
            <a:pPr lvl="1">
              <a:buFont typeface="Wingdings" panose="05000000000000000000" pitchFamily="2" charset="2"/>
              <a:buChar char="§"/>
            </a:pPr>
            <a:r>
              <a:rPr lang="en-US" sz="2800" dirty="0">
                <a:latin typeface="Candara" panose="020E0502030303020204" pitchFamily="34" charset="0"/>
              </a:rPr>
              <a:t>Revelation 20:11-15</a:t>
            </a:r>
          </a:p>
          <a:p>
            <a:pPr>
              <a:buFont typeface="Wingdings" panose="05000000000000000000" pitchFamily="2" charset="2"/>
              <a:buChar char="§"/>
            </a:pPr>
            <a:r>
              <a:rPr lang="en-US" sz="3200" u="sng" dirty="0">
                <a:latin typeface="Candara" panose="020E0502030303020204" pitchFamily="34" charset="0"/>
              </a:rPr>
              <a:t>Righteous</a:t>
            </a:r>
            <a:r>
              <a:rPr lang="en-US" sz="3200" dirty="0">
                <a:latin typeface="Candara" panose="020E0502030303020204" pitchFamily="34" charset="0"/>
              </a:rPr>
              <a:t> - Acts 17:30-31</a:t>
            </a:r>
          </a:p>
          <a:p>
            <a:pPr>
              <a:buFont typeface="Wingdings" panose="05000000000000000000" pitchFamily="2" charset="2"/>
              <a:buChar char="§"/>
            </a:pPr>
            <a:r>
              <a:rPr lang="en-US" sz="3200" u="sng" dirty="0">
                <a:latin typeface="Candara" panose="020E0502030303020204" pitchFamily="34" charset="0"/>
              </a:rPr>
              <a:t>According to the Words of Christ</a:t>
            </a:r>
            <a:r>
              <a:rPr lang="en-US" sz="3200" dirty="0">
                <a:latin typeface="Candara" panose="020E0502030303020204" pitchFamily="34" charset="0"/>
              </a:rPr>
              <a:t> - John 12:48</a:t>
            </a:r>
          </a:p>
          <a:p>
            <a:endParaRPr lang="en-US" sz="3600" dirty="0">
              <a:latin typeface="Candara" panose="020E0502030303020204" pitchFamily="34" charset="0"/>
            </a:endParaRPr>
          </a:p>
        </p:txBody>
      </p:sp>
      <p:sp>
        <p:nvSpPr>
          <p:cNvPr id="4" name="Rectangle 3">
            <a:extLst>
              <a:ext uri="{FF2B5EF4-FFF2-40B4-BE49-F238E27FC236}">
                <a16:creationId xmlns:a16="http://schemas.microsoft.com/office/drawing/2014/main" id="{5EC2AA55-FA54-4C4D-A71B-C64603E0EA0F}"/>
              </a:ext>
            </a:extLst>
          </p:cNvPr>
          <p:cNvSpPr/>
          <p:nvPr/>
        </p:nvSpPr>
        <p:spPr>
          <a:xfrm>
            <a:off x="0" y="1977288"/>
            <a:ext cx="830999" cy="4928532"/>
          </a:xfrm>
          <a:prstGeom prst="rect">
            <a:avLst/>
          </a:prstGeom>
          <a:solidFill>
            <a:schemeClr val="bg1">
              <a:lumMod val="85000"/>
              <a:lumOff val="1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lumMod val="50000"/>
                  <a:lumOff val="50000"/>
                </a:schemeClr>
              </a:solidFill>
            </a:endParaRPr>
          </a:p>
        </p:txBody>
      </p:sp>
      <p:sp>
        <p:nvSpPr>
          <p:cNvPr id="5" name="Rectangle 4">
            <a:extLst>
              <a:ext uri="{FF2B5EF4-FFF2-40B4-BE49-F238E27FC236}">
                <a16:creationId xmlns:a16="http://schemas.microsoft.com/office/drawing/2014/main" id="{AFD38248-4BA8-4F0A-AFA1-70EEE0F6FA99}"/>
              </a:ext>
            </a:extLst>
          </p:cNvPr>
          <p:cNvSpPr/>
          <p:nvPr/>
        </p:nvSpPr>
        <p:spPr>
          <a:xfrm rot="16200000">
            <a:off x="-2128047" y="3853795"/>
            <a:ext cx="5048792" cy="830997"/>
          </a:xfrm>
          <a:prstGeom prst="rect">
            <a:avLst/>
          </a:prstGeom>
          <a:noFill/>
        </p:spPr>
        <p:txBody>
          <a:bodyPr wrap="squar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We Cannot Escape</a:t>
            </a:r>
            <a:endParaRPr lang="en-US" sz="4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6" name="Arrow: Bent 5">
            <a:extLst>
              <a:ext uri="{FF2B5EF4-FFF2-40B4-BE49-F238E27FC236}">
                <a16:creationId xmlns:a16="http://schemas.microsoft.com/office/drawing/2014/main" id="{A27AE431-E739-41E8-8439-5513E2AC57EF}"/>
              </a:ext>
            </a:extLst>
          </p:cNvPr>
          <p:cNvSpPr/>
          <p:nvPr/>
        </p:nvSpPr>
        <p:spPr>
          <a:xfrm>
            <a:off x="419877" y="1110343"/>
            <a:ext cx="615820" cy="610701"/>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631A271E-A359-40CC-8150-5AB10D0139F6}"/>
              </a:ext>
            </a:extLst>
          </p:cNvPr>
          <p:cNvSpPr txBox="1"/>
          <p:nvPr/>
        </p:nvSpPr>
        <p:spPr>
          <a:xfrm>
            <a:off x="10915440" y="492692"/>
            <a:ext cx="937546" cy="1569660"/>
          </a:xfrm>
          <a:prstGeom prst="rect">
            <a:avLst/>
          </a:prstGeom>
          <a:noFill/>
        </p:spPr>
        <p:txBody>
          <a:bodyPr wrap="square" rtlCol="0">
            <a:spAutoFit/>
          </a:bodyPr>
          <a:lstStyle/>
          <a:p>
            <a:pPr algn="ctr"/>
            <a:r>
              <a:rPr lang="en-US" sz="9600" b="1" dirty="0">
                <a:solidFill>
                  <a:schemeClr val="bg1"/>
                </a:solidFill>
                <a:latin typeface="Candara" panose="020E0502030303020204" pitchFamily="34" charset="0"/>
              </a:rPr>
              <a:t>6</a:t>
            </a:r>
          </a:p>
        </p:txBody>
      </p:sp>
      <p:sp>
        <p:nvSpPr>
          <p:cNvPr id="8" name="TextBox 7">
            <a:extLst>
              <a:ext uri="{FF2B5EF4-FFF2-40B4-BE49-F238E27FC236}">
                <a16:creationId xmlns:a16="http://schemas.microsoft.com/office/drawing/2014/main" id="{96E849BC-9F90-4950-911C-8F174363049B}"/>
              </a:ext>
            </a:extLst>
          </p:cNvPr>
          <p:cNvSpPr txBox="1"/>
          <p:nvPr/>
        </p:nvSpPr>
        <p:spPr>
          <a:xfrm>
            <a:off x="993165" y="5609428"/>
            <a:ext cx="10206604" cy="1106970"/>
          </a:xfrm>
          <a:prstGeom prst="rect">
            <a:avLst/>
          </a:prstGeom>
          <a:noFill/>
        </p:spPr>
        <p:txBody>
          <a:bodyPr wrap="square" rtlCol="0">
            <a:spAutoFit/>
          </a:bodyPr>
          <a:lstStyle/>
          <a:p>
            <a:pPr marR="0" lvl="0" algn="ctr" defTabSz="914400" rtl="0" eaLnBrk="1" fontAlgn="auto" latinLnBrk="0" hangingPunct="1">
              <a:lnSpc>
                <a:spcPct val="90000"/>
              </a:lnSpc>
              <a:spcBef>
                <a:spcPts val="1000"/>
              </a:spcBef>
              <a:spcAft>
                <a:spcPts val="0"/>
              </a:spcAft>
              <a:buClrTx/>
              <a:buSzTx/>
              <a:tabLst/>
              <a:defRPr/>
            </a:pPr>
            <a:r>
              <a:rPr kumimoji="0" lang="en-US" sz="4000" b="1" i="0" u="none" strike="noStrike" kern="1200" cap="none" spc="0" normalizeH="0" baseline="0" noProof="0" dirty="0">
                <a:ln>
                  <a:noFill/>
                </a:ln>
                <a:solidFill>
                  <a:srgbClr val="FFC000"/>
                </a:solidFill>
                <a:effectLst/>
                <a:uLnTx/>
                <a:uFillTx/>
                <a:latin typeface="Candara" panose="020E0502030303020204" pitchFamily="34" charset="0"/>
              </a:rPr>
              <a:t>Are you ready for the </a:t>
            </a:r>
            <a:r>
              <a:rPr kumimoji="0" lang="en-US" sz="4000" b="1" i="1" u="none" strike="noStrike" kern="1200" cap="none" spc="0" normalizeH="0" baseline="0" noProof="0" dirty="0">
                <a:ln>
                  <a:noFill/>
                </a:ln>
                <a:solidFill>
                  <a:srgbClr val="FFC000"/>
                </a:solidFill>
                <a:effectLst/>
                <a:uLnTx/>
                <a:uFillTx/>
                <a:latin typeface="Candara" panose="020E0502030303020204" pitchFamily="34" charset="0"/>
              </a:rPr>
              <a:t>“</a:t>
            </a:r>
            <a:r>
              <a:rPr kumimoji="0" lang="en-US" sz="4000" b="1" i="1" u="sng" strike="noStrike" kern="1200" cap="none" spc="0" normalizeH="0" baseline="0" noProof="0" dirty="0">
                <a:ln>
                  <a:noFill/>
                </a:ln>
                <a:solidFill>
                  <a:srgbClr val="FFC000"/>
                </a:solidFill>
                <a:effectLst/>
                <a:uLnTx/>
                <a:uFillTx/>
                <a:latin typeface="Candara" panose="020E0502030303020204" pitchFamily="34" charset="0"/>
              </a:rPr>
              <a:t>judgment to come</a:t>
            </a:r>
            <a:r>
              <a:rPr kumimoji="0" lang="en-US" sz="4000" b="1" i="1" u="none" strike="noStrike" kern="1200" cap="none" spc="0" normalizeH="0" baseline="0" noProof="0" dirty="0">
                <a:ln>
                  <a:noFill/>
                </a:ln>
                <a:solidFill>
                  <a:srgbClr val="FFC000"/>
                </a:solidFill>
                <a:effectLst/>
                <a:uLnTx/>
                <a:uFillTx/>
                <a:latin typeface="Candara" panose="020E0502030303020204" pitchFamily="34" charset="0"/>
              </a:rPr>
              <a:t>”</a:t>
            </a:r>
            <a:r>
              <a:rPr kumimoji="0" lang="en-US" sz="4000" b="1" i="1" u="none" strike="noStrike" kern="1200" cap="none" spc="0" normalizeH="0" baseline="0" noProof="0" dirty="0">
                <a:ln>
                  <a:noFill/>
                </a:ln>
                <a:solidFill>
                  <a:srgbClr val="FFC000"/>
                </a:solidFill>
                <a:effectLst/>
                <a:uLnTx/>
                <a:uFillTx/>
                <a:latin typeface="Trebuchet MS" panose="020B0603020202020204"/>
                <a:ea typeface="+mn-ea"/>
                <a:cs typeface="+mn-cs"/>
              </a:rPr>
              <a:t>?</a:t>
            </a:r>
          </a:p>
          <a:p>
            <a:pPr marR="0" lvl="0" algn="ctr" defTabSz="914400" rtl="0" eaLnBrk="1" fontAlgn="auto" latinLnBrk="0" hangingPunct="1">
              <a:lnSpc>
                <a:spcPct val="90000"/>
              </a:lnSpc>
              <a:spcBef>
                <a:spcPts val="1000"/>
              </a:spcBef>
              <a:spcAft>
                <a:spcPts val="0"/>
              </a:spcAft>
              <a:buClrTx/>
              <a:buSzTx/>
              <a:tabLst/>
              <a:defRPr/>
            </a:pPr>
            <a:r>
              <a:rPr lang="en-US" sz="2400" dirty="0">
                <a:latin typeface="Candara" panose="020E0502030303020204" pitchFamily="34" charset="0"/>
              </a:rPr>
              <a:t>Acts 24:25; Hebrews 2:3</a:t>
            </a:r>
            <a:endParaRPr kumimoji="0" lang="en-US" sz="2400" u="none" strike="noStrike" kern="1200" cap="none" spc="0" normalizeH="0" baseline="0" noProof="0" dirty="0">
              <a:ln>
                <a:noFill/>
              </a:ln>
              <a:effectLst/>
              <a:uLnTx/>
              <a:uFillTx/>
              <a:latin typeface="Candara" panose="020E0502030303020204" pitchFamily="34" charset="0"/>
            </a:endParaRPr>
          </a:p>
        </p:txBody>
      </p:sp>
      <p:sp>
        <p:nvSpPr>
          <p:cNvPr id="9" name="Slide Number Placeholder 8">
            <a:extLst>
              <a:ext uri="{FF2B5EF4-FFF2-40B4-BE49-F238E27FC236}">
                <a16:creationId xmlns:a16="http://schemas.microsoft.com/office/drawing/2014/main" id="{9CD4E612-3C13-4C09-ADD8-3C46E663C6B0}"/>
              </a:ext>
            </a:extLst>
          </p:cNvPr>
          <p:cNvSpPr>
            <a:spLocks noGrp="1"/>
          </p:cNvSpPr>
          <p:nvPr>
            <p:ph type="sldNum" sz="quarter" idx="12"/>
          </p:nvPr>
        </p:nvSpPr>
        <p:spPr>
          <a:xfrm>
            <a:off x="11231652" y="5812390"/>
            <a:ext cx="700545" cy="1090789"/>
          </a:xfrm>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40285094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par>
                          <p:cTn id="23" fill="hold">
                            <p:stCondLst>
                              <p:cond delay="1250"/>
                            </p:stCondLst>
                            <p:childTnLst>
                              <p:par>
                                <p:cTn id="24" presetID="10"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25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25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25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2000"/>
                                        <p:tgtEl>
                                          <p:spTgt spid="8"/>
                                        </p:tgtEl>
                                      </p:cBhvr>
                                    </p:animEffect>
                                    <p:anim calcmode="lin" valueType="num">
                                      <p:cBhvr>
                                        <p:cTn id="42" dur="2000" fill="hold"/>
                                        <p:tgtEl>
                                          <p:spTgt spid="8"/>
                                        </p:tgtEl>
                                        <p:attrNameLst>
                                          <p:attrName>ppt_x</p:attrName>
                                        </p:attrNameLst>
                                      </p:cBhvr>
                                      <p:tavLst>
                                        <p:tav tm="0">
                                          <p:val>
                                            <p:strVal val="#ppt_x"/>
                                          </p:val>
                                        </p:tav>
                                        <p:tav tm="100000">
                                          <p:val>
                                            <p:strVal val="#ppt_x"/>
                                          </p:val>
                                        </p:tav>
                                      </p:tavLst>
                                    </p:anim>
                                    <p:anim calcmode="lin" valueType="num">
                                      <p:cBhvr>
                                        <p:cTn id="43" dur="2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1799A-DBE2-444A-8C9F-FF251305E3C9}"/>
              </a:ext>
            </a:extLst>
          </p:cNvPr>
          <p:cNvSpPr>
            <a:spLocks noGrp="1"/>
          </p:cNvSpPr>
          <p:nvPr>
            <p:ph type="title"/>
          </p:nvPr>
        </p:nvSpPr>
        <p:spPr>
          <a:xfrm>
            <a:off x="1138335" y="753228"/>
            <a:ext cx="9155847" cy="1080938"/>
          </a:xfrm>
        </p:spPr>
        <p:txBody>
          <a:bodyPr>
            <a:normAutofit/>
          </a:bodyPr>
          <a:lstStyle/>
          <a:p>
            <a:r>
              <a:rPr lang="en-US" sz="4800" b="1" dirty="0">
                <a:latin typeface="Candara" panose="020E0502030303020204" pitchFamily="34" charset="0"/>
              </a:rPr>
              <a:t>REVIEW &amp; CONCLUSION</a:t>
            </a:r>
          </a:p>
        </p:txBody>
      </p:sp>
      <p:sp>
        <p:nvSpPr>
          <p:cNvPr id="3" name="Content Placeholder 2">
            <a:extLst>
              <a:ext uri="{FF2B5EF4-FFF2-40B4-BE49-F238E27FC236}">
                <a16:creationId xmlns:a16="http://schemas.microsoft.com/office/drawing/2014/main" id="{C59A95B5-7215-4E7E-BD2D-A005EDCFA891}"/>
              </a:ext>
            </a:extLst>
          </p:cNvPr>
          <p:cNvSpPr>
            <a:spLocks noGrp="1"/>
          </p:cNvSpPr>
          <p:nvPr>
            <p:ph idx="1"/>
          </p:nvPr>
        </p:nvSpPr>
        <p:spPr>
          <a:xfrm>
            <a:off x="1035698" y="2108718"/>
            <a:ext cx="6757968" cy="4416085"/>
          </a:xfrm>
        </p:spPr>
        <p:txBody>
          <a:bodyPr>
            <a:normAutofit/>
          </a:bodyPr>
          <a:lstStyle/>
          <a:p>
            <a:pPr marL="0" indent="0">
              <a:buNone/>
            </a:pPr>
            <a:r>
              <a:rPr lang="en-US" sz="3600" b="1" dirty="0">
                <a:latin typeface="Candara" panose="020E0502030303020204" pitchFamily="34" charset="0"/>
              </a:rPr>
              <a:t>Personal Responsibility</a:t>
            </a:r>
          </a:p>
          <a:p>
            <a:pPr marL="0" indent="0">
              <a:buNone/>
            </a:pPr>
            <a:r>
              <a:rPr lang="en-US" sz="3600" b="1" dirty="0">
                <a:latin typeface="Candara" panose="020E0502030303020204" pitchFamily="34" charset="0"/>
              </a:rPr>
              <a:t>Our Influence Upon Others</a:t>
            </a:r>
          </a:p>
          <a:p>
            <a:pPr marL="0" indent="0">
              <a:buNone/>
            </a:pPr>
            <a:r>
              <a:rPr lang="en-US" sz="3600" b="1" dirty="0">
                <a:latin typeface="Candara" panose="020E0502030303020204" pitchFamily="34" charset="0"/>
              </a:rPr>
              <a:t>God’s Presence</a:t>
            </a:r>
          </a:p>
          <a:p>
            <a:pPr marL="0" indent="0">
              <a:buNone/>
            </a:pPr>
            <a:r>
              <a:rPr lang="en-US" sz="3600" b="1" dirty="0">
                <a:latin typeface="Candara" panose="020E0502030303020204" pitchFamily="34" charset="0"/>
              </a:rPr>
              <a:t>The Physical Consequences of Sin</a:t>
            </a:r>
          </a:p>
          <a:p>
            <a:pPr marL="0" indent="0">
              <a:buNone/>
            </a:pPr>
            <a:r>
              <a:rPr lang="en-US" sz="3600" b="1" dirty="0">
                <a:latin typeface="Candara" panose="020E0502030303020204" pitchFamily="34" charset="0"/>
              </a:rPr>
              <a:t>Death</a:t>
            </a:r>
          </a:p>
          <a:p>
            <a:pPr marL="0" indent="0">
              <a:buNone/>
            </a:pPr>
            <a:r>
              <a:rPr lang="en-US" sz="3600" b="1" dirty="0">
                <a:latin typeface="Candara" panose="020E0502030303020204" pitchFamily="34" charset="0"/>
              </a:rPr>
              <a:t>The Judgment</a:t>
            </a:r>
          </a:p>
        </p:txBody>
      </p:sp>
      <p:sp>
        <p:nvSpPr>
          <p:cNvPr id="4" name="Rectangle 3">
            <a:extLst>
              <a:ext uri="{FF2B5EF4-FFF2-40B4-BE49-F238E27FC236}">
                <a16:creationId xmlns:a16="http://schemas.microsoft.com/office/drawing/2014/main" id="{5EC2AA55-FA54-4C4D-A71B-C64603E0EA0F}"/>
              </a:ext>
            </a:extLst>
          </p:cNvPr>
          <p:cNvSpPr/>
          <p:nvPr/>
        </p:nvSpPr>
        <p:spPr>
          <a:xfrm>
            <a:off x="0" y="1977288"/>
            <a:ext cx="830999" cy="4928532"/>
          </a:xfrm>
          <a:prstGeom prst="rect">
            <a:avLst/>
          </a:prstGeom>
          <a:solidFill>
            <a:schemeClr val="bg1">
              <a:lumMod val="85000"/>
              <a:lumOff val="1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lumMod val="50000"/>
                  <a:lumOff val="50000"/>
                </a:schemeClr>
              </a:solidFill>
            </a:endParaRPr>
          </a:p>
        </p:txBody>
      </p:sp>
      <p:sp>
        <p:nvSpPr>
          <p:cNvPr id="5" name="Rectangle 4">
            <a:extLst>
              <a:ext uri="{FF2B5EF4-FFF2-40B4-BE49-F238E27FC236}">
                <a16:creationId xmlns:a16="http://schemas.microsoft.com/office/drawing/2014/main" id="{AFD38248-4BA8-4F0A-AFA1-70EEE0F6FA99}"/>
              </a:ext>
            </a:extLst>
          </p:cNvPr>
          <p:cNvSpPr/>
          <p:nvPr/>
        </p:nvSpPr>
        <p:spPr>
          <a:xfrm rot="16200000">
            <a:off x="-2128047" y="3853795"/>
            <a:ext cx="5048792" cy="830997"/>
          </a:xfrm>
          <a:prstGeom prst="rect">
            <a:avLst/>
          </a:prstGeom>
          <a:noFill/>
        </p:spPr>
        <p:txBody>
          <a:bodyPr wrap="squar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We Cannot Escape</a:t>
            </a:r>
            <a:endParaRPr lang="en-US" sz="4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10" name="TextBox 9">
            <a:extLst>
              <a:ext uri="{FF2B5EF4-FFF2-40B4-BE49-F238E27FC236}">
                <a16:creationId xmlns:a16="http://schemas.microsoft.com/office/drawing/2014/main" id="{EE035158-A1F3-413A-9711-16C4A1719A1E}"/>
              </a:ext>
            </a:extLst>
          </p:cNvPr>
          <p:cNvSpPr txBox="1"/>
          <p:nvPr/>
        </p:nvSpPr>
        <p:spPr>
          <a:xfrm>
            <a:off x="7998365" y="3269509"/>
            <a:ext cx="3795823" cy="1754326"/>
          </a:xfrm>
          <a:prstGeom prst="rect">
            <a:avLst/>
          </a:prstGeom>
          <a:solidFill>
            <a:schemeClr val="bg1"/>
          </a:solidFill>
        </p:spPr>
        <p:txBody>
          <a:bodyPr wrap="square" rtlCol="0">
            <a:spAutoFit/>
          </a:bodyPr>
          <a:lstStyle/>
          <a:p>
            <a:pPr marL="0" indent="0" algn="ctr">
              <a:buNone/>
            </a:pPr>
            <a:r>
              <a:rPr lang="en-US" sz="4400" b="1" i="1" dirty="0">
                <a:latin typeface="Candara" panose="020E0502030303020204" pitchFamily="34" charset="0"/>
              </a:rPr>
              <a:t>“Prepare to meet thy God</a:t>
            </a:r>
            <a:r>
              <a:rPr lang="en-US" sz="4400" b="1" dirty="0">
                <a:latin typeface="Candara" panose="020E0502030303020204" pitchFamily="34" charset="0"/>
              </a:rPr>
              <a:t>”</a:t>
            </a:r>
          </a:p>
          <a:p>
            <a:pPr marL="0" indent="0" algn="ctr">
              <a:buNone/>
            </a:pPr>
            <a:r>
              <a:rPr lang="en-US" sz="2000" dirty="0">
                <a:latin typeface="Candara" panose="020E0502030303020204" pitchFamily="34" charset="0"/>
              </a:rPr>
              <a:t>Amos 4:12</a:t>
            </a:r>
          </a:p>
        </p:txBody>
      </p:sp>
      <p:sp>
        <p:nvSpPr>
          <p:cNvPr id="11" name="Rectangle 10">
            <a:extLst>
              <a:ext uri="{FF2B5EF4-FFF2-40B4-BE49-F238E27FC236}">
                <a16:creationId xmlns:a16="http://schemas.microsoft.com/office/drawing/2014/main" id="{9D20B728-D0C3-456E-94A7-353144DBC9CF}"/>
              </a:ext>
            </a:extLst>
          </p:cNvPr>
          <p:cNvSpPr/>
          <p:nvPr/>
        </p:nvSpPr>
        <p:spPr>
          <a:xfrm rot="16200000">
            <a:off x="-2126584" y="3864941"/>
            <a:ext cx="5048792" cy="830997"/>
          </a:xfrm>
          <a:prstGeom prst="rect">
            <a:avLst/>
          </a:prstGeom>
          <a:noFill/>
        </p:spPr>
        <p:txBody>
          <a:bodyPr wrap="squar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We Cannot Escape</a:t>
            </a:r>
            <a:endParaRPr lang="en-US" sz="4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6" name="Slide Number Placeholder 5">
            <a:extLst>
              <a:ext uri="{FF2B5EF4-FFF2-40B4-BE49-F238E27FC236}">
                <a16:creationId xmlns:a16="http://schemas.microsoft.com/office/drawing/2014/main" id="{88B6D1DE-CE22-49D0-B250-D49C13ADA318}"/>
              </a:ext>
            </a:extLst>
          </p:cNvPr>
          <p:cNvSpPr>
            <a:spLocks noGrp="1"/>
          </p:cNvSpPr>
          <p:nvPr>
            <p:ph type="sldNum" sz="quarter" idx="12"/>
          </p:nvPr>
        </p:nvSpPr>
        <p:spPr>
          <a:xfrm>
            <a:off x="11230444" y="5806410"/>
            <a:ext cx="730897" cy="1090789"/>
          </a:xfrm>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11291653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dissolve">
                                      <p:cBhvr>
                                        <p:cTn id="37" dur="1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8C08D6B-3050-4989-9D84-2F57630B63DF}"/>
              </a:ext>
            </a:extLst>
          </p:cNvPr>
          <p:cNvSpPr/>
          <p:nvPr/>
        </p:nvSpPr>
        <p:spPr>
          <a:xfrm>
            <a:off x="0" y="1977288"/>
            <a:ext cx="1206124" cy="4928532"/>
          </a:xfrm>
          <a:prstGeom prst="rect">
            <a:avLst/>
          </a:prstGeom>
          <a:solidFill>
            <a:schemeClr val="bg1">
              <a:lumMod val="85000"/>
              <a:lumOff val="1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lumMod val="50000"/>
                  <a:lumOff val="50000"/>
                </a:schemeClr>
              </a:solidFill>
            </a:endParaRPr>
          </a:p>
        </p:txBody>
      </p:sp>
      <p:sp>
        <p:nvSpPr>
          <p:cNvPr id="5" name="Content Placeholder 2">
            <a:extLst>
              <a:ext uri="{FF2B5EF4-FFF2-40B4-BE49-F238E27FC236}">
                <a16:creationId xmlns:a16="http://schemas.microsoft.com/office/drawing/2014/main" id="{9790DA5E-7ABE-40F4-BEF7-72C2E2BFA39C}"/>
              </a:ext>
            </a:extLst>
          </p:cNvPr>
          <p:cNvSpPr>
            <a:spLocks noGrp="1"/>
          </p:cNvSpPr>
          <p:nvPr>
            <p:ph idx="1"/>
          </p:nvPr>
        </p:nvSpPr>
        <p:spPr>
          <a:xfrm>
            <a:off x="1200330" y="603100"/>
            <a:ext cx="10427378" cy="5759355"/>
          </a:xfrm>
          <a:solidFill>
            <a:schemeClr val="accent1"/>
          </a:solidFill>
          <a:ln>
            <a:noFill/>
          </a:ln>
        </p:spPr>
        <p:txBody>
          <a:bodyPr anchor="t">
            <a:normAutofit fontScale="92500" lnSpcReduction="10000"/>
          </a:bodyPr>
          <a:lstStyle/>
          <a:p>
            <a:pPr marL="45706" indent="0">
              <a:lnSpc>
                <a:spcPct val="120000"/>
              </a:lnSpc>
              <a:spcBef>
                <a:spcPts val="0"/>
              </a:spcBef>
              <a:buNone/>
              <a:defRPr/>
            </a:pPr>
            <a:r>
              <a:rPr lang="en-US" altLang="en-US" sz="4100" b="1" dirty="0">
                <a:solidFill>
                  <a:schemeClr val="bg1"/>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Alien sinners must…</a:t>
            </a:r>
          </a:p>
          <a:p>
            <a:pPr lvl="1">
              <a:lnSpc>
                <a:spcPct val="110000"/>
              </a:lnSpc>
              <a:spcBef>
                <a:spcPts val="0"/>
              </a:spcBef>
              <a:buFont typeface="Wingdings" panose="05000000000000000000" pitchFamily="2" charset="2"/>
              <a:buChar char="§"/>
              <a:defRPr/>
            </a:pPr>
            <a:r>
              <a:rPr lang="en-US" altLang="en-US" sz="3199" dirty="0">
                <a:solidFill>
                  <a:schemeClr val="bg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lvl="1">
              <a:lnSpc>
                <a:spcPct val="110000"/>
              </a:lnSpc>
              <a:buFont typeface="Wingdings" panose="05000000000000000000" pitchFamily="2" charset="2"/>
              <a:buChar char="§"/>
              <a:defRPr/>
            </a:pPr>
            <a:r>
              <a:rPr lang="en-US" altLang="en-US" sz="3199" dirty="0">
                <a:solidFill>
                  <a:schemeClr val="bg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lvl="1">
              <a:lnSpc>
                <a:spcPct val="110000"/>
              </a:lnSpc>
              <a:buFont typeface="Wingdings" panose="05000000000000000000" pitchFamily="2" charset="2"/>
              <a:buChar char="§"/>
              <a:defRPr/>
            </a:pPr>
            <a:r>
              <a:rPr lang="en-US" altLang="en-US" sz="3199" dirty="0">
                <a:solidFill>
                  <a:schemeClr val="bg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Your Sins – Acts 17:30</a:t>
            </a:r>
          </a:p>
          <a:p>
            <a:pPr lvl="1">
              <a:lnSpc>
                <a:spcPct val="110000"/>
              </a:lnSpc>
              <a:buFont typeface="Wingdings" panose="05000000000000000000" pitchFamily="2" charset="2"/>
              <a:buChar char="§"/>
              <a:defRPr/>
            </a:pPr>
            <a:r>
              <a:rPr lang="en-US" altLang="en-US" sz="3199" dirty="0">
                <a:solidFill>
                  <a:schemeClr val="bg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Confess Your Faith in Christ Before Men – Matthew 10:32</a:t>
            </a:r>
          </a:p>
          <a:p>
            <a:pPr lvl="1">
              <a:lnSpc>
                <a:spcPct val="110000"/>
              </a:lnSpc>
              <a:buFont typeface="Wingdings" panose="05000000000000000000" pitchFamily="2" charset="2"/>
              <a:buChar char="§"/>
              <a:defRPr/>
            </a:pPr>
            <a:r>
              <a:rPr lang="en-US" altLang="en-US" sz="3199" dirty="0">
                <a:solidFill>
                  <a:schemeClr val="bg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Thy Sins – Acts 2:38</a:t>
            </a:r>
          </a:p>
          <a:p>
            <a:pPr marL="0" indent="0">
              <a:lnSpc>
                <a:spcPct val="120000"/>
              </a:lnSpc>
              <a:spcBef>
                <a:spcPts val="0"/>
              </a:spcBef>
              <a:buNone/>
              <a:defRPr/>
            </a:pPr>
            <a:r>
              <a:rPr lang="en-US" altLang="en-US" sz="4100" b="1" dirty="0">
                <a:solidFill>
                  <a:schemeClr val="bg1"/>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Erring children of God must…</a:t>
            </a:r>
          </a:p>
          <a:p>
            <a:pPr lvl="1">
              <a:lnSpc>
                <a:spcPct val="120000"/>
              </a:lnSpc>
              <a:spcBef>
                <a:spcPts val="0"/>
              </a:spcBef>
              <a:buFont typeface="Wingdings" panose="05000000000000000000" pitchFamily="2" charset="2"/>
              <a:buChar char="§"/>
              <a:defRPr/>
            </a:pPr>
            <a:r>
              <a:rPr lang="en-US" altLang="en-US" sz="3199" dirty="0">
                <a:solidFill>
                  <a:schemeClr val="bg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buNone/>
              <a:defRPr/>
            </a:pPr>
            <a:r>
              <a:rPr lang="en-US" altLang="en-US" sz="4100" b="1" dirty="0">
                <a:solidFill>
                  <a:schemeClr val="bg1"/>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Christians must live </a:t>
            </a:r>
            <a:r>
              <a:rPr lang="en-US" altLang="en-US" sz="4100" b="1" i="1" dirty="0">
                <a:solidFill>
                  <a:schemeClr val="bg1"/>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“faithful </a:t>
            </a:r>
            <a:r>
              <a:rPr lang="en-US" altLang="en-US" sz="4100" b="1" i="1" u="sng" dirty="0">
                <a:solidFill>
                  <a:schemeClr val="bg1"/>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unto</a:t>
            </a:r>
            <a:r>
              <a:rPr lang="en-US" altLang="en-US" sz="4100" b="1" i="1" dirty="0">
                <a:solidFill>
                  <a:schemeClr val="bg1"/>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 death”</a:t>
            </a:r>
          </a:p>
          <a:p>
            <a:pPr lvl="1">
              <a:lnSpc>
                <a:spcPct val="120000"/>
              </a:lnSpc>
              <a:spcBef>
                <a:spcPts val="0"/>
              </a:spcBef>
              <a:buFont typeface="Wingdings" panose="05000000000000000000" pitchFamily="2" charset="2"/>
              <a:buChar char="§"/>
              <a:defRPr/>
            </a:pPr>
            <a:r>
              <a:rPr lang="en-US" altLang="en-US" sz="3199" dirty="0">
                <a:solidFill>
                  <a:schemeClr val="bg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6" name="Rectangle 5">
            <a:extLst>
              <a:ext uri="{FF2B5EF4-FFF2-40B4-BE49-F238E27FC236}">
                <a16:creationId xmlns:a16="http://schemas.microsoft.com/office/drawing/2014/main" id="{BC7D6674-B33C-47B8-B269-8778074E1E2D}"/>
              </a:ext>
            </a:extLst>
          </p:cNvPr>
          <p:cNvSpPr/>
          <p:nvPr/>
        </p:nvSpPr>
        <p:spPr>
          <a:xfrm rot="16200000">
            <a:off x="-2279513" y="3092837"/>
            <a:ext cx="5759355" cy="1200329"/>
          </a:xfrm>
          <a:prstGeom prst="rect">
            <a:avLst/>
          </a:prstGeom>
          <a:noFill/>
        </p:spPr>
        <p:txBody>
          <a:bodyPr wrap="square" lIns="91440" tIns="45720" rIns="91440" bIns="45720">
            <a:spAutoFit/>
          </a:bodyPr>
          <a:lstStyle/>
          <a:p>
            <a:pPr algn="ctr"/>
            <a:r>
              <a:rPr lang="en-US" sz="4800" b="1" i="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“What Shall We Do?”</a:t>
            </a:r>
          </a:p>
          <a:p>
            <a:pPr algn="ctr"/>
            <a:r>
              <a:rPr lang="en-US" sz="2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Acts 2</a:t>
            </a:r>
            <a:r>
              <a:rPr lang="en-US" sz="2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:38</a:t>
            </a:r>
            <a:endParaRPr lang="en-US" sz="2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2" name="Slide Number Placeholder 1">
            <a:extLst>
              <a:ext uri="{FF2B5EF4-FFF2-40B4-BE49-F238E27FC236}">
                <a16:creationId xmlns:a16="http://schemas.microsoft.com/office/drawing/2014/main" id="{05CABCA3-10E0-4C4E-B391-43D9D6618F85}"/>
              </a:ext>
            </a:extLst>
          </p:cNvPr>
          <p:cNvSpPr>
            <a:spLocks noGrp="1"/>
          </p:cNvSpPr>
          <p:nvPr>
            <p:ph type="sldNum" sz="quarter" idx="12"/>
          </p:nvPr>
        </p:nvSpPr>
        <p:spPr>
          <a:xfrm>
            <a:off x="10845484" y="5481890"/>
            <a:ext cx="782224" cy="1090789"/>
          </a:xfrm>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41019993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animEffect transition="in" filter="fade">
                                      <p:cBhvr>
                                        <p:cTn id="36" dur="500"/>
                                        <p:tgtEl>
                                          <p:spTgt spid="5">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animEffect transition="in" filter="fade">
                                      <p:cBhvr>
                                        <p:cTn id="41" dur="500"/>
                                        <p:tgtEl>
                                          <p:spTgt spid="5">
                                            <p:txEl>
                                              <p:pRg st="8" end="8"/>
                                            </p:txEl>
                                          </p:spTgt>
                                        </p:tgtEl>
                                      </p:cBhvr>
                                    </p:animEffec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5">
                                            <p:txEl>
                                              <p:pRg st="9" end="9"/>
                                            </p:txEl>
                                          </p:spTgt>
                                        </p:tgtEl>
                                        <p:attrNameLst>
                                          <p:attrName>style.visibility</p:attrName>
                                        </p:attrNameLst>
                                      </p:cBhvr>
                                      <p:to>
                                        <p:strVal val="visible"/>
                                      </p:to>
                                    </p:set>
                                    <p:animEffect transition="in" filter="fade">
                                      <p:cBhvr>
                                        <p:cTn id="45"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BB451-F093-4687-B13A-BA658342A3E5}"/>
              </a:ext>
            </a:extLst>
          </p:cNvPr>
          <p:cNvSpPr>
            <a:spLocks noGrp="1"/>
          </p:cNvSpPr>
          <p:nvPr>
            <p:ph type="title"/>
          </p:nvPr>
        </p:nvSpPr>
        <p:spPr/>
        <p:txBody>
          <a:bodyPr>
            <a:norm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015B4847-7AF9-4DE0-B647-DF84CA49DF2A}"/>
              </a:ext>
            </a:extLst>
          </p:cNvPr>
          <p:cNvSpPr>
            <a:spLocks noGrp="1"/>
          </p:cNvSpPr>
          <p:nvPr>
            <p:ph idx="1"/>
          </p:nvPr>
        </p:nvSpPr>
        <p:spPr>
          <a:xfrm>
            <a:off x="552724" y="2294340"/>
            <a:ext cx="11484601" cy="4147817"/>
          </a:xfrm>
        </p:spPr>
        <p:txBody>
          <a:bodyPr>
            <a:normAutofit/>
          </a:bodyPr>
          <a:lstStyle/>
          <a:p>
            <a:pPr marL="0" indent="0">
              <a:buNone/>
            </a:pPr>
            <a:r>
              <a:rPr lang="en-US" sz="3600" b="1" dirty="0">
                <a:latin typeface="Candara" panose="020E0502030303020204" pitchFamily="34" charset="0"/>
              </a:rPr>
              <a:t>There are many cases of </a:t>
            </a:r>
            <a:r>
              <a:rPr lang="en-US" sz="3600" b="1" i="1" u="sng" dirty="0">
                <a:latin typeface="Candara" panose="020E0502030303020204" pitchFamily="34" charset="0"/>
              </a:rPr>
              <a:t>escapes</a:t>
            </a:r>
            <a:r>
              <a:rPr lang="en-US" sz="3600" b="1" dirty="0">
                <a:latin typeface="Candara" panose="020E0502030303020204" pitchFamily="34" charset="0"/>
              </a:rPr>
              <a:t> in the Bible</a:t>
            </a:r>
          </a:p>
          <a:p>
            <a:pPr>
              <a:buFont typeface="Wingdings" panose="05000000000000000000" pitchFamily="2" charset="2"/>
              <a:buChar char="§"/>
            </a:pPr>
            <a:r>
              <a:rPr lang="en-US" sz="3200" dirty="0">
                <a:latin typeface="Candara" panose="020E0502030303020204" pitchFamily="34" charset="0"/>
              </a:rPr>
              <a:t>Lot and his family escaped Sodom - Genesis 19:12-26</a:t>
            </a:r>
          </a:p>
          <a:p>
            <a:pPr>
              <a:buFont typeface="Wingdings" panose="05000000000000000000" pitchFamily="2" charset="2"/>
              <a:buChar char="§"/>
            </a:pPr>
            <a:r>
              <a:rPr lang="en-US" sz="3200" dirty="0">
                <a:latin typeface="Candara" panose="020E0502030303020204" pitchFamily="34" charset="0"/>
              </a:rPr>
              <a:t>David’s escape from Saul - 1 Samuel 19:1-12</a:t>
            </a:r>
          </a:p>
          <a:p>
            <a:pPr>
              <a:buFont typeface="Wingdings" panose="05000000000000000000" pitchFamily="2" charset="2"/>
              <a:buChar char="§"/>
            </a:pPr>
            <a:r>
              <a:rPr lang="en-US" sz="3200" dirty="0">
                <a:latin typeface="Candara" panose="020E0502030303020204" pitchFamily="34" charset="0"/>
              </a:rPr>
              <a:t>Paul escaped the Jews who wanted to kill him - Acts 9:21-25</a:t>
            </a:r>
          </a:p>
          <a:p>
            <a:pPr>
              <a:buFont typeface="Wingdings" panose="05000000000000000000" pitchFamily="2" charset="2"/>
              <a:buChar char="§"/>
            </a:pPr>
            <a:r>
              <a:rPr lang="en-US" sz="3200" dirty="0">
                <a:latin typeface="Candara" panose="020E0502030303020204" pitchFamily="34" charset="0"/>
              </a:rPr>
              <a:t>Peter escaped from prison - Acts 12:1-16</a:t>
            </a:r>
          </a:p>
          <a:p>
            <a:pPr>
              <a:buFont typeface="Wingdings" panose="05000000000000000000" pitchFamily="2" charset="2"/>
              <a:buChar char="§"/>
            </a:pPr>
            <a:r>
              <a:rPr lang="en-US" sz="3200" dirty="0">
                <a:latin typeface="Candara" panose="020E0502030303020204" pitchFamily="34" charset="0"/>
              </a:rPr>
              <a:t>Paul’s escape from the shipwreck - Acts 27:21-44</a:t>
            </a:r>
          </a:p>
          <a:p>
            <a:pPr marL="0" indent="0">
              <a:buNone/>
            </a:pPr>
            <a:r>
              <a:rPr lang="en-US" sz="3600" b="1" dirty="0">
                <a:latin typeface="Candara" panose="020E0502030303020204" pitchFamily="34" charset="0"/>
              </a:rPr>
              <a:t>Today we will discuss 6 things we </a:t>
            </a:r>
            <a:r>
              <a:rPr lang="en-US" sz="3600" b="1" u="sng" dirty="0">
                <a:latin typeface="Candara" panose="020E0502030303020204" pitchFamily="34" charset="0"/>
              </a:rPr>
              <a:t>CANNOT</a:t>
            </a:r>
            <a:r>
              <a:rPr lang="en-US" sz="3600" b="1" dirty="0">
                <a:latin typeface="Candara" panose="020E0502030303020204" pitchFamily="34" charset="0"/>
              </a:rPr>
              <a:t> escape!</a:t>
            </a:r>
          </a:p>
          <a:p>
            <a:pPr marL="0" indent="0">
              <a:buNone/>
            </a:pPr>
            <a:endParaRPr lang="en-US" sz="3600" b="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A9656FB7-7DD8-459D-8410-3EDAB8785AD4}"/>
              </a:ext>
            </a:extLst>
          </p:cNvPr>
          <p:cNvSpPr>
            <a:spLocks noGrp="1"/>
          </p:cNvSpPr>
          <p:nvPr>
            <p:ph type="sldNum" sz="quarter" idx="12"/>
          </p:nvPr>
        </p:nvSpPr>
        <p:spPr>
          <a:xfrm>
            <a:off x="11398560" y="5791925"/>
            <a:ext cx="366913" cy="1090789"/>
          </a:xfrm>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30833190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7AF40-CFB2-48EC-9E2B-F7294A74B3C7}"/>
              </a:ext>
            </a:extLst>
          </p:cNvPr>
          <p:cNvSpPr>
            <a:spLocks noGrp="1"/>
          </p:cNvSpPr>
          <p:nvPr>
            <p:ph type="title"/>
          </p:nvPr>
        </p:nvSpPr>
        <p:spPr/>
        <p:txBody>
          <a:bodyPr>
            <a:normAutofit/>
          </a:bodyPr>
          <a:lstStyle/>
          <a:p>
            <a:r>
              <a:rPr lang="en-US" sz="4800" b="1" dirty="0">
                <a:latin typeface="Candara" panose="020E0502030303020204" pitchFamily="34" charset="0"/>
              </a:rPr>
              <a:t>Hebrews 2:1-3</a:t>
            </a:r>
          </a:p>
        </p:txBody>
      </p:sp>
      <p:sp>
        <p:nvSpPr>
          <p:cNvPr id="4" name="Rectangle 3">
            <a:extLst>
              <a:ext uri="{FF2B5EF4-FFF2-40B4-BE49-F238E27FC236}">
                <a16:creationId xmlns:a16="http://schemas.microsoft.com/office/drawing/2014/main" id="{8B811FB1-A1CF-4255-85C4-FB1D63715C39}"/>
              </a:ext>
            </a:extLst>
          </p:cNvPr>
          <p:cNvSpPr/>
          <p:nvPr/>
        </p:nvSpPr>
        <p:spPr>
          <a:xfrm>
            <a:off x="404473" y="4705594"/>
            <a:ext cx="4385892" cy="5201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05DBD7D-982B-400F-BB4B-61F9B56D9576}"/>
              </a:ext>
            </a:extLst>
          </p:cNvPr>
          <p:cNvSpPr>
            <a:spLocks noGrp="1"/>
          </p:cNvSpPr>
          <p:nvPr>
            <p:ph idx="1"/>
          </p:nvPr>
        </p:nvSpPr>
        <p:spPr>
          <a:xfrm>
            <a:off x="363528" y="2204896"/>
            <a:ext cx="10307073" cy="4248485"/>
          </a:xfrm>
        </p:spPr>
        <p:txBody>
          <a:bodyPr>
            <a:noAutofit/>
          </a:bodyPr>
          <a:lstStyle/>
          <a:p>
            <a:pPr marL="0" indent="0">
              <a:buNone/>
            </a:pPr>
            <a:r>
              <a:rPr lang="en-US" sz="3600" b="1" i="1" dirty="0">
                <a:latin typeface="Candara" panose="020E0502030303020204" pitchFamily="34" charset="0"/>
              </a:rPr>
              <a:t>“</a:t>
            </a:r>
            <a:r>
              <a:rPr lang="en-US" sz="3600" b="1" i="1" dirty="0">
                <a:solidFill>
                  <a:schemeClr val="bg1"/>
                </a:solidFill>
                <a:latin typeface="Candara" panose="020E0502030303020204" pitchFamily="34" charset="0"/>
              </a:rPr>
              <a:t>1</a:t>
            </a:r>
            <a:r>
              <a:rPr lang="en-US" sz="3600" b="1" i="1" dirty="0">
                <a:latin typeface="Candara" panose="020E0502030303020204" pitchFamily="34" charset="0"/>
              </a:rPr>
              <a:t> Therefore we ought to give the more earnest heed to the things which we have heard, lest at any time we should let them slip. </a:t>
            </a:r>
            <a:r>
              <a:rPr lang="en-US" sz="3600" b="1" i="1" dirty="0">
                <a:solidFill>
                  <a:schemeClr val="bg1"/>
                </a:solidFill>
                <a:latin typeface="Candara" panose="020E0502030303020204" pitchFamily="34" charset="0"/>
              </a:rPr>
              <a:t>2</a:t>
            </a:r>
            <a:r>
              <a:rPr lang="en-US" sz="3600" b="1" i="1" dirty="0">
                <a:latin typeface="Candara" panose="020E0502030303020204" pitchFamily="34" charset="0"/>
              </a:rPr>
              <a:t> For if the word spoken by angels was </a:t>
            </a:r>
            <a:r>
              <a:rPr lang="en-US" sz="3600" b="1" i="1" dirty="0" err="1">
                <a:latin typeface="Candara" panose="020E0502030303020204" pitchFamily="34" charset="0"/>
              </a:rPr>
              <a:t>stedfast</a:t>
            </a:r>
            <a:r>
              <a:rPr lang="en-US" sz="3600" b="1" i="1" dirty="0">
                <a:latin typeface="Candara" panose="020E0502030303020204" pitchFamily="34" charset="0"/>
              </a:rPr>
              <a:t>, and every transgression and disobedience received a just recompence of reward; </a:t>
            </a:r>
            <a:r>
              <a:rPr lang="en-US" sz="3600" b="1" i="1" dirty="0">
                <a:solidFill>
                  <a:schemeClr val="bg1"/>
                </a:solidFill>
                <a:latin typeface="Candara" panose="020E0502030303020204" pitchFamily="34" charset="0"/>
              </a:rPr>
              <a:t>3</a:t>
            </a:r>
            <a:r>
              <a:rPr lang="en-US" sz="3600" b="1" i="1" dirty="0">
                <a:latin typeface="Candara" panose="020E0502030303020204" pitchFamily="34" charset="0"/>
              </a:rPr>
              <a:t> How shall we escape, if we neglect so great salvation; which at the first began to be spoken by the Lord, and was confirmed unto us by them that heard him”</a:t>
            </a:r>
          </a:p>
        </p:txBody>
      </p:sp>
      <p:sp>
        <p:nvSpPr>
          <p:cNvPr id="5" name="Slide Number Placeholder 4">
            <a:extLst>
              <a:ext uri="{FF2B5EF4-FFF2-40B4-BE49-F238E27FC236}">
                <a16:creationId xmlns:a16="http://schemas.microsoft.com/office/drawing/2014/main" id="{0200AD0B-2B69-4B7F-A2E2-7BC5BF3F3FCA}"/>
              </a:ext>
            </a:extLst>
          </p:cNvPr>
          <p:cNvSpPr>
            <a:spLocks noGrp="1"/>
          </p:cNvSpPr>
          <p:nvPr>
            <p:ph type="sldNum" sz="quarter" idx="12"/>
          </p:nvPr>
        </p:nvSpPr>
        <p:spPr>
          <a:xfrm>
            <a:off x="11372004" y="5816639"/>
            <a:ext cx="465767" cy="1090789"/>
          </a:xfrm>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8014513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1799A-DBE2-444A-8C9F-FF251305E3C9}"/>
              </a:ext>
            </a:extLst>
          </p:cNvPr>
          <p:cNvSpPr>
            <a:spLocks noGrp="1"/>
          </p:cNvSpPr>
          <p:nvPr>
            <p:ph type="title"/>
          </p:nvPr>
        </p:nvSpPr>
        <p:spPr>
          <a:xfrm>
            <a:off x="1138335" y="753228"/>
            <a:ext cx="9155847" cy="1080938"/>
          </a:xfrm>
        </p:spPr>
        <p:txBody>
          <a:bodyPr>
            <a:normAutofit/>
          </a:bodyPr>
          <a:lstStyle/>
          <a:p>
            <a:r>
              <a:rPr lang="en-US" sz="4800" b="1" dirty="0">
                <a:latin typeface="Candara" panose="020E0502030303020204" pitchFamily="34" charset="0"/>
              </a:rPr>
              <a:t>Personal Responsibility</a:t>
            </a:r>
          </a:p>
        </p:txBody>
      </p:sp>
      <p:sp>
        <p:nvSpPr>
          <p:cNvPr id="3" name="Content Placeholder 2">
            <a:extLst>
              <a:ext uri="{FF2B5EF4-FFF2-40B4-BE49-F238E27FC236}">
                <a16:creationId xmlns:a16="http://schemas.microsoft.com/office/drawing/2014/main" id="{C59A95B5-7215-4E7E-BD2D-A005EDCFA891}"/>
              </a:ext>
            </a:extLst>
          </p:cNvPr>
          <p:cNvSpPr>
            <a:spLocks noGrp="1"/>
          </p:cNvSpPr>
          <p:nvPr>
            <p:ph idx="1"/>
          </p:nvPr>
        </p:nvSpPr>
        <p:spPr>
          <a:xfrm>
            <a:off x="997105" y="2135334"/>
            <a:ext cx="10443730" cy="4193228"/>
          </a:xfrm>
        </p:spPr>
        <p:txBody>
          <a:bodyPr>
            <a:normAutofit/>
          </a:bodyPr>
          <a:lstStyle/>
          <a:p>
            <a:pPr marL="0" indent="0">
              <a:buNone/>
            </a:pPr>
            <a:r>
              <a:rPr lang="en-US" sz="3600" b="1" dirty="0">
                <a:latin typeface="Candara" panose="020E0502030303020204" pitchFamily="34" charset="0"/>
              </a:rPr>
              <a:t>Many people unwilling to take responsibility for the actions and lives</a:t>
            </a:r>
          </a:p>
          <a:p>
            <a:pPr marL="0" indent="0">
              <a:buNone/>
            </a:pPr>
            <a:r>
              <a:rPr lang="en-US" sz="3600" b="1" dirty="0">
                <a:latin typeface="Candara" panose="020E0502030303020204" pitchFamily="34" charset="0"/>
              </a:rPr>
              <a:t>The “blame game” &amp; finger pointing are the rule</a:t>
            </a:r>
          </a:p>
          <a:p>
            <a:pPr marL="0" indent="0">
              <a:buNone/>
            </a:pPr>
            <a:r>
              <a:rPr lang="en-US" sz="3600" b="1" dirty="0">
                <a:latin typeface="Candara" panose="020E0502030303020204" pitchFamily="34" charset="0"/>
              </a:rPr>
              <a:t>Laying blame has been practiced from the beginning</a:t>
            </a:r>
          </a:p>
          <a:p>
            <a:pPr>
              <a:buFont typeface="Wingdings" panose="05000000000000000000" pitchFamily="2" charset="2"/>
              <a:buChar char="§"/>
            </a:pPr>
            <a:r>
              <a:rPr lang="en-US" sz="3200" dirty="0">
                <a:latin typeface="Candara" panose="020E0502030303020204" pitchFamily="34" charset="0"/>
              </a:rPr>
              <a:t>Genesis 3:9-13</a:t>
            </a:r>
          </a:p>
          <a:p>
            <a:pPr marL="0" indent="0">
              <a:buNone/>
            </a:pPr>
            <a:r>
              <a:rPr lang="en-US" sz="3600" b="1" dirty="0">
                <a:latin typeface="Candara" panose="020E0502030303020204" pitchFamily="34" charset="0"/>
              </a:rPr>
              <a:t>God will hold us responsible for our actions</a:t>
            </a:r>
          </a:p>
          <a:p>
            <a:pPr>
              <a:buFont typeface="Wingdings" panose="05000000000000000000" pitchFamily="2" charset="2"/>
              <a:buChar char="§"/>
            </a:pPr>
            <a:r>
              <a:rPr lang="en-US" sz="3200" dirty="0">
                <a:latin typeface="Candara" panose="020E0502030303020204" pitchFamily="34" charset="0"/>
              </a:rPr>
              <a:t>Ezekiel 18:20-24</a:t>
            </a:r>
          </a:p>
          <a:p>
            <a:pPr marL="0" indent="0">
              <a:buNone/>
            </a:pPr>
            <a:endParaRPr lang="en-US" sz="3600" b="1" dirty="0">
              <a:latin typeface="Candara" panose="020E0502030303020204" pitchFamily="34" charset="0"/>
            </a:endParaRPr>
          </a:p>
          <a:p>
            <a:pPr marL="0" indent="0">
              <a:buNone/>
            </a:pPr>
            <a:endParaRPr lang="en-US" sz="3600" b="1" dirty="0">
              <a:latin typeface="Candara" panose="020E0502030303020204" pitchFamily="34" charset="0"/>
            </a:endParaRPr>
          </a:p>
          <a:p>
            <a:pPr marL="0" indent="0">
              <a:buNone/>
            </a:pPr>
            <a:endParaRPr lang="en-US" sz="3600" b="1" dirty="0">
              <a:latin typeface="Candara" panose="020E0502030303020204" pitchFamily="34" charset="0"/>
            </a:endParaRPr>
          </a:p>
        </p:txBody>
      </p:sp>
      <p:sp>
        <p:nvSpPr>
          <p:cNvPr id="4" name="Rectangle 3">
            <a:extLst>
              <a:ext uri="{FF2B5EF4-FFF2-40B4-BE49-F238E27FC236}">
                <a16:creationId xmlns:a16="http://schemas.microsoft.com/office/drawing/2014/main" id="{5EC2AA55-FA54-4C4D-A71B-C64603E0EA0F}"/>
              </a:ext>
            </a:extLst>
          </p:cNvPr>
          <p:cNvSpPr/>
          <p:nvPr/>
        </p:nvSpPr>
        <p:spPr>
          <a:xfrm>
            <a:off x="0" y="1977288"/>
            <a:ext cx="830999" cy="4928532"/>
          </a:xfrm>
          <a:prstGeom prst="rect">
            <a:avLst/>
          </a:prstGeom>
          <a:solidFill>
            <a:schemeClr val="bg1">
              <a:lumMod val="85000"/>
              <a:lumOff val="1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lumMod val="50000"/>
                  <a:lumOff val="50000"/>
                </a:schemeClr>
              </a:solidFill>
            </a:endParaRPr>
          </a:p>
        </p:txBody>
      </p:sp>
      <p:sp>
        <p:nvSpPr>
          <p:cNvPr id="5" name="Rectangle 4">
            <a:extLst>
              <a:ext uri="{FF2B5EF4-FFF2-40B4-BE49-F238E27FC236}">
                <a16:creationId xmlns:a16="http://schemas.microsoft.com/office/drawing/2014/main" id="{AFD38248-4BA8-4F0A-AFA1-70EEE0F6FA99}"/>
              </a:ext>
            </a:extLst>
          </p:cNvPr>
          <p:cNvSpPr/>
          <p:nvPr/>
        </p:nvSpPr>
        <p:spPr>
          <a:xfrm rot="16200000">
            <a:off x="-2128047" y="3853795"/>
            <a:ext cx="5048792" cy="830997"/>
          </a:xfrm>
          <a:prstGeom prst="rect">
            <a:avLst/>
          </a:prstGeom>
          <a:noFill/>
        </p:spPr>
        <p:txBody>
          <a:bodyPr wrap="squar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We Cannot Escape</a:t>
            </a:r>
            <a:endParaRPr lang="en-US" sz="4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6" name="Arrow: Bent 5">
            <a:extLst>
              <a:ext uri="{FF2B5EF4-FFF2-40B4-BE49-F238E27FC236}">
                <a16:creationId xmlns:a16="http://schemas.microsoft.com/office/drawing/2014/main" id="{A27AE431-E739-41E8-8439-5513E2AC57EF}"/>
              </a:ext>
            </a:extLst>
          </p:cNvPr>
          <p:cNvSpPr/>
          <p:nvPr/>
        </p:nvSpPr>
        <p:spPr>
          <a:xfrm>
            <a:off x="419877" y="1110343"/>
            <a:ext cx="615820" cy="610701"/>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A1DE5578-863B-467A-AD2F-A4D6A36BDD17}"/>
              </a:ext>
            </a:extLst>
          </p:cNvPr>
          <p:cNvSpPr txBox="1"/>
          <p:nvPr/>
        </p:nvSpPr>
        <p:spPr>
          <a:xfrm>
            <a:off x="10936706" y="407628"/>
            <a:ext cx="937546" cy="1569660"/>
          </a:xfrm>
          <a:prstGeom prst="rect">
            <a:avLst/>
          </a:prstGeom>
          <a:noFill/>
        </p:spPr>
        <p:txBody>
          <a:bodyPr wrap="square" rtlCol="0">
            <a:spAutoFit/>
          </a:bodyPr>
          <a:lstStyle/>
          <a:p>
            <a:pPr algn="ctr"/>
            <a:r>
              <a:rPr lang="en-US" sz="9600" b="1" dirty="0">
                <a:solidFill>
                  <a:schemeClr val="bg1"/>
                </a:solidFill>
                <a:latin typeface="Candara" panose="020E0502030303020204" pitchFamily="34" charset="0"/>
              </a:rPr>
              <a:t>1</a:t>
            </a:r>
          </a:p>
        </p:txBody>
      </p:sp>
      <p:sp>
        <p:nvSpPr>
          <p:cNvPr id="8" name="Slide Number Placeholder 7">
            <a:extLst>
              <a:ext uri="{FF2B5EF4-FFF2-40B4-BE49-F238E27FC236}">
                <a16:creationId xmlns:a16="http://schemas.microsoft.com/office/drawing/2014/main" id="{2B6089F0-F96A-4EC9-83B4-0D5467B5DF2B}"/>
              </a:ext>
            </a:extLst>
          </p:cNvPr>
          <p:cNvSpPr>
            <a:spLocks noGrp="1"/>
          </p:cNvSpPr>
          <p:nvPr>
            <p:ph type="sldNum" sz="quarter" idx="12"/>
          </p:nvPr>
        </p:nvSpPr>
        <p:spPr>
          <a:xfrm>
            <a:off x="11366677" y="5805533"/>
            <a:ext cx="431100" cy="1050859"/>
          </a:xfrm>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598493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1799A-DBE2-444A-8C9F-FF251305E3C9}"/>
              </a:ext>
            </a:extLst>
          </p:cNvPr>
          <p:cNvSpPr>
            <a:spLocks noGrp="1"/>
          </p:cNvSpPr>
          <p:nvPr>
            <p:ph type="title"/>
          </p:nvPr>
        </p:nvSpPr>
        <p:spPr>
          <a:xfrm>
            <a:off x="1138335" y="753228"/>
            <a:ext cx="9155847" cy="1080938"/>
          </a:xfrm>
        </p:spPr>
        <p:txBody>
          <a:bodyPr>
            <a:normAutofit/>
          </a:bodyPr>
          <a:lstStyle/>
          <a:p>
            <a:r>
              <a:rPr lang="en-US" sz="4800" b="1" dirty="0">
                <a:latin typeface="Candara" panose="020E0502030303020204" pitchFamily="34" charset="0"/>
              </a:rPr>
              <a:t>Our Influence Upon Others</a:t>
            </a:r>
          </a:p>
        </p:txBody>
      </p:sp>
      <p:sp>
        <p:nvSpPr>
          <p:cNvPr id="3" name="Content Placeholder 2">
            <a:extLst>
              <a:ext uri="{FF2B5EF4-FFF2-40B4-BE49-F238E27FC236}">
                <a16:creationId xmlns:a16="http://schemas.microsoft.com/office/drawing/2014/main" id="{C59A95B5-7215-4E7E-BD2D-A005EDCFA891}"/>
              </a:ext>
            </a:extLst>
          </p:cNvPr>
          <p:cNvSpPr>
            <a:spLocks noGrp="1"/>
          </p:cNvSpPr>
          <p:nvPr>
            <p:ph idx="1"/>
          </p:nvPr>
        </p:nvSpPr>
        <p:spPr>
          <a:xfrm>
            <a:off x="1000861" y="2143554"/>
            <a:ext cx="9658430" cy="4344332"/>
          </a:xfrm>
        </p:spPr>
        <p:txBody>
          <a:bodyPr>
            <a:normAutofit lnSpcReduction="10000"/>
          </a:bodyPr>
          <a:lstStyle/>
          <a:p>
            <a:pPr marL="0" indent="0">
              <a:buNone/>
            </a:pPr>
            <a:r>
              <a:rPr lang="en-US" sz="3600" b="1" dirty="0">
                <a:latin typeface="Candara" panose="020E0502030303020204" pitchFamily="34" charset="0"/>
              </a:rPr>
              <a:t>We all have an influence on others - good or bad</a:t>
            </a:r>
          </a:p>
          <a:p>
            <a:pPr marL="0" indent="0">
              <a:buNone/>
            </a:pPr>
            <a:r>
              <a:rPr lang="en-US" sz="3600" b="1" dirty="0">
                <a:latin typeface="Candara" panose="020E0502030303020204" pitchFamily="34" charset="0"/>
              </a:rPr>
              <a:t>The Bible warns about evil influences</a:t>
            </a:r>
          </a:p>
          <a:p>
            <a:pPr>
              <a:buFont typeface="Wingdings" panose="05000000000000000000" pitchFamily="2" charset="2"/>
              <a:buChar char="§"/>
            </a:pPr>
            <a:r>
              <a:rPr lang="en-US" sz="3200" dirty="0">
                <a:latin typeface="Candara" panose="020E0502030303020204" pitchFamily="34" charset="0"/>
              </a:rPr>
              <a:t>1 Corinthians 15:33</a:t>
            </a:r>
          </a:p>
          <a:p>
            <a:pPr marL="0" indent="0">
              <a:buNone/>
            </a:pPr>
            <a:r>
              <a:rPr lang="en-US" sz="3600" b="1" dirty="0">
                <a:latin typeface="Candara" panose="020E0502030303020204" pitchFamily="34" charset="0"/>
              </a:rPr>
              <a:t>We are not to be intentially offensive</a:t>
            </a:r>
          </a:p>
          <a:p>
            <a:pPr>
              <a:buFont typeface="Wingdings" panose="05000000000000000000" pitchFamily="2" charset="2"/>
              <a:buChar char="§"/>
            </a:pPr>
            <a:r>
              <a:rPr lang="en-US" sz="3200" dirty="0">
                <a:latin typeface="Candara" panose="020E0502030303020204" pitchFamily="34" charset="0"/>
              </a:rPr>
              <a:t>We must be ruled by the peace of God - Matthew 5:9</a:t>
            </a:r>
          </a:p>
          <a:p>
            <a:pPr lvl="1">
              <a:buFont typeface="Wingdings" panose="05000000000000000000" pitchFamily="2" charset="2"/>
              <a:buChar char="§"/>
            </a:pPr>
            <a:r>
              <a:rPr lang="en-US" sz="2800" b="1" i="1" dirty="0">
                <a:latin typeface="Candara" panose="020E0502030303020204" pitchFamily="34" charset="0"/>
              </a:rPr>
              <a:t>“Give no offense…” </a:t>
            </a:r>
            <a:r>
              <a:rPr lang="en-US" sz="2800" dirty="0">
                <a:latin typeface="Candara" panose="020E0502030303020204" pitchFamily="34" charset="0"/>
              </a:rPr>
              <a:t>- 1 Corinthians 10:32</a:t>
            </a:r>
          </a:p>
          <a:p>
            <a:pPr marL="0" indent="0">
              <a:buNone/>
            </a:pPr>
            <a:r>
              <a:rPr lang="en-US" sz="3200" b="1" dirty="0">
                <a:latin typeface="Candara" panose="020E0502030303020204" pitchFamily="34" charset="0"/>
              </a:rPr>
              <a:t>We are the </a:t>
            </a:r>
            <a:r>
              <a:rPr lang="en-US" sz="3200" b="1" i="1" dirty="0">
                <a:latin typeface="Candara" panose="020E0502030303020204" pitchFamily="34" charset="0"/>
              </a:rPr>
              <a:t>“salt of the earth” </a:t>
            </a:r>
            <a:r>
              <a:rPr lang="en-US" sz="3200" b="1" dirty="0">
                <a:latin typeface="Candara" panose="020E0502030303020204" pitchFamily="34" charset="0"/>
              </a:rPr>
              <a:t>&amp; </a:t>
            </a:r>
            <a:r>
              <a:rPr lang="en-US" sz="3200" b="1" i="1" dirty="0">
                <a:latin typeface="Candara" panose="020E0502030303020204" pitchFamily="34" charset="0"/>
              </a:rPr>
              <a:t>“light of the world”</a:t>
            </a:r>
          </a:p>
          <a:p>
            <a:pPr>
              <a:buFont typeface="Wingdings" panose="05000000000000000000" pitchFamily="2" charset="2"/>
              <a:buChar char="§"/>
            </a:pPr>
            <a:r>
              <a:rPr lang="en-US" sz="3200" dirty="0">
                <a:latin typeface="Candara" panose="020E0502030303020204" pitchFamily="34" charset="0"/>
              </a:rPr>
              <a:t>Matthew 5:13-16</a:t>
            </a:r>
          </a:p>
        </p:txBody>
      </p:sp>
      <p:sp>
        <p:nvSpPr>
          <p:cNvPr id="4" name="Rectangle 3">
            <a:extLst>
              <a:ext uri="{FF2B5EF4-FFF2-40B4-BE49-F238E27FC236}">
                <a16:creationId xmlns:a16="http://schemas.microsoft.com/office/drawing/2014/main" id="{5EC2AA55-FA54-4C4D-A71B-C64603E0EA0F}"/>
              </a:ext>
            </a:extLst>
          </p:cNvPr>
          <p:cNvSpPr/>
          <p:nvPr/>
        </p:nvSpPr>
        <p:spPr>
          <a:xfrm>
            <a:off x="0" y="1977288"/>
            <a:ext cx="830999" cy="4928532"/>
          </a:xfrm>
          <a:prstGeom prst="rect">
            <a:avLst/>
          </a:prstGeom>
          <a:solidFill>
            <a:schemeClr val="bg1">
              <a:lumMod val="85000"/>
              <a:lumOff val="1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lumMod val="50000"/>
                  <a:lumOff val="50000"/>
                </a:schemeClr>
              </a:solidFill>
            </a:endParaRPr>
          </a:p>
        </p:txBody>
      </p:sp>
      <p:sp>
        <p:nvSpPr>
          <p:cNvPr id="5" name="Rectangle 4">
            <a:extLst>
              <a:ext uri="{FF2B5EF4-FFF2-40B4-BE49-F238E27FC236}">
                <a16:creationId xmlns:a16="http://schemas.microsoft.com/office/drawing/2014/main" id="{AFD38248-4BA8-4F0A-AFA1-70EEE0F6FA99}"/>
              </a:ext>
            </a:extLst>
          </p:cNvPr>
          <p:cNvSpPr/>
          <p:nvPr/>
        </p:nvSpPr>
        <p:spPr>
          <a:xfrm rot="16200000">
            <a:off x="-2128047" y="3853795"/>
            <a:ext cx="5048792" cy="830997"/>
          </a:xfrm>
          <a:prstGeom prst="rect">
            <a:avLst/>
          </a:prstGeom>
          <a:noFill/>
        </p:spPr>
        <p:txBody>
          <a:bodyPr wrap="squar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We Cannot Escape</a:t>
            </a:r>
            <a:endParaRPr lang="en-US" sz="4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6" name="Arrow: Bent 5">
            <a:extLst>
              <a:ext uri="{FF2B5EF4-FFF2-40B4-BE49-F238E27FC236}">
                <a16:creationId xmlns:a16="http://schemas.microsoft.com/office/drawing/2014/main" id="{A27AE431-E739-41E8-8439-5513E2AC57EF}"/>
              </a:ext>
            </a:extLst>
          </p:cNvPr>
          <p:cNvSpPr/>
          <p:nvPr/>
        </p:nvSpPr>
        <p:spPr>
          <a:xfrm>
            <a:off x="419877" y="1110343"/>
            <a:ext cx="615820" cy="610701"/>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C4C057B5-AD4C-4C1F-A420-66BB5CD78440}"/>
              </a:ext>
            </a:extLst>
          </p:cNvPr>
          <p:cNvSpPr txBox="1"/>
          <p:nvPr/>
        </p:nvSpPr>
        <p:spPr>
          <a:xfrm>
            <a:off x="10936706" y="407628"/>
            <a:ext cx="937546" cy="1569660"/>
          </a:xfrm>
          <a:prstGeom prst="rect">
            <a:avLst/>
          </a:prstGeom>
          <a:noFill/>
        </p:spPr>
        <p:txBody>
          <a:bodyPr wrap="square" rtlCol="0">
            <a:spAutoFit/>
          </a:bodyPr>
          <a:lstStyle/>
          <a:p>
            <a:pPr algn="ctr"/>
            <a:r>
              <a:rPr lang="en-US" sz="9600" b="1" dirty="0">
                <a:solidFill>
                  <a:schemeClr val="bg1"/>
                </a:solidFill>
                <a:latin typeface="Candara" panose="020E0502030303020204" pitchFamily="34" charset="0"/>
              </a:rPr>
              <a:t>2</a:t>
            </a:r>
          </a:p>
        </p:txBody>
      </p:sp>
      <p:sp>
        <p:nvSpPr>
          <p:cNvPr id="8" name="Slide Number Placeholder 7">
            <a:extLst>
              <a:ext uri="{FF2B5EF4-FFF2-40B4-BE49-F238E27FC236}">
                <a16:creationId xmlns:a16="http://schemas.microsoft.com/office/drawing/2014/main" id="{3ABEE4DF-AD9E-46E7-8D1D-5D6A51369A38}"/>
              </a:ext>
            </a:extLst>
          </p:cNvPr>
          <p:cNvSpPr>
            <a:spLocks noGrp="1"/>
          </p:cNvSpPr>
          <p:nvPr>
            <p:ph type="sldNum" sz="quarter" idx="12"/>
          </p:nvPr>
        </p:nvSpPr>
        <p:spPr>
          <a:xfrm>
            <a:off x="11368408" y="5802674"/>
            <a:ext cx="431100" cy="1090789"/>
          </a:xfrm>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3670945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par>
                          <p:cTn id="43" fill="hold">
                            <p:stCondLst>
                              <p:cond delay="1250"/>
                            </p:stCondLst>
                            <p:childTnLst>
                              <p:par>
                                <p:cTn id="44" presetID="10" presetClass="entr" presetSubtype="0" fill="hold" grpId="0"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1799A-DBE2-444A-8C9F-FF251305E3C9}"/>
              </a:ext>
            </a:extLst>
          </p:cNvPr>
          <p:cNvSpPr>
            <a:spLocks noGrp="1"/>
          </p:cNvSpPr>
          <p:nvPr>
            <p:ph type="title"/>
          </p:nvPr>
        </p:nvSpPr>
        <p:spPr>
          <a:xfrm>
            <a:off x="1138335" y="753228"/>
            <a:ext cx="9155847" cy="1080938"/>
          </a:xfrm>
        </p:spPr>
        <p:txBody>
          <a:bodyPr>
            <a:normAutofit/>
          </a:bodyPr>
          <a:lstStyle/>
          <a:p>
            <a:r>
              <a:rPr lang="en-US" sz="4800" b="1" dirty="0">
                <a:latin typeface="Candara" panose="020E0502030303020204" pitchFamily="34" charset="0"/>
              </a:rPr>
              <a:t>God’s Presence</a:t>
            </a:r>
          </a:p>
        </p:txBody>
      </p:sp>
      <p:sp>
        <p:nvSpPr>
          <p:cNvPr id="3" name="Content Placeholder 2">
            <a:extLst>
              <a:ext uri="{FF2B5EF4-FFF2-40B4-BE49-F238E27FC236}">
                <a16:creationId xmlns:a16="http://schemas.microsoft.com/office/drawing/2014/main" id="{C59A95B5-7215-4E7E-BD2D-A005EDCFA891}"/>
              </a:ext>
            </a:extLst>
          </p:cNvPr>
          <p:cNvSpPr>
            <a:spLocks noGrp="1"/>
          </p:cNvSpPr>
          <p:nvPr>
            <p:ph idx="1"/>
          </p:nvPr>
        </p:nvSpPr>
        <p:spPr>
          <a:xfrm>
            <a:off x="1035697" y="2108718"/>
            <a:ext cx="10670750" cy="5004463"/>
          </a:xfrm>
        </p:spPr>
        <p:txBody>
          <a:bodyPr>
            <a:normAutofit lnSpcReduction="10000"/>
          </a:bodyPr>
          <a:lstStyle/>
          <a:p>
            <a:pPr marL="0" indent="0">
              <a:buNone/>
            </a:pPr>
            <a:r>
              <a:rPr lang="en-US" sz="3600" b="1" dirty="0">
                <a:latin typeface="Candara" panose="020E0502030303020204" pitchFamily="34" charset="0"/>
              </a:rPr>
              <a:t>Nothing can be hidden from God!</a:t>
            </a:r>
          </a:p>
          <a:p>
            <a:pPr>
              <a:buFont typeface="Wingdings" panose="05000000000000000000" pitchFamily="2" charset="2"/>
              <a:buChar char="§"/>
            </a:pPr>
            <a:r>
              <a:rPr lang="en-US" sz="3200" dirty="0">
                <a:latin typeface="Candara" panose="020E0502030303020204" pitchFamily="34" charset="0"/>
              </a:rPr>
              <a:t>We may be able to hid our sins from man, but not from God</a:t>
            </a:r>
          </a:p>
          <a:p>
            <a:pPr lvl="1">
              <a:buFont typeface="Wingdings" panose="05000000000000000000" pitchFamily="2" charset="2"/>
              <a:buChar char="§"/>
            </a:pPr>
            <a:r>
              <a:rPr lang="en-US" sz="2800" dirty="0">
                <a:latin typeface="Candara" panose="020E0502030303020204" pitchFamily="34" charset="0"/>
              </a:rPr>
              <a:t>Hebrews 4:13; Job 34:21; Psalms 33:13-14</a:t>
            </a:r>
          </a:p>
          <a:p>
            <a:pPr marL="0" indent="0">
              <a:buNone/>
            </a:pPr>
            <a:r>
              <a:rPr lang="en-US" sz="3600" b="1" dirty="0">
                <a:latin typeface="Candara" panose="020E0502030303020204" pitchFamily="34" charset="0"/>
              </a:rPr>
              <a:t>David acknowledged that we cannot escape God’s presence - </a:t>
            </a:r>
            <a:r>
              <a:rPr lang="en-US" sz="3600" dirty="0">
                <a:latin typeface="Candara" panose="020E0502030303020204" pitchFamily="34" charset="0"/>
              </a:rPr>
              <a:t>Psalms 139:7-12</a:t>
            </a:r>
          </a:p>
          <a:p>
            <a:pPr marL="0" indent="0">
              <a:buNone/>
            </a:pPr>
            <a:r>
              <a:rPr lang="en-US" sz="3600" b="1" dirty="0">
                <a:latin typeface="Candara" panose="020E0502030303020204" pitchFamily="34" charset="0"/>
              </a:rPr>
              <a:t>Jonah tried but failed to flee God’s presence</a:t>
            </a:r>
          </a:p>
          <a:p>
            <a:pPr>
              <a:buFont typeface="Wingdings" panose="05000000000000000000" pitchFamily="2" charset="2"/>
              <a:buChar char="§"/>
            </a:pPr>
            <a:r>
              <a:rPr lang="en-US" sz="3200" dirty="0">
                <a:latin typeface="Candara" panose="020E0502030303020204" pitchFamily="34" charset="0"/>
              </a:rPr>
              <a:t>Jonah 1:1-4, 11-17; 2:1-10; 3:1-10</a:t>
            </a:r>
          </a:p>
          <a:p>
            <a:pPr marL="0" indent="0">
              <a:buNone/>
            </a:pPr>
            <a:r>
              <a:rPr lang="en-US" sz="3600" b="1" dirty="0">
                <a:latin typeface="Candara" panose="020E0502030303020204" pitchFamily="34" charset="0"/>
              </a:rPr>
              <a:t>The Person we </a:t>
            </a:r>
            <a:r>
              <a:rPr lang="en-US" sz="3600" b="1">
                <a:latin typeface="Candara" panose="020E0502030303020204" pitchFamily="34" charset="0"/>
              </a:rPr>
              <a:t>cannot hide </a:t>
            </a:r>
            <a:r>
              <a:rPr lang="en-US" sz="3600" b="1" dirty="0">
                <a:latin typeface="Candara" panose="020E0502030303020204" pitchFamily="34" charset="0"/>
              </a:rPr>
              <a:t>from is the Person who will judge us!</a:t>
            </a:r>
          </a:p>
          <a:p>
            <a:pPr marL="0" indent="0">
              <a:buNone/>
            </a:pPr>
            <a:endParaRPr lang="en-US" sz="3600" dirty="0">
              <a:latin typeface="Candara" panose="020E0502030303020204" pitchFamily="34" charset="0"/>
            </a:endParaRPr>
          </a:p>
        </p:txBody>
      </p:sp>
      <p:sp>
        <p:nvSpPr>
          <p:cNvPr id="4" name="Rectangle 3">
            <a:extLst>
              <a:ext uri="{FF2B5EF4-FFF2-40B4-BE49-F238E27FC236}">
                <a16:creationId xmlns:a16="http://schemas.microsoft.com/office/drawing/2014/main" id="{5EC2AA55-FA54-4C4D-A71B-C64603E0EA0F}"/>
              </a:ext>
            </a:extLst>
          </p:cNvPr>
          <p:cNvSpPr/>
          <p:nvPr/>
        </p:nvSpPr>
        <p:spPr>
          <a:xfrm>
            <a:off x="-4089" y="1972789"/>
            <a:ext cx="830999" cy="4928532"/>
          </a:xfrm>
          <a:prstGeom prst="rect">
            <a:avLst/>
          </a:prstGeom>
          <a:solidFill>
            <a:schemeClr val="bg1">
              <a:lumMod val="85000"/>
              <a:lumOff val="1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lumMod val="50000"/>
                  <a:lumOff val="50000"/>
                </a:schemeClr>
              </a:solidFill>
            </a:endParaRPr>
          </a:p>
        </p:txBody>
      </p:sp>
      <p:sp>
        <p:nvSpPr>
          <p:cNvPr id="5" name="Rectangle 4">
            <a:extLst>
              <a:ext uri="{FF2B5EF4-FFF2-40B4-BE49-F238E27FC236}">
                <a16:creationId xmlns:a16="http://schemas.microsoft.com/office/drawing/2014/main" id="{AFD38248-4BA8-4F0A-AFA1-70EEE0F6FA99}"/>
              </a:ext>
            </a:extLst>
          </p:cNvPr>
          <p:cNvSpPr/>
          <p:nvPr/>
        </p:nvSpPr>
        <p:spPr>
          <a:xfrm rot="16200000">
            <a:off x="-2128047" y="3853795"/>
            <a:ext cx="5048792" cy="830997"/>
          </a:xfrm>
          <a:prstGeom prst="rect">
            <a:avLst/>
          </a:prstGeom>
          <a:noFill/>
        </p:spPr>
        <p:txBody>
          <a:bodyPr wrap="squar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We Cannot Escape</a:t>
            </a:r>
            <a:endParaRPr lang="en-US" sz="4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6" name="Arrow: Bent 5">
            <a:extLst>
              <a:ext uri="{FF2B5EF4-FFF2-40B4-BE49-F238E27FC236}">
                <a16:creationId xmlns:a16="http://schemas.microsoft.com/office/drawing/2014/main" id="{A27AE431-E739-41E8-8439-5513E2AC57EF}"/>
              </a:ext>
            </a:extLst>
          </p:cNvPr>
          <p:cNvSpPr/>
          <p:nvPr/>
        </p:nvSpPr>
        <p:spPr>
          <a:xfrm>
            <a:off x="419877" y="1110343"/>
            <a:ext cx="615820" cy="610701"/>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3930B1D4-EC53-435F-B406-60A6ED186873}"/>
              </a:ext>
            </a:extLst>
          </p:cNvPr>
          <p:cNvSpPr txBox="1"/>
          <p:nvPr/>
        </p:nvSpPr>
        <p:spPr>
          <a:xfrm>
            <a:off x="10936706" y="354463"/>
            <a:ext cx="937546" cy="1569660"/>
          </a:xfrm>
          <a:prstGeom prst="rect">
            <a:avLst/>
          </a:prstGeom>
          <a:noFill/>
        </p:spPr>
        <p:txBody>
          <a:bodyPr wrap="square" rtlCol="0">
            <a:spAutoFit/>
          </a:bodyPr>
          <a:lstStyle/>
          <a:p>
            <a:pPr algn="ctr"/>
            <a:r>
              <a:rPr lang="en-US" sz="9600" b="1" dirty="0">
                <a:solidFill>
                  <a:schemeClr val="bg1"/>
                </a:solidFill>
                <a:latin typeface="Candara" panose="020E0502030303020204" pitchFamily="34" charset="0"/>
              </a:rPr>
              <a:t>3</a:t>
            </a:r>
          </a:p>
        </p:txBody>
      </p:sp>
      <p:sp>
        <p:nvSpPr>
          <p:cNvPr id="7" name="Slide Number Placeholder 6">
            <a:extLst>
              <a:ext uri="{FF2B5EF4-FFF2-40B4-BE49-F238E27FC236}">
                <a16:creationId xmlns:a16="http://schemas.microsoft.com/office/drawing/2014/main" id="{6478495F-C54E-42AE-959A-655C8A887328}"/>
              </a:ext>
            </a:extLst>
          </p:cNvPr>
          <p:cNvSpPr>
            <a:spLocks noGrp="1"/>
          </p:cNvSpPr>
          <p:nvPr>
            <p:ph type="sldNum" sz="quarter" idx="12"/>
          </p:nvPr>
        </p:nvSpPr>
        <p:spPr>
          <a:xfrm>
            <a:off x="11374203" y="5810532"/>
            <a:ext cx="431100" cy="1090789"/>
          </a:xfrm>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19003256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par>
                          <p:cTn id="33" fill="hold">
                            <p:stCondLst>
                              <p:cond delay="1250"/>
                            </p:stCondLst>
                            <p:childTnLst>
                              <p:par>
                                <p:cTn id="34" presetID="10" presetClass="entr" presetSubtype="0"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25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1799A-DBE2-444A-8C9F-FF251305E3C9}"/>
              </a:ext>
            </a:extLst>
          </p:cNvPr>
          <p:cNvSpPr>
            <a:spLocks noGrp="1"/>
          </p:cNvSpPr>
          <p:nvPr>
            <p:ph type="title"/>
          </p:nvPr>
        </p:nvSpPr>
        <p:spPr>
          <a:xfrm>
            <a:off x="1138335" y="753228"/>
            <a:ext cx="9155847" cy="1080938"/>
          </a:xfrm>
        </p:spPr>
        <p:txBody>
          <a:bodyPr>
            <a:normAutofit/>
          </a:bodyPr>
          <a:lstStyle/>
          <a:p>
            <a:r>
              <a:rPr lang="en-US" sz="4800" b="1" dirty="0">
                <a:latin typeface="Candara" panose="020E0502030303020204" pitchFamily="34" charset="0"/>
              </a:rPr>
              <a:t>The Physical Consequences Of Sin</a:t>
            </a:r>
          </a:p>
        </p:txBody>
      </p:sp>
      <p:sp>
        <p:nvSpPr>
          <p:cNvPr id="3" name="Content Placeholder 2">
            <a:extLst>
              <a:ext uri="{FF2B5EF4-FFF2-40B4-BE49-F238E27FC236}">
                <a16:creationId xmlns:a16="http://schemas.microsoft.com/office/drawing/2014/main" id="{C59A95B5-7215-4E7E-BD2D-A005EDCFA891}"/>
              </a:ext>
            </a:extLst>
          </p:cNvPr>
          <p:cNvSpPr>
            <a:spLocks noGrp="1"/>
          </p:cNvSpPr>
          <p:nvPr>
            <p:ph idx="1"/>
          </p:nvPr>
        </p:nvSpPr>
        <p:spPr>
          <a:xfrm>
            <a:off x="1035697" y="2108718"/>
            <a:ext cx="10575056" cy="4525998"/>
          </a:xfrm>
        </p:spPr>
        <p:txBody>
          <a:bodyPr>
            <a:normAutofit/>
          </a:bodyPr>
          <a:lstStyle/>
          <a:p>
            <a:pPr marL="0" indent="0">
              <a:buNone/>
            </a:pPr>
            <a:r>
              <a:rPr lang="en-US" sz="3600" b="1" i="1" dirty="0">
                <a:latin typeface="Candara" panose="020E0502030303020204" pitchFamily="34" charset="0"/>
              </a:rPr>
              <a:t>“The wages of sin is death…” </a:t>
            </a:r>
            <a:r>
              <a:rPr lang="en-US" sz="3600" dirty="0">
                <a:latin typeface="Candara" panose="020E0502030303020204" pitchFamily="34" charset="0"/>
              </a:rPr>
              <a:t>- Romans 6:23a</a:t>
            </a:r>
          </a:p>
          <a:p>
            <a:pPr>
              <a:buFont typeface="Wingdings" panose="05000000000000000000" pitchFamily="2" charset="2"/>
              <a:buChar char="§"/>
            </a:pPr>
            <a:r>
              <a:rPr lang="en-US" sz="3200" dirty="0">
                <a:latin typeface="Candara" panose="020E0502030303020204" pitchFamily="34" charset="0"/>
              </a:rPr>
              <a:t>God never promised to remove physical consequences</a:t>
            </a:r>
          </a:p>
          <a:p>
            <a:pPr>
              <a:buFont typeface="Wingdings" panose="05000000000000000000" pitchFamily="2" charset="2"/>
              <a:buChar char="§"/>
            </a:pPr>
            <a:r>
              <a:rPr lang="en-US" sz="3200" dirty="0">
                <a:latin typeface="Candara" panose="020E0502030303020204" pitchFamily="34" charset="0"/>
              </a:rPr>
              <a:t>God does promise to cleanse us spiritually - Romans 6:23b</a:t>
            </a:r>
          </a:p>
          <a:p>
            <a:pPr marL="0" indent="0">
              <a:buNone/>
            </a:pPr>
            <a:r>
              <a:rPr lang="en-US" sz="3600" b="1" dirty="0">
                <a:latin typeface="Candara" panose="020E0502030303020204" pitchFamily="34" charset="0"/>
              </a:rPr>
              <a:t>David was forgiven of his adultery </a:t>
            </a:r>
            <a:r>
              <a:rPr lang="en-US" sz="3600" dirty="0">
                <a:latin typeface="Candara" panose="020E0502030303020204" pitchFamily="34" charset="0"/>
              </a:rPr>
              <a:t>- 2 Samuel 12:1-14</a:t>
            </a:r>
          </a:p>
          <a:p>
            <a:pPr>
              <a:buFont typeface="Wingdings" panose="05000000000000000000" pitchFamily="2" charset="2"/>
              <a:buChar char="§"/>
            </a:pPr>
            <a:r>
              <a:rPr lang="en-US" sz="3200" i="1" dirty="0">
                <a:latin typeface="Candara" panose="020E0502030303020204" pitchFamily="34" charset="0"/>
              </a:rPr>
              <a:t>But, </a:t>
            </a:r>
            <a:r>
              <a:rPr lang="en-US" sz="3200" b="1" i="1" dirty="0">
                <a:latin typeface="Candara" panose="020E0502030303020204" pitchFamily="34" charset="0"/>
              </a:rPr>
              <a:t>“the sword shall never depart from thine house” </a:t>
            </a:r>
            <a:r>
              <a:rPr lang="en-US" sz="3200" dirty="0">
                <a:latin typeface="Candara" panose="020E0502030303020204" pitchFamily="34" charset="0"/>
              </a:rPr>
              <a:t>- vs. 11</a:t>
            </a:r>
          </a:p>
          <a:p>
            <a:pPr>
              <a:buFont typeface="Wingdings" panose="05000000000000000000" pitchFamily="2" charset="2"/>
              <a:buChar char="§"/>
            </a:pPr>
            <a:r>
              <a:rPr lang="en-US" sz="3200" dirty="0">
                <a:latin typeface="Candara" panose="020E0502030303020204" pitchFamily="34" charset="0"/>
              </a:rPr>
              <a:t>The child died - vs. 18-23</a:t>
            </a:r>
          </a:p>
          <a:p>
            <a:pPr>
              <a:buFont typeface="Wingdings" panose="05000000000000000000" pitchFamily="2" charset="2"/>
              <a:buChar char="§"/>
            </a:pPr>
            <a:r>
              <a:rPr lang="en-US" sz="3200" dirty="0">
                <a:latin typeface="Candara" panose="020E0502030303020204" pitchFamily="34" charset="0"/>
              </a:rPr>
              <a:t>The remainder of David’s life was with conflict and sorrow</a:t>
            </a:r>
            <a:endParaRPr lang="en-US" sz="3600" dirty="0">
              <a:latin typeface="Candara" panose="020E0502030303020204" pitchFamily="34" charset="0"/>
            </a:endParaRPr>
          </a:p>
          <a:p>
            <a:pPr>
              <a:buFont typeface="Wingdings" panose="05000000000000000000" pitchFamily="2" charset="2"/>
              <a:buChar char="§"/>
            </a:pPr>
            <a:endParaRPr lang="en-US" sz="3600" b="1" dirty="0">
              <a:latin typeface="Candara" panose="020E0502030303020204" pitchFamily="34" charset="0"/>
            </a:endParaRPr>
          </a:p>
          <a:p>
            <a:pPr>
              <a:buFont typeface="Wingdings" panose="05000000000000000000" pitchFamily="2" charset="2"/>
              <a:buChar char="§"/>
            </a:pPr>
            <a:endParaRPr lang="en-US" sz="3200" dirty="0">
              <a:latin typeface="Candara" panose="020E0502030303020204" pitchFamily="34" charset="0"/>
            </a:endParaRPr>
          </a:p>
        </p:txBody>
      </p:sp>
      <p:sp>
        <p:nvSpPr>
          <p:cNvPr id="4" name="Rectangle 3">
            <a:extLst>
              <a:ext uri="{FF2B5EF4-FFF2-40B4-BE49-F238E27FC236}">
                <a16:creationId xmlns:a16="http://schemas.microsoft.com/office/drawing/2014/main" id="{5EC2AA55-FA54-4C4D-A71B-C64603E0EA0F}"/>
              </a:ext>
            </a:extLst>
          </p:cNvPr>
          <p:cNvSpPr/>
          <p:nvPr/>
        </p:nvSpPr>
        <p:spPr>
          <a:xfrm>
            <a:off x="0" y="1977288"/>
            <a:ext cx="830999" cy="4928532"/>
          </a:xfrm>
          <a:prstGeom prst="rect">
            <a:avLst/>
          </a:prstGeom>
          <a:solidFill>
            <a:schemeClr val="bg1">
              <a:lumMod val="85000"/>
              <a:lumOff val="1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lumMod val="50000"/>
                  <a:lumOff val="50000"/>
                </a:schemeClr>
              </a:solidFill>
            </a:endParaRPr>
          </a:p>
        </p:txBody>
      </p:sp>
      <p:sp>
        <p:nvSpPr>
          <p:cNvPr id="5" name="Rectangle 4">
            <a:extLst>
              <a:ext uri="{FF2B5EF4-FFF2-40B4-BE49-F238E27FC236}">
                <a16:creationId xmlns:a16="http://schemas.microsoft.com/office/drawing/2014/main" id="{AFD38248-4BA8-4F0A-AFA1-70EEE0F6FA99}"/>
              </a:ext>
            </a:extLst>
          </p:cNvPr>
          <p:cNvSpPr/>
          <p:nvPr/>
        </p:nvSpPr>
        <p:spPr>
          <a:xfrm rot="16200000">
            <a:off x="-2128047" y="3853795"/>
            <a:ext cx="5048792" cy="830997"/>
          </a:xfrm>
          <a:prstGeom prst="rect">
            <a:avLst/>
          </a:prstGeom>
          <a:noFill/>
        </p:spPr>
        <p:txBody>
          <a:bodyPr wrap="squar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We Cannot Escape</a:t>
            </a:r>
            <a:endParaRPr lang="en-US" sz="4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6" name="Arrow: Bent 5">
            <a:extLst>
              <a:ext uri="{FF2B5EF4-FFF2-40B4-BE49-F238E27FC236}">
                <a16:creationId xmlns:a16="http://schemas.microsoft.com/office/drawing/2014/main" id="{A27AE431-E739-41E8-8439-5513E2AC57EF}"/>
              </a:ext>
            </a:extLst>
          </p:cNvPr>
          <p:cNvSpPr/>
          <p:nvPr/>
        </p:nvSpPr>
        <p:spPr>
          <a:xfrm>
            <a:off x="419877" y="1110343"/>
            <a:ext cx="615820" cy="610701"/>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15932435-459C-42BC-A89B-3D9B32FE69C1}"/>
              </a:ext>
            </a:extLst>
          </p:cNvPr>
          <p:cNvSpPr txBox="1"/>
          <p:nvPr/>
        </p:nvSpPr>
        <p:spPr>
          <a:xfrm>
            <a:off x="10936706" y="322564"/>
            <a:ext cx="937546" cy="1569660"/>
          </a:xfrm>
          <a:prstGeom prst="rect">
            <a:avLst/>
          </a:prstGeom>
          <a:noFill/>
        </p:spPr>
        <p:txBody>
          <a:bodyPr wrap="square" rtlCol="0">
            <a:spAutoFit/>
          </a:bodyPr>
          <a:lstStyle/>
          <a:p>
            <a:pPr algn="ctr"/>
            <a:r>
              <a:rPr lang="en-US" sz="9600" b="1" dirty="0">
                <a:solidFill>
                  <a:schemeClr val="bg1"/>
                </a:solidFill>
                <a:latin typeface="Candara" panose="020E0502030303020204" pitchFamily="34" charset="0"/>
              </a:rPr>
              <a:t>4</a:t>
            </a:r>
          </a:p>
        </p:txBody>
      </p:sp>
      <p:sp>
        <p:nvSpPr>
          <p:cNvPr id="8" name="Slide Number Placeholder 7">
            <a:extLst>
              <a:ext uri="{FF2B5EF4-FFF2-40B4-BE49-F238E27FC236}">
                <a16:creationId xmlns:a16="http://schemas.microsoft.com/office/drawing/2014/main" id="{138A3276-7BA0-478D-8703-527929BF39C4}"/>
              </a:ext>
            </a:extLst>
          </p:cNvPr>
          <p:cNvSpPr>
            <a:spLocks noGrp="1"/>
          </p:cNvSpPr>
          <p:nvPr>
            <p:ph type="sldNum" sz="quarter" idx="12"/>
          </p:nvPr>
        </p:nvSpPr>
        <p:spPr>
          <a:xfrm>
            <a:off x="11369010" y="5801757"/>
            <a:ext cx="431100" cy="1090789"/>
          </a:xfrm>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34946379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1799A-DBE2-444A-8C9F-FF251305E3C9}"/>
              </a:ext>
            </a:extLst>
          </p:cNvPr>
          <p:cNvSpPr>
            <a:spLocks noGrp="1"/>
          </p:cNvSpPr>
          <p:nvPr>
            <p:ph type="title"/>
          </p:nvPr>
        </p:nvSpPr>
        <p:spPr>
          <a:xfrm>
            <a:off x="1138335" y="753228"/>
            <a:ext cx="9155847" cy="1080938"/>
          </a:xfrm>
        </p:spPr>
        <p:txBody>
          <a:bodyPr>
            <a:normAutofit/>
          </a:bodyPr>
          <a:lstStyle/>
          <a:p>
            <a:r>
              <a:rPr lang="en-US" sz="4800" b="1" dirty="0">
                <a:latin typeface="Candara" panose="020E0502030303020204" pitchFamily="34" charset="0"/>
              </a:rPr>
              <a:t>The Physical Consequences Of Sin</a:t>
            </a:r>
          </a:p>
        </p:txBody>
      </p:sp>
      <p:sp>
        <p:nvSpPr>
          <p:cNvPr id="3" name="Content Placeholder 2">
            <a:extLst>
              <a:ext uri="{FF2B5EF4-FFF2-40B4-BE49-F238E27FC236}">
                <a16:creationId xmlns:a16="http://schemas.microsoft.com/office/drawing/2014/main" id="{C59A95B5-7215-4E7E-BD2D-A005EDCFA891}"/>
              </a:ext>
            </a:extLst>
          </p:cNvPr>
          <p:cNvSpPr>
            <a:spLocks noGrp="1"/>
          </p:cNvSpPr>
          <p:nvPr>
            <p:ph idx="1"/>
          </p:nvPr>
        </p:nvSpPr>
        <p:spPr>
          <a:xfrm>
            <a:off x="1035697" y="2108718"/>
            <a:ext cx="10479363" cy="4426718"/>
          </a:xfrm>
        </p:spPr>
        <p:txBody>
          <a:bodyPr>
            <a:normAutofit/>
          </a:bodyPr>
          <a:lstStyle/>
          <a:p>
            <a:pPr marL="0" indent="0">
              <a:buNone/>
            </a:pPr>
            <a:r>
              <a:rPr lang="en-US" sz="3600" b="1" dirty="0">
                <a:latin typeface="Candara" panose="020E0502030303020204" pitchFamily="34" charset="0"/>
              </a:rPr>
              <a:t>The consequences 0f sin can be unimaginable…</a:t>
            </a:r>
          </a:p>
          <a:p>
            <a:pPr marL="0" indent="0">
              <a:buNone/>
            </a:pPr>
            <a:endParaRPr lang="en-US" sz="3200" dirty="0">
              <a:latin typeface="Candara" panose="020E0502030303020204" pitchFamily="34" charset="0"/>
            </a:endParaRPr>
          </a:p>
          <a:p>
            <a:pPr marL="0" indent="0">
              <a:buNone/>
            </a:pPr>
            <a:endParaRPr lang="en-US" sz="3200" dirty="0">
              <a:latin typeface="Candara" panose="020E0502030303020204" pitchFamily="34" charset="0"/>
            </a:endParaRPr>
          </a:p>
          <a:p>
            <a:pPr marL="0" indent="0">
              <a:buNone/>
            </a:pPr>
            <a:endParaRPr lang="en-US" sz="3200" dirty="0">
              <a:latin typeface="Candara" panose="020E0502030303020204" pitchFamily="34" charset="0"/>
            </a:endParaRPr>
          </a:p>
          <a:p>
            <a:pPr marL="0" indent="0">
              <a:buNone/>
            </a:pPr>
            <a:endParaRPr lang="en-US" sz="3600" b="1" dirty="0">
              <a:latin typeface="Candara" panose="020E0502030303020204" pitchFamily="34" charset="0"/>
            </a:endParaRPr>
          </a:p>
          <a:p>
            <a:pPr marL="0" indent="0">
              <a:buNone/>
            </a:pPr>
            <a:endParaRPr lang="en-US" sz="3600" b="1" dirty="0">
              <a:latin typeface="Candara" panose="020E0502030303020204" pitchFamily="34" charset="0"/>
            </a:endParaRPr>
          </a:p>
          <a:p>
            <a:pPr marL="0" indent="0">
              <a:buNone/>
            </a:pPr>
            <a:r>
              <a:rPr lang="en-US" sz="3600" b="1" dirty="0">
                <a:latin typeface="Candara" panose="020E0502030303020204" pitchFamily="34" charset="0"/>
              </a:rPr>
              <a:t>Remember</a:t>
            </a:r>
            <a:r>
              <a:rPr lang="en-US" sz="3600" dirty="0">
                <a:latin typeface="Candara" panose="020E0502030303020204" pitchFamily="34" charset="0"/>
              </a:rPr>
              <a:t>, </a:t>
            </a:r>
            <a:r>
              <a:rPr lang="en-US" sz="3600" b="1" dirty="0">
                <a:latin typeface="Candara" panose="020E0502030303020204" pitchFamily="34" charset="0"/>
              </a:rPr>
              <a:t>we reap what we sow </a:t>
            </a:r>
            <a:r>
              <a:rPr lang="en-US" sz="3600" dirty="0">
                <a:latin typeface="Candara" panose="020E0502030303020204" pitchFamily="34" charset="0"/>
              </a:rPr>
              <a:t>- Galatians 6:7-8</a:t>
            </a:r>
          </a:p>
        </p:txBody>
      </p:sp>
      <p:sp>
        <p:nvSpPr>
          <p:cNvPr id="4" name="Rectangle 3">
            <a:extLst>
              <a:ext uri="{FF2B5EF4-FFF2-40B4-BE49-F238E27FC236}">
                <a16:creationId xmlns:a16="http://schemas.microsoft.com/office/drawing/2014/main" id="{5EC2AA55-FA54-4C4D-A71B-C64603E0EA0F}"/>
              </a:ext>
            </a:extLst>
          </p:cNvPr>
          <p:cNvSpPr/>
          <p:nvPr/>
        </p:nvSpPr>
        <p:spPr>
          <a:xfrm>
            <a:off x="0" y="1977288"/>
            <a:ext cx="830999" cy="4928532"/>
          </a:xfrm>
          <a:prstGeom prst="rect">
            <a:avLst/>
          </a:prstGeom>
          <a:solidFill>
            <a:schemeClr val="bg1">
              <a:lumMod val="85000"/>
              <a:lumOff val="1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lumMod val="50000"/>
                  <a:lumOff val="50000"/>
                </a:schemeClr>
              </a:solidFill>
            </a:endParaRPr>
          </a:p>
        </p:txBody>
      </p:sp>
      <p:sp>
        <p:nvSpPr>
          <p:cNvPr id="5" name="Rectangle 4">
            <a:extLst>
              <a:ext uri="{FF2B5EF4-FFF2-40B4-BE49-F238E27FC236}">
                <a16:creationId xmlns:a16="http://schemas.microsoft.com/office/drawing/2014/main" id="{AFD38248-4BA8-4F0A-AFA1-70EEE0F6FA99}"/>
              </a:ext>
            </a:extLst>
          </p:cNvPr>
          <p:cNvSpPr/>
          <p:nvPr/>
        </p:nvSpPr>
        <p:spPr>
          <a:xfrm rot="16200000">
            <a:off x="-2128047" y="3853795"/>
            <a:ext cx="5048792" cy="830997"/>
          </a:xfrm>
          <a:prstGeom prst="rect">
            <a:avLst/>
          </a:prstGeom>
          <a:noFill/>
        </p:spPr>
        <p:txBody>
          <a:bodyPr wrap="squar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We Cannot Escape</a:t>
            </a:r>
            <a:endParaRPr lang="en-US" sz="4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6" name="Arrow: Bent 5">
            <a:extLst>
              <a:ext uri="{FF2B5EF4-FFF2-40B4-BE49-F238E27FC236}">
                <a16:creationId xmlns:a16="http://schemas.microsoft.com/office/drawing/2014/main" id="{A27AE431-E739-41E8-8439-5513E2AC57EF}"/>
              </a:ext>
            </a:extLst>
          </p:cNvPr>
          <p:cNvSpPr/>
          <p:nvPr/>
        </p:nvSpPr>
        <p:spPr>
          <a:xfrm>
            <a:off x="419877" y="1110343"/>
            <a:ext cx="615820" cy="610701"/>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15932435-459C-42BC-A89B-3D9B32FE69C1}"/>
              </a:ext>
            </a:extLst>
          </p:cNvPr>
          <p:cNvSpPr txBox="1"/>
          <p:nvPr/>
        </p:nvSpPr>
        <p:spPr>
          <a:xfrm>
            <a:off x="10936706" y="322564"/>
            <a:ext cx="937546" cy="1569660"/>
          </a:xfrm>
          <a:prstGeom prst="rect">
            <a:avLst/>
          </a:prstGeom>
          <a:noFill/>
        </p:spPr>
        <p:txBody>
          <a:bodyPr wrap="square" rtlCol="0">
            <a:spAutoFit/>
          </a:bodyPr>
          <a:lstStyle/>
          <a:p>
            <a:pPr algn="ctr"/>
            <a:r>
              <a:rPr lang="en-US" sz="9600" b="1" dirty="0">
                <a:solidFill>
                  <a:schemeClr val="bg1"/>
                </a:solidFill>
                <a:latin typeface="Candara" panose="020E0502030303020204" pitchFamily="34" charset="0"/>
              </a:rPr>
              <a:t>4</a:t>
            </a:r>
          </a:p>
        </p:txBody>
      </p:sp>
      <p:sp>
        <p:nvSpPr>
          <p:cNvPr id="8" name="TextBox 7">
            <a:extLst>
              <a:ext uri="{FF2B5EF4-FFF2-40B4-BE49-F238E27FC236}">
                <a16:creationId xmlns:a16="http://schemas.microsoft.com/office/drawing/2014/main" id="{B9A6732B-09DC-4B5D-A3AC-CC6BADFDE29D}"/>
              </a:ext>
            </a:extLst>
          </p:cNvPr>
          <p:cNvSpPr txBox="1"/>
          <p:nvPr/>
        </p:nvSpPr>
        <p:spPr>
          <a:xfrm>
            <a:off x="3220818" y="3313509"/>
            <a:ext cx="8642801" cy="1569660"/>
          </a:xfrm>
          <a:prstGeom prst="rect">
            <a:avLst/>
          </a:prstGeom>
          <a:noFill/>
        </p:spPr>
        <p:txBody>
          <a:bodyPr wrap="square" rtlCol="0">
            <a:spAutoFit/>
          </a:bodyPr>
          <a:lstStyle/>
          <a:p>
            <a:pPr>
              <a:buFont typeface="Wingdings" panose="05000000000000000000" pitchFamily="2" charset="2"/>
              <a:buChar char="§"/>
            </a:pPr>
            <a:r>
              <a:rPr lang="en-US" sz="3200" dirty="0">
                <a:latin typeface="Candara" panose="020E0502030303020204" pitchFamily="34" charset="0"/>
              </a:rPr>
              <a:t> </a:t>
            </a:r>
            <a:r>
              <a:rPr lang="en-US" sz="3200" b="1" dirty="0">
                <a:latin typeface="Candara" panose="020E0502030303020204" pitchFamily="34" charset="0"/>
              </a:rPr>
              <a:t>Take you farther than you intended to go!</a:t>
            </a:r>
          </a:p>
          <a:p>
            <a:pPr>
              <a:buFont typeface="Wingdings" panose="05000000000000000000" pitchFamily="2" charset="2"/>
              <a:buChar char="§"/>
            </a:pPr>
            <a:r>
              <a:rPr lang="en-US" sz="3200" b="1" dirty="0">
                <a:latin typeface="Candara" panose="020E0502030303020204" pitchFamily="34" charset="0"/>
              </a:rPr>
              <a:t> Keep you longer than you wanted to stay!</a:t>
            </a:r>
          </a:p>
          <a:p>
            <a:pPr>
              <a:buFont typeface="Wingdings" panose="05000000000000000000" pitchFamily="2" charset="2"/>
              <a:buChar char="§"/>
            </a:pPr>
            <a:r>
              <a:rPr lang="en-US" sz="3200" b="1" dirty="0">
                <a:latin typeface="Candara" panose="020E0502030303020204" pitchFamily="34" charset="0"/>
              </a:rPr>
              <a:t> Cost you more than you wanted to pay!</a:t>
            </a:r>
          </a:p>
        </p:txBody>
      </p:sp>
      <p:sp>
        <p:nvSpPr>
          <p:cNvPr id="9" name="Rectangle 8">
            <a:extLst>
              <a:ext uri="{FF2B5EF4-FFF2-40B4-BE49-F238E27FC236}">
                <a16:creationId xmlns:a16="http://schemas.microsoft.com/office/drawing/2014/main" id="{AD7E4460-F3EB-4BA7-8FCB-8F40F54E0BF8}"/>
              </a:ext>
            </a:extLst>
          </p:cNvPr>
          <p:cNvSpPr/>
          <p:nvPr/>
        </p:nvSpPr>
        <p:spPr>
          <a:xfrm>
            <a:off x="832990" y="3238160"/>
            <a:ext cx="1996737" cy="1754326"/>
          </a:xfrm>
          <a:prstGeom prst="rect">
            <a:avLst/>
          </a:prstGeom>
          <a:noFill/>
        </p:spPr>
        <p:txBody>
          <a:bodyPr wrap="square" lIns="91440" tIns="45720" rIns="91440" bIns="45720">
            <a:spAutoFit/>
          </a:bodyPr>
          <a:lstStyle/>
          <a:p>
            <a:pPr algn="ctr"/>
            <a:r>
              <a:rPr lang="en-US" sz="5400" b="1" cap="none" spc="0" dirty="0">
                <a:ln/>
                <a:solidFill>
                  <a:schemeClr val="bg1"/>
                </a:solidFill>
                <a:effectLst>
                  <a:outerShdw blurRad="38100" dist="19050" dir="2700000" algn="tl" rotWithShape="0">
                    <a:schemeClr val="dk1">
                      <a:lumMod val="50000"/>
                      <a:alpha val="40000"/>
                    </a:schemeClr>
                  </a:outerShdw>
                </a:effectLst>
                <a:latin typeface="Candara" panose="020E0502030303020204" pitchFamily="34" charset="0"/>
              </a:rPr>
              <a:t>SIN</a:t>
            </a:r>
          </a:p>
          <a:p>
            <a:pPr algn="ctr"/>
            <a:r>
              <a:rPr lang="en-US" sz="5400" b="1" dirty="0">
                <a:ln/>
                <a:solidFill>
                  <a:schemeClr val="bg1"/>
                </a:solidFill>
                <a:effectLst>
                  <a:outerShdw blurRad="38100" dist="19050" dir="2700000" algn="tl" rotWithShape="0">
                    <a:schemeClr val="dk1">
                      <a:lumMod val="50000"/>
                      <a:alpha val="40000"/>
                    </a:schemeClr>
                  </a:outerShdw>
                </a:effectLst>
                <a:latin typeface="Candara" panose="020E0502030303020204" pitchFamily="34" charset="0"/>
              </a:rPr>
              <a:t>WILL</a:t>
            </a:r>
            <a:endParaRPr lang="en-US" sz="5400" b="1" cap="none" spc="0" dirty="0">
              <a:ln/>
              <a:solidFill>
                <a:schemeClr val="bg1"/>
              </a:solid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10" name="Right Brace 9">
            <a:extLst>
              <a:ext uri="{FF2B5EF4-FFF2-40B4-BE49-F238E27FC236}">
                <a16:creationId xmlns:a16="http://schemas.microsoft.com/office/drawing/2014/main" id="{71B303E5-6878-4CD8-8905-F11A04A765E8}"/>
              </a:ext>
            </a:extLst>
          </p:cNvPr>
          <p:cNvSpPr/>
          <p:nvPr/>
        </p:nvSpPr>
        <p:spPr>
          <a:xfrm>
            <a:off x="2263703" y="3276851"/>
            <a:ext cx="892568" cy="1746250"/>
          </a:xfrm>
          <a:prstGeom prst="rightBrace">
            <a:avLst>
              <a:gd name="adj1" fmla="val 28191"/>
              <a:gd name="adj2" fmla="val 46532"/>
            </a:avLst>
          </a:prstGeom>
          <a:ln w="762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chemeClr val="bg1"/>
                </a:solidFill>
              </a:ln>
            </a:endParaRPr>
          </a:p>
        </p:txBody>
      </p:sp>
      <p:sp>
        <p:nvSpPr>
          <p:cNvPr id="11" name="Slide Number Placeholder 10">
            <a:extLst>
              <a:ext uri="{FF2B5EF4-FFF2-40B4-BE49-F238E27FC236}">
                <a16:creationId xmlns:a16="http://schemas.microsoft.com/office/drawing/2014/main" id="{6627D1CF-FE89-4356-A3BE-7FE1BC9CB696}"/>
              </a:ext>
            </a:extLst>
          </p:cNvPr>
          <p:cNvSpPr>
            <a:spLocks noGrp="1"/>
          </p:cNvSpPr>
          <p:nvPr>
            <p:ph type="sldNum" sz="quarter" idx="12"/>
          </p:nvPr>
        </p:nvSpPr>
        <p:spPr>
          <a:xfrm>
            <a:off x="11366777" y="5812295"/>
            <a:ext cx="431100" cy="1125000"/>
          </a:xfrm>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2362551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250"/>
                                        <p:tgtEl>
                                          <p:spTgt spid="9"/>
                                        </p:tgtEl>
                                      </p:cBhvr>
                                    </p:animEffect>
                                  </p:childTnLst>
                                </p:cTn>
                              </p:par>
                            </p:childTnLst>
                          </p:cTn>
                        </p:par>
                        <p:par>
                          <p:cTn id="13" fill="hold">
                            <p:stCondLst>
                              <p:cond delay="1250"/>
                            </p:stCondLst>
                            <p:childTnLst>
                              <p:par>
                                <p:cTn id="14" presetID="22" presetClass="entr" presetSubtype="1"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up)">
                                      <p:cBhvr>
                                        <p:cTn id="16" dur="125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250"/>
                                        <p:tgtEl>
                                          <p:spTgt spid="8"/>
                                        </p:tgtEl>
                                      </p:cBhvr>
                                    </p:animEffect>
                                  </p:childTnLst>
                                </p:cTn>
                              </p:par>
                              <p:par>
                                <p:cTn id="22" presetID="10" presetClass="entr" presetSubtype="0" fill="hold" nodeType="with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1250"/>
                                        <p:tgtEl>
                                          <p:spTgt spid="8">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animEffect transition="in" filter="fade">
                                      <p:cBhvr>
                                        <p:cTn id="29" dur="1250"/>
                                        <p:tgtEl>
                                          <p:spTgt spid="8">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8">
                                            <p:txEl>
                                              <p:pRg st="2" end="2"/>
                                            </p:txEl>
                                          </p:spTgt>
                                        </p:tgtEl>
                                        <p:attrNameLst>
                                          <p:attrName>style.visibility</p:attrName>
                                        </p:attrNameLst>
                                      </p:cBhvr>
                                      <p:to>
                                        <p:strVal val="visible"/>
                                      </p:to>
                                    </p:set>
                                    <p:animEffect transition="in" filter="fade">
                                      <p:cBhvr>
                                        <p:cTn id="34" dur="1250"/>
                                        <p:tgtEl>
                                          <p:spTgt spid="8">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p:bldP spid="9" grpId="0"/>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1799A-DBE2-444A-8C9F-FF251305E3C9}"/>
              </a:ext>
            </a:extLst>
          </p:cNvPr>
          <p:cNvSpPr>
            <a:spLocks noGrp="1"/>
          </p:cNvSpPr>
          <p:nvPr>
            <p:ph type="title"/>
          </p:nvPr>
        </p:nvSpPr>
        <p:spPr>
          <a:xfrm>
            <a:off x="1138335" y="753228"/>
            <a:ext cx="9155847" cy="1080938"/>
          </a:xfrm>
        </p:spPr>
        <p:txBody>
          <a:bodyPr>
            <a:normAutofit/>
          </a:bodyPr>
          <a:lstStyle/>
          <a:p>
            <a:r>
              <a:rPr lang="en-US" sz="4800" b="1" dirty="0">
                <a:latin typeface="Candara" panose="020E0502030303020204" pitchFamily="34" charset="0"/>
              </a:rPr>
              <a:t>Death</a:t>
            </a:r>
          </a:p>
        </p:txBody>
      </p:sp>
      <p:sp>
        <p:nvSpPr>
          <p:cNvPr id="3" name="Content Placeholder 2">
            <a:extLst>
              <a:ext uri="{FF2B5EF4-FFF2-40B4-BE49-F238E27FC236}">
                <a16:creationId xmlns:a16="http://schemas.microsoft.com/office/drawing/2014/main" id="{C59A95B5-7215-4E7E-BD2D-A005EDCFA891}"/>
              </a:ext>
            </a:extLst>
          </p:cNvPr>
          <p:cNvSpPr>
            <a:spLocks noGrp="1"/>
          </p:cNvSpPr>
          <p:nvPr>
            <p:ph idx="1"/>
          </p:nvPr>
        </p:nvSpPr>
        <p:spPr>
          <a:xfrm>
            <a:off x="1035697" y="2108718"/>
            <a:ext cx="10500629" cy="4416085"/>
          </a:xfrm>
        </p:spPr>
        <p:txBody>
          <a:bodyPr>
            <a:normAutofit/>
          </a:bodyPr>
          <a:lstStyle/>
          <a:p>
            <a:pPr marL="0" indent="0">
              <a:buNone/>
            </a:pPr>
            <a:r>
              <a:rPr lang="en-US" sz="3600" b="1" i="1" dirty="0">
                <a:latin typeface="Candara" panose="020E0502030303020204" pitchFamily="34" charset="0"/>
              </a:rPr>
              <a:t>“And as it is appointed unto men once to die, but after this the judgment” </a:t>
            </a:r>
            <a:r>
              <a:rPr lang="en-US" sz="3600" dirty="0">
                <a:latin typeface="Candara" panose="020E0502030303020204" pitchFamily="34" charset="0"/>
              </a:rPr>
              <a:t>- Hebrews 9:27</a:t>
            </a:r>
          </a:p>
          <a:p>
            <a:pPr marL="0" indent="0">
              <a:buNone/>
            </a:pPr>
            <a:r>
              <a:rPr lang="en-US" sz="3600" b="1" dirty="0">
                <a:latin typeface="Candara" panose="020E0502030303020204" pitchFamily="34" charset="0"/>
              </a:rPr>
              <a:t>Death is certain </a:t>
            </a:r>
            <a:r>
              <a:rPr lang="en-US" sz="3600" dirty="0">
                <a:latin typeface="Candara" panose="020E0502030303020204" pitchFamily="34" charset="0"/>
              </a:rPr>
              <a:t>- Ecclesiastes 9:1-6; 7:2</a:t>
            </a:r>
          </a:p>
          <a:p>
            <a:pPr>
              <a:buFont typeface="Wingdings" panose="05000000000000000000" pitchFamily="2" charset="2"/>
              <a:buChar char="§"/>
            </a:pPr>
            <a:r>
              <a:rPr lang="en-US" sz="3200" b="1" i="1" dirty="0">
                <a:latin typeface="Candara" panose="020E0502030303020204" pitchFamily="34" charset="0"/>
              </a:rPr>
              <a:t>“So teach us to number our days…” </a:t>
            </a:r>
            <a:r>
              <a:rPr lang="en-US" sz="3200" dirty="0">
                <a:latin typeface="Candara" panose="020E0502030303020204" pitchFamily="34" charset="0"/>
              </a:rPr>
              <a:t>- Psalms 90:12-17</a:t>
            </a:r>
          </a:p>
          <a:p>
            <a:pPr marL="0" indent="0">
              <a:buNone/>
            </a:pPr>
            <a:r>
              <a:rPr lang="en-US" sz="3600" b="1" dirty="0">
                <a:latin typeface="Candara" panose="020E0502030303020204" pitchFamily="34" charset="0"/>
              </a:rPr>
              <a:t>Funerals, obituaries &amp; cemeteries are reminders</a:t>
            </a:r>
          </a:p>
          <a:p>
            <a:pPr marL="0" indent="0">
              <a:buNone/>
            </a:pPr>
            <a:r>
              <a:rPr lang="en-US" sz="3600" b="1" dirty="0">
                <a:latin typeface="Candara" panose="020E0502030303020204" pitchFamily="34" charset="0"/>
              </a:rPr>
              <a:t>Death is an appointment that we will not miss</a:t>
            </a:r>
          </a:p>
          <a:p>
            <a:pPr marL="0" indent="0">
              <a:buNone/>
            </a:pPr>
            <a:r>
              <a:rPr lang="en-US" sz="3600" b="1" i="1" dirty="0">
                <a:latin typeface="Candara" panose="020E0502030303020204" pitchFamily="34" charset="0"/>
              </a:rPr>
              <a:t>“Prepare to meet thy God” </a:t>
            </a:r>
            <a:r>
              <a:rPr lang="en-US" sz="3600" dirty="0">
                <a:latin typeface="Candara" panose="020E0502030303020204" pitchFamily="34" charset="0"/>
              </a:rPr>
              <a:t>- Amos 4:12</a:t>
            </a:r>
          </a:p>
        </p:txBody>
      </p:sp>
      <p:sp>
        <p:nvSpPr>
          <p:cNvPr id="4" name="Rectangle 3">
            <a:extLst>
              <a:ext uri="{FF2B5EF4-FFF2-40B4-BE49-F238E27FC236}">
                <a16:creationId xmlns:a16="http://schemas.microsoft.com/office/drawing/2014/main" id="{5EC2AA55-FA54-4C4D-A71B-C64603E0EA0F}"/>
              </a:ext>
            </a:extLst>
          </p:cNvPr>
          <p:cNvSpPr/>
          <p:nvPr/>
        </p:nvSpPr>
        <p:spPr>
          <a:xfrm>
            <a:off x="0" y="1977288"/>
            <a:ext cx="830999" cy="4928532"/>
          </a:xfrm>
          <a:prstGeom prst="rect">
            <a:avLst/>
          </a:prstGeom>
          <a:solidFill>
            <a:schemeClr val="bg1">
              <a:lumMod val="85000"/>
              <a:lumOff val="1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lumMod val="50000"/>
                  <a:lumOff val="50000"/>
                </a:schemeClr>
              </a:solidFill>
            </a:endParaRPr>
          </a:p>
        </p:txBody>
      </p:sp>
      <p:sp>
        <p:nvSpPr>
          <p:cNvPr id="5" name="Rectangle 4">
            <a:extLst>
              <a:ext uri="{FF2B5EF4-FFF2-40B4-BE49-F238E27FC236}">
                <a16:creationId xmlns:a16="http://schemas.microsoft.com/office/drawing/2014/main" id="{AFD38248-4BA8-4F0A-AFA1-70EEE0F6FA99}"/>
              </a:ext>
            </a:extLst>
          </p:cNvPr>
          <p:cNvSpPr/>
          <p:nvPr/>
        </p:nvSpPr>
        <p:spPr>
          <a:xfrm rot="16200000">
            <a:off x="-2128047" y="3853795"/>
            <a:ext cx="5048792" cy="830997"/>
          </a:xfrm>
          <a:prstGeom prst="rect">
            <a:avLst/>
          </a:prstGeom>
          <a:noFill/>
        </p:spPr>
        <p:txBody>
          <a:bodyPr wrap="squar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We Cannot Escape</a:t>
            </a:r>
            <a:endParaRPr lang="en-US" sz="4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6" name="Arrow: Bent 5">
            <a:extLst>
              <a:ext uri="{FF2B5EF4-FFF2-40B4-BE49-F238E27FC236}">
                <a16:creationId xmlns:a16="http://schemas.microsoft.com/office/drawing/2014/main" id="{A27AE431-E739-41E8-8439-5513E2AC57EF}"/>
              </a:ext>
            </a:extLst>
          </p:cNvPr>
          <p:cNvSpPr/>
          <p:nvPr/>
        </p:nvSpPr>
        <p:spPr>
          <a:xfrm>
            <a:off x="419877" y="1110343"/>
            <a:ext cx="615820" cy="610701"/>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11D47E0D-DE77-4B25-8DE5-112EBF8AD744}"/>
              </a:ext>
            </a:extLst>
          </p:cNvPr>
          <p:cNvSpPr txBox="1"/>
          <p:nvPr/>
        </p:nvSpPr>
        <p:spPr>
          <a:xfrm>
            <a:off x="10936706" y="333197"/>
            <a:ext cx="937546" cy="1569660"/>
          </a:xfrm>
          <a:prstGeom prst="rect">
            <a:avLst/>
          </a:prstGeom>
          <a:noFill/>
        </p:spPr>
        <p:txBody>
          <a:bodyPr wrap="square" rtlCol="0">
            <a:spAutoFit/>
          </a:bodyPr>
          <a:lstStyle/>
          <a:p>
            <a:pPr algn="ctr"/>
            <a:r>
              <a:rPr lang="en-US" sz="9600" b="1" dirty="0">
                <a:solidFill>
                  <a:schemeClr val="bg1"/>
                </a:solidFill>
                <a:latin typeface="Candara" panose="020E0502030303020204" pitchFamily="34" charset="0"/>
              </a:rPr>
              <a:t>5</a:t>
            </a:r>
          </a:p>
        </p:txBody>
      </p:sp>
      <p:sp>
        <p:nvSpPr>
          <p:cNvPr id="8" name="Slide Number Placeholder 7">
            <a:extLst>
              <a:ext uri="{FF2B5EF4-FFF2-40B4-BE49-F238E27FC236}">
                <a16:creationId xmlns:a16="http://schemas.microsoft.com/office/drawing/2014/main" id="{858F48CD-5A7B-4469-AA5A-3493D2F81BAD}"/>
              </a:ext>
            </a:extLst>
          </p:cNvPr>
          <p:cNvSpPr>
            <a:spLocks noGrp="1"/>
          </p:cNvSpPr>
          <p:nvPr>
            <p:ph type="sldNum" sz="quarter" idx="12"/>
          </p:nvPr>
        </p:nvSpPr>
        <p:spPr>
          <a:xfrm>
            <a:off x="11368408" y="5809331"/>
            <a:ext cx="431100" cy="1090789"/>
          </a:xfrm>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12713889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620</TotalTime>
  <Words>4100</Words>
  <Application>Microsoft Office PowerPoint</Application>
  <PresentationFormat>Widescreen</PresentationFormat>
  <Paragraphs>204</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Candara</vt:lpstr>
      <vt:lpstr>TimesNewRoman</vt:lpstr>
      <vt:lpstr>Trebuchet MS</vt:lpstr>
      <vt:lpstr>Wingdings</vt:lpstr>
      <vt:lpstr>Berlin</vt:lpstr>
      <vt:lpstr>Things We Cannot Escape</vt:lpstr>
      <vt:lpstr>Introduction</vt:lpstr>
      <vt:lpstr>Hebrews 2:1-3</vt:lpstr>
      <vt:lpstr>Personal Responsibility</vt:lpstr>
      <vt:lpstr>Our Influence Upon Others</vt:lpstr>
      <vt:lpstr>God’s Presence</vt:lpstr>
      <vt:lpstr>The Physical Consequences Of Sin</vt:lpstr>
      <vt:lpstr>The Physical Consequences Of Sin</vt:lpstr>
      <vt:lpstr>Death</vt:lpstr>
      <vt:lpstr>The Judgment</vt:lpstr>
      <vt:lpstr>REVIEW &amp; 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We Cannot Escape</dc:title>
  <dc:creator>Tommy McClure</dc:creator>
  <cp:lastModifiedBy>Tommy McClure</cp:lastModifiedBy>
  <cp:revision>106</cp:revision>
  <cp:lastPrinted>2020-07-19T14:36:28Z</cp:lastPrinted>
  <dcterms:created xsi:type="dcterms:W3CDTF">2020-07-17T22:46:33Z</dcterms:created>
  <dcterms:modified xsi:type="dcterms:W3CDTF">2020-07-19T21:36:41Z</dcterms:modified>
</cp:coreProperties>
</file>