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autoCompressPictures="0">
  <p:sldMasterIdLst>
    <p:sldMasterId id="2147483767" r:id="rId4"/>
  </p:sldMasterIdLst>
  <p:notesMasterIdLst>
    <p:notesMasterId r:id="rId18"/>
  </p:notesMasterIdLst>
  <p:handoutMasterIdLst>
    <p:handoutMasterId r:id="rId19"/>
  </p:handoutMasterIdLst>
  <p:sldIdLst>
    <p:sldId id="268" r:id="rId5"/>
    <p:sldId id="272" r:id="rId6"/>
    <p:sldId id="270" r:id="rId7"/>
    <p:sldId id="273" r:id="rId8"/>
    <p:sldId id="279" r:id="rId9"/>
    <p:sldId id="274" r:id="rId10"/>
    <p:sldId id="277" r:id="rId11"/>
    <p:sldId id="275" r:id="rId12"/>
    <p:sldId id="278" r:id="rId13"/>
    <p:sldId id="280" r:id="rId14"/>
    <p:sldId id="276" r:id="rId15"/>
    <p:sldId id="281" r:id="rId16"/>
    <p:sldId id="298" r:id="rId17"/>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40" autoAdjust="0"/>
    <p:restoredTop sz="71680" autoAdjust="0"/>
  </p:normalViewPr>
  <p:slideViewPr>
    <p:cSldViewPr snapToGrid="0" snapToObjects="1">
      <p:cViewPr varScale="1">
        <p:scale>
          <a:sx n="81" d="100"/>
          <a:sy n="81" d="100"/>
        </p:scale>
        <p:origin x="1692" y="96"/>
      </p:cViewPr>
      <p:guideLst/>
    </p:cSldViewPr>
  </p:slideViewPr>
  <p:notesTextViewPr>
    <p:cViewPr>
      <p:scale>
        <a:sx n="1" d="1"/>
        <a:sy n="1" d="1"/>
      </p:scale>
      <p:origin x="0" y="0"/>
    </p:cViewPr>
  </p:notesTextViewPr>
  <p:notesViewPr>
    <p:cSldViewPr snapToGrid="0" snapToObjects="1">
      <p:cViewPr varScale="1">
        <p:scale>
          <a:sx n="83" d="100"/>
          <a:sy n="83" d="100"/>
        </p:scale>
        <p:origin x="381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73E014-A6AA-472C-8E12-1D9B2DEC572D}"/>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2FAA60B8-51CB-4CEB-8F1F-B3D7B7F00CB7}"/>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6/14/2020</a:t>
            </a:r>
            <a:endParaRPr lang="en-US" dirty="0"/>
          </a:p>
        </p:txBody>
      </p:sp>
      <p:sp>
        <p:nvSpPr>
          <p:cNvPr id="4" name="Footer Placeholder 3">
            <a:extLst>
              <a:ext uri="{FF2B5EF4-FFF2-40B4-BE49-F238E27FC236}">
                <a16:creationId xmlns:a16="http://schemas.microsoft.com/office/drawing/2014/main" id="{4E884C44-A5E4-4BDA-B29B-03462F06884F}"/>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080CB09A-41E4-4E88-82E6-007D82625163}"/>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7B7AED79-B44F-46F7-9A9D-EC94587FA365}" type="slidenum">
              <a:rPr lang="en-US" smtClean="0"/>
              <a:t>‹#›</a:t>
            </a:fld>
            <a:endParaRPr lang="en-US" dirty="0"/>
          </a:p>
        </p:txBody>
      </p:sp>
    </p:spTree>
    <p:extLst>
      <p:ext uri="{BB962C8B-B14F-4D97-AF65-F5344CB8AC3E}">
        <p14:creationId xmlns:p14="http://schemas.microsoft.com/office/powerpoint/2010/main" val="346423125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6/14/2020</a:t>
            </a:r>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DAAE1FE-786B-4B83-86A4-F53D629261B4}" type="slidenum">
              <a:rPr lang="en-US" smtClean="0"/>
              <a:t>‹#›</a:t>
            </a:fld>
            <a:endParaRPr lang="en-US" dirty="0"/>
          </a:p>
        </p:txBody>
      </p:sp>
    </p:spTree>
    <p:extLst>
      <p:ext uri="{BB962C8B-B14F-4D97-AF65-F5344CB8AC3E}">
        <p14:creationId xmlns:p14="http://schemas.microsoft.com/office/powerpoint/2010/main" val="101549884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1</a:t>
            </a:fld>
            <a:endParaRPr lang="en-US" dirty="0"/>
          </a:p>
        </p:txBody>
      </p:sp>
      <p:sp>
        <p:nvSpPr>
          <p:cNvPr id="5" name="Date Placeholder 4">
            <a:extLst>
              <a:ext uri="{FF2B5EF4-FFF2-40B4-BE49-F238E27FC236}">
                <a16:creationId xmlns:a16="http://schemas.microsoft.com/office/drawing/2014/main" id="{79BAD7F7-7B96-4CB5-9662-6F9E21DB6C2F}"/>
              </a:ext>
            </a:extLst>
          </p:cNvPr>
          <p:cNvSpPr>
            <a:spLocks noGrp="1"/>
          </p:cNvSpPr>
          <p:nvPr>
            <p:ph type="dt" idx="1"/>
          </p:nvPr>
        </p:nvSpPr>
        <p:spPr/>
        <p:txBody>
          <a:bodyPr/>
          <a:lstStyle/>
          <a:p>
            <a:r>
              <a:rPr lang="en-US"/>
              <a:t>6/14/2020</a:t>
            </a:r>
            <a:endParaRPr lang="en-US" dirty="0"/>
          </a:p>
        </p:txBody>
      </p:sp>
    </p:spTree>
    <p:extLst>
      <p:ext uri="{BB962C8B-B14F-4D97-AF65-F5344CB8AC3E}">
        <p14:creationId xmlns:p14="http://schemas.microsoft.com/office/powerpoint/2010/main" val="1976850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01295" y="4620577"/>
            <a:ext cx="6837680" cy="4580573"/>
          </a:xfrm>
        </p:spPr>
        <p:txBody>
          <a:bodyPr/>
          <a:lstStyle/>
          <a:p>
            <a:r>
              <a:rPr lang="en-US" b="1" dirty="0"/>
              <a:t>Jn. 8:31-32 </a:t>
            </a:r>
            <a:r>
              <a:rPr lang="en-US" b="0" dirty="0"/>
              <a:t>- Then said Jesus to those Jews which believed on him, If ye continue in my word, then are ye my disciples indeed; 32 And ye shall know the truth, and the truth shall make you free.</a:t>
            </a:r>
          </a:p>
          <a:p>
            <a:r>
              <a:rPr lang="en-US" b="1" dirty="0"/>
              <a:t>Jn. 14:23-24</a:t>
            </a:r>
            <a:r>
              <a:rPr lang="en-US" b="0" dirty="0"/>
              <a:t> - Jesus answered and said unto him, If a man love me, he will keep my words: and my Father will love him, and we will come unto him, and make our abode with him. 24 He that loveth me not </a:t>
            </a:r>
            <a:r>
              <a:rPr lang="en-US" b="0" dirty="0" err="1"/>
              <a:t>keepeth</a:t>
            </a:r>
            <a:r>
              <a:rPr lang="en-US" b="0" dirty="0"/>
              <a:t> not my sayings: and the word which ye hear is not mine, but the Father's which sent me.</a:t>
            </a:r>
          </a:p>
          <a:p>
            <a:r>
              <a:rPr lang="en-US" b="1" dirty="0"/>
              <a:t>2 Jn. 9 </a:t>
            </a:r>
            <a:r>
              <a:rPr lang="en-US" b="0" dirty="0"/>
              <a:t>- Whosoever </a:t>
            </a:r>
            <a:r>
              <a:rPr lang="en-US" b="0" dirty="0" err="1"/>
              <a:t>transgresseth</a:t>
            </a:r>
            <a:r>
              <a:rPr lang="en-US" b="0" dirty="0"/>
              <a:t>, and </a:t>
            </a:r>
            <a:r>
              <a:rPr lang="en-US" b="0" dirty="0" err="1"/>
              <a:t>abideth</a:t>
            </a:r>
            <a:r>
              <a:rPr lang="en-US" b="0" dirty="0"/>
              <a:t> not in the doctrine of Christ, hath not God</a:t>
            </a:r>
            <a:r>
              <a:rPr lang="en-US" b="1" dirty="0"/>
              <a:t>. He that </a:t>
            </a:r>
            <a:r>
              <a:rPr lang="en-US" b="1" dirty="0" err="1"/>
              <a:t>abideth</a:t>
            </a:r>
            <a:r>
              <a:rPr lang="en-US" b="1" dirty="0"/>
              <a:t> in the doctrine of Christ, he hath both the Father and the Son</a:t>
            </a:r>
            <a:r>
              <a:rPr lang="en-US" b="0" dirty="0"/>
              <a:t>.</a:t>
            </a:r>
          </a:p>
          <a:p>
            <a:r>
              <a:rPr lang="en-US" b="1" dirty="0"/>
              <a:t>1 Jn. 2:4 </a:t>
            </a:r>
            <a:r>
              <a:rPr lang="en-US" b="0" dirty="0"/>
              <a:t>- He that saith, I know him, and </a:t>
            </a:r>
            <a:r>
              <a:rPr lang="en-US" b="0" dirty="0" err="1"/>
              <a:t>keepeth</a:t>
            </a:r>
            <a:r>
              <a:rPr lang="en-US" b="0" dirty="0"/>
              <a:t> not his commandments, is a liar, and the </a:t>
            </a:r>
            <a:r>
              <a:rPr lang="en-US" b="1" dirty="0"/>
              <a:t>truth is not in him</a:t>
            </a:r>
            <a:r>
              <a:rPr lang="en-US" b="0" dirty="0"/>
              <a:t>.</a:t>
            </a:r>
          </a:p>
          <a:p>
            <a:pPr defTabSz="966612"/>
            <a:r>
              <a:rPr lang="en-US" sz="1300" dirty="0"/>
              <a:t>We need freedom from the bondage of sin that Jesus gives to His disciples. Let us then live the truth in our lives, so that we can indeed be His disciple.</a:t>
            </a:r>
          </a:p>
          <a:p>
            <a:pPr defTabSz="966612"/>
            <a:r>
              <a:rPr lang="en-US" sz="1300" b="1" dirty="0"/>
              <a:t>3 Jn. 1:3 </a:t>
            </a:r>
            <a:r>
              <a:rPr lang="en-US" sz="1300" dirty="0"/>
              <a:t>- For I rejoiced greatly, when the brethren came and testified of the truth that is in thee, even as thou </a:t>
            </a:r>
            <a:r>
              <a:rPr lang="en-US" sz="1300" dirty="0" err="1"/>
              <a:t>walkest</a:t>
            </a:r>
            <a:r>
              <a:rPr lang="en-US" sz="1300" dirty="0"/>
              <a:t> in the truth.</a:t>
            </a:r>
          </a:p>
          <a:p>
            <a:endParaRPr lang="en-US" b="0" dirty="0"/>
          </a:p>
        </p:txBody>
      </p:sp>
      <p:sp>
        <p:nvSpPr>
          <p:cNvPr id="4" name="Slide Number Placeholder 3"/>
          <p:cNvSpPr>
            <a:spLocks noGrp="1"/>
          </p:cNvSpPr>
          <p:nvPr>
            <p:ph type="sldNum" sz="quarter" idx="5"/>
          </p:nvPr>
        </p:nvSpPr>
        <p:spPr/>
        <p:txBody>
          <a:bodyPr/>
          <a:lstStyle/>
          <a:p>
            <a:fld id="{CDAAE1FE-786B-4B83-86A4-F53D629261B4}" type="slidenum">
              <a:rPr lang="en-US" smtClean="0"/>
              <a:t>10</a:t>
            </a:fld>
            <a:endParaRPr lang="en-US" dirty="0"/>
          </a:p>
        </p:txBody>
      </p:sp>
      <p:sp>
        <p:nvSpPr>
          <p:cNvPr id="5" name="Date Placeholder 4">
            <a:extLst>
              <a:ext uri="{FF2B5EF4-FFF2-40B4-BE49-F238E27FC236}">
                <a16:creationId xmlns:a16="http://schemas.microsoft.com/office/drawing/2014/main" id="{A1760A0E-89B3-44A3-A48E-1357A5663535}"/>
              </a:ext>
            </a:extLst>
          </p:cNvPr>
          <p:cNvSpPr>
            <a:spLocks noGrp="1"/>
          </p:cNvSpPr>
          <p:nvPr>
            <p:ph type="dt" idx="1"/>
          </p:nvPr>
        </p:nvSpPr>
        <p:spPr/>
        <p:txBody>
          <a:bodyPr/>
          <a:lstStyle/>
          <a:p>
            <a:r>
              <a:rPr lang="en-US"/>
              <a:t>6/14/2020</a:t>
            </a:r>
            <a:endParaRPr lang="en-US" dirty="0"/>
          </a:p>
        </p:txBody>
      </p:sp>
    </p:spTree>
    <p:extLst>
      <p:ext uri="{BB962C8B-B14F-4D97-AF65-F5344CB8AC3E}">
        <p14:creationId xmlns:p14="http://schemas.microsoft.com/office/powerpoint/2010/main" val="279320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71449" y="4620577"/>
            <a:ext cx="6924675" cy="3780473"/>
          </a:xfrm>
        </p:spPr>
        <p:txBody>
          <a:bodyPr/>
          <a:lstStyle/>
          <a:p>
            <a:r>
              <a:rPr lang="en-US" b="1" dirty="0"/>
              <a:t>Jn. 17:17 </a:t>
            </a:r>
            <a:r>
              <a:rPr lang="en-US" dirty="0"/>
              <a:t>- Sanctify them through thy truth: thy word is truth.</a:t>
            </a:r>
          </a:p>
          <a:p>
            <a:r>
              <a:rPr lang="en-US" b="1" dirty="0"/>
              <a:t>Psa. 119:142 </a:t>
            </a:r>
            <a:r>
              <a:rPr lang="en-US" b="0" dirty="0"/>
              <a:t>- Thy righteousness is an everlasting righteousness, and thy law is the truth.</a:t>
            </a:r>
          </a:p>
          <a:p>
            <a:r>
              <a:rPr lang="en-US" b="1" dirty="0"/>
              <a:t>Jn. 14:6 </a:t>
            </a:r>
            <a:r>
              <a:rPr lang="en-US" dirty="0"/>
              <a:t>- Jesus saith unto him, I am the way, the truth, and the life: no man cometh unto the Father, but by me.</a:t>
            </a:r>
          </a:p>
          <a:p>
            <a:r>
              <a:rPr lang="en-US" b="1" dirty="0"/>
              <a:t>Jn. 12:48-50 </a:t>
            </a:r>
            <a:r>
              <a:rPr lang="en-US" dirty="0"/>
              <a:t>-  He that </a:t>
            </a:r>
            <a:r>
              <a:rPr lang="en-US" dirty="0" err="1"/>
              <a:t>rejecteth</a:t>
            </a:r>
            <a:r>
              <a:rPr lang="en-US" dirty="0"/>
              <a:t> me, and </a:t>
            </a:r>
            <a:r>
              <a:rPr lang="en-US" dirty="0" err="1"/>
              <a:t>receiveth</a:t>
            </a:r>
            <a:r>
              <a:rPr lang="en-US" dirty="0"/>
              <a:t> not my words, hath one that </a:t>
            </a:r>
            <a:r>
              <a:rPr lang="en-US" dirty="0" err="1"/>
              <a:t>judgeth</a:t>
            </a:r>
            <a:r>
              <a:rPr lang="en-US" dirty="0"/>
              <a:t> him: the word that I have spoken, the same shall judge him in the last day. 49 For I have not spoken of myself; but the Father which sent me, he gave me a commandment, what I should say, and what I should speak. 50 And I know that his commandment is life everlasting: whatsoever I speak therefore, even as the Father said unto me, so I speak.</a:t>
            </a:r>
          </a:p>
        </p:txBody>
      </p:sp>
      <p:sp>
        <p:nvSpPr>
          <p:cNvPr id="4" name="Slide Number Placeholder 3"/>
          <p:cNvSpPr>
            <a:spLocks noGrp="1"/>
          </p:cNvSpPr>
          <p:nvPr>
            <p:ph type="sldNum" sz="quarter" idx="5"/>
          </p:nvPr>
        </p:nvSpPr>
        <p:spPr/>
        <p:txBody>
          <a:bodyPr/>
          <a:lstStyle/>
          <a:p>
            <a:fld id="{CDAAE1FE-786B-4B83-86A4-F53D629261B4}" type="slidenum">
              <a:rPr lang="en-US" smtClean="0"/>
              <a:t>11</a:t>
            </a:fld>
            <a:endParaRPr lang="en-US" dirty="0"/>
          </a:p>
        </p:txBody>
      </p:sp>
      <p:sp>
        <p:nvSpPr>
          <p:cNvPr id="5" name="Date Placeholder 4">
            <a:extLst>
              <a:ext uri="{FF2B5EF4-FFF2-40B4-BE49-F238E27FC236}">
                <a16:creationId xmlns:a16="http://schemas.microsoft.com/office/drawing/2014/main" id="{D110C165-CAAD-4171-8AAA-DFE5A9D4FE30}"/>
              </a:ext>
            </a:extLst>
          </p:cNvPr>
          <p:cNvSpPr>
            <a:spLocks noGrp="1"/>
          </p:cNvSpPr>
          <p:nvPr>
            <p:ph type="dt" idx="1"/>
          </p:nvPr>
        </p:nvSpPr>
        <p:spPr/>
        <p:txBody>
          <a:bodyPr/>
          <a:lstStyle/>
          <a:p>
            <a:r>
              <a:rPr lang="en-US"/>
              <a:t>6/14/2020</a:t>
            </a:r>
            <a:endParaRPr lang="en-US" dirty="0"/>
          </a:p>
        </p:txBody>
      </p:sp>
    </p:spTree>
    <p:extLst>
      <p:ext uri="{BB962C8B-B14F-4D97-AF65-F5344CB8AC3E}">
        <p14:creationId xmlns:p14="http://schemas.microsoft.com/office/powerpoint/2010/main" val="3103211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12</a:t>
            </a:fld>
            <a:endParaRPr lang="en-US" dirty="0"/>
          </a:p>
        </p:txBody>
      </p:sp>
      <p:sp>
        <p:nvSpPr>
          <p:cNvPr id="5" name="Date Placeholder 4">
            <a:extLst>
              <a:ext uri="{FF2B5EF4-FFF2-40B4-BE49-F238E27FC236}">
                <a16:creationId xmlns:a16="http://schemas.microsoft.com/office/drawing/2014/main" id="{14CC3C1F-AFAB-4BF1-B857-E045AB0DB753}"/>
              </a:ext>
            </a:extLst>
          </p:cNvPr>
          <p:cNvSpPr>
            <a:spLocks noGrp="1"/>
          </p:cNvSpPr>
          <p:nvPr>
            <p:ph type="dt" idx="1"/>
          </p:nvPr>
        </p:nvSpPr>
        <p:spPr/>
        <p:txBody>
          <a:bodyPr/>
          <a:lstStyle/>
          <a:p>
            <a:r>
              <a:rPr lang="en-US"/>
              <a:t>6/14/2020</a:t>
            </a:r>
            <a:endParaRPr lang="en-US" dirty="0"/>
          </a:p>
        </p:txBody>
      </p:sp>
    </p:spTree>
    <p:extLst>
      <p:ext uri="{BB962C8B-B14F-4D97-AF65-F5344CB8AC3E}">
        <p14:creationId xmlns:p14="http://schemas.microsoft.com/office/powerpoint/2010/main" val="980080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5B0FD4-7499-484D-93CA-790A0BE4DF7A}"/>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568DFB26-8FE0-4A64-9AD7-191A11FCD6A8}"/>
              </a:ext>
            </a:extLst>
          </p:cNvPr>
          <p:cNvSpPr>
            <a:spLocks noGrp="1"/>
          </p:cNvSpPr>
          <p:nvPr>
            <p:ph type="body" idx="1"/>
          </p:nvPr>
        </p:nvSpPr>
        <p:spPr>
          <a:xfrm>
            <a:off x="215439" y="4533901"/>
            <a:ext cx="6966412" cy="4705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Acts 2:37 </a:t>
            </a:r>
            <a:r>
              <a:rPr lang="en-US" altLang="en-US" dirty="0"/>
              <a:t>- Now when they heard this, they were pricked in their heart, and said unto Peter and to the rest of the apostles, Men and brethren, </a:t>
            </a:r>
            <a:r>
              <a:rPr lang="en-US" altLang="en-US" b="1" dirty="0"/>
              <a:t>what shall we do?</a:t>
            </a:r>
          </a:p>
          <a:p>
            <a:r>
              <a:rPr lang="en-US" altLang="en-US" b="1" dirty="0"/>
              <a:t>Rom. 10:17 </a:t>
            </a:r>
            <a:r>
              <a:rPr lang="en-US" altLang="en-US" dirty="0"/>
              <a:t>- So then faith cometh by hearing, and hearing by the word of God.</a:t>
            </a:r>
          </a:p>
          <a:p>
            <a:r>
              <a:rPr lang="en-US" altLang="en-US" b="1" dirty="0"/>
              <a:t>Jn. 8:24 </a:t>
            </a:r>
            <a:r>
              <a:rPr lang="en-US" altLang="en-US" dirty="0"/>
              <a:t>-  I said therefore unto you, that ye shall die in your sins: for if ye believe not that I am he, ye shall die in your sins.</a:t>
            </a:r>
          </a:p>
          <a:p>
            <a:r>
              <a:rPr lang="en-US" altLang="en-US" b="1" dirty="0"/>
              <a:t>Acts. 17:30-31 </a:t>
            </a:r>
            <a:r>
              <a:rPr lang="en-US" altLang="en-US" dirty="0"/>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t>Matt. 10:32 </a:t>
            </a:r>
            <a:r>
              <a:rPr lang="en-US" altLang="en-US" dirty="0"/>
              <a:t>- Whosoever therefore shall confess me before men, him will I confess also before my Father which is in heaven.</a:t>
            </a:r>
          </a:p>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Acts 8:21-23 </a:t>
            </a:r>
            <a:r>
              <a:rPr lang="en-US" altLang="en-US" dirty="0"/>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altLang="en-US" b="1" dirty="0"/>
          </a:p>
          <a:p>
            <a:endParaRPr lang="en-US" altLang="en-US" b="1" dirty="0"/>
          </a:p>
        </p:txBody>
      </p:sp>
      <p:sp>
        <p:nvSpPr>
          <p:cNvPr id="35844" name="Slide Number Placeholder 3">
            <a:extLst>
              <a:ext uri="{FF2B5EF4-FFF2-40B4-BE49-F238E27FC236}">
                <a16:creationId xmlns:a16="http://schemas.microsoft.com/office/drawing/2014/main" id="{B5BDF995-3FF8-43E7-8191-750A3C41C71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1908638" indent="-733029">
              <a:defRPr>
                <a:solidFill>
                  <a:schemeClr val="tx1"/>
                </a:solidFill>
                <a:latin typeface="Century Gothic" panose="020B0502020202020204" pitchFamily="34" charset="0"/>
              </a:defRPr>
            </a:lvl2pPr>
            <a:lvl3pPr marL="2937641" indent="-586421">
              <a:defRPr>
                <a:solidFill>
                  <a:schemeClr val="tx1"/>
                </a:solidFill>
                <a:latin typeface="Century Gothic" panose="020B0502020202020204" pitchFamily="34" charset="0"/>
              </a:defRPr>
            </a:lvl3pPr>
            <a:lvl4pPr marL="4110487" indent="-586421">
              <a:defRPr>
                <a:solidFill>
                  <a:schemeClr val="tx1"/>
                </a:solidFill>
                <a:latin typeface="Century Gothic" panose="020B0502020202020204" pitchFamily="34" charset="0"/>
              </a:defRPr>
            </a:lvl4pPr>
            <a:lvl5pPr marL="5286097" indent="-586421">
              <a:defRPr>
                <a:solidFill>
                  <a:schemeClr val="tx1"/>
                </a:solidFill>
                <a:latin typeface="Century Gothic" panose="020B0502020202020204" pitchFamily="34" charset="0"/>
              </a:defRPr>
            </a:lvl5pPr>
            <a:lvl6pPr marL="6082746" indent="-586421" defTabSz="796649" eaLnBrk="0" fontAlgn="base" hangingPunct="0">
              <a:spcBef>
                <a:spcPct val="0"/>
              </a:spcBef>
              <a:spcAft>
                <a:spcPct val="0"/>
              </a:spcAft>
              <a:defRPr>
                <a:solidFill>
                  <a:schemeClr val="tx1"/>
                </a:solidFill>
                <a:latin typeface="Century Gothic" panose="020B0502020202020204" pitchFamily="34" charset="0"/>
              </a:defRPr>
            </a:lvl6pPr>
            <a:lvl7pPr marL="6879399" indent="-586421" defTabSz="796649" eaLnBrk="0" fontAlgn="base" hangingPunct="0">
              <a:spcBef>
                <a:spcPct val="0"/>
              </a:spcBef>
              <a:spcAft>
                <a:spcPct val="0"/>
              </a:spcAft>
              <a:defRPr>
                <a:solidFill>
                  <a:schemeClr val="tx1"/>
                </a:solidFill>
                <a:latin typeface="Century Gothic" panose="020B0502020202020204" pitchFamily="34" charset="0"/>
              </a:defRPr>
            </a:lvl7pPr>
            <a:lvl8pPr marL="7676045" indent="-586421" defTabSz="796649" eaLnBrk="0" fontAlgn="base" hangingPunct="0">
              <a:spcBef>
                <a:spcPct val="0"/>
              </a:spcBef>
              <a:spcAft>
                <a:spcPct val="0"/>
              </a:spcAft>
              <a:defRPr>
                <a:solidFill>
                  <a:schemeClr val="tx1"/>
                </a:solidFill>
                <a:latin typeface="Century Gothic" panose="020B0502020202020204" pitchFamily="34" charset="0"/>
              </a:defRPr>
            </a:lvl8pPr>
            <a:lvl9pPr marL="8472692" indent="-586421" defTabSz="796649"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E4BC437-7D08-4CEE-BF90-B744861841D6}" type="slidenum">
              <a:rPr lang="en-US" altLang="en-US" smtClean="0">
                <a:latin typeface="Calibri" panose="020F0502020204030204" pitchFamily="34" charset="0"/>
              </a:rPr>
              <a:pPr fontAlgn="base">
                <a:spcBef>
                  <a:spcPct val="0"/>
                </a:spcBef>
                <a:spcAft>
                  <a:spcPct val="0"/>
                </a:spcAft>
              </a:pPr>
              <a:t>13</a:t>
            </a:fld>
            <a:endParaRPr lang="en-US" altLang="en-US" dirty="0">
              <a:latin typeface="Calibri" panose="020F0502020204030204" pitchFamily="34" charset="0"/>
            </a:endParaRPr>
          </a:p>
        </p:txBody>
      </p:sp>
      <p:sp>
        <p:nvSpPr>
          <p:cNvPr id="2" name="Date Placeholder 1">
            <a:extLst>
              <a:ext uri="{FF2B5EF4-FFF2-40B4-BE49-F238E27FC236}">
                <a16:creationId xmlns:a16="http://schemas.microsoft.com/office/drawing/2014/main" id="{459817C1-A4E9-4E31-B2BF-120949E5511C}"/>
              </a:ext>
            </a:extLst>
          </p:cNvPr>
          <p:cNvSpPr>
            <a:spLocks noGrp="1"/>
          </p:cNvSpPr>
          <p:nvPr>
            <p:ph type="dt" idx="1"/>
          </p:nvPr>
        </p:nvSpPr>
        <p:spPr/>
        <p:txBody>
          <a:bodyPr/>
          <a:lstStyle/>
          <a:p>
            <a:r>
              <a:rPr lang="en-US"/>
              <a:t>6/14/2020</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Jn. 18:33-38 </a:t>
            </a:r>
            <a:r>
              <a:rPr lang="en-US" dirty="0"/>
              <a:t>- Then Pilate entered into the judgment hall again, and called Jesus, and said unto him, Art thou the King of the Jews? 34 Jesus answered him, Sayest thou this thing of thyself, or did others tell it thee of me? 35 Pilate answered, Am I a Jew? Thine own nation and the chief priests have delivered thee unto me: what hast thou done? 36 Jesus answered, My kingdom is not of this world: if my kingdom were of this world, then would my servants fight, that I should not be delivered to the Jews: but now is my kingdom not from hence. 37 Pilate therefore said unto him, Art thou a king then? Jesus answered, Thou sayest that I am a king. To this end was I born, and for this cause came I into the world, that I should bear witness unto the truth. Every one that is of the truth heareth my voice. 38 Pilate saith unto him, What is truth? And when he had said this, he went out again unto the Jews, and saith unto them, I find in him no fault at all.</a:t>
            </a:r>
          </a:p>
          <a:p>
            <a:endParaRPr lang="en-US" dirty="0"/>
          </a:p>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2</a:t>
            </a:fld>
            <a:endParaRPr lang="en-US" dirty="0"/>
          </a:p>
        </p:txBody>
      </p:sp>
      <p:sp>
        <p:nvSpPr>
          <p:cNvPr id="5" name="Date Placeholder 4">
            <a:extLst>
              <a:ext uri="{FF2B5EF4-FFF2-40B4-BE49-F238E27FC236}">
                <a16:creationId xmlns:a16="http://schemas.microsoft.com/office/drawing/2014/main" id="{617609AC-9321-4F6F-927A-2ACD5D0A6935}"/>
              </a:ext>
            </a:extLst>
          </p:cNvPr>
          <p:cNvSpPr>
            <a:spLocks noGrp="1"/>
          </p:cNvSpPr>
          <p:nvPr>
            <p:ph type="dt" idx="1"/>
          </p:nvPr>
        </p:nvSpPr>
        <p:spPr/>
        <p:txBody>
          <a:bodyPr/>
          <a:lstStyle/>
          <a:p>
            <a:r>
              <a:rPr lang="en-US"/>
              <a:t>6/14/2020</a:t>
            </a:r>
            <a:endParaRPr lang="en-US" dirty="0"/>
          </a:p>
        </p:txBody>
      </p:sp>
    </p:spTree>
    <p:extLst>
      <p:ext uri="{BB962C8B-B14F-4D97-AF65-F5344CB8AC3E}">
        <p14:creationId xmlns:p14="http://schemas.microsoft.com/office/powerpoint/2010/main" val="2947449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3</a:t>
            </a:fld>
            <a:endParaRPr lang="en-US" dirty="0"/>
          </a:p>
        </p:txBody>
      </p:sp>
      <p:sp>
        <p:nvSpPr>
          <p:cNvPr id="5" name="Date Placeholder 4">
            <a:extLst>
              <a:ext uri="{FF2B5EF4-FFF2-40B4-BE49-F238E27FC236}">
                <a16:creationId xmlns:a16="http://schemas.microsoft.com/office/drawing/2014/main" id="{22E7123B-E06F-4CD0-A6D5-4E6F90244517}"/>
              </a:ext>
            </a:extLst>
          </p:cNvPr>
          <p:cNvSpPr>
            <a:spLocks noGrp="1"/>
          </p:cNvSpPr>
          <p:nvPr>
            <p:ph type="dt" idx="1"/>
          </p:nvPr>
        </p:nvSpPr>
        <p:spPr/>
        <p:txBody>
          <a:bodyPr/>
          <a:lstStyle/>
          <a:p>
            <a:r>
              <a:rPr lang="en-US"/>
              <a:t>6/14/2020</a:t>
            </a:r>
            <a:endParaRPr lang="en-US" dirty="0"/>
          </a:p>
        </p:txBody>
      </p:sp>
    </p:spTree>
    <p:extLst>
      <p:ext uri="{BB962C8B-B14F-4D97-AF65-F5344CB8AC3E}">
        <p14:creationId xmlns:p14="http://schemas.microsoft.com/office/powerpoint/2010/main" val="254581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4</a:t>
            </a:fld>
            <a:endParaRPr lang="en-US" dirty="0"/>
          </a:p>
        </p:txBody>
      </p:sp>
      <p:sp>
        <p:nvSpPr>
          <p:cNvPr id="5" name="Date Placeholder 4">
            <a:extLst>
              <a:ext uri="{FF2B5EF4-FFF2-40B4-BE49-F238E27FC236}">
                <a16:creationId xmlns:a16="http://schemas.microsoft.com/office/drawing/2014/main" id="{D17675A8-F46A-464C-AF13-5B113FE1A6A3}"/>
              </a:ext>
            </a:extLst>
          </p:cNvPr>
          <p:cNvSpPr>
            <a:spLocks noGrp="1"/>
          </p:cNvSpPr>
          <p:nvPr>
            <p:ph type="dt" idx="1"/>
          </p:nvPr>
        </p:nvSpPr>
        <p:spPr/>
        <p:txBody>
          <a:bodyPr/>
          <a:lstStyle/>
          <a:p>
            <a:r>
              <a:rPr lang="en-US"/>
              <a:t>6/14/2020</a:t>
            </a:r>
            <a:endParaRPr lang="en-US" dirty="0"/>
          </a:p>
        </p:txBody>
      </p:sp>
    </p:spTree>
    <p:extLst>
      <p:ext uri="{BB962C8B-B14F-4D97-AF65-F5344CB8AC3E}">
        <p14:creationId xmlns:p14="http://schemas.microsoft.com/office/powerpoint/2010/main" val="2865157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2"/>
          </a:xfrm>
        </p:spPr>
        <p:txBody>
          <a:bodyPr/>
          <a:lstStyle/>
          <a:p>
            <a:r>
              <a:rPr lang="en-US" sz="1300" b="1" dirty="0"/>
              <a:t>3 Jn. 1:4 </a:t>
            </a:r>
            <a:r>
              <a:rPr lang="en-US" sz="1300" dirty="0"/>
              <a:t>- I have no greater joy than to hear that my children </a:t>
            </a:r>
            <a:r>
              <a:rPr lang="en-US" sz="1300" b="1" dirty="0"/>
              <a:t>walk in truth</a:t>
            </a:r>
            <a:r>
              <a:rPr lang="en-US" sz="1300" dirty="0"/>
              <a:t>.</a:t>
            </a:r>
          </a:p>
          <a:p>
            <a:r>
              <a:rPr lang="en-US" sz="1300" b="1" dirty="0"/>
              <a:t>Psa. 119:89 - "Forever, O LORD, your word is settled (firmly fixed) in the heavens“</a:t>
            </a:r>
          </a:p>
          <a:p>
            <a:r>
              <a:rPr lang="en-US" b="1" dirty="0"/>
              <a:t>Prov. 14:12 </a:t>
            </a:r>
            <a:r>
              <a:rPr lang="en-US" b="0" dirty="0"/>
              <a:t>- There is a way which </a:t>
            </a:r>
            <a:r>
              <a:rPr lang="en-US" b="0" dirty="0" err="1"/>
              <a:t>seemeth</a:t>
            </a:r>
            <a:r>
              <a:rPr lang="en-US" b="0" dirty="0"/>
              <a:t> right unto a man, but the end thereof are the ways of death.</a:t>
            </a:r>
          </a:p>
          <a:p>
            <a:r>
              <a:rPr lang="en-US" b="1" dirty="0"/>
              <a:t>Jer. 10::23 </a:t>
            </a:r>
            <a:r>
              <a:rPr lang="en-US" b="0" dirty="0"/>
              <a:t>-  O LORD, I know that the way of man is not in himself: it is not in man that walketh to direct his steps.</a:t>
            </a:r>
          </a:p>
          <a:p>
            <a:r>
              <a:rPr lang="en-US" b="1" i="0" dirty="0"/>
              <a:t>Rom. 6:23 </a:t>
            </a:r>
            <a:r>
              <a:rPr lang="en-US" b="0" dirty="0"/>
              <a:t>- For the wages of sin is death; but the gift of God is eternal life through Jesus Christ our Lord. </a:t>
            </a:r>
          </a:p>
          <a:p>
            <a:r>
              <a:rPr lang="en-US" b="1" dirty="0"/>
              <a:t>Jn. 4:23-24 </a:t>
            </a:r>
            <a:r>
              <a:rPr lang="en-US" dirty="0"/>
              <a:t>- But the hour cometh, and now is, when the </a:t>
            </a:r>
            <a:r>
              <a:rPr lang="en-US" b="1" dirty="0"/>
              <a:t>true worshippers </a:t>
            </a:r>
            <a:r>
              <a:rPr lang="en-US" dirty="0"/>
              <a:t>shall worship the Father </a:t>
            </a:r>
            <a:r>
              <a:rPr lang="en-US" b="1" dirty="0"/>
              <a:t>in spirit and in truth</a:t>
            </a:r>
            <a:r>
              <a:rPr lang="en-US" dirty="0"/>
              <a:t>: for the Father </a:t>
            </a:r>
            <a:r>
              <a:rPr lang="en-US" dirty="0" err="1"/>
              <a:t>seeketh</a:t>
            </a:r>
            <a:r>
              <a:rPr lang="en-US" dirty="0"/>
              <a:t> such to worship him. 24 God is a Spirit: and they that worship him must worship him </a:t>
            </a:r>
            <a:r>
              <a:rPr lang="en-US" b="1" dirty="0"/>
              <a:t>in spirit and in truth</a:t>
            </a:r>
            <a:r>
              <a:rPr lang="en-US" dirty="0"/>
              <a:t>.</a:t>
            </a:r>
          </a:p>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5</a:t>
            </a:fld>
            <a:endParaRPr lang="en-US" dirty="0"/>
          </a:p>
        </p:txBody>
      </p:sp>
      <p:sp>
        <p:nvSpPr>
          <p:cNvPr id="5" name="Date Placeholder 4">
            <a:extLst>
              <a:ext uri="{FF2B5EF4-FFF2-40B4-BE49-F238E27FC236}">
                <a16:creationId xmlns:a16="http://schemas.microsoft.com/office/drawing/2014/main" id="{93A0F457-3EC7-40B9-A737-CFA70F9ECA4B}"/>
              </a:ext>
            </a:extLst>
          </p:cNvPr>
          <p:cNvSpPr>
            <a:spLocks noGrp="1"/>
          </p:cNvSpPr>
          <p:nvPr>
            <p:ph type="dt" idx="1"/>
          </p:nvPr>
        </p:nvSpPr>
        <p:spPr/>
        <p:txBody>
          <a:bodyPr/>
          <a:lstStyle/>
          <a:p>
            <a:r>
              <a:rPr lang="en-US"/>
              <a:t>6/14/2020</a:t>
            </a:r>
            <a:endParaRPr lang="en-US" dirty="0"/>
          </a:p>
        </p:txBody>
      </p:sp>
    </p:spTree>
    <p:extLst>
      <p:ext uri="{BB962C8B-B14F-4D97-AF65-F5344CB8AC3E}">
        <p14:creationId xmlns:p14="http://schemas.microsoft.com/office/powerpoint/2010/main" val="590208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b="1" dirty="0"/>
              <a:t>Jn. 17:17 </a:t>
            </a:r>
            <a:r>
              <a:rPr lang="en-US" b="0" dirty="0"/>
              <a:t>- Sanctify them through thy truth: thy word is truth.</a:t>
            </a:r>
          </a:p>
          <a:p>
            <a:r>
              <a:rPr lang="en-US" b="1" dirty="0"/>
              <a:t>Mk. 16:16 </a:t>
            </a:r>
            <a:r>
              <a:rPr lang="en-US" dirty="0"/>
              <a:t>-  He that believeth </a:t>
            </a:r>
            <a:r>
              <a:rPr lang="en-US" b="1" u="sng" dirty="0"/>
              <a:t>AND</a:t>
            </a:r>
            <a:r>
              <a:rPr lang="en-US" b="1" u="none" dirty="0"/>
              <a:t> </a:t>
            </a:r>
            <a:r>
              <a:rPr lang="en-US" dirty="0"/>
              <a:t>is baptized shall be saved; but he that believeth not shall be damned. </a:t>
            </a:r>
          </a:p>
          <a:p>
            <a:r>
              <a:rPr lang="en-US" b="1" dirty="0"/>
              <a:t>Jn. 8:31-32 </a:t>
            </a:r>
            <a:r>
              <a:rPr lang="en-US" dirty="0"/>
              <a:t>- Then said Jesus to those Jews which </a:t>
            </a:r>
            <a:r>
              <a:rPr lang="en-US" b="1" dirty="0"/>
              <a:t>believed on him</a:t>
            </a:r>
            <a:r>
              <a:rPr lang="en-US" dirty="0"/>
              <a:t>, If ye </a:t>
            </a:r>
            <a:r>
              <a:rPr lang="en-US" b="1" dirty="0"/>
              <a:t>continue in my word</a:t>
            </a:r>
            <a:r>
              <a:rPr lang="en-US" dirty="0"/>
              <a:t>, then are ye my disciples indeed; 32 And ye shall know the truth, and the truth shall make you free.</a:t>
            </a:r>
          </a:p>
          <a:p>
            <a:r>
              <a:rPr lang="en-US" b="1" dirty="0"/>
              <a:t>Jas. 2:19, 24, 26 </a:t>
            </a:r>
            <a:r>
              <a:rPr lang="en-US" b="0" dirty="0"/>
              <a:t>- Thou </a:t>
            </a:r>
            <a:r>
              <a:rPr lang="en-US" b="0" dirty="0" err="1"/>
              <a:t>believest</a:t>
            </a:r>
            <a:r>
              <a:rPr lang="en-US" b="0" dirty="0"/>
              <a:t> that there is one God; thou </a:t>
            </a:r>
            <a:r>
              <a:rPr lang="en-US" b="0" dirty="0" err="1"/>
              <a:t>doest</a:t>
            </a:r>
            <a:r>
              <a:rPr lang="en-US" b="0" dirty="0"/>
              <a:t> well: the devils also believe, and tremble. 24 Ye see then how that by works a man is justified, and not by faith only. 26 For as the body without the spirit is dead, so faith without works is dead also.</a:t>
            </a:r>
          </a:p>
          <a:p>
            <a:r>
              <a:rPr lang="en-US" b="1" dirty="0"/>
              <a:t>1 Cor. 6:9-11 </a:t>
            </a:r>
            <a:r>
              <a:rPr lang="en-US" dirty="0"/>
              <a:t>- Know ye not that the unrighteous shall not inherit the kingdom of God? Be not deceived: neither fornicators, nor idolaters, nor adulterers, nor effeminate, nor abusers of themselves with mankind, 10 Nor thieves, nor covetous, nor drunkards, nor revilers, nor extortioners, shall inherit the kingdom of God. 11 And such were some of you: but ye are washed, but ye are sanctified, but ye are justified in the name of the Lord Jesus, and by the Spirit of our God.</a:t>
            </a:r>
          </a:p>
          <a:p>
            <a:r>
              <a:rPr lang="en-US" b="1" dirty="0"/>
              <a:t>Rom. 1:17-32 - READ/COMMENT</a:t>
            </a:r>
          </a:p>
          <a:p>
            <a:r>
              <a:rPr lang="en-US" b="1" dirty="0"/>
              <a:t>Matt:16:18 </a:t>
            </a:r>
            <a:r>
              <a:rPr lang="en-US" b="0" dirty="0"/>
              <a:t>- And I say also unto thee, That thou art Peter, and upon this rock I will build </a:t>
            </a:r>
            <a:r>
              <a:rPr lang="en-US" b="1" dirty="0"/>
              <a:t>my church</a:t>
            </a:r>
            <a:r>
              <a:rPr lang="en-US" b="0" dirty="0"/>
              <a:t>; and the gates of hell shall not prevail against </a:t>
            </a:r>
            <a:r>
              <a:rPr lang="en-US" b="1" dirty="0"/>
              <a:t>it</a:t>
            </a:r>
            <a:r>
              <a:rPr lang="en-US" b="0" dirty="0"/>
              <a:t>.</a:t>
            </a:r>
          </a:p>
          <a:p>
            <a:r>
              <a:rPr lang="en-US" b="1" dirty="0"/>
              <a:t>Col. 1:18 </a:t>
            </a:r>
            <a:r>
              <a:rPr lang="en-US" b="0" dirty="0"/>
              <a:t>- And he is </a:t>
            </a:r>
            <a:r>
              <a:rPr lang="en-US" b="1" dirty="0"/>
              <a:t>the head </a:t>
            </a:r>
            <a:r>
              <a:rPr lang="en-US" b="0" dirty="0"/>
              <a:t>of </a:t>
            </a:r>
            <a:r>
              <a:rPr lang="en-US" b="1" dirty="0"/>
              <a:t>the body, the church</a:t>
            </a:r>
            <a:r>
              <a:rPr lang="en-US" b="0" dirty="0"/>
              <a:t>: who is the beginning, the firstborn from the dead; </a:t>
            </a:r>
            <a:r>
              <a:rPr lang="en-US" b="1" dirty="0"/>
              <a:t>that in all things he might have the preeminence</a:t>
            </a:r>
            <a:r>
              <a:rPr lang="en-US" b="0" dirty="0"/>
              <a:t>.</a:t>
            </a:r>
          </a:p>
          <a:p>
            <a:r>
              <a:rPr lang="en-US" b="1" dirty="0"/>
              <a:t>Eph. 1:22-23</a:t>
            </a:r>
            <a:r>
              <a:rPr lang="en-US" b="0" dirty="0"/>
              <a:t> - And hath </a:t>
            </a:r>
            <a:r>
              <a:rPr lang="en-US" b="1" dirty="0"/>
              <a:t>put all things under his feet</a:t>
            </a:r>
            <a:r>
              <a:rPr lang="en-US" b="0" dirty="0"/>
              <a:t>, and gave him to be </a:t>
            </a:r>
            <a:r>
              <a:rPr lang="en-US" b="1" dirty="0"/>
              <a:t>the head </a:t>
            </a:r>
            <a:r>
              <a:rPr lang="en-US" b="0" dirty="0"/>
              <a:t>over all things to </a:t>
            </a:r>
            <a:r>
              <a:rPr lang="en-US" b="1" dirty="0"/>
              <a:t>the church</a:t>
            </a:r>
            <a:r>
              <a:rPr lang="en-US" b="0" dirty="0"/>
              <a:t>, 23 Which is </a:t>
            </a:r>
            <a:r>
              <a:rPr lang="en-US" b="1" dirty="0"/>
              <a:t>his body</a:t>
            </a:r>
            <a:r>
              <a:rPr lang="en-US" b="0" dirty="0"/>
              <a:t>, the fulness of him that </a:t>
            </a:r>
            <a:r>
              <a:rPr lang="en-US" b="0" dirty="0" err="1"/>
              <a:t>filleth</a:t>
            </a:r>
            <a:r>
              <a:rPr lang="en-US" b="0" dirty="0"/>
              <a:t> all in all.</a:t>
            </a:r>
          </a:p>
          <a:p>
            <a:r>
              <a:rPr lang="en-US" b="1" dirty="0"/>
              <a:t>Eph. 4:4 </a:t>
            </a:r>
            <a:r>
              <a:rPr lang="en-US" b="0" dirty="0"/>
              <a:t>- There is </a:t>
            </a:r>
            <a:r>
              <a:rPr lang="en-US" b="1" dirty="0"/>
              <a:t>one body</a:t>
            </a:r>
            <a:r>
              <a:rPr lang="en-US" b="0" dirty="0"/>
              <a:t>, and one Spirit, even as ye are called in one hope of your calling;</a:t>
            </a:r>
          </a:p>
          <a:p>
            <a:r>
              <a:rPr lang="en-US" b="1" dirty="0"/>
              <a:t>Acts 20:28 </a:t>
            </a:r>
            <a:r>
              <a:rPr lang="en-US" b="0" dirty="0"/>
              <a:t>-  Take heed therefore unto yourselves, and to all the flock, over the which the Holy Ghost hath made you overseers, to feed the church of God, </a:t>
            </a:r>
            <a:r>
              <a:rPr lang="en-US" b="1" dirty="0"/>
              <a:t>which he hath purchased with his own blood</a:t>
            </a:r>
          </a:p>
        </p:txBody>
      </p:sp>
      <p:sp>
        <p:nvSpPr>
          <p:cNvPr id="4" name="Slide Number Placeholder 3"/>
          <p:cNvSpPr>
            <a:spLocks noGrp="1"/>
          </p:cNvSpPr>
          <p:nvPr>
            <p:ph type="sldNum" sz="quarter" idx="5"/>
          </p:nvPr>
        </p:nvSpPr>
        <p:spPr/>
        <p:txBody>
          <a:bodyPr/>
          <a:lstStyle/>
          <a:p>
            <a:fld id="{CDAAE1FE-786B-4B83-86A4-F53D629261B4}" type="slidenum">
              <a:rPr lang="en-US" smtClean="0"/>
              <a:t>6</a:t>
            </a:fld>
            <a:endParaRPr lang="en-US" dirty="0"/>
          </a:p>
        </p:txBody>
      </p:sp>
      <p:sp>
        <p:nvSpPr>
          <p:cNvPr id="5" name="Date Placeholder 4">
            <a:extLst>
              <a:ext uri="{FF2B5EF4-FFF2-40B4-BE49-F238E27FC236}">
                <a16:creationId xmlns:a16="http://schemas.microsoft.com/office/drawing/2014/main" id="{6452986A-B8E3-4315-84D9-3E32A103A437}"/>
              </a:ext>
            </a:extLst>
          </p:cNvPr>
          <p:cNvSpPr>
            <a:spLocks noGrp="1"/>
          </p:cNvSpPr>
          <p:nvPr>
            <p:ph type="dt" idx="1"/>
          </p:nvPr>
        </p:nvSpPr>
        <p:spPr/>
        <p:txBody>
          <a:bodyPr/>
          <a:lstStyle/>
          <a:p>
            <a:r>
              <a:rPr lang="en-US"/>
              <a:t>6/14/2020</a:t>
            </a:r>
            <a:endParaRPr lang="en-US" dirty="0"/>
          </a:p>
        </p:txBody>
      </p:sp>
    </p:spTree>
    <p:extLst>
      <p:ext uri="{BB962C8B-B14F-4D97-AF65-F5344CB8AC3E}">
        <p14:creationId xmlns:p14="http://schemas.microsoft.com/office/powerpoint/2010/main" val="4248052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239000" cy="4541836"/>
          </a:xfrm>
        </p:spPr>
        <p:txBody>
          <a:bodyPr/>
          <a:lstStyle/>
          <a:p>
            <a:r>
              <a:rPr lang="en-US" b="1" dirty="0"/>
              <a:t>Acts 17:11-10 - </a:t>
            </a:r>
            <a:r>
              <a:rPr lang="en-US" dirty="0"/>
              <a:t>And the brethren immediately sent away Paul and Silas by night unto Berea: who coming thither went into the synagogue of the Jews. 11 These were more noble than those in Thessalonica, in that they received the word with all readiness of mind, and searched the scriptures daily, whether those things were so.</a:t>
            </a:r>
          </a:p>
          <a:p>
            <a:r>
              <a:rPr lang="en-US" sz="1300" b="1" dirty="0"/>
              <a:t>Acts 10:29-33 </a:t>
            </a:r>
            <a:r>
              <a:rPr lang="en-US" sz="1300" dirty="0"/>
              <a:t>- See vs. 6 - Therefore came I unto you without gainsaying, as soon as I was sent for: I ask therefore for what intent ye have sent for me? 30 And Cornelius said, Four days ago I was fasting until this hour; and at the ninth hour I prayed in my house, and, behold, a man stood before me in bright clothing, 31 And said, Cornelius, thy prayer is heard, and thine alms are had in remembrance in the sight of God. 32 Send therefore to Joppa, and call hither Simon, whose surname is Peter; he is lodged in the house of one Simon a tanner by the sea side: who, when he cometh, shall speak unto thee. 33 Immediately therefore I sent to thee; and thou hast well done that thou art come. Now therefore are we all here present before God, to hear all things that are commanded thee of God.</a:t>
            </a:r>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7</a:t>
            </a:fld>
            <a:endParaRPr lang="en-US" dirty="0"/>
          </a:p>
        </p:txBody>
      </p:sp>
      <p:sp>
        <p:nvSpPr>
          <p:cNvPr id="5" name="Date Placeholder 4">
            <a:extLst>
              <a:ext uri="{FF2B5EF4-FFF2-40B4-BE49-F238E27FC236}">
                <a16:creationId xmlns:a16="http://schemas.microsoft.com/office/drawing/2014/main" id="{1D096D37-E4B9-4490-B70A-8619A0D745BD}"/>
              </a:ext>
            </a:extLst>
          </p:cNvPr>
          <p:cNvSpPr>
            <a:spLocks noGrp="1"/>
          </p:cNvSpPr>
          <p:nvPr>
            <p:ph type="dt" idx="1"/>
          </p:nvPr>
        </p:nvSpPr>
        <p:spPr/>
        <p:txBody>
          <a:bodyPr/>
          <a:lstStyle/>
          <a:p>
            <a:r>
              <a:rPr lang="en-US"/>
              <a:t>6/14/2020</a:t>
            </a:r>
            <a:endParaRPr lang="en-US" dirty="0"/>
          </a:p>
        </p:txBody>
      </p:sp>
    </p:spTree>
    <p:extLst>
      <p:ext uri="{BB962C8B-B14F-4D97-AF65-F5344CB8AC3E}">
        <p14:creationId xmlns:p14="http://schemas.microsoft.com/office/powerpoint/2010/main" val="4046176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3507" cy="3960812"/>
          </a:xfrm>
        </p:spPr>
        <p:txBody>
          <a:bodyPr/>
          <a:lstStyle/>
          <a:p>
            <a:r>
              <a:rPr lang="en-US" b="1" dirty="0"/>
              <a:t>Rom. 2:6-9 </a:t>
            </a:r>
            <a:r>
              <a:rPr lang="en-US" dirty="0"/>
              <a:t>- Who will render to every man according to his deeds: 7 To them who by patient continuance in well doing seek for glory and </a:t>
            </a:r>
            <a:r>
              <a:rPr lang="en-US" dirty="0" err="1"/>
              <a:t>honour</a:t>
            </a:r>
            <a:r>
              <a:rPr lang="en-US" dirty="0"/>
              <a:t> and immortality, eternal life: 8 But unto them that are contentious, and </a:t>
            </a:r>
            <a:r>
              <a:rPr lang="en-US" b="1" dirty="0"/>
              <a:t>do not obey the truth, but obey unrighteousness</a:t>
            </a:r>
            <a:r>
              <a:rPr lang="en-US" dirty="0"/>
              <a:t>, indignation and wrath, 9 Tribulation and anguish, upon every soul of man that doeth evil, of the Jew first, and also of the Gentile;</a:t>
            </a:r>
          </a:p>
          <a:p>
            <a:r>
              <a:rPr lang="en-US" b="1" dirty="0"/>
              <a:t>Gal. 3:1 </a:t>
            </a:r>
            <a:r>
              <a:rPr lang="en-US" dirty="0"/>
              <a:t>- O foolish Galatians, who hath bewitched you, that ye should not obey the truth, before whose eyes Jesus Christ hath been evidently set forth, crucified among you?</a:t>
            </a:r>
          </a:p>
          <a:p>
            <a:r>
              <a:rPr lang="en-US" b="1" dirty="0"/>
              <a:t>Gal. 5:7 </a:t>
            </a:r>
            <a:r>
              <a:rPr lang="en-US" dirty="0"/>
              <a:t>- Ye did run well; who did hinder you that ye should not obey the truth?</a:t>
            </a:r>
          </a:p>
          <a:p>
            <a:r>
              <a:rPr lang="en-US" b="1" dirty="0"/>
              <a:t>Gal. 4:16 </a:t>
            </a:r>
            <a:r>
              <a:rPr lang="en-US" dirty="0"/>
              <a:t>- Am I therefore become your enemy, because I tell you the truth?</a:t>
            </a:r>
          </a:p>
          <a:p>
            <a:r>
              <a:rPr lang="en-US" b="1" dirty="0"/>
              <a:t>Heb. 5:8-9 </a:t>
            </a:r>
            <a:r>
              <a:rPr lang="en-US" dirty="0"/>
              <a:t>- Though he were a Son, yet learned he obedience by the things which he suffered; 9 And being made perfect, he became the author of eternal salvation unto all them that obey him;</a:t>
            </a:r>
          </a:p>
          <a:p>
            <a:r>
              <a:rPr lang="en-US" b="1" dirty="0"/>
              <a:t>Jn. 20:30-31 </a:t>
            </a:r>
            <a:r>
              <a:rPr lang="en-US" b="0" dirty="0"/>
              <a:t>- And many other signs truly did Jesus in the presence of his disciples, which are not written in this book: 31 But these are written, </a:t>
            </a:r>
            <a:r>
              <a:rPr lang="en-US" b="1" dirty="0"/>
              <a:t>that ye might believe </a:t>
            </a:r>
            <a:r>
              <a:rPr lang="en-US" b="0" dirty="0"/>
              <a:t>that Jesus is the Christ, the Son of God; and that </a:t>
            </a:r>
            <a:r>
              <a:rPr lang="en-US" b="1" dirty="0"/>
              <a:t>believing ye might have life through his name.</a:t>
            </a:r>
          </a:p>
          <a:p>
            <a:r>
              <a:rPr lang="en-US" b="1" dirty="0"/>
              <a:t>1 Jn. 5:13 </a:t>
            </a:r>
            <a:r>
              <a:rPr lang="en-US" b="0" dirty="0"/>
              <a:t>-</a:t>
            </a:r>
            <a:r>
              <a:rPr lang="en-US" b="1" dirty="0"/>
              <a:t> </a:t>
            </a:r>
            <a:r>
              <a:rPr lang="en-US" b="0" dirty="0"/>
              <a:t>These things have I written unto you that believe on the name of the Son of God; that ye may know that ye have eternal life, and that ye may believe on the name of the Son of God.</a:t>
            </a:r>
          </a:p>
          <a:p>
            <a:r>
              <a:rPr lang="en-US" b="1" dirty="0"/>
              <a:t>Rom. 6:16-18 </a:t>
            </a:r>
            <a:r>
              <a:rPr lang="en-US" dirty="0"/>
              <a:t>- Know ye not, that to whom ye yield yourselves servants to obey, his servants ye are to whom ye obey; whether of sin unto death, or of obedience unto righteousness? 17 But God be thanked, that ye were the servants of sin, but ye </a:t>
            </a:r>
            <a:r>
              <a:rPr lang="en-US" b="1" dirty="0"/>
              <a:t>have obeyed from the heart </a:t>
            </a:r>
            <a:r>
              <a:rPr lang="en-US" b="0" dirty="0"/>
              <a:t>that </a:t>
            </a:r>
            <a:r>
              <a:rPr lang="en-US" dirty="0"/>
              <a:t>form of doctrine which was delivered you. 18 Being then made free from sin, ye became the servants of righteousness.</a:t>
            </a:r>
          </a:p>
        </p:txBody>
      </p:sp>
      <p:sp>
        <p:nvSpPr>
          <p:cNvPr id="4" name="Slide Number Placeholder 3"/>
          <p:cNvSpPr>
            <a:spLocks noGrp="1"/>
          </p:cNvSpPr>
          <p:nvPr>
            <p:ph type="sldNum" sz="quarter" idx="5"/>
          </p:nvPr>
        </p:nvSpPr>
        <p:spPr/>
        <p:txBody>
          <a:bodyPr/>
          <a:lstStyle/>
          <a:p>
            <a:fld id="{CDAAE1FE-786B-4B83-86A4-F53D629261B4}" type="slidenum">
              <a:rPr lang="en-US" smtClean="0"/>
              <a:t>8</a:t>
            </a:fld>
            <a:endParaRPr lang="en-US" dirty="0"/>
          </a:p>
        </p:txBody>
      </p:sp>
      <p:sp>
        <p:nvSpPr>
          <p:cNvPr id="5" name="Date Placeholder 4">
            <a:extLst>
              <a:ext uri="{FF2B5EF4-FFF2-40B4-BE49-F238E27FC236}">
                <a16:creationId xmlns:a16="http://schemas.microsoft.com/office/drawing/2014/main" id="{EBAE1F6A-3565-4614-ACCA-7FC1A32D39F5}"/>
              </a:ext>
            </a:extLst>
          </p:cNvPr>
          <p:cNvSpPr>
            <a:spLocks noGrp="1"/>
          </p:cNvSpPr>
          <p:nvPr>
            <p:ph type="dt" idx="1"/>
          </p:nvPr>
        </p:nvSpPr>
        <p:spPr/>
        <p:txBody>
          <a:bodyPr/>
          <a:lstStyle/>
          <a:p>
            <a:r>
              <a:rPr lang="en-US"/>
              <a:t>6/14/2020</a:t>
            </a:r>
            <a:endParaRPr lang="en-US" dirty="0"/>
          </a:p>
        </p:txBody>
      </p:sp>
    </p:spTree>
    <p:extLst>
      <p:ext uri="{BB962C8B-B14F-4D97-AF65-F5344CB8AC3E}">
        <p14:creationId xmlns:p14="http://schemas.microsoft.com/office/powerpoint/2010/main" val="2506347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3825" y="4620577"/>
            <a:ext cx="7058025" cy="3780473"/>
          </a:xfrm>
        </p:spPr>
        <p:txBody>
          <a:bodyPr/>
          <a:lstStyle/>
          <a:p>
            <a:r>
              <a:rPr lang="en-US" b="1" dirty="0"/>
              <a:t>Eph. 4:15 </a:t>
            </a:r>
            <a:r>
              <a:rPr lang="en-US" dirty="0"/>
              <a:t>- But speaking the </a:t>
            </a:r>
            <a:r>
              <a:rPr lang="en-US" b="1" dirty="0"/>
              <a:t>truth in love</a:t>
            </a:r>
            <a:r>
              <a:rPr lang="en-US" dirty="0"/>
              <a:t>, may grow up into him in all things, which is the head, even Christ.</a:t>
            </a:r>
          </a:p>
          <a:p>
            <a:r>
              <a:rPr lang="en-US" b="1" dirty="0"/>
              <a:t>1 Pet. 4:11 </a:t>
            </a:r>
            <a:r>
              <a:rPr lang="en-US" b="0" dirty="0"/>
              <a:t>- If any man speak, let him speak as the oracles of God; if any man minister, let him do it as of the ability which God giveth: that God in all things may be glorified through Jesus Christ, to whom be praise and dominion for ever and ever. Amen.</a:t>
            </a:r>
          </a:p>
          <a:p>
            <a:r>
              <a:rPr lang="en-US" b="1" dirty="0"/>
              <a:t>2 Thess. 2:10 </a:t>
            </a:r>
            <a:r>
              <a:rPr lang="en-US" dirty="0"/>
              <a:t>- And with all deceivableness of unrighteousness in them that perish; because they received not </a:t>
            </a:r>
            <a:r>
              <a:rPr lang="en-US" b="1" dirty="0"/>
              <a:t>the love of the truth</a:t>
            </a:r>
            <a:r>
              <a:rPr lang="en-US" dirty="0"/>
              <a:t>, that they might be saved.</a:t>
            </a:r>
          </a:p>
          <a:p>
            <a:r>
              <a:rPr lang="en-US" b="1" dirty="0"/>
              <a:t>1 Pet. 1:22 </a:t>
            </a:r>
            <a:r>
              <a:rPr lang="en-US" dirty="0"/>
              <a:t>- Seeing ye have purified your souls in obeying the truth through the Spirit unto </a:t>
            </a:r>
            <a:r>
              <a:rPr lang="en-US" b="1" dirty="0"/>
              <a:t>unfeigned (sincere) love of the brethren</a:t>
            </a:r>
            <a:r>
              <a:rPr lang="en-US" dirty="0"/>
              <a:t>, see that </a:t>
            </a:r>
            <a:r>
              <a:rPr lang="en-US" b="1" dirty="0"/>
              <a:t>ye love one another with a pure heart fervently</a:t>
            </a:r>
            <a:r>
              <a:rPr lang="en-US" dirty="0"/>
              <a:t>:</a:t>
            </a:r>
          </a:p>
          <a:p>
            <a:r>
              <a:rPr lang="en-US" b="1" dirty="0"/>
              <a:t>1 Jn. 3:18 </a:t>
            </a:r>
            <a:r>
              <a:rPr lang="en-US" dirty="0"/>
              <a:t>-  My little children, let us not love in word, neither in tongue; </a:t>
            </a:r>
            <a:r>
              <a:rPr lang="en-US" b="1" dirty="0"/>
              <a:t>but in deed and in truth.</a:t>
            </a:r>
          </a:p>
          <a:p>
            <a:r>
              <a:rPr lang="en-US" b="1" dirty="0"/>
              <a:t>2 Jn. 1:1 </a:t>
            </a:r>
            <a:r>
              <a:rPr lang="en-US" b="0" dirty="0"/>
              <a:t>- The elder unto the elect lady and her children, </a:t>
            </a:r>
            <a:r>
              <a:rPr lang="en-US" b="1" dirty="0"/>
              <a:t>whom I love in the truth</a:t>
            </a:r>
            <a:r>
              <a:rPr lang="en-US" b="0" dirty="0"/>
              <a:t>; and not I only, but also all they that have known the truth;</a:t>
            </a:r>
          </a:p>
        </p:txBody>
      </p:sp>
      <p:sp>
        <p:nvSpPr>
          <p:cNvPr id="4" name="Slide Number Placeholder 3"/>
          <p:cNvSpPr>
            <a:spLocks noGrp="1"/>
          </p:cNvSpPr>
          <p:nvPr>
            <p:ph type="sldNum" sz="quarter" idx="5"/>
          </p:nvPr>
        </p:nvSpPr>
        <p:spPr/>
        <p:txBody>
          <a:bodyPr/>
          <a:lstStyle/>
          <a:p>
            <a:fld id="{CDAAE1FE-786B-4B83-86A4-F53D629261B4}" type="slidenum">
              <a:rPr lang="en-US" smtClean="0"/>
              <a:t>9</a:t>
            </a:fld>
            <a:endParaRPr lang="en-US" dirty="0"/>
          </a:p>
        </p:txBody>
      </p:sp>
      <p:sp>
        <p:nvSpPr>
          <p:cNvPr id="5" name="Date Placeholder 4">
            <a:extLst>
              <a:ext uri="{FF2B5EF4-FFF2-40B4-BE49-F238E27FC236}">
                <a16:creationId xmlns:a16="http://schemas.microsoft.com/office/drawing/2014/main" id="{223D899C-2706-4AAF-ADC2-6E56CD067446}"/>
              </a:ext>
            </a:extLst>
          </p:cNvPr>
          <p:cNvSpPr>
            <a:spLocks noGrp="1"/>
          </p:cNvSpPr>
          <p:nvPr>
            <p:ph type="dt" idx="1"/>
          </p:nvPr>
        </p:nvSpPr>
        <p:spPr/>
        <p:txBody>
          <a:bodyPr/>
          <a:lstStyle/>
          <a:p>
            <a:r>
              <a:rPr lang="en-US"/>
              <a:t>6/14/2020</a:t>
            </a:r>
            <a:endParaRPr lang="en-US" dirty="0"/>
          </a:p>
        </p:txBody>
      </p:sp>
    </p:spTree>
    <p:extLst>
      <p:ext uri="{BB962C8B-B14F-4D97-AF65-F5344CB8AC3E}">
        <p14:creationId xmlns:p14="http://schemas.microsoft.com/office/powerpoint/2010/main" val="2550399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199FE8D-F2C7-4B22-9448-0973E898E531}" type="datetime1">
              <a:rPr lang="en-US" smtClean="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2758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43B2B3-FCE9-4D29-A47F-91D4F8EDAADB}" type="datetime1">
              <a:rPr lang="en-US" smtClean="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8892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2F4309-2EC2-4527-AA0B-06C9832FE456}" type="datetime1">
              <a:rPr lang="en-US" smtClean="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59609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A8F51C0-C0AA-497C-AE92-A14486071BF3}" type="datetime1">
              <a:rPr lang="en-US" smtClean="0"/>
              <a:t>6/14/2020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13757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6084E35-FF50-4069-83E9-47DA48497AEC}" type="datetime1">
              <a:rPr lang="en-US" smtClean="0"/>
              <a:t>6/14/2020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0453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F208780-1238-45B8-9D59-0D42F650DD94}" type="datetime1">
              <a:rPr lang="en-US" smtClean="0"/>
              <a:t>6/14/2020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33803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6B3392-8D73-4ECA-B987-153ECAC0271D}" type="datetime1">
              <a:rPr lang="en-US" smtClean="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13218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53F37A-BB51-40A3-A069-D868EDE9D994}" type="datetime1">
              <a:rPr lang="en-US" smtClean="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91307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7022B5-76BB-4B3E-9789-54D435746C5C}" type="datetime1">
              <a:rPr lang="en-US" smtClean="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14316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252095-F446-4B0F-A61F-754295C9F1FE}" type="datetime1">
              <a:rPr lang="en-US" smtClean="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43905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AD2F28-F82B-400B-9AAD-FB1C52F928B6}" type="datetime1">
              <a:rPr lang="en-US" smtClean="0"/>
              <a:t>6/14/2020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56513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A3429E-D3C6-4F74-AD81-166A18557F5C}" type="datetime1">
              <a:rPr lang="en-US" smtClean="0"/>
              <a:t>6/14/2020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89288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0E2CAB-1339-4EB7-870A-5A62CF67F092}" type="datetime1">
              <a:rPr lang="en-US" smtClean="0"/>
              <a:t>6/14/2020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22329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B8E8A5-B2AF-4C00-B340-227D98F0BDB6}" type="datetime1">
              <a:rPr lang="en-US" smtClean="0"/>
              <a:t>6/14/2020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52939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5F46C9-3520-4919-B111-0D9F8EF7BA0D}" type="datetime1">
              <a:rPr lang="en-US" smtClean="0"/>
              <a:t>6/14/2020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40660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D7B439-6356-410D-9FE0-A90CDC4F7B41}" type="datetime1">
              <a:rPr lang="en-US" smtClean="0"/>
              <a:t>6/14/2020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54323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C9F49A7-C411-416C-8869-5B56B1ABE3A1}" type="datetime1">
              <a:rPr lang="en-US" smtClean="0"/>
              <a:t>6/14/2020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952317"/>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2CC0B-D5F1-40B8-9CC6-4A36850B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8799" y="-4367"/>
            <a:ext cx="12192000" cy="685799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1948192" y="3919771"/>
            <a:ext cx="8915399" cy="1348381"/>
          </a:xfrm>
        </p:spPr>
        <p:txBody>
          <a:bodyPr>
            <a:normAutofit/>
          </a:bodyPr>
          <a:lstStyle/>
          <a:p>
            <a:r>
              <a:rPr lang="en-US" sz="8000" b="1" i="1" dirty="0">
                <a:latin typeface="Candara" panose="020E0502030303020204" pitchFamily="34" charset="0"/>
              </a:rPr>
              <a:t>“What is Truth?”</a:t>
            </a:r>
          </a:p>
        </p:txBody>
      </p:sp>
      <p:sp>
        <p:nvSpPr>
          <p:cNvPr id="13" name="Subtitle 12">
            <a:extLst>
              <a:ext uri="{FF2B5EF4-FFF2-40B4-BE49-F238E27FC236}">
                <a16:creationId xmlns:a16="http://schemas.microsoft.com/office/drawing/2014/main" id="{F05262DB-6398-4AF9-96A3-041CFB112303}"/>
              </a:ext>
            </a:extLst>
          </p:cNvPr>
          <p:cNvSpPr>
            <a:spLocks noGrp="1"/>
          </p:cNvSpPr>
          <p:nvPr>
            <p:ph type="subTitle" idx="1"/>
          </p:nvPr>
        </p:nvSpPr>
        <p:spPr>
          <a:xfrm>
            <a:off x="2731325" y="5282639"/>
            <a:ext cx="8025215" cy="1126283"/>
          </a:xfrm>
        </p:spPr>
        <p:txBody>
          <a:bodyPr>
            <a:normAutofit/>
          </a:bodyPr>
          <a:lstStyle/>
          <a:p>
            <a:r>
              <a:rPr lang="en-US" sz="2800" b="1" dirty="0">
                <a:latin typeface="Candara" panose="020E0502030303020204" pitchFamily="34" charset="0"/>
              </a:rPr>
              <a:t>John 18:38</a:t>
            </a:r>
          </a:p>
        </p:txBody>
      </p:sp>
      <p:grpSp>
        <p:nvGrpSpPr>
          <p:cNvPr id="20" name="Group 19">
            <a:extLst>
              <a:ext uri="{FF2B5EF4-FFF2-40B4-BE49-F238E27FC236}">
                <a16:creationId xmlns:a16="http://schemas.microsoft.com/office/drawing/2014/main" id="{631C6CE6-1810-44ED-A6D7-3FF53040A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21" name="Freeform 11">
              <a:extLst>
                <a:ext uri="{FF2B5EF4-FFF2-40B4-BE49-F238E27FC236}">
                  <a16:creationId xmlns:a16="http://schemas.microsoft.com/office/drawing/2014/main" id="{1F6D8BFE-D0D0-4BAE-9D5A-701DE7D3C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 name="Freeform 12">
              <a:extLst>
                <a:ext uri="{FF2B5EF4-FFF2-40B4-BE49-F238E27FC236}">
                  <a16:creationId xmlns:a16="http://schemas.microsoft.com/office/drawing/2014/main" id="{53F86D30-CEDB-4D96-AF73-AA3CD5A43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Freeform 13">
              <a:extLst>
                <a:ext uri="{FF2B5EF4-FFF2-40B4-BE49-F238E27FC236}">
                  <a16:creationId xmlns:a16="http://schemas.microsoft.com/office/drawing/2014/main" id="{F5187540-C4C8-410C-A395-69FCB1C8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4" name="Freeform 14">
              <a:extLst>
                <a:ext uri="{FF2B5EF4-FFF2-40B4-BE49-F238E27FC236}">
                  <a16:creationId xmlns:a16="http://schemas.microsoft.com/office/drawing/2014/main" id="{75BD6E4A-797C-451B-B08F-D99C1A9D1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5" name="Freeform 15">
              <a:extLst>
                <a:ext uri="{FF2B5EF4-FFF2-40B4-BE49-F238E27FC236}">
                  <a16:creationId xmlns:a16="http://schemas.microsoft.com/office/drawing/2014/main" id="{0D241082-BAFA-462E-827B-5814B020F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6" name="Freeform 16">
              <a:extLst>
                <a:ext uri="{FF2B5EF4-FFF2-40B4-BE49-F238E27FC236}">
                  <a16:creationId xmlns:a16="http://schemas.microsoft.com/office/drawing/2014/main" id="{2920CCBD-116D-450B-9608-99F05F7D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7" name="Freeform 17">
              <a:extLst>
                <a:ext uri="{FF2B5EF4-FFF2-40B4-BE49-F238E27FC236}">
                  <a16:creationId xmlns:a16="http://schemas.microsoft.com/office/drawing/2014/main" id="{A57CD3DE-CEAF-4BD4-A5EF-24B3E622B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 name="Freeform 18">
              <a:extLst>
                <a:ext uri="{FF2B5EF4-FFF2-40B4-BE49-F238E27FC236}">
                  <a16:creationId xmlns:a16="http://schemas.microsoft.com/office/drawing/2014/main" id="{4EC3258C-366B-4629-A7D3-5173D3637D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9" name="Freeform 19">
              <a:extLst>
                <a:ext uri="{FF2B5EF4-FFF2-40B4-BE49-F238E27FC236}">
                  <a16:creationId xmlns:a16="http://schemas.microsoft.com/office/drawing/2014/main" id="{D444D63A-CE2B-4ACD-BA0E-4ADECAD8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0" name="Freeform 20">
              <a:extLst>
                <a:ext uri="{FF2B5EF4-FFF2-40B4-BE49-F238E27FC236}">
                  <a16:creationId xmlns:a16="http://schemas.microsoft.com/office/drawing/2014/main" id="{7A504DF6-187A-4A54-96E8-3F3F28AAA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1" name="Freeform 21">
              <a:extLst>
                <a:ext uri="{FF2B5EF4-FFF2-40B4-BE49-F238E27FC236}">
                  <a16:creationId xmlns:a16="http://schemas.microsoft.com/office/drawing/2014/main" id="{FE04C6F5-6DC5-4C7E-9278-9BE624FC7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2" name="Freeform 22">
              <a:extLst>
                <a:ext uri="{FF2B5EF4-FFF2-40B4-BE49-F238E27FC236}">
                  <a16:creationId xmlns:a16="http://schemas.microsoft.com/office/drawing/2014/main" id="{94A02D9B-E6A9-4D6A-9D2A-D81C76802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4" name="Group 33">
            <a:extLst>
              <a:ext uri="{FF2B5EF4-FFF2-40B4-BE49-F238E27FC236}">
                <a16:creationId xmlns:a16="http://schemas.microsoft.com/office/drawing/2014/main" id="{B78034A6-3565-46AA-9E73-1C954666AB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35" name="Freeform 27">
              <a:extLst>
                <a:ext uri="{FF2B5EF4-FFF2-40B4-BE49-F238E27FC236}">
                  <a16:creationId xmlns:a16="http://schemas.microsoft.com/office/drawing/2014/main" id="{04947AA2-A772-42CB-9CEC-065095D3D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6" name="Freeform 28">
              <a:extLst>
                <a:ext uri="{FF2B5EF4-FFF2-40B4-BE49-F238E27FC236}">
                  <a16:creationId xmlns:a16="http://schemas.microsoft.com/office/drawing/2014/main" id="{83C52D84-DEC1-4E16-972E-8EEA5D522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7" name="Freeform 29">
              <a:extLst>
                <a:ext uri="{FF2B5EF4-FFF2-40B4-BE49-F238E27FC236}">
                  <a16:creationId xmlns:a16="http://schemas.microsoft.com/office/drawing/2014/main" id="{2036A28D-EF09-41F7-906F-CF405361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8" name="Freeform 30">
              <a:extLst>
                <a:ext uri="{FF2B5EF4-FFF2-40B4-BE49-F238E27FC236}">
                  <a16:creationId xmlns:a16="http://schemas.microsoft.com/office/drawing/2014/main" id="{EE8D92C7-C907-4120-95E3-80E3DC85B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9" name="Freeform 31">
              <a:extLst>
                <a:ext uri="{FF2B5EF4-FFF2-40B4-BE49-F238E27FC236}">
                  <a16:creationId xmlns:a16="http://schemas.microsoft.com/office/drawing/2014/main" id="{BBCEAAB8-CD22-41D7-B330-702682A2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0" name="Freeform 32">
              <a:extLst>
                <a:ext uri="{FF2B5EF4-FFF2-40B4-BE49-F238E27FC236}">
                  <a16:creationId xmlns:a16="http://schemas.microsoft.com/office/drawing/2014/main" id="{6BBC1FEE-3D72-492B-8D8A-BE1A5507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1" name="Freeform 33">
              <a:extLst>
                <a:ext uri="{FF2B5EF4-FFF2-40B4-BE49-F238E27FC236}">
                  <a16:creationId xmlns:a16="http://schemas.microsoft.com/office/drawing/2014/main" id="{C28C6E5C-C393-435C-96A1-AA2859BD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2" name="Freeform 34">
              <a:extLst>
                <a:ext uri="{FF2B5EF4-FFF2-40B4-BE49-F238E27FC236}">
                  <a16:creationId xmlns:a16="http://schemas.microsoft.com/office/drawing/2014/main" id="{2C2C991F-AC51-4DF5-B8DD-19B08C1CB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3" name="Freeform 35">
              <a:extLst>
                <a:ext uri="{FF2B5EF4-FFF2-40B4-BE49-F238E27FC236}">
                  <a16:creationId xmlns:a16="http://schemas.microsoft.com/office/drawing/2014/main" id="{9C916B5F-285D-4F5A-9085-6781753AF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4" name="Freeform 36">
              <a:extLst>
                <a:ext uri="{FF2B5EF4-FFF2-40B4-BE49-F238E27FC236}">
                  <a16:creationId xmlns:a16="http://schemas.microsoft.com/office/drawing/2014/main" id="{0375DD5F-9D17-4873-B697-3D44A5EBE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5" name="Freeform 37">
              <a:extLst>
                <a:ext uri="{FF2B5EF4-FFF2-40B4-BE49-F238E27FC236}">
                  <a16:creationId xmlns:a16="http://schemas.microsoft.com/office/drawing/2014/main" id="{A159BBC7-6A8B-4612-94A8-56323452C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6" name="Freeform 38">
              <a:extLst>
                <a:ext uri="{FF2B5EF4-FFF2-40B4-BE49-F238E27FC236}">
                  <a16:creationId xmlns:a16="http://schemas.microsoft.com/office/drawing/2014/main" id="{177C901C-F8DE-4C99-95C8-F8CA1B84F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8" name="Rectangle 47">
            <a:extLst>
              <a:ext uri="{FF2B5EF4-FFF2-40B4-BE49-F238E27FC236}">
                <a16:creationId xmlns:a16="http://schemas.microsoft.com/office/drawing/2014/main" id="{D1D655F2-6D15-4265-ADEE-EF0075C13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69">
            <a:extLst>
              <a:ext uri="{FF2B5EF4-FFF2-40B4-BE49-F238E27FC236}">
                <a16:creationId xmlns:a16="http://schemas.microsoft.com/office/drawing/2014/main" id="{3248A930-1A6E-4EFB-8213-D1AC735BE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3129412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13">
                                            <p:txEl>
                                              <p:pRg st="0" end="0"/>
                                            </p:txEl>
                                          </p:spTgt>
                                        </p:tgtEl>
                                        <p:attrNameLst>
                                          <p:attrName>style.visibility</p:attrName>
                                        </p:attrNameLst>
                                      </p:cBhvr>
                                      <p:to>
                                        <p:strVal val="visible"/>
                                      </p:to>
                                    </p:set>
                                    <p:anim calcmode="lin" valueType="num">
                                      <p:cBhvr additive="base">
                                        <p:cTn id="10" dur="2500"/>
                                        <p:tgtEl>
                                          <p:spTgt spid="1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2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DFC25-804F-4F60-B5D1-E9A9344F1C6D}"/>
              </a:ext>
            </a:extLst>
          </p:cNvPr>
          <p:cNvSpPr>
            <a:spLocks noGrp="1"/>
          </p:cNvSpPr>
          <p:nvPr>
            <p:ph type="title"/>
          </p:nvPr>
        </p:nvSpPr>
        <p:spPr>
          <a:xfrm>
            <a:off x="1644243" y="481496"/>
            <a:ext cx="10439452" cy="978187"/>
          </a:xfrm>
        </p:spPr>
        <p:txBody>
          <a:bodyPr>
            <a:normAutofit/>
          </a:bodyPr>
          <a:lstStyle/>
          <a:p>
            <a:r>
              <a:rPr lang="en-US" sz="5400" b="1" dirty="0">
                <a:latin typeface="Candara" panose="020E0502030303020204" pitchFamily="34" charset="0"/>
              </a:rPr>
              <a:t>Our Abode</a:t>
            </a:r>
          </a:p>
        </p:txBody>
      </p:sp>
      <p:sp>
        <p:nvSpPr>
          <p:cNvPr id="3" name="Content Placeholder 2">
            <a:extLst>
              <a:ext uri="{FF2B5EF4-FFF2-40B4-BE49-F238E27FC236}">
                <a16:creationId xmlns:a16="http://schemas.microsoft.com/office/drawing/2014/main" id="{EE1D83F3-3EB2-4B1B-A109-0CDF202AB226}"/>
              </a:ext>
            </a:extLst>
          </p:cNvPr>
          <p:cNvSpPr>
            <a:spLocks noGrp="1"/>
          </p:cNvSpPr>
          <p:nvPr>
            <p:ph idx="1"/>
          </p:nvPr>
        </p:nvSpPr>
        <p:spPr>
          <a:xfrm>
            <a:off x="1526794" y="1610684"/>
            <a:ext cx="10665205" cy="5247315"/>
          </a:xfrm>
        </p:spPr>
        <p:txBody>
          <a:bodyPr>
            <a:normAutofit/>
          </a:bodyPr>
          <a:lstStyle/>
          <a:p>
            <a:pPr marL="0" indent="0">
              <a:buNone/>
            </a:pPr>
            <a:r>
              <a:rPr lang="en-US" sz="3600" b="1" dirty="0">
                <a:latin typeface="Candara" panose="020E0502030303020204" pitchFamily="34" charset="0"/>
              </a:rPr>
              <a:t>We must live in the Truth - </a:t>
            </a:r>
            <a:r>
              <a:rPr lang="en-US" sz="3600" dirty="0">
                <a:latin typeface="Candara" panose="020E0502030303020204" pitchFamily="34" charset="0"/>
              </a:rPr>
              <a:t>John 8:31-32</a:t>
            </a:r>
          </a:p>
          <a:p>
            <a:pPr marL="0" indent="0">
              <a:buNone/>
            </a:pPr>
            <a:r>
              <a:rPr lang="en-US" sz="3600" b="1" dirty="0">
                <a:latin typeface="Candara" panose="020E0502030303020204" pitchFamily="34" charset="0"/>
              </a:rPr>
              <a:t>The place of our abode manifests our love</a:t>
            </a:r>
          </a:p>
          <a:p>
            <a:pPr>
              <a:buFont typeface="Wingdings" panose="05000000000000000000" pitchFamily="2" charset="2"/>
              <a:buChar char="§"/>
            </a:pPr>
            <a:r>
              <a:rPr lang="en-US" sz="3200" dirty="0">
                <a:latin typeface="Candara" panose="020E0502030303020204" pitchFamily="34" charset="0"/>
              </a:rPr>
              <a:t>John 14:23-24</a:t>
            </a:r>
          </a:p>
          <a:p>
            <a:pPr marL="0" indent="0">
              <a:buNone/>
            </a:pPr>
            <a:r>
              <a:rPr lang="en-US" sz="3600" b="1" dirty="0">
                <a:latin typeface="Candara" panose="020E0502030303020204" pitchFamily="34" charset="0"/>
              </a:rPr>
              <a:t>We must abide </a:t>
            </a:r>
            <a:r>
              <a:rPr lang="en-US" sz="3600" b="1" i="1" dirty="0">
                <a:latin typeface="Candara" panose="020E0502030303020204" pitchFamily="34" charset="0"/>
              </a:rPr>
              <a:t>“</a:t>
            </a:r>
            <a:r>
              <a:rPr lang="en-US" sz="3600" b="1" i="1" u="sng" dirty="0">
                <a:latin typeface="Candara" panose="020E0502030303020204" pitchFamily="34" charset="0"/>
              </a:rPr>
              <a:t>in the doctrine of Christ</a:t>
            </a:r>
            <a:r>
              <a:rPr lang="en-US" sz="3600" b="1" i="1" dirty="0">
                <a:latin typeface="Candara" panose="020E0502030303020204" pitchFamily="34" charset="0"/>
              </a:rPr>
              <a:t>”</a:t>
            </a:r>
          </a:p>
          <a:p>
            <a:pPr>
              <a:buFont typeface="Wingdings" panose="05000000000000000000" pitchFamily="2" charset="2"/>
              <a:buChar char="§"/>
            </a:pPr>
            <a:r>
              <a:rPr lang="en-US" sz="3200" dirty="0">
                <a:latin typeface="Candara" panose="020E0502030303020204" pitchFamily="34" charset="0"/>
              </a:rPr>
              <a:t>2 John 9</a:t>
            </a:r>
          </a:p>
          <a:p>
            <a:pPr marL="0" indent="0">
              <a:buNone/>
            </a:pPr>
            <a:r>
              <a:rPr lang="en-US" sz="3600" b="1" dirty="0">
                <a:latin typeface="Candara" panose="020E0502030303020204" pitchFamily="34" charset="0"/>
              </a:rPr>
              <a:t>The Truth must be within us </a:t>
            </a:r>
            <a:r>
              <a:rPr lang="en-US" sz="3600" dirty="0">
                <a:latin typeface="Candara" panose="020E0502030303020204" pitchFamily="34" charset="0"/>
              </a:rPr>
              <a:t>- 1 John 2:4; 3 John 1:3</a:t>
            </a:r>
          </a:p>
          <a:p>
            <a:pPr marL="0" indent="0">
              <a:buNone/>
            </a:pPr>
            <a:endParaRPr lang="en-US" sz="3600" dirty="0">
              <a:latin typeface="Candara" panose="020E0502030303020204" pitchFamily="34" charset="0"/>
            </a:endParaRPr>
          </a:p>
          <a:p>
            <a:pPr marL="0" indent="0">
              <a:buNone/>
            </a:pPr>
            <a:endParaRPr lang="en-US" sz="3600" b="1" dirty="0">
              <a:latin typeface="Candara" panose="020E0502030303020204" pitchFamily="34" charset="0"/>
            </a:endParaRPr>
          </a:p>
          <a:p>
            <a:pPr>
              <a:buFont typeface="Wingdings" panose="05000000000000000000" pitchFamily="2" charset="2"/>
              <a:buChar char="§"/>
            </a:pPr>
            <a:endParaRPr lang="en-US" sz="3600" b="1" dirty="0">
              <a:latin typeface="Candara" panose="020E0502030303020204" pitchFamily="34" charset="0"/>
            </a:endParaRPr>
          </a:p>
          <a:p>
            <a:pPr lvl="1">
              <a:buFont typeface="Wingdings" panose="05000000000000000000" pitchFamily="2" charset="2"/>
              <a:buChar char="§"/>
            </a:pPr>
            <a:endParaRPr lang="en-US" sz="3200" dirty="0">
              <a:latin typeface="Candara" panose="020E0502030303020204" pitchFamily="34" charset="0"/>
            </a:endParaRPr>
          </a:p>
        </p:txBody>
      </p:sp>
      <p:sp>
        <p:nvSpPr>
          <p:cNvPr id="4" name="Rectangle 3">
            <a:extLst>
              <a:ext uri="{FF2B5EF4-FFF2-40B4-BE49-F238E27FC236}">
                <a16:creationId xmlns:a16="http://schemas.microsoft.com/office/drawing/2014/main" id="{E2750B5C-44E7-4BF0-BB7C-87F246694836}"/>
              </a:ext>
            </a:extLst>
          </p:cNvPr>
          <p:cNvSpPr/>
          <p:nvPr/>
        </p:nvSpPr>
        <p:spPr>
          <a:xfrm rot="16200000">
            <a:off x="-2105622" y="3447529"/>
            <a:ext cx="5440657" cy="1015663"/>
          </a:xfrm>
          <a:prstGeom prst="rect">
            <a:avLst/>
          </a:prstGeom>
          <a:noFill/>
        </p:spPr>
        <p:txBody>
          <a:bodyPr wrap="square" lIns="91440" tIns="45720" rIns="91440" bIns="45720">
            <a:spAutoFit/>
          </a:bodyPr>
          <a:lstStyle/>
          <a:p>
            <a:pPr algn="ctr"/>
            <a:r>
              <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TRUTH Must Be</a:t>
            </a:r>
          </a:p>
        </p:txBody>
      </p:sp>
      <p:sp>
        <p:nvSpPr>
          <p:cNvPr id="6" name="Slide Number Placeholder 5">
            <a:extLst>
              <a:ext uri="{FF2B5EF4-FFF2-40B4-BE49-F238E27FC236}">
                <a16:creationId xmlns:a16="http://schemas.microsoft.com/office/drawing/2014/main" id="{FE291EC7-C677-4009-B9F8-593F700F036E}"/>
              </a:ext>
            </a:extLst>
          </p:cNvPr>
          <p:cNvSpPr>
            <a:spLocks noGrp="1"/>
          </p:cNvSpPr>
          <p:nvPr>
            <p:ph type="sldNum" sz="quarter" idx="12"/>
          </p:nvPr>
        </p:nvSpPr>
        <p:spPr>
          <a:xfrm>
            <a:off x="11179560" y="6182066"/>
            <a:ext cx="779767" cy="365125"/>
          </a:xfrm>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7611194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DFC25-804F-4F60-B5D1-E9A9344F1C6D}"/>
              </a:ext>
            </a:extLst>
          </p:cNvPr>
          <p:cNvSpPr>
            <a:spLocks noGrp="1"/>
          </p:cNvSpPr>
          <p:nvPr>
            <p:ph type="title"/>
          </p:nvPr>
        </p:nvSpPr>
        <p:spPr>
          <a:xfrm>
            <a:off x="1644243" y="481496"/>
            <a:ext cx="10439452" cy="978187"/>
          </a:xfrm>
        </p:spPr>
        <p:txBody>
          <a:bodyPr>
            <a:noAutofit/>
          </a:bodyPr>
          <a:lstStyle/>
          <a:p>
            <a:r>
              <a:rPr lang="en-US" sz="5400" b="1">
                <a:latin typeface="Candara" panose="020E0502030303020204" pitchFamily="34" charset="0"/>
              </a:rPr>
              <a:t>Is The </a:t>
            </a:r>
            <a:r>
              <a:rPr lang="en-US" sz="5400" b="1" dirty="0">
                <a:latin typeface="Candara" panose="020E0502030303020204" pitchFamily="34" charset="0"/>
              </a:rPr>
              <a:t>Standard of Judgement</a:t>
            </a:r>
          </a:p>
        </p:txBody>
      </p:sp>
      <p:sp>
        <p:nvSpPr>
          <p:cNvPr id="3" name="Content Placeholder 2">
            <a:extLst>
              <a:ext uri="{FF2B5EF4-FFF2-40B4-BE49-F238E27FC236}">
                <a16:creationId xmlns:a16="http://schemas.microsoft.com/office/drawing/2014/main" id="{EE1D83F3-3EB2-4B1B-A109-0CDF202AB226}"/>
              </a:ext>
            </a:extLst>
          </p:cNvPr>
          <p:cNvSpPr>
            <a:spLocks noGrp="1"/>
          </p:cNvSpPr>
          <p:nvPr>
            <p:ph idx="1"/>
          </p:nvPr>
        </p:nvSpPr>
        <p:spPr>
          <a:xfrm>
            <a:off x="1526795" y="1610686"/>
            <a:ext cx="10439451" cy="4300536"/>
          </a:xfrm>
        </p:spPr>
        <p:txBody>
          <a:bodyPr>
            <a:normAutofit/>
          </a:bodyPr>
          <a:lstStyle/>
          <a:p>
            <a:pPr marL="0" indent="0">
              <a:buNone/>
            </a:pPr>
            <a:r>
              <a:rPr lang="en-US" sz="3600" b="1" dirty="0">
                <a:latin typeface="Candara" panose="020E0502030303020204" pitchFamily="34" charset="0"/>
              </a:rPr>
              <a:t>God’s Word is Truth </a:t>
            </a:r>
            <a:r>
              <a:rPr lang="en-US" sz="3600" dirty="0">
                <a:latin typeface="Candara" panose="020E0502030303020204" pitchFamily="34" charset="0"/>
              </a:rPr>
              <a:t>- John 17:17; Psalms 119:142 </a:t>
            </a:r>
          </a:p>
          <a:p>
            <a:pPr marL="0" indent="0">
              <a:buNone/>
            </a:pPr>
            <a:r>
              <a:rPr lang="en-US" sz="3600" b="1" dirty="0">
                <a:latin typeface="Candara" panose="020E0502030303020204" pitchFamily="34" charset="0"/>
              </a:rPr>
              <a:t>Jesus is the Truth </a:t>
            </a:r>
            <a:r>
              <a:rPr lang="en-US" sz="3600" dirty="0">
                <a:latin typeface="Candara" panose="020E0502030303020204" pitchFamily="34" charset="0"/>
              </a:rPr>
              <a:t>- John 14:6</a:t>
            </a:r>
          </a:p>
          <a:p>
            <a:pPr marL="0" indent="0">
              <a:buNone/>
            </a:pPr>
            <a:r>
              <a:rPr lang="en-US" sz="3600" b="1" dirty="0">
                <a:latin typeface="Candara" panose="020E0502030303020204" pitchFamily="34" charset="0"/>
              </a:rPr>
              <a:t>We will be judged by Christ’s words</a:t>
            </a:r>
          </a:p>
          <a:p>
            <a:pPr>
              <a:buFont typeface="Wingdings" panose="05000000000000000000" pitchFamily="2" charset="2"/>
              <a:buChar char="§"/>
            </a:pPr>
            <a:r>
              <a:rPr lang="en-US" sz="3200" dirty="0">
                <a:latin typeface="Candara" panose="020E0502030303020204" pitchFamily="34" charset="0"/>
              </a:rPr>
              <a:t>John 12:48-50</a:t>
            </a:r>
          </a:p>
          <a:p>
            <a:pPr>
              <a:buFont typeface="Wingdings" panose="05000000000000000000" pitchFamily="2" charset="2"/>
              <a:buChar char="§"/>
            </a:pPr>
            <a:endParaRPr lang="en-US" sz="3600" dirty="0">
              <a:latin typeface="Candara" panose="020E0502030303020204" pitchFamily="34" charset="0"/>
            </a:endParaRPr>
          </a:p>
          <a:p>
            <a:pPr>
              <a:buFont typeface="Wingdings" panose="05000000000000000000" pitchFamily="2" charset="2"/>
              <a:buChar char="§"/>
            </a:pPr>
            <a:endParaRPr lang="en-US" sz="3600" dirty="0">
              <a:latin typeface="Candara" panose="020E0502030303020204" pitchFamily="34" charset="0"/>
            </a:endParaRPr>
          </a:p>
          <a:p>
            <a:pPr>
              <a:buFont typeface="Wingdings" panose="05000000000000000000" pitchFamily="2" charset="2"/>
              <a:buChar char="§"/>
            </a:pPr>
            <a:endParaRPr lang="en-US" sz="3600" dirty="0">
              <a:latin typeface="Candara" panose="020E0502030303020204" pitchFamily="34" charset="0"/>
            </a:endParaRPr>
          </a:p>
        </p:txBody>
      </p:sp>
      <p:sp>
        <p:nvSpPr>
          <p:cNvPr id="4" name="Rectangle 3">
            <a:extLst>
              <a:ext uri="{FF2B5EF4-FFF2-40B4-BE49-F238E27FC236}">
                <a16:creationId xmlns:a16="http://schemas.microsoft.com/office/drawing/2014/main" id="{E2750B5C-44E7-4BF0-BB7C-87F246694836}"/>
              </a:ext>
            </a:extLst>
          </p:cNvPr>
          <p:cNvSpPr/>
          <p:nvPr/>
        </p:nvSpPr>
        <p:spPr>
          <a:xfrm rot="16200000">
            <a:off x="-1462677" y="2662094"/>
            <a:ext cx="4154776" cy="1015663"/>
          </a:xfrm>
          <a:prstGeom prst="rect">
            <a:avLst/>
          </a:prstGeom>
          <a:noFill/>
        </p:spPr>
        <p:txBody>
          <a:bodyPr wrap="square" lIns="91440" tIns="45720" rIns="91440" bIns="45720">
            <a:spAutoFit/>
          </a:bodyPr>
          <a:lstStyle/>
          <a:p>
            <a:pPr algn="just"/>
            <a:r>
              <a:rPr lang="en-US" sz="6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 The </a:t>
            </a:r>
            <a:r>
              <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TRUTH</a:t>
            </a:r>
          </a:p>
        </p:txBody>
      </p:sp>
      <p:sp>
        <p:nvSpPr>
          <p:cNvPr id="6" name="Slide Number Placeholder 5">
            <a:extLst>
              <a:ext uri="{FF2B5EF4-FFF2-40B4-BE49-F238E27FC236}">
                <a16:creationId xmlns:a16="http://schemas.microsoft.com/office/drawing/2014/main" id="{ED30535C-F842-4BFD-AA37-A5E7A62F075B}"/>
              </a:ext>
            </a:extLst>
          </p:cNvPr>
          <p:cNvSpPr>
            <a:spLocks noGrp="1"/>
          </p:cNvSpPr>
          <p:nvPr>
            <p:ph type="sldNum" sz="quarter" idx="12"/>
          </p:nvPr>
        </p:nvSpPr>
        <p:spPr>
          <a:xfrm>
            <a:off x="11198354" y="6182066"/>
            <a:ext cx="779767" cy="365125"/>
          </a:xfrm>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5981100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1D83F3-3EB2-4B1B-A109-0CDF202AB226}"/>
              </a:ext>
            </a:extLst>
          </p:cNvPr>
          <p:cNvSpPr>
            <a:spLocks noGrp="1"/>
          </p:cNvSpPr>
          <p:nvPr>
            <p:ph idx="1"/>
          </p:nvPr>
        </p:nvSpPr>
        <p:spPr>
          <a:xfrm>
            <a:off x="1638795" y="546266"/>
            <a:ext cx="10327451" cy="5317456"/>
          </a:xfrm>
          <a:effectLst/>
        </p:spPr>
        <p:txBody>
          <a:bodyPr>
            <a:normAutofit/>
          </a:bodyPr>
          <a:lstStyle/>
          <a:p>
            <a:pPr marL="0" indent="0">
              <a:buNone/>
            </a:pPr>
            <a:r>
              <a:rPr lang="en-US" sz="4600" b="1" dirty="0">
                <a:latin typeface="Candara" panose="020E0502030303020204" pitchFamily="34" charset="0"/>
              </a:rPr>
              <a:t>Is Absolute</a:t>
            </a:r>
          </a:p>
          <a:p>
            <a:pPr marL="0" indent="0">
              <a:buNone/>
            </a:pPr>
            <a:r>
              <a:rPr lang="en-US" sz="4600" b="1" dirty="0">
                <a:latin typeface="Candara" panose="020E0502030303020204" pitchFamily="34" charset="0"/>
              </a:rPr>
              <a:t>Must be…</a:t>
            </a:r>
          </a:p>
          <a:p>
            <a:pPr>
              <a:buFont typeface="Wingdings" panose="05000000000000000000" pitchFamily="2" charset="2"/>
              <a:buChar char="§"/>
            </a:pPr>
            <a:r>
              <a:rPr lang="en-US" sz="3600" b="1" dirty="0">
                <a:latin typeface="Candara" panose="020E0502030303020204" pitchFamily="34" charset="0"/>
              </a:rPr>
              <a:t>Searched For</a:t>
            </a:r>
          </a:p>
          <a:p>
            <a:pPr>
              <a:buFont typeface="Wingdings" panose="05000000000000000000" pitchFamily="2" charset="2"/>
              <a:buChar char="§"/>
            </a:pPr>
            <a:r>
              <a:rPr lang="en-US" sz="3600" b="1" dirty="0">
                <a:latin typeface="Candara" panose="020E0502030303020204" pitchFamily="34" charset="0"/>
              </a:rPr>
              <a:t>Obeyed</a:t>
            </a:r>
          </a:p>
          <a:p>
            <a:pPr>
              <a:buFont typeface="Wingdings" panose="05000000000000000000" pitchFamily="2" charset="2"/>
              <a:buChar char="§"/>
            </a:pPr>
            <a:r>
              <a:rPr lang="en-US" sz="3600" b="1" dirty="0">
                <a:latin typeface="Candara" panose="020E0502030303020204" pitchFamily="34" charset="0"/>
              </a:rPr>
              <a:t>Loved</a:t>
            </a:r>
          </a:p>
          <a:p>
            <a:pPr>
              <a:buFont typeface="Wingdings" panose="05000000000000000000" pitchFamily="2" charset="2"/>
              <a:buChar char="§"/>
            </a:pPr>
            <a:r>
              <a:rPr lang="en-US" sz="3600" b="1" dirty="0">
                <a:latin typeface="Candara" panose="020E0502030303020204" pitchFamily="34" charset="0"/>
              </a:rPr>
              <a:t>Our abode</a:t>
            </a:r>
          </a:p>
          <a:p>
            <a:pPr marL="0" indent="0">
              <a:buNone/>
            </a:pPr>
            <a:r>
              <a:rPr lang="en-US" sz="4600" b="1" dirty="0">
                <a:latin typeface="Candara" panose="020E0502030303020204" pitchFamily="34" charset="0"/>
              </a:rPr>
              <a:t>Is The Standard of Judgement</a:t>
            </a:r>
          </a:p>
          <a:p>
            <a:pPr marL="0" indent="0">
              <a:buNone/>
            </a:pPr>
            <a:endParaRPr lang="en-US" sz="4400" dirty="0">
              <a:latin typeface="Candara" panose="020E0502030303020204" pitchFamily="34" charset="0"/>
            </a:endParaRPr>
          </a:p>
          <a:p>
            <a:pPr>
              <a:buFont typeface="Wingdings" panose="05000000000000000000" pitchFamily="2" charset="2"/>
              <a:buChar char="§"/>
            </a:pPr>
            <a:endParaRPr lang="en-US" sz="3600" dirty="0">
              <a:latin typeface="Candara" panose="020E0502030303020204" pitchFamily="34" charset="0"/>
            </a:endParaRPr>
          </a:p>
          <a:p>
            <a:pPr>
              <a:buFont typeface="Wingdings" panose="05000000000000000000" pitchFamily="2" charset="2"/>
              <a:buChar char="§"/>
            </a:pPr>
            <a:endParaRPr lang="en-US" sz="3600" dirty="0">
              <a:latin typeface="Candara" panose="020E0502030303020204" pitchFamily="34" charset="0"/>
            </a:endParaRPr>
          </a:p>
          <a:p>
            <a:pPr>
              <a:buFont typeface="Wingdings" panose="05000000000000000000" pitchFamily="2" charset="2"/>
              <a:buChar char="§"/>
            </a:pPr>
            <a:endParaRPr lang="en-US" sz="3600" dirty="0">
              <a:latin typeface="Candara" panose="020E0502030303020204" pitchFamily="34" charset="0"/>
            </a:endParaRPr>
          </a:p>
        </p:txBody>
      </p:sp>
      <p:sp>
        <p:nvSpPr>
          <p:cNvPr id="4" name="Rectangle 3">
            <a:extLst>
              <a:ext uri="{FF2B5EF4-FFF2-40B4-BE49-F238E27FC236}">
                <a16:creationId xmlns:a16="http://schemas.microsoft.com/office/drawing/2014/main" id="{E2750B5C-44E7-4BF0-BB7C-87F246694836}"/>
              </a:ext>
            </a:extLst>
          </p:cNvPr>
          <p:cNvSpPr/>
          <p:nvPr/>
        </p:nvSpPr>
        <p:spPr>
          <a:xfrm rot="16200000">
            <a:off x="-1552533" y="2550074"/>
            <a:ext cx="4334488" cy="1015663"/>
          </a:xfrm>
          <a:prstGeom prst="rect">
            <a:avLst/>
          </a:prstGeom>
          <a:noFill/>
        </p:spPr>
        <p:txBody>
          <a:bodyPr wrap="square" lIns="91440" tIns="45720" rIns="91440" bIns="45720">
            <a:spAutoFit/>
          </a:bodyPr>
          <a:lstStyle/>
          <a:p>
            <a:pPr algn="just"/>
            <a:r>
              <a:rPr lang="en-US" sz="6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 The </a:t>
            </a:r>
            <a:r>
              <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TRUTH</a:t>
            </a:r>
          </a:p>
        </p:txBody>
      </p:sp>
      <p:sp>
        <p:nvSpPr>
          <p:cNvPr id="5" name="Rectangle 4">
            <a:extLst>
              <a:ext uri="{FF2B5EF4-FFF2-40B4-BE49-F238E27FC236}">
                <a16:creationId xmlns:a16="http://schemas.microsoft.com/office/drawing/2014/main" id="{03D39E32-4098-48D7-85AE-152687286F14}"/>
              </a:ext>
            </a:extLst>
          </p:cNvPr>
          <p:cNvSpPr/>
          <p:nvPr/>
        </p:nvSpPr>
        <p:spPr>
          <a:xfrm>
            <a:off x="890650" y="5803902"/>
            <a:ext cx="7350827" cy="1015663"/>
          </a:xfrm>
          <a:prstGeom prst="rect">
            <a:avLst/>
          </a:prstGeom>
          <a:noFill/>
          <a:effectLst/>
        </p:spPr>
        <p:txBody>
          <a:bodyPr wrap="square" lIns="91440" tIns="45720" rIns="91440" bIns="45720">
            <a:spAutoFit/>
          </a:bodyPr>
          <a:lstStyle/>
          <a:p>
            <a:r>
              <a:rPr lang="en-US" sz="6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 Review &amp; Conclusion</a:t>
            </a:r>
            <a:endPar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7" name="TextBox 6">
            <a:extLst>
              <a:ext uri="{FF2B5EF4-FFF2-40B4-BE49-F238E27FC236}">
                <a16:creationId xmlns:a16="http://schemas.microsoft.com/office/drawing/2014/main" id="{E4213C92-BD26-4D6C-AFD8-05F66C695017}"/>
              </a:ext>
            </a:extLst>
          </p:cNvPr>
          <p:cNvSpPr txBox="1"/>
          <p:nvPr/>
        </p:nvSpPr>
        <p:spPr>
          <a:xfrm>
            <a:off x="6396840" y="958653"/>
            <a:ext cx="3990110" cy="3354765"/>
          </a:xfrm>
          <a:prstGeom prst="rect">
            <a:avLst/>
          </a:prstGeom>
          <a:solidFill>
            <a:schemeClr val="accent1"/>
          </a:solidFill>
          <a:ln>
            <a:noFill/>
          </a:ln>
          <a:effectLst>
            <a:outerShdw blurRad="76200" dir="18900000" sy="23000" kx="-1200000" algn="bl" rotWithShape="0">
              <a:prstClr val="black">
                <a:alpha val="20000"/>
              </a:prstClr>
            </a:outerShdw>
          </a:effectLst>
        </p:spPr>
        <p:txBody>
          <a:bodyPr wrap="square" rtlCol="0">
            <a:spAutoFit/>
          </a:bodyPr>
          <a:lstStyle/>
          <a:p>
            <a:pPr algn="ctr"/>
            <a:r>
              <a:rPr lang="en-US" sz="3600" b="1" i="1" dirty="0">
                <a:latin typeface="Candara" panose="020E0502030303020204" pitchFamily="34" charset="0"/>
              </a:rPr>
              <a:t>“Buy the truth, and sell it not; also wisdom, and instruction, and understanding”</a:t>
            </a:r>
          </a:p>
          <a:p>
            <a:pPr algn="ctr"/>
            <a:r>
              <a:rPr lang="en-US" sz="2800" dirty="0">
                <a:latin typeface="Candara" panose="020E0502030303020204" pitchFamily="34" charset="0"/>
              </a:rPr>
              <a:t>(Proverbs 23:23)</a:t>
            </a:r>
          </a:p>
        </p:txBody>
      </p:sp>
      <p:sp>
        <p:nvSpPr>
          <p:cNvPr id="9" name="Slide Number Placeholder 8">
            <a:extLst>
              <a:ext uri="{FF2B5EF4-FFF2-40B4-BE49-F238E27FC236}">
                <a16:creationId xmlns:a16="http://schemas.microsoft.com/office/drawing/2014/main" id="{9A800E41-CD5D-4F2D-99A5-1F0EBB1A8216}"/>
              </a:ext>
            </a:extLst>
          </p:cNvPr>
          <p:cNvSpPr>
            <a:spLocks noGrp="1"/>
          </p:cNvSpPr>
          <p:nvPr>
            <p:ph type="sldNum" sz="quarter" idx="12"/>
          </p:nvPr>
        </p:nvSpPr>
        <p:spPr>
          <a:xfrm>
            <a:off x="11194475" y="6181108"/>
            <a:ext cx="779767" cy="365125"/>
          </a:xfrm>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9141247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dissolve">
                                      <p:cBhvr>
                                        <p:cTn id="4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2201982" y="2817205"/>
            <a:ext cx="6198771" cy="1249726"/>
          </a:xfrm>
          <a:solidFill>
            <a:schemeClr val="accent1"/>
          </a:solidFill>
          <a:ln>
            <a:noFill/>
          </a:ln>
        </p:spPr>
        <p:txBody>
          <a:bodyPr>
            <a:normAutofit/>
          </a:bodyPr>
          <a:lstStyle/>
          <a:p>
            <a:pPr algn="ctr">
              <a:defRPr/>
            </a:pPr>
            <a:r>
              <a:rPr lang="en-US" altLang="en-US" sz="3999" b="1" i="1" dirty="0">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“…what shall we do?” </a:t>
            </a:r>
            <a:br>
              <a:rPr lang="en-US" altLang="en-US" sz="1799" b="1" i="1" dirty="0">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br>
            <a:r>
              <a:rPr lang="en-US" altLang="en-US" sz="2399" dirty="0">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Acts 2:37 </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767841" y="587111"/>
            <a:ext cx="10134599" cy="5709907"/>
          </a:xfrm>
          <a:solidFill>
            <a:schemeClr val="accent1"/>
          </a:solidFill>
          <a:ln>
            <a:noFill/>
          </a:ln>
        </p:spPr>
        <p:txBody>
          <a:bodyPr anchor="t">
            <a:normAutofit fontScale="92500" lnSpcReduction="10000"/>
          </a:bodyPr>
          <a:lstStyle/>
          <a:p>
            <a:pPr marL="45706" indent="0">
              <a:lnSpc>
                <a:spcPct val="120000"/>
              </a:lnSpc>
              <a:spcBef>
                <a:spcPts val="0"/>
              </a:spcBef>
              <a:buNone/>
              <a:defRPr/>
            </a:pPr>
            <a:r>
              <a:rPr lang="en-US" altLang="en-US" sz="3899"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Alien sinners must…</a:t>
            </a:r>
          </a:p>
          <a:p>
            <a:pPr lvl="1">
              <a:lnSpc>
                <a:spcPct val="110000"/>
              </a:lnSpc>
              <a:spcBef>
                <a:spcPts val="0"/>
              </a:spcBef>
              <a:buClr>
                <a:schemeClr val="tx1"/>
              </a:buClr>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lvl="1">
              <a:lnSpc>
                <a:spcPct val="110000"/>
              </a:lnSpc>
              <a:buClr>
                <a:schemeClr val="tx1"/>
              </a:buClr>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Believe the Gospel – John 8:24</a:t>
            </a:r>
          </a:p>
          <a:p>
            <a:pPr lvl="1">
              <a:lnSpc>
                <a:spcPct val="110000"/>
              </a:lnSpc>
              <a:buClr>
                <a:schemeClr val="tx1"/>
              </a:buClr>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of Your Sins – Acts 17:30</a:t>
            </a:r>
          </a:p>
          <a:p>
            <a:pPr lvl="1">
              <a:lnSpc>
                <a:spcPct val="110000"/>
              </a:lnSpc>
              <a:buClr>
                <a:schemeClr val="tx1"/>
              </a:buClr>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Confess Your Faith in Christ Before Men – Matthew 10:32</a:t>
            </a:r>
          </a:p>
          <a:p>
            <a:pPr lvl="1">
              <a:lnSpc>
                <a:spcPct val="110000"/>
              </a:lnSpc>
              <a:buClr>
                <a:schemeClr val="tx1"/>
              </a:buClr>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to Wash Away Thy Sins – Acts 2:38</a:t>
            </a:r>
          </a:p>
          <a:p>
            <a:pPr marL="0" indent="0">
              <a:lnSpc>
                <a:spcPct val="120000"/>
              </a:lnSpc>
              <a:spcBef>
                <a:spcPts val="0"/>
              </a:spcBef>
              <a:buNone/>
              <a:defRPr/>
            </a:pPr>
            <a:r>
              <a:rPr lang="en-US" altLang="en-US" sz="3899"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Erring children of God must…</a:t>
            </a:r>
          </a:p>
          <a:p>
            <a:pPr lvl="1">
              <a:lnSpc>
                <a:spcPct val="120000"/>
              </a:lnSpc>
              <a:spcBef>
                <a:spcPts val="0"/>
              </a:spcBef>
              <a:buClr>
                <a:schemeClr val="tx1"/>
              </a:buClr>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Acts 8:21-23</a:t>
            </a:r>
          </a:p>
          <a:p>
            <a:pPr marL="0" indent="0">
              <a:lnSpc>
                <a:spcPct val="120000"/>
              </a:lnSpc>
              <a:spcBef>
                <a:spcPts val="0"/>
              </a:spcBef>
              <a:buNone/>
              <a:defRPr/>
            </a:pPr>
            <a:r>
              <a:rPr lang="en-US" altLang="en-US" sz="3899"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Christians must live </a:t>
            </a:r>
            <a:r>
              <a:rPr lang="en-US" altLang="en-US" sz="3899" b="1" i="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“faithful </a:t>
            </a:r>
            <a:r>
              <a:rPr lang="en-US" altLang="en-US" sz="3899" b="1" i="1" u="sng"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unto</a:t>
            </a:r>
            <a:r>
              <a:rPr lang="en-US" altLang="en-US" sz="3899" b="1" i="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 death”</a:t>
            </a:r>
          </a:p>
          <a:p>
            <a:pPr lvl="1">
              <a:lnSpc>
                <a:spcPct val="120000"/>
              </a:lnSpc>
              <a:spcBef>
                <a:spcPts val="0"/>
              </a:spcBef>
              <a:buClr>
                <a:schemeClr val="tx1"/>
              </a:buClr>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
        <p:nvSpPr>
          <p:cNvPr id="5" name="Slide Number Placeholder 5">
            <a:extLst>
              <a:ext uri="{FF2B5EF4-FFF2-40B4-BE49-F238E27FC236}">
                <a16:creationId xmlns:a16="http://schemas.microsoft.com/office/drawing/2014/main" id="{EE0B9BEA-74FA-4154-92DD-682C8ADD9D87}"/>
              </a:ext>
            </a:extLst>
          </p:cNvPr>
          <p:cNvSpPr>
            <a:spLocks noGrp="1"/>
          </p:cNvSpPr>
          <p:nvPr>
            <p:ph type="sldNum" sz="quarter" idx="12"/>
          </p:nvPr>
        </p:nvSpPr>
        <p:spPr>
          <a:xfrm>
            <a:off x="11087006" y="6319986"/>
            <a:ext cx="779767" cy="365125"/>
          </a:xfrm>
        </p:spPr>
        <p:txBody>
          <a:bodyPr/>
          <a:lstStyle/>
          <a:p>
            <a:fld id="{D57F1E4F-1CFF-5643-939E-217C01CDF565}" type="slidenum">
              <a:rPr lang="en-US" smtClean="0"/>
              <a:pPr/>
              <a:t>13</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par>
                          <p:cTn id="46" fill="hold">
                            <p:stCondLst>
                              <p:cond delay="500"/>
                            </p:stCondLst>
                            <p:childTnLst>
                              <p:par>
                                <p:cTn id="47" presetID="10" presetClass="entr" presetSubtype="0" fill="hold" grpId="0"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E0E418D-F31C-46FE-894F-4BAB957E07B7}"/>
              </a:ext>
            </a:extLst>
          </p:cNvPr>
          <p:cNvSpPr/>
          <p:nvPr/>
        </p:nvSpPr>
        <p:spPr>
          <a:xfrm>
            <a:off x="7445828" y="4417621"/>
            <a:ext cx="2802577" cy="4987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 name="Title 1">
            <a:extLst>
              <a:ext uri="{FF2B5EF4-FFF2-40B4-BE49-F238E27FC236}">
                <a16:creationId xmlns:a16="http://schemas.microsoft.com/office/drawing/2014/main" id="{0C2DFC25-804F-4F60-B5D1-E9A9344F1C6D}"/>
              </a:ext>
            </a:extLst>
          </p:cNvPr>
          <p:cNvSpPr>
            <a:spLocks noGrp="1"/>
          </p:cNvSpPr>
          <p:nvPr>
            <p:ph type="title"/>
          </p:nvPr>
        </p:nvSpPr>
        <p:spPr>
          <a:xfrm>
            <a:off x="1644243" y="481496"/>
            <a:ext cx="9977816" cy="978187"/>
          </a:xfrm>
        </p:spPr>
        <p:txBody>
          <a:bodyPr>
            <a:normAutofit/>
          </a:bodyPr>
          <a:lstStyle/>
          <a:p>
            <a:r>
              <a:rPr lang="en-US" sz="5400" b="1" dirty="0">
                <a:latin typeface="Candara" panose="020E0502030303020204" pitchFamily="34" charset="0"/>
              </a:rPr>
              <a:t>John 18:37-38</a:t>
            </a:r>
          </a:p>
        </p:txBody>
      </p:sp>
      <p:sp>
        <p:nvSpPr>
          <p:cNvPr id="3" name="Content Placeholder 2">
            <a:extLst>
              <a:ext uri="{FF2B5EF4-FFF2-40B4-BE49-F238E27FC236}">
                <a16:creationId xmlns:a16="http://schemas.microsoft.com/office/drawing/2014/main" id="{EE1D83F3-3EB2-4B1B-A109-0CDF202AB226}"/>
              </a:ext>
            </a:extLst>
          </p:cNvPr>
          <p:cNvSpPr>
            <a:spLocks noGrp="1"/>
          </p:cNvSpPr>
          <p:nvPr>
            <p:ph idx="1"/>
          </p:nvPr>
        </p:nvSpPr>
        <p:spPr>
          <a:xfrm>
            <a:off x="1526796" y="1610685"/>
            <a:ext cx="10095263" cy="5041785"/>
          </a:xfrm>
        </p:spPr>
        <p:txBody>
          <a:bodyPr>
            <a:normAutofit/>
          </a:bodyPr>
          <a:lstStyle/>
          <a:p>
            <a:pPr marL="0" indent="0">
              <a:buNone/>
            </a:pPr>
            <a:r>
              <a:rPr lang="en-US" sz="3600" b="1" i="1" dirty="0">
                <a:latin typeface="Candara" panose="020E0502030303020204" pitchFamily="34" charset="0"/>
              </a:rPr>
              <a:t>“</a:t>
            </a:r>
            <a:r>
              <a:rPr lang="en-US" sz="3600" b="1" i="1" dirty="0">
                <a:solidFill>
                  <a:schemeClr val="accent1"/>
                </a:solidFill>
                <a:latin typeface="Candara" panose="020E0502030303020204" pitchFamily="34" charset="0"/>
              </a:rPr>
              <a:t>37</a:t>
            </a:r>
            <a:r>
              <a:rPr lang="en-US" sz="3600" b="1" i="1" dirty="0">
                <a:latin typeface="Candara" panose="020E0502030303020204" pitchFamily="34" charset="0"/>
              </a:rPr>
              <a:t> Pilate therefore said unto him, Art thou a king then? Jesus answered, Thou sayest that I am a king. To this end was I born, and for this cause came I into the world, that I should bear witness unto the truth. Every one that is of the truth heareth my voice</a:t>
            </a:r>
            <a:r>
              <a:rPr lang="en-US" sz="3600" b="1" i="1" dirty="0">
                <a:solidFill>
                  <a:schemeClr val="tx1"/>
                </a:solidFill>
                <a:latin typeface="Candara" panose="020E0502030303020204" pitchFamily="34" charset="0"/>
              </a:rPr>
              <a:t>.</a:t>
            </a:r>
            <a:r>
              <a:rPr lang="en-US" sz="3600" b="1" i="1" dirty="0">
                <a:solidFill>
                  <a:schemeClr val="accent1">
                    <a:lumMod val="60000"/>
                    <a:lumOff val="40000"/>
                  </a:schemeClr>
                </a:solidFill>
                <a:latin typeface="Candara" panose="020E0502030303020204" pitchFamily="34" charset="0"/>
              </a:rPr>
              <a:t> </a:t>
            </a:r>
            <a:r>
              <a:rPr lang="en-US" sz="3600" b="1" i="1" dirty="0">
                <a:solidFill>
                  <a:schemeClr val="accent1"/>
                </a:solidFill>
                <a:latin typeface="Candara" panose="020E0502030303020204" pitchFamily="34" charset="0"/>
              </a:rPr>
              <a:t>38</a:t>
            </a:r>
            <a:r>
              <a:rPr lang="en-US" sz="3600" b="1" i="1" dirty="0">
                <a:solidFill>
                  <a:schemeClr val="accent1">
                    <a:lumMod val="60000"/>
                    <a:lumOff val="40000"/>
                  </a:schemeClr>
                </a:solidFill>
                <a:latin typeface="Candara" panose="020E0502030303020204" pitchFamily="34" charset="0"/>
              </a:rPr>
              <a:t> </a:t>
            </a:r>
            <a:r>
              <a:rPr lang="en-US" sz="3600" b="1" i="1" dirty="0">
                <a:latin typeface="Candara" panose="020E0502030303020204" pitchFamily="34" charset="0"/>
              </a:rPr>
              <a:t>Pilate saith unto him, What is truth? And when he had said this, he went out again unto the Jews, and saith unto them, I find in him no fault at all”</a:t>
            </a:r>
          </a:p>
        </p:txBody>
      </p:sp>
      <p:sp>
        <p:nvSpPr>
          <p:cNvPr id="6" name="Slide Number Placeholder 5">
            <a:extLst>
              <a:ext uri="{FF2B5EF4-FFF2-40B4-BE49-F238E27FC236}">
                <a16:creationId xmlns:a16="http://schemas.microsoft.com/office/drawing/2014/main" id="{2B642F71-4A74-4C7B-B63F-DA6FA416F67A}"/>
              </a:ext>
            </a:extLst>
          </p:cNvPr>
          <p:cNvSpPr>
            <a:spLocks noGrp="1"/>
          </p:cNvSpPr>
          <p:nvPr>
            <p:ph type="sldNum" sz="quarter" idx="12"/>
          </p:nvPr>
        </p:nvSpPr>
        <p:spPr>
          <a:xfrm>
            <a:off x="11065226" y="6182066"/>
            <a:ext cx="779767" cy="365125"/>
          </a:xfrm>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2966343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DFC25-804F-4F60-B5D1-E9A9344F1C6D}"/>
              </a:ext>
            </a:extLst>
          </p:cNvPr>
          <p:cNvSpPr>
            <a:spLocks noGrp="1"/>
          </p:cNvSpPr>
          <p:nvPr>
            <p:ph type="title"/>
          </p:nvPr>
        </p:nvSpPr>
        <p:spPr>
          <a:xfrm>
            <a:off x="1644243" y="481496"/>
            <a:ext cx="9977816" cy="978187"/>
          </a:xfrm>
        </p:spPr>
        <p:txBody>
          <a:bodyPr>
            <a:norm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EE1D83F3-3EB2-4B1B-A109-0CDF202AB226}"/>
              </a:ext>
            </a:extLst>
          </p:cNvPr>
          <p:cNvSpPr>
            <a:spLocks noGrp="1"/>
          </p:cNvSpPr>
          <p:nvPr>
            <p:ph idx="1"/>
          </p:nvPr>
        </p:nvSpPr>
        <p:spPr>
          <a:xfrm>
            <a:off x="1460664" y="1610685"/>
            <a:ext cx="10731335" cy="5098873"/>
          </a:xfrm>
        </p:spPr>
        <p:txBody>
          <a:bodyPr>
            <a:normAutofit/>
          </a:bodyPr>
          <a:lstStyle/>
          <a:p>
            <a:pPr marL="0" indent="0">
              <a:buNone/>
            </a:pPr>
            <a:r>
              <a:rPr lang="en-US" sz="3600" b="1" dirty="0">
                <a:latin typeface="Candara" panose="020E0502030303020204" pitchFamily="34" charset="0"/>
              </a:rPr>
              <a:t>The question, </a:t>
            </a:r>
            <a:r>
              <a:rPr lang="en-US" sz="3600" b="1" i="1" dirty="0">
                <a:latin typeface="Candara" panose="020E0502030303020204" pitchFamily="34" charset="0"/>
              </a:rPr>
              <a:t>“</a:t>
            </a:r>
            <a:r>
              <a:rPr lang="en-US" sz="3600" b="1" i="1" u="sng" dirty="0">
                <a:latin typeface="Candara" panose="020E0502030303020204" pitchFamily="34" charset="0"/>
              </a:rPr>
              <a:t>what is truth</a:t>
            </a:r>
            <a:r>
              <a:rPr lang="en-US" sz="3600" b="1" i="1" dirty="0">
                <a:latin typeface="Candara" panose="020E0502030303020204" pitchFamily="34" charset="0"/>
              </a:rPr>
              <a:t>” </a:t>
            </a:r>
            <a:r>
              <a:rPr lang="en-US" sz="3600" b="1" dirty="0">
                <a:latin typeface="Candara" panose="020E0502030303020204" pitchFamily="34" charset="0"/>
              </a:rPr>
              <a:t>is often asked</a:t>
            </a:r>
          </a:p>
          <a:p>
            <a:pPr marL="0" indent="0">
              <a:buNone/>
            </a:pPr>
            <a:r>
              <a:rPr lang="en-US" sz="3600" b="1" dirty="0">
                <a:latin typeface="Candara" panose="020E0502030303020204" pitchFamily="34" charset="0"/>
              </a:rPr>
              <a:t>Some of Jesus day claimed to have a monopoly on what truth really was</a:t>
            </a:r>
          </a:p>
          <a:p>
            <a:pPr marL="0" indent="0">
              <a:spcBef>
                <a:spcPts val="600"/>
              </a:spcBef>
              <a:buNone/>
            </a:pPr>
            <a:r>
              <a:rPr lang="en-US" sz="3600" b="1" dirty="0">
                <a:latin typeface="Candara" panose="020E0502030303020204" pitchFamily="34" charset="0"/>
              </a:rPr>
              <a:t>Pilot looked at Jesus in a negative way</a:t>
            </a:r>
          </a:p>
          <a:p>
            <a:pPr>
              <a:spcBef>
                <a:spcPts val="600"/>
              </a:spcBef>
              <a:buFont typeface="Wingdings" panose="05000000000000000000" pitchFamily="2" charset="2"/>
              <a:buChar char="§"/>
            </a:pPr>
            <a:r>
              <a:rPr lang="en-US" sz="3200" dirty="0">
                <a:latin typeface="Candara" panose="020E0502030303020204" pitchFamily="34" charset="0"/>
              </a:rPr>
              <a:t>He asked Jesus this question in derision</a:t>
            </a:r>
          </a:p>
          <a:p>
            <a:pPr marL="0" indent="0">
              <a:spcBef>
                <a:spcPts val="600"/>
              </a:spcBef>
              <a:buNone/>
            </a:pPr>
            <a:r>
              <a:rPr lang="en-US" sz="3600" b="1" dirty="0">
                <a:latin typeface="Candara" panose="020E0502030303020204" pitchFamily="34" charset="0"/>
              </a:rPr>
              <a:t>Many believe truth is relative, not absolute</a:t>
            </a:r>
          </a:p>
          <a:p>
            <a:pPr marL="0" indent="0">
              <a:spcBef>
                <a:spcPts val="600"/>
              </a:spcBef>
              <a:buNone/>
            </a:pPr>
            <a:r>
              <a:rPr lang="en-US" sz="3600" b="1" dirty="0">
                <a:latin typeface="Candara" panose="020E0502030303020204" pitchFamily="34" charset="0"/>
              </a:rPr>
              <a:t>This world operates on absolutes &amp; standards</a:t>
            </a:r>
          </a:p>
          <a:p>
            <a:pPr marL="0" indent="0">
              <a:spcBef>
                <a:spcPts val="600"/>
              </a:spcBef>
              <a:buNone/>
            </a:pPr>
            <a:r>
              <a:rPr lang="en-US" sz="3600" b="1" dirty="0">
                <a:latin typeface="Candara" panose="020E0502030303020204" pitchFamily="34" charset="0"/>
              </a:rPr>
              <a:t>Let us consider the Truth in the spiritual realm</a:t>
            </a:r>
            <a:endParaRPr lang="en-US" sz="3400" b="1" dirty="0">
              <a:latin typeface="Candara" panose="020E0502030303020204" pitchFamily="34" charset="0"/>
            </a:endParaRPr>
          </a:p>
          <a:p>
            <a:pPr marL="0" indent="0">
              <a:buNone/>
            </a:pPr>
            <a:endParaRPr lang="en-US" sz="3600" b="1" dirty="0">
              <a:latin typeface="Candara" panose="020E0502030303020204" pitchFamily="34" charset="0"/>
            </a:endParaRPr>
          </a:p>
          <a:p>
            <a:pPr marL="0" indent="0">
              <a:buNone/>
            </a:pPr>
            <a:endParaRPr lang="en-US" sz="3600" b="1" dirty="0">
              <a:latin typeface="Candara" panose="020E0502030303020204" pitchFamily="34" charset="0"/>
            </a:endParaRPr>
          </a:p>
        </p:txBody>
      </p:sp>
      <p:sp>
        <p:nvSpPr>
          <p:cNvPr id="6" name="Slide Number Placeholder 4">
            <a:extLst>
              <a:ext uri="{FF2B5EF4-FFF2-40B4-BE49-F238E27FC236}">
                <a16:creationId xmlns:a16="http://schemas.microsoft.com/office/drawing/2014/main" id="{97614335-1945-4350-B4FB-D762FC9ACA06}"/>
              </a:ext>
            </a:extLst>
          </p:cNvPr>
          <p:cNvSpPr>
            <a:spLocks noGrp="1"/>
          </p:cNvSpPr>
          <p:nvPr>
            <p:ph type="sldNum" sz="quarter" idx="12"/>
          </p:nvPr>
        </p:nvSpPr>
        <p:spPr>
          <a:xfrm>
            <a:off x="11053350" y="6187044"/>
            <a:ext cx="786349" cy="360147"/>
          </a:xfrm>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2003254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DFC25-804F-4F60-B5D1-E9A9344F1C6D}"/>
              </a:ext>
            </a:extLst>
          </p:cNvPr>
          <p:cNvSpPr>
            <a:spLocks noGrp="1"/>
          </p:cNvSpPr>
          <p:nvPr>
            <p:ph type="title"/>
          </p:nvPr>
        </p:nvSpPr>
        <p:spPr>
          <a:xfrm>
            <a:off x="1644243" y="481496"/>
            <a:ext cx="9977816" cy="978187"/>
          </a:xfrm>
        </p:spPr>
        <p:txBody>
          <a:bodyPr>
            <a:normAutofit/>
          </a:bodyPr>
          <a:lstStyle/>
          <a:p>
            <a:r>
              <a:rPr lang="en-US" sz="5400" b="1" dirty="0">
                <a:latin typeface="Candara" panose="020E0502030303020204" pitchFamily="34" charset="0"/>
              </a:rPr>
              <a:t>Is Absolute</a:t>
            </a:r>
          </a:p>
        </p:txBody>
      </p:sp>
      <p:sp>
        <p:nvSpPr>
          <p:cNvPr id="3" name="Content Placeholder 2">
            <a:extLst>
              <a:ext uri="{FF2B5EF4-FFF2-40B4-BE49-F238E27FC236}">
                <a16:creationId xmlns:a16="http://schemas.microsoft.com/office/drawing/2014/main" id="{EE1D83F3-3EB2-4B1B-A109-0CDF202AB226}"/>
              </a:ext>
            </a:extLst>
          </p:cNvPr>
          <p:cNvSpPr>
            <a:spLocks noGrp="1"/>
          </p:cNvSpPr>
          <p:nvPr>
            <p:ph idx="1"/>
          </p:nvPr>
        </p:nvSpPr>
        <p:spPr>
          <a:xfrm>
            <a:off x="1526795" y="1610686"/>
            <a:ext cx="10229776" cy="4765818"/>
          </a:xfrm>
        </p:spPr>
        <p:txBody>
          <a:bodyPr>
            <a:normAutofit lnSpcReduction="10000"/>
          </a:bodyPr>
          <a:lstStyle/>
          <a:p>
            <a:pPr marL="0" indent="0">
              <a:buNone/>
            </a:pPr>
            <a:r>
              <a:rPr lang="en-US" sz="3600" b="1" dirty="0">
                <a:latin typeface="Candara" panose="020E0502030303020204" pitchFamily="34" charset="0"/>
              </a:rPr>
              <a:t>“Absolute” defined…</a:t>
            </a:r>
            <a:r>
              <a:rPr lang="en-US" sz="3600" dirty="0">
                <a:latin typeface="Candara" panose="020E0502030303020204" pitchFamily="34" charset="0"/>
              </a:rPr>
              <a:t> </a:t>
            </a:r>
          </a:p>
          <a:p>
            <a:pPr>
              <a:buFont typeface="Wingdings" panose="05000000000000000000" pitchFamily="2" charset="2"/>
              <a:buChar char="§"/>
            </a:pPr>
            <a:r>
              <a:rPr lang="en-US" sz="3200" dirty="0">
                <a:latin typeface="Candara" panose="020E0502030303020204" pitchFamily="34" charset="0"/>
              </a:rPr>
              <a:t>(adjective) - </a:t>
            </a:r>
            <a:r>
              <a:rPr lang="en-US" sz="3200" b="1" dirty="0">
                <a:latin typeface="Candara" panose="020E0502030303020204" pitchFamily="34" charset="0"/>
              </a:rPr>
              <a:t>1)</a:t>
            </a:r>
            <a:r>
              <a:rPr lang="en-US" sz="3200" dirty="0">
                <a:latin typeface="Candara" panose="020E0502030303020204" pitchFamily="34" charset="0"/>
              </a:rPr>
              <a:t> Free from imperfection; complete; perfect: </a:t>
            </a:r>
            <a:r>
              <a:rPr lang="en-US" sz="3200" b="1" dirty="0">
                <a:latin typeface="Candara" panose="020E0502030303020204" pitchFamily="34" charset="0"/>
              </a:rPr>
              <a:t>2)</a:t>
            </a:r>
            <a:r>
              <a:rPr lang="en-US" sz="3200" dirty="0">
                <a:latin typeface="Candara" panose="020E0502030303020204" pitchFamily="34" charset="0"/>
              </a:rPr>
              <a:t> Not mixed or adulterated; pure: </a:t>
            </a:r>
            <a:r>
              <a:rPr lang="en-US" sz="3200" b="1" dirty="0">
                <a:latin typeface="Candara" panose="020E0502030303020204" pitchFamily="34" charset="0"/>
              </a:rPr>
              <a:t>3)</a:t>
            </a:r>
            <a:r>
              <a:rPr lang="en-US" sz="3200" dirty="0">
                <a:latin typeface="Candara" panose="020E0502030303020204" pitchFamily="34" charset="0"/>
              </a:rPr>
              <a:t> Complete; outright </a:t>
            </a:r>
            <a:r>
              <a:rPr lang="en-US" sz="3200" b="1" dirty="0">
                <a:latin typeface="Candara" panose="020E0502030303020204" pitchFamily="34" charset="0"/>
              </a:rPr>
              <a:t>4)</a:t>
            </a:r>
            <a:r>
              <a:rPr lang="en-US" sz="3200" dirty="0">
                <a:latin typeface="Candara" panose="020E0502030303020204" pitchFamily="34" charset="0"/>
              </a:rPr>
              <a:t> Free from restriction or limitation; not limited in any way:</a:t>
            </a:r>
          </a:p>
          <a:p>
            <a:pPr>
              <a:buFont typeface="Wingdings" panose="05000000000000000000" pitchFamily="2" charset="2"/>
              <a:buChar char="§"/>
            </a:pPr>
            <a:r>
              <a:rPr lang="en-US" sz="3200" dirty="0">
                <a:latin typeface="Candara" panose="020E0502030303020204" pitchFamily="34" charset="0"/>
              </a:rPr>
              <a:t>(noun) - Something that is not dependent upon external conditions for existence or for its specific nature, size, etc.</a:t>
            </a:r>
          </a:p>
          <a:p>
            <a:pPr lvl="1">
              <a:buFont typeface="Wingdings" panose="05000000000000000000" pitchFamily="2" charset="2"/>
              <a:buChar char="§"/>
            </a:pPr>
            <a:r>
              <a:rPr lang="en-US" sz="3000" dirty="0">
                <a:latin typeface="Candara" panose="020E0502030303020204" pitchFamily="34" charset="0"/>
              </a:rPr>
              <a:t>	</a:t>
            </a:r>
            <a:r>
              <a:rPr lang="en-US" sz="2800" dirty="0">
                <a:latin typeface="Candara" panose="020E0502030303020204" pitchFamily="34" charset="0"/>
              </a:rPr>
              <a:t>Dictionary.com</a:t>
            </a:r>
          </a:p>
          <a:p>
            <a:pPr marL="0" indent="0">
              <a:buNone/>
            </a:pPr>
            <a:endParaRPr lang="en-US" dirty="0"/>
          </a:p>
        </p:txBody>
      </p:sp>
      <p:sp>
        <p:nvSpPr>
          <p:cNvPr id="4" name="Rectangle 3">
            <a:extLst>
              <a:ext uri="{FF2B5EF4-FFF2-40B4-BE49-F238E27FC236}">
                <a16:creationId xmlns:a16="http://schemas.microsoft.com/office/drawing/2014/main" id="{E2750B5C-44E7-4BF0-BB7C-87F246694836}"/>
              </a:ext>
            </a:extLst>
          </p:cNvPr>
          <p:cNvSpPr/>
          <p:nvPr/>
        </p:nvSpPr>
        <p:spPr>
          <a:xfrm rot="16200000">
            <a:off x="-614328" y="1956692"/>
            <a:ext cx="2460931" cy="1015663"/>
          </a:xfrm>
          <a:prstGeom prst="rect">
            <a:avLst/>
          </a:prstGeom>
          <a:noFill/>
        </p:spPr>
        <p:txBody>
          <a:bodyPr wrap="none" lIns="91440" tIns="45720" rIns="91440" bIns="45720">
            <a:spAutoFit/>
          </a:bodyPr>
          <a:lstStyle/>
          <a:p>
            <a:pPr algn="ctr"/>
            <a:r>
              <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TRUTH</a:t>
            </a:r>
          </a:p>
        </p:txBody>
      </p:sp>
      <p:sp>
        <p:nvSpPr>
          <p:cNvPr id="6" name="Slide Number Placeholder 5">
            <a:extLst>
              <a:ext uri="{FF2B5EF4-FFF2-40B4-BE49-F238E27FC236}">
                <a16:creationId xmlns:a16="http://schemas.microsoft.com/office/drawing/2014/main" id="{987B6C59-0CCE-472E-8FC2-A934D9CA992E}"/>
              </a:ext>
            </a:extLst>
          </p:cNvPr>
          <p:cNvSpPr>
            <a:spLocks noGrp="1"/>
          </p:cNvSpPr>
          <p:nvPr>
            <p:ph type="sldNum" sz="quarter" idx="12"/>
          </p:nvPr>
        </p:nvSpPr>
        <p:spPr>
          <a:xfrm>
            <a:off x="11055744" y="6193941"/>
            <a:ext cx="779767" cy="365125"/>
          </a:xfrm>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5565932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DFC25-804F-4F60-B5D1-E9A9344F1C6D}"/>
              </a:ext>
            </a:extLst>
          </p:cNvPr>
          <p:cNvSpPr>
            <a:spLocks noGrp="1"/>
          </p:cNvSpPr>
          <p:nvPr>
            <p:ph type="title"/>
          </p:nvPr>
        </p:nvSpPr>
        <p:spPr>
          <a:xfrm>
            <a:off x="1644243" y="481496"/>
            <a:ext cx="9977816" cy="978187"/>
          </a:xfrm>
        </p:spPr>
        <p:txBody>
          <a:bodyPr>
            <a:normAutofit/>
          </a:bodyPr>
          <a:lstStyle/>
          <a:p>
            <a:r>
              <a:rPr lang="en-US" sz="5400" b="1" dirty="0">
                <a:latin typeface="Candara" panose="020E0502030303020204" pitchFamily="34" charset="0"/>
              </a:rPr>
              <a:t>Is Absolute</a:t>
            </a:r>
          </a:p>
        </p:txBody>
      </p:sp>
      <p:sp>
        <p:nvSpPr>
          <p:cNvPr id="3" name="Content Placeholder 2">
            <a:extLst>
              <a:ext uri="{FF2B5EF4-FFF2-40B4-BE49-F238E27FC236}">
                <a16:creationId xmlns:a16="http://schemas.microsoft.com/office/drawing/2014/main" id="{EE1D83F3-3EB2-4B1B-A109-0CDF202AB226}"/>
              </a:ext>
            </a:extLst>
          </p:cNvPr>
          <p:cNvSpPr>
            <a:spLocks noGrp="1"/>
          </p:cNvSpPr>
          <p:nvPr>
            <p:ph idx="1"/>
          </p:nvPr>
        </p:nvSpPr>
        <p:spPr>
          <a:xfrm>
            <a:off x="1526795" y="1610685"/>
            <a:ext cx="10095263" cy="4885117"/>
          </a:xfrm>
        </p:spPr>
        <p:txBody>
          <a:bodyPr>
            <a:normAutofit/>
          </a:bodyPr>
          <a:lstStyle/>
          <a:p>
            <a:pPr marL="0" indent="0">
              <a:buNone/>
            </a:pPr>
            <a:r>
              <a:rPr lang="en-US" sz="3600" b="1" dirty="0">
                <a:latin typeface="Candara" panose="020E0502030303020204" pitchFamily="34" charset="0"/>
              </a:rPr>
              <a:t>God seeks righteous men who </a:t>
            </a:r>
            <a:r>
              <a:rPr lang="en-US" sz="3600" b="1" i="1" dirty="0">
                <a:latin typeface="Candara" panose="020E0502030303020204" pitchFamily="34" charset="0"/>
              </a:rPr>
              <a:t>“</a:t>
            </a:r>
            <a:r>
              <a:rPr lang="en-US" sz="3600" b="1" i="1" u="sng" dirty="0">
                <a:latin typeface="Candara" panose="020E0502030303020204" pitchFamily="34" charset="0"/>
              </a:rPr>
              <a:t>walk in Truth</a:t>
            </a:r>
            <a:r>
              <a:rPr lang="en-US" sz="3600" b="1" i="1" dirty="0">
                <a:latin typeface="Candara" panose="020E0502030303020204" pitchFamily="34" charset="0"/>
              </a:rPr>
              <a:t>”</a:t>
            </a:r>
          </a:p>
          <a:p>
            <a:pPr>
              <a:buFont typeface="Wingdings" panose="05000000000000000000" pitchFamily="2" charset="2"/>
              <a:buChar char="§"/>
            </a:pPr>
            <a:r>
              <a:rPr lang="en-US" sz="3200" dirty="0">
                <a:latin typeface="Candara" panose="020E0502030303020204" pitchFamily="34" charset="0"/>
              </a:rPr>
              <a:t>Jeremiah 5:1; cf.  Genesis 18:23-19:23; 3 John 1:4</a:t>
            </a:r>
          </a:p>
          <a:p>
            <a:pPr marL="0" indent="0">
              <a:buNone/>
            </a:pPr>
            <a:r>
              <a:rPr lang="en-US" sz="3600" b="1" dirty="0">
                <a:latin typeface="Candara" panose="020E0502030303020204" pitchFamily="34" charset="0"/>
              </a:rPr>
              <a:t>God’s word is </a:t>
            </a:r>
            <a:r>
              <a:rPr lang="en-US" sz="3600" b="1" i="1" dirty="0">
                <a:latin typeface="Candara" panose="020E0502030303020204" pitchFamily="34" charset="0"/>
              </a:rPr>
              <a:t>“</a:t>
            </a:r>
            <a:r>
              <a:rPr lang="en-US" sz="3600" b="1" i="1" u="sng" dirty="0">
                <a:latin typeface="Candara" panose="020E0502030303020204" pitchFamily="34" charset="0"/>
              </a:rPr>
              <a:t>settled in heaven</a:t>
            </a:r>
            <a:r>
              <a:rPr lang="en-US" sz="3600" b="1" dirty="0">
                <a:latin typeface="Candara" panose="020E0502030303020204" pitchFamily="34" charset="0"/>
              </a:rPr>
              <a:t>” </a:t>
            </a:r>
            <a:r>
              <a:rPr lang="en-US" sz="3600" dirty="0">
                <a:latin typeface="Candara" panose="020E0502030303020204" pitchFamily="34" charset="0"/>
              </a:rPr>
              <a:t>- Psalms 119:89</a:t>
            </a:r>
          </a:p>
          <a:p>
            <a:pPr>
              <a:buFont typeface="Wingdings" panose="05000000000000000000" pitchFamily="2" charset="2"/>
              <a:buChar char="§"/>
            </a:pPr>
            <a:r>
              <a:rPr lang="en-US" sz="3200" dirty="0">
                <a:latin typeface="Candara" panose="020E0502030303020204" pitchFamily="34" charset="0"/>
              </a:rPr>
              <a:t>Isaiah 40:8; Matthew 24:35; 1 Peter 1:25</a:t>
            </a:r>
          </a:p>
          <a:p>
            <a:pPr marL="0" indent="0">
              <a:buNone/>
            </a:pPr>
            <a:r>
              <a:rPr lang="en-US" sz="3600" b="1" dirty="0">
                <a:latin typeface="Candara" panose="020E0502030303020204" pitchFamily="34" charset="0"/>
              </a:rPr>
              <a:t>We are warned that man’s ways lead to death</a:t>
            </a:r>
          </a:p>
          <a:p>
            <a:pPr>
              <a:buFont typeface="Wingdings" panose="05000000000000000000" pitchFamily="2" charset="2"/>
              <a:buChar char="§"/>
            </a:pPr>
            <a:r>
              <a:rPr lang="en-US" sz="3200" dirty="0">
                <a:latin typeface="Candara" panose="020E0502030303020204" pitchFamily="34" charset="0"/>
              </a:rPr>
              <a:t>Proverbs 14:12; Jeremiah 10:23; Romans 6:23a</a:t>
            </a:r>
          </a:p>
          <a:p>
            <a:pPr marL="0" indent="0">
              <a:buNone/>
            </a:pPr>
            <a:r>
              <a:rPr lang="en-US" sz="3600" b="1" dirty="0">
                <a:latin typeface="Candara" panose="020E0502030303020204" pitchFamily="34" charset="0"/>
              </a:rPr>
              <a:t>God has revealed absolute Truth</a:t>
            </a:r>
            <a:r>
              <a:rPr lang="en-US" sz="3600" dirty="0">
                <a:latin typeface="Candara" panose="020E0502030303020204" pitchFamily="34" charset="0"/>
              </a:rPr>
              <a:t> - John 4:23-24</a:t>
            </a:r>
          </a:p>
          <a:p>
            <a:pPr marL="0" indent="0">
              <a:buNone/>
            </a:pPr>
            <a:endParaRPr lang="en-US" sz="3600" dirty="0">
              <a:latin typeface="Candara" panose="020E0502030303020204" pitchFamily="34" charset="0"/>
            </a:endParaRPr>
          </a:p>
          <a:p>
            <a:pPr marL="0" indent="0">
              <a:buNone/>
            </a:pPr>
            <a:endParaRPr lang="en-US" dirty="0"/>
          </a:p>
        </p:txBody>
      </p:sp>
      <p:sp>
        <p:nvSpPr>
          <p:cNvPr id="4" name="Rectangle 3">
            <a:extLst>
              <a:ext uri="{FF2B5EF4-FFF2-40B4-BE49-F238E27FC236}">
                <a16:creationId xmlns:a16="http://schemas.microsoft.com/office/drawing/2014/main" id="{E2750B5C-44E7-4BF0-BB7C-87F246694836}"/>
              </a:ext>
            </a:extLst>
          </p:cNvPr>
          <p:cNvSpPr/>
          <p:nvPr/>
        </p:nvSpPr>
        <p:spPr>
          <a:xfrm rot="16200000">
            <a:off x="-614328" y="1956692"/>
            <a:ext cx="2460931" cy="1015663"/>
          </a:xfrm>
          <a:prstGeom prst="rect">
            <a:avLst/>
          </a:prstGeom>
          <a:noFill/>
        </p:spPr>
        <p:txBody>
          <a:bodyPr wrap="none" lIns="91440" tIns="45720" rIns="91440" bIns="45720">
            <a:spAutoFit/>
          </a:bodyPr>
          <a:lstStyle/>
          <a:p>
            <a:pPr algn="ctr"/>
            <a:r>
              <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TRUTH</a:t>
            </a:r>
          </a:p>
        </p:txBody>
      </p:sp>
      <p:sp>
        <p:nvSpPr>
          <p:cNvPr id="6" name="Slide Number Placeholder 5">
            <a:extLst>
              <a:ext uri="{FF2B5EF4-FFF2-40B4-BE49-F238E27FC236}">
                <a16:creationId xmlns:a16="http://schemas.microsoft.com/office/drawing/2014/main" id="{37D0ECAF-0CE0-4CE3-B1CC-95492D3890A3}"/>
              </a:ext>
            </a:extLst>
          </p:cNvPr>
          <p:cNvSpPr>
            <a:spLocks noGrp="1"/>
          </p:cNvSpPr>
          <p:nvPr>
            <p:ph type="sldNum" sz="quarter" idx="12"/>
          </p:nvPr>
        </p:nvSpPr>
        <p:spPr>
          <a:xfrm>
            <a:off x="11053351" y="6182066"/>
            <a:ext cx="779767" cy="365125"/>
          </a:xfrm>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7100990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DFC25-804F-4F60-B5D1-E9A9344F1C6D}"/>
              </a:ext>
            </a:extLst>
          </p:cNvPr>
          <p:cNvSpPr>
            <a:spLocks noGrp="1"/>
          </p:cNvSpPr>
          <p:nvPr>
            <p:ph type="title"/>
          </p:nvPr>
        </p:nvSpPr>
        <p:spPr>
          <a:xfrm>
            <a:off x="1644243" y="481496"/>
            <a:ext cx="10439452" cy="978187"/>
          </a:xfrm>
        </p:spPr>
        <p:txBody>
          <a:bodyPr>
            <a:normAutofit/>
          </a:bodyPr>
          <a:lstStyle/>
          <a:p>
            <a:r>
              <a:rPr lang="en-US" sz="5400" b="1" dirty="0">
                <a:latin typeface="Candara" panose="020E0502030303020204" pitchFamily="34" charset="0"/>
              </a:rPr>
              <a:t>From the Right Source</a:t>
            </a:r>
          </a:p>
        </p:txBody>
      </p:sp>
      <p:sp>
        <p:nvSpPr>
          <p:cNvPr id="3" name="Content Placeholder 2">
            <a:extLst>
              <a:ext uri="{FF2B5EF4-FFF2-40B4-BE49-F238E27FC236}">
                <a16:creationId xmlns:a16="http://schemas.microsoft.com/office/drawing/2014/main" id="{EE1D83F3-3EB2-4B1B-A109-0CDF202AB226}"/>
              </a:ext>
            </a:extLst>
          </p:cNvPr>
          <p:cNvSpPr>
            <a:spLocks noGrp="1"/>
          </p:cNvSpPr>
          <p:nvPr>
            <p:ph idx="1"/>
          </p:nvPr>
        </p:nvSpPr>
        <p:spPr>
          <a:xfrm>
            <a:off x="1526795" y="1610685"/>
            <a:ext cx="10556899" cy="4936506"/>
          </a:xfrm>
        </p:spPr>
        <p:txBody>
          <a:bodyPr>
            <a:normAutofit fontScale="92500"/>
          </a:bodyPr>
          <a:lstStyle/>
          <a:p>
            <a:pPr marL="0" indent="0">
              <a:buNone/>
            </a:pPr>
            <a:r>
              <a:rPr lang="en-US" sz="3600" b="1" dirty="0">
                <a:latin typeface="Candara" panose="020E0502030303020204" pitchFamily="34" charset="0"/>
              </a:rPr>
              <a:t>The source of Truth is God’s Word </a:t>
            </a:r>
            <a:r>
              <a:rPr lang="en-US" sz="3600" dirty="0">
                <a:latin typeface="Candara" panose="020E0502030303020204" pitchFamily="34" charset="0"/>
              </a:rPr>
              <a:t>- John 17:17</a:t>
            </a:r>
          </a:p>
          <a:p>
            <a:pPr marL="0" indent="0">
              <a:buNone/>
            </a:pPr>
            <a:r>
              <a:rPr lang="en-US" sz="3600" b="1" dirty="0">
                <a:latin typeface="Candara" panose="020E0502030303020204" pitchFamily="34" charset="0"/>
              </a:rPr>
              <a:t>God revealed Truth on important spiritual matters</a:t>
            </a:r>
          </a:p>
          <a:p>
            <a:pPr>
              <a:buFont typeface="Wingdings" panose="05000000000000000000" pitchFamily="2" charset="2"/>
              <a:buChar char="§"/>
            </a:pPr>
            <a:r>
              <a:rPr lang="en-US" sz="3200" u="sng" dirty="0">
                <a:latin typeface="Candara" panose="020E0502030303020204" pitchFamily="34" charset="0"/>
              </a:rPr>
              <a:t>Sin &amp; Salvation from Sin</a:t>
            </a:r>
            <a:r>
              <a:rPr lang="en-US" sz="3200" dirty="0">
                <a:latin typeface="Candara" panose="020E0502030303020204" pitchFamily="34" charset="0"/>
              </a:rPr>
              <a:t> - Mark 16:16; John 8:31-32</a:t>
            </a:r>
          </a:p>
          <a:p>
            <a:pPr lvl="1">
              <a:buFont typeface="Wingdings" panose="05000000000000000000" pitchFamily="2" charset="2"/>
              <a:buChar char="§"/>
            </a:pPr>
            <a:r>
              <a:rPr lang="en-US" sz="2800" dirty="0">
                <a:latin typeface="Candara" panose="020E0502030303020204" pitchFamily="34" charset="0"/>
              </a:rPr>
              <a:t>Belief (faith) only will not save - James 2:19, 24, 26</a:t>
            </a:r>
          </a:p>
          <a:p>
            <a:pPr>
              <a:buFont typeface="Wingdings" panose="05000000000000000000" pitchFamily="2" charset="2"/>
              <a:buChar char="§"/>
            </a:pPr>
            <a:r>
              <a:rPr lang="en-US" sz="3200" u="sng" dirty="0">
                <a:latin typeface="Candara" panose="020E0502030303020204" pitchFamily="34" charset="0"/>
              </a:rPr>
              <a:t>Morality</a:t>
            </a:r>
            <a:r>
              <a:rPr lang="en-US" sz="3200" dirty="0">
                <a:latin typeface="Candara" panose="020E0502030303020204" pitchFamily="34" charset="0"/>
              </a:rPr>
              <a:t> - 1 Corinthians 6:9-11; Romans 1:17-32</a:t>
            </a:r>
          </a:p>
          <a:p>
            <a:pPr lvl="1">
              <a:buFont typeface="Wingdings" panose="05000000000000000000" pitchFamily="2" charset="2"/>
              <a:buChar char="§"/>
            </a:pPr>
            <a:r>
              <a:rPr lang="en-US" sz="2800" dirty="0">
                <a:latin typeface="Candara" panose="020E0502030303020204" pitchFamily="34" charset="0"/>
              </a:rPr>
              <a:t>Abortion, homosexuality, et al., will condemn one’s soul</a:t>
            </a:r>
          </a:p>
          <a:p>
            <a:pPr>
              <a:buFont typeface="Wingdings" panose="05000000000000000000" pitchFamily="2" charset="2"/>
              <a:buChar char="§"/>
            </a:pPr>
            <a:r>
              <a:rPr lang="en-US" sz="3200" u="sng" dirty="0">
                <a:latin typeface="Candara" panose="020E0502030303020204" pitchFamily="34" charset="0"/>
              </a:rPr>
              <a:t>The Church</a:t>
            </a:r>
            <a:r>
              <a:rPr lang="en-US" sz="3200" dirty="0">
                <a:latin typeface="Candara" panose="020E0502030303020204" pitchFamily="34" charset="0"/>
              </a:rPr>
              <a:t> - Matt. 16:18; Col. 1:18; Eph. 1:22-23; 4:4; Acts 20:28</a:t>
            </a:r>
          </a:p>
          <a:p>
            <a:pPr lvl="1">
              <a:buFont typeface="Wingdings" panose="05000000000000000000" pitchFamily="2" charset="2"/>
              <a:buChar char="§"/>
            </a:pPr>
            <a:r>
              <a:rPr lang="en-US" sz="2800" dirty="0">
                <a:latin typeface="Candara" panose="020E0502030303020204" pitchFamily="34" charset="0"/>
              </a:rPr>
              <a:t>One Head, One church, One body - purchased with Christ’s blood</a:t>
            </a:r>
          </a:p>
          <a:p>
            <a:pPr>
              <a:buFont typeface="Wingdings" panose="05000000000000000000" pitchFamily="2" charset="2"/>
              <a:buChar char="§"/>
            </a:pPr>
            <a:endParaRPr lang="en-US" sz="3200" dirty="0">
              <a:latin typeface="Candara" panose="020E0502030303020204" pitchFamily="34" charset="0"/>
            </a:endParaRPr>
          </a:p>
          <a:p>
            <a:pPr>
              <a:buFont typeface="Wingdings" panose="05000000000000000000" pitchFamily="2" charset="2"/>
              <a:buChar char="§"/>
            </a:pPr>
            <a:endParaRPr lang="en-US" sz="3600" b="1" dirty="0">
              <a:latin typeface="Candara" panose="020E0502030303020204" pitchFamily="34" charset="0"/>
            </a:endParaRPr>
          </a:p>
        </p:txBody>
      </p:sp>
      <p:sp>
        <p:nvSpPr>
          <p:cNvPr id="4" name="Rectangle 3">
            <a:extLst>
              <a:ext uri="{FF2B5EF4-FFF2-40B4-BE49-F238E27FC236}">
                <a16:creationId xmlns:a16="http://schemas.microsoft.com/office/drawing/2014/main" id="{E2750B5C-44E7-4BF0-BB7C-87F246694836}"/>
              </a:ext>
            </a:extLst>
          </p:cNvPr>
          <p:cNvSpPr/>
          <p:nvPr/>
        </p:nvSpPr>
        <p:spPr>
          <a:xfrm rot="16200000">
            <a:off x="-2105622" y="3447529"/>
            <a:ext cx="5440657" cy="1015663"/>
          </a:xfrm>
          <a:prstGeom prst="rect">
            <a:avLst/>
          </a:prstGeom>
          <a:noFill/>
        </p:spPr>
        <p:txBody>
          <a:bodyPr wrap="square" lIns="91440" tIns="45720" rIns="91440" bIns="45720">
            <a:spAutoFit/>
          </a:bodyPr>
          <a:lstStyle/>
          <a:p>
            <a:pPr algn="ctr"/>
            <a:r>
              <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TRUTH Must Be</a:t>
            </a:r>
          </a:p>
        </p:txBody>
      </p:sp>
      <p:sp>
        <p:nvSpPr>
          <p:cNvPr id="6" name="Slide Number Placeholder 5">
            <a:extLst>
              <a:ext uri="{FF2B5EF4-FFF2-40B4-BE49-F238E27FC236}">
                <a16:creationId xmlns:a16="http://schemas.microsoft.com/office/drawing/2014/main" id="{277352ED-18F6-4DCE-9A19-B5440CF93503}"/>
              </a:ext>
            </a:extLst>
          </p:cNvPr>
          <p:cNvSpPr>
            <a:spLocks noGrp="1"/>
          </p:cNvSpPr>
          <p:nvPr>
            <p:ph type="sldNum" sz="quarter" idx="12"/>
          </p:nvPr>
        </p:nvSpPr>
        <p:spPr>
          <a:xfrm>
            <a:off x="11053350" y="6182066"/>
            <a:ext cx="779767" cy="365125"/>
          </a:xfrm>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7581502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DFC25-804F-4F60-B5D1-E9A9344F1C6D}"/>
              </a:ext>
            </a:extLst>
          </p:cNvPr>
          <p:cNvSpPr>
            <a:spLocks noGrp="1"/>
          </p:cNvSpPr>
          <p:nvPr>
            <p:ph type="title"/>
          </p:nvPr>
        </p:nvSpPr>
        <p:spPr>
          <a:xfrm>
            <a:off x="1644243" y="481496"/>
            <a:ext cx="10439452" cy="978187"/>
          </a:xfrm>
        </p:spPr>
        <p:txBody>
          <a:bodyPr>
            <a:normAutofit/>
          </a:bodyPr>
          <a:lstStyle/>
          <a:p>
            <a:r>
              <a:rPr lang="en-US" sz="5400" b="1" dirty="0">
                <a:latin typeface="Candara" panose="020E0502030303020204" pitchFamily="34" charset="0"/>
              </a:rPr>
              <a:t>Searched For</a:t>
            </a:r>
          </a:p>
        </p:txBody>
      </p:sp>
      <p:sp>
        <p:nvSpPr>
          <p:cNvPr id="3" name="Content Placeholder 2">
            <a:extLst>
              <a:ext uri="{FF2B5EF4-FFF2-40B4-BE49-F238E27FC236}">
                <a16:creationId xmlns:a16="http://schemas.microsoft.com/office/drawing/2014/main" id="{EE1D83F3-3EB2-4B1B-A109-0CDF202AB226}"/>
              </a:ext>
            </a:extLst>
          </p:cNvPr>
          <p:cNvSpPr>
            <a:spLocks noGrp="1"/>
          </p:cNvSpPr>
          <p:nvPr>
            <p:ph idx="1"/>
          </p:nvPr>
        </p:nvSpPr>
        <p:spPr>
          <a:xfrm>
            <a:off x="1526795" y="1610685"/>
            <a:ext cx="10439451" cy="4885118"/>
          </a:xfrm>
        </p:spPr>
        <p:txBody>
          <a:bodyPr>
            <a:normAutofit/>
          </a:bodyPr>
          <a:lstStyle/>
          <a:p>
            <a:pPr marL="0" indent="0">
              <a:buNone/>
            </a:pPr>
            <a:r>
              <a:rPr lang="en-US" sz="3600" b="1" dirty="0">
                <a:latin typeface="Candara" panose="020E0502030303020204" pitchFamily="34" charset="0"/>
              </a:rPr>
              <a:t>The Bereans’ example should be followed - </a:t>
            </a:r>
            <a:r>
              <a:rPr lang="en-US" sz="3600" dirty="0">
                <a:latin typeface="Candara" panose="020E0502030303020204" pitchFamily="34" charset="0"/>
              </a:rPr>
              <a:t>Acts 17:11</a:t>
            </a:r>
            <a:endParaRPr lang="en-US" sz="3200" dirty="0">
              <a:latin typeface="Candara" panose="020E0502030303020204" pitchFamily="34" charset="0"/>
            </a:endParaRPr>
          </a:p>
          <a:p>
            <a:pPr>
              <a:buFont typeface="Wingdings" panose="05000000000000000000" pitchFamily="2" charset="2"/>
              <a:buChar char="§"/>
            </a:pPr>
            <a:r>
              <a:rPr lang="en-US" sz="3200" dirty="0">
                <a:latin typeface="Candara" panose="020E0502030303020204" pitchFamily="34" charset="0"/>
              </a:rPr>
              <a:t>They were not interested in impressing men</a:t>
            </a:r>
          </a:p>
          <a:p>
            <a:pPr>
              <a:buFont typeface="Wingdings" panose="05000000000000000000" pitchFamily="2" charset="2"/>
              <a:buChar char="§"/>
            </a:pPr>
            <a:r>
              <a:rPr lang="en-US" sz="3200" dirty="0">
                <a:latin typeface="Candara" panose="020E0502030303020204" pitchFamily="34" charset="0"/>
              </a:rPr>
              <a:t>They were</a:t>
            </a:r>
            <a:r>
              <a:rPr lang="en-US" sz="3200" b="1" i="1" dirty="0">
                <a:latin typeface="Candara" panose="020E0502030303020204" pitchFamily="34" charset="0"/>
              </a:rPr>
              <a:t> “more noble” </a:t>
            </a:r>
            <a:r>
              <a:rPr lang="en-US" sz="3200" dirty="0">
                <a:latin typeface="Candara" panose="020E0502030303020204" pitchFamily="34" charset="0"/>
              </a:rPr>
              <a:t>(fair minded, open minded)</a:t>
            </a:r>
          </a:p>
          <a:p>
            <a:pPr>
              <a:buFont typeface="Wingdings" panose="05000000000000000000" pitchFamily="2" charset="2"/>
              <a:buChar char="§"/>
            </a:pPr>
            <a:r>
              <a:rPr lang="en-US" sz="3200" b="1" i="1" dirty="0">
                <a:latin typeface="Candara" panose="020E0502030303020204" pitchFamily="34" charset="0"/>
              </a:rPr>
              <a:t>“Searched the scriptures daily” </a:t>
            </a:r>
            <a:r>
              <a:rPr lang="en-US" sz="3200" dirty="0">
                <a:latin typeface="Candara" panose="020E0502030303020204" pitchFamily="34" charset="0"/>
              </a:rPr>
              <a:t>- they wanted the Trut</a:t>
            </a:r>
            <a:r>
              <a:rPr lang="en-US" sz="3000" dirty="0">
                <a:latin typeface="Candara" panose="020E0502030303020204" pitchFamily="34" charset="0"/>
              </a:rPr>
              <a:t>h</a:t>
            </a:r>
          </a:p>
          <a:p>
            <a:pPr lvl="1">
              <a:buFont typeface="Wingdings" panose="05000000000000000000" pitchFamily="2" charset="2"/>
              <a:buChar char="§"/>
            </a:pPr>
            <a:r>
              <a:rPr lang="en-US" sz="2600" dirty="0">
                <a:latin typeface="Candara" panose="020E0502030303020204" pitchFamily="34" charset="0"/>
              </a:rPr>
              <a:t>Cf. Acts 10:29-33</a:t>
            </a:r>
          </a:p>
          <a:p>
            <a:pPr>
              <a:buFont typeface="Wingdings" panose="05000000000000000000" pitchFamily="2" charset="2"/>
              <a:buChar char="§"/>
            </a:pPr>
            <a:r>
              <a:rPr lang="en-US" sz="3200" dirty="0">
                <a:latin typeface="Candara" panose="020E0502030303020204" pitchFamily="34" charset="0"/>
              </a:rPr>
              <a:t>They verified that what Paul &amp; Silas taught was according to God’s word, the </a:t>
            </a:r>
            <a:r>
              <a:rPr lang="en-US" sz="3200" b="1" dirty="0">
                <a:latin typeface="Candara" panose="020E0502030303020204" pitchFamily="34" charset="0"/>
              </a:rPr>
              <a:t>Truth</a:t>
            </a:r>
          </a:p>
          <a:p>
            <a:pPr>
              <a:buFont typeface="Wingdings" panose="05000000000000000000" pitchFamily="2" charset="2"/>
              <a:buChar char="§"/>
            </a:pPr>
            <a:r>
              <a:rPr lang="en-US" sz="3200" dirty="0">
                <a:latin typeface="Candara" panose="020E0502030303020204" pitchFamily="34" charset="0"/>
              </a:rPr>
              <a:t>They respected authority and feared God</a:t>
            </a:r>
          </a:p>
          <a:p>
            <a:pPr marL="914400" lvl="2" indent="0">
              <a:buNone/>
            </a:pPr>
            <a:endParaRPr lang="en-US" sz="2600" dirty="0">
              <a:latin typeface="Candara" panose="020E0502030303020204" pitchFamily="34" charset="0"/>
            </a:endParaRPr>
          </a:p>
          <a:p>
            <a:pPr lvl="2">
              <a:buFont typeface="Wingdings" panose="05000000000000000000" pitchFamily="2" charset="2"/>
              <a:buChar char="§"/>
            </a:pPr>
            <a:endParaRPr lang="en-US" sz="2800" dirty="0">
              <a:latin typeface="Candara" panose="020E0502030303020204" pitchFamily="34" charset="0"/>
            </a:endParaRPr>
          </a:p>
          <a:p>
            <a:pPr lvl="1">
              <a:buFont typeface="Wingdings" panose="05000000000000000000" pitchFamily="2" charset="2"/>
              <a:buChar char="§"/>
            </a:pPr>
            <a:endParaRPr lang="en-US" sz="3000" dirty="0">
              <a:latin typeface="Candara" panose="020E0502030303020204" pitchFamily="34" charset="0"/>
            </a:endParaRPr>
          </a:p>
          <a:p>
            <a:pPr marL="0" indent="0">
              <a:buNone/>
            </a:pPr>
            <a:endParaRPr lang="en-US" sz="3600" b="1" dirty="0">
              <a:latin typeface="Candara" panose="020E0502030303020204" pitchFamily="34" charset="0"/>
            </a:endParaRPr>
          </a:p>
          <a:p>
            <a:pPr>
              <a:buFont typeface="Wingdings" panose="05000000000000000000" pitchFamily="2" charset="2"/>
              <a:buChar char="§"/>
            </a:pPr>
            <a:endParaRPr lang="en-US" sz="3200" dirty="0">
              <a:latin typeface="Candara" panose="020E0502030303020204" pitchFamily="34" charset="0"/>
            </a:endParaRPr>
          </a:p>
        </p:txBody>
      </p:sp>
      <p:sp>
        <p:nvSpPr>
          <p:cNvPr id="4" name="Rectangle 3">
            <a:extLst>
              <a:ext uri="{FF2B5EF4-FFF2-40B4-BE49-F238E27FC236}">
                <a16:creationId xmlns:a16="http://schemas.microsoft.com/office/drawing/2014/main" id="{E2750B5C-44E7-4BF0-BB7C-87F246694836}"/>
              </a:ext>
            </a:extLst>
          </p:cNvPr>
          <p:cNvSpPr/>
          <p:nvPr/>
        </p:nvSpPr>
        <p:spPr>
          <a:xfrm rot="16200000">
            <a:off x="-2105622" y="3447529"/>
            <a:ext cx="5440657" cy="1015663"/>
          </a:xfrm>
          <a:prstGeom prst="rect">
            <a:avLst/>
          </a:prstGeom>
          <a:noFill/>
        </p:spPr>
        <p:txBody>
          <a:bodyPr wrap="square" lIns="91440" tIns="45720" rIns="91440" bIns="45720">
            <a:spAutoFit/>
          </a:bodyPr>
          <a:lstStyle/>
          <a:p>
            <a:pPr algn="ctr"/>
            <a:r>
              <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TRUTH Must Be</a:t>
            </a:r>
          </a:p>
        </p:txBody>
      </p:sp>
      <p:sp>
        <p:nvSpPr>
          <p:cNvPr id="6" name="Slide Number Placeholder 5">
            <a:extLst>
              <a:ext uri="{FF2B5EF4-FFF2-40B4-BE49-F238E27FC236}">
                <a16:creationId xmlns:a16="http://schemas.microsoft.com/office/drawing/2014/main" id="{8B49CE84-8D73-42C5-BE59-8BF3DFF78341}"/>
              </a:ext>
            </a:extLst>
          </p:cNvPr>
          <p:cNvSpPr>
            <a:spLocks noGrp="1"/>
          </p:cNvSpPr>
          <p:nvPr>
            <p:ph type="sldNum" sz="quarter" idx="12"/>
          </p:nvPr>
        </p:nvSpPr>
        <p:spPr>
          <a:xfrm>
            <a:off x="11053350" y="6182066"/>
            <a:ext cx="779767" cy="365125"/>
          </a:xfrm>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6657013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DFC25-804F-4F60-B5D1-E9A9344F1C6D}"/>
              </a:ext>
            </a:extLst>
          </p:cNvPr>
          <p:cNvSpPr>
            <a:spLocks noGrp="1"/>
          </p:cNvSpPr>
          <p:nvPr>
            <p:ph type="title"/>
          </p:nvPr>
        </p:nvSpPr>
        <p:spPr>
          <a:xfrm>
            <a:off x="1644243" y="481496"/>
            <a:ext cx="10439452" cy="978187"/>
          </a:xfrm>
        </p:spPr>
        <p:txBody>
          <a:bodyPr>
            <a:normAutofit/>
          </a:bodyPr>
          <a:lstStyle/>
          <a:p>
            <a:r>
              <a:rPr lang="en-US" sz="5400" b="1" dirty="0">
                <a:latin typeface="Candara" panose="020E0502030303020204" pitchFamily="34" charset="0"/>
              </a:rPr>
              <a:t>Obeyed</a:t>
            </a:r>
          </a:p>
        </p:txBody>
      </p:sp>
      <p:sp>
        <p:nvSpPr>
          <p:cNvPr id="3" name="Content Placeholder 2">
            <a:extLst>
              <a:ext uri="{FF2B5EF4-FFF2-40B4-BE49-F238E27FC236}">
                <a16:creationId xmlns:a16="http://schemas.microsoft.com/office/drawing/2014/main" id="{EE1D83F3-3EB2-4B1B-A109-0CDF202AB226}"/>
              </a:ext>
            </a:extLst>
          </p:cNvPr>
          <p:cNvSpPr>
            <a:spLocks noGrp="1"/>
          </p:cNvSpPr>
          <p:nvPr>
            <p:ph idx="1"/>
          </p:nvPr>
        </p:nvSpPr>
        <p:spPr>
          <a:xfrm>
            <a:off x="1526795" y="1610686"/>
            <a:ext cx="10439451" cy="4300536"/>
          </a:xfrm>
        </p:spPr>
        <p:txBody>
          <a:bodyPr>
            <a:normAutofit/>
          </a:bodyPr>
          <a:lstStyle/>
          <a:p>
            <a:pPr marL="0" indent="0">
              <a:buNone/>
            </a:pPr>
            <a:r>
              <a:rPr lang="en-US" sz="3600" b="1" dirty="0">
                <a:latin typeface="Candara" panose="020E0502030303020204" pitchFamily="34" charset="0"/>
              </a:rPr>
              <a:t>To be pleasing to God, obedience is essential</a:t>
            </a:r>
          </a:p>
          <a:p>
            <a:pPr>
              <a:buFont typeface="Wingdings" panose="05000000000000000000" pitchFamily="2" charset="2"/>
              <a:buChar char="§"/>
            </a:pPr>
            <a:r>
              <a:rPr lang="en-US" sz="3200" dirty="0">
                <a:latin typeface="Candara" panose="020E0502030303020204" pitchFamily="34" charset="0"/>
              </a:rPr>
              <a:t>Romans 2:6, 8; Galatians 3:1; 5:7; 4:16</a:t>
            </a:r>
          </a:p>
          <a:p>
            <a:pPr marL="0" indent="0">
              <a:buNone/>
            </a:pPr>
            <a:r>
              <a:rPr lang="en-US" sz="3600" b="1" dirty="0">
                <a:latin typeface="Candara" panose="020E0502030303020204" pitchFamily="34" charset="0"/>
              </a:rPr>
              <a:t>Christ is the Author of eternal salvation to believers</a:t>
            </a:r>
          </a:p>
          <a:p>
            <a:pPr>
              <a:buFont typeface="Wingdings" panose="05000000000000000000" pitchFamily="2" charset="2"/>
              <a:buChar char="§"/>
            </a:pPr>
            <a:r>
              <a:rPr lang="en-US" sz="3200" dirty="0">
                <a:latin typeface="Candara" panose="020E0502030303020204" pitchFamily="34" charset="0"/>
              </a:rPr>
              <a:t>Hebrews 5:8-9; John 20:31; 1 John 5:13</a:t>
            </a:r>
          </a:p>
          <a:p>
            <a:pPr marL="0" indent="0">
              <a:buNone/>
            </a:pPr>
            <a:r>
              <a:rPr lang="en-US" sz="3600" b="1" dirty="0">
                <a:latin typeface="Candara" panose="020E0502030303020204" pitchFamily="34" charset="0"/>
              </a:rPr>
              <a:t>We must obey the Truth </a:t>
            </a:r>
            <a:r>
              <a:rPr lang="en-US" sz="3600" b="1" i="1" dirty="0">
                <a:latin typeface="Candara" panose="020E0502030303020204" pitchFamily="34" charset="0"/>
              </a:rPr>
              <a:t>“</a:t>
            </a:r>
            <a:r>
              <a:rPr lang="en-US" sz="3600" b="1" i="1" u="sng" dirty="0">
                <a:latin typeface="Candara" panose="020E0502030303020204" pitchFamily="34" charset="0"/>
              </a:rPr>
              <a:t>from the heart</a:t>
            </a:r>
            <a:r>
              <a:rPr lang="en-US" sz="3600" b="1" i="1" dirty="0">
                <a:latin typeface="Candara" panose="020E0502030303020204" pitchFamily="34" charset="0"/>
              </a:rPr>
              <a:t>” </a:t>
            </a:r>
          </a:p>
          <a:p>
            <a:pPr>
              <a:buFont typeface="Wingdings" panose="05000000000000000000" pitchFamily="2" charset="2"/>
              <a:buChar char="§"/>
            </a:pPr>
            <a:r>
              <a:rPr lang="en-US" sz="3200" dirty="0">
                <a:latin typeface="Candara" panose="020E0502030303020204" pitchFamily="34" charset="0"/>
              </a:rPr>
              <a:t>Romans 6:16-18</a:t>
            </a:r>
          </a:p>
          <a:p>
            <a:pPr marL="0" indent="0">
              <a:buNone/>
            </a:pPr>
            <a:endParaRPr lang="en-US" sz="3600" b="1" dirty="0">
              <a:latin typeface="Candara" panose="020E0502030303020204" pitchFamily="34" charset="0"/>
            </a:endParaRPr>
          </a:p>
          <a:p>
            <a:pPr marL="0" indent="0">
              <a:buNone/>
            </a:pPr>
            <a:endParaRPr lang="en-US" sz="3600" b="1" dirty="0">
              <a:latin typeface="Candara" panose="020E0502030303020204" pitchFamily="34" charset="0"/>
            </a:endParaRPr>
          </a:p>
        </p:txBody>
      </p:sp>
      <p:sp>
        <p:nvSpPr>
          <p:cNvPr id="4" name="Rectangle 3">
            <a:extLst>
              <a:ext uri="{FF2B5EF4-FFF2-40B4-BE49-F238E27FC236}">
                <a16:creationId xmlns:a16="http://schemas.microsoft.com/office/drawing/2014/main" id="{E2750B5C-44E7-4BF0-BB7C-87F246694836}"/>
              </a:ext>
            </a:extLst>
          </p:cNvPr>
          <p:cNvSpPr/>
          <p:nvPr/>
        </p:nvSpPr>
        <p:spPr>
          <a:xfrm rot="16200000">
            <a:off x="-2105622" y="3447529"/>
            <a:ext cx="5440657" cy="1015663"/>
          </a:xfrm>
          <a:prstGeom prst="rect">
            <a:avLst/>
          </a:prstGeom>
          <a:noFill/>
        </p:spPr>
        <p:txBody>
          <a:bodyPr wrap="square" lIns="91440" tIns="45720" rIns="91440" bIns="45720">
            <a:spAutoFit/>
          </a:bodyPr>
          <a:lstStyle/>
          <a:p>
            <a:pPr algn="ctr"/>
            <a:r>
              <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TRUTH Must Be</a:t>
            </a:r>
          </a:p>
        </p:txBody>
      </p:sp>
      <p:sp>
        <p:nvSpPr>
          <p:cNvPr id="6" name="Slide Number Placeholder 5">
            <a:extLst>
              <a:ext uri="{FF2B5EF4-FFF2-40B4-BE49-F238E27FC236}">
                <a16:creationId xmlns:a16="http://schemas.microsoft.com/office/drawing/2014/main" id="{9A94D754-BC6C-4215-9B28-59D2509F1FB1}"/>
              </a:ext>
            </a:extLst>
          </p:cNvPr>
          <p:cNvSpPr>
            <a:spLocks noGrp="1"/>
          </p:cNvSpPr>
          <p:nvPr>
            <p:ph type="sldNum" sz="quarter" idx="12"/>
          </p:nvPr>
        </p:nvSpPr>
        <p:spPr>
          <a:xfrm>
            <a:off x="11055854" y="6182066"/>
            <a:ext cx="779767" cy="365125"/>
          </a:xfrm>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5721821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DFC25-804F-4F60-B5D1-E9A9344F1C6D}"/>
              </a:ext>
            </a:extLst>
          </p:cNvPr>
          <p:cNvSpPr>
            <a:spLocks noGrp="1"/>
          </p:cNvSpPr>
          <p:nvPr>
            <p:ph type="title"/>
          </p:nvPr>
        </p:nvSpPr>
        <p:spPr>
          <a:xfrm>
            <a:off x="1644243" y="481496"/>
            <a:ext cx="10439452" cy="978187"/>
          </a:xfrm>
        </p:spPr>
        <p:txBody>
          <a:bodyPr>
            <a:normAutofit/>
          </a:bodyPr>
          <a:lstStyle/>
          <a:p>
            <a:r>
              <a:rPr lang="en-US" sz="5400" b="1" dirty="0">
                <a:latin typeface="Candara" panose="020E0502030303020204" pitchFamily="34" charset="0"/>
              </a:rPr>
              <a:t>Loved</a:t>
            </a:r>
          </a:p>
        </p:txBody>
      </p:sp>
      <p:sp>
        <p:nvSpPr>
          <p:cNvPr id="3" name="Content Placeholder 2">
            <a:extLst>
              <a:ext uri="{FF2B5EF4-FFF2-40B4-BE49-F238E27FC236}">
                <a16:creationId xmlns:a16="http://schemas.microsoft.com/office/drawing/2014/main" id="{EE1D83F3-3EB2-4B1B-A109-0CDF202AB226}"/>
              </a:ext>
            </a:extLst>
          </p:cNvPr>
          <p:cNvSpPr>
            <a:spLocks noGrp="1"/>
          </p:cNvSpPr>
          <p:nvPr>
            <p:ph idx="1"/>
          </p:nvPr>
        </p:nvSpPr>
        <p:spPr>
          <a:xfrm>
            <a:off x="1526794" y="1610685"/>
            <a:ext cx="10665205" cy="4136971"/>
          </a:xfrm>
        </p:spPr>
        <p:txBody>
          <a:bodyPr>
            <a:normAutofit/>
          </a:bodyPr>
          <a:lstStyle/>
          <a:p>
            <a:pPr marL="0" indent="0">
              <a:buNone/>
            </a:pPr>
            <a:r>
              <a:rPr lang="en-US" sz="3600" b="1" dirty="0">
                <a:latin typeface="Candara" panose="020E0502030303020204" pitchFamily="34" charset="0"/>
              </a:rPr>
              <a:t>One will speak of that which he loves </a:t>
            </a:r>
          </a:p>
          <a:p>
            <a:pPr>
              <a:buFont typeface="Wingdings" panose="05000000000000000000" pitchFamily="2" charset="2"/>
              <a:buChar char="§"/>
            </a:pPr>
            <a:r>
              <a:rPr lang="en-US" sz="3200" dirty="0">
                <a:latin typeface="Candara" panose="020E0502030303020204" pitchFamily="34" charset="0"/>
              </a:rPr>
              <a:t>Ephesians 4:15; 1 Peter 4:11</a:t>
            </a:r>
          </a:p>
          <a:p>
            <a:pPr marL="0" indent="0">
              <a:buNone/>
            </a:pPr>
            <a:r>
              <a:rPr lang="en-US" sz="3600" b="1" dirty="0">
                <a:latin typeface="Candara" panose="020E0502030303020204" pitchFamily="34" charset="0"/>
              </a:rPr>
              <a:t>Obeying the Truth is to seek the </a:t>
            </a:r>
            <a:r>
              <a:rPr lang="en-US" sz="3600" b="1" i="1" dirty="0">
                <a:latin typeface="Candara" panose="020E0502030303020204" pitchFamily="34" charset="0"/>
              </a:rPr>
              <a:t>“</a:t>
            </a:r>
            <a:r>
              <a:rPr lang="en-US" sz="3600" b="1" i="1" u="sng" dirty="0">
                <a:latin typeface="Candara" panose="020E0502030303020204" pitchFamily="34" charset="0"/>
              </a:rPr>
              <a:t>love of the Truth</a:t>
            </a:r>
            <a:r>
              <a:rPr lang="en-US" sz="3600" b="1" i="1" dirty="0">
                <a:latin typeface="Candara" panose="020E0502030303020204" pitchFamily="34" charset="0"/>
              </a:rPr>
              <a:t>”</a:t>
            </a:r>
          </a:p>
          <a:p>
            <a:pPr>
              <a:buFont typeface="Wingdings" panose="05000000000000000000" pitchFamily="2" charset="2"/>
              <a:buChar char="§"/>
            </a:pPr>
            <a:r>
              <a:rPr lang="en-US" sz="3200" dirty="0">
                <a:latin typeface="Candara" panose="020E0502030303020204" pitchFamily="34" charset="0"/>
              </a:rPr>
              <a:t>2 Thessalonians 2:10</a:t>
            </a:r>
          </a:p>
          <a:p>
            <a:pPr marL="0" indent="0">
              <a:buNone/>
            </a:pPr>
            <a:r>
              <a:rPr lang="en-US" sz="3600" b="1" dirty="0">
                <a:latin typeface="Candara" panose="020E0502030303020204" pitchFamily="34" charset="0"/>
              </a:rPr>
              <a:t>The </a:t>
            </a:r>
            <a:r>
              <a:rPr lang="en-US" sz="3600" b="1" i="1" dirty="0">
                <a:latin typeface="Candara" panose="020E0502030303020204" pitchFamily="34" charset="0"/>
              </a:rPr>
              <a:t>“</a:t>
            </a:r>
            <a:r>
              <a:rPr lang="en-US" sz="3600" b="1" i="1" u="sng" dirty="0">
                <a:latin typeface="Candara" panose="020E0502030303020204" pitchFamily="34" charset="0"/>
              </a:rPr>
              <a:t>love of the Truth</a:t>
            </a:r>
            <a:r>
              <a:rPr lang="en-US" sz="3600" b="1" i="1" dirty="0">
                <a:latin typeface="Candara" panose="020E0502030303020204" pitchFamily="34" charset="0"/>
              </a:rPr>
              <a:t>” </a:t>
            </a:r>
            <a:r>
              <a:rPr lang="en-US" sz="3600" b="1" dirty="0">
                <a:latin typeface="Candara" panose="020E0502030303020204" pitchFamily="34" charset="0"/>
              </a:rPr>
              <a:t>produces love in our hearts</a:t>
            </a:r>
          </a:p>
          <a:p>
            <a:pPr>
              <a:buFont typeface="Wingdings" panose="05000000000000000000" pitchFamily="2" charset="2"/>
              <a:buChar char="§"/>
            </a:pPr>
            <a:r>
              <a:rPr lang="en-US" sz="3200" dirty="0">
                <a:latin typeface="Candara" panose="020E0502030303020204" pitchFamily="34" charset="0"/>
              </a:rPr>
              <a:t>1 Peter 1:22; 1 John 3:18; 2 John 1:1</a:t>
            </a:r>
          </a:p>
          <a:p>
            <a:pPr>
              <a:buFont typeface="Wingdings" panose="05000000000000000000" pitchFamily="2" charset="2"/>
              <a:buChar char="§"/>
            </a:pPr>
            <a:endParaRPr lang="en-US" sz="3600" b="1" dirty="0">
              <a:latin typeface="Candara" panose="020E0502030303020204" pitchFamily="34" charset="0"/>
            </a:endParaRPr>
          </a:p>
          <a:p>
            <a:pPr lvl="1">
              <a:buFont typeface="Wingdings" panose="05000000000000000000" pitchFamily="2" charset="2"/>
              <a:buChar char="§"/>
            </a:pPr>
            <a:endParaRPr lang="en-US" sz="3200" dirty="0">
              <a:latin typeface="Candara" panose="020E0502030303020204" pitchFamily="34" charset="0"/>
            </a:endParaRPr>
          </a:p>
        </p:txBody>
      </p:sp>
      <p:sp>
        <p:nvSpPr>
          <p:cNvPr id="4" name="Rectangle 3">
            <a:extLst>
              <a:ext uri="{FF2B5EF4-FFF2-40B4-BE49-F238E27FC236}">
                <a16:creationId xmlns:a16="http://schemas.microsoft.com/office/drawing/2014/main" id="{E2750B5C-44E7-4BF0-BB7C-87F246694836}"/>
              </a:ext>
            </a:extLst>
          </p:cNvPr>
          <p:cNvSpPr/>
          <p:nvPr/>
        </p:nvSpPr>
        <p:spPr>
          <a:xfrm rot="16200000">
            <a:off x="-2105622" y="3447529"/>
            <a:ext cx="5440657" cy="1015663"/>
          </a:xfrm>
          <a:prstGeom prst="rect">
            <a:avLst/>
          </a:prstGeom>
          <a:noFill/>
        </p:spPr>
        <p:txBody>
          <a:bodyPr wrap="square" lIns="91440" tIns="45720" rIns="91440" bIns="45720">
            <a:spAutoFit/>
          </a:bodyPr>
          <a:lstStyle/>
          <a:p>
            <a:pPr algn="ctr"/>
            <a:r>
              <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TRUTH Must Be</a:t>
            </a:r>
          </a:p>
        </p:txBody>
      </p:sp>
      <p:sp>
        <p:nvSpPr>
          <p:cNvPr id="6" name="Slide Number Placeholder 5">
            <a:extLst>
              <a:ext uri="{FF2B5EF4-FFF2-40B4-BE49-F238E27FC236}">
                <a16:creationId xmlns:a16="http://schemas.microsoft.com/office/drawing/2014/main" id="{AE76E13F-C759-459D-ADE5-822BD415BA7C}"/>
              </a:ext>
            </a:extLst>
          </p:cNvPr>
          <p:cNvSpPr>
            <a:spLocks noGrp="1"/>
          </p:cNvSpPr>
          <p:nvPr>
            <p:ph type="sldNum" sz="quarter" idx="12"/>
          </p:nvPr>
        </p:nvSpPr>
        <p:spPr>
          <a:xfrm>
            <a:off x="11053349" y="6182066"/>
            <a:ext cx="779767" cy="365125"/>
          </a:xfrm>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8968494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Wis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b385d60f68dd989dca1fdc827799d85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911b479caf7b199da365455750e4572"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Status xmlns="71af3243-3dd4-4a8d-8c0d-dd76da1f02a5">Not started</Status>
  </documentManagement>
</p:properties>
</file>

<file path=customXml/itemProps1.xml><?xml version="1.0" encoding="utf-8"?>
<ds:datastoreItem xmlns:ds="http://schemas.openxmlformats.org/officeDocument/2006/customXml" ds:itemID="{76428C60-BADF-461E-ACB1-6AC412BA55B1}">
  <ds:schemaRefs>
    <ds:schemaRef ds:uri="http://schemas.microsoft.com/sharepoint/v3/contenttype/forms"/>
  </ds:schemaRefs>
</ds:datastoreItem>
</file>

<file path=customXml/itemProps2.xml><?xml version="1.0" encoding="utf-8"?>
<ds:datastoreItem xmlns:ds="http://schemas.openxmlformats.org/officeDocument/2006/customXml" ds:itemID="{FE7010E9-D0D4-4763-90A3-DBAE37445A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9791FE0-E525-44F5-B24B-E8E5757CF5F2}">
  <ds:schemaRefs>
    <ds:schemaRef ds:uri="16c05727-aa75-4e4a-9b5f-8a80a1165891"/>
    <ds:schemaRef ds:uri="http://schemas.microsoft.com/office/2006/documentManagement/types"/>
    <ds:schemaRef ds:uri="http://purl.org/dc/terms/"/>
    <ds:schemaRef ds:uri="http://purl.org/dc/dcmitype/"/>
    <ds:schemaRef ds:uri="71af3243-3dd4-4a8d-8c0d-dd76da1f02a5"/>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Event design</Template>
  <TotalTime>0</TotalTime>
  <Words>3324</Words>
  <Application>Microsoft Office PowerPoint</Application>
  <PresentationFormat>Widescreen</PresentationFormat>
  <Paragraphs>196</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Candara</vt:lpstr>
      <vt:lpstr>Century Gothic</vt:lpstr>
      <vt:lpstr>Wingdings</vt:lpstr>
      <vt:lpstr>Wingdings 3</vt:lpstr>
      <vt:lpstr>Wisp</vt:lpstr>
      <vt:lpstr>“What is Truth?”</vt:lpstr>
      <vt:lpstr>John 18:37-38</vt:lpstr>
      <vt:lpstr>Introduction</vt:lpstr>
      <vt:lpstr>Is Absolute</vt:lpstr>
      <vt:lpstr>Is Absolute</vt:lpstr>
      <vt:lpstr>From the Right Source</vt:lpstr>
      <vt:lpstr>Searched For</vt:lpstr>
      <vt:lpstr>Obeyed</vt:lpstr>
      <vt:lpstr>Loved</vt:lpstr>
      <vt:lpstr>Our Abode</vt:lpstr>
      <vt:lpstr>Is The Standard of Judgement</vt:lpstr>
      <vt:lpstr>PowerPoint Presentation</vt:lpstr>
      <vt:lpstr>“…what shall we do?”  Acts 2:37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2020-06-12T20:21:50Z</dcterms:created>
  <dcterms:modified xsi:type="dcterms:W3CDTF">2020-06-14T19:51:17Z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