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handoutMasterIdLst>
    <p:handoutMasterId r:id="rId15"/>
  </p:handoutMasterIdLst>
  <p:sldIdLst>
    <p:sldId id="256" r:id="rId2"/>
    <p:sldId id="266" r:id="rId3"/>
    <p:sldId id="258" r:id="rId4"/>
    <p:sldId id="267" r:id="rId5"/>
    <p:sldId id="281" r:id="rId6"/>
    <p:sldId id="273" r:id="rId7"/>
    <p:sldId id="276" r:id="rId8"/>
    <p:sldId id="274" r:id="rId9"/>
    <p:sldId id="278" r:id="rId10"/>
    <p:sldId id="275" r:id="rId11"/>
    <p:sldId id="280" r:id="rId12"/>
    <p:sldId id="272" r:id="rId1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939" autoAdjust="0"/>
  </p:normalViewPr>
  <p:slideViewPr>
    <p:cSldViewPr>
      <p:cViewPr varScale="1">
        <p:scale>
          <a:sx n="34" d="100"/>
          <a:sy n="34" d="100"/>
        </p:scale>
        <p:origin x="2100" y="54"/>
      </p:cViewPr>
      <p:guideLst>
        <p:guide orient="horz" pos="2160"/>
        <p:guide pos="3840"/>
      </p:guideLst>
    </p:cSldViewPr>
  </p:slideViewPr>
  <p:notesTextViewPr>
    <p:cViewPr>
      <p:scale>
        <a:sx n="1" d="1"/>
        <a:sy n="1" d="1"/>
      </p:scale>
      <p:origin x="0" y="0"/>
    </p:cViewPr>
  </p:notesTextViewPr>
  <p:notesViewPr>
    <p:cSldViewPr>
      <p:cViewPr varScale="1">
        <p:scale>
          <a:sx n="83" d="100"/>
          <a:sy n="83" d="100"/>
        </p:scale>
        <p:origin x="3816" y="-14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6EAD84-1E1D-44E9-839B-F3B14C6AA94C}"/>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47180B8-1B79-4BC0-A1F1-90BA7B02039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6/7/2020</a:t>
            </a:r>
          </a:p>
        </p:txBody>
      </p:sp>
      <p:sp>
        <p:nvSpPr>
          <p:cNvPr id="4" name="Footer Placeholder 3">
            <a:extLst>
              <a:ext uri="{FF2B5EF4-FFF2-40B4-BE49-F238E27FC236}">
                <a16:creationId xmlns:a16="http://schemas.microsoft.com/office/drawing/2014/main" id="{B8717236-555D-4096-A23E-581BE52E24A0}"/>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0B96C56-EC79-443F-908D-51C8D90DFBD6}"/>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8F71C16-FE85-4AD4-B23C-DD97AA983B30}" type="slidenum">
              <a:rPr lang="en-US" smtClean="0"/>
              <a:t>‹#›</a:t>
            </a:fld>
            <a:endParaRPr lang="en-US"/>
          </a:p>
        </p:txBody>
      </p:sp>
    </p:spTree>
    <p:extLst>
      <p:ext uri="{BB962C8B-B14F-4D97-AF65-F5344CB8AC3E}">
        <p14:creationId xmlns:p14="http://schemas.microsoft.com/office/powerpoint/2010/main" val="14663243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6/7/2020</a:t>
            </a:r>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FBE9D4D-7923-4F8F-A954-4554CD728979}" type="slidenum">
              <a:rPr lang="en-US" smtClean="0"/>
              <a:t>‹#›</a:t>
            </a:fld>
            <a:endParaRPr lang="en-US"/>
          </a:p>
        </p:txBody>
      </p:sp>
    </p:spTree>
    <p:extLst>
      <p:ext uri="{BB962C8B-B14F-4D97-AF65-F5344CB8AC3E}">
        <p14:creationId xmlns:p14="http://schemas.microsoft.com/office/powerpoint/2010/main" val="363315516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BE9D4D-7923-4F8F-A954-4554CD728979}" type="slidenum">
              <a:rPr lang="en-US" smtClean="0"/>
              <a:t>1</a:t>
            </a:fld>
            <a:endParaRPr lang="en-US"/>
          </a:p>
        </p:txBody>
      </p:sp>
      <p:sp>
        <p:nvSpPr>
          <p:cNvPr id="5" name="Date Placeholder 4">
            <a:extLst>
              <a:ext uri="{FF2B5EF4-FFF2-40B4-BE49-F238E27FC236}">
                <a16:creationId xmlns:a16="http://schemas.microsoft.com/office/drawing/2014/main" id="{D76D3C34-ADD4-49B1-BA79-D6220170E07E}"/>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231568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b="1" dirty="0"/>
              <a:t>Gen. 18:25 </a:t>
            </a:r>
            <a:r>
              <a:rPr lang="en-US" dirty="0"/>
              <a:t>- That be far from thee to do after this manner, to slay the righteous with the wicked: and that the righteous should be as the wicked, that be far from thee: Shall not the </a:t>
            </a:r>
            <a:r>
              <a:rPr lang="en-US" b="1" dirty="0"/>
              <a:t>Judge of all the earth</a:t>
            </a:r>
            <a:r>
              <a:rPr lang="en-US" dirty="0"/>
              <a:t> do right? </a:t>
            </a:r>
          </a:p>
          <a:p>
            <a:r>
              <a:rPr lang="en-US" b="1" dirty="0"/>
              <a:t>Psa. 7:11 </a:t>
            </a:r>
            <a:r>
              <a:rPr lang="en-US" b="0" dirty="0"/>
              <a:t>– God </a:t>
            </a:r>
            <a:r>
              <a:rPr lang="en-US" b="0" dirty="0" err="1"/>
              <a:t>judgeth</a:t>
            </a:r>
            <a:r>
              <a:rPr lang="en-US" b="0" dirty="0"/>
              <a:t> the righteous, and God is angry with the wicked every day</a:t>
            </a:r>
          </a:p>
          <a:p>
            <a:r>
              <a:rPr lang="en-US" b="1" dirty="0"/>
              <a:t>Psa. 9:7-8</a:t>
            </a:r>
            <a:r>
              <a:rPr lang="en-US" dirty="0"/>
              <a:t> - The Lord shall endure forever; He has prepared His throne for judgment. He shall judge the world in righteousness, and He shall administer judgment for </a:t>
            </a:r>
            <a:r>
              <a:rPr lang="en-US" b="1" dirty="0"/>
              <a:t>Jn. 12:48-50</a:t>
            </a:r>
            <a:r>
              <a:rPr lang="en-US" dirty="0"/>
              <a:t> -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 49 For I have not spoken of myself; but the Father which sent me, he gave me a commandment, what I should say, and what I should speak. 50 And I know that his commandment is life everlasting: whatsoever I speak therefore, even as the Father said unto me, so I speak.</a:t>
            </a:r>
          </a:p>
          <a:p>
            <a:r>
              <a:rPr lang="en-US" b="1" dirty="0"/>
              <a:t>2 Tim 4:1 </a:t>
            </a:r>
            <a:r>
              <a:rPr lang="en-US" dirty="0"/>
              <a:t>- The heavenly Father has appointed His Son, Jesus Christ, to “judge the living and the dead at His appearing” - I charge thee therefore before God, and the Lord Jesus Christ, who shall judge the quick and the dead at his appearing and his kingdom; </a:t>
            </a:r>
          </a:p>
          <a:p>
            <a:r>
              <a:rPr lang="en-US" b="1" dirty="0"/>
              <a:t>Acts 17:31 </a:t>
            </a:r>
            <a:r>
              <a:rPr lang="en-US" dirty="0"/>
              <a:t>- God “has appointed a day on which He will judge the world in righteousness by the Man whom He has ordained. He has given assurance of this to all by raising Him from the dead”</a:t>
            </a:r>
          </a:p>
          <a:p>
            <a:r>
              <a:rPr lang="en-US" b="1" dirty="0"/>
              <a:t>1 Peter 4:5 </a:t>
            </a:r>
            <a:r>
              <a:rPr lang="en-US" dirty="0"/>
              <a:t>– Who shall give account to him that is ready to judge the quick and the dead</a:t>
            </a:r>
          </a:p>
          <a:p>
            <a:r>
              <a:rPr lang="en-US" b="1" i="0" dirty="0"/>
              <a:t>2 Cor. 5:9-10 </a:t>
            </a:r>
            <a:r>
              <a:rPr lang="en-US" i="0" dirty="0"/>
              <a:t>- Wherefore we </a:t>
            </a:r>
            <a:r>
              <a:rPr lang="en-US" i="0" dirty="0" err="1"/>
              <a:t>labour</a:t>
            </a:r>
            <a:r>
              <a:rPr lang="en-US" i="0" dirty="0"/>
              <a:t>, that, whether present or absent, we may be accepted of him. 10 For we must all appear before the judgment seat of Christ; that every one may receive the things done in his body, according to that he hath done, whether it be good or bad.</a:t>
            </a:r>
          </a:p>
          <a:p>
            <a:endParaRPr lang="en-US" dirty="0"/>
          </a:p>
          <a:p>
            <a:endParaRPr lang="en-US" dirty="0"/>
          </a:p>
        </p:txBody>
      </p:sp>
      <p:sp>
        <p:nvSpPr>
          <p:cNvPr id="4" name="Slide Number Placeholder 3"/>
          <p:cNvSpPr>
            <a:spLocks noGrp="1"/>
          </p:cNvSpPr>
          <p:nvPr>
            <p:ph type="sldNum" sz="quarter" idx="5"/>
          </p:nvPr>
        </p:nvSpPr>
        <p:spPr/>
        <p:txBody>
          <a:bodyPr/>
          <a:lstStyle/>
          <a:p>
            <a:fld id="{8FBE9D4D-7923-4F8F-A954-4554CD728979}" type="slidenum">
              <a:rPr lang="en-US" smtClean="0"/>
              <a:t>10</a:t>
            </a:fld>
            <a:endParaRPr lang="en-US"/>
          </a:p>
        </p:txBody>
      </p:sp>
      <p:sp>
        <p:nvSpPr>
          <p:cNvPr id="5" name="Date Placeholder 4">
            <a:extLst>
              <a:ext uri="{FF2B5EF4-FFF2-40B4-BE49-F238E27FC236}">
                <a16:creationId xmlns:a16="http://schemas.microsoft.com/office/drawing/2014/main" id="{AD3E818B-6444-4927-8AD9-994463670EE6}"/>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715566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60570"/>
            <a:ext cx="7313507" cy="4320540"/>
          </a:xfrm>
        </p:spPr>
        <p:txBody>
          <a:bodyPr/>
          <a:lstStyle/>
          <a:p>
            <a:r>
              <a:rPr lang="en-US" b="1" dirty="0"/>
              <a:t>Acts 17:31-  </a:t>
            </a:r>
            <a:r>
              <a:rPr lang="en-US" dirty="0"/>
              <a:t>Because he hath appointed a day, in the which he will judge the world in righteousness by that man whom he hath ordained; whereof he hath given assurance unto all men, in that he hath raised him from the dead.</a:t>
            </a:r>
          </a:p>
          <a:p>
            <a:r>
              <a:rPr lang="en-US" b="1" dirty="0"/>
              <a:t>Eccl. 12:13-14 </a:t>
            </a:r>
            <a:r>
              <a:rPr lang="en-US" dirty="0"/>
              <a:t>- Let us hear the conclusion of the whole matter: Fear God, and keep his commandments: for this is the whole duty of man. {Let...: or, The end of the matter, even all that hath been heard, is} 14 For God shall bring every work into judgment, with every secret thing, whether it be good, or whether it be evil.</a:t>
            </a:r>
          </a:p>
        </p:txBody>
      </p:sp>
      <p:sp>
        <p:nvSpPr>
          <p:cNvPr id="4" name="Slide Number Placeholder 3"/>
          <p:cNvSpPr>
            <a:spLocks noGrp="1"/>
          </p:cNvSpPr>
          <p:nvPr>
            <p:ph type="sldNum" sz="quarter" idx="5"/>
          </p:nvPr>
        </p:nvSpPr>
        <p:spPr/>
        <p:txBody>
          <a:bodyPr/>
          <a:lstStyle/>
          <a:p>
            <a:fld id="{8FBE9D4D-7923-4F8F-A954-4554CD728979}" type="slidenum">
              <a:rPr lang="en-US" smtClean="0"/>
              <a:t>11</a:t>
            </a:fld>
            <a:endParaRPr lang="en-US"/>
          </a:p>
        </p:txBody>
      </p:sp>
      <p:sp>
        <p:nvSpPr>
          <p:cNvPr id="5" name="Date Placeholder 4">
            <a:extLst>
              <a:ext uri="{FF2B5EF4-FFF2-40B4-BE49-F238E27FC236}">
                <a16:creationId xmlns:a16="http://schemas.microsoft.com/office/drawing/2014/main" id="{962320FB-A347-44E0-AF4C-9AAFC2F449D7}"/>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1777174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a:xfrm>
            <a:off x="76200" y="4321175"/>
            <a:ext cx="7086600" cy="4559935"/>
          </a:xfrm>
        </p:spPr>
        <p:txBody>
          <a:bodyPr/>
          <a:lstStyle/>
          <a:p>
            <a:r>
              <a:rPr lang="en-US" altLang="en-US" b="1" dirty="0"/>
              <a:t>2 Cor. 6:2 </a:t>
            </a:r>
            <a:r>
              <a:rPr lang="en-US" altLang="en-US" b="0" dirty="0"/>
              <a:t>-</a:t>
            </a:r>
            <a:r>
              <a:rPr lang="en-US" altLang="en-US" b="1" dirty="0"/>
              <a:t> </a:t>
            </a:r>
            <a:r>
              <a:rPr lang="en-US" altLang="en-US" b="0" dirty="0"/>
              <a:t>For he saith, I have heard thee in a time accepted, and in the day of salvation have I </a:t>
            </a:r>
            <a:r>
              <a:rPr lang="en-US" altLang="en-US" b="0" dirty="0" err="1"/>
              <a:t>succoured</a:t>
            </a:r>
            <a:r>
              <a:rPr lang="en-US" altLang="en-US" b="0" dirty="0"/>
              <a:t> thee: behold, now is the accepted time</a:t>
            </a:r>
            <a:r>
              <a:rPr lang="en-US" altLang="en-US" b="1" dirty="0"/>
              <a:t>; behold, now is the day of salvation</a:t>
            </a:r>
            <a:r>
              <a:rPr lang="en-US" altLang="en-US" b="0" dirty="0"/>
              <a:t>.</a:t>
            </a:r>
          </a:p>
          <a:p>
            <a:r>
              <a:rPr lang="en-US" altLang="en-US" b="1" dirty="0"/>
              <a:t>Cf. Isa. 49:8 </a:t>
            </a:r>
            <a:r>
              <a:rPr lang="en-US" altLang="en-US" b="0" dirty="0"/>
              <a:t>- Thus saith the LORD, In an acceptable time have I heard thee, and in a day of salvation have I helped thee: and I will preserve thee, and give thee for a covenant of the people, to establish the earth, to cause to inherit the desolate heritages;</a:t>
            </a:r>
          </a:p>
          <a:p>
            <a:r>
              <a:rPr lang="en-US" altLang="en-US" b="1" dirty="0"/>
              <a:t>Rom. 10:17 </a:t>
            </a:r>
            <a:r>
              <a:rPr lang="en-US" altLang="en-US" dirty="0"/>
              <a:t>- So then faith cometh by hearing, and hearing by the word of God.</a:t>
            </a:r>
          </a:p>
          <a:p>
            <a:r>
              <a:rPr lang="en-US" altLang="en-US" b="1" dirty="0"/>
              <a:t>Rom. 10:10 </a:t>
            </a:r>
            <a:r>
              <a:rPr lang="en-US" altLang="en-US" dirty="0"/>
              <a:t>- For with the heart man believeth unto righteousness; and with the mouth confession is made unto salvation. </a:t>
            </a:r>
          </a:p>
          <a:p>
            <a:r>
              <a:rPr lang="en-US" altLang="en-US" b="1" dirty="0"/>
              <a:t>Acts 17:10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Acts 8:37 </a:t>
            </a:r>
            <a:r>
              <a:rPr lang="en-US" altLang="en-US" dirty="0"/>
              <a:t>- And Philip said, If thou </a:t>
            </a:r>
            <a:r>
              <a:rPr lang="en-US" altLang="en-US" dirty="0" err="1"/>
              <a:t>believest</a:t>
            </a:r>
            <a:r>
              <a:rPr lang="en-US" altLang="en-US" dirty="0"/>
              <a:t> with all thine heart, thou </a:t>
            </a:r>
            <a:r>
              <a:rPr lang="en-US" altLang="en-US" dirty="0" err="1"/>
              <a:t>mayest</a:t>
            </a:r>
            <a:r>
              <a:rPr lang="en-US" altLang="en-US" dirty="0"/>
              <a:t>. And he answered and said, I believe that Jesus Christ is the Son of God.</a:t>
            </a:r>
          </a:p>
          <a:p>
            <a:r>
              <a:rPr lang="en-US" altLang="en-US" b="1" dirty="0"/>
              <a:t>Acts 8:38 </a:t>
            </a:r>
            <a:r>
              <a:rPr lang="en-US" altLang="en-US" dirty="0"/>
              <a:t>- And he commanded the chariot to stand still: and they went down both into the water, both Philip and the eunuch; and he baptized him.</a:t>
            </a:r>
          </a:p>
          <a:p>
            <a:r>
              <a:rPr lang="en-US" altLang="en-US" b="1" dirty="0"/>
              <a:t>Acts 8:22 </a:t>
            </a:r>
            <a:r>
              <a:rPr lang="en-US" altLang="en-US" dirty="0"/>
              <a:t>- Repent therefore of this thy wickedness, and pray God, if perhaps the thought of thine heart may be forgiven thee. </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p:txBody>
      </p:sp>
      <p:sp>
        <p:nvSpPr>
          <p:cNvPr id="4" name="Slide Number Placeholder 3"/>
          <p:cNvSpPr>
            <a:spLocks noGrp="1"/>
          </p:cNvSpPr>
          <p:nvPr>
            <p:ph type="sldNum" sz="quarter" idx="10"/>
          </p:nvPr>
        </p:nvSpPr>
        <p:spPr/>
        <p:txBody>
          <a:bodyPr/>
          <a:lstStyle/>
          <a:p>
            <a:fld id="{8FBE9D4D-7923-4F8F-A954-4554CD728979}" type="slidenum">
              <a:rPr lang="en-US" smtClean="0"/>
              <a:t>12</a:t>
            </a:fld>
            <a:endParaRPr lang="en-US"/>
          </a:p>
        </p:txBody>
      </p:sp>
      <p:sp>
        <p:nvSpPr>
          <p:cNvPr id="5" name="Date Placeholder 4">
            <a:extLst>
              <a:ext uri="{FF2B5EF4-FFF2-40B4-BE49-F238E27FC236}">
                <a16:creationId xmlns:a16="http://schemas.microsoft.com/office/drawing/2014/main" id="{5EC7BE84-5113-47E6-AD37-AA402EAC68C1}"/>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156739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BE9D4D-7923-4F8F-A954-4554CD728979}" type="slidenum">
              <a:rPr lang="en-US" smtClean="0"/>
              <a:t>2</a:t>
            </a:fld>
            <a:endParaRPr lang="en-US"/>
          </a:p>
        </p:txBody>
      </p:sp>
      <p:sp>
        <p:nvSpPr>
          <p:cNvPr id="5" name="Date Placeholder 4">
            <a:extLst>
              <a:ext uri="{FF2B5EF4-FFF2-40B4-BE49-F238E27FC236}">
                <a16:creationId xmlns:a16="http://schemas.microsoft.com/office/drawing/2014/main" id="{C2147F29-0488-4B9D-BBFF-50026D832305}"/>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449910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a:xfrm>
            <a:off x="457200" y="4560570"/>
            <a:ext cx="6400800" cy="4320540"/>
          </a:xfrm>
        </p:spPr>
        <p:txBody>
          <a:bodyPr/>
          <a:lstStyle/>
          <a:p>
            <a:r>
              <a:rPr lang="en-US" b="1" baseline="0" dirty="0"/>
              <a:t>Acts 17:29 - </a:t>
            </a:r>
            <a:r>
              <a:rPr lang="en-US" b="0" baseline="0" dirty="0"/>
              <a:t>Forasmuch then as we are the offspring of God, we ought not to think that the </a:t>
            </a:r>
            <a:r>
              <a:rPr lang="en-US" b="1" baseline="0" dirty="0"/>
              <a:t>Godhead</a:t>
            </a:r>
            <a:r>
              <a:rPr lang="en-US" b="0" baseline="0" dirty="0"/>
              <a:t> is like unto gold, or silver, or stone, graven by art and man's device.</a:t>
            </a:r>
          </a:p>
          <a:p>
            <a:r>
              <a:rPr lang="en-US" b="1" baseline="0" dirty="0"/>
              <a:t>Rom. 1:20 </a:t>
            </a:r>
            <a:r>
              <a:rPr lang="en-US" b="0" baseline="0" dirty="0"/>
              <a:t>-For the invisible things of him from the creation of the world are clearly seen, being understood by the things that are made, even his eternal power and </a:t>
            </a:r>
            <a:r>
              <a:rPr lang="en-US" b="1" baseline="0" dirty="0"/>
              <a:t>Godhead</a:t>
            </a:r>
            <a:r>
              <a:rPr lang="en-US" b="0" baseline="0" dirty="0"/>
              <a:t>; so that they are without excuse:</a:t>
            </a:r>
          </a:p>
          <a:p>
            <a:r>
              <a:rPr lang="en-US" b="1" baseline="0" dirty="0"/>
              <a:t>Col. 2:9 -</a:t>
            </a:r>
            <a:r>
              <a:rPr lang="en-US" b="0" baseline="0" dirty="0"/>
              <a:t> For in him </a:t>
            </a:r>
            <a:r>
              <a:rPr lang="en-US" b="0" baseline="0" dirty="0" err="1"/>
              <a:t>dwelleth</a:t>
            </a:r>
            <a:r>
              <a:rPr lang="en-US" b="0" baseline="0" dirty="0"/>
              <a:t> all the </a:t>
            </a:r>
            <a:r>
              <a:rPr lang="en-US" b="0" baseline="0" dirty="0" err="1"/>
              <a:t>fulness</a:t>
            </a:r>
            <a:r>
              <a:rPr lang="en-US" b="0" baseline="0" dirty="0"/>
              <a:t> of the </a:t>
            </a:r>
            <a:r>
              <a:rPr lang="en-US" b="1" baseline="0" dirty="0"/>
              <a:t>Godhead</a:t>
            </a:r>
            <a:r>
              <a:rPr lang="en-US" b="0" baseline="0" dirty="0"/>
              <a:t> bodily.</a:t>
            </a:r>
          </a:p>
          <a:p>
            <a:r>
              <a:rPr lang="en-US" b="1" baseline="0" dirty="0"/>
              <a:t>Jn. 5:18 - </a:t>
            </a:r>
            <a:r>
              <a:rPr lang="en-US" b="0" baseline="0" dirty="0"/>
              <a:t>Therefore the Jews sought the more to kill him, because he not only had broken the </a:t>
            </a:r>
            <a:r>
              <a:rPr lang="en-US" b="0" baseline="0" dirty="0" err="1"/>
              <a:t>sabbath</a:t>
            </a:r>
            <a:r>
              <a:rPr lang="en-US" b="0" baseline="0" dirty="0"/>
              <a:t>, but said also that </a:t>
            </a:r>
            <a:r>
              <a:rPr lang="en-US" b="1" baseline="0" dirty="0"/>
              <a:t>God was his Father</a:t>
            </a:r>
            <a:r>
              <a:rPr lang="en-US" b="0" baseline="0" dirty="0"/>
              <a:t>, making himself </a:t>
            </a:r>
            <a:r>
              <a:rPr lang="en-US" b="1" baseline="0" dirty="0"/>
              <a:t>equal with God</a:t>
            </a:r>
            <a:r>
              <a:rPr lang="en-US" b="0" baseline="0" dirty="0"/>
              <a:t>.</a:t>
            </a:r>
          </a:p>
          <a:p>
            <a:r>
              <a:rPr lang="en-US" b="1" baseline="0" dirty="0"/>
              <a:t>Jn. 1:1-3 </a:t>
            </a:r>
            <a:r>
              <a:rPr lang="en-US" baseline="0" dirty="0"/>
              <a:t>- In the beginning was the </a:t>
            </a:r>
            <a:r>
              <a:rPr lang="en-US" b="1" baseline="0" dirty="0"/>
              <a:t>Word</a:t>
            </a:r>
            <a:r>
              <a:rPr lang="en-US" baseline="0" dirty="0"/>
              <a:t>, and the </a:t>
            </a:r>
            <a:r>
              <a:rPr lang="en-US" b="1" baseline="0" dirty="0"/>
              <a:t>Word was with God</a:t>
            </a:r>
            <a:r>
              <a:rPr lang="en-US" baseline="0" dirty="0"/>
              <a:t>, and the </a:t>
            </a:r>
            <a:r>
              <a:rPr lang="en-US" b="1" baseline="0" dirty="0"/>
              <a:t>Word was God</a:t>
            </a:r>
            <a:r>
              <a:rPr lang="en-US" baseline="0" dirty="0"/>
              <a:t>. 2 The same was in the beginning with God. 3 All things were made by him; and without him was not any thing made that was made.</a:t>
            </a:r>
          </a:p>
          <a:p>
            <a:r>
              <a:rPr lang="en-US" b="1" baseline="0" dirty="0"/>
              <a:t>1 Jn. 5:20 </a:t>
            </a:r>
            <a:r>
              <a:rPr lang="en-US" baseline="0" dirty="0"/>
              <a:t>- And we know that the </a:t>
            </a:r>
            <a:r>
              <a:rPr lang="en-US" b="1" baseline="0" dirty="0"/>
              <a:t>Son of God is come</a:t>
            </a:r>
            <a:r>
              <a:rPr lang="en-US" baseline="0" dirty="0"/>
              <a:t>, and hath given us an understanding, that we may know </a:t>
            </a:r>
            <a:r>
              <a:rPr lang="en-US" b="1" baseline="0" dirty="0"/>
              <a:t>him that is true</a:t>
            </a:r>
            <a:r>
              <a:rPr lang="en-US" baseline="0" dirty="0"/>
              <a:t>, and we are </a:t>
            </a:r>
            <a:r>
              <a:rPr lang="en-US" b="1" baseline="0" dirty="0"/>
              <a:t>in him that is t</a:t>
            </a:r>
            <a:r>
              <a:rPr lang="en-US" baseline="0" dirty="0"/>
              <a:t>rue, </a:t>
            </a:r>
            <a:r>
              <a:rPr lang="en-US" b="1" baseline="0" dirty="0"/>
              <a:t>even in his Son Jesus Christ. This is the true God, and eternal life.</a:t>
            </a:r>
          </a:p>
          <a:p>
            <a:pPr defTabSz="966612">
              <a:defRPr/>
            </a:pPr>
            <a:r>
              <a:rPr lang="en-US" b="1" baseline="0" dirty="0"/>
              <a:t>Acts 5:3, 4 </a:t>
            </a:r>
            <a:r>
              <a:rPr lang="en-US" b="0" baseline="0" dirty="0"/>
              <a:t>- But Peter said, Ananias, why hath Satan filled thine heart to lie to the </a:t>
            </a:r>
            <a:r>
              <a:rPr lang="en-US" b="1" baseline="0" dirty="0"/>
              <a:t>Holy Ghost</a:t>
            </a:r>
            <a:r>
              <a:rPr lang="en-US" b="0" baseline="0" dirty="0"/>
              <a:t>, and to keep back part of the price of the land? 4 Whiles it remained, was it not thine own? and after it was sold, was it not in thine own power? why hast thou conceived this thing in thine heart? thou hast not lied unto men, but unto </a:t>
            </a:r>
            <a:r>
              <a:rPr lang="en-US" b="1" baseline="0" dirty="0"/>
              <a:t>God.</a:t>
            </a:r>
          </a:p>
          <a:p>
            <a:pPr defTabSz="966612">
              <a:defRPr/>
            </a:pPr>
            <a:endParaRPr lang="en-US" b="1" baseline="0" dirty="0"/>
          </a:p>
          <a:p>
            <a:pPr defTabSz="966612">
              <a:defRPr/>
            </a:pPr>
            <a:r>
              <a:rPr lang="en-US" b="1" baseline="0" dirty="0"/>
              <a:t>“Godhead” - </a:t>
            </a:r>
            <a:r>
              <a:rPr lang="en-US" b="1" i="1" baseline="0" dirty="0" err="1"/>
              <a:t>Theio</a:t>
            </a:r>
            <a:r>
              <a:rPr lang="en-US" b="1" baseline="0" dirty="0" err="1"/>
              <a:t>s</a:t>
            </a:r>
            <a:r>
              <a:rPr lang="en-US" b="1" baseline="0" dirty="0"/>
              <a:t> = </a:t>
            </a:r>
            <a:r>
              <a:rPr lang="en-US" b="0" baseline="0" dirty="0"/>
              <a:t>“divine, pertaining to God; the divine nature, divinity</a:t>
            </a:r>
            <a:r>
              <a:rPr lang="en-US" b="0" baseline="0"/>
              <a:t>, deity, </a:t>
            </a:r>
            <a:r>
              <a:rPr lang="en-US" b="0" baseline="0" dirty="0"/>
              <a:t>godhead divine majesty” </a:t>
            </a:r>
            <a:r>
              <a:rPr lang="en-US" b="1" baseline="0" dirty="0"/>
              <a:t>- Moulton p. 163</a:t>
            </a:r>
          </a:p>
          <a:p>
            <a:pPr defTabSz="966612">
              <a:defRPr/>
            </a:pPr>
            <a:endParaRPr lang="en-US" b="1" baseline="0" dirty="0"/>
          </a:p>
          <a:p>
            <a:endParaRPr lang="en-US" dirty="0"/>
          </a:p>
        </p:txBody>
      </p:sp>
      <p:sp>
        <p:nvSpPr>
          <p:cNvPr id="4" name="Slide Number Placeholder 3"/>
          <p:cNvSpPr>
            <a:spLocks noGrp="1"/>
          </p:cNvSpPr>
          <p:nvPr>
            <p:ph type="sldNum" sz="quarter" idx="10"/>
          </p:nvPr>
        </p:nvSpPr>
        <p:spPr/>
        <p:txBody>
          <a:bodyPr/>
          <a:lstStyle/>
          <a:p>
            <a:fld id="{8FBE9D4D-7923-4F8F-A954-4554CD728979}" type="slidenum">
              <a:rPr lang="en-US" smtClean="0"/>
              <a:t>3</a:t>
            </a:fld>
            <a:endParaRPr lang="en-US"/>
          </a:p>
        </p:txBody>
      </p:sp>
      <p:sp>
        <p:nvSpPr>
          <p:cNvPr id="5" name="Date Placeholder 4">
            <a:extLst>
              <a:ext uri="{FF2B5EF4-FFF2-40B4-BE49-F238E27FC236}">
                <a16:creationId xmlns:a16="http://schemas.microsoft.com/office/drawing/2014/main" id="{689BE4B0-1128-43E1-9F16-0CFE096D7A10}"/>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2641214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a:xfrm>
            <a:off x="0" y="4321175"/>
            <a:ext cx="7315200" cy="5203825"/>
          </a:xfrm>
        </p:spPr>
        <p:txBody>
          <a:bodyPr/>
          <a:lstStyle/>
          <a:p>
            <a:r>
              <a:rPr lang="en-US" b="1" dirty="0"/>
              <a:t>Jn. 14:26 </a:t>
            </a:r>
            <a:r>
              <a:rPr lang="en-US" dirty="0"/>
              <a:t>- But </a:t>
            </a:r>
            <a:r>
              <a:rPr lang="en-US" b="1" dirty="0"/>
              <a:t>the Comforter</a:t>
            </a:r>
            <a:r>
              <a:rPr lang="en-US" dirty="0"/>
              <a:t>, which is the </a:t>
            </a:r>
            <a:r>
              <a:rPr lang="en-US" b="1" dirty="0"/>
              <a:t>Holy Ghost</a:t>
            </a:r>
            <a:r>
              <a:rPr lang="en-US" dirty="0"/>
              <a:t>, whom the </a:t>
            </a:r>
            <a:r>
              <a:rPr lang="en-US" b="1" i="0" dirty="0"/>
              <a:t>Father</a:t>
            </a:r>
            <a:r>
              <a:rPr lang="en-US" dirty="0"/>
              <a:t> will send in </a:t>
            </a:r>
            <a:r>
              <a:rPr lang="en-US" b="1" dirty="0"/>
              <a:t>my name</a:t>
            </a:r>
            <a:r>
              <a:rPr lang="en-US" dirty="0"/>
              <a:t>, </a:t>
            </a:r>
            <a:r>
              <a:rPr lang="en-US" b="1" dirty="0"/>
              <a:t>he</a:t>
            </a:r>
            <a:r>
              <a:rPr lang="en-US" dirty="0"/>
              <a:t> shall teach you all things, and bring all things to your remembrance, whatsoever </a:t>
            </a:r>
            <a:r>
              <a:rPr lang="en-US" b="1" dirty="0"/>
              <a:t>I </a:t>
            </a:r>
            <a:r>
              <a:rPr lang="en-US" b="0" dirty="0"/>
              <a:t>h</a:t>
            </a:r>
            <a:r>
              <a:rPr lang="en-US" dirty="0"/>
              <a:t>ave said unto you.</a:t>
            </a:r>
          </a:p>
          <a:p>
            <a:r>
              <a:rPr lang="en-US" b="1" dirty="0"/>
              <a:t>Jn. 8:16</a:t>
            </a:r>
            <a:r>
              <a:rPr lang="en-US" b="1" baseline="0" dirty="0"/>
              <a:t> </a:t>
            </a:r>
            <a:r>
              <a:rPr lang="en-US" baseline="0" dirty="0"/>
              <a:t>- And yet if </a:t>
            </a:r>
            <a:r>
              <a:rPr lang="en-US" b="1" baseline="0" dirty="0"/>
              <a:t>I</a:t>
            </a:r>
            <a:r>
              <a:rPr lang="en-US" baseline="0" dirty="0"/>
              <a:t> judge, </a:t>
            </a:r>
            <a:r>
              <a:rPr lang="en-US" b="1" baseline="0" dirty="0"/>
              <a:t>my</a:t>
            </a:r>
            <a:r>
              <a:rPr lang="en-US" baseline="0" dirty="0"/>
              <a:t> judgment is true: for </a:t>
            </a:r>
            <a:r>
              <a:rPr lang="en-US" b="1" baseline="0" dirty="0"/>
              <a:t>I</a:t>
            </a:r>
            <a:r>
              <a:rPr lang="en-US" baseline="0" dirty="0"/>
              <a:t> am not alone, but </a:t>
            </a:r>
            <a:r>
              <a:rPr lang="en-US" b="1" baseline="0" dirty="0"/>
              <a:t>I</a:t>
            </a:r>
            <a:r>
              <a:rPr lang="en-US" baseline="0" dirty="0"/>
              <a:t> and the </a:t>
            </a:r>
            <a:r>
              <a:rPr lang="en-US" b="1" baseline="0" dirty="0"/>
              <a:t>Father</a:t>
            </a:r>
            <a:r>
              <a:rPr lang="en-US" baseline="0" dirty="0"/>
              <a:t> that sent </a:t>
            </a:r>
            <a:r>
              <a:rPr lang="en-US" b="1" baseline="0" dirty="0"/>
              <a:t>me</a:t>
            </a:r>
            <a:r>
              <a:rPr lang="en-US" baseline="0" dirty="0"/>
              <a:t>. </a:t>
            </a:r>
          </a:p>
          <a:p>
            <a:r>
              <a:rPr lang="en-US" b="1" baseline="0" dirty="0"/>
              <a:t>Acts 10:38 </a:t>
            </a:r>
            <a:r>
              <a:rPr lang="en-US" baseline="0" dirty="0"/>
              <a:t>- How </a:t>
            </a:r>
            <a:r>
              <a:rPr lang="en-US" b="1" baseline="0" dirty="0"/>
              <a:t>God</a:t>
            </a:r>
            <a:r>
              <a:rPr lang="en-US" baseline="0" dirty="0"/>
              <a:t> anointed </a:t>
            </a:r>
            <a:r>
              <a:rPr lang="en-US" b="1" baseline="0" dirty="0"/>
              <a:t>Jesus of Nazareth</a:t>
            </a:r>
            <a:r>
              <a:rPr lang="en-US" baseline="0" dirty="0"/>
              <a:t> with the </a:t>
            </a:r>
            <a:r>
              <a:rPr lang="en-US" b="1" baseline="0" dirty="0"/>
              <a:t>Holy Ghost </a:t>
            </a:r>
            <a:r>
              <a:rPr lang="en-US" baseline="0" dirty="0"/>
              <a:t>and with power: </a:t>
            </a:r>
            <a:r>
              <a:rPr lang="en-US" b="1" baseline="0" dirty="0"/>
              <a:t>who</a:t>
            </a:r>
            <a:r>
              <a:rPr lang="en-US" baseline="0" dirty="0"/>
              <a:t> went about doing good, and healing all that were oppressed of the devil; for </a:t>
            </a:r>
            <a:r>
              <a:rPr lang="en-US" b="1" baseline="0" dirty="0"/>
              <a:t>God</a:t>
            </a:r>
            <a:r>
              <a:rPr lang="en-US" baseline="0" dirty="0"/>
              <a:t> was with </a:t>
            </a:r>
            <a:r>
              <a:rPr lang="en-US" b="1" baseline="0" dirty="0"/>
              <a:t>him</a:t>
            </a:r>
            <a:r>
              <a:rPr lang="en-US" baseline="0" dirty="0"/>
              <a:t>. </a:t>
            </a:r>
          </a:p>
          <a:p>
            <a:r>
              <a:rPr lang="en-US" b="1" u="sng" baseline="0" dirty="0"/>
              <a:t>Father is God</a:t>
            </a:r>
            <a:r>
              <a:rPr lang="en-US" b="1" u="none" baseline="0" dirty="0"/>
              <a:t> </a:t>
            </a:r>
            <a:r>
              <a:rPr lang="en-US" baseline="0" dirty="0"/>
              <a:t>- </a:t>
            </a:r>
            <a:r>
              <a:rPr lang="en-US" b="1" baseline="0" dirty="0"/>
              <a:t>Jn. 20:17 </a:t>
            </a:r>
            <a:r>
              <a:rPr lang="en-US" baseline="0" dirty="0"/>
              <a:t>- </a:t>
            </a:r>
            <a:r>
              <a:rPr lang="en-US" b="1" baseline="0" dirty="0"/>
              <a:t>J</a:t>
            </a:r>
            <a:r>
              <a:rPr lang="en-US" b="1" dirty="0"/>
              <a:t>esus</a:t>
            </a:r>
            <a:r>
              <a:rPr lang="en-US" dirty="0"/>
              <a:t> saith unto her (Mary Magdalene), Touch me not; for I am not yet ascended to my </a:t>
            </a:r>
            <a:r>
              <a:rPr lang="en-US" b="1" dirty="0"/>
              <a:t>Fathe</a:t>
            </a:r>
            <a:r>
              <a:rPr lang="en-US" dirty="0"/>
              <a:t>r: but go to my brethren, and say unto them, I ascend unto my </a:t>
            </a:r>
            <a:r>
              <a:rPr lang="en-US" b="1" dirty="0"/>
              <a:t>Father</a:t>
            </a:r>
            <a:r>
              <a:rPr lang="en-US" dirty="0"/>
              <a:t>, and your </a:t>
            </a:r>
            <a:r>
              <a:rPr lang="en-US" b="1" dirty="0"/>
              <a:t>Father</a:t>
            </a:r>
            <a:r>
              <a:rPr lang="en-US" dirty="0"/>
              <a:t>; and to my </a:t>
            </a:r>
            <a:r>
              <a:rPr lang="en-US" b="1" dirty="0"/>
              <a:t>God</a:t>
            </a:r>
            <a:r>
              <a:rPr lang="en-US" dirty="0"/>
              <a:t>, and your </a:t>
            </a:r>
            <a:r>
              <a:rPr lang="en-US" b="1" dirty="0"/>
              <a:t>God.</a:t>
            </a:r>
          </a:p>
          <a:p>
            <a:r>
              <a:rPr lang="en-US" b="1" u="sng" dirty="0"/>
              <a:t>Holy</a:t>
            </a:r>
            <a:r>
              <a:rPr lang="en-US" b="1" u="sng" baseline="0" dirty="0"/>
              <a:t> Spirit is God</a:t>
            </a:r>
            <a:r>
              <a:rPr lang="en-US" b="1" u="none" baseline="0" dirty="0"/>
              <a:t> </a:t>
            </a:r>
            <a:r>
              <a:rPr lang="en-US" b="1" baseline="0" dirty="0"/>
              <a:t>- Acts 5:3-4 - </a:t>
            </a:r>
            <a:r>
              <a:rPr lang="en-US" b="0" baseline="0" dirty="0"/>
              <a:t>But Peter said, Ananias, why hath Satan filled thine heart to lie to the </a:t>
            </a:r>
            <a:r>
              <a:rPr lang="en-US" b="1" baseline="0" dirty="0"/>
              <a:t>Holy Ghost</a:t>
            </a:r>
            <a:r>
              <a:rPr lang="en-US" b="0" baseline="0" dirty="0"/>
              <a:t>, and to keep back part of the price of the land? 4 Whiles it remained, was it not thine own? and after it was sold, was it not in thine own power? why hast thou conceived this thing in thine heart? </a:t>
            </a:r>
            <a:r>
              <a:rPr lang="en-US" b="0" u="sng" baseline="0" dirty="0"/>
              <a:t>thou hast not lied unto men, but unto </a:t>
            </a:r>
            <a:r>
              <a:rPr lang="en-US" b="1" u="sng" baseline="0" dirty="0"/>
              <a:t>God</a:t>
            </a:r>
            <a:r>
              <a:rPr lang="en-US" b="1" baseline="0" dirty="0"/>
              <a:t>.</a:t>
            </a:r>
          </a:p>
          <a:p>
            <a:r>
              <a:rPr lang="en-US" b="1" u="sng" baseline="0" dirty="0"/>
              <a:t>Christ is God</a:t>
            </a:r>
            <a:r>
              <a:rPr lang="en-US" b="0" u="none" baseline="0" dirty="0"/>
              <a:t> - </a:t>
            </a:r>
            <a:r>
              <a:rPr lang="en-US" b="1" u="none" baseline="0" dirty="0"/>
              <a:t>Heb. 1:8 </a:t>
            </a:r>
            <a:r>
              <a:rPr lang="en-US" b="0" u="none" baseline="0" dirty="0"/>
              <a:t>- But unto the </a:t>
            </a:r>
            <a:r>
              <a:rPr lang="en-US" b="1" u="none" baseline="0" dirty="0"/>
              <a:t>Son</a:t>
            </a:r>
            <a:r>
              <a:rPr lang="en-US" b="0" u="none" baseline="0" dirty="0"/>
              <a:t> he </a:t>
            </a:r>
            <a:r>
              <a:rPr lang="en-US" b="0" u="none" baseline="0" dirty="0" err="1"/>
              <a:t>saith</a:t>
            </a:r>
            <a:r>
              <a:rPr lang="en-US" b="0" u="none" baseline="0" dirty="0"/>
              <a:t>, </a:t>
            </a:r>
            <a:r>
              <a:rPr lang="en-US" b="1" u="none" baseline="0" dirty="0"/>
              <a:t>Thy throne, O God</a:t>
            </a:r>
            <a:r>
              <a:rPr lang="en-US" b="0" u="none" baseline="0" dirty="0"/>
              <a:t>, is for ever and ever: a </a:t>
            </a:r>
            <a:r>
              <a:rPr lang="en-US" b="0" u="none" baseline="0" dirty="0" err="1"/>
              <a:t>sceptre</a:t>
            </a:r>
            <a:r>
              <a:rPr lang="en-US" b="0" u="none" baseline="0" dirty="0"/>
              <a:t> of righteousness is the </a:t>
            </a:r>
            <a:r>
              <a:rPr lang="en-US" b="0" u="none" baseline="0" dirty="0" err="1"/>
              <a:t>sceptre</a:t>
            </a:r>
            <a:r>
              <a:rPr lang="en-US" b="0" u="none" baseline="0" dirty="0"/>
              <a:t> of thy kingdom.</a:t>
            </a:r>
          </a:p>
          <a:p>
            <a:r>
              <a:rPr lang="en-US" b="1" u="none" baseline="0" dirty="0"/>
              <a:t>Jn. 1:32-34 </a:t>
            </a:r>
            <a:r>
              <a:rPr lang="en-US" b="0" u="none" baseline="0" dirty="0"/>
              <a:t>- And John bare record, saying, I saw the </a:t>
            </a:r>
            <a:r>
              <a:rPr lang="en-US" b="1" u="none" baseline="0" dirty="0"/>
              <a:t>Spirit</a:t>
            </a:r>
            <a:r>
              <a:rPr lang="en-US" b="0" u="none" baseline="0" dirty="0"/>
              <a:t> descending from heaven like a dove, and it abode upon </a:t>
            </a:r>
            <a:r>
              <a:rPr lang="en-US" b="1" u="none" baseline="0" dirty="0"/>
              <a:t>him</a:t>
            </a:r>
            <a:r>
              <a:rPr lang="en-US" b="0" u="none" baseline="0" dirty="0"/>
              <a:t>. 33 And I knew him not: but he that sent me to baptize with water, the same said unto me, Upon whom thou shalt see the </a:t>
            </a:r>
            <a:r>
              <a:rPr lang="en-US" b="1" u="none" baseline="0" dirty="0"/>
              <a:t>Spirit descending</a:t>
            </a:r>
            <a:r>
              <a:rPr lang="en-US" b="0" u="none" baseline="0" dirty="0"/>
              <a:t>, and remaining on </a:t>
            </a:r>
            <a:r>
              <a:rPr lang="en-US" b="1" u="none" baseline="0" dirty="0"/>
              <a:t>him</a:t>
            </a:r>
            <a:r>
              <a:rPr lang="en-US" b="0" u="none" baseline="0" dirty="0"/>
              <a:t>, the same is he which </a:t>
            </a:r>
            <a:r>
              <a:rPr lang="en-US" b="0" u="none" baseline="0" dirty="0" err="1"/>
              <a:t>baptizeth</a:t>
            </a:r>
            <a:r>
              <a:rPr lang="en-US" b="0" u="none" baseline="0" dirty="0"/>
              <a:t> with the Holy Ghost. 4 And I saw, and bare record that </a:t>
            </a:r>
            <a:r>
              <a:rPr lang="en-US" b="1" u="none" baseline="0" dirty="0"/>
              <a:t>this is the Son of God</a:t>
            </a:r>
            <a:r>
              <a:rPr lang="en-US" b="0" u="none" baseline="0" dirty="0"/>
              <a:t>.</a:t>
            </a:r>
          </a:p>
          <a:p>
            <a:r>
              <a:rPr lang="en-US" b="1" u="none" baseline="0" dirty="0"/>
              <a:t>Jn. 14:16 </a:t>
            </a:r>
            <a:r>
              <a:rPr lang="en-US" b="0" u="none" baseline="0" dirty="0"/>
              <a:t>-  And</a:t>
            </a:r>
            <a:r>
              <a:rPr lang="en-US" b="1" u="none" baseline="0" dirty="0"/>
              <a:t> I </a:t>
            </a:r>
            <a:r>
              <a:rPr lang="en-US" b="0" u="none" baseline="0" dirty="0"/>
              <a:t>will pray the </a:t>
            </a:r>
            <a:r>
              <a:rPr lang="en-US" b="1" u="none" baseline="0" dirty="0"/>
              <a:t>Father</a:t>
            </a:r>
            <a:r>
              <a:rPr lang="en-US" b="0" u="none" baseline="0" dirty="0"/>
              <a:t>, and </a:t>
            </a:r>
            <a:r>
              <a:rPr lang="en-US" b="1" u="none" baseline="0" dirty="0"/>
              <a:t>he</a:t>
            </a:r>
            <a:r>
              <a:rPr lang="en-US" b="0" u="none" baseline="0" dirty="0"/>
              <a:t> shall give you another </a:t>
            </a:r>
            <a:r>
              <a:rPr lang="en-US" b="1" u="none" baseline="0" dirty="0"/>
              <a:t>Comforter</a:t>
            </a:r>
            <a:r>
              <a:rPr lang="en-US" b="0" u="none" baseline="0" dirty="0"/>
              <a:t>, that </a:t>
            </a:r>
            <a:r>
              <a:rPr lang="en-US" b="1" u="none" baseline="0" dirty="0"/>
              <a:t>he</a:t>
            </a:r>
            <a:r>
              <a:rPr lang="en-US" b="0" u="none" baseline="0" dirty="0"/>
              <a:t> may abide with you for ever; </a:t>
            </a:r>
          </a:p>
          <a:p>
            <a:r>
              <a:rPr lang="en-US" b="1" u="none" baseline="0" dirty="0"/>
              <a:t>Jn. 15:26 </a:t>
            </a:r>
            <a:r>
              <a:rPr lang="en-US" b="0" u="none" baseline="0" dirty="0"/>
              <a:t>- But when the </a:t>
            </a:r>
            <a:r>
              <a:rPr lang="en-US" b="1" u="none" baseline="0" dirty="0"/>
              <a:t>Comforter</a:t>
            </a:r>
            <a:r>
              <a:rPr lang="en-US" b="0" u="none" baseline="0" dirty="0"/>
              <a:t> is come, whom </a:t>
            </a:r>
            <a:r>
              <a:rPr lang="en-US" b="1" u="none" baseline="0" dirty="0"/>
              <a:t>I</a:t>
            </a:r>
            <a:r>
              <a:rPr lang="en-US" b="0" u="none" baseline="0" dirty="0"/>
              <a:t> will send unto you from the </a:t>
            </a:r>
            <a:r>
              <a:rPr lang="en-US" b="1" u="none" baseline="0" dirty="0"/>
              <a:t>Father</a:t>
            </a:r>
            <a:r>
              <a:rPr lang="en-US" b="0" u="none" baseline="0" dirty="0"/>
              <a:t>, even the </a:t>
            </a:r>
            <a:r>
              <a:rPr lang="en-US" b="1" u="none" baseline="0" dirty="0"/>
              <a:t>Spirit </a:t>
            </a:r>
            <a:r>
              <a:rPr lang="en-US" b="0" u="none" baseline="0" dirty="0"/>
              <a:t>of truth, which </a:t>
            </a:r>
            <a:r>
              <a:rPr lang="en-US" b="0" u="none" baseline="0" dirty="0" err="1"/>
              <a:t>proceedeth</a:t>
            </a:r>
            <a:r>
              <a:rPr lang="en-US" b="0" u="none" baseline="0" dirty="0"/>
              <a:t> from the </a:t>
            </a:r>
            <a:r>
              <a:rPr lang="en-US" b="1" u="none" baseline="0" dirty="0"/>
              <a:t>Father</a:t>
            </a:r>
            <a:r>
              <a:rPr lang="en-US" b="0" u="none" baseline="0" dirty="0"/>
              <a:t>, </a:t>
            </a:r>
            <a:r>
              <a:rPr lang="en-US" b="1" u="none" baseline="0" dirty="0"/>
              <a:t>he</a:t>
            </a:r>
            <a:r>
              <a:rPr lang="en-US" b="0" u="none" baseline="0" dirty="0"/>
              <a:t> shall testify of </a:t>
            </a:r>
            <a:r>
              <a:rPr lang="en-US" b="1" u="none" baseline="0" dirty="0"/>
              <a:t>me</a:t>
            </a:r>
            <a:r>
              <a:rPr lang="en-US" b="0" u="none" baseline="0" dirty="0"/>
              <a:t>:</a:t>
            </a:r>
          </a:p>
          <a:p>
            <a:r>
              <a:rPr lang="en-US" b="1" u="none" baseline="0" dirty="0"/>
              <a:t>Jn. 16:7-17 - READ</a:t>
            </a:r>
          </a:p>
          <a:p>
            <a:r>
              <a:rPr lang="en-US" b="1" u="none" baseline="0" dirty="0"/>
              <a:t>Matt. 3:16, 17 </a:t>
            </a:r>
            <a:r>
              <a:rPr lang="en-US" b="0" u="none" baseline="0" dirty="0"/>
              <a:t>- And Jesus, when he was baptized, went up straightway out of the water: and, lo, the heavens were opened unto </a:t>
            </a:r>
            <a:r>
              <a:rPr lang="en-US" b="1" u="none" baseline="0" dirty="0"/>
              <a:t>him</a:t>
            </a:r>
            <a:r>
              <a:rPr lang="en-US" b="0" u="none" baseline="0" dirty="0"/>
              <a:t>, and he saw the </a:t>
            </a:r>
            <a:r>
              <a:rPr lang="en-US" b="1" u="none" baseline="0" dirty="0"/>
              <a:t>Spirit of God</a:t>
            </a:r>
            <a:r>
              <a:rPr lang="en-US" b="0" u="none" baseline="0" dirty="0"/>
              <a:t> descending like a dove, and lighting upon </a:t>
            </a:r>
            <a:r>
              <a:rPr lang="en-US" b="1" u="none" baseline="0" dirty="0"/>
              <a:t>him</a:t>
            </a:r>
            <a:r>
              <a:rPr lang="en-US" b="0" u="none" baseline="0" dirty="0"/>
              <a:t>: 17 And lo a </a:t>
            </a:r>
            <a:r>
              <a:rPr lang="en-US" b="1" u="none" baseline="0" dirty="0"/>
              <a:t>voice from heaven</a:t>
            </a:r>
            <a:r>
              <a:rPr lang="en-US" b="0" u="none" baseline="0" dirty="0"/>
              <a:t>, saying, </a:t>
            </a:r>
            <a:r>
              <a:rPr lang="en-US" b="1" u="none" baseline="0" dirty="0"/>
              <a:t>This is my beloved Son</a:t>
            </a:r>
            <a:r>
              <a:rPr lang="en-US" b="0" u="none" baseline="0" dirty="0"/>
              <a:t>, in whom I am well pleased.</a:t>
            </a:r>
          </a:p>
          <a:p>
            <a:r>
              <a:rPr lang="en-US" b="1" u="none" baseline="0" dirty="0"/>
              <a:t>Matt. 28:19 </a:t>
            </a:r>
            <a:r>
              <a:rPr lang="en-US" b="0" u="none" baseline="0" dirty="0"/>
              <a:t>- Go ye therefore, and teach all nations, baptizing them in the name of </a:t>
            </a:r>
            <a:r>
              <a:rPr lang="en-US" b="1" u="none" baseline="0" dirty="0"/>
              <a:t>the Father</a:t>
            </a:r>
            <a:r>
              <a:rPr lang="en-US" b="0" u="none" baseline="0" dirty="0"/>
              <a:t>, and of </a:t>
            </a:r>
            <a:r>
              <a:rPr lang="en-US" b="1" u="none" baseline="0" dirty="0"/>
              <a:t>the Son</a:t>
            </a:r>
            <a:r>
              <a:rPr lang="en-US" b="0" u="none" baseline="0" dirty="0"/>
              <a:t>, and of </a:t>
            </a:r>
            <a:r>
              <a:rPr lang="en-US" b="1" u="none" baseline="0" dirty="0"/>
              <a:t>the Holy Ghost</a:t>
            </a:r>
            <a:r>
              <a:rPr lang="en-US" b="0" u="none" baseline="0" dirty="0"/>
              <a:t>:</a:t>
            </a:r>
          </a:p>
          <a:p>
            <a:r>
              <a:rPr lang="en-US" b="1" u="none" baseline="0" dirty="0"/>
              <a:t>Mk. 1:9-11 </a:t>
            </a:r>
            <a:r>
              <a:rPr lang="en-US" b="0" u="none" baseline="0" dirty="0"/>
              <a:t>- And it came to pass in those days, that </a:t>
            </a:r>
            <a:r>
              <a:rPr lang="en-US" b="1" u="none" baseline="0" dirty="0"/>
              <a:t>Jesus</a:t>
            </a:r>
            <a:r>
              <a:rPr lang="en-US" b="0" u="none" baseline="0" dirty="0"/>
              <a:t> came from Nazareth of Galilee, and was baptized of John in Jordan. 10 And straightway coming up out of the water, he saw the heavens opened, and the </a:t>
            </a:r>
            <a:r>
              <a:rPr lang="en-US" b="1" u="none" baseline="0" dirty="0"/>
              <a:t>Spirit</a:t>
            </a:r>
            <a:r>
              <a:rPr lang="en-US" b="0" u="none" baseline="0" dirty="0"/>
              <a:t> like a dove descending upon </a:t>
            </a:r>
            <a:r>
              <a:rPr lang="en-US" b="1" u="none" baseline="0" dirty="0"/>
              <a:t>him</a:t>
            </a:r>
            <a:r>
              <a:rPr lang="en-US" b="0" u="none" baseline="0" dirty="0"/>
              <a:t>: 11 And there came a voice from heaven, saying, </a:t>
            </a:r>
            <a:r>
              <a:rPr lang="en-US" b="1" u="none" baseline="0" dirty="0"/>
              <a:t>Thou</a:t>
            </a:r>
            <a:r>
              <a:rPr lang="en-US" b="0" u="none" baseline="0" dirty="0"/>
              <a:t> art </a:t>
            </a:r>
            <a:r>
              <a:rPr lang="en-US" b="1" u="none" baseline="0" dirty="0"/>
              <a:t>my</a:t>
            </a:r>
            <a:r>
              <a:rPr lang="en-US" b="0" u="none" baseline="0" dirty="0"/>
              <a:t> beloved </a:t>
            </a:r>
            <a:r>
              <a:rPr lang="en-US" b="1" u="none" baseline="0" dirty="0"/>
              <a:t>Son</a:t>
            </a:r>
            <a:r>
              <a:rPr lang="en-US" b="0" u="none" baseline="0" dirty="0"/>
              <a:t>, in whom </a:t>
            </a:r>
            <a:r>
              <a:rPr lang="en-US" b="1" i="0" u="none" baseline="0" dirty="0"/>
              <a:t>I</a:t>
            </a:r>
            <a:r>
              <a:rPr lang="en-US" b="0" u="none" baseline="0" dirty="0"/>
              <a:t> am well pleased.</a:t>
            </a:r>
          </a:p>
          <a:p>
            <a:r>
              <a:rPr lang="en-US" b="1" u="none" baseline="0" dirty="0"/>
              <a:t>Lk. 3:22 </a:t>
            </a:r>
            <a:r>
              <a:rPr lang="en-US" b="0" u="none" baseline="0" dirty="0"/>
              <a:t>- And the </a:t>
            </a:r>
            <a:r>
              <a:rPr lang="en-US" b="1" u="none" baseline="0" dirty="0"/>
              <a:t>Holy Ghost </a:t>
            </a:r>
            <a:r>
              <a:rPr lang="en-US" b="0" u="none" baseline="0" dirty="0"/>
              <a:t>descended in a bodily shape like a dove upon </a:t>
            </a:r>
            <a:r>
              <a:rPr lang="en-US" b="1" u="none" baseline="0" dirty="0"/>
              <a:t>him</a:t>
            </a:r>
            <a:r>
              <a:rPr lang="en-US" b="0" u="none" baseline="0" dirty="0"/>
              <a:t>, and a voice came from heaven, which said, </a:t>
            </a:r>
            <a:r>
              <a:rPr lang="en-US" b="1" u="none" baseline="0" dirty="0"/>
              <a:t>Thou</a:t>
            </a:r>
            <a:r>
              <a:rPr lang="en-US" b="0" u="none" baseline="0" dirty="0"/>
              <a:t> art </a:t>
            </a:r>
            <a:r>
              <a:rPr lang="en-US" b="1" u="none" baseline="0" dirty="0"/>
              <a:t>my </a:t>
            </a:r>
            <a:r>
              <a:rPr lang="en-US" b="0" u="none" baseline="0" dirty="0"/>
              <a:t>beloved </a:t>
            </a:r>
            <a:r>
              <a:rPr lang="en-US" b="1" u="none" baseline="0" dirty="0"/>
              <a:t>Son</a:t>
            </a:r>
            <a:r>
              <a:rPr lang="en-US" b="0" u="none" baseline="0" dirty="0"/>
              <a:t>; in </a:t>
            </a:r>
            <a:r>
              <a:rPr lang="en-US" b="1" u="none" baseline="0" dirty="0"/>
              <a:t>thee</a:t>
            </a:r>
            <a:r>
              <a:rPr lang="en-US" b="0" u="none" baseline="0" dirty="0"/>
              <a:t> </a:t>
            </a:r>
            <a:r>
              <a:rPr lang="en-US" b="1" u="none" baseline="0" dirty="0"/>
              <a:t>I </a:t>
            </a:r>
            <a:r>
              <a:rPr lang="en-US" b="0" u="none" baseline="0" dirty="0"/>
              <a:t>am well pleased.</a:t>
            </a:r>
          </a:p>
          <a:p>
            <a:r>
              <a:rPr lang="en-US" b="1" u="none" baseline="0" dirty="0"/>
              <a:t>Eph. 4:4-6 </a:t>
            </a:r>
            <a:r>
              <a:rPr lang="en-US" b="0" u="none" baseline="0" dirty="0"/>
              <a:t>-</a:t>
            </a:r>
            <a:r>
              <a:rPr lang="en-US" b="1" u="none" baseline="0" dirty="0"/>
              <a:t> </a:t>
            </a:r>
            <a:r>
              <a:rPr lang="en-US" b="0" u="none" baseline="0" dirty="0"/>
              <a:t>There is one body, and </a:t>
            </a:r>
            <a:r>
              <a:rPr lang="en-US" b="1" u="none" baseline="0" dirty="0"/>
              <a:t>one Spirit</a:t>
            </a:r>
            <a:r>
              <a:rPr lang="en-US" b="0" u="none" baseline="0" dirty="0"/>
              <a:t>, even as ye are called in one hope of your calling; 5 </a:t>
            </a:r>
            <a:r>
              <a:rPr lang="en-US" b="1" u="none" baseline="0" dirty="0"/>
              <a:t>One Lord</a:t>
            </a:r>
            <a:r>
              <a:rPr lang="en-US" b="0" u="none" baseline="0" dirty="0"/>
              <a:t>, one faith, one baptism, 6 </a:t>
            </a:r>
            <a:r>
              <a:rPr lang="en-US" b="1" u="none" baseline="0" dirty="0"/>
              <a:t>One God and Father </a:t>
            </a:r>
            <a:r>
              <a:rPr lang="en-US" b="0" u="none" baseline="0" dirty="0"/>
              <a:t>of all, who is above all, and through all, and in you all.</a:t>
            </a:r>
          </a:p>
          <a:p>
            <a:r>
              <a:rPr lang="en-US" b="1" u="none" baseline="0" dirty="0"/>
              <a:t>2 Cor. 13:14 - </a:t>
            </a:r>
            <a:r>
              <a:rPr lang="en-US" b="0" u="sng" baseline="0" dirty="0"/>
              <a:t>The grace of the </a:t>
            </a:r>
            <a:r>
              <a:rPr lang="en-US" b="1" u="sng" baseline="0" dirty="0"/>
              <a:t>Lord Jesus Christ</a:t>
            </a:r>
            <a:r>
              <a:rPr lang="en-US" b="0" u="none" baseline="0" dirty="0"/>
              <a:t>, and </a:t>
            </a:r>
            <a:r>
              <a:rPr lang="en-US" b="0" u="sng" baseline="0" dirty="0"/>
              <a:t>the love of </a:t>
            </a:r>
            <a:r>
              <a:rPr lang="en-US" b="1" u="sng" baseline="0" dirty="0"/>
              <a:t>God</a:t>
            </a:r>
            <a:r>
              <a:rPr lang="en-US" b="1" u="none" baseline="0" dirty="0"/>
              <a:t>,</a:t>
            </a:r>
            <a:r>
              <a:rPr lang="en-US" b="0" u="none" baseline="0" dirty="0"/>
              <a:t> and the </a:t>
            </a:r>
            <a:r>
              <a:rPr lang="en-US" b="0" u="sng" baseline="0" dirty="0"/>
              <a:t>communion of the </a:t>
            </a:r>
            <a:r>
              <a:rPr lang="en-US" b="1" u="sng" baseline="0" dirty="0"/>
              <a:t>Holy Ghost</a:t>
            </a:r>
            <a:r>
              <a:rPr lang="en-US" b="0" u="none" baseline="0" dirty="0"/>
              <a:t>, be with you all. Amen.</a:t>
            </a:r>
          </a:p>
          <a:p>
            <a:endParaRPr lang="en-US" b="1" u="none" baseline="0" dirty="0"/>
          </a:p>
          <a:p>
            <a:endParaRPr lang="en-US" b="0" u="none" dirty="0"/>
          </a:p>
        </p:txBody>
      </p:sp>
      <p:sp>
        <p:nvSpPr>
          <p:cNvPr id="4" name="Slide Number Placeholder 3"/>
          <p:cNvSpPr>
            <a:spLocks noGrp="1"/>
          </p:cNvSpPr>
          <p:nvPr>
            <p:ph type="sldNum" sz="quarter" idx="10"/>
          </p:nvPr>
        </p:nvSpPr>
        <p:spPr/>
        <p:txBody>
          <a:bodyPr/>
          <a:lstStyle/>
          <a:p>
            <a:fld id="{8FBE9D4D-7923-4F8F-A954-4554CD728979}" type="slidenum">
              <a:rPr lang="en-US" smtClean="0"/>
              <a:t>4</a:t>
            </a:fld>
            <a:endParaRPr lang="en-US"/>
          </a:p>
        </p:txBody>
      </p:sp>
      <p:sp>
        <p:nvSpPr>
          <p:cNvPr id="5" name="Date Placeholder 4">
            <a:extLst>
              <a:ext uri="{FF2B5EF4-FFF2-40B4-BE49-F238E27FC236}">
                <a16:creationId xmlns:a16="http://schemas.microsoft.com/office/drawing/2014/main" id="{30EB6146-BCED-4B74-A1C0-E8434B7567B0}"/>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274638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BE9D4D-7923-4F8F-A954-4554CD728979}" type="slidenum">
              <a:rPr lang="en-US" smtClean="0"/>
              <a:t>5</a:t>
            </a:fld>
            <a:endParaRPr lang="en-US"/>
          </a:p>
        </p:txBody>
      </p:sp>
      <p:sp>
        <p:nvSpPr>
          <p:cNvPr id="5" name="Date Placeholder 4">
            <a:extLst>
              <a:ext uri="{FF2B5EF4-FFF2-40B4-BE49-F238E27FC236}">
                <a16:creationId xmlns:a16="http://schemas.microsoft.com/office/drawing/2014/main" id="{D76D3C34-ADD4-49B1-BA79-D6220170E07E}"/>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4289734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127625"/>
          </a:xfrm>
        </p:spPr>
        <p:txBody>
          <a:bodyPr/>
          <a:lstStyle/>
          <a:p>
            <a:r>
              <a:rPr lang="en-US" b="1" dirty="0"/>
              <a:t>Gen. 1:26-27 </a:t>
            </a:r>
            <a:r>
              <a:rPr lang="en-US" dirty="0"/>
              <a:t>-  And God said, Let us make man in our image, after our likeness: and let them have dominion over the fish of the sea, and over the fowl of the air, and over the cattle, and over all the earth, and over every creeping thing that </a:t>
            </a:r>
            <a:r>
              <a:rPr lang="en-US" dirty="0" err="1"/>
              <a:t>creepeth</a:t>
            </a:r>
            <a:r>
              <a:rPr lang="en-US" dirty="0"/>
              <a:t> upon the earth. </a:t>
            </a:r>
            <a:r>
              <a:rPr lang="en-US" b="1" dirty="0"/>
              <a:t>27</a:t>
            </a:r>
            <a:r>
              <a:rPr lang="en-US" dirty="0"/>
              <a:t>  So God created man in his own image, in the image of God created he him; male and female created he them. 28 And God blessed them, and God said unto them, Be fruitful, and multiply, and replenish the earth, and subdue it: and have dominion over the fish of the sea, and over the fowl of the air, and over every living thing that </a:t>
            </a:r>
            <a:r>
              <a:rPr lang="en-US" dirty="0" err="1"/>
              <a:t>moveth</a:t>
            </a:r>
            <a:r>
              <a:rPr lang="en-US" dirty="0"/>
              <a:t> upon the earth. {</a:t>
            </a:r>
            <a:r>
              <a:rPr lang="en-US" dirty="0" err="1"/>
              <a:t>moveth</a:t>
            </a:r>
            <a:r>
              <a:rPr lang="en-US" dirty="0"/>
              <a:t>: Heb. </a:t>
            </a:r>
            <a:r>
              <a:rPr lang="en-US" dirty="0" err="1"/>
              <a:t>creepeth</a:t>
            </a:r>
            <a:r>
              <a:rPr lang="en-US" dirty="0"/>
              <a:t>} 29 And God said, Behold, I have given you every herb bearing seed, which is upon the face of all the earth, and every tree, in the which is the fruit of a tree yielding seed; to you it shall be for meat. 30 And to every beast of the earth, and to every fowl of the air, and to every thing that </a:t>
            </a:r>
            <a:r>
              <a:rPr lang="en-US" dirty="0" err="1"/>
              <a:t>creepeth</a:t>
            </a:r>
            <a:r>
              <a:rPr lang="en-US" dirty="0"/>
              <a:t> upon the earth, wherein there is life, I have given every green herb for meat: and it was so. {life: Heb. a living soul} 31 And God saw every thing that he had made, and, behold, it was very good. And the evening and the morning were the sixth day.</a:t>
            </a:r>
          </a:p>
          <a:p>
            <a:r>
              <a:rPr lang="en-US" b="1" dirty="0"/>
              <a:t>Gen. 1:1-31 - Comment</a:t>
            </a:r>
          </a:p>
          <a:p>
            <a:r>
              <a:rPr lang="en-US" b="1" dirty="0"/>
              <a:t>Gen. 5:1 </a:t>
            </a:r>
            <a:r>
              <a:rPr lang="en-US" dirty="0"/>
              <a:t>- This is the book of the generations of Adam. In the day that </a:t>
            </a:r>
            <a:r>
              <a:rPr lang="en-US" b="1" dirty="0"/>
              <a:t>God created man, in the likeness of God made he him;</a:t>
            </a:r>
          </a:p>
          <a:p>
            <a:r>
              <a:rPr lang="en-US" b="1" dirty="0"/>
              <a:t>Gen. 9:6 </a:t>
            </a:r>
            <a:r>
              <a:rPr lang="en-US" dirty="0"/>
              <a:t>- Whoso </a:t>
            </a:r>
            <a:r>
              <a:rPr lang="en-US" dirty="0" err="1"/>
              <a:t>sheddeth</a:t>
            </a:r>
            <a:r>
              <a:rPr lang="en-US" dirty="0"/>
              <a:t> man's blood, by man shall his blood be shed: </a:t>
            </a:r>
            <a:r>
              <a:rPr lang="en-US" b="1" dirty="0"/>
              <a:t>for in the image of God made he man.</a:t>
            </a:r>
          </a:p>
          <a:p>
            <a:r>
              <a:rPr lang="en-US" b="1" dirty="0"/>
              <a:t>Isa. 40:25-26 </a:t>
            </a:r>
            <a:r>
              <a:rPr lang="en-US" b="0" dirty="0"/>
              <a:t>- To whom then will ye liken me, or shall I be equal? saith the Holy One. 26 Lift up your eyes on high, and behold who hath created these things, that bringeth out their host by number: he calleth them all by names by the greatness of his might, for that he is strong in power; not one </a:t>
            </a:r>
            <a:r>
              <a:rPr lang="en-US" b="0" dirty="0" err="1"/>
              <a:t>faileth</a:t>
            </a:r>
            <a:r>
              <a:rPr lang="en-US" b="0" dirty="0"/>
              <a:t>. </a:t>
            </a:r>
          </a:p>
          <a:p>
            <a:r>
              <a:rPr lang="en-US" b="1" dirty="0"/>
              <a:t>Isa. 42:5</a:t>
            </a:r>
            <a:r>
              <a:rPr lang="en-US" b="0" dirty="0"/>
              <a:t> - Thus saith God the LORD, he that created the heavens, and stretched them out; he that spread forth the earth, and that which cometh out of it; he that giveth breath unto the people upon it, and spirit to them that walk therein: </a:t>
            </a:r>
          </a:p>
          <a:p>
            <a:r>
              <a:rPr lang="en-US" b="1" dirty="0"/>
              <a:t>Isa. 44:24 </a:t>
            </a:r>
            <a:r>
              <a:rPr lang="en-US" b="0" dirty="0"/>
              <a:t>-  Thus saith the LORD, thy redeemer, and he that formed thee from the womb, I am the LORD that </a:t>
            </a:r>
            <a:r>
              <a:rPr lang="en-US" b="0" dirty="0" err="1"/>
              <a:t>maketh</a:t>
            </a:r>
            <a:r>
              <a:rPr lang="en-US" b="0" dirty="0"/>
              <a:t> all things; that </a:t>
            </a:r>
            <a:r>
              <a:rPr lang="en-US" b="0" dirty="0" err="1"/>
              <a:t>stretcheth</a:t>
            </a:r>
            <a:r>
              <a:rPr lang="en-US" b="0" dirty="0"/>
              <a:t> forth the heavens alone; that </a:t>
            </a:r>
            <a:r>
              <a:rPr lang="en-US" b="0" dirty="0" err="1"/>
              <a:t>spreadeth</a:t>
            </a:r>
            <a:r>
              <a:rPr lang="en-US" b="0" dirty="0"/>
              <a:t> abroad the earth by myself; </a:t>
            </a:r>
          </a:p>
          <a:p>
            <a:r>
              <a:rPr lang="en-US" b="1" dirty="0"/>
              <a:t>Isa. 45:18 </a:t>
            </a:r>
            <a:r>
              <a:rPr lang="en-US" b="0" dirty="0"/>
              <a:t>-  For thus saith the LORD that created the heavens; God himself that formed the earth and made it; he hath established it, he created it not in vain, he formed it to be inhabited: I am the LORD; and there is none else.</a:t>
            </a:r>
          </a:p>
          <a:p>
            <a:r>
              <a:rPr lang="en-US" b="1" dirty="0"/>
              <a:t>Isa. 66:1-2 </a:t>
            </a:r>
            <a:r>
              <a:rPr lang="en-US" b="0" dirty="0"/>
              <a:t>-Thus saith the LORD, The heaven is my throne, and the earth is my footstool: where is the house that ye build unto me? and where is the place of my rest? 2 For all those things hath mine hand made, and all those things have been, saith the LORD: but to this man will I look, even to him that is poor and of a contrite spirit, and </a:t>
            </a:r>
            <a:r>
              <a:rPr lang="en-US" b="0" dirty="0" err="1"/>
              <a:t>trembleth</a:t>
            </a:r>
            <a:r>
              <a:rPr lang="en-US" b="0" dirty="0"/>
              <a:t> at my word.</a:t>
            </a:r>
          </a:p>
          <a:p>
            <a:r>
              <a:rPr lang="en-US" b="1" dirty="0"/>
              <a:t>Psa. 8:3-8 </a:t>
            </a:r>
            <a:r>
              <a:rPr lang="en-US" b="0" dirty="0"/>
              <a:t>- When I consider thy heavens, the work of thy fingers, the moon and the stars, which thou hast ordained; 4 What is man, that thou art mindful of him? and the son of man, that thou </a:t>
            </a:r>
            <a:r>
              <a:rPr lang="en-US" b="0" dirty="0" err="1"/>
              <a:t>visitest</a:t>
            </a:r>
            <a:r>
              <a:rPr lang="en-US" b="0" dirty="0"/>
              <a:t> him? 5 For thou hast made him a little lower than the angels, and hast crowned him with glory and </a:t>
            </a:r>
            <a:r>
              <a:rPr lang="en-US" b="0" dirty="0" err="1"/>
              <a:t>honour</a:t>
            </a:r>
            <a:r>
              <a:rPr lang="en-US" b="0" dirty="0"/>
              <a:t>. 6 Thou </a:t>
            </a:r>
            <a:r>
              <a:rPr lang="en-US" b="0" dirty="0" err="1"/>
              <a:t>madest</a:t>
            </a:r>
            <a:r>
              <a:rPr lang="en-US" b="0" dirty="0"/>
              <a:t> him to have dominion over the works of thy hands; thou hast put all things under his feet: 7 All sheep and oxen, yea, and the beasts of the field; 8 The fowl of the air, and the fish of the sea, and whatsoever </a:t>
            </a:r>
            <a:r>
              <a:rPr lang="en-US" b="0" dirty="0" err="1"/>
              <a:t>passeth</a:t>
            </a:r>
            <a:r>
              <a:rPr lang="en-US" b="0" dirty="0"/>
              <a:t> through the paths of the seas. 9 O LORD our Lord, how excellent is thy name in all the earth!</a:t>
            </a:r>
          </a:p>
          <a:p>
            <a:r>
              <a:rPr lang="en-US" b="1" dirty="0"/>
              <a:t>Psa. 19:1 </a:t>
            </a:r>
            <a:r>
              <a:rPr lang="en-US" b="0" dirty="0"/>
              <a:t>- The heavens declare the glory of God; and the firmament </a:t>
            </a:r>
            <a:r>
              <a:rPr lang="en-US" b="0" dirty="0" err="1"/>
              <a:t>sheweth</a:t>
            </a:r>
            <a:r>
              <a:rPr lang="en-US" b="0" dirty="0"/>
              <a:t> his handywork.</a:t>
            </a:r>
          </a:p>
          <a:p>
            <a:r>
              <a:rPr lang="en-US" b="1" dirty="0"/>
              <a:t>Psa. 33:6-9</a:t>
            </a:r>
            <a:r>
              <a:rPr lang="en-US" b="0" dirty="0"/>
              <a:t> - By the word of the LORD were the heavens made; and all the host of them by the breath of his mouth. 7 He </a:t>
            </a:r>
            <a:r>
              <a:rPr lang="en-US" b="0" dirty="0" err="1"/>
              <a:t>gathereth</a:t>
            </a:r>
            <a:r>
              <a:rPr lang="en-US" b="0" dirty="0"/>
              <a:t> the waters of the sea together as an heap: he </a:t>
            </a:r>
            <a:r>
              <a:rPr lang="en-US" b="0" dirty="0" err="1"/>
              <a:t>layeth</a:t>
            </a:r>
            <a:r>
              <a:rPr lang="en-US" b="0" dirty="0"/>
              <a:t> up the depth in storehouses. 8 Let all the earth fear the LORD: let all the inhabitants of the world stand in awe of him. 9 For he spake, and it was done; he commanded, and it stood fast.</a:t>
            </a:r>
          </a:p>
          <a:p>
            <a:r>
              <a:rPr lang="en-US" b="1" dirty="0"/>
              <a:t>Psa. 96:5 </a:t>
            </a:r>
            <a:r>
              <a:rPr lang="en-US" b="0" dirty="0"/>
              <a:t>- For all the gods of the nations are idols: but the LORD made the heavens.</a:t>
            </a:r>
          </a:p>
          <a:p>
            <a:r>
              <a:rPr lang="en-US" b="1" dirty="0"/>
              <a:t>Psa. 100:3</a:t>
            </a:r>
            <a:r>
              <a:rPr lang="en-US" b="0" dirty="0"/>
              <a:t> -  Know ye that the LORD he is God: it is he that hath made us, and not we ourselves; we are his people, and the sheep of his pasture.</a:t>
            </a:r>
          </a:p>
          <a:p>
            <a:r>
              <a:rPr lang="en-US" b="1" dirty="0"/>
              <a:t>Neh. 9:6 </a:t>
            </a:r>
            <a:r>
              <a:rPr lang="en-US" b="0" dirty="0"/>
              <a:t>- Thou, even thou, art LORD alone; thou hast made heaven, the heaven of heavens, with all their host, the earth, and all things that are therein, the seas, and all that is therein, and thou </a:t>
            </a:r>
            <a:r>
              <a:rPr lang="en-US" b="0" dirty="0" err="1"/>
              <a:t>preservest</a:t>
            </a:r>
            <a:r>
              <a:rPr lang="en-US" b="0" dirty="0"/>
              <a:t> them all; and the host of heaven </a:t>
            </a:r>
            <a:r>
              <a:rPr lang="en-US" b="0" dirty="0" err="1"/>
              <a:t>worshippeth</a:t>
            </a:r>
            <a:r>
              <a:rPr lang="en-US" b="0" dirty="0"/>
              <a:t> thee. </a:t>
            </a:r>
          </a:p>
          <a:p>
            <a:r>
              <a:rPr lang="en-US" b="1" dirty="0"/>
              <a:t>Amos 4:13 </a:t>
            </a:r>
            <a:r>
              <a:rPr lang="en-US" b="0" dirty="0"/>
              <a:t>- For, lo, he that </a:t>
            </a:r>
            <a:r>
              <a:rPr lang="en-US" b="0" dirty="0" err="1"/>
              <a:t>formeth</a:t>
            </a:r>
            <a:r>
              <a:rPr lang="en-US" b="0" dirty="0"/>
              <a:t> the mountains, and </a:t>
            </a:r>
            <a:r>
              <a:rPr lang="en-US" b="0" dirty="0" err="1"/>
              <a:t>createth</a:t>
            </a:r>
            <a:r>
              <a:rPr lang="en-US" b="0" dirty="0"/>
              <a:t> the wind, and </a:t>
            </a:r>
            <a:r>
              <a:rPr lang="en-US" b="0" dirty="0" err="1"/>
              <a:t>declareth</a:t>
            </a:r>
            <a:r>
              <a:rPr lang="en-US" b="0" dirty="0"/>
              <a:t> unto man what is his thought, that </a:t>
            </a:r>
            <a:r>
              <a:rPr lang="en-US" b="0" dirty="0" err="1"/>
              <a:t>maketh</a:t>
            </a:r>
            <a:r>
              <a:rPr lang="en-US" b="0" dirty="0"/>
              <a:t> the morning darkness, and </a:t>
            </a:r>
            <a:r>
              <a:rPr lang="en-US" b="0" dirty="0" err="1"/>
              <a:t>treadeth</a:t>
            </a:r>
            <a:r>
              <a:rPr lang="en-US" b="0" dirty="0"/>
              <a:t> upon the high places of the earth, The LORD, The God of hosts, is his name.</a:t>
            </a:r>
          </a:p>
          <a:p>
            <a:r>
              <a:rPr lang="en-US" b="1" dirty="0"/>
              <a:t>Jer. 10:12-13 </a:t>
            </a:r>
            <a:r>
              <a:rPr lang="en-US" b="0" dirty="0"/>
              <a:t>- He hath made the earth by his power, he hath established the world by his wisdom, and hath stretched out the heavens by his discretion. 13 When he </a:t>
            </a:r>
            <a:r>
              <a:rPr lang="en-US" b="0" dirty="0" err="1"/>
              <a:t>uttereth</a:t>
            </a:r>
            <a:r>
              <a:rPr lang="en-US" b="0" dirty="0"/>
              <a:t> his voice, there is a multitude of waters in the heavens, and he </a:t>
            </a:r>
            <a:r>
              <a:rPr lang="en-US" b="0" dirty="0" err="1"/>
              <a:t>causeth</a:t>
            </a:r>
            <a:r>
              <a:rPr lang="en-US" b="0" dirty="0"/>
              <a:t> the </a:t>
            </a:r>
            <a:r>
              <a:rPr lang="en-US" b="0" dirty="0" err="1"/>
              <a:t>vapours</a:t>
            </a:r>
            <a:r>
              <a:rPr lang="en-US" b="0" dirty="0"/>
              <a:t> to ascend from the ends of the earth; he </a:t>
            </a:r>
            <a:r>
              <a:rPr lang="en-US" b="0" dirty="0" err="1"/>
              <a:t>maketh</a:t>
            </a:r>
            <a:r>
              <a:rPr lang="en-US" b="0" dirty="0"/>
              <a:t> lightnings with rain, and bringeth forth the wind out of his treasures. </a:t>
            </a:r>
          </a:p>
          <a:p>
            <a:r>
              <a:rPr lang="en-US" b="1" dirty="0"/>
              <a:t>Job - 26:7, 13 </a:t>
            </a:r>
            <a:r>
              <a:rPr lang="en-US" b="0" dirty="0"/>
              <a:t>- He </a:t>
            </a:r>
            <a:r>
              <a:rPr lang="en-US" b="0" dirty="0" err="1"/>
              <a:t>stretcheth</a:t>
            </a:r>
            <a:r>
              <a:rPr lang="en-US" b="0" dirty="0"/>
              <a:t> out the north over the empty place, and </a:t>
            </a:r>
            <a:r>
              <a:rPr lang="en-US" b="0" dirty="0" err="1"/>
              <a:t>hangeth</a:t>
            </a:r>
            <a:r>
              <a:rPr lang="en-US" b="0" dirty="0"/>
              <a:t> the earth upon nothing. </a:t>
            </a:r>
            <a:r>
              <a:rPr lang="en-US" b="1" dirty="0"/>
              <a:t>13</a:t>
            </a:r>
            <a:r>
              <a:rPr lang="en-US" b="0" dirty="0"/>
              <a:t> By his spirit he hath garnished the heavens; his hand hath formed the crooked serpent.</a:t>
            </a:r>
          </a:p>
          <a:p>
            <a:r>
              <a:rPr lang="en-US" b="1" dirty="0"/>
              <a:t>Job 33:4 </a:t>
            </a:r>
            <a:r>
              <a:rPr lang="en-US" b="0" dirty="0"/>
              <a:t>- The Spirit of God hath made me, and the breath of the Almighty hath given me life.</a:t>
            </a:r>
          </a:p>
          <a:p>
            <a:endParaRPr lang="en-US" b="0" dirty="0"/>
          </a:p>
        </p:txBody>
      </p:sp>
      <p:sp>
        <p:nvSpPr>
          <p:cNvPr id="4" name="Slide Number Placeholder 3"/>
          <p:cNvSpPr>
            <a:spLocks noGrp="1"/>
          </p:cNvSpPr>
          <p:nvPr>
            <p:ph type="sldNum" sz="quarter" idx="5"/>
          </p:nvPr>
        </p:nvSpPr>
        <p:spPr/>
        <p:txBody>
          <a:bodyPr/>
          <a:lstStyle/>
          <a:p>
            <a:fld id="{8FBE9D4D-7923-4F8F-A954-4554CD728979}" type="slidenum">
              <a:rPr lang="en-US" smtClean="0"/>
              <a:t>6</a:t>
            </a:fld>
            <a:endParaRPr lang="en-US"/>
          </a:p>
        </p:txBody>
      </p:sp>
      <p:sp>
        <p:nvSpPr>
          <p:cNvPr id="5" name="Date Placeholder 4">
            <a:extLst>
              <a:ext uri="{FF2B5EF4-FFF2-40B4-BE49-F238E27FC236}">
                <a16:creationId xmlns:a16="http://schemas.microsoft.com/office/drawing/2014/main" id="{16DE4C18-0FAE-4C0C-93ED-1B091EA4E7AC}"/>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562789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4975225"/>
          </a:xfrm>
        </p:spPr>
        <p:txBody>
          <a:bodyPr/>
          <a:lstStyle/>
          <a:p>
            <a:r>
              <a:rPr lang="en-US" b="1" dirty="0"/>
              <a:t>Jn. 1:1-3 </a:t>
            </a:r>
            <a:r>
              <a:rPr lang="en-US" dirty="0"/>
              <a:t>-  In the beginning was the Word, and the Word was with God, and the Word was God. 2 The same was in the beginning with God. 3 All things were made by him; and without him was not any thing made that was made.</a:t>
            </a:r>
          </a:p>
          <a:p>
            <a:r>
              <a:rPr lang="en-US" b="1" dirty="0"/>
              <a:t>Rev. 4:11 </a:t>
            </a:r>
            <a:r>
              <a:rPr lang="en-US" dirty="0"/>
              <a:t>- Thou art worthy, O Lord, to receive glory and </a:t>
            </a:r>
            <a:r>
              <a:rPr lang="en-US" dirty="0" err="1"/>
              <a:t>honour</a:t>
            </a:r>
            <a:r>
              <a:rPr lang="en-US" dirty="0"/>
              <a:t> and power: for thou hast created all things, and for thy pleasure they are and were created.</a:t>
            </a:r>
          </a:p>
          <a:p>
            <a:r>
              <a:rPr lang="en-US" b="1" dirty="0"/>
              <a:t>Rev. 10:6 </a:t>
            </a:r>
            <a:r>
              <a:rPr lang="en-US" dirty="0"/>
              <a:t>- And </a:t>
            </a:r>
            <a:r>
              <a:rPr lang="en-US" dirty="0" err="1"/>
              <a:t>sware</a:t>
            </a:r>
            <a:r>
              <a:rPr lang="en-US" dirty="0"/>
              <a:t> by him that </a:t>
            </a:r>
            <a:r>
              <a:rPr lang="en-US" dirty="0" err="1"/>
              <a:t>liveth</a:t>
            </a:r>
            <a:r>
              <a:rPr lang="en-US" dirty="0"/>
              <a:t> for ever and ever, who created heaven, and the things that therein are, and the earth, and the things that therein are, and the sea, and the things which are therein, that there should be time no longer.</a:t>
            </a:r>
          </a:p>
          <a:p>
            <a:r>
              <a:rPr lang="en-US" b="1" dirty="0"/>
              <a:t>Acts 17:26-28 </a:t>
            </a:r>
            <a:r>
              <a:rPr lang="en-US" dirty="0"/>
              <a:t>- God that made the world and all things therein, seeing that he is Lord of heaven and earth, dwelleth not in temples made with hands; 25 Neither is worshipped with men's hands, as though he needed any thing, seeing he giveth to all life, and breath, and all things; 26 And hath made of one blood all nations of men for to dwell on all the face of the earth, and hath determined the times before appointed, and the bounds of their habitation; 27 That they should seek the Lord, if haply they might feel after him, and find him, though he be not far from every one of us: 28 For in him we live, and move, and have our being; as certain also of your own poets have said, For we are also his offspring.</a:t>
            </a:r>
          </a:p>
          <a:p>
            <a:r>
              <a:rPr lang="en-US" b="1" dirty="0"/>
              <a:t>Rom. 1:19-20 </a:t>
            </a:r>
            <a:r>
              <a:rPr lang="en-US" dirty="0"/>
              <a:t>- Because that which may be known of God is manifest in them; for God hath shewed it unto them. {in them: or, to them} 20 For the invisible things of him from the creation of the world are clearly seen, being understood by the things that are made, even his eternal power and Godhead; so that they are without excuse:</a:t>
            </a:r>
          </a:p>
          <a:p>
            <a:r>
              <a:rPr lang="en-US" b="1" dirty="0"/>
              <a:t>1 Cor. 8:6 </a:t>
            </a:r>
            <a:r>
              <a:rPr lang="en-US" dirty="0"/>
              <a:t>- But to us there is but </a:t>
            </a:r>
            <a:r>
              <a:rPr lang="en-US" b="1" dirty="0"/>
              <a:t>one God, the Father, of whom are all things, and we in him; and one Lord Jesus Christ, by whom are all things, and we by him</a:t>
            </a:r>
            <a:r>
              <a:rPr lang="en-US" dirty="0"/>
              <a:t>.</a:t>
            </a:r>
          </a:p>
          <a:p>
            <a:r>
              <a:rPr lang="en-US" b="1" dirty="0"/>
              <a:t>Col. 1:15-17 </a:t>
            </a:r>
            <a:r>
              <a:rPr lang="en-US" dirty="0"/>
              <a:t>- Who is the image of the invisible God, the firstborn of every creature: 16 For by him were all things created, that are in heaven, and that are in earth, visible and invisible, whether they be thrones, or dominions, or principalities, or powers: all things were created by him, and for him: 17 And he is before all things, and by him all things consist.</a:t>
            </a:r>
          </a:p>
          <a:p>
            <a:r>
              <a:rPr lang="en-US" b="1" dirty="0"/>
              <a:t>1 Tim. 4:1-3 </a:t>
            </a:r>
            <a:r>
              <a:rPr lang="en-US" dirty="0"/>
              <a:t>- Now the Spirit </a:t>
            </a:r>
            <a:r>
              <a:rPr lang="en-US" dirty="0" err="1"/>
              <a:t>speaketh</a:t>
            </a:r>
            <a:r>
              <a:rPr lang="en-US" dirty="0"/>
              <a:t> expressly, that in the latter times some shall depart from the faith, giving heed to seducing spirits, and doctrines of devils; 2 Speaking lies in hypocrisy; having their conscience seared with a hot iron; 3 Forbidding to marry, and commanding to abstain from meats, </a:t>
            </a:r>
            <a:r>
              <a:rPr lang="en-US" b="1" dirty="0"/>
              <a:t>which God hath created to be received with thanksgiving of them which believe and know the truth</a:t>
            </a:r>
            <a:r>
              <a:rPr lang="en-US" dirty="0"/>
              <a:t>.</a:t>
            </a:r>
          </a:p>
          <a:p>
            <a:r>
              <a:rPr lang="en-US" b="1" i="0" dirty="0"/>
              <a:t>Eph. 3:9 </a:t>
            </a:r>
            <a:r>
              <a:rPr lang="en-US" dirty="0"/>
              <a:t>- And to make all men see what is the fellowship of the mystery, which from the beginning of the world hath been hid in God, </a:t>
            </a:r>
            <a:r>
              <a:rPr lang="en-US" b="1" dirty="0"/>
              <a:t>who created all things by Jesus Christ.</a:t>
            </a:r>
          </a:p>
          <a:p>
            <a:r>
              <a:rPr lang="en-US" b="1" dirty="0"/>
              <a:t>Heb. 1:1-2 </a:t>
            </a:r>
            <a:r>
              <a:rPr lang="en-US" b="0" dirty="0"/>
              <a:t>- God, who at sundry times and in divers manners spake in time past unto the fathers by the prophets, 2 Hath in these last days spoken unto us by his Son, whom he hath appointed heir of all things, by whom also he made the worlds;</a:t>
            </a:r>
          </a:p>
          <a:p>
            <a:r>
              <a:rPr lang="en-US" b="1" dirty="0"/>
              <a:t>Heb. 11:3 </a:t>
            </a:r>
            <a:r>
              <a:rPr lang="en-US" b="0" dirty="0"/>
              <a:t>- Through faith we understand that the worlds were framed by the word of God, so that things which are seen were not made of things which do appear.</a:t>
            </a:r>
          </a:p>
          <a:p>
            <a:endParaRPr lang="en-US" b="0" dirty="0"/>
          </a:p>
        </p:txBody>
      </p:sp>
      <p:sp>
        <p:nvSpPr>
          <p:cNvPr id="4" name="Slide Number Placeholder 3"/>
          <p:cNvSpPr>
            <a:spLocks noGrp="1"/>
          </p:cNvSpPr>
          <p:nvPr>
            <p:ph type="sldNum" sz="quarter" idx="5"/>
          </p:nvPr>
        </p:nvSpPr>
        <p:spPr/>
        <p:txBody>
          <a:bodyPr/>
          <a:lstStyle/>
          <a:p>
            <a:fld id="{8FBE9D4D-7923-4F8F-A954-4554CD728979}" type="slidenum">
              <a:rPr lang="en-US" smtClean="0"/>
              <a:t>7</a:t>
            </a:fld>
            <a:endParaRPr lang="en-US"/>
          </a:p>
        </p:txBody>
      </p:sp>
      <p:sp>
        <p:nvSpPr>
          <p:cNvPr id="5" name="Date Placeholder 4">
            <a:extLst>
              <a:ext uri="{FF2B5EF4-FFF2-40B4-BE49-F238E27FC236}">
                <a16:creationId xmlns:a16="http://schemas.microsoft.com/office/drawing/2014/main" id="{627271F1-0246-4DA2-A396-1D6832877B6A}"/>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427960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051425"/>
          </a:xfrm>
        </p:spPr>
        <p:txBody>
          <a:bodyPr/>
          <a:lstStyle/>
          <a:p>
            <a:r>
              <a:rPr lang="en-US" b="1" dirty="0"/>
              <a:t>Jas. 4:12 </a:t>
            </a:r>
            <a:r>
              <a:rPr lang="en-US" dirty="0"/>
              <a:t>- There is one Lawgiver, who is able to save and to destroy: who are thou that </a:t>
            </a:r>
            <a:r>
              <a:rPr lang="en-US" dirty="0" err="1"/>
              <a:t>judgest</a:t>
            </a:r>
            <a:r>
              <a:rPr lang="en-US" dirty="0"/>
              <a:t> another”  </a:t>
            </a:r>
          </a:p>
          <a:p>
            <a:r>
              <a:rPr lang="en-US" b="1" dirty="0"/>
              <a:t>2 Chronicles 17:6 - And his heart was lifted up in the ways of the LORD: moreover he took away the high places and groves out of Judah. </a:t>
            </a:r>
          </a:p>
          <a:p>
            <a:r>
              <a:rPr lang="en-US" b="1" dirty="0"/>
              <a:t>2 Chronicles 17:7-9 </a:t>
            </a:r>
            <a:r>
              <a:rPr lang="en-US" dirty="0"/>
              <a:t>- Also in the third year of his reign he sent to his princes, even to </a:t>
            </a:r>
            <a:r>
              <a:rPr lang="en-US" dirty="0" err="1"/>
              <a:t>Benhail</a:t>
            </a:r>
            <a:r>
              <a:rPr lang="en-US" dirty="0"/>
              <a:t>, and to Obadiah, and to Zechariah, and to </a:t>
            </a:r>
            <a:r>
              <a:rPr lang="en-US" dirty="0" err="1"/>
              <a:t>Nethaneel</a:t>
            </a:r>
            <a:r>
              <a:rPr lang="en-US" dirty="0"/>
              <a:t>, and to </a:t>
            </a:r>
            <a:r>
              <a:rPr lang="en-US" dirty="0" err="1"/>
              <a:t>Michaiah</a:t>
            </a:r>
            <a:r>
              <a:rPr lang="en-US" dirty="0"/>
              <a:t>, to teach in the cities of Judah. 8 And with them he sent Levites, even Shemaiah, and </a:t>
            </a:r>
            <a:r>
              <a:rPr lang="en-US" dirty="0" err="1"/>
              <a:t>Nethaniah</a:t>
            </a:r>
            <a:r>
              <a:rPr lang="en-US" dirty="0"/>
              <a:t>, and Zebadiah, and Asahel, and </a:t>
            </a:r>
            <a:r>
              <a:rPr lang="en-US" dirty="0" err="1"/>
              <a:t>Shemiramoth</a:t>
            </a:r>
            <a:r>
              <a:rPr lang="en-US" dirty="0"/>
              <a:t>, and </a:t>
            </a:r>
            <a:r>
              <a:rPr lang="en-US" dirty="0" err="1"/>
              <a:t>Jehonathan</a:t>
            </a:r>
            <a:r>
              <a:rPr lang="en-US" dirty="0"/>
              <a:t>, and Adonijah, and </a:t>
            </a:r>
            <a:r>
              <a:rPr lang="en-US" dirty="0" err="1"/>
              <a:t>Tobijah</a:t>
            </a:r>
            <a:r>
              <a:rPr lang="en-US" dirty="0"/>
              <a:t>, and </a:t>
            </a:r>
            <a:r>
              <a:rPr lang="en-US" dirty="0" err="1"/>
              <a:t>Tobadonijah</a:t>
            </a:r>
            <a:r>
              <a:rPr lang="en-US" dirty="0"/>
              <a:t>, Levites; and with them </a:t>
            </a:r>
            <a:r>
              <a:rPr lang="en-US" dirty="0" err="1"/>
              <a:t>Elishama</a:t>
            </a:r>
            <a:r>
              <a:rPr lang="en-US" dirty="0"/>
              <a:t> and </a:t>
            </a:r>
            <a:r>
              <a:rPr lang="en-US" dirty="0" err="1"/>
              <a:t>Jehoram</a:t>
            </a:r>
            <a:r>
              <a:rPr lang="en-US" dirty="0"/>
              <a:t>, priests. 9 And they taught in Judah, and had the book of the law of the LORD with them, and went about throughout all the cities of Judah, and taught the people.</a:t>
            </a:r>
            <a:br>
              <a:rPr lang="en-US" dirty="0"/>
            </a:br>
            <a:r>
              <a:rPr lang="en-US" b="1" dirty="0"/>
              <a:t>Ezra 7:10 </a:t>
            </a:r>
            <a:r>
              <a:rPr lang="en-US" dirty="0"/>
              <a:t>- For Ezra had prepared his heart to seek the law of the LORD, and to do it, and to teach in Israel statutes and judgments.</a:t>
            </a:r>
            <a:br>
              <a:rPr lang="en-US" dirty="0"/>
            </a:br>
            <a:r>
              <a:rPr lang="en-US" b="1" dirty="0"/>
              <a:t>Psa. 19:7 </a:t>
            </a:r>
            <a:r>
              <a:rPr lang="en-US" dirty="0"/>
              <a:t>- The law of the Lord </a:t>
            </a:r>
            <a:r>
              <a:rPr lang="en-US" i="1" dirty="0"/>
              <a:t>is</a:t>
            </a:r>
            <a:r>
              <a:rPr lang="en-US" dirty="0"/>
              <a:t> perfect, converting the soul; The testimony of the Lord </a:t>
            </a:r>
            <a:r>
              <a:rPr lang="en-US" i="1" dirty="0"/>
              <a:t>is</a:t>
            </a:r>
            <a:r>
              <a:rPr lang="en-US" dirty="0"/>
              <a:t> sure, making wise the simple </a:t>
            </a:r>
            <a:br>
              <a:rPr lang="en-US" dirty="0"/>
            </a:br>
            <a:r>
              <a:rPr lang="en-US" b="1" dirty="0"/>
              <a:t>Jas. 1:25 </a:t>
            </a:r>
            <a:r>
              <a:rPr lang="en-US" dirty="0"/>
              <a:t>- But whoso </a:t>
            </a:r>
            <a:r>
              <a:rPr lang="en-US" dirty="0" err="1"/>
              <a:t>looketh</a:t>
            </a:r>
            <a:r>
              <a:rPr lang="en-US" dirty="0"/>
              <a:t> into the perfect law of liberty, and </a:t>
            </a:r>
            <a:r>
              <a:rPr lang="en-US" dirty="0" err="1"/>
              <a:t>continueth</a:t>
            </a:r>
            <a:r>
              <a:rPr lang="en-US" dirty="0"/>
              <a:t> therein, he being not a forgetful hearer, but a doer of the work, this man shall be blessed in his deed.</a:t>
            </a:r>
          </a:p>
          <a:p>
            <a:r>
              <a:rPr lang="en-US" b="1" dirty="0"/>
              <a:t>Psa. 1:1-2 </a:t>
            </a:r>
            <a:r>
              <a:rPr lang="en-US" dirty="0"/>
              <a:t>- Blessed is the man that walketh not in the counsel of the ungodly, nor </a:t>
            </a:r>
            <a:r>
              <a:rPr lang="en-US" dirty="0" err="1"/>
              <a:t>standeth</a:t>
            </a:r>
            <a:r>
              <a:rPr lang="en-US" dirty="0"/>
              <a:t> in the way of sinners, nor </a:t>
            </a:r>
            <a:r>
              <a:rPr lang="en-US" dirty="0" err="1"/>
              <a:t>sitteth</a:t>
            </a:r>
            <a:r>
              <a:rPr lang="en-US" dirty="0"/>
              <a:t> in the seat of the scornful. 2 But his delight is in the law of the LORD; and in his law doth he meditate day and night.</a:t>
            </a:r>
          </a:p>
          <a:p>
            <a:r>
              <a:rPr lang="en-US" b="1" dirty="0"/>
              <a:t>Psa. 119:15 </a:t>
            </a:r>
            <a:r>
              <a:rPr lang="en-US" dirty="0"/>
              <a:t>- I will meditate in thy </a:t>
            </a:r>
            <a:r>
              <a:rPr lang="en-US" b="1" dirty="0"/>
              <a:t>precepts,</a:t>
            </a:r>
            <a:r>
              <a:rPr lang="en-US" dirty="0"/>
              <a:t> and have respect unto thy ways.</a:t>
            </a:r>
          </a:p>
          <a:p>
            <a:r>
              <a:rPr lang="en-US" b="1" dirty="0"/>
              <a:t>Psa. 119:23 </a:t>
            </a:r>
            <a:r>
              <a:rPr lang="en-US" dirty="0"/>
              <a:t>- Princes also did sit and speak against me: but thy servant did meditate in thy </a:t>
            </a:r>
            <a:r>
              <a:rPr lang="en-US" b="1" dirty="0"/>
              <a:t>statutes.</a:t>
            </a:r>
          </a:p>
          <a:p>
            <a:r>
              <a:rPr lang="en-US" b="1" dirty="0"/>
              <a:t>Psa. 119:48 </a:t>
            </a:r>
            <a:r>
              <a:rPr lang="en-US" dirty="0"/>
              <a:t>- My hands also will I lift up unto thy commandments, which I have loved; and I will meditate in thy </a:t>
            </a:r>
            <a:r>
              <a:rPr lang="en-US" b="1" dirty="0"/>
              <a:t>statutes</a:t>
            </a:r>
            <a:r>
              <a:rPr lang="en-US" dirty="0"/>
              <a:t>.</a:t>
            </a:r>
          </a:p>
          <a:p>
            <a:r>
              <a:rPr lang="en-US" b="1" dirty="0"/>
              <a:t>Psa. 119:78 </a:t>
            </a:r>
            <a:r>
              <a:rPr lang="en-US" dirty="0"/>
              <a:t>- Let the proud be ashamed; for they dealt perversely with me without a cause: but I will meditate in thy </a:t>
            </a:r>
            <a:r>
              <a:rPr lang="en-US" b="1" dirty="0"/>
              <a:t>precepts.</a:t>
            </a:r>
          </a:p>
          <a:p>
            <a:r>
              <a:rPr lang="en-US" b="1" dirty="0"/>
              <a:t>Psa. 119:97 </a:t>
            </a:r>
            <a:r>
              <a:rPr lang="en-US" dirty="0"/>
              <a:t>- O how love I thy </a:t>
            </a:r>
            <a:r>
              <a:rPr lang="en-US" b="1" dirty="0"/>
              <a:t>law!</a:t>
            </a:r>
            <a:r>
              <a:rPr lang="en-US" dirty="0"/>
              <a:t> it is my meditation all the day.</a:t>
            </a:r>
          </a:p>
          <a:p>
            <a:r>
              <a:rPr lang="en-US" b="1" dirty="0"/>
              <a:t>Psa. 119:148 </a:t>
            </a:r>
            <a:r>
              <a:rPr lang="en-US" b="0" dirty="0"/>
              <a:t>- </a:t>
            </a:r>
            <a:r>
              <a:rPr lang="en-US" dirty="0"/>
              <a:t>Mine eyes prevent the night watches, that I might meditate </a:t>
            </a:r>
            <a:r>
              <a:rPr lang="en-US" b="1" dirty="0"/>
              <a:t>in thy word</a:t>
            </a:r>
            <a:r>
              <a:rPr lang="en-US" dirty="0"/>
              <a:t>.</a:t>
            </a:r>
          </a:p>
          <a:p>
            <a:endParaRPr lang="en-US" dirty="0"/>
          </a:p>
          <a:p>
            <a:endParaRPr lang="en-US" dirty="0"/>
          </a:p>
          <a:p>
            <a:r>
              <a:rPr lang="en-US" dirty="0"/>
              <a:t>Of “the law of Christ” (Galatians 6:2) Paul wrote, “I delight in the law of God” and “I serve the law of God” (Romans 7:22, 26). He also explained that “the carnal mind </a:t>
            </a:r>
            <a:r>
              <a:rPr lang="en-US" i="1" dirty="0"/>
              <a:t>is</a:t>
            </a:r>
            <a:r>
              <a:rPr lang="en-US" dirty="0"/>
              <a:t> enmity against God; for it is not subject to the law of God, nor indeed can be” (Romans 8:7).</a:t>
            </a:r>
            <a:br>
              <a:rPr lang="en-US" dirty="0"/>
            </a:br>
            <a:endParaRPr lang="en-US" dirty="0"/>
          </a:p>
          <a:p>
            <a:r>
              <a:rPr lang="en-US" dirty="0"/>
              <a:t>Of the Messianic reign it was predicted, “Many people shall come and say, 'Come, and let us go up to the mountain of the Lord, To the house of the God of Jacob; He will teach us His ways, And we shall walk in His paths.' For out of Zion shall go forth the law, And the word of the Lord from Jerusalem” (Isaiah 2:3).</a:t>
            </a:r>
            <a:br>
              <a:rPr lang="en-US" dirty="0"/>
            </a:br>
            <a:endParaRPr lang="en-US" dirty="0"/>
          </a:p>
          <a:p>
            <a:r>
              <a:rPr lang="en-US" dirty="0"/>
              <a:t>Jesus said, “He who rejects Me, and does not receive My words, has that which judges him - the word that I have spoken will judge him in the last day” (John 12:48).</a:t>
            </a:r>
            <a:br>
              <a:rPr lang="en-US" dirty="0"/>
            </a:br>
            <a:endParaRPr lang="en-US" dirty="0"/>
          </a:p>
          <a:p>
            <a:r>
              <a:rPr lang="en-US" dirty="0"/>
              <a:t>The Lord has given us His law. By learning and obeying His law we are getting ready for the day of judgment. </a:t>
            </a:r>
          </a:p>
          <a:p>
            <a:endParaRPr lang="en-US" dirty="0"/>
          </a:p>
        </p:txBody>
      </p:sp>
      <p:sp>
        <p:nvSpPr>
          <p:cNvPr id="4" name="Slide Number Placeholder 3"/>
          <p:cNvSpPr>
            <a:spLocks noGrp="1"/>
          </p:cNvSpPr>
          <p:nvPr>
            <p:ph type="sldNum" sz="quarter" idx="5"/>
          </p:nvPr>
        </p:nvSpPr>
        <p:spPr/>
        <p:txBody>
          <a:bodyPr/>
          <a:lstStyle/>
          <a:p>
            <a:fld id="{8FBE9D4D-7923-4F8F-A954-4554CD728979}" type="slidenum">
              <a:rPr lang="en-US" smtClean="0"/>
              <a:t>8</a:t>
            </a:fld>
            <a:endParaRPr lang="en-US"/>
          </a:p>
        </p:txBody>
      </p:sp>
      <p:sp>
        <p:nvSpPr>
          <p:cNvPr id="5" name="Date Placeholder 4">
            <a:extLst>
              <a:ext uri="{FF2B5EF4-FFF2-40B4-BE49-F238E27FC236}">
                <a16:creationId xmlns:a16="http://schemas.microsoft.com/office/drawing/2014/main" id="{B4FB944E-17F6-495D-91B3-E4DE5A81B74D}"/>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531554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239000" cy="4798299"/>
          </a:xfrm>
        </p:spPr>
        <p:txBody>
          <a:bodyPr/>
          <a:lstStyle/>
          <a:p>
            <a:r>
              <a:rPr lang="en-US" b="1" dirty="0"/>
              <a:t>Gal. 6:2 </a:t>
            </a:r>
            <a:r>
              <a:rPr lang="en-US" dirty="0"/>
              <a:t>- Bear ye one another's burdens, and so fulfil the law of Christ</a:t>
            </a:r>
          </a:p>
          <a:p>
            <a:r>
              <a:rPr lang="en-US" b="1" dirty="0"/>
              <a:t>Rom. 7:22, 25 </a:t>
            </a:r>
            <a:r>
              <a:rPr lang="en-US" dirty="0"/>
              <a:t>- For I delight in the law of God after the inward man: </a:t>
            </a:r>
            <a:r>
              <a:rPr lang="en-US" b="1" dirty="0"/>
              <a:t>25  I thank God through Jesus Christ our Lord. So then with the mind I myself serve the law of God; but with the flesh the law of sin.</a:t>
            </a:r>
          </a:p>
          <a:p>
            <a:r>
              <a:rPr lang="en-US" b="1" dirty="0"/>
              <a:t>Rom. 8:6-10 </a:t>
            </a:r>
            <a:r>
              <a:rPr lang="en-US" dirty="0"/>
              <a:t>- For to be carnally minded is death; but to be spiritually minded is life and peace. </a:t>
            </a:r>
            <a:r>
              <a:rPr lang="en-US" b="1" dirty="0"/>
              <a:t>7 Because the carnal mind is enmity against God: for it is not subject to the law of God, neither indeed can be.</a:t>
            </a:r>
            <a:r>
              <a:rPr lang="en-US" dirty="0"/>
              <a:t> 8 So then they that are in the flesh cannot please God. 9 But ye are not in the flesh, but in the Spirit, if so be that the Spirit of God dwell in you. Now if any man have not the Spirit of Christ, he is none of his. 10 And if Christ be in you, the body is dead because of sin; but the Spirit is life because of righteousness.</a:t>
            </a:r>
            <a:br>
              <a:rPr lang="en-US" dirty="0"/>
            </a:br>
            <a:r>
              <a:rPr lang="en-US" b="1" dirty="0"/>
              <a:t>Isa. 2:2-3 </a:t>
            </a:r>
            <a:r>
              <a:rPr lang="en-US" dirty="0"/>
              <a:t>- And it shall come to pass in the last days, that the mountain of the LORD'S house shall be established in the top of the mountains, and shall be exalted above the hills; and all nations shall flow unto it. {established: or, prepared} 3 And many people shall go and say, Come ye, and let us go up to the mountain of the LORD, to the house of the God of Jacob; and he will teach us of his ways, and we will walk in his paths: for out of Zion shall go forth the law, and the word of the LORD from Jerusalem.</a:t>
            </a:r>
          </a:p>
          <a:p>
            <a:r>
              <a:rPr lang="en-US" b="1" dirty="0"/>
              <a:t>Jn. 3:36 </a:t>
            </a:r>
            <a:r>
              <a:rPr lang="en-US" dirty="0"/>
              <a:t>- He that believeth on the Son hath everlasting life: and he that believeth not the Son shall not see life; but the wrath of God </a:t>
            </a:r>
            <a:r>
              <a:rPr lang="en-US" dirty="0" err="1"/>
              <a:t>abideth</a:t>
            </a:r>
            <a:r>
              <a:rPr lang="en-US" dirty="0"/>
              <a:t> on him. </a:t>
            </a:r>
          </a:p>
          <a:p>
            <a:r>
              <a:rPr lang="en-US" b="1" dirty="0"/>
              <a:t>Heb. 5:8-9 </a:t>
            </a:r>
            <a:r>
              <a:rPr lang="en-US" dirty="0"/>
              <a:t>- Though he were a Son, yet learned he obedience by the things which he suffered; 9 And being made perfect, he became the author of eternal salvation unto all them that obey him;</a:t>
            </a:r>
            <a:br>
              <a:rPr lang="en-US" dirty="0"/>
            </a:br>
            <a:endParaRPr lang="en-US" dirty="0"/>
          </a:p>
          <a:p>
            <a:endParaRPr lang="en-US" dirty="0"/>
          </a:p>
        </p:txBody>
      </p:sp>
      <p:sp>
        <p:nvSpPr>
          <p:cNvPr id="4" name="Slide Number Placeholder 3"/>
          <p:cNvSpPr>
            <a:spLocks noGrp="1"/>
          </p:cNvSpPr>
          <p:nvPr>
            <p:ph type="sldNum" sz="quarter" idx="5"/>
          </p:nvPr>
        </p:nvSpPr>
        <p:spPr/>
        <p:txBody>
          <a:bodyPr/>
          <a:lstStyle/>
          <a:p>
            <a:fld id="{8FBE9D4D-7923-4F8F-A954-4554CD728979}" type="slidenum">
              <a:rPr lang="en-US" smtClean="0"/>
              <a:t>9</a:t>
            </a:fld>
            <a:endParaRPr lang="en-US"/>
          </a:p>
        </p:txBody>
      </p:sp>
      <p:sp>
        <p:nvSpPr>
          <p:cNvPr id="5" name="Date Placeholder 4">
            <a:extLst>
              <a:ext uri="{FF2B5EF4-FFF2-40B4-BE49-F238E27FC236}">
                <a16:creationId xmlns:a16="http://schemas.microsoft.com/office/drawing/2014/main" id="{5B3EA883-C5B0-4248-84C2-7F529A125772}"/>
              </a:ext>
            </a:extLst>
          </p:cNvPr>
          <p:cNvSpPr>
            <a:spLocks noGrp="1"/>
          </p:cNvSpPr>
          <p:nvPr>
            <p:ph type="dt" idx="1"/>
          </p:nvPr>
        </p:nvSpPr>
        <p:spPr/>
        <p:txBody>
          <a:bodyPr/>
          <a:lstStyle/>
          <a:p>
            <a:r>
              <a:rPr lang="en-US"/>
              <a:t>6/7/2020</a:t>
            </a:r>
          </a:p>
        </p:txBody>
      </p:sp>
    </p:spTree>
    <p:extLst>
      <p:ext uri="{BB962C8B-B14F-4D97-AF65-F5344CB8AC3E}">
        <p14:creationId xmlns:p14="http://schemas.microsoft.com/office/powerpoint/2010/main" val="8230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067FB6C-7D3E-4127-AA4E-F475E40B0BA9}" type="datetime1">
              <a:rPr lang="en-US" smtClean="0"/>
              <a:t>6/7/2020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72A73A4-C13D-4D32-8BA7-E560916071BD}" type="slidenum">
              <a:rPr lang="en-US" smtClean="0"/>
              <a:t>‹#›</a:t>
            </a:fld>
            <a:endParaRPr lang="en-US"/>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91CBD0B-A5E4-4328-85E7-F0F13CF628C3}" type="datetime1">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CF6566-3F50-4D7F-939B-FB50F66B30B7}" type="datetime1">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1A19B4-D234-4A3C-AD1E-B726A0A1C81A}" type="datetime1">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411C3EF-F9AC-4762-ACC1-4AEB8668E2B9}" type="datetime1">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A73A4-C13D-4D32-8BA7-E560916071BD}" type="slidenum">
              <a:rPr lang="en-US" smtClean="0"/>
              <a:t>‹#›</a:t>
            </a:fld>
            <a:endParaRPr lang="en-US"/>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06A997E-B0E6-4E1F-8641-6D82B86BF9E0}" type="datetime1">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2FEB7E5-CB7B-4355-A5A0-985E14CD4839}" type="datetime1">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A73A4-C13D-4D32-8BA7-E560916071BD}" type="slidenum">
              <a:rPr lang="en-US" smtClean="0"/>
              <a:t>‹#›</a:t>
            </a:fld>
            <a:endParaRPr lang="en-US"/>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55CE8DA5-BAD0-4ADD-9DC9-1C559DBBB224}" type="datetime1">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128F8-D78C-4620-A24B-E1844DFC425E}" type="datetime1">
              <a:rPr lang="en-US" smtClean="0"/>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55E2E9B-08A1-4D06-A394-F2E5BD8A9460}" type="datetime1">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p>
            <a:fld id="{B4B61313-1911-45B5-AFA7-DCFF4604C86D}" type="datetime1">
              <a:rPr lang="en-US" smtClean="0"/>
              <a:t>6/7/2020</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B72A73A4-C13D-4D32-8BA7-E560916071BD}" type="slidenum">
              <a:rPr lang="en-US" smtClean="0"/>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17FAD664-0FDB-4B6C-BC22-AA276772A14B}" type="datetime1">
              <a:rPr lang="en-US" smtClean="0"/>
              <a:t>6/7/2020</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B72A73A4-C13D-4D32-8BA7-E560916071B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circle/>
  </p:transition>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981199"/>
            <a:ext cx="1371600" cy="1640706"/>
          </a:xfrm>
        </p:spPr>
        <p:txBody>
          <a:bodyPr/>
          <a:lstStyle/>
          <a:p>
            <a:r>
              <a:rPr lang="en-US" sz="4400" dirty="0">
                <a:solidFill>
                  <a:schemeClr val="tx2">
                    <a:lumMod val="75000"/>
                  </a:schemeClr>
                </a:solidFill>
                <a:latin typeface="Candara" panose="020E0502030303020204" pitchFamily="34" charset="0"/>
              </a:rPr>
              <a:t>The</a:t>
            </a:r>
            <a:r>
              <a:rPr lang="en-US" sz="8000" dirty="0">
                <a:solidFill>
                  <a:schemeClr val="tx2">
                    <a:lumMod val="90000"/>
                  </a:schemeClr>
                </a:solidFill>
              </a:rPr>
              <a:t>  </a:t>
            </a:r>
          </a:p>
        </p:txBody>
      </p:sp>
      <p:sp>
        <p:nvSpPr>
          <p:cNvPr id="5" name="Rectangle 4"/>
          <p:cNvSpPr/>
          <p:nvPr/>
        </p:nvSpPr>
        <p:spPr>
          <a:xfrm>
            <a:off x="2405743" y="1024142"/>
            <a:ext cx="2209800" cy="3554819"/>
          </a:xfrm>
          <a:prstGeom prst="rect">
            <a:avLst/>
          </a:prstGeom>
          <a:noFill/>
        </p:spPr>
        <p:txBody>
          <a:bodyPr wrap="square" lIns="91440" tIns="45720" rIns="91440" bIns="45720">
            <a:spAutoFit/>
          </a:bodyPr>
          <a:lstStyle/>
          <a:p>
            <a:pPr algn="ctr"/>
            <a:r>
              <a:rPr lang="en-US" sz="22500" b="1" dirty="0">
                <a:ln w="1905"/>
                <a:solidFill>
                  <a:schemeClr val="tx2">
                    <a:lumMod val="50000"/>
                  </a:schemeClr>
                </a:solidFill>
                <a:effectLst>
                  <a:innerShdw blurRad="69850" dist="43180" dir="5400000">
                    <a:srgbClr val="000000">
                      <a:alpha val="65000"/>
                    </a:srgbClr>
                  </a:innerShdw>
                  <a:reflection blurRad="6350" stA="60000" endA="900" endPos="60000" dist="29997" dir="5400000" sy="-100000" algn="bl" rotWithShape="0"/>
                </a:effectLst>
                <a:latin typeface="Verdana" panose="020B0604030504040204" pitchFamily="34" charset="0"/>
                <a:ea typeface="Verdana" panose="020B0604030504040204" pitchFamily="34" charset="0"/>
                <a:cs typeface="Verdana" panose="020B0604030504040204" pitchFamily="34" charset="0"/>
              </a:rPr>
              <a:t>3</a:t>
            </a:r>
          </a:p>
        </p:txBody>
      </p:sp>
      <p:sp>
        <p:nvSpPr>
          <p:cNvPr id="3" name="Slide Number Placeholder 2"/>
          <p:cNvSpPr>
            <a:spLocks noGrp="1"/>
          </p:cNvSpPr>
          <p:nvPr>
            <p:ph type="sldNum" sz="quarter" idx="12"/>
          </p:nvPr>
        </p:nvSpPr>
        <p:spPr/>
        <p:txBody>
          <a:bodyPr/>
          <a:lstStyle/>
          <a:p>
            <a:fld id="{B72A73A4-C13D-4D32-8BA7-E560916071BD}" type="slidenum">
              <a:rPr lang="en-US" smtClean="0"/>
              <a:t>1</a:t>
            </a:fld>
            <a:endParaRPr lang="en-US"/>
          </a:p>
        </p:txBody>
      </p:sp>
      <p:sp>
        <p:nvSpPr>
          <p:cNvPr id="6" name="Title 1">
            <a:extLst>
              <a:ext uri="{FF2B5EF4-FFF2-40B4-BE49-F238E27FC236}">
                <a16:creationId xmlns:a16="http://schemas.microsoft.com/office/drawing/2014/main" id="{21DAEAEE-6922-45AC-9DBD-9FE5CA3EBBFE}"/>
              </a:ext>
            </a:extLst>
          </p:cNvPr>
          <p:cNvSpPr txBox="1">
            <a:spLocks/>
          </p:cNvSpPr>
          <p:nvPr/>
        </p:nvSpPr>
        <p:spPr>
          <a:xfrm>
            <a:off x="4495800" y="1828800"/>
            <a:ext cx="6858000" cy="2576874"/>
          </a:xfrm>
          <a:prstGeom prst="rect">
            <a:avLst/>
          </a:prstGeom>
        </p:spPr>
        <p:txBody>
          <a:bodyPr vert="horz" anchor="t">
            <a:noAutofit/>
          </a:bodyPr>
          <a:lstStyle>
            <a:lvl1pPr marR="9144" algn="l" rtl="0" eaLnBrk="1" latinLnBrk="0" hangingPunct="1">
              <a:spcBef>
                <a:spcPct val="0"/>
              </a:spcBef>
              <a:buNone/>
              <a:defRPr kumimoji="0" sz="4000" b="1" kern="1200" cap="all" spc="0" baseline="0">
                <a:solidFill>
                  <a:schemeClr val="tx2">
                    <a:satMod val="200000"/>
                  </a:schemeClr>
                </a:solidFill>
                <a:effectLst>
                  <a:reflection blurRad="12700" stA="34000" endA="740" endPos="53000" dir="5400000" sy="-100000" algn="bl" rotWithShape="0"/>
                </a:effectLst>
                <a:latin typeface="+mj-lt"/>
                <a:ea typeface="+mj-ea"/>
                <a:cs typeface="+mj-cs"/>
              </a:defRPr>
            </a:lvl1pPr>
            <a:extLst/>
          </a:lstStyle>
          <a:p>
            <a:pPr algn="ctr"/>
            <a:r>
              <a:rPr lang="en-US" sz="8000" dirty="0">
                <a:solidFill>
                  <a:schemeClr val="tx2">
                    <a:lumMod val="75000"/>
                  </a:schemeClr>
                </a:solidFill>
                <a:latin typeface="Candara" panose="020E0502030303020204" pitchFamily="34" charset="0"/>
              </a:rPr>
              <a:t>Fold Nature of God</a:t>
            </a:r>
          </a:p>
        </p:txBody>
      </p:sp>
      <p:sp>
        <p:nvSpPr>
          <p:cNvPr id="4" name="TextBox 3">
            <a:extLst>
              <a:ext uri="{FF2B5EF4-FFF2-40B4-BE49-F238E27FC236}">
                <a16:creationId xmlns:a16="http://schemas.microsoft.com/office/drawing/2014/main" id="{70084EF1-0C08-45FE-A6D1-F5D0CAB99B64}"/>
              </a:ext>
            </a:extLst>
          </p:cNvPr>
          <p:cNvSpPr txBox="1"/>
          <p:nvPr/>
        </p:nvSpPr>
        <p:spPr>
          <a:xfrm>
            <a:off x="6591300" y="4405674"/>
            <a:ext cx="2667000" cy="461665"/>
          </a:xfrm>
          <a:prstGeom prst="rect">
            <a:avLst/>
          </a:prstGeom>
          <a:noFill/>
        </p:spPr>
        <p:txBody>
          <a:bodyPr wrap="square" rtlCol="0">
            <a:spAutoFit/>
          </a:bodyPr>
          <a:lstStyle/>
          <a:p>
            <a:pPr algn="ctr"/>
            <a:r>
              <a:rPr lang="en-US" sz="2400" dirty="0">
                <a:latin typeface="Candara" panose="020E0502030303020204" pitchFamily="34" charset="0"/>
              </a:rPr>
              <a:t>John 14:26</a:t>
            </a:r>
          </a:p>
        </p:txBody>
      </p:sp>
    </p:spTree>
    <p:extLst>
      <p:ext uri="{BB962C8B-B14F-4D97-AF65-F5344CB8AC3E}">
        <p14:creationId xmlns:p14="http://schemas.microsoft.com/office/powerpoint/2010/main" val="46829419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3" dur="1000"/>
                                        <p:tgtEl>
                                          <p:spTgt spid="6">
                                            <p:txEl>
                                              <p:pRg st="0" end="0"/>
                                            </p:txEl>
                                          </p:spTgt>
                                        </p:tgtEl>
                                      </p:cBhvr>
                                    </p:animEffect>
                                  </p:childTnLst>
                                </p:cTn>
                              </p:par>
                            </p:childTnLst>
                          </p:cTn>
                        </p:par>
                        <p:par>
                          <p:cTn id="14" fill="hold">
                            <p:stCondLst>
                              <p:cond delay="1000"/>
                            </p:stCondLst>
                            <p:childTnLst>
                              <p:par>
                                <p:cTn id="15" presetID="12" presetClass="entr" presetSubtype="1"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2500"/>
                                        <p:tgtEl>
                                          <p:spTgt spid="4"/>
                                        </p:tgtEl>
                                        <p:attrNameLst>
                                          <p:attrName>ppt_y</p:attrName>
                                        </p:attrNameLst>
                                      </p:cBhvr>
                                      <p:tavLst>
                                        <p:tav tm="0">
                                          <p:val>
                                            <p:strVal val="#ppt_y-#ppt_h*1.125000"/>
                                          </p:val>
                                        </p:tav>
                                        <p:tav tm="100000">
                                          <p:val>
                                            <p:strVal val="#ppt_y"/>
                                          </p:val>
                                        </p:tav>
                                      </p:tavLst>
                                    </p:anim>
                                    <p:animEffect transition="in" filter="wipe(down)">
                                      <p:cBhvr>
                                        <p:cTn id="18"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C610-B789-42C0-BAFE-7D034E228509}"/>
              </a:ext>
            </a:extLst>
          </p:cNvPr>
          <p:cNvSpPr>
            <a:spLocks noGrp="1"/>
          </p:cNvSpPr>
          <p:nvPr>
            <p:ph type="title"/>
          </p:nvPr>
        </p:nvSpPr>
        <p:spPr>
          <a:xfrm>
            <a:off x="1698170" y="304798"/>
            <a:ext cx="10058400" cy="1208314"/>
          </a:xfrm>
        </p:spPr>
        <p:txBody>
          <a:bodyPr/>
          <a:lstStyle/>
          <a:p>
            <a:r>
              <a:rPr lang="en-US" sz="7200" b="1" dirty="0">
                <a:solidFill>
                  <a:schemeClr val="tx1"/>
                </a:solidFill>
                <a:latin typeface="Candara" panose="020E0502030303020204" pitchFamily="34" charset="0"/>
              </a:rPr>
              <a:t>OUR JUDGE</a:t>
            </a:r>
          </a:p>
        </p:txBody>
      </p:sp>
      <p:sp>
        <p:nvSpPr>
          <p:cNvPr id="3" name="Content Placeholder 2">
            <a:extLst>
              <a:ext uri="{FF2B5EF4-FFF2-40B4-BE49-F238E27FC236}">
                <a16:creationId xmlns:a16="http://schemas.microsoft.com/office/drawing/2014/main" id="{DEE0C25E-3A4D-4293-B342-6F84EB968D2A}"/>
              </a:ext>
            </a:extLst>
          </p:cNvPr>
          <p:cNvSpPr>
            <a:spLocks noGrp="1"/>
          </p:cNvSpPr>
          <p:nvPr>
            <p:ph idx="1"/>
          </p:nvPr>
        </p:nvSpPr>
        <p:spPr>
          <a:xfrm>
            <a:off x="1534874" y="1611086"/>
            <a:ext cx="10555526" cy="4256314"/>
          </a:xfrm>
        </p:spPr>
        <p:txBody>
          <a:bodyPr>
            <a:normAutofit/>
          </a:bodyPr>
          <a:lstStyle/>
          <a:p>
            <a:pPr marL="68580" indent="0">
              <a:buNone/>
            </a:pPr>
            <a:r>
              <a:rPr lang="en-US" sz="3600" b="1" dirty="0">
                <a:latin typeface="Candara" panose="020E0502030303020204" pitchFamily="34" charset="0"/>
              </a:rPr>
              <a:t>Because He is our Lawgiver, He will judge us</a:t>
            </a:r>
          </a:p>
          <a:p>
            <a:pPr>
              <a:buClr>
                <a:schemeClr val="tx2">
                  <a:lumMod val="75000"/>
                </a:schemeClr>
              </a:buClr>
              <a:buFont typeface="Wingdings" panose="05000000000000000000" pitchFamily="2" charset="2"/>
              <a:buChar char="§"/>
            </a:pPr>
            <a:r>
              <a:rPr lang="en-US" sz="3200" dirty="0">
                <a:latin typeface="Candara" panose="020E0502030303020204" pitchFamily="34" charset="0"/>
              </a:rPr>
              <a:t>God is </a:t>
            </a:r>
            <a:r>
              <a:rPr lang="en-US" sz="3200" b="1" i="1" dirty="0">
                <a:latin typeface="Candara" panose="020E0502030303020204" pitchFamily="34" charset="0"/>
              </a:rPr>
              <a:t>“Judge of all the earth</a:t>
            </a:r>
            <a:r>
              <a:rPr lang="en-US" sz="3200" dirty="0">
                <a:latin typeface="Candara" panose="020E0502030303020204" pitchFamily="34" charset="0"/>
              </a:rPr>
              <a:t>” - Genesis 18:25</a:t>
            </a:r>
          </a:p>
          <a:p>
            <a:pPr>
              <a:buClr>
                <a:schemeClr val="tx2">
                  <a:lumMod val="75000"/>
                </a:schemeClr>
              </a:buClr>
              <a:buFont typeface="Wingdings" panose="05000000000000000000" pitchFamily="2" charset="2"/>
              <a:buChar char="§"/>
            </a:pPr>
            <a:r>
              <a:rPr lang="en-US" sz="3200" dirty="0">
                <a:latin typeface="Candara" panose="020E0502030303020204" pitchFamily="34" charset="0"/>
              </a:rPr>
              <a:t>He is a </a:t>
            </a:r>
            <a:r>
              <a:rPr lang="en-US" sz="3200" b="1" i="1" dirty="0">
                <a:latin typeface="Candara" panose="020E0502030303020204" pitchFamily="34" charset="0"/>
              </a:rPr>
              <a:t>“just Judge” </a:t>
            </a:r>
            <a:r>
              <a:rPr lang="en-US" sz="3200" dirty="0">
                <a:latin typeface="Candara" panose="020E0502030303020204" pitchFamily="34" charset="0"/>
              </a:rPr>
              <a:t>- Psalms 7:11; 9:7-8</a:t>
            </a:r>
          </a:p>
          <a:p>
            <a:pPr marL="68580" indent="0">
              <a:buNone/>
            </a:pPr>
            <a:r>
              <a:rPr lang="en-US" sz="3600" b="1" dirty="0">
                <a:latin typeface="Candara" panose="020E0502030303020204" pitchFamily="34" charset="0"/>
              </a:rPr>
              <a:t>We will be judged by His Son’s words </a:t>
            </a:r>
            <a:r>
              <a:rPr lang="en-US" sz="3600" dirty="0">
                <a:latin typeface="Candara" panose="020E0502030303020204" pitchFamily="34" charset="0"/>
              </a:rPr>
              <a:t>- John 12:48-50</a:t>
            </a:r>
          </a:p>
          <a:p>
            <a:pPr>
              <a:buClr>
                <a:schemeClr val="tx2">
                  <a:lumMod val="75000"/>
                </a:schemeClr>
              </a:buClr>
              <a:buFont typeface="Wingdings" panose="05000000000000000000" pitchFamily="2" charset="2"/>
              <a:buChar char="§"/>
            </a:pPr>
            <a:r>
              <a:rPr lang="en-US" sz="3200" dirty="0">
                <a:latin typeface="Candara" panose="020E0502030303020204" pitchFamily="34" charset="0"/>
              </a:rPr>
              <a:t>Christ is the appointed Judge  - 2 Timothy 4:1</a:t>
            </a:r>
          </a:p>
          <a:p>
            <a:pPr>
              <a:buClr>
                <a:schemeClr val="tx2">
                  <a:lumMod val="75000"/>
                </a:schemeClr>
              </a:buClr>
              <a:buFont typeface="Wingdings" panose="05000000000000000000" pitchFamily="2" charset="2"/>
              <a:buChar char="§"/>
            </a:pPr>
            <a:r>
              <a:rPr lang="en-US" sz="3200" dirty="0">
                <a:latin typeface="Candara" panose="020E0502030303020204" pitchFamily="34" charset="0"/>
              </a:rPr>
              <a:t>There is an appointed day of judgement - Acts 17:31</a:t>
            </a:r>
          </a:p>
          <a:p>
            <a:pPr>
              <a:buClr>
                <a:schemeClr val="tx2">
                  <a:lumMod val="75000"/>
                </a:schemeClr>
              </a:buClr>
              <a:buFont typeface="Wingdings" panose="05000000000000000000" pitchFamily="2" charset="2"/>
              <a:buChar char="§"/>
            </a:pPr>
            <a:r>
              <a:rPr lang="en-US" sz="3200" dirty="0">
                <a:latin typeface="Candara" panose="020E0502030303020204" pitchFamily="34" charset="0"/>
              </a:rPr>
              <a:t>All will give an account to Him - 1 Peter 4:5; 2 Cor. 5:9-10</a:t>
            </a:r>
          </a:p>
        </p:txBody>
      </p:sp>
      <p:sp>
        <p:nvSpPr>
          <p:cNvPr id="4" name="Slide Number Placeholder 3">
            <a:extLst>
              <a:ext uri="{FF2B5EF4-FFF2-40B4-BE49-F238E27FC236}">
                <a16:creationId xmlns:a16="http://schemas.microsoft.com/office/drawing/2014/main" id="{693CEC59-86B9-4202-BBE3-ECEB79FC7035}"/>
              </a:ext>
            </a:extLst>
          </p:cNvPr>
          <p:cNvSpPr>
            <a:spLocks noGrp="1"/>
          </p:cNvSpPr>
          <p:nvPr>
            <p:ph type="sldNum" sz="quarter" idx="12"/>
          </p:nvPr>
        </p:nvSpPr>
        <p:spPr/>
        <p:txBody>
          <a:bodyPr/>
          <a:lstStyle/>
          <a:p>
            <a:fld id="{B72A73A4-C13D-4D32-8BA7-E560916071BD}" type="slidenum">
              <a:rPr lang="en-US" smtClean="0"/>
              <a:t>10</a:t>
            </a:fld>
            <a:endParaRPr lang="en-US"/>
          </a:p>
        </p:txBody>
      </p:sp>
      <p:sp>
        <p:nvSpPr>
          <p:cNvPr id="7" name="TextBox 6">
            <a:extLst>
              <a:ext uri="{FF2B5EF4-FFF2-40B4-BE49-F238E27FC236}">
                <a16:creationId xmlns:a16="http://schemas.microsoft.com/office/drawing/2014/main" id="{0A5E7DF1-709F-47D0-B418-28738ECD8347}"/>
              </a:ext>
            </a:extLst>
          </p:cNvPr>
          <p:cNvSpPr txBox="1"/>
          <p:nvPr/>
        </p:nvSpPr>
        <p:spPr>
          <a:xfrm>
            <a:off x="1273628" y="5783759"/>
            <a:ext cx="9677400" cy="769441"/>
          </a:xfrm>
          <a:prstGeom prst="rect">
            <a:avLst/>
          </a:prstGeom>
          <a:noFill/>
        </p:spPr>
        <p:txBody>
          <a:bodyPr wrap="square" rtlCol="0">
            <a:spAutoFit/>
          </a:bodyPr>
          <a:lstStyle/>
          <a:p>
            <a:pPr algn="ctr"/>
            <a:r>
              <a:rPr lang="en-US" sz="4400" b="1" dirty="0">
                <a:solidFill>
                  <a:schemeClr val="tx2">
                    <a:lumMod val="90000"/>
                  </a:schemeClr>
                </a:solidFill>
                <a:latin typeface="Candara" panose="020E0502030303020204" pitchFamily="34" charset="0"/>
              </a:rPr>
              <a:t>Are You Ready For That Day To Come?</a:t>
            </a:r>
          </a:p>
        </p:txBody>
      </p:sp>
      <p:sp>
        <p:nvSpPr>
          <p:cNvPr id="8" name="Arrow: Bent 7">
            <a:extLst>
              <a:ext uri="{FF2B5EF4-FFF2-40B4-BE49-F238E27FC236}">
                <a16:creationId xmlns:a16="http://schemas.microsoft.com/office/drawing/2014/main" id="{B7445FDA-20CD-4822-992F-8B63F1DF22A6}"/>
              </a:ext>
            </a:extLst>
          </p:cNvPr>
          <p:cNvSpPr/>
          <p:nvPr/>
        </p:nvSpPr>
        <p:spPr>
          <a:xfrm>
            <a:off x="903514" y="718457"/>
            <a:ext cx="762000" cy="741926"/>
          </a:xfrm>
          <a:prstGeom prst="bentArrow">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C7CCA435-040C-4C86-AD05-33EE4FF3134A}"/>
              </a:ext>
            </a:extLst>
          </p:cNvPr>
          <p:cNvSpPr/>
          <p:nvPr/>
        </p:nvSpPr>
        <p:spPr>
          <a:xfrm rot="16200000">
            <a:off x="-1342934" y="3160843"/>
            <a:ext cx="4713515" cy="1200329"/>
          </a:xfrm>
          <a:prstGeom prst="rect">
            <a:avLst/>
          </a:prstGeom>
          <a:noFill/>
        </p:spPr>
        <p:txBody>
          <a:bodyPr wrap="square" lIns="91440" tIns="45720" rIns="91440" bIns="45720">
            <a:spAutoFit/>
          </a:bodyPr>
          <a:lstStyle/>
          <a:p>
            <a:r>
              <a:rPr lang="en-US" sz="72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 #3 - GOD IS</a:t>
            </a:r>
            <a:endPar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285282233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randombar(horizontal)">
                                      <p:cBhvr>
                                        <p:cTn id="4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0C25E-3A4D-4293-B342-6F84EB968D2A}"/>
              </a:ext>
            </a:extLst>
          </p:cNvPr>
          <p:cNvSpPr>
            <a:spLocks noGrp="1"/>
          </p:cNvSpPr>
          <p:nvPr>
            <p:ph idx="1"/>
          </p:nvPr>
        </p:nvSpPr>
        <p:spPr>
          <a:xfrm>
            <a:off x="1621968" y="413660"/>
            <a:ext cx="10185400" cy="3043007"/>
          </a:xfrm>
        </p:spPr>
        <p:txBody>
          <a:bodyPr>
            <a:normAutofit/>
          </a:bodyPr>
          <a:lstStyle/>
          <a:p>
            <a:pPr marL="68580" indent="0">
              <a:buNone/>
            </a:pPr>
            <a:r>
              <a:rPr lang="en-US" sz="6000" b="1" dirty="0">
                <a:latin typeface="Candara" panose="020E0502030303020204" pitchFamily="34" charset="0"/>
              </a:rPr>
              <a:t>OUR CREATOR</a:t>
            </a:r>
          </a:p>
          <a:p>
            <a:pPr marL="68580" indent="0">
              <a:buNone/>
            </a:pPr>
            <a:r>
              <a:rPr lang="en-US" sz="6000" b="1" dirty="0">
                <a:latin typeface="Candara" panose="020E0502030303020204" pitchFamily="34" charset="0"/>
              </a:rPr>
              <a:t>OUR LAWGIVER</a:t>
            </a:r>
          </a:p>
          <a:p>
            <a:pPr marL="68580" indent="0">
              <a:buNone/>
            </a:pPr>
            <a:r>
              <a:rPr lang="en-US" sz="6000" b="1" dirty="0">
                <a:latin typeface="Candara" panose="020E0502030303020204" pitchFamily="34" charset="0"/>
              </a:rPr>
              <a:t>OUR JUDGE</a:t>
            </a:r>
          </a:p>
        </p:txBody>
      </p:sp>
      <p:sp>
        <p:nvSpPr>
          <p:cNvPr id="4" name="Slide Number Placeholder 3">
            <a:extLst>
              <a:ext uri="{FF2B5EF4-FFF2-40B4-BE49-F238E27FC236}">
                <a16:creationId xmlns:a16="http://schemas.microsoft.com/office/drawing/2014/main" id="{693CEC59-86B9-4202-BBE3-ECEB79FC7035}"/>
              </a:ext>
            </a:extLst>
          </p:cNvPr>
          <p:cNvSpPr>
            <a:spLocks noGrp="1"/>
          </p:cNvSpPr>
          <p:nvPr>
            <p:ph type="sldNum" sz="quarter" idx="12"/>
          </p:nvPr>
        </p:nvSpPr>
        <p:spPr/>
        <p:txBody>
          <a:bodyPr/>
          <a:lstStyle/>
          <a:p>
            <a:fld id="{B72A73A4-C13D-4D32-8BA7-E560916071BD}" type="slidenum">
              <a:rPr lang="en-US" smtClean="0"/>
              <a:t>11</a:t>
            </a:fld>
            <a:endParaRPr lang="en-US"/>
          </a:p>
        </p:txBody>
      </p:sp>
      <p:sp>
        <p:nvSpPr>
          <p:cNvPr id="5" name="Rectangle 4">
            <a:extLst>
              <a:ext uri="{FF2B5EF4-FFF2-40B4-BE49-F238E27FC236}">
                <a16:creationId xmlns:a16="http://schemas.microsoft.com/office/drawing/2014/main" id="{670A6BDC-660F-4483-ACBA-A03ABD900AB0}"/>
              </a:ext>
            </a:extLst>
          </p:cNvPr>
          <p:cNvSpPr/>
          <p:nvPr/>
        </p:nvSpPr>
        <p:spPr>
          <a:xfrm rot="16200000">
            <a:off x="-505964" y="2381721"/>
            <a:ext cx="3043006" cy="1200329"/>
          </a:xfrm>
          <a:prstGeom prst="rect">
            <a:avLst/>
          </a:prstGeom>
          <a:noFill/>
        </p:spPr>
        <p:txBody>
          <a:bodyPr wrap="square" lIns="91440" tIns="45720" rIns="91440" bIns="45720">
            <a:spAutoFit/>
          </a:bodyPr>
          <a:lstStyle/>
          <a:p>
            <a:pPr algn="ctr"/>
            <a:r>
              <a:rPr lang="en-US" sz="72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GOD IS</a:t>
            </a:r>
            <a:endPar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8" name="Arrow: Bent 7">
            <a:extLst>
              <a:ext uri="{FF2B5EF4-FFF2-40B4-BE49-F238E27FC236}">
                <a16:creationId xmlns:a16="http://schemas.microsoft.com/office/drawing/2014/main" id="{7289B99A-A08D-4A0B-96E8-705D5108832E}"/>
              </a:ext>
            </a:extLst>
          </p:cNvPr>
          <p:cNvSpPr/>
          <p:nvPr/>
        </p:nvSpPr>
        <p:spPr>
          <a:xfrm>
            <a:off x="903514" y="718457"/>
            <a:ext cx="762000" cy="741926"/>
          </a:xfrm>
          <a:prstGeom prst="bentArrow">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1C2F66D4-AF10-40D4-A73A-A2D6329C221E}"/>
              </a:ext>
            </a:extLst>
          </p:cNvPr>
          <p:cNvSpPr/>
          <p:nvPr/>
        </p:nvSpPr>
        <p:spPr>
          <a:xfrm>
            <a:off x="685800" y="5750004"/>
            <a:ext cx="9829800" cy="1107996"/>
          </a:xfrm>
          <a:prstGeom prst="rect">
            <a:avLst/>
          </a:prstGeom>
          <a:noFill/>
        </p:spPr>
        <p:txBody>
          <a:bodyPr wrap="square" lIns="91440" tIns="45720" rIns="91440" bIns="45720">
            <a:spAutoFit/>
          </a:bodyPr>
          <a:lstStyle/>
          <a:p>
            <a:r>
              <a:rPr lang="en-US" sz="6600" b="1" cap="none" spc="0" dirty="0">
                <a:ln w="9525">
                  <a:solidFill>
                    <a:schemeClr val="bg1"/>
                  </a:solidFill>
                  <a:prstDash val="solid"/>
                </a:ln>
                <a:solidFill>
                  <a:schemeClr val="tx1">
                    <a:lumMod val="85000"/>
                    <a:lumOff val="15000"/>
                  </a:schemeClr>
                </a:solidFill>
                <a:effectLst>
                  <a:outerShdw blurRad="12700" dist="38100" dir="2700000" algn="tl" rotWithShape="0">
                    <a:schemeClr val="bg1">
                      <a:lumMod val="50000"/>
                    </a:schemeClr>
                  </a:outerShdw>
                </a:effectLst>
                <a:latin typeface="Candara" panose="020E0502030303020204" pitchFamily="34" charset="0"/>
              </a:rPr>
              <a:t>REVIEW &amp; CONCLUSION</a:t>
            </a:r>
            <a:endParaRPr lang="en-US" sz="66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12" name="TextBox 11">
            <a:extLst>
              <a:ext uri="{FF2B5EF4-FFF2-40B4-BE49-F238E27FC236}">
                <a16:creationId xmlns:a16="http://schemas.microsoft.com/office/drawing/2014/main" id="{2A922B51-2C09-42E1-9825-D7AD8F36432D}"/>
              </a:ext>
            </a:extLst>
          </p:cNvPr>
          <p:cNvSpPr txBox="1"/>
          <p:nvPr/>
        </p:nvSpPr>
        <p:spPr>
          <a:xfrm>
            <a:off x="7543800" y="1219200"/>
            <a:ext cx="4064000" cy="4093428"/>
          </a:xfrm>
          <a:prstGeom prst="rect">
            <a:avLst/>
          </a:prstGeom>
          <a:noFill/>
          <a:ln>
            <a:solidFill>
              <a:schemeClr val="tx2">
                <a:lumMod val="75000"/>
              </a:schemeClr>
            </a:solidFill>
          </a:ln>
        </p:spPr>
        <p:txBody>
          <a:bodyPr wrap="square" rtlCol="0">
            <a:spAutoFit/>
          </a:bodyPr>
          <a:lstStyle/>
          <a:p>
            <a:pPr algn="ctr"/>
            <a:r>
              <a:rPr lang="en-US" sz="4000" b="1" i="1" dirty="0">
                <a:solidFill>
                  <a:schemeClr val="tx2">
                    <a:lumMod val="75000"/>
                  </a:schemeClr>
                </a:solidFill>
                <a:latin typeface="Candara" panose="020E0502030303020204" pitchFamily="34" charset="0"/>
              </a:rPr>
              <a:t>“Watch therefore, for ye know neither the day nor the hour wherein the Son of man cometh”</a:t>
            </a:r>
            <a:r>
              <a:rPr lang="en-US" sz="2000" dirty="0">
                <a:solidFill>
                  <a:schemeClr val="tx2">
                    <a:lumMod val="75000"/>
                  </a:schemeClr>
                </a:solidFill>
                <a:latin typeface="Candara" panose="020E0502030303020204" pitchFamily="34" charset="0"/>
              </a:rPr>
              <a:t> Matthew 25:13</a:t>
            </a:r>
          </a:p>
        </p:txBody>
      </p:sp>
    </p:spTree>
    <p:extLst>
      <p:ext uri="{BB962C8B-B14F-4D97-AF65-F5344CB8AC3E}">
        <p14:creationId xmlns:p14="http://schemas.microsoft.com/office/powerpoint/2010/main" val="1281681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770" y="326576"/>
            <a:ext cx="10798629" cy="914400"/>
          </a:xfrm>
        </p:spPr>
        <p:txBody>
          <a:bodyPr/>
          <a:lstStyle/>
          <a:p>
            <a:r>
              <a:rPr lang="en-US" sz="6600" b="1" dirty="0">
                <a:solidFill>
                  <a:schemeClr val="tx1">
                    <a:lumMod val="95000"/>
                  </a:schemeClr>
                </a:solidFill>
                <a:latin typeface="Candara" panose="020E0502030303020204" pitchFamily="34" charset="0"/>
              </a:rPr>
              <a:t>Obey The Gospel Now? </a:t>
            </a:r>
            <a:r>
              <a:rPr lang="en-US" sz="2400" dirty="0">
                <a:solidFill>
                  <a:schemeClr val="tx1">
                    <a:lumMod val="95000"/>
                  </a:schemeClr>
                </a:solidFill>
                <a:latin typeface="Candara" panose="020E0502030303020204" pitchFamily="34" charset="0"/>
              </a:rPr>
              <a:t>2 Corinthians 6:2</a:t>
            </a:r>
          </a:p>
        </p:txBody>
      </p:sp>
      <p:sp>
        <p:nvSpPr>
          <p:cNvPr id="4" name="Slide Number Placeholder 3"/>
          <p:cNvSpPr>
            <a:spLocks noGrp="1"/>
          </p:cNvSpPr>
          <p:nvPr>
            <p:ph type="sldNum" sz="quarter" idx="12"/>
          </p:nvPr>
        </p:nvSpPr>
        <p:spPr/>
        <p:txBody>
          <a:bodyPr/>
          <a:lstStyle/>
          <a:p>
            <a:fld id="{B72A73A4-C13D-4D32-8BA7-E560916071BD}" type="slidenum">
              <a:rPr lang="en-US" smtClean="0"/>
              <a:t>12</a:t>
            </a:fld>
            <a:endParaRPr lang="en-US"/>
          </a:p>
        </p:txBody>
      </p:sp>
      <p:sp>
        <p:nvSpPr>
          <p:cNvPr id="5" name="Content Placeholder 4"/>
          <p:cNvSpPr>
            <a:spLocks noGrp="1" noChangeArrowheads="1"/>
          </p:cNvSpPr>
          <p:nvPr>
            <p:ph idx="1"/>
          </p:nvPr>
        </p:nvSpPr>
        <p:spPr bwMode="auto">
          <a:xfrm>
            <a:off x="1524000" y="1627397"/>
            <a:ext cx="10058400" cy="4745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buNone/>
              <a:defRPr/>
            </a:pPr>
            <a:r>
              <a:rPr lang="en-US" altLang="en-US" sz="3900" b="1" dirty="0">
                <a:latin typeface="Arial" charset="0"/>
              </a:rPr>
              <a:t>Alien sinners must…</a:t>
            </a:r>
          </a:p>
          <a:p>
            <a:pPr eaLnBrk="1" hangingPunct="1">
              <a:buClr>
                <a:schemeClr val="tx2">
                  <a:lumMod val="75000"/>
                </a:schemeClr>
              </a:buClr>
              <a:defRPr/>
            </a:pPr>
            <a:r>
              <a:rPr lang="en-US" altLang="en-US" sz="3000" dirty="0">
                <a:latin typeface="Arial" charset="0"/>
              </a:rPr>
              <a:t>Hear the Gospel – Romans 10:17</a:t>
            </a:r>
          </a:p>
          <a:p>
            <a:pPr eaLnBrk="1" hangingPunct="1">
              <a:buClr>
                <a:schemeClr val="tx2">
                  <a:lumMod val="75000"/>
                </a:schemeClr>
              </a:buClr>
              <a:defRPr/>
            </a:pPr>
            <a:r>
              <a:rPr lang="en-US" altLang="en-US" sz="3000" dirty="0">
                <a:latin typeface="Arial" charset="0"/>
              </a:rPr>
              <a:t>Believe the Gospel Romans 10:10</a:t>
            </a:r>
          </a:p>
          <a:p>
            <a:pPr eaLnBrk="1" hangingPunct="1">
              <a:buClr>
                <a:schemeClr val="tx2">
                  <a:lumMod val="75000"/>
                </a:schemeClr>
              </a:buClr>
              <a:defRPr/>
            </a:pPr>
            <a:r>
              <a:rPr lang="en-US" altLang="en-US" sz="3000" dirty="0">
                <a:latin typeface="Arial" charset="0"/>
              </a:rPr>
              <a:t>Repent of your sins – Acts 17:30, 31</a:t>
            </a:r>
          </a:p>
          <a:p>
            <a:pPr eaLnBrk="1" hangingPunct="1">
              <a:buClr>
                <a:schemeClr val="tx2">
                  <a:lumMod val="75000"/>
                </a:schemeClr>
              </a:buClr>
              <a:defRPr/>
            </a:pPr>
            <a:r>
              <a:rPr lang="en-US" altLang="en-US" sz="3000" dirty="0">
                <a:latin typeface="Arial" charset="0"/>
              </a:rPr>
              <a:t>Confess Christ – Acts 8:37</a:t>
            </a:r>
          </a:p>
          <a:p>
            <a:pPr eaLnBrk="1" hangingPunct="1">
              <a:buClr>
                <a:schemeClr val="tx2">
                  <a:lumMod val="75000"/>
                </a:schemeClr>
              </a:buClr>
              <a:defRPr/>
            </a:pPr>
            <a:r>
              <a:rPr lang="en-US" altLang="en-US" sz="3000" dirty="0">
                <a:latin typeface="Arial" charset="0"/>
              </a:rPr>
              <a:t>Be Baptized in water – Acts 8:38; 2:38</a:t>
            </a:r>
          </a:p>
          <a:p>
            <a:pPr marL="0" indent="0" eaLnBrk="1" hangingPunct="1">
              <a:buNone/>
              <a:defRPr/>
            </a:pPr>
            <a:r>
              <a:rPr lang="en-US" altLang="en-US" sz="3900" b="1" dirty="0">
                <a:latin typeface="Arial" charset="0"/>
              </a:rPr>
              <a:t>An erring child of God must…</a:t>
            </a:r>
          </a:p>
          <a:p>
            <a:pPr eaLnBrk="1" hangingPunct="1">
              <a:buClr>
                <a:schemeClr val="tx2">
                  <a:lumMod val="75000"/>
                </a:schemeClr>
              </a:buClr>
              <a:defRPr/>
            </a:pPr>
            <a:r>
              <a:rPr lang="en-US" altLang="en-US" sz="3000" dirty="0">
                <a:latin typeface="Arial" charset="0"/>
              </a:rPr>
              <a:t>Repent and Pray – Acts 8:22</a:t>
            </a:r>
          </a:p>
          <a:p>
            <a:pPr marL="0" indent="0" eaLnBrk="1" hangingPunct="1">
              <a:buNone/>
              <a:defRPr/>
            </a:pPr>
            <a:r>
              <a:rPr lang="en-US" altLang="en-US" sz="3900" b="1" dirty="0">
                <a:latin typeface="Arial" charset="0"/>
              </a:rPr>
              <a:t>Live faithfully unto death </a:t>
            </a:r>
            <a:r>
              <a:rPr lang="en-US" altLang="en-US" sz="3900" dirty="0">
                <a:latin typeface="Arial" charset="0"/>
              </a:rPr>
              <a:t>– </a:t>
            </a:r>
            <a:r>
              <a:rPr lang="en-US" altLang="en-US" sz="3900" dirty="0">
                <a:effectLst/>
                <a:latin typeface="Arial" charset="0"/>
              </a:rPr>
              <a:t>Revelation 2:10</a:t>
            </a:r>
          </a:p>
          <a:p>
            <a:pPr eaLnBrk="1" hangingPunct="1">
              <a:defRPr/>
            </a:pPr>
            <a:endParaRPr lang="en-US" altLang="en-US" dirty="0">
              <a:latin typeface="Arial" charset="0"/>
            </a:endParaRPr>
          </a:p>
        </p:txBody>
      </p:sp>
    </p:spTree>
    <p:extLst>
      <p:ext uri="{BB962C8B-B14F-4D97-AF65-F5344CB8AC3E}">
        <p14:creationId xmlns:p14="http://schemas.microsoft.com/office/powerpoint/2010/main" val="147362808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750"/>
                                        <p:tgtEl>
                                          <p:spTgt spid="5">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750"/>
                                        <p:tgtEl>
                                          <p:spTgt spid="5">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750"/>
                                        <p:tgtEl>
                                          <p:spTgt spid="5">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750"/>
                                        <p:tgtEl>
                                          <p:spTgt spid="5">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750"/>
                                        <p:tgtEl>
                                          <p:spTgt spid="5">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75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750"/>
                                        <p:tgtEl>
                                          <p:spTgt spid="5">
                                            <p:txEl>
                                              <p:pRg st="6" end="6"/>
                                            </p:txEl>
                                          </p:spTgt>
                                        </p:tgtEl>
                                      </p:cBhvr>
                                    </p:animEffect>
                                  </p:childTnLst>
                                </p:cTn>
                              </p:par>
                            </p:childTnLst>
                          </p:cTn>
                        </p:par>
                        <p:par>
                          <p:cTn id="33" fill="hold">
                            <p:stCondLst>
                              <p:cond delay="750"/>
                            </p:stCondLst>
                            <p:childTnLst>
                              <p:par>
                                <p:cTn id="34" presetID="10" presetClass="entr" presetSubtype="0" fill="hold" grpId="0" nodeType="after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fade">
                                      <p:cBhvr>
                                        <p:cTn id="36" dur="750"/>
                                        <p:tgtEl>
                                          <p:spTgt spid="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75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B09A046-36EA-4691-9621-79587647320E}"/>
              </a:ext>
            </a:extLst>
          </p:cNvPr>
          <p:cNvSpPr/>
          <p:nvPr/>
        </p:nvSpPr>
        <p:spPr>
          <a:xfrm>
            <a:off x="3421030" y="4069849"/>
            <a:ext cx="988540" cy="91837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1</a:t>
            </a:r>
          </a:p>
        </p:txBody>
      </p:sp>
      <p:sp>
        <p:nvSpPr>
          <p:cNvPr id="2" name="Title 1"/>
          <p:cNvSpPr>
            <a:spLocks noGrp="1"/>
          </p:cNvSpPr>
          <p:nvPr>
            <p:ph type="title"/>
          </p:nvPr>
        </p:nvSpPr>
        <p:spPr>
          <a:xfrm>
            <a:off x="1534886" y="512064"/>
            <a:ext cx="10047514" cy="914400"/>
          </a:xfrm>
        </p:spPr>
        <p:txBody>
          <a:bodyPr/>
          <a:lstStyle/>
          <a:p>
            <a:r>
              <a:rPr lang="en-US" sz="4800" b="1" dirty="0">
                <a:solidFill>
                  <a:schemeClr val="tx1"/>
                </a:solidFill>
                <a:latin typeface="Candara" panose="020E0502030303020204" pitchFamily="34" charset="0"/>
              </a:rPr>
              <a:t>John 14:26 </a:t>
            </a:r>
          </a:p>
        </p:txBody>
      </p:sp>
      <p:sp>
        <p:nvSpPr>
          <p:cNvPr id="4" name="Slide Number Placeholder 3"/>
          <p:cNvSpPr>
            <a:spLocks noGrp="1"/>
          </p:cNvSpPr>
          <p:nvPr>
            <p:ph type="sldNum" sz="quarter" idx="12"/>
          </p:nvPr>
        </p:nvSpPr>
        <p:spPr/>
        <p:txBody>
          <a:bodyPr/>
          <a:lstStyle/>
          <a:p>
            <a:fld id="{B72A73A4-C13D-4D32-8BA7-E560916071BD}" type="slidenum">
              <a:rPr lang="en-US" smtClean="0"/>
              <a:t>2</a:t>
            </a:fld>
            <a:endParaRPr lang="en-US"/>
          </a:p>
        </p:txBody>
      </p:sp>
      <p:sp>
        <p:nvSpPr>
          <p:cNvPr id="5" name="Rectangle 4">
            <a:extLst>
              <a:ext uri="{FF2B5EF4-FFF2-40B4-BE49-F238E27FC236}">
                <a16:creationId xmlns:a16="http://schemas.microsoft.com/office/drawing/2014/main" id="{1A3221CB-1937-4B34-BE27-24D3A53A7C95}"/>
              </a:ext>
            </a:extLst>
          </p:cNvPr>
          <p:cNvSpPr/>
          <p:nvPr/>
        </p:nvSpPr>
        <p:spPr>
          <a:xfrm>
            <a:off x="2710542" y="1742731"/>
            <a:ext cx="7848600" cy="46706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2">
                    <a:lumMod val="90000"/>
                  </a:schemeClr>
                </a:solidFill>
              </a:ln>
              <a:solidFill>
                <a:schemeClr val="tx2">
                  <a:lumMod val="90000"/>
                </a:schemeClr>
              </a:solidFill>
            </a:endParaRPr>
          </a:p>
        </p:txBody>
      </p:sp>
      <p:sp>
        <p:nvSpPr>
          <p:cNvPr id="6" name="Rectangle 5">
            <a:extLst>
              <a:ext uri="{FF2B5EF4-FFF2-40B4-BE49-F238E27FC236}">
                <a16:creationId xmlns:a16="http://schemas.microsoft.com/office/drawing/2014/main" id="{251E1DCD-9C30-4CFA-A8D0-FA4F2F094C33}"/>
              </a:ext>
            </a:extLst>
          </p:cNvPr>
          <p:cNvSpPr/>
          <p:nvPr/>
        </p:nvSpPr>
        <p:spPr>
          <a:xfrm>
            <a:off x="2971800" y="2286000"/>
            <a:ext cx="2133600" cy="457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6B07EBC-8793-45F4-8CC0-40F0DF4D590D}"/>
              </a:ext>
            </a:extLst>
          </p:cNvPr>
          <p:cNvSpPr/>
          <p:nvPr/>
        </p:nvSpPr>
        <p:spPr>
          <a:xfrm>
            <a:off x="7478486" y="2319673"/>
            <a:ext cx="1981200" cy="46706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34886" y="1612102"/>
            <a:ext cx="9945914" cy="2731298"/>
          </a:xfrm>
        </p:spPr>
        <p:txBody>
          <a:bodyPr>
            <a:normAutofit fontScale="92500"/>
          </a:bodyPr>
          <a:lstStyle/>
          <a:p>
            <a:pPr marL="68580" indent="0">
              <a:buNone/>
            </a:pPr>
            <a:r>
              <a:rPr lang="en-US" sz="4000" b="1" i="1" dirty="0">
                <a:latin typeface="Candara" panose="020E0502030303020204" pitchFamily="34" charset="0"/>
              </a:rPr>
              <a:t>“</a:t>
            </a:r>
            <a:r>
              <a:rPr lang="en-US" sz="4000" b="1" i="1" dirty="0"/>
              <a:t>But the Comforter, which is the Holy Ghost, whom the Father will send in my name, he shall teach you all things, and bring all things to your remembrance, whatsoever I have said unto you.</a:t>
            </a:r>
            <a:r>
              <a:rPr lang="en-US" sz="4000" b="1" i="1" dirty="0">
                <a:latin typeface="Candara" panose="020E0502030303020204" pitchFamily="34" charset="0"/>
              </a:rPr>
              <a:t>”  </a:t>
            </a:r>
            <a:endParaRPr lang="en-US" sz="4000" b="1" dirty="0">
              <a:latin typeface="Candara" panose="020E0502030303020204" pitchFamily="34" charset="0"/>
            </a:endParaRPr>
          </a:p>
          <a:p>
            <a:endParaRPr lang="en-US" dirty="0"/>
          </a:p>
        </p:txBody>
      </p:sp>
      <p:sp>
        <p:nvSpPr>
          <p:cNvPr id="11" name="Oval 10">
            <a:extLst>
              <a:ext uri="{FF2B5EF4-FFF2-40B4-BE49-F238E27FC236}">
                <a16:creationId xmlns:a16="http://schemas.microsoft.com/office/drawing/2014/main" id="{CBD172EA-5A11-4113-B4EB-A8504164FD7B}"/>
              </a:ext>
            </a:extLst>
          </p:cNvPr>
          <p:cNvSpPr/>
          <p:nvPr/>
        </p:nvSpPr>
        <p:spPr>
          <a:xfrm>
            <a:off x="9459686" y="123046"/>
            <a:ext cx="988540" cy="91837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3</a:t>
            </a:r>
          </a:p>
        </p:txBody>
      </p:sp>
      <p:sp>
        <p:nvSpPr>
          <p:cNvPr id="13" name="Oval 12">
            <a:extLst>
              <a:ext uri="{FF2B5EF4-FFF2-40B4-BE49-F238E27FC236}">
                <a16:creationId xmlns:a16="http://schemas.microsoft.com/office/drawing/2014/main" id="{7728F11E-4F87-41F9-898A-DD6DA5275D74}"/>
              </a:ext>
            </a:extLst>
          </p:cNvPr>
          <p:cNvSpPr/>
          <p:nvPr/>
        </p:nvSpPr>
        <p:spPr>
          <a:xfrm>
            <a:off x="8471146" y="3994084"/>
            <a:ext cx="988540" cy="91837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Black" panose="020B0A04020102020204" pitchFamily="34" charset="0"/>
              </a:rPr>
              <a:t>2</a:t>
            </a:r>
          </a:p>
        </p:txBody>
      </p:sp>
      <p:cxnSp>
        <p:nvCxnSpPr>
          <p:cNvPr id="17" name="Straight Arrow Connector 16">
            <a:extLst>
              <a:ext uri="{FF2B5EF4-FFF2-40B4-BE49-F238E27FC236}">
                <a16:creationId xmlns:a16="http://schemas.microsoft.com/office/drawing/2014/main" id="{4D571E49-0341-4398-9C8B-B5B51C096E7D}"/>
              </a:ext>
            </a:extLst>
          </p:cNvPr>
          <p:cNvCxnSpPr>
            <a:cxnSpLocks/>
          </p:cNvCxnSpPr>
          <p:nvPr/>
        </p:nvCxnSpPr>
        <p:spPr>
          <a:xfrm flipH="1">
            <a:off x="8965416" y="835641"/>
            <a:ext cx="733756" cy="988643"/>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824442B6-1DF2-4C45-9553-0DF3FA04CE1E}"/>
              </a:ext>
            </a:extLst>
          </p:cNvPr>
          <p:cNvCxnSpPr>
            <a:cxnSpLocks/>
          </p:cNvCxnSpPr>
          <p:nvPr/>
        </p:nvCxnSpPr>
        <p:spPr>
          <a:xfrm flipH="1" flipV="1">
            <a:off x="8382000" y="2652422"/>
            <a:ext cx="496331" cy="1454211"/>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2" name="Straight Arrow Connector 21">
            <a:extLst>
              <a:ext uri="{FF2B5EF4-FFF2-40B4-BE49-F238E27FC236}">
                <a16:creationId xmlns:a16="http://schemas.microsoft.com/office/drawing/2014/main" id="{9CD134A6-C5FE-439A-8D2B-8AFF57775B15}"/>
              </a:ext>
            </a:extLst>
          </p:cNvPr>
          <p:cNvCxnSpPr>
            <a:cxnSpLocks/>
          </p:cNvCxnSpPr>
          <p:nvPr/>
        </p:nvCxnSpPr>
        <p:spPr>
          <a:xfrm flipV="1">
            <a:off x="3915300" y="2652422"/>
            <a:ext cx="0" cy="1487398"/>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3101247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1000"/>
                                        <p:tgtEl>
                                          <p:spTgt spid="28"/>
                                        </p:tgtEl>
                                      </p:cBhvr>
                                    </p:animEffect>
                                  </p:childTnLst>
                                </p:cTn>
                              </p:par>
                              <p:par>
                                <p:cTn id="23" presetID="22" presetClass="entr" presetSubtype="4"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down)">
                                      <p:cBhvr>
                                        <p:cTn id="25" dur="10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0"/>
                                        <p:tgtEl>
                                          <p:spTgt spid="13"/>
                                        </p:tgtEl>
                                      </p:cBhvr>
                                    </p:animEffect>
                                  </p:childTnLst>
                                </p:cTn>
                              </p:par>
                              <p:par>
                                <p:cTn id="31" presetID="22" presetClass="entr" presetSubtype="4"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1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childTnLst>
                                </p:cTn>
                              </p:par>
                              <p:par>
                                <p:cTn id="39" presetID="22" presetClass="entr" presetSubtype="1"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up)">
                                      <p:cBhvr>
                                        <p:cTn id="4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animBg="1"/>
      <p:bldP spid="6" grpId="0" animBg="1"/>
      <p:bldP spid="7"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6740" y="920190"/>
            <a:ext cx="5257800" cy="914400"/>
          </a:xfrm>
        </p:spPr>
        <p:txBody>
          <a:bodyPr/>
          <a:lstStyle/>
          <a:p>
            <a:r>
              <a:rPr lang="en-US" dirty="0"/>
              <a:t> </a:t>
            </a:r>
            <a:r>
              <a:rPr lang="en-US" sz="5400" b="1" dirty="0">
                <a:solidFill>
                  <a:schemeClr val="tx1"/>
                </a:solidFill>
                <a:latin typeface="Candara" panose="020E0502030303020204" pitchFamily="34" charset="0"/>
              </a:rPr>
              <a:t>In The Godhead</a:t>
            </a:r>
          </a:p>
        </p:txBody>
      </p:sp>
      <p:sp>
        <p:nvSpPr>
          <p:cNvPr id="3" name="Content Placeholder 2"/>
          <p:cNvSpPr>
            <a:spLocks noGrp="1"/>
          </p:cNvSpPr>
          <p:nvPr>
            <p:ph idx="1"/>
          </p:nvPr>
        </p:nvSpPr>
        <p:spPr>
          <a:xfrm>
            <a:off x="2514600" y="1866900"/>
            <a:ext cx="8077200" cy="2590800"/>
          </a:xfrm>
        </p:spPr>
        <p:txBody>
          <a:bodyPr>
            <a:normAutofit lnSpcReduction="10000"/>
          </a:bodyPr>
          <a:lstStyle/>
          <a:p>
            <a:endParaRPr lang="en-US" dirty="0"/>
          </a:p>
          <a:p>
            <a:endParaRPr lang="en-US" dirty="0"/>
          </a:p>
          <a:p>
            <a:r>
              <a:rPr lang="en-US" b="1" dirty="0">
                <a:latin typeface="Candara" panose="020E0502030303020204" pitchFamily="34" charset="0"/>
              </a:rPr>
              <a:t>Father - </a:t>
            </a:r>
            <a:r>
              <a:rPr lang="en-US" dirty="0">
                <a:latin typeface="Candara" panose="020E0502030303020204" pitchFamily="34" charset="0"/>
              </a:rPr>
              <a:t>John 5:18</a:t>
            </a:r>
          </a:p>
          <a:p>
            <a:r>
              <a:rPr lang="en-US" b="1" dirty="0">
                <a:latin typeface="Candara" panose="020E0502030303020204" pitchFamily="34" charset="0"/>
              </a:rPr>
              <a:t>Christ - the Word </a:t>
            </a:r>
            <a:r>
              <a:rPr lang="en-US" dirty="0">
                <a:latin typeface="Candara" panose="020E0502030303020204" pitchFamily="34" charset="0"/>
              </a:rPr>
              <a:t>- John 1:1-3; 1 John 5:20</a:t>
            </a:r>
          </a:p>
          <a:p>
            <a:r>
              <a:rPr lang="en-US" b="1" dirty="0">
                <a:latin typeface="Candara" panose="020E0502030303020204" pitchFamily="34" charset="0"/>
              </a:rPr>
              <a:t>Holy Spirit </a:t>
            </a:r>
            <a:r>
              <a:rPr lang="en-US" dirty="0">
                <a:latin typeface="Candara" panose="020E0502030303020204" pitchFamily="34" charset="0"/>
              </a:rPr>
              <a:t>- Acts 5:3, 4</a:t>
            </a:r>
          </a:p>
          <a:p>
            <a:endParaRPr lang="en-US" dirty="0"/>
          </a:p>
        </p:txBody>
      </p:sp>
      <p:sp>
        <p:nvSpPr>
          <p:cNvPr id="4" name="Rectangle 3"/>
          <p:cNvSpPr/>
          <p:nvPr/>
        </p:nvSpPr>
        <p:spPr>
          <a:xfrm>
            <a:off x="2830286" y="-178593"/>
            <a:ext cx="2209800" cy="3554819"/>
          </a:xfrm>
          <a:prstGeom prst="rect">
            <a:avLst/>
          </a:prstGeom>
          <a:noFill/>
        </p:spPr>
        <p:txBody>
          <a:bodyPr wrap="square" lIns="91440" tIns="45720" rIns="91440" bIns="45720">
            <a:spAutoFit/>
          </a:bodyPr>
          <a:lstStyle/>
          <a:p>
            <a:pPr algn="ctr"/>
            <a:r>
              <a:rPr lang="en-US" sz="22500" b="1" dirty="0">
                <a:ln w="1905"/>
                <a:solidFill>
                  <a:schemeClr val="tx2">
                    <a:lumMod val="50000"/>
                  </a:schemeClr>
                </a:solidFill>
                <a:effectLst>
                  <a:innerShdw blurRad="69850" dist="43180" dir="5400000">
                    <a:srgbClr val="000000">
                      <a:alpha val="65000"/>
                    </a:srgbClr>
                  </a:innerShdw>
                </a:effectLst>
                <a:latin typeface="Verdana" pitchFamily="34" charset="0"/>
                <a:ea typeface="Verdana" pitchFamily="34" charset="0"/>
                <a:cs typeface="Verdana" pitchFamily="34" charset="0"/>
              </a:rPr>
              <a:t>3</a:t>
            </a:r>
          </a:p>
        </p:txBody>
      </p:sp>
      <p:sp>
        <p:nvSpPr>
          <p:cNvPr id="8" name="TextBox 7"/>
          <p:cNvSpPr txBox="1"/>
          <p:nvPr/>
        </p:nvSpPr>
        <p:spPr>
          <a:xfrm>
            <a:off x="1567543" y="1058514"/>
            <a:ext cx="1447800" cy="1200329"/>
          </a:xfrm>
          <a:prstGeom prst="rect">
            <a:avLst/>
          </a:prstGeom>
          <a:noFill/>
        </p:spPr>
        <p:txBody>
          <a:bodyPr wrap="square" rtlCol="0">
            <a:spAutoFit/>
          </a:bodyPr>
          <a:lstStyle/>
          <a:p>
            <a:pPr algn="ctr"/>
            <a:r>
              <a:rPr lang="en-US" sz="3600" b="1" dirty="0">
                <a:solidFill>
                  <a:schemeClr val="tx2">
                    <a:lumMod val="75000"/>
                  </a:schemeClr>
                </a:solidFill>
                <a:latin typeface="Candara" panose="020E0502030303020204" pitchFamily="34" charset="0"/>
              </a:rPr>
              <a:t>There Are</a:t>
            </a:r>
          </a:p>
        </p:txBody>
      </p:sp>
      <p:sp>
        <p:nvSpPr>
          <p:cNvPr id="11" name="TextBox 10"/>
          <p:cNvSpPr txBox="1"/>
          <p:nvPr/>
        </p:nvSpPr>
        <p:spPr>
          <a:xfrm>
            <a:off x="1758858" y="4738516"/>
            <a:ext cx="8930916" cy="1569660"/>
          </a:xfrm>
          <a:prstGeom prst="rect">
            <a:avLst/>
          </a:prstGeom>
          <a:solidFill>
            <a:schemeClr val="bg2">
              <a:lumMod val="75000"/>
            </a:schemeClr>
          </a:solidFill>
        </p:spPr>
        <p:txBody>
          <a:bodyPr wrap="square" rtlCol="0">
            <a:spAutoFit/>
          </a:bodyPr>
          <a:lstStyle/>
          <a:p>
            <a:r>
              <a:rPr lang="en-US" sz="3200" b="1" i="1" dirty="0">
                <a:latin typeface="Candara" panose="020E0502030303020204" pitchFamily="34" charset="0"/>
              </a:rPr>
              <a:t>“Go therefore and make disciples of all the nations, baptizing them in the name of </a:t>
            </a:r>
            <a:r>
              <a:rPr lang="en-US" sz="3200" b="1" i="1" dirty="0">
                <a:solidFill>
                  <a:schemeClr val="tx2">
                    <a:lumMod val="75000"/>
                  </a:schemeClr>
                </a:solidFill>
                <a:latin typeface="Candara" panose="020E0502030303020204" pitchFamily="34" charset="0"/>
              </a:rPr>
              <a:t>the Father </a:t>
            </a:r>
            <a:r>
              <a:rPr lang="en-US" sz="3200" b="1" i="1" dirty="0">
                <a:latin typeface="Candara" panose="020E0502030303020204" pitchFamily="34" charset="0"/>
              </a:rPr>
              <a:t>and of </a:t>
            </a:r>
            <a:r>
              <a:rPr lang="en-US" sz="3200" b="1" i="1" dirty="0">
                <a:solidFill>
                  <a:schemeClr val="tx2">
                    <a:lumMod val="75000"/>
                  </a:schemeClr>
                </a:solidFill>
                <a:latin typeface="Candara" panose="020E0502030303020204" pitchFamily="34" charset="0"/>
              </a:rPr>
              <a:t>the Son </a:t>
            </a:r>
            <a:r>
              <a:rPr lang="en-US" sz="3200" b="1" i="1" dirty="0">
                <a:latin typeface="Candara" panose="020E0502030303020204" pitchFamily="34" charset="0"/>
              </a:rPr>
              <a:t>and of </a:t>
            </a:r>
            <a:r>
              <a:rPr lang="en-US" sz="3200" b="1" i="1" dirty="0">
                <a:solidFill>
                  <a:schemeClr val="tx2">
                    <a:lumMod val="75000"/>
                  </a:schemeClr>
                </a:solidFill>
                <a:latin typeface="Candara" panose="020E0502030303020204" pitchFamily="34" charset="0"/>
              </a:rPr>
              <a:t>the Holy Spirit</a:t>
            </a:r>
            <a:r>
              <a:rPr lang="en-US" sz="3200" b="1" i="1" dirty="0">
                <a:latin typeface="Candara" panose="020E0502030303020204" pitchFamily="34" charset="0"/>
              </a:rPr>
              <a:t>”</a:t>
            </a:r>
            <a:r>
              <a:rPr lang="en-US" sz="3200" b="1" dirty="0">
                <a:latin typeface="Candara" panose="020E0502030303020204" pitchFamily="34" charset="0"/>
              </a:rPr>
              <a:t> - </a:t>
            </a:r>
            <a:r>
              <a:rPr lang="en-US" sz="3200" dirty="0">
                <a:latin typeface="Candara" panose="020E0502030303020204" pitchFamily="34" charset="0"/>
              </a:rPr>
              <a:t>Matthew 28:19 - NKJV</a:t>
            </a:r>
          </a:p>
        </p:txBody>
      </p:sp>
      <p:sp>
        <p:nvSpPr>
          <p:cNvPr id="5" name="Slide Number Placeholder 4"/>
          <p:cNvSpPr>
            <a:spLocks noGrp="1"/>
          </p:cNvSpPr>
          <p:nvPr>
            <p:ph type="sldNum" sz="quarter" idx="12"/>
          </p:nvPr>
        </p:nvSpPr>
        <p:spPr/>
        <p:txBody>
          <a:bodyPr/>
          <a:lstStyle/>
          <a:p>
            <a:fld id="{B72A73A4-C13D-4D32-8BA7-E560916071BD}" type="slidenum">
              <a:rPr lang="en-US" smtClean="0"/>
              <a:t>3</a:t>
            </a:fld>
            <a:endParaRPr lang="en-US" dirty="0"/>
          </a:p>
        </p:txBody>
      </p:sp>
      <p:sp>
        <p:nvSpPr>
          <p:cNvPr id="9" name="Rectangular Callout 8"/>
          <p:cNvSpPr/>
          <p:nvPr/>
        </p:nvSpPr>
        <p:spPr>
          <a:xfrm>
            <a:off x="2830285" y="3975342"/>
            <a:ext cx="4911462" cy="1719465"/>
          </a:xfrm>
          <a:prstGeom prst="wedgeRectCallout">
            <a:avLst>
              <a:gd name="adj1" fmla="val 63518"/>
              <a:gd name="adj2" fmla="val -194489"/>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u="sng" dirty="0" err="1">
                <a:solidFill>
                  <a:schemeClr val="bg1"/>
                </a:solidFill>
                <a:latin typeface="Candara" panose="020E0502030303020204" pitchFamily="34" charset="0"/>
              </a:rPr>
              <a:t>Theios</a:t>
            </a:r>
            <a:r>
              <a:rPr lang="en-US" sz="2400" b="1" i="1" dirty="0">
                <a:solidFill>
                  <a:schemeClr val="bg1"/>
                </a:solidFill>
                <a:latin typeface="Candara" panose="020E0502030303020204" pitchFamily="34" charset="0"/>
              </a:rPr>
              <a:t> = </a:t>
            </a:r>
            <a:r>
              <a:rPr lang="en-US" sz="2400" i="1" dirty="0">
                <a:solidFill>
                  <a:schemeClr val="bg1"/>
                </a:solidFill>
                <a:latin typeface="Candara" panose="020E0502030303020204" pitchFamily="34" charset="0"/>
              </a:rPr>
              <a:t>“divine, pertaining to God; the divine nature, divinity, deity, godhead, divine majesty”</a:t>
            </a:r>
          </a:p>
          <a:p>
            <a:pPr marL="342900" indent="-342900">
              <a:buFont typeface="Wingdings" panose="05000000000000000000" pitchFamily="2" charset="2"/>
              <a:buChar char="§"/>
            </a:pPr>
            <a:r>
              <a:rPr lang="en-US" sz="2400" b="1" i="1" dirty="0">
                <a:solidFill>
                  <a:schemeClr val="bg1"/>
                </a:solidFill>
                <a:latin typeface="Candara" panose="020E0502030303020204" pitchFamily="34" charset="0"/>
              </a:rPr>
              <a:t>Moulton</a:t>
            </a:r>
            <a:r>
              <a:rPr lang="en-US" sz="2400" dirty="0">
                <a:solidFill>
                  <a:schemeClr val="bg1"/>
                </a:solidFill>
                <a:latin typeface="Candara" panose="020E0502030303020204" pitchFamily="34" charset="0"/>
              </a:rPr>
              <a:t>, p. 193</a:t>
            </a:r>
          </a:p>
        </p:txBody>
      </p:sp>
      <p:sp>
        <p:nvSpPr>
          <p:cNvPr id="6" name="TextBox 5"/>
          <p:cNvSpPr txBox="1"/>
          <p:nvPr/>
        </p:nvSpPr>
        <p:spPr>
          <a:xfrm>
            <a:off x="5105401" y="1720334"/>
            <a:ext cx="1354269" cy="400110"/>
          </a:xfrm>
          <a:prstGeom prst="rect">
            <a:avLst/>
          </a:prstGeom>
          <a:noFill/>
        </p:spPr>
        <p:txBody>
          <a:bodyPr wrap="square" rtlCol="0">
            <a:spAutoFit/>
          </a:bodyPr>
          <a:lstStyle/>
          <a:p>
            <a:r>
              <a:rPr lang="en-US" sz="2000" b="1" dirty="0">
                <a:solidFill>
                  <a:schemeClr val="tx2">
                    <a:lumMod val="75000"/>
                  </a:schemeClr>
                </a:solidFill>
              </a:rPr>
              <a:t>Acts 17:29</a:t>
            </a:r>
          </a:p>
        </p:txBody>
      </p:sp>
      <p:sp>
        <p:nvSpPr>
          <p:cNvPr id="10" name="TextBox 9"/>
          <p:cNvSpPr txBox="1"/>
          <p:nvPr/>
        </p:nvSpPr>
        <p:spPr>
          <a:xfrm>
            <a:off x="6629400" y="1733550"/>
            <a:ext cx="1600200" cy="400110"/>
          </a:xfrm>
          <a:prstGeom prst="rect">
            <a:avLst/>
          </a:prstGeom>
          <a:noFill/>
        </p:spPr>
        <p:txBody>
          <a:bodyPr wrap="square" rtlCol="0">
            <a:spAutoFit/>
          </a:bodyPr>
          <a:lstStyle/>
          <a:p>
            <a:r>
              <a:rPr lang="en-US" sz="2000" b="1" dirty="0">
                <a:solidFill>
                  <a:schemeClr val="tx2">
                    <a:lumMod val="75000"/>
                  </a:schemeClr>
                </a:solidFill>
                <a:latin typeface="Candara" panose="020E0502030303020204" pitchFamily="34" charset="0"/>
              </a:rPr>
              <a:t>Romans</a:t>
            </a:r>
            <a:r>
              <a:rPr lang="en-US" sz="2000" b="1" dirty="0">
                <a:solidFill>
                  <a:schemeClr val="tx2">
                    <a:lumMod val="75000"/>
                  </a:schemeClr>
                </a:solidFill>
              </a:rPr>
              <a:t> 1:20</a:t>
            </a:r>
          </a:p>
        </p:txBody>
      </p:sp>
      <p:sp>
        <p:nvSpPr>
          <p:cNvPr id="12" name="TextBox 11"/>
          <p:cNvSpPr txBox="1"/>
          <p:nvPr/>
        </p:nvSpPr>
        <p:spPr>
          <a:xfrm>
            <a:off x="8308843" y="1718064"/>
            <a:ext cx="1822713" cy="400110"/>
          </a:xfrm>
          <a:prstGeom prst="rect">
            <a:avLst/>
          </a:prstGeom>
          <a:noFill/>
        </p:spPr>
        <p:txBody>
          <a:bodyPr wrap="square" rtlCol="0">
            <a:spAutoFit/>
          </a:bodyPr>
          <a:lstStyle/>
          <a:p>
            <a:r>
              <a:rPr lang="en-US" sz="2000" b="1" dirty="0">
                <a:solidFill>
                  <a:schemeClr val="tx2">
                    <a:lumMod val="75000"/>
                  </a:schemeClr>
                </a:solidFill>
                <a:latin typeface="Candara" panose="020E0502030303020204" pitchFamily="34" charset="0"/>
              </a:rPr>
              <a:t>Colossians</a:t>
            </a:r>
            <a:r>
              <a:rPr lang="en-US" sz="2000" b="1" dirty="0">
                <a:solidFill>
                  <a:schemeClr val="tx2">
                    <a:lumMod val="75000"/>
                  </a:schemeClr>
                </a:solidFill>
              </a:rPr>
              <a:t>  2:9</a:t>
            </a:r>
          </a:p>
        </p:txBody>
      </p:sp>
      <p:sp>
        <p:nvSpPr>
          <p:cNvPr id="13" name="Rectangular Callout 12"/>
          <p:cNvSpPr/>
          <p:nvPr/>
        </p:nvSpPr>
        <p:spPr>
          <a:xfrm>
            <a:off x="2830285" y="4424869"/>
            <a:ext cx="4419601" cy="1964814"/>
          </a:xfrm>
          <a:prstGeom prst="wedgeRectCallout">
            <a:avLst>
              <a:gd name="adj1" fmla="val 16417"/>
              <a:gd name="adj2" fmla="val -17359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latin typeface="Candara" panose="020E0502030303020204" pitchFamily="34" charset="0"/>
              </a:rPr>
              <a:t>“Forasmuch then as we are the offspring of God, we ought not to think that the </a:t>
            </a:r>
            <a:r>
              <a:rPr lang="en-US" sz="2400" b="1" i="1" dirty="0">
                <a:solidFill>
                  <a:schemeClr val="bg1"/>
                </a:solidFill>
                <a:latin typeface="Candara" panose="020E0502030303020204" pitchFamily="34" charset="0"/>
              </a:rPr>
              <a:t>Godhead</a:t>
            </a:r>
            <a:r>
              <a:rPr lang="en-US" sz="2400" i="1" dirty="0">
                <a:solidFill>
                  <a:schemeClr val="bg1"/>
                </a:solidFill>
                <a:latin typeface="Candara" panose="020E0502030303020204" pitchFamily="34" charset="0"/>
              </a:rPr>
              <a:t> is like unto gold, or silver, or stone, graven by art and man’s device”</a:t>
            </a:r>
          </a:p>
        </p:txBody>
      </p:sp>
      <p:sp>
        <p:nvSpPr>
          <p:cNvPr id="14" name="Rectangular Callout 13"/>
          <p:cNvSpPr/>
          <p:nvPr/>
        </p:nvSpPr>
        <p:spPr>
          <a:xfrm>
            <a:off x="2669193" y="3495950"/>
            <a:ext cx="4563281" cy="2340310"/>
          </a:xfrm>
          <a:prstGeom prst="wedgeRectCallout">
            <a:avLst>
              <a:gd name="adj1" fmla="val 46081"/>
              <a:gd name="adj2" fmla="val -11409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latin typeface="Candara" panose="020E0502030303020204" pitchFamily="34" charset="0"/>
              </a:rPr>
              <a:t>“For the invisible things of him from the creation of the world are clearly seen, being understood by the things that are made, even his eternal power and </a:t>
            </a:r>
            <a:r>
              <a:rPr lang="en-US" sz="2400" b="1" i="1" dirty="0">
                <a:solidFill>
                  <a:schemeClr val="bg1"/>
                </a:solidFill>
                <a:latin typeface="Candara" panose="020E0502030303020204" pitchFamily="34" charset="0"/>
              </a:rPr>
              <a:t>Godhead</a:t>
            </a:r>
            <a:r>
              <a:rPr lang="en-US" sz="2400" i="1" dirty="0">
                <a:solidFill>
                  <a:schemeClr val="bg1"/>
                </a:solidFill>
                <a:latin typeface="Candara" panose="020E0502030303020204" pitchFamily="34" charset="0"/>
              </a:rPr>
              <a:t>; so that they are without excuse”</a:t>
            </a:r>
          </a:p>
        </p:txBody>
      </p:sp>
      <p:sp>
        <p:nvSpPr>
          <p:cNvPr id="15" name="Rectangular Callout 14"/>
          <p:cNvSpPr/>
          <p:nvPr/>
        </p:nvSpPr>
        <p:spPr>
          <a:xfrm>
            <a:off x="3102428" y="4332847"/>
            <a:ext cx="4419601" cy="892067"/>
          </a:xfrm>
          <a:prstGeom prst="wedgeRectCallout">
            <a:avLst>
              <a:gd name="adj1" fmla="val 84551"/>
              <a:gd name="adj2" fmla="val -30693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a:solidFill>
                  <a:schemeClr val="bg1"/>
                </a:solidFill>
                <a:latin typeface="Candara" panose="020E0502030303020204" pitchFamily="34" charset="0"/>
              </a:rPr>
              <a:t>“For in him dwelleth all the fulness of the </a:t>
            </a:r>
            <a:r>
              <a:rPr lang="en-US" sz="2400" b="1" i="1" dirty="0">
                <a:solidFill>
                  <a:schemeClr val="bg1"/>
                </a:solidFill>
                <a:latin typeface="Candara" panose="020E0502030303020204" pitchFamily="34" charset="0"/>
              </a:rPr>
              <a:t>Godhead</a:t>
            </a:r>
            <a:r>
              <a:rPr lang="en-US" sz="2400" i="1" dirty="0">
                <a:solidFill>
                  <a:schemeClr val="bg1"/>
                </a:solidFill>
                <a:latin typeface="Candara" panose="020E0502030303020204" pitchFamily="34" charset="0"/>
              </a:rPr>
              <a:t> bodily”</a:t>
            </a:r>
          </a:p>
        </p:txBody>
      </p:sp>
    </p:spTree>
    <p:extLst>
      <p:ext uri="{BB962C8B-B14F-4D97-AF65-F5344CB8AC3E}">
        <p14:creationId xmlns:p14="http://schemas.microsoft.com/office/powerpoint/2010/main" val="69191509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1000"/>
                                        <p:tgtEl>
                                          <p:spTgt spid="13"/>
                                        </p:tgtEl>
                                      </p:cBhvr>
                                    </p:animEffect>
                                    <p:set>
                                      <p:cBhvr>
                                        <p:cTn id="27" dur="1" fill="hold">
                                          <p:stCondLst>
                                            <p:cond delay="9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10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1000"/>
                                        <p:tgtEl>
                                          <p:spTgt spid="14"/>
                                        </p:tgtEl>
                                      </p:cBhvr>
                                    </p:animEffect>
                                    <p:set>
                                      <p:cBhvr>
                                        <p:cTn id="37" dur="1" fill="hold">
                                          <p:stCondLst>
                                            <p:cond delay="999"/>
                                          </p:stCondLst>
                                        </p:cTn>
                                        <p:tgtEl>
                                          <p:spTgt spid="14"/>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1000"/>
                                        <p:tgtEl>
                                          <p:spTgt spid="15"/>
                                        </p:tgtEl>
                                      </p:cBhvr>
                                    </p:animEffect>
                                    <p:set>
                                      <p:cBhvr>
                                        <p:cTn id="47" dur="1" fill="hold">
                                          <p:stCondLst>
                                            <p:cond delay="9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up)">
                                      <p:cBhvr>
                                        <p:cTn id="52" dur="10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xit" presetSubtype="0" fill="hold" grpId="1" nodeType="clickEffect">
                                  <p:stCondLst>
                                    <p:cond delay="0"/>
                                  </p:stCondLst>
                                  <p:childTnLst>
                                    <p:anim calcmode="lin" valueType="num">
                                      <p:cBhvr>
                                        <p:cTn id="56" dur="1000"/>
                                        <p:tgtEl>
                                          <p:spTgt spid="9"/>
                                        </p:tgtEl>
                                        <p:attrNameLst>
                                          <p:attrName>ppt_w</p:attrName>
                                        </p:attrNameLst>
                                      </p:cBhvr>
                                      <p:tavLst>
                                        <p:tav tm="0">
                                          <p:val>
                                            <p:strVal val="ppt_w"/>
                                          </p:val>
                                        </p:tav>
                                        <p:tav tm="100000">
                                          <p:val>
                                            <p:fltVal val="0"/>
                                          </p:val>
                                        </p:tav>
                                      </p:tavLst>
                                    </p:anim>
                                    <p:anim calcmode="lin" valueType="num">
                                      <p:cBhvr>
                                        <p:cTn id="57" dur="1000"/>
                                        <p:tgtEl>
                                          <p:spTgt spid="9"/>
                                        </p:tgtEl>
                                        <p:attrNameLst>
                                          <p:attrName>ppt_h</p:attrName>
                                        </p:attrNameLst>
                                      </p:cBhvr>
                                      <p:tavLst>
                                        <p:tav tm="0">
                                          <p:val>
                                            <p:strVal val="ppt_h"/>
                                          </p:val>
                                        </p:tav>
                                        <p:tav tm="100000">
                                          <p:val>
                                            <p:fltVal val="0"/>
                                          </p:val>
                                        </p:tav>
                                      </p:tavLst>
                                    </p:anim>
                                    <p:anim calcmode="lin" valueType="num">
                                      <p:cBhvr>
                                        <p:cTn id="58" dur="1000"/>
                                        <p:tgtEl>
                                          <p:spTgt spid="9"/>
                                        </p:tgtEl>
                                        <p:attrNameLst>
                                          <p:attrName>style.rotation</p:attrName>
                                        </p:attrNameLst>
                                      </p:cBhvr>
                                      <p:tavLst>
                                        <p:tav tm="0">
                                          <p:val>
                                            <p:fltVal val="0"/>
                                          </p:val>
                                        </p:tav>
                                        <p:tav tm="100000">
                                          <p:val>
                                            <p:fltVal val="90"/>
                                          </p:val>
                                        </p:tav>
                                      </p:tavLst>
                                    </p:anim>
                                    <p:animEffect transition="out" filter="fade">
                                      <p:cBhvr>
                                        <p:cTn id="59" dur="1000"/>
                                        <p:tgtEl>
                                          <p:spTgt spid="9"/>
                                        </p:tgtEl>
                                      </p:cBhvr>
                                    </p:animEffect>
                                    <p:set>
                                      <p:cBhvr>
                                        <p:cTn id="60" dur="1" fill="hold">
                                          <p:stCondLst>
                                            <p:cond delay="999"/>
                                          </p:stCondLst>
                                        </p:cTn>
                                        <p:tgtEl>
                                          <p:spTgt spid="9"/>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2" end="2"/>
                                            </p:txEl>
                                          </p:spTgt>
                                        </p:tgtEl>
                                        <p:attrNameLst>
                                          <p:attrName>style.visibility</p:attrName>
                                        </p:attrNameLst>
                                      </p:cBhvr>
                                      <p:to>
                                        <p:strVal val="visible"/>
                                      </p:to>
                                    </p:set>
                                    <p:animEffect transition="in" filter="fade">
                                      <p:cBhvr>
                                        <p:cTn id="65" dur="1250"/>
                                        <p:tgtEl>
                                          <p:spTgt spid="3">
                                            <p:txEl>
                                              <p:pRg st="2" end="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
                                            <p:txEl>
                                              <p:pRg st="3" end="3"/>
                                            </p:txEl>
                                          </p:spTgt>
                                        </p:tgtEl>
                                        <p:attrNameLst>
                                          <p:attrName>style.visibility</p:attrName>
                                        </p:attrNameLst>
                                      </p:cBhvr>
                                      <p:to>
                                        <p:strVal val="visible"/>
                                      </p:to>
                                    </p:set>
                                    <p:animEffect transition="in" filter="fade">
                                      <p:cBhvr>
                                        <p:cTn id="70" dur="1250"/>
                                        <p:tgtEl>
                                          <p:spTgt spid="3">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fade">
                                      <p:cBhvr>
                                        <p:cTn id="75" dur="1250"/>
                                        <p:tgtEl>
                                          <p:spTgt spid="3">
                                            <p:txEl>
                                              <p:pRg st="4" end="4"/>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animBg="1"/>
      <p:bldP spid="9" grpId="0" animBg="1"/>
      <p:bldP spid="9" grpId="1" animBg="1"/>
      <p:bldP spid="6" grpId="0"/>
      <p:bldP spid="10" grpId="0"/>
      <p:bldP spid="12" grpId="0"/>
      <p:bldP spid="13" grpId="0" animBg="1"/>
      <p:bldP spid="13" grpId="1" animBg="1"/>
      <p:bldP spid="14" grpId="0" animBg="1"/>
      <p:bldP spid="14" grpId="1" animBg="1"/>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19277"/>
            <a:ext cx="7772400" cy="1088136"/>
          </a:xfrm>
        </p:spPr>
        <p:txBody>
          <a:bodyPr/>
          <a:lstStyle/>
          <a:p>
            <a:pPr algn="ctr"/>
            <a:r>
              <a:rPr lang="en-US" sz="6000" b="1" dirty="0">
                <a:solidFill>
                  <a:schemeClr val="tx1"/>
                </a:solidFill>
                <a:latin typeface="Candara" panose="020E0502030303020204" pitchFamily="34" charset="0"/>
              </a:rPr>
              <a:t>The Godhead</a:t>
            </a:r>
            <a:br>
              <a:rPr lang="en-US" sz="4400" b="1" dirty="0">
                <a:solidFill>
                  <a:schemeClr val="tx1"/>
                </a:solidFill>
                <a:latin typeface="Candara" panose="020E0502030303020204" pitchFamily="34" charset="0"/>
              </a:rPr>
            </a:br>
            <a:r>
              <a:rPr lang="en-US" sz="2800" b="1" dirty="0">
                <a:solidFill>
                  <a:schemeClr val="tx2">
                    <a:lumMod val="90000"/>
                  </a:schemeClr>
                </a:solidFill>
                <a:latin typeface="Candara" panose="020E0502030303020204" pitchFamily="34" charset="0"/>
              </a:rPr>
              <a:t>The Father - The Son - The Holy Spirit</a:t>
            </a:r>
          </a:p>
        </p:txBody>
      </p:sp>
      <p:sp>
        <p:nvSpPr>
          <p:cNvPr id="4" name="Slide Number Placeholder 3"/>
          <p:cNvSpPr>
            <a:spLocks noGrp="1"/>
          </p:cNvSpPr>
          <p:nvPr>
            <p:ph type="sldNum" sz="quarter" idx="12"/>
          </p:nvPr>
        </p:nvSpPr>
        <p:spPr/>
        <p:txBody>
          <a:bodyPr/>
          <a:lstStyle/>
          <a:p>
            <a:fld id="{B72A73A4-C13D-4D32-8BA7-E560916071BD}" type="slidenum">
              <a:rPr lang="en-US" smtClean="0"/>
              <a:t>4</a:t>
            </a:fld>
            <a:endParaRPr lang="en-US" dirty="0"/>
          </a:p>
        </p:txBody>
      </p:sp>
      <p:sp>
        <p:nvSpPr>
          <p:cNvPr id="5" name="AutoShape 2"/>
          <p:cNvSpPr>
            <a:spLocks noChangeArrowheads="1"/>
          </p:cNvSpPr>
          <p:nvPr/>
        </p:nvSpPr>
        <p:spPr bwMode="auto">
          <a:xfrm>
            <a:off x="2247900" y="1595260"/>
            <a:ext cx="8077200" cy="4486603"/>
          </a:xfrm>
          <a:prstGeom prst="roundRect">
            <a:avLst>
              <a:gd name="adj" fmla="val 3000"/>
            </a:avLst>
          </a:prstGeom>
          <a:solidFill>
            <a:schemeClr val="tx2">
              <a:lumMod val="90000"/>
            </a:schemeClr>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a:p>
        </p:txBody>
      </p:sp>
      <p:pic>
        <p:nvPicPr>
          <p:cNvPr id="1028" name="Picture 4" descr="C:\Documents and Settings\tmcclure\Local Settings\Temporary Internet Files\Content.IE5\21GCEVSK\MC9004325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1" y="1729757"/>
            <a:ext cx="2365191" cy="94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Text Box 5"/>
          <p:cNvSpPr txBox="1">
            <a:spLocks noChangeArrowheads="1"/>
          </p:cNvSpPr>
          <p:nvPr/>
        </p:nvSpPr>
        <p:spPr bwMode="auto">
          <a:xfrm>
            <a:off x="5302992" y="1843088"/>
            <a:ext cx="17526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3600" b="1" dirty="0">
                <a:solidFill>
                  <a:srgbClr val="000000"/>
                </a:solidFill>
                <a:latin typeface="Brush Script MT" pitchFamily="66" charset="0"/>
                <a:cs typeface="Arial" pitchFamily="34" charset="0"/>
              </a:rPr>
              <a:t>Father</a:t>
            </a:r>
            <a:endParaRPr lang="en-US" altLang="en-US" sz="3600" dirty="0">
              <a:latin typeface="Arial" pitchFamily="34" charset="0"/>
              <a:cs typeface="Arial" pitchFamily="34" charset="0"/>
            </a:endParaRPr>
          </a:p>
        </p:txBody>
      </p:sp>
      <p:pic>
        <p:nvPicPr>
          <p:cNvPr id="1031" name="Picture 2" descr="C:\Documents and Settings\tmcclure\Local Settings\Temporary Internet Files\Content.IE5\JLVRKJYP\MC900048045[1].wmf"/>
          <p:cNvPicPr>
            <a:picLocks noChangeAspect="1" noChangeArrowheads="1"/>
          </p:cNvPicPr>
          <p:nvPr/>
        </p:nvPicPr>
        <p:blipFill>
          <a:blip r:embed="rId4" cstate="print">
            <a:lum contrast="-12000"/>
            <a:extLst>
              <a:ext uri="{28A0092B-C50C-407E-A947-70E740481C1C}">
                <a14:useLocalDpi xmlns:a14="http://schemas.microsoft.com/office/drawing/2010/main" val="0"/>
              </a:ext>
            </a:extLst>
          </a:blip>
          <a:srcRect/>
          <a:stretch>
            <a:fillRect/>
          </a:stretch>
        </p:blipFill>
        <p:spPr bwMode="auto">
          <a:xfrm>
            <a:off x="2333625" y="3442420"/>
            <a:ext cx="1143000" cy="1148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Text Box 6"/>
          <p:cNvSpPr txBox="1">
            <a:spLocks noChangeArrowheads="1"/>
          </p:cNvSpPr>
          <p:nvPr/>
        </p:nvSpPr>
        <p:spPr bwMode="auto">
          <a:xfrm>
            <a:off x="2324100" y="2436893"/>
            <a:ext cx="1028700" cy="900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3600" b="1" dirty="0">
                <a:solidFill>
                  <a:srgbClr val="000000"/>
                </a:solidFill>
                <a:latin typeface="Brush Script MT" pitchFamily="66" charset="0"/>
                <a:cs typeface="Arial" pitchFamily="34" charset="0"/>
              </a:rPr>
              <a:t>Holy </a:t>
            </a:r>
          </a:p>
          <a:p>
            <a:pPr algn="ctr" fontAlgn="base">
              <a:spcBef>
                <a:spcPct val="0"/>
              </a:spcBef>
              <a:spcAft>
                <a:spcPct val="0"/>
              </a:spcAft>
            </a:pPr>
            <a:r>
              <a:rPr lang="en-US" altLang="en-US" sz="3600" b="1" dirty="0">
                <a:solidFill>
                  <a:srgbClr val="000000"/>
                </a:solidFill>
                <a:latin typeface="Brush Script MT" pitchFamily="66" charset="0"/>
                <a:cs typeface="Arial" pitchFamily="34" charset="0"/>
              </a:rPr>
              <a:t>Spirit</a:t>
            </a:r>
            <a:endParaRPr lang="en-US" altLang="en-US" sz="3600" dirty="0">
              <a:latin typeface="Arial" pitchFamily="34" charset="0"/>
              <a:cs typeface="Arial" pitchFamily="34" charset="0"/>
            </a:endParaRPr>
          </a:p>
        </p:txBody>
      </p:sp>
      <p:sp>
        <p:nvSpPr>
          <p:cNvPr id="9" name="Text Box 8"/>
          <p:cNvSpPr txBox="1">
            <a:spLocks noChangeArrowheads="1"/>
          </p:cNvSpPr>
          <p:nvPr/>
        </p:nvSpPr>
        <p:spPr bwMode="auto">
          <a:xfrm rot="19338186">
            <a:off x="2925239" y="2811475"/>
            <a:ext cx="2664874" cy="395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400" b="1" dirty="0">
                <a:solidFill>
                  <a:srgbClr val="000000"/>
                </a:solidFill>
                <a:latin typeface="Candara" panose="020E0502030303020204" pitchFamily="34" charset="0"/>
                <a:cs typeface="Arial" pitchFamily="34" charset="0"/>
              </a:rPr>
              <a:t>IS NOT-Jn. 14:26</a:t>
            </a:r>
            <a:endParaRPr lang="en-US" altLang="en-US" sz="2400" b="1" dirty="0">
              <a:latin typeface="Candara" panose="020E0502030303020204" pitchFamily="34" charset="0"/>
              <a:cs typeface="Arial" pitchFamily="34" charset="0"/>
            </a:endParaRPr>
          </a:p>
        </p:txBody>
      </p:sp>
      <p:sp>
        <p:nvSpPr>
          <p:cNvPr id="10" name="Line 9"/>
          <p:cNvSpPr>
            <a:spLocks noChangeShapeType="1"/>
          </p:cNvSpPr>
          <p:nvPr/>
        </p:nvSpPr>
        <p:spPr bwMode="auto">
          <a:xfrm flipV="1">
            <a:off x="3541380" y="2438400"/>
            <a:ext cx="1792620" cy="1401244"/>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034" name="Picture 8" descr="C:\Documents and Settings\tmcclure\Local Settings\Temporary Internet Files\Content.IE5\JLVRKJYP\MC900097119[1].wmf"/>
          <p:cNvPicPr>
            <a:picLocks noChangeAspect="1" noChangeArrowheads="1"/>
          </p:cNvPicPr>
          <p:nvPr/>
        </p:nvPicPr>
        <p:blipFill>
          <a:blip r:embed="rId5" cstate="print">
            <a:lum contrast="-40000"/>
            <a:extLst>
              <a:ext uri="{28A0092B-C50C-407E-A947-70E740481C1C}">
                <a14:useLocalDpi xmlns:a14="http://schemas.microsoft.com/office/drawing/2010/main" val="0"/>
              </a:ext>
            </a:extLst>
          </a:blip>
          <a:srcRect/>
          <a:stretch>
            <a:fillRect/>
          </a:stretch>
        </p:blipFill>
        <p:spPr bwMode="auto">
          <a:xfrm>
            <a:off x="9558378" y="3171825"/>
            <a:ext cx="663258" cy="1513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1" name="Text Box 11"/>
          <p:cNvSpPr txBox="1">
            <a:spLocks noChangeArrowheads="1"/>
          </p:cNvSpPr>
          <p:nvPr/>
        </p:nvSpPr>
        <p:spPr bwMode="auto">
          <a:xfrm rot="1799835">
            <a:off x="6986476" y="2744849"/>
            <a:ext cx="2693342" cy="312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400" b="1" dirty="0">
                <a:solidFill>
                  <a:srgbClr val="000000"/>
                </a:solidFill>
                <a:latin typeface="Candara" panose="020E0502030303020204" pitchFamily="34" charset="0"/>
                <a:cs typeface="Arial" pitchFamily="34" charset="0"/>
              </a:rPr>
              <a:t>IS NOT-Jn. 8:16</a:t>
            </a:r>
            <a:endParaRPr lang="en-US" altLang="en-US" sz="2400" b="1" dirty="0">
              <a:latin typeface="Candara" panose="020E0502030303020204" pitchFamily="34" charset="0"/>
              <a:cs typeface="Arial" pitchFamily="34" charset="0"/>
            </a:endParaRPr>
          </a:p>
        </p:txBody>
      </p:sp>
      <p:sp>
        <p:nvSpPr>
          <p:cNvPr id="12" name="Text Box 12"/>
          <p:cNvSpPr txBox="1">
            <a:spLocks noChangeArrowheads="1"/>
          </p:cNvSpPr>
          <p:nvPr/>
        </p:nvSpPr>
        <p:spPr bwMode="auto">
          <a:xfrm>
            <a:off x="9372984" y="2590801"/>
            <a:ext cx="761616" cy="56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3600" b="1" dirty="0">
                <a:solidFill>
                  <a:srgbClr val="000000"/>
                </a:solidFill>
                <a:latin typeface="Brush Script MT" pitchFamily="66" charset="0"/>
                <a:cs typeface="Arial" pitchFamily="34" charset="0"/>
              </a:rPr>
              <a:t>Son</a:t>
            </a:r>
            <a:endParaRPr lang="en-US" altLang="en-US" sz="3600" dirty="0">
              <a:latin typeface="Arial" pitchFamily="34" charset="0"/>
              <a:cs typeface="Arial" pitchFamily="34" charset="0"/>
            </a:endParaRPr>
          </a:p>
        </p:txBody>
      </p:sp>
      <p:sp>
        <p:nvSpPr>
          <p:cNvPr id="13" name="Text Box 13"/>
          <p:cNvSpPr txBox="1">
            <a:spLocks noChangeArrowheads="1"/>
          </p:cNvSpPr>
          <p:nvPr/>
        </p:nvSpPr>
        <p:spPr bwMode="auto">
          <a:xfrm>
            <a:off x="5133976" y="2505075"/>
            <a:ext cx="2082537"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000" b="1" dirty="0">
                <a:solidFill>
                  <a:srgbClr val="000000"/>
                </a:solidFill>
                <a:latin typeface="Candara" panose="020E0502030303020204" pitchFamily="34" charset="0"/>
                <a:cs typeface="Arial" pitchFamily="34" charset="0"/>
              </a:rPr>
              <a:t>IS-John 20:17</a:t>
            </a:r>
            <a:endParaRPr lang="en-US" altLang="en-US" sz="2000" b="1" dirty="0">
              <a:latin typeface="Candara" panose="020E0502030303020204" pitchFamily="34" charset="0"/>
              <a:cs typeface="Arial" pitchFamily="34" charset="0"/>
            </a:endParaRPr>
          </a:p>
        </p:txBody>
      </p:sp>
      <p:sp>
        <p:nvSpPr>
          <p:cNvPr id="23" name="Line 19"/>
          <p:cNvSpPr>
            <a:spLocks noChangeShapeType="1"/>
          </p:cNvSpPr>
          <p:nvPr/>
        </p:nvSpPr>
        <p:spPr bwMode="auto">
          <a:xfrm>
            <a:off x="7019072" y="2419350"/>
            <a:ext cx="2615742" cy="1518498"/>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Oval 20"/>
          <p:cNvSpPr>
            <a:spLocks noChangeArrowheads="1"/>
          </p:cNvSpPr>
          <p:nvPr/>
        </p:nvSpPr>
        <p:spPr bwMode="auto">
          <a:xfrm>
            <a:off x="5600701" y="2825751"/>
            <a:ext cx="1152525" cy="1064468"/>
          </a:xfrm>
          <a:prstGeom prst="ellipse">
            <a:avLst/>
          </a:prstGeom>
          <a:noFill/>
          <a:ln w="9525" algn="in">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1"/>
          <p:cNvSpPr txBox="1">
            <a:spLocks noChangeArrowheads="1"/>
          </p:cNvSpPr>
          <p:nvPr/>
        </p:nvSpPr>
        <p:spPr bwMode="auto">
          <a:xfrm>
            <a:off x="5562601" y="2830232"/>
            <a:ext cx="1219199" cy="786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3000" b="1" dirty="0">
                <a:solidFill>
                  <a:srgbClr val="000000"/>
                </a:solidFill>
                <a:latin typeface="Brush Script MT" pitchFamily="66" charset="0"/>
                <a:cs typeface="Arial" pitchFamily="34" charset="0"/>
              </a:rPr>
              <a:t>God</a:t>
            </a:r>
          </a:p>
          <a:p>
            <a:pPr algn="ctr" fontAlgn="base">
              <a:spcBef>
                <a:spcPct val="0"/>
              </a:spcBef>
              <a:spcAft>
                <a:spcPct val="0"/>
              </a:spcAft>
            </a:pPr>
            <a:r>
              <a:rPr lang="en-US" altLang="en-US" sz="3000" b="1" dirty="0">
                <a:solidFill>
                  <a:srgbClr val="000000"/>
                </a:solidFill>
                <a:latin typeface="Brush Script MT" pitchFamily="66" charset="0"/>
                <a:cs typeface="Arial" pitchFamily="34" charset="0"/>
              </a:rPr>
              <a:t>(Deity)</a:t>
            </a:r>
            <a:endParaRPr lang="en-US" altLang="en-US" sz="3000" dirty="0">
              <a:latin typeface="Arial" pitchFamily="34" charset="0"/>
              <a:cs typeface="Arial" pitchFamily="34" charset="0"/>
            </a:endParaRPr>
          </a:p>
        </p:txBody>
      </p:sp>
      <p:sp>
        <p:nvSpPr>
          <p:cNvPr id="26" name="Text Box 22"/>
          <p:cNvSpPr txBox="1">
            <a:spLocks noChangeArrowheads="1"/>
          </p:cNvSpPr>
          <p:nvPr/>
        </p:nvSpPr>
        <p:spPr bwMode="auto">
          <a:xfrm rot="20743183">
            <a:off x="3627615" y="3415088"/>
            <a:ext cx="2088828" cy="312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400" b="1" dirty="0">
                <a:solidFill>
                  <a:srgbClr val="000000"/>
                </a:solidFill>
                <a:latin typeface="Candara" panose="020E0502030303020204" pitchFamily="34" charset="0"/>
                <a:cs typeface="Arial" pitchFamily="34" charset="0"/>
              </a:rPr>
              <a:t>IS-Acts 5:3-4</a:t>
            </a:r>
            <a:endParaRPr lang="en-US" altLang="en-US" sz="2400" b="1" dirty="0">
              <a:latin typeface="Candara" panose="020E0502030303020204" pitchFamily="34" charset="0"/>
              <a:cs typeface="Arial" pitchFamily="34" charset="0"/>
            </a:endParaRPr>
          </a:p>
        </p:txBody>
      </p:sp>
      <p:sp>
        <p:nvSpPr>
          <p:cNvPr id="31" name="Line 19"/>
          <p:cNvSpPr>
            <a:spLocks noChangeShapeType="1"/>
          </p:cNvSpPr>
          <p:nvPr/>
        </p:nvSpPr>
        <p:spPr bwMode="auto">
          <a:xfrm>
            <a:off x="6172200" y="2390775"/>
            <a:ext cx="7961" cy="542925"/>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3"/>
          <p:cNvSpPr>
            <a:spLocks noChangeShapeType="1"/>
          </p:cNvSpPr>
          <p:nvPr/>
        </p:nvSpPr>
        <p:spPr bwMode="auto">
          <a:xfrm flipH="1">
            <a:off x="3515520" y="3570905"/>
            <a:ext cx="2145910" cy="535314"/>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9"/>
          <p:cNvSpPr>
            <a:spLocks noChangeShapeType="1"/>
          </p:cNvSpPr>
          <p:nvPr/>
        </p:nvSpPr>
        <p:spPr bwMode="auto">
          <a:xfrm flipV="1">
            <a:off x="2971800" y="4343399"/>
            <a:ext cx="6629400" cy="0"/>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23"/>
          <p:cNvSpPr>
            <a:spLocks noChangeShapeType="1"/>
          </p:cNvSpPr>
          <p:nvPr/>
        </p:nvSpPr>
        <p:spPr bwMode="auto">
          <a:xfrm flipH="1" flipV="1">
            <a:off x="6715126" y="3543300"/>
            <a:ext cx="2824203" cy="693838"/>
          </a:xfrm>
          <a:prstGeom prst="line">
            <a:avLst/>
          </a:prstGeom>
          <a:noFill/>
          <a:ln w="9525"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25"/>
          <p:cNvSpPr txBox="1">
            <a:spLocks noChangeArrowheads="1"/>
          </p:cNvSpPr>
          <p:nvPr/>
        </p:nvSpPr>
        <p:spPr bwMode="auto">
          <a:xfrm rot="867642">
            <a:off x="6935080" y="3493988"/>
            <a:ext cx="2295722" cy="358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400" b="1" dirty="0">
                <a:solidFill>
                  <a:srgbClr val="000000"/>
                </a:solidFill>
                <a:latin typeface="Candara" panose="020E0502030303020204" pitchFamily="34" charset="0"/>
                <a:cs typeface="Arial" pitchFamily="34" charset="0"/>
              </a:rPr>
              <a:t>IS-Heb.1:8</a:t>
            </a:r>
            <a:endParaRPr lang="en-US" altLang="en-US" sz="2400" b="1" dirty="0">
              <a:latin typeface="Candara" panose="020E0502030303020204" pitchFamily="34" charset="0"/>
              <a:cs typeface="Arial" pitchFamily="34" charset="0"/>
            </a:endParaRPr>
          </a:p>
        </p:txBody>
      </p:sp>
      <p:sp>
        <p:nvSpPr>
          <p:cNvPr id="30" name="Text Box 26"/>
          <p:cNvSpPr txBox="1">
            <a:spLocks noChangeArrowheads="1"/>
          </p:cNvSpPr>
          <p:nvPr/>
        </p:nvSpPr>
        <p:spPr bwMode="auto">
          <a:xfrm>
            <a:off x="4610100" y="3955172"/>
            <a:ext cx="3238500" cy="396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BFBFB"/>
                  </a:outerShdw>
                </a:effectLst>
              </a14:hiddenEffects>
            </a:ext>
          </a:ex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400" b="1" dirty="0">
                <a:solidFill>
                  <a:srgbClr val="000000"/>
                </a:solidFill>
                <a:latin typeface="Candara" panose="020E0502030303020204" pitchFamily="34" charset="0"/>
                <a:cs typeface="Arial" pitchFamily="34" charset="0"/>
              </a:rPr>
              <a:t>IS NOT—Acts 10:38</a:t>
            </a:r>
            <a:endParaRPr lang="en-US" altLang="en-US" sz="2400" b="1" dirty="0">
              <a:latin typeface="Candara" panose="020E0502030303020204" pitchFamily="34" charset="0"/>
              <a:cs typeface="Arial" pitchFamily="34" charset="0"/>
            </a:endParaRPr>
          </a:p>
        </p:txBody>
      </p:sp>
      <p:sp>
        <p:nvSpPr>
          <p:cNvPr id="32" name="Text Box 27"/>
          <p:cNvSpPr txBox="1">
            <a:spLocks noChangeArrowheads="1"/>
          </p:cNvSpPr>
          <p:nvPr/>
        </p:nvSpPr>
        <p:spPr bwMode="auto">
          <a:xfrm>
            <a:off x="2514600" y="5029200"/>
            <a:ext cx="7529528" cy="838200"/>
          </a:xfrm>
          <a:prstGeom prst="rect">
            <a:avLst/>
          </a:prstGeom>
          <a:solidFill>
            <a:schemeClr val="tx2">
              <a:lumMod val="50000"/>
            </a:schemeClr>
          </a:solidFill>
          <a:ln>
            <a:noFill/>
          </a:ln>
          <a:effectLst/>
        </p:spPr>
        <p:txBody>
          <a:bodyPr vert="horz" wrap="square" lIns="36576" tIns="36576" rIns="36576" bIns="36576" numCol="1" anchor="t" anchorCtr="0" compatLnSpc="1">
            <a:prstTxWarp prst="textNoShape">
              <a:avLst/>
            </a:prstTxWarp>
          </a:bodyPr>
          <a:lstStyle/>
          <a:p>
            <a:pPr algn="ctr" fontAlgn="base">
              <a:spcBef>
                <a:spcPct val="0"/>
              </a:spcBef>
              <a:spcAft>
                <a:spcPct val="0"/>
              </a:spcAft>
            </a:pPr>
            <a:r>
              <a:rPr lang="en-US" altLang="en-US" sz="2400" dirty="0">
                <a:solidFill>
                  <a:srgbClr val="FFFFFF"/>
                </a:solidFill>
                <a:latin typeface="Candara" panose="020E0502030303020204" pitchFamily="34" charset="0"/>
                <a:cs typeface="Arial" pitchFamily="34" charset="0"/>
              </a:rPr>
              <a:t>Jn. 1:32-34; 14:16; 15:26; 16:7-17; Matt. 3:16, 17; 28:19; </a:t>
            </a:r>
          </a:p>
          <a:p>
            <a:pPr algn="ctr" fontAlgn="base">
              <a:spcBef>
                <a:spcPct val="0"/>
              </a:spcBef>
              <a:spcAft>
                <a:spcPct val="0"/>
              </a:spcAft>
            </a:pPr>
            <a:r>
              <a:rPr lang="en-US" altLang="en-US" sz="2400" dirty="0">
                <a:solidFill>
                  <a:srgbClr val="FFFFFF"/>
                </a:solidFill>
                <a:latin typeface="Candara" panose="020E0502030303020204" pitchFamily="34" charset="0"/>
                <a:cs typeface="Arial" pitchFamily="34" charset="0"/>
              </a:rPr>
              <a:t>Mk. 1:9, 10; Lk. 3:22; Eph. 4:4-6; 2 Cor. 13:14</a:t>
            </a:r>
            <a:endParaRPr lang="en-US" altLang="en-US" sz="2400" dirty="0">
              <a:latin typeface="Candara" panose="020E0502030303020204" pitchFamily="34" charset="0"/>
              <a:cs typeface="Arial" pitchFamily="34" charset="0"/>
            </a:endParaRPr>
          </a:p>
        </p:txBody>
      </p:sp>
      <p:sp>
        <p:nvSpPr>
          <p:cNvPr id="28" name="TextBox 27"/>
          <p:cNvSpPr txBox="1"/>
          <p:nvPr/>
        </p:nvSpPr>
        <p:spPr>
          <a:xfrm>
            <a:off x="2514362" y="4732711"/>
            <a:ext cx="7044016" cy="246221"/>
          </a:xfrm>
          <a:prstGeom prst="rect">
            <a:avLst/>
          </a:prstGeom>
          <a:noFill/>
        </p:spPr>
        <p:txBody>
          <a:bodyPr wrap="square" rtlCol="0">
            <a:spAutoFit/>
          </a:bodyPr>
          <a:lstStyle/>
          <a:p>
            <a:r>
              <a:rPr lang="en-US" sz="1000" dirty="0">
                <a:solidFill>
                  <a:schemeClr val="bg1"/>
                </a:solidFill>
                <a:latin typeface="Candara" panose="020E0502030303020204" pitchFamily="34" charset="0"/>
              </a:rPr>
              <a:t>Note: Chart above, with the exception of the graphics, is from the tract, </a:t>
            </a:r>
            <a:r>
              <a:rPr lang="en-US" sz="1000" b="1" i="1" dirty="0">
                <a:solidFill>
                  <a:schemeClr val="bg1"/>
                </a:solidFill>
                <a:latin typeface="Candara" panose="020E0502030303020204" pitchFamily="34" charset="0"/>
              </a:rPr>
              <a:t>The Godhead: One Person or Three</a:t>
            </a:r>
            <a:r>
              <a:rPr lang="en-US" sz="1000" b="1" dirty="0">
                <a:solidFill>
                  <a:schemeClr val="bg1"/>
                </a:solidFill>
                <a:latin typeface="Candara" panose="020E0502030303020204" pitchFamily="34" charset="0"/>
              </a:rPr>
              <a:t>, </a:t>
            </a:r>
            <a:r>
              <a:rPr lang="en-US" sz="1000" dirty="0">
                <a:solidFill>
                  <a:schemeClr val="bg1"/>
                </a:solidFill>
                <a:latin typeface="Candara" panose="020E0502030303020204" pitchFamily="34" charset="0"/>
              </a:rPr>
              <a:t>by Danny Brown</a:t>
            </a:r>
          </a:p>
        </p:txBody>
      </p:sp>
    </p:spTree>
    <p:extLst>
      <p:ext uri="{BB962C8B-B14F-4D97-AF65-F5344CB8AC3E}">
        <p14:creationId xmlns:p14="http://schemas.microsoft.com/office/powerpoint/2010/main" val="1304588261"/>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981199"/>
            <a:ext cx="1371600" cy="1640706"/>
          </a:xfrm>
        </p:spPr>
        <p:txBody>
          <a:bodyPr/>
          <a:lstStyle/>
          <a:p>
            <a:r>
              <a:rPr lang="en-US" sz="8000" dirty="0">
                <a:solidFill>
                  <a:schemeClr val="tx2">
                    <a:lumMod val="90000"/>
                  </a:schemeClr>
                </a:solidFill>
              </a:rPr>
              <a:t>  </a:t>
            </a:r>
          </a:p>
        </p:txBody>
      </p:sp>
      <p:sp>
        <p:nvSpPr>
          <p:cNvPr id="5" name="Rectangle 4"/>
          <p:cNvSpPr/>
          <p:nvPr/>
        </p:nvSpPr>
        <p:spPr>
          <a:xfrm>
            <a:off x="2405743" y="1024142"/>
            <a:ext cx="2209800" cy="3554819"/>
          </a:xfrm>
          <a:prstGeom prst="rect">
            <a:avLst/>
          </a:prstGeom>
          <a:noFill/>
        </p:spPr>
        <p:txBody>
          <a:bodyPr wrap="square" lIns="91440" tIns="45720" rIns="91440" bIns="45720">
            <a:spAutoFit/>
          </a:bodyPr>
          <a:lstStyle/>
          <a:p>
            <a:pPr algn="ctr"/>
            <a:r>
              <a:rPr lang="en-US" sz="22500" b="1" dirty="0">
                <a:ln w="1905"/>
                <a:solidFill>
                  <a:schemeClr val="tx2">
                    <a:lumMod val="50000"/>
                  </a:schemeClr>
                </a:solidFill>
                <a:effectLst>
                  <a:innerShdw blurRad="69850" dist="43180" dir="5400000">
                    <a:srgbClr val="000000">
                      <a:alpha val="65000"/>
                    </a:srgbClr>
                  </a:innerShdw>
                  <a:reflection blurRad="6350" stA="60000" endA="900" endPos="60000" dist="29997" dir="5400000" sy="-100000" algn="bl" rotWithShape="0"/>
                </a:effectLst>
                <a:latin typeface="Verdana" panose="020B0604030504040204" pitchFamily="34" charset="0"/>
                <a:ea typeface="Verdana" panose="020B0604030504040204" pitchFamily="34" charset="0"/>
                <a:cs typeface="Verdana" panose="020B0604030504040204" pitchFamily="34" charset="0"/>
              </a:rPr>
              <a:t>3</a:t>
            </a:r>
          </a:p>
        </p:txBody>
      </p:sp>
      <p:sp>
        <p:nvSpPr>
          <p:cNvPr id="3" name="Slide Number Placeholder 2"/>
          <p:cNvSpPr>
            <a:spLocks noGrp="1"/>
          </p:cNvSpPr>
          <p:nvPr>
            <p:ph type="sldNum" sz="quarter" idx="12"/>
          </p:nvPr>
        </p:nvSpPr>
        <p:spPr/>
        <p:txBody>
          <a:bodyPr/>
          <a:lstStyle/>
          <a:p>
            <a:fld id="{B72A73A4-C13D-4D32-8BA7-E560916071BD}" type="slidenum">
              <a:rPr lang="en-US" smtClean="0"/>
              <a:t>5</a:t>
            </a:fld>
            <a:endParaRPr lang="en-US"/>
          </a:p>
        </p:txBody>
      </p:sp>
      <p:sp>
        <p:nvSpPr>
          <p:cNvPr id="6" name="Title 1">
            <a:extLst>
              <a:ext uri="{FF2B5EF4-FFF2-40B4-BE49-F238E27FC236}">
                <a16:creationId xmlns:a16="http://schemas.microsoft.com/office/drawing/2014/main" id="{21DAEAEE-6922-45AC-9DBD-9FE5CA3EBBFE}"/>
              </a:ext>
            </a:extLst>
          </p:cNvPr>
          <p:cNvSpPr txBox="1">
            <a:spLocks/>
          </p:cNvSpPr>
          <p:nvPr/>
        </p:nvSpPr>
        <p:spPr>
          <a:xfrm>
            <a:off x="4495800" y="991485"/>
            <a:ext cx="5105400" cy="3733800"/>
          </a:xfrm>
          <a:prstGeom prst="rect">
            <a:avLst/>
          </a:prstGeom>
        </p:spPr>
        <p:txBody>
          <a:bodyPr vert="horz" anchor="t">
            <a:noAutofit/>
          </a:bodyPr>
          <a:lstStyle>
            <a:lvl1pPr marR="9144" algn="l" rtl="0" eaLnBrk="1" latinLnBrk="0" hangingPunct="1">
              <a:spcBef>
                <a:spcPct val="0"/>
              </a:spcBef>
              <a:buNone/>
              <a:defRPr kumimoji="0" sz="4000" b="1" kern="1200" cap="all" spc="0" baseline="0">
                <a:solidFill>
                  <a:schemeClr val="tx2">
                    <a:satMod val="200000"/>
                  </a:schemeClr>
                </a:solidFill>
                <a:effectLst>
                  <a:reflection blurRad="12700" stA="34000" endA="740" endPos="53000" dir="5400000" sy="-100000" algn="bl" rotWithShape="0"/>
                </a:effectLst>
                <a:latin typeface="+mj-lt"/>
                <a:ea typeface="+mj-ea"/>
                <a:cs typeface="+mj-cs"/>
              </a:defRPr>
            </a:lvl1pPr>
            <a:extLst/>
          </a:lstStyle>
          <a:p>
            <a:pPr algn="ctr"/>
            <a:r>
              <a:rPr lang="en-US" sz="8000" dirty="0">
                <a:solidFill>
                  <a:schemeClr val="tx2">
                    <a:lumMod val="75000"/>
                  </a:schemeClr>
                </a:solidFill>
                <a:latin typeface="Candara" panose="020E0502030303020204" pitchFamily="34" charset="0"/>
              </a:rPr>
              <a:t> Things god is to man</a:t>
            </a:r>
          </a:p>
        </p:txBody>
      </p:sp>
    </p:spTree>
    <p:extLst>
      <p:ext uri="{BB962C8B-B14F-4D97-AF65-F5344CB8AC3E}">
        <p14:creationId xmlns:p14="http://schemas.microsoft.com/office/powerpoint/2010/main" val="893914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10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3"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C610-B789-42C0-BAFE-7D034E228509}"/>
              </a:ext>
            </a:extLst>
          </p:cNvPr>
          <p:cNvSpPr>
            <a:spLocks noGrp="1"/>
          </p:cNvSpPr>
          <p:nvPr>
            <p:ph type="title"/>
          </p:nvPr>
        </p:nvSpPr>
        <p:spPr>
          <a:xfrm>
            <a:off x="1698170" y="304798"/>
            <a:ext cx="10058400" cy="1208314"/>
          </a:xfrm>
        </p:spPr>
        <p:txBody>
          <a:bodyPr/>
          <a:lstStyle/>
          <a:p>
            <a:r>
              <a:rPr lang="en-US" sz="7200" b="1" dirty="0">
                <a:solidFill>
                  <a:schemeClr val="tx1"/>
                </a:solidFill>
                <a:latin typeface="Candara" panose="020E0502030303020204" pitchFamily="34" charset="0"/>
              </a:rPr>
              <a:t>OUR CREATOR</a:t>
            </a:r>
          </a:p>
        </p:txBody>
      </p:sp>
      <p:sp>
        <p:nvSpPr>
          <p:cNvPr id="3" name="Content Placeholder 2">
            <a:extLst>
              <a:ext uri="{FF2B5EF4-FFF2-40B4-BE49-F238E27FC236}">
                <a16:creationId xmlns:a16="http://schemas.microsoft.com/office/drawing/2014/main" id="{DEE0C25E-3A4D-4293-B342-6F84EB968D2A}"/>
              </a:ext>
            </a:extLst>
          </p:cNvPr>
          <p:cNvSpPr>
            <a:spLocks noGrp="1"/>
          </p:cNvSpPr>
          <p:nvPr>
            <p:ph idx="1"/>
          </p:nvPr>
        </p:nvSpPr>
        <p:spPr>
          <a:xfrm>
            <a:off x="1524000" y="1611086"/>
            <a:ext cx="10352326" cy="4942116"/>
          </a:xfrm>
        </p:spPr>
        <p:txBody>
          <a:bodyPr>
            <a:normAutofit fontScale="92500" lnSpcReduction="10000"/>
          </a:bodyPr>
          <a:lstStyle/>
          <a:p>
            <a:pPr marL="68580" indent="0">
              <a:buNone/>
            </a:pPr>
            <a:r>
              <a:rPr lang="en-US" sz="3600" b="1" dirty="0">
                <a:latin typeface="Candara" panose="020E0502030303020204" pitchFamily="34" charset="0"/>
              </a:rPr>
              <a:t>The Bible reveals God is our creator</a:t>
            </a:r>
          </a:p>
          <a:p>
            <a:pPr>
              <a:buClr>
                <a:schemeClr val="tx2">
                  <a:lumMod val="75000"/>
                </a:schemeClr>
              </a:buClr>
              <a:buFont typeface="Wingdings" panose="05000000000000000000" pitchFamily="2" charset="2"/>
              <a:buChar char="§"/>
            </a:pPr>
            <a:r>
              <a:rPr lang="en-US" sz="3500" dirty="0">
                <a:latin typeface="Candara" panose="020E0502030303020204" pitchFamily="34" charset="0"/>
              </a:rPr>
              <a:t>Genesis 1, especially vs. 26 - </a:t>
            </a:r>
            <a:r>
              <a:rPr lang="en-US" sz="3500" b="1" i="1" dirty="0">
                <a:latin typeface="Candara" panose="020E0502030303020204" pitchFamily="34" charset="0"/>
              </a:rPr>
              <a:t>“And God said, Let </a:t>
            </a:r>
            <a:r>
              <a:rPr lang="en-US" sz="3500" b="1" i="1" dirty="0">
                <a:solidFill>
                  <a:schemeClr val="tx2">
                    <a:lumMod val="90000"/>
                  </a:schemeClr>
                </a:solidFill>
                <a:latin typeface="Candara" panose="020E0502030303020204" pitchFamily="34" charset="0"/>
              </a:rPr>
              <a:t>us</a:t>
            </a:r>
            <a:r>
              <a:rPr lang="en-US" sz="3500" b="1" i="1" dirty="0">
                <a:latin typeface="Candara" panose="020E0502030303020204" pitchFamily="34" charset="0"/>
              </a:rPr>
              <a:t> make man in </a:t>
            </a:r>
            <a:r>
              <a:rPr lang="en-US" sz="3500" b="1" i="1" dirty="0">
                <a:solidFill>
                  <a:schemeClr val="tx2">
                    <a:lumMod val="90000"/>
                  </a:schemeClr>
                </a:solidFill>
                <a:latin typeface="Candara" panose="020E0502030303020204" pitchFamily="34" charset="0"/>
              </a:rPr>
              <a:t>our</a:t>
            </a:r>
            <a:r>
              <a:rPr lang="en-US" sz="3500" b="1" i="1" dirty="0">
                <a:latin typeface="Candara" panose="020E0502030303020204" pitchFamily="34" charset="0"/>
              </a:rPr>
              <a:t> image, after </a:t>
            </a:r>
            <a:r>
              <a:rPr lang="en-US" sz="3500" b="1" i="1" dirty="0">
                <a:solidFill>
                  <a:schemeClr val="tx2">
                    <a:lumMod val="90000"/>
                  </a:schemeClr>
                </a:solidFill>
                <a:latin typeface="Candara" panose="020E0502030303020204" pitchFamily="34" charset="0"/>
              </a:rPr>
              <a:t>our</a:t>
            </a:r>
            <a:r>
              <a:rPr lang="en-US" sz="3500" b="1" i="1" dirty="0">
                <a:solidFill>
                  <a:schemeClr val="tx2">
                    <a:lumMod val="75000"/>
                  </a:schemeClr>
                </a:solidFill>
                <a:latin typeface="Candara" panose="020E0502030303020204" pitchFamily="34" charset="0"/>
              </a:rPr>
              <a:t> </a:t>
            </a:r>
            <a:r>
              <a:rPr lang="en-US" sz="3500" b="1" i="1" dirty="0">
                <a:latin typeface="Candara" panose="020E0502030303020204" pitchFamily="34" charset="0"/>
              </a:rPr>
              <a:t>likeness….”</a:t>
            </a:r>
          </a:p>
          <a:p>
            <a:pPr marL="68580" indent="0">
              <a:buNone/>
            </a:pPr>
            <a:r>
              <a:rPr lang="en-US" sz="3600" b="1" dirty="0">
                <a:latin typeface="Candara" panose="020E0502030303020204" pitchFamily="34" charset="0"/>
              </a:rPr>
              <a:t>OT inspired men affirmed God created all things</a:t>
            </a:r>
          </a:p>
          <a:p>
            <a:pPr>
              <a:buClr>
                <a:schemeClr val="tx2">
                  <a:lumMod val="75000"/>
                </a:schemeClr>
              </a:buClr>
              <a:buFont typeface="Wingdings" panose="05000000000000000000" pitchFamily="2" charset="2"/>
              <a:buChar char="§"/>
            </a:pPr>
            <a:r>
              <a:rPr lang="en-US" sz="3500" b="1" dirty="0">
                <a:latin typeface="Candara" panose="020E0502030303020204" pitchFamily="34" charset="0"/>
              </a:rPr>
              <a:t>Writer of Genesis </a:t>
            </a:r>
            <a:r>
              <a:rPr lang="en-US" sz="3500" dirty="0">
                <a:latin typeface="Candara" panose="020E0502030303020204" pitchFamily="34" charset="0"/>
              </a:rPr>
              <a:t>(likely Moses) </a:t>
            </a:r>
            <a:r>
              <a:rPr lang="en-US" sz="3500" b="1" dirty="0">
                <a:latin typeface="Candara" panose="020E0502030303020204" pitchFamily="34" charset="0"/>
              </a:rPr>
              <a:t>- </a:t>
            </a:r>
            <a:r>
              <a:rPr lang="en-US" sz="3500" dirty="0">
                <a:latin typeface="Candara" panose="020E0502030303020204" pitchFamily="34" charset="0"/>
              </a:rPr>
              <a:t>1:1-31; 5:1; 9:6</a:t>
            </a:r>
          </a:p>
          <a:p>
            <a:pPr>
              <a:buClr>
                <a:schemeClr val="tx2">
                  <a:lumMod val="75000"/>
                </a:schemeClr>
              </a:buClr>
              <a:buFont typeface="Wingdings" panose="05000000000000000000" pitchFamily="2" charset="2"/>
              <a:buChar char="§"/>
            </a:pPr>
            <a:r>
              <a:rPr lang="en-US" sz="3500" b="1" dirty="0">
                <a:latin typeface="Candara" panose="020E0502030303020204" pitchFamily="34" charset="0"/>
              </a:rPr>
              <a:t>Isaiah</a:t>
            </a:r>
            <a:r>
              <a:rPr lang="en-US" sz="3500" dirty="0">
                <a:latin typeface="Candara" panose="020E0502030303020204" pitchFamily="34" charset="0"/>
              </a:rPr>
              <a:t> - 40:25-26; 42:5; 44:24; 45:18, 66:1-2</a:t>
            </a:r>
          </a:p>
          <a:p>
            <a:pPr>
              <a:buClr>
                <a:schemeClr val="tx2">
                  <a:lumMod val="75000"/>
                </a:schemeClr>
              </a:buClr>
              <a:buFont typeface="Wingdings" panose="05000000000000000000" pitchFamily="2" charset="2"/>
              <a:buChar char="§"/>
            </a:pPr>
            <a:r>
              <a:rPr lang="en-US" sz="3500" b="1" dirty="0">
                <a:latin typeface="Candara" panose="020E0502030303020204" pitchFamily="34" charset="0"/>
              </a:rPr>
              <a:t>The Psalmist </a:t>
            </a:r>
            <a:r>
              <a:rPr lang="en-US" sz="3500" dirty="0">
                <a:latin typeface="Candara" panose="020E0502030303020204" pitchFamily="34" charset="0"/>
              </a:rPr>
              <a:t>- 8:3-8; 19:1; 33:6-9; 96:5; 100:3</a:t>
            </a:r>
          </a:p>
          <a:p>
            <a:pPr>
              <a:buClr>
                <a:schemeClr val="tx2">
                  <a:lumMod val="75000"/>
                </a:schemeClr>
              </a:buClr>
              <a:buFont typeface="Wingdings" panose="05000000000000000000" pitchFamily="2" charset="2"/>
              <a:buChar char="§"/>
            </a:pPr>
            <a:r>
              <a:rPr lang="en-US" sz="3500" b="1" dirty="0">
                <a:latin typeface="Candara" panose="020E0502030303020204" pitchFamily="34" charset="0"/>
              </a:rPr>
              <a:t>Nehemiah</a:t>
            </a:r>
            <a:r>
              <a:rPr lang="en-US" sz="3500" dirty="0">
                <a:latin typeface="Candara" panose="020E0502030303020204" pitchFamily="34" charset="0"/>
              </a:rPr>
              <a:t> - 9:6; </a:t>
            </a:r>
            <a:r>
              <a:rPr lang="en-US" sz="3500" b="1" dirty="0">
                <a:latin typeface="Candara" panose="020E0502030303020204" pitchFamily="34" charset="0"/>
              </a:rPr>
              <a:t>Amos</a:t>
            </a:r>
            <a:r>
              <a:rPr lang="en-US" sz="3500" dirty="0">
                <a:latin typeface="Candara" panose="020E0502030303020204" pitchFamily="34" charset="0"/>
              </a:rPr>
              <a:t> - 4:13; </a:t>
            </a:r>
            <a:r>
              <a:rPr lang="en-US" sz="3500" b="1" dirty="0">
                <a:latin typeface="Candara" panose="020E0502030303020204" pitchFamily="34" charset="0"/>
              </a:rPr>
              <a:t>Jeremiah</a:t>
            </a:r>
            <a:r>
              <a:rPr lang="en-US" sz="3500" dirty="0">
                <a:latin typeface="Candara" panose="020E0502030303020204" pitchFamily="34" charset="0"/>
              </a:rPr>
              <a:t> - 10:12-13</a:t>
            </a:r>
          </a:p>
          <a:p>
            <a:pPr>
              <a:buClr>
                <a:schemeClr val="tx2">
                  <a:lumMod val="75000"/>
                </a:schemeClr>
              </a:buClr>
              <a:buFont typeface="Wingdings" panose="05000000000000000000" pitchFamily="2" charset="2"/>
              <a:buChar char="§"/>
            </a:pPr>
            <a:r>
              <a:rPr lang="en-US" sz="3500" b="1" dirty="0">
                <a:latin typeface="Candara" panose="020E0502030303020204" pitchFamily="34" charset="0"/>
              </a:rPr>
              <a:t>Job</a:t>
            </a:r>
            <a:r>
              <a:rPr lang="en-US" sz="3500" dirty="0">
                <a:latin typeface="Candara" panose="020E0502030303020204" pitchFamily="34" charset="0"/>
              </a:rPr>
              <a:t> - 26:7, 13; 33:4</a:t>
            </a:r>
          </a:p>
          <a:p>
            <a:pPr lvl="1"/>
            <a:endParaRPr lang="en-US" sz="3200" dirty="0"/>
          </a:p>
        </p:txBody>
      </p:sp>
      <p:sp>
        <p:nvSpPr>
          <p:cNvPr id="4" name="Slide Number Placeholder 3">
            <a:extLst>
              <a:ext uri="{FF2B5EF4-FFF2-40B4-BE49-F238E27FC236}">
                <a16:creationId xmlns:a16="http://schemas.microsoft.com/office/drawing/2014/main" id="{693CEC59-86B9-4202-BBE3-ECEB79FC7035}"/>
              </a:ext>
            </a:extLst>
          </p:cNvPr>
          <p:cNvSpPr>
            <a:spLocks noGrp="1"/>
          </p:cNvSpPr>
          <p:nvPr>
            <p:ph type="sldNum" sz="quarter" idx="12"/>
          </p:nvPr>
        </p:nvSpPr>
        <p:spPr/>
        <p:txBody>
          <a:bodyPr/>
          <a:lstStyle/>
          <a:p>
            <a:fld id="{B72A73A4-C13D-4D32-8BA7-E560916071BD}" type="slidenum">
              <a:rPr lang="en-US" smtClean="0"/>
              <a:t>6</a:t>
            </a:fld>
            <a:endParaRPr lang="en-US"/>
          </a:p>
        </p:txBody>
      </p:sp>
      <p:sp>
        <p:nvSpPr>
          <p:cNvPr id="5" name="Rectangle 4">
            <a:extLst>
              <a:ext uri="{FF2B5EF4-FFF2-40B4-BE49-F238E27FC236}">
                <a16:creationId xmlns:a16="http://schemas.microsoft.com/office/drawing/2014/main" id="{670A6BDC-660F-4483-ACBA-A03ABD900AB0}"/>
              </a:ext>
            </a:extLst>
          </p:cNvPr>
          <p:cNvSpPr/>
          <p:nvPr/>
        </p:nvSpPr>
        <p:spPr>
          <a:xfrm rot="16200000">
            <a:off x="-1299393" y="3073767"/>
            <a:ext cx="4626432" cy="1200329"/>
          </a:xfrm>
          <a:prstGeom prst="rect">
            <a:avLst/>
          </a:prstGeom>
          <a:noFill/>
        </p:spPr>
        <p:txBody>
          <a:bodyPr wrap="square" lIns="91440" tIns="45720" rIns="91440" bIns="45720">
            <a:spAutoFit/>
          </a:bodyPr>
          <a:lstStyle/>
          <a:p>
            <a:r>
              <a:rPr lang="en-US" sz="72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 #1 - GOD IS</a:t>
            </a:r>
            <a:endPar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C7ADA95C-0F6D-42F9-A03F-F2136B8D06B5}"/>
              </a:ext>
            </a:extLst>
          </p:cNvPr>
          <p:cNvSpPr/>
          <p:nvPr/>
        </p:nvSpPr>
        <p:spPr>
          <a:xfrm>
            <a:off x="903514" y="718457"/>
            <a:ext cx="762000" cy="741926"/>
          </a:xfrm>
          <a:prstGeom prst="bentArrow">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6958727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C610-B789-42C0-BAFE-7D034E228509}"/>
              </a:ext>
            </a:extLst>
          </p:cNvPr>
          <p:cNvSpPr>
            <a:spLocks noGrp="1"/>
          </p:cNvSpPr>
          <p:nvPr>
            <p:ph type="title"/>
          </p:nvPr>
        </p:nvSpPr>
        <p:spPr>
          <a:xfrm>
            <a:off x="1698170" y="304798"/>
            <a:ext cx="10058400" cy="1208314"/>
          </a:xfrm>
        </p:spPr>
        <p:txBody>
          <a:bodyPr/>
          <a:lstStyle/>
          <a:p>
            <a:r>
              <a:rPr lang="en-US" sz="7200" b="1" dirty="0">
                <a:solidFill>
                  <a:schemeClr val="tx1"/>
                </a:solidFill>
                <a:latin typeface="Candara" panose="020E0502030303020204" pitchFamily="34" charset="0"/>
              </a:rPr>
              <a:t>OUR CREATOR</a:t>
            </a:r>
          </a:p>
        </p:txBody>
      </p:sp>
      <p:sp>
        <p:nvSpPr>
          <p:cNvPr id="3" name="Content Placeholder 2">
            <a:extLst>
              <a:ext uri="{FF2B5EF4-FFF2-40B4-BE49-F238E27FC236}">
                <a16:creationId xmlns:a16="http://schemas.microsoft.com/office/drawing/2014/main" id="{DEE0C25E-3A4D-4293-B342-6F84EB968D2A}"/>
              </a:ext>
            </a:extLst>
          </p:cNvPr>
          <p:cNvSpPr>
            <a:spLocks noGrp="1"/>
          </p:cNvSpPr>
          <p:nvPr>
            <p:ph idx="1"/>
          </p:nvPr>
        </p:nvSpPr>
        <p:spPr>
          <a:xfrm>
            <a:off x="1534874" y="1611086"/>
            <a:ext cx="10352326" cy="4942116"/>
          </a:xfrm>
        </p:spPr>
        <p:txBody>
          <a:bodyPr>
            <a:normAutofit/>
          </a:bodyPr>
          <a:lstStyle/>
          <a:p>
            <a:pPr marL="68580" indent="0">
              <a:buNone/>
            </a:pPr>
            <a:r>
              <a:rPr lang="en-US" sz="3600" b="1" dirty="0">
                <a:latin typeface="Candara" panose="020E0502030303020204" pitchFamily="34" charset="0"/>
              </a:rPr>
              <a:t>NT Inspired men affirmed God created all things</a:t>
            </a:r>
          </a:p>
          <a:p>
            <a:pPr>
              <a:buClr>
                <a:schemeClr val="tx2">
                  <a:lumMod val="75000"/>
                </a:schemeClr>
              </a:buClr>
              <a:buFont typeface="Wingdings" panose="05000000000000000000" pitchFamily="2" charset="2"/>
              <a:buChar char="§"/>
            </a:pPr>
            <a:r>
              <a:rPr lang="en-US" sz="3200" b="1" dirty="0">
                <a:latin typeface="Candara" panose="020E0502030303020204" pitchFamily="34" charset="0"/>
              </a:rPr>
              <a:t>John</a:t>
            </a:r>
            <a:r>
              <a:rPr lang="en-US" sz="3200" dirty="0">
                <a:latin typeface="Candara" panose="020E0502030303020204" pitchFamily="34" charset="0"/>
              </a:rPr>
              <a:t> - 1:1-3; Revelation 4:11; 10:6</a:t>
            </a:r>
          </a:p>
          <a:p>
            <a:pPr>
              <a:buClr>
                <a:schemeClr val="tx2">
                  <a:lumMod val="75000"/>
                </a:schemeClr>
              </a:buClr>
              <a:buFont typeface="Wingdings" panose="05000000000000000000" pitchFamily="2" charset="2"/>
              <a:buChar char="§"/>
            </a:pPr>
            <a:r>
              <a:rPr lang="en-US" sz="3200" b="1" dirty="0">
                <a:latin typeface="Candara" panose="020E0502030303020204" pitchFamily="34" charset="0"/>
              </a:rPr>
              <a:t>Paul</a:t>
            </a:r>
            <a:r>
              <a:rPr lang="en-US" sz="3200" dirty="0">
                <a:latin typeface="Candara" panose="020E0502030303020204" pitchFamily="34" charset="0"/>
              </a:rPr>
              <a:t> - Acts 17:24-28; Romans 1:19-20; 1 Corinthians 8:6</a:t>
            </a:r>
          </a:p>
          <a:p>
            <a:pPr lvl="1">
              <a:buClr>
                <a:schemeClr val="tx2">
                  <a:lumMod val="75000"/>
                </a:schemeClr>
              </a:buClr>
              <a:buFont typeface="Wingdings" panose="05000000000000000000" pitchFamily="2" charset="2"/>
              <a:buChar char="§"/>
            </a:pPr>
            <a:r>
              <a:rPr lang="en-US" sz="3000" dirty="0">
                <a:latin typeface="Candara" panose="020E0502030303020204" pitchFamily="34" charset="0"/>
              </a:rPr>
              <a:t>Colossians 1:16-17; 1 Timothy 4:1-3; Ephesians 3:9</a:t>
            </a:r>
          </a:p>
          <a:p>
            <a:pPr>
              <a:buClr>
                <a:schemeClr val="tx2">
                  <a:lumMod val="75000"/>
                </a:schemeClr>
              </a:buClr>
              <a:buFont typeface="Wingdings" panose="05000000000000000000" pitchFamily="2" charset="2"/>
              <a:buChar char="§"/>
            </a:pPr>
            <a:r>
              <a:rPr lang="en-US" sz="3200" b="1" dirty="0">
                <a:latin typeface="Candara" panose="020E0502030303020204" pitchFamily="34" charset="0"/>
              </a:rPr>
              <a:t>The Hebrew writer </a:t>
            </a:r>
            <a:r>
              <a:rPr lang="en-US" sz="3200" dirty="0">
                <a:latin typeface="Candara" panose="020E0502030303020204" pitchFamily="34" charset="0"/>
              </a:rPr>
              <a:t>- 1:1-2; 11:3</a:t>
            </a:r>
          </a:p>
        </p:txBody>
      </p:sp>
      <p:sp>
        <p:nvSpPr>
          <p:cNvPr id="4" name="Slide Number Placeholder 3">
            <a:extLst>
              <a:ext uri="{FF2B5EF4-FFF2-40B4-BE49-F238E27FC236}">
                <a16:creationId xmlns:a16="http://schemas.microsoft.com/office/drawing/2014/main" id="{693CEC59-86B9-4202-BBE3-ECEB79FC7035}"/>
              </a:ext>
            </a:extLst>
          </p:cNvPr>
          <p:cNvSpPr>
            <a:spLocks noGrp="1"/>
          </p:cNvSpPr>
          <p:nvPr>
            <p:ph type="sldNum" sz="quarter" idx="12"/>
          </p:nvPr>
        </p:nvSpPr>
        <p:spPr/>
        <p:txBody>
          <a:bodyPr/>
          <a:lstStyle/>
          <a:p>
            <a:fld id="{B72A73A4-C13D-4D32-8BA7-E560916071BD}" type="slidenum">
              <a:rPr lang="en-US" smtClean="0"/>
              <a:t>7</a:t>
            </a:fld>
            <a:endParaRPr lang="en-US"/>
          </a:p>
        </p:txBody>
      </p:sp>
      <p:sp>
        <p:nvSpPr>
          <p:cNvPr id="6" name="Arrow: Bent 5">
            <a:extLst>
              <a:ext uri="{FF2B5EF4-FFF2-40B4-BE49-F238E27FC236}">
                <a16:creationId xmlns:a16="http://schemas.microsoft.com/office/drawing/2014/main" id="{C7ADA95C-0F6D-42F9-A03F-F2136B8D06B5}"/>
              </a:ext>
            </a:extLst>
          </p:cNvPr>
          <p:cNvSpPr/>
          <p:nvPr/>
        </p:nvSpPr>
        <p:spPr>
          <a:xfrm>
            <a:off x="903514" y="718457"/>
            <a:ext cx="762000" cy="741926"/>
          </a:xfrm>
          <a:prstGeom prst="bentArrow">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A5737CEB-BA0F-45DA-9E9A-5D7990B6B5AB}"/>
              </a:ext>
            </a:extLst>
          </p:cNvPr>
          <p:cNvSpPr txBox="1"/>
          <p:nvPr/>
        </p:nvSpPr>
        <p:spPr>
          <a:xfrm>
            <a:off x="1752600" y="4800600"/>
            <a:ext cx="9143988" cy="1446550"/>
          </a:xfrm>
          <a:prstGeom prst="rect">
            <a:avLst/>
          </a:prstGeom>
          <a:noFill/>
        </p:spPr>
        <p:txBody>
          <a:bodyPr wrap="square" rtlCol="0">
            <a:spAutoFit/>
          </a:bodyPr>
          <a:lstStyle/>
          <a:p>
            <a:pPr algn="ctr"/>
            <a:r>
              <a:rPr lang="en-US" sz="4400" b="1" dirty="0">
                <a:solidFill>
                  <a:schemeClr val="tx2">
                    <a:lumMod val="90000"/>
                  </a:schemeClr>
                </a:solidFill>
                <a:latin typeface="Candara" panose="020E0502030303020204" pitchFamily="34" charset="0"/>
              </a:rPr>
              <a:t>The Creation Declares the Majesty and Eternal Nature of God!</a:t>
            </a:r>
          </a:p>
        </p:txBody>
      </p:sp>
      <p:sp>
        <p:nvSpPr>
          <p:cNvPr id="8" name="Rectangle 7">
            <a:extLst>
              <a:ext uri="{FF2B5EF4-FFF2-40B4-BE49-F238E27FC236}">
                <a16:creationId xmlns:a16="http://schemas.microsoft.com/office/drawing/2014/main" id="{5E9A9926-F5D7-4C45-B48F-69E0E46DFA04}"/>
              </a:ext>
            </a:extLst>
          </p:cNvPr>
          <p:cNvSpPr/>
          <p:nvPr/>
        </p:nvSpPr>
        <p:spPr>
          <a:xfrm rot="16200000">
            <a:off x="-1299393" y="3073767"/>
            <a:ext cx="4626432" cy="1200329"/>
          </a:xfrm>
          <a:prstGeom prst="rect">
            <a:avLst/>
          </a:prstGeom>
          <a:noFill/>
        </p:spPr>
        <p:txBody>
          <a:bodyPr wrap="square" lIns="91440" tIns="45720" rIns="91440" bIns="45720">
            <a:spAutoFit/>
          </a:bodyPr>
          <a:lstStyle/>
          <a:p>
            <a:r>
              <a:rPr lang="en-US" sz="72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 #1 - GOD IS</a:t>
            </a:r>
            <a:endPar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104098183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randombar(horizontal)">
                                      <p:cBhvr>
                                        <p:cTn id="3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C610-B789-42C0-BAFE-7D034E228509}"/>
              </a:ext>
            </a:extLst>
          </p:cNvPr>
          <p:cNvSpPr>
            <a:spLocks noGrp="1"/>
          </p:cNvSpPr>
          <p:nvPr>
            <p:ph type="title"/>
          </p:nvPr>
        </p:nvSpPr>
        <p:spPr>
          <a:xfrm>
            <a:off x="1698170" y="304798"/>
            <a:ext cx="10058400" cy="1208314"/>
          </a:xfrm>
        </p:spPr>
        <p:txBody>
          <a:bodyPr/>
          <a:lstStyle/>
          <a:p>
            <a:r>
              <a:rPr lang="en-US" sz="7200" b="1" dirty="0">
                <a:solidFill>
                  <a:schemeClr val="tx1"/>
                </a:solidFill>
                <a:latin typeface="Candara" panose="020E0502030303020204" pitchFamily="34" charset="0"/>
              </a:rPr>
              <a:t>OUR LAWGIVER</a:t>
            </a:r>
          </a:p>
        </p:txBody>
      </p:sp>
      <p:sp>
        <p:nvSpPr>
          <p:cNvPr id="3" name="Content Placeholder 2">
            <a:extLst>
              <a:ext uri="{FF2B5EF4-FFF2-40B4-BE49-F238E27FC236}">
                <a16:creationId xmlns:a16="http://schemas.microsoft.com/office/drawing/2014/main" id="{DEE0C25E-3A4D-4293-B342-6F84EB968D2A}"/>
              </a:ext>
            </a:extLst>
          </p:cNvPr>
          <p:cNvSpPr>
            <a:spLocks noGrp="1"/>
          </p:cNvSpPr>
          <p:nvPr>
            <p:ph idx="1"/>
          </p:nvPr>
        </p:nvSpPr>
        <p:spPr>
          <a:xfrm>
            <a:off x="1534873" y="1611085"/>
            <a:ext cx="10555527" cy="5170715"/>
          </a:xfrm>
        </p:spPr>
        <p:txBody>
          <a:bodyPr>
            <a:normAutofit fontScale="92500" lnSpcReduction="10000"/>
          </a:bodyPr>
          <a:lstStyle/>
          <a:p>
            <a:pPr marL="68580" indent="0">
              <a:buNone/>
            </a:pPr>
            <a:r>
              <a:rPr lang="en-US" sz="3600" b="1" dirty="0">
                <a:latin typeface="Candara" panose="020E0502030303020204" pitchFamily="34" charset="0"/>
              </a:rPr>
              <a:t>Because God is Creator He has the right to rule over His Creation</a:t>
            </a:r>
          </a:p>
          <a:p>
            <a:pPr>
              <a:buClr>
                <a:schemeClr val="tx2">
                  <a:lumMod val="75000"/>
                </a:schemeClr>
              </a:buClr>
            </a:pPr>
            <a:r>
              <a:rPr lang="en-US" sz="3200" dirty="0">
                <a:latin typeface="Candara" panose="020E0502030303020204" pitchFamily="34" charset="0"/>
              </a:rPr>
              <a:t>There is one Lawgiver - James 4:12</a:t>
            </a:r>
          </a:p>
          <a:p>
            <a:pPr marL="68580" indent="0">
              <a:buNone/>
            </a:pPr>
            <a:r>
              <a:rPr lang="en-US" sz="3600" b="1" dirty="0">
                <a:latin typeface="Candara" panose="020E0502030303020204" pitchFamily="34" charset="0"/>
              </a:rPr>
              <a:t>We must learn and know the law of the Lord</a:t>
            </a:r>
          </a:p>
          <a:p>
            <a:pPr>
              <a:buClr>
                <a:schemeClr val="tx2">
                  <a:lumMod val="75000"/>
                </a:schemeClr>
              </a:buClr>
            </a:pPr>
            <a:r>
              <a:rPr lang="en-US" sz="3200" dirty="0">
                <a:latin typeface="Candara" panose="020E0502030303020204" pitchFamily="34" charset="0"/>
              </a:rPr>
              <a:t>Jehoshaphat of Judah delighted in God’s ways</a:t>
            </a:r>
          </a:p>
          <a:p>
            <a:pPr lvl="1">
              <a:buClr>
                <a:schemeClr val="tx2">
                  <a:lumMod val="75000"/>
                </a:schemeClr>
              </a:buClr>
            </a:pPr>
            <a:r>
              <a:rPr lang="en-US" sz="2800" dirty="0">
                <a:latin typeface="Candara" panose="020E0502030303020204" pitchFamily="34" charset="0"/>
              </a:rPr>
              <a:t>2 Chronicles 17:6, 7, 9 - God’s law taught in all the cities of Judah </a:t>
            </a:r>
          </a:p>
          <a:p>
            <a:pPr>
              <a:buClr>
                <a:schemeClr val="tx2">
                  <a:lumMod val="75000"/>
                </a:schemeClr>
              </a:buClr>
            </a:pPr>
            <a:r>
              <a:rPr lang="en-US" sz="3200" dirty="0">
                <a:latin typeface="Candara" panose="020E0502030303020204" pitchFamily="34" charset="0"/>
              </a:rPr>
              <a:t>Ezra prepared his heart to seek God’s law - Ezra 7:10</a:t>
            </a:r>
          </a:p>
          <a:p>
            <a:pPr>
              <a:buClr>
                <a:schemeClr val="tx2">
                  <a:lumMod val="75000"/>
                </a:schemeClr>
              </a:buClr>
            </a:pPr>
            <a:r>
              <a:rPr lang="en-US" sz="3200" dirty="0">
                <a:latin typeface="Candara" panose="020E0502030303020204" pitchFamily="34" charset="0"/>
              </a:rPr>
              <a:t>The Lord’s Law is perfect - Psalms 19:7; James 1:25</a:t>
            </a:r>
          </a:p>
          <a:p>
            <a:pPr lvl="1">
              <a:buClr>
                <a:schemeClr val="tx2">
                  <a:lumMod val="75000"/>
                </a:schemeClr>
              </a:buClr>
            </a:pPr>
            <a:r>
              <a:rPr lang="en-US" sz="2800" dirty="0">
                <a:latin typeface="Candara" panose="020E0502030303020204" pitchFamily="34" charset="0"/>
              </a:rPr>
              <a:t>Blessings come with meditating in the Law of the Lord  - Psalms 1:1-2</a:t>
            </a:r>
          </a:p>
          <a:p>
            <a:pPr lvl="2">
              <a:buClr>
                <a:schemeClr val="tx2">
                  <a:lumMod val="75000"/>
                </a:schemeClr>
              </a:buClr>
            </a:pPr>
            <a:r>
              <a:rPr lang="en-US" sz="2600" dirty="0">
                <a:latin typeface="Candara" panose="020E0502030303020204" pitchFamily="34" charset="0"/>
              </a:rPr>
              <a:t>Psalms 119:15, 23, 48, 78, 97, 148</a:t>
            </a:r>
          </a:p>
          <a:p>
            <a:pPr marL="68580" indent="0">
              <a:buNone/>
            </a:pPr>
            <a:endParaRPr lang="en-US"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693CEC59-86B9-4202-BBE3-ECEB79FC7035}"/>
              </a:ext>
            </a:extLst>
          </p:cNvPr>
          <p:cNvSpPr>
            <a:spLocks noGrp="1"/>
          </p:cNvSpPr>
          <p:nvPr>
            <p:ph type="sldNum" sz="quarter" idx="12"/>
          </p:nvPr>
        </p:nvSpPr>
        <p:spPr/>
        <p:txBody>
          <a:bodyPr/>
          <a:lstStyle/>
          <a:p>
            <a:fld id="{B72A73A4-C13D-4D32-8BA7-E560916071BD}" type="slidenum">
              <a:rPr lang="en-US" smtClean="0"/>
              <a:t>8</a:t>
            </a:fld>
            <a:endParaRPr lang="en-US"/>
          </a:p>
        </p:txBody>
      </p:sp>
      <p:sp>
        <p:nvSpPr>
          <p:cNvPr id="6" name="Arrow: Bent 5">
            <a:extLst>
              <a:ext uri="{FF2B5EF4-FFF2-40B4-BE49-F238E27FC236}">
                <a16:creationId xmlns:a16="http://schemas.microsoft.com/office/drawing/2014/main" id="{C7ADA95C-0F6D-42F9-A03F-F2136B8D06B5}"/>
              </a:ext>
            </a:extLst>
          </p:cNvPr>
          <p:cNvSpPr/>
          <p:nvPr/>
        </p:nvSpPr>
        <p:spPr>
          <a:xfrm>
            <a:off x="903514" y="718457"/>
            <a:ext cx="762000" cy="741926"/>
          </a:xfrm>
          <a:prstGeom prst="bentArrow">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1C8EE160-6977-4AE0-9186-EBCD1E3FBE38}"/>
              </a:ext>
            </a:extLst>
          </p:cNvPr>
          <p:cNvSpPr/>
          <p:nvPr/>
        </p:nvSpPr>
        <p:spPr>
          <a:xfrm rot="16200000">
            <a:off x="-1342934" y="3160843"/>
            <a:ext cx="4713515" cy="1200329"/>
          </a:xfrm>
          <a:prstGeom prst="rect">
            <a:avLst/>
          </a:prstGeom>
          <a:noFill/>
        </p:spPr>
        <p:txBody>
          <a:bodyPr wrap="square" lIns="91440" tIns="45720" rIns="91440" bIns="45720">
            <a:spAutoFit/>
          </a:bodyPr>
          <a:lstStyle/>
          <a:p>
            <a:r>
              <a:rPr lang="en-US" sz="72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 #2 - GOD IS</a:t>
            </a:r>
            <a:endPar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378165296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C610-B789-42C0-BAFE-7D034E228509}"/>
              </a:ext>
            </a:extLst>
          </p:cNvPr>
          <p:cNvSpPr>
            <a:spLocks noGrp="1"/>
          </p:cNvSpPr>
          <p:nvPr>
            <p:ph type="title"/>
          </p:nvPr>
        </p:nvSpPr>
        <p:spPr>
          <a:xfrm>
            <a:off x="1698170" y="304798"/>
            <a:ext cx="10058400" cy="1208314"/>
          </a:xfrm>
        </p:spPr>
        <p:txBody>
          <a:bodyPr/>
          <a:lstStyle/>
          <a:p>
            <a:r>
              <a:rPr lang="en-US" sz="7200" b="1" dirty="0">
                <a:solidFill>
                  <a:schemeClr val="tx1"/>
                </a:solidFill>
                <a:latin typeface="Candara" panose="020E0502030303020204" pitchFamily="34" charset="0"/>
              </a:rPr>
              <a:t>OUR LAWGIVER</a:t>
            </a:r>
          </a:p>
        </p:txBody>
      </p:sp>
      <p:sp>
        <p:nvSpPr>
          <p:cNvPr id="3" name="Content Placeholder 2">
            <a:extLst>
              <a:ext uri="{FF2B5EF4-FFF2-40B4-BE49-F238E27FC236}">
                <a16:creationId xmlns:a16="http://schemas.microsoft.com/office/drawing/2014/main" id="{DEE0C25E-3A4D-4293-B342-6F84EB968D2A}"/>
              </a:ext>
            </a:extLst>
          </p:cNvPr>
          <p:cNvSpPr>
            <a:spLocks noGrp="1"/>
          </p:cNvSpPr>
          <p:nvPr>
            <p:ph idx="1"/>
          </p:nvPr>
        </p:nvSpPr>
        <p:spPr>
          <a:xfrm>
            <a:off x="1534873" y="1611086"/>
            <a:ext cx="10555527" cy="3593534"/>
          </a:xfrm>
        </p:spPr>
        <p:txBody>
          <a:bodyPr>
            <a:normAutofit lnSpcReduction="10000"/>
          </a:bodyPr>
          <a:lstStyle/>
          <a:p>
            <a:pPr marL="68580" indent="0">
              <a:buNone/>
            </a:pPr>
            <a:r>
              <a:rPr lang="en-US" sz="3600" b="1" dirty="0">
                <a:latin typeface="Candara" panose="020E0502030303020204" pitchFamily="34" charset="0"/>
              </a:rPr>
              <a:t>We must learn and Love the law of Christ as Paul</a:t>
            </a:r>
          </a:p>
          <a:p>
            <a:pPr>
              <a:buClr>
                <a:schemeClr val="tx2">
                  <a:lumMod val="75000"/>
                </a:schemeClr>
              </a:buClr>
            </a:pPr>
            <a:r>
              <a:rPr lang="en-US" sz="3200" dirty="0">
                <a:latin typeface="Candara" panose="020E0502030303020204" pitchFamily="34" charset="0"/>
              </a:rPr>
              <a:t>He taught to fulfill it - Galatians 6:2</a:t>
            </a:r>
          </a:p>
          <a:p>
            <a:pPr>
              <a:buClr>
                <a:schemeClr val="tx2">
                  <a:lumMod val="75000"/>
                </a:schemeClr>
              </a:buClr>
            </a:pPr>
            <a:r>
              <a:rPr lang="en-US" sz="3200" dirty="0">
                <a:latin typeface="Candara" panose="020E0502030303020204" pitchFamily="34" charset="0"/>
              </a:rPr>
              <a:t>He delighted in it - Romans 7:22, 25</a:t>
            </a:r>
          </a:p>
          <a:p>
            <a:pPr>
              <a:buClr>
                <a:schemeClr val="tx2">
                  <a:lumMod val="75000"/>
                </a:schemeClr>
              </a:buClr>
            </a:pPr>
            <a:r>
              <a:rPr lang="en-US" sz="3200" dirty="0">
                <a:latin typeface="Candara" panose="020E0502030303020204" pitchFamily="34" charset="0"/>
              </a:rPr>
              <a:t>The carnal man is not in subjection to it - Romans 8:7</a:t>
            </a:r>
          </a:p>
          <a:p>
            <a:pPr marL="68580" indent="0">
              <a:buClr>
                <a:schemeClr val="tx2">
                  <a:lumMod val="75000"/>
                </a:schemeClr>
              </a:buClr>
              <a:buNone/>
            </a:pPr>
            <a:r>
              <a:rPr lang="en-US" sz="3600" b="1" dirty="0">
                <a:latin typeface="Candara" panose="020E0502030303020204" pitchFamily="34" charset="0"/>
              </a:rPr>
              <a:t>Isaiah prophesied of the reign of Christ </a:t>
            </a:r>
            <a:r>
              <a:rPr lang="en-US" sz="4000" dirty="0">
                <a:latin typeface="Candara" panose="020E0502030303020204" pitchFamily="34" charset="0"/>
              </a:rPr>
              <a:t>- </a:t>
            </a:r>
            <a:r>
              <a:rPr lang="en-US" sz="3600" dirty="0">
                <a:latin typeface="Candara" panose="020E0502030303020204" pitchFamily="34" charset="0"/>
              </a:rPr>
              <a:t>Isaiah 2:2-3</a:t>
            </a:r>
          </a:p>
          <a:p>
            <a:pPr>
              <a:buClr>
                <a:schemeClr val="tx2">
                  <a:lumMod val="75000"/>
                </a:schemeClr>
              </a:buClr>
              <a:buFont typeface="Wingdings" panose="05000000000000000000" pitchFamily="2" charset="2"/>
              <a:buChar char="§"/>
            </a:pPr>
            <a:r>
              <a:rPr lang="en-US" sz="3200" dirty="0">
                <a:latin typeface="Candara" panose="020E0502030303020204" pitchFamily="34" charset="0"/>
              </a:rPr>
              <a:t>We must believe &amp; obey Him - John 3:36; Hebrews 5:8-9</a:t>
            </a:r>
          </a:p>
          <a:p>
            <a:pPr>
              <a:buClr>
                <a:schemeClr val="tx2">
                  <a:lumMod val="75000"/>
                </a:schemeClr>
              </a:buClr>
            </a:pPr>
            <a:endParaRPr lang="en-US" sz="3200" dirty="0">
              <a:latin typeface="Candara" panose="020E0502030303020204" pitchFamily="34" charset="0"/>
            </a:endParaRPr>
          </a:p>
          <a:p>
            <a:pPr marL="68580" indent="0">
              <a:buNone/>
            </a:pPr>
            <a:endParaRPr lang="en-US"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693CEC59-86B9-4202-BBE3-ECEB79FC7035}"/>
              </a:ext>
            </a:extLst>
          </p:cNvPr>
          <p:cNvSpPr>
            <a:spLocks noGrp="1"/>
          </p:cNvSpPr>
          <p:nvPr>
            <p:ph type="sldNum" sz="quarter" idx="12"/>
          </p:nvPr>
        </p:nvSpPr>
        <p:spPr/>
        <p:txBody>
          <a:bodyPr/>
          <a:lstStyle/>
          <a:p>
            <a:fld id="{B72A73A4-C13D-4D32-8BA7-E560916071BD}" type="slidenum">
              <a:rPr lang="en-US" smtClean="0"/>
              <a:t>9</a:t>
            </a:fld>
            <a:endParaRPr lang="en-US"/>
          </a:p>
        </p:txBody>
      </p:sp>
      <p:sp>
        <p:nvSpPr>
          <p:cNvPr id="6" name="Arrow: Bent 5">
            <a:extLst>
              <a:ext uri="{FF2B5EF4-FFF2-40B4-BE49-F238E27FC236}">
                <a16:creationId xmlns:a16="http://schemas.microsoft.com/office/drawing/2014/main" id="{C7ADA95C-0F6D-42F9-A03F-F2136B8D06B5}"/>
              </a:ext>
            </a:extLst>
          </p:cNvPr>
          <p:cNvSpPr/>
          <p:nvPr/>
        </p:nvSpPr>
        <p:spPr>
          <a:xfrm>
            <a:off x="903514" y="718457"/>
            <a:ext cx="762000" cy="741926"/>
          </a:xfrm>
          <a:prstGeom prst="bentArrow">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3389402F-8B3D-4CA2-8CA9-61C4EB895303}"/>
              </a:ext>
            </a:extLst>
          </p:cNvPr>
          <p:cNvSpPr txBox="1"/>
          <p:nvPr/>
        </p:nvSpPr>
        <p:spPr>
          <a:xfrm>
            <a:off x="1534873" y="5087373"/>
            <a:ext cx="9677400" cy="1446550"/>
          </a:xfrm>
          <a:prstGeom prst="rect">
            <a:avLst/>
          </a:prstGeom>
          <a:noFill/>
        </p:spPr>
        <p:txBody>
          <a:bodyPr wrap="square" rtlCol="0">
            <a:spAutoFit/>
          </a:bodyPr>
          <a:lstStyle/>
          <a:p>
            <a:pPr algn="ctr"/>
            <a:r>
              <a:rPr lang="en-US" sz="4400" b="1" dirty="0">
                <a:solidFill>
                  <a:schemeClr val="tx2">
                    <a:lumMod val="90000"/>
                  </a:schemeClr>
                </a:solidFill>
                <a:latin typeface="Candara" panose="020E0502030303020204" pitchFamily="34" charset="0"/>
              </a:rPr>
              <a:t>We Prepare For The Great Day of The Lord By Learning and Obeying His Law!</a:t>
            </a:r>
          </a:p>
        </p:txBody>
      </p:sp>
      <p:sp>
        <p:nvSpPr>
          <p:cNvPr id="9" name="Rectangle 8">
            <a:extLst>
              <a:ext uri="{FF2B5EF4-FFF2-40B4-BE49-F238E27FC236}">
                <a16:creationId xmlns:a16="http://schemas.microsoft.com/office/drawing/2014/main" id="{9F697E86-FBC5-4DC1-953E-59E5A65FE831}"/>
              </a:ext>
            </a:extLst>
          </p:cNvPr>
          <p:cNvSpPr/>
          <p:nvPr/>
        </p:nvSpPr>
        <p:spPr>
          <a:xfrm rot="16200000">
            <a:off x="-1342934" y="3160843"/>
            <a:ext cx="4713515" cy="1200329"/>
          </a:xfrm>
          <a:prstGeom prst="rect">
            <a:avLst/>
          </a:prstGeom>
          <a:noFill/>
        </p:spPr>
        <p:txBody>
          <a:bodyPr wrap="square" lIns="91440" tIns="45720" rIns="91440" bIns="45720">
            <a:spAutoFit/>
          </a:bodyPr>
          <a:lstStyle/>
          <a:p>
            <a:r>
              <a:rPr lang="en-US" sz="7200" b="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 #2 - GOD IS</a:t>
            </a:r>
            <a:endPar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Tree>
    <p:extLst>
      <p:ext uri="{BB962C8B-B14F-4D97-AF65-F5344CB8AC3E}">
        <p14:creationId xmlns:p14="http://schemas.microsoft.com/office/powerpoint/2010/main" val="379650287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randombar(horizontal)">
                                      <p:cBhvr>
                                        <p:cTn id="36"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1515</TotalTime>
  <Words>5993</Words>
  <Application>Microsoft Office PowerPoint</Application>
  <PresentationFormat>Widescreen</PresentationFormat>
  <Paragraphs>239</Paragraphs>
  <Slides>12</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Arial</vt:lpstr>
      <vt:lpstr>Arial Black</vt:lpstr>
      <vt:lpstr>Brush Script MT</vt:lpstr>
      <vt:lpstr>Calibri</vt:lpstr>
      <vt:lpstr>Candara</vt:lpstr>
      <vt:lpstr>Consolas</vt:lpstr>
      <vt:lpstr>Corbel</vt:lpstr>
      <vt:lpstr>Verdana</vt:lpstr>
      <vt:lpstr>Wingdings</vt:lpstr>
      <vt:lpstr>Wingdings 2</vt:lpstr>
      <vt:lpstr>Wingdings 3</vt:lpstr>
      <vt:lpstr>Metro</vt:lpstr>
      <vt:lpstr>The  </vt:lpstr>
      <vt:lpstr>John 14:26 </vt:lpstr>
      <vt:lpstr> In The Godhead</vt:lpstr>
      <vt:lpstr>The Godhead The Father - The Son - The Holy Spirit</vt:lpstr>
      <vt:lpstr>  </vt:lpstr>
      <vt:lpstr>OUR CREATOR</vt:lpstr>
      <vt:lpstr>OUR CREATOR</vt:lpstr>
      <vt:lpstr>OUR LAWGIVER</vt:lpstr>
      <vt:lpstr>OUR LAWGIVER</vt:lpstr>
      <vt:lpstr>OUR JUDGE</vt:lpstr>
      <vt:lpstr>PowerPoint Presentation</vt:lpstr>
      <vt:lpstr>Obey The Gospel Now? 2 Corinthians 6:2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234</cp:revision>
  <cp:lastPrinted>2020-06-07T14:32:48Z</cp:lastPrinted>
  <dcterms:created xsi:type="dcterms:W3CDTF">2013-08-13T03:01:44Z</dcterms:created>
  <dcterms:modified xsi:type="dcterms:W3CDTF">2020-06-07T18:40:13Z</dcterms:modified>
</cp:coreProperties>
</file>