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7" r:id="rId4"/>
  </p:sldMasterIdLst>
  <p:notesMasterIdLst>
    <p:notesMasterId r:id="rId18"/>
  </p:notesMasterIdLst>
  <p:handoutMasterIdLst>
    <p:handoutMasterId r:id="rId19"/>
  </p:handoutMasterIdLst>
  <p:sldIdLst>
    <p:sldId id="268" r:id="rId5"/>
    <p:sldId id="270" r:id="rId6"/>
    <p:sldId id="300" r:id="rId7"/>
    <p:sldId id="272" r:id="rId8"/>
    <p:sldId id="273" r:id="rId9"/>
    <p:sldId id="274" r:id="rId10"/>
    <p:sldId id="275" r:id="rId11"/>
    <p:sldId id="276" r:id="rId12"/>
    <p:sldId id="277" r:id="rId13"/>
    <p:sldId id="278" r:id="rId14"/>
    <p:sldId id="280" r:id="rId15"/>
    <p:sldId id="279" r:id="rId16"/>
    <p:sldId id="299"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508" autoAdjust="0"/>
  </p:normalViewPr>
  <p:slideViewPr>
    <p:cSldViewPr snapToGrid="0" snapToObjects="1">
      <p:cViewPr varScale="1">
        <p:scale>
          <a:sx n="78" d="100"/>
          <a:sy n="78" d="100"/>
        </p:scale>
        <p:origin x="1812"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5/24/2020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5/24/2020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8362796F-E914-4B6B-998E-67C2DC1CD814}"/>
              </a:ext>
            </a:extLst>
          </p:cNvPr>
          <p:cNvSpPr>
            <a:spLocks noGrp="1"/>
          </p:cNvSpPr>
          <p:nvPr>
            <p:ph type="dt" idx="1"/>
          </p:nvPr>
        </p:nvSpPr>
        <p:spPr/>
        <p:txBody>
          <a:bodyPr/>
          <a:lstStyle/>
          <a:p>
            <a:r>
              <a:rPr lang="en-US" dirty="0"/>
              <a:t>5/24/2020</a:t>
            </a:r>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4679235"/>
          </a:xfrm>
        </p:spPr>
        <p:txBody>
          <a:bodyPr/>
          <a:lstStyle/>
          <a:p>
            <a:pPr defTabSz="966612">
              <a:defRPr/>
            </a:pPr>
            <a:r>
              <a:rPr lang="en-US" sz="1300" b="1" dirty="0"/>
              <a:t>1 Pet. 1:22 </a:t>
            </a:r>
            <a:r>
              <a:rPr lang="en-US" sz="1300" dirty="0"/>
              <a:t>- Seeing ye have purified your souls in obeying the truth through the Spirit unto unfeigned love of the brethren, see that ye love one another with a pure heart fervently:</a:t>
            </a:r>
          </a:p>
          <a:p>
            <a:pPr defTabSz="966612">
              <a:defRPr/>
            </a:pPr>
            <a:r>
              <a:rPr lang="en-US" sz="1300" b="1" dirty="0"/>
              <a:t>1 Jn. 3:18 </a:t>
            </a:r>
            <a:r>
              <a:rPr lang="en-US" sz="1300" dirty="0"/>
              <a:t>- My little children, let us not love in word, neither in tongue; but in deed and in truth</a:t>
            </a:r>
          </a:p>
          <a:p>
            <a:endParaRPr lang="en-US" sz="1300" b="1" dirty="0"/>
          </a:p>
          <a:p>
            <a:pPr defTabSz="966612">
              <a:defRPr/>
            </a:pPr>
            <a:endParaRPr lang="en-US" sz="1300" dirty="0"/>
          </a:p>
          <a:p>
            <a:pPr defTabSz="966612">
              <a:defRPr/>
            </a:pPr>
            <a:endParaRPr lang="en-US" sz="1300" dirty="0"/>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7E35298B-2A00-4968-AD4D-03EB12E4DB81}"/>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664945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
        <p:nvSpPr>
          <p:cNvPr id="5" name="Date Placeholder 4">
            <a:extLst>
              <a:ext uri="{FF2B5EF4-FFF2-40B4-BE49-F238E27FC236}">
                <a16:creationId xmlns:a16="http://schemas.microsoft.com/office/drawing/2014/main" id="{C1AE1AF9-54DD-4B6E-94DF-42E8BD2AF92C}"/>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2625090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 y="4440239"/>
            <a:ext cx="7227782" cy="3960812"/>
          </a:xfrm>
        </p:spPr>
        <p:txBody>
          <a:bodyPr/>
          <a:lstStyle/>
          <a:p>
            <a:r>
              <a:rPr lang="en-US" sz="1300" b="1" dirty="0"/>
              <a:t>Eph. 4:1-3 </a:t>
            </a:r>
            <a:r>
              <a:rPr lang="en-US" sz="1300" dirty="0"/>
              <a:t>- I therefore, the prisoner of the Lord, beseech you that ye walk worthy of the vocation wherewith ye are called, {of the Lord: or, in the Lord} 2 With all lowliness and meekness, with longsuffering, forbearing one another in love; 3 </a:t>
            </a:r>
            <a:r>
              <a:rPr lang="en-US" sz="1300" dirty="0" err="1"/>
              <a:t>Endeavouring</a:t>
            </a:r>
            <a:r>
              <a:rPr lang="en-US" sz="1300" dirty="0"/>
              <a:t> to keep the unity of the Spirit in the bond of peace. 4 There is one body, and one Spirit, even as ye are called in one hope of your calling; 5 One Lord, one faith, one baptism, 6 One God and Father of all, who is above all, and through all, and in you all.</a:t>
            </a:r>
          </a:p>
          <a:p>
            <a:endParaRPr lang="en-US" sz="1300" dirty="0"/>
          </a:p>
          <a:p>
            <a:endParaRPr lang="en-US" sz="1300" dirty="0"/>
          </a:p>
        </p:txBody>
      </p:sp>
      <p:sp>
        <p:nvSpPr>
          <p:cNvPr id="4" name="Slide Number Placeholder 3"/>
          <p:cNvSpPr>
            <a:spLocks noGrp="1"/>
          </p:cNvSpPr>
          <p:nvPr>
            <p:ph type="sldNum" sz="quarter" idx="5"/>
          </p:nvPr>
        </p:nvSpPr>
        <p:spPr/>
        <p:txBody>
          <a:bodyPr/>
          <a:lstStyle/>
          <a:p>
            <a:fld id="{CDAAE1FE-786B-4B83-86A4-F53D629261B4}" type="slidenum">
              <a:rPr lang="en-US" smtClean="0"/>
              <a:t>12</a:t>
            </a:fld>
            <a:endParaRPr lang="en-US" dirty="0"/>
          </a:p>
        </p:txBody>
      </p:sp>
      <p:sp>
        <p:nvSpPr>
          <p:cNvPr id="5" name="Date Placeholder 4">
            <a:extLst>
              <a:ext uri="{FF2B5EF4-FFF2-40B4-BE49-F238E27FC236}">
                <a16:creationId xmlns:a16="http://schemas.microsoft.com/office/drawing/2014/main" id="{790EB81B-9086-40EE-AC5C-E54D184FE374}"/>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2183121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0" y="4440239"/>
            <a:ext cx="7315201" cy="3808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2017621" indent="-774885">
              <a:defRPr>
                <a:solidFill>
                  <a:schemeClr val="tx1"/>
                </a:solidFill>
                <a:latin typeface="Century Gothic" panose="020B0502020202020204" pitchFamily="34" charset="0"/>
              </a:defRPr>
            </a:lvl2pPr>
            <a:lvl3pPr marL="3105380" indent="-619906">
              <a:defRPr>
                <a:solidFill>
                  <a:schemeClr val="tx1"/>
                </a:solidFill>
                <a:latin typeface="Century Gothic" panose="020B0502020202020204" pitchFamily="34" charset="0"/>
              </a:defRPr>
            </a:lvl3pPr>
            <a:lvl4pPr marL="4345196" indent="-619906">
              <a:defRPr>
                <a:solidFill>
                  <a:schemeClr val="tx1"/>
                </a:solidFill>
                <a:latin typeface="Century Gothic" panose="020B0502020202020204" pitchFamily="34" charset="0"/>
              </a:defRPr>
            </a:lvl4pPr>
            <a:lvl5pPr marL="5587933" indent="-619906">
              <a:defRPr>
                <a:solidFill>
                  <a:schemeClr val="tx1"/>
                </a:solidFill>
                <a:latin typeface="Century Gothic" panose="020B0502020202020204" pitchFamily="34" charset="0"/>
              </a:defRPr>
            </a:lvl5pPr>
            <a:lvl6pPr marL="6430071" indent="-619906" defTabSz="842138" eaLnBrk="0" fontAlgn="base" hangingPunct="0">
              <a:spcBef>
                <a:spcPct val="0"/>
              </a:spcBef>
              <a:spcAft>
                <a:spcPct val="0"/>
              </a:spcAft>
              <a:defRPr>
                <a:solidFill>
                  <a:schemeClr val="tx1"/>
                </a:solidFill>
                <a:latin typeface="Century Gothic" panose="020B0502020202020204" pitchFamily="34" charset="0"/>
              </a:defRPr>
            </a:lvl6pPr>
            <a:lvl7pPr marL="7272213" indent="-619906" defTabSz="842138" eaLnBrk="0" fontAlgn="base" hangingPunct="0">
              <a:spcBef>
                <a:spcPct val="0"/>
              </a:spcBef>
              <a:spcAft>
                <a:spcPct val="0"/>
              </a:spcAft>
              <a:defRPr>
                <a:solidFill>
                  <a:schemeClr val="tx1"/>
                </a:solidFill>
                <a:latin typeface="Century Gothic" panose="020B0502020202020204" pitchFamily="34" charset="0"/>
              </a:defRPr>
            </a:lvl7pPr>
            <a:lvl8pPr marL="8114347" indent="-619906" defTabSz="842138" eaLnBrk="0" fontAlgn="base" hangingPunct="0">
              <a:spcBef>
                <a:spcPct val="0"/>
              </a:spcBef>
              <a:spcAft>
                <a:spcPct val="0"/>
              </a:spcAft>
              <a:defRPr>
                <a:solidFill>
                  <a:schemeClr val="tx1"/>
                </a:solidFill>
                <a:latin typeface="Century Gothic" panose="020B0502020202020204" pitchFamily="34" charset="0"/>
              </a:defRPr>
            </a:lvl8pPr>
            <a:lvl9pPr marL="8956483" indent="-619906" defTabSz="842138"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13</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459817C1-A4E9-4E31-B2BF-120949E5511C}"/>
              </a:ext>
            </a:extLst>
          </p:cNvPr>
          <p:cNvSpPr>
            <a:spLocks noGrp="1"/>
          </p:cNvSpPr>
          <p:nvPr>
            <p:ph type="dt" idx="1"/>
          </p:nvPr>
        </p:nvSpPr>
        <p:spPr/>
        <p:txBody>
          <a:bodyPr/>
          <a:lstStyle/>
          <a:p>
            <a:r>
              <a:rPr lang="en-US"/>
              <a:t>5/24/2020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084762"/>
          </a:xfrm>
        </p:spPr>
        <p:txBody>
          <a:bodyPr/>
          <a:lstStyle/>
          <a:p>
            <a:r>
              <a:rPr lang="en-US" b="1" dirty="0"/>
              <a:t>Jas. 3:13-16 </a:t>
            </a:r>
            <a:r>
              <a:rPr lang="en-US" dirty="0"/>
              <a:t>- 13 Who is wise and understanding among you? let him show by his good life his works in meekness of wisdom. 14 But if ye have bitter jealousy and faction in your heart, glory not and lie not against the truth. 15 This wisdom is not a wisdom that cometh down from above, but is earthly, sensual, devilish. 16 For where jealousy and faction are, there is confusion and every vile deed.</a:t>
            </a:r>
          </a:p>
          <a:p>
            <a:r>
              <a:rPr lang="en-US" b="1" dirty="0"/>
              <a:t>Jas. 3:17-18</a:t>
            </a:r>
            <a:r>
              <a:rPr lang="en-US" dirty="0"/>
              <a:t> - 17 But the wisdom that is from above is first pure, then peaceable, gentle, easy to be entreated, full of mercy and good fruits, without variance, without hypocrisy. 18 And the fruit of righteousness is sown in peace for them that make peace.</a:t>
            </a:r>
          </a:p>
          <a:p>
            <a:endParaRPr lang="en-US" sz="1300" dirty="0"/>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D430EBDE-E6DC-4151-8B11-686059961A21}"/>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114444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199453" cy="5084762"/>
          </a:xfrm>
        </p:spPr>
        <p:txBody>
          <a:bodyPr/>
          <a:lstStyle/>
          <a:p>
            <a:r>
              <a:rPr lang="en-US" b="1" u="sng" dirty="0"/>
              <a:t>Jas. 3:1-12 </a:t>
            </a:r>
          </a:p>
          <a:p>
            <a:endParaRPr lang="en-US" b="0" u="none" dirty="0"/>
          </a:p>
          <a:p>
            <a:r>
              <a:rPr lang="en-US" b="0" u="none" dirty="0"/>
              <a:t>1 My brethren, be not many masters (teachers), knowing that we shall receive the greater condemnation. {condemnation: or, judgment}</a:t>
            </a:r>
          </a:p>
          <a:p>
            <a:r>
              <a:rPr lang="en-US" b="0" u="none" dirty="0"/>
              <a:t> 2 For in many things we offend all. If any man offend not in word, the same is a perfect man, and able also to bridle the whole body.</a:t>
            </a:r>
          </a:p>
          <a:p>
            <a:r>
              <a:rPr lang="en-US" b="0" u="none" dirty="0"/>
              <a:t>3 Behold, we put bits in the horses' mouths, that they may obey us; and we turn about their whole body.</a:t>
            </a:r>
          </a:p>
          <a:p>
            <a:r>
              <a:rPr lang="en-US" b="0" u="none" dirty="0"/>
              <a:t>4 Behold also the ships, which though they be so great, and are driven of fierce winds, yet are they turned about with a very small helm, whithersoever the governor </a:t>
            </a:r>
            <a:r>
              <a:rPr lang="en-US" b="0" u="none" dirty="0" err="1"/>
              <a:t>listeth</a:t>
            </a:r>
            <a:r>
              <a:rPr lang="en-US" b="0" u="none" dirty="0"/>
              <a:t>.</a:t>
            </a:r>
          </a:p>
          <a:p>
            <a:r>
              <a:rPr lang="en-US" b="0" u="none" dirty="0"/>
              <a:t>5 Even so the tongue is a little member, and </a:t>
            </a:r>
            <a:r>
              <a:rPr lang="en-US" b="0" u="none" dirty="0" err="1"/>
              <a:t>boasteth</a:t>
            </a:r>
            <a:r>
              <a:rPr lang="en-US" b="0" u="none" dirty="0"/>
              <a:t> great things. Behold, how great a matter a little fire </a:t>
            </a:r>
            <a:r>
              <a:rPr lang="en-US" b="0" u="none" dirty="0" err="1"/>
              <a:t>kindleth</a:t>
            </a:r>
            <a:r>
              <a:rPr lang="en-US" b="0" u="none" dirty="0"/>
              <a:t>! {a matter: or, wood}</a:t>
            </a:r>
          </a:p>
          <a:p>
            <a:r>
              <a:rPr lang="en-US" b="0" u="none" dirty="0"/>
              <a:t>6 And the tongue is a fire, a world of iniquity: so is the tongue among our members, that it </a:t>
            </a:r>
            <a:r>
              <a:rPr lang="en-US" b="0" u="none" dirty="0" err="1"/>
              <a:t>defileth</a:t>
            </a:r>
            <a:r>
              <a:rPr lang="en-US" b="0" u="none" dirty="0"/>
              <a:t> the whole body, and </a:t>
            </a:r>
            <a:r>
              <a:rPr lang="en-US" b="0" u="none" dirty="0" err="1"/>
              <a:t>setteth</a:t>
            </a:r>
            <a:r>
              <a:rPr lang="en-US" b="0" u="none" dirty="0"/>
              <a:t> on fire the course of nature; and it is set on fire of hell. {course: Gr. wheel}</a:t>
            </a:r>
          </a:p>
          <a:p>
            <a:r>
              <a:rPr lang="en-US" b="0" u="none" dirty="0"/>
              <a:t>7 For every kind of beasts, and of birds, and of serpents, and of things in the sea, is tamed, and hath been tamed of mankind: {kind: Gr. nature} {mankind: Gr. nature of man}</a:t>
            </a:r>
          </a:p>
          <a:p>
            <a:r>
              <a:rPr lang="en-US" b="0" u="none" dirty="0"/>
              <a:t>8 But the tongue can no man tame; it is an unruly evil, full of deadly poison.</a:t>
            </a:r>
          </a:p>
          <a:p>
            <a:r>
              <a:rPr lang="en-US" b="0" u="none" dirty="0"/>
              <a:t>9 Therewith bless we God, even the Father; and therewith curse we men, which are made after the similitude of God.</a:t>
            </a:r>
          </a:p>
          <a:p>
            <a:r>
              <a:rPr lang="en-US" b="0" u="none" dirty="0"/>
              <a:t>10 Out of the same mouth </a:t>
            </a:r>
            <a:r>
              <a:rPr lang="en-US" b="0" u="none" dirty="0" err="1"/>
              <a:t>proceedeth</a:t>
            </a:r>
            <a:r>
              <a:rPr lang="en-US" b="0" u="none" dirty="0"/>
              <a:t> blessing and cursing. My brethren, these things ought not so to be.</a:t>
            </a:r>
          </a:p>
          <a:p>
            <a:r>
              <a:rPr lang="en-US" b="0" u="none" dirty="0"/>
              <a:t>11 Doth a fountain send forth at the same place sweet water and bitter? {place: or, hole}</a:t>
            </a:r>
          </a:p>
          <a:p>
            <a:r>
              <a:rPr lang="en-US" b="0" u="none" dirty="0"/>
              <a:t>12 Can the fig tree, my brethren, bear olive berries? either a vine, figs? so can no fountain both yield salt water and fresh.</a:t>
            </a:r>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D430EBDE-E6DC-4151-8B11-686059961A21}"/>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2932409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440239"/>
            <a:ext cx="7029450" cy="3960812"/>
          </a:xfrm>
        </p:spPr>
        <p:txBody>
          <a:bodyPr/>
          <a:lstStyle/>
          <a:p>
            <a:r>
              <a:rPr lang="en-US" sz="1300" b="1" dirty="0"/>
              <a:t>2 Cor. 11:2 ASV </a:t>
            </a:r>
            <a:r>
              <a:rPr lang="en-US" sz="1300" dirty="0"/>
              <a:t>- For I am jealous over you with a godly jealousy: for I espoused you to one husband, that I might present you as a </a:t>
            </a:r>
            <a:r>
              <a:rPr lang="en-US" sz="1300" b="1" dirty="0"/>
              <a:t>pure (chaste) </a:t>
            </a:r>
            <a:r>
              <a:rPr lang="en-US" sz="1300" dirty="0"/>
              <a:t>virgin to Christ.</a:t>
            </a:r>
          </a:p>
          <a:p>
            <a:r>
              <a:rPr lang="en-US" b="1" dirty="0"/>
              <a:t>Jas 1:27 - </a:t>
            </a:r>
            <a:r>
              <a:rPr lang="en-US" dirty="0"/>
              <a:t>Pure religion and undefiled before God and the Father is this, To visit the fatherless and widows in their affliction, and to </a:t>
            </a:r>
            <a:r>
              <a:rPr lang="en-US" b="1" dirty="0"/>
              <a:t>keep himself unspotted from the world</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070401A1-88A5-4D35-A2E8-2485D1A1B6B8}"/>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3587320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199" y="4620577"/>
            <a:ext cx="7237307" cy="3780473"/>
          </a:xfrm>
        </p:spPr>
        <p:txBody>
          <a:bodyPr/>
          <a:lstStyle/>
          <a:p>
            <a:r>
              <a:rPr lang="en-US" sz="1300" b="1" dirty="0"/>
              <a:t>Jas. 3:14 </a:t>
            </a:r>
            <a:r>
              <a:rPr lang="en-US" sz="1300" dirty="0"/>
              <a:t>- But if ye have bitter envying and strife in your hearts, glory not, and lie not against the truth.</a:t>
            </a:r>
          </a:p>
          <a:p>
            <a:r>
              <a:rPr lang="en-US" sz="1300" b="1" dirty="0"/>
              <a:t>Jas. 4:1-3 </a:t>
            </a:r>
            <a:r>
              <a:rPr lang="en-US" sz="1300" dirty="0"/>
              <a:t>- Whence come wars and whence come </a:t>
            </a:r>
            <a:r>
              <a:rPr lang="en-US" sz="1300" dirty="0" err="1"/>
              <a:t>fightings</a:t>
            </a:r>
            <a:r>
              <a:rPr lang="en-US" sz="1300" dirty="0"/>
              <a:t> among you? come they not hence, even of your pleasures that war in your members? 2 Ye lust, and have not: ye kill, and covet, and cannot obtain: ye fight and war; ye have not, because ye ask not. 3 Ye ask, and receive not, because ye ask amiss, that ye may spend it in your pleasures.</a:t>
            </a:r>
          </a:p>
          <a:p>
            <a:r>
              <a:rPr lang="en-US" b="1" dirty="0"/>
              <a:t>Prov. 3:13-17 </a:t>
            </a:r>
            <a:r>
              <a:rPr lang="en-US" dirty="0"/>
              <a:t>- Happy is the man that </a:t>
            </a:r>
            <a:r>
              <a:rPr lang="en-US" dirty="0" err="1"/>
              <a:t>findeth</a:t>
            </a:r>
            <a:r>
              <a:rPr lang="en-US" dirty="0"/>
              <a:t> </a:t>
            </a:r>
            <a:r>
              <a:rPr lang="en-US" b="1" dirty="0"/>
              <a:t>wisdom,</a:t>
            </a:r>
            <a:r>
              <a:rPr lang="en-US" dirty="0"/>
              <a:t> And the man that </a:t>
            </a:r>
            <a:r>
              <a:rPr lang="en-US" dirty="0" err="1"/>
              <a:t>getteth</a:t>
            </a:r>
            <a:r>
              <a:rPr lang="en-US" dirty="0"/>
              <a:t> </a:t>
            </a:r>
            <a:r>
              <a:rPr lang="en-US" b="1" dirty="0"/>
              <a:t>understanding</a:t>
            </a:r>
            <a:r>
              <a:rPr lang="en-US" dirty="0"/>
              <a:t>. 14 For the gaining of it is better than the gaining of silver, And the profit thereof than fine gold. 15 She is more precious than rubies: And none of the things thou canst desire are to be compared unto her. 16 Length of days is in her right hand; In her left hand are riches and honor. 17 </a:t>
            </a:r>
            <a:r>
              <a:rPr lang="en-US" b="1" dirty="0"/>
              <a:t>Her ways are ways of pleasantness, And all her paths are peac</a:t>
            </a:r>
            <a:r>
              <a:rPr lang="en-US" dirty="0"/>
              <a:t>e.</a:t>
            </a:r>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92E8BAB0-DA8F-46C1-A193-E83F4A364C8B}"/>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3741358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4875211"/>
          </a:xfrm>
        </p:spPr>
        <p:txBody>
          <a:bodyPr/>
          <a:lstStyle/>
          <a:p>
            <a:pPr defTabSz="966612">
              <a:defRPr/>
            </a:pPr>
            <a:r>
              <a:rPr lang="en-US" sz="1300" b="1" dirty="0"/>
              <a:t>2 Cor. 10:1 </a:t>
            </a:r>
            <a:r>
              <a:rPr lang="en-US" sz="1300" dirty="0"/>
              <a:t>- Now I Paul myself beseech you by the </a:t>
            </a:r>
            <a:r>
              <a:rPr lang="en-US" sz="1300" b="1" dirty="0"/>
              <a:t>meekness and gentleness </a:t>
            </a:r>
            <a:r>
              <a:rPr lang="en-US" sz="1300" dirty="0"/>
              <a:t>of Christ, who in presence am base among you, but being absent am bold toward you: </a:t>
            </a:r>
          </a:p>
          <a:p>
            <a:pPr defTabSz="966612">
              <a:defRPr/>
            </a:pPr>
            <a:r>
              <a:rPr lang="en-US" b="1" dirty="0"/>
              <a:t>Matt. 5:5 </a:t>
            </a:r>
            <a:r>
              <a:rPr lang="en-US" dirty="0"/>
              <a:t>- Blessed are the meek: for they shall inherit the earth.</a:t>
            </a:r>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2F582036-038D-4668-9B5D-9E1D4DB9CE15}"/>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1169610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r>
              <a:rPr lang="en-US" sz="1300" b="1" dirty="0"/>
              <a:t>1 Pet. 5:6 </a:t>
            </a:r>
            <a:r>
              <a:rPr lang="en-US" sz="1300" dirty="0"/>
              <a:t>- Humble yourselves therefore under the mighty hand of God, that he may exalt you in due time: </a:t>
            </a:r>
          </a:p>
          <a:p>
            <a:endParaRPr lang="en-US" sz="1300"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79BC43D9-D2E0-47A1-8089-096EA5CE84EC}"/>
              </a:ext>
            </a:extLst>
          </p:cNvPr>
          <p:cNvSpPr>
            <a:spLocks noGrp="1"/>
          </p:cNvSpPr>
          <p:nvPr>
            <p:ph type="dt" idx="1"/>
          </p:nvPr>
        </p:nvSpPr>
        <p:spPr/>
        <p:txBody>
          <a:bodyPr/>
          <a:lstStyle/>
          <a:p>
            <a:r>
              <a:rPr lang="en-US" dirty="0"/>
              <a:t>5/24/2020</a:t>
            </a:r>
          </a:p>
        </p:txBody>
      </p:sp>
    </p:spTree>
    <p:extLst>
      <p:ext uri="{BB962C8B-B14F-4D97-AF65-F5344CB8AC3E}">
        <p14:creationId xmlns:p14="http://schemas.microsoft.com/office/powerpoint/2010/main" val="3608243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34852"/>
            <a:ext cx="7313507" cy="3970973"/>
          </a:xfrm>
        </p:spPr>
        <p:txBody>
          <a:bodyPr/>
          <a:lstStyle/>
          <a:p>
            <a:r>
              <a:rPr lang="en-US" sz="1300" b="1" dirty="0"/>
              <a:t>1 Jn. 3:17 </a:t>
            </a:r>
            <a:r>
              <a:rPr lang="en-US" sz="1300" dirty="0"/>
              <a:t>- But whoso hath this world's good, and </a:t>
            </a:r>
            <a:r>
              <a:rPr lang="en-US" sz="1300" dirty="0" err="1"/>
              <a:t>seeth</a:t>
            </a:r>
            <a:r>
              <a:rPr lang="en-US" sz="1300" dirty="0"/>
              <a:t> his brother have need, and </a:t>
            </a:r>
            <a:r>
              <a:rPr lang="en-US" sz="1300" dirty="0" err="1"/>
              <a:t>shutteth</a:t>
            </a:r>
            <a:r>
              <a:rPr lang="en-US" sz="1300" dirty="0"/>
              <a:t> up his bowels of compassion from him, how dwelleth the love of God in him?</a:t>
            </a:r>
          </a:p>
          <a:p>
            <a:r>
              <a:rPr lang="en-US" sz="1300" b="1" dirty="0"/>
              <a:t>Jas. 2:8-13 </a:t>
            </a:r>
            <a:r>
              <a:rPr lang="en-US" sz="1300" dirty="0"/>
              <a:t>- If ye fulfil the royal law according to the scripture, Thou shalt love thy </a:t>
            </a:r>
            <a:r>
              <a:rPr lang="en-US" sz="1300" dirty="0" err="1"/>
              <a:t>neighbour</a:t>
            </a:r>
            <a:r>
              <a:rPr lang="en-US" sz="1300" dirty="0"/>
              <a:t> as thyself, ye do well: 9 But if ye have respect to persons, ye commit sin, and are convinced of the law as transgressors. 10 For whosoever shall keep the whole law, and yet offend in one point, he is guilty of all. 11 For he that said, Do not commit adultery, said also, Do not kill. Now if thou commit no adultery, yet if thou kill, thou art become a transgressor of the law.12 So speak ye, and so do, as they that shall be judged by the law of liberty. 13 For he shall have judgment without mercy, that hath shewed no mercy; and mercy </a:t>
            </a:r>
            <a:r>
              <a:rPr lang="en-US" sz="1300" dirty="0" err="1"/>
              <a:t>rejoiceth</a:t>
            </a:r>
            <a:r>
              <a:rPr lang="en-US" sz="1300" dirty="0"/>
              <a:t> against judgment.</a:t>
            </a:r>
          </a:p>
          <a:p>
            <a:endParaRPr lang="en-US" sz="1300" dirty="0"/>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D78D428C-3D06-4F43-88CF-39D8A876862D}"/>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3885688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219950" cy="4679235"/>
          </a:xfrm>
        </p:spPr>
        <p:txBody>
          <a:bodyPr/>
          <a:lstStyle/>
          <a:p>
            <a:r>
              <a:rPr lang="en-US" sz="1300" b="1" dirty="0"/>
              <a:t>Jas 2:1-7 </a:t>
            </a:r>
            <a:r>
              <a:rPr lang="en-US" sz="1300" dirty="0"/>
              <a:t>- My brethren, have not the faith of our Lord Jesus Christ, the Lord of glory, with respect of persons. 2 For if there come unto your assembly a man with a gold ring, in goodly apparel, and there come in also a poor man in vile raiment;  3 And ye have respect to him that </a:t>
            </a:r>
            <a:r>
              <a:rPr lang="en-US" sz="1300" dirty="0" err="1"/>
              <a:t>weareth</a:t>
            </a:r>
            <a:r>
              <a:rPr lang="en-US" sz="1300" dirty="0"/>
              <a:t> the gay clothing, and say unto him, Sit thou here in a good place; and say to the poor, Stand thou there, or sit here under my footstool: 4 Are ye not then partial in yourselves, and are become judges of evil thoughts? 5 Hearken, my beloved brethren, Hath not God chosen the poor of this world rich in faith, and heirs of the kingdom which he hath promised to them that love him? 6 But ye have despised the poor. Do not rich men oppress you, and draw you before the judgment seats? 7 Do not they blaspheme that worthy name by the which ye are called? </a:t>
            </a:r>
          </a:p>
          <a:p>
            <a:r>
              <a:rPr lang="en-US" sz="1300" b="1" dirty="0"/>
              <a:t>Gal 3:27-28 </a:t>
            </a:r>
            <a:r>
              <a:rPr lang="en-US" sz="1300" dirty="0"/>
              <a:t>- For as many of you as have been baptized into Christ have put on Christ. 28 There is neither Jew nor Greek, there is neither bond nor free, there is neither male nor female: for ye are all one in Christ Jesus.</a:t>
            </a:r>
          </a:p>
          <a:p>
            <a:r>
              <a:rPr lang="en-US" sz="1300" b="1" dirty="0"/>
              <a:t>Acts 17:30 - </a:t>
            </a:r>
            <a:r>
              <a:rPr lang="en-US" sz="1300" dirty="0"/>
              <a:t>And the times of this ignorance God winked at; </a:t>
            </a:r>
            <a:r>
              <a:rPr lang="en-US" sz="1300" b="1" i="1" u="sng" dirty="0"/>
              <a:t>but now </a:t>
            </a:r>
            <a:r>
              <a:rPr lang="en-US" sz="1300" b="1" i="1" u="sng" dirty="0" err="1"/>
              <a:t>commandeth</a:t>
            </a:r>
            <a:r>
              <a:rPr lang="en-US" sz="1300" b="1" i="1" u="sng" dirty="0"/>
              <a:t> all men every where to repent</a:t>
            </a:r>
            <a:r>
              <a:rPr lang="en-US" sz="1300" dirty="0"/>
              <a:t>:</a:t>
            </a:r>
          </a:p>
          <a:p>
            <a:endParaRPr lang="en-US" sz="1300" dirty="0"/>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81542284-A732-4DA3-BFB5-D6496A4589FC}"/>
              </a:ext>
            </a:extLst>
          </p:cNvPr>
          <p:cNvSpPr>
            <a:spLocks noGrp="1"/>
          </p:cNvSpPr>
          <p:nvPr>
            <p:ph type="dt" idx="1"/>
          </p:nvPr>
        </p:nvSpPr>
        <p:spPr/>
        <p:txBody>
          <a:bodyPr/>
          <a:lstStyle/>
          <a:p>
            <a:r>
              <a:rPr lang="en-US"/>
              <a:t>5/24/2020</a:t>
            </a:r>
            <a:endParaRPr lang="en-US" dirty="0"/>
          </a:p>
        </p:txBody>
      </p:sp>
    </p:spTree>
    <p:extLst>
      <p:ext uri="{BB962C8B-B14F-4D97-AF65-F5344CB8AC3E}">
        <p14:creationId xmlns:p14="http://schemas.microsoft.com/office/powerpoint/2010/main" val="3450259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BBCC17-CC08-4CB8-90D1-9E1817E40DDE}"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9B6F30-FFD0-4268-ABDE-FA67C8214BCB}"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3F73BB-E9A5-4A04-A8F5-58AB9327E264}"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25481D9-3256-45C8-8CF3-A47496DF6631}" type="datetime1">
              <a:rPr lang="en-US" smtClean="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9464FD2-04BD-4DEF-B933-391E46CF3228}" type="datetime1">
              <a:rPr lang="en-US" smtClean="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7F4C65B-3F07-4AA6-BB29-E6FF1A1A7189}" type="datetime1">
              <a:rPr lang="en-US" smtClean="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D66DFB-5381-460B-A65C-1101615BABEE}"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14F6F6-27AF-4E55-8106-76F041DC4900}"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2E0EE-70F2-4E46-A2FC-80415A8E4240}"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09F27-9FD3-48D7-BB11-BD134C3260B0}" type="datetime1">
              <a:rPr lang="en-US" smtClean="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E65691-9EA8-4E7D-8D3C-96C7E349E535}" type="datetime1">
              <a:rPr lang="en-US" smtClean="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8D5DBC-15D4-437F-9A62-439A4B6B93DE}" type="datetime1">
              <a:rPr lang="en-US" smtClean="0"/>
              <a:t>5/24/2020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03A18D-C14A-4106-9DF0-A2679DD9DC20}" type="datetime1">
              <a:rPr lang="en-US" smtClean="0"/>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F166F-CF7E-48F6-8E31-FDE422008101}" type="datetime1">
              <a:rPr lang="en-US" smtClean="0"/>
              <a:t>5/24/2020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5D0F66-FDFF-45CA-A1AD-6C816585E070}" type="datetime1">
              <a:rPr lang="en-US" smtClean="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34B64A-B255-422F-A916-5DFFC8BA70EA}" type="datetime1">
              <a:rPr lang="en-US" smtClean="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4EF7B3-5E2C-4E2C-B016-E2A43791E87E}" type="datetime1">
              <a:rPr lang="en-US" smtClean="0"/>
              <a:t>5/24/2020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744652" y="4198937"/>
            <a:ext cx="10663595" cy="1010724"/>
          </a:xfrm>
        </p:spPr>
        <p:txBody>
          <a:bodyPr>
            <a:normAutofit/>
          </a:bodyPr>
          <a:lstStyle/>
          <a:p>
            <a:r>
              <a:rPr lang="en-US" b="1" i="1" dirty="0">
                <a:latin typeface="Candara" panose="020E0502030303020204" pitchFamily="34" charset="0"/>
              </a:rPr>
              <a:t>“The Wisdom That is From Above”</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169763" y="5272330"/>
            <a:ext cx="8915399" cy="1126283"/>
          </a:xfrm>
        </p:spPr>
        <p:txBody>
          <a:bodyPr>
            <a:normAutofit/>
          </a:bodyPr>
          <a:lstStyle/>
          <a:p>
            <a:r>
              <a:rPr lang="en-US" sz="2400" dirty="0">
                <a:latin typeface="Candara" panose="020E0502030303020204" pitchFamily="34" charset="0"/>
              </a:rPr>
              <a:t>James 3:17-18</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2750"/>
                                        <p:tgtEl>
                                          <p:spTgt spid="1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75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Without Hypocrisy</a:t>
            </a:r>
            <a:br>
              <a:rPr lang="en-US" sz="4800" b="1" dirty="0">
                <a:latin typeface="Candara" panose="020E0502030303020204" pitchFamily="34" charset="0"/>
              </a:rPr>
            </a:b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5" y="1610688"/>
            <a:ext cx="10434710" cy="5068720"/>
          </a:xfrm>
        </p:spPr>
        <p:txBody>
          <a:bodyPr>
            <a:normAutofit/>
          </a:bodyPr>
          <a:lstStyle/>
          <a:p>
            <a:pPr marL="0" indent="0">
              <a:buNone/>
            </a:pPr>
            <a:r>
              <a:rPr lang="en-US" sz="3600" b="1" i="1" dirty="0">
                <a:latin typeface="Candara" panose="020E0502030303020204" pitchFamily="34" charset="0"/>
              </a:rPr>
              <a:t>“Without hypocrisy” </a:t>
            </a:r>
            <a:r>
              <a:rPr lang="en-US" sz="3600" dirty="0">
                <a:latin typeface="Candara" panose="020E0502030303020204" pitchFamily="34" charset="0"/>
              </a:rPr>
              <a:t>(</a:t>
            </a:r>
            <a:r>
              <a:rPr lang="en-US" sz="3600" i="1" dirty="0" err="1">
                <a:latin typeface="Candara" panose="020E0502030303020204" pitchFamily="34" charset="0"/>
              </a:rPr>
              <a:t>anupokritos</a:t>
            </a:r>
            <a:r>
              <a:rPr lang="en-US" sz="3600" dirty="0">
                <a:latin typeface="Candara" panose="020E0502030303020204" pitchFamily="34" charset="0"/>
              </a:rPr>
              <a:t>) - “</a:t>
            </a:r>
            <a:r>
              <a:rPr lang="en-US" sz="3600" dirty="0">
                <a:solidFill>
                  <a:schemeClr val="tx1"/>
                </a:solidFill>
                <a:latin typeface="Candara" panose="020E0502030303020204" pitchFamily="34" charset="0"/>
              </a:rPr>
              <a:t>unfeigned, real, sincere” </a:t>
            </a:r>
            <a:r>
              <a:rPr lang="en-US" sz="3600" b="1" i="1" dirty="0">
                <a:solidFill>
                  <a:schemeClr val="tx1"/>
                </a:solidFill>
                <a:latin typeface="Candara" panose="020E0502030303020204" pitchFamily="34" charset="0"/>
              </a:rPr>
              <a:t>- Moulton</a:t>
            </a:r>
          </a:p>
          <a:p>
            <a:pPr marL="0" indent="0">
              <a:buNone/>
            </a:pPr>
            <a:r>
              <a:rPr lang="en-US" sz="3600" b="1" dirty="0">
                <a:solidFill>
                  <a:schemeClr val="tx1"/>
                </a:solidFill>
                <a:latin typeface="Candara" panose="020E0502030303020204" pitchFamily="34" charset="0"/>
              </a:rPr>
              <a:t>This wisdom is not disguised - it is real and genuine</a:t>
            </a:r>
          </a:p>
          <a:p>
            <a:pPr marL="0" indent="0">
              <a:buNone/>
            </a:pPr>
            <a:r>
              <a:rPr lang="en-US" sz="3600" b="1" dirty="0">
                <a:solidFill>
                  <a:schemeClr val="tx1"/>
                </a:solidFill>
                <a:latin typeface="Candara" panose="020E0502030303020204" pitchFamily="34" charset="0"/>
              </a:rPr>
              <a:t>There are no secret motives, actions or deception</a:t>
            </a:r>
          </a:p>
          <a:p>
            <a:pPr marL="0" indent="0">
              <a:buNone/>
            </a:pPr>
            <a:r>
              <a:rPr lang="en-US" sz="3600" b="1" dirty="0">
                <a:solidFill>
                  <a:schemeClr val="tx1"/>
                </a:solidFill>
                <a:latin typeface="Candara" panose="020E0502030303020204" pitchFamily="34" charset="0"/>
              </a:rPr>
              <a:t>Such wisdom is not out to impress people</a:t>
            </a:r>
          </a:p>
          <a:p>
            <a:pPr marL="0" indent="0">
              <a:buNone/>
            </a:pPr>
            <a:r>
              <a:rPr lang="en-US" sz="3600" b="1" dirty="0">
                <a:solidFill>
                  <a:schemeClr val="tx1"/>
                </a:solidFill>
                <a:latin typeface="Candara" panose="020E0502030303020204" pitchFamily="34" charset="0"/>
              </a:rPr>
              <a:t>It is simply what they are…</a:t>
            </a:r>
          </a:p>
          <a:p>
            <a:r>
              <a:rPr lang="en-US" sz="3200" dirty="0">
                <a:solidFill>
                  <a:schemeClr val="tx1"/>
                </a:solidFill>
                <a:latin typeface="Candara" panose="020E0502030303020204" pitchFamily="34" charset="0"/>
              </a:rPr>
              <a:t>What you see is what you get! - 1 Peter 1:22; 1 John 3:18</a:t>
            </a: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4" name="Slide Number Placeholder 3">
            <a:extLst>
              <a:ext uri="{FF2B5EF4-FFF2-40B4-BE49-F238E27FC236}">
                <a16:creationId xmlns:a16="http://schemas.microsoft.com/office/drawing/2014/main" id="{16D40EAA-8C03-45C8-9C79-43B11B27169B}"/>
              </a:ext>
            </a:extLst>
          </p:cNvPr>
          <p:cNvSpPr>
            <a:spLocks noGrp="1"/>
          </p:cNvSpPr>
          <p:nvPr>
            <p:ph type="sldNum" sz="quarter" idx="12"/>
          </p:nvPr>
        </p:nvSpPr>
        <p:spPr>
          <a:xfrm>
            <a:off x="11192839" y="6192390"/>
            <a:ext cx="779767" cy="365125"/>
          </a:xfrm>
        </p:spPr>
        <p:txBody>
          <a:bodyPr/>
          <a:lstStyle/>
          <a:p>
            <a:fld id="{D57F1E4F-1CFF-5643-939E-217C01CDF565}" type="slidenum">
              <a:rPr lang="en-US" smtClean="0"/>
              <a:pPr/>
              <a:t>10</a:t>
            </a:fld>
            <a:endParaRPr lang="en-US" dirty="0"/>
          </a:p>
        </p:txBody>
      </p:sp>
      <p:sp>
        <p:nvSpPr>
          <p:cNvPr id="7" name="Oval 6">
            <a:extLst>
              <a:ext uri="{FF2B5EF4-FFF2-40B4-BE49-F238E27FC236}">
                <a16:creationId xmlns:a16="http://schemas.microsoft.com/office/drawing/2014/main" id="{71C5EDB7-2EBF-4FCA-88A4-3804B29029B3}"/>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7</a:t>
            </a:r>
          </a:p>
        </p:txBody>
      </p:sp>
    </p:spTree>
    <p:extLst>
      <p:ext uri="{BB962C8B-B14F-4D97-AF65-F5344CB8AC3E}">
        <p14:creationId xmlns:p14="http://schemas.microsoft.com/office/powerpoint/2010/main" val="338212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5" y="543695"/>
            <a:ext cx="10434710" cy="5276337"/>
          </a:xfrm>
        </p:spPr>
        <p:txBody>
          <a:bodyPr>
            <a:normAutofit/>
          </a:bodyPr>
          <a:lstStyle/>
          <a:p>
            <a:pPr marL="742950" indent="-742950">
              <a:spcBef>
                <a:spcPts val="600"/>
              </a:spcBef>
              <a:buClr>
                <a:schemeClr val="tx1">
                  <a:lumMod val="95000"/>
                </a:schemeClr>
              </a:buClr>
              <a:buFont typeface="+mj-lt"/>
              <a:buAutoNum type="arabicPeriod"/>
            </a:pPr>
            <a:r>
              <a:rPr lang="en-US" sz="4400" b="1" dirty="0">
                <a:latin typeface="Candara" panose="020E0502030303020204" pitchFamily="34" charset="0"/>
              </a:rPr>
              <a:t>Pure</a:t>
            </a:r>
          </a:p>
          <a:p>
            <a:pPr marL="742950" indent="-742950">
              <a:spcBef>
                <a:spcPts val="600"/>
              </a:spcBef>
              <a:buClr>
                <a:schemeClr val="tx1"/>
              </a:buClr>
              <a:buFont typeface="+mj-lt"/>
              <a:buAutoNum type="arabicPeriod"/>
            </a:pPr>
            <a:r>
              <a:rPr lang="en-US" sz="4400" b="1" dirty="0">
                <a:latin typeface="Candara" panose="020E0502030303020204" pitchFamily="34" charset="0"/>
              </a:rPr>
              <a:t>Peaceable</a:t>
            </a:r>
          </a:p>
          <a:p>
            <a:pPr marL="742950" indent="-742950">
              <a:spcBef>
                <a:spcPts val="600"/>
              </a:spcBef>
              <a:buClr>
                <a:schemeClr val="tx1"/>
              </a:buClr>
              <a:buFont typeface="+mj-lt"/>
              <a:buAutoNum type="arabicPeriod"/>
            </a:pPr>
            <a:r>
              <a:rPr lang="en-US" sz="4400" b="1" dirty="0">
                <a:latin typeface="Candara" panose="020E0502030303020204" pitchFamily="34" charset="0"/>
              </a:rPr>
              <a:t>Gentle</a:t>
            </a:r>
          </a:p>
          <a:p>
            <a:pPr marL="742950" indent="-742950">
              <a:spcBef>
                <a:spcPts val="600"/>
              </a:spcBef>
              <a:buClr>
                <a:schemeClr val="tx1"/>
              </a:buClr>
              <a:buFont typeface="+mj-lt"/>
              <a:buAutoNum type="arabicPeriod"/>
            </a:pPr>
            <a:r>
              <a:rPr lang="en-US" sz="4400" b="1" dirty="0">
                <a:latin typeface="Candara" panose="020E0502030303020204" pitchFamily="34" charset="0"/>
              </a:rPr>
              <a:t>Easy to Be Entreated</a:t>
            </a:r>
          </a:p>
          <a:p>
            <a:pPr marL="742950" indent="-742950">
              <a:spcBef>
                <a:spcPts val="600"/>
              </a:spcBef>
              <a:buClr>
                <a:schemeClr val="tx1"/>
              </a:buClr>
              <a:buFont typeface="+mj-lt"/>
              <a:buAutoNum type="arabicPeriod"/>
            </a:pPr>
            <a:r>
              <a:rPr lang="en-US" sz="4400" b="1" dirty="0">
                <a:latin typeface="Candara" panose="020E0502030303020204" pitchFamily="34" charset="0"/>
              </a:rPr>
              <a:t>Full of Mercy and Good Fruits</a:t>
            </a:r>
          </a:p>
          <a:p>
            <a:pPr marL="742950" indent="-742950">
              <a:spcBef>
                <a:spcPts val="600"/>
              </a:spcBef>
              <a:buClr>
                <a:schemeClr val="tx1"/>
              </a:buClr>
              <a:buFont typeface="+mj-lt"/>
              <a:buAutoNum type="arabicPeriod"/>
            </a:pPr>
            <a:r>
              <a:rPr lang="en-US" sz="4400" b="1" dirty="0">
                <a:latin typeface="Candara" panose="020E0502030303020204" pitchFamily="34" charset="0"/>
              </a:rPr>
              <a:t>Without Partiality</a:t>
            </a:r>
          </a:p>
          <a:p>
            <a:pPr marL="742950" indent="-742950">
              <a:spcBef>
                <a:spcPts val="600"/>
              </a:spcBef>
              <a:buClr>
                <a:schemeClr val="tx1"/>
              </a:buClr>
              <a:buFont typeface="+mj-lt"/>
              <a:buAutoNum type="arabicPeriod"/>
            </a:pPr>
            <a:r>
              <a:rPr lang="en-US" sz="4400" b="1" dirty="0">
                <a:latin typeface="Candara" panose="020E0502030303020204" pitchFamily="34" charset="0"/>
              </a:rPr>
              <a:t>Without Hypocrisy</a:t>
            </a:r>
            <a:endParaRPr lang="en-US" sz="4400" b="1" dirty="0">
              <a:solidFill>
                <a:schemeClr val="tx1"/>
              </a:solidFill>
              <a:latin typeface="Candara" panose="020E0502030303020204" pitchFamily="34" charset="0"/>
            </a:endParaRP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6"/>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9" name="Rectangle 8">
            <a:extLst>
              <a:ext uri="{FF2B5EF4-FFF2-40B4-BE49-F238E27FC236}">
                <a16:creationId xmlns:a16="http://schemas.microsoft.com/office/drawing/2014/main" id="{CE400DC2-0D3B-45F1-B1B1-2E531A27E91A}"/>
              </a:ext>
            </a:extLst>
          </p:cNvPr>
          <p:cNvSpPr/>
          <p:nvPr/>
        </p:nvSpPr>
        <p:spPr>
          <a:xfrm>
            <a:off x="1535185" y="5724387"/>
            <a:ext cx="2552302"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REVIEW</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7" name="Slide Number Placeholder 6">
            <a:extLst>
              <a:ext uri="{FF2B5EF4-FFF2-40B4-BE49-F238E27FC236}">
                <a16:creationId xmlns:a16="http://schemas.microsoft.com/office/drawing/2014/main" id="{0FCCFB97-60C5-41D7-97A7-D2B044686970}"/>
              </a:ext>
            </a:extLst>
          </p:cNvPr>
          <p:cNvSpPr>
            <a:spLocks noGrp="1"/>
          </p:cNvSpPr>
          <p:nvPr>
            <p:ph type="sldNum" sz="quarter" idx="12"/>
          </p:nvPr>
        </p:nvSpPr>
        <p:spPr>
          <a:xfrm>
            <a:off x="11200712" y="6190735"/>
            <a:ext cx="779767" cy="3651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0079420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James 3:18</a:t>
            </a: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6" y="1610688"/>
            <a:ext cx="10123414" cy="1540285"/>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accent1">
                    <a:lumMod val="60000"/>
                    <a:lumOff val="40000"/>
                  </a:schemeClr>
                </a:solidFill>
                <a:latin typeface="Candara" panose="020E0502030303020204" pitchFamily="34" charset="0"/>
              </a:rPr>
              <a:t>18</a:t>
            </a:r>
            <a:r>
              <a:rPr lang="en-US" sz="3600" b="1" i="1" dirty="0">
                <a:latin typeface="Candara" panose="020E0502030303020204" pitchFamily="34" charset="0"/>
              </a:rPr>
              <a:t> And the fruit of righteousness is sown in peace of them that make peace”</a:t>
            </a:r>
          </a:p>
        </p:txBody>
      </p:sp>
      <p:sp>
        <p:nvSpPr>
          <p:cNvPr id="7" name="Slide Number Placeholder 4">
            <a:extLst>
              <a:ext uri="{FF2B5EF4-FFF2-40B4-BE49-F238E27FC236}">
                <a16:creationId xmlns:a16="http://schemas.microsoft.com/office/drawing/2014/main" id="{3A455357-E5BB-4E5E-9AEB-462923A55792}"/>
              </a:ext>
            </a:extLst>
          </p:cNvPr>
          <p:cNvSpPr txBox="1">
            <a:spLocks/>
          </p:cNvSpPr>
          <p:nvPr/>
        </p:nvSpPr>
        <p:spPr>
          <a:xfrm>
            <a:off x="11192839" y="6185089"/>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12</a:t>
            </a:fld>
            <a:endParaRPr lang="en-US" dirty="0"/>
          </a:p>
        </p:txBody>
      </p:sp>
      <p:sp>
        <p:nvSpPr>
          <p:cNvPr id="9" name="Rectangle 8">
            <a:extLst>
              <a:ext uri="{FF2B5EF4-FFF2-40B4-BE49-F238E27FC236}">
                <a16:creationId xmlns:a16="http://schemas.microsoft.com/office/drawing/2014/main" id="{1934D9A0-8706-4F4F-B82B-38EE8C411593}"/>
              </a:ext>
            </a:extLst>
          </p:cNvPr>
          <p:cNvSpPr/>
          <p:nvPr/>
        </p:nvSpPr>
        <p:spPr>
          <a:xfrm>
            <a:off x="2494545" y="3112571"/>
            <a:ext cx="7228703" cy="3072518"/>
          </a:xfrm>
          <a:prstGeom prst="rect">
            <a:avLst/>
          </a:prstGeom>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schemeClr>
              </a:solidFill>
            </a:endParaRPr>
          </a:p>
        </p:txBody>
      </p:sp>
      <p:sp>
        <p:nvSpPr>
          <p:cNvPr id="8" name="Rectangle 7">
            <a:extLst>
              <a:ext uri="{FF2B5EF4-FFF2-40B4-BE49-F238E27FC236}">
                <a16:creationId xmlns:a16="http://schemas.microsoft.com/office/drawing/2014/main" id="{8C3BEEDD-6E8C-4B27-88B6-16C45F753D47}"/>
              </a:ext>
            </a:extLst>
          </p:cNvPr>
          <p:cNvSpPr/>
          <p:nvPr/>
        </p:nvSpPr>
        <p:spPr>
          <a:xfrm>
            <a:off x="3561231" y="3157348"/>
            <a:ext cx="5070619" cy="1107996"/>
          </a:xfrm>
          <a:prstGeom prst="rect">
            <a:avLst/>
          </a:prstGeom>
          <a:noFill/>
        </p:spPr>
        <p:txBody>
          <a:bodyPr wrap="none" lIns="91440" tIns="45720" rIns="91440" bIns="45720">
            <a:spAutoFit/>
          </a:bodyPr>
          <a:lstStyle/>
          <a:p>
            <a:pPr algn="ctr"/>
            <a:r>
              <a:rPr lang="en-US" sz="6600" b="1" cap="none" spc="0" dirty="0">
                <a:ln w="12700">
                  <a:solidFill>
                    <a:schemeClr val="accent1"/>
                  </a:solidFill>
                  <a:prstDash val="solid"/>
                </a:ln>
                <a:solidFill>
                  <a:schemeClr val="bg1">
                    <a:lumMod val="95000"/>
                    <a:lumOff val="5000"/>
                  </a:schemeClr>
                </a:solidFill>
                <a:effectLst>
                  <a:outerShdw blurRad="38100" dist="38100" dir="2700000" algn="tl">
                    <a:srgbClr val="000000">
                      <a:alpha val="43137"/>
                    </a:srgbClr>
                  </a:outerShdw>
                </a:effectLst>
                <a:latin typeface="Candara" panose="020E0502030303020204" pitchFamily="34" charset="0"/>
              </a:rPr>
              <a:t>CONCLUSION</a:t>
            </a:r>
            <a:endParaRPr lang="en-US" sz="6600" b="1" cap="none" spc="0" dirty="0">
              <a:ln w="9525">
                <a:solidFill>
                  <a:schemeClr val="bg1"/>
                </a:solidFill>
                <a:prstDash val="solid"/>
              </a:ln>
              <a:solidFill>
                <a:schemeClr val="bg1">
                  <a:lumMod val="95000"/>
                  <a:lumOff val="5000"/>
                </a:schemeClr>
              </a:solidFill>
              <a:effectLst>
                <a:outerShdw blurRad="38100" dist="38100" dir="2700000" algn="tl">
                  <a:srgbClr val="000000">
                    <a:alpha val="43137"/>
                  </a:srgb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73D81DF6-0A81-488D-BF59-E07947EF56A1}"/>
              </a:ext>
            </a:extLst>
          </p:cNvPr>
          <p:cNvSpPr/>
          <p:nvPr/>
        </p:nvSpPr>
        <p:spPr>
          <a:xfrm>
            <a:off x="3184349" y="4197922"/>
            <a:ext cx="5824380" cy="17299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ndara" panose="020E0502030303020204" pitchFamily="34" charset="0"/>
              </a:rPr>
              <a:t>Seek the Wisdom From Above!</a:t>
            </a:r>
          </a:p>
        </p:txBody>
      </p:sp>
    </p:spTree>
    <p:extLst>
      <p:ext uri="{BB962C8B-B14F-4D97-AF65-F5344CB8AC3E}">
        <p14:creationId xmlns:p14="http://schemas.microsoft.com/office/powerpoint/2010/main" val="1021121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250"/>
                                        <p:tgtEl>
                                          <p:spTgt spid="8"/>
                                        </p:tgtEl>
                                      </p:cBhvr>
                                    </p:animEffect>
                                  </p:childTnLst>
                                </p:cTn>
                              </p:par>
                            </p:childTnLst>
                          </p:cTn>
                        </p:par>
                        <p:par>
                          <p:cTn id="11" fill="hold">
                            <p:stCondLst>
                              <p:cond delay="1250"/>
                            </p:stCondLst>
                            <p:childTnLst>
                              <p:par>
                                <p:cTn id="12" presetID="1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157604" y="2708317"/>
            <a:ext cx="6198771" cy="1478282"/>
          </a:xfrm>
          <a:solidFill>
            <a:schemeClr val="tx1">
              <a:lumMod val="65000"/>
            </a:schemeClr>
          </a:solidFill>
          <a:ln>
            <a:solidFill>
              <a:schemeClr val="bg1">
                <a:lumMod val="85000"/>
              </a:schemeClr>
            </a:solidFill>
          </a:ln>
        </p:spPr>
        <p:txBody>
          <a:bodyPr>
            <a:normAutofit/>
          </a:bodyPr>
          <a:lstStyle/>
          <a:p>
            <a:pPr algn="ctr">
              <a:defRPr/>
            </a:pPr>
            <a:r>
              <a:rPr lang="en-US" altLang="en-US" sz="4400"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800"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29626" y="562397"/>
            <a:ext cx="10134599" cy="5709907"/>
          </a:xfrm>
          <a:solidFill>
            <a:schemeClr val="tx1">
              <a:lumMod val="65000"/>
            </a:schemeClr>
          </a:solidFill>
          <a:ln>
            <a:solidFill>
              <a:schemeClr val="bg1">
                <a:lumMod val="85000"/>
              </a:schemeClr>
            </a:solidFill>
          </a:ln>
        </p:spPr>
        <p:txBody>
          <a:bodyPr anchor="t">
            <a:normAutofit fontScale="92500" lnSpcReduction="1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5" name="Slide Number Placeholder 5">
            <a:extLst>
              <a:ext uri="{FF2B5EF4-FFF2-40B4-BE49-F238E27FC236}">
                <a16:creationId xmlns:a16="http://schemas.microsoft.com/office/drawing/2014/main" id="{EE0B9BEA-74FA-4154-92DD-682C8ADD9D87}"/>
              </a:ext>
            </a:extLst>
          </p:cNvPr>
          <p:cNvSpPr>
            <a:spLocks noGrp="1"/>
          </p:cNvSpPr>
          <p:nvPr>
            <p:ph type="sldNum" sz="quarter" idx="12"/>
          </p:nvPr>
        </p:nvSpPr>
        <p:spPr>
          <a:xfrm>
            <a:off x="11184458" y="6297018"/>
            <a:ext cx="779767" cy="365125"/>
          </a:xfrm>
        </p:spPr>
        <p:txBody>
          <a:bodyPr/>
          <a:lstStyle/>
          <a:p>
            <a:fld id="{D57F1E4F-1CFF-5643-939E-217C01CDF565}" type="slidenum">
              <a:rPr lang="en-US" smtClean="0"/>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James 3:17-18</a:t>
            </a:r>
          </a:p>
        </p:txBody>
      </p:sp>
      <p:sp>
        <p:nvSpPr>
          <p:cNvPr id="5" name="Slide Number Placeholder 3">
            <a:extLst>
              <a:ext uri="{FF2B5EF4-FFF2-40B4-BE49-F238E27FC236}">
                <a16:creationId xmlns:a16="http://schemas.microsoft.com/office/drawing/2014/main" id="{EA06D700-BFD4-4108-A873-1EC773A3FE0F}"/>
              </a:ext>
            </a:extLst>
          </p:cNvPr>
          <p:cNvSpPr>
            <a:spLocks noGrp="1"/>
          </p:cNvSpPr>
          <p:nvPr>
            <p:ph type="sldNum" sz="quarter" idx="12"/>
          </p:nvPr>
        </p:nvSpPr>
        <p:spPr>
          <a:xfrm>
            <a:off x="11192839" y="6192390"/>
            <a:ext cx="779767" cy="365125"/>
          </a:xfrm>
        </p:spPr>
        <p:txBody>
          <a:bodyPr/>
          <a:lstStyle/>
          <a:p>
            <a:fld id="{D57F1E4F-1CFF-5643-939E-217C01CDF565}" type="slidenum">
              <a:rPr lang="en-US" smtClean="0"/>
              <a:pPr/>
              <a:t>2</a:t>
            </a:fld>
            <a:endParaRPr lang="en-US" dirty="0"/>
          </a:p>
        </p:txBody>
      </p:sp>
      <p:sp>
        <p:nvSpPr>
          <p:cNvPr id="4" name="Rectangle 3">
            <a:extLst>
              <a:ext uri="{FF2B5EF4-FFF2-40B4-BE49-F238E27FC236}">
                <a16:creationId xmlns:a16="http://schemas.microsoft.com/office/drawing/2014/main" id="{DBDB4910-5B9E-49AA-84B4-3EC01D51744C}"/>
              </a:ext>
            </a:extLst>
          </p:cNvPr>
          <p:cNvSpPr/>
          <p:nvPr/>
        </p:nvSpPr>
        <p:spPr>
          <a:xfrm>
            <a:off x="3052119" y="1719063"/>
            <a:ext cx="5931243" cy="505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6" y="1610688"/>
            <a:ext cx="10123414" cy="3565320"/>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accent1">
                    <a:lumMod val="60000"/>
                    <a:lumOff val="40000"/>
                  </a:schemeClr>
                </a:solidFill>
                <a:latin typeface="Candara" panose="020E0502030303020204" pitchFamily="34" charset="0"/>
              </a:rPr>
              <a:t>17</a:t>
            </a:r>
            <a:r>
              <a:rPr lang="en-US" sz="3600" b="1" i="1" dirty="0">
                <a:latin typeface="Candara" panose="020E0502030303020204" pitchFamily="34" charset="0"/>
              </a:rPr>
              <a:t> But the wisdom that is from above is first pure, then peaceable, gentle, and easy to be intreated, full of mercy and good fruits, without partiality, and without hypocrisy. </a:t>
            </a:r>
            <a:r>
              <a:rPr lang="en-US" sz="3600" b="1" i="1" dirty="0">
                <a:solidFill>
                  <a:schemeClr val="accent1">
                    <a:lumMod val="60000"/>
                    <a:lumOff val="40000"/>
                  </a:schemeClr>
                </a:solidFill>
                <a:latin typeface="Candara" panose="020E0502030303020204" pitchFamily="34" charset="0"/>
              </a:rPr>
              <a:t>18</a:t>
            </a:r>
            <a:r>
              <a:rPr lang="en-US" sz="3600" b="1" i="1" dirty="0">
                <a:latin typeface="Candara" panose="020E0502030303020204" pitchFamily="34" charset="0"/>
              </a:rPr>
              <a:t> And the fruit of righteousness is sown in peace of them that make peace”</a:t>
            </a:r>
          </a:p>
        </p:txBody>
      </p:sp>
    </p:spTree>
    <p:extLst>
      <p:ext uri="{BB962C8B-B14F-4D97-AF65-F5344CB8AC3E}">
        <p14:creationId xmlns:p14="http://schemas.microsoft.com/office/powerpoint/2010/main" val="3938339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Introduction</a:t>
            </a:r>
          </a:p>
        </p:txBody>
      </p:sp>
      <p:sp>
        <p:nvSpPr>
          <p:cNvPr id="5" name="Slide Number Placeholder 3">
            <a:extLst>
              <a:ext uri="{FF2B5EF4-FFF2-40B4-BE49-F238E27FC236}">
                <a16:creationId xmlns:a16="http://schemas.microsoft.com/office/drawing/2014/main" id="{EA06D700-BFD4-4108-A873-1EC773A3FE0F}"/>
              </a:ext>
            </a:extLst>
          </p:cNvPr>
          <p:cNvSpPr>
            <a:spLocks noGrp="1"/>
          </p:cNvSpPr>
          <p:nvPr>
            <p:ph type="sldNum" sz="quarter" idx="12"/>
          </p:nvPr>
        </p:nvSpPr>
        <p:spPr>
          <a:xfrm>
            <a:off x="11192839" y="6192390"/>
            <a:ext cx="779767" cy="365125"/>
          </a:xfrm>
        </p:spPr>
        <p:txBody>
          <a:bodyPr/>
          <a:lstStyle/>
          <a:p>
            <a:fld id="{D57F1E4F-1CFF-5643-939E-217C01CDF565}" type="slidenum">
              <a:rPr lang="en-US" smtClean="0"/>
              <a:pPr/>
              <a:t>3</a:t>
            </a:fld>
            <a:endParaRPr lang="en-US" dirty="0"/>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46451" y="1594022"/>
            <a:ext cx="10437420" cy="5140410"/>
          </a:xfrm>
        </p:spPr>
        <p:txBody>
          <a:bodyPr>
            <a:normAutofit/>
          </a:bodyPr>
          <a:lstStyle/>
          <a:p>
            <a:pPr marL="0" indent="0">
              <a:buNone/>
            </a:pPr>
            <a:r>
              <a:rPr lang="en-US" sz="3600" b="1" dirty="0">
                <a:latin typeface="Candara" panose="020E0502030303020204" pitchFamily="34" charset="0"/>
              </a:rPr>
              <a:t>In the 3</a:t>
            </a:r>
            <a:r>
              <a:rPr lang="en-US" sz="3600" b="1" baseline="30000" dirty="0">
                <a:latin typeface="Candara" panose="020E0502030303020204" pitchFamily="34" charset="0"/>
              </a:rPr>
              <a:t>rd</a:t>
            </a:r>
            <a:r>
              <a:rPr lang="en-US" sz="3600" b="1" dirty="0">
                <a:latin typeface="Candara" panose="020E0502030303020204" pitchFamily="34" charset="0"/>
              </a:rPr>
              <a:t> Chapter of James he warns teachers </a:t>
            </a:r>
            <a:r>
              <a:rPr lang="en-US" sz="3600" dirty="0">
                <a:latin typeface="Candara" panose="020E0502030303020204" pitchFamily="34" charset="0"/>
              </a:rPr>
              <a:t>- vs. 1</a:t>
            </a:r>
          </a:p>
          <a:p>
            <a:pPr marL="0" indent="0">
              <a:buNone/>
            </a:pPr>
            <a:r>
              <a:rPr lang="en-US" sz="3600" b="1" dirty="0">
                <a:latin typeface="Candara" panose="020E0502030303020204" pitchFamily="34" charset="0"/>
              </a:rPr>
              <a:t>James warns of misuse of the tongue </a:t>
            </a:r>
            <a:r>
              <a:rPr lang="en-US" sz="3600" dirty="0">
                <a:latin typeface="Candara" panose="020E0502030303020204" pitchFamily="34" charset="0"/>
              </a:rPr>
              <a:t>- vss. 2-12</a:t>
            </a:r>
          </a:p>
          <a:p>
            <a:r>
              <a:rPr lang="en-US" sz="3200" dirty="0">
                <a:latin typeface="Candara" panose="020E0502030303020204" pitchFamily="34" charset="0"/>
              </a:rPr>
              <a:t>Likened to a bit and rudder - vss. 3-4</a:t>
            </a:r>
          </a:p>
          <a:p>
            <a:r>
              <a:rPr lang="en-US" sz="3200" dirty="0">
                <a:latin typeface="Candara" panose="020E0502030303020204" pitchFamily="34" charset="0"/>
              </a:rPr>
              <a:t>A small member of the body but can be deadly - vss. 5-6</a:t>
            </a:r>
          </a:p>
          <a:p>
            <a:r>
              <a:rPr lang="en-US" sz="3200" dirty="0">
                <a:latin typeface="Candara" panose="020E0502030303020204" pitchFamily="34" charset="0"/>
              </a:rPr>
              <a:t>We can tame a beast but not the tongue - vss. 7-8</a:t>
            </a:r>
          </a:p>
          <a:p>
            <a:r>
              <a:rPr lang="en-US" sz="3200" dirty="0">
                <a:latin typeface="Candara" panose="020E0502030303020204" pitchFamily="34" charset="0"/>
              </a:rPr>
              <a:t>Must control the tongue and use it to bless men by teaching </a:t>
            </a:r>
            <a:r>
              <a:rPr lang="en-US" sz="3200">
                <a:latin typeface="Candara" panose="020E0502030303020204" pitchFamily="34" charset="0"/>
              </a:rPr>
              <a:t>&amp; obeying </a:t>
            </a:r>
            <a:r>
              <a:rPr lang="en-US" sz="3200" dirty="0">
                <a:latin typeface="Candara" panose="020E0502030303020204" pitchFamily="34" charset="0"/>
              </a:rPr>
              <a:t>the truth of the gospel - vss. 9-12</a:t>
            </a:r>
          </a:p>
          <a:p>
            <a:pPr marL="0" indent="0">
              <a:buNone/>
            </a:pPr>
            <a:r>
              <a:rPr lang="en-US" sz="3600" b="1" dirty="0">
                <a:latin typeface="Candara" panose="020E0502030303020204" pitchFamily="34" charset="0"/>
              </a:rPr>
              <a:t>Defines the Wise man in a 7-fold manner </a:t>
            </a:r>
            <a:r>
              <a:rPr lang="en-US" sz="3600" dirty="0">
                <a:latin typeface="Candara" panose="020E0502030303020204" pitchFamily="34" charset="0"/>
              </a:rPr>
              <a:t>- vss. 13-18</a:t>
            </a: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815058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Pure</a:t>
            </a: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5" y="1610687"/>
            <a:ext cx="10051389" cy="4877795"/>
          </a:xfrm>
        </p:spPr>
        <p:txBody>
          <a:bodyPr>
            <a:normAutofit/>
          </a:bodyPr>
          <a:lstStyle/>
          <a:p>
            <a:pPr marL="0" indent="0">
              <a:buNone/>
            </a:pPr>
            <a:r>
              <a:rPr lang="en-US" sz="3600" b="1" i="1" dirty="0">
                <a:latin typeface="Candara" panose="020E0502030303020204" pitchFamily="34" charset="0"/>
              </a:rPr>
              <a:t>“Pure” </a:t>
            </a:r>
            <a:r>
              <a:rPr lang="en-US" sz="3600" dirty="0">
                <a:latin typeface="Candara" panose="020E0502030303020204" pitchFamily="34" charset="0"/>
              </a:rPr>
              <a:t>(</a:t>
            </a:r>
            <a:r>
              <a:rPr lang="en-US" sz="3600" i="1" dirty="0" err="1">
                <a:latin typeface="Candara" panose="020E0502030303020204" pitchFamily="34" charset="0"/>
              </a:rPr>
              <a:t>hagnos</a:t>
            </a:r>
            <a:r>
              <a:rPr lang="en-US" sz="3600" dirty="0">
                <a:latin typeface="Candara" panose="020E0502030303020204" pitchFamily="34" charset="0"/>
              </a:rPr>
              <a:t>) </a:t>
            </a:r>
            <a:r>
              <a:rPr lang="en-US" sz="3600" b="1" dirty="0">
                <a:latin typeface="Candara" panose="020E0502030303020204" pitchFamily="34" charset="0"/>
              </a:rPr>
              <a:t>- </a:t>
            </a:r>
            <a:r>
              <a:rPr lang="en-US" sz="3600" dirty="0">
                <a:latin typeface="Candara" panose="020E0502030303020204" pitchFamily="34" charset="0"/>
              </a:rPr>
              <a:t>“pure, chaste, modest, innocent, blameless”</a:t>
            </a:r>
            <a:r>
              <a:rPr lang="en-US" sz="3600" i="1" dirty="0">
                <a:latin typeface="Candara" panose="020E0502030303020204" pitchFamily="34" charset="0"/>
              </a:rPr>
              <a:t>- </a:t>
            </a:r>
            <a:r>
              <a:rPr lang="en-US" sz="3600" b="1" i="1" dirty="0">
                <a:latin typeface="Candara" panose="020E0502030303020204" pitchFamily="34" charset="0"/>
              </a:rPr>
              <a:t>Moulton</a:t>
            </a:r>
          </a:p>
          <a:p>
            <a:r>
              <a:rPr lang="en-US" sz="3200" dirty="0">
                <a:latin typeface="Candara" panose="020E0502030303020204" pitchFamily="34" charset="0"/>
              </a:rPr>
              <a:t>Like the undefiled chastity of a virgin bride</a:t>
            </a:r>
          </a:p>
          <a:p>
            <a:pPr lvl="1"/>
            <a:r>
              <a:rPr lang="en-US" sz="2800" dirty="0">
                <a:latin typeface="Candara" panose="020E0502030303020204" pitchFamily="34" charset="0"/>
              </a:rPr>
              <a:t>2 Corinthians 11:2</a:t>
            </a:r>
          </a:p>
          <a:p>
            <a:pPr marL="0" indent="0">
              <a:buNone/>
            </a:pPr>
            <a:r>
              <a:rPr lang="en-US" sz="3600" b="1" dirty="0">
                <a:latin typeface="Candara" panose="020E0502030303020204" pitchFamily="34" charset="0"/>
              </a:rPr>
              <a:t>The Christian’s religion must be pure</a:t>
            </a:r>
          </a:p>
          <a:p>
            <a:r>
              <a:rPr lang="en-US" sz="3200" dirty="0">
                <a:latin typeface="Candara" panose="020E0502030303020204" pitchFamily="34" charset="0"/>
              </a:rPr>
              <a:t>James 1:27</a:t>
            </a:r>
          </a:p>
          <a:p>
            <a:pPr marL="0" indent="0">
              <a:buNone/>
            </a:pPr>
            <a:r>
              <a:rPr lang="en-US" sz="3600" b="1" dirty="0">
                <a:latin typeface="Candara" panose="020E0502030303020204" pitchFamily="34" charset="0"/>
              </a:rPr>
              <a:t>Heavenly wisdom is free from stains &amp; blemishes of sin &amp; not producing anything evil - PURE</a:t>
            </a: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7" name="Slide Number Placeholder 3">
            <a:extLst>
              <a:ext uri="{FF2B5EF4-FFF2-40B4-BE49-F238E27FC236}">
                <a16:creationId xmlns:a16="http://schemas.microsoft.com/office/drawing/2014/main" id="{C406A1CB-470F-468D-9528-724FCD781C4C}"/>
              </a:ext>
            </a:extLst>
          </p:cNvPr>
          <p:cNvSpPr>
            <a:spLocks noGrp="1"/>
          </p:cNvSpPr>
          <p:nvPr>
            <p:ph type="sldNum" sz="quarter" idx="12"/>
          </p:nvPr>
        </p:nvSpPr>
        <p:spPr>
          <a:xfrm>
            <a:off x="11192839" y="6180033"/>
            <a:ext cx="779767" cy="365125"/>
          </a:xfrm>
        </p:spPr>
        <p:txBody>
          <a:bodyPr/>
          <a:lstStyle/>
          <a:p>
            <a:fld id="{D57F1E4F-1CFF-5643-939E-217C01CDF565}" type="slidenum">
              <a:rPr lang="en-US" smtClean="0"/>
              <a:pPr/>
              <a:t>4</a:t>
            </a:fld>
            <a:endParaRPr lang="en-US" dirty="0"/>
          </a:p>
        </p:txBody>
      </p:sp>
      <p:sp>
        <p:nvSpPr>
          <p:cNvPr id="4" name="Oval 3">
            <a:extLst>
              <a:ext uri="{FF2B5EF4-FFF2-40B4-BE49-F238E27FC236}">
                <a16:creationId xmlns:a16="http://schemas.microsoft.com/office/drawing/2014/main" id="{F200CA5F-6BA4-46CD-9B1E-1421CDE930FF}"/>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1</a:t>
            </a:r>
          </a:p>
        </p:txBody>
      </p:sp>
    </p:spTree>
    <p:extLst>
      <p:ext uri="{BB962C8B-B14F-4D97-AF65-F5344CB8AC3E}">
        <p14:creationId xmlns:p14="http://schemas.microsoft.com/office/powerpoint/2010/main" val="1437714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Peaceable</a:t>
            </a:r>
            <a:br>
              <a:rPr lang="en-US" sz="4800" b="1" dirty="0">
                <a:latin typeface="Candara" panose="020E0502030303020204" pitchFamily="34" charset="0"/>
              </a:rPr>
            </a:b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5" y="1610687"/>
            <a:ext cx="10314437" cy="4502013"/>
          </a:xfrm>
        </p:spPr>
        <p:txBody>
          <a:bodyPr>
            <a:normAutofit/>
          </a:bodyPr>
          <a:lstStyle/>
          <a:p>
            <a:pPr marL="0" indent="0">
              <a:buNone/>
            </a:pPr>
            <a:r>
              <a:rPr lang="en-US" sz="3600" b="1" i="1" dirty="0">
                <a:latin typeface="Candara" panose="020E0502030303020204" pitchFamily="34" charset="0"/>
              </a:rPr>
              <a:t>“Peaceable” </a:t>
            </a:r>
            <a:r>
              <a:rPr lang="en-US" sz="3600" i="1" dirty="0">
                <a:latin typeface="Candara" panose="020E0502030303020204" pitchFamily="34" charset="0"/>
              </a:rPr>
              <a:t>(</a:t>
            </a:r>
            <a:r>
              <a:rPr lang="en-US" sz="3600" i="1" dirty="0" err="1">
                <a:latin typeface="Candara" panose="020E0502030303020204" pitchFamily="34" charset="0"/>
              </a:rPr>
              <a:t>eirenikos</a:t>
            </a:r>
            <a:r>
              <a:rPr lang="en-US" sz="3600" i="1" dirty="0">
                <a:latin typeface="Candara" panose="020E0502030303020204" pitchFamily="34" charset="0"/>
              </a:rPr>
              <a:t>) </a:t>
            </a:r>
            <a:r>
              <a:rPr lang="en-US" sz="3600" b="1" dirty="0">
                <a:latin typeface="Candara" panose="020E0502030303020204" pitchFamily="34" charset="0"/>
              </a:rPr>
              <a:t>- </a:t>
            </a:r>
            <a:r>
              <a:rPr lang="en-US" sz="3600" dirty="0">
                <a:latin typeface="Candara" panose="020E0502030303020204" pitchFamily="34" charset="0"/>
              </a:rPr>
              <a:t>“pertaining to peace; peaceable, disposed to peace and concord”</a:t>
            </a:r>
          </a:p>
          <a:p>
            <a:r>
              <a:rPr lang="en-US" sz="3200" b="1" i="1" dirty="0">
                <a:latin typeface="Candara" panose="020E0502030303020204" pitchFamily="34" charset="0"/>
              </a:rPr>
              <a:t> Moulton</a:t>
            </a:r>
          </a:p>
          <a:p>
            <a:pPr marL="0" indent="0">
              <a:buNone/>
            </a:pPr>
            <a:r>
              <a:rPr lang="en-US" sz="3600" b="1" dirty="0">
                <a:latin typeface="Candara" panose="020E0502030303020204" pitchFamily="34" charset="0"/>
              </a:rPr>
              <a:t>James is critical of the factious, falsely claiming they were wise - </a:t>
            </a:r>
            <a:r>
              <a:rPr lang="en-US" sz="3600" dirty="0">
                <a:latin typeface="Candara" panose="020E0502030303020204" pitchFamily="34" charset="0"/>
              </a:rPr>
              <a:t>James 3:14; 4:1-3</a:t>
            </a:r>
          </a:p>
          <a:p>
            <a:pPr marL="0" indent="0">
              <a:buNone/>
            </a:pPr>
            <a:r>
              <a:rPr lang="en-US" sz="3600" b="1" dirty="0">
                <a:latin typeface="Candara" panose="020E0502030303020204" pitchFamily="34" charset="0"/>
              </a:rPr>
              <a:t>Heavenly wisdom produces peace</a:t>
            </a:r>
          </a:p>
          <a:p>
            <a:r>
              <a:rPr lang="en-US" sz="3200" dirty="0">
                <a:latin typeface="Candara" panose="020E0502030303020204" pitchFamily="34" charset="0"/>
              </a:rPr>
              <a:t>Proverbs 3:13-17 </a:t>
            </a:r>
          </a:p>
          <a:p>
            <a:pPr marL="0" indent="0">
              <a:buNone/>
            </a:pPr>
            <a:endParaRPr lang="en-US" sz="3600" b="1" dirty="0">
              <a:latin typeface="Candara" panose="020E0502030303020204" pitchFamily="34" charset="0"/>
            </a:endParaRPr>
          </a:p>
          <a:p>
            <a:endParaRPr lang="en-US" sz="3600" b="1" i="1" dirty="0">
              <a:latin typeface="Candara" panose="020E0502030303020204" pitchFamily="34" charset="0"/>
            </a:endParaRP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7" name="Slide Number Placeholder 3">
            <a:extLst>
              <a:ext uri="{FF2B5EF4-FFF2-40B4-BE49-F238E27FC236}">
                <a16:creationId xmlns:a16="http://schemas.microsoft.com/office/drawing/2014/main" id="{CEFC52A9-5858-4107-BBEE-29C53B703B59}"/>
              </a:ext>
            </a:extLst>
          </p:cNvPr>
          <p:cNvSpPr txBox="1">
            <a:spLocks/>
          </p:cNvSpPr>
          <p:nvPr/>
        </p:nvSpPr>
        <p:spPr>
          <a:xfrm>
            <a:off x="11192839" y="6192390"/>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5</a:t>
            </a:fld>
            <a:endParaRPr lang="en-US" dirty="0"/>
          </a:p>
        </p:txBody>
      </p:sp>
      <p:sp>
        <p:nvSpPr>
          <p:cNvPr id="9" name="Oval 8">
            <a:extLst>
              <a:ext uri="{FF2B5EF4-FFF2-40B4-BE49-F238E27FC236}">
                <a16:creationId xmlns:a16="http://schemas.microsoft.com/office/drawing/2014/main" id="{47E758E3-144D-4C78-AEF1-B17245C59A7E}"/>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2</a:t>
            </a:r>
          </a:p>
        </p:txBody>
      </p:sp>
    </p:spTree>
    <p:extLst>
      <p:ext uri="{BB962C8B-B14F-4D97-AF65-F5344CB8AC3E}">
        <p14:creationId xmlns:p14="http://schemas.microsoft.com/office/powerpoint/2010/main" val="1522733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Gentle</a:t>
            </a:r>
            <a:br>
              <a:rPr lang="en-US" sz="4800" b="1" dirty="0">
                <a:latin typeface="Candara" panose="020E0502030303020204" pitchFamily="34" charset="0"/>
              </a:rPr>
            </a:b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5" y="1610688"/>
            <a:ext cx="10076441" cy="5068720"/>
          </a:xfrm>
        </p:spPr>
        <p:txBody>
          <a:bodyPr>
            <a:normAutofit/>
          </a:bodyPr>
          <a:lstStyle/>
          <a:p>
            <a:pPr marL="0" indent="0">
              <a:buNone/>
            </a:pPr>
            <a:r>
              <a:rPr lang="en-US" sz="3600" b="1" i="1" dirty="0">
                <a:latin typeface="Candara" panose="020E0502030303020204" pitchFamily="34" charset="0"/>
              </a:rPr>
              <a:t>“Gentle” </a:t>
            </a:r>
            <a:r>
              <a:rPr lang="en-US" sz="3600" dirty="0">
                <a:latin typeface="Candara" panose="020E0502030303020204" pitchFamily="34" charset="0"/>
              </a:rPr>
              <a:t>(</a:t>
            </a:r>
            <a:r>
              <a:rPr lang="en-US" sz="3600" i="1" dirty="0" err="1">
                <a:latin typeface="Candara" panose="020E0502030303020204" pitchFamily="34" charset="0"/>
              </a:rPr>
              <a:t>epieike</a:t>
            </a:r>
            <a:r>
              <a:rPr lang="en-US" sz="3600" dirty="0" err="1">
                <a:latin typeface="Candara" panose="020E0502030303020204" pitchFamily="34" charset="0"/>
              </a:rPr>
              <a:t>s</a:t>
            </a:r>
            <a:r>
              <a:rPr lang="en-US" sz="3600" dirty="0">
                <a:latin typeface="Candara" panose="020E0502030303020204" pitchFamily="34" charset="0"/>
              </a:rPr>
              <a:t>) - “</a:t>
            </a:r>
            <a:r>
              <a:rPr lang="en-US" sz="3600" dirty="0">
                <a:solidFill>
                  <a:schemeClr val="tx1"/>
                </a:solidFill>
                <a:latin typeface="Candara" panose="020E0502030303020204" pitchFamily="34" charset="0"/>
              </a:rPr>
              <a:t>fair, reasonable; gentle, mild, patient” </a:t>
            </a:r>
            <a:r>
              <a:rPr lang="en-US" sz="3600" b="1" i="1" dirty="0">
                <a:solidFill>
                  <a:schemeClr val="tx1"/>
                </a:solidFill>
                <a:latin typeface="Candara" panose="020E0502030303020204" pitchFamily="34" charset="0"/>
              </a:rPr>
              <a:t>- Moulton </a:t>
            </a:r>
          </a:p>
          <a:p>
            <a:pPr marL="0" indent="0">
              <a:buNone/>
            </a:pPr>
            <a:r>
              <a:rPr lang="en-US" sz="3600" b="1" dirty="0">
                <a:solidFill>
                  <a:schemeClr val="tx1"/>
                </a:solidFill>
                <a:latin typeface="Candara" panose="020E0502030303020204" pitchFamily="34" charset="0"/>
              </a:rPr>
              <a:t>The </a:t>
            </a:r>
            <a:r>
              <a:rPr lang="en-US" sz="3600" b="1" i="1" dirty="0">
                <a:solidFill>
                  <a:schemeClr val="tx1"/>
                </a:solidFill>
                <a:latin typeface="Candara" panose="020E0502030303020204" pitchFamily="34" charset="0"/>
              </a:rPr>
              <a:t>gentle</a:t>
            </a:r>
            <a:r>
              <a:rPr lang="en-US" sz="3600" b="1" dirty="0">
                <a:solidFill>
                  <a:schemeClr val="tx1"/>
                </a:solidFill>
                <a:latin typeface="Candara" panose="020E0502030303020204" pitchFamily="34" charset="0"/>
              </a:rPr>
              <a:t> are kind and not seeking opportunity to undermine or destroy</a:t>
            </a:r>
          </a:p>
          <a:p>
            <a:pPr marL="0" indent="0">
              <a:buNone/>
            </a:pPr>
            <a:r>
              <a:rPr lang="en-US" sz="3600" b="1" dirty="0">
                <a:solidFill>
                  <a:schemeClr val="tx1"/>
                </a:solidFill>
                <a:latin typeface="Candara" panose="020E0502030303020204" pitchFamily="34" charset="0"/>
              </a:rPr>
              <a:t>Jesus give us the example of this heavenly wisdom and described as one who was meek and gentle</a:t>
            </a:r>
          </a:p>
          <a:p>
            <a:r>
              <a:rPr lang="en-US" sz="3200" dirty="0">
                <a:solidFill>
                  <a:schemeClr val="tx1"/>
                </a:solidFill>
                <a:latin typeface="Candara" panose="020E0502030303020204" pitchFamily="34" charset="0"/>
              </a:rPr>
              <a:t>2 Corinthians 10:1; cf. Matthew 5:5</a:t>
            </a:r>
          </a:p>
          <a:p>
            <a:pPr marL="0" indent="0">
              <a:buNone/>
            </a:pPr>
            <a:endParaRPr lang="en-US" sz="3600" dirty="0">
              <a:latin typeface="Candara" panose="020E0502030303020204" pitchFamily="34" charset="0"/>
            </a:endParaRP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7" name="Slide Number Placeholder 3">
            <a:extLst>
              <a:ext uri="{FF2B5EF4-FFF2-40B4-BE49-F238E27FC236}">
                <a16:creationId xmlns:a16="http://schemas.microsoft.com/office/drawing/2014/main" id="{BE341507-EFBE-4A4D-80E1-EC7A423E0907}"/>
              </a:ext>
            </a:extLst>
          </p:cNvPr>
          <p:cNvSpPr>
            <a:spLocks noGrp="1"/>
          </p:cNvSpPr>
          <p:nvPr>
            <p:ph type="sldNum" sz="quarter" idx="12"/>
          </p:nvPr>
        </p:nvSpPr>
        <p:spPr>
          <a:xfrm>
            <a:off x="11205196" y="6192390"/>
            <a:ext cx="779767" cy="365125"/>
          </a:xfrm>
        </p:spPr>
        <p:txBody>
          <a:bodyPr/>
          <a:lstStyle/>
          <a:p>
            <a:fld id="{D57F1E4F-1CFF-5643-939E-217C01CDF565}" type="slidenum">
              <a:rPr lang="en-US" smtClean="0"/>
              <a:pPr/>
              <a:t>6</a:t>
            </a:fld>
            <a:endParaRPr lang="en-US" dirty="0"/>
          </a:p>
        </p:txBody>
      </p:sp>
      <p:sp>
        <p:nvSpPr>
          <p:cNvPr id="9" name="Oval 8">
            <a:extLst>
              <a:ext uri="{FF2B5EF4-FFF2-40B4-BE49-F238E27FC236}">
                <a16:creationId xmlns:a16="http://schemas.microsoft.com/office/drawing/2014/main" id="{CEC350E9-520B-4C87-807B-0FBCFEBE624E}"/>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3</a:t>
            </a:r>
          </a:p>
        </p:txBody>
      </p:sp>
    </p:spTree>
    <p:extLst>
      <p:ext uri="{BB962C8B-B14F-4D97-AF65-F5344CB8AC3E}">
        <p14:creationId xmlns:p14="http://schemas.microsoft.com/office/powerpoint/2010/main" val="2926893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Easy to Be Entreated</a:t>
            </a:r>
            <a:br>
              <a:rPr lang="en-US" sz="4800" b="1" dirty="0">
                <a:latin typeface="Candara" panose="020E0502030303020204" pitchFamily="34" charset="0"/>
              </a:rPr>
            </a:b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4" y="1610688"/>
            <a:ext cx="10552431" cy="4915372"/>
          </a:xfrm>
        </p:spPr>
        <p:txBody>
          <a:bodyPr>
            <a:normAutofit/>
          </a:bodyPr>
          <a:lstStyle/>
          <a:p>
            <a:pPr marL="0" indent="0">
              <a:buNone/>
            </a:pPr>
            <a:r>
              <a:rPr lang="en-US" sz="3600" b="1" i="1" dirty="0">
                <a:latin typeface="Candara" panose="020E0502030303020204" pitchFamily="34" charset="0"/>
              </a:rPr>
              <a:t>“Easy to be entreated” </a:t>
            </a:r>
            <a:r>
              <a:rPr lang="en-US" sz="3600" dirty="0">
                <a:latin typeface="Candara" panose="020E0502030303020204" pitchFamily="34" charset="0"/>
              </a:rPr>
              <a:t>(</a:t>
            </a:r>
            <a:r>
              <a:rPr lang="en-US" sz="3600" i="1" dirty="0">
                <a:latin typeface="Candara" panose="020E0502030303020204" pitchFamily="34" charset="0"/>
              </a:rPr>
              <a:t>epithets</a:t>
            </a:r>
            <a:r>
              <a:rPr lang="en-US" sz="3600" dirty="0">
                <a:latin typeface="Candara" panose="020E0502030303020204" pitchFamily="34" charset="0"/>
              </a:rPr>
              <a:t>) -  </a:t>
            </a:r>
            <a:r>
              <a:rPr lang="en-US" sz="3600" dirty="0">
                <a:solidFill>
                  <a:schemeClr val="tx1"/>
                </a:solidFill>
                <a:latin typeface="Candara" panose="020E0502030303020204" pitchFamily="34" charset="0"/>
              </a:rPr>
              <a:t>“easily persuaded, pliant (i.e., flexible, adaptable, yielding readily to influence or domination; compliant) </a:t>
            </a:r>
            <a:r>
              <a:rPr lang="en-US" sz="3600" b="1" i="1" dirty="0">
                <a:solidFill>
                  <a:schemeClr val="tx1"/>
                </a:solidFill>
                <a:latin typeface="Candara" panose="020E0502030303020204" pitchFamily="34" charset="0"/>
              </a:rPr>
              <a:t>- Moulton</a:t>
            </a:r>
          </a:p>
          <a:p>
            <a:pPr marL="0" indent="0">
              <a:buNone/>
            </a:pPr>
            <a:r>
              <a:rPr lang="en-US" sz="3600" b="1" dirty="0">
                <a:solidFill>
                  <a:schemeClr val="tx1"/>
                </a:solidFill>
                <a:latin typeface="Candara" panose="020E0502030303020204" pitchFamily="34" charset="0"/>
              </a:rPr>
              <a:t>This wisdom seeks the good of others, not self</a:t>
            </a:r>
          </a:p>
          <a:p>
            <a:r>
              <a:rPr lang="en-US" sz="3200" dirty="0">
                <a:solidFill>
                  <a:schemeClr val="tx1"/>
                </a:solidFill>
                <a:latin typeface="Candara" panose="020E0502030303020204" pitchFamily="34" charset="0"/>
              </a:rPr>
              <a:t>Willing to yield to others, while not compromising the truths of God’s Word</a:t>
            </a:r>
          </a:p>
          <a:p>
            <a:r>
              <a:rPr lang="en-US" sz="3200" dirty="0">
                <a:solidFill>
                  <a:schemeClr val="tx1"/>
                </a:solidFill>
                <a:latin typeface="Candara" panose="020E0502030303020204" pitchFamily="34" charset="0"/>
              </a:rPr>
              <a:t>This a fruit of true humility - 1 Peter 5:6</a:t>
            </a:r>
          </a:p>
          <a:p>
            <a:pPr marL="0" indent="0">
              <a:buNone/>
            </a:pPr>
            <a:endParaRPr lang="en-US" sz="3600" b="1" dirty="0">
              <a:latin typeface="Candara" panose="020E0502030303020204" pitchFamily="34" charset="0"/>
            </a:endParaRP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7" name="Slide Number Placeholder 3">
            <a:extLst>
              <a:ext uri="{FF2B5EF4-FFF2-40B4-BE49-F238E27FC236}">
                <a16:creationId xmlns:a16="http://schemas.microsoft.com/office/drawing/2014/main" id="{D0CA7EA9-930F-4A59-93C7-30A71BC49AF6}"/>
              </a:ext>
            </a:extLst>
          </p:cNvPr>
          <p:cNvSpPr>
            <a:spLocks noGrp="1"/>
          </p:cNvSpPr>
          <p:nvPr>
            <p:ph type="sldNum" sz="quarter" idx="12"/>
          </p:nvPr>
        </p:nvSpPr>
        <p:spPr>
          <a:xfrm>
            <a:off x="11202485" y="6189377"/>
            <a:ext cx="779767" cy="365125"/>
          </a:xfrm>
        </p:spPr>
        <p:txBody>
          <a:bodyPr/>
          <a:lstStyle/>
          <a:p>
            <a:fld id="{D57F1E4F-1CFF-5643-939E-217C01CDF565}" type="slidenum">
              <a:rPr lang="en-US" smtClean="0"/>
              <a:pPr/>
              <a:t>7</a:t>
            </a:fld>
            <a:endParaRPr lang="en-US" dirty="0"/>
          </a:p>
        </p:txBody>
      </p:sp>
      <p:sp>
        <p:nvSpPr>
          <p:cNvPr id="9" name="Oval 8">
            <a:extLst>
              <a:ext uri="{FF2B5EF4-FFF2-40B4-BE49-F238E27FC236}">
                <a16:creationId xmlns:a16="http://schemas.microsoft.com/office/drawing/2014/main" id="{21F38FCC-13A3-4B50-A820-58C31752ED17}"/>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4</a:t>
            </a:r>
          </a:p>
        </p:txBody>
      </p:sp>
    </p:spTree>
    <p:extLst>
      <p:ext uri="{BB962C8B-B14F-4D97-AF65-F5344CB8AC3E}">
        <p14:creationId xmlns:p14="http://schemas.microsoft.com/office/powerpoint/2010/main" val="989059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Full of Mercy and Good Fruits</a:t>
            </a:r>
            <a:br>
              <a:rPr lang="en-US" sz="4800" b="1" dirty="0">
                <a:latin typeface="Candara" panose="020E0502030303020204" pitchFamily="34" charset="0"/>
              </a:rPr>
            </a:b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5" y="1610688"/>
            <a:ext cx="10564957" cy="4840216"/>
          </a:xfrm>
        </p:spPr>
        <p:txBody>
          <a:bodyPr>
            <a:normAutofit lnSpcReduction="10000"/>
          </a:bodyPr>
          <a:lstStyle/>
          <a:p>
            <a:pPr marL="0" indent="0">
              <a:buNone/>
            </a:pPr>
            <a:r>
              <a:rPr lang="en-US" sz="3600" b="1" i="1" dirty="0">
                <a:latin typeface="Candara" panose="020E0502030303020204" pitchFamily="34" charset="0"/>
              </a:rPr>
              <a:t>“Full of mercy and good fruits” - </a:t>
            </a:r>
            <a:r>
              <a:rPr lang="en-US" sz="3600" dirty="0">
                <a:latin typeface="Candara" panose="020E0502030303020204" pitchFamily="34" charset="0"/>
              </a:rPr>
              <a:t>these</a:t>
            </a:r>
            <a:r>
              <a:rPr lang="en-US" sz="3600" b="1" i="1" dirty="0">
                <a:latin typeface="Candara" panose="020E0502030303020204" pitchFamily="34" charset="0"/>
              </a:rPr>
              <a:t> </a:t>
            </a:r>
            <a:r>
              <a:rPr lang="en-US" sz="3600" i="1" dirty="0">
                <a:latin typeface="Candara" panose="020E0502030303020204" pitchFamily="34" charset="0"/>
              </a:rPr>
              <a:t>a</a:t>
            </a:r>
            <a:r>
              <a:rPr lang="en-US" sz="3600" dirty="0">
                <a:latin typeface="Candara" panose="020E0502030303020204" pitchFamily="34" charset="0"/>
              </a:rPr>
              <a:t>re merciful (</a:t>
            </a:r>
            <a:r>
              <a:rPr lang="en-US" sz="3600" i="1" dirty="0" err="1">
                <a:latin typeface="Candara" panose="020E0502030303020204" pitchFamily="34" charset="0"/>
              </a:rPr>
              <a:t>eleos</a:t>
            </a:r>
            <a:r>
              <a:rPr lang="en-US" sz="3600" dirty="0">
                <a:latin typeface="Candara" panose="020E0502030303020204" pitchFamily="34" charset="0"/>
              </a:rPr>
              <a:t>) - “pity, mercy, compassion” </a:t>
            </a:r>
            <a:r>
              <a:rPr lang="en-US" sz="3600" b="1" i="1" dirty="0">
                <a:latin typeface="Candara" panose="020E0502030303020204" pitchFamily="34" charset="0"/>
              </a:rPr>
              <a:t>- Moulton</a:t>
            </a:r>
          </a:p>
          <a:p>
            <a:pPr marL="0" indent="0">
              <a:buNone/>
            </a:pPr>
            <a:r>
              <a:rPr lang="en-US" sz="3600" b="1" dirty="0">
                <a:latin typeface="Candara" panose="020E0502030303020204" pitchFamily="34" charset="0"/>
              </a:rPr>
              <a:t>The wicked will walk all over you to get what they want</a:t>
            </a:r>
          </a:p>
          <a:p>
            <a:pPr marL="0" indent="0">
              <a:buNone/>
            </a:pPr>
            <a:r>
              <a:rPr lang="en-US" sz="3600" b="1" dirty="0">
                <a:latin typeface="Candara" panose="020E0502030303020204" pitchFamily="34" charset="0"/>
              </a:rPr>
              <a:t>The wise are able to see the needs of others and feel their pain and suffering </a:t>
            </a:r>
            <a:r>
              <a:rPr lang="en-US" sz="3600" dirty="0">
                <a:latin typeface="Candara" panose="020E0502030303020204" pitchFamily="34" charset="0"/>
              </a:rPr>
              <a:t>- 1 John 3:17</a:t>
            </a:r>
          </a:p>
          <a:p>
            <a:pPr marL="0" indent="0">
              <a:buNone/>
            </a:pPr>
            <a:r>
              <a:rPr lang="en-US" sz="3600" b="1" dirty="0">
                <a:latin typeface="Candara" panose="020E0502030303020204" pitchFamily="34" charset="0"/>
              </a:rPr>
              <a:t>Acts of mercy are the </a:t>
            </a:r>
            <a:r>
              <a:rPr lang="en-US" sz="3600" b="1" i="1" dirty="0">
                <a:latin typeface="Candara" panose="020E0502030303020204" pitchFamily="34" charset="0"/>
              </a:rPr>
              <a:t>“</a:t>
            </a:r>
            <a:r>
              <a:rPr lang="en-US" sz="3600" b="1" i="1" u="sng" dirty="0">
                <a:latin typeface="Candara" panose="020E0502030303020204" pitchFamily="34" charset="0"/>
              </a:rPr>
              <a:t>fruits</a:t>
            </a:r>
            <a:r>
              <a:rPr lang="en-US" sz="3600" b="1" i="1" dirty="0">
                <a:latin typeface="Candara" panose="020E0502030303020204" pitchFamily="34" charset="0"/>
              </a:rPr>
              <a:t>” </a:t>
            </a:r>
            <a:r>
              <a:rPr lang="en-US" sz="3600" b="1" dirty="0">
                <a:latin typeface="Candara" panose="020E0502030303020204" pitchFamily="34" charset="0"/>
              </a:rPr>
              <a:t>this wisdom produces</a:t>
            </a:r>
          </a:p>
          <a:p>
            <a:r>
              <a:rPr lang="en-US" sz="3200" dirty="0">
                <a:latin typeface="Candara" panose="020E0502030303020204" pitchFamily="34" charset="0"/>
              </a:rPr>
              <a:t>James 2:8-13</a:t>
            </a: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4" name="Slide Number Placeholder 3">
            <a:extLst>
              <a:ext uri="{FF2B5EF4-FFF2-40B4-BE49-F238E27FC236}">
                <a16:creationId xmlns:a16="http://schemas.microsoft.com/office/drawing/2014/main" id="{828D2E02-8877-4114-8CF9-547B9B598C7D}"/>
              </a:ext>
            </a:extLst>
          </p:cNvPr>
          <p:cNvSpPr>
            <a:spLocks noGrp="1"/>
          </p:cNvSpPr>
          <p:nvPr>
            <p:ph type="sldNum" sz="quarter" idx="12"/>
          </p:nvPr>
        </p:nvSpPr>
        <p:spPr>
          <a:xfrm>
            <a:off x="11202485" y="6192390"/>
            <a:ext cx="779767" cy="365125"/>
          </a:xfrm>
        </p:spPr>
        <p:txBody>
          <a:bodyPr/>
          <a:lstStyle/>
          <a:p>
            <a:fld id="{D57F1E4F-1CFF-5643-939E-217C01CDF565}" type="slidenum">
              <a:rPr lang="en-US" smtClean="0"/>
              <a:pPr/>
              <a:t>8</a:t>
            </a:fld>
            <a:endParaRPr lang="en-US" dirty="0"/>
          </a:p>
        </p:txBody>
      </p:sp>
      <p:sp>
        <p:nvSpPr>
          <p:cNvPr id="7" name="Oval 6">
            <a:extLst>
              <a:ext uri="{FF2B5EF4-FFF2-40B4-BE49-F238E27FC236}">
                <a16:creationId xmlns:a16="http://schemas.microsoft.com/office/drawing/2014/main" id="{FB808FED-04E1-438F-81A2-5D681C18E04A}"/>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5</a:t>
            </a:r>
          </a:p>
        </p:txBody>
      </p:sp>
    </p:spTree>
    <p:extLst>
      <p:ext uri="{BB962C8B-B14F-4D97-AF65-F5344CB8AC3E}">
        <p14:creationId xmlns:p14="http://schemas.microsoft.com/office/powerpoint/2010/main" val="747654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1A5F-3074-4E40-9E36-C5F71D2A17A4}"/>
              </a:ext>
            </a:extLst>
          </p:cNvPr>
          <p:cNvSpPr>
            <a:spLocks noGrp="1"/>
          </p:cNvSpPr>
          <p:nvPr>
            <p:ph type="title"/>
          </p:nvPr>
        </p:nvSpPr>
        <p:spPr>
          <a:xfrm>
            <a:off x="1669410" y="520118"/>
            <a:ext cx="9826814" cy="939567"/>
          </a:xfrm>
        </p:spPr>
        <p:txBody>
          <a:bodyPr>
            <a:noAutofit/>
          </a:bodyPr>
          <a:lstStyle/>
          <a:p>
            <a:r>
              <a:rPr lang="en-US" sz="4800" b="1" dirty="0">
                <a:latin typeface="Candara" panose="020E0502030303020204" pitchFamily="34" charset="0"/>
              </a:rPr>
              <a:t>Without Partiality</a:t>
            </a:r>
            <a:br>
              <a:rPr lang="en-US" sz="4800" b="1" dirty="0">
                <a:latin typeface="Candara" panose="020E0502030303020204" pitchFamily="34" charset="0"/>
              </a:rPr>
            </a:b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9CC7C8-2315-4310-8128-15684992B918}"/>
              </a:ext>
            </a:extLst>
          </p:cNvPr>
          <p:cNvSpPr>
            <a:spLocks noGrp="1"/>
          </p:cNvSpPr>
          <p:nvPr>
            <p:ph idx="1"/>
          </p:nvPr>
        </p:nvSpPr>
        <p:spPr>
          <a:xfrm>
            <a:off x="1535186" y="1610688"/>
            <a:ext cx="10189176" cy="4888966"/>
          </a:xfrm>
        </p:spPr>
        <p:txBody>
          <a:bodyPr>
            <a:normAutofit/>
          </a:bodyPr>
          <a:lstStyle/>
          <a:p>
            <a:pPr marL="0" indent="0">
              <a:buNone/>
            </a:pPr>
            <a:r>
              <a:rPr lang="en-US" sz="3600" b="1" i="1" dirty="0">
                <a:latin typeface="Candara" panose="020E0502030303020204" pitchFamily="34" charset="0"/>
              </a:rPr>
              <a:t>“Without variance” </a:t>
            </a:r>
            <a:r>
              <a:rPr lang="en-US" sz="3600" dirty="0">
                <a:latin typeface="Candara" panose="020E0502030303020204" pitchFamily="34" charset="0"/>
              </a:rPr>
              <a:t>(</a:t>
            </a:r>
            <a:r>
              <a:rPr lang="en-US" sz="3600" i="1" dirty="0" err="1">
                <a:latin typeface="Candara" panose="020E0502030303020204" pitchFamily="34" charset="0"/>
              </a:rPr>
              <a:t>adiakritos</a:t>
            </a:r>
            <a:r>
              <a:rPr lang="en-US" sz="3600" dirty="0">
                <a:latin typeface="Candara" panose="020E0502030303020204" pitchFamily="34" charset="0"/>
              </a:rPr>
              <a:t>) - “undistinguishing, impartial” </a:t>
            </a:r>
            <a:r>
              <a:rPr lang="en-US" sz="3600" b="1" i="1" dirty="0">
                <a:latin typeface="Candara" panose="020E0502030303020204" pitchFamily="34" charset="0"/>
              </a:rPr>
              <a:t>- Moulton</a:t>
            </a:r>
          </a:p>
          <a:p>
            <a:pPr marL="0" indent="0">
              <a:buNone/>
            </a:pPr>
            <a:r>
              <a:rPr lang="en-US" sz="3600" b="1" dirty="0">
                <a:latin typeface="Candara" panose="020E0502030303020204" pitchFamily="34" charset="0"/>
              </a:rPr>
              <a:t>Not judging one on the outward appearance or their status in life </a:t>
            </a:r>
            <a:r>
              <a:rPr lang="en-US" sz="3600" dirty="0">
                <a:latin typeface="Candara" panose="020E0502030303020204" pitchFamily="34" charset="0"/>
              </a:rPr>
              <a:t>- James 2:1-7</a:t>
            </a:r>
          </a:p>
          <a:p>
            <a:pPr marL="0" indent="0">
              <a:buNone/>
            </a:pPr>
            <a:r>
              <a:rPr lang="en-US" sz="3600" b="1" dirty="0">
                <a:latin typeface="Candara" panose="020E0502030303020204" pitchFamily="34" charset="0"/>
              </a:rPr>
              <a:t>This means to show no favoritism or discrimination against another in any matter - </a:t>
            </a:r>
            <a:r>
              <a:rPr lang="en-US" sz="3600" dirty="0">
                <a:latin typeface="Candara" panose="020E0502030303020204" pitchFamily="34" charset="0"/>
              </a:rPr>
              <a:t>Galatians 3:27-28</a:t>
            </a:r>
          </a:p>
          <a:p>
            <a:r>
              <a:rPr lang="en-US" sz="3200" dirty="0">
                <a:latin typeface="Candara" panose="020E0502030303020204" pitchFamily="34" charset="0"/>
              </a:rPr>
              <a:t>Salvation is based on obedience to the truth, not race or gender - Acts 17:30</a:t>
            </a:r>
          </a:p>
        </p:txBody>
      </p:sp>
      <p:sp>
        <p:nvSpPr>
          <p:cNvPr id="5" name="Rectangle 4">
            <a:extLst>
              <a:ext uri="{FF2B5EF4-FFF2-40B4-BE49-F238E27FC236}">
                <a16:creationId xmlns:a16="http://schemas.microsoft.com/office/drawing/2014/main" id="{48EB5082-72D6-4BAB-9FE4-D7C75B7233B7}"/>
              </a:ext>
            </a:extLst>
          </p:cNvPr>
          <p:cNvSpPr/>
          <p:nvPr/>
        </p:nvSpPr>
        <p:spPr>
          <a:xfrm rot="16200000">
            <a:off x="-2178071" y="3571345"/>
            <a:ext cx="5508239" cy="707886"/>
          </a:xfrm>
          <a:prstGeom prst="rect">
            <a:avLst/>
          </a:prstGeom>
          <a:noFill/>
        </p:spPr>
        <p:txBody>
          <a:bodyPr wrap="none" lIns="91440" tIns="45720" rIns="91440" bIns="45720">
            <a:spAutoFit/>
          </a:bodyPr>
          <a:lstStyle/>
          <a:p>
            <a:pPr algn="ctr"/>
            <a:r>
              <a:rPr lang="en-US" sz="40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wisdom from above</a:t>
            </a:r>
            <a:endParaRPr lang="en-US" sz="40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9BC9AC10-409A-4062-B4AB-75C3DC2E4089}"/>
              </a:ext>
            </a:extLst>
          </p:cNvPr>
          <p:cNvSpPr/>
          <p:nvPr/>
        </p:nvSpPr>
        <p:spPr>
          <a:xfrm>
            <a:off x="361704" y="579768"/>
            <a:ext cx="707886" cy="769441"/>
          </a:xfrm>
          <a:prstGeom prst="rect">
            <a:avLst/>
          </a:prstGeom>
          <a:noFill/>
        </p:spPr>
        <p:txBody>
          <a:bodyPr wrap="square" lIns="91440" tIns="45720" rIns="91440" bIns="45720">
            <a:spAutoFit/>
          </a:bodyPr>
          <a:lstStyle/>
          <a:p>
            <a:pPr algn="ctr"/>
            <a:r>
              <a:rPr lang="en-US" sz="4400" b="1" i="1" dirty="0">
                <a:ln w="12700">
                  <a:solidFill>
                    <a:schemeClr val="accent1"/>
                  </a:solidFill>
                  <a:prstDash val="solid"/>
                </a:ln>
                <a:latin typeface="Candara" panose="020E0502030303020204" pitchFamily="34" charset="0"/>
              </a:rPr>
              <a:t>is</a:t>
            </a:r>
            <a:endParaRPr lang="en-US" sz="4400" b="1" i="1" cap="none" spc="0" dirty="0">
              <a:ln w="9525">
                <a:solidFill>
                  <a:schemeClr val="bg1"/>
                </a:solidFill>
                <a:prstDash val="solid"/>
              </a:ln>
              <a:latin typeface="Candara" panose="020E0502030303020204" pitchFamily="34" charset="0"/>
            </a:endParaRPr>
          </a:p>
        </p:txBody>
      </p:sp>
      <p:sp>
        <p:nvSpPr>
          <p:cNvPr id="4" name="Slide Number Placeholder 3">
            <a:extLst>
              <a:ext uri="{FF2B5EF4-FFF2-40B4-BE49-F238E27FC236}">
                <a16:creationId xmlns:a16="http://schemas.microsoft.com/office/drawing/2014/main" id="{2161E60D-2105-40EB-8DFB-D17F1059A553}"/>
              </a:ext>
            </a:extLst>
          </p:cNvPr>
          <p:cNvSpPr>
            <a:spLocks noGrp="1"/>
          </p:cNvSpPr>
          <p:nvPr>
            <p:ph type="sldNum" sz="quarter" idx="12"/>
          </p:nvPr>
        </p:nvSpPr>
        <p:spPr>
          <a:xfrm>
            <a:off x="11191731" y="6192390"/>
            <a:ext cx="779767" cy="365125"/>
          </a:xfrm>
        </p:spPr>
        <p:txBody>
          <a:bodyPr/>
          <a:lstStyle/>
          <a:p>
            <a:fld id="{D57F1E4F-1CFF-5643-939E-217C01CDF565}" type="slidenum">
              <a:rPr lang="en-US" smtClean="0"/>
              <a:pPr/>
              <a:t>9</a:t>
            </a:fld>
            <a:endParaRPr lang="en-US" dirty="0"/>
          </a:p>
        </p:txBody>
      </p:sp>
      <p:sp>
        <p:nvSpPr>
          <p:cNvPr id="7" name="Oval 6">
            <a:extLst>
              <a:ext uri="{FF2B5EF4-FFF2-40B4-BE49-F238E27FC236}">
                <a16:creationId xmlns:a16="http://schemas.microsoft.com/office/drawing/2014/main" id="{25C73F04-2090-4882-9350-69D5A8FA5A33}"/>
              </a:ext>
            </a:extLst>
          </p:cNvPr>
          <p:cNvSpPr/>
          <p:nvPr/>
        </p:nvSpPr>
        <p:spPr>
          <a:xfrm>
            <a:off x="10944613" y="241567"/>
            <a:ext cx="988540" cy="9183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6</a:t>
            </a:r>
          </a:p>
        </p:txBody>
      </p:sp>
    </p:spTree>
    <p:extLst>
      <p:ext uri="{BB962C8B-B14F-4D97-AF65-F5344CB8AC3E}">
        <p14:creationId xmlns:p14="http://schemas.microsoft.com/office/powerpoint/2010/main" val="451005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91FE0-E525-44F5-B24B-E8E5757CF5F2}">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Event design</Template>
  <TotalTime>0</TotalTime>
  <Words>2686</Words>
  <Application>Microsoft Office PowerPoint</Application>
  <PresentationFormat>Widescreen</PresentationFormat>
  <Paragraphs>179</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Candara</vt:lpstr>
      <vt:lpstr>Century Gothic</vt:lpstr>
      <vt:lpstr>Wingdings</vt:lpstr>
      <vt:lpstr>Wingdings 3</vt:lpstr>
      <vt:lpstr>Wisp</vt:lpstr>
      <vt:lpstr>“The Wisdom That is From Above”</vt:lpstr>
      <vt:lpstr>James 3:17-18</vt:lpstr>
      <vt:lpstr>Introduction</vt:lpstr>
      <vt:lpstr>Pure</vt:lpstr>
      <vt:lpstr>Peaceable </vt:lpstr>
      <vt:lpstr>Gentle </vt:lpstr>
      <vt:lpstr>Easy to Be Entreated </vt:lpstr>
      <vt:lpstr>Full of Mercy and Good Fruits </vt:lpstr>
      <vt:lpstr>Without Partiality </vt:lpstr>
      <vt:lpstr>Without Hypocrisy </vt:lpstr>
      <vt:lpstr>PowerPoint Presentation</vt:lpstr>
      <vt:lpstr>James 3:18</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2020-05-22T18:05:25Z</dcterms:created>
  <dcterms:modified xsi:type="dcterms:W3CDTF">2020-05-24T18:34:44Z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