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16"/>
  </p:notesMasterIdLst>
  <p:handoutMasterIdLst>
    <p:handoutMasterId r:id="rId17"/>
  </p:handoutMasterIdLst>
  <p:sldIdLst>
    <p:sldId id="268" r:id="rId5"/>
    <p:sldId id="273" r:id="rId6"/>
    <p:sldId id="275" r:id="rId7"/>
    <p:sldId id="299" r:id="rId8"/>
    <p:sldId id="270" r:id="rId9"/>
    <p:sldId id="271" r:id="rId10"/>
    <p:sldId id="272" r:id="rId11"/>
    <p:sldId id="300" r:id="rId12"/>
    <p:sldId id="269" r:id="rId13"/>
    <p:sldId id="303" r:id="rId14"/>
    <p:sldId id="298"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273" autoAdjust="0"/>
  </p:normalViewPr>
  <p:slideViewPr>
    <p:cSldViewPr snapToGrid="0" snapToObjects="1">
      <p:cViewPr varScale="1">
        <p:scale>
          <a:sx n="78" d="100"/>
          <a:sy n="78" d="100"/>
        </p:scale>
        <p:origin x="1812" y="78"/>
      </p:cViewPr>
      <p:guideLst/>
    </p:cSldViewPr>
  </p:slideViewPr>
  <p:notesTextViewPr>
    <p:cViewPr>
      <p:scale>
        <a:sx n="1" d="1"/>
        <a:sy n="1" d="1"/>
      </p:scale>
      <p:origin x="0" y="-864"/>
    </p:cViewPr>
  </p:notesTextViewPr>
  <p:notesViewPr>
    <p:cSldViewPr snapToGrid="0" snapToObjects="1">
      <p:cViewPr varScale="1">
        <p:scale>
          <a:sx n="83" d="100"/>
          <a:sy n="83" d="100"/>
        </p:scale>
        <p:origin x="3816" y="-8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a:lstStyle/>
        <a:p>
          <a:endParaRPr lang="en-US"/>
        </a:p>
      </dgm:t>
    </dgm:pt>
    <dgm:pt modelId="{AAC263CB-8256-4B03-92FE-1622698FB3E9}">
      <dgm:prSet/>
      <dgm:spPr>
        <a:ln w="57150"/>
      </dgm:spPr>
      <dgm:t>
        <a:bodyPr anchor="ctr"/>
        <a:lstStyle/>
        <a:p>
          <a:pPr algn="ctr"/>
          <a:r>
            <a:rPr lang="en-US" b="1" dirty="0">
              <a:solidFill>
                <a:schemeClr val="tx2"/>
              </a:solidFill>
              <a:latin typeface="Candara" panose="020E0502030303020204" pitchFamily="34" charset="0"/>
            </a:rPr>
            <a:t>Memorial</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pPr algn="ctr"/>
          <a:r>
            <a:rPr lang="en-US" b="1" dirty="0">
              <a:solidFill>
                <a:schemeClr val="tx2"/>
              </a:solidFill>
              <a:latin typeface="Candara" panose="020E0502030303020204" pitchFamily="34" charset="0"/>
            </a:rPr>
            <a:t>Proclamation</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pPr algn="ctr"/>
          <a:r>
            <a:rPr lang="en-US" b="1" dirty="0">
              <a:solidFill>
                <a:schemeClr val="tx2"/>
              </a:solidFill>
              <a:latin typeface="Candara" panose="020E0502030303020204" pitchFamily="34" charset="0"/>
            </a:rPr>
            <a:t>Communion</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05CB8F5C-D395-AD40-BBD9-53369BE84640}" type="pres">
      <dgm:prSet presAssocID="{D4503D04-C97E-4622-AE07-D0307CB3B4CA}" presName="vert0" presStyleCnt="0">
        <dgm:presLayoutVars>
          <dgm:dir/>
          <dgm:animOne val="branch"/>
          <dgm:animLvl val="lvl"/>
        </dgm:presLayoutVars>
      </dgm:prSet>
      <dgm:spPr/>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custLinFactNeighborX="187"/>
      <dgm:spPr/>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custLinFactNeighborX="0" custLinFactNeighborY="-765"/>
      <dgm:spPr/>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pt>
    <dgm:pt modelId="{9AF48A18-E74E-3E43-BCF5-5CD009AF241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1C480D9B-BFFF-487A-A296-1909F8771784}" type="presOf" srcId="{93A6A030-ABAB-4EFA-B539-0FDB3E07C1EF}" destId="{B705F7BA-757C-6549-9C73-2326015D6723}" srcOrd="0" destOrd="0" presId="urn:microsoft.com/office/officeart/2008/layout/LinedList"/>
    <dgm:cxn modelId="{6B5095C9-0410-4AA3-B27B-9F5461D584A9}" type="presOf" srcId="{AAC263CB-8256-4B03-92FE-1622698FB3E9}" destId="{ADE9C513-F9D6-7C40-9628-67B2B6D9AAB3}" srcOrd="0" destOrd="0" presId="urn:microsoft.com/office/officeart/2008/layout/LinedList"/>
    <dgm:cxn modelId="{5DCD85D4-C9AC-4FF9-8CF7-75A1DB339DF0}" type="presOf" srcId="{4E8D2E69-0173-4BD3-B96A-7A9C5DD12B47}" destId="{C98F729D-14CA-1448-A52F-24A02E051745}"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a:ln w="63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B303-C42A-0F46-B1B4-9FC2C90E8F5B}">
      <dsp:nvSpPr>
        <dsp:cNvPr id="0" name=""/>
        <dsp:cNvSpPr/>
      </dsp:nvSpPr>
      <dsp:spPr>
        <a:xfrm>
          <a:off x="0" y="1844"/>
          <a:ext cx="5139300" cy="0"/>
        </a:xfrm>
        <a:prstGeom prst="line">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E9C513-F9D6-7C40-9628-67B2B6D9AAB3}">
      <dsp:nvSpPr>
        <dsp:cNvPr id="0" name=""/>
        <dsp:cNvSpPr/>
      </dsp:nvSpPr>
      <dsp:spPr>
        <a:xfrm>
          <a:off x="0" y="1844"/>
          <a:ext cx="5139300" cy="1258186"/>
        </a:xfrm>
        <a:prstGeom prst="rect">
          <a:avLst/>
        </a:prstGeom>
        <a:noFill/>
        <a:ln w="57150">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b="1" kern="1200" dirty="0">
              <a:solidFill>
                <a:schemeClr val="tx2"/>
              </a:solidFill>
              <a:latin typeface="Candara" panose="020E0502030303020204" pitchFamily="34" charset="0"/>
            </a:rPr>
            <a:t>Memorial</a:t>
          </a:r>
        </a:p>
      </dsp:txBody>
      <dsp:txXfrm>
        <a:off x="0" y="1844"/>
        <a:ext cx="5139300" cy="1258186"/>
      </dsp:txXfrm>
    </dsp:sp>
    <dsp:sp modelId="{B6682269-A845-6E41-9BE5-F15128675201}">
      <dsp:nvSpPr>
        <dsp:cNvPr id="0" name=""/>
        <dsp:cNvSpPr/>
      </dsp:nvSpPr>
      <dsp:spPr>
        <a:xfrm>
          <a:off x="0" y="1260031"/>
          <a:ext cx="5139300" cy="0"/>
        </a:xfrm>
        <a:prstGeom prst="line">
          <a:avLst/>
        </a:prstGeom>
        <a:solidFill>
          <a:schemeClr val="accent2">
            <a:hueOff val="56720"/>
            <a:satOff val="6519"/>
            <a:lumOff val="-5196"/>
            <a:alphaOff val="0"/>
          </a:schemeClr>
        </a:solidFill>
        <a:ln w="9525" cap="rnd" cmpd="sng" algn="ctr">
          <a:solidFill>
            <a:schemeClr val="accent2">
              <a:hueOff val="56720"/>
              <a:satOff val="6519"/>
              <a:lumOff val="-519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98F729D-14CA-1448-A52F-24A02E051745}">
      <dsp:nvSpPr>
        <dsp:cNvPr id="0" name=""/>
        <dsp:cNvSpPr/>
      </dsp:nvSpPr>
      <dsp:spPr>
        <a:xfrm>
          <a:off x="0" y="1250406"/>
          <a:ext cx="5139300"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b="1" kern="1200" dirty="0">
              <a:solidFill>
                <a:schemeClr val="tx2"/>
              </a:solidFill>
              <a:latin typeface="Candara" panose="020E0502030303020204" pitchFamily="34" charset="0"/>
            </a:rPr>
            <a:t>Proclamation</a:t>
          </a:r>
        </a:p>
      </dsp:txBody>
      <dsp:txXfrm>
        <a:off x="0" y="1250406"/>
        <a:ext cx="5139300" cy="1258186"/>
      </dsp:txXfrm>
    </dsp:sp>
    <dsp:sp modelId="{D1894A20-DB91-634C-8782-9C8A13103FF6}">
      <dsp:nvSpPr>
        <dsp:cNvPr id="0" name=""/>
        <dsp:cNvSpPr/>
      </dsp:nvSpPr>
      <dsp:spPr>
        <a:xfrm>
          <a:off x="0" y="2518218"/>
          <a:ext cx="5139300" cy="0"/>
        </a:xfrm>
        <a:prstGeom prst="line">
          <a:avLst/>
        </a:prstGeom>
        <a:solidFill>
          <a:schemeClr val="accent2">
            <a:hueOff val="113439"/>
            <a:satOff val="13039"/>
            <a:lumOff val="-10393"/>
            <a:alphaOff val="0"/>
          </a:schemeClr>
        </a:solidFill>
        <a:ln w="9525" cap="rnd" cmpd="sng" algn="ctr">
          <a:solidFill>
            <a:schemeClr val="accent2">
              <a:hueOff val="113439"/>
              <a:satOff val="13039"/>
              <a:lumOff val="-1039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05F7BA-757C-6549-9C73-2326015D6723}">
      <dsp:nvSpPr>
        <dsp:cNvPr id="0" name=""/>
        <dsp:cNvSpPr/>
      </dsp:nvSpPr>
      <dsp:spPr>
        <a:xfrm>
          <a:off x="0" y="2518218"/>
          <a:ext cx="5139300"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b="1" kern="1200" dirty="0">
              <a:solidFill>
                <a:schemeClr val="tx2"/>
              </a:solidFill>
              <a:latin typeface="Candara" panose="020E0502030303020204" pitchFamily="34" charset="0"/>
            </a:rPr>
            <a:t>Communion</a:t>
          </a:r>
        </a:p>
      </dsp:txBody>
      <dsp:txXfrm>
        <a:off x="0" y="2518218"/>
        <a:ext cx="5139300" cy="12581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73E014-A6AA-472C-8E12-1D9B2DEC572D}"/>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2FAA60B8-51CB-4CEB-8F1F-B3D7B7F00CB7}"/>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6C2B26F-7429-404A-9C5E-0E429E02A42E}" type="datetimeFigureOut">
              <a:rPr lang="en-US" smtClean="0"/>
              <a:t>4/26/2020</a:t>
            </a:fld>
            <a:endParaRPr lang="en-US" dirty="0"/>
          </a:p>
        </p:txBody>
      </p:sp>
      <p:sp>
        <p:nvSpPr>
          <p:cNvPr id="4" name="Footer Placeholder 3">
            <a:extLst>
              <a:ext uri="{FF2B5EF4-FFF2-40B4-BE49-F238E27FC236}">
                <a16:creationId xmlns:a16="http://schemas.microsoft.com/office/drawing/2014/main" id="{4E884C44-A5E4-4BDA-B29B-03462F06884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080CB09A-41E4-4E88-82E6-007D82625163}"/>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B7AED79-B44F-46F7-9A9D-EC94587FA365}" type="slidenum">
              <a:rPr lang="en-US" smtClean="0"/>
              <a:t>‹#›</a:t>
            </a:fld>
            <a:endParaRPr lang="en-US" dirty="0"/>
          </a:p>
        </p:txBody>
      </p:sp>
    </p:spTree>
    <p:extLst>
      <p:ext uri="{BB962C8B-B14F-4D97-AF65-F5344CB8AC3E}">
        <p14:creationId xmlns:p14="http://schemas.microsoft.com/office/powerpoint/2010/main" val="3464231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15A0E3A-0C98-4EA0-AAC9-F2996360A904}" type="datetimeFigureOut">
              <a:rPr lang="en-US" smtClean="0"/>
              <a:t>4/26/2020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DAAE1FE-786B-4B83-86A4-F53D629261B4}" type="slidenum">
              <a:rPr lang="en-US" smtClean="0"/>
              <a:t>‹#›</a:t>
            </a:fld>
            <a:endParaRPr lang="en-US" dirty="0"/>
          </a:p>
        </p:txBody>
      </p:sp>
    </p:spTree>
    <p:extLst>
      <p:ext uri="{BB962C8B-B14F-4D97-AF65-F5344CB8AC3E}">
        <p14:creationId xmlns:p14="http://schemas.microsoft.com/office/powerpoint/2010/main" val="101549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1</a:t>
            </a:fld>
            <a:endParaRPr lang="en-US" dirty="0"/>
          </a:p>
        </p:txBody>
      </p:sp>
    </p:spTree>
    <p:extLst>
      <p:ext uri="{BB962C8B-B14F-4D97-AF65-F5344CB8AC3E}">
        <p14:creationId xmlns:p14="http://schemas.microsoft.com/office/powerpoint/2010/main" val="197685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4808537"/>
          </a:xfrm>
        </p:spPr>
        <p:txBody>
          <a:bodyPr/>
          <a:lstStyle/>
          <a:p>
            <a:r>
              <a:rPr lang="en-US" b="1" dirty="0"/>
              <a:t>Heb. 8-1-5 </a:t>
            </a:r>
            <a:r>
              <a:rPr lang="en-US" b="0" dirty="0"/>
              <a:t>-  Now of the things which we have spoken this is the sum: We have such an high priest, who is set on the right hand of the throne of the Majesty in the heavens; 2 A minister of the sanctuary, and of </a:t>
            </a:r>
            <a:r>
              <a:rPr lang="en-US" b="1" dirty="0"/>
              <a:t>the true tabernacle, which the Lord pitched, and not man</a:t>
            </a:r>
            <a:r>
              <a:rPr lang="en-US" b="0" dirty="0"/>
              <a:t>. 3 For every high priest is ordained to offer gifts and sacrifices: wherefore it is of necessity that this man have somewhat also to offer. 4 For if he were on earth, he should not be a priest, seeing that there are priests that offer gifts according to the law: 5 Who serve unto the example and shadow of heavenly things, as Moses was admonished of God when he was a about to make the tabernacle: for, </a:t>
            </a:r>
            <a:r>
              <a:rPr lang="en-US" b="1" dirty="0"/>
              <a:t>See, saith he, that thou make all things according to the pattern shewed to thee in the mount. See Ex. 25:1-9, 40. Ex. 26, 27</a:t>
            </a:r>
          </a:p>
          <a:p>
            <a:r>
              <a:rPr lang="en-US" b="1" dirty="0"/>
              <a:t>2 Tim. 1:13 </a:t>
            </a:r>
            <a:r>
              <a:rPr lang="en-US" b="0" dirty="0"/>
              <a:t>- </a:t>
            </a:r>
            <a:r>
              <a:rPr lang="en-US" b="1" dirty="0"/>
              <a:t>Hold fast </a:t>
            </a:r>
            <a:r>
              <a:rPr lang="en-US" b="1" u="sng" dirty="0"/>
              <a:t>the pattern of sound words </a:t>
            </a:r>
            <a:r>
              <a:rPr lang="en-US" b="1" dirty="0"/>
              <a:t>which you have heard from me, in faith and love which are in Christ Jesus. </a:t>
            </a:r>
            <a:r>
              <a:rPr lang="en-US" b="0" dirty="0"/>
              <a:t>(NKJV)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Tim. 1:16 </a:t>
            </a:r>
            <a:r>
              <a:rPr lang="en-US" b="0" dirty="0"/>
              <a:t>- Howbeit for this cause I obtained mercy, that in me first Jesus Christ might shew forth all longsuffering, </a:t>
            </a:r>
            <a:r>
              <a:rPr lang="en-US" b="1" u="sng" dirty="0"/>
              <a:t>for a pattern (ensample) to them which should hereafter believe on him to life everlasting</a:t>
            </a:r>
            <a:r>
              <a:rPr lang="en-US" b="1" dirty="0"/>
              <a:t>. - KJV</a:t>
            </a:r>
          </a:p>
          <a:p>
            <a:r>
              <a:rPr lang="en-US" b="1" dirty="0"/>
              <a:t>ASV - </a:t>
            </a:r>
            <a:r>
              <a:rPr lang="en-US" b="0" dirty="0"/>
              <a:t>howbeit for this cause I obtained mercy, that in me as chief might Jesus Christ show forth all his longsuffering, </a:t>
            </a:r>
            <a:r>
              <a:rPr lang="en-US" b="1" dirty="0"/>
              <a:t>for an ensample </a:t>
            </a:r>
            <a:r>
              <a:rPr lang="en-US" b="0" dirty="0"/>
              <a:t>of them that should thereafter believe on him unto eternal life.</a:t>
            </a:r>
          </a:p>
          <a:p>
            <a:r>
              <a:rPr lang="en-US" b="1" dirty="0"/>
              <a:t>Pattern</a:t>
            </a:r>
            <a:r>
              <a:rPr lang="en-US" b="0" dirty="0"/>
              <a:t> - </a:t>
            </a:r>
            <a:r>
              <a:rPr lang="en-US" b="0" dirty="0" err="1"/>
              <a:t>upotuposis</a:t>
            </a:r>
            <a:r>
              <a:rPr lang="en-US" b="0" dirty="0"/>
              <a:t>,  hoop-ot-</a:t>
            </a:r>
            <a:r>
              <a:rPr lang="en-US" b="0" dirty="0" err="1"/>
              <a:t>oop</a:t>
            </a:r>
            <a:r>
              <a:rPr lang="en-US" b="0" dirty="0"/>
              <a:t>'-o-sis - </a:t>
            </a:r>
            <a:r>
              <a:rPr lang="en-US" b="0" dirty="0" err="1"/>
              <a:t>typification</a:t>
            </a:r>
            <a:r>
              <a:rPr lang="en-US" b="0" dirty="0"/>
              <a:t> under (after), i.e. (concretely) a sketch (figuratively) for imitation:--form, pattern. </a:t>
            </a:r>
            <a:r>
              <a:rPr lang="en-US" b="1" dirty="0"/>
              <a:t>- Strong</a:t>
            </a:r>
          </a:p>
          <a:p>
            <a:r>
              <a:rPr lang="en-US" b="1" dirty="0"/>
              <a:t>Tit. 2:7 </a:t>
            </a:r>
            <a:r>
              <a:rPr lang="en-US" b="0" dirty="0"/>
              <a:t>- </a:t>
            </a:r>
            <a:r>
              <a:rPr lang="en-US" b="1" dirty="0"/>
              <a:t>In all things shewing thyself a pattern of good works</a:t>
            </a:r>
            <a:r>
              <a:rPr lang="en-US" b="0" dirty="0"/>
              <a:t>: in doctrine shewing </a:t>
            </a:r>
            <a:r>
              <a:rPr lang="en-US" b="0" dirty="0" err="1"/>
              <a:t>uncorruptness</a:t>
            </a:r>
            <a:r>
              <a:rPr lang="en-US" b="0" dirty="0"/>
              <a:t>, gravity, sincerity,</a:t>
            </a:r>
            <a:endParaRPr lang="en-US" b="1" dirty="0"/>
          </a:p>
          <a:p>
            <a:r>
              <a:rPr lang="en-US" b="1" dirty="0"/>
              <a:t>Acts 20:6-7 </a:t>
            </a:r>
            <a:r>
              <a:rPr lang="en-US" dirty="0"/>
              <a:t>- And we sailed away from Philippi after the days of unleavened bread, and came unto them to Troas in five days; where we abode seven days. 7 And upon the first day of the week, when the disciples came together to break bread, Paul preached unto them, ready to depart on the morrow; and continued his speech until midnight.</a:t>
            </a:r>
          </a:p>
          <a:p>
            <a:r>
              <a:rPr lang="en-US" b="1" i="1" dirty="0"/>
              <a:t>“</a:t>
            </a:r>
            <a:r>
              <a:rPr lang="en-US" b="1" i="1" u="sng" dirty="0"/>
              <a:t>upon the first day of the week, when the disciples came together</a:t>
            </a:r>
            <a:r>
              <a:rPr lang="en-US" b="1" i="1" dirty="0"/>
              <a:t>” </a:t>
            </a:r>
            <a:r>
              <a:rPr lang="en-US" dirty="0"/>
              <a:t>- </a:t>
            </a:r>
            <a:r>
              <a:rPr lang="en-US" b="1" i="1" dirty="0"/>
              <a:t>This, compared with 1 Cor. 16:2, and other similar allusions, plainly indicates that the Christian observance of the day afterwards distinctly called "the Lord's Day," was already a fixed practice of the churches. - JFB</a:t>
            </a:r>
          </a:p>
          <a:p>
            <a:r>
              <a:rPr lang="en-US" b="1" dirty="0"/>
              <a:t>1 Cor. 11:17-20 </a:t>
            </a:r>
            <a:r>
              <a:rPr lang="en-US" b="0" dirty="0"/>
              <a:t>- Now in this that I declare unto you I praise you not, </a:t>
            </a:r>
            <a:r>
              <a:rPr lang="en-US" b="1" dirty="0"/>
              <a:t>that ye come together </a:t>
            </a:r>
            <a:r>
              <a:rPr lang="en-US" b="0" dirty="0"/>
              <a:t>not for the better, but for the worse. 18 For first of all, </a:t>
            </a:r>
            <a:r>
              <a:rPr lang="en-US" b="1" dirty="0"/>
              <a:t>when ye come together in the church</a:t>
            </a:r>
            <a:r>
              <a:rPr lang="en-US" b="0" dirty="0"/>
              <a:t>, I hear that there be divisions among you; and I partly believe it. 19 For there must be also heresies among you, that they which are approved may be made manifest among you. {heresies: or, sects} 20 </a:t>
            </a:r>
            <a:r>
              <a:rPr lang="en-US" b="1" dirty="0"/>
              <a:t>When ye come together therefore into one plac</a:t>
            </a:r>
            <a:r>
              <a:rPr lang="en-US" b="0" dirty="0"/>
              <a:t>e, this is not to eat the Lord's supper.</a:t>
            </a:r>
          </a:p>
          <a:p>
            <a:r>
              <a:rPr lang="en-US" b="1" dirty="0"/>
              <a:t>Matt. 26:26-29 </a:t>
            </a:r>
            <a:r>
              <a:rPr lang="en-US" dirty="0"/>
              <a:t>-  26 And as they were eating, Jesus took bread, and blessed it, and brake it, and gave it to the disciples, and said, Take, eat; this is my body. 27 And he took the cup, and gave thanks, and gave it to them, saying, Drink ye all of it; 28 For this is my blood of the new testament, which is shed for many for the remission of sins. 29 But I say unto you, I will not drink henceforth of this fruit of the vine, until that day when I drink it new with you in my Father's kingdom.</a:t>
            </a:r>
          </a:p>
          <a:p>
            <a:r>
              <a:rPr lang="en-US" b="1" dirty="0"/>
              <a:t>1 Cor. 11:23-26 </a:t>
            </a:r>
            <a:r>
              <a:rPr lang="en-US" dirty="0"/>
              <a:t>-  For I have received of the Lord that which also I delivered unto you, That the Lord Jesus the same night in which he was betrayed took bread: 24 And when he had given thanks, he brake it, and said, Take, eat: this is my body, which is broken for you: this do in remembrance of me. 25 After the same manner also he took the cup, when he had supped, saying, This cup is the new testament in my blood: this do ye, as oft as ye drink it, in remembrance of me. </a:t>
            </a:r>
            <a:r>
              <a:rPr lang="en-US" b="1" dirty="0"/>
              <a:t>26 For as often as ye eat this bread, and drink this cup, ye do shew the Lord's death till he come. </a:t>
            </a:r>
          </a:p>
          <a:p>
            <a:r>
              <a:rPr lang="en-US" b="1" dirty="0"/>
              <a:t>1 Cor. 11:27-29 </a:t>
            </a:r>
            <a:r>
              <a:rPr lang="en-US" b="0" dirty="0"/>
              <a:t>-</a:t>
            </a:r>
            <a:r>
              <a:rPr lang="en-US" b="1" dirty="0"/>
              <a:t> </a:t>
            </a:r>
            <a:r>
              <a:rPr lang="en-US" dirty="0"/>
              <a:t>27 Wherefore whosoever shall eat this bread, and drink this cup of the Lord, unworthily, shall be guilty of the body and blood of the Lord. </a:t>
            </a:r>
            <a:r>
              <a:rPr lang="en-US" b="1" dirty="0"/>
              <a:t>28 But let a man examine himself</a:t>
            </a:r>
            <a:r>
              <a:rPr lang="en-US" dirty="0"/>
              <a:t>, and so let him eat of that bread, and drink of that cup. 29 For he that </a:t>
            </a:r>
            <a:r>
              <a:rPr lang="en-US" dirty="0" err="1"/>
              <a:t>eateth</a:t>
            </a:r>
            <a:r>
              <a:rPr lang="en-US" dirty="0"/>
              <a:t> and </a:t>
            </a:r>
            <a:r>
              <a:rPr lang="en-US" dirty="0" err="1"/>
              <a:t>drinketh</a:t>
            </a:r>
            <a:r>
              <a:rPr lang="en-US" dirty="0"/>
              <a:t> unworthily, </a:t>
            </a:r>
            <a:r>
              <a:rPr lang="en-US" dirty="0" err="1"/>
              <a:t>eateth</a:t>
            </a:r>
            <a:r>
              <a:rPr lang="en-US" dirty="0"/>
              <a:t> and </a:t>
            </a:r>
            <a:r>
              <a:rPr lang="en-US" dirty="0" err="1"/>
              <a:t>drinketh</a:t>
            </a:r>
            <a:r>
              <a:rPr lang="en-US" dirty="0"/>
              <a:t> damnation to himself, not discerning the Lord's body.</a:t>
            </a:r>
          </a:p>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10</a:t>
            </a:fld>
            <a:endParaRPr lang="en-US" dirty="0"/>
          </a:p>
        </p:txBody>
      </p:sp>
    </p:spTree>
    <p:extLst>
      <p:ext uri="{BB962C8B-B14F-4D97-AF65-F5344CB8AC3E}">
        <p14:creationId xmlns:p14="http://schemas.microsoft.com/office/powerpoint/2010/main" val="6129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A5B0FD4-7499-484D-93CA-790A0BE4DF7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568DFB26-8FE0-4A64-9AD7-191A11FCD6A8}"/>
              </a:ext>
            </a:extLst>
          </p:cNvPr>
          <p:cNvSpPr>
            <a:spLocks noGrp="1"/>
          </p:cNvSpPr>
          <p:nvPr>
            <p:ph type="body" idx="1"/>
          </p:nvPr>
        </p:nvSpPr>
        <p:spPr>
          <a:xfrm>
            <a:off x="0" y="4440239"/>
            <a:ext cx="7315200" cy="363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Acts 2:37 </a:t>
            </a:r>
            <a:r>
              <a:rPr lang="en-US" altLang="en-US" dirty="0"/>
              <a:t>- Now when they heard this, they were pricked in their heart, and said unto Peter and to the rest of the apostles, Men and brethren, </a:t>
            </a:r>
            <a:r>
              <a:rPr lang="en-US" altLang="en-US" b="1" dirty="0"/>
              <a:t>what shall we do?</a:t>
            </a:r>
          </a:p>
          <a:p>
            <a:r>
              <a:rPr lang="en-US" altLang="en-US" b="1" dirty="0"/>
              <a:t>Rom. 10:17 </a:t>
            </a:r>
            <a:r>
              <a:rPr lang="en-US" altLang="en-US" dirty="0"/>
              <a:t>- So then faith cometh by hearing, and hearing by the word of God.</a:t>
            </a:r>
          </a:p>
          <a:p>
            <a:r>
              <a:rPr lang="en-US" altLang="en-US" b="1" dirty="0"/>
              <a:t>Jn. 8:24 </a:t>
            </a:r>
            <a:r>
              <a:rPr lang="en-US" altLang="en-US" dirty="0"/>
              <a:t>-  I said therefore unto you, that ye shall die in your sins: for if ye believe not that I am he, ye shall die in your sins.</a:t>
            </a:r>
          </a:p>
          <a:p>
            <a:r>
              <a:rPr lang="en-US" altLang="en-US" b="1" dirty="0"/>
              <a:t>Acts. 17:30-31 </a:t>
            </a:r>
            <a:r>
              <a:rPr lang="en-US" altLang="en-US" dirty="0"/>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b="1" dirty="0"/>
              <a:t>Matt. 10:32 </a:t>
            </a:r>
            <a:r>
              <a:rPr lang="en-US" altLang="en-US" dirty="0"/>
              <a:t>- Whosoever therefore shall confess me before men, him will I confess also before my Father which is in heaven.</a:t>
            </a:r>
          </a:p>
          <a:p>
            <a:r>
              <a:rPr lang="en-US" altLang="en-US" b="1" dirty="0"/>
              <a:t>Acts 2:38 </a:t>
            </a:r>
            <a:r>
              <a:rPr lang="en-US" altLang="en-US" dirty="0"/>
              <a:t>- When Peter said unto them, Repent, and be baptized every one of you in the name of Jesus Christ for the remission of sins, and ye shall receive the gift of the Holy Ghost</a:t>
            </a:r>
          </a:p>
          <a:p>
            <a:r>
              <a:rPr lang="en-US" altLang="en-US" b="1" dirty="0"/>
              <a:t>Acts 8:21-23 </a:t>
            </a:r>
            <a:r>
              <a:rPr lang="en-US" altLang="en-US" dirty="0"/>
              <a:t>- Thou hast neither part nor lot in this matter: for thy heart is not right in the sight of God. 22 Repent therefore of this thy wickedness, and pray God, if perhaps the thought of thine heart may be forgiven thee. 23 For I perceive that thou art in the gall of bitterness, and in the bond of iniquity.</a:t>
            </a:r>
          </a:p>
          <a:p>
            <a:r>
              <a:rPr lang="en-US" altLang="en-US" b="1" dirty="0"/>
              <a:t>Rev. 2:10 </a:t>
            </a:r>
            <a:r>
              <a:rPr lang="en-US" altLang="en-US" dirty="0"/>
              <a:t>- Fear none of those things which thou shalt suffer: behold, the devil shall cast some of you into prison, that ye may be tried; and ye shall have tribulation ten days: </a:t>
            </a:r>
            <a:r>
              <a:rPr lang="en-US" altLang="en-US" b="1" dirty="0"/>
              <a:t>be thou faithful unto death, and I will give thee a crown of life.</a:t>
            </a:r>
          </a:p>
          <a:p>
            <a:endParaRPr lang="en-US" altLang="en-US" b="1" dirty="0"/>
          </a:p>
          <a:p>
            <a:endParaRPr lang="en-US" altLang="en-US" b="1" dirty="0"/>
          </a:p>
        </p:txBody>
      </p:sp>
      <p:sp>
        <p:nvSpPr>
          <p:cNvPr id="35844" name="Slide Number Placeholder 3">
            <a:extLst>
              <a:ext uri="{FF2B5EF4-FFF2-40B4-BE49-F238E27FC236}">
                <a16:creationId xmlns:a16="http://schemas.microsoft.com/office/drawing/2014/main" id="{B5BDF995-3FF8-43E7-8191-750A3C41C71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1805542" indent="-693434">
              <a:defRPr>
                <a:solidFill>
                  <a:schemeClr val="tx1"/>
                </a:solidFill>
                <a:latin typeface="Century Gothic" panose="020B0502020202020204" pitchFamily="34" charset="0"/>
              </a:defRPr>
            </a:lvl2pPr>
            <a:lvl3pPr marL="2778962" indent="-554745">
              <a:defRPr>
                <a:solidFill>
                  <a:schemeClr val="tx1"/>
                </a:solidFill>
                <a:latin typeface="Century Gothic" panose="020B0502020202020204" pitchFamily="34" charset="0"/>
              </a:defRPr>
            </a:lvl3pPr>
            <a:lvl4pPr marL="3888456" indent="-554745">
              <a:defRPr>
                <a:solidFill>
                  <a:schemeClr val="tx1"/>
                </a:solidFill>
                <a:latin typeface="Century Gothic" panose="020B0502020202020204" pitchFamily="34" charset="0"/>
              </a:defRPr>
            </a:lvl4pPr>
            <a:lvl5pPr marL="5000565" indent="-554745">
              <a:defRPr>
                <a:solidFill>
                  <a:schemeClr val="tx1"/>
                </a:solidFill>
                <a:latin typeface="Century Gothic" panose="020B0502020202020204" pitchFamily="34" charset="0"/>
              </a:defRPr>
            </a:lvl5pPr>
            <a:lvl6pPr marL="5754182" indent="-554745" defTabSz="753617" eaLnBrk="0" fontAlgn="base" hangingPunct="0">
              <a:spcBef>
                <a:spcPct val="0"/>
              </a:spcBef>
              <a:spcAft>
                <a:spcPct val="0"/>
              </a:spcAft>
              <a:defRPr>
                <a:solidFill>
                  <a:schemeClr val="tx1"/>
                </a:solidFill>
                <a:latin typeface="Century Gothic" panose="020B0502020202020204" pitchFamily="34" charset="0"/>
              </a:defRPr>
            </a:lvl6pPr>
            <a:lvl7pPr marL="6507803" indent="-554745" defTabSz="753617" eaLnBrk="0" fontAlgn="base" hangingPunct="0">
              <a:spcBef>
                <a:spcPct val="0"/>
              </a:spcBef>
              <a:spcAft>
                <a:spcPct val="0"/>
              </a:spcAft>
              <a:defRPr>
                <a:solidFill>
                  <a:schemeClr val="tx1"/>
                </a:solidFill>
                <a:latin typeface="Century Gothic" panose="020B0502020202020204" pitchFamily="34" charset="0"/>
              </a:defRPr>
            </a:lvl7pPr>
            <a:lvl8pPr marL="7261418" indent="-554745" defTabSz="753617" eaLnBrk="0" fontAlgn="base" hangingPunct="0">
              <a:spcBef>
                <a:spcPct val="0"/>
              </a:spcBef>
              <a:spcAft>
                <a:spcPct val="0"/>
              </a:spcAft>
              <a:defRPr>
                <a:solidFill>
                  <a:schemeClr val="tx1"/>
                </a:solidFill>
                <a:latin typeface="Century Gothic" panose="020B0502020202020204" pitchFamily="34" charset="0"/>
              </a:defRPr>
            </a:lvl8pPr>
            <a:lvl9pPr marL="8015034" indent="-554745" defTabSz="753617"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E4BC437-7D08-4CEE-BF90-B744861841D6}" type="slidenum">
              <a:rPr lang="en-US" altLang="en-US" smtClean="0">
                <a:latin typeface="Calibri" panose="020F0502020204030204" pitchFamily="34" charset="0"/>
              </a:rPr>
              <a:pPr fontAlgn="base">
                <a:spcBef>
                  <a:spcPct val="0"/>
                </a:spcBef>
                <a:spcAft>
                  <a:spcPct val="0"/>
                </a:spcAft>
              </a:pPr>
              <a:t>11</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 10:25 </a:t>
            </a:r>
            <a:r>
              <a:rPr lang="en-US" dirty="0"/>
              <a:t>- Let us hold fast the profession of our faith without wavering; (for he is faithful that promised;) 24 And let us consider </a:t>
            </a:r>
            <a:r>
              <a:rPr lang="en-US" u="sng" dirty="0"/>
              <a:t>one another </a:t>
            </a:r>
            <a:r>
              <a:rPr lang="en-US" b="1" u="sng" dirty="0"/>
              <a:t>to provoke (stir up) unto love and to good </a:t>
            </a:r>
            <a:r>
              <a:rPr lang="en-US" b="0" u="sng" dirty="0"/>
              <a:t>works</a:t>
            </a:r>
            <a:r>
              <a:rPr lang="en-US" dirty="0"/>
              <a:t>: </a:t>
            </a:r>
            <a:r>
              <a:rPr lang="en-US" b="1" dirty="0"/>
              <a:t>25 Not forsaking the assembling of ourselves together, as the manner of some is; </a:t>
            </a:r>
            <a:r>
              <a:rPr lang="en-US" b="1" u="sng" dirty="0"/>
              <a:t>but exhorting one another</a:t>
            </a:r>
            <a:r>
              <a:rPr lang="en-US" b="1" dirty="0"/>
              <a:t>: and so much the more, as ye see the day approaching</a:t>
            </a:r>
            <a:r>
              <a:rPr lang="en-US" dirty="0"/>
              <a:t>. 26 For if we sin </a:t>
            </a:r>
            <a:r>
              <a:rPr lang="en-US" dirty="0" err="1"/>
              <a:t>wilfully</a:t>
            </a:r>
            <a:r>
              <a:rPr lang="en-US" dirty="0"/>
              <a:t> after that we have received the knowledge of the truth, there </a:t>
            </a:r>
            <a:r>
              <a:rPr lang="en-US" dirty="0" err="1"/>
              <a:t>remaineth</a:t>
            </a:r>
            <a:r>
              <a:rPr lang="en-US" dirty="0"/>
              <a:t> no more sacrifice for sins,</a:t>
            </a:r>
          </a:p>
          <a:p>
            <a:r>
              <a:rPr lang="en-US" b="1" dirty="0"/>
              <a:t>Acts 20:7 </a:t>
            </a:r>
            <a:r>
              <a:rPr lang="en-US" dirty="0"/>
              <a:t>- And we sailed away from Philippi after the days of unleavened bread, and came unto them to Troas in five days; </a:t>
            </a:r>
            <a:r>
              <a:rPr lang="en-US" u="sng" dirty="0"/>
              <a:t>where we abode seven days</a:t>
            </a:r>
            <a:r>
              <a:rPr lang="en-US" dirty="0"/>
              <a:t>. </a:t>
            </a:r>
            <a:r>
              <a:rPr lang="en-US" b="1" dirty="0"/>
              <a:t>7 And upon the first day of the week, when the disciples came together </a:t>
            </a:r>
            <a:r>
              <a:rPr lang="en-US" b="1" u="sng" dirty="0"/>
              <a:t>to break bread</a:t>
            </a:r>
            <a:r>
              <a:rPr lang="en-US" b="1" dirty="0"/>
              <a:t>, Paul preached unto them, ready to depart on the morrow; and continued his speech until midnight.</a:t>
            </a:r>
          </a:p>
          <a:p>
            <a:r>
              <a:rPr lang="en-US" b="1" dirty="0"/>
              <a:t>Acts 2:41-47 - </a:t>
            </a:r>
            <a:r>
              <a:rPr lang="en-US" b="0" dirty="0"/>
              <a:t>Then they that gladly received his word were baptized: and the same day there were added unto them about three thousand souls. </a:t>
            </a:r>
            <a:r>
              <a:rPr lang="en-US" b="1" dirty="0"/>
              <a:t>42 And they continued </a:t>
            </a:r>
            <a:r>
              <a:rPr lang="en-US" b="1" dirty="0" err="1"/>
              <a:t>stedfastly</a:t>
            </a:r>
            <a:r>
              <a:rPr lang="en-US" b="1" dirty="0"/>
              <a:t> in the apostles' doctrine and fellowship, </a:t>
            </a:r>
            <a:r>
              <a:rPr lang="en-US" b="1" u="sng" dirty="0"/>
              <a:t>and in breaking of bread</a:t>
            </a:r>
            <a:r>
              <a:rPr lang="en-US" b="1" dirty="0"/>
              <a:t>, and in prayers.</a:t>
            </a:r>
            <a:r>
              <a:rPr lang="en-US" b="0" dirty="0"/>
              <a:t> 43 And fear came upon every soul: and many wonders and signs were done by the apostles. 44 And all that believed were together, and had all things common; 45 And sold their possessions and goods, and parted them to all men, as every man had need. </a:t>
            </a:r>
            <a:r>
              <a:rPr lang="en-US" b="1" dirty="0"/>
              <a:t>46 And they, continuing daily with one accord in the temple, and </a:t>
            </a:r>
            <a:r>
              <a:rPr lang="en-US" b="1" u="sng" dirty="0"/>
              <a:t>breaking bread from house to house, did eat their meat with gladness and singleness of heart</a:t>
            </a:r>
            <a:r>
              <a:rPr lang="en-US" b="1" dirty="0"/>
              <a:t>, </a:t>
            </a:r>
            <a:r>
              <a:rPr lang="en-US" b="0" dirty="0"/>
              <a:t>47 Praising God, and having </a:t>
            </a:r>
            <a:r>
              <a:rPr lang="en-US" b="0" dirty="0" err="1"/>
              <a:t>favour</a:t>
            </a:r>
            <a:r>
              <a:rPr lang="en-US" b="0" dirty="0"/>
              <a:t> with all the people. And the Lord added to the church daily such as should be saved.</a:t>
            </a:r>
          </a:p>
        </p:txBody>
      </p:sp>
      <p:sp>
        <p:nvSpPr>
          <p:cNvPr id="4" name="Slide Number Placeholder 3"/>
          <p:cNvSpPr>
            <a:spLocks noGrp="1"/>
          </p:cNvSpPr>
          <p:nvPr>
            <p:ph type="sldNum" sz="quarter" idx="5"/>
          </p:nvPr>
        </p:nvSpPr>
        <p:spPr/>
        <p:txBody>
          <a:bodyPr/>
          <a:lstStyle/>
          <a:p>
            <a:fld id="{CDAAE1FE-786B-4B83-86A4-F53D629261B4}" type="slidenum">
              <a:rPr lang="en-US" smtClean="0"/>
              <a:t>2</a:t>
            </a:fld>
            <a:endParaRPr lang="en-US" dirty="0"/>
          </a:p>
        </p:txBody>
      </p:sp>
    </p:spTree>
    <p:extLst>
      <p:ext uri="{BB962C8B-B14F-4D97-AF65-F5344CB8AC3E}">
        <p14:creationId xmlns:p14="http://schemas.microsoft.com/office/powerpoint/2010/main" val="191363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26:26-30 </a:t>
            </a:r>
            <a:r>
              <a:rPr lang="en-US" dirty="0"/>
              <a:t>- 26 And as they were eating, Jesus took bread, and blessed it, and brake it, and gave it to the disciples, and said, Take, eat; this is my body. 27 And he took the cup, and gave thanks, and gave it to them, saying, Drink ye all of it; 28 For this is my blood of the new testament, which is shed for many for the remission of sins. 29 But I say unto you, I will not drink henceforth of this </a:t>
            </a:r>
            <a:r>
              <a:rPr lang="en-US" b="1" dirty="0"/>
              <a:t>fruit of the vine</a:t>
            </a:r>
            <a:r>
              <a:rPr lang="en-US" dirty="0"/>
              <a:t>, until that day when I drink it new with you in my Father's kingdom. 30 And when they had sung an hymn, they went out into the mount of Olives. </a:t>
            </a:r>
          </a:p>
          <a:p>
            <a:r>
              <a:rPr lang="en-US" b="1" dirty="0"/>
              <a:t>Mk. 14:22-25 </a:t>
            </a:r>
            <a:r>
              <a:rPr lang="en-US" dirty="0"/>
              <a:t>- And as they did eat, Jesus took bread, and blessed, and brake it, and gave to them, and said, Take, eat: this is my body. 23 And he took the cup, and when he had given thanks, he gave it to them: and they all drank of it. 24 And he said unto them, This is my blood of the new testament, which is shed for many. 25 Verily I say unto you, I will drink </a:t>
            </a:r>
            <a:r>
              <a:rPr lang="en-US" b="1" dirty="0"/>
              <a:t>no more of the fruit of the vine</a:t>
            </a:r>
            <a:r>
              <a:rPr lang="en-US" dirty="0"/>
              <a:t>, until that day that I drink it new in the kingdom of God. </a:t>
            </a:r>
          </a:p>
          <a:p>
            <a:r>
              <a:rPr lang="en-US" b="1" dirty="0"/>
              <a:t>Lk. 22:19-20 </a:t>
            </a:r>
            <a:r>
              <a:rPr lang="en-US" dirty="0"/>
              <a:t>-  And he took bread, and gave thanks, and brake it, and gave unto them, saying, This is my body which is given for you: this do in remembrance of me. 20 Likewise also the cup after supper, saying, This cup is the new testament in my blood, which is shed for you.</a:t>
            </a:r>
          </a:p>
        </p:txBody>
      </p:sp>
      <p:sp>
        <p:nvSpPr>
          <p:cNvPr id="4" name="Slide Number Placeholder 3"/>
          <p:cNvSpPr>
            <a:spLocks noGrp="1"/>
          </p:cNvSpPr>
          <p:nvPr>
            <p:ph type="sldNum" sz="quarter" idx="5"/>
          </p:nvPr>
        </p:nvSpPr>
        <p:spPr/>
        <p:txBody>
          <a:bodyPr/>
          <a:lstStyle/>
          <a:p>
            <a:fld id="{CDAAE1FE-786B-4B83-86A4-F53D629261B4}" type="slidenum">
              <a:rPr lang="en-US" smtClean="0"/>
              <a:t>3</a:t>
            </a:fld>
            <a:endParaRPr lang="en-US" dirty="0"/>
          </a:p>
        </p:txBody>
      </p:sp>
    </p:spTree>
    <p:extLst>
      <p:ext uri="{BB962C8B-B14F-4D97-AF65-F5344CB8AC3E}">
        <p14:creationId xmlns:p14="http://schemas.microsoft.com/office/powerpoint/2010/main" val="40317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239"/>
            <a:ext cx="7315200" cy="4784784"/>
          </a:xfrm>
        </p:spPr>
        <p:txBody>
          <a:bodyPr/>
          <a:lstStyle/>
          <a:p>
            <a:r>
              <a:rPr lang="en-US" b="1" dirty="0"/>
              <a:t>1 Cor. 11:20-21</a:t>
            </a:r>
            <a:r>
              <a:rPr lang="en-US" dirty="0"/>
              <a:t> - When ye come together therefore into one place, this is not to eat the Lord's supper. 21 For in eating every one taketh before other his own supper: and one is hungry, and another is drunken.</a:t>
            </a:r>
          </a:p>
          <a:p>
            <a:r>
              <a:rPr lang="en-US" b="1" dirty="0"/>
              <a:t>1 Cor. 11:22 </a:t>
            </a:r>
            <a:r>
              <a:rPr lang="en-US" dirty="0"/>
              <a:t>- What? have ye not houses to eat and to drink in? or despise ye the church of God, and shame them that have not? What shall I say to you? shall I praise you in this? I praise you not.</a:t>
            </a:r>
          </a:p>
          <a:p>
            <a:r>
              <a:rPr lang="en-US" b="1" dirty="0"/>
              <a:t>Vs. 34 </a:t>
            </a:r>
            <a:r>
              <a:rPr lang="en-US" dirty="0"/>
              <a:t>- And if any man hunger, let him eat at home; that ye come not together unto condemnation. And the rest will I set in order when I come.</a:t>
            </a:r>
          </a:p>
          <a:p>
            <a:r>
              <a:rPr lang="en-US" b="1" dirty="0"/>
              <a:t>1 Cor. 11:27-29 </a:t>
            </a:r>
            <a:r>
              <a:rPr lang="en-US" dirty="0"/>
              <a:t>-  Wherefore whosoever shall eat this bread, and drink this cup of the Lord, unworthily, shall be guilty of the body and blood of the Lord. 28 But let a man examine himself, and so let him eat of that bread, and drink of that cup. 29 For he that </a:t>
            </a:r>
            <a:r>
              <a:rPr lang="en-US" dirty="0" err="1"/>
              <a:t>eateth</a:t>
            </a:r>
            <a:r>
              <a:rPr lang="en-US" dirty="0"/>
              <a:t> and </a:t>
            </a:r>
            <a:r>
              <a:rPr lang="en-US" dirty="0" err="1"/>
              <a:t>drinketh</a:t>
            </a:r>
            <a:r>
              <a:rPr lang="en-US" dirty="0"/>
              <a:t> unworthily, </a:t>
            </a:r>
            <a:r>
              <a:rPr lang="en-US" dirty="0" err="1"/>
              <a:t>eateth</a:t>
            </a:r>
            <a:r>
              <a:rPr lang="en-US" dirty="0"/>
              <a:t> and </a:t>
            </a:r>
            <a:r>
              <a:rPr lang="en-US" dirty="0" err="1"/>
              <a:t>drinketh</a:t>
            </a:r>
            <a:r>
              <a:rPr lang="en-US" dirty="0"/>
              <a:t> damnation to himself, </a:t>
            </a:r>
            <a:r>
              <a:rPr lang="en-US" b="1" u="sng" dirty="0"/>
              <a:t>not discerning the Lord's body</a:t>
            </a:r>
            <a:r>
              <a:rPr lang="en-US" dirty="0"/>
              <a:t>.</a:t>
            </a:r>
          </a:p>
          <a:p>
            <a:r>
              <a:rPr lang="en-US" b="1" dirty="0"/>
              <a:t>1 Cor. 11:30-32 </a:t>
            </a:r>
            <a:r>
              <a:rPr lang="en-US" dirty="0"/>
              <a:t>-  For this cause many are weak and sickly among you, and many sleep. 31 For if we would judge ourselves, we should not be judged. 32 But when we are judged, we are chastened of the Lord, that we should not be condemned with the world.</a:t>
            </a:r>
          </a:p>
          <a:p>
            <a:r>
              <a:rPr lang="en-US" b="1" dirty="0"/>
              <a:t>Heb. 12:5-14 </a:t>
            </a:r>
            <a:r>
              <a:rPr lang="en-US" dirty="0"/>
              <a:t>- And ye have forgotten the exhortation which </a:t>
            </a:r>
            <a:r>
              <a:rPr lang="en-US" dirty="0" err="1"/>
              <a:t>speaketh</a:t>
            </a:r>
            <a:r>
              <a:rPr lang="en-US" dirty="0"/>
              <a:t> unto you as unto children, My son, despise not thou the chastening of the Lord, nor faint when thou art rebuked of him: 6 For whom the Lord loveth he </a:t>
            </a:r>
            <a:r>
              <a:rPr lang="en-US" dirty="0" err="1"/>
              <a:t>chasteneth</a:t>
            </a:r>
            <a:r>
              <a:rPr lang="en-US" dirty="0"/>
              <a:t>, and </a:t>
            </a:r>
            <a:r>
              <a:rPr lang="en-US" dirty="0" err="1"/>
              <a:t>scourgeth</a:t>
            </a:r>
            <a:r>
              <a:rPr lang="en-US" dirty="0"/>
              <a:t> every son whom he </a:t>
            </a:r>
            <a:r>
              <a:rPr lang="en-US" dirty="0" err="1"/>
              <a:t>receiveth</a:t>
            </a:r>
            <a:r>
              <a:rPr lang="en-US" dirty="0"/>
              <a:t>. 7 If ye endure chastening, God </a:t>
            </a:r>
            <a:r>
              <a:rPr lang="en-US" dirty="0" err="1"/>
              <a:t>dealeth</a:t>
            </a:r>
            <a:r>
              <a:rPr lang="en-US" dirty="0"/>
              <a:t> with you as with sons; for what son is he whom the father </a:t>
            </a:r>
            <a:r>
              <a:rPr lang="en-US" dirty="0" err="1"/>
              <a:t>chasteneth</a:t>
            </a:r>
            <a:r>
              <a:rPr lang="en-US" dirty="0"/>
              <a:t> not? 8 But if ye be without chastisement, whereof all are partakers, then are ye </a:t>
            </a:r>
            <a:r>
              <a:rPr lang="en-US" strike="noStrike" baseline="0" dirty="0"/>
              <a:t>bastards</a:t>
            </a:r>
            <a:r>
              <a:rPr lang="en-US" strike="sngStrike" dirty="0"/>
              <a:t> </a:t>
            </a:r>
            <a:r>
              <a:rPr lang="en-US" b="1" dirty="0"/>
              <a:t>(illegitimate) </a:t>
            </a:r>
            <a:r>
              <a:rPr lang="en-US" dirty="0"/>
              <a:t>and not sons. 9 Furthermore we have had fathers of our flesh which corrected us, and we gave them reverence: shall we not much rather be in subjection unto the Father of spirits, and live? 10 For they verily for a few </a:t>
            </a:r>
            <a:r>
              <a:rPr lang="en-US" strike="noStrike" baseline="0" dirty="0"/>
              <a:t>days</a:t>
            </a:r>
            <a:r>
              <a:rPr lang="en-US" dirty="0"/>
              <a:t> chastened us after their own pleasure; but he for our profit, that we might be partakers of his holiness.11 Now no chastening for the present </a:t>
            </a:r>
            <a:r>
              <a:rPr lang="en-US" dirty="0" err="1"/>
              <a:t>seemeth</a:t>
            </a:r>
            <a:r>
              <a:rPr lang="en-US" dirty="0"/>
              <a:t> to be joyous, but grievous: nevertheless afterward it </a:t>
            </a:r>
            <a:r>
              <a:rPr lang="en-US" dirty="0" err="1"/>
              <a:t>yieldeth</a:t>
            </a:r>
            <a:r>
              <a:rPr lang="en-US" dirty="0"/>
              <a:t> the peaceable fruit of righteousness unto them which are exercised thereby. 12 Wherefore lift up the hands which hang down, and the feeble knees; 13 And make straight paths for your feet, lest that which is lame be turned out of the way; but let it rather be healed.14 Follow peace with all men, and holiness, without which no man shall see the Lord:</a:t>
            </a:r>
          </a:p>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4</a:t>
            </a:fld>
            <a:endParaRPr lang="en-US" dirty="0"/>
          </a:p>
        </p:txBody>
      </p:sp>
    </p:spTree>
    <p:extLst>
      <p:ext uri="{BB962C8B-B14F-4D97-AF65-F5344CB8AC3E}">
        <p14:creationId xmlns:p14="http://schemas.microsoft.com/office/powerpoint/2010/main" val="29909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9"/>
            <a:ext cx="7315201" cy="4999036"/>
          </a:xfrm>
        </p:spPr>
        <p:txBody>
          <a:bodyPr/>
          <a:lstStyle/>
          <a:p>
            <a:r>
              <a:rPr lang="en-US" b="1" dirty="0"/>
              <a:t>1 Cor. 11:23-25 </a:t>
            </a:r>
            <a:r>
              <a:rPr lang="en-US" dirty="0"/>
              <a:t>- For </a:t>
            </a:r>
            <a:r>
              <a:rPr lang="en-US" u="sng" dirty="0"/>
              <a:t>I have received of the Lord that which also I delivered unto you</a:t>
            </a:r>
            <a:r>
              <a:rPr lang="en-US" dirty="0"/>
              <a:t>, That the Lord Jesus the same night in which he was betrayed took bread: 24 And when he had given thanks, he brake it, and said, </a:t>
            </a:r>
            <a:r>
              <a:rPr lang="en-US" b="1" dirty="0"/>
              <a:t>Take, eat: this is my body, which is broken for you</a:t>
            </a:r>
            <a:r>
              <a:rPr lang="en-US" dirty="0"/>
              <a:t>: </a:t>
            </a:r>
            <a:r>
              <a:rPr lang="en-US" b="1" i="1" u="sng" dirty="0"/>
              <a:t>this do in remembrance of me</a:t>
            </a:r>
            <a:r>
              <a:rPr lang="en-US" dirty="0"/>
              <a:t>. 25 After the same manner also he took the cup, when he had supped, saying, This cup is the new testament in my blood</a:t>
            </a:r>
            <a:r>
              <a:rPr lang="en-US" i="1" dirty="0"/>
              <a:t>: </a:t>
            </a:r>
            <a:r>
              <a:rPr lang="en-US" b="1" i="1" u="sng" dirty="0"/>
              <a:t>this do ye, as oft as ye drink it, in remembrance of me</a:t>
            </a:r>
            <a:r>
              <a:rPr lang="en-US" dirty="0"/>
              <a:t>.</a:t>
            </a:r>
          </a:p>
          <a:p>
            <a:r>
              <a:rPr lang="en-US" b="1" dirty="0"/>
              <a:t>Heb. 9:11-17 </a:t>
            </a:r>
            <a:r>
              <a:rPr lang="en-US" dirty="0"/>
              <a:t>- But Christ being come an high priest of good things to come, by a greater and more perfect tabernacle, not made with hands, that is to say, not of this building; 12 Neither by the blood of goats and calves, but by his own blood he entered in once into the holy place, having obtained eternal redemption for us. 13 For if the blood of bulls and of goats, and the ashes of an heifer sprinkling the unclean, </a:t>
            </a:r>
            <a:r>
              <a:rPr lang="en-US" dirty="0" err="1"/>
              <a:t>sanctifieth</a:t>
            </a:r>
            <a:r>
              <a:rPr lang="en-US" dirty="0"/>
              <a:t> to the purifying of the flesh: 14 How much more shall the blood of Christ, who through the eternal Spirit offered himself without spot to God, purge your conscience from dead works to serve the living God? 15 And for this cause he is the mediator of the new testament, that by means of death, for the redemption of the transgressions that were under the first testament, they which are called might receive the promise of eternal inheritance. 16 For where a testament is, there must also of necessity be the death of the testator. 7 For a testament is of force after men are dead: otherwise it is of no strength at all while the testator </a:t>
            </a:r>
            <a:r>
              <a:rPr lang="en-US" dirty="0" err="1"/>
              <a:t>liveth</a:t>
            </a:r>
            <a:r>
              <a:rPr lang="en-US" dirty="0"/>
              <a:t>.</a:t>
            </a:r>
          </a:p>
          <a:p>
            <a:r>
              <a:rPr lang="en-US" b="1" dirty="0"/>
              <a:t>Eph. 1:7 </a:t>
            </a:r>
            <a:r>
              <a:rPr lang="en-US" dirty="0"/>
              <a:t>- In whom we have redemption through his blood, the forgiveness of sins, according to the riches of his grace;</a:t>
            </a:r>
          </a:p>
          <a:p>
            <a:r>
              <a:rPr lang="en-US" b="1" dirty="0"/>
              <a:t>Ex.. 12:17-24</a:t>
            </a:r>
            <a:r>
              <a:rPr lang="en-US" dirty="0"/>
              <a:t> - 17 And ye shall observe the </a:t>
            </a:r>
            <a:r>
              <a:rPr lang="en-US" b="1" dirty="0"/>
              <a:t>feast of unleavened bread</a:t>
            </a:r>
            <a:r>
              <a:rPr lang="en-US" dirty="0"/>
              <a:t>; for in this selfsame day have I brought your armies out of the land of Egypt: therefore shall ye observe this day in your generations by an ordinance for ever. 18 In the first month, on the fourteenth day of the month at even, ye shall eat unleavened bread, until the one and twentieth day of the month at even. 19 Seven days shall there be no leaven found in your houses: for whosoever </a:t>
            </a:r>
            <a:r>
              <a:rPr lang="en-US" dirty="0" err="1"/>
              <a:t>eateth</a:t>
            </a:r>
            <a:r>
              <a:rPr lang="en-US" dirty="0"/>
              <a:t> that which is leavened, even that soul shall be cut off from the congregation of Israel, whether he be a stranger, or born in the land. 20 Ye shall eat nothing leavened; in all your habitations shall ye eat unleavened bread. 21 Then Moses called for all the elders of Israel, and said unto them, Draw out and take you a lamb according to your families, and kill the </a:t>
            </a:r>
            <a:r>
              <a:rPr lang="en-US" dirty="0" err="1"/>
              <a:t>passover</a:t>
            </a:r>
            <a:r>
              <a:rPr lang="en-US" dirty="0"/>
              <a:t>.  22 And ye shall take a bunch of hyssop, and dip it in the blood that is in the </a:t>
            </a:r>
            <a:r>
              <a:rPr lang="en-US" dirty="0" err="1"/>
              <a:t>bason</a:t>
            </a:r>
            <a:r>
              <a:rPr lang="en-US" dirty="0"/>
              <a:t>, and strike the lintel and the two side posts with the blood that is in the </a:t>
            </a:r>
            <a:r>
              <a:rPr lang="en-US" dirty="0" err="1"/>
              <a:t>bason</a:t>
            </a:r>
            <a:r>
              <a:rPr lang="en-US" dirty="0"/>
              <a:t>; and none of you shall go out at the door of his house until the morning. 23 For the LORD will pass through to smite the Egyptians; and when he </a:t>
            </a:r>
            <a:r>
              <a:rPr lang="en-US" dirty="0" err="1"/>
              <a:t>seeth</a:t>
            </a:r>
            <a:r>
              <a:rPr lang="en-US" dirty="0"/>
              <a:t> the blood upon the lintel, and on the two side posts, </a:t>
            </a:r>
            <a:r>
              <a:rPr lang="en-US" b="1" dirty="0"/>
              <a:t>the LORD will </a:t>
            </a:r>
            <a:r>
              <a:rPr lang="en-US" b="1" u="sng" dirty="0"/>
              <a:t>pass over the door</a:t>
            </a:r>
            <a:r>
              <a:rPr lang="en-US" b="1" dirty="0"/>
              <a:t>, and will not suffer the destroyer to come in unto your houses to smite you.</a:t>
            </a:r>
            <a:r>
              <a:rPr lang="en-US" dirty="0"/>
              <a:t> </a:t>
            </a:r>
            <a:r>
              <a:rPr lang="en-US" b="1" dirty="0"/>
              <a:t>24 And ye shall observe this thing for an ordinance to thee and to thy sons for ever.</a:t>
            </a:r>
          </a:p>
          <a:p>
            <a:endParaRPr lang="en-US" b="1" dirty="0"/>
          </a:p>
        </p:txBody>
      </p:sp>
      <p:sp>
        <p:nvSpPr>
          <p:cNvPr id="4" name="Slide Number Placeholder 3"/>
          <p:cNvSpPr>
            <a:spLocks noGrp="1"/>
          </p:cNvSpPr>
          <p:nvPr>
            <p:ph type="sldNum" sz="quarter" idx="5"/>
          </p:nvPr>
        </p:nvSpPr>
        <p:spPr/>
        <p:txBody>
          <a:bodyPr/>
          <a:lstStyle/>
          <a:p>
            <a:fld id="{CDAAE1FE-786B-4B83-86A4-F53D629261B4}" type="slidenum">
              <a:rPr lang="en-US" smtClean="0"/>
              <a:t>5</a:t>
            </a:fld>
            <a:endParaRPr lang="en-US" dirty="0"/>
          </a:p>
        </p:txBody>
      </p:sp>
    </p:spTree>
    <p:extLst>
      <p:ext uri="{BB962C8B-B14F-4D97-AF65-F5344CB8AC3E}">
        <p14:creationId xmlns:p14="http://schemas.microsoft.com/office/powerpoint/2010/main" val="234616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4913311"/>
          </a:xfrm>
        </p:spPr>
        <p:txBody>
          <a:bodyPr/>
          <a:lstStyle/>
          <a:p>
            <a:r>
              <a:rPr lang="en-US" b="1" dirty="0"/>
              <a:t>1 Cor. 11:26 </a:t>
            </a:r>
            <a:r>
              <a:rPr lang="en-US" dirty="0"/>
              <a:t>- For as often (every first day of the week) as you eat this bread and drink this cup, you (shew) proclaim the Lord's death </a:t>
            </a:r>
            <a:r>
              <a:rPr lang="en-US" b="1" dirty="0"/>
              <a:t>till He comes</a:t>
            </a:r>
            <a:r>
              <a:rPr lang="en-US" dirty="0"/>
              <a:t>. . (NKJV) “Shew” =  </a:t>
            </a:r>
            <a:r>
              <a:rPr lang="en-US" b="1" i="1" dirty="0" err="1"/>
              <a:t>kataggello</a:t>
            </a:r>
            <a:r>
              <a:rPr lang="en-US" dirty="0"/>
              <a:t>,  </a:t>
            </a:r>
            <a:r>
              <a:rPr lang="en-US" dirty="0" err="1"/>
              <a:t>kat</a:t>
            </a:r>
            <a:r>
              <a:rPr lang="en-US" dirty="0"/>
              <a:t>-ang-gel’-lo Strong #2605 from 2596 and the base of 32; </a:t>
            </a:r>
            <a:r>
              <a:rPr lang="en-US" b="1" u="sng" dirty="0"/>
              <a:t>to proclaim, promulgate:--declare, preach, shew, speak of, teach</a:t>
            </a:r>
            <a:r>
              <a:rPr lang="en-US" dirty="0"/>
              <a:t>. “</a:t>
            </a:r>
            <a:r>
              <a:rPr lang="en-US" sz="1300" dirty="0"/>
              <a:t>When the saint partakes of the LS, </a:t>
            </a:r>
            <a:r>
              <a:rPr lang="en-US" sz="1300" b="1" u="sng" dirty="0"/>
              <a:t>they make a public proclamation of faith in the atoning blood of Jesus Christ</a:t>
            </a:r>
            <a:r>
              <a:rPr lang="en-US" sz="1300" dirty="0"/>
              <a:t>. This shall be done until we die or “</a:t>
            </a:r>
            <a:r>
              <a:rPr lang="en-US" sz="1300" i="1" dirty="0"/>
              <a:t>till he come</a:t>
            </a:r>
            <a:r>
              <a:rPr lang="en-US" sz="1300" dirty="0"/>
              <a:t>.”</a:t>
            </a:r>
            <a:endParaRPr lang="en-US" dirty="0"/>
          </a:p>
          <a:p>
            <a:r>
              <a:rPr lang="en-US" b="1" dirty="0"/>
              <a:t>Jn. 14:1-6 </a:t>
            </a:r>
            <a:r>
              <a:rPr lang="en-US" dirty="0"/>
              <a:t>- 1 Let not your heart be troubled: ye believe in God, believe also in me. 2 In my Father's house are many mansions: if it were not so, I would have told you. I go to prepare a place for you. </a:t>
            </a:r>
            <a:r>
              <a:rPr lang="en-US" b="1" dirty="0"/>
              <a:t>3</a:t>
            </a:r>
            <a:r>
              <a:rPr lang="en-US" dirty="0"/>
              <a:t> </a:t>
            </a:r>
            <a:r>
              <a:rPr lang="en-US" b="1" u="sng" dirty="0"/>
              <a:t>And if I go and prepare a place for you, I will come again, and receive you unto myself; that where I am, there ye may be also. </a:t>
            </a:r>
            <a:r>
              <a:rPr lang="en-US" dirty="0"/>
              <a:t>4 And whither I go ye know, and the way ye know. 5 Thomas saith unto him, Lord, we know not whither thou </a:t>
            </a:r>
            <a:r>
              <a:rPr lang="en-US" dirty="0" err="1"/>
              <a:t>goest</a:t>
            </a:r>
            <a:r>
              <a:rPr lang="en-US" dirty="0"/>
              <a:t>; and how can we know the way? 6 Jesus saith unto him, I am the way, the truth, and the life: no man cometh unto the Father, but by me.</a:t>
            </a:r>
          </a:p>
          <a:p>
            <a:r>
              <a:rPr lang="en-US" b="1" dirty="0"/>
              <a:t>Acts 1:7-11 </a:t>
            </a:r>
            <a:r>
              <a:rPr lang="en-US" dirty="0"/>
              <a:t>-  And he said unto them, It is not for you to know the times or the seasons, which the Father hath put in his own power. 8 But ye shall receive power, after that the Holy Ghost is come upon you: and ye shall be witnesses unto me both in Jerusalem, and in all Judaea, and in Samaria, and unto the uttermost part of the earth. 9 And when he had spoken these things, while they beheld, he was taken up; and a cloud received him out of their sight. 10 And while they looked </a:t>
            </a:r>
            <a:r>
              <a:rPr lang="en-US" dirty="0" err="1"/>
              <a:t>stedfastly</a:t>
            </a:r>
            <a:r>
              <a:rPr lang="en-US" dirty="0"/>
              <a:t> toward heaven as he went up, behold, two men stood by them in white apparel; 11 Which also said, Ye men of Galilee, why stand ye gazing up into heaven? this same Jesus, which is taken up from you into heaven, shall so come in like manner as ye have seen him go into heaven.</a:t>
            </a:r>
          </a:p>
          <a:p>
            <a:r>
              <a:rPr lang="en-US" b="1" dirty="0"/>
              <a:t>VS. 26 </a:t>
            </a:r>
            <a:r>
              <a:rPr lang="en-US" dirty="0"/>
              <a:t>- For as often as ye eat this bread, and drink this cup, ye do shew the Lord's death </a:t>
            </a:r>
            <a:r>
              <a:rPr lang="en-US" b="1" dirty="0"/>
              <a:t>till he comes</a:t>
            </a:r>
            <a:r>
              <a:rPr lang="en-US" dirty="0"/>
              <a:t>.</a:t>
            </a:r>
          </a:p>
          <a:p>
            <a:r>
              <a:rPr lang="en-US" b="1" dirty="0"/>
              <a:t>VSS. 24-25 </a:t>
            </a:r>
            <a:r>
              <a:rPr lang="en-US" dirty="0"/>
              <a:t>- 24 And when he had given thanks, he brake it, and said, Take, eat: this is my body, which is broken for you: </a:t>
            </a:r>
            <a:r>
              <a:rPr lang="en-US" b="1" dirty="0"/>
              <a:t>this do in remembrance of me</a:t>
            </a:r>
            <a:r>
              <a:rPr lang="en-US" dirty="0"/>
              <a:t>. 25 After the same manner also he took the cup, when he had supped, saying, This cup is the new testament in my blood: this do ye, as oft as ye drink it, </a:t>
            </a:r>
            <a:r>
              <a:rPr lang="en-US" b="1" dirty="0"/>
              <a:t>in remembrance of me.</a:t>
            </a:r>
          </a:p>
          <a:p>
            <a:r>
              <a:rPr lang="en-US" b="1" dirty="0"/>
              <a:t>VSS. 27-28 </a:t>
            </a:r>
            <a:r>
              <a:rPr lang="en-US" b="0" dirty="0"/>
              <a:t>-</a:t>
            </a:r>
            <a:r>
              <a:rPr lang="en-US" b="1" dirty="0"/>
              <a:t> </a:t>
            </a:r>
            <a:r>
              <a:rPr lang="en-US" b="0" dirty="0"/>
              <a:t>Wherefore whosoever shall eat this bread, and drink this cup of the Lord, unworthily, shall be guilty of the body and blood of the Lord. 28 </a:t>
            </a:r>
            <a:r>
              <a:rPr lang="en-US" b="1" dirty="0"/>
              <a:t>But let a man examine himself</a:t>
            </a:r>
            <a:r>
              <a:rPr lang="en-US" b="0" dirty="0"/>
              <a:t>, and so let him eat of that bread, and drink of that cup.</a:t>
            </a:r>
          </a:p>
          <a:p>
            <a:endParaRPr lang="en-US" sz="1300" dirty="0"/>
          </a:p>
        </p:txBody>
      </p:sp>
      <p:sp>
        <p:nvSpPr>
          <p:cNvPr id="4" name="Slide Number Placeholder 3"/>
          <p:cNvSpPr>
            <a:spLocks noGrp="1"/>
          </p:cNvSpPr>
          <p:nvPr>
            <p:ph type="sldNum" sz="quarter" idx="5"/>
          </p:nvPr>
        </p:nvSpPr>
        <p:spPr/>
        <p:txBody>
          <a:bodyPr/>
          <a:lstStyle/>
          <a:p>
            <a:fld id="{CDAAE1FE-786B-4B83-86A4-F53D629261B4}" type="slidenum">
              <a:rPr lang="en-US" smtClean="0"/>
              <a:t>6</a:t>
            </a:fld>
            <a:endParaRPr lang="en-US" dirty="0"/>
          </a:p>
        </p:txBody>
      </p:sp>
    </p:spTree>
    <p:extLst>
      <p:ext uri="{BB962C8B-B14F-4D97-AF65-F5344CB8AC3E}">
        <p14:creationId xmlns:p14="http://schemas.microsoft.com/office/powerpoint/2010/main" val="398949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4922837"/>
          </a:xfrm>
        </p:spPr>
        <p:txBody>
          <a:bodyPr/>
          <a:lstStyle/>
          <a:p>
            <a:r>
              <a:rPr lang="en-US" b="1" dirty="0"/>
              <a:t>1 Cor. 10:16 </a:t>
            </a:r>
            <a:r>
              <a:rPr lang="en-US" dirty="0"/>
              <a:t>- The cup of blessing which </a:t>
            </a:r>
            <a:r>
              <a:rPr lang="en-US" b="1" dirty="0"/>
              <a:t>we</a:t>
            </a:r>
            <a:r>
              <a:rPr lang="en-US" dirty="0"/>
              <a:t> bless, is it not the communion (fellowship) of the blood of Christ? The bread which we break, is it not the communion of the body of Christ? </a:t>
            </a:r>
          </a:p>
          <a:p>
            <a:r>
              <a:rPr lang="en-US" sz="1300" b="1" dirty="0"/>
              <a:t>1 Cor. 10:17</a:t>
            </a:r>
            <a:r>
              <a:rPr lang="en-US" sz="1300" dirty="0"/>
              <a:t> - For we being many (universally) are one bread, and one body (universally) : for we are all partakers of that one bread. (</a:t>
            </a:r>
            <a:r>
              <a:rPr lang="en-US" sz="1300" b="1" dirty="0"/>
              <a:t>The many are one as they partake of the one bread.)</a:t>
            </a:r>
            <a:endParaRPr lang="en-US" b="1" dirty="0"/>
          </a:p>
          <a:p>
            <a:r>
              <a:rPr lang="en-US" b="1" dirty="0"/>
              <a:t>Acts 2:42 </a:t>
            </a:r>
            <a:r>
              <a:rPr lang="en-US" dirty="0"/>
              <a:t>- And they (locally) continued </a:t>
            </a:r>
            <a:r>
              <a:rPr lang="en-US" dirty="0" err="1"/>
              <a:t>stedfastly</a:t>
            </a:r>
            <a:r>
              <a:rPr lang="en-US" dirty="0"/>
              <a:t> in the apostles' doctrine and fellowship , and in breaking of bread, and in prayers.</a:t>
            </a:r>
          </a:p>
          <a:p>
            <a:r>
              <a:rPr lang="en-US" b="1" dirty="0"/>
              <a:t>1 Jn. 1:7-9 </a:t>
            </a:r>
            <a:r>
              <a:rPr lang="en-US" dirty="0"/>
              <a:t>- But if we walk in the light, as he is in the light, we have fellowship one with another, and the blood of Jesus Christ his Son </a:t>
            </a:r>
            <a:r>
              <a:rPr lang="en-US" dirty="0" err="1"/>
              <a:t>cleanseth</a:t>
            </a:r>
            <a:r>
              <a:rPr lang="en-US" dirty="0"/>
              <a:t> us from all sin. 8 If we say that we have no sin, we deceive ourselves, and the truth is not in us. 9 If we confess our sins, he is faithful and just to forgive us our sins, and to cleanse us from all unrighteousness.</a:t>
            </a:r>
          </a:p>
          <a:p>
            <a:r>
              <a:rPr lang="en-US" b="1" dirty="0"/>
              <a:t>Eph. 1:3 </a:t>
            </a:r>
            <a:r>
              <a:rPr lang="en-US" b="0" dirty="0"/>
              <a:t>- Blessed be the God and Father of our Lord Jesus Christ, who hath blessed us with all spiritual blessings in heavenly places in Christ.</a:t>
            </a:r>
          </a:p>
          <a:p>
            <a:r>
              <a:rPr lang="en-US" b="0" dirty="0"/>
              <a:t>.</a:t>
            </a:r>
            <a:r>
              <a:rPr lang="en-US" b="1" dirty="0"/>
              <a:t>Acts 20:7 </a:t>
            </a:r>
            <a:r>
              <a:rPr lang="en-US" dirty="0"/>
              <a:t>- </a:t>
            </a:r>
            <a:r>
              <a:rPr lang="en-US" b="1" u="sng" dirty="0"/>
              <a:t>And upon the first day of the week, when the disciples (locally) came together to break bread</a:t>
            </a:r>
            <a:r>
              <a:rPr lang="en-US" dirty="0"/>
              <a:t>, Paul preached unto them, ready to depart on the morrow; and continued his speech until midnight.</a:t>
            </a:r>
          </a:p>
          <a:p>
            <a:r>
              <a:rPr lang="en-US" b="1" dirty="0"/>
              <a:t>1 Cor. 11:17-18 </a:t>
            </a:r>
            <a:r>
              <a:rPr lang="en-US" dirty="0"/>
              <a:t>- 17 Now in this that I declare unto you I praise you not, </a:t>
            </a:r>
            <a:r>
              <a:rPr lang="en-US" b="1" dirty="0"/>
              <a:t>that ye come together not for the better, but for the worse. </a:t>
            </a:r>
            <a:r>
              <a:rPr lang="en-US" dirty="0"/>
              <a:t>18 For first of all, </a:t>
            </a:r>
            <a:r>
              <a:rPr lang="en-US" b="1" dirty="0"/>
              <a:t>when ye come together in the church</a:t>
            </a:r>
            <a:r>
              <a:rPr lang="en-US" dirty="0"/>
              <a:t>, I hear that there be divisions among you; and I partly believe it. 19 For there must be also heresies among you, that they which are approved may be made manifest among you. 20 </a:t>
            </a:r>
            <a:r>
              <a:rPr lang="en-US" b="1" dirty="0"/>
              <a:t>When ye come together therefore into one place</a:t>
            </a:r>
            <a:r>
              <a:rPr lang="en-US" dirty="0"/>
              <a:t>, this is not to eat the Lord's supper. </a:t>
            </a:r>
            <a:r>
              <a:rPr lang="en-US" b="1" dirty="0"/>
              <a:t>33 </a:t>
            </a:r>
            <a:r>
              <a:rPr lang="en-US" dirty="0"/>
              <a:t> Wherefore, my brethren, </a:t>
            </a:r>
            <a:r>
              <a:rPr lang="en-US" b="1" dirty="0"/>
              <a:t>when ye come together to eat</a:t>
            </a:r>
            <a:r>
              <a:rPr lang="en-US" dirty="0"/>
              <a:t>, tarry one for another. </a:t>
            </a:r>
            <a:r>
              <a:rPr lang="en-US" b="1" dirty="0"/>
              <a:t>34</a:t>
            </a:r>
            <a:r>
              <a:rPr lang="en-US" dirty="0"/>
              <a:t> And if any man hunger, let him eat at home; </a:t>
            </a:r>
            <a:r>
              <a:rPr lang="en-US" b="1" dirty="0"/>
              <a:t>that ye come not together unto condemnation</a:t>
            </a:r>
            <a:r>
              <a:rPr lang="en-US" dirty="0"/>
              <a:t>. And the rest will I set in order when I come.</a:t>
            </a:r>
          </a:p>
          <a:p>
            <a:r>
              <a:rPr lang="en-US" b="1" dirty="0"/>
              <a:t>1 Cor. 14:23-26, 40 </a:t>
            </a:r>
            <a:r>
              <a:rPr lang="en-US" dirty="0"/>
              <a:t>-  23 If therefore </a:t>
            </a:r>
            <a:r>
              <a:rPr lang="en-US" b="1" dirty="0"/>
              <a:t>the whole church be come together into one place</a:t>
            </a:r>
            <a:r>
              <a:rPr lang="en-US" dirty="0"/>
              <a:t>, and all speak with tongues, and there come in those that are unlearned, or unbelievers, will they not say that ye are mad? 24 But if all prophesy, and there come in one that believeth not, or one unlearned, he is convinced of all, he is judged of all: 25 And thus are the secrets of his heart made manifest; and so falling down on his face he will worship God, and report that God is in you of a truth. </a:t>
            </a:r>
            <a:r>
              <a:rPr lang="en-US" b="1" dirty="0"/>
              <a:t>26</a:t>
            </a:r>
            <a:r>
              <a:rPr lang="en-US" dirty="0"/>
              <a:t> How is it then, brethren? </a:t>
            </a:r>
            <a:r>
              <a:rPr lang="en-US" b="1" dirty="0"/>
              <a:t>when ye come together,</a:t>
            </a:r>
            <a:r>
              <a:rPr lang="en-US" dirty="0"/>
              <a:t> every one of you hath a psalm, hath a doctrine, hath a tongue, hath a revelation, hath an interpretation. </a:t>
            </a:r>
            <a:r>
              <a:rPr lang="en-US" b="1" dirty="0"/>
              <a:t>Let all things be done unto edifying. 40 Let all things be done decently and in order.</a:t>
            </a:r>
          </a:p>
          <a:p>
            <a:endParaRPr lang="en-US" sz="1300" b="1" dirty="0"/>
          </a:p>
        </p:txBody>
      </p:sp>
      <p:sp>
        <p:nvSpPr>
          <p:cNvPr id="4" name="Slide Number Placeholder 3"/>
          <p:cNvSpPr>
            <a:spLocks noGrp="1"/>
          </p:cNvSpPr>
          <p:nvPr>
            <p:ph type="sldNum" sz="quarter" idx="5"/>
          </p:nvPr>
        </p:nvSpPr>
        <p:spPr/>
        <p:txBody>
          <a:bodyPr/>
          <a:lstStyle/>
          <a:p>
            <a:fld id="{CDAAE1FE-786B-4B83-86A4-F53D629261B4}" type="slidenum">
              <a:rPr lang="en-US" smtClean="0"/>
              <a:t>7</a:t>
            </a:fld>
            <a:endParaRPr lang="en-US" dirty="0"/>
          </a:p>
        </p:txBody>
      </p:sp>
    </p:spTree>
    <p:extLst>
      <p:ext uri="{BB962C8B-B14F-4D97-AF65-F5344CB8AC3E}">
        <p14:creationId xmlns:p14="http://schemas.microsoft.com/office/powerpoint/2010/main" val="306454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239"/>
            <a:ext cx="7238999" cy="4789486"/>
          </a:xfrm>
        </p:spPr>
        <p:txBody>
          <a:bodyPr/>
          <a:lstStyle/>
          <a:p>
            <a:r>
              <a:rPr lang="en-US" sz="1300" dirty="0"/>
              <a:t>The Lord's Supper has great significance. Our spirituality depends on the value and benefits of the Lord's death because we are bought with the body and blood of the Lord</a:t>
            </a:r>
          </a:p>
          <a:p>
            <a:r>
              <a:rPr lang="en-US" sz="1300" b="1" dirty="0"/>
              <a:t>Acts 20:28 </a:t>
            </a:r>
            <a:r>
              <a:rPr lang="en-US" sz="1300" dirty="0"/>
              <a:t>- Take heed therefore unto yourselves, and to all the flock, over the which the Holy Ghost hath made you overseers, to feed the church of God, </a:t>
            </a:r>
            <a:r>
              <a:rPr lang="en-US" sz="1300" b="1" dirty="0"/>
              <a:t>which he hath purchased with his own blood. </a:t>
            </a:r>
          </a:p>
          <a:p>
            <a:r>
              <a:rPr lang="en-US" sz="1300" b="1" dirty="0"/>
              <a:t>Eph. 5:23-27 -  </a:t>
            </a:r>
            <a:r>
              <a:rPr lang="en-US" sz="1300" dirty="0"/>
              <a:t>23 For the husband is the head of the wife, even as Christ is the head of the church: </a:t>
            </a:r>
            <a:r>
              <a:rPr lang="en-US" sz="1300" b="1" dirty="0"/>
              <a:t>and he is the </a:t>
            </a:r>
            <a:r>
              <a:rPr lang="en-US" sz="1300" b="1" dirty="0" err="1"/>
              <a:t>saviour</a:t>
            </a:r>
            <a:r>
              <a:rPr lang="en-US" sz="1300" b="1" dirty="0"/>
              <a:t> of the body</a:t>
            </a:r>
            <a:r>
              <a:rPr lang="en-US" sz="1300" dirty="0"/>
              <a:t>. 24 Therefore as the church is subject unto Christ, so let the wives be to their own husbands in every thing. 25 Husbands, love your wives, even </a:t>
            </a:r>
            <a:r>
              <a:rPr lang="en-US" sz="1300" b="1" dirty="0"/>
              <a:t>as Christ also loved the church, and gave himself for it; 26 That he might sanctify and cleanse it with the washing of water by the word, 27 That he might present it to himself a glorious church, not having spot, or wrinkle, or any such thing; but that it should be holy and without blemish.</a:t>
            </a:r>
          </a:p>
          <a:p>
            <a:r>
              <a:rPr lang="en-US" sz="1300" b="1" dirty="0"/>
              <a:t>1 Cor. 11:27-29 </a:t>
            </a:r>
            <a:r>
              <a:rPr lang="en-US" sz="1300" dirty="0"/>
              <a:t>-  Wherefore whosoever shall eat this bread, and drink this cup of the Lord, unworthily, shall be </a:t>
            </a:r>
            <a:r>
              <a:rPr lang="en-US" sz="1300" b="1" u="sng" dirty="0"/>
              <a:t>guilty of the </a:t>
            </a:r>
            <a:r>
              <a:rPr lang="en-US" sz="1300" b="1" u="sng" dirty="0" err="1"/>
              <a:t>bodynd</a:t>
            </a:r>
            <a:r>
              <a:rPr lang="en-US" sz="1300" b="1" u="sng" dirty="0"/>
              <a:t> blood of the Lord</a:t>
            </a:r>
            <a:r>
              <a:rPr lang="en-US" sz="1300" dirty="0"/>
              <a:t>. 28 But let a man examine himself, and so let him eat of that bread, and drink of that cup. 29 </a:t>
            </a:r>
            <a:r>
              <a:rPr lang="en-US" sz="1300" b="1" dirty="0"/>
              <a:t>For he that </a:t>
            </a:r>
            <a:r>
              <a:rPr lang="en-US" sz="1300" b="1" dirty="0" err="1"/>
              <a:t>eateth</a:t>
            </a:r>
            <a:r>
              <a:rPr lang="en-US" sz="1300" b="1" dirty="0"/>
              <a:t> and </a:t>
            </a:r>
            <a:r>
              <a:rPr lang="en-US" sz="1300" b="1" dirty="0" err="1"/>
              <a:t>drinketh</a:t>
            </a:r>
            <a:r>
              <a:rPr lang="en-US" sz="1300" b="1" dirty="0"/>
              <a:t> unworthily, </a:t>
            </a:r>
            <a:r>
              <a:rPr lang="en-US" sz="1300" b="1" dirty="0" err="1"/>
              <a:t>eateth</a:t>
            </a:r>
            <a:r>
              <a:rPr lang="en-US" sz="1300" b="1" dirty="0"/>
              <a:t> and </a:t>
            </a:r>
            <a:r>
              <a:rPr lang="en-US" sz="1300" b="1" dirty="0" err="1"/>
              <a:t>drinketh</a:t>
            </a:r>
            <a:r>
              <a:rPr lang="en-US" sz="1300" b="1" dirty="0"/>
              <a:t> damnation to himself, not discerning the Lord's body</a:t>
            </a:r>
            <a:r>
              <a:rPr lang="en-US" sz="1300" dirty="0"/>
              <a:t>. </a:t>
            </a:r>
          </a:p>
          <a:p>
            <a:r>
              <a:rPr lang="en-US" sz="1300" b="1" dirty="0"/>
              <a:t>Acts 2:42 </a:t>
            </a:r>
            <a:r>
              <a:rPr lang="en-US" sz="1300" dirty="0"/>
              <a:t>- And they continued </a:t>
            </a:r>
            <a:r>
              <a:rPr lang="en-US" sz="1300" dirty="0" err="1"/>
              <a:t>stedfastly</a:t>
            </a:r>
            <a:r>
              <a:rPr lang="en-US" sz="1300" dirty="0"/>
              <a:t> in the apostles' doctrine and fellowship, and </a:t>
            </a:r>
            <a:r>
              <a:rPr lang="en-US" sz="1300" b="1" u="sng" dirty="0"/>
              <a:t>in breaking of bread</a:t>
            </a:r>
            <a:r>
              <a:rPr lang="en-US" sz="1300" dirty="0"/>
              <a:t>, and in prayers.</a:t>
            </a:r>
          </a:p>
          <a:p>
            <a:r>
              <a:rPr lang="en-US" sz="1300" b="1" dirty="0"/>
              <a:t>1 Cor. 11:26</a:t>
            </a:r>
            <a:r>
              <a:rPr lang="en-US" sz="1300" dirty="0"/>
              <a:t> - </a:t>
            </a:r>
            <a:r>
              <a:rPr lang="en-US" sz="1300" b="1" u="sng" dirty="0"/>
              <a:t>For as often (each first day of the week) as ye eat this bread, and drink this cup, ye do shew the Lord's death till he come.</a:t>
            </a:r>
          </a:p>
          <a:p>
            <a:r>
              <a:rPr lang="en-US" sz="1300" b="1" dirty="0"/>
              <a:t>Lk. 22:18-20 </a:t>
            </a:r>
            <a:r>
              <a:rPr lang="en-US" sz="1300" dirty="0"/>
              <a:t>-  18 For I say unto you, I will not </a:t>
            </a:r>
            <a:r>
              <a:rPr lang="en-US" sz="1300" b="1" dirty="0"/>
              <a:t>drink of the fruit of the vine</a:t>
            </a:r>
            <a:r>
              <a:rPr lang="en-US" sz="1300" dirty="0"/>
              <a:t>, until the kingdom of God shall come 19 And he took bread, and gave thanks, and brake it, and gave unto them, saying, </a:t>
            </a:r>
            <a:r>
              <a:rPr lang="en-US" sz="1300" b="1" dirty="0"/>
              <a:t>This is my </a:t>
            </a:r>
            <a:r>
              <a:rPr lang="en-US" sz="1300" b="1" u="sng" dirty="0"/>
              <a:t>body which is given for </a:t>
            </a:r>
            <a:r>
              <a:rPr lang="en-US" sz="1300" b="1" dirty="0"/>
              <a:t>you</a:t>
            </a:r>
            <a:r>
              <a:rPr lang="en-US" sz="1300" dirty="0"/>
              <a:t>: this do in remembrance of me. 20 Likewise also </a:t>
            </a:r>
            <a:r>
              <a:rPr lang="en-US" sz="1300" b="1" dirty="0"/>
              <a:t>the cup </a:t>
            </a:r>
            <a:r>
              <a:rPr lang="en-US" sz="1300" dirty="0"/>
              <a:t>after supper, saying, </a:t>
            </a:r>
            <a:r>
              <a:rPr lang="en-US" sz="1300" b="1" dirty="0"/>
              <a:t>This cup (what the physical cup contained) is the new testament in </a:t>
            </a:r>
            <a:r>
              <a:rPr lang="en-US" sz="1300" b="1" u="sng" dirty="0"/>
              <a:t>my blood, which is shed for you</a:t>
            </a:r>
            <a:r>
              <a:rPr lang="en-US" sz="1300" b="1" dirty="0"/>
              <a:t>.</a:t>
            </a:r>
          </a:p>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8</a:t>
            </a:fld>
            <a:endParaRPr lang="en-US" dirty="0"/>
          </a:p>
        </p:txBody>
      </p:sp>
    </p:spTree>
    <p:extLst>
      <p:ext uri="{BB962C8B-B14F-4D97-AF65-F5344CB8AC3E}">
        <p14:creationId xmlns:p14="http://schemas.microsoft.com/office/powerpoint/2010/main" val="108161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9</a:t>
            </a:fld>
            <a:endParaRPr lang="en-US" dirty="0"/>
          </a:p>
        </p:txBody>
      </p:sp>
    </p:spTree>
    <p:extLst>
      <p:ext uri="{BB962C8B-B14F-4D97-AF65-F5344CB8AC3E}">
        <p14:creationId xmlns:p14="http://schemas.microsoft.com/office/powerpoint/2010/main" val="174238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AE189-B9D8-46E2-B832-64BD5C0D9DDF}"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75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528824-31C6-44AC-A254-C1459D5D4BEA}"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892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33AD1C-25CB-4F17-8655-04A32E6291F3}"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D3DA882-B4EC-4D65-A192-F5916954482F}"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375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8E544D8-8FF5-44EF-BA0A-849B4F895678}"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C309FB0-01DC-47C4-B0E7-4614DFAD9A29}"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380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9F07B8-EAB1-4F84-80C3-919AF57A1A34}"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321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B222F-81C2-4C88-94B6-A72509D2510A}"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9130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6DE7B-3F95-41CF-85C2-DDAC1DFCA5D8}"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431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A9B56B-FCC2-4A71-92D0-D5DF2EDA28D7}"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390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A8B8F6-8EC6-466A-8C0B-355346471724}"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5651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5C7BB2-1A5D-4871-8217-CD91C6E5D8BC}" type="datetime1">
              <a:rPr lang="en-US" smtClean="0"/>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928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A34F68-8005-4D0E-9781-C551ACE88FA5}" type="datetime1">
              <a:rPr lang="en-US" smtClean="0"/>
              <a:t>4/26/2020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232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3C482-BBF0-4BE1-8EED-3B4B3769315C}" type="datetime1">
              <a:rPr lang="en-US" smtClean="0"/>
              <a:t>4/26/2020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293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0B0A38-1A1C-47DD-90F4-F0243ABF1042}"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4066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EC890-E6F1-4523-8C65-33CBA440BDA9}"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5432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9323B3F-A29B-49AA-9991-599C61747943}" type="datetime1">
              <a:rPr lang="en-US" smtClean="0"/>
              <a:t>4/26/2020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00651" y="8957"/>
            <a:ext cx="12013064"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1763812" y="2923173"/>
            <a:ext cx="10400963" cy="2262781"/>
          </a:xfrm>
        </p:spPr>
        <p:txBody>
          <a:bodyPr>
            <a:normAutofit/>
          </a:bodyPr>
          <a:lstStyle/>
          <a:p>
            <a:r>
              <a:rPr lang="en-US" sz="6000" b="1" dirty="0">
                <a:latin typeface="Candara" panose="020E0502030303020204" pitchFamily="34" charset="0"/>
              </a:rPr>
              <a:t>Examining The Lord’s Supper</a:t>
            </a:r>
          </a:p>
        </p:txBody>
      </p:sp>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2128656" y="5016617"/>
            <a:ext cx="9317233" cy="756015"/>
          </a:xfrm>
        </p:spPr>
        <p:txBody>
          <a:bodyPr>
            <a:normAutofit/>
          </a:bodyPr>
          <a:lstStyle/>
          <a:p>
            <a:endParaRPr lang="en-US" sz="4000" dirty="0">
              <a:latin typeface="Candara" panose="020E0502030303020204" pitchFamily="34" charset="0"/>
            </a:endParaRPr>
          </a:p>
        </p:txBody>
      </p:sp>
      <p:grpSp>
        <p:nvGrpSpPr>
          <p:cNvPr id="20" name="Group 19">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oup 33">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angle 47">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12941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par>
                                <p:cTn id="8" presetID="12" presetClass="entr" presetSubtype="1" fill="hold" grpId="0" nodeType="withEffect" nodePh="1">
                                  <p:stCondLst>
                                    <p:cond delay="0"/>
                                  </p:stCondLst>
                                  <p:endCondLst>
                                    <p:cond evt="begin" delay="0">
                                      <p:tn val="8"/>
                                    </p:cond>
                                  </p:end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additive="base">
                                        <p:cTn id="10" dur="4000"/>
                                        <p:tgtEl>
                                          <p:spTgt spid="13">
                                            <p:txEl>
                                              <p:pRg st="0" end="0"/>
                                            </p:txEl>
                                          </p:spTgt>
                                        </p:tgtEl>
                                        <p:attrNameLst>
                                          <p:attrName>ppt_y</p:attrName>
                                        </p:attrNameLst>
                                      </p:cBhvr>
                                      <p:tavLst>
                                        <p:tav tm="0">
                                          <p:val>
                                            <p:strVal val="#ppt_y-#ppt_h*1.125000"/>
                                          </p:val>
                                        </p:tav>
                                        <p:tav tm="100000">
                                          <p:val>
                                            <p:strVal val="#ppt_y"/>
                                          </p:val>
                                        </p:tav>
                                      </p:tavLst>
                                    </p:anim>
                                    <p:animEffect transition="in" filter="wipe(down)">
                                      <p:cBhvr>
                                        <p:cTn id="11" dur="4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lumMod val="2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4" name="Group 33">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35"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6"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7"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8"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9"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0"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1"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2"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3"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4"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5"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6"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8" name="Group 47">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49"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0"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1"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2"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3"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4"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5"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6"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7"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8"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9"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0"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CAC8E37D-2F5E-40AA-8691-6DBB49C7CE4F}"/>
              </a:ext>
            </a:extLst>
          </p:cNvPr>
          <p:cNvSpPr>
            <a:spLocks noGrp="1"/>
          </p:cNvSpPr>
          <p:nvPr>
            <p:ph type="title"/>
          </p:nvPr>
        </p:nvSpPr>
        <p:spPr>
          <a:xfrm>
            <a:off x="6116743" y="598477"/>
            <a:ext cx="6038186" cy="953942"/>
          </a:xfrm>
        </p:spPr>
        <p:txBody>
          <a:bodyPr vert="horz" lIns="91440" tIns="45720" rIns="91440" bIns="45720" rtlCol="0" anchor="t">
            <a:normAutofit fontScale="90000"/>
          </a:bodyPr>
          <a:lstStyle/>
          <a:p>
            <a:pPr algn="ctr">
              <a:lnSpc>
                <a:spcPct val="90000"/>
              </a:lnSpc>
            </a:pPr>
            <a:r>
              <a:rPr lang="en-US" sz="4400" b="1" i="1" dirty="0">
                <a:latin typeface="Candara" panose="020E0502030303020204" pitchFamily="34" charset="0"/>
              </a:rPr>
              <a:t>“according to the pattern”</a:t>
            </a:r>
            <a:br>
              <a:rPr lang="en-US" sz="4400" b="1" i="1" dirty="0">
                <a:latin typeface="Candara" panose="020E0502030303020204" pitchFamily="34" charset="0"/>
              </a:rPr>
            </a:br>
            <a:r>
              <a:rPr lang="en-US" sz="2700" dirty="0">
                <a:latin typeface="Candara" panose="020E0502030303020204" pitchFamily="34" charset="0"/>
              </a:rPr>
              <a:t>Hebrews 8:5; 2 Timothy 1:13; 1 Timothy 1:16</a:t>
            </a:r>
          </a:p>
        </p:txBody>
      </p:sp>
      <p:sp>
        <p:nvSpPr>
          <p:cNvPr id="62" name="Rectangle 61">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4"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9" name="Content Placeholder 8" descr="A close up of a map&#10;&#10;Description automatically generated">
            <a:extLst>
              <a:ext uri="{FF2B5EF4-FFF2-40B4-BE49-F238E27FC236}">
                <a16:creationId xmlns:a16="http://schemas.microsoft.com/office/drawing/2014/main" id="{E442A6F5-C1AB-4DDB-AD38-DCD2D5A95509}"/>
              </a:ext>
            </a:extLst>
          </p:cNvPr>
          <p:cNvPicPr>
            <a:picLocks noChangeAspect="1"/>
          </p:cNvPicPr>
          <p:nvPr/>
        </p:nvPicPr>
        <p:blipFill rotWithShape="1">
          <a:blip r:embed="rId3">
            <a:alphaModFix amt="55000"/>
            <a:extLst>
              <a:ext uri="{BEBA8EAE-BF5A-486C-A8C5-ECC9F3942E4B}">
                <a14:imgProps xmlns:a14="http://schemas.microsoft.com/office/drawing/2010/main">
                  <a14:imgLayer r:embed="rId4">
                    <a14:imgEffect>
                      <a14:colorTemperature colorTemp="7159"/>
                    </a14:imgEffect>
                    <a14:imgEffect>
                      <a14:saturation sat="17000"/>
                    </a14:imgEffect>
                  </a14:imgLayer>
                </a14:imgProps>
              </a:ext>
            </a:extLst>
          </a:blip>
          <a:srcRect l="42618" r="19069"/>
          <a:stretch/>
        </p:blipFill>
        <p:spPr>
          <a:xfrm>
            <a:off x="12356" y="-24692"/>
            <a:ext cx="4632119" cy="6858000"/>
          </a:xfrm>
          <a:prstGeom prst="rect">
            <a:avLst/>
          </a:prstGeom>
        </p:spPr>
      </p:pic>
      <p:sp>
        <p:nvSpPr>
          <p:cNvPr id="3" name="TextBox 2">
            <a:extLst>
              <a:ext uri="{FF2B5EF4-FFF2-40B4-BE49-F238E27FC236}">
                <a16:creationId xmlns:a16="http://schemas.microsoft.com/office/drawing/2014/main" id="{CD7F6A7B-8170-4C6A-A515-5474F9E22A05}"/>
              </a:ext>
            </a:extLst>
          </p:cNvPr>
          <p:cNvSpPr txBox="1"/>
          <p:nvPr/>
        </p:nvSpPr>
        <p:spPr>
          <a:xfrm>
            <a:off x="4992723" y="1686737"/>
            <a:ext cx="7079828" cy="5101280"/>
          </a:xfrm>
          <a:prstGeom prst="rect">
            <a:avLst/>
          </a:prstGeom>
        </p:spPr>
        <p:txBody>
          <a:bodyPr vert="horz" lIns="91440" tIns="45720" rIns="91440" bIns="45720" rtlCol="0">
            <a:normAutofit lnSpcReduction="10000"/>
          </a:bodyPr>
          <a:lstStyle/>
          <a:p>
            <a:pPr marL="457200" indent="-457200">
              <a:lnSpc>
                <a:spcPct val="90000"/>
              </a:lnSpc>
              <a:spcBef>
                <a:spcPts val="1000"/>
              </a:spcBef>
              <a:buClr>
                <a:schemeClr val="accent1"/>
              </a:buClr>
              <a:buFont typeface="Wingdings 3" charset="2"/>
              <a:buChar char=""/>
            </a:pPr>
            <a:r>
              <a:rPr lang="en-US" sz="2800" b="1" u="sng" dirty="0">
                <a:solidFill>
                  <a:schemeClr val="tx2"/>
                </a:solidFill>
                <a:latin typeface="Candara" panose="020E0502030303020204" pitchFamily="34" charset="0"/>
              </a:rPr>
              <a:t>WHEN</a:t>
            </a:r>
            <a:r>
              <a:rPr lang="en-US" sz="2800" b="1" dirty="0">
                <a:solidFill>
                  <a:schemeClr val="tx1">
                    <a:lumMod val="75000"/>
                    <a:lumOff val="25000"/>
                  </a:schemeClr>
                </a:solidFill>
                <a:latin typeface="Candara" panose="020E0502030303020204" pitchFamily="34" charset="0"/>
              </a:rPr>
              <a:t> - The Supper was partaken </a:t>
            </a:r>
            <a:r>
              <a:rPr lang="en-US" sz="2800" b="1" i="1" dirty="0">
                <a:solidFill>
                  <a:schemeClr val="tx1">
                    <a:lumMod val="75000"/>
                    <a:lumOff val="25000"/>
                  </a:schemeClr>
                </a:solidFill>
                <a:latin typeface="Candara" panose="020E0502030303020204" pitchFamily="34" charset="0"/>
              </a:rPr>
              <a:t>“</a:t>
            </a:r>
            <a:r>
              <a:rPr lang="en-US" sz="2800" b="1" i="1" u="sng" dirty="0">
                <a:solidFill>
                  <a:schemeClr val="tx1">
                    <a:lumMod val="75000"/>
                    <a:lumOff val="25000"/>
                  </a:schemeClr>
                </a:solidFill>
                <a:latin typeface="Candara" panose="020E0502030303020204" pitchFamily="34" charset="0"/>
              </a:rPr>
              <a:t>on the first day of the week  when the disciples came together</a:t>
            </a:r>
            <a:r>
              <a:rPr lang="en-US" sz="2800" b="1" i="1" dirty="0">
                <a:solidFill>
                  <a:schemeClr val="tx1">
                    <a:lumMod val="75000"/>
                    <a:lumOff val="25000"/>
                  </a:schemeClr>
                </a:solidFill>
                <a:latin typeface="Candara" panose="020E0502030303020204" pitchFamily="34" charset="0"/>
              </a:rPr>
              <a:t>” </a:t>
            </a:r>
            <a:r>
              <a:rPr lang="en-US" sz="2800" b="1" dirty="0">
                <a:solidFill>
                  <a:schemeClr val="tx1">
                    <a:lumMod val="75000"/>
                    <a:lumOff val="25000"/>
                  </a:schemeClr>
                </a:solidFill>
                <a:latin typeface="Candara" panose="020E0502030303020204" pitchFamily="34" charset="0"/>
              </a:rPr>
              <a:t>in the assembly of the local church</a:t>
            </a:r>
          </a:p>
          <a:p>
            <a:pPr marL="914400" lvl="1" indent="-457200">
              <a:lnSpc>
                <a:spcPct val="90000"/>
              </a:lnSpc>
              <a:spcBef>
                <a:spcPts val="1000"/>
              </a:spcBef>
              <a:buClr>
                <a:schemeClr val="accent1"/>
              </a:buClr>
              <a:buFont typeface="Wingdings 3" charset="2"/>
              <a:buChar char=""/>
            </a:pPr>
            <a:r>
              <a:rPr lang="en-US" sz="2400" dirty="0">
                <a:solidFill>
                  <a:schemeClr val="tx1">
                    <a:lumMod val="75000"/>
                    <a:lumOff val="25000"/>
                  </a:schemeClr>
                </a:solidFill>
                <a:latin typeface="Candara" panose="020E0502030303020204" pitchFamily="34" charset="0"/>
              </a:rPr>
              <a:t>Acts 20:7; 1 Corinthians 11:17, 18, 20</a:t>
            </a:r>
          </a:p>
          <a:p>
            <a:pPr marL="457200" indent="-457200">
              <a:lnSpc>
                <a:spcPct val="90000"/>
              </a:lnSpc>
              <a:spcBef>
                <a:spcPts val="1000"/>
              </a:spcBef>
              <a:buClr>
                <a:schemeClr val="accent1"/>
              </a:buClr>
              <a:buFont typeface="Wingdings 3" charset="2"/>
              <a:buChar char=""/>
            </a:pPr>
            <a:r>
              <a:rPr lang="en-US" sz="2800" b="1" u="sng" dirty="0">
                <a:solidFill>
                  <a:schemeClr val="tx2"/>
                </a:solidFill>
                <a:latin typeface="Candara" panose="020E0502030303020204" pitchFamily="34" charset="0"/>
              </a:rPr>
              <a:t>WHY</a:t>
            </a:r>
            <a:r>
              <a:rPr lang="en-US" sz="2800" b="1" dirty="0">
                <a:solidFill>
                  <a:schemeClr val="tx1">
                    <a:lumMod val="75000"/>
                    <a:lumOff val="25000"/>
                  </a:schemeClr>
                </a:solidFill>
                <a:latin typeface="Candara" panose="020E0502030303020204" pitchFamily="34" charset="0"/>
              </a:rPr>
              <a:t> - To remember the body &amp; blood of Jesus’ suffering on the cross as He commanded</a:t>
            </a:r>
          </a:p>
          <a:p>
            <a:pPr marL="914400" lvl="1" indent="-457200">
              <a:lnSpc>
                <a:spcPct val="90000"/>
              </a:lnSpc>
              <a:spcBef>
                <a:spcPts val="1000"/>
              </a:spcBef>
              <a:buClr>
                <a:schemeClr val="accent1"/>
              </a:buClr>
              <a:buFont typeface="Wingdings 3" charset="2"/>
              <a:buChar char=""/>
            </a:pPr>
            <a:r>
              <a:rPr lang="en-US" sz="2400" dirty="0">
                <a:solidFill>
                  <a:schemeClr val="tx1">
                    <a:lumMod val="75000"/>
                    <a:lumOff val="25000"/>
                  </a:schemeClr>
                </a:solidFill>
                <a:latin typeface="Candara" panose="020E0502030303020204" pitchFamily="34" charset="0"/>
              </a:rPr>
              <a:t>Matthew 26:26-29; 1 Corinthians 11:23-26</a:t>
            </a:r>
          </a:p>
          <a:p>
            <a:pPr marL="457200" indent="-457200">
              <a:lnSpc>
                <a:spcPct val="90000"/>
              </a:lnSpc>
              <a:spcBef>
                <a:spcPts val="1000"/>
              </a:spcBef>
              <a:buClr>
                <a:schemeClr val="accent1"/>
              </a:buClr>
              <a:buFont typeface="Wingdings 3" charset="2"/>
              <a:buChar char=""/>
            </a:pPr>
            <a:r>
              <a:rPr lang="en-US" sz="2800" b="1" u="sng" dirty="0">
                <a:solidFill>
                  <a:schemeClr val="tx2"/>
                </a:solidFill>
                <a:latin typeface="Candara" panose="020E0502030303020204" pitchFamily="34" charset="0"/>
              </a:rPr>
              <a:t>HOW</a:t>
            </a:r>
            <a:r>
              <a:rPr lang="en-US" sz="2800" b="1" dirty="0">
                <a:solidFill>
                  <a:schemeClr val="tx1">
                    <a:lumMod val="75000"/>
                    <a:lumOff val="25000"/>
                  </a:schemeClr>
                </a:solidFill>
                <a:latin typeface="Candara" panose="020E0502030303020204" pitchFamily="34" charset="0"/>
              </a:rPr>
              <a:t> - In a worthy manner through self-examination</a:t>
            </a:r>
          </a:p>
          <a:p>
            <a:pPr marL="914400" lvl="1" indent="-457200">
              <a:lnSpc>
                <a:spcPct val="90000"/>
              </a:lnSpc>
              <a:spcBef>
                <a:spcPts val="1000"/>
              </a:spcBef>
              <a:buClr>
                <a:schemeClr val="accent1"/>
              </a:buClr>
              <a:buFont typeface="Wingdings 3" charset="2"/>
              <a:buChar char=""/>
            </a:pPr>
            <a:r>
              <a:rPr lang="en-US" dirty="0">
                <a:solidFill>
                  <a:schemeClr val="tx1">
                    <a:lumMod val="75000"/>
                    <a:lumOff val="25000"/>
                  </a:schemeClr>
                </a:solidFill>
                <a:latin typeface="Candara" panose="020E0502030303020204" pitchFamily="34" charset="0"/>
              </a:rPr>
              <a:t> </a:t>
            </a:r>
            <a:r>
              <a:rPr lang="en-US" sz="2400" dirty="0">
                <a:solidFill>
                  <a:schemeClr val="tx1">
                    <a:lumMod val="75000"/>
                    <a:lumOff val="25000"/>
                  </a:schemeClr>
                </a:solidFill>
                <a:latin typeface="Candara" panose="020E0502030303020204" pitchFamily="34" charset="0"/>
              </a:rPr>
              <a:t>1 Corinthians 11:27-29</a:t>
            </a:r>
          </a:p>
        </p:txBody>
      </p:sp>
      <p:sp>
        <p:nvSpPr>
          <p:cNvPr id="4" name="TextBox 3">
            <a:extLst>
              <a:ext uri="{FF2B5EF4-FFF2-40B4-BE49-F238E27FC236}">
                <a16:creationId xmlns:a16="http://schemas.microsoft.com/office/drawing/2014/main" id="{3AB6B162-9115-4716-A789-660F316A73E0}"/>
              </a:ext>
            </a:extLst>
          </p:cNvPr>
          <p:cNvSpPr txBox="1"/>
          <p:nvPr/>
        </p:nvSpPr>
        <p:spPr>
          <a:xfrm>
            <a:off x="732767" y="708205"/>
            <a:ext cx="3219296" cy="4770537"/>
          </a:xfrm>
          <a:prstGeom prst="rect">
            <a:avLst/>
          </a:prstGeom>
          <a:solidFill>
            <a:schemeClr val="bg1">
              <a:lumMod val="75000"/>
              <a:lumOff val="25000"/>
            </a:schemeClr>
          </a:solidFill>
        </p:spPr>
        <p:txBody>
          <a:bodyPr wrap="square" rtlCol="0">
            <a:spAutoFit/>
          </a:bodyPr>
          <a:lstStyle/>
          <a:p>
            <a:pPr algn="ctr"/>
            <a:r>
              <a:rPr lang="en-US" sz="4000" b="1" dirty="0">
                <a:latin typeface="Candara" panose="020E0502030303020204" pitchFamily="34" charset="0"/>
              </a:rPr>
              <a:t>This Is The N.T. Pattern Established By God For Christians, Past, Present &amp; Future</a:t>
            </a:r>
          </a:p>
          <a:p>
            <a:pPr algn="ctr"/>
            <a:r>
              <a:rPr lang="en-US" sz="2400" dirty="0">
                <a:latin typeface="Candara" panose="020E0502030303020204" pitchFamily="34" charset="0"/>
              </a:rPr>
              <a:t>1 Corinthians 11:26</a:t>
            </a:r>
          </a:p>
        </p:txBody>
      </p:sp>
      <p:sp>
        <p:nvSpPr>
          <p:cNvPr id="47" name="Rectangle 46">
            <a:extLst>
              <a:ext uri="{FF2B5EF4-FFF2-40B4-BE49-F238E27FC236}">
                <a16:creationId xmlns:a16="http://schemas.microsoft.com/office/drawing/2014/main" id="{4F0FC213-C558-47D0-87EB-2EC2F233044B}"/>
              </a:ext>
            </a:extLst>
          </p:cNvPr>
          <p:cNvSpPr/>
          <p:nvPr/>
        </p:nvSpPr>
        <p:spPr>
          <a:xfrm>
            <a:off x="830421" y="6059398"/>
            <a:ext cx="3346543" cy="677607"/>
          </a:xfrm>
          <a:prstGeom prst="rect">
            <a:avLst/>
          </a:prstGeom>
          <a:noFill/>
        </p:spPr>
        <p:txBody>
          <a:bodyPr wrap="none" lIns="91440" tIns="45720" rIns="91440" bIns="45720">
            <a:prstTxWarp prst="textPlain">
              <a:avLst/>
            </a:prstTxWarp>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Review</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61" name="Slide Number Placeholder 1">
            <a:extLst>
              <a:ext uri="{FF2B5EF4-FFF2-40B4-BE49-F238E27FC236}">
                <a16:creationId xmlns:a16="http://schemas.microsoft.com/office/drawing/2014/main" id="{37080EAC-8918-4F0D-9FA1-DE6A35A45BFF}"/>
              </a:ext>
            </a:extLst>
          </p:cNvPr>
          <p:cNvSpPr>
            <a:spLocks noGrp="1"/>
          </p:cNvSpPr>
          <p:nvPr>
            <p:ph type="sldNum" sz="quarter" idx="12"/>
          </p:nvPr>
        </p:nvSpPr>
        <p:spPr>
          <a:xfrm>
            <a:off x="11269833" y="6344072"/>
            <a:ext cx="779767" cy="365125"/>
          </a:xfrm>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74343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25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childTnLst>
                                </p:cTn>
                              </p:par>
                            </p:childTnLst>
                          </p:cTn>
                        </p:par>
                        <p:par>
                          <p:cTn id="22" fill="hold">
                            <p:stCondLst>
                              <p:cond delay="125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250"/>
                                        <p:tgtEl>
                                          <p:spTgt spid="3">
                                            <p:txEl>
                                              <p:pRg st="4" end="4"/>
                                            </p:txEl>
                                          </p:spTgt>
                                        </p:tgtEl>
                                      </p:cBhvr>
                                    </p:animEffect>
                                  </p:childTnLst>
                                </p:cTn>
                              </p:par>
                            </p:childTnLst>
                          </p:cTn>
                        </p:par>
                        <p:par>
                          <p:cTn id="31" fill="hold">
                            <p:stCondLst>
                              <p:cond delay="125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25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74E8ADF1-216D-4B73-9121-E2C639B62B1A}"/>
              </a:ext>
            </a:extLst>
          </p:cNvPr>
          <p:cNvSpPr>
            <a:spLocks noGrp="1" noChangeArrowheads="1"/>
          </p:cNvSpPr>
          <p:nvPr>
            <p:ph type="title"/>
          </p:nvPr>
        </p:nvSpPr>
        <p:spPr>
          <a:xfrm rot="16200000">
            <a:off x="-1800244" y="2887613"/>
            <a:ext cx="5709908" cy="1082778"/>
          </a:xfrm>
          <a:solidFill>
            <a:schemeClr val="accent1"/>
          </a:solidFill>
          <a:ln>
            <a:solidFill>
              <a:schemeClr val="bg1">
                <a:lumMod val="85000"/>
              </a:schemeClr>
            </a:solidFill>
          </a:ln>
        </p:spPr>
        <p:txBody>
          <a:bodyPr>
            <a:normAutofit/>
          </a:bodyPr>
          <a:lstStyle/>
          <a:p>
            <a:pPr algn="ctr">
              <a:defRPr/>
            </a:pPr>
            <a:r>
              <a:rPr lang="en-US" altLang="en-US" sz="3999" b="1" i="1" dirty="0">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“…what shall we do?” </a:t>
            </a:r>
            <a:br>
              <a:rPr lang="en-US" altLang="en-US" sz="1799" b="1" i="1" dirty="0">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br>
            <a:r>
              <a:rPr lang="en-US" altLang="en-US" sz="2399" dirty="0">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Acts 2:37 </a:t>
            </a:r>
          </a:p>
        </p:txBody>
      </p:sp>
      <p:sp>
        <p:nvSpPr>
          <p:cNvPr id="3" name="Content Placeholder 2">
            <a:extLst>
              <a:ext uri="{FF2B5EF4-FFF2-40B4-BE49-F238E27FC236}">
                <a16:creationId xmlns:a16="http://schemas.microsoft.com/office/drawing/2014/main" id="{1959FB85-40D8-42E0-9AF8-5F2EFDAAE6DA}"/>
              </a:ext>
            </a:extLst>
          </p:cNvPr>
          <p:cNvSpPr>
            <a:spLocks noGrp="1"/>
          </p:cNvSpPr>
          <p:nvPr>
            <p:ph idx="1"/>
          </p:nvPr>
        </p:nvSpPr>
        <p:spPr>
          <a:xfrm>
            <a:off x="1768344" y="574049"/>
            <a:ext cx="10051744" cy="5709907"/>
          </a:xfrm>
          <a:solidFill>
            <a:schemeClr val="accent1"/>
          </a:solidFill>
          <a:ln>
            <a:solidFill>
              <a:schemeClr val="bg1">
                <a:lumMod val="85000"/>
              </a:schemeClr>
            </a:solidFill>
          </a:ln>
        </p:spPr>
        <p:txBody>
          <a:bodyPr anchor="t">
            <a:normAutofit fontScale="85000" lnSpcReduction="10000"/>
          </a:bodyPr>
          <a:lstStyle/>
          <a:p>
            <a:pPr marL="45706" indent="0">
              <a:lnSpc>
                <a:spcPct val="120000"/>
              </a:lnSpc>
              <a:spcBef>
                <a:spcPts val="0"/>
              </a:spcBef>
              <a:buNone/>
              <a:defRPr/>
            </a:pPr>
            <a:r>
              <a:rPr lang="en-US" altLang="en-US" sz="4200" b="1"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Alien sinners must…</a:t>
            </a:r>
          </a:p>
          <a:p>
            <a:pPr lvl="1">
              <a:lnSpc>
                <a:spcPct val="110000"/>
              </a:lnSpc>
              <a:spcBef>
                <a:spcPts val="0"/>
              </a:spcBef>
              <a:buClr>
                <a:schemeClr val="tx1"/>
              </a:buClr>
              <a:buFont typeface="Wingdings" panose="05000000000000000000" pitchFamily="2" charset="2"/>
              <a:buChar char="§"/>
              <a:defRPr/>
            </a:pPr>
            <a:r>
              <a:rPr lang="en-US" altLang="en-US" sz="3500" dirty="0">
                <a:effectLst>
                  <a:glow rad="38100">
                    <a:schemeClr val="bg1">
                      <a:lumMod val="50000"/>
                      <a:lumOff val="50000"/>
                      <a:alpha val="20000"/>
                    </a:schemeClr>
                  </a:glow>
                </a:effectLst>
                <a:latin typeface="Candara" panose="020E0502030303020204" pitchFamily="34" charset="0"/>
                <a:cs typeface="Arial" panose="020B0604020202020204" pitchFamily="34" charset="0"/>
              </a:rPr>
              <a:t>Hear the Gospel – Romans 10:17</a:t>
            </a:r>
          </a:p>
          <a:p>
            <a:pPr lvl="1">
              <a:lnSpc>
                <a:spcPct val="110000"/>
              </a:lnSpc>
              <a:buClr>
                <a:schemeClr val="tx1"/>
              </a:buClr>
              <a:buFont typeface="Wingdings" panose="05000000000000000000" pitchFamily="2" charset="2"/>
              <a:buChar char="§"/>
              <a:defRPr/>
            </a:pPr>
            <a:r>
              <a:rPr lang="en-US" altLang="en-US" sz="3500" dirty="0">
                <a:effectLst>
                  <a:glow rad="38100">
                    <a:schemeClr val="bg1">
                      <a:lumMod val="50000"/>
                      <a:lumOff val="50000"/>
                      <a:alpha val="20000"/>
                    </a:schemeClr>
                  </a:glow>
                </a:effectLst>
                <a:latin typeface="Candara" panose="020E0502030303020204" pitchFamily="34" charset="0"/>
                <a:cs typeface="Arial" panose="020B0604020202020204" pitchFamily="34" charset="0"/>
              </a:rPr>
              <a:t>Believe the Gospel – John 8:24</a:t>
            </a:r>
          </a:p>
          <a:p>
            <a:pPr lvl="1">
              <a:lnSpc>
                <a:spcPct val="110000"/>
              </a:lnSpc>
              <a:buClr>
                <a:schemeClr val="tx1"/>
              </a:buClr>
              <a:buFont typeface="Wingdings" panose="05000000000000000000" pitchFamily="2" charset="2"/>
              <a:buChar char="§"/>
              <a:defRPr/>
            </a:pPr>
            <a:r>
              <a:rPr lang="en-US" altLang="en-US" sz="3500" dirty="0">
                <a:effectLst>
                  <a:glow rad="38100">
                    <a:schemeClr val="bg1">
                      <a:lumMod val="50000"/>
                      <a:lumOff val="50000"/>
                      <a:alpha val="20000"/>
                    </a:schemeClr>
                  </a:glow>
                </a:effectLst>
                <a:latin typeface="Candara" panose="020E0502030303020204" pitchFamily="34" charset="0"/>
                <a:cs typeface="Arial" panose="020B0604020202020204" pitchFamily="34" charset="0"/>
              </a:rPr>
              <a:t>Repent of Your Sins – Acts 17:30</a:t>
            </a:r>
          </a:p>
          <a:p>
            <a:pPr lvl="1">
              <a:lnSpc>
                <a:spcPct val="110000"/>
              </a:lnSpc>
              <a:buClr>
                <a:schemeClr val="tx1"/>
              </a:buClr>
              <a:buFont typeface="Wingdings" panose="05000000000000000000" pitchFamily="2" charset="2"/>
              <a:buChar char="§"/>
              <a:defRPr/>
            </a:pPr>
            <a:r>
              <a:rPr lang="en-US" altLang="en-US" sz="3500" dirty="0">
                <a:effectLst>
                  <a:glow rad="38100">
                    <a:schemeClr val="bg1">
                      <a:lumMod val="50000"/>
                      <a:lumOff val="50000"/>
                      <a:alpha val="20000"/>
                    </a:schemeClr>
                  </a:glow>
                </a:effectLst>
                <a:latin typeface="Candara" panose="020E0502030303020204" pitchFamily="34" charset="0"/>
                <a:cs typeface="Arial" panose="020B0604020202020204" pitchFamily="34" charset="0"/>
              </a:rPr>
              <a:t>Confess Your Faith in Christ Before Men – Matthew 10:32</a:t>
            </a:r>
          </a:p>
          <a:p>
            <a:pPr lvl="1">
              <a:lnSpc>
                <a:spcPct val="110000"/>
              </a:lnSpc>
              <a:buClr>
                <a:schemeClr val="tx1"/>
              </a:buClr>
              <a:buFont typeface="Wingdings" panose="05000000000000000000" pitchFamily="2" charset="2"/>
              <a:buChar char="§"/>
              <a:defRPr/>
            </a:pPr>
            <a:r>
              <a:rPr lang="en-US" altLang="en-US" sz="3500" dirty="0">
                <a:effectLst>
                  <a:glow rad="38100">
                    <a:schemeClr val="bg1">
                      <a:lumMod val="50000"/>
                      <a:lumOff val="50000"/>
                      <a:alpha val="20000"/>
                    </a:schemeClr>
                  </a:glow>
                </a:effectLst>
                <a:latin typeface="Candara" panose="020E0502030303020204" pitchFamily="34" charset="0"/>
                <a:cs typeface="Arial" panose="020B0604020202020204" pitchFamily="34" charset="0"/>
              </a:rPr>
              <a:t>Be Baptized in Water to Wash Away Thy Sins – Acts 2:3</a:t>
            </a:r>
            <a:r>
              <a:rPr lang="en-US" altLang="en-US" sz="3199" dirty="0">
                <a:effectLst>
                  <a:glow rad="38100">
                    <a:schemeClr val="bg1">
                      <a:lumMod val="50000"/>
                      <a:lumOff val="50000"/>
                      <a:alpha val="20000"/>
                    </a:schemeClr>
                  </a:glow>
                </a:effectLst>
                <a:latin typeface="Candara" panose="020E0502030303020204" pitchFamily="34" charset="0"/>
                <a:cs typeface="Arial" panose="020B0604020202020204" pitchFamily="34" charset="0"/>
              </a:rPr>
              <a:t>8</a:t>
            </a:r>
          </a:p>
          <a:p>
            <a:pPr marL="0" indent="0">
              <a:lnSpc>
                <a:spcPct val="120000"/>
              </a:lnSpc>
              <a:spcBef>
                <a:spcPts val="0"/>
              </a:spcBef>
              <a:buNone/>
              <a:defRPr/>
            </a:pPr>
            <a:r>
              <a:rPr lang="en-US" altLang="en-US" sz="4200" b="1"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Erring children of God must…</a:t>
            </a:r>
          </a:p>
          <a:p>
            <a:pPr lvl="1">
              <a:lnSpc>
                <a:spcPct val="120000"/>
              </a:lnSpc>
              <a:spcBef>
                <a:spcPts val="0"/>
              </a:spcBef>
              <a:buClr>
                <a:schemeClr val="tx1"/>
              </a:buClr>
              <a:buFont typeface="Wingdings" panose="05000000000000000000" pitchFamily="2" charset="2"/>
              <a:buChar char="§"/>
              <a:defRPr/>
            </a:pPr>
            <a:r>
              <a:rPr lang="en-US" altLang="en-US" sz="3500" dirty="0">
                <a:effectLst>
                  <a:glow rad="38100">
                    <a:schemeClr val="bg1">
                      <a:lumMod val="50000"/>
                      <a:lumOff val="50000"/>
                      <a:alpha val="20000"/>
                    </a:schemeClr>
                  </a:glow>
                </a:effectLst>
                <a:latin typeface="Candara" panose="020E0502030303020204" pitchFamily="34" charset="0"/>
                <a:cs typeface="Arial" panose="020B0604020202020204" pitchFamily="34" charset="0"/>
              </a:rPr>
              <a:t>Repent &amp; Pray for Forgiveness – Acts 8:21-2</a:t>
            </a:r>
            <a:r>
              <a:rPr lang="en-US" altLang="en-US" sz="3199" dirty="0">
                <a:effectLst>
                  <a:glow rad="38100">
                    <a:schemeClr val="bg1">
                      <a:lumMod val="50000"/>
                      <a:lumOff val="50000"/>
                      <a:alpha val="20000"/>
                    </a:schemeClr>
                  </a:glow>
                </a:effectLst>
                <a:latin typeface="Candara" panose="020E0502030303020204" pitchFamily="34" charset="0"/>
                <a:cs typeface="Arial" panose="020B0604020202020204" pitchFamily="34" charset="0"/>
              </a:rPr>
              <a:t>3</a:t>
            </a:r>
          </a:p>
          <a:p>
            <a:pPr marL="0" indent="0">
              <a:lnSpc>
                <a:spcPct val="120000"/>
              </a:lnSpc>
              <a:spcBef>
                <a:spcPts val="0"/>
              </a:spcBef>
              <a:buNone/>
              <a:defRPr/>
            </a:pPr>
            <a:r>
              <a:rPr lang="en-US" altLang="en-US" sz="4200" b="1"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Christians must live </a:t>
            </a:r>
            <a:r>
              <a:rPr lang="en-US" altLang="en-US" sz="4200" b="1" i="1"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“faithful </a:t>
            </a:r>
            <a:r>
              <a:rPr lang="en-US" altLang="en-US" sz="4200" b="1" i="1" u="sng"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unto</a:t>
            </a:r>
            <a:r>
              <a:rPr lang="en-US" altLang="en-US" sz="4200" b="1" i="1"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 death”</a:t>
            </a:r>
          </a:p>
          <a:p>
            <a:pPr lvl="1">
              <a:lnSpc>
                <a:spcPct val="120000"/>
              </a:lnSpc>
              <a:spcBef>
                <a:spcPts val="0"/>
              </a:spcBef>
              <a:buClr>
                <a:schemeClr val="tx1"/>
              </a:buClr>
              <a:buFont typeface="Wingdings" panose="05000000000000000000" pitchFamily="2" charset="2"/>
              <a:buChar char="§"/>
              <a:defRPr/>
            </a:pPr>
            <a:r>
              <a:rPr lang="en-US" altLang="en-US" sz="3500" dirty="0">
                <a:effectLst>
                  <a:glow rad="38100">
                    <a:schemeClr val="bg1">
                      <a:lumMod val="50000"/>
                      <a:lumOff val="50000"/>
                      <a:alpha val="20000"/>
                    </a:schemeClr>
                  </a:glow>
                </a:effectLst>
                <a:latin typeface="Candara" panose="020E0502030303020204" pitchFamily="34" charset="0"/>
                <a:cs typeface="Arial" panose="020B0604020202020204" pitchFamily="34" charset="0"/>
              </a:rPr>
              <a:t>Revelation 2:10</a:t>
            </a:r>
          </a:p>
        </p:txBody>
      </p:sp>
      <p:sp>
        <p:nvSpPr>
          <p:cNvPr id="5" name="Slide Number Placeholder 1">
            <a:extLst>
              <a:ext uri="{FF2B5EF4-FFF2-40B4-BE49-F238E27FC236}">
                <a16:creationId xmlns:a16="http://schemas.microsoft.com/office/drawing/2014/main" id="{EC716EAB-ECD0-4BC2-A849-449E2625539D}"/>
              </a:ext>
            </a:extLst>
          </p:cNvPr>
          <p:cNvSpPr>
            <a:spLocks noGrp="1"/>
          </p:cNvSpPr>
          <p:nvPr>
            <p:ph type="sldNum" sz="quarter" idx="12"/>
          </p:nvPr>
        </p:nvSpPr>
        <p:spPr>
          <a:xfrm>
            <a:off x="11269833" y="6344072"/>
            <a:ext cx="779767" cy="365125"/>
          </a:xfrm>
        </p:spPr>
        <p:txBody>
          <a:bodyPr/>
          <a:lstStyle/>
          <a:p>
            <a:fld id="{D57F1E4F-1CFF-5643-939E-217C01CDF565}" type="slidenum">
              <a:rPr lang="en-US" smtClean="0"/>
              <a:pPr/>
              <a:t>11</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50"/>
                                        <p:tgtEl>
                                          <p:spTgt spid="3">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CE83CE-F497-492C-8AE7-69EED566FFEA}"/>
              </a:ext>
            </a:extLst>
          </p:cNvPr>
          <p:cNvSpPr/>
          <p:nvPr/>
        </p:nvSpPr>
        <p:spPr>
          <a:xfrm rot="16200000">
            <a:off x="-1858670" y="3088097"/>
            <a:ext cx="5092119" cy="677607"/>
          </a:xfrm>
          <a:prstGeom prst="rect">
            <a:avLst/>
          </a:prstGeom>
          <a:noFill/>
        </p:spPr>
        <p:txBody>
          <a:bodyPr wrap="none" lIns="91440" tIns="45720" rIns="91440" bIns="45720">
            <a:prstTxWarp prst="textPlain">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Asse</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mbly</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8" name="Content Placeholder 7">
            <a:extLst>
              <a:ext uri="{FF2B5EF4-FFF2-40B4-BE49-F238E27FC236}">
                <a16:creationId xmlns:a16="http://schemas.microsoft.com/office/drawing/2014/main" id="{405B49DB-960C-4BF5-B2BE-E5804FEC93BD}"/>
              </a:ext>
            </a:extLst>
          </p:cNvPr>
          <p:cNvSpPr>
            <a:spLocks noGrp="1"/>
          </p:cNvSpPr>
          <p:nvPr>
            <p:ph idx="1"/>
          </p:nvPr>
        </p:nvSpPr>
        <p:spPr>
          <a:xfrm>
            <a:off x="1641738" y="657137"/>
            <a:ext cx="10550261" cy="5869498"/>
          </a:xfrm>
        </p:spPr>
        <p:txBody>
          <a:bodyPr>
            <a:normAutofit/>
          </a:bodyPr>
          <a:lstStyle/>
          <a:p>
            <a:r>
              <a:rPr lang="en-US" sz="3600" b="1" dirty="0">
                <a:latin typeface="Candara" panose="020E0502030303020204" pitchFamily="34" charset="0"/>
              </a:rPr>
              <a:t>Assembling with saints is a great blessing!</a:t>
            </a:r>
          </a:p>
          <a:p>
            <a:pPr lvl="1"/>
            <a:r>
              <a:rPr lang="en-US" sz="3200" dirty="0">
                <a:latin typeface="Candara" panose="020E0502030303020204" pitchFamily="34" charset="0"/>
              </a:rPr>
              <a:t>This is not to be forsaken - Hebrews 10:2</a:t>
            </a:r>
            <a:r>
              <a:rPr lang="en-US" sz="3400" dirty="0">
                <a:latin typeface="Candara" panose="020E0502030303020204" pitchFamily="34" charset="0"/>
              </a:rPr>
              <a:t>5</a:t>
            </a:r>
          </a:p>
          <a:p>
            <a:r>
              <a:rPr lang="en-US" sz="3600" b="1" dirty="0">
                <a:latin typeface="Candara" panose="020E0502030303020204" pitchFamily="34" charset="0"/>
              </a:rPr>
              <a:t>We have Apostolic approval/example</a:t>
            </a:r>
            <a:endParaRPr lang="en-US" sz="3600" dirty="0">
              <a:latin typeface="Candara" panose="020E0502030303020204" pitchFamily="34" charset="0"/>
            </a:endParaRPr>
          </a:p>
          <a:p>
            <a:pPr lvl="1"/>
            <a:r>
              <a:rPr lang="en-US" sz="3200" dirty="0">
                <a:latin typeface="Candara" panose="020E0502030303020204" pitchFamily="34" charset="0"/>
              </a:rPr>
              <a:t>Acts 20:7; 2:42</a:t>
            </a:r>
          </a:p>
          <a:p>
            <a:r>
              <a:rPr lang="en-US" sz="3600" b="1" dirty="0">
                <a:latin typeface="Candara" panose="020E0502030303020204" pitchFamily="34" charset="0"/>
              </a:rPr>
              <a:t>The assembly of the saints accomplishes these purposes…</a:t>
            </a:r>
          </a:p>
          <a:p>
            <a:pPr lvl="1"/>
            <a:r>
              <a:rPr lang="en-US" sz="3200" dirty="0">
                <a:latin typeface="Candara" panose="020E0502030303020204" pitchFamily="34" charset="0"/>
              </a:rPr>
              <a:t>To praise God and His Son</a:t>
            </a:r>
          </a:p>
          <a:p>
            <a:pPr lvl="1"/>
            <a:r>
              <a:rPr lang="en-US" sz="3200" dirty="0">
                <a:latin typeface="Candara" panose="020E0502030303020204" pitchFamily="34" charset="0"/>
              </a:rPr>
              <a:t>To exhort and provoke saints to faithful service</a:t>
            </a:r>
          </a:p>
          <a:p>
            <a:pPr lvl="1"/>
            <a:r>
              <a:rPr lang="en-US" sz="3200" dirty="0">
                <a:latin typeface="Candara" panose="020E0502030303020204" pitchFamily="34" charset="0"/>
              </a:rPr>
              <a:t>To receive encouragement from our brethre</a:t>
            </a:r>
            <a:r>
              <a:rPr lang="en-US" sz="3400" dirty="0">
                <a:latin typeface="Candara" panose="020E0502030303020204" pitchFamily="34" charset="0"/>
              </a:rPr>
              <a:t>n</a:t>
            </a:r>
          </a:p>
        </p:txBody>
      </p:sp>
      <p:sp>
        <p:nvSpPr>
          <p:cNvPr id="9" name="Rectangle 8">
            <a:extLst>
              <a:ext uri="{FF2B5EF4-FFF2-40B4-BE49-F238E27FC236}">
                <a16:creationId xmlns:a16="http://schemas.microsoft.com/office/drawing/2014/main" id="{A054E7F3-FB17-49FA-8E80-E4F9B59369D5}"/>
              </a:ext>
            </a:extLst>
          </p:cNvPr>
          <p:cNvSpPr/>
          <p:nvPr/>
        </p:nvSpPr>
        <p:spPr>
          <a:xfrm>
            <a:off x="189842" y="738229"/>
            <a:ext cx="1345344" cy="421994"/>
          </a:xfrm>
          <a:prstGeom prst="rect">
            <a:avLst/>
          </a:prstGeom>
          <a:noFill/>
        </p:spPr>
        <p:txBody>
          <a:bodyPr wrap="none" lIns="91440" tIns="45720" rIns="91440" bIns="45720">
            <a:prstTxWarp prst="textPlain">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12" name="Slide Number Placeholder 1">
            <a:extLst>
              <a:ext uri="{FF2B5EF4-FFF2-40B4-BE49-F238E27FC236}">
                <a16:creationId xmlns:a16="http://schemas.microsoft.com/office/drawing/2014/main" id="{BCEA3827-9FAA-4B4C-A00F-57199F492B23}"/>
              </a:ext>
            </a:extLst>
          </p:cNvPr>
          <p:cNvSpPr>
            <a:spLocks noGrp="1"/>
          </p:cNvSpPr>
          <p:nvPr>
            <p:ph type="sldNum" sz="quarter" idx="12"/>
          </p:nvPr>
        </p:nvSpPr>
        <p:spPr>
          <a:xfrm>
            <a:off x="11269833" y="6344072"/>
            <a:ext cx="779767" cy="365125"/>
          </a:xfrm>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293183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25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250"/>
                                        <p:tgtEl>
                                          <p:spTgt spid="8">
                                            <p:txEl>
                                              <p:pRg st="2" end="2"/>
                                            </p:txEl>
                                          </p:spTgt>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25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25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1250"/>
                                        <p:tgtEl>
                                          <p:spTgt spid="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1250"/>
                                        <p:tgtEl>
                                          <p:spTgt spid="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25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A8573A-8C39-4811-9DD5-861DF68772B7}"/>
              </a:ext>
            </a:extLst>
          </p:cNvPr>
          <p:cNvSpPr txBox="1">
            <a:spLocks/>
          </p:cNvSpPr>
          <p:nvPr/>
        </p:nvSpPr>
        <p:spPr>
          <a:xfrm>
            <a:off x="354267" y="785462"/>
            <a:ext cx="1315142" cy="341766"/>
          </a:xfrm>
          <a:prstGeom prst="rect">
            <a:avLst/>
          </a:prstGeom>
          <a:noFill/>
        </p:spPr>
        <p:txBody>
          <a:bodyPr vert="horz" wrap="none" lIns="91440" tIns="45720" rIns="91440" bIns="45720" numCol="1" rtlCol="0">
            <a:prstTxWarp prst="textPlain">
              <a:avLst/>
            </a:prstTxWarp>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5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Was  </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59930CBF-92EB-47AD-8FC1-39E53EFABE52}"/>
              </a:ext>
            </a:extLst>
          </p:cNvPr>
          <p:cNvSpPr/>
          <p:nvPr/>
        </p:nvSpPr>
        <p:spPr>
          <a:xfrm>
            <a:off x="4870382" y="4382117"/>
            <a:ext cx="5409400" cy="437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3607A3-314F-4AFC-87ED-83478F0CB215}"/>
              </a:ext>
            </a:extLst>
          </p:cNvPr>
          <p:cNvSpPr>
            <a:spLocks noGrp="1"/>
          </p:cNvSpPr>
          <p:nvPr>
            <p:ph idx="1"/>
          </p:nvPr>
        </p:nvSpPr>
        <p:spPr>
          <a:xfrm>
            <a:off x="1669409" y="654516"/>
            <a:ext cx="9835203" cy="6203484"/>
          </a:xfrm>
        </p:spPr>
        <p:txBody>
          <a:bodyPr>
            <a:normAutofit/>
          </a:bodyPr>
          <a:lstStyle/>
          <a:p>
            <a:r>
              <a:rPr lang="en-US" sz="3600" b="1" dirty="0">
                <a:latin typeface="Candara" panose="020E0502030303020204" pitchFamily="34" charset="0"/>
              </a:rPr>
              <a:t>Instituted by Jesus before His death</a:t>
            </a:r>
          </a:p>
          <a:p>
            <a:pPr lvl="1"/>
            <a:r>
              <a:rPr lang="en-US" sz="3200" dirty="0">
                <a:latin typeface="Candara" panose="020E0502030303020204" pitchFamily="34" charset="0"/>
              </a:rPr>
              <a:t>Matthew 26:26-30; Mark 14:22-25; Luke 22:19-20</a:t>
            </a:r>
          </a:p>
          <a:p>
            <a:r>
              <a:rPr lang="en-US" sz="3600" b="1" dirty="0">
                <a:latin typeface="Candara" panose="020E0502030303020204" pitchFamily="34" charset="0"/>
              </a:rPr>
              <a:t>Referred to as the “last supper”</a:t>
            </a:r>
          </a:p>
          <a:p>
            <a:r>
              <a:rPr lang="en-US" sz="3600" b="1" dirty="0">
                <a:latin typeface="Candara" panose="020E0502030303020204" pitchFamily="34" charset="0"/>
              </a:rPr>
              <a:t>Jesus commanded to do this in His memory</a:t>
            </a:r>
          </a:p>
          <a:p>
            <a:pPr lvl="1"/>
            <a:r>
              <a:rPr lang="en-US" sz="3200" b="1" i="1" dirty="0">
                <a:latin typeface="Candara" panose="020E0502030303020204" pitchFamily="34" charset="0"/>
              </a:rPr>
              <a:t>“And he took bread, and gave thanks, and brake it, and gave unto them, saying, This is my body which is given for you: this do in remembrance of me.” Likewise also the cup after supper, saying, This cup is the new testament in my blood, which is shed for you” </a:t>
            </a:r>
            <a:r>
              <a:rPr lang="en-US" sz="3200" dirty="0">
                <a:latin typeface="Candara" panose="020E0502030303020204" pitchFamily="34" charset="0"/>
              </a:rPr>
              <a:t>- Luke 22:19, 20</a:t>
            </a:r>
          </a:p>
        </p:txBody>
      </p:sp>
      <p:sp>
        <p:nvSpPr>
          <p:cNvPr id="7" name="Rectangle 6">
            <a:extLst>
              <a:ext uri="{FF2B5EF4-FFF2-40B4-BE49-F238E27FC236}">
                <a16:creationId xmlns:a16="http://schemas.microsoft.com/office/drawing/2014/main" id="{E633C318-4A1D-4E31-ACFB-B9AE398B2422}"/>
              </a:ext>
            </a:extLst>
          </p:cNvPr>
          <p:cNvSpPr/>
          <p:nvPr/>
        </p:nvSpPr>
        <p:spPr>
          <a:xfrm rot="16200000">
            <a:off x="-2024891" y="3399146"/>
            <a:ext cx="5424560" cy="677607"/>
          </a:xfrm>
          <a:prstGeom prst="rect">
            <a:avLst/>
          </a:prstGeom>
          <a:noFill/>
        </p:spPr>
        <p:txBody>
          <a:bodyPr wrap="none" lIns="91440" tIns="45720" rIns="91440" bIns="45720">
            <a:prstTxWarp prst="textPlain">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Lord’s Supper  </a:t>
            </a:r>
          </a:p>
        </p:txBody>
      </p:sp>
      <p:sp>
        <p:nvSpPr>
          <p:cNvPr id="8" name="Slide Number Placeholder 1">
            <a:extLst>
              <a:ext uri="{FF2B5EF4-FFF2-40B4-BE49-F238E27FC236}">
                <a16:creationId xmlns:a16="http://schemas.microsoft.com/office/drawing/2014/main" id="{095C1BC1-5CCD-4EBF-8A9B-5370AC63C84D}"/>
              </a:ext>
            </a:extLst>
          </p:cNvPr>
          <p:cNvSpPr txBox="1">
            <a:spLocks/>
          </p:cNvSpPr>
          <p:nvPr/>
        </p:nvSpPr>
        <p:spPr>
          <a:xfrm>
            <a:off x="11269833" y="634407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994736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D2E597-CBF2-4C4A-9DC4-7614CA85D841}"/>
              </a:ext>
            </a:extLst>
          </p:cNvPr>
          <p:cNvSpPr/>
          <p:nvPr/>
        </p:nvSpPr>
        <p:spPr>
          <a:xfrm rot="16200000">
            <a:off x="-2024891" y="3399146"/>
            <a:ext cx="5424560" cy="677607"/>
          </a:xfrm>
          <a:prstGeom prst="rect">
            <a:avLst/>
          </a:prstGeom>
          <a:noFill/>
        </p:spPr>
        <p:txBody>
          <a:bodyPr wrap="none" lIns="91440" tIns="45720" rIns="91440" bIns="45720">
            <a:prstTxWarp prst="textPlain">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Lord’s Supper  </a:t>
            </a:r>
          </a:p>
        </p:txBody>
      </p:sp>
      <p:sp>
        <p:nvSpPr>
          <p:cNvPr id="3" name="Content Placeholder 2">
            <a:extLst>
              <a:ext uri="{FF2B5EF4-FFF2-40B4-BE49-F238E27FC236}">
                <a16:creationId xmlns:a16="http://schemas.microsoft.com/office/drawing/2014/main" id="{993607A3-314F-4AFC-87ED-83478F0CB215}"/>
              </a:ext>
            </a:extLst>
          </p:cNvPr>
          <p:cNvSpPr>
            <a:spLocks noGrp="1"/>
          </p:cNvSpPr>
          <p:nvPr>
            <p:ph idx="1"/>
          </p:nvPr>
        </p:nvSpPr>
        <p:spPr>
          <a:xfrm>
            <a:off x="1669409" y="654516"/>
            <a:ext cx="10091956" cy="5906922"/>
          </a:xfrm>
        </p:spPr>
        <p:txBody>
          <a:bodyPr>
            <a:normAutofit/>
          </a:bodyPr>
          <a:lstStyle/>
          <a:p>
            <a:r>
              <a:rPr lang="en-US" sz="3600" b="1" dirty="0">
                <a:latin typeface="Candara" panose="020E0502030303020204" pitchFamily="34" charset="0"/>
              </a:rPr>
              <a:t>Must not be discounted or underestimated</a:t>
            </a:r>
          </a:p>
          <a:p>
            <a:r>
              <a:rPr lang="en-US" sz="3600" b="1" dirty="0">
                <a:latin typeface="Candara" panose="020E0502030303020204" pitchFamily="34" charset="0"/>
              </a:rPr>
              <a:t>Was abused by the Corinthian church </a:t>
            </a:r>
          </a:p>
          <a:p>
            <a:pPr lvl="1"/>
            <a:r>
              <a:rPr lang="en-US" sz="3000" b="1" dirty="0">
                <a:latin typeface="Candara" panose="020E0502030303020204" pitchFamily="34" charset="0"/>
              </a:rPr>
              <a:t>1</a:t>
            </a:r>
            <a:r>
              <a:rPr lang="en-US" sz="3000" dirty="0">
                <a:latin typeface="Candara" panose="020E0502030303020204" pitchFamily="34" charset="0"/>
              </a:rPr>
              <a:t> Corinthians 11:20, 21</a:t>
            </a:r>
          </a:p>
          <a:p>
            <a:r>
              <a:rPr lang="en-US" sz="3600" b="1" dirty="0">
                <a:latin typeface="Candara" panose="020E0502030303020204" pitchFamily="34" charset="0"/>
              </a:rPr>
              <a:t>Abuse instigated an Apostolic rebuke</a:t>
            </a:r>
            <a:endParaRPr lang="en-US" sz="3400" b="1" dirty="0">
              <a:latin typeface="Candara" panose="020E0502030303020204" pitchFamily="34" charset="0"/>
            </a:endParaRPr>
          </a:p>
          <a:p>
            <a:pPr lvl="1"/>
            <a:r>
              <a:rPr lang="en-US" sz="3200" dirty="0">
                <a:latin typeface="Candara" panose="020E0502030303020204" pitchFamily="34" charset="0"/>
              </a:rPr>
              <a:t>1 Corinthians 11:22, 34</a:t>
            </a:r>
          </a:p>
          <a:p>
            <a:r>
              <a:rPr lang="en-US" sz="3600" b="1" dirty="0">
                <a:latin typeface="Candara" panose="020E0502030303020204" pitchFamily="34" charset="0"/>
              </a:rPr>
              <a:t>Abuse brings eternal consequences</a:t>
            </a:r>
          </a:p>
          <a:p>
            <a:pPr lvl="1"/>
            <a:r>
              <a:rPr lang="en-US" sz="3200" dirty="0">
                <a:latin typeface="Candara" panose="020E0502030303020204" pitchFamily="34" charset="0"/>
              </a:rPr>
              <a:t>1 Corinthians 11:27-29</a:t>
            </a:r>
          </a:p>
          <a:p>
            <a:r>
              <a:rPr lang="en-US" sz="3400" b="1" dirty="0">
                <a:latin typeface="Candara" panose="020E0502030303020204" pitchFamily="34" charset="0"/>
              </a:rPr>
              <a:t>Eaten </a:t>
            </a:r>
            <a:r>
              <a:rPr lang="en-US" sz="3400" b="1" i="1" dirty="0">
                <a:latin typeface="Candara" panose="020E0502030303020204" pitchFamily="34" charset="0"/>
              </a:rPr>
              <a:t>“unworthily” </a:t>
            </a:r>
            <a:r>
              <a:rPr lang="en-US" sz="3400" b="1" dirty="0">
                <a:latin typeface="Candara" panose="020E0502030303020204" pitchFamily="34" charset="0"/>
              </a:rPr>
              <a:t>brings Divine condemnation</a:t>
            </a:r>
          </a:p>
          <a:p>
            <a:pPr lvl="1"/>
            <a:r>
              <a:rPr lang="en-US" sz="2800" dirty="0">
                <a:latin typeface="Candara" panose="020E0502030303020204" pitchFamily="34" charset="0"/>
              </a:rPr>
              <a:t>1 Corinthians 11:30-32; Hebrews 12:5-14</a:t>
            </a:r>
          </a:p>
        </p:txBody>
      </p:sp>
      <p:sp>
        <p:nvSpPr>
          <p:cNvPr id="6" name="Slide Number Placeholder 1">
            <a:extLst>
              <a:ext uri="{FF2B5EF4-FFF2-40B4-BE49-F238E27FC236}">
                <a16:creationId xmlns:a16="http://schemas.microsoft.com/office/drawing/2014/main" id="{17260181-115D-470B-91B4-BD5333DDDA60}"/>
              </a:ext>
            </a:extLst>
          </p:cNvPr>
          <p:cNvSpPr>
            <a:spLocks noGrp="1"/>
          </p:cNvSpPr>
          <p:nvPr>
            <p:ph type="sldNum" sz="quarter" idx="12"/>
          </p:nvPr>
        </p:nvSpPr>
        <p:spPr>
          <a:xfrm>
            <a:off x="11269833" y="6344072"/>
            <a:ext cx="779767" cy="365125"/>
          </a:xfrm>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75807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25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250"/>
                                        <p:tgtEl>
                                          <p:spTgt spid="3">
                                            <p:txEl>
                                              <p:pRg st="5" end="5"/>
                                            </p:txEl>
                                          </p:spTgt>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25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250"/>
                                        <p:tgtEl>
                                          <p:spTgt spid="3">
                                            <p:txEl>
                                              <p:pRg st="7" end="7"/>
                                            </p:txEl>
                                          </p:spTgt>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24AE-E4A9-4611-A679-E8DB7615D622}"/>
              </a:ext>
            </a:extLst>
          </p:cNvPr>
          <p:cNvSpPr>
            <a:spLocks noGrp="1"/>
          </p:cNvSpPr>
          <p:nvPr>
            <p:ph type="title"/>
          </p:nvPr>
        </p:nvSpPr>
        <p:spPr>
          <a:xfrm>
            <a:off x="1744910" y="522415"/>
            <a:ext cx="3766657" cy="900471"/>
          </a:xfrm>
          <a:solidFill>
            <a:schemeClr val="accent1"/>
          </a:solidFill>
          <a:effectLst>
            <a:glow rad="139700">
              <a:schemeClr val="accent3">
                <a:satMod val="175000"/>
                <a:alpha val="40000"/>
              </a:schemeClr>
            </a:glow>
          </a:effectLst>
        </p:spPr>
        <p:txBody>
          <a:bodyPr>
            <a:noAutofit/>
          </a:bodyPr>
          <a:lstStyle/>
          <a:p>
            <a:r>
              <a:rPr lang="en-US" sz="4800" b="1" dirty="0">
                <a:latin typeface="Candara" panose="020E0502030303020204" pitchFamily="34" charset="0"/>
              </a:rPr>
              <a:t>A MEMORIAL</a:t>
            </a:r>
          </a:p>
        </p:txBody>
      </p:sp>
      <p:sp>
        <p:nvSpPr>
          <p:cNvPr id="3" name="Content Placeholder 2">
            <a:extLst>
              <a:ext uri="{FF2B5EF4-FFF2-40B4-BE49-F238E27FC236}">
                <a16:creationId xmlns:a16="http://schemas.microsoft.com/office/drawing/2014/main" id="{FA263702-40F2-4EF4-B21C-1E3B78615AFE}"/>
              </a:ext>
            </a:extLst>
          </p:cNvPr>
          <p:cNvSpPr>
            <a:spLocks noGrp="1"/>
          </p:cNvSpPr>
          <p:nvPr>
            <p:ph idx="1"/>
          </p:nvPr>
        </p:nvSpPr>
        <p:spPr>
          <a:xfrm>
            <a:off x="1535888" y="1618734"/>
            <a:ext cx="10536664" cy="5251622"/>
          </a:xfrm>
        </p:spPr>
        <p:txBody>
          <a:bodyPr>
            <a:normAutofit/>
          </a:bodyPr>
          <a:lstStyle/>
          <a:p>
            <a:r>
              <a:rPr lang="en-US" sz="3600" b="1" dirty="0">
                <a:latin typeface="Candara" panose="020E0502030303020204" pitchFamily="34" charset="0"/>
              </a:rPr>
              <a:t>Paul declared by inspiration it is a memorial</a:t>
            </a:r>
          </a:p>
          <a:p>
            <a:pPr lvl="1"/>
            <a:r>
              <a:rPr lang="en-US" sz="3000" dirty="0">
                <a:latin typeface="Candara" panose="020E0502030303020204" pitchFamily="34" charset="0"/>
              </a:rPr>
              <a:t> 1 Corinthians 11:23 - </a:t>
            </a:r>
            <a:r>
              <a:rPr lang="en-US" sz="3000" b="1" i="1" dirty="0">
                <a:latin typeface="Candara" panose="020E0502030303020204" pitchFamily="34" charset="0"/>
              </a:rPr>
              <a:t>“…in remembrance of me…”</a:t>
            </a:r>
            <a:endParaRPr lang="en-US" sz="3000" dirty="0">
              <a:latin typeface="Candara" panose="020E0502030303020204" pitchFamily="34" charset="0"/>
            </a:endParaRPr>
          </a:p>
          <a:p>
            <a:r>
              <a:rPr lang="en-US" sz="3600" b="1" dirty="0">
                <a:latin typeface="Candara" panose="020E0502030303020204" pitchFamily="34" charset="0"/>
              </a:rPr>
              <a:t>Of Christ’s sacrificial death</a:t>
            </a:r>
            <a:r>
              <a:rPr lang="en-US" sz="3400" b="1" dirty="0">
                <a:latin typeface="Candara" panose="020E0502030303020204" pitchFamily="34" charset="0"/>
              </a:rPr>
              <a:t> </a:t>
            </a:r>
            <a:r>
              <a:rPr lang="en-US" sz="3400" dirty="0">
                <a:latin typeface="Candara" panose="020E0502030303020204" pitchFamily="34" charset="0"/>
              </a:rPr>
              <a:t>- </a:t>
            </a:r>
            <a:r>
              <a:rPr lang="en-US" sz="3600" dirty="0">
                <a:latin typeface="Candara" panose="020E0502030303020204" pitchFamily="34" charset="0"/>
              </a:rPr>
              <a:t>1 Corinthians 11:24, 25</a:t>
            </a:r>
          </a:p>
          <a:p>
            <a:pPr lvl="1"/>
            <a:r>
              <a:rPr lang="en-US" sz="3000" dirty="0">
                <a:latin typeface="Candara" panose="020E0502030303020204" pitchFamily="34" charset="0"/>
              </a:rPr>
              <a:t>Eat bread (His body)  &amp; drink the Cup (His blood)</a:t>
            </a:r>
          </a:p>
          <a:p>
            <a:r>
              <a:rPr lang="en-US" sz="3400" b="1" dirty="0">
                <a:latin typeface="Candara" panose="020E0502030303020204" pitchFamily="34" charset="0"/>
              </a:rPr>
              <a:t>Of the blood bought New Covenant </a:t>
            </a:r>
            <a:r>
              <a:rPr lang="en-US" sz="3400" dirty="0">
                <a:latin typeface="Candara" panose="020E0502030303020204" pitchFamily="34" charset="0"/>
              </a:rPr>
              <a:t>- Hebrews 9:11-17</a:t>
            </a:r>
          </a:p>
          <a:p>
            <a:r>
              <a:rPr lang="en-US" sz="3400" b="1" dirty="0">
                <a:latin typeface="Candara" panose="020E0502030303020204" pitchFamily="34" charset="0"/>
              </a:rPr>
              <a:t>Of His blood shed for remission of sins </a:t>
            </a:r>
            <a:r>
              <a:rPr lang="en-US" sz="3400" dirty="0">
                <a:latin typeface="Candara" panose="020E0502030303020204" pitchFamily="34" charset="0"/>
              </a:rPr>
              <a:t>- Ephesians 1:7</a:t>
            </a:r>
          </a:p>
          <a:p>
            <a:r>
              <a:rPr lang="en-US" sz="3400" b="1" dirty="0">
                <a:latin typeface="Candara" panose="020E0502030303020204" pitchFamily="34" charset="0"/>
              </a:rPr>
              <a:t>That resembles the Jewish Passover </a:t>
            </a:r>
            <a:r>
              <a:rPr lang="en-US" sz="3400" dirty="0">
                <a:latin typeface="Candara" panose="020E0502030303020204" pitchFamily="34" charset="0"/>
              </a:rPr>
              <a:t>- Exodus 12:17-24</a:t>
            </a:r>
          </a:p>
          <a:p>
            <a:pPr lvl="1"/>
            <a:r>
              <a:rPr lang="en-US" sz="3000" dirty="0">
                <a:latin typeface="Candara" panose="020E0502030303020204" pitchFamily="34" charset="0"/>
              </a:rPr>
              <a:t>Bondage to Egypt resembles bondage to sin</a:t>
            </a:r>
            <a:endParaRPr lang="en-US" sz="3400" dirty="0">
              <a:latin typeface="Candara" panose="020E0502030303020204" pitchFamily="34" charset="0"/>
            </a:endParaRPr>
          </a:p>
        </p:txBody>
      </p:sp>
      <p:sp>
        <p:nvSpPr>
          <p:cNvPr id="6" name="Rectangle 5">
            <a:extLst>
              <a:ext uri="{FF2B5EF4-FFF2-40B4-BE49-F238E27FC236}">
                <a16:creationId xmlns:a16="http://schemas.microsoft.com/office/drawing/2014/main" id="{06B4CBF8-36B2-4A1D-AEFE-FFC10A58B32A}"/>
              </a:ext>
            </a:extLst>
          </p:cNvPr>
          <p:cNvSpPr/>
          <p:nvPr/>
        </p:nvSpPr>
        <p:spPr>
          <a:xfrm rot="16200000">
            <a:off x="-2319865" y="3090196"/>
            <a:ext cx="6014505" cy="677607"/>
          </a:xfrm>
          <a:prstGeom prst="rect">
            <a:avLst/>
          </a:prstGeom>
          <a:noFill/>
        </p:spPr>
        <p:txBody>
          <a:bodyPr wrap="none" lIns="91440" tIns="45720" rIns="91440" bIns="45720">
            <a:prstTxWarp prst="textPlain">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Lord’s Supper Is  </a:t>
            </a:r>
          </a:p>
        </p:txBody>
      </p:sp>
      <p:sp>
        <p:nvSpPr>
          <p:cNvPr id="7" name="Slide Number Placeholder 1">
            <a:extLst>
              <a:ext uri="{FF2B5EF4-FFF2-40B4-BE49-F238E27FC236}">
                <a16:creationId xmlns:a16="http://schemas.microsoft.com/office/drawing/2014/main" id="{6AC31A43-3634-49D6-91F9-3B7424A002D5}"/>
              </a:ext>
            </a:extLst>
          </p:cNvPr>
          <p:cNvSpPr>
            <a:spLocks noGrp="1"/>
          </p:cNvSpPr>
          <p:nvPr>
            <p:ph type="sldNum" sz="quarter" idx="12"/>
          </p:nvPr>
        </p:nvSpPr>
        <p:spPr>
          <a:xfrm>
            <a:off x="11269833" y="6344072"/>
            <a:ext cx="779767" cy="365125"/>
          </a:xfrm>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871470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25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25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25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250"/>
                                        <p:tgtEl>
                                          <p:spTgt spid="3">
                                            <p:txEl>
                                              <p:pRg st="6" end="6"/>
                                            </p:txEl>
                                          </p:spTgt>
                                        </p:tgtEl>
                                      </p:cBhvr>
                                    </p:animEffect>
                                  </p:childTnLst>
                                </p:cTn>
                              </p:par>
                            </p:childTnLst>
                          </p:cTn>
                        </p:par>
                        <p:par>
                          <p:cTn id="41" fill="hold">
                            <p:stCondLst>
                              <p:cond delay="1250"/>
                            </p:stCondLst>
                            <p:childTnLst>
                              <p:par>
                                <p:cTn id="42" presetID="10" presetClass="entr" presetSubtype="0"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24AE-E4A9-4611-A679-E8DB7615D622}"/>
              </a:ext>
            </a:extLst>
          </p:cNvPr>
          <p:cNvSpPr>
            <a:spLocks noGrp="1"/>
          </p:cNvSpPr>
          <p:nvPr>
            <p:ph type="title"/>
          </p:nvPr>
        </p:nvSpPr>
        <p:spPr>
          <a:xfrm>
            <a:off x="1744908" y="522415"/>
            <a:ext cx="5100509" cy="900471"/>
          </a:xfrm>
          <a:solidFill>
            <a:schemeClr val="accent1"/>
          </a:solidFill>
          <a:effectLst>
            <a:glow rad="139700">
              <a:schemeClr val="accent3">
                <a:satMod val="175000"/>
                <a:alpha val="40000"/>
              </a:schemeClr>
            </a:glow>
          </a:effectLst>
        </p:spPr>
        <p:txBody>
          <a:bodyPr>
            <a:noAutofit/>
          </a:bodyPr>
          <a:lstStyle/>
          <a:p>
            <a:r>
              <a:rPr lang="en-US" sz="4800" b="1" dirty="0">
                <a:latin typeface="Candara" panose="020E0502030303020204" pitchFamily="34" charset="0"/>
              </a:rPr>
              <a:t>A PROCLAMATION</a:t>
            </a:r>
          </a:p>
        </p:txBody>
      </p:sp>
      <p:sp>
        <p:nvSpPr>
          <p:cNvPr id="3" name="Content Placeholder 2">
            <a:extLst>
              <a:ext uri="{FF2B5EF4-FFF2-40B4-BE49-F238E27FC236}">
                <a16:creationId xmlns:a16="http://schemas.microsoft.com/office/drawing/2014/main" id="{FA263702-40F2-4EF4-B21C-1E3B78615AFE}"/>
              </a:ext>
            </a:extLst>
          </p:cNvPr>
          <p:cNvSpPr>
            <a:spLocks noGrp="1"/>
          </p:cNvSpPr>
          <p:nvPr>
            <p:ph idx="1"/>
          </p:nvPr>
        </p:nvSpPr>
        <p:spPr>
          <a:xfrm>
            <a:off x="1535887" y="1618735"/>
            <a:ext cx="10656113" cy="4829874"/>
          </a:xfrm>
        </p:spPr>
        <p:txBody>
          <a:bodyPr>
            <a:normAutofit lnSpcReduction="10000"/>
          </a:bodyPr>
          <a:lstStyle/>
          <a:p>
            <a:r>
              <a:rPr lang="en-US" sz="3600" b="1" dirty="0">
                <a:latin typeface="Candara" panose="020E0502030303020204" pitchFamily="34" charset="0"/>
              </a:rPr>
              <a:t>Of our faith in the </a:t>
            </a:r>
            <a:r>
              <a:rPr lang="en-US" sz="3600" b="1" i="1" u="sng" dirty="0">
                <a:latin typeface="Candara" panose="020E0502030303020204" pitchFamily="34" charset="0"/>
              </a:rPr>
              <a:t>efficacy</a:t>
            </a:r>
            <a:r>
              <a:rPr lang="en-US" sz="3600" b="1" dirty="0">
                <a:latin typeface="Candara" panose="020E0502030303020204" pitchFamily="34" charset="0"/>
              </a:rPr>
              <a:t> of His death</a:t>
            </a:r>
          </a:p>
          <a:p>
            <a:pPr lvl="1"/>
            <a:r>
              <a:rPr lang="en-US" sz="3200" dirty="0">
                <a:latin typeface="Candara" panose="020E0502030303020204" pitchFamily="34" charset="0"/>
              </a:rPr>
              <a:t>1 Corinthians 11:26</a:t>
            </a:r>
          </a:p>
          <a:p>
            <a:r>
              <a:rPr lang="en-US" sz="3600" b="1" dirty="0">
                <a:latin typeface="Candara" panose="020E0502030303020204" pitchFamily="34" charset="0"/>
              </a:rPr>
              <a:t>Of our faith in the Lord’s promised return</a:t>
            </a:r>
          </a:p>
          <a:p>
            <a:pPr lvl="1"/>
            <a:r>
              <a:rPr lang="en-US" sz="3200" dirty="0">
                <a:latin typeface="Candara" panose="020E0502030303020204" pitchFamily="34" charset="0"/>
              </a:rPr>
              <a:t>1 Corinthians 11:26; John 14:1-6; Acts 1:7-11</a:t>
            </a:r>
          </a:p>
          <a:p>
            <a:r>
              <a:rPr lang="en-US" sz="3600" b="1" dirty="0">
                <a:latin typeface="Candara" panose="020E0502030303020204" pitchFamily="34" charset="0"/>
              </a:rPr>
              <a:t>Of a three-fold Divinely directed view looking…</a:t>
            </a:r>
          </a:p>
          <a:p>
            <a:pPr lvl="1"/>
            <a:r>
              <a:rPr lang="en-US" sz="3200" b="1" u="sng" dirty="0">
                <a:latin typeface="Candara" panose="020E0502030303020204" pitchFamily="34" charset="0"/>
              </a:rPr>
              <a:t>FORWARD</a:t>
            </a:r>
            <a:r>
              <a:rPr lang="en-US" sz="3200" dirty="0">
                <a:latin typeface="Candara" panose="020E0502030303020204" pitchFamily="34" charset="0"/>
              </a:rPr>
              <a:t> - </a:t>
            </a:r>
            <a:r>
              <a:rPr lang="en-US" sz="3200" b="1" i="1" dirty="0">
                <a:latin typeface="Candara" panose="020E0502030303020204" pitchFamily="34" charset="0"/>
              </a:rPr>
              <a:t>“</a:t>
            </a:r>
            <a:r>
              <a:rPr lang="en-US" sz="3200" b="1" i="1" u="sng" dirty="0">
                <a:latin typeface="Candara" panose="020E0502030303020204" pitchFamily="34" charset="0"/>
              </a:rPr>
              <a:t>till He comes</a:t>
            </a:r>
            <a:r>
              <a:rPr lang="en-US" sz="3200" b="1" i="1" dirty="0">
                <a:latin typeface="Candara" panose="020E0502030303020204" pitchFamily="34" charset="0"/>
              </a:rPr>
              <a:t>” </a:t>
            </a:r>
            <a:r>
              <a:rPr lang="en-US" sz="3200" dirty="0">
                <a:latin typeface="Candara" panose="020E0502030303020204" pitchFamily="34" charset="0"/>
              </a:rPr>
              <a:t>- vs. 26</a:t>
            </a:r>
          </a:p>
          <a:p>
            <a:pPr lvl="1"/>
            <a:r>
              <a:rPr lang="en-US" sz="3200" b="1" u="sng" dirty="0">
                <a:latin typeface="Candara" panose="020E0502030303020204" pitchFamily="34" charset="0"/>
              </a:rPr>
              <a:t>BACKWARD</a:t>
            </a:r>
            <a:r>
              <a:rPr lang="en-US" sz="3200" b="1" dirty="0">
                <a:latin typeface="Candara" panose="020E0502030303020204" pitchFamily="34" charset="0"/>
              </a:rPr>
              <a:t> </a:t>
            </a:r>
            <a:r>
              <a:rPr lang="en-US" sz="3200" dirty="0">
                <a:latin typeface="Candara" panose="020E0502030303020204" pitchFamily="34" charset="0"/>
              </a:rPr>
              <a:t>- </a:t>
            </a:r>
            <a:r>
              <a:rPr lang="en-US" sz="3200" b="1" i="1" dirty="0">
                <a:latin typeface="Candara" panose="020E0502030303020204" pitchFamily="34" charset="0"/>
              </a:rPr>
              <a:t>“…in </a:t>
            </a:r>
            <a:r>
              <a:rPr lang="en-US" sz="3200" b="1" i="1" u="sng" dirty="0">
                <a:latin typeface="Candara" panose="020E0502030303020204" pitchFamily="34" charset="0"/>
              </a:rPr>
              <a:t>remembrance</a:t>
            </a:r>
            <a:r>
              <a:rPr lang="en-US" sz="3200" b="1" i="1" dirty="0">
                <a:latin typeface="Candara" panose="020E0502030303020204" pitchFamily="34" charset="0"/>
              </a:rPr>
              <a:t> of Me” </a:t>
            </a:r>
            <a:r>
              <a:rPr lang="en-US" sz="3200" dirty="0">
                <a:latin typeface="Candara" panose="020E0502030303020204" pitchFamily="34" charset="0"/>
              </a:rPr>
              <a:t>- vss. 24, </a:t>
            </a:r>
            <a:r>
              <a:rPr lang="en-US" sz="3200" i="1" dirty="0">
                <a:latin typeface="Candara" panose="020E0502030303020204" pitchFamily="34" charset="0"/>
              </a:rPr>
              <a:t>25</a:t>
            </a:r>
          </a:p>
          <a:p>
            <a:pPr lvl="1"/>
            <a:r>
              <a:rPr lang="en-US" sz="3200" b="1" u="sng" dirty="0">
                <a:latin typeface="Candara" panose="020E0502030303020204" pitchFamily="34" charset="0"/>
              </a:rPr>
              <a:t>INWARDLY</a:t>
            </a:r>
            <a:r>
              <a:rPr lang="en-US" sz="3200" dirty="0">
                <a:latin typeface="Candara" panose="020E0502030303020204" pitchFamily="34" charset="0"/>
              </a:rPr>
              <a:t> - </a:t>
            </a:r>
            <a:r>
              <a:rPr lang="en-US" sz="3200" b="1" i="1" dirty="0">
                <a:latin typeface="Candara" panose="020E0502030303020204" pitchFamily="34" charset="0"/>
              </a:rPr>
              <a:t>“but let a man </a:t>
            </a:r>
            <a:r>
              <a:rPr lang="en-US" sz="3200" b="1" i="1" u="sng" dirty="0">
                <a:latin typeface="Candara" panose="020E0502030303020204" pitchFamily="34" charset="0"/>
              </a:rPr>
              <a:t>examine</a:t>
            </a:r>
            <a:r>
              <a:rPr lang="en-US" sz="3200" b="1" i="1" dirty="0">
                <a:latin typeface="Candara" panose="020E0502030303020204" pitchFamily="34" charset="0"/>
              </a:rPr>
              <a:t> himself” </a:t>
            </a:r>
            <a:r>
              <a:rPr lang="en-US" sz="3200" dirty="0">
                <a:latin typeface="Candara" panose="020E0502030303020204" pitchFamily="34" charset="0"/>
              </a:rPr>
              <a:t>- vs. 28 </a:t>
            </a:r>
          </a:p>
        </p:txBody>
      </p:sp>
      <p:sp>
        <p:nvSpPr>
          <p:cNvPr id="5" name="Rectangle 4">
            <a:extLst>
              <a:ext uri="{FF2B5EF4-FFF2-40B4-BE49-F238E27FC236}">
                <a16:creationId xmlns:a16="http://schemas.microsoft.com/office/drawing/2014/main" id="{02BFACFD-1595-4999-BFE2-8DE5E42ECF24}"/>
              </a:ext>
            </a:extLst>
          </p:cNvPr>
          <p:cNvSpPr/>
          <p:nvPr/>
        </p:nvSpPr>
        <p:spPr>
          <a:xfrm rot="16200000">
            <a:off x="-2319865" y="3090196"/>
            <a:ext cx="6014505" cy="677607"/>
          </a:xfrm>
          <a:prstGeom prst="rect">
            <a:avLst/>
          </a:prstGeom>
          <a:noFill/>
        </p:spPr>
        <p:txBody>
          <a:bodyPr wrap="none" lIns="91440" tIns="45720" rIns="91440" bIns="45720">
            <a:prstTxWarp prst="textPlain">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Lord’s Supper Is  </a:t>
            </a:r>
          </a:p>
        </p:txBody>
      </p:sp>
      <p:sp>
        <p:nvSpPr>
          <p:cNvPr id="6" name="Slide Number Placeholder 1">
            <a:extLst>
              <a:ext uri="{FF2B5EF4-FFF2-40B4-BE49-F238E27FC236}">
                <a16:creationId xmlns:a16="http://schemas.microsoft.com/office/drawing/2014/main" id="{C972061A-E254-4D98-AE36-83B8FB21DDAD}"/>
              </a:ext>
            </a:extLst>
          </p:cNvPr>
          <p:cNvSpPr>
            <a:spLocks noGrp="1"/>
          </p:cNvSpPr>
          <p:nvPr>
            <p:ph type="sldNum" sz="quarter" idx="12"/>
          </p:nvPr>
        </p:nvSpPr>
        <p:spPr>
          <a:xfrm>
            <a:off x="11269833" y="6344072"/>
            <a:ext cx="779767" cy="365125"/>
          </a:xfrm>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017785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2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25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25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25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24AE-E4A9-4611-A679-E8DB7615D622}"/>
              </a:ext>
            </a:extLst>
          </p:cNvPr>
          <p:cNvSpPr>
            <a:spLocks noGrp="1"/>
          </p:cNvSpPr>
          <p:nvPr>
            <p:ph type="title"/>
          </p:nvPr>
        </p:nvSpPr>
        <p:spPr>
          <a:xfrm>
            <a:off x="1744909" y="522415"/>
            <a:ext cx="4351092" cy="900471"/>
          </a:xfrm>
          <a:solidFill>
            <a:schemeClr val="accent1"/>
          </a:solidFill>
          <a:effectLst>
            <a:glow rad="139700">
              <a:schemeClr val="accent3">
                <a:satMod val="175000"/>
                <a:alpha val="40000"/>
              </a:schemeClr>
            </a:glow>
          </a:effectLst>
        </p:spPr>
        <p:txBody>
          <a:bodyPr>
            <a:noAutofit/>
          </a:bodyPr>
          <a:lstStyle/>
          <a:p>
            <a:r>
              <a:rPr lang="en-US" sz="4800" b="1" dirty="0">
                <a:latin typeface="Candara" panose="020E0502030303020204" pitchFamily="34" charset="0"/>
              </a:rPr>
              <a:t>A COMMUNION</a:t>
            </a:r>
          </a:p>
        </p:txBody>
      </p:sp>
      <p:sp>
        <p:nvSpPr>
          <p:cNvPr id="4" name="Rectangle 3">
            <a:extLst>
              <a:ext uri="{FF2B5EF4-FFF2-40B4-BE49-F238E27FC236}">
                <a16:creationId xmlns:a16="http://schemas.microsoft.com/office/drawing/2014/main" id="{BB8D1E3B-6C22-4E41-9847-103BF5B99227}"/>
              </a:ext>
            </a:extLst>
          </p:cNvPr>
          <p:cNvSpPr/>
          <p:nvPr/>
        </p:nvSpPr>
        <p:spPr>
          <a:xfrm rot="16200000">
            <a:off x="-2319865" y="3090196"/>
            <a:ext cx="6014505" cy="677607"/>
          </a:xfrm>
          <a:prstGeom prst="rect">
            <a:avLst/>
          </a:prstGeom>
          <a:noFill/>
        </p:spPr>
        <p:txBody>
          <a:bodyPr wrap="none" lIns="91440" tIns="45720" rIns="91440" bIns="45720">
            <a:prstTxWarp prst="textPlain">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Lord’s Supper Is  </a:t>
            </a:r>
          </a:p>
        </p:txBody>
      </p:sp>
      <p:sp>
        <p:nvSpPr>
          <p:cNvPr id="5" name="TextBox 4">
            <a:extLst>
              <a:ext uri="{FF2B5EF4-FFF2-40B4-BE49-F238E27FC236}">
                <a16:creationId xmlns:a16="http://schemas.microsoft.com/office/drawing/2014/main" id="{0697C63B-DD22-4CB0-9149-B19D32ED92CE}"/>
              </a:ext>
            </a:extLst>
          </p:cNvPr>
          <p:cNvSpPr txBox="1"/>
          <p:nvPr/>
        </p:nvSpPr>
        <p:spPr>
          <a:xfrm rot="2820616">
            <a:off x="8254798" y="3687173"/>
            <a:ext cx="4126192" cy="954107"/>
          </a:xfrm>
          <a:prstGeom prst="rect">
            <a:avLst/>
          </a:prstGeom>
          <a:solidFill>
            <a:schemeClr val="accent1"/>
          </a:solidFill>
          <a:effectLst>
            <a:glow rad="228600">
              <a:schemeClr val="accent3">
                <a:satMod val="175000"/>
                <a:alpha val="40000"/>
              </a:schemeClr>
            </a:glow>
          </a:effectLst>
        </p:spPr>
        <p:txBody>
          <a:bodyPr wrap="square" rtlCol="0">
            <a:spAutoFit/>
          </a:bodyPr>
          <a:lstStyle/>
          <a:p>
            <a:pPr algn="ctr"/>
            <a:r>
              <a:rPr lang="en-US" sz="2800" b="1" i="1" dirty="0">
                <a:latin typeface="Candara" panose="020E0502030303020204" pitchFamily="34" charset="0"/>
              </a:rPr>
              <a:t>“when the disciples came together” (Acts 20:7)</a:t>
            </a:r>
          </a:p>
        </p:txBody>
      </p:sp>
      <p:sp>
        <p:nvSpPr>
          <p:cNvPr id="3" name="Content Placeholder 2">
            <a:extLst>
              <a:ext uri="{FF2B5EF4-FFF2-40B4-BE49-F238E27FC236}">
                <a16:creationId xmlns:a16="http://schemas.microsoft.com/office/drawing/2014/main" id="{FA263702-40F2-4EF4-B21C-1E3B78615AFE}"/>
              </a:ext>
            </a:extLst>
          </p:cNvPr>
          <p:cNvSpPr>
            <a:spLocks noGrp="1"/>
          </p:cNvSpPr>
          <p:nvPr>
            <p:ph idx="1"/>
          </p:nvPr>
        </p:nvSpPr>
        <p:spPr>
          <a:xfrm>
            <a:off x="1535888" y="1618735"/>
            <a:ext cx="10656111" cy="5090984"/>
          </a:xfrm>
        </p:spPr>
        <p:txBody>
          <a:bodyPr>
            <a:normAutofit fontScale="92500"/>
          </a:bodyPr>
          <a:lstStyle/>
          <a:p>
            <a:r>
              <a:rPr lang="en-US" sz="3600" b="1" dirty="0">
                <a:latin typeface="Candara" panose="020E0502030303020204" pitchFamily="34" charset="0"/>
              </a:rPr>
              <a:t>A sharing/fellowship in Christ’s body &amp; blood</a:t>
            </a:r>
          </a:p>
          <a:p>
            <a:pPr lvl="1"/>
            <a:r>
              <a:rPr lang="en-US" sz="3200" dirty="0">
                <a:latin typeface="Candara" panose="020E0502030303020204" pitchFamily="34" charset="0"/>
              </a:rPr>
              <a:t>1 Corinthians 10:16</a:t>
            </a:r>
          </a:p>
          <a:p>
            <a:r>
              <a:rPr lang="en-US" sz="3600" b="1" dirty="0">
                <a:latin typeface="Candara" panose="020E0502030303020204" pitchFamily="34" charset="0"/>
              </a:rPr>
              <a:t>With members of His body</a:t>
            </a:r>
          </a:p>
          <a:p>
            <a:pPr lvl="1"/>
            <a:r>
              <a:rPr lang="en-US" sz="3200" dirty="0">
                <a:latin typeface="Candara" panose="020E0502030303020204" pitchFamily="34" charset="0"/>
              </a:rPr>
              <a:t>1 Corinthians 10:17; Acts 2:42</a:t>
            </a:r>
          </a:p>
          <a:p>
            <a:r>
              <a:rPr lang="en-US" sz="3600" b="1" dirty="0">
                <a:latin typeface="Candara" panose="020E0502030303020204" pitchFamily="34" charset="0"/>
              </a:rPr>
              <a:t>To remind us of our blessings in Christ</a:t>
            </a:r>
          </a:p>
          <a:p>
            <a:pPr lvl="1"/>
            <a:r>
              <a:rPr lang="en-US" sz="3200" dirty="0">
                <a:latin typeface="Candara" panose="020E0502030303020204" pitchFamily="34" charset="0"/>
              </a:rPr>
              <a:t>1 John 1:7-9; Ephesians 1:3</a:t>
            </a:r>
          </a:p>
          <a:p>
            <a:r>
              <a:rPr lang="en-US" sz="3600" b="1" dirty="0">
                <a:latin typeface="Candara" panose="020E0502030303020204" pitchFamily="34" charset="0"/>
              </a:rPr>
              <a:t> Together in the assembly 0f the </a:t>
            </a:r>
            <a:r>
              <a:rPr lang="en-US" sz="3600" b="1" u="sng" dirty="0">
                <a:latin typeface="Candara" panose="020E0502030303020204" pitchFamily="34" charset="0"/>
              </a:rPr>
              <a:t>LOCAL church</a:t>
            </a:r>
          </a:p>
          <a:p>
            <a:pPr lvl="1"/>
            <a:r>
              <a:rPr lang="en-US" sz="3400" dirty="0">
                <a:latin typeface="Candara" panose="020E0502030303020204" pitchFamily="34" charset="0"/>
              </a:rPr>
              <a:t>Acts 20:7; 1 Corinthians 11:17, 18, 20, 33, 34; 14:23, 26, 40</a:t>
            </a:r>
          </a:p>
          <a:p>
            <a:pPr lvl="1"/>
            <a:endParaRPr lang="en-US" sz="3400" b="1" dirty="0">
              <a:latin typeface="Candara" panose="020E0502030303020204" pitchFamily="34" charset="0"/>
            </a:endParaRPr>
          </a:p>
          <a:p>
            <a:pPr lvl="1"/>
            <a:endParaRPr lang="en-US" sz="3200" dirty="0">
              <a:latin typeface="Candara" panose="020E0502030303020204" pitchFamily="34" charset="0"/>
            </a:endParaRPr>
          </a:p>
        </p:txBody>
      </p:sp>
      <p:sp>
        <p:nvSpPr>
          <p:cNvPr id="7" name="Arrow: Left 6">
            <a:extLst>
              <a:ext uri="{FF2B5EF4-FFF2-40B4-BE49-F238E27FC236}">
                <a16:creationId xmlns:a16="http://schemas.microsoft.com/office/drawing/2014/main" id="{CB8D9117-4606-4ABF-832E-9A0778B46AAD}"/>
              </a:ext>
            </a:extLst>
          </p:cNvPr>
          <p:cNvSpPr/>
          <p:nvPr/>
        </p:nvSpPr>
        <p:spPr>
          <a:xfrm rot="18985952">
            <a:off x="8802959" y="4718625"/>
            <a:ext cx="1205937" cy="433496"/>
          </a:xfrm>
          <a:prstGeom prst="leftArrow">
            <a:avLst>
              <a:gd name="adj1" fmla="val 50000"/>
              <a:gd name="adj2" fmla="val 488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54364221-A138-4EA4-AA26-CE7980DF90E3}"/>
              </a:ext>
            </a:extLst>
          </p:cNvPr>
          <p:cNvSpPr>
            <a:spLocks noGrp="1"/>
          </p:cNvSpPr>
          <p:nvPr>
            <p:ph type="sldNum" sz="quarter" idx="12"/>
          </p:nvPr>
        </p:nvSpPr>
        <p:spPr>
          <a:xfrm>
            <a:off x="11269833" y="6344072"/>
            <a:ext cx="779767" cy="365125"/>
          </a:xfrm>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952334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2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250"/>
                                        <p:tgtEl>
                                          <p:spTgt spid="3">
                                            <p:txEl>
                                              <p:pRg st="4" end="4"/>
                                            </p:txEl>
                                          </p:spTgt>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25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25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25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1250"/>
                                        <p:tgtEl>
                                          <p:spTgt spid="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24AE-E4A9-4611-A679-E8DB7615D622}"/>
              </a:ext>
            </a:extLst>
          </p:cNvPr>
          <p:cNvSpPr>
            <a:spLocks noGrp="1"/>
          </p:cNvSpPr>
          <p:nvPr>
            <p:ph type="title"/>
          </p:nvPr>
        </p:nvSpPr>
        <p:spPr>
          <a:xfrm>
            <a:off x="1744909" y="522415"/>
            <a:ext cx="3741491" cy="900471"/>
          </a:xfrm>
          <a:solidFill>
            <a:schemeClr val="accent1"/>
          </a:solidFill>
          <a:effectLst>
            <a:glow rad="139700">
              <a:schemeClr val="accent3">
                <a:satMod val="175000"/>
                <a:alpha val="40000"/>
              </a:schemeClr>
            </a:glow>
          </a:effectLst>
        </p:spPr>
        <p:txBody>
          <a:bodyPr>
            <a:noAutofit/>
          </a:bodyPr>
          <a:lstStyle/>
          <a:p>
            <a:r>
              <a:rPr lang="en-US" sz="4800" b="1" dirty="0">
                <a:latin typeface="Candara" panose="020E0502030303020204" pitchFamily="34" charset="0"/>
              </a:rPr>
              <a:t>CONCLUSION</a:t>
            </a:r>
          </a:p>
        </p:txBody>
      </p:sp>
      <p:sp>
        <p:nvSpPr>
          <p:cNvPr id="3" name="Content Placeholder 2">
            <a:extLst>
              <a:ext uri="{FF2B5EF4-FFF2-40B4-BE49-F238E27FC236}">
                <a16:creationId xmlns:a16="http://schemas.microsoft.com/office/drawing/2014/main" id="{FA263702-40F2-4EF4-B21C-1E3B78615AFE}"/>
              </a:ext>
            </a:extLst>
          </p:cNvPr>
          <p:cNvSpPr>
            <a:spLocks noGrp="1"/>
          </p:cNvSpPr>
          <p:nvPr>
            <p:ph idx="1"/>
          </p:nvPr>
        </p:nvSpPr>
        <p:spPr>
          <a:xfrm>
            <a:off x="1535888" y="1618736"/>
            <a:ext cx="10656112" cy="4942702"/>
          </a:xfrm>
        </p:spPr>
        <p:txBody>
          <a:bodyPr>
            <a:normAutofit lnSpcReduction="10000"/>
          </a:bodyPr>
          <a:lstStyle/>
          <a:p>
            <a:r>
              <a:rPr lang="en-US" sz="3600" b="1" dirty="0">
                <a:latin typeface="Candara" panose="020E0502030303020204" pitchFamily="34" charset="0"/>
              </a:rPr>
              <a:t>Has great significance in our spiritual lives</a:t>
            </a:r>
          </a:p>
          <a:p>
            <a:r>
              <a:rPr lang="en-US" sz="3600" b="1" dirty="0">
                <a:latin typeface="Candara" panose="020E0502030303020204" pitchFamily="34" charset="0"/>
              </a:rPr>
              <a:t>We are bought &amp; cleansed with the blood of Christ</a:t>
            </a:r>
          </a:p>
          <a:p>
            <a:pPr lvl="1"/>
            <a:r>
              <a:rPr lang="en-US" sz="3200" dirty="0">
                <a:latin typeface="Candara" panose="020E0502030303020204" pitchFamily="34" charset="0"/>
              </a:rPr>
              <a:t>Acts 20:28; Ephesians 5:23, 25-27</a:t>
            </a:r>
          </a:p>
          <a:p>
            <a:r>
              <a:rPr lang="en-US" sz="3400" b="1" dirty="0">
                <a:latin typeface="Candara" panose="020E0502030303020204" pitchFamily="34" charset="0"/>
              </a:rPr>
              <a:t>Must NOT partake</a:t>
            </a:r>
            <a:r>
              <a:rPr lang="en-US" sz="3400" dirty="0">
                <a:latin typeface="Candara" panose="020E0502030303020204" pitchFamily="34" charset="0"/>
              </a:rPr>
              <a:t> </a:t>
            </a:r>
            <a:r>
              <a:rPr lang="en-US" sz="3400" b="1" i="1" dirty="0">
                <a:latin typeface="Candara" panose="020E0502030303020204" pitchFamily="34" charset="0"/>
              </a:rPr>
              <a:t>“unworthily” </a:t>
            </a:r>
            <a:r>
              <a:rPr lang="en-US" sz="3400" dirty="0">
                <a:latin typeface="Candara" panose="020E0502030303020204" pitchFamily="34" charset="0"/>
              </a:rPr>
              <a:t>- 1 Corinthians 11:27-29</a:t>
            </a:r>
          </a:p>
          <a:p>
            <a:r>
              <a:rPr lang="en-US" sz="3400" b="1" dirty="0">
                <a:latin typeface="Candara" panose="020E0502030303020204" pitchFamily="34" charset="0"/>
              </a:rPr>
              <a:t>Continue steadfastly as the 1</a:t>
            </a:r>
            <a:r>
              <a:rPr lang="en-US" sz="3400" b="1" baseline="30000" dirty="0">
                <a:latin typeface="Candara" panose="020E0502030303020204" pitchFamily="34" charset="0"/>
              </a:rPr>
              <a:t>st</a:t>
            </a:r>
            <a:r>
              <a:rPr lang="en-US" sz="3400" b="1" dirty="0">
                <a:latin typeface="Candara" panose="020E0502030303020204" pitchFamily="34" charset="0"/>
              </a:rPr>
              <a:t> Century disciples</a:t>
            </a:r>
          </a:p>
          <a:p>
            <a:pPr lvl="1"/>
            <a:r>
              <a:rPr lang="en-US" sz="3200" dirty="0">
                <a:latin typeface="Candara" panose="020E0502030303020204" pitchFamily="34" charset="0"/>
              </a:rPr>
              <a:t>Acts 2:42; 1 Corinthians 11:26</a:t>
            </a:r>
          </a:p>
          <a:p>
            <a:r>
              <a:rPr lang="en-US" sz="3400" b="1" dirty="0">
                <a:latin typeface="Candara" panose="020E0502030303020204" pitchFamily="34" charset="0"/>
              </a:rPr>
              <a:t>Focus on Christ’s body &amp; blood </a:t>
            </a:r>
            <a:r>
              <a:rPr lang="en-US" sz="3400" dirty="0">
                <a:latin typeface="Candara" panose="020E0502030303020204" pitchFamily="34" charset="0"/>
              </a:rPr>
              <a:t>- Luke 22:18-20</a:t>
            </a:r>
          </a:p>
          <a:p>
            <a:pPr lvl="1"/>
            <a:r>
              <a:rPr lang="en-US" sz="3200" b="1" u="sng" dirty="0">
                <a:latin typeface="Candara" panose="020E0502030303020204" pitchFamily="34" charset="0"/>
              </a:rPr>
              <a:t>BREAD</a:t>
            </a:r>
            <a:r>
              <a:rPr lang="en-US" sz="3200" dirty="0">
                <a:latin typeface="Candara" panose="020E0502030303020204" pitchFamily="34" charset="0"/>
              </a:rPr>
              <a:t> = His body &amp; </a:t>
            </a:r>
            <a:r>
              <a:rPr lang="en-US" sz="3200" b="1" u="sng" dirty="0">
                <a:latin typeface="Candara" panose="020E0502030303020204" pitchFamily="34" charset="0"/>
              </a:rPr>
              <a:t>CUP</a:t>
            </a:r>
            <a:r>
              <a:rPr lang="en-US" sz="3200" dirty="0">
                <a:latin typeface="Candara" panose="020E0502030303020204" pitchFamily="34" charset="0"/>
              </a:rPr>
              <a:t> (fruit of the vine) = His blood</a:t>
            </a:r>
          </a:p>
          <a:p>
            <a:endParaRPr lang="en-US" sz="3400" dirty="0">
              <a:latin typeface="Candara" panose="020E0502030303020204" pitchFamily="34" charset="0"/>
            </a:endParaRPr>
          </a:p>
          <a:p>
            <a:pPr lvl="1"/>
            <a:endParaRPr lang="en-US" sz="3400" b="1" dirty="0">
              <a:latin typeface="Candara" panose="020E0502030303020204" pitchFamily="34" charset="0"/>
            </a:endParaRPr>
          </a:p>
          <a:p>
            <a:pPr lvl="1"/>
            <a:endParaRPr lang="en-US" sz="3200" dirty="0">
              <a:latin typeface="Candara" panose="020E0502030303020204" pitchFamily="34" charset="0"/>
            </a:endParaRPr>
          </a:p>
        </p:txBody>
      </p:sp>
      <p:sp>
        <p:nvSpPr>
          <p:cNvPr id="6" name="Rectangle 5">
            <a:extLst>
              <a:ext uri="{FF2B5EF4-FFF2-40B4-BE49-F238E27FC236}">
                <a16:creationId xmlns:a16="http://schemas.microsoft.com/office/drawing/2014/main" id="{3921A8C8-149C-4F29-9BE6-775729F2F2B7}"/>
              </a:ext>
            </a:extLst>
          </p:cNvPr>
          <p:cNvSpPr/>
          <p:nvPr/>
        </p:nvSpPr>
        <p:spPr>
          <a:xfrm rot="16200000">
            <a:off x="-2024891" y="3399146"/>
            <a:ext cx="5424560" cy="677607"/>
          </a:xfrm>
          <a:prstGeom prst="rect">
            <a:avLst/>
          </a:prstGeom>
          <a:noFill/>
        </p:spPr>
        <p:txBody>
          <a:bodyPr wrap="none" lIns="91440" tIns="45720" rIns="91440" bIns="45720">
            <a:prstTxWarp prst="textPlain">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Lord’s Supper  </a:t>
            </a:r>
          </a:p>
        </p:txBody>
      </p:sp>
      <p:sp>
        <p:nvSpPr>
          <p:cNvPr id="7" name="Slide Number Placeholder 1">
            <a:extLst>
              <a:ext uri="{FF2B5EF4-FFF2-40B4-BE49-F238E27FC236}">
                <a16:creationId xmlns:a16="http://schemas.microsoft.com/office/drawing/2014/main" id="{E641379F-5191-4D00-841D-35854DFEA374}"/>
              </a:ext>
            </a:extLst>
          </p:cNvPr>
          <p:cNvSpPr>
            <a:spLocks noGrp="1"/>
          </p:cNvSpPr>
          <p:nvPr>
            <p:ph type="sldNum" sz="quarter" idx="12"/>
          </p:nvPr>
        </p:nvSpPr>
        <p:spPr>
          <a:xfrm>
            <a:off x="11269833" y="6344072"/>
            <a:ext cx="779767" cy="365125"/>
          </a:xfrm>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816181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250"/>
                                        <p:tgtEl>
                                          <p:spTgt spid="3">
                                            <p:txEl>
                                              <p:pRg st="4" end="4"/>
                                            </p:txEl>
                                          </p:spTgt>
                                        </p:tgtEl>
                                      </p:cBhvr>
                                    </p:animEffect>
                                  </p:childTnLst>
                                </p:cTn>
                              </p:par>
                            </p:childTnLst>
                          </p:cTn>
                        </p:par>
                        <p:par>
                          <p:cTn id="27" fill="hold">
                            <p:stCondLst>
                              <p:cond delay="1250"/>
                            </p:stCondLst>
                            <p:childTnLst>
                              <p:par>
                                <p:cTn id="28" presetID="10"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25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25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553531" y="436498"/>
            <a:ext cx="9043886" cy="1058632"/>
          </a:xfrm>
        </p:spPr>
        <p:txBody>
          <a:bodyPr>
            <a:noAutofit/>
          </a:bodyPr>
          <a:lstStyle/>
          <a:p>
            <a:r>
              <a:rPr lang="en-US" sz="6600" b="1" dirty="0">
                <a:latin typeface="Candara" panose="020E0502030303020204" pitchFamily="34" charset="0"/>
              </a:rPr>
              <a:t>The Lord’s Supper is a …</a:t>
            </a:r>
          </a:p>
        </p:txBody>
      </p:sp>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extLst>
              <p:ext uri="{D42A27DB-BD31-4B8C-83A1-F6EECF244321}">
                <p14:modId xmlns:p14="http://schemas.microsoft.com/office/powerpoint/2010/main" val="3356817769"/>
              </p:ext>
            </p:extLst>
          </p:nvPr>
        </p:nvGraphicFramePr>
        <p:xfrm>
          <a:off x="3523440" y="2046973"/>
          <a:ext cx="5139301"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0D06E32A-2270-403E-8DEB-06D2028BC761}"/>
              </a:ext>
            </a:extLst>
          </p:cNvPr>
          <p:cNvCxnSpPr/>
          <p:nvPr/>
        </p:nvCxnSpPr>
        <p:spPr>
          <a:xfrm>
            <a:off x="3523440" y="5736657"/>
            <a:ext cx="5139301"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5">
            <a:extLst>
              <a:ext uri="{FF2B5EF4-FFF2-40B4-BE49-F238E27FC236}">
                <a16:creationId xmlns:a16="http://schemas.microsoft.com/office/drawing/2014/main" id="{2F92E81F-0C3A-4062-B1D7-ABD88E4C10CE}"/>
              </a:ext>
            </a:extLst>
          </p:cNvPr>
          <p:cNvSpPr/>
          <p:nvPr/>
        </p:nvSpPr>
        <p:spPr>
          <a:xfrm rot="16200000">
            <a:off x="-985884" y="2547253"/>
            <a:ext cx="3346543" cy="677607"/>
          </a:xfrm>
          <a:prstGeom prst="rect">
            <a:avLst/>
          </a:prstGeom>
          <a:noFill/>
        </p:spPr>
        <p:txBody>
          <a:bodyPr wrap="none" lIns="91440" tIns="45720" rIns="91440" bIns="45720">
            <a:prstTxWarp prst="textPlain">
              <a:avLst/>
            </a:prstTxWarp>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Review</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8" name="Slide Number Placeholder 1">
            <a:extLst>
              <a:ext uri="{FF2B5EF4-FFF2-40B4-BE49-F238E27FC236}">
                <a16:creationId xmlns:a16="http://schemas.microsoft.com/office/drawing/2014/main" id="{FAF57518-2F1F-42C4-8849-A15084DA8840}"/>
              </a:ext>
            </a:extLst>
          </p:cNvPr>
          <p:cNvSpPr>
            <a:spLocks noGrp="1"/>
          </p:cNvSpPr>
          <p:nvPr>
            <p:ph type="sldNum" sz="quarter" idx="12"/>
          </p:nvPr>
        </p:nvSpPr>
        <p:spPr>
          <a:xfrm>
            <a:off x="11269833" y="6344072"/>
            <a:ext cx="779767" cy="365125"/>
          </a:xfrm>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496850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3000"/>
                                        <p:tgtEl>
                                          <p:spTgt spid="5"/>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428C60-BADF-461E-ACB1-6AC412BA55B1}">
  <ds:schemaRefs>
    <ds:schemaRef ds:uri="http://schemas.microsoft.com/sharepoint/v3/contenttype/forms"/>
  </ds:schemaRefs>
</ds:datastoreItem>
</file>

<file path=customXml/itemProps2.xml><?xml version="1.0" encoding="utf-8"?>
<ds:datastoreItem xmlns:ds="http://schemas.openxmlformats.org/officeDocument/2006/customXml" ds:itemID="{19791FE0-E525-44F5-B24B-E8E5757CF5F2}">
  <ds:schemaRefs>
    <ds:schemaRef ds:uri="http://schemas.microsoft.com/office/2006/documentManagement/types"/>
    <ds:schemaRef ds:uri="http://schemas.openxmlformats.org/package/2006/metadata/core-properties"/>
    <ds:schemaRef ds:uri="16c05727-aa75-4e4a-9b5f-8a80a1165891"/>
    <ds:schemaRef ds:uri="http://purl.org/dc/elements/1.1/"/>
    <ds:schemaRef ds:uri="http://schemas.microsoft.com/office/2006/metadata/properties"/>
    <ds:schemaRef ds:uri="http://purl.org/dc/terms/"/>
    <ds:schemaRef ds:uri="http://schemas.microsoft.com/office/infopath/2007/PartnerControl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FE7010E9-D0D4-4763-90A3-DBAE37445A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5574</Words>
  <Application>Microsoft Office PowerPoint</Application>
  <PresentationFormat>Widescreen</PresentationFormat>
  <Paragraphs>174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Candara</vt:lpstr>
      <vt:lpstr>Century Gothic</vt:lpstr>
      <vt:lpstr>Wingdings</vt:lpstr>
      <vt:lpstr>Wingdings 3</vt:lpstr>
      <vt:lpstr>Wisp</vt:lpstr>
      <vt:lpstr>Examining The Lord’s Supper</vt:lpstr>
      <vt:lpstr>PowerPoint Presentation</vt:lpstr>
      <vt:lpstr>PowerPoint Presentation</vt:lpstr>
      <vt:lpstr>PowerPoint Presentation</vt:lpstr>
      <vt:lpstr>A MEMORIAL</vt:lpstr>
      <vt:lpstr>A PROCLAMATION</vt:lpstr>
      <vt:lpstr>A COMMUNION</vt:lpstr>
      <vt:lpstr>CONCLUSION</vt:lpstr>
      <vt:lpstr>The Lord’s Supper is a …</vt:lpstr>
      <vt:lpstr>“according to the pattern” Hebrews 8:5; 2 Timothy 1:13; 1 Timothy 1:16</vt:lpstr>
      <vt:lpstr>“…what shall we do?”  Acts 2:37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2020-04-25T20:31:28Z</dcterms:created>
  <dcterms:modified xsi:type="dcterms:W3CDTF">2020-04-26T19:01:31Z</dcterms:modified>
</cp:coreProperties>
</file>