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14"/>
  </p:notesMasterIdLst>
  <p:handoutMasterIdLst>
    <p:handoutMasterId r:id="rId15"/>
  </p:handoutMasterIdLst>
  <p:sldIdLst>
    <p:sldId id="270" r:id="rId2"/>
    <p:sldId id="283" r:id="rId3"/>
    <p:sldId id="284" r:id="rId4"/>
    <p:sldId id="285" r:id="rId5"/>
    <p:sldId id="294" r:id="rId6"/>
    <p:sldId id="295" r:id="rId7"/>
    <p:sldId id="296" r:id="rId8"/>
    <p:sldId id="297" r:id="rId9"/>
    <p:sldId id="298" r:id="rId10"/>
    <p:sldId id="309" r:id="rId11"/>
    <p:sldId id="310" r:id="rId12"/>
    <p:sldId id="308" r:id="rId1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6040" autoAdjust="0"/>
  </p:normalViewPr>
  <p:slideViewPr>
    <p:cSldViewPr snapToGrid="0">
      <p:cViewPr varScale="1">
        <p:scale>
          <a:sx n="75" d="100"/>
          <a:sy n="75" d="100"/>
        </p:scale>
        <p:origin x="1896" y="66"/>
      </p:cViewPr>
      <p:guideLst/>
    </p:cSldViewPr>
  </p:slideViewPr>
  <p:notesTextViewPr>
    <p:cViewPr>
      <p:scale>
        <a:sx n="3" d="2"/>
        <a:sy n="3" d="2"/>
      </p:scale>
      <p:origin x="0" y="0"/>
    </p:cViewPr>
  </p:notesTextViewPr>
  <p:notesViewPr>
    <p:cSldViewPr snapToGrid="0">
      <p:cViewPr varScale="1">
        <p:scale>
          <a:sx n="87" d="100"/>
          <a:sy n="87" d="100"/>
        </p:scale>
        <p:origin x="384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65700FC0-9E7A-4C53-8A3B-3C3C9A736C42}" type="datetimeFigureOut">
              <a:rPr lang="en-US" smtClean="0"/>
              <a:t>4/19/2020</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AF122B6-E47E-4A80-A9F3-23FD10D674FE}" type="datetimeFigureOut">
              <a:rPr lang="en-US" smtClean="0"/>
              <a:t>4/19/2020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F1C5CE-222C-4659-9A99-B99FC42AF6EC}" type="slidenum">
              <a:rPr lang="en-US" smtClean="0"/>
              <a:t>1</a:t>
            </a:fld>
            <a:endParaRPr lang="en-US"/>
          </a:p>
        </p:txBody>
      </p:sp>
    </p:spTree>
    <p:extLst>
      <p:ext uri="{BB962C8B-B14F-4D97-AF65-F5344CB8AC3E}">
        <p14:creationId xmlns:p14="http://schemas.microsoft.com/office/powerpoint/2010/main" val="2435487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1015" y="4620577"/>
            <a:ext cx="7003790" cy="3780473"/>
          </a:xfrm>
        </p:spPr>
        <p:txBody>
          <a:bodyPr/>
          <a:lstStyle/>
          <a:p>
            <a:pPr defTabSz="966612">
              <a:defRPr/>
            </a:pPr>
            <a:r>
              <a:rPr lang="en-US" sz="1300" b="1" dirty="0"/>
              <a:t>Isa. 49:8 </a:t>
            </a:r>
            <a:r>
              <a:rPr lang="en-US" sz="1300" dirty="0"/>
              <a:t>- Thus saith the LORD, In an acceptable time have I heard thee, and in a day of salvation have I helped thee: and I will preserve thee, and give thee for a covenant of the people, to establish the earth, to cause to inherit the desolate heritages;</a:t>
            </a:r>
          </a:p>
          <a:p>
            <a:pPr defTabSz="966612">
              <a:defRPr/>
            </a:pPr>
            <a:r>
              <a:rPr lang="en-US" sz="1300" b="1" dirty="0"/>
              <a:t>Acts 16:25-34 </a:t>
            </a:r>
            <a:r>
              <a:rPr lang="en-US" sz="1300" dirty="0"/>
              <a:t>-25 But at midnight </a:t>
            </a:r>
            <a:r>
              <a:rPr lang="en-US" sz="1300" b="1" dirty="0"/>
              <a:t>Paul and Silas </a:t>
            </a:r>
            <a:r>
              <a:rPr lang="en-US" sz="1300" dirty="0"/>
              <a:t>were praying and singing hymns to God, and the prisoners were listening to them. 26 Suddenly there was a great earthquake, so that the foundations of the prison were shaken; and immediately all the doors were opened and everyone's chains were loosed. 27 And the keeper of the prison, awaking from sleep and seeing the prison doors open, supposing the prisoners had fled, drew his sword and was about to kill himself. 28 But Paul called with a loud voice, saying, "Do yourself no harm, for we are all here." 29 Then he called for a light, ran in, and fell down trembling before Paul and Silas. 30 And he brought them out and said, </a:t>
            </a:r>
            <a:r>
              <a:rPr lang="en-US" sz="1300" b="1" dirty="0"/>
              <a:t>"Sirs, what must I do to be saved?" </a:t>
            </a:r>
            <a:r>
              <a:rPr lang="en-US" sz="1300" dirty="0"/>
              <a:t>31 So they said, </a:t>
            </a:r>
            <a:r>
              <a:rPr lang="en-US" sz="1300" b="1" u="sng" dirty="0"/>
              <a:t>"Believe on the Lord Jesus Christ, and you will be saved, you and your household." 32 Then they spoke the word of the Lord to him and to all who were in his house. 33 And he took them the same hour of the night and washed their stripes. And immediately he and all his family were baptized. </a:t>
            </a:r>
            <a:r>
              <a:rPr lang="en-US" sz="1300" dirty="0"/>
              <a:t>34 Now when he had brought them into his house, he set food before them; and he rejoiced, having believed in God with all his household.</a:t>
            </a:r>
          </a:p>
        </p:txBody>
      </p:sp>
      <p:sp>
        <p:nvSpPr>
          <p:cNvPr id="4" name="Slide Number Placeholder 3"/>
          <p:cNvSpPr>
            <a:spLocks noGrp="1"/>
          </p:cNvSpPr>
          <p:nvPr>
            <p:ph type="sldNum" sz="quarter" idx="5"/>
          </p:nvPr>
        </p:nvSpPr>
        <p:spPr/>
        <p:txBody>
          <a:bodyPr/>
          <a:lstStyle/>
          <a:p>
            <a:fld id="{3DF1C5CE-222C-4659-9A99-B99FC42AF6EC}" type="slidenum">
              <a:rPr lang="en-US" smtClean="0"/>
              <a:t>10</a:t>
            </a:fld>
            <a:endParaRPr lang="en-US"/>
          </a:p>
        </p:txBody>
      </p:sp>
    </p:spTree>
    <p:extLst>
      <p:ext uri="{BB962C8B-B14F-4D97-AF65-F5344CB8AC3E}">
        <p14:creationId xmlns:p14="http://schemas.microsoft.com/office/powerpoint/2010/main" val="583883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sz="1300" dirty="0"/>
          </a:p>
        </p:txBody>
      </p:sp>
      <p:sp>
        <p:nvSpPr>
          <p:cNvPr id="4" name="Slide Number Placeholder 3"/>
          <p:cNvSpPr>
            <a:spLocks noGrp="1"/>
          </p:cNvSpPr>
          <p:nvPr>
            <p:ph type="sldNum" sz="quarter" idx="5"/>
          </p:nvPr>
        </p:nvSpPr>
        <p:spPr/>
        <p:txBody>
          <a:bodyPr/>
          <a:lstStyle/>
          <a:p>
            <a:fld id="{3DF1C5CE-222C-4659-9A99-B99FC42AF6EC}" type="slidenum">
              <a:rPr lang="en-US" smtClean="0"/>
              <a:t>11</a:t>
            </a:fld>
            <a:endParaRPr lang="en-US"/>
          </a:p>
        </p:txBody>
      </p:sp>
    </p:spTree>
    <p:extLst>
      <p:ext uri="{BB962C8B-B14F-4D97-AF65-F5344CB8AC3E}">
        <p14:creationId xmlns:p14="http://schemas.microsoft.com/office/powerpoint/2010/main" val="761018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115601" y="4615517"/>
            <a:ext cx="6770676" cy="48781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2:37 </a:t>
            </a:r>
            <a:r>
              <a:rPr lang="en-US" altLang="en-US" dirty="0"/>
              <a:t>- Now when they heard this, they were pricked in their heart, and said unto Peter and to the rest of the apostles, Men and brethren, </a:t>
            </a:r>
            <a:r>
              <a:rPr lang="en-US" altLang="en-US" b="1" dirty="0"/>
              <a:t>what shall we do?</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5844" name="Slide Number Placeholder 3">
            <a:extLst>
              <a:ext uri="{FF2B5EF4-FFF2-40B4-BE49-F238E27FC236}">
                <a16:creationId xmlns:a16="http://schemas.microsoft.com/office/drawing/2014/main" id="{B5BDF995-3FF8-43E7-8191-750A3C41C7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2132827" indent="-819131">
              <a:defRPr>
                <a:solidFill>
                  <a:schemeClr val="tx1"/>
                </a:solidFill>
                <a:latin typeface="Century Gothic" panose="020B0502020202020204" pitchFamily="34" charset="0"/>
              </a:defRPr>
            </a:lvl2pPr>
            <a:lvl3pPr marL="3282697" indent="-655303">
              <a:defRPr>
                <a:solidFill>
                  <a:schemeClr val="tx1"/>
                </a:solidFill>
                <a:latin typeface="Century Gothic" panose="020B0502020202020204" pitchFamily="34" charset="0"/>
              </a:defRPr>
            </a:lvl3pPr>
            <a:lvl4pPr marL="4593307" indent="-655303">
              <a:defRPr>
                <a:solidFill>
                  <a:schemeClr val="tx1"/>
                </a:solidFill>
                <a:latin typeface="Century Gothic" panose="020B0502020202020204" pitchFamily="34" charset="0"/>
              </a:defRPr>
            </a:lvl4pPr>
            <a:lvl5pPr marL="5907004" indent="-655303">
              <a:defRPr>
                <a:solidFill>
                  <a:schemeClr val="tx1"/>
                </a:solidFill>
                <a:latin typeface="Century Gothic" panose="020B0502020202020204" pitchFamily="34" charset="0"/>
              </a:defRPr>
            </a:lvl5pPr>
            <a:lvl6pPr marL="6797228" indent="-655303" defTabSz="890224" eaLnBrk="0" fontAlgn="base" hangingPunct="0">
              <a:spcBef>
                <a:spcPct val="0"/>
              </a:spcBef>
              <a:spcAft>
                <a:spcPct val="0"/>
              </a:spcAft>
              <a:defRPr>
                <a:solidFill>
                  <a:schemeClr val="tx1"/>
                </a:solidFill>
                <a:latin typeface="Century Gothic" panose="020B0502020202020204" pitchFamily="34" charset="0"/>
              </a:defRPr>
            </a:lvl6pPr>
            <a:lvl7pPr marL="7687456" indent="-655303" defTabSz="890224" eaLnBrk="0" fontAlgn="base" hangingPunct="0">
              <a:spcBef>
                <a:spcPct val="0"/>
              </a:spcBef>
              <a:spcAft>
                <a:spcPct val="0"/>
              </a:spcAft>
              <a:defRPr>
                <a:solidFill>
                  <a:schemeClr val="tx1"/>
                </a:solidFill>
                <a:latin typeface="Century Gothic" panose="020B0502020202020204" pitchFamily="34" charset="0"/>
              </a:defRPr>
            </a:lvl7pPr>
            <a:lvl8pPr marL="8577676" indent="-655303" defTabSz="890224" eaLnBrk="0" fontAlgn="base" hangingPunct="0">
              <a:spcBef>
                <a:spcPct val="0"/>
              </a:spcBef>
              <a:spcAft>
                <a:spcPct val="0"/>
              </a:spcAft>
              <a:defRPr>
                <a:solidFill>
                  <a:schemeClr val="tx1"/>
                </a:solidFill>
                <a:latin typeface="Century Gothic" panose="020B0502020202020204" pitchFamily="34" charset="0"/>
              </a:defRPr>
            </a:lvl8pPr>
            <a:lvl9pPr marL="9467898" indent="-655303" defTabSz="890224"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E4BC437-7D08-4CEE-BF90-B744861841D6}" type="slidenum">
              <a:rPr lang="en-US" altLang="en-US" smtClean="0">
                <a:latin typeface="Calibri" panose="020F0502020204030204" pitchFamily="34" charset="0"/>
              </a:rPr>
              <a:pPr fontAlgn="base">
                <a:spcBef>
                  <a:spcPct val="0"/>
                </a:spcBef>
                <a:spcAft>
                  <a:spcPct val="0"/>
                </a:spcAft>
              </a:pPr>
              <a:t>12</a:t>
            </a:fld>
            <a:endParaRPr lang="en-US" altLang="en-US"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F1C5CE-222C-4659-9A99-B99FC42AF6EC}" type="slidenum">
              <a:rPr lang="en-US" smtClean="0"/>
              <a:t>2</a:t>
            </a:fld>
            <a:endParaRPr lang="en-US"/>
          </a:p>
        </p:txBody>
      </p:sp>
    </p:spTree>
    <p:extLst>
      <p:ext uri="{BB962C8B-B14F-4D97-AF65-F5344CB8AC3E}">
        <p14:creationId xmlns:p14="http://schemas.microsoft.com/office/powerpoint/2010/main" val="2034810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F1C5CE-222C-4659-9A99-B99FC42AF6EC}" type="slidenum">
              <a:rPr lang="en-US" smtClean="0"/>
              <a:t>3</a:t>
            </a:fld>
            <a:endParaRPr lang="en-US"/>
          </a:p>
        </p:txBody>
      </p:sp>
    </p:spTree>
    <p:extLst>
      <p:ext uri="{BB962C8B-B14F-4D97-AF65-F5344CB8AC3E}">
        <p14:creationId xmlns:p14="http://schemas.microsoft.com/office/powerpoint/2010/main" val="1924726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4519" y="4620577"/>
            <a:ext cx="6992038" cy="3780473"/>
          </a:xfrm>
        </p:spPr>
        <p:txBody>
          <a:bodyPr/>
          <a:lstStyle/>
          <a:p>
            <a:endParaRPr lang="en-US" b="1" i="1" dirty="0"/>
          </a:p>
        </p:txBody>
      </p:sp>
      <p:sp>
        <p:nvSpPr>
          <p:cNvPr id="4" name="Slide Number Placeholder 3"/>
          <p:cNvSpPr>
            <a:spLocks noGrp="1"/>
          </p:cNvSpPr>
          <p:nvPr>
            <p:ph type="sldNum" sz="quarter" idx="5"/>
          </p:nvPr>
        </p:nvSpPr>
        <p:spPr/>
        <p:txBody>
          <a:bodyPr/>
          <a:lstStyle/>
          <a:p>
            <a:fld id="{3DF1C5CE-222C-4659-9A99-B99FC42AF6EC}" type="slidenum">
              <a:rPr lang="en-US" smtClean="0"/>
              <a:t>4</a:t>
            </a:fld>
            <a:endParaRPr lang="en-US"/>
          </a:p>
        </p:txBody>
      </p:sp>
    </p:spTree>
    <p:extLst>
      <p:ext uri="{BB962C8B-B14F-4D97-AF65-F5344CB8AC3E}">
        <p14:creationId xmlns:p14="http://schemas.microsoft.com/office/powerpoint/2010/main" val="1305749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534543"/>
            <a:ext cx="7313507" cy="5066657"/>
          </a:xfrm>
        </p:spPr>
        <p:txBody>
          <a:bodyPr>
            <a:normAutofit lnSpcReduction="10000"/>
          </a:bodyPr>
          <a:lstStyle/>
          <a:p>
            <a:r>
              <a:rPr lang="en-US" sz="1300" b="1" dirty="0"/>
              <a:t>Jn. 20:30-31 </a:t>
            </a:r>
            <a:r>
              <a:rPr lang="en-US" sz="1300" dirty="0"/>
              <a:t>- And many other signs truly did Jesus in the presence of his disciples, which are not written in this book: 31 But these are written, that ye might believe that Jesus is the Christ, the Son of God; and that believing ye might have life through his name.</a:t>
            </a:r>
          </a:p>
          <a:p>
            <a:r>
              <a:rPr lang="en-US" sz="1300" b="1" dirty="0"/>
              <a:t>Jn. 3:1-2 </a:t>
            </a:r>
            <a:r>
              <a:rPr lang="en-US" sz="1300" dirty="0"/>
              <a:t>- There was a man of the Pharisees, named Nicodemus, a ruler of the Jews: 2 The same came to Jesus by night, and said unto him, Rabbi, we know that thou art a teacher come from God: </a:t>
            </a:r>
            <a:r>
              <a:rPr lang="en-US" sz="1300" b="1" dirty="0"/>
              <a:t>for no man can do these miracles that thou </a:t>
            </a:r>
            <a:r>
              <a:rPr lang="en-US" sz="1300" b="1" dirty="0" err="1"/>
              <a:t>doest</a:t>
            </a:r>
            <a:r>
              <a:rPr lang="en-US" sz="1300" b="1" dirty="0"/>
              <a:t>, except God be with him</a:t>
            </a:r>
            <a:r>
              <a:rPr lang="en-US" sz="1300" dirty="0"/>
              <a:t>.</a:t>
            </a:r>
          </a:p>
          <a:p>
            <a:r>
              <a:rPr lang="en-US" sz="1300" b="1" dirty="0"/>
              <a:t>Matt. 8:23-26 </a:t>
            </a:r>
            <a:r>
              <a:rPr lang="en-US" sz="1300" dirty="0"/>
              <a:t>-  And when he was entered into a ship, his disciples followed him. 24 And, behold, there arose a great tempest in the sea, insomuch that the ship was covered with the waves: but he was asleep. 25 And his disciples came to him, and awoke him, saying, Lord, save us: we perish. 26 And he saith unto them, Why are ye fearful, O ye of little faith? Then he arose, and rebuked the winds and the sea; and there was a great calm.</a:t>
            </a:r>
          </a:p>
          <a:p>
            <a:r>
              <a:rPr lang="en-US" sz="1300" b="1" dirty="0"/>
              <a:t>Matt. 8:16-17</a:t>
            </a:r>
            <a:r>
              <a:rPr lang="en-US" sz="1300" dirty="0"/>
              <a:t> - When the even was come, they brought unto him many that were possessed with devils: and he cast out the spirits with his word, and healed all that were sick: 17 That it might be fulfilled which was spoken by Esaias the prophet, saying, Himself took our infirmities, and bare our sicknesses.</a:t>
            </a:r>
          </a:p>
          <a:p>
            <a:r>
              <a:rPr lang="en-US" sz="1300" b="1" dirty="0"/>
              <a:t>Matt. 8:2-3 </a:t>
            </a:r>
            <a:r>
              <a:rPr lang="en-US" sz="1300" dirty="0"/>
              <a:t>- And, behold, there came a leper and worshipped him, saying, Lord, if thou wilt, thou canst make me clean. 3 And Jesus put forth his hand, and touched him, saying, I will; be thou clean. And immediately his leprosy was cleansed.</a:t>
            </a:r>
          </a:p>
          <a:p>
            <a:r>
              <a:rPr lang="en-US" sz="1300" b="1" dirty="0"/>
              <a:t>Matt. 9:35 </a:t>
            </a:r>
            <a:r>
              <a:rPr lang="en-US" sz="1300" dirty="0"/>
              <a:t>- And Jesus went about all the cities and villages, teaching in their synagogues, and preaching the gospel of the kingdom, and healing every sickness and every disease among the people.</a:t>
            </a:r>
          </a:p>
          <a:p>
            <a:r>
              <a:rPr lang="en-US" sz="1300" b="1" dirty="0"/>
              <a:t>Matt. 14:14-21 </a:t>
            </a:r>
            <a:r>
              <a:rPr lang="en-US" sz="1300" dirty="0"/>
              <a:t>- Read - Fed the 5000</a:t>
            </a:r>
          </a:p>
          <a:p>
            <a:r>
              <a:rPr lang="en-US" sz="1300" b="1" dirty="0"/>
              <a:t>Matt. 15:32-38 </a:t>
            </a:r>
            <a:r>
              <a:rPr lang="en-US" sz="1300" dirty="0"/>
              <a:t>- Read - Fed the 4000</a:t>
            </a:r>
          </a:p>
          <a:p>
            <a:r>
              <a:rPr lang="en-US" sz="1300" b="1" dirty="0"/>
              <a:t>Jn. 11:43-45 </a:t>
            </a:r>
            <a:r>
              <a:rPr lang="en-US" sz="1300" dirty="0"/>
              <a:t>-  And when he thus had spoken, he cried with a loud voice, Lazarus, come forth. 44 And he that was dead came forth, bound hand and foot with graveclothes: and his face was bound about with a napkin. Jesus saith unto them, Loose him, and let him go. 45 Then many of the Jews which came to Mary, and had seen the things which Jesus did, believed on him.</a:t>
            </a:r>
          </a:p>
        </p:txBody>
      </p:sp>
      <p:sp>
        <p:nvSpPr>
          <p:cNvPr id="4" name="Slide Number Placeholder 3"/>
          <p:cNvSpPr>
            <a:spLocks noGrp="1"/>
          </p:cNvSpPr>
          <p:nvPr>
            <p:ph type="sldNum" sz="quarter" idx="5"/>
          </p:nvPr>
        </p:nvSpPr>
        <p:spPr/>
        <p:txBody>
          <a:bodyPr/>
          <a:lstStyle/>
          <a:p>
            <a:fld id="{3DF1C5CE-222C-4659-9A99-B99FC42AF6EC}" type="slidenum">
              <a:rPr lang="en-US" smtClean="0"/>
              <a:t>5</a:t>
            </a:fld>
            <a:endParaRPr lang="en-US"/>
          </a:p>
        </p:txBody>
      </p:sp>
    </p:spTree>
    <p:extLst>
      <p:ext uri="{BB962C8B-B14F-4D97-AF65-F5344CB8AC3E}">
        <p14:creationId xmlns:p14="http://schemas.microsoft.com/office/powerpoint/2010/main" val="422448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555"/>
            <a:ext cx="7313506" cy="5160645"/>
          </a:xfrm>
        </p:spPr>
        <p:txBody>
          <a:bodyPr>
            <a:normAutofit/>
          </a:bodyPr>
          <a:lstStyle/>
          <a:p>
            <a:r>
              <a:rPr lang="en-US" sz="1300" b="1" dirty="0"/>
              <a:t>Rom. 1:3-4 </a:t>
            </a:r>
            <a:r>
              <a:rPr lang="en-US" sz="1300" dirty="0"/>
              <a:t>- Concerning his Son Jesus Christ our Lord, which was made of the seed of David according to the flesh; 4 </a:t>
            </a:r>
            <a:r>
              <a:rPr lang="en-US" sz="1300" b="1" dirty="0"/>
              <a:t>And declared to be the Son of God with power</a:t>
            </a:r>
            <a:r>
              <a:rPr lang="en-US" sz="1300" dirty="0"/>
              <a:t>, according to the spirit of holiness, </a:t>
            </a:r>
            <a:r>
              <a:rPr lang="en-US" sz="1300" b="1" dirty="0"/>
              <a:t>by the resurrection from the dead</a:t>
            </a:r>
            <a:r>
              <a:rPr lang="en-US" sz="1300" dirty="0"/>
              <a:t>:</a:t>
            </a:r>
          </a:p>
          <a:p>
            <a:r>
              <a:rPr lang="en-US" sz="1300" b="1" dirty="0"/>
              <a:t>Matt. 27:62-66 </a:t>
            </a:r>
            <a:r>
              <a:rPr lang="en-US" sz="1300" dirty="0"/>
              <a:t>- Now the next day, that followed the day of the preparation, the chief priests and Pharisees came together unto Pilate, 63 Saying, Sir, we remember that that deceiver said, while he was yet alive, After three days I will rise again. 64 Command therefore that the </a:t>
            </a:r>
            <a:r>
              <a:rPr lang="en-US" sz="1300" dirty="0" err="1"/>
              <a:t>sepulchre</a:t>
            </a:r>
            <a:r>
              <a:rPr lang="en-US" sz="1300" dirty="0"/>
              <a:t> be made sure until the third day, lest his disciples come by night, and steal him away, and say unto the people, He is risen from the dead: so the last error shall be worse than the first. 65  Pilate said unto them, Ye have a watch: go your way, </a:t>
            </a:r>
            <a:r>
              <a:rPr lang="en-US" sz="1300" u="sng" dirty="0"/>
              <a:t>make it as sure as ye can</a:t>
            </a:r>
            <a:r>
              <a:rPr lang="en-US" sz="1300" dirty="0"/>
              <a:t>. 66 So they went, and made the </a:t>
            </a:r>
            <a:r>
              <a:rPr lang="en-US" sz="1300" dirty="0" err="1"/>
              <a:t>sepulchre</a:t>
            </a:r>
            <a:r>
              <a:rPr lang="en-US" sz="1300" dirty="0"/>
              <a:t> sure, sealing the stone, and setting a watch.</a:t>
            </a:r>
          </a:p>
          <a:p>
            <a:r>
              <a:rPr lang="en-US" sz="1300" b="1" dirty="0"/>
              <a:t>Matt. 28:2-6 </a:t>
            </a:r>
            <a:r>
              <a:rPr lang="en-US" sz="1300" dirty="0"/>
              <a:t>- And, behold, there was a great earthquake: for the angel of the Lord descended from heaven, and came and rolled back the stone from the door, and sat upon it. 3  His countenance was like lightning, and his raiment white as snow: 4 And for fear of him the keepers did shake, and became as dead men. 5 And the angel answered and said unto the women, Fear not ye: for I know that ye seek Jesus, which was crucified. 6 He is not here: for he is risen, as he said. Come, see the place where the Lord lay.</a:t>
            </a:r>
          </a:p>
          <a:p>
            <a:r>
              <a:rPr lang="en-US" sz="1300" b="1" dirty="0"/>
              <a:t>Acts 1:1-3 </a:t>
            </a:r>
            <a:r>
              <a:rPr lang="en-US" sz="1300" dirty="0"/>
              <a:t>-  The </a:t>
            </a:r>
            <a:r>
              <a:rPr lang="en-US" sz="1300" b="1" dirty="0"/>
              <a:t>former treatise (account) </a:t>
            </a:r>
            <a:r>
              <a:rPr lang="en-US" sz="1300" dirty="0"/>
              <a:t>have I made, O Theophilus, of all that Jesus began both to do and teach, 2 Until the day in which he was taken up, after that he through the Holy Ghost had given commandments unto the apostles whom he had chosen: 3 </a:t>
            </a:r>
            <a:r>
              <a:rPr lang="en-US" sz="1300" b="1" dirty="0"/>
              <a:t>To whom also he shewed himself alive after his passion (suffering) </a:t>
            </a:r>
            <a:r>
              <a:rPr lang="en-US" sz="1300" u="sng" dirty="0"/>
              <a:t>by many infallible proofs</a:t>
            </a:r>
            <a:r>
              <a:rPr lang="en-US" sz="1300" dirty="0"/>
              <a:t>, being seen of them forty days, and speaking of the things pertaining to the kingdom of God:</a:t>
            </a:r>
          </a:p>
          <a:p>
            <a:r>
              <a:rPr lang="en-US" sz="1300" b="1" dirty="0"/>
              <a:t>1 Cor. 15:5-9 </a:t>
            </a:r>
            <a:r>
              <a:rPr lang="en-US" sz="1300" dirty="0"/>
              <a:t>- And that he was seen of Cephas, then of the twelve: 6 After that, he was seen of above five hundred brethren at once; of whom the greater part remain unto this present, but some are fallen asleep. 7 After that, he was seen of James; then of all the apostles. 8 And last of all he was seen of me also, as of one born out of due time.</a:t>
            </a:r>
          </a:p>
          <a:p>
            <a:endParaRPr lang="en-US" sz="1300" dirty="0"/>
          </a:p>
        </p:txBody>
      </p:sp>
      <p:sp>
        <p:nvSpPr>
          <p:cNvPr id="4" name="Slide Number Placeholder 3"/>
          <p:cNvSpPr>
            <a:spLocks noGrp="1"/>
          </p:cNvSpPr>
          <p:nvPr>
            <p:ph type="sldNum" sz="quarter" idx="5"/>
          </p:nvPr>
        </p:nvSpPr>
        <p:spPr/>
        <p:txBody>
          <a:bodyPr/>
          <a:lstStyle/>
          <a:p>
            <a:fld id="{3DF1C5CE-222C-4659-9A99-B99FC42AF6EC}" type="slidenum">
              <a:rPr lang="en-US" smtClean="0"/>
              <a:t>6</a:t>
            </a:fld>
            <a:endParaRPr lang="en-US"/>
          </a:p>
        </p:txBody>
      </p:sp>
    </p:spTree>
    <p:extLst>
      <p:ext uri="{BB962C8B-B14F-4D97-AF65-F5344CB8AC3E}">
        <p14:creationId xmlns:p14="http://schemas.microsoft.com/office/powerpoint/2010/main" val="3187229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4"/>
            <a:ext cx="7313507" cy="4678919"/>
          </a:xfrm>
        </p:spPr>
        <p:txBody>
          <a:bodyPr/>
          <a:lstStyle/>
          <a:p>
            <a:r>
              <a:rPr lang="en-US" sz="1300" b="1" dirty="0"/>
              <a:t>Gen. 1:11 </a:t>
            </a:r>
            <a:r>
              <a:rPr lang="en-US" sz="1300" dirty="0"/>
              <a:t>- And God said, Let the earth bring forth grass, the herb yielding seed, and the fruit tree yielding fruit </a:t>
            </a:r>
            <a:r>
              <a:rPr lang="en-US" sz="1300" b="1" dirty="0"/>
              <a:t>after his kind</a:t>
            </a:r>
            <a:r>
              <a:rPr lang="en-US" sz="1300" dirty="0"/>
              <a:t>, whose seed is in itself, upon the earth: and it was so.</a:t>
            </a:r>
          </a:p>
          <a:p>
            <a:r>
              <a:rPr lang="en-US" sz="1300" b="1" dirty="0"/>
              <a:t>Gen. 1:12 </a:t>
            </a:r>
            <a:r>
              <a:rPr lang="en-US" sz="1300" dirty="0"/>
              <a:t>- And the earth brought forth grass, and herb yielding seed </a:t>
            </a:r>
            <a:r>
              <a:rPr lang="en-US" sz="1300" b="1" dirty="0"/>
              <a:t>after his kind</a:t>
            </a:r>
            <a:r>
              <a:rPr lang="en-US" sz="1300" dirty="0"/>
              <a:t>, and the tree yielding fruit, whose seed was in itself, </a:t>
            </a:r>
            <a:r>
              <a:rPr lang="en-US" sz="1300" b="1" dirty="0"/>
              <a:t>after his kind</a:t>
            </a:r>
            <a:r>
              <a:rPr lang="en-US" sz="1300" dirty="0"/>
              <a:t>: and God saw that it was good.</a:t>
            </a:r>
          </a:p>
          <a:p>
            <a:r>
              <a:rPr lang="en-US" sz="1300" b="1" dirty="0"/>
              <a:t>Gen. 1:21 </a:t>
            </a:r>
            <a:r>
              <a:rPr lang="en-US" sz="1300" dirty="0"/>
              <a:t>- And God created great whales, and every living creature that </a:t>
            </a:r>
            <a:r>
              <a:rPr lang="en-US" sz="1300" dirty="0" err="1"/>
              <a:t>moveth</a:t>
            </a:r>
            <a:r>
              <a:rPr lang="en-US" sz="1300" dirty="0"/>
              <a:t>, which the waters brought forth abundantly, </a:t>
            </a:r>
            <a:r>
              <a:rPr lang="en-US" sz="1300" b="1" dirty="0"/>
              <a:t>after their kind</a:t>
            </a:r>
            <a:r>
              <a:rPr lang="en-US" sz="1300" dirty="0"/>
              <a:t>, and every winged fowl </a:t>
            </a:r>
            <a:r>
              <a:rPr lang="en-US" sz="1300" b="1" dirty="0"/>
              <a:t>after his kind</a:t>
            </a:r>
            <a:r>
              <a:rPr lang="en-US" sz="1300" dirty="0"/>
              <a:t>: and God saw that it was good.</a:t>
            </a:r>
          </a:p>
          <a:p>
            <a:r>
              <a:rPr lang="en-US" sz="1300" b="1" dirty="0"/>
              <a:t>Gen. 1:24 </a:t>
            </a:r>
            <a:r>
              <a:rPr lang="en-US" sz="1300" dirty="0"/>
              <a:t>- And God said, Let the earth bring forth the living creature </a:t>
            </a:r>
            <a:r>
              <a:rPr lang="en-US" sz="1300" b="1" dirty="0"/>
              <a:t>after his kind</a:t>
            </a:r>
            <a:r>
              <a:rPr lang="en-US" sz="1300" dirty="0"/>
              <a:t>, cattle, and creeping thing, and beast of the earth </a:t>
            </a:r>
            <a:r>
              <a:rPr lang="en-US" sz="1300" b="1" dirty="0"/>
              <a:t>after his kind</a:t>
            </a:r>
            <a:r>
              <a:rPr lang="en-US" sz="1300" dirty="0"/>
              <a:t>: and it was so.</a:t>
            </a:r>
          </a:p>
          <a:p>
            <a:r>
              <a:rPr lang="en-US" sz="1300" b="1" dirty="0"/>
              <a:t>Gen. 1:25 </a:t>
            </a:r>
            <a:r>
              <a:rPr lang="en-US" sz="1300" dirty="0"/>
              <a:t>- And God made the beast of the earth </a:t>
            </a:r>
            <a:r>
              <a:rPr lang="en-US" sz="1300" b="1" dirty="0"/>
              <a:t>after his k</a:t>
            </a:r>
            <a:r>
              <a:rPr lang="en-US" sz="1300" dirty="0"/>
              <a:t>ind, and cattle after their kind, and every thing that </a:t>
            </a:r>
            <a:r>
              <a:rPr lang="en-US" sz="1300" dirty="0" err="1"/>
              <a:t>creepeth</a:t>
            </a:r>
            <a:r>
              <a:rPr lang="en-US" sz="1300" dirty="0"/>
              <a:t> upon the earth </a:t>
            </a:r>
            <a:r>
              <a:rPr lang="en-US" sz="1300" b="1" dirty="0"/>
              <a:t>after his kind</a:t>
            </a:r>
            <a:r>
              <a:rPr lang="en-US" sz="1300" dirty="0"/>
              <a:t>: and God saw that it was good.</a:t>
            </a:r>
          </a:p>
          <a:p>
            <a:r>
              <a:rPr lang="en-US" sz="1300" b="1" dirty="0"/>
              <a:t>Gal. 6:7-8 </a:t>
            </a:r>
            <a:r>
              <a:rPr lang="en-US" sz="1300" dirty="0"/>
              <a:t>- Be not deceived; God is not mocked: for whatsoever a man soweth, that shall he also reap. 8 For he that soweth to his flesh shall of the flesh reap corruption; but he that soweth to the Spirit shall of the Spirit reap life everlasting.</a:t>
            </a:r>
          </a:p>
          <a:p>
            <a:r>
              <a:rPr lang="en-US" sz="1300" b="1" dirty="0"/>
              <a:t>Gal. 5:19-21 </a:t>
            </a:r>
            <a:r>
              <a:rPr lang="en-US" sz="1300" dirty="0"/>
              <a:t>- Now the works of the flesh are manifest, which are these; Adultery, fornication, uncleanness, lasciviousness, 20 Idolatry, witchcraft, hatred, variance, emulations, wrath, strife, seditions, heresies, 21 </a:t>
            </a:r>
            <a:r>
              <a:rPr lang="en-US" sz="1300" dirty="0" err="1"/>
              <a:t>Envyings</a:t>
            </a:r>
            <a:r>
              <a:rPr lang="en-US" sz="1300" dirty="0"/>
              <a:t>, murders, drunkenness, </a:t>
            </a:r>
            <a:r>
              <a:rPr lang="en-US" sz="1300" dirty="0" err="1"/>
              <a:t>revellings</a:t>
            </a:r>
            <a:r>
              <a:rPr lang="en-US" sz="1300" dirty="0"/>
              <a:t>, and such like: of the which I tell you before, as I have also told you in time past, that they which do such things shall not inherit the kingdom of God.</a:t>
            </a:r>
          </a:p>
          <a:p>
            <a:r>
              <a:rPr lang="en-US" sz="1300" b="1" dirty="0"/>
              <a:t>Gal. 5:22-25 </a:t>
            </a:r>
            <a:r>
              <a:rPr lang="en-US" sz="1300" dirty="0"/>
              <a:t>- But the fruit of the Spirit is love, joy, peace, longsuffering, gentleness, goodness, faith, 23 Meekness, temperance: against such there is no law. 24 And they that are Christ's have crucified the flesh with the affections and lusts. 25 If we live in the Spirit, let us also walk in the Spirit.</a:t>
            </a:r>
          </a:p>
        </p:txBody>
      </p:sp>
      <p:sp>
        <p:nvSpPr>
          <p:cNvPr id="4" name="Slide Number Placeholder 3"/>
          <p:cNvSpPr>
            <a:spLocks noGrp="1"/>
          </p:cNvSpPr>
          <p:nvPr>
            <p:ph type="sldNum" sz="quarter" idx="5"/>
          </p:nvPr>
        </p:nvSpPr>
        <p:spPr/>
        <p:txBody>
          <a:bodyPr/>
          <a:lstStyle/>
          <a:p>
            <a:fld id="{3DF1C5CE-222C-4659-9A99-B99FC42AF6EC}" type="slidenum">
              <a:rPr lang="en-US" smtClean="0"/>
              <a:t>7</a:t>
            </a:fld>
            <a:endParaRPr lang="en-US"/>
          </a:p>
        </p:txBody>
      </p:sp>
    </p:spTree>
    <p:extLst>
      <p:ext uri="{BB962C8B-B14F-4D97-AF65-F5344CB8AC3E}">
        <p14:creationId xmlns:p14="http://schemas.microsoft.com/office/powerpoint/2010/main" val="2013114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88021" y="4620577"/>
            <a:ext cx="7027293" cy="4390670"/>
          </a:xfrm>
        </p:spPr>
        <p:txBody>
          <a:bodyPr/>
          <a:lstStyle/>
          <a:p>
            <a:pPr defTabSz="966612">
              <a:defRPr/>
            </a:pPr>
            <a:r>
              <a:rPr lang="en-US" sz="1300" b="1" dirty="0"/>
              <a:t>Isa. 2:2-4 </a:t>
            </a:r>
            <a:r>
              <a:rPr lang="en-US" sz="1300" dirty="0"/>
              <a:t>- And it shall come to pass in the last days, that the mountain of the </a:t>
            </a:r>
            <a:r>
              <a:rPr lang="en-US" sz="1300" b="1" dirty="0"/>
              <a:t>LORD'S house </a:t>
            </a:r>
            <a:r>
              <a:rPr lang="en-US" sz="1300" dirty="0"/>
              <a:t>shall be established in the top of the mountains, and shall be exalted above the hills; and all nations shall flow unto it. 3 And many people shall go and say, Come ye, and let us go up to the mountain of the LORD, to the </a:t>
            </a:r>
            <a:r>
              <a:rPr lang="en-US" sz="1300" b="1" dirty="0"/>
              <a:t>house of the God of Jacob</a:t>
            </a:r>
            <a:r>
              <a:rPr lang="en-US" sz="1300" dirty="0"/>
              <a:t>; and he will teach us of his ways, and we will walk in his paths: for out of Zion shall go forth the law, </a:t>
            </a:r>
            <a:r>
              <a:rPr lang="en-US" sz="1300" b="1" dirty="0"/>
              <a:t>and the word of the LORD from Jerusalem. </a:t>
            </a:r>
            <a:r>
              <a:rPr lang="en-US" sz="1300" dirty="0"/>
              <a:t>4 And he shall judge among the nations, and shall rebuke many people: and they shall beat their swords into plowshares, and their spears into pruninghooks: nation shall not lift up sword against nation, neither shall they learn war any more.</a:t>
            </a:r>
          </a:p>
          <a:p>
            <a:pPr defTabSz="966612">
              <a:defRPr/>
            </a:pPr>
            <a:r>
              <a:rPr lang="en-US" sz="1300" b="1" dirty="0"/>
              <a:t>Matt. 16:18</a:t>
            </a:r>
            <a:r>
              <a:rPr lang="en-US" sz="1300" dirty="0"/>
              <a:t> - And I say also unto thee, That thou art Peter, and upon this rock </a:t>
            </a:r>
            <a:r>
              <a:rPr lang="en-US" sz="1300" b="1" dirty="0"/>
              <a:t>I will build my church</a:t>
            </a:r>
            <a:r>
              <a:rPr lang="en-US" sz="1300" dirty="0"/>
              <a:t>; and the gates of hell shall not prevail against </a:t>
            </a:r>
            <a:r>
              <a:rPr lang="en-US" sz="1300" b="1" dirty="0"/>
              <a:t>it. </a:t>
            </a:r>
          </a:p>
          <a:p>
            <a:pPr defTabSz="966612">
              <a:defRPr/>
            </a:pPr>
            <a:r>
              <a:rPr lang="en-US" sz="1300" b="1" dirty="0"/>
              <a:t>Acts 20:28 </a:t>
            </a:r>
            <a:r>
              <a:rPr lang="en-US" sz="1300" dirty="0"/>
              <a:t>- Take heed therefore unto yourselves, and to all the flock, over the which the Holy Ghost hath made you overseers, to feed the </a:t>
            </a:r>
            <a:r>
              <a:rPr lang="en-US" sz="1300" b="1" dirty="0"/>
              <a:t>church of God</a:t>
            </a:r>
            <a:r>
              <a:rPr lang="en-US" sz="1300" dirty="0"/>
              <a:t>, which he hath purchased with his own blood.</a:t>
            </a:r>
          </a:p>
          <a:p>
            <a:pPr defTabSz="966612">
              <a:defRPr/>
            </a:pPr>
            <a:r>
              <a:rPr lang="en-US" sz="1300" b="1" dirty="0"/>
              <a:t>Acts 2:47 </a:t>
            </a:r>
            <a:r>
              <a:rPr lang="en-US" sz="1300" dirty="0"/>
              <a:t>- Praising God, and having </a:t>
            </a:r>
            <a:r>
              <a:rPr lang="en-US" sz="1300" dirty="0" err="1"/>
              <a:t>favour</a:t>
            </a:r>
            <a:r>
              <a:rPr lang="en-US" sz="1300" dirty="0"/>
              <a:t> with all the people. And </a:t>
            </a:r>
            <a:r>
              <a:rPr lang="en-US" sz="1300" b="1" dirty="0"/>
              <a:t>the Lord added to the church daily such as should be saved. </a:t>
            </a:r>
          </a:p>
          <a:p>
            <a:pPr defTabSz="966612">
              <a:defRPr/>
            </a:pPr>
            <a:r>
              <a:rPr lang="en-US" sz="1300" b="1" dirty="0"/>
              <a:t>1 Cor. 12:13 </a:t>
            </a:r>
            <a:r>
              <a:rPr lang="en-US" sz="1300" dirty="0"/>
              <a:t>- For </a:t>
            </a:r>
            <a:r>
              <a:rPr lang="en-US" sz="1300" b="1" dirty="0"/>
              <a:t>by one Spirit are we all baptized into one body,</a:t>
            </a:r>
            <a:r>
              <a:rPr lang="en-US" sz="1300" dirty="0"/>
              <a:t> whether we be Jews or Gentiles, whether we be bond or free; and have been all made to drink into one Spirit.</a:t>
            </a:r>
          </a:p>
          <a:p>
            <a:endParaRPr lang="en-US" sz="1300" dirty="0"/>
          </a:p>
        </p:txBody>
      </p:sp>
      <p:sp>
        <p:nvSpPr>
          <p:cNvPr id="4" name="Slide Number Placeholder 3"/>
          <p:cNvSpPr>
            <a:spLocks noGrp="1"/>
          </p:cNvSpPr>
          <p:nvPr>
            <p:ph type="sldNum" sz="quarter" idx="5"/>
          </p:nvPr>
        </p:nvSpPr>
        <p:spPr/>
        <p:txBody>
          <a:bodyPr/>
          <a:lstStyle/>
          <a:p>
            <a:fld id="{3DF1C5CE-222C-4659-9A99-B99FC42AF6EC}" type="slidenum">
              <a:rPr lang="en-US" smtClean="0"/>
              <a:t>8</a:t>
            </a:fld>
            <a:endParaRPr lang="en-US"/>
          </a:p>
        </p:txBody>
      </p:sp>
    </p:spTree>
    <p:extLst>
      <p:ext uri="{BB962C8B-B14F-4D97-AF65-F5344CB8AC3E}">
        <p14:creationId xmlns:p14="http://schemas.microsoft.com/office/powerpoint/2010/main" val="3749781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2767" y="4522975"/>
            <a:ext cx="7027293" cy="3878075"/>
          </a:xfrm>
        </p:spPr>
        <p:txBody>
          <a:bodyPr/>
          <a:lstStyle/>
          <a:p>
            <a:pPr defTabSz="966612">
              <a:defRPr/>
            </a:pPr>
            <a:r>
              <a:rPr lang="en-US" sz="1300" b="1" dirty="0"/>
              <a:t>Rom. 1:16 </a:t>
            </a:r>
            <a:r>
              <a:rPr lang="en-US" sz="1300" dirty="0"/>
              <a:t>- For I am not ashamed of the gospel of Christ: for it is the power of God unto salvation to every one that believeth; to the Jew first, and also to the Greek.</a:t>
            </a:r>
          </a:p>
          <a:p>
            <a:pPr defTabSz="966612">
              <a:defRPr/>
            </a:pPr>
            <a:r>
              <a:rPr lang="en-US" sz="1300" b="1" dirty="0"/>
              <a:t>Mk. 16:15-16 </a:t>
            </a:r>
            <a:r>
              <a:rPr lang="en-US" sz="1300" dirty="0"/>
              <a:t>- And he said unto them, Go ye into all the world, and preach the gospel to every creature. 16 He that </a:t>
            </a:r>
            <a:r>
              <a:rPr lang="en-US" sz="1300" b="1" dirty="0"/>
              <a:t>believeth and is baptized shall be saved</a:t>
            </a:r>
            <a:r>
              <a:rPr lang="en-US" sz="1300" dirty="0"/>
              <a:t>; but he that believeth not shall be damned.</a:t>
            </a:r>
          </a:p>
          <a:p>
            <a:pPr defTabSz="966612">
              <a:defRPr/>
            </a:pPr>
            <a:r>
              <a:rPr lang="en-US" sz="1300" b="1" dirty="0"/>
              <a:t>1 Cor. 15:1-4 </a:t>
            </a:r>
            <a:r>
              <a:rPr lang="en-US" sz="1300" dirty="0"/>
              <a:t>- Moreover, brethren, I declare unto you the gospel which I preached unto you, which also ye have received, and wherein ye stand; 2 By which also ye are saved, if ye keep in memory what I preached unto you, unless ye have believed in vain. 3 For I delivered unto you first of all that which I also received</a:t>
            </a:r>
            <a:r>
              <a:rPr lang="en-US" sz="1300" b="1" dirty="0"/>
              <a:t>, how that Christ died for our sins according to the scriptures; 4 And that he was buried, and that he rose again the third day according to the scripture</a:t>
            </a:r>
            <a:r>
              <a:rPr lang="en-US" sz="1300" dirty="0"/>
              <a:t>s:</a:t>
            </a:r>
          </a:p>
          <a:p>
            <a:pPr defTabSz="966612">
              <a:defRPr/>
            </a:pPr>
            <a:r>
              <a:rPr lang="en-US" sz="1300" b="1" dirty="0"/>
              <a:t>Jas. 1:21 </a:t>
            </a:r>
            <a:r>
              <a:rPr lang="en-US" sz="1300" dirty="0"/>
              <a:t>- Therefore lay apart all filthiness and superfluity of naughtiness, and </a:t>
            </a:r>
            <a:r>
              <a:rPr lang="en-US" sz="1300" b="1" dirty="0"/>
              <a:t>receive with meekness the engrafted word, which is able to save your souls</a:t>
            </a:r>
            <a:r>
              <a:rPr lang="en-US" sz="1300" dirty="0"/>
              <a:t>.</a:t>
            </a:r>
          </a:p>
          <a:p>
            <a:pPr defTabSz="966612">
              <a:defRPr/>
            </a:pPr>
            <a:r>
              <a:rPr lang="en-US" sz="1300" b="1" dirty="0"/>
              <a:t>2 Thess. 1:8-9 </a:t>
            </a:r>
            <a:r>
              <a:rPr lang="en-US" sz="1300" dirty="0"/>
              <a:t>- In flaming fire taking vengeance on them that know not God, and </a:t>
            </a:r>
            <a:r>
              <a:rPr lang="en-US" sz="1300" b="1" dirty="0"/>
              <a:t>that obey not the gospel of our Lord Jesus Chris</a:t>
            </a:r>
            <a:r>
              <a:rPr lang="en-US" sz="1300" dirty="0"/>
              <a:t>t: 9 Who shall be punished with everlasting destruction from the presence of the Lord, and from the glory of his power;</a:t>
            </a:r>
          </a:p>
        </p:txBody>
      </p:sp>
      <p:sp>
        <p:nvSpPr>
          <p:cNvPr id="4" name="Slide Number Placeholder 3"/>
          <p:cNvSpPr>
            <a:spLocks noGrp="1"/>
          </p:cNvSpPr>
          <p:nvPr>
            <p:ph type="sldNum" sz="quarter" idx="5"/>
          </p:nvPr>
        </p:nvSpPr>
        <p:spPr/>
        <p:txBody>
          <a:bodyPr/>
          <a:lstStyle/>
          <a:p>
            <a:fld id="{3DF1C5CE-222C-4659-9A99-B99FC42AF6EC}" type="slidenum">
              <a:rPr lang="en-US" smtClean="0"/>
              <a:t>9</a:t>
            </a:fld>
            <a:endParaRPr lang="en-US"/>
          </a:p>
        </p:txBody>
      </p:sp>
    </p:spTree>
    <p:extLst>
      <p:ext uri="{BB962C8B-B14F-4D97-AF65-F5344CB8AC3E}">
        <p14:creationId xmlns:p14="http://schemas.microsoft.com/office/powerpoint/2010/main" val="2302955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6600"/>
            </a:lvl1pPr>
          </a:lstStyle>
          <a:p>
            <a:r>
              <a:rPr lang="en-US"/>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AB858400-C169-448C-96C8-64C1FD35B9FA}" type="datetime1">
              <a:rPr lang="en-US" smtClean="0"/>
              <a:t>4/19/2020</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5506D096-BDB4-4D7E-8AC0-AAC8939495CB}" type="datetime1">
              <a:rPr lang="en-US" smtClean="0"/>
              <a:t>4/19/2020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253A8BA0-F0C4-4B51-A995-910B29D09ABB}" type="datetime1">
              <a:rPr lang="en-US" smtClean="0"/>
              <a:t>4/19/2020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B74BAAF0-2748-48AB-95F8-85978226353E}" type="datetime1">
              <a:rPr lang="en-US" smtClean="0"/>
              <a:t>4/19/2020</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27A1889F-BDFC-497D-8BDB-BC02CDA370AA}" type="datetime1">
              <a:rPr lang="en-US" smtClean="0"/>
              <a:t>4/19/2020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799D7602-A66B-4F6F-BB68-F7F4DB9BD7A6}" type="datetime1">
              <a:rPr lang="en-US" smtClean="0"/>
              <a:t>4/19/2020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12"/>
          <p:cNvSpPr>
            <a:spLocks noGrp="1"/>
          </p:cNvSpPr>
          <p:nvPr>
            <p:ph sz="quarter" idx="14"/>
          </p:nvPr>
        </p:nvSpPr>
        <p:spPr>
          <a:xfrm>
            <a:off x="6230112" y="2212849"/>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BB1233C1-6657-40FE-97DB-32330983FE7F}" type="datetime1">
              <a:rPr lang="en-US" smtClean="0"/>
              <a:t>4/19/2020</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9625"/>
            <a:ext cx="109728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534F4B69-997B-47E2-8B01-E0D0D2941FAA}" type="datetime1">
              <a:rPr lang="en-US" smtClean="0"/>
              <a:t>4/19/2020</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09B58E29-88A3-4B41-8123-47BF17E5430F}" type="datetime1">
              <a:rPr lang="en-US" smtClean="0"/>
              <a:t>4/19/2020</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013CBB2-3A5D-4072-B64C-693F82C9B254}" type="datetime1">
              <a:rPr lang="en-US" smtClean="0"/>
              <a:t>4/19/2020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A50F810-6857-4E06-8754-516440E454CC}" type="datetime1">
              <a:rPr lang="en-US" smtClean="0"/>
              <a:t>4/19/2020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tx1">
                  <a:lumMod val="65000"/>
                  <a:lumOff val="35000"/>
                </a:schemeClr>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lumMod val="65000"/>
                  <a:lumOff val="35000"/>
                </a:schemeClr>
              </a:solidFill>
            </a:endParaRPr>
          </a:p>
        </p:txBody>
      </p:sp>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solidFill>
                <a:latin typeface="Century Gothic" pitchFamily="34" charset="0"/>
              </a:defRPr>
            </a:lvl1pPr>
          </a:lstStyle>
          <a:p>
            <a:fld id="{A78D9B13-C97B-4158-8A5C-732C8F7AED20}" type="datetime1">
              <a:rPr lang="en-US" smtClean="0"/>
              <a:t>4/19/2020</a:t>
            </a:fld>
            <a:endParaRPr lang="en-US" dirty="0"/>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ctr" defTabSz="914400" rtl="0" eaLnBrk="1" latinLnBrk="0" hangingPunct="1">
        <a:lnSpc>
          <a:spcPts val="4800"/>
        </a:lnSpc>
        <a:spcBef>
          <a:spcPct val="0"/>
        </a:spcBef>
        <a:buNone/>
        <a:defRPr sz="4800" kern="1200">
          <a:solidFill>
            <a:schemeClr val="tx2"/>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lueletterbible.org/kjv/acts/5/23/s_1023023"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blueletterbible.org/kjv/luke/1/4/s_974004" TargetMode="External"/><Relationship Id="rId4" Type="http://schemas.openxmlformats.org/officeDocument/2006/relationships/hyperlink" Target="https://www.blueletterbible.org/kjv/1thessalonians/5/3/s_1116003"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73300"/>
            <a:ext cx="10363200" cy="1409700"/>
          </a:xfrm>
        </p:spPr>
        <p:txBody>
          <a:bodyPr/>
          <a:lstStyle/>
          <a:p>
            <a:pPr algn="l"/>
            <a:r>
              <a:rPr lang="en-US" b="1" i="1" dirty="0">
                <a:latin typeface="Candara" panose="020E0502030303020204" pitchFamily="34" charset="0"/>
              </a:rPr>
              <a:t>“…know the certainty…” </a:t>
            </a:r>
          </a:p>
        </p:txBody>
      </p:sp>
      <p:sp>
        <p:nvSpPr>
          <p:cNvPr id="3" name="Content Placeholder 2"/>
          <p:cNvSpPr>
            <a:spLocks noGrp="1"/>
          </p:cNvSpPr>
          <p:nvPr>
            <p:ph type="subTitle" idx="1"/>
          </p:nvPr>
        </p:nvSpPr>
        <p:spPr>
          <a:xfrm>
            <a:off x="2182885" y="3530600"/>
            <a:ext cx="3137483" cy="584199"/>
          </a:xfrm>
        </p:spPr>
        <p:txBody>
          <a:bodyPr>
            <a:normAutofit/>
          </a:bodyPr>
          <a:lstStyle/>
          <a:p>
            <a:pPr algn="l"/>
            <a:r>
              <a:rPr lang="en-US" sz="3200" b="1" dirty="0">
                <a:latin typeface="Candara" panose="020E0502030303020204" pitchFamily="34" charset="0"/>
              </a:rPr>
              <a:t>Luke 1:4</a:t>
            </a:r>
          </a:p>
        </p:txBody>
      </p:sp>
      <p:sp>
        <p:nvSpPr>
          <p:cNvPr id="4" name="TextBox 3">
            <a:extLst>
              <a:ext uri="{FF2B5EF4-FFF2-40B4-BE49-F238E27FC236}">
                <a16:creationId xmlns:a16="http://schemas.microsoft.com/office/drawing/2014/main" id="{F86895E8-4367-406F-BDE5-BBBD5DFA0C5B}"/>
              </a:ext>
            </a:extLst>
          </p:cNvPr>
          <p:cNvSpPr txBox="1"/>
          <p:nvPr/>
        </p:nvSpPr>
        <p:spPr>
          <a:xfrm>
            <a:off x="4506636" y="4838699"/>
            <a:ext cx="2325032" cy="584775"/>
          </a:xfrm>
          <a:prstGeom prst="rect">
            <a:avLst/>
          </a:prstGeom>
          <a:noFill/>
        </p:spPr>
        <p:txBody>
          <a:bodyPr wrap="square" rtlCol="0">
            <a:spAutoFit/>
          </a:bodyPr>
          <a:lstStyle/>
          <a:p>
            <a:pPr algn="ctr"/>
            <a:r>
              <a:rPr lang="en-US" sz="3200" b="1" dirty="0">
                <a:latin typeface="Candara" panose="020E0502030303020204" pitchFamily="34" charset="0"/>
              </a:rPr>
              <a:t>Part 2</a:t>
            </a: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3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3000"/>
                                        <p:tgtEl>
                                          <p:spTgt spid="3">
                                            <p:txEl>
                                              <p:pRg st="0" end="0"/>
                                            </p:txEl>
                                          </p:spTgt>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18096-94F4-44AA-9B75-1844721BA4F3}"/>
              </a:ext>
            </a:extLst>
          </p:cNvPr>
          <p:cNvSpPr>
            <a:spLocks noGrp="1"/>
          </p:cNvSpPr>
          <p:nvPr>
            <p:ph type="title"/>
          </p:nvPr>
        </p:nvSpPr>
        <p:spPr>
          <a:xfrm>
            <a:off x="1142999" y="327170"/>
            <a:ext cx="9893301" cy="738232"/>
          </a:xfrm>
        </p:spPr>
        <p:txBody>
          <a:bodyPr/>
          <a:lstStyle/>
          <a:p>
            <a:pPr algn="l"/>
            <a:r>
              <a:rPr lang="en-US" sz="4700" b="1" i="1" dirty="0">
                <a:latin typeface="Candara" panose="020E0502030303020204" pitchFamily="34" charset="0"/>
              </a:rPr>
              <a:t>TODAY IS THE DAY OF SALVATION</a:t>
            </a:r>
            <a:endParaRPr lang="en-US" sz="47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C9FDDC3C-BDB4-4F1F-966D-D9C3942FA1BC}"/>
              </a:ext>
            </a:extLst>
          </p:cNvPr>
          <p:cNvSpPr>
            <a:spLocks noGrp="1"/>
          </p:cNvSpPr>
          <p:nvPr>
            <p:ph idx="1"/>
          </p:nvPr>
        </p:nvSpPr>
        <p:spPr>
          <a:xfrm>
            <a:off x="977900" y="1149292"/>
            <a:ext cx="11054432" cy="4718108"/>
          </a:xfrm>
        </p:spPr>
        <p:txBody>
          <a:bodyPr>
            <a:normAutofit/>
          </a:bodyPr>
          <a:lstStyle/>
          <a:p>
            <a:pPr marL="0" indent="0">
              <a:buNone/>
            </a:pPr>
            <a:r>
              <a:rPr lang="en-US" sz="4000" b="1" i="1" dirty="0">
                <a:latin typeface="Candara" panose="020E0502030303020204" pitchFamily="34" charset="0"/>
              </a:rPr>
              <a:t>“For He says: ‘In an acceptable time I have heard you, And in the day of salvation I have helped you.’ Behold, now is the accepted time; behold, now is the day of salvation”</a:t>
            </a:r>
          </a:p>
          <a:p>
            <a:pPr lvl="1">
              <a:buFont typeface="Wingdings" panose="05000000000000000000" pitchFamily="2" charset="2"/>
              <a:buChar char="§"/>
            </a:pPr>
            <a:r>
              <a:rPr lang="en-US" sz="3200" dirty="0">
                <a:latin typeface="Candara" panose="020E0502030303020204" pitchFamily="34" charset="0"/>
              </a:rPr>
              <a:t>2 Corinthians 6:2, cf. Isaiah 49:8</a:t>
            </a:r>
          </a:p>
          <a:p>
            <a:pPr marL="0" indent="0">
              <a:buNone/>
            </a:pPr>
            <a:r>
              <a:rPr lang="en-US" sz="3600" b="1" dirty="0">
                <a:latin typeface="Candara" panose="020E0502030303020204" pitchFamily="34" charset="0"/>
              </a:rPr>
              <a:t>The Philippian jailer obeyed without delay!</a:t>
            </a:r>
          </a:p>
          <a:p>
            <a:pPr>
              <a:buFont typeface="Wingdings" panose="05000000000000000000" pitchFamily="2" charset="2"/>
              <a:buChar char="§"/>
            </a:pPr>
            <a:r>
              <a:rPr lang="en-US" sz="3200" dirty="0">
                <a:latin typeface="Candara" panose="020E0502030303020204" pitchFamily="34" charset="0"/>
              </a:rPr>
              <a:t>Acts 16:25-34</a:t>
            </a:r>
          </a:p>
          <a:p>
            <a:pPr marL="457200" lvl="1" indent="0">
              <a:buNone/>
            </a:pPr>
            <a:endParaRPr lang="en-US" sz="3600" dirty="0">
              <a:latin typeface="Candara" panose="020E0502030303020204" pitchFamily="34" charset="0"/>
            </a:endParaRPr>
          </a:p>
          <a:p>
            <a:pPr>
              <a:buFont typeface="Wingdings" panose="05000000000000000000" pitchFamily="2" charset="2"/>
              <a:buChar char="§"/>
            </a:pPr>
            <a:endParaRPr lang="en-US" sz="3200" dirty="0">
              <a:latin typeface="Candara" panose="020E0502030303020204" pitchFamily="34" charset="0"/>
            </a:endParaRPr>
          </a:p>
          <a:p>
            <a:pPr marL="0" indent="0">
              <a:buNone/>
            </a:pPr>
            <a:endParaRPr lang="en-US" sz="32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F70D75A8-7F28-4C5E-9AE7-BBD0256ADBBD}"/>
              </a:ext>
            </a:extLst>
          </p:cNvPr>
          <p:cNvSpPr>
            <a:spLocks noGrp="1"/>
          </p:cNvSpPr>
          <p:nvPr>
            <p:ph type="sldNum" sz="quarter" idx="12"/>
          </p:nvPr>
        </p:nvSpPr>
        <p:spPr/>
        <p:txBody>
          <a:bodyPr/>
          <a:lstStyle/>
          <a:p>
            <a:fld id="{401CF334-2D5C-4859-84A6-CA7E6E43FAEB}" type="slidenum">
              <a:rPr lang="en-US" smtClean="0"/>
              <a:t>10</a:t>
            </a:fld>
            <a:endParaRPr lang="en-US"/>
          </a:p>
        </p:txBody>
      </p:sp>
      <p:sp>
        <p:nvSpPr>
          <p:cNvPr id="6" name="Arrow: Bent 5">
            <a:extLst>
              <a:ext uri="{FF2B5EF4-FFF2-40B4-BE49-F238E27FC236}">
                <a16:creationId xmlns:a16="http://schemas.microsoft.com/office/drawing/2014/main" id="{0B2C05F7-15EF-49E1-B35F-7C5EFCF1D26E}"/>
              </a:ext>
            </a:extLst>
          </p:cNvPr>
          <p:cNvSpPr/>
          <p:nvPr/>
        </p:nvSpPr>
        <p:spPr>
          <a:xfrm>
            <a:off x="458130" y="565502"/>
            <a:ext cx="587581" cy="476263"/>
          </a:xfrm>
          <a:prstGeom prst="ben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7" name="Rectangle 6">
            <a:extLst>
              <a:ext uri="{FF2B5EF4-FFF2-40B4-BE49-F238E27FC236}">
                <a16:creationId xmlns:a16="http://schemas.microsoft.com/office/drawing/2014/main" id="{CDE9C98E-F840-471A-B64E-EC2A56A273BF}"/>
              </a:ext>
            </a:extLst>
          </p:cNvPr>
          <p:cNvSpPr/>
          <p:nvPr/>
        </p:nvSpPr>
        <p:spPr>
          <a:xfrm rot="16200000">
            <a:off x="-2216432" y="3449194"/>
            <a:ext cx="5429309" cy="677108"/>
          </a:xfrm>
          <a:prstGeom prst="rect">
            <a:avLst/>
          </a:prstGeom>
          <a:noFill/>
        </p:spPr>
        <p:txBody>
          <a:bodyPr wrap="square" lIns="91440" tIns="45720" rIns="91440" bIns="45720">
            <a:spAutoFit/>
          </a:bodyPr>
          <a:lstStyle/>
          <a:p>
            <a:pPr algn="ctr"/>
            <a:r>
              <a:rPr lang="en-US" sz="3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We can know </a:t>
            </a:r>
            <a:r>
              <a:rPr lang="en-US" sz="3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CERTAINLY </a:t>
            </a:r>
            <a:endParaRPr lang="en-US" sz="3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8" name="Rectangle 7">
            <a:extLst>
              <a:ext uri="{FF2B5EF4-FFF2-40B4-BE49-F238E27FC236}">
                <a16:creationId xmlns:a16="http://schemas.microsoft.com/office/drawing/2014/main" id="{CBEC82E8-2336-44A8-BA50-A128A5914069}"/>
              </a:ext>
            </a:extLst>
          </p:cNvPr>
          <p:cNvSpPr/>
          <p:nvPr/>
        </p:nvSpPr>
        <p:spPr>
          <a:xfrm>
            <a:off x="1409700" y="5675650"/>
            <a:ext cx="4701002" cy="1015663"/>
          </a:xfrm>
          <a:prstGeom prst="rect">
            <a:avLst/>
          </a:prstGeom>
          <a:noFill/>
        </p:spPr>
        <p:txBody>
          <a:bodyPr wrap="square" lIns="91440" tIns="45720" rIns="91440" bIns="45720">
            <a:spAutoFit/>
          </a:bodyPr>
          <a:lstStyle/>
          <a:p>
            <a:r>
              <a:rPr lang="en-US" sz="6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CONCLUSION</a:t>
            </a:r>
            <a:endParaRPr lang="en-US" sz="6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Tree>
    <p:extLst>
      <p:ext uri="{BB962C8B-B14F-4D97-AF65-F5344CB8AC3E}">
        <p14:creationId xmlns:p14="http://schemas.microsoft.com/office/powerpoint/2010/main" val="31903780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18096-94F4-44AA-9B75-1844721BA4F3}"/>
              </a:ext>
            </a:extLst>
          </p:cNvPr>
          <p:cNvSpPr>
            <a:spLocks noGrp="1"/>
          </p:cNvSpPr>
          <p:nvPr>
            <p:ph type="title"/>
          </p:nvPr>
        </p:nvSpPr>
        <p:spPr>
          <a:xfrm>
            <a:off x="1160011" y="4938234"/>
            <a:ext cx="9893301" cy="738232"/>
          </a:xfrm>
        </p:spPr>
        <p:txBody>
          <a:bodyPr/>
          <a:lstStyle/>
          <a:p>
            <a:pPr algn="l"/>
            <a:r>
              <a:rPr lang="en-US" sz="4700" b="1" i="1" dirty="0">
                <a:latin typeface="Candara" panose="020E0502030303020204" pitchFamily="34" charset="0"/>
              </a:rPr>
              <a:t>TODAY IS THE DAY OF SALVATION</a:t>
            </a:r>
            <a:endParaRPr lang="en-US" sz="4700" b="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F70D75A8-7F28-4C5E-9AE7-BBD0256ADBBD}"/>
              </a:ext>
            </a:extLst>
          </p:cNvPr>
          <p:cNvSpPr>
            <a:spLocks noGrp="1"/>
          </p:cNvSpPr>
          <p:nvPr>
            <p:ph type="sldNum" sz="quarter" idx="12"/>
          </p:nvPr>
        </p:nvSpPr>
        <p:spPr/>
        <p:txBody>
          <a:bodyPr/>
          <a:lstStyle/>
          <a:p>
            <a:fld id="{401CF334-2D5C-4859-84A6-CA7E6E43FAEB}" type="slidenum">
              <a:rPr lang="en-US" smtClean="0"/>
              <a:t>11</a:t>
            </a:fld>
            <a:endParaRPr lang="en-US"/>
          </a:p>
        </p:txBody>
      </p:sp>
      <p:sp>
        <p:nvSpPr>
          <p:cNvPr id="6" name="Arrow: Bent 5">
            <a:extLst>
              <a:ext uri="{FF2B5EF4-FFF2-40B4-BE49-F238E27FC236}">
                <a16:creationId xmlns:a16="http://schemas.microsoft.com/office/drawing/2014/main" id="{0B2C05F7-15EF-49E1-B35F-7C5EFCF1D26E}"/>
              </a:ext>
            </a:extLst>
          </p:cNvPr>
          <p:cNvSpPr/>
          <p:nvPr/>
        </p:nvSpPr>
        <p:spPr>
          <a:xfrm>
            <a:off x="458130" y="565502"/>
            <a:ext cx="587581" cy="476263"/>
          </a:xfrm>
          <a:prstGeom prst="ben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7" name="Rectangle 6">
            <a:extLst>
              <a:ext uri="{FF2B5EF4-FFF2-40B4-BE49-F238E27FC236}">
                <a16:creationId xmlns:a16="http://schemas.microsoft.com/office/drawing/2014/main" id="{CDE9C98E-F840-471A-B64E-EC2A56A273BF}"/>
              </a:ext>
            </a:extLst>
          </p:cNvPr>
          <p:cNvSpPr/>
          <p:nvPr/>
        </p:nvSpPr>
        <p:spPr>
          <a:xfrm rot="16200000">
            <a:off x="-2216432" y="3449194"/>
            <a:ext cx="5429309" cy="677108"/>
          </a:xfrm>
          <a:prstGeom prst="rect">
            <a:avLst/>
          </a:prstGeom>
          <a:noFill/>
        </p:spPr>
        <p:txBody>
          <a:bodyPr wrap="square" lIns="91440" tIns="45720" rIns="91440" bIns="45720">
            <a:spAutoFit/>
          </a:bodyPr>
          <a:lstStyle/>
          <a:p>
            <a:pPr algn="ctr"/>
            <a:r>
              <a:rPr lang="en-US" sz="3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We can know </a:t>
            </a:r>
            <a:r>
              <a:rPr lang="en-US" sz="3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CERTAINLY </a:t>
            </a:r>
            <a:endParaRPr lang="en-US" sz="3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8" name="Rectangle 7">
            <a:extLst>
              <a:ext uri="{FF2B5EF4-FFF2-40B4-BE49-F238E27FC236}">
                <a16:creationId xmlns:a16="http://schemas.microsoft.com/office/drawing/2014/main" id="{CBEC82E8-2336-44A8-BA50-A128A5914069}"/>
              </a:ext>
            </a:extLst>
          </p:cNvPr>
          <p:cNvSpPr/>
          <p:nvPr/>
        </p:nvSpPr>
        <p:spPr>
          <a:xfrm>
            <a:off x="1384300" y="5688350"/>
            <a:ext cx="4688302" cy="1015663"/>
          </a:xfrm>
          <a:prstGeom prst="rect">
            <a:avLst/>
          </a:prstGeom>
          <a:noFill/>
        </p:spPr>
        <p:txBody>
          <a:bodyPr wrap="square" lIns="91440" tIns="45720" rIns="91440" bIns="45720">
            <a:spAutoFit/>
          </a:bodyPr>
          <a:lstStyle/>
          <a:p>
            <a:r>
              <a:rPr lang="en-US" sz="6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REVIEW</a:t>
            </a:r>
            <a:endParaRPr lang="en-US" sz="6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Title 1">
            <a:extLst>
              <a:ext uri="{FF2B5EF4-FFF2-40B4-BE49-F238E27FC236}">
                <a16:creationId xmlns:a16="http://schemas.microsoft.com/office/drawing/2014/main" id="{E39D88E0-8347-4E11-87AD-DB37FFFDA39D}"/>
              </a:ext>
            </a:extLst>
          </p:cNvPr>
          <p:cNvSpPr txBox="1">
            <a:spLocks/>
          </p:cNvSpPr>
          <p:nvPr/>
        </p:nvSpPr>
        <p:spPr>
          <a:xfrm>
            <a:off x="1172711" y="4180544"/>
            <a:ext cx="9893301" cy="738232"/>
          </a:xfrm>
          <a:prstGeom prst="rect">
            <a:avLst/>
          </a:prstGeom>
        </p:spPr>
        <p:txBody>
          <a:bodyPr vert="horz" lIns="91440" tIns="45720" rIns="91440" bIns="45720" rtlCol="0" anchor="b">
            <a:noAutofit/>
          </a:bodyPr>
          <a:lstStyle>
            <a:lvl1pPr algn="ctr" defTabSz="914400" rtl="0" eaLnBrk="1" latinLnBrk="0" hangingPunct="1">
              <a:lnSpc>
                <a:spcPts val="4800"/>
              </a:lnSpc>
              <a:spcBef>
                <a:spcPct val="0"/>
              </a:spcBef>
              <a:buNone/>
              <a:defRPr sz="4800" kern="1200">
                <a:solidFill>
                  <a:schemeClr val="tx2"/>
                </a:solidFill>
                <a:effectLst/>
                <a:latin typeface="+mj-lt"/>
                <a:ea typeface="+mj-ea"/>
                <a:cs typeface="+mj-cs"/>
              </a:defRPr>
            </a:lvl1pPr>
          </a:lstStyle>
          <a:p>
            <a:pPr algn="l"/>
            <a:r>
              <a:rPr lang="en-US" sz="4700" b="1" i="1" dirty="0">
                <a:latin typeface="Candara" panose="020E0502030303020204" pitchFamily="34" charset="0"/>
              </a:rPr>
              <a:t>THE GOSPEL IS GOD’S POWER TO SAVE</a:t>
            </a:r>
            <a:endParaRPr lang="en-US" sz="4700" b="1" dirty="0">
              <a:latin typeface="Candara" panose="020E0502030303020204" pitchFamily="34" charset="0"/>
            </a:endParaRPr>
          </a:p>
        </p:txBody>
      </p:sp>
      <p:sp>
        <p:nvSpPr>
          <p:cNvPr id="11" name="Title 1">
            <a:extLst>
              <a:ext uri="{FF2B5EF4-FFF2-40B4-BE49-F238E27FC236}">
                <a16:creationId xmlns:a16="http://schemas.microsoft.com/office/drawing/2014/main" id="{4F3C3307-BB08-48A1-9766-4DCF4C34214B}"/>
              </a:ext>
            </a:extLst>
          </p:cNvPr>
          <p:cNvSpPr txBox="1">
            <a:spLocks/>
          </p:cNvSpPr>
          <p:nvPr/>
        </p:nvSpPr>
        <p:spPr>
          <a:xfrm>
            <a:off x="1155701" y="3397454"/>
            <a:ext cx="10464800" cy="738232"/>
          </a:xfrm>
          <a:prstGeom prst="rect">
            <a:avLst/>
          </a:prstGeom>
        </p:spPr>
        <p:txBody>
          <a:bodyPr vert="horz" lIns="91440" tIns="45720" rIns="91440" bIns="45720" rtlCol="0" anchor="b">
            <a:noAutofit/>
          </a:bodyPr>
          <a:lstStyle>
            <a:lvl1pPr algn="ctr" defTabSz="914400" rtl="0" eaLnBrk="1" latinLnBrk="0" hangingPunct="1">
              <a:lnSpc>
                <a:spcPts val="4800"/>
              </a:lnSpc>
              <a:spcBef>
                <a:spcPct val="0"/>
              </a:spcBef>
              <a:buNone/>
              <a:defRPr sz="4800" kern="1200">
                <a:solidFill>
                  <a:schemeClr val="tx2"/>
                </a:solidFill>
                <a:effectLst/>
                <a:latin typeface="+mj-lt"/>
                <a:ea typeface="+mj-ea"/>
                <a:cs typeface="+mj-cs"/>
              </a:defRPr>
            </a:lvl1pPr>
          </a:lstStyle>
          <a:p>
            <a:pPr algn="l"/>
            <a:r>
              <a:rPr lang="en-US" b="1" i="1" dirty="0">
                <a:latin typeface="Candara" panose="020E0502030303020204" pitchFamily="34" charset="0"/>
              </a:rPr>
              <a:t>THERE IS BUT ONE CHURCH</a:t>
            </a:r>
            <a:endParaRPr lang="en-US" b="1" dirty="0">
              <a:latin typeface="Candara" panose="020E0502030303020204" pitchFamily="34" charset="0"/>
            </a:endParaRPr>
          </a:p>
        </p:txBody>
      </p:sp>
      <p:sp>
        <p:nvSpPr>
          <p:cNvPr id="12" name="Title 1">
            <a:extLst>
              <a:ext uri="{FF2B5EF4-FFF2-40B4-BE49-F238E27FC236}">
                <a16:creationId xmlns:a16="http://schemas.microsoft.com/office/drawing/2014/main" id="{C3FAFDC8-2DC2-493E-8F6A-371D27CF7354}"/>
              </a:ext>
            </a:extLst>
          </p:cNvPr>
          <p:cNvSpPr txBox="1">
            <a:spLocks/>
          </p:cNvSpPr>
          <p:nvPr/>
        </p:nvSpPr>
        <p:spPr>
          <a:xfrm>
            <a:off x="1193800" y="2578100"/>
            <a:ext cx="10451238" cy="774496"/>
          </a:xfrm>
          <a:prstGeom prst="rect">
            <a:avLst/>
          </a:prstGeom>
        </p:spPr>
        <p:txBody>
          <a:bodyPr vert="horz" lIns="91440" tIns="45720" rIns="91440" bIns="45720" rtlCol="0" anchor="b">
            <a:noAutofit/>
          </a:bodyPr>
          <a:lstStyle>
            <a:lvl1pPr algn="ctr" defTabSz="914400" rtl="0" eaLnBrk="1" latinLnBrk="0" hangingPunct="1">
              <a:lnSpc>
                <a:spcPts val="4800"/>
              </a:lnSpc>
              <a:spcBef>
                <a:spcPct val="0"/>
              </a:spcBef>
              <a:buNone/>
              <a:defRPr sz="4800" kern="1200">
                <a:solidFill>
                  <a:schemeClr val="tx2"/>
                </a:solidFill>
                <a:effectLst/>
                <a:latin typeface="+mj-lt"/>
                <a:ea typeface="+mj-ea"/>
                <a:cs typeface="+mj-cs"/>
              </a:defRPr>
            </a:lvl1pPr>
          </a:lstStyle>
          <a:p>
            <a:pPr algn="l"/>
            <a:r>
              <a:rPr lang="en-US" b="1" i="1" dirty="0">
                <a:latin typeface="Candara" panose="020E0502030303020204" pitchFamily="34" charset="0"/>
              </a:rPr>
              <a:t>WE WILL REAP WHAT WE SOW</a:t>
            </a:r>
            <a:endParaRPr lang="en-US" b="1" dirty="0">
              <a:latin typeface="Candara" panose="020E0502030303020204" pitchFamily="34" charset="0"/>
            </a:endParaRPr>
          </a:p>
        </p:txBody>
      </p:sp>
      <p:sp>
        <p:nvSpPr>
          <p:cNvPr id="13" name="Title 1">
            <a:extLst>
              <a:ext uri="{FF2B5EF4-FFF2-40B4-BE49-F238E27FC236}">
                <a16:creationId xmlns:a16="http://schemas.microsoft.com/office/drawing/2014/main" id="{879210A1-AF19-407A-8020-6E04D289B2BC}"/>
              </a:ext>
            </a:extLst>
          </p:cNvPr>
          <p:cNvSpPr txBox="1">
            <a:spLocks/>
          </p:cNvSpPr>
          <p:nvPr/>
        </p:nvSpPr>
        <p:spPr>
          <a:xfrm>
            <a:off x="1155700" y="1834653"/>
            <a:ext cx="10401300" cy="738232"/>
          </a:xfrm>
          <a:prstGeom prst="rect">
            <a:avLst/>
          </a:prstGeom>
        </p:spPr>
        <p:txBody>
          <a:bodyPr vert="horz" lIns="91440" tIns="45720" rIns="91440" bIns="45720" rtlCol="0" anchor="b">
            <a:noAutofit/>
          </a:bodyPr>
          <a:lstStyle>
            <a:lvl1pPr algn="ctr" defTabSz="914400" rtl="0" eaLnBrk="1" latinLnBrk="0" hangingPunct="1">
              <a:lnSpc>
                <a:spcPts val="4800"/>
              </a:lnSpc>
              <a:spcBef>
                <a:spcPct val="0"/>
              </a:spcBef>
              <a:buNone/>
              <a:defRPr sz="4800" kern="1200">
                <a:solidFill>
                  <a:schemeClr val="tx2"/>
                </a:solidFill>
                <a:effectLst/>
                <a:latin typeface="+mj-lt"/>
                <a:ea typeface="+mj-ea"/>
                <a:cs typeface="+mj-cs"/>
              </a:defRPr>
            </a:lvl1pPr>
          </a:lstStyle>
          <a:p>
            <a:pPr algn="l"/>
            <a:r>
              <a:rPr lang="en-US" b="1" i="1" dirty="0">
                <a:latin typeface="Candara" panose="020E0502030303020204" pitchFamily="34" charset="0"/>
              </a:rPr>
              <a:t>THAT JESUS CHRIST IS THE SON OF GOD</a:t>
            </a:r>
            <a:endParaRPr lang="en-US" b="1" dirty="0">
              <a:latin typeface="Candara" panose="020E0502030303020204" pitchFamily="34" charset="0"/>
            </a:endParaRPr>
          </a:p>
        </p:txBody>
      </p:sp>
      <p:sp>
        <p:nvSpPr>
          <p:cNvPr id="14" name="Title 1">
            <a:extLst>
              <a:ext uri="{FF2B5EF4-FFF2-40B4-BE49-F238E27FC236}">
                <a16:creationId xmlns:a16="http://schemas.microsoft.com/office/drawing/2014/main" id="{D7CF98A0-ABA2-4AD1-975D-003606DB611B}"/>
              </a:ext>
            </a:extLst>
          </p:cNvPr>
          <p:cNvSpPr txBox="1">
            <a:spLocks/>
          </p:cNvSpPr>
          <p:nvPr/>
        </p:nvSpPr>
        <p:spPr>
          <a:xfrm>
            <a:off x="1160011" y="1038386"/>
            <a:ext cx="10447789" cy="738232"/>
          </a:xfrm>
          <a:prstGeom prst="rect">
            <a:avLst/>
          </a:prstGeom>
        </p:spPr>
        <p:txBody>
          <a:bodyPr vert="horz" lIns="91440" tIns="45720" rIns="91440" bIns="45720" rtlCol="0" anchor="b">
            <a:noAutofit/>
          </a:bodyPr>
          <a:lstStyle>
            <a:lvl1pPr algn="ctr" defTabSz="914400" rtl="0" eaLnBrk="1" latinLnBrk="0" hangingPunct="1">
              <a:lnSpc>
                <a:spcPts val="4800"/>
              </a:lnSpc>
              <a:spcBef>
                <a:spcPct val="0"/>
              </a:spcBef>
              <a:buNone/>
              <a:defRPr sz="4800" kern="1200">
                <a:solidFill>
                  <a:schemeClr val="tx2"/>
                </a:solidFill>
                <a:effectLst/>
                <a:latin typeface="+mj-lt"/>
                <a:ea typeface="+mj-ea"/>
                <a:cs typeface="+mj-cs"/>
              </a:defRPr>
            </a:lvl1pPr>
          </a:lstStyle>
          <a:p>
            <a:pPr algn="l"/>
            <a:r>
              <a:rPr lang="en-US" b="1" i="1" dirty="0">
                <a:latin typeface="Candara" panose="020E0502030303020204" pitchFamily="34" charset="0"/>
              </a:rPr>
              <a:t>THE BIBLE IS TRUE</a:t>
            </a:r>
            <a:endParaRPr lang="en-US" b="1" dirty="0">
              <a:latin typeface="Candara" panose="020E0502030303020204" pitchFamily="34" charset="0"/>
            </a:endParaRPr>
          </a:p>
        </p:txBody>
      </p:sp>
      <p:sp>
        <p:nvSpPr>
          <p:cNvPr id="15" name="Title 1">
            <a:extLst>
              <a:ext uri="{FF2B5EF4-FFF2-40B4-BE49-F238E27FC236}">
                <a16:creationId xmlns:a16="http://schemas.microsoft.com/office/drawing/2014/main" id="{22F1D799-8438-49A1-BBA7-1F16CF44B68F}"/>
              </a:ext>
            </a:extLst>
          </p:cNvPr>
          <p:cNvSpPr txBox="1">
            <a:spLocks/>
          </p:cNvSpPr>
          <p:nvPr/>
        </p:nvSpPr>
        <p:spPr>
          <a:xfrm>
            <a:off x="1142999" y="327170"/>
            <a:ext cx="10447789" cy="738232"/>
          </a:xfrm>
          <a:prstGeom prst="rect">
            <a:avLst/>
          </a:prstGeom>
        </p:spPr>
        <p:txBody>
          <a:bodyPr vert="horz" lIns="91440" tIns="45720" rIns="91440" bIns="45720" rtlCol="0" anchor="b">
            <a:noAutofit/>
          </a:bodyPr>
          <a:lstStyle>
            <a:lvl1pPr algn="ctr" defTabSz="914400" rtl="0" eaLnBrk="1" latinLnBrk="0" hangingPunct="1">
              <a:lnSpc>
                <a:spcPts val="4800"/>
              </a:lnSpc>
              <a:spcBef>
                <a:spcPct val="0"/>
              </a:spcBef>
              <a:buNone/>
              <a:defRPr sz="4800" kern="1200">
                <a:solidFill>
                  <a:schemeClr val="tx2"/>
                </a:solidFill>
                <a:effectLst/>
                <a:latin typeface="+mj-lt"/>
                <a:ea typeface="+mj-ea"/>
                <a:cs typeface="+mj-cs"/>
              </a:defRPr>
            </a:lvl1pPr>
          </a:lstStyle>
          <a:p>
            <a:pPr algn="l"/>
            <a:r>
              <a:rPr lang="en-US" b="1" i="1" dirty="0">
                <a:latin typeface="Candara" panose="020E0502030303020204" pitchFamily="34" charset="0"/>
              </a:rPr>
              <a:t>GOD IS</a:t>
            </a:r>
            <a:endParaRPr lang="en-US" b="1" dirty="0">
              <a:latin typeface="Candara" panose="020E0502030303020204" pitchFamily="34" charset="0"/>
            </a:endParaRPr>
          </a:p>
        </p:txBody>
      </p:sp>
    </p:spTree>
    <p:extLst>
      <p:ext uri="{BB962C8B-B14F-4D97-AF65-F5344CB8AC3E}">
        <p14:creationId xmlns:p14="http://schemas.microsoft.com/office/powerpoint/2010/main" val="3219848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1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1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1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1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1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1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dissolve">
                                      <p:cBhvr>
                                        <p:cTn id="3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1" grpId="0"/>
      <p:bldP spid="12" grpId="0"/>
      <p:bldP spid="13" grpId="0"/>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1958229" y="2825260"/>
            <a:ext cx="5927140" cy="1223940"/>
          </a:xfrm>
          <a:solidFill>
            <a:schemeClr val="bg1">
              <a:lumMod val="95000"/>
            </a:schemeClr>
          </a:solidFill>
          <a:ln>
            <a:solidFill>
              <a:schemeClr val="tx1"/>
            </a:solidFill>
          </a:ln>
        </p:spPr>
        <p:txBody>
          <a:bodyPr>
            <a:normAutofit fontScale="90000"/>
          </a:bodyPr>
          <a:lstStyle/>
          <a:p>
            <a:pPr algn="ctr">
              <a:defRPr/>
            </a:pPr>
            <a:r>
              <a:rPr lang="en-US" altLang="en-US" sz="3998" b="1" i="1" dirty="0">
                <a:solidFill>
                  <a:schemeClr val="tx1">
                    <a:lumMod val="95000"/>
                    <a:lumOff val="5000"/>
                  </a:schemeClr>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“…what shall we do?” </a:t>
            </a:r>
            <a:br>
              <a:rPr lang="en-US" altLang="en-US" sz="1798" b="1" i="1" dirty="0">
                <a:solidFill>
                  <a:schemeClr val="tx1">
                    <a:lumMod val="95000"/>
                    <a:lumOff val="5000"/>
                  </a:schemeClr>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br>
            <a:r>
              <a:rPr lang="en-US" altLang="en-US" sz="2398" b="1" dirty="0">
                <a:solidFill>
                  <a:schemeClr val="tx1">
                    <a:lumMod val="95000"/>
                    <a:lumOff val="5000"/>
                  </a:schemeClr>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Acts 2:37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747906" y="859410"/>
            <a:ext cx="9910694" cy="5160390"/>
          </a:xfrm>
          <a:solidFill>
            <a:schemeClr val="bg1"/>
          </a:solidFill>
          <a:ln>
            <a:solidFill>
              <a:schemeClr val="tx1"/>
            </a:solidFill>
          </a:ln>
        </p:spPr>
        <p:txBody>
          <a:bodyPr anchor="t">
            <a:normAutofit fontScale="85000" lnSpcReduction="10000"/>
          </a:bodyPr>
          <a:lstStyle/>
          <a:p>
            <a:pPr marL="45692" indent="0">
              <a:lnSpc>
                <a:spcPct val="120000"/>
              </a:lnSpc>
              <a:spcBef>
                <a:spcPts val="0"/>
              </a:spcBef>
              <a:buNone/>
              <a:defRPr/>
            </a:pPr>
            <a:r>
              <a:rPr lang="en-US" altLang="en-US" sz="3898" b="1" dirty="0">
                <a:solidFill>
                  <a:schemeClr val="tx1">
                    <a:lumMod val="95000"/>
                    <a:lumOff val="5000"/>
                  </a:schemeClr>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Alien sinners must…</a:t>
            </a:r>
          </a:p>
          <a:p>
            <a:pPr lvl="1">
              <a:lnSpc>
                <a:spcPct val="110000"/>
              </a:lnSpc>
              <a:spcBef>
                <a:spcPts val="0"/>
              </a:spcBef>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Your Sins – Acts 17:30</a:t>
            </a:r>
          </a:p>
          <a:p>
            <a:pPr lvl="1">
              <a:lnSpc>
                <a:spcPct val="110000"/>
              </a:lnSpc>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Your Faith in Christ Before Men – Matthew 10:32</a:t>
            </a:r>
          </a:p>
          <a:p>
            <a:pPr lvl="1">
              <a:lnSpc>
                <a:spcPct val="110000"/>
              </a:lnSpc>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Thy Sins – Acts 2:38</a:t>
            </a:r>
          </a:p>
          <a:p>
            <a:pPr marL="0" indent="0">
              <a:lnSpc>
                <a:spcPct val="120000"/>
              </a:lnSpc>
              <a:spcBef>
                <a:spcPts val="0"/>
              </a:spcBef>
              <a:buNone/>
              <a:defRPr/>
            </a:pPr>
            <a:r>
              <a:rPr lang="en-US" altLang="en-US" sz="3898"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Erring children of God must…</a:t>
            </a:r>
          </a:p>
          <a:p>
            <a:pPr lvl="1">
              <a:lnSpc>
                <a:spcPct val="120000"/>
              </a:lnSpc>
              <a:spcBef>
                <a:spcPts val="0"/>
              </a:spcBef>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None/>
              <a:defRPr/>
            </a:pPr>
            <a:r>
              <a:rPr lang="en-US" altLang="en-US" sz="3898" b="1" dirty="0">
                <a:solidFill>
                  <a:schemeClr val="tx1">
                    <a:lumMod val="95000"/>
                    <a:lumOff val="5000"/>
                  </a:schemeClr>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Christians must live </a:t>
            </a:r>
            <a:r>
              <a:rPr lang="en-US" altLang="en-US" sz="3898" b="1" i="1" dirty="0">
                <a:solidFill>
                  <a:schemeClr val="tx1">
                    <a:lumMod val="95000"/>
                    <a:lumOff val="5000"/>
                  </a:schemeClr>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“faithful </a:t>
            </a:r>
            <a:r>
              <a:rPr lang="en-US" altLang="en-US" sz="3898" b="1" i="1" u="sng" dirty="0">
                <a:solidFill>
                  <a:schemeClr val="tx1">
                    <a:lumMod val="95000"/>
                    <a:lumOff val="5000"/>
                  </a:schemeClr>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unto</a:t>
            </a:r>
            <a:r>
              <a:rPr lang="en-US" altLang="en-US" sz="3898" b="1" i="1" dirty="0">
                <a:solidFill>
                  <a:schemeClr val="tx1">
                    <a:lumMod val="95000"/>
                    <a:lumOff val="5000"/>
                  </a:schemeClr>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 death”</a:t>
            </a:r>
          </a:p>
          <a:p>
            <a:pPr lvl="1">
              <a:lnSpc>
                <a:spcPct val="120000"/>
              </a:lnSpc>
              <a:spcBef>
                <a:spcPts val="0"/>
              </a:spcBef>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2" name="Slide Number Placeholder 1">
            <a:extLst>
              <a:ext uri="{FF2B5EF4-FFF2-40B4-BE49-F238E27FC236}">
                <a16:creationId xmlns:a16="http://schemas.microsoft.com/office/drawing/2014/main" id="{18AD2DF6-0F4E-4A3C-BC0B-B8DF170394E6}"/>
              </a:ext>
            </a:extLst>
          </p:cNvPr>
          <p:cNvSpPr>
            <a:spLocks noGrp="1"/>
          </p:cNvSpPr>
          <p:nvPr>
            <p:ph type="sldNum" sz="quarter" idx="12"/>
          </p:nvPr>
        </p:nvSpPr>
        <p:spPr/>
        <p:txBody>
          <a:bodyPr/>
          <a:lstStyle/>
          <a:p>
            <a:fld id="{401CF334-2D5C-4859-84A6-CA7E6E43FAEB}" type="slidenum">
              <a:rPr lang="en-US" sz="1600">
                <a:latin typeface="Candara" panose="020E0502030303020204" pitchFamily="34" charset="0"/>
              </a:rPr>
              <a:t>12</a:t>
            </a:fld>
            <a:endParaRPr lang="en-US" sz="1600" dirty="0">
              <a:latin typeface="Candara" panose="020E0502030303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3DB60-D9EA-4EFB-8B88-F956A2FE842C}"/>
              </a:ext>
            </a:extLst>
          </p:cNvPr>
          <p:cNvSpPr>
            <a:spLocks noGrp="1"/>
          </p:cNvSpPr>
          <p:nvPr>
            <p:ph type="title"/>
          </p:nvPr>
        </p:nvSpPr>
        <p:spPr>
          <a:xfrm>
            <a:off x="617989" y="327172"/>
            <a:ext cx="10972800" cy="729842"/>
          </a:xfrm>
        </p:spPr>
        <p:txBody>
          <a:bodyPr/>
          <a:lstStyle/>
          <a:p>
            <a:pPr algn="l"/>
            <a:r>
              <a:rPr lang="en-US" b="1" dirty="0">
                <a:latin typeface="Candara" panose="020E0502030303020204" pitchFamily="34" charset="0"/>
              </a:rPr>
              <a:t>Luke 1:1-4</a:t>
            </a:r>
          </a:p>
        </p:txBody>
      </p:sp>
      <p:sp>
        <p:nvSpPr>
          <p:cNvPr id="4" name="Slide Number Placeholder 3">
            <a:extLst>
              <a:ext uri="{FF2B5EF4-FFF2-40B4-BE49-F238E27FC236}">
                <a16:creationId xmlns:a16="http://schemas.microsoft.com/office/drawing/2014/main" id="{FFC91C47-D74E-4F25-BAA6-6492C76BD599}"/>
              </a:ext>
            </a:extLst>
          </p:cNvPr>
          <p:cNvSpPr>
            <a:spLocks noGrp="1"/>
          </p:cNvSpPr>
          <p:nvPr>
            <p:ph type="sldNum" sz="quarter" idx="12"/>
          </p:nvPr>
        </p:nvSpPr>
        <p:spPr/>
        <p:txBody>
          <a:bodyPr/>
          <a:lstStyle/>
          <a:p>
            <a:fld id="{401CF334-2D5C-4859-84A6-CA7E6E43FAEB}" type="slidenum">
              <a:rPr lang="en-US" smtClean="0"/>
              <a:t>2</a:t>
            </a:fld>
            <a:endParaRPr lang="en-US"/>
          </a:p>
        </p:txBody>
      </p:sp>
      <p:sp>
        <p:nvSpPr>
          <p:cNvPr id="5" name="Rectangle 4">
            <a:extLst>
              <a:ext uri="{FF2B5EF4-FFF2-40B4-BE49-F238E27FC236}">
                <a16:creationId xmlns:a16="http://schemas.microsoft.com/office/drawing/2014/main" id="{EDF2E017-DEE8-4E38-9177-267F9A2579F1}"/>
              </a:ext>
            </a:extLst>
          </p:cNvPr>
          <p:cNvSpPr/>
          <p:nvPr/>
        </p:nvSpPr>
        <p:spPr>
          <a:xfrm>
            <a:off x="7061200" y="5112391"/>
            <a:ext cx="3721100" cy="44461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3" name="Content Placeholder 2">
            <a:extLst>
              <a:ext uri="{FF2B5EF4-FFF2-40B4-BE49-F238E27FC236}">
                <a16:creationId xmlns:a16="http://schemas.microsoft.com/office/drawing/2014/main" id="{6432D6CC-94C4-40CA-A9EB-B7D31EFEF870}"/>
              </a:ext>
            </a:extLst>
          </p:cNvPr>
          <p:cNvSpPr>
            <a:spLocks noGrp="1"/>
          </p:cNvSpPr>
          <p:nvPr>
            <p:ph idx="1"/>
          </p:nvPr>
        </p:nvSpPr>
        <p:spPr>
          <a:xfrm>
            <a:off x="617988" y="1157682"/>
            <a:ext cx="10972800" cy="5373146"/>
          </a:xfrm>
        </p:spPr>
        <p:txBody>
          <a:bodyPr>
            <a:noAutofit/>
          </a:bodyPr>
          <a:lstStyle/>
          <a:p>
            <a:pPr marL="0" indent="0">
              <a:buNone/>
            </a:pPr>
            <a:r>
              <a:rPr lang="en-US" sz="3600" b="1" i="1" dirty="0">
                <a:solidFill>
                  <a:schemeClr val="bg1">
                    <a:lumMod val="50000"/>
                  </a:schemeClr>
                </a:solidFill>
                <a:latin typeface="Candara" panose="020E0502030303020204" pitchFamily="34" charset="0"/>
              </a:rPr>
              <a:t>1</a:t>
            </a:r>
            <a:r>
              <a:rPr lang="en-US" sz="3600" b="1" i="1" dirty="0">
                <a:latin typeface="Candara" panose="020E0502030303020204" pitchFamily="34" charset="0"/>
              </a:rPr>
              <a:t> Forasmuch as many have taken in hand to set forth in order a declaration of those things which are most surely believed among us, </a:t>
            </a:r>
            <a:r>
              <a:rPr lang="en-US" sz="3600" b="1" i="1" dirty="0">
                <a:solidFill>
                  <a:schemeClr val="bg1">
                    <a:lumMod val="50000"/>
                  </a:schemeClr>
                </a:solidFill>
                <a:latin typeface="Candara" panose="020E0502030303020204" pitchFamily="34" charset="0"/>
              </a:rPr>
              <a:t>2</a:t>
            </a:r>
            <a:r>
              <a:rPr lang="en-US" sz="3600" b="1" i="1" dirty="0">
                <a:latin typeface="Candara" panose="020E0502030303020204" pitchFamily="34" charset="0"/>
              </a:rPr>
              <a:t> Even as they delivered them unto us, which from the beginning were eyewitnesses, and ministers of the word; </a:t>
            </a:r>
            <a:r>
              <a:rPr lang="en-US" sz="3600" b="1" i="1" dirty="0">
                <a:solidFill>
                  <a:schemeClr val="bg1">
                    <a:lumMod val="50000"/>
                  </a:schemeClr>
                </a:solidFill>
                <a:latin typeface="Candara" panose="020E0502030303020204" pitchFamily="34" charset="0"/>
              </a:rPr>
              <a:t>3</a:t>
            </a:r>
            <a:r>
              <a:rPr lang="en-US" sz="3600" b="1" i="1" dirty="0">
                <a:latin typeface="Candara" panose="020E0502030303020204" pitchFamily="34" charset="0"/>
              </a:rPr>
              <a:t> It seemed good to me also, having had perfect understanding of all things from the very first, to write unto thee in order, most excellent Theophilus, </a:t>
            </a:r>
            <a:r>
              <a:rPr lang="en-US" sz="3600" b="1" i="1" dirty="0">
                <a:solidFill>
                  <a:schemeClr val="bg1">
                    <a:lumMod val="50000"/>
                  </a:schemeClr>
                </a:solidFill>
                <a:latin typeface="Candara" panose="020E0502030303020204" pitchFamily="34" charset="0"/>
              </a:rPr>
              <a:t>4</a:t>
            </a:r>
            <a:r>
              <a:rPr lang="en-US" sz="3600" b="1" i="1" dirty="0">
                <a:latin typeface="Candara" panose="020E0502030303020204" pitchFamily="34" charset="0"/>
              </a:rPr>
              <a:t> That thou </a:t>
            </a:r>
            <a:r>
              <a:rPr lang="en-US" sz="3600" b="1" i="1" dirty="0" err="1">
                <a:latin typeface="Candara" panose="020E0502030303020204" pitchFamily="34" charset="0"/>
              </a:rPr>
              <a:t>mightest</a:t>
            </a:r>
            <a:r>
              <a:rPr lang="en-US" sz="3600" b="1" i="1" dirty="0">
                <a:latin typeface="Candara" panose="020E0502030303020204" pitchFamily="34" charset="0"/>
              </a:rPr>
              <a:t> know the certainty of those things, wherein thou hast been instructed.</a:t>
            </a:r>
          </a:p>
        </p:txBody>
      </p:sp>
    </p:spTree>
    <p:extLst>
      <p:ext uri="{BB962C8B-B14F-4D97-AF65-F5344CB8AC3E}">
        <p14:creationId xmlns:p14="http://schemas.microsoft.com/office/powerpoint/2010/main" val="13658742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18096-94F4-44AA-9B75-1844721BA4F3}"/>
              </a:ext>
            </a:extLst>
          </p:cNvPr>
          <p:cNvSpPr>
            <a:spLocks noGrp="1"/>
          </p:cNvSpPr>
          <p:nvPr>
            <p:ph type="title"/>
          </p:nvPr>
        </p:nvSpPr>
        <p:spPr>
          <a:xfrm>
            <a:off x="617989" y="327170"/>
            <a:ext cx="10972800" cy="738232"/>
          </a:xfrm>
        </p:spPr>
        <p:txBody>
          <a:bodyPr/>
          <a:lstStyle/>
          <a:p>
            <a:pPr algn="l"/>
            <a:r>
              <a:rPr lang="en-US"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C9FDDC3C-BDB4-4F1F-966D-D9C3942FA1BC}"/>
              </a:ext>
            </a:extLst>
          </p:cNvPr>
          <p:cNvSpPr>
            <a:spLocks noGrp="1"/>
          </p:cNvSpPr>
          <p:nvPr>
            <p:ph idx="1"/>
          </p:nvPr>
        </p:nvSpPr>
        <p:spPr>
          <a:xfrm>
            <a:off x="617988" y="1149293"/>
            <a:ext cx="11332712" cy="5207058"/>
          </a:xfrm>
        </p:spPr>
        <p:txBody>
          <a:bodyPr>
            <a:normAutofit/>
          </a:bodyPr>
          <a:lstStyle/>
          <a:p>
            <a:pPr marL="0" indent="0">
              <a:buNone/>
            </a:pPr>
            <a:r>
              <a:rPr lang="en-US" sz="3200" b="1" dirty="0">
                <a:latin typeface="Candara" panose="020E0502030303020204" pitchFamily="34" charset="0"/>
              </a:rPr>
              <a:t>Luke is one of the four Gospel narratives concerning the life of Christ</a:t>
            </a:r>
          </a:p>
          <a:p>
            <a:pPr lvl="1">
              <a:buFont typeface="Wingdings" panose="05000000000000000000" pitchFamily="2" charset="2"/>
              <a:buChar char="§"/>
            </a:pPr>
            <a:r>
              <a:rPr lang="en-US" sz="2800" b="1" i="1" dirty="0">
                <a:latin typeface="Candara" panose="020E0502030303020204" pitchFamily="34" charset="0"/>
              </a:rPr>
              <a:t>“The former treatise </a:t>
            </a:r>
            <a:r>
              <a:rPr lang="en-US" sz="2800" dirty="0">
                <a:latin typeface="Candara" panose="020E0502030303020204" pitchFamily="34" charset="0"/>
              </a:rPr>
              <a:t>(account) </a:t>
            </a:r>
            <a:r>
              <a:rPr lang="en-US" sz="2800" b="1" i="1" dirty="0">
                <a:latin typeface="Candara" panose="020E0502030303020204" pitchFamily="34" charset="0"/>
              </a:rPr>
              <a:t>have I made, O Theophilus, of all that Jesus began both to do and teach</a:t>
            </a:r>
            <a:r>
              <a:rPr lang="en-US" sz="2800" b="1" dirty="0">
                <a:latin typeface="Candara" panose="020E0502030303020204" pitchFamily="34" charset="0"/>
              </a:rPr>
              <a:t>” </a:t>
            </a:r>
            <a:r>
              <a:rPr lang="en-US" sz="2800" dirty="0">
                <a:latin typeface="Candara" panose="020E0502030303020204" pitchFamily="34" charset="0"/>
              </a:rPr>
              <a:t>- Acts 1:1</a:t>
            </a:r>
          </a:p>
          <a:p>
            <a:pPr marL="0" indent="0">
              <a:buNone/>
            </a:pPr>
            <a:r>
              <a:rPr lang="en-US" sz="3200" b="1" dirty="0">
                <a:latin typeface="Candara" panose="020E0502030303020204" pitchFamily="34" charset="0"/>
              </a:rPr>
              <a:t>This book was address to the </a:t>
            </a:r>
            <a:r>
              <a:rPr lang="en-US" sz="3200" b="1" i="1" dirty="0">
                <a:latin typeface="Candara" panose="020E0502030303020204" pitchFamily="34" charset="0"/>
              </a:rPr>
              <a:t>“</a:t>
            </a:r>
            <a:r>
              <a:rPr lang="en-US" sz="3200" b="1" i="1" u="sng" dirty="0">
                <a:latin typeface="Candara" panose="020E0502030303020204" pitchFamily="34" charset="0"/>
              </a:rPr>
              <a:t>most excellent Theophilus</a:t>
            </a:r>
            <a:r>
              <a:rPr lang="en-US" sz="3200" b="1" i="1" dirty="0">
                <a:latin typeface="Candara" panose="020E0502030303020204" pitchFamily="34" charset="0"/>
              </a:rPr>
              <a:t>” </a:t>
            </a:r>
            <a:r>
              <a:rPr lang="en-US" sz="3200" i="1" dirty="0">
                <a:latin typeface="Candara" panose="020E0502030303020204" pitchFamily="34" charset="0"/>
              </a:rPr>
              <a:t>- vs. 3</a:t>
            </a:r>
          </a:p>
          <a:p>
            <a:pPr lvl="1">
              <a:buFont typeface="Wingdings" panose="05000000000000000000" pitchFamily="2" charset="2"/>
              <a:buChar char="§"/>
            </a:pPr>
            <a:r>
              <a:rPr lang="en-US" sz="2800" dirty="0">
                <a:latin typeface="Candara" panose="020E0502030303020204" pitchFamily="34" charset="0"/>
              </a:rPr>
              <a:t>Theophilus was possibly some Roman official and a Greek</a:t>
            </a:r>
          </a:p>
          <a:p>
            <a:pPr marL="0" indent="0">
              <a:buNone/>
            </a:pPr>
            <a:r>
              <a:rPr lang="en-US" sz="3200" b="1" dirty="0">
                <a:latin typeface="Candara" panose="020E0502030303020204" pitchFamily="34" charset="0"/>
              </a:rPr>
              <a:t>Luke wrote to Theophilus so he might </a:t>
            </a:r>
            <a:r>
              <a:rPr lang="en-US" sz="3200" b="1" i="1" dirty="0">
                <a:latin typeface="Candara" panose="020E0502030303020204" pitchFamily="34" charset="0"/>
              </a:rPr>
              <a:t>“</a:t>
            </a:r>
            <a:r>
              <a:rPr lang="en-US" sz="3200" b="1" i="1" u="sng" dirty="0">
                <a:latin typeface="Candara" panose="020E0502030303020204" pitchFamily="34" charset="0"/>
              </a:rPr>
              <a:t>know the certainty</a:t>
            </a:r>
            <a:r>
              <a:rPr lang="en-US" sz="3200" b="1" i="1" dirty="0">
                <a:latin typeface="Candara" panose="020E0502030303020204" pitchFamily="34" charset="0"/>
              </a:rPr>
              <a:t>” </a:t>
            </a:r>
            <a:r>
              <a:rPr lang="en-US" sz="3200" b="1" dirty="0">
                <a:latin typeface="Candara" panose="020E0502030303020204" pitchFamily="34" charset="0"/>
              </a:rPr>
              <a:t>0f the things most surely believed concerning and what he had been instructed in concerning Jesus </a:t>
            </a:r>
            <a:r>
              <a:rPr lang="en-US" sz="3200" dirty="0">
                <a:latin typeface="Candara" panose="020E0502030303020204" pitchFamily="34" charset="0"/>
              </a:rPr>
              <a:t>- Luke 1:1-4</a:t>
            </a:r>
          </a:p>
          <a:p>
            <a:pPr marL="0" indent="0">
              <a:buNone/>
            </a:pPr>
            <a:endParaRPr lang="en-US" sz="3200" b="1" dirty="0">
              <a:latin typeface="Candara" panose="020E0502030303020204" pitchFamily="34" charset="0"/>
            </a:endParaRPr>
          </a:p>
          <a:p>
            <a:pPr marL="0" indent="0">
              <a:buNone/>
            </a:pPr>
            <a:endParaRPr lang="en-US" sz="3200" i="1" dirty="0">
              <a:latin typeface="Candara" panose="020E0502030303020204" pitchFamily="34" charset="0"/>
            </a:endParaRPr>
          </a:p>
          <a:p>
            <a:pPr marL="0" indent="0">
              <a:buNone/>
            </a:pPr>
            <a:endParaRPr lang="en-US" sz="3200" b="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F70D75A8-7F28-4C5E-9AE7-BBD0256ADBBD}"/>
              </a:ext>
            </a:extLst>
          </p:cNvPr>
          <p:cNvSpPr>
            <a:spLocks noGrp="1"/>
          </p:cNvSpPr>
          <p:nvPr>
            <p:ph type="sldNum" sz="quarter" idx="12"/>
          </p:nvPr>
        </p:nvSpPr>
        <p:spPr/>
        <p:txBody>
          <a:bodyPr/>
          <a:lstStyle/>
          <a:p>
            <a:fld id="{401CF334-2D5C-4859-84A6-CA7E6E43FAEB}" type="slidenum">
              <a:rPr lang="en-US" smtClean="0"/>
              <a:t>3</a:t>
            </a:fld>
            <a:endParaRPr lang="en-US"/>
          </a:p>
        </p:txBody>
      </p:sp>
    </p:spTree>
    <p:extLst>
      <p:ext uri="{BB962C8B-B14F-4D97-AF65-F5344CB8AC3E}">
        <p14:creationId xmlns:p14="http://schemas.microsoft.com/office/powerpoint/2010/main" val="22224514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18096-94F4-44AA-9B75-1844721BA4F3}"/>
              </a:ext>
            </a:extLst>
          </p:cNvPr>
          <p:cNvSpPr>
            <a:spLocks noGrp="1"/>
          </p:cNvSpPr>
          <p:nvPr>
            <p:ph type="title"/>
          </p:nvPr>
        </p:nvSpPr>
        <p:spPr>
          <a:xfrm>
            <a:off x="617989" y="327170"/>
            <a:ext cx="10972800" cy="738232"/>
          </a:xfrm>
        </p:spPr>
        <p:txBody>
          <a:bodyPr/>
          <a:lstStyle/>
          <a:p>
            <a:pPr algn="l"/>
            <a:r>
              <a:rPr lang="en-US" b="1" i="1" dirty="0">
                <a:latin typeface="Candara" panose="020E0502030303020204" pitchFamily="34" charset="0"/>
              </a:rPr>
              <a:t>“know the certainty” </a:t>
            </a:r>
            <a:r>
              <a:rPr lang="en-US" dirty="0">
                <a:latin typeface="Candara" panose="020E0502030303020204" pitchFamily="34" charset="0"/>
              </a:rPr>
              <a:t>- </a:t>
            </a:r>
            <a:r>
              <a:rPr lang="en-US" b="1" dirty="0">
                <a:latin typeface="Candara" panose="020E0502030303020204" pitchFamily="34" charset="0"/>
              </a:rPr>
              <a:t>The Meaning</a:t>
            </a:r>
          </a:p>
        </p:txBody>
      </p:sp>
      <p:sp>
        <p:nvSpPr>
          <p:cNvPr id="3" name="Content Placeholder 2">
            <a:extLst>
              <a:ext uri="{FF2B5EF4-FFF2-40B4-BE49-F238E27FC236}">
                <a16:creationId xmlns:a16="http://schemas.microsoft.com/office/drawing/2014/main" id="{C9FDDC3C-BDB4-4F1F-966D-D9C3942FA1BC}"/>
              </a:ext>
            </a:extLst>
          </p:cNvPr>
          <p:cNvSpPr>
            <a:spLocks noGrp="1"/>
          </p:cNvSpPr>
          <p:nvPr>
            <p:ph idx="1"/>
          </p:nvPr>
        </p:nvSpPr>
        <p:spPr>
          <a:xfrm>
            <a:off x="617988" y="1149292"/>
            <a:ext cx="11332712" cy="5381537"/>
          </a:xfrm>
        </p:spPr>
        <p:txBody>
          <a:bodyPr>
            <a:normAutofit/>
          </a:bodyPr>
          <a:lstStyle/>
          <a:p>
            <a:pPr>
              <a:buFont typeface="Wingdings" panose="05000000000000000000" pitchFamily="2" charset="2"/>
              <a:buChar char="§"/>
            </a:pPr>
            <a:r>
              <a:rPr lang="en-US" sz="3200" b="1" dirty="0">
                <a:latin typeface="Candara" panose="020E0502030303020204" pitchFamily="34" charset="0"/>
              </a:rPr>
              <a:t>To </a:t>
            </a:r>
            <a:r>
              <a:rPr lang="en-US" sz="3200" b="1" i="1" dirty="0">
                <a:latin typeface="Candara" panose="020E0502030303020204" pitchFamily="34" charset="0"/>
              </a:rPr>
              <a:t>“know” </a:t>
            </a:r>
            <a:r>
              <a:rPr lang="en-US" sz="3200" b="1" dirty="0">
                <a:latin typeface="Candara" panose="020E0502030303020204" pitchFamily="34" charset="0"/>
              </a:rPr>
              <a:t>is to ascertain, to perceive, to detect, to recognize, to acknowledge, to admit, to observe, to fully perceive, to notice attentively, discern, recognize</a:t>
            </a:r>
          </a:p>
          <a:p>
            <a:pPr lvl="1">
              <a:buFont typeface="Wingdings" panose="05000000000000000000" pitchFamily="2" charset="2"/>
              <a:buChar char="§"/>
            </a:pPr>
            <a:r>
              <a:rPr lang="en-US" sz="2400" b="1" i="1" dirty="0">
                <a:latin typeface="Candara" panose="020E0502030303020204" pitchFamily="34" charset="0"/>
              </a:rPr>
              <a:t>A Greek-English Lexicon of the New Testament and Other Early Christian Literature</a:t>
            </a:r>
            <a:r>
              <a:rPr lang="en-US" sz="2400" i="1" dirty="0">
                <a:latin typeface="Candara" panose="020E0502030303020204" pitchFamily="34" charset="0"/>
              </a:rPr>
              <a:t>, pp. 290-291</a:t>
            </a:r>
            <a:endParaRPr lang="en-US" sz="2400" b="1" i="1" dirty="0">
              <a:latin typeface="Candara" panose="020E0502030303020204" pitchFamily="34" charset="0"/>
            </a:endParaRPr>
          </a:p>
          <a:p>
            <a:pPr>
              <a:buFont typeface="Wingdings" panose="05000000000000000000" pitchFamily="2" charset="2"/>
              <a:buChar char="§"/>
            </a:pPr>
            <a:r>
              <a:rPr lang="en-US" sz="3200" b="1" i="1" dirty="0">
                <a:latin typeface="Candara" panose="020E0502030303020204" pitchFamily="34" charset="0"/>
              </a:rPr>
              <a:t>“the certainty” = </a:t>
            </a:r>
            <a:r>
              <a:rPr lang="en-US" sz="3200" dirty="0">
                <a:latin typeface="Candara" panose="020E0502030303020204" pitchFamily="34" charset="0"/>
              </a:rPr>
              <a:t>primarily, “not liable to fall, steadfast, firm,” hence denoting “safety,” </a:t>
            </a:r>
            <a:r>
              <a:rPr lang="en-US" sz="3200" dirty="0">
                <a:latin typeface="Candara" panose="020E0502030303020204" pitchFamily="34" charset="0"/>
                <a:hlinkClick r:id="rId3"/>
              </a:rPr>
              <a:t>Act 5:23</a:t>
            </a:r>
            <a:r>
              <a:rPr lang="en-US" sz="3200" dirty="0">
                <a:latin typeface="Candara" panose="020E0502030303020204" pitchFamily="34" charset="0"/>
              </a:rPr>
              <a:t>, and </a:t>
            </a:r>
            <a:r>
              <a:rPr lang="en-US" sz="3200" dirty="0">
                <a:latin typeface="Candara" panose="020E0502030303020204" pitchFamily="34" charset="0"/>
                <a:hlinkClick r:id="rId4"/>
              </a:rPr>
              <a:t>1Th 5:3</a:t>
            </a:r>
            <a:r>
              <a:rPr lang="en-US" sz="3200" dirty="0">
                <a:latin typeface="Candara" panose="020E0502030303020204" pitchFamily="34" charset="0"/>
              </a:rPr>
              <a:t>, has the further meaning, “certainty” </a:t>
            </a:r>
            <a:r>
              <a:rPr lang="en-US" sz="3200" dirty="0" err="1">
                <a:latin typeface="Candara" panose="020E0502030303020204" pitchFamily="34" charset="0"/>
                <a:hlinkClick r:id="rId5"/>
              </a:rPr>
              <a:t>Luk</a:t>
            </a:r>
            <a:r>
              <a:rPr lang="en-US" sz="3200" dirty="0">
                <a:latin typeface="Candara" panose="020E0502030303020204" pitchFamily="34" charset="0"/>
                <a:hlinkClick r:id="rId5"/>
              </a:rPr>
              <a:t> 1:4</a:t>
            </a:r>
            <a:r>
              <a:rPr lang="en-US" sz="3200" dirty="0">
                <a:latin typeface="Candara" panose="020E0502030303020204" pitchFamily="34" charset="0"/>
              </a:rPr>
              <a:t> </a:t>
            </a:r>
            <a:r>
              <a:rPr lang="en-US" sz="3200" b="1" i="1" dirty="0">
                <a:latin typeface="Candara" panose="020E0502030303020204" pitchFamily="34" charset="0"/>
              </a:rPr>
              <a:t>- Vine</a:t>
            </a:r>
            <a:endParaRPr lang="en-US" sz="4000" b="1" i="1" dirty="0">
              <a:latin typeface="Candara" panose="020E0502030303020204" pitchFamily="34" charset="0"/>
            </a:endParaRPr>
          </a:p>
          <a:p>
            <a:pPr marL="857250" lvl="1" indent="-457200">
              <a:buFont typeface="Wingdings" panose="05000000000000000000" pitchFamily="2" charset="2"/>
              <a:buChar char="§"/>
            </a:pPr>
            <a:r>
              <a:rPr lang="en-US" sz="2800" i="1" dirty="0">
                <a:latin typeface="Candara" panose="020E0502030303020204" pitchFamily="34" charset="0"/>
              </a:rPr>
              <a:t>“</a:t>
            </a:r>
            <a:r>
              <a:rPr lang="en-US" sz="2800" i="1" dirty="0" err="1">
                <a:latin typeface="Candara" panose="020E0502030303020204" pitchFamily="34" charset="0"/>
              </a:rPr>
              <a:t>tēn</a:t>
            </a:r>
            <a:r>
              <a:rPr lang="en-US" sz="2800" i="1" dirty="0">
                <a:latin typeface="Candara" panose="020E0502030303020204" pitchFamily="34" charset="0"/>
              </a:rPr>
              <a:t> </a:t>
            </a:r>
            <a:r>
              <a:rPr lang="en-US" sz="2800" i="1" dirty="0" err="1">
                <a:latin typeface="Candara" panose="020E0502030303020204" pitchFamily="34" charset="0"/>
              </a:rPr>
              <a:t>asphaleian</a:t>
            </a:r>
            <a:r>
              <a:rPr lang="en-US" sz="2800" dirty="0">
                <a:latin typeface="Candara" panose="020E0502030303020204" pitchFamily="34" charset="0"/>
              </a:rPr>
              <a:t>; </a:t>
            </a:r>
            <a:r>
              <a:rPr lang="en-US" sz="2800" u="sng" dirty="0">
                <a:latin typeface="Candara" panose="020E0502030303020204" pitchFamily="34" charset="0"/>
              </a:rPr>
              <a:t>the reliability, that which cannot fail, a state of security from falling or being tripped up</a:t>
            </a:r>
            <a:r>
              <a:rPr lang="en-US" sz="2800" dirty="0">
                <a:latin typeface="Candara" panose="020E0502030303020204" pitchFamily="34" charset="0"/>
              </a:rPr>
              <a:t>”</a:t>
            </a:r>
          </a:p>
          <a:p>
            <a:pPr marL="1257300" lvl="2" indent="-457200">
              <a:buFont typeface="Wingdings" panose="05000000000000000000" pitchFamily="2" charset="2"/>
              <a:buChar char="§"/>
            </a:pPr>
            <a:r>
              <a:rPr lang="en-US" sz="2400" i="1" dirty="0">
                <a:latin typeface="Candara" panose="020E0502030303020204" pitchFamily="34" charset="0"/>
              </a:rPr>
              <a:t>Truth Commentary </a:t>
            </a:r>
            <a:r>
              <a:rPr lang="en-US" sz="2400" dirty="0">
                <a:latin typeface="Candara" panose="020E0502030303020204" pitchFamily="34" charset="0"/>
              </a:rPr>
              <a:t>on Luke, p. 54, C. Caldwell</a:t>
            </a:r>
            <a:endParaRPr lang="en-US" sz="2400" b="1" i="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F70D75A8-7F28-4C5E-9AE7-BBD0256ADBBD}"/>
              </a:ext>
            </a:extLst>
          </p:cNvPr>
          <p:cNvSpPr>
            <a:spLocks noGrp="1"/>
          </p:cNvSpPr>
          <p:nvPr>
            <p:ph type="sldNum" sz="quarter" idx="12"/>
          </p:nvPr>
        </p:nvSpPr>
        <p:spPr/>
        <p:txBody>
          <a:bodyPr/>
          <a:lstStyle/>
          <a:p>
            <a:fld id="{401CF334-2D5C-4859-84A6-CA7E6E43FAEB}" type="slidenum">
              <a:rPr lang="en-US" smtClean="0"/>
              <a:t>4</a:t>
            </a:fld>
            <a:endParaRPr lang="en-US"/>
          </a:p>
        </p:txBody>
      </p:sp>
    </p:spTree>
    <p:extLst>
      <p:ext uri="{BB962C8B-B14F-4D97-AF65-F5344CB8AC3E}">
        <p14:creationId xmlns:p14="http://schemas.microsoft.com/office/powerpoint/2010/main" val="33231087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18096-94F4-44AA-9B75-1844721BA4F3}"/>
              </a:ext>
            </a:extLst>
          </p:cNvPr>
          <p:cNvSpPr>
            <a:spLocks noGrp="1"/>
          </p:cNvSpPr>
          <p:nvPr>
            <p:ph type="title"/>
          </p:nvPr>
        </p:nvSpPr>
        <p:spPr>
          <a:xfrm>
            <a:off x="1142999" y="327170"/>
            <a:ext cx="10447789" cy="738232"/>
          </a:xfrm>
        </p:spPr>
        <p:txBody>
          <a:bodyPr/>
          <a:lstStyle/>
          <a:p>
            <a:pPr algn="l"/>
            <a:r>
              <a:rPr lang="en-US" b="1" i="1" dirty="0">
                <a:latin typeface="Candara" panose="020E0502030303020204" pitchFamily="34" charset="0"/>
              </a:rPr>
              <a:t>THAT JESUS CHRIST IS THE SON OF GOD</a:t>
            </a:r>
            <a:endParaRPr lang="en-US" b="1" dirty="0">
              <a:latin typeface="Candara" panose="020E0502030303020204" pitchFamily="34" charset="0"/>
            </a:endParaRPr>
          </a:p>
        </p:txBody>
      </p:sp>
      <p:sp>
        <p:nvSpPr>
          <p:cNvPr id="3" name="Content Placeholder 2">
            <a:extLst>
              <a:ext uri="{FF2B5EF4-FFF2-40B4-BE49-F238E27FC236}">
                <a16:creationId xmlns:a16="http://schemas.microsoft.com/office/drawing/2014/main" id="{C9FDDC3C-BDB4-4F1F-966D-D9C3942FA1BC}"/>
              </a:ext>
            </a:extLst>
          </p:cNvPr>
          <p:cNvSpPr>
            <a:spLocks noGrp="1"/>
          </p:cNvSpPr>
          <p:nvPr>
            <p:ph idx="1"/>
          </p:nvPr>
        </p:nvSpPr>
        <p:spPr>
          <a:xfrm>
            <a:off x="977900" y="1149292"/>
            <a:ext cx="11054432" cy="5708708"/>
          </a:xfrm>
        </p:spPr>
        <p:txBody>
          <a:bodyPr>
            <a:normAutofit/>
          </a:bodyPr>
          <a:lstStyle/>
          <a:p>
            <a:pPr marL="0" indent="0">
              <a:buNone/>
            </a:pPr>
            <a:r>
              <a:rPr lang="en-US" sz="3600" b="1" dirty="0">
                <a:latin typeface="Candara" panose="020E0502030303020204" pitchFamily="34" charset="0"/>
              </a:rPr>
              <a:t>His MIRACLES prove His Sonship - </a:t>
            </a:r>
            <a:r>
              <a:rPr lang="en-US" sz="3600" dirty="0">
                <a:latin typeface="Candara" panose="020E0502030303020204" pitchFamily="34" charset="0"/>
              </a:rPr>
              <a:t>John 20:30-31; 3:2</a:t>
            </a:r>
          </a:p>
          <a:p>
            <a:pPr>
              <a:buFont typeface="Wingdings" panose="05000000000000000000" pitchFamily="2" charset="2"/>
              <a:buChar char="§"/>
            </a:pPr>
            <a:r>
              <a:rPr lang="en-US" sz="3200" dirty="0">
                <a:latin typeface="Candara" panose="020E0502030303020204" pitchFamily="34" charset="0"/>
              </a:rPr>
              <a:t>He had power over nature - the winds and sea obeyed Him</a:t>
            </a:r>
          </a:p>
          <a:p>
            <a:pPr lvl="1">
              <a:buFont typeface="Wingdings" panose="05000000000000000000" pitchFamily="2" charset="2"/>
              <a:buChar char="§"/>
            </a:pPr>
            <a:r>
              <a:rPr lang="en-US" sz="2800" dirty="0">
                <a:latin typeface="Candara" panose="020E0502030303020204" pitchFamily="34" charset="0"/>
              </a:rPr>
              <a:t>Matthew 8:23-26</a:t>
            </a:r>
          </a:p>
          <a:p>
            <a:pPr>
              <a:buFont typeface="Wingdings" panose="05000000000000000000" pitchFamily="2" charset="2"/>
              <a:buChar char="§"/>
            </a:pPr>
            <a:r>
              <a:rPr lang="en-US" sz="3200" dirty="0">
                <a:latin typeface="Candara" panose="020E0502030303020204" pitchFamily="34" charset="0"/>
              </a:rPr>
              <a:t>He had power over demons and the devil - He cast them out</a:t>
            </a:r>
          </a:p>
          <a:p>
            <a:pPr lvl="1">
              <a:buFont typeface="Wingdings" panose="05000000000000000000" pitchFamily="2" charset="2"/>
              <a:buChar char="§"/>
            </a:pPr>
            <a:r>
              <a:rPr lang="en-US" sz="2800" dirty="0">
                <a:latin typeface="Candara" panose="020E0502030303020204" pitchFamily="34" charset="0"/>
              </a:rPr>
              <a:t>Matthew 8:16-17</a:t>
            </a:r>
          </a:p>
          <a:p>
            <a:pPr>
              <a:buFont typeface="Wingdings" panose="05000000000000000000" pitchFamily="2" charset="2"/>
              <a:buChar char="§"/>
            </a:pPr>
            <a:r>
              <a:rPr lang="en-US" sz="3200" dirty="0">
                <a:latin typeface="Candara" panose="020E0502030303020204" pitchFamily="34" charset="0"/>
              </a:rPr>
              <a:t>He had power over disease (Leprosy) - Matthew 8:2-3; 9:35</a:t>
            </a:r>
          </a:p>
          <a:p>
            <a:pPr>
              <a:buFont typeface="Wingdings" panose="05000000000000000000" pitchFamily="2" charset="2"/>
              <a:buChar char="§"/>
            </a:pPr>
            <a:r>
              <a:rPr lang="en-US" sz="3200" dirty="0">
                <a:latin typeface="Candara" panose="020E0502030303020204" pitchFamily="34" charset="0"/>
              </a:rPr>
              <a:t>He had power over material things (loves &amp; fishes) </a:t>
            </a:r>
          </a:p>
          <a:p>
            <a:pPr lvl="1">
              <a:buFont typeface="Wingdings" panose="05000000000000000000" pitchFamily="2" charset="2"/>
              <a:buChar char="§"/>
            </a:pPr>
            <a:r>
              <a:rPr lang="en-US" sz="2800" dirty="0">
                <a:latin typeface="Candara" panose="020E0502030303020204" pitchFamily="34" charset="0"/>
              </a:rPr>
              <a:t>Matthew 14:14-21 (5,000 +); Matthew 15:32-38 (4,000 +)</a:t>
            </a:r>
          </a:p>
          <a:p>
            <a:pPr>
              <a:buFont typeface="Wingdings" panose="05000000000000000000" pitchFamily="2" charset="2"/>
              <a:buChar char="§"/>
            </a:pPr>
            <a:r>
              <a:rPr lang="en-US" sz="3200" dirty="0">
                <a:latin typeface="Candara" panose="020E0502030303020204" pitchFamily="34" charset="0"/>
              </a:rPr>
              <a:t>He had power over death - raised Lazarus - John 11:43-45</a:t>
            </a:r>
          </a:p>
          <a:p>
            <a:pPr marL="0" indent="0">
              <a:buNone/>
            </a:pPr>
            <a:endParaRPr lang="en-US" sz="32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a:buFont typeface="Wingdings" panose="05000000000000000000" pitchFamily="2" charset="2"/>
              <a:buChar char="§"/>
            </a:pPr>
            <a:endParaRPr lang="en-US" sz="3200" dirty="0">
              <a:latin typeface="Candara" panose="020E0502030303020204" pitchFamily="34" charset="0"/>
            </a:endParaRPr>
          </a:p>
          <a:p>
            <a:pPr marL="0" indent="0">
              <a:buNone/>
            </a:pPr>
            <a:endParaRPr lang="en-US" sz="3600" b="1" dirty="0">
              <a:latin typeface="Candara" panose="020E0502030303020204" pitchFamily="34" charset="0"/>
            </a:endParaRPr>
          </a:p>
          <a:p>
            <a:pPr lvl="1">
              <a:buFont typeface="Wingdings" panose="05000000000000000000" pitchFamily="2" charset="2"/>
              <a:buChar char="§"/>
            </a:pPr>
            <a:endParaRPr lang="en-US" sz="2400" dirty="0">
              <a:latin typeface="Candara" panose="020E0502030303020204" pitchFamily="34" charset="0"/>
            </a:endParaRPr>
          </a:p>
          <a:p>
            <a:pPr>
              <a:buFont typeface="Wingdings" panose="05000000000000000000" pitchFamily="2" charset="2"/>
              <a:buChar char="§"/>
            </a:pPr>
            <a:endParaRPr lang="en-US" sz="3200" dirty="0">
              <a:latin typeface="Candara" panose="020E0502030303020204" pitchFamily="34" charset="0"/>
            </a:endParaRPr>
          </a:p>
          <a:p>
            <a:pPr marL="0" indent="0">
              <a:buNone/>
            </a:pPr>
            <a:endParaRPr lang="en-US" sz="32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F70D75A8-7F28-4C5E-9AE7-BBD0256ADBBD}"/>
              </a:ext>
            </a:extLst>
          </p:cNvPr>
          <p:cNvSpPr>
            <a:spLocks noGrp="1"/>
          </p:cNvSpPr>
          <p:nvPr>
            <p:ph type="sldNum" sz="quarter" idx="12"/>
          </p:nvPr>
        </p:nvSpPr>
        <p:spPr/>
        <p:txBody>
          <a:bodyPr/>
          <a:lstStyle/>
          <a:p>
            <a:fld id="{401CF334-2D5C-4859-84A6-CA7E6E43FAEB}" type="slidenum">
              <a:rPr lang="en-US" smtClean="0"/>
              <a:t>5</a:t>
            </a:fld>
            <a:endParaRPr lang="en-US"/>
          </a:p>
        </p:txBody>
      </p:sp>
      <p:sp>
        <p:nvSpPr>
          <p:cNvPr id="6" name="Arrow: Bent 5">
            <a:extLst>
              <a:ext uri="{FF2B5EF4-FFF2-40B4-BE49-F238E27FC236}">
                <a16:creationId xmlns:a16="http://schemas.microsoft.com/office/drawing/2014/main" id="{0B2C05F7-15EF-49E1-B35F-7C5EFCF1D26E}"/>
              </a:ext>
            </a:extLst>
          </p:cNvPr>
          <p:cNvSpPr/>
          <p:nvPr/>
        </p:nvSpPr>
        <p:spPr>
          <a:xfrm>
            <a:off x="458130" y="565502"/>
            <a:ext cx="587581" cy="476263"/>
          </a:xfrm>
          <a:prstGeom prst="ben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7" name="Rectangle 6">
            <a:extLst>
              <a:ext uri="{FF2B5EF4-FFF2-40B4-BE49-F238E27FC236}">
                <a16:creationId xmlns:a16="http://schemas.microsoft.com/office/drawing/2014/main" id="{CDE9C98E-F840-471A-B64E-EC2A56A273BF}"/>
              </a:ext>
            </a:extLst>
          </p:cNvPr>
          <p:cNvSpPr/>
          <p:nvPr/>
        </p:nvSpPr>
        <p:spPr>
          <a:xfrm rot="16200000">
            <a:off x="-2216432" y="3449194"/>
            <a:ext cx="5429309" cy="677108"/>
          </a:xfrm>
          <a:prstGeom prst="rect">
            <a:avLst/>
          </a:prstGeom>
          <a:noFill/>
        </p:spPr>
        <p:txBody>
          <a:bodyPr wrap="square" lIns="91440" tIns="45720" rIns="91440" bIns="45720">
            <a:spAutoFit/>
          </a:bodyPr>
          <a:lstStyle/>
          <a:p>
            <a:pPr algn="ctr"/>
            <a:r>
              <a:rPr lang="en-US" sz="3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We can know </a:t>
            </a:r>
            <a:r>
              <a:rPr lang="en-US" sz="3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CERTAINLY </a:t>
            </a:r>
            <a:endParaRPr lang="en-US" sz="3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Tree>
    <p:extLst>
      <p:ext uri="{BB962C8B-B14F-4D97-AF65-F5344CB8AC3E}">
        <p14:creationId xmlns:p14="http://schemas.microsoft.com/office/powerpoint/2010/main" val="32455488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18096-94F4-44AA-9B75-1844721BA4F3}"/>
              </a:ext>
            </a:extLst>
          </p:cNvPr>
          <p:cNvSpPr>
            <a:spLocks noGrp="1"/>
          </p:cNvSpPr>
          <p:nvPr>
            <p:ph type="title"/>
          </p:nvPr>
        </p:nvSpPr>
        <p:spPr>
          <a:xfrm>
            <a:off x="1142999" y="327170"/>
            <a:ext cx="10447789" cy="738232"/>
          </a:xfrm>
        </p:spPr>
        <p:txBody>
          <a:bodyPr/>
          <a:lstStyle/>
          <a:p>
            <a:pPr algn="l"/>
            <a:r>
              <a:rPr lang="en-US" b="1" i="1" dirty="0">
                <a:latin typeface="Candara" panose="020E0502030303020204" pitchFamily="34" charset="0"/>
              </a:rPr>
              <a:t>THAT JESUS CHRIST IS THE SON OF GOD</a:t>
            </a:r>
            <a:endParaRPr lang="en-US" b="1" dirty="0">
              <a:latin typeface="Candara" panose="020E0502030303020204" pitchFamily="34" charset="0"/>
            </a:endParaRPr>
          </a:p>
        </p:txBody>
      </p:sp>
      <p:sp>
        <p:nvSpPr>
          <p:cNvPr id="3" name="Content Placeholder 2">
            <a:extLst>
              <a:ext uri="{FF2B5EF4-FFF2-40B4-BE49-F238E27FC236}">
                <a16:creationId xmlns:a16="http://schemas.microsoft.com/office/drawing/2014/main" id="{C9FDDC3C-BDB4-4F1F-966D-D9C3942FA1BC}"/>
              </a:ext>
            </a:extLst>
          </p:cNvPr>
          <p:cNvSpPr>
            <a:spLocks noGrp="1"/>
          </p:cNvSpPr>
          <p:nvPr>
            <p:ph idx="1"/>
          </p:nvPr>
        </p:nvSpPr>
        <p:spPr>
          <a:xfrm>
            <a:off x="977900" y="1149292"/>
            <a:ext cx="11054432" cy="5708708"/>
          </a:xfrm>
        </p:spPr>
        <p:txBody>
          <a:bodyPr>
            <a:normAutofit/>
          </a:bodyPr>
          <a:lstStyle/>
          <a:p>
            <a:pPr marL="0" indent="0">
              <a:buNone/>
            </a:pPr>
            <a:r>
              <a:rPr lang="en-US" sz="3600" b="1" dirty="0">
                <a:latin typeface="Candara" panose="020E0502030303020204" pitchFamily="34" charset="0"/>
              </a:rPr>
              <a:t>His RESURRECTION proved His Sonship - </a:t>
            </a:r>
            <a:r>
              <a:rPr lang="en-US" sz="3600" dirty="0">
                <a:latin typeface="Candara" panose="020E0502030303020204" pitchFamily="34" charset="0"/>
              </a:rPr>
              <a:t>Romans 1:3-4</a:t>
            </a:r>
          </a:p>
          <a:p>
            <a:pPr>
              <a:buFont typeface="Wingdings" panose="05000000000000000000" pitchFamily="2" charset="2"/>
              <a:buChar char="§"/>
            </a:pPr>
            <a:r>
              <a:rPr lang="en-US" sz="3200" dirty="0">
                <a:latin typeface="Candara" panose="020E0502030303020204" pitchFamily="34" charset="0"/>
              </a:rPr>
              <a:t>His enemies made sure He was dead, and His tomb was securely guarded by soldiers</a:t>
            </a:r>
          </a:p>
          <a:p>
            <a:pPr lvl="1">
              <a:buFont typeface="Wingdings" panose="05000000000000000000" pitchFamily="2" charset="2"/>
              <a:buChar char="§"/>
            </a:pPr>
            <a:r>
              <a:rPr lang="en-US" sz="2800" dirty="0">
                <a:latin typeface="Candara" panose="020E0502030303020204" pitchFamily="34" charset="0"/>
              </a:rPr>
              <a:t>Matthew 27:62-66</a:t>
            </a:r>
          </a:p>
          <a:p>
            <a:pPr>
              <a:buFont typeface="Wingdings" panose="05000000000000000000" pitchFamily="2" charset="2"/>
              <a:buChar char="§"/>
            </a:pPr>
            <a:r>
              <a:rPr lang="en-US" sz="3200" dirty="0">
                <a:latin typeface="Candara" panose="020E0502030303020204" pitchFamily="34" charset="0"/>
              </a:rPr>
              <a:t>Yet He rose and showed Himself </a:t>
            </a:r>
            <a:r>
              <a:rPr lang="en-US" sz="3200" b="1" u="sng" dirty="0">
                <a:latin typeface="Candara" panose="020E0502030303020204" pitchFamily="34" charset="0"/>
              </a:rPr>
              <a:t>alive</a:t>
            </a:r>
            <a:r>
              <a:rPr lang="en-US" sz="3200" dirty="0">
                <a:latin typeface="Candara" panose="020E0502030303020204" pitchFamily="34" charset="0"/>
              </a:rPr>
              <a:t> to many eyewitnesses</a:t>
            </a:r>
          </a:p>
          <a:p>
            <a:pPr lvl="1">
              <a:buFont typeface="Wingdings" panose="05000000000000000000" pitchFamily="2" charset="2"/>
              <a:buChar char="§"/>
            </a:pPr>
            <a:r>
              <a:rPr lang="en-US" sz="2800" dirty="0">
                <a:latin typeface="Candara" panose="020E0502030303020204" pitchFamily="34" charset="0"/>
              </a:rPr>
              <a:t>Matthew 28:2-6; Acts 1:1-3; 1 Corinthians 15:5-8</a:t>
            </a:r>
          </a:p>
          <a:p>
            <a:pPr lvl="1">
              <a:buFont typeface="Wingdings" panose="05000000000000000000" pitchFamily="2" charset="2"/>
              <a:buChar char="§"/>
            </a:pPr>
            <a:endParaRPr lang="en-US" sz="28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a:buFont typeface="Wingdings" panose="05000000000000000000" pitchFamily="2" charset="2"/>
              <a:buChar char="§"/>
            </a:pPr>
            <a:endParaRPr lang="en-US" sz="3200" dirty="0">
              <a:latin typeface="Candara" panose="020E0502030303020204" pitchFamily="34" charset="0"/>
            </a:endParaRPr>
          </a:p>
          <a:p>
            <a:pPr marL="0" indent="0">
              <a:buNone/>
            </a:pPr>
            <a:endParaRPr lang="en-US" sz="3600" b="1" dirty="0">
              <a:latin typeface="Candara" panose="020E0502030303020204" pitchFamily="34" charset="0"/>
            </a:endParaRPr>
          </a:p>
          <a:p>
            <a:pPr lvl="1">
              <a:buFont typeface="Wingdings" panose="05000000000000000000" pitchFamily="2" charset="2"/>
              <a:buChar char="§"/>
            </a:pPr>
            <a:endParaRPr lang="en-US" sz="2400" dirty="0">
              <a:latin typeface="Candara" panose="020E0502030303020204" pitchFamily="34" charset="0"/>
            </a:endParaRPr>
          </a:p>
          <a:p>
            <a:pPr>
              <a:buFont typeface="Wingdings" panose="05000000000000000000" pitchFamily="2" charset="2"/>
              <a:buChar char="§"/>
            </a:pPr>
            <a:endParaRPr lang="en-US" sz="3200" dirty="0">
              <a:latin typeface="Candara" panose="020E0502030303020204" pitchFamily="34" charset="0"/>
            </a:endParaRPr>
          </a:p>
          <a:p>
            <a:pPr marL="0" indent="0">
              <a:buNone/>
            </a:pPr>
            <a:endParaRPr lang="en-US" sz="32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F70D75A8-7F28-4C5E-9AE7-BBD0256ADBBD}"/>
              </a:ext>
            </a:extLst>
          </p:cNvPr>
          <p:cNvSpPr>
            <a:spLocks noGrp="1"/>
          </p:cNvSpPr>
          <p:nvPr>
            <p:ph type="sldNum" sz="quarter" idx="12"/>
          </p:nvPr>
        </p:nvSpPr>
        <p:spPr/>
        <p:txBody>
          <a:bodyPr/>
          <a:lstStyle/>
          <a:p>
            <a:fld id="{401CF334-2D5C-4859-84A6-CA7E6E43FAEB}" type="slidenum">
              <a:rPr lang="en-US" smtClean="0"/>
              <a:t>6</a:t>
            </a:fld>
            <a:endParaRPr lang="en-US"/>
          </a:p>
        </p:txBody>
      </p:sp>
      <p:sp>
        <p:nvSpPr>
          <p:cNvPr id="6" name="Arrow: Bent 5">
            <a:extLst>
              <a:ext uri="{FF2B5EF4-FFF2-40B4-BE49-F238E27FC236}">
                <a16:creationId xmlns:a16="http://schemas.microsoft.com/office/drawing/2014/main" id="{0B2C05F7-15EF-49E1-B35F-7C5EFCF1D26E}"/>
              </a:ext>
            </a:extLst>
          </p:cNvPr>
          <p:cNvSpPr/>
          <p:nvPr/>
        </p:nvSpPr>
        <p:spPr>
          <a:xfrm>
            <a:off x="458130" y="565502"/>
            <a:ext cx="587581" cy="476263"/>
          </a:xfrm>
          <a:prstGeom prst="ben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7" name="Rectangle 6">
            <a:extLst>
              <a:ext uri="{FF2B5EF4-FFF2-40B4-BE49-F238E27FC236}">
                <a16:creationId xmlns:a16="http://schemas.microsoft.com/office/drawing/2014/main" id="{CDE9C98E-F840-471A-B64E-EC2A56A273BF}"/>
              </a:ext>
            </a:extLst>
          </p:cNvPr>
          <p:cNvSpPr/>
          <p:nvPr/>
        </p:nvSpPr>
        <p:spPr>
          <a:xfrm rot="16200000">
            <a:off x="-2216432" y="3449194"/>
            <a:ext cx="5429309" cy="677108"/>
          </a:xfrm>
          <a:prstGeom prst="rect">
            <a:avLst/>
          </a:prstGeom>
          <a:noFill/>
        </p:spPr>
        <p:txBody>
          <a:bodyPr wrap="square" lIns="91440" tIns="45720" rIns="91440" bIns="45720">
            <a:spAutoFit/>
          </a:bodyPr>
          <a:lstStyle/>
          <a:p>
            <a:pPr algn="ctr"/>
            <a:r>
              <a:rPr lang="en-US" sz="3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We can know </a:t>
            </a:r>
            <a:r>
              <a:rPr lang="en-US" sz="3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CERTAINLY </a:t>
            </a:r>
            <a:endParaRPr lang="en-US" sz="3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Tree>
    <p:extLst>
      <p:ext uri="{BB962C8B-B14F-4D97-AF65-F5344CB8AC3E}">
        <p14:creationId xmlns:p14="http://schemas.microsoft.com/office/powerpoint/2010/main" val="13136766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18096-94F4-44AA-9B75-1844721BA4F3}"/>
              </a:ext>
            </a:extLst>
          </p:cNvPr>
          <p:cNvSpPr>
            <a:spLocks noGrp="1"/>
          </p:cNvSpPr>
          <p:nvPr>
            <p:ph type="title"/>
          </p:nvPr>
        </p:nvSpPr>
        <p:spPr>
          <a:xfrm>
            <a:off x="1142999" y="327170"/>
            <a:ext cx="10447789" cy="738232"/>
          </a:xfrm>
        </p:spPr>
        <p:txBody>
          <a:bodyPr/>
          <a:lstStyle/>
          <a:p>
            <a:pPr algn="l"/>
            <a:r>
              <a:rPr lang="en-US" b="1" i="1" dirty="0">
                <a:latin typeface="Candara" panose="020E0502030303020204" pitchFamily="34" charset="0"/>
              </a:rPr>
              <a:t>WE WILL REAP WHAT WE SOW</a:t>
            </a:r>
            <a:endParaRPr lang="en-US" b="1" dirty="0">
              <a:latin typeface="Candara" panose="020E0502030303020204" pitchFamily="34" charset="0"/>
            </a:endParaRPr>
          </a:p>
        </p:txBody>
      </p:sp>
      <p:sp>
        <p:nvSpPr>
          <p:cNvPr id="3" name="Content Placeholder 2">
            <a:extLst>
              <a:ext uri="{FF2B5EF4-FFF2-40B4-BE49-F238E27FC236}">
                <a16:creationId xmlns:a16="http://schemas.microsoft.com/office/drawing/2014/main" id="{C9FDDC3C-BDB4-4F1F-966D-D9C3942FA1BC}"/>
              </a:ext>
            </a:extLst>
          </p:cNvPr>
          <p:cNvSpPr>
            <a:spLocks noGrp="1"/>
          </p:cNvSpPr>
          <p:nvPr>
            <p:ph idx="1"/>
          </p:nvPr>
        </p:nvSpPr>
        <p:spPr>
          <a:xfrm>
            <a:off x="977900" y="1149292"/>
            <a:ext cx="11054432" cy="5708708"/>
          </a:xfrm>
        </p:spPr>
        <p:txBody>
          <a:bodyPr>
            <a:normAutofit/>
          </a:bodyPr>
          <a:lstStyle/>
          <a:p>
            <a:pPr marL="0" indent="0">
              <a:buNone/>
            </a:pPr>
            <a:r>
              <a:rPr lang="en-US" sz="3600" b="1" dirty="0">
                <a:latin typeface="Candara" panose="020E0502030303020204" pitchFamily="34" charset="0"/>
              </a:rPr>
              <a:t>This is the law of procreation</a:t>
            </a:r>
          </a:p>
          <a:p>
            <a:pPr>
              <a:buFont typeface="Wingdings" panose="05000000000000000000" pitchFamily="2" charset="2"/>
              <a:buChar char="§"/>
            </a:pPr>
            <a:r>
              <a:rPr lang="en-US" sz="3200" dirty="0">
                <a:latin typeface="Candara" panose="020E0502030303020204" pitchFamily="34" charset="0"/>
              </a:rPr>
              <a:t>If we sow corn seed, we will reap corn</a:t>
            </a:r>
          </a:p>
          <a:p>
            <a:pPr lvl="1">
              <a:buFont typeface="Wingdings" panose="05000000000000000000" pitchFamily="2" charset="2"/>
              <a:buChar char="§"/>
            </a:pPr>
            <a:r>
              <a:rPr lang="en-US" sz="2800" dirty="0">
                <a:latin typeface="Candara" panose="020E0502030303020204" pitchFamily="34" charset="0"/>
              </a:rPr>
              <a:t>Living things reproduce </a:t>
            </a:r>
            <a:r>
              <a:rPr lang="en-US" sz="2800" b="1" i="1" dirty="0">
                <a:latin typeface="Candara" panose="020E0502030303020204" pitchFamily="34" charset="0"/>
              </a:rPr>
              <a:t>“after his kind” </a:t>
            </a:r>
            <a:r>
              <a:rPr lang="en-US" sz="2800" i="1" dirty="0">
                <a:latin typeface="Candara" panose="020E0502030303020204" pitchFamily="34" charset="0"/>
              </a:rPr>
              <a:t>- </a:t>
            </a:r>
            <a:r>
              <a:rPr lang="en-US" sz="2800" dirty="0">
                <a:latin typeface="Candara" panose="020E0502030303020204" pitchFamily="34" charset="0"/>
              </a:rPr>
              <a:t>Genesis 1:11, 12, 21, 24, 25</a:t>
            </a:r>
          </a:p>
          <a:p>
            <a:pPr>
              <a:buFont typeface="Wingdings" panose="05000000000000000000" pitchFamily="2" charset="2"/>
              <a:buChar char="§"/>
            </a:pPr>
            <a:r>
              <a:rPr lang="en-US" sz="3200" dirty="0">
                <a:latin typeface="Candara" panose="020E0502030303020204" pitchFamily="34" charset="0"/>
              </a:rPr>
              <a:t>Paul makes a spiritual application of this principle</a:t>
            </a:r>
          </a:p>
          <a:p>
            <a:pPr lvl="1">
              <a:buFont typeface="Wingdings" panose="05000000000000000000" pitchFamily="2" charset="2"/>
              <a:buChar char="§"/>
            </a:pPr>
            <a:r>
              <a:rPr lang="en-US" sz="2800" dirty="0">
                <a:latin typeface="Candara" panose="020E0502030303020204" pitchFamily="34" charset="0"/>
              </a:rPr>
              <a:t>Galatians 6:7-8</a:t>
            </a:r>
          </a:p>
          <a:p>
            <a:pPr>
              <a:buFont typeface="Wingdings" panose="05000000000000000000" pitchFamily="2" charset="2"/>
              <a:buChar char="§"/>
            </a:pPr>
            <a:r>
              <a:rPr lang="en-US" sz="3200" dirty="0">
                <a:latin typeface="Candara" panose="020E0502030303020204" pitchFamily="34" charset="0"/>
              </a:rPr>
              <a:t>If you sow to the flesh you will reap hell</a:t>
            </a:r>
          </a:p>
          <a:p>
            <a:pPr lvl="1">
              <a:buFont typeface="Wingdings" panose="05000000000000000000" pitchFamily="2" charset="2"/>
              <a:buChar char="§"/>
            </a:pPr>
            <a:r>
              <a:rPr lang="en-US" sz="2800" dirty="0">
                <a:latin typeface="Candara" panose="020E0502030303020204" pitchFamily="34" charset="0"/>
              </a:rPr>
              <a:t>Galatians 5:19-21</a:t>
            </a:r>
          </a:p>
          <a:p>
            <a:pPr>
              <a:buFont typeface="Wingdings" panose="05000000000000000000" pitchFamily="2" charset="2"/>
              <a:buChar char="§"/>
            </a:pPr>
            <a:r>
              <a:rPr lang="en-US" sz="3200" dirty="0">
                <a:latin typeface="Candara" panose="020E0502030303020204" pitchFamily="34" charset="0"/>
              </a:rPr>
              <a:t>If you sow to the Spirit you will reap life everlasting</a:t>
            </a:r>
          </a:p>
          <a:p>
            <a:pPr lvl="1">
              <a:buFont typeface="Wingdings" panose="05000000000000000000" pitchFamily="2" charset="2"/>
              <a:buChar char="§"/>
            </a:pPr>
            <a:r>
              <a:rPr lang="en-US" sz="2800" dirty="0">
                <a:latin typeface="Candara" panose="020E0502030303020204" pitchFamily="34" charset="0"/>
              </a:rPr>
              <a:t>Galatians 5:22-25</a:t>
            </a:r>
          </a:p>
          <a:p>
            <a:pPr>
              <a:buFont typeface="Wingdings" panose="05000000000000000000" pitchFamily="2" charset="2"/>
              <a:buChar char="§"/>
            </a:pPr>
            <a:endParaRPr lang="en-US" sz="32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a:buFont typeface="Wingdings" panose="05000000000000000000" pitchFamily="2" charset="2"/>
              <a:buChar char="§"/>
            </a:pPr>
            <a:endParaRPr lang="en-US" sz="3200" dirty="0">
              <a:latin typeface="Candara" panose="020E0502030303020204" pitchFamily="34" charset="0"/>
            </a:endParaRPr>
          </a:p>
          <a:p>
            <a:pPr marL="0" indent="0">
              <a:buNone/>
            </a:pPr>
            <a:endParaRPr lang="en-US" sz="3600" b="1" dirty="0">
              <a:latin typeface="Candara" panose="020E0502030303020204" pitchFamily="34" charset="0"/>
            </a:endParaRPr>
          </a:p>
          <a:p>
            <a:pPr lvl="1">
              <a:buFont typeface="Wingdings" panose="05000000000000000000" pitchFamily="2" charset="2"/>
              <a:buChar char="§"/>
            </a:pPr>
            <a:endParaRPr lang="en-US" sz="2400" dirty="0">
              <a:latin typeface="Candara" panose="020E0502030303020204" pitchFamily="34" charset="0"/>
            </a:endParaRPr>
          </a:p>
          <a:p>
            <a:pPr>
              <a:buFont typeface="Wingdings" panose="05000000000000000000" pitchFamily="2" charset="2"/>
              <a:buChar char="§"/>
            </a:pPr>
            <a:endParaRPr lang="en-US" sz="3200" dirty="0">
              <a:latin typeface="Candara" panose="020E0502030303020204" pitchFamily="34" charset="0"/>
            </a:endParaRPr>
          </a:p>
          <a:p>
            <a:pPr marL="0" indent="0">
              <a:buNone/>
            </a:pPr>
            <a:endParaRPr lang="en-US" sz="32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F70D75A8-7F28-4C5E-9AE7-BBD0256ADBBD}"/>
              </a:ext>
            </a:extLst>
          </p:cNvPr>
          <p:cNvSpPr>
            <a:spLocks noGrp="1"/>
          </p:cNvSpPr>
          <p:nvPr>
            <p:ph type="sldNum" sz="quarter" idx="12"/>
          </p:nvPr>
        </p:nvSpPr>
        <p:spPr/>
        <p:txBody>
          <a:bodyPr/>
          <a:lstStyle/>
          <a:p>
            <a:fld id="{401CF334-2D5C-4859-84A6-CA7E6E43FAEB}" type="slidenum">
              <a:rPr lang="en-US" smtClean="0"/>
              <a:t>7</a:t>
            </a:fld>
            <a:endParaRPr lang="en-US"/>
          </a:p>
        </p:txBody>
      </p:sp>
      <p:sp>
        <p:nvSpPr>
          <p:cNvPr id="6" name="Arrow: Bent 5">
            <a:extLst>
              <a:ext uri="{FF2B5EF4-FFF2-40B4-BE49-F238E27FC236}">
                <a16:creationId xmlns:a16="http://schemas.microsoft.com/office/drawing/2014/main" id="{0B2C05F7-15EF-49E1-B35F-7C5EFCF1D26E}"/>
              </a:ext>
            </a:extLst>
          </p:cNvPr>
          <p:cNvSpPr/>
          <p:nvPr/>
        </p:nvSpPr>
        <p:spPr>
          <a:xfrm>
            <a:off x="458130" y="565502"/>
            <a:ext cx="587581" cy="476263"/>
          </a:xfrm>
          <a:prstGeom prst="ben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7" name="Rectangle 6">
            <a:extLst>
              <a:ext uri="{FF2B5EF4-FFF2-40B4-BE49-F238E27FC236}">
                <a16:creationId xmlns:a16="http://schemas.microsoft.com/office/drawing/2014/main" id="{CDE9C98E-F840-471A-B64E-EC2A56A273BF}"/>
              </a:ext>
            </a:extLst>
          </p:cNvPr>
          <p:cNvSpPr/>
          <p:nvPr/>
        </p:nvSpPr>
        <p:spPr>
          <a:xfrm rot="16200000">
            <a:off x="-2216432" y="3449194"/>
            <a:ext cx="5429309" cy="677108"/>
          </a:xfrm>
          <a:prstGeom prst="rect">
            <a:avLst/>
          </a:prstGeom>
          <a:noFill/>
        </p:spPr>
        <p:txBody>
          <a:bodyPr wrap="square" lIns="91440" tIns="45720" rIns="91440" bIns="45720">
            <a:spAutoFit/>
          </a:bodyPr>
          <a:lstStyle/>
          <a:p>
            <a:pPr algn="ctr"/>
            <a:r>
              <a:rPr lang="en-US" sz="3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We can know </a:t>
            </a:r>
            <a:r>
              <a:rPr lang="en-US" sz="3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CERTAINLY </a:t>
            </a:r>
            <a:endParaRPr lang="en-US" sz="3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Tree>
    <p:extLst>
      <p:ext uri="{BB962C8B-B14F-4D97-AF65-F5344CB8AC3E}">
        <p14:creationId xmlns:p14="http://schemas.microsoft.com/office/powerpoint/2010/main" val="6151508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18096-94F4-44AA-9B75-1844721BA4F3}"/>
              </a:ext>
            </a:extLst>
          </p:cNvPr>
          <p:cNvSpPr>
            <a:spLocks noGrp="1"/>
          </p:cNvSpPr>
          <p:nvPr>
            <p:ph type="title"/>
          </p:nvPr>
        </p:nvSpPr>
        <p:spPr>
          <a:xfrm>
            <a:off x="1142999" y="327170"/>
            <a:ext cx="10447789" cy="738232"/>
          </a:xfrm>
        </p:spPr>
        <p:txBody>
          <a:bodyPr/>
          <a:lstStyle/>
          <a:p>
            <a:pPr algn="l"/>
            <a:r>
              <a:rPr lang="en-US" b="1" i="1" dirty="0">
                <a:latin typeface="Candara" panose="020E0502030303020204" pitchFamily="34" charset="0"/>
              </a:rPr>
              <a:t>THERE IS BUT ONE CHURCH</a:t>
            </a:r>
            <a:endParaRPr lang="en-US" b="1" dirty="0">
              <a:latin typeface="Candara" panose="020E0502030303020204" pitchFamily="34" charset="0"/>
            </a:endParaRPr>
          </a:p>
        </p:txBody>
      </p:sp>
      <p:sp>
        <p:nvSpPr>
          <p:cNvPr id="3" name="Content Placeholder 2">
            <a:extLst>
              <a:ext uri="{FF2B5EF4-FFF2-40B4-BE49-F238E27FC236}">
                <a16:creationId xmlns:a16="http://schemas.microsoft.com/office/drawing/2014/main" id="{C9FDDC3C-BDB4-4F1F-966D-D9C3942FA1BC}"/>
              </a:ext>
            </a:extLst>
          </p:cNvPr>
          <p:cNvSpPr>
            <a:spLocks noGrp="1"/>
          </p:cNvSpPr>
          <p:nvPr>
            <p:ph idx="1"/>
          </p:nvPr>
        </p:nvSpPr>
        <p:spPr>
          <a:xfrm>
            <a:off x="977900" y="1149292"/>
            <a:ext cx="11054432" cy="5429310"/>
          </a:xfrm>
        </p:spPr>
        <p:txBody>
          <a:bodyPr>
            <a:normAutofit fontScale="92500" lnSpcReduction="10000"/>
          </a:bodyPr>
          <a:lstStyle/>
          <a:p>
            <a:pPr marL="0" indent="0">
              <a:buNone/>
            </a:pPr>
            <a:r>
              <a:rPr lang="en-US" sz="3600" b="1" dirty="0">
                <a:latin typeface="Candara" panose="020E0502030303020204" pitchFamily="34" charset="0"/>
              </a:rPr>
              <a:t>The prophets foretold of but ONE church</a:t>
            </a:r>
          </a:p>
          <a:p>
            <a:pPr>
              <a:buFont typeface="Wingdings" panose="05000000000000000000" pitchFamily="2" charset="2"/>
              <a:buChar char="§"/>
            </a:pPr>
            <a:r>
              <a:rPr lang="en-US" sz="3200" dirty="0">
                <a:latin typeface="Candara" panose="020E0502030303020204" pitchFamily="34" charset="0"/>
              </a:rPr>
              <a:t>Isaiah 2:2-4 </a:t>
            </a:r>
          </a:p>
          <a:p>
            <a:pPr marL="0" indent="0">
              <a:buNone/>
            </a:pPr>
            <a:r>
              <a:rPr lang="en-US" sz="3600" b="1" dirty="0">
                <a:latin typeface="Candara" panose="020E0502030303020204" pitchFamily="34" charset="0"/>
              </a:rPr>
              <a:t>Jesus promised to build but ONE church</a:t>
            </a:r>
          </a:p>
          <a:p>
            <a:pPr>
              <a:buFont typeface="Wingdings" panose="05000000000000000000" pitchFamily="2" charset="2"/>
              <a:buChar char="§"/>
            </a:pPr>
            <a:r>
              <a:rPr lang="en-US" sz="3200" dirty="0">
                <a:latin typeface="Candara" panose="020E0502030303020204" pitchFamily="34" charset="0"/>
              </a:rPr>
              <a:t>Matthew 16:18</a:t>
            </a:r>
          </a:p>
          <a:p>
            <a:pPr marL="0" indent="0">
              <a:buNone/>
            </a:pPr>
            <a:r>
              <a:rPr lang="en-US" sz="3600" b="1" dirty="0">
                <a:latin typeface="Candara" panose="020E0502030303020204" pitchFamily="34" charset="0"/>
              </a:rPr>
              <a:t>Jesus purchased but ONE church with His own blood</a:t>
            </a:r>
            <a:endParaRPr lang="en-US" sz="3200" b="1" dirty="0">
              <a:latin typeface="Candara" panose="020E0502030303020204" pitchFamily="34" charset="0"/>
            </a:endParaRPr>
          </a:p>
          <a:p>
            <a:pPr>
              <a:buFont typeface="Wingdings" panose="05000000000000000000" pitchFamily="2" charset="2"/>
              <a:buChar char="§"/>
            </a:pPr>
            <a:r>
              <a:rPr lang="en-US" sz="3200" dirty="0">
                <a:latin typeface="Candara" panose="020E0502030303020204" pitchFamily="34" charset="0"/>
              </a:rPr>
              <a:t>Acts 20:28</a:t>
            </a:r>
          </a:p>
          <a:p>
            <a:pPr marL="0" indent="0">
              <a:buNone/>
            </a:pPr>
            <a:r>
              <a:rPr lang="en-US" sz="3600" b="1" dirty="0">
                <a:latin typeface="Candara" panose="020E0502030303020204" pitchFamily="34" charset="0"/>
              </a:rPr>
              <a:t>The saved are added to but ONE church</a:t>
            </a:r>
          </a:p>
          <a:p>
            <a:pPr>
              <a:buFont typeface="Wingdings" panose="05000000000000000000" pitchFamily="2" charset="2"/>
              <a:buChar char="§"/>
            </a:pPr>
            <a:r>
              <a:rPr lang="en-US" sz="2800" dirty="0">
                <a:latin typeface="Candara" panose="020E0502030303020204" pitchFamily="34" charset="0"/>
              </a:rPr>
              <a:t>Acts 2:47</a:t>
            </a:r>
          </a:p>
          <a:p>
            <a:pPr marL="0" indent="0">
              <a:buNone/>
            </a:pPr>
            <a:r>
              <a:rPr lang="en-US" sz="3600" b="1" dirty="0">
                <a:latin typeface="Candara" panose="020E0502030303020204" pitchFamily="34" charset="0"/>
              </a:rPr>
              <a:t>Believers are baptized into but ONE church</a:t>
            </a:r>
          </a:p>
          <a:p>
            <a:pPr>
              <a:buFont typeface="Wingdings" panose="05000000000000000000" pitchFamily="2" charset="2"/>
              <a:buChar char="§"/>
            </a:pPr>
            <a:r>
              <a:rPr lang="en-US" sz="3200" dirty="0">
                <a:latin typeface="Candara" panose="020E0502030303020204" pitchFamily="34" charset="0"/>
              </a:rPr>
              <a:t>1 Corinthians 12:13</a:t>
            </a:r>
          </a:p>
          <a:p>
            <a:pPr>
              <a:buFont typeface="Wingdings" panose="05000000000000000000" pitchFamily="2" charset="2"/>
              <a:buChar char="§"/>
            </a:pPr>
            <a:endParaRPr lang="en-US" sz="32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a:buFont typeface="Wingdings" panose="05000000000000000000" pitchFamily="2" charset="2"/>
              <a:buChar char="§"/>
            </a:pPr>
            <a:endParaRPr lang="en-US" sz="3200" dirty="0">
              <a:latin typeface="Candara" panose="020E0502030303020204" pitchFamily="34" charset="0"/>
            </a:endParaRPr>
          </a:p>
          <a:p>
            <a:pPr marL="0" indent="0">
              <a:buNone/>
            </a:pPr>
            <a:endParaRPr lang="en-US" sz="3600" b="1" dirty="0">
              <a:latin typeface="Candara" panose="020E0502030303020204" pitchFamily="34" charset="0"/>
            </a:endParaRPr>
          </a:p>
          <a:p>
            <a:pPr lvl="1">
              <a:buFont typeface="Wingdings" panose="05000000000000000000" pitchFamily="2" charset="2"/>
              <a:buChar char="§"/>
            </a:pPr>
            <a:endParaRPr lang="en-US" sz="2400" dirty="0">
              <a:latin typeface="Candara" panose="020E0502030303020204" pitchFamily="34" charset="0"/>
            </a:endParaRPr>
          </a:p>
          <a:p>
            <a:pPr>
              <a:buFont typeface="Wingdings" panose="05000000000000000000" pitchFamily="2" charset="2"/>
              <a:buChar char="§"/>
            </a:pPr>
            <a:endParaRPr lang="en-US" sz="3200" dirty="0">
              <a:latin typeface="Candara" panose="020E0502030303020204" pitchFamily="34" charset="0"/>
            </a:endParaRPr>
          </a:p>
          <a:p>
            <a:pPr marL="0" indent="0">
              <a:buNone/>
            </a:pPr>
            <a:endParaRPr lang="en-US" sz="32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F70D75A8-7F28-4C5E-9AE7-BBD0256ADBBD}"/>
              </a:ext>
            </a:extLst>
          </p:cNvPr>
          <p:cNvSpPr>
            <a:spLocks noGrp="1"/>
          </p:cNvSpPr>
          <p:nvPr>
            <p:ph type="sldNum" sz="quarter" idx="12"/>
          </p:nvPr>
        </p:nvSpPr>
        <p:spPr/>
        <p:txBody>
          <a:bodyPr/>
          <a:lstStyle/>
          <a:p>
            <a:fld id="{401CF334-2D5C-4859-84A6-CA7E6E43FAEB}" type="slidenum">
              <a:rPr lang="en-US" smtClean="0"/>
              <a:t>8</a:t>
            </a:fld>
            <a:endParaRPr lang="en-US"/>
          </a:p>
        </p:txBody>
      </p:sp>
      <p:sp>
        <p:nvSpPr>
          <p:cNvPr id="6" name="Arrow: Bent 5">
            <a:extLst>
              <a:ext uri="{FF2B5EF4-FFF2-40B4-BE49-F238E27FC236}">
                <a16:creationId xmlns:a16="http://schemas.microsoft.com/office/drawing/2014/main" id="{0B2C05F7-15EF-49E1-B35F-7C5EFCF1D26E}"/>
              </a:ext>
            </a:extLst>
          </p:cNvPr>
          <p:cNvSpPr/>
          <p:nvPr/>
        </p:nvSpPr>
        <p:spPr>
          <a:xfrm>
            <a:off x="458130" y="565502"/>
            <a:ext cx="587581" cy="476263"/>
          </a:xfrm>
          <a:prstGeom prst="ben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7" name="Rectangle 6">
            <a:extLst>
              <a:ext uri="{FF2B5EF4-FFF2-40B4-BE49-F238E27FC236}">
                <a16:creationId xmlns:a16="http://schemas.microsoft.com/office/drawing/2014/main" id="{CDE9C98E-F840-471A-B64E-EC2A56A273BF}"/>
              </a:ext>
            </a:extLst>
          </p:cNvPr>
          <p:cNvSpPr/>
          <p:nvPr/>
        </p:nvSpPr>
        <p:spPr>
          <a:xfrm rot="16200000">
            <a:off x="-2216432" y="3449194"/>
            <a:ext cx="5429309" cy="677108"/>
          </a:xfrm>
          <a:prstGeom prst="rect">
            <a:avLst/>
          </a:prstGeom>
          <a:noFill/>
        </p:spPr>
        <p:txBody>
          <a:bodyPr wrap="square" lIns="91440" tIns="45720" rIns="91440" bIns="45720">
            <a:spAutoFit/>
          </a:bodyPr>
          <a:lstStyle/>
          <a:p>
            <a:pPr algn="ctr"/>
            <a:r>
              <a:rPr lang="en-US" sz="3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We can know </a:t>
            </a:r>
            <a:r>
              <a:rPr lang="en-US" sz="3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CERTAINLY </a:t>
            </a:r>
            <a:endParaRPr lang="en-US" sz="3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Tree>
    <p:extLst>
      <p:ext uri="{BB962C8B-B14F-4D97-AF65-F5344CB8AC3E}">
        <p14:creationId xmlns:p14="http://schemas.microsoft.com/office/powerpoint/2010/main" val="4814705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18096-94F4-44AA-9B75-1844721BA4F3}"/>
              </a:ext>
            </a:extLst>
          </p:cNvPr>
          <p:cNvSpPr>
            <a:spLocks noGrp="1"/>
          </p:cNvSpPr>
          <p:nvPr>
            <p:ph type="title"/>
          </p:nvPr>
        </p:nvSpPr>
        <p:spPr>
          <a:xfrm>
            <a:off x="1142999" y="327170"/>
            <a:ext cx="9893301" cy="738232"/>
          </a:xfrm>
        </p:spPr>
        <p:txBody>
          <a:bodyPr/>
          <a:lstStyle/>
          <a:p>
            <a:pPr algn="l"/>
            <a:r>
              <a:rPr lang="en-US" sz="4700" b="1" i="1" dirty="0">
                <a:latin typeface="Candara" panose="020E0502030303020204" pitchFamily="34" charset="0"/>
              </a:rPr>
              <a:t>THE GOSPEL IS GOD’S POWER TO SAVE</a:t>
            </a:r>
            <a:endParaRPr lang="en-US" sz="47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C9FDDC3C-BDB4-4F1F-966D-D9C3942FA1BC}"/>
              </a:ext>
            </a:extLst>
          </p:cNvPr>
          <p:cNvSpPr>
            <a:spLocks noGrp="1"/>
          </p:cNvSpPr>
          <p:nvPr>
            <p:ph idx="1"/>
          </p:nvPr>
        </p:nvSpPr>
        <p:spPr>
          <a:xfrm>
            <a:off x="977900" y="1101520"/>
            <a:ext cx="11054432" cy="5429310"/>
          </a:xfrm>
        </p:spPr>
        <p:txBody>
          <a:bodyPr>
            <a:normAutofit fontScale="92500" lnSpcReduction="10000"/>
          </a:bodyPr>
          <a:lstStyle/>
          <a:p>
            <a:pPr marL="0" indent="0">
              <a:buNone/>
            </a:pPr>
            <a:r>
              <a:rPr lang="en-US" sz="3600" b="1" dirty="0">
                <a:latin typeface="Candara" panose="020E0502030303020204" pitchFamily="34" charset="0"/>
              </a:rPr>
              <a:t>The Gospel has the power to save believers</a:t>
            </a:r>
          </a:p>
          <a:p>
            <a:pPr>
              <a:buFont typeface="Wingdings" panose="05000000000000000000" pitchFamily="2" charset="2"/>
              <a:buChar char="§"/>
            </a:pPr>
            <a:r>
              <a:rPr lang="en-US" sz="3200" dirty="0">
                <a:latin typeface="Candara" panose="020E0502030303020204" pitchFamily="34" charset="0"/>
              </a:rPr>
              <a:t>Romans 1:16</a:t>
            </a:r>
          </a:p>
          <a:p>
            <a:pPr marL="0" indent="0">
              <a:buNone/>
            </a:pPr>
            <a:r>
              <a:rPr lang="en-US" sz="3600" b="1" dirty="0">
                <a:latin typeface="Candara" panose="020E0502030303020204" pitchFamily="34" charset="0"/>
              </a:rPr>
              <a:t>Believers of the Gospel must be baptized</a:t>
            </a:r>
          </a:p>
          <a:p>
            <a:pPr>
              <a:buFont typeface="Wingdings" panose="05000000000000000000" pitchFamily="2" charset="2"/>
              <a:buChar char="§"/>
            </a:pPr>
            <a:r>
              <a:rPr lang="en-US" sz="3200" dirty="0">
                <a:latin typeface="Candara" panose="020E0502030303020204" pitchFamily="34" charset="0"/>
              </a:rPr>
              <a:t>Mark 16:15-16</a:t>
            </a:r>
          </a:p>
          <a:p>
            <a:pPr marL="0" indent="0">
              <a:buNone/>
            </a:pPr>
            <a:r>
              <a:rPr lang="en-US" sz="3600" b="1" dirty="0">
                <a:latin typeface="Candara" panose="020E0502030303020204" pitchFamily="34" charset="0"/>
              </a:rPr>
              <a:t>The Gospel is the Death, Burial &amp; Resurrection of Christ</a:t>
            </a:r>
          </a:p>
          <a:p>
            <a:pPr marL="0" indent="0">
              <a:buNone/>
            </a:pPr>
            <a:r>
              <a:rPr lang="en-US" sz="3200" dirty="0">
                <a:latin typeface="Candara" panose="020E0502030303020204" pitchFamily="34" charset="0"/>
              </a:rPr>
              <a:t>1 Corinthians 15:1-4</a:t>
            </a:r>
          </a:p>
          <a:p>
            <a:pPr marL="0" indent="0">
              <a:buNone/>
            </a:pPr>
            <a:r>
              <a:rPr lang="en-US" sz="3600" b="1" dirty="0">
                <a:latin typeface="Candara" panose="020E0502030303020204" pitchFamily="34" charset="0"/>
              </a:rPr>
              <a:t>We must meekly receive the soul saving Word</a:t>
            </a:r>
          </a:p>
          <a:p>
            <a:pPr>
              <a:buFont typeface="Wingdings" panose="05000000000000000000" pitchFamily="2" charset="2"/>
              <a:buChar char="§"/>
            </a:pPr>
            <a:r>
              <a:rPr lang="en-US" sz="3200" dirty="0">
                <a:latin typeface="Candara" panose="020E0502030303020204" pitchFamily="34" charset="0"/>
              </a:rPr>
              <a:t>James 1:21</a:t>
            </a:r>
          </a:p>
          <a:p>
            <a:pPr marL="0" indent="0">
              <a:buNone/>
            </a:pPr>
            <a:r>
              <a:rPr lang="en-US" sz="3600" b="1" dirty="0">
                <a:latin typeface="Candara" panose="020E0502030303020204" pitchFamily="34" charset="0"/>
              </a:rPr>
              <a:t>Those who reject the Gospel will reap God’s wrath of fire</a:t>
            </a:r>
          </a:p>
          <a:p>
            <a:pPr>
              <a:buFont typeface="Wingdings" panose="05000000000000000000" pitchFamily="2" charset="2"/>
              <a:buChar char="§"/>
            </a:pPr>
            <a:r>
              <a:rPr lang="en-US" sz="3200" dirty="0">
                <a:latin typeface="Candara" panose="020E0502030303020204" pitchFamily="34" charset="0"/>
              </a:rPr>
              <a:t>2 Thessalonians 1:8-9</a:t>
            </a:r>
          </a:p>
          <a:p>
            <a:pPr marL="0" indent="0">
              <a:buNone/>
            </a:pPr>
            <a:endParaRPr lang="en-US" sz="3600" b="1" dirty="0">
              <a:latin typeface="Candara" panose="020E0502030303020204" pitchFamily="34" charset="0"/>
            </a:endParaRPr>
          </a:p>
          <a:p>
            <a:pPr lvl="1">
              <a:buFont typeface="Wingdings" panose="05000000000000000000" pitchFamily="2" charset="2"/>
              <a:buChar char="§"/>
            </a:pPr>
            <a:endParaRPr lang="en-US" sz="2400" dirty="0">
              <a:latin typeface="Candara" panose="020E0502030303020204" pitchFamily="34" charset="0"/>
            </a:endParaRPr>
          </a:p>
          <a:p>
            <a:pPr>
              <a:buFont typeface="Wingdings" panose="05000000000000000000" pitchFamily="2" charset="2"/>
              <a:buChar char="§"/>
            </a:pPr>
            <a:endParaRPr lang="en-US" sz="3200" dirty="0">
              <a:latin typeface="Candara" panose="020E0502030303020204" pitchFamily="34" charset="0"/>
            </a:endParaRPr>
          </a:p>
          <a:p>
            <a:pPr marL="0" indent="0">
              <a:buNone/>
            </a:pPr>
            <a:endParaRPr lang="en-US" sz="32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F70D75A8-7F28-4C5E-9AE7-BBD0256ADBBD}"/>
              </a:ext>
            </a:extLst>
          </p:cNvPr>
          <p:cNvSpPr>
            <a:spLocks noGrp="1"/>
          </p:cNvSpPr>
          <p:nvPr>
            <p:ph type="sldNum" sz="quarter" idx="12"/>
          </p:nvPr>
        </p:nvSpPr>
        <p:spPr/>
        <p:txBody>
          <a:bodyPr/>
          <a:lstStyle/>
          <a:p>
            <a:fld id="{401CF334-2D5C-4859-84A6-CA7E6E43FAEB}" type="slidenum">
              <a:rPr lang="en-US" smtClean="0"/>
              <a:t>9</a:t>
            </a:fld>
            <a:endParaRPr lang="en-US"/>
          </a:p>
        </p:txBody>
      </p:sp>
      <p:sp>
        <p:nvSpPr>
          <p:cNvPr id="6" name="Arrow: Bent 5">
            <a:extLst>
              <a:ext uri="{FF2B5EF4-FFF2-40B4-BE49-F238E27FC236}">
                <a16:creationId xmlns:a16="http://schemas.microsoft.com/office/drawing/2014/main" id="{0B2C05F7-15EF-49E1-B35F-7C5EFCF1D26E}"/>
              </a:ext>
            </a:extLst>
          </p:cNvPr>
          <p:cNvSpPr/>
          <p:nvPr/>
        </p:nvSpPr>
        <p:spPr>
          <a:xfrm>
            <a:off x="458130" y="565502"/>
            <a:ext cx="587581" cy="476263"/>
          </a:xfrm>
          <a:prstGeom prst="ben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7" name="Rectangle 6">
            <a:extLst>
              <a:ext uri="{FF2B5EF4-FFF2-40B4-BE49-F238E27FC236}">
                <a16:creationId xmlns:a16="http://schemas.microsoft.com/office/drawing/2014/main" id="{CDE9C98E-F840-471A-B64E-EC2A56A273BF}"/>
              </a:ext>
            </a:extLst>
          </p:cNvPr>
          <p:cNvSpPr/>
          <p:nvPr/>
        </p:nvSpPr>
        <p:spPr>
          <a:xfrm rot="16200000">
            <a:off x="-2216432" y="3449194"/>
            <a:ext cx="5429309" cy="677108"/>
          </a:xfrm>
          <a:prstGeom prst="rect">
            <a:avLst/>
          </a:prstGeom>
          <a:noFill/>
        </p:spPr>
        <p:txBody>
          <a:bodyPr wrap="square" lIns="91440" tIns="45720" rIns="91440" bIns="45720">
            <a:spAutoFit/>
          </a:bodyPr>
          <a:lstStyle/>
          <a:p>
            <a:pPr algn="ctr"/>
            <a:r>
              <a:rPr lang="en-US" sz="3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We can know </a:t>
            </a:r>
            <a:r>
              <a:rPr lang="en-US" sz="3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CERTAINLY </a:t>
            </a:r>
            <a:endParaRPr lang="en-US" sz="3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Tree>
    <p:extLst>
      <p:ext uri="{BB962C8B-B14F-4D97-AF65-F5344CB8AC3E}">
        <p14:creationId xmlns:p14="http://schemas.microsoft.com/office/powerpoint/2010/main" val="32432746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745</TotalTime>
  <Words>3583</Words>
  <Application>Microsoft Office PowerPoint</Application>
  <PresentationFormat>Widescreen</PresentationFormat>
  <Paragraphs>193</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Candara</vt:lpstr>
      <vt:lpstr>Century Gothic</vt:lpstr>
      <vt:lpstr>Courier New</vt:lpstr>
      <vt:lpstr>Palatino Linotype</vt:lpstr>
      <vt:lpstr>Wingdings</vt:lpstr>
      <vt:lpstr>Company background presentation</vt:lpstr>
      <vt:lpstr>“…know the certainty…” </vt:lpstr>
      <vt:lpstr>Luke 1:1-4</vt:lpstr>
      <vt:lpstr>Introduction</vt:lpstr>
      <vt:lpstr>“know the certainty” - The Meaning</vt:lpstr>
      <vt:lpstr>THAT JESUS CHRIST IS THE SON OF GOD</vt:lpstr>
      <vt:lpstr>THAT JESUS CHRIST IS THE SON OF GOD</vt:lpstr>
      <vt:lpstr>WE WILL REAP WHAT WE SOW</vt:lpstr>
      <vt:lpstr>THERE IS BUT ONE CHURCH</vt:lpstr>
      <vt:lpstr>THE GOSPEL IS GOD’S POWER TO SAVE</vt:lpstr>
      <vt:lpstr>TODAY IS THE DAY OF SALVATION</vt:lpstr>
      <vt:lpstr>TODAY IS THE DAY OF SALVATION</vt:lpstr>
      <vt:lpstr>“…what shall we do?”  Acts 2:37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such a time as this”</dc:title>
  <dc:creator>Tommy McClure</dc:creator>
  <cp:lastModifiedBy>Tommy McClure</cp:lastModifiedBy>
  <cp:revision>95</cp:revision>
  <cp:lastPrinted>2020-04-12T04:19:54Z</cp:lastPrinted>
  <dcterms:created xsi:type="dcterms:W3CDTF">2020-04-09T21:14:52Z</dcterms:created>
  <dcterms:modified xsi:type="dcterms:W3CDTF">2020-04-19T20:53:12Z</dcterms:modified>
</cp:coreProperties>
</file>