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6" r:id="rId3"/>
    <p:sldId id="277" r:id="rId4"/>
    <p:sldId id="278" r:id="rId5"/>
    <p:sldId id="279" r:id="rId6"/>
    <p:sldId id="280" r:id="rId7"/>
    <p:sldId id="281" r:id="rId8"/>
    <p:sldId id="282" r:id="rId9"/>
    <p:sldId id="308" r:id="rId10"/>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0752" autoAdjust="0"/>
  </p:normalViewPr>
  <p:slideViewPr>
    <p:cSldViewPr>
      <p:cViewPr varScale="1">
        <p:scale>
          <a:sx n="69" d="100"/>
          <a:sy n="69" d="100"/>
        </p:scale>
        <p:origin x="2136" y="66"/>
      </p:cViewPr>
      <p:guideLst>
        <p:guide pos="3839"/>
        <p:guide orient="horz" pos="2160"/>
      </p:guideLst>
    </p:cSldViewPr>
  </p:slideViewPr>
  <p:notesTextViewPr>
    <p:cViewPr>
      <p:scale>
        <a:sx n="1" d="1"/>
        <a:sy n="1" d="1"/>
      </p:scale>
      <p:origin x="0" y="0"/>
    </p:cViewPr>
  </p:notesTextViewPr>
  <p:notesViewPr>
    <p:cSldViewPr>
      <p:cViewPr varScale="1">
        <p:scale>
          <a:sx n="83" d="100"/>
          <a:sy n="83" d="100"/>
        </p:scale>
        <p:origin x="381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28FCA9C-FF92-4024-BDEC-A6D3B663DC09}" type="datetimeFigureOut">
              <a:rPr lang="en-US"/>
              <a:t>3/16/2020</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2AB877-E7B1-4681-847E-D0918612832B}" type="datetimeFigureOut">
              <a:rPr lang="en-US"/>
              <a:t>3/16/2020</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1367722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822253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16264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4798299"/>
          </a:xfrm>
        </p:spPr>
        <p:txBody>
          <a:bodyPr/>
          <a:lstStyle/>
          <a:p>
            <a:r>
              <a:rPr lang="en-US" b="1" dirty="0"/>
              <a:t>Gen. 6:5-8 </a:t>
            </a:r>
            <a:r>
              <a:rPr lang="en-US" b="0" dirty="0"/>
              <a:t>- And GOD saw that the wickedness of man was great in the earth, and that every imagination of the thoughts of his heart was only evil continually. 6 And it repented the LORD that he had made man on the earth, and it grieved him at his heart. 7 And the LORD said, I will destroy man whom I have created from the face of the earth; both man, and beast, and the creeping thing, and the fowls of the air; for it </a:t>
            </a:r>
            <a:r>
              <a:rPr lang="en-US" b="0" dirty="0" err="1"/>
              <a:t>repenteth</a:t>
            </a:r>
            <a:r>
              <a:rPr lang="en-US" b="0" dirty="0"/>
              <a:t> me that I have made them. 8 But Noah found grace in the eyes of the LORD.</a:t>
            </a:r>
          </a:p>
          <a:p>
            <a:r>
              <a:rPr lang="en-US" b="1" dirty="0"/>
              <a:t>Duet. 7:6-7 </a:t>
            </a:r>
            <a:r>
              <a:rPr lang="en-US" dirty="0"/>
              <a:t>- For thou art an holy people unto the LORD thy God: the LORD thy God hath chosen thee to be a special people unto himself, above all people that are upon the face of the earth. 7 The LORD did not set his love upon you, nor choose you, because ye were more in number than any people; </a:t>
            </a:r>
            <a:r>
              <a:rPr lang="en-US" b="1" dirty="0"/>
              <a:t>for ye were the fewest of all people</a:t>
            </a:r>
            <a:r>
              <a:rPr lang="en-US" dirty="0"/>
              <a:t>:</a:t>
            </a:r>
          </a:p>
          <a:p>
            <a:r>
              <a:rPr lang="en-US" b="1" dirty="0"/>
              <a:t>Rom. 11:1-5 </a:t>
            </a:r>
            <a:r>
              <a:rPr lang="en-US" b="0" dirty="0"/>
              <a:t>-  I say then, Hath God cast away his people? God forbid. For I also am an Israelite, of the seed of Abraham, of the tribe of Benjamin. 2 God hath not cast away his people which he foreknew. Wot ye not what the scripture saith of Elias? how he </a:t>
            </a:r>
            <a:r>
              <a:rPr lang="en-US" b="0" dirty="0" err="1"/>
              <a:t>maketh</a:t>
            </a:r>
            <a:r>
              <a:rPr lang="en-US" b="0" dirty="0"/>
              <a:t> intercession to God against Israel, saying, 3 Lord, they have killed thy prophets, and </a:t>
            </a:r>
            <a:r>
              <a:rPr lang="en-US" b="0" dirty="0" err="1"/>
              <a:t>digged</a:t>
            </a:r>
            <a:r>
              <a:rPr lang="en-US" b="0" dirty="0"/>
              <a:t> down thine altars; and I am left alone, and they seek my life. 4 But what saith the answer of God unto him? I have reserved to myself seven thousand men, who have not bowed the knee to the image of Baal. </a:t>
            </a:r>
            <a:r>
              <a:rPr lang="en-US" b="1" dirty="0"/>
              <a:t>5 Even so then at this present time also there is a remnant according to the election of grace</a:t>
            </a:r>
            <a:r>
              <a:rPr lang="en-US" b="0" dirty="0"/>
              <a:t>. (see 1 Kings 19:1-18).</a:t>
            </a:r>
          </a:p>
          <a:p>
            <a:r>
              <a:rPr lang="en-US" b="1" dirty="0"/>
              <a:t>Lk. 13:23-24 </a:t>
            </a:r>
            <a:r>
              <a:rPr lang="en-US" dirty="0"/>
              <a:t>- Then said one unto him, Lord, are there few that be saved? And he said unto them, 24 Strive to enter in at the strait gate: for many, I say unto you, will seek to enter in, and shall not be able.</a:t>
            </a:r>
            <a:endParaRPr lang="en-US" dirty="0">
              <a:effectLst/>
            </a:endParaRPr>
          </a:p>
          <a:p>
            <a:r>
              <a:rPr lang="en-US" b="1" dirty="0"/>
              <a:t>Lk. 14:25-35 - READ COMMENT</a:t>
            </a:r>
          </a:p>
        </p:txBody>
      </p:sp>
      <p:sp>
        <p:nvSpPr>
          <p:cNvPr id="4" name="Slide Number Placeholder 3"/>
          <p:cNvSpPr>
            <a:spLocks noGrp="1"/>
          </p:cNvSpPr>
          <p:nvPr>
            <p:ph type="sldNum" sz="quarter" idx="5"/>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137566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419600"/>
            <a:ext cx="6858000" cy="4461510"/>
          </a:xfrm>
        </p:spPr>
        <p:txBody>
          <a:bodyPr/>
          <a:lstStyle/>
          <a:p>
            <a:r>
              <a:rPr lang="en-US" b="1" dirty="0"/>
              <a:t>1 Tim. 2:3-4 </a:t>
            </a:r>
            <a:r>
              <a:rPr lang="en-US" dirty="0"/>
              <a:t>- For this is good and acceptable in the sight of God our </a:t>
            </a:r>
            <a:r>
              <a:rPr lang="en-US" dirty="0" err="1"/>
              <a:t>Saviour</a:t>
            </a:r>
            <a:r>
              <a:rPr lang="en-US" dirty="0"/>
              <a:t>; 4 Who will have all men to be saved, and to come unto the knowledge of the truth.</a:t>
            </a:r>
          </a:p>
          <a:p>
            <a:r>
              <a:rPr lang="en-US" b="1" dirty="0"/>
              <a:t>Jn. 3:16-17 </a:t>
            </a:r>
            <a:r>
              <a:rPr lang="en-US" b="0" dirty="0"/>
              <a:t>- For God so loved the world, that he gave his only begotten Son, that whosoever believeth in him should not perish, but have everlasting life. 17 For God sent not his Son into the world to condemn the world; but that the world through him might be saved.</a:t>
            </a:r>
          </a:p>
          <a:p>
            <a:r>
              <a:rPr lang="en-US" b="1" dirty="0"/>
              <a:t>Rom. 5:8-9</a:t>
            </a:r>
            <a:r>
              <a:rPr lang="en-US" b="0" dirty="0"/>
              <a:t> - But God </a:t>
            </a:r>
            <a:r>
              <a:rPr lang="en-US" b="0" dirty="0" err="1"/>
              <a:t>commendeth</a:t>
            </a:r>
            <a:r>
              <a:rPr lang="en-US" b="0" dirty="0"/>
              <a:t> his love toward us, in that, while we were yet sinners, Christ died for us. 9 Much more then, being now justified by his blood, we shall be saved from wrath through him.</a:t>
            </a:r>
          </a:p>
          <a:p>
            <a:r>
              <a:rPr lang="en-US" b="1" dirty="0"/>
              <a:t>2 Pet. 3:9 </a:t>
            </a:r>
            <a:r>
              <a:rPr lang="en-US" dirty="0"/>
              <a:t>- The Lord is not slack concerning his promise, as some men count slackness; but is longsuffering to us-ward, not willing that any should perish, but that all should come to repentance.</a:t>
            </a:r>
          </a:p>
          <a:p>
            <a:r>
              <a:rPr lang="en-US" b="1" dirty="0"/>
              <a:t>Ezekiel 33:11 </a:t>
            </a:r>
            <a:r>
              <a:rPr lang="en-US" dirty="0"/>
              <a:t>-  Say unto them, As I live, saith the Lord GOD, I have no pleasure in the death of the wicked; but that the wicked turn from his way and live: turn ye, turn ye from your evil ways; for why will ye die, O house of Israel?</a:t>
            </a:r>
          </a:p>
          <a:p>
            <a:r>
              <a:rPr lang="en-US" b="1" dirty="0"/>
              <a:t>Matt. 11:28-30 </a:t>
            </a:r>
            <a:r>
              <a:rPr lang="en-US" dirty="0"/>
              <a:t>- Come unto me, all ye that </a:t>
            </a:r>
            <a:r>
              <a:rPr lang="en-US" dirty="0" err="1"/>
              <a:t>labour</a:t>
            </a:r>
            <a:r>
              <a:rPr lang="en-US" dirty="0"/>
              <a:t> and are heavy laden, and I will give you rest. 29 Take my yoke upon you, and learn of me; for I am meek and lowly in heart: and ye shall find rest unto your souls. 30 For my yoke is easy, and my burden is light.</a:t>
            </a:r>
          </a:p>
        </p:txBody>
      </p:sp>
      <p:sp>
        <p:nvSpPr>
          <p:cNvPr id="4" name="Slide Number Placeholder 3"/>
          <p:cNvSpPr>
            <a:spLocks noGrp="1"/>
          </p:cNvSpPr>
          <p:nvPr>
            <p:ph type="sldNum" sz="quarter" idx="5"/>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3112649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238999" cy="5203825"/>
          </a:xfrm>
        </p:spPr>
        <p:txBody>
          <a:bodyPr/>
          <a:lstStyle/>
          <a:p>
            <a:r>
              <a:rPr lang="en-US" b="1" dirty="0"/>
              <a:t>Matt. 7:7-8 </a:t>
            </a:r>
            <a:r>
              <a:rPr lang="en-US" dirty="0"/>
              <a:t>-  Ask, and it shall be given you; seek, and ye shall find; knock, and it shall be opened unto you: 8 For every one that </a:t>
            </a:r>
            <a:r>
              <a:rPr lang="en-US" dirty="0" err="1"/>
              <a:t>asketh</a:t>
            </a:r>
            <a:r>
              <a:rPr lang="en-US" dirty="0"/>
              <a:t> </a:t>
            </a:r>
            <a:r>
              <a:rPr lang="en-US" dirty="0" err="1"/>
              <a:t>receiveth</a:t>
            </a:r>
            <a:r>
              <a:rPr lang="en-US" dirty="0"/>
              <a:t>; and he that </a:t>
            </a:r>
            <a:r>
              <a:rPr lang="en-US" dirty="0" err="1"/>
              <a:t>seeketh</a:t>
            </a:r>
            <a:r>
              <a:rPr lang="en-US" dirty="0"/>
              <a:t> </a:t>
            </a:r>
            <a:r>
              <a:rPr lang="en-US" dirty="0" err="1"/>
              <a:t>findeth</a:t>
            </a:r>
            <a:r>
              <a:rPr lang="en-US" dirty="0"/>
              <a:t>; and to him that </a:t>
            </a:r>
            <a:r>
              <a:rPr lang="en-US" dirty="0" err="1"/>
              <a:t>knocketh</a:t>
            </a:r>
            <a:r>
              <a:rPr lang="en-US" dirty="0"/>
              <a:t> it shall be opened. 14 4 Because strait is the gate, and narrow is the way, which leadeth unto life, and few there be that find it.</a:t>
            </a:r>
          </a:p>
          <a:p>
            <a:r>
              <a:rPr lang="en-US" b="1" dirty="0"/>
              <a:t>Gal. 1:13-14 </a:t>
            </a:r>
            <a:r>
              <a:rPr lang="en-US" dirty="0"/>
              <a:t>- For ye have heard of my conversation in time past in the Jews' religion, how that beyond measure I persecuted the church of God, and wasted it: 14 And profited in the Jews' religion above many my equals in mine own nation, being more exceedingly zealous of the traditions of my fathers.</a:t>
            </a:r>
          </a:p>
          <a:p>
            <a:r>
              <a:rPr lang="en-US" b="1" dirty="0"/>
              <a:t>Acts 23:1 </a:t>
            </a:r>
            <a:r>
              <a:rPr lang="en-US" dirty="0"/>
              <a:t>- And Paul, earnestly beholding the council, said, Men and brethren, I have lived in all good conscience before God until this day.</a:t>
            </a:r>
          </a:p>
          <a:p>
            <a:r>
              <a:rPr lang="en-US" b="1" dirty="0"/>
              <a:t>Acts 26:9-12 </a:t>
            </a:r>
            <a:r>
              <a:rPr lang="en-US" dirty="0"/>
              <a:t>- verily thought with myself, that I ought to do many things contrary to the name of Jesus of Nazareth. 10 Which thing I also did in Jerusalem: and many of the saints did I shut up in prison, having received authority from the chief priests; and when they were put to death, I gave my voice against them. 11 And I punished them oft in every synagogue, and compelled them to blaspheme; and being exceedingly mad against them, I persecuted them even unto strange cities. 12  Whereupon as I went to Damascus with authority and commission from the chief priests,</a:t>
            </a:r>
          </a:p>
          <a:p>
            <a:r>
              <a:rPr lang="en-US" b="1" dirty="0"/>
              <a:t>Matt. 7:24-25 </a:t>
            </a:r>
            <a:r>
              <a:rPr lang="en-US" dirty="0"/>
              <a:t>- Therefore whosoever heareth these sayings of mine, and doeth them, I will liken him unto a wise man, which built his house upon a rock: 25 And the rain descended, and the floods came, and the winds blew, and beat upon that house; and it fell not: for it was founded upon a rock.</a:t>
            </a:r>
          </a:p>
          <a:p>
            <a:r>
              <a:rPr lang="en-US" b="1" dirty="0"/>
              <a:t>2 Cor. 13:5 </a:t>
            </a:r>
            <a:r>
              <a:rPr lang="en-US" dirty="0"/>
              <a:t>-  Examine yourselves, whether ye be in the faith; prove your own selves. Know ye not your own selves, how that Jesus Christ is in you, except ye be reprobates?</a:t>
            </a:r>
          </a:p>
          <a:p>
            <a:r>
              <a:rPr lang="en-US" b="1" dirty="0"/>
              <a:t>Lk. 14:15-20 </a:t>
            </a:r>
            <a:r>
              <a:rPr lang="en-US" dirty="0"/>
              <a:t>- 5 And when one of them that sat at meat with him heard these things, he said unto him, Blessed is he that shall eat bread in the kingdom of God. 16 Then said he unto him, A certain man made a great supper, and bade many: 17 And sent his servant at supper time to say to them that were bidden, Come; for all things are now ready. 18 And they all with one consent began to make excuse. The first said unto him, I have bought a piece of ground, and I must needs go and see it: I pray thee have me excused. 19 And another said, I have bought five yoke of oxen, and I go to prove them: I pray thee have me excused. 20 And another said, I have married a wife, and therefore I cannot come.</a:t>
            </a:r>
          </a:p>
          <a:p>
            <a:r>
              <a:rPr lang="en-US" b="1" dirty="0"/>
              <a:t>Lk. 14:26-27 </a:t>
            </a:r>
            <a:r>
              <a:rPr lang="en-US" dirty="0"/>
              <a:t>-  If any man come to me, and hate not his father, and mother, and wife, and children, and brethren, and sisters, yea, and his own life also, he cannot be my disciple. 27 And whosoever doth not bear his cross, and come after me, cannot be my disciple.</a:t>
            </a:r>
          </a:p>
          <a:p>
            <a:r>
              <a:rPr lang="en-US" b="1" dirty="0"/>
              <a:t>Lk. 18:18-23 </a:t>
            </a:r>
            <a:r>
              <a:rPr lang="en-US" dirty="0"/>
              <a:t>- 8 And a certain ruler asked him, saying, Good Master, what shall I do to inherit eternal life? 19 And Jesus said unto him, Why </a:t>
            </a:r>
            <a:r>
              <a:rPr lang="en-US" dirty="0" err="1"/>
              <a:t>callest</a:t>
            </a:r>
            <a:r>
              <a:rPr lang="en-US" dirty="0"/>
              <a:t> thou me good? none is good, save one, that is, God. 20 Thou </a:t>
            </a:r>
            <a:r>
              <a:rPr lang="en-US" dirty="0" err="1"/>
              <a:t>knowest</a:t>
            </a:r>
            <a:r>
              <a:rPr lang="en-US" dirty="0"/>
              <a:t> the commandments, Do not commit adultery, Do not kill, Do not steal, Do not bear false witness, </a:t>
            </a:r>
            <a:r>
              <a:rPr lang="en-US" dirty="0" err="1"/>
              <a:t>Honour</a:t>
            </a:r>
            <a:r>
              <a:rPr lang="en-US" dirty="0"/>
              <a:t> thy father and thy mother. 21 And he said, All these have I kept from my youth up. 22 Now when Jesus heard these things, he said unto him, Yet </a:t>
            </a:r>
            <a:r>
              <a:rPr lang="en-US" dirty="0" err="1"/>
              <a:t>lackest</a:t>
            </a:r>
            <a:r>
              <a:rPr lang="en-US" dirty="0"/>
              <a:t> thou one thing: sell all that thou hast, and distribute unto the poor, and thou shalt have treasure in heaven: and come, follow me. 23 And when he heard this, he was very sorrowful: for he was very rich.</a:t>
            </a:r>
          </a:p>
          <a:p>
            <a:r>
              <a:rPr lang="en-US" b="1" dirty="0"/>
              <a:t>Acts 14:22 </a:t>
            </a:r>
            <a:r>
              <a:rPr lang="en-US" dirty="0"/>
              <a:t>- (Paul &amp; Barnabas in </a:t>
            </a:r>
            <a:r>
              <a:rPr lang="en-US" dirty="0" err="1"/>
              <a:t>Derbe</a:t>
            </a:r>
            <a:r>
              <a:rPr lang="en-US" dirty="0"/>
              <a:t>) Confirming the souls of the disciples, and exhorting them to continue in the faith, and that </a:t>
            </a:r>
            <a:r>
              <a:rPr lang="en-US" b="1" dirty="0"/>
              <a:t>we must through much tribulation enter into the kingdom of God.</a:t>
            </a:r>
          </a:p>
        </p:txBody>
      </p:sp>
      <p:sp>
        <p:nvSpPr>
          <p:cNvPr id="4" name="Slide Number Placeholder 3"/>
          <p:cNvSpPr>
            <a:spLocks noGrp="1"/>
          </p:cNvSpPr>
          <p:nvPr>
            <p:ph type="sldNum" sz="quarter" idx="5"/>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2695249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975225"/>
          </a:xfrm>
        </p:spPr>
        <p:txBody>
          <a:bodyPr/>
          <a:lstStyle/>
          <a:p>
            <a:r>
              <a:rPr lang="en-US" b="1" dirty="0"/>
              <a:t>Rom. 3:23 </a:t>
            </a:r>
            <a:r>
              <a:rPr lang="en-US" dirty="0"/>
              <a:t>- For all have sinned, and come short of the glory of God;</a:t>
            </a:r>
          </a:p>
          <a:p>
            <a:r>
              <a:rPr lang="en-US" b="1" dirty="0"/>
              <a:t>2 Tim. 1:8-9 </a:t>
            </a:r>
            <a:r>
              <a:rPr lang="en-US" dirty="0"/>
              <a:t>- Be not thou therefore ashamed of the testimony of our Lord, nor of me his prisoner: but be thou partaker of the afflictions of the gospel according to the power of God; 9 Who hath saved us, and called us with an holy calling, </a:t>
            </a:r>
            <a:r>
              <a:rPr lang="en-US" b="1" dirty="0"/>
              <a:t>not according to our works</a:t>
            </a:r>
            <a:r>
              <a:rPr lang="en-US" dirty="0"/>
              <a:t>, but according to his own purpose and grace, which was given us in Christ Jesus before the world began,</a:t>
            </a:r>
          </a:p>
          <a:p>
            <a:r>
              <a:rPr lang="en-US" b="1" dirty="0"/>
              <a:t>Eph. 2:8-9 </a:t>
            </a:r>
            <a:r>
              <a:rPr lang="en-US" dirty="0"/>
              <a:t>- For by </a:t>
            </a:r>
            <a:r>
              <a:rPr lang="en-US" b="1" dirty="0"/>
              <a:t>grace are ye saved through faith; and that not of yourselves</a:t>
            </a:r>
            <a:r>
              <a:rPr lang="en-US" dirty="0"/>
              <a:t>: it is the gift of God: 9 Not of works, lest any man should boast.</a:t>
            </a:r>
          </a:p>
          <a:p>
            <a:r>
              <a:rPr lang="en-US" b="1" dirty="0"/>
              <a:t>Matt. 19:25 </a:t>
            </a:r>
            <a:r>
              <a:rPr lang="en-US" dirty="0"/>
              <a:t>- When his disciples heard it, they were exceedingly amazed, saying</a:t>
            </a:r>
            <a:r>
              <a:rPr lang="en-US" b="1" dirty="0"/>
              <a:t>, Who then can be saved? </a:t>
            </a:r>
          </a:p>
          <a:p>
            <a:r>
              <a:rPr lang="en-US" b="1" dirty="0"/>
              <a:t>Acts 2:21 </a:t>
            </a:r>
            <a:r>
              <a:rPr lang="en-US" b="0" dirty="0"/>
              <a:t>- And it shall come to pass, that whosoever shall call on the name of the Lord shall be saved.</a:t>
            </a:r>
          </a:p>
          <a:p>
            <a:r>
              <a:rPr lang="en-US" b="1" dirty="0"/>
              <a:t>Rom. 10:13 - </a:t>
            </a:r>
            <a:r>
              <a:rPr lang="en-US" b="0" dirty="0"/>
              <a:t>For whosoever shall call upon the name of the Lord shall be saved. </a:t>
            </a:r>
          </a:p>
          <a:p>
            <a:r>
              <a:rPr lang="en-US" b="1" dirty="0"/>
              <a:t>Matt. 7:21 </a:t>
            </a:r>
            <a:r>
              <a:rPr lang="en-US" b="0" dirty="0"/>
              <a:t>- </a:t>
            </a:r>
            <a:r>
              <a:rPr lang="en-US" b="1" dirty="0"/>
              <a:t>Not every one that saith unto me, Lord, Lord</a:t>
            </a:r>
            <a:r>
              <a:rPr lang="en-US" b="0" dirty="0"/>
              <a:t>, shall enter into the kingdom of heaven; but he that doeth the will of my Father which is in heaven</a:t>
            </a:r>
            <a:r>
              <a:rPr lang="en-US" b="1" dirty="0"/>
              <a:t>.</a:t>
            </a:r>
          </a:p>
          <a:p>
            <a:r>
              <a:rPr lang="en-US" b="1" dirty="0"/>
              <a:t>Acts 9:9-11 </a:t>
            </a:r>
            <a:r>
              <a:rPr lang="en-US" b="0" dirty="0"/>
              <a:t>- And he was three days without sight, and neither did eat nor drink. 10 And there was a certain disciple at Damascus, named Ananias; and to him said the Lord in a vision, Ananias. And he said, Behold, I am here, Lord. 11 And the Lord said unto him, Arise, and go into the street which is called Straight, and enquire in the house of Judas for one called Saul, of Tarsus: for, behold, he </a:t>
            </a:r>
            <a:r>
              <a:rPr lang="en-US" b="0" dirty="0" err="1"/>
              <a:t>prayeth</a:t>
            </a:r>
            <a:r>
              <a:rPr lang="en-US" b="0" dirty="0"/>
              <a:t>,</a:t>
            </a:r>
          </a:p>
          <a:p>
            <a:r>
              <a:rPr lang="en-US" b="1" dirty="0"/>
              <a:t>Acts 2:23-28 </a:t>
            </a:r>
            <a:r>
              <a:rPr lang="en-US" b="0" dirty="0"/>
              <a:t>-  Therefore let all the house of Israel know assuredly, that God hath made that same Jesus, whom ye have crucified, both Lord and Christ. 37 Now when they heard this, they were pricked in their heart, and said unto Peter and to the rest of the apostles, Men and brethren, what shall we do? 38 Then Peter said unto them, Repent, and be baptized every one of you in the name of Jesus Christ for the remission of sins, and ye shall receive the gift of the Holy Ghost.</a:t>
            </a:r>
          </a:p>
          <a:p>
            <a:r>
              <a:rPr lang="en-US" b="1" dirty="0"/>
              <a:t>Acts 22:16 </a:t>
            </a:r>
            <a:r>
              <a:rPr lang="en-US" b="0" dirty="0"/>
              <a:t>-  And now why </a:t>
            </a:r>
            <a:r>
              <a:rPr lang="en-US" b="0" dirty="0" err="1"/>
              <a:t>tarriest</a:t>
            </a:r>
            <a:r>
              <a:rPr lang="en-US" b="0" dirty="0"/>
              <a:t> thou? arise, and be baptized, and wash away thy sins, calling on the name of the Lord.</a:t>
            </a:r>
          </a:p>
          <a:p>
            <a:r>
              <a:rPr lang="en-US" b="1" dirty="0"/>
              <a:t>Matt. 7:21-23 </a:t>
            </a:r>
            <a:r>
              <a:rPr lang="en-US" b="0" dirty="0"/>
              <a:t>- 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p>
          <a:p>
            <a:r>
              <a:rPr lang="en-US" b="1" dirty="0"/>
              <a:t>Heb. 5:8-9 </a:t>
            </a:r>
            <a:r>
              <a:rPr lang="en-US" b="0" dirty="0"/>
              <a:t>- Though he were a Son, yet learned he obedience by the things which he suffered; 9 And being made perfect, he became the author of eternal salvation unto all them that obey him;</a:t>
            </a:r>
          </a:p>
          <a:p>
            <a:r>
              <a:rPr lang="en-US" b="1" dirty="0"/>
              <a:t>Lk. 6:46 </a:t>
            </a:r>
            <a:r>
              <a:rPr lang="en-US" b="0" dirty="0"/>
              <a:t>-  And why call ye me, Lord, Lord, and do not the things which I say? </a:t>
            </a:r>
          </a:p>
          <a:p>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685879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3244543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08374" y="4321176"/>
            <a:ext cx="7054425" cy="47204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2017621" indent="-774885">
              <a:defRPr>
                <a:solidFill>
                  <a:schemeClr val="tx1"/>
                </a:solidFill>
                <a:latin typeface="Century Gothic" panose="020B0502020202020204" pitchFamily="34" charset="0"/>
              </a:defRPr>
            </a:lvl2pPr>
            <a:lvl3pPr marL="3105380" indent="-619906">
              <a:defRPr>
                <a:solidFill>
                  <a:schemeClr val="tx1"/>
                </a:solidFill>
                <a:latin typeface="Century Gothic" panose="020B0502020202020204" pitchFamily="34" charset="0"/>
              </a:defRPr>
            </a:lvl3pPr>
            <a:lvl4pPr marL="4345196" indent="-619906">
              <a:defRPr>
                <a:solidFill>
                  <a:schemeClr val="tx1"/>
                </a:solidFill>
                <a:latin typeface="Century Gothic" panose="020B0502020202020204" pitchFamily="34" charset="0"/>
              </a:defRPr>
            </a:lvl4pPr>
            <a:lvl5pPr marL="5587933" indent="-619906">
              <a:defRPr>
                <a:solidFill>
                  <a:schemeClr val="tx1"/>
                </a:solidFill>
                <a:latin typeface="Century Gothic" panose="020B0502020202020204" pitchFamily="34" charset="0"/>
              </a:defRPr>
            </a:lvl5pPr>
            <a:lvl6pPr marL="6430071" indent="-619906" defTabSz="842138" eaLnBrk="0" fontAlgn="base" hangingPunct="0">
              <a:spcBef>
                <a:spcPct val="0"/>
              </a:spcBef>
              <a:spcAft>
                <a:spcPct val="0"/>
              </a:spcAft>
              <a:defRPr>
                <a:solidFill>
                  <a:schemeClr val="tx1"/>
                </a:solidFill>
                <a:latin typeface="Century Gothic" panose="020B0502020202020204" pitchFamily="34" charset="0"/>
              </a:defRPr>
            </a:lvl6pPr>
            <a:lvl7pPr marL="7272213" indent="-619906" defTabSz="842138" eaLnBrk="0" fontAlgn="base" hangingPunct="0">
              <a:spcBef>
                <a:spcPct val="0"/>
              </a:spcBef>
              <a:spcAft>
                <a:spcPct val="0"/>
              </a:spcAft>
              <a:defRPr>
                <a:solidFill>
                  <a:schemeClr val="tx1"/>
                </a:solidFill>
                <a:latin typeface="Century Gothic" panose="020B0502020202020204" pitchFamily="34" charset="0"/>
              </a:defRPr>
            </a:lvl7pPr>
            <a:lvl8pPr marL="8114347" indent="-619906" defTabSz="842138" eaLnBrk="0" fontAlgn="base" hangingPunct="0">
              <a:spcBef>
                <a:spcPct val="0"/>
              </a:spcBef>
              <a:spcAft>
                <a:spcPct val="0"/>
              </a:spcAft>
              <a:defRPr>
                <a:solidFill>
                  <a:schemeClr val="tx1"/>
                </a:solidFill>
                <a:latin typeface="Century Gothic" panose="020B0502020202020204" pitchFamily="34" charset="0"/>
              </a:defRPr>
            </a:lvl8pPr>
            <a:lvl9pPr marL="8956483" indent="-619906" defTabSz="842138"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9</a:t>
            </a:fld>
            <a:endParaRPr lang="en-US" altLang="en-US"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reeform 4" descr="Map of Europe"/>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3/16/2020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3/16/2020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3/16/2020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3/16/2020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3/16/2020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3/16/2020</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3/16/2020</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3/16/2020</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3/16/2020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3/16/2020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3/16/2020</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latin typeface="Candara" panose="020E0502030303020204" pitchFamily="34" charset="0"/>
              </a:rPr>
              <a:t>“…few there be that find it”</a:t>
            </a:r>
          </a:p>
        </p:txBody>
      </p:sp>
      <p:sp>
        <p:nvSpPr>
          <p:cNvPr id="3" name="Subtitle 2"/>
          <p:cNvSpPr>
            <a:spLocks noGrp="1"/>
          </p:cNvSpPr>
          <p:nvPr>
            <p:ph type="subTitle" idx="1"/>
          </p:nvPr>
        </p:nvSpPr>
        <p:spPr>
          <a:xfrm>
            <a:off x="2132012" y="5029200"/>
            <a:ext cx="6934202" cy="1143000"/>
          </a:xfrm>
        </p:spPr>
        <p:txBody>
          <a:bodyPr>
            <a:normAutofit/>
          </a:bodyPr>
          <a:lstStyle/>
          <a:p>
            <a:r>
              <a:rPr lang="en-US" sz="2800" dirty="0">
                <a:latin typeface="Candara" panose="020E0502030303020204" pitchFamily="34" charset="0"/>
              </a:rPr>
              <a:t>Matthew 7:13-14</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7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3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A70B-5719-4F35-A47F-2D7439432B4E}"/>
              </a:ext>
            </a:extLst>
          </p:cNvPr>
          <p:cNvSpPr>
            <a:spLocks noGrp="1"/>
          </p:cNvSpPr>
          <p:nvPr>
            <p:ph type="title"/>
          </p:nvPr>
        </p:nvSpPr>
        <p:spPr>
          <a:xfrm>
            <a:off x="608012" y="274638"/>
            <a:ext cx="10363202" cy="944562"/>
          </a:xfrm>
        </p:spPr>
        <p:txBody>
          <a:bodyPr/>
          <a:lstStyle/>
          <a:p>
            <a:r>
              <a:rPr lang="en-US" b="1" dirty="0">
                <a:latin typeface="Candara" panose="020E0502030303020204" pitchFamily="34" charset="0"/>
              </a:rPr>
              <a:t>Matthew 7:13-14</a:t>
            </a:r>
          </a:p>
        </p:txBody>
      </p:sp>
      <p:sp>
        <p:nvSpPr>
          <p:cNvPr id="4" name="Rectangle 3">
            <a:extLst>
              <a:ext uri="{FF2B5EF4-FFF2-40B4-BE49-F238E27FC236}">
                <a16:creationId xmlns:a16="http://schemas.microsoft.com/office/drawing/2014/main" id="{9CB9D699-B3C5-46EA-B498-8648879B667F}"/>
              </a:ext>
            </a:extLst>
          </p:cNvPr>
          <p:cNvSpPr/>
          <p:nvPr/>
        </p:nvSpPr>
        <p:spPr>
          <a:xfrm>
            <a:off x="2335445" y="3877811"/>
            <a:ext cx="4724400" cy="457200"/>
          </a:xfrm>
          <a:prstGeom prst="rect">
            <a:avLst/>
          </a:prstGeom>
          <a:solidFill>
            <a:schemeClr val="bg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3" name="Content Placeholder 2">
            <a:extLst>
              <a:ext uri="{FF2B5EF4-FFF2-40B4-BE49-F238E27FC236}">
                <a16:creationId xmlns:a16="http://schemas.microsoft.com/office/drawing/2014/main" id="{595D98E9-02DF-4A3A-930F-076363D47FE7}"/>
              </a:ext>
            </a:extLst>
          </p:cNvPr>
          <p:cNvSpPr>
            <a:spLocks noGrp="1"/>
          </p:cNvSpPr>
          <p:nvPr>
            <p:ph idx="1"/>
          </p:nvPr>
        </p:nvSpPr>
        <p:spPr>
          <a:xfrm>
            <a:off x="608012" y="1828800"/>
            <a:ext cx="10896600" cy="4343400"/>
          </a:xfrm>
        </p:spPr>
        <p:txBody>
          <a:bodyPr>
            <a:normAutofit/>
          </a:bodyPr>
          <a:lstStyle/>
          <a:p>
            <a:pPr marL="45720" indent="0">
              <a:buNone/>
            </a:pPr>
            <a:r>
              <a:rPr lang="en-US" sz="3600" b="1" i="1" dirty="0">
                <a:latin typeface="Candara" panose="020E0502030303020204" pitchFamily="34" charset="0"/>
              </a:rPr>
              <a:t>“</a:t>
            </a:r>
            <a:r>
              <a:rPr lang="en-US" sz="3600" b="1" i="1" dirty="0">
                <a:solidFill>
                  <a:schemeClr val="tx2"/>
                </a:solidFill>
                <a:latin typeface="Candara" panose="020E0502030303020204" pitchFamily="34" charset="0"/>
              </a:rPr>
              <a:t>13</a:t>
            </a:r>
            <a:r>
              <a:rPr lang="en-US" sz="3600" b="1" i="1" dirty="0">
                <a:latin typeface="Candara" panose="020E0502030303020204" pitchFamily="34" charset="0"/>
              </a:rPr>
              <a:t> Enter ye in at the strait gate: for wide is the gate, and broad is the way, that leadeth to destruction, and many there be which go in thereat: </a:t>
            </a:r>
            <a:r>
              <a:rPr lang="en-US" sz="3600" b="1" i="1" dirty="0">
                <a:solidFill>
                  <a:schemeClr val="tx2"/>
                </a:solidFill>
                <a:latin typeface="Candara" panose="020E0502030303020204" pitchFamily="34" charset="0"/>
              </a:rPr>
              <a:t>14</a:t>
            </a:r>
            <a:r>
              <a:rPr lang="en-US" sz="3600" b="1" i="1" dirty="0">
                <a:latin typeface="Candara" panose="020E0502030303020204" pitchFamily="34" charset="0"/>
              </a:rPr>
              <a:t> Because strait is the gate, and narrow is the way, which leadeth unto life, and few there be that find it:</a:t>
            </a:r>
          </a:p>
        </p:txBody>
      </p:sp>
    </p:spTree>
    <p:extLst>
      <p:ext uri="{BB962C8B-B14F-4D97-AF65-F5344CB8AC3E}">
        <p14:creationId xmlns:p14="http://schemas.microsoft.com/office/powerpoint/2010/main" val="766244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CF493-ED1F-4DE1-9FA6-5FAB2A5A933A}"/>
              </a:ext>
            </a:extLst>
          </p:cNvPr>
          <p:cNvSpPr>
            <a:spLocks noGrp="1"/>
          </p:cNvSpPr>
          <p:nvPr>
            <p:ph type="title"/>
          </p:nvPr>
        </p:nvSpPr>
        <p:spPr>
          <a:xfrm>
            <a:off x="608012" y="274638"/>
            <a:ext cx="10363202" cy="944562"/>
          </a:xfrm>
        </p:spPr>
        <p:txBody>
          <a:bodyPr/>
          <a:lstStyle/>
          <a:p>
            <a:r>
              <a:rPr lang="en-US"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82E008E-8E4E-4562-8CB5-7BEE94BE11C3}"/>
              </a:ext>
            </a:extLst>
          </p:cNvPr>
          <p:cNvSpPr>
            <a:spLocks noGrp="1"/>
          </p:cNvSpPr>
          <p:nvPr>
            <p:ph idx="1"/>
          </p:nvPr>
        </p:nvSpPr>
        <p:spPr>
          <a:xfrm>
            <a:off x="608012" y="1600200"/>
            <a:ext cx="10972800" cy="4597167"/>
          </a:xfrm>
        </p:spPr>
        <p:txBody>
          <a:bodyPr>
            <a:normAutofit/>
          </a:bodyPr>
          <a:lstStyle/>
          <a:p>
            <a:pPr marL="45720" indent="0">
              <a:buNone/>
            </a:pPr>
            <a:r>
              <a:rPr lang="en-US" sz="3200" b="1" dirty="0">
                <a:latin typeface="Candara" panose="020E0502030303020204" pitchFamily="34" charset="0"/>
              </a:rPr>
              <a:t>Many believe in heaven and most think they will go there</a:t>
            </a:r>
          </a:p>
          <a:p>
            <a:pPr marL="45720" indent="0">
              <a:buNone/>
            </a:pPr>
            <a:r>
              <a:rPr lang="en-US" sz="3200" b="1" dirty="0">
                <a:latin typeface="Candara" panose="020E0502030303020204" pitchFamily="34" charset="0"/>
              </a:rPr>
              <a:t>Will the majority be saved?</a:t>
            </a:r>
          </a:p>
          <a:p>
            <a:pPr marL="45720" indent="0">
              <a:buNone/>
            </a:pPr>
            <a:r>
              <a:rPr lang="en-US" sz="3200" b="1" dirty="0">
                <a:latin typeface="Candara" panose="020E0502030303020204" pitchFamily="34" charset="0"/>
              </a:rPr>
              <a:t>Or, will only a few be saved?</a:t>
            </a:r>
          </a:p>
          <a:p>
            <a:pPr marL="45720" indent="0">
              <a:buNone/>
            </a:pPr>
            <a:endParaRPr lang="en-US" sz="3200" b="1" dirty="0">
              <a:latin typeface="Candara" panose="020E0502030303020204" pitchFamily="34" charset="0"/>
            </a:endParaRPr>
          </a:p>
          <a:p>
            <a:pPr marL="45720" indent="0" algn="ctr">
              <a:buNone/>
            </a:pPr>
            <a:r>
              <a:rPr lang="en-US" sz="6000" b="1" dirty="0">
                <a:solidFill>
                  <a:schemeClr val="tx2"/>
                </a:solidFill>
                <a:latin typeface="Candara" panose="020E0502030303020204" pitchFamily="34" charset="0"/>
              </a:rPr>
              <a:t>What does the Bible teach?</a:t>
            </a:r>
          </a:p>
          <a:p>
            <a:pPr marL="45720" indent="0">
              <a:buNone/>
            </a:pPr>
            <a:endParaRPr lang="en-US" sz="3200" b="1" dirty="0">
              <a:latin typeface="Candara" panose="020E0502030303020204" pitchFamily="34" charset="0"/>
            </a:endParaRPr>
          </a:p>
        </p:txBody>
      </p:sp>
    </p:spTree>
    <p:extLst>
      <p:ext uri="{BB962C8B-B14F-4D97-AF65-F5344CB8AC3E}">
        <p14:creationId xmlns:p14="http://schemas.microsoft.com/office/powerpoint/2010/main" val="13998600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4470-CFC9-4675-9F6F-899C2295B3F1}"/>
              </a:ext>
            </a:extLst>
          </p:cNvPr>
          <p:cNvSpPr>
            <a:spLocks noGrp="1"/>
          </p:cNvSpPr>
          <p:nvPr>
            <p:ph type="title"/>
          </p:nvPr>
        </p:nvSpPr>
        <p:spPr>
          <a:xfrm>
            <a:off x="608012" y="274638"/>
            <a:ext cx="10972800" cy="944562"/>
          </a:xfrm>
        </p:spPr>
        <p:txBody>
          <a:bodyPr/>
          <a:lstStyle/>
          <a:p>
            <a:r>
              <a:rPr lang="en-US" b="1" dirty="0">
                <a:latin typeface="Candara" panose="020E0502030303020204" pitchFamily="34" charset="0"/>
              </a:rPr>
              <a:t>The Bible Teaches a few will be saved</a:t>
            </a:r>
          </a:p>
        </p:txBody>
      </p:sp>
      <p:sp>
        <p:nvSpPr>
          <p:cNvPr id="3" name="Content Placeholder 2">
            <a:extLst>
              <a:ext uri="{FF2B5EF4-FFF2-40B4-BE49-F238E27FC236}">
                <a16:creationId xmlns:a16="http://schemas.microsoft.com/office/drawing/2014/main" id="{8D51E902-9915-4F99-BE0C-CC0581D23A7B}"/>
              </a:ext>
            </a:extLst>
          </p:cNvPr>
          <p:cNvSpPr>
            <a:spLocks noGrp="1"/>
          </p:cNvSpPr>
          <p:nvPr>
            <p:ph idx="1"/>
          </p:nvPr>
        </p:nvSpPr>
        <p:spPr>
          <a:xfrm>
            <a:off x="643113" y="1600200"/>
            <a:ext cx="10972800" cy="4983162"/>
          </a:xfrm>
        </p:spPr>
        <p:txBody>
          <a:bodyPr>
            <a:normAutofit lnSpcReduction="10000"/>
          </a:bodyPr>
          <a:lstStyle/>
          <a:p>
            <a:pPr marL="45720" indent="0">
              <a:buNone/>
            </a:pPr>
            <a:r>
              <a:rPr lang="en-US" sz="3200" b="1" dirty="0">
                <a:latin typeface="Candara" panose="020E0502030303020204" pitchFamily="34" charset="0"/>
              </a:rPr>
              <a:t>The righteous have always been a </a:t>
            </a:r>
            <a:r>
              <a:rPr lang="en-US" sz="3200" b="1" i="1" dirty="0">
                <a:latin typeface="Candara" panose="020E0502030303020204" pitchFamily="34" charset="0"/>
              </a:rPr>
              <a:t>“</a:t>
            </a:r>
            <a:r>
              <a:rPr lang="en-US" sz="3200" b="1" i="1" u="sng" dirty="0">
                <a:latin typeface="Candara" panose="020E0502030303020204" pitchFamily="34" charset="0"/>
              </a:rPr>
              <a:t>remnant</a:t>
            </a:r>
            <a:r>
              <a:rPr lang="en-US" sz="3200" b="1" i="1" dirty="0">
                <a:latin typeface="Candara" panose="020E0502030303020204" pitchFamily="34" charset="0"/>
              </a:rPr>
              <a:t>”</a:t>
            </a:r>
          </a:p>
          <a:p>
            <a:pPr lvl="1">
              <a:buFont typeface="Wingdings" panose="05000000000000000000" pitchFamily="2" charset="2"/>
              <a:buChar char="§"/>
            </a:pPr>
            <a:r>
              <a:rPr lang="en-US" sz="2400" dirty="0">
                <a:latin typeface="Candara" panose="020E0502030303020204" pitchFamily="34" charset="0"/>
              </a:rPr>
              <a:t>Genesis 6:5-8; Deuteronomy 7:6-7</a:t>
            </a:r>
          </a:p>
          <a:p>
            <a:pPr>
              <a:buFont typeface="Wingdings" panose="05000000000000000000" pitchFamily="2" charset="2"/>
              <a:buChar char="§"/>
            </a:pPr>
            <a:r>
              <a:rPr lang="en-US" sz="2800" dirty="0">
                <a:latin typeface="Candara" panose="020E0502030303020204" pitchFamily="34" charset="0"/>
              </a:rPr>
              <a:t>The </a:t>
            </a:r>
            <a:r>
              <a:rPr lang="en-US" sz="2800" b="1" i="1" dirty="0">
                <a:latin typeface="Candara" panose="020E0502030303020204" pitchFamily="34" charset="0"/>
              </a:rPr>
              <a:t>“remnant according to the election of grace”</a:t>
            </a:r>
          </a:p>
          <a:p>
            <a:pPr lvl="1">
              <a:buFont typeface="Wingdings" panose="05000000000000000000" pitchFamily="2" charset="2"/>
              <a:buChar char="§"/>
            </a:pPr>
            <a:r>
              <a:rPr lang="en-US" sz="2400" dirty="0">
                <a:latin typeface="Candara" panose="020E0502030303020204" pitchFamily="34" charset="0"/>
              </a:rPr>
              <a:t>Romans 11:1-5; cf. 1 Kings 19 - Elijah</a:t>
            </a:r>
          </a:p>
          <a:p>
            <a:pPr marL="45720" indent="0">
              <a:lnSpc>
                <a:spcPct val="100000"/>
              </a:lnSpc>
              <a:spcBef>
                <a:spcPts val="600"/>
              </a:spcBef>
              <a:buNone/>
            </a:pPr>
            <a:r>
              <a:rPr lang="en-US" sz="3200" b="1" dirty="0">
                <a:latin typeface="Candara" panose="020E0502030303020204" pitchFamily="34" charset="0"/>
              </a:rPr>
              <a:t>Jesus taught that few will be saved </a:t>
            </a:r>
            <a:r>
              <a:rPr lang="en-US" sz="3200" dirty="0">
                <a:latin typeface="Candara" panose="020E0502030303020204" pitchFamily="34" charset="0"/>
              </a:rPr>
              <a:t>- Luke 13:23-24</a:t>
            </a:r>
          </a:p>
          <a:p>
            <a:pPr>
              <a:lnSpc>
                <a:spcPct val="100000"/>
              </a:lnSpc>
              <a:spcBef>
                <a:spcPts val="600"/>
              </a:spcBef>
              <a:buFont typeface="Wingdings" panose="05000000000000000000" pitchFamily="2" charset="2"/>
              <a:buChar char="§"/>
            </a:pPr>
            <a:r>
              <a:rPr lang="en-US" sz="2800" dirty="0">
                <a:latin typeface="Candara" panose="020E0502030303020204" pitchFamily="34" charset="0"/>
              </a:rPr>
              <a:t>In the parable of the sower - Mark 4:14-20</a:t>
            </a:r>
          </a:p>
          <a:p>
            <a:pPr lvl="1">
              <a:lnSpc>
                <a:spcPct val="100000"/>
              </a:lnSpc>
              <a:buFont typeface="Wingdings" panose="05000000000000000000" pitchFamily="2" charset="2"/>
              <a:buChar char="§"/>
            </a:pPr>
            <a:r>
              <a:rPr lang="en-US" sz="2400" dirty="0">
                <a:latin typeface="Candara" panose="020E0502030303020204" pitchFamily="34" charset="0"/>
              </a:rPr>
              <a:t>Only 1 of 3 soils (hearts) would be productive</a:t>
            </a:r>
          </a:p>
          <a:p>
            <a:pPr>
              <a:lnSpc>
                <a:spcPct val="100000"/>
              </a:lnSpc>
              <a:buFont typeface="Wingdings" panose="05000000000000000000" pitchFamily="2" charset="2"/>
              <a:buChar char="§"/>
            </a:pPr>
            <a:r>
              <a:rPr lang="en-US" sz="2800" dirty="0">
                <a:latin typeface="Candara" panose="020E0502030303020204" pitchFamily="34" charset="0"/>
              </a:rPr>
              <a:t>Concerning the nature of true discipleship - Luke 14:25-35</a:t>
            </a:r>
          </a:p>
          <a:p>
            <a:pPr lvl="1">
              <a:lnSpc>
                <a:spcPct val="100000"/>
              </a:lnSpc>
              <a:buFont typeface="Wingdings" panose="05000000000000000000" pitchFamily="2" charset="2"/>
              <a:buChar char="§"/>
            </a:pPr>
            <a:r>
              <a:rPr lang="en-US" sz="2400" dirty="0">
                <a:latin typeface="Candara" panose="020E0502030303020204" pitchFamily="34" charset="0"/>
              </a:rPr>
              <a:t>Discipleship is exacting, comprehensive, sacrificial, compelling, challenging</a:t>
            </a:r>
          </a:p>
          <a:p>
            <a:pPr lvl="1">
              <a:lnSpc>
                <a:spcPct val="100000"/>
              </a:lnSpc>
              <a:buFont typeface="Wingdings" panose="05000000000000000000" pitchFamily="2" charset="2"/>
              <a:buChar char="§"/>
            </a:pPr>
            <a:r>
              <a:rPr lang="en-US" sz="2400" dirty="0">
                <a:latin typeface="Candara" panose="020E0502030303020204" pitchFamily="34" charset="0"/>
              </a:rPr>
              <a:t>We must follow Jesus according to His terms, not ours</a:t>
            </a:r>
          </a:p>
        </p:txBody>
      </p:sp>
    </p:spTree>
    <p:extLst>
      <p:ext uri="{BB962C8B-B14F-4D97-AF65-F5344CB8AC3E}">
        <p14:creationId xmlns:p14="http://schemas.microsoft.com/office/powerpoint/2010/main" val="3137801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25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25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4470-CFC9-4675-9F6F-899C2295B3F1}"/>
              </a:ext>
            </a:extLst>
          </p:cNvPr>
          <p:cNvSpPr>
            <a:spLocks noGrp="1"/>
          </p:cNvSpPr>
          <p:nvPr>
            <p:ph type="title"/>
          </p:nvPr>
        </p:nvSpPr>
        <p:spPr>
          <a:xfrm>
            <a:off x="608012" y="274638"/>
            <a:ext cx="10972800" cy="944562"/>
          </a:xfrm>
        </p:spPr>
        <p:txBody>
          <a:bodyPr/>
          <a:lstStyle/>
          <a:p>
            <a:r>
              <a:rPr lang="en-US" b="1" dirty="0">
                <a:latin typeface="Candara" panose="020E0502030303020204" pitchFamily="34" charset="0"/>
              </a:rPr>
              <a:t>Why only a few will be saved</a:t>
            </a:r>
          </a:p>
        </p:txBody>
      </p:sp>
      <p:sp>
        <p:nvSpPr>
          <p:cNvPr id="3" name="Content Placeholder 2">
            <a:extLst>
              <a:ext uri="{FF2B5EF4-FFF2-40B4-BE49-F238E27FC236}">
                <a16:creationId xmlns:a16="http://schemas.microsoft.com/office/drawing/2014/main" id="{8D51E902-9915-4F99-BE0C-CC0581D23A7B}"/>
              </a:ext>
            </a:extLst>
          </p:cNvPr>
          <p:cNvSpPr>
            <a:spLocks noGrp="1"/>
          </p:cNvSpPr>
          <p:nvPr>
            <p:ph idx="1"/>
          </p:nvPr>
        </p:nvSpPr>
        <p:spPr>
          <a:xfrm>
            <a:off x="643113" y="1600200"/>
            <a:ext cx="10972800" cy="4983162"/>
          </a:xfrm>
        </p:spPr>
        <p:txBody>
          <a:bodyPr>
            <a:normAutofit/>
          </a:bodyPr>
          <a:lstStyle/>
          <a:p>
            <a:pPr marL="45720" indent="0">
              <a:buNone/>
            </a:pPr>
            <a:r>
              <a:rPr lang="en-US" sz="3200" b="1" dirty="0">
                <a:latin typeface="Candara" panose="020E0502030303020204" pitchFamily="34" charset="0"/>
              </a:rPr>
              <a:t>It is </a:t>
            </a:r>
            <a:r>
              <a:rPr lang="en-US" sz="3200" b="1" u="sng" dirty="0">
                <a:solidFill>
                  <a:schemeClr val="tx2"/>
                </a:solidFill>
                <a:latin typeface="Candara" panose="020E0502030303020204" pitchFamily="34" charset="0"/>
              </a:rPr>
              <a:t>NOT</a:t>
            </a:r>
            <a:r>
              <a:rPr lang="en-US" sz="3200" b="1" dirty="0">
                <a:latin typeface="Candara" panose="020E0502030303020204" pitchFamily="34" charset="0"/>
              </a:rPr>
              <a:t> because Jesus wants people to be lost</a:t>
            </a:r>
          </a:p>
          <a:p>
            <a:pPr lvl="1">
              <a:buFont typeface="Wingdings" panose="05000000000000000000" pitchFamily="2" charset="2"/>
              <a:buChar char="§"/>
            </a:pPr>
            <a:r>
              <a:rPr lang="en-US" sz="2400" dirty="0">
                <a:latin typeface="Candara" panose="020E0502030303020204" pitchFamily="34" charset="0"/>
              </a:rPr>
              <a:t>God desires that all men be saved - 1 Timothy 2:3-4</a:t>
            </a:r>
          </a:p>
          <a:p>
            <a:pPr>
              <a:buFont typeface="Wingdings" panose="05000000000000000000" pitchFamily="2" charset="2"/>
              <a:buChar char="§"/>
            </a:pPr>
            <a:r>
              <a:rPr lang="en-US" sz="2800" dirty="0">
                <a:latin typeface="Candara" panose="020E0502030303020204" pitchFamily="34" charset="0"/>
              </a:rPr>
              <a:t>God’s love sent Jesus to save the world - John 3:16-17</a:t>
            </a:r>
          </a:p>
          <a:p>
            <a:pPr>
              <a:buFont typeface="Wingdings" panose="05000000000000000000" pitchFamily="2" charset="2"/>
              <a:buChar char="§"/>
            </a:pPr>
            <a:r>
              <a:rPr lang="en-US" sz="2800" dirty="0">
                <a:latin typeface="Candara" panose="020E0502030303020204" pitchFamily="34" charset="0"/>
              </a:rPr>
              <a:t>God’s love sent Jesus to die on the cross - Romans 5:8-9</a:t>
            </a:r>
          </a:p>
          <a:p>
            <a:pPr marL="45720" indent="0">
              <a:buNone/>
            </a:pPr>
            <a:r>
              <a:rPr lang="en-US" sz="3200" b="1" dirty="0">
                <a:latin typeface="Candara" panose="020E0502030303020204" pitchFamily="34" charset="0"/>
              </a:rPr>
              <a:t>God is not willing that any perish </a:t>
            </a:r>
            <a:r>
              <a:rPr lang="en-US" sz="3200" dirty="0">
                <a:latin typeface="Candara" panose="020E0502030303020204" pitchFamily="34" charset="0"/>
              </a:rPr>
              <a:t>- 2 Peter 3:9; Ezekiel 33:11</a:t>
            </a:r>
          </a:p>
          <a:p>
            <a:pPr lvl="1">
              <a:buFont typeface="Wingdings" panose="05000000000000000000" pitchFamily="2" charset="2"/>
              <a:buChar char="§"/>
            </a:pPr>
            <a:r>
              <a:rPr lang="en-US" sz="2800" dirty="0">
                <a:latin typeface="Candara" panose="020E0502030303020204" pitchFamily="34" charset="0"/>
              </a:rPr>
              <a:t>He invites all to come unto Him - Matthew 11:28-30</a:t>
            </a:r>
          </a:p>
          <a:p>
            <a:pPr marL="274320" lvl="1" indent="0">
              <a:buNone/>
            </a:pPr>
            <a:endParaRPr lang="en-US" sz="900" dirty="0">
              <a:latin typeface="Candara" panose="020E0502030303020204" pitchFamily="34" charset="0"/>
            </a:endParaRPr>
          </a:p>
          <a:p>
            <a:pPr marL="45720" indent="0" algn="ctr">
              <a:buNone/>
            </a:pPr>
            <a:r>
              <a:rPr lang="en-US" sz="5400" b="1" dirty="0">
                <a:solidFill>
                  <a:schemeClr val="tx2"/>
                </a:solidFill>
                <a:latin typeface="Candara" panose="020E0502030303020204" pitchFamily="34" charset="0"/>
              </a:rPr>
              <a:t>Why then, will only a few be saved?</a:t>
            </a:r>
          </a:p>
        </p:txBody>
      </p:sp>
    </p:spTree>
    <p:extLst>
      <p:ext uri="{BB962C8B-B14F-4D97-AF65-F5344CB8AC3E}">
        <p14:creationId xmlns:p14="http://schemas.microsoft.com/office/powerpoint/2010/main" val="1117871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4470-CFC9-4675-9F6F-899C2295B3F1}"/>
              </a:ext>
            </a:extLst>
          </p:cNvPr>
          <p:cNvSpPr>
            <a:spLocks noGrp="1"/>
          </p:cNvSpPr>
          <p:nvPr>
            <p:ph type="title"/>
          </p:nvPr>
        </p:nvSpPr>
        <p:spPr>
          <a:xfrm>
            <a:off x="608012" y="274638"/>
            <a:ext cx="10972800" cy="944562"/>
          </a:xfrm>
        </p:spPr>
        <p:txBody>
          <a:bodyPr/>
          <a:lstStyle/>
          <a:p>
            <a:r>
              <a:rPr lang="en-US" b="1" dirty="0">
                <a:latin typeface="Candara" panose="020E0502030303020204" pitchFamily="34" charset="0"/>
              </a:rPr>
              <a:t>We must seek the narrow way</a:t>
            </a:r>
          </a:p>
        </p:txBody>
      </p:sp>
      <p:sp>
        <p:nvSpPr>
          <p:cNvPr id="3" name="Content Placeholder 2">
            <a:extLst>
              <a:ext uri="{FF2B5EF4-FFF2-40B4-BE49-F238E27FC236}">
                <a16:creationId xmlns:a16="http://schemas.microsoft.com/office/drawing/2014/main" id="{8D51E902-9915-4F99-BE0C-CC0581D23A7B}"/>
              </a:ext>
            </a:extLst>
          </p:cNvPr>
          <p:cNvSpPr>
            <a:spLocks noGrp="1"/>
          </p:cNvSpPr>
          <p:nvPr>
            <p:ph idx="1"/>
          </p:nvPr>
        </p:nvSpPr>
        <p:spPr>
          <a:xfrm>
            <a:off x="643113" y="1600200"/>
            <a:ext cx="10972800" cy="5257800"/>
          </a:xfrm>
        </p:spPr>
        <p:txBody>
          <a:bodyPr>
            <a:normAutofit fontScale="92500" lnSpcReduction="10000"/>
          </a:bodyPr>
          <a:lstStyle/>
          <a:p>
            <a:pPr marL="45720" indent="0">
              <a:buNone/>
            </a:pPr>
            <a:r>
              <a:rPr lang="en-US" sz="3200" b="1" dirty="0">
                <a:latin typeface="Candara" panose="020E0502030303020204" pitchFamily="34" charset="0"/>
              </a:rPr>
              <a:t>If you seek it, you can find it </a:t>
            </a:r>
            <a:r>
              <a:rPr lang="en-US" sz="3200" dirty="0">
                <a:latin typeface="Candara" panose="020E0502030303020204" pitchFamily="34" charset="0"/>
              </a:rPr>
              <a:t>-</a:t>
            </a:r>
            <a:r>
              <a:rPr lang="en-US" sz="3200" b="1" dirty="0">
                <a:latin typeface="Candara" panose="020E0502030303020204" pitchFamily="34" charset="0"/>
              </a:rPr>
              <a:t> </a:t>
            </a:r>
            <a:r>
              <a:rPr lang="en-US" sz="3200" dirty="0">
                <a:latin typeface="Candara" panose="020E0502030303020204" pitchFamily="34" charset="0"/>
              </a:rPr>
              <a:t>Matthew 7:7-8, 14</a:t>
            </a:r>
          </a:p>
          <a:p>
            <a:pPr>
              <a:buFont typeface="Wingdings" panose="05000000000000000000" pitchFamily="2" charset="2"/>
              <a:buChar char="§"/>
            </a:pPr>
            <a:r>
              <a:rPr lang="en-US" sz="2800" dirty="0">
                <a:latin typeface="Candara" panose="020E0502030303020204" pitchFamily="34" charset="0"/>
              </a:rPr>
              <a:t>Many are not looking for it and care less as they wander in sin</a:t>
            </a:r>
          </a:p>
          <a:p>
            <a:pPr>
              <a:buFont typeface="Wingdings" panose="05000000000000000000" pitchFamily="2" charset="2"/>
              <a:buChar char="§"/>
            </a:pPr>
            <a:r>
              <a:rPr lang="en-US" sz="2800" dirty="0">
                <a:latin typeface="Candara" panose="020E0502030303020204" pitchFamily="34" charset="0"/>
              </a:rPr>
              <a:t>Others are looking in all the wrong places - </a:t>
            </a:r>
            <a:r>
              <a:rPr lang="en-US" sz="2800" b="1" u="sng" dirty="0">
                <a:latin typeface="Candara" panose="020E0502030303020204" pitchFamily="34" charset="0"/>
              </a:rPr>
              <a:t>everywhere but the Bible</a:t>
            </a:r>
            <a:r>
              <a:rPr lang="en-US" sz="2800" b="1" dirty="0">
                <a:latin typeface="Candara" panose="020E0502030303020204" pitchFamily="34" charset="0"/>
              </a:rPr>
              <a:t>!</a:t>
            </a:r>
          </a:p>
          <a:p>
            <a:pPr lvl="1">
              <a:buFont typeface="Wingdings" panose="05000000000000000000" pitchFamily="2" charset="2"/>
              <a:buChar char="§"/>
            </a:pPr>
            <a:r>
              <a:rPr lang="en-US" sz="2400" dirty="0">
                <a:latin typeface="Candara" panose="020E0502030303020204" pitchFamily="34" charset="0"/>
              </a:rPr>
              <a:t>Human “wisdom,” creeds, science, philosophy, psychology, self, government, family</a:t>
            </a:r>
          </a:p>
          <a:p>
            <a:pPr>
              <a:buFont typeface="Wingdings" panose="05000000000000000000" pitchFamily="2" charset="2"/>
              <a:buChar char="§"/>
            </a:pPr>
            <a:r>
              <a:rPr lang="en-US" sz="2800" dirty="0">
                <a:latin typeface="Candara" panose="020E0502030303020204" pitchFamily="34" charset="0"/>
              </a:rPr>
              <a:t>Some are not looking believing they are already on the right road</a:t>
            </a:r>
          </a:p>
          <a:p>
            <a:pPr lvl="1">
              <a:buFont typeface="Wingdings" panose="05000000000000000000" pitchFamily="2" charset="2"/>
              <a:buChar char="§"/>
            </a:pPr>
            <a:r>
              <a:rPr lang="en-US" sz="2400" dirty="0">
                <a:latin typeface="Candara" panose="020E0502030303020204" pitchFamily="34" charset="0"/>
              </a:rPr>
              <a:t>Rely on sincerity, feelings, conscience - Galatians 1:13-14; Acts 23:1; 26:9-12</a:t>
            </a:r>
          </a:p>
          <a:p>
            <a:pPr>
              <a:buFont typeface="Wingdings" panose="05000000000000000000" pitchFamily="2" charset="2"/>
              <a:buChar char="§"/>
            </a:pPr>
            <a:r>
              <a:rPr lang="en-US" sz="2800" dirty="0">
                <a:latin typeface="Candara" panose="020E0502030303020204" pitchFamily="34" charset="0"/>
              </a:rPr>
              <a:t>We must constantly check God’s road map and our course in life</a:t>
            </a:r>
          </a:p>
          <a:p>
            <a:pPr lvl="1">
              <a:buFont typeface="Wingdings" panose="05000000000000000000" pitchFamily="2" charset="2"/>
              <a:buChar char="§"/>
            </a:pPr>
            <a:r>
              <a:rPr lang="en-US" sz="2400" dirty="0">
                <a:latin typeface="Candara" panose="020E0502030303020204" pitchFamily="34" charset="0"/>
              </a:rPr>
              <a:t>Make necessary course corrections - Matthew 7:24-25; 2 Corinthians 13:5</a:t>
            </a:r>
          </a:p>
          <a:p>
            <a:pPr>
              <a:buFont typeface="Wingdings" panose="05000000000000000000" pitchFamily="2" charset="2"/>
              <a:buChar char="§"/>
            </a:pPr>
            <a:r>
              <a:rPr lang="en-US" sz="2800" dirty="0">
                <a:latin typeface="Candara" panose="020E0502030303020204" pitchFamily="34" charset="0"/>
              </a:rPr>
              <a:t>Some find the way, but it is to narrow for them</a:t>
            </a:r>
          </a:p>
          <a:p>
            <a:pPr lvl="1">
              <a:buFont typeface="Wingdings" panose="05000000000000000000" pitchFamily="2" charset="2"/>
              <a:buChar char="§"/>
            </a:pPr>
            <a:r>
              <a:rPr lang="en-US" sz="2400" dirty="0">
                <a:latin typeface="Candara" panose="020E0502030303020204" pitchFamily="34" charset="0"/>
              </a:rPr>
              <a:t>Too exacting, limiting, confining, costly, hard, demanding - they end up lost!</a:t>
            </a:r>
          </a:p>
          <a:p>
            <a:pPr lvl="2">
              <a:buFont typeface="Wingdings" panose="05000000000000000000" pitchFamily="2" charset="2"/>
              <a:buChar char="§"/>
            </a:pPr>
            <a:r>
              <a:rPr lang="en-US" sz="2200" dirty="0">
                <a:latin typeface="Candara" panose="020E0502030303020204" pitchFamily="34" charset="0"/>
              </a:rPr>
              <a:t>Luke 14:15-20, 26-27; 18:18-23; Acts 14:22</a:t>
            </a:r>
          </a:p>
        </p:txBody>
      </p:sp>
    </p:spTree>
    <p:extLst>
      <p:ext uri="{BB962C8B-B14F-4D97-AF65-F5344CB8AC3E}">
        <p14:creationId xmlns:p14="http://schemas.microsoft.com/office/powerpoint/2010/main" val="36418355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2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4470-CFC9-4675-9F6F-899C2295B3F1}"/>
              </a:ext>
            </a:extLst>
          </p:cNvPr>
          <p:cNvSpPr>
            <a:spLocks noGrp="1"/>
          </p:cNvSpPr>
          <p:nvPr>
            <p:ph type="title"/>
          </p:nvPr>
        </p:nvSpPr>
        <p:spPr>
          <a:xfrm>
            <a:off x="608012" y="274638"/>
            <a:ext cx="10972800" cy="944562"/>
          </a:xfrm>
        </p:spPr>
        <p:txBody>
          <a:bodyPr/>
          <a:lstStyle/>
          <a:p>
            <a:r>
              <a:rPr lang="en-US" b="1" dirty="0">
                <a:latin typeface="Candara" panose="020E0502030303020204" pitchFamily="34" charset="0"/>
              </a:rPr>
              <a:t>What ones will be saved?</a:t>
            </a:r>
          </a:p>
        </p:txBody>
      </p:sp>
      <p:sp>
        <p:nvSpPr>
          <p:cNvPr id="3" name="Content Placeholder 2">
            <a:extLst>
              <a:ext uri="{FF2B5EF4-FFF2-40B4-BE49-F238E27FC236}">
                <a16:creationId xmlns:a16="http://schemas.microsoft.com/office/drawing/2014/main" id="{8D51E902-9915-4F99-BE0C-CC0581D23A7B}"/>
              </a:ext>
            </a:extLst>
          </p:cNvPr>
          <p:cNvSpPr>
            <a:spLocks noGrp="1"/>
          </p:cNvSpPr>
          <p:nvPr>
            <p:ph idx="1"/>
          </p:nvPr>
        </p:nvSpPr>
        <p:spPr>
          <a:xfrm>
            <a:off x="643112" y="1600200"/>
            <a:ext cx="11545713" cy="4983162"/>
          </a:xfrm>
        </p:spPr>
        <p:txBody>
          <a:bodyPr>
            <a:normAutofit lnSpcReduction="10000"/>
          </a:bodyPr>
          <a:lstStyle/>
          <a:p>
            <a:pPr marL="45720" indent="0">
              <a:buNone/>
            </a:pPr>
            <a:r>
              <a:rPr lang="en-US" sz="3200" b="1" dirty="0">
                <a:latin typeface="Candara" panose="020E0502030303020204" pitchFamily="34" charset="0"/>
              </a:rPr>
              <a:t>No one merits or deserves salvation </a:t>
            </a:r>
            <a:r>
              <a:rPr lang="en-US" sz="3200" dirty="0">
                <a:latin typeface="Candara" panose="020E0502030303020204" pitchFamily="34" charset="0"/>
              </a:rPr>
              <a:t>- Romans 3:23</a:t>
            </a:r>
          </a:p>
          <a:p>
            <a:pPr lvl="2">
              <a:buFont typeface="Wingdings" panose="05000000000000000000" pitchFamily="2" charset="2"/>
              <a:buChar char="§"/>
            </a:pPr>
            <a:r>
              <a:rPr lang="en-US" sz="2600" dirty="0">
                <a:latin typeface="Candara" panose="020E0502030303020204" pitchFamily="34" charset="0"/>
              </a:rPr>
              <a:t>2 Timothy 1:8-9; Ephesians 2:8-9</a:t>
            </a:r>
            <a:endParaRPr lang="en-US" sz="2800" dirty="0">
              <a:latin typeface="Candara" panose="020E0502030303020204" pitchFamily="34" charset="0"/>
            </a:endParaRPr>
          </a:p>
          <a:p>
            <a:pPr marL="45720" indent="0">
              <a:buNone/>
            </a:pPr>
            <a:r>
              <a:rPr lang="en-US" sz="3200" b="1" i="1" dirty="0">
                <a:latin typeface="Candara" panose="020E0502030303020204" pitchFamily="34" charset="0"/>
              </a:rPr>
              <a:t>“Who then can be saved?” </a:t>
            </a:r>
            <a:r>
              <a:rPr lang="en-US" sz="3200" dirty="0">
                <a:latin typeface="Candara" panose="020E0502030303020204" pitchFamily="34" charset="0"/>
              </a:rPr>
              <a:t>- Matthew 19:25</a:t>
            </a:r>
          </a:p>
          <a:p>
            <a:pPr lvl="1">
              <a:buFont typeface="Wingdings" panose="05000000000000000000" pitchFamily="2" charset="2"/>
              <a:buChar char="§"/>
            </a:pPr>
            <a:r>
              <a:rPr lang="en-US" sz="2800" u="sng" dirty="0">
                <a:latin typeface="Candara" panose="020E0502030303020204" pitchFamily="34" charset="0"/>
              </a:rPr>
              <a:t>Whosoever</a:t>
            </a:r>
            <a:r>
              <a:rPr lang="en-US" sz="2800" dirty="0">
                <a:latin typeface="Candara" panose="020E0502030303020204" pitchFamily="34" charset="0"/>
              </a:rPr>
              <a:t> </a:t>
            </a:r>
            <a:r>
              <a:rPr lang="en-US" sz="2800" b="1" i="1" dirty="0">
                <a:latin typeface="Candara" panose="020E0502030303020204" pitchFamily="34" charset="0"/>
              </a:rPr>
              <a:t>“calls on the name of the Lord” </a:t>
            </a:r>
            <a:r>
              <a:rPr lang="en-US" sz="2800" dirty="0">
                <a:latin typeface="Candara" panose="020E0502030303020204" pitchFamily="34" charset="0"/>
              </a:rPr>
              <a:t>- Acts 2:21; Romans 10:13</a:t>
            </a:r>
          </a:p>
          <a:p>
            <a:pPr lvl="2">
              <a:buFont typeface="Wingdings" panose="05000000000000000000" pitchFamily="2" charset="2"/>
              <a:buChar char="§"/>
            </a:pPr>
            <a:r>
              <a:rPr lang="en-US" sz="2600" dirty="0">
                <a:latin typeface="Candara" panose="020E0502030303020204" pitchFamily="34" charset="0"/>
              </a:rPr>
              <a:t>Not those who say </a:t>
            </a:r>
            <a:r>
              <a:rPr lang="en-US" sz="2600" b="1" i="1" dirty="0">
                <a:latin typeface="Candara" panose="020E0502030303020204" pitchFamily="34" charset="0"/>
              </a:rPr>
              <a:t>“Lord, Lord” </a:t>
            </a:r>
            <a:r>
              <a:rPr lang="en-US" sz="2600" i="1" dirty="0">
                <a:latin typeface="Candara" panose="020E0502030303020204" pitchFamily="34" charset="0"/>
              </a:rPr>
              <a:t>- </a:t>
            </a:r>
            <a:r>
              <a:rPr lang="en-US" sz="2600" dirty="0">
                <a:latin typeface="Candara" panose="020E0502030303020204" pitchFamily="34" charset="0"/>
              </a:rPr>
              <a:t>Matthew 7:21</a:t>
            </a:r>
          </a:p>
          <a:p>
            <a:pPr lvl="2">
              <a:buFont typeface="Wingdings" panose="05000000000000000000" pitchFamily="2" charset="2"/>
              <a:buChar char="§"/>
            </a:pPr>
            <a:r>
              <a:rPr lang="en-US" sz="2600" dirty="0">
                <a:latin typeface="Candara" panose="020E0502030303020204" pitchFamily="34" charset="0"/>
              </a:rPr>
              <a:t>Not those who say the “sinner’s prayer” </a:t>
            </a:r>
            <a:r>
              <a:rPr lang="en-US" sz="2600" i="1" dirty="0">
                <a:latin typeface="Candara" panose="020E0502030303020204" pitchFamily="34" charset="0"/>
              </a:rPr>
              <a:t>-</a:t>
            </a:r>
            <a:r>
              <a:rPr lang="en-US" sz="2600" dirty="0">
                <a:latin typeface="Candara" panose="020E0502030303020204" pitchFamily="34" charset="0"/>
              </a:rPr>
              <a:t> Acts 9:9, 11</a:t>
            </a:r>
          </a:p>
          <a:p>
            <a:pPr lvl="1">
              <a:buFont typeface="Wingdings" panose="05000000000000000000" pitchFamily="2" charset="2"/>
              <a:buChar char="§"/>
            </a:pPr>
            <a:r>
              <a:rPr lang="en-US" sz="2800" dirty="0">
                <a:latin typeface="Candara" panose="020E0502030303020204" pitchFamily="34" charset="0"/>
              </a:rPr>
              <a:t>The sinner seeking salvation must appeal to God on HIS terms:</a:t>
            </a:r>
          </a:p>
          <a:p>
            <a:pPr lvl="2">
              <a:buFont typeface="Wingdings" panose="05000000000000000000" pitchFamily="2" charset="2"/>
              <a:buChar char="§"/>
            </a:pPr>
            <a:r>
              <a:rPr lang="en-US" sz="2600" b="1" dirty="0">
                <a:latin typeface="Candara" panose="020E0502030303020204" pitchFamily="34" charset="0"/>
              </a:rPr>
              <a:t>Acts 2:36-38 </a:t>
            </a:r>
            <a:r>
              <a:rPr lang="en-US" sz="2600" dirty="0">
                <a:latin typeface="Candara" panose="020E0502030303020204" pitchFamily="34" charset="0"/>
              </a:rPr>
              <a:t>- Acknowledging Jesus as Lord, repenting, being baptized </a:t>
            </a:r>
          </a:p>
          <a:p>
            <a:pPr lvl="2">
              <a:buFont typeface="Wingdings" panose="05000000000000000000" pitchFamily="2" charset="2"/>
              <a:buChar char="§"/>
            </a:pPr>
            <a:r>
              <a:rPr lang="en-US" sz="2600" b="1" dirty="0">
                <a:latin typeface="Candara" panose="020E0502030303020204" pitchFamily="34" charset="0"/>
              </a:rPr>
              <a:t>Acts 22:16</a:t>
            </a:r>
            <a:r>
              <a:rPr lang="en-US" sz="2600" dirty="0">
                <a:latin typeface="Candara" panose="020E0502030303020204" pitchFamily="34" charset="0"/>
              </a:rPr>
              <a:t> - Be baptized…wash away sins, </a:t>
            </a:r>
            <a:r>
              <a:rPr lang="en-US" sz="2600" b="1" i="1" dirty="0">
                <a:latin typeface="Candara" panose="020E0502030303020204" pitchFamily="34" charset="0"/>
              </a:rPr>
              <a:t>“calling on the name of the Lord”</a:t>
            </a:r>
          </a:p>
          <a:p>
            <a:pPr lvl="2">
              <a:buFont typeface="Wingdings" panose="05000000000000000000" pitchFamily="2" charset="2"/>
              <a:buChar char="§"/>
            </a:pPr>
            <a:r>
              <a:rPr lang="en-US" sz="2600" b="1" dirty="0">
                <a:latin typeface="Candara" panose="020E0502030303020204" pitchFamily="34" charset="0"/>
              </a:rPr>
              <a:t>Matthew 7:21 </a:t>
            </a:r>
            <a:r>
              <a:rPr lang="en-US" sz="2600" dirty="0">
                <a:latin typeface="Candara" panose="020E0502030303020204" pitchFamily="34" charset="0"/>
              </a:rPr>
              <a:t>- Do the will of the Father</a:t>
            </a:r>
          </a:p>
          <a:p>
            <a:pPr lvl="1">
              <a:buFont typeface="Wingdings" panose="05000000000000000000" pitchFamily="2" charset="2"/>
              <a:buChar char="§"/>
            </a:pPr>
            <a:r>
              <a:rPr lang="en-US" sz="2800" dirty="0">
                <a:latin typeface="Candara" panose="020E0502030303020204" pitchFamily="34" charset="0"/>
              </a:rPr>
              <a:t>Only those who humbly obey God are saved - Hebrews 5:8-9; Luke 6:46</a:t>
            </a:r>
          </a:p>
          <a:p>
            <a:pPr lvl="2">
              <a:buFont typeface="Wingdings" panose="05000000000000000000" pitchFamily="2" charset="2"/>
              <a:buChar char="§"/>
            </a:pPr>
            <a:endParaRPr lang="en-US" sz="2400" dirty="0">
              <a:latin typeface="Candara" panose="020E0502030303020204" pitchFamily="34" charset="0"/>
            </a:endParaRPr>
          </a:p>
          <a:p>
            <a:pPr lvl="3">
              <a:buFont typeface="Wingdings" panose="05000000000000000000" pitchFamily="2" charset="2"/>
              <a:buChar char="§"/>
            </a:pPr>
            <a:endParaRPr lang="en-US" sz="2400" dirty="0">
              <a:latin typeface="Candara" panose="020E0502030303020204" pitchFamily="34" charset="0"/>
            </a:endParaRPr>
          </a:p>
          <a:p>
            <a:pPr lvl="3">
              <a:buFont typeface="Wingdings" panose="05000000000000000000" pitchFamily="2" charset="2"/>
              <a:buChar char="§"/>
            </a:pPr>
            <a:endParaRPr lang="en-US" sz="24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Tree>
    <p:extLst>
      <p:ext uri="{BB962C8B-B14F-4D97-AF65-F5344CB8AC3E}">
        <p14:creationId xmlns:p14="http://schemas.microsoft.com/office/powerpoint/2010/main" val="14925660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25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25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4470-CFC9-4675-9F6F-899C2295B3F1}"/>
              </a:ext>
            </a:extLst>
          </p:cNvPr>
          <p:cNvSpPr>
            <a:spLocks noGrp="1"/>
          </p:cNvSpPr>
          <p:nvPr>
            <p:ph type="title"/>
          </p:nvPr>
        </p:nvSpPr>
        <p:spPr>
          <a:xfrm>
            <a:off x="608012" y="274638"/>
            <a:ext cx="10972800" cy="944562"/>
          </a:xfrm>
        </p:spPr>
        <p:txBody>
          <a:bodyPr/>
          <a:lstStyle/>
          <a:p>
            <a:r>
              <a:rPr lang="en-US" b="1" dirty="0">
                <a:latin typeface="Candara" panose="020E0502030303020204" pitchFamily="34" charset="0"/>
              </a:rPr>
              <a:t>Who will be saved?</a:t>
            </a:r>
          </a:p>
        </p:txBody>
      </p:sp>
      <p:sp>
        <p:nvSpPr>
          <p:cNvPr id="3" name="Content Placeholder 2">
            <a:extLst>
              <a:ext uri="{FF2B5EF4-FFF2-40B4-BE49-F238E27FC236}">
                <a16:creationId xmlns:a16="http://schemas.microsoft.com/office/drawing/2014/main" id="{8D51E902-9915-4F99-BE0C-CC0581D23A7B}"/>
              </a:ext>
            </a:extLst>
          </p:cNvPr>
          <p:cNvSpPr>
            <a:spLocks noGrp="1"/>
          </p:cNvSpPr>
          <p:nvPr>
            <p:ph idx="1"/>
          </p:nvPr>
        </p:nvSpPr>
        <p:spPr>
          <a:xfrm>
            <a:off x="684212" y="1600200"/>
            <a:ext cx="9947100" cy="1219200"/>
          </a:xfrm>
        </p:spPr>
        <p:txBody>
          <a:bodyPr>
            <a:normAutofit/>
          </a:bodyPr>
          <a:lstStyle/>
          <a:p>
            <a:pPr marL="45720" indent="0">
              <a:buNone/>
            </a:pPr>
            <a:r>
              <a:rPr lang="en-US" sz="3200" b="1" dirty="0">
                <a:latin typeface="Candara" panose="020E0502030303020204" pitchFamily="34" charset="0"/>
              </a:rPr>
              <a:t>Only those who fear, hear and obey God are acceptable to Him…</a:t>
            </a:r>
          </a:p>
          <a:p>
            <a:pPr lvl="3">
              <a:buFont typeface="Wingdings" panose="05000000000000000000" pitchFamily="2" charset="2"/>
              <a:buChar char="§"/>
            </a:pPr>
            <a:endParaRPr lang="en-US" sz="2400" dirty="0">
              <a:latin typeface="Candara" panose="020E0502030303020204" pitchFamily="34" charset="0"/>
            </a:endParaRPr>
          </a:p>
        </p:txBody>
      </p:sp>
      <p:sp>
        <p:nvSpPr>
          <p:cNvPr id="4" name="TextBox 3">
            <a:extLst>
              <a:ext uri="{FF2B5EF4-FFF2-40B4-BE49-F238E27FC236}">
                <a16:creationId xmlns:a16="http://schemas.microsoft.com/office/drawing/2014/main" id="{2AAB2856-4E98-4FD7-BC7E-DDF23B00DB23}"/>
              </a:ext>
            </a:extLst>
          </p:cNvPr>
          <p:cNvSpPr txBox="1"/>
          <p:nvPr/>
        </p:nvSpPr>
        <p:spPr>
          <a:xfrm>
            <a:off x="1161962" y="3048000"/>
            <a:ext cx="8991600" cy="2862322"/>
          </a:xfrm>
          <a:prstGeom prst="rect">
            <a:avLst/>
          </a:prstGeom>
          <a:solidFill>
            <a:schemeClr val="tx1">
              <a:lumMod val="20000"/>
              <a:lumOff val="80000"/>
            </a:schemeClr>
          </a:solidFill>
        </p:spPr>
        <p:txBody>
          <a:bodyPr wrap="square" rtlCol="0">
            <a:spAutoFit/>
          </a:bodyPr>
          <a:lstStyle/>
          <a:p>
            <a:pPr marL="274320" lvl="1" indent="0">
              <a:buNone/>
            </a:pPr>
            <a:r>
              <a:rPr lang="en-US" sz="3600" b="1" i="1" dirty="0">
                <a:latin typeface="Candara" panose="020E0502030303020204" pitchFamily="34" charset="0"/>
              </a:rPr>
              <a:t>“Then Peter opened his mouth, and said, Of a truth I perceive that God is no respecter of persons: But in every nation he that </a:t>
            </a:r>
            <a:r>
              <a:rPr lang="en-US" sz="3600" b="1" i="1" dirty="0" err="1">
                <a:latin typeface="Candara" panose="020E0502030303020204" pitchFamily="34" charset="0"/>
              </a:rPr>
              <a:t>feareth</a:t>
            </a:r>
            <a:r>
              <a:rPr lang="en-US" sz="3600" b="1" i="1">
                <a:latin typeface="Candara" panose="020E0502030303020204" pitchFamily="34" charset="0"/>
              </a:rPr>
              <a:t> Him</a:t>
            </a:r>
            <a:r>
              <a:rPr lang="en-US" sz="3600" b="1" i="1" dirty="0">
                <a:latin typeface="Candara" panose="020E0502030303020204" pitchFamily="34" charset="0"/>
              </a:rPr>
              <a:t>, and worketh righteousness, is accepted </a:t>
            </a:r>
            <a:r>
              <a:rPr lang="en-US" sz="3600" b="1" i="1">
                <a:latin typeface="Candara" panose="020E0502030303020204" pitchFamily="34" charset="0"/>
              </a:rPr>
              <a:t>with Him</a:t>
            </a:r>
            <a:r>
              <a:rPr lang="en-US" sz="3600" dirty="0">
                <a:latin typeface="Candara" panose="020E0502030303020204" pitchFamily="34" charset="0"/>
              </a:rPr>
              <a:t>” - Acts 10:34-35</a:t>
            </a:r>
          </a:p>
        </p:txBody>
      </p:sp>
    </p:spTree>
    <p:extLst>
      <p:ext uri="{BB962C8B-B14F-4D97-AF65-F5344CB8AC3E}">
        <p14:creationId xmlns:p14="http://schemas.microsoft.com/office/powerpoint/2010/main" val="2624587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959817" y="2825260"/>
            <a:ext cx="5927140" cy="1223940"/>
          </a:xfrm>
          <a:solidFill>
            <a:schemeClr val="bg1">
              <a:lumMod val="95000"/>
            </a:schemeClr>
          </a:solidFill>
          <a:ln>
            <a:solidFill>
              <a:schemeClr val="tx1"/>
            </a:solidFill>
          </a:ln>
        </p:spPr>
        <p:txBody>
          <a:bodyPr>
            <a:normAutofit/>
          </a:bodyPr>
          <a:lstStyle/>
          <a:p>
            <a:pPr algn="ctr">
              <a:defRPr/>
            </a:pPr>
            <a:r>
              <a:rPr lang="en-US" altLang="en-US" sz="3998" b="1" i="1" dirty="0">
                <a:solidFill>
                  <a:schemeClr val="tx2"/>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8"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8"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46318" y="866202"/>
            <a:ext cx="9836014" cy="5160390"/>
          </a:xfrm>
          <a:solidFill>
            <a:schemeClr val="bg1">
              <a:lumMod val="95000"/>
            </a:schemeClr>
          </a:solidFill>
          <a:ln>
            <a:solidFill>
              <a:schemeClr val="tx1"/>
            </a:solidFill>
          </a:ln>
        </p:spPr>
        <p:txBody>
          <a:bodyPr anchor="t">
            <a:normAutofit fontScale="92500" lnSpcReduction="20000"/>
          </a:bodyPr>
          <a:lstStyle/>
          <a:p>
            <a:pPr marL="45692" indent="0">
              <a:lnSpc>
                <a:spcPct val="120000"/>
              </a:lnSpc>
              <a:spcBef>
                <a:spcPts val="0"/>
              </a:spcBef>
              <a:buNone/>
              <a:defRPr/>
            </a:pPr>
            <a:r>
              <a:rPr lang="en-US" altLang="en-US" sz="3898" b="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8" b="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8" b="1" i="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8" b="1" i="1" u="sng"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8" b="1" i="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18AD2DF6-0F4E-4A3C-BC0B-B8DF170394E6}"/>
              </a:ext>
            </a:extLst>
          </p:cNvPr>
          <p:cNvSpPr>
            <a:spLocks noGrp="1"/>
          </p:cNvSpPr>
          <p:nvPr>
            <p:ph type="sldNum" sz="quarter" idx="12"/>
          </p:nvPr>
        </p:nvSpPr>
        <p:spPr/>
        <p:txBody>
          <a:bodyPr/>
          <a:lstStyle/>
          <a:p>
            <a:fld id="{401CF334-2D5C-4859-84A6-CA7E6E43FAEB}" type="slidenum">
              <a:rPr lang="en-US" sz="1600">
                <a:latin typeface="Candara" panose="020E0502030303020204" pitchFamily="34" charset="0"/>
              </a:rPr>
              <a:t>9</a:t>
            </a:fld>
            <a:endParaRPr lang="en-US" sz="1600" dirty="0">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Continental Europe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European continent presentation (widescreen).potx" id="{93DEBF6E-C676-4C72-9DD7-621273DDECFE}" vid="{719760C6-CFEC-4778-9111-FACB3746580C}"/>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European continent presentation (widescreen)</Template>
  <TotalTime>313</TotalTime>
  <Words>3276</Words>
  <Application>Microsoft Office PowerPoint</Application>
  <PresentationFormat>Custom</PresentationFormat>
  <Paragraphs>122</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Candara</vt:lpstr>
      <vt:lpstr>Century Gothic</vt:lpstr>
      <vt:lpstr>Wingdings</vt:lpstr>
      <vt:lpstr>Continental Europe 16x9</vt:lpstr>
      <vt:lpstr>“…few there be that find it”</vt:lpstr>
      <vt:lpstr>Matthew 7:13-14</vt:lpstr>
      <vt:lpstr>Introduction</vt:lpstr>
      <vt:lpstr>The Bible Teaches a few will be saved</vt:lpstr>
      <vt:lpstr>Why only a few will be saved</vt:lpstr>
      <vt:lpstr>We must seek the narrow way</vt:lpstr>
      <vt:lpstr>What ones will be saved?</vt:lpstr>
      <vt:lpstr>Who will be saved?</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“…few there be that find it”</dc:title>
  <dc:creator>Tommy McClure</dc:creator>
  <cp:lastModifiedBy>Tommy McClure</cp:lastModifiedBy>
  <cp:revision>54</cp:revision>
  <cp:lastPrinted>2020-03-15T13:51:42Z</cp:lastPrinted>
  <dcterms:created xsi:type="dcterms:W3CDTF">2020-03-13T23:37:23Z</dcterms:created>
  <dcterms:modified xsi:type="dcterms:W3CDTF">2020-03-16T19:26:23Z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