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767" r:id="rId4"/>
  </p:sldMasterIdLst>
  <p:notesMasterIdLst>
    <p:notesMasterId r:id="rId18"/>
  </p:notesMasterIdLst>
  <p:handoutMasterIdLst>
    <p:handoutMasterId r:id="rId19"/>
  </p:handoutMasterIdLst>
  <p:sldIdLst>
    <p:sldId id="268" r:id="rId5"/>
    <p:sldId id="270" r:id="rId6"/>
    <p:sldId id="271" r:id="rId7"/>
    <p:sldId id="272" r:id="rId8"/>
    <p:sldId id="273" r:id="rId9"/>
    <p:sldId id="274" r:id="rId10"/>
    <p:sldId id="275" r:id="rId11"/>
    <p:sldId id="276" r:id="rId12"/>
    <p:sldId id="277" r:id="rId13"/>
    <p:sldId id="310" r:id="rId14"/>
    <p:sldId id="309" r:id="rId15"/>
    <p:sldId id="278" r:id="rId16"/>
    <p:sldId id="308" r:id="rId17"/>
  </p:sldIdLst>
  <p:sldSz cx="12192000" cy="6858000"/>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533" autoAdjust="0"/>
    <p:restoredTop sz="53349" autoAdjust="0"/>
  </p:normalViewPr>
  <p:slideViewPr>
    <p:cSldViewPr snapToGrid="0" snapToObjects="1">
      <p:cViewPr varScale="1">
        <p:scale>
          <a:sx n="61" d="100"/>
          <a:sy n="61" d="100"/>
        </p:scale>
        <p:origin x="2196" y="60"/>
      </p:cViewPr>
      <p:guideLst/>
    </p:cSldViewPr>
  </p:slideViewPr>
  <p:notesTextViewPr>
    <p:cViewPr>
      <p:scale>
        <a:sx n="1" d="1"/>
        <a:sy n="1" d="1"/>
      </p:scale>
      <p:origin x="0" y="0"/>
    </p:cViewPr>
  </p:notesTextViewPr>
  <p:notesViewPr>
    <p:cSldViewPr snapToGrid="0" snapToObjects="1">
      <p:cViewPr varScale="1">
        <p:scale>
          <a:sx n="83" d="100"/>
          <a:sy n="83" d="100"/>
        </p:scale>
        <p:origin x="3816"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C73E014-A6AA-472C-8E12-1D9B2DEC572D}"/>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a:extLst>
              <a:ext uri="{FF2B5EF4-FFF2-40B4-BE49-F238E27FC236}">
                <a16:creationId xmlns:a16="http://schemas.microsoft.com/office/drawing/2014/main" id="{2FAA60B8-51CB-4CEB-8F1F-B3D7B7F00CB7}"/>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fld id="{F6C2B26F-7429-404A-9C5E-0E429E02A42E}" type="datetimeFigureOut">
              <a:rPr lang="en-US" smtClean="0"/>
              <a:t>3/9/2020</a:t>
            </a:fld>
            <a:endParaRPr lang="en-US" dirty="0"/>
          </a:p>
        </p:txBody>
      </p:sp>
      <p:sp>
        <p:nvSpPr>
          <p:cNvPr id="4" name="Footer Placeholder 3">
            <a:extLst>
              <a:ext uri="{FF2B5EF4-FFF2-40B4-BE49-F238E27FC236}">
                <a16:creationId xmlns:a16="http://schemas.microsoft.com/office/drawing/2014/main" id="{4E884C44-A5E4-4BDA-B29B-03462F06884F}"/>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5" name="Slide Number Placeholder 4">
            <a:extLst>
              <a:ext uri="{FF2B5EF4-FFF2-40B4-BE49-F238E27FC236}">
                <a16:creationId xmlns:a16="http://schemas.microsoft.com/office/drawing/2014/main" id="{080CB09A-41E4-4E88-82E6-007D82625163}"/>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7B7AED79-B44F-46F7-9A9D-EC94587FA365}" type="slidenum">
              <a:rPr lang="en-US" smtClean="0"/>
              <a:t>‹#›</a:t>
            </a:fld>
            <a:endParaRPr lang="en-US" dirty="0"/>
          </a:p>
        </p:txBody>
      </p:sp>
    </p:spTree>
    <p:extLst>
      <p:ext uri="{BB962C8B-B14F-4D97-AF65-F5344CB8AC3E}">
        <p14:creationId xmlns:p14="http://schemas.microsoft.com/office/powerpoint/2010/main" val="34642312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615A0E3A-0C98-4EA0-AAC9-F2996360A904}" type="datetimeFigureOut">
              <a:rPr lang="en-US" smtClean="0"/>
              <a:t>3/9/2020</a:t>
            </a:fld>
            <a:endParaRPr lang="en-US" dirty="0"/>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CDAAE1FE-786B-4B83-86A4-F53D629261B4}" type="slidenum">
              <a:rPr lang="en-US" smtClean="0"/>
              <a:t>‹#›</a:t>
            </a:fld>
            <a:endParaRPr lang="en-US" dirty="0"/>
          </a:p>
        </p:txBody>
      </p:sp>
    </p:spTree>
    <p:extLst>
      <p:ext uri="{BB962C8B-B14F-4D97-AF65-F5344CB8AC3E}">
        <p14:creationId xmlns:p14="http://schemas.microsoft.com/office/powerpoint/2010/main" val="10154988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DAAE1FE-786B-4B83-86A4-F53D629261B4}" type="slidenum">
              <a:rPr lang="en-US" smtClean="0"/>
              <a:t>1</a:t>
            </a:fld>
            <a:endParaRPr lang="en-US" dirty="0"/>
          </a:p>
        </p:txBody>
      </p:sp>
    </p:spTree>
    <p:extLst>
      <p:ext uri="{BB962C8B-B14F-4D97-AF65-F5344CB8AC3E}">
        <p14:creationId xmlns:p14="http://schemas.microsoft.com/office/powerpoint/2010/main" val="19768507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1 Pet. 1:22 </a:t>
            </a:r>
            <a:r>
              <a:rPr lang="en-US" dirty="0"/>
              <a:t>-  Seeing </a:t>
            </a:r>
            <a:r>
              <a:rPr lang="en-US" b="1" dirty="0"/>
              <a:t>ye have purified your souls in obeying the truth through the Spirit </a:t>
            </a:r>
            <a:r>
              <a:rPr lang="en-US" dirty="0"/>
              <a:t>unto unfeigned love of the brethren, see that ye love one another with a pure heart fervently:</a:t>
            </a:r>
          </a:p>
          <a:p>
            <a:r>
              <a:rPr lang="en-US" b="1" dirty="0"/>
              <a:t>2 Pet 1:5-11 </a:t>
            </a:r>
            <a:r>
              <a:rPr lang="en-US" dirty="0"/>
              <a:t>- 5 And beside this, giving all diligence, add to your faith virtue; and to virtue knowledge; 6 And to knowledge temperance; and to temperance patience; and to patience godliness; 7 And to godliness brotherly kindness; and to brotherly kindness charity. 8 For if these things be in you, and abound, they make you that ye shall neither be barren nor unfruitful in the knowledge of our Lord Jesus Christ. {barren: Gr. idle} 9 But he that </a:t>
            </a:r>
            <a:r>
              <a:rPr lang="en-US" dirty="0" err="1"/>
              <a:t>lacketh</a:t>
            </a:r>
            <a:r>
              <a:rPr lang="en-US" dirty="0"/>
              <a:t> these things is blind, and cannot see afar off, and hath forgotten that he was purged from his old sins. 10 Wherefore the rather, brethren, give diligence to make your calling and election sure: for if ye do these things, ye shall never fall: 11 For so an entrance shall be ministered unto you abundantly into the everlasting kingdom of our Lord and </a:t>
            </a:r>
            <a:r>
              <a:rPr lang="en-US" dirty="0" err="1"/>
              <a:t>Saviour</a:t>
            </a:r>
            <a:r>
              <a:rPr lang="en-US" dirty="0"/>
              <a:t> Jesus Christ.</a:t>
            </a:r>
          </a:p>
        </p:txBody>
      </p:sp>
      <p:sp>
        <p:nvSpPr>
          <p:cNvPr id="4" name="Slide Number Placeholder 3"/>
          <p:cNvSpPr>
            <a:spLocks noGrp="1"/>
          </p:cNvSpPr>
          <p:nvPr>
            <p:ph type="sldNum" sz="quarter" idx="5"/>
          </p:nvPr>
        </p:nvSpPr>
        <p:spPr/>
        <p:txBody>
          <a:bodyPr/>
          <a:lstStyle/>
          <a:p>
            <a:fld id="{CDAAE1FE-786B-4B83-86A4-F53D629261B4}" type="slidenum">
              <a:rPr lang="en-US" smtClean="0"/>
              <a:t>10</a:t>
            </a:fld>
            <a:endParaRPr lang="en-US" dirty="0"/>
          </a:p>
        </p:txBody>
      </p:sp>
    </p:spTree>
    <p:extLst>
      <p:ext uri="{BB962C8B-B14F-4D97-AF65-F5344CB8AC3E}">
        <p14:creationId xmlns:p14="http://schemas.microsoft.com/office/powerpoint/2010/main" val="23888821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DAAE1FE-786B-4B83-86A4-F53D629261B4}" type="slidenum">
              <a:rPr lang="en-US" smtClean="0"/>
              <a:t>11</a:t>
            </a:fld>
            <a:endParaRPr lang="en-US" dirty="0"/>
          </a:p>
        </p:txBody>
      </p:sp>
    </p:spTree>
    <p:extLst>
      <p:ext uri="{BB962C8B-B14F-4D97-AF65-F5344CB8AC3E}">
        <p14:creationId xmlns:p14="http://schemas.microsoft.com/office/powerpoint/2010/main" val="27704484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DAAE1FE-786B-4B83-86A4-F53D629261B4}" type="slidenum">
              <a:rPr lang="en-US" smtClean="0"/>
              <a:t>12</a:t>
            </a:fld>
            <a:endParaRPr lang="en-US" dirty="0"/>
          </a:p>
        </p:txBody>
      </p:sp>
    </p:spTree>
    <p:extLst>
      <p:ext uri="{BB962C8B-B14F-4D97-AF65-F5344CB8AC3E}">
        <p14:creationId xmlns:p14="http://schemas.microsoft.com/office/powerpoint/2010/main" val="4081791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2A5B0FD4-7499-484D-93CA-790A0BE4DF7A}"/>
              </a:ext>
            </a:extLst>
          </p:cNvPr>
          <p:cNvSpPr>
            <a:spLocks noGrp="1" noRot="1" noChangeAspect="1" noChangeArrowheads="1" noTextEdit="1"/>
          </p:cNvSpPr>
          <p:nvPr>
            <p:ph type="sldImg"/>
          </p:nvPr>
        </p:nvSpPr>
        <p:spPr>
          <a:ln/>
        </p:spPr>
      </p:sp>
      <p:sp>
        <p:nvSpPr>
          <p:cNvPr id="35843" name="Notes Placeholder 2">
            <a:extLst>
              <a:ext uri="{FF2B5EF4-FFF2-40B4-BE49-F238E27FC236}">
                <a16:creationId xmlns:a16="http://schemas.microsoft.com/office/drawing/2014/main" id="{568DFB26-8FE0-4A64-9AD7-191A11FCD6A8}"/>
              </a:ext>
            </a:extLst>
          </p:cNvPr>
          <p:cNvSpPr>
            <a:spLocks noGrp="1"/>
          </p:cNvSpPr>
          <p:nvPr>
            <p:ph type="body" idx="1"/>
          </p:nvPr>
        </p:nvSpPr>
        <p:spPr>
          <a:xfrm>
            <a:off x="0" y="4440238"/>
            <a:ext cx="7172325" cy="51352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dirty="0"/>
              <a:t>Acts 2:37 </a:t>
            </a:r>
            <a:r>
              <a:rPr lang="en-US" altLang="en-US" dirty="0"/>
              <a:t>- Now when they heard this, they were pricked in their heart, and said unto Peter and to the rest of the apostles, Men and brethren, </a:t>
            </a:r>
            <a:r>
              <a:rPr lang="en-US" altLang="en-US" b="1" dirty="0"/>
              <a:t>what shall we do?</a:t>
            </a:r>
          </a:p>
          <a:p>
            <a:r>
              <a:rPr lang="en-US" altLang="en-US" b="1" dirty="0"/>
              <a:t>Rom. 10:17 </a:t>
            </a:r>
            <a:r>
              <a:rPr lang="en-US" altLang="en-US" dirty="0"/>
              <a:t>- So then faith cometh by hearing, and hearing by the word of God.</a:t>
            </a:r>
          </a:p>
          <a:p>
            <a:r>
              <a:rPr lang="en-US" altLang="en-US" b="1" dirty="0"/>
              <a:t>Jn. 8:24 </a:t>
            </a:r>
            <a:r>
              <a:rPr lang="en-US" altLang="en-US" dirty="0"/>
              <a:t>-  I said therefore unto you, that ye shall die in your sins: for if ye believe not that I am he, ye shall die in your sins.</a:t>
            </a:r>
          </a:p>
          <a:p>
            <a:r>
              <a:rPr lang="en-US" altLang="en-US" b="1" dirty="0"/>
              <a:t>Acts. 17:30-31 </a:t>
            </a:r>
            <a:r>
              <a:rPr lang="en-US" altLang="en-US" dirty="0"/>
              <a:t>- And the times of this ignorance God winked at; but now commandeth all men every where to repent: 31 Because he hath appointed a day, in the which he will judge the world in righteousness by that man whom he hath ordained; whereof he hath given assurance unto all men, in that he hath raised him from the dead.</a:t>
            </a:r>
          </a:p>
          <a:p>
            <a:r>
              <a:rPr lang="en-US" altLang="en-US" b="1" dirty="0"/>
              <a:t>Matt. 10:32 </a:t>
            </a:r>
            <a:r>
              <a:rPr lang="en-US" altLang="en-US" dirty="0"/>
              <a:t>- Whosoever therefore shall confess me before men, him will I confess also before my Father which is in heaven.</a:t>
            </a:r>
          </a:p>
          <a:p>
            <a:r>
              <a:rPr lang="en-US" altLang="en-US" b="1" dirty="0"/>
              <a:t>Acts 2:38 </a:t>
            </a:r>
            <a:r>
              <a:rPr lang="en-US" altLang="en-US" dirty="0"/>
              <a:t>- When Peter said unto them, Repent, and be baptized every one of you in the name of Jesus Christ for the remission of sins, and ye shall receive the gift of the Holy Ghost</a:t>
            </a:r>
          </a:p>
          <a:p>
            <a:r>
              <a:rPr lang="en-US" altLang="en-US" b="1" dirty="0"/>
              <a:t>Acts 8:21-23 </a:t>
            </a:r>
            <a:r>
              <a:rPr lang="en-US" altLang="en-US" dirty="0"/>
              <a:t>- Thou hast neither part nor lot in this matter: for thy heart is not right in the sight of God. 22 Repent therefore of this thy wickedness, and pray God, if perhaps the thought of thine heart may be forgiven thee. 23 For I perceive that thou art in the gall of bitterness, and in the bond of iniquity.</a:t>
            </a:r>
          </a:p>
          <a:p>
            <a:r>
              <a:rPr lang="en-US" altLang="en-US" b="1" dirty="0"/>
              <a:t>Rev. 2:10 </a:t>
            </a:r>
            <a:r>
              <a:rPr lang="en-US" altLang="en-US" dirty="0"/>
              <a:t>- Fear none of those things which thou shalt suffer: behold, the devil shall cast some of you into prison, that ye may be tried; and ye shall have tribulation ten days: </a:t>
            </a:r>
            <a:r>
              <a:rPr lang="en-US" altLang="en-US" b="1" dirty="0"/>
              <a:t>be thou faithful unto death, and I will give thee a crown of life.</a:t>
            </a:r>
          </a:p>
          <a:p>
            <a:endParaRPr lang="en-US" altLang="en-US" b="1" dirty="0"/>
          </a:p>
          <a:p>
            <a:endParaRPr lang="en-US" altLang="en-US" b="1" dirty="0"/>
          </a:p>
        </p:txBody>
      </p:sp>
      <p:sp>
        <p:nvSpPr>
          <p:cNvPr id="35844" name="Slide Number Placeholder 3">
            <a:extLst>
              <a:ext uri="{FF2B5EF4-FFF2-40B4-BE49-F238E27FC236}">
                <a16:creationId xmlns:a16="http://schemas.microsoft.com/office/drawing/2014/main" id="{B5BDF995-3FF8-43E7-8191-750A3C41C71A}"/>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1908638" indent="-733029">
              <a:defRPr>
                <a:solidFill>
                  <a:schemeClr val="tx1"/>
                </a:solidFill>
                <a:latin typeface="Century Gothic" panose="020B0502020202020204" pitchFamily="34" charset="0"/>
              </a:defRPr>
            </a:lvl2pPr>
            <a:lvl3pPr marL="2937641" indent="-586421">
              <a:defRPr>
                <a:solidFill>
                  <a:schemeClr val="tx1"/>
                </a:solidFill>
                <a:latin typeface="Century Gothic" panose="020B0502020202020204" pitchFamily="34" charset="0"/>
              </a:defRPr>
            </a:lvl3pPr>
            <a:lvl4pPr marL="4110487" indent="-586421">
              <a:defRPr>
                <a:solidFill>
                  <a:schemeClr val="tx1"/>
                </a:solidFill>
                <a:latin typeface="Century Gothic" panose="020B0502020202020204" pitchFamily="34" charset="0"/>
              </a:defRPr>
            </a:lvl4pPr>
            <a:lvl5pPr marL="5286097" indent="-586421">
              <a:defRPr>
                <a:solidFill>
                  <a:schemeClr val="tx1"/>
                </a:solidFill>
                <a:latin typeface="Century Gothic" panose="020B0502020202020204" pitchFamily="34" charset="0"/>
              </a:defRPr>
            </a:lvl5pPr>
            <a:lvl6pPr marL="6082746" indent="-586421" defTabSz="796649" eaLnBrk="0" fontAlgn="base" hangingPunct="0">
              <a:spcBef>
                <a:spcPct val="0"/>
              </a:spcBef>
              <a:spcAft>
                <a:spcPct val="0"/>
              </a:spcAft>
              <a:defRPr>
                <a:solidFill>
                  <a:schemeClr val="tx1"/>
                </a:solidFill>
                <a:latin typeface="Century Gothic" panose="020B0502020202020204" pitchFamily="34" charset="0"/>
              </a:defRPr>
            </a:lvl6pPr>
            <a:lvl7pPr marL="6879399" indent="-586421" defTabSz="796649" eaLnBrk="0" fontAlgn="base" hangingPunct="0">
              <a:spcBef>
                <a:spcPct val="0"/>
              </a:spcBef>
              <a:spcAft>
                <a:spcPct val="0"/>
              </a:spcAft>
              <a:defRPr>
                <a:solidFill>
                  <a:schemeClr val="tx1"/>
                </a:solidFill>
                <a:latin typeface="Century Gothic" panose="020B0502020202020204" pitchFamily="34" charset="0"/>
              </a:defRPr>
            </a:lvl7pPr>
            <a:lvl8pPr marL="7676045" indent="-586421" defTabSz="796649" eaLnBrk="0" fontAlgn="base" hangingPunct="0">
              <a:spcBef>
                <a:spcPct val="0"/>
              </a:spcBef>
              <a:spcAft>
                <a:spcPct val="0"/>
              </a:spcAft>
              <a:defRPr>
                <a:solidFill>
                  <a:schemeClr val="tx1"/>
                </a:solidFill>
                <a:latin typeface="Century Gothic" panose="020B0502020202020204" pitchFamily="34" charset="0"/>
              </a:defRPr>
            </a:lvl8pPr>
            <a:lvl9pPr marL="8472692" indent="-586421" defTabSz="796649"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AE4BC437-7D08-4CEE-BF90-B744861841D6}" type="slidenum">
              <a:rPr lang="en-US" altLang="en-US" smtClean="0">
                <a:latin typeface="Calibri" panose="020F0502020204030204" pitchFamily="34" charset="0"/>
              </a:rPr>
              <a:pPr fontAlgn="base">
                <a:spcBef>
                  <a:spcPct val="0"/>
                </a:spcBef>
                <a:spcAft>
                  <a:spcPct val="0"/>
                </a:spcAft>
              </a:pPr>
              <a:t>13</a:t>
            </a:fld>
            <a:endParaRPr lang="en-US" altLang="en-US" dirty="0">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DAAE1FE-786B-4B83-86A4-F53D629261B4}" type="slidenum">
              <a:rPr lang="en-US" smtClean="0"/>
              <a:t>2</a:t>
            </a:fld>
            <a:endParaRPr lang="en-US" dirty="0"/>
          </a:p>
        </p:txBody>
      </p:sp>
    </p:spTree>
    <p:extLst>
      <p:ext uri="{BB962C8B-B14F-4D97-AF65-F5344CB8AC3E}">
        <p14:creationId xmlns:p14="http://schemas.microsoft.com/office/powerpoint/2010/main" val="6303672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514850"/>
            <a:ext cx="7313506" cy="5010150"/>
          </a:xfrm>
        </p:spPr>
        <p:txBody>
          <a:bodyPr/>
          <a:lstStyle/>
          <a:p>
            <a:endParaRPr lang="en-US" dirty="0"/>
          </a:p>
        </p:txBody>
      </p:sp>
      <p:sp>
        <p:nvSpPr>
          <p:cNvPr id="4" name="Slide Number Placeholder 3"/>
          <p:cNvSpPr>
            <a:spLocks noGrp="1"/>
          </p:cNvSpPr>
          <p:nvPr>
            <p:ph type="sldNum" sz="quarter" idx="5"/>
          </p:nvPr>
        </p:nvSpPr>
        <p:spPr/>
        <p:txBody>
          <a:bodyPr/>
          <a:lstStyle/>
          <a:p>
            <a:fld id="{CDAAE1FE-786B-4B83-86A4-F53D629261B4}" type="slidenum">
              <a:rPr lang="en-US" smtClean="0"/>
              <a:t>3</a:t>
            </a:fld>
            <a:endParaRPr lang="en-US" dirty="0"/>
          </a:p>
        </p:txBody>
      </p:sp>
    </p:spTree>
    <p:extLst>
      <p:ext uri="{BB962C8B-B14F-4D97-AF65-F5344CB8AC3E}">
        <p14:creationId xmlns:p14="http://schemas.microsoft.com/office/powerpoint/2010/main" val="21433539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9"/>
            <a:ext cx="7229475" cy="4808536"/>
          </a:xfrm>
        </p:spPr>
        <p:txBody>
          <a:bodyPr/>
          <a:lstStyle/>
          <a:p>
            <a:r>
              <a:rPr lang="en-US" sz="1300" b="1" dirty="0"/>
              <a:t>:</a:t>
            </a:r>
            <a:endParaRPr lang="en-US" b="1" dirty="0"/>
          </a:p>
        </p:txBody>
      </p:sp>
      <p:sp>
        <p:nvSpPr>
          <p:cNvPr id="4" name="Slide Number Placeholder 3"/>
          <p:cNvSpPr>
            <a:spLocks noGrp="1"/>
          </p:cNvSpPr>
          <p:nvPr>
            <p:ph type="sldNum" sz="quarter" idx="5"/>
          </p:nvPr>
        </p:nvSpPr>
        <p:spPr/>
        <p:txBody>
          <a:bodyPr/>
          <a:lstStyle/>
          <a:p>
            <a:fld id="{CDAAE1FE-786B-4B83-86A4-F53D629261B4}" type="slidenum">
              <a:rPr lang="en-US" smtClean="0"/>
              <a:t>4</a:t>
            </a:fld>
            <a:endParaRPr lang="en-US" dirty="0"/>
          </a:p>
        </p:txBody>
      </p:sp>
    </p:spTree>
    <p:extLst>
      <p:ext uri="{BB962C8B-B14F-4D97-AF65-F5344CB8AC3E}">
        <p14:creationId xmlns:p14="http://schemas.microsoft.com/office/powerpoint/2010/main" val="5158027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7" cy="5160961"/>
          </a:xfrm>
        </p:spPr>
        <p:txBody>
          <a:bodyPr/>
          <a:lstStyle/>
          <a:p>
            <a:r>
              <a:rPr lang="en-US" b="1" dirty="0"/>
              <a:t>Jn. 8:31-32 </a:t>
            </a:r>
            <a:r>
              <a:rPr lang="en-US" dirty="0"/>
              <a:t>- Then said Jesus to those Jews which believed on him, If ye continue in my word, then are ye my disciples indeed; 32 And ye shall know the truth, and the truth shall make you free.</a:t>
            </a:r>
          </a:p>
          <a:p>
            <a:r>
              <a:rPr lang="en-US" b="1" dirty="0"/>
              <a:t>Jude 3 </a:t>
            </a:r>
            <a:r>
              <a:rPr lang="en-US" dirty="0"/>
              <a:t>- Beloved, when I gave all diligence to write unto you of the common salvation, it was needful for me to write unto you, and exhort you that ye should earnestly contend for the faith which was once delivered unto the saints.</a:t>
            </a:r>
          </a:p>
          <a:p>
            <a:r>
              <a:rPr lang="en-US" b="1" dirty="0"/>
              <a:t>2 Jn. 9-11 </a:t>
            </a:r>
            <a:r>
              <a:rPr lang="en-US" dirty="0"/>
              <a:t>- Whosoever </a:t>
            </a:r>
            <a:r>
              <a:rPr lang="en-US" dirty="0" err="1"/>
              <a:t>transgresseth</a:t>
            </a:r>
            <a:r>
              <a:rPr lang="en-US" dirty="0"/>
              <a:t>, and </a:t>
            </a:r>
            <a:r>
              <a:rPr lang="en-US" dirty="0" err="1"/>
              <a:t>abideth</a:t>
            </a:r>
            <a:r>
              <a:rPr lang="en-US" dirty="0"/>
              <a:t> not in the doctrine of Christ, hath not God. He that </a:t>
            </a:r>
            <a:r>
              <a:rPr lang="en-US" dirty="0" err="1"/>
              <a:t>abideth</a:t>
            </a:r>
            <a:r>
              <a:rPr lang="en-US" dirty="0"/>
              <a:t> in the doctrine of Christ, he hath both the Father and the Son. 10 If there come any unto you, and bring not this doctrine, receive him not into your house, neither bid him God speed: 11 For he that </a:t>
            </a:r>
            <a:r>
              <a:rPr lang="en-US" dirty="0" err="1"/>
              <a:t>biddeth</a:t>
            </a:r>
            <a:r>
              <a:rPr lang="en-US" dirty="0"/>
              <a:t> him God speed is partaker of his evil deeds.</a:t>
            </a:r>
          </a:p>
          <a:p>
            <a:r>
              <a:rPr lang="en-US" b="1" dirty="0"/>
              <a:t>Eph. 5:1-11 - READ COMMENT</a:t>
            </a:r>
          </a:p>
          <a:p>
            <a:r>
              <a:rPr lang="en-US" b="1" dirty="0"/>
              <a:t>Jn. 16:13 </a:t>
            </a:r>
            <a:r>
              <a:rPr lang="en-US" b="0" dirty="0"/>
              <a:t>- Howbeit when he, the Spirit of truth, is come, he will guide you into all truth: for he shall not speak of himself; but whatsoever he shall hear, that shall he speak: and he will shew you things to come.</a:t>
            </a:r>
          </a:p>
          <a:p>
            <a:r>
              <a:rPr lang="en-US" b="1" dirty="0"/>
              <a:t>Jn. 17:17 </a:t>
            </a:r>
            <a:r>
              <a:rPr lang="en-US" b="0" dirty="0"/>
              <a:t>-  Sanctify them through thy truth: thy word is truth.</a:t>
            </a:r>
          </a:p>
          <a:p>
            <a:r>
              <a:rPr lang="en-US" b="1" dirty="0"/>
              <a:t>Acts 17:11 </a:t>
            </a:r>
            <a:r>
              <a:rPr lang="en-US" b="0" dirty="0"/>
              <a:t>- These were more noble than those in Thessalonica, in that they received the word with all readiness of mind, and searched the scriptures daily, whether those things were so.</a:t>
            </a:r>
          </a:p>
          <a:p>
            <a:r>
              <a:rPr lang="en-US" b="1" dirty="0"/>
              <a:t>2 Tim. 3:14-17 </a:t>
            </a:r>
            <a:r>
              <a:rPr lang="en-US" b="0" dirty="0"/>
              <a:t>-  But continue thou in the things which thou hast learned and hast been assured of, knowing of whom thou hast learned them; 15 And that from a child thou hast known the holy scriptures, which are able to make thee wise unto salvation through faith which is in Christ Jesus. 16 All scripture is given by inspiration of God, and is profitable for doctrine, for reproof, for correction, for instruction in righteousness: 17 That the man of God may be perfect, </a:t>
            </a:r>
            <a:r>
              <a:rPr lang="en-US" b="0" dirty="0" err="1"/>
              <a:t>throughly</a:t>
            </a:r>
            <a:r>
              <a:rPr lang="en-US" b="0" dirty="0"/>
              <a:t> furnished unto all good works. </a:t>
            </a:r>
          </a:p>
          <a:p>
            <a:r>
              <a:rPr lang="en-US" b="1" dirty="0"/>
              <a:t>Rom. 3:1-4 </a:t>
            </a:r>
            <a:r>
              <a:rPr lang="en-US" b="0" dirty="0"/>
              <a:t>-  What advantage then has the Jew, or what is the profit of circumcision? 2 Much in every way! Chiefly because to them were committed the oracles of God. 3 For what if some did not believe? Will their unbelief make the faithfulness of God without effect? 4 Certainly not! Indeed, </a:t>
            </a:r>
            <a:r>
              <a:rPr lang="en-US" b="1" dirty="0"/>
              <a:t>let God be true but every man a liar.</a:t>
            </a:r>
            <a:r>
              <a:rPr lang="en-US" b="0" dirty="0"/>
              <a:t> As it is written: "That You may be justified in Your words, And may overcome when You are judged.“</a:t>
            </a:r>
          </a:p>
          <a:p>
            <a:r>
              <a:rPr lang="en-US" b="1" dirty="0"/>
              <a:t>1 Cor. 4:6 - </a:t>
            </a:r>
            <a:r>
              <a:rPr lang="en-US" b="0" dirty="0"/>
              <a:t>And these things, brethren, I have in a figure transferred to myself and to Apollos for your sakes; that ye might learn in us </a:t>
            </a:r>
            <a:r>
              <a:rPr lang="en-US" b="1" dirty="0"/>
              <a:t>not to think of men </a:t>
            </a:r>
            <a:r>
              <a:rPr lang="en-US" b="1" u="sng" dirty="0"/>
              <a:t>above that which is written</a:t>
            </a:r>
            <a:r>
              <a:rPr lang="en-US" b="0" dirty="0"/>
              <a:t>, that no one of you be puffed up for one against another.</a:t>
            </a:r>
          </a:p>
          <a:p>
            <a:endParaRPr lang="en-US" b="0" dirty="0"/>
          </a:p>
        </p:txBody>
      </p:sp>
      <p:sp>
        <p:nvSpPr>
          <p:cNvPr id="4" name="Slide Number Placeholder 3"/>
          <p:cNvSpPr>
            <a:spLocks noGrp="1"/>
          </p:cNvSpPr>
          <p:nvPr>
            <p:ph type="sldNum" sz="quarter" idx="5"/>
          </p:nvPr>
        </p:nvSpPr>
        <p:spPr/>
        <p:txBody>
          <a:bodyPr/>
          <a:lstStyle/>
          <a:p>
            <a:fld id="{CDAAE1FE-786B-4B83-86A4-F53D629261B4}" type="slidenum">
              <a:rPr lang="en-US" smtClean="0"/>
              <a:t>5</a:t>
            </a:fld>
            <a:endParaRPr lang="en-US" dirty="0"/>
          </a:p>
        </p:txBody>
      </p:sp>
    </p:spTree>
    <p:extLst>
      <p:ext uri="{BB962C8B-B14F-4D97-AF65-F5344CB8AC3E}">
        <p14:creationId xmlns:p14="http://schemas.microsoft.com/office/powerpoint/2010/main" val="16652612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238"/>
            <a:ext cx="7219950" cy="5046661"/>
          </a:xfrm>
        </p:spPr>
        <p:txBody>
          <a:bodyPr/>
          <a:lstStyle/>
          <a:p>
            <a:r>
              <a:rPr lang="en-US" b="1" dirty="0"/>
              <a:t>1 Pet. 1:22 </a:t>
            </a:r>
            <a:r>
              <a:rPr lang="en-US" dirty="0"/>
              <a:t>- Seeing ye have purified your souls in obeying the truth through the Spirit unto unfeigned love of the brethren, see that ye love one another with a pure heart fervently:</a:t>
            </a:r>
          </a:p>
          <a:p>
            <a:r>
              <a:rPr lang="en-US" b="1" dirty="0"/>
              <a:t>Gal. 3:1 </a:t>
            </a:r>
            <a:r>
              <a:rPr lang="en-US" dirty="0"/>
              <a:t>- O foolish Galatians, who hath bewitched you, that ye should not </a:t>
            </a:r>
            <a:r>
              <a:rPr lang="en-US" b="1" dirty="0"/>
              <a:t>obey the truth</a:t>
            </a:r>
            <a:r>
              <a:rPr lang="en-US" dirty="0"/>
              <a:t>, before whose eyes Jesus Christ hath been evidently set forth, crucified among you? </a:t>
            </a:r>
          </a:p>
          <a:p>
            <a:r>
              <a:rPr lang="en-US" b="1" dirty="0"/>
              <a:t>Gal. 5:7 </a:t>
            </a:r>
            <a:r>
              <a:rPr lang="en-US" dirty="0"/>
              <a:t>- Ye did run well; who did hinder you that ye should not </a:t>
            </a:r>
            <a:r>
              <a:rPr lang="en-US" b="1" dirty="0"/>
              <a:t>obey the truth</a:t>
            </a:r>
            <a:r>
              <a:rPr lang="en-US" dirty="0"/>
              <a:t>? </a:t>
            </a:r>
          </a:p>
          <a:p>
            <a:r>
              <a:rPr lang="en-US" b="1" dirty="0"/>
              <a:t>Rom. 2:8-11 </a:t>
            </a:r>
            <a:r>
              <a:rPr lang="en-US" dirty="0"/>
              <a:t>- But unto them that are contentious, and do not </a:t>
            </a:r>
            <a:r>
              <a:rPr lang="en-US" b="1" dirty="0"/>
              <a:t>obey the truth</a:t>
            </a:r>
            <a:r>
              <a:rPr lang="en-US" dirty="0"/>
              <a:t>, but obey unrighteousness, indignation and wrath, 9 Tribulation and anguish, upon every soul of man that doeth evil, of the Jew first, and also of the Gentile; 10 But glory, </a:t>
            </a:r>
            <a:r>
              <a:rPr lang="en-US" dirty="0" err="1"/>
              <a:t>honour</a:t>
            </a:r>
            <a:r>
              <a:rPr lang="en-US" dirty="0"/>
              <a:t>, and peace, to every man that worketh good, to the Jew first, and also to the Gentile: 11 For there is no respect of persons with God.</a:t>
            </a:r>
          </a:p>
          <a:p>
            <a:r>
              <a:rPr lang="en-US" b="1" dirty="0"/>
              <a:t>2 Tim. 1:13 </a:t>
            </a:r>
            <a:r>
              <a:rPr lang="en-US" dirty="0"/>
              <a:t>- </a:t>
            </a:r>
            <a:r>
              <a:rPr lang="en-US" b="1" dirty="0"/>
              <a:t>Hold fast the form of sound words</a:t>
            </a:r>
            <a:r>
              <a:rPr lang="en-US" dirty="0"/>
              <a:t>, which thou hast heard of me, in faith and love which is in Christ Jesus.</a:t>
            </a:r>
          </a:p>
          <a:p>
            <a:r>
              <a:rPr lang="en-US" b="1" dirty="0"/>
              <a:t>Heb. 3:1-6 </a:t>
            </a:r>
            <a:r>
              <a:rPr lang="en-US" dirty="0"/>
              <a:t>- Wherefore, holy brethren, partakers of the heavenly calling, consider the Apostle and High Priest of our profession, Christ Jesus; 2 Who was faithful to him that appointed him, as also Moses was faithful in all his house. 3 For this man was counted worthy of more glory than Moses, inasmuch as he who hath </a:t>
            </a:r>
            <a:r>
              <a:rPr lang="en-US" dirty="0" err="1"/>
              <a:t>builded</a:t>
            </a:r>
            <a:r>
              <a:rPr lang="en-US" dirty="0"/>
              <a:t> the house hath more </a:t>
            </a:r>
            <a:r>
              <a:rPr lang="en-US" dirty="0" err="1"/>
              <a:t>honour</a:t>
            </a:r>
            <a:r>
              <a:rPr lang="en-US" dirty="0"/>
              <a:t> than the house. 4 For every house is </a:t>
            </a:r>
            <a:r>
              <a:rPr lang="en-US" dirty="0" err="1"/>
              <a:t>builded</a:t>
            </a:r>
            <a:r>
              <a:rPr lang="en-US" dirty="0"/>
              <a:t> by some man; but he that built all things is God. 5 And Moses verily was faithful in all his house, as a servant, for a testimony of those things which were to be spoken after; 6 But Christ as a son over his own house; whose house are we, </a:t>
            </a:r>
            <a:r>
              <a:rPr lang="en-US" b="1" dirty="0"/>
              <a:t>if we hold fast the confidence and the rejoicing of the hope firm unto the end.</a:t>
            </a:r>
          </a:p>
          <a:p>
            <a:r>
              <a:rPr lang="en-US" b="1" dirty="0"/>
              <a:t>Heb. 2:1-3 </a:t>
            </a:r>
            <a:r>
              <a:rPr lang="en-US" b="0" dirty="0"/>
              <a:t>- Therefore we ought to give the more earnest heed to the things which we have heard, lest at any time we should </a:t>
            </a:r>
            <a:r>
              <a:rPr lang="en-US" b="1" dirty="0"/>
              <a:t>let them slip</a:t>
            </a:r>
            <a:r>
              <a:rPr lang="en-US" b="0" dirty="0"/>
              <a:t>. 2 For if the word spoken by angels was </a:t>
            </a:r>
            <a:r>
              <a:rPr lang="en-US" b="0" dirty="0" err="1"/>
              <a:t>stedfast</a:t>
            </a:r>
            <a:r>
              <a:rPr lang="en-US" b="0" dirty="0"/>
              <a:t>, and every transgression and disobedience received a just recompence of reward; 3 </a:t>
            </a:r>
            <a:r>
              <a:rPr lang="en-US" b="1" dirty="0"/>
              <a:t>How shall we escape, if we neglect so great salvation</a:t>
            </a:r>
            <a:r>
              <a:rPr lang="en-US" b="0" dirty="0"/>
              <a:t>; which at the first began to be spoken by the Lord, and was confirmed unto us by them that heard him;</a:t>
            </a:r>
          </a:p>
          <a:p>
            <a:r>
              <a:rPr lang="en-US" b="1" dirty="0"/>
              <a:t>Heb. 10:23 </a:t>
            </a:r>
            <a:r>
              <a:rPr lang="en-US" b="0" dirty="0"/>
              <a:t>- Let us </a:t>
            </a:r>
            <a:r>
              <a:rPr lang="en-US" b="1" dirty="0"/>
              <a:t>hold fast the profession of our faith without wavering</a:t>
            </a:r>
            <a:r>
              <a:rPr lang="en-US" b="0" dirty="0"/>
              <a:t>;</a:t>
            </a:r>
          </a:p>
          <a:p>
            <a:r>
              <a:rPr lang="en-US" b="1" dirty="0"/>
              <a:t>Prov. 23:23 </a:t>
            </a:r>
            <a:r>
              <a:rPr lang="en-US" b="0" dirty="0"/>
              <a:t>- Buy the </a:t>
            </a:r>
            <a:r>
              <a:rPr lang="en-US" b="1" dirty="0"/>
              <a:t>truth, and sell it not</a:t>
            </a:r>
            <a:r>
              <a:rPr lang="en-US" b="0" dirty="0"/>
              <a:t>; also wisdom, and instruction, and understanding. </a:t>
            </a:r>
          </a:p>
        </p:txBody>
      </p:sp>
      <p:sp>
        <p:nvSpPr>
          <p:cNvPr id="4" name="Slide Number Placeholder 3"/>
          <p:cNvSpPr>
            <a:spLocks noGrp="1"/>
          </p:cNvSpPr>
          <p:nvPr>
            <p:ph type="sldNum" sz="quarter" idx="5"/>
          </p:nvPr>
        </p:nvSpPr>
        <p:spPr/>
        <p:txBody>
          <a:bodyPr/>
          <a:lstStyle/>
          <a:p>
            <a:fld id="{CDAAE1FE-786B-4B83-86A4-F53D629261B4}" type="slidenum">
              <a:rPr lang="en-US" smtClean="0"/>
              <a:t>6</a:t>
            </a:fld>
            <a:endParaRPr lang="en-US" dirty="0"/>
          </a:p>
        </p:txBody>
      </p:sp>
    </p:spTree>
    <p:extLst>
      <p:ext uri="{BB962C8B-B14F-4D97-AF65-F5344CB8AC3E}">
        <p14:creationId xmlns:p14="http://schemas.microsoft.com/office/powerpoint/2010/main" val="29299066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9"/>
            <a:ext cx="7313507" cy="4999036"/>
          </a:xfrm>
        </p:spPr>
        <p:txBody>
          <a:bodyPr/>
          <a:lstStyle/>
          <a:p>
            <a:r>
              <a:rPr lang="en-US" b="1" dirty="0"/>
              <a:t>Eph. 4:15 - </a:t>
            </a:r>
            <a:r>
              <a:rPr lang="en-US" dirty="0"/>
              <a:t>But </a:t>
            </a:r>
            <a:r>
              <a:rPr lang="en-US" b="1" dirty="0"/>
              <a:t>speaking the truth in love</a:t>
            </a:r>
            <a:r>
              <a:rPr lang="en-US" dirty="0"/>
              <a:t>, may grow up into him in all things, which is the head, even Christ: </a:t>
            </a:r>
          </a:p>
          <a:p>
            <a:r>
              <a:rPr lang="en-US" sz="1300" b="1" dirty="0"/>
              <a:t>1. </a:t>
            </a:r>
            <a:r>
              <a:rPr lang="en-US" sz="1300" dirty="0"/>
              <a:t>Truth is set in contrast to the “</a:t>
            </a:r>
            <a:r>
              <a:rPr lang="en-US" sz="1300" i="1" dirty="0"/>
              <a:t>wiles of error</a:t>
            </a:r>
            <a:r>
              <a:rPr lang="en-US" sz="1300" dirty="0"/>
              <a:t>.” When one’s life is set on “</a:t>
            </a:r>
            <a:r>
              <a:rPr lang="en-US" sz="1300" i="1" dirty="0"/>
              <a:t>walking worthily of the calling wherewith ye were called” </a:t>
            </a:r>
            <a:r>
              <a:rPr lang="en-US" sz="1300" dirty="0"/>
              <a:t>in truth then that one “</a:t>
            </a:r>
            <a:r>
              <a:rPr lang="en-US" sz="1300" i="1" dirty="0"/>
              <a:t>grows up in all things into him</a:t>
            </a:r>
            <a:r>
              <a:rPr lang="en-US" sz="1300" dirty="0"/>
              <a:t>...” One who sets his heart on error will grow into further error.</a:t>
            </a:r>
          </a:p>
          <a:p>
            <a:r>
              <a:rPr lang="en-US" sz="1300" b="1" dirty="0"/>
              <a:t>2. </a:t>
            </a:r>
            <a:r>
              <a:rPr lang="en-US" sz="1300" dirty="0"/>
              <a:t>Paul reiterates the fact established at Ephesians 1:22 regarding Christ being the “</a:t>
            </a:r>
            <a:r>
              <a:rPr lang="en-US" sz="1300" i="1" dirty="0"/>
              <a:t>head</a:t>
            </a:r>
            <a:r>
              <a:rPr lang="en-US" sz="1300" dirty="0"/>
              <a:t>.” The word “</a:t>
            </a:r>
            <a:r>
              <a:rPr lang="en-US" sz="1300" i="1" dirty="0"/>
              <a:t>head</a:t>
            </a:r>
            <a:r>
              <a:rPr lang="en-US" sz="1300" dirty="0"/>
              <a:t>” (</a:t>
            </a:r>
            <a:r>
              <a:rPr lang="en-US" sz="1300" i="1" dirty="0" err="1"/>
              <a:t>kephale</a:t>
            </a:r>
            <a:r>
              <a:rPr lang="en-US" sz="1300" dirty="0"/>
              <a:t>) = “The head, superior, chief, principal, one to whom others are subordinate” (Moulton 229). Jesus is the King of His kingdom the church (Luke 1:31-33; John 18:36ff). Jesus is superior to all other faiths because He offers the forgiveness of sins and hope of eternal life with the heavenly Father. Superior growth thereby occurs in truth.</a:t>
            </a:r>
          </a:p>
          <a:p>
            <a:r>
              <a:rPr lang="en-US" sz="1300" b="1" dirty="0"/>
              <a:t>Acts 4:18-20 </a:t>
            </a:r>
            <a:r>
              <a:rPr lang="en-US" sz="1300" dirty="0"/>
              <a:t>- 18 And they called them, and commanded them not to speak at all nor teach in the name of Jesus. 19 But Peter and John answered and said unto them, Whether it be right in the sight of God to hearken unto you more than unto God, judge ye. 20 For we cannot but speak the things which we have seen and heard.</a:t>
            </a:r>
          </a:p>
          <a:p>
            <a:r>
              <a:rPr lang="en-US" sz="1300" b="1" dirty="0"/>
              <a:t>Acts 5:27-42 - READ COMMENT</a:t>
            </a:r>
          </a:p>
          <a:p>
            <a:r>
              <a:rPr lang="en-US" sz="1300" b="1" dirty="0"/>
              <a:t>Acts 20:20, 27</a:t>
            </a:r>
            <a:r>
              <a:rPr lang="en-US" sz="1300" dirty="0"/>
              <a:t> - And how I kept back nothing that was profitable unto you, but have shewed you, and have taught you </a:t>
            </a:r>
            <a:r>
              <a:rPr lang="en-US" sz="1300" dirty="0" err="1"/>
              <a:t>publickly</a:t>
            </a:r>
            <a:r>
              <a:rPr lang="en-US" sz="1300" dirty="0"/>
              <a:t>, and from house to house.</a:t>
            </a:r>
            <a:r>
              <a:rPr lang="en-US" sz="1300" b="1" dirty="0"/>
              <a:t> 27 </a:t>
            </a:r>
            <a:r>
              <a:rPr lang="en-US" sz="1300" dirty="0"/>
              <a:t>For I have not shunned to declare unto you all the counsel of God.</a:t>
            </a:r>
            <a:endParaRPr lang="en-US" sz="1300" b="1" dirty="0"/>
          </a:p>
          <a:p>
            <a:r>
              <a:rPr lang="en-US" b="1" dirty="0"/>
              <a:t>Acts 8:4 </a:t>
            </a:r>
            <a:r>
              <a:rPr lang="en-US" dirty="0"/>
              <a:t>- Therefore they that were scattered </a:t>
            </a:r>
            <a:r>
              <a:rPr lang="en-US" b="1" dirty="0"/>
              <a:t>abroad went every where preaching the word</a:t>
            </a:r>
            <a:r>
              <a:rPr lang="en-US" dirty="0"/>
              <a:t>.</a:t>
            </a:r>
          </a:p>
          <a:p>
            <a:r>
              <a:rPr lang="en-US" b="1" dirty="0"/>
              <a:t>Acts 20:29-30, 32 </a:t>
            </a:r>
            <a:r>
              <a:rPr lang="en-US" dirty="0"/>
              <a:t>- For I know this, that after my departing shall grievous wolves enter in among you, not sparing the flock. 30 Also </a:t>
            </a:r>
            <a:r>
              <a:rPr lang="en-US" b="1" dirty="0"/>
              <a:t>of your own selves </a:t>
            </a:r>
            <a:r>
              <a:rPr lang="en-US" dirty="0"/>
              <a:t>shall men arise, </a:t>
            </a:r>
            <a:r>
              <a:rPr lang="en-US" b="1" dirty="0"/>
              <a:t>speaking perverse things</a:t>
            </a:r>
            <a:r>
              <a:rPr lang="en-US" dirty="0"/>
              <a:t>, to draw away disciples after them. </a:t>
            </a:r>
            <a:r>
              <a:rPr lang="en-US" b="1" dirty="0"/>
              <a:t>32 </a:t>
            </a:r>
            <a:r>
              <a:rPr lang="en-US" dirty="0"/>
              <a:t>And now, brethren, I commend you to God, and to </a:t>
            </a:r>
            <a:r>
              <a:rPr lang="en-US" b="1" dirty="0"/>
              <a:t>the word of his grace, which is able to build you up, and to give you an inheritance</a:t>
            </a:r>
            <a:r>
              <a:rPr lang="en-US" dirty="0"/>
              <a:t> among all them which are sanctified</a:t>
            </a:r>
          </a:p>
        </p:txBody>
      </p:sp>
      <p:sp>
        <p:nvSpPr>
          <p:cNvPr id="4" name="Slide Number Placeholder 3"/>
          <p:cNvSpPr>
            <a:spLocks noGrp="1"/>
          </p:cNvSpPr>
          <p:nvPr>
            <p:ph type="sldNum" sz="quarter" idx="5"/>
          </p:nvPr>
        </p:nvSpPr>
        <p:spPr/>
        <p:txBody>
          <a:bodyPr/>
          <a:lstStyle/>
          <a:p>
            <a:fld id="{CDAAE1FE-786B-4B83-86A4-F53D629261B4}" type="slidenum">
              <a:rPr lang="en-US" smtClean="0"/>
              <a:t>7</a:t>
            </a:fld>
            <a:endParaRPr lang="en-US" dirty="0"/>
          </a:p>
        </p:txBody>
      </p:sp>
    </p:spTree>
    <p:extLst>
      <p:ext uri="{BB962C8B-B14F-4D97-AF65-F5344CB8AC3E}">
        <p14:creationId xmlns:p14="http://schemas.microsoft.com/office/powerpoint/2010/main" val="22139245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11663"/>
            <a:ext cx="7313507" cy="5275262"/>
          </a:xfrm>
        </p:spPr>
        <p:txBody>
          <a:bodyPr/>
          <a:lstStyle/>
          <a:p>
            <a:r>
              <a:rPr lang="en-US" b="1" dirty="0"/>
              <a:t>Gal. 2:3-5 </a:t>
            </a:r>
            <a:r>
              <a:rPr lang="en-US" dirty="0"/>
              <a:t>- But neither Titus, who was with me, being a Greek, was compelled to be circumcised: 4 And that because of false brethren unawares brought in, who came in privily to spy out our liberty which we have in Christ Jesus, that they might bring us into bondage: 5 To whom we gave place by subjection, no, not for an hour; that the truth of the gospel might continue with you.</a:t>
            </a:r>
          </a:p>
          <a:p>
            <a:r>
              <a:rPr lang="en-US" b="1" dirty="0"/>
              <a:t>1 Jn. 1:4 </a:t>
            </a:r>
            <a:r>
              <a:rPr lang="en-US" dirty="0"/>
              <a:t>- Beloved, believe not every spirit, but try the spirits whether they are of God: because </a:t>
            </a:r>
            <a:r>
              <a:rPr lang="en-US" b="1" dirty="0"/>
              <a:t>many false prophets are gone out into the world.</a:t>
            </a:r>
          </a:p>
          <a:p>
            <a:r>
              <a:rPr lang="en-US" b="1" dirty="0"/>
              <a:t>2 Pet. 2:1-2 </a:t>
            </a:r>
            <a:r>
              <a:rPr lang="en-US" b="0" dirty="0"/>
              <a:t>- But there were false prophets also among the people, even as there shall be false teachers among you, who privily shall bring in damnable heresies, even denying the Lord that bought them, and bring upon themselves swift destruction. 2 And many shall follow their pernicious ways; by reason of whom the way of truth shall be evil spoken of.</a:t>
            </a:r>
          </a:p>
          <a:p>
            <a:r>
              <a:rPr lang="en-US" b="1" dirty="0"/>
              <a:t>Jude 12-16 </a:t>
            </a:r>
            <a:r>
              <a:rPr lang="en-US" b="0" dirty="0"/>
              <a:t>- 2 These are spots in your feasts of charity, when they feast with you, feeding themselves without fear: clouds they are without water, carried about of winds; trees whose fruit </a:t>
            </a:r>
            <a:r>
              <a:rPr lang="en-US" b="0" dirty="0" err="1"/>
              <a:t>withereth</a:t>
            </a:r>
            <a:r>
              <a:rPr lang="en-US" b="0" dirty="0"/>
              <a:t>, without fruit, twice dead, plucked up by the roots; 13 Raging waves of the sea, foaming out their own shame; wandering stars, to whom is reserved the blackness of darkness for ever. 14 And Enoch also, the seventh from Adam, prophesied of these, saying, Behold, the Lord cometh with ten thousands of his saints, 15 To execute judgment upon all, and to convince all that are </a:t>
            </a:r>
            <a:r>
              <a:rPr lang="en-US" b="1" dirty="0"/>
              <a:t>ungodly </a:t>
            </a:r>
            <a:r>
              <a:rPr lang="en-US" b="0" dirty="0"/>
              <a:t>among them of all their </a:t>
            </a:r>
            <a:r>
              <a:rPr lang="en-US" b="1" dirty="0"/>
              <a:t>ungodly</a:t>
            </a:r>
            <a:r>
              <a:rPr lang="en-US" b="0" dirty="0"/>
              <a:t> deeds which they have </a:t>
            </a:r>
            <a:r>
              <a:rPr lang="en-US" b="1" dirty="0"/>
              <a:t>ungodly</a:t>
            </a:r>
            <a:r>
              <a:rPr lang="en-US" b="0" dirty="0"/>
              <a:t> committed, and of all their hard speeches which </a:t>
            </a:r>
            <a:r>
              <a:rPr lang="en-US" b="1" dirty="0"/>
              <a:t>ungodly</a:t>
            </a:r>
            <a:r>
              <a:rPr lang="en-US" b="0" dirty="0"/>
              <a:t> sinners have spoken against him. 16 These are murmurers, complainers, walking after their own lusts; and their mouth </a:t>
            </a:r>
            <a:r>
              <a:rPr lang="en-US" b="0" dirty="0" err="1"/>
              <a:t>speaketh</a:t>
            </a:r>
            <a:r>
              <a:rPr lang="en-US" b="0" dirty="0"/>
              <a:t> great swelling words, having men's persons in admiration because of advantage.</a:t>
            </a:r>
          </a:p>
          <a:p>
            <a:r>
              <a:rPr lang="en-US" b="1" dirty="0"/>
              <a:t>Gal. 2:11-13 </a:t>
            </a:r>
            <a:r>
              <a:rPr lang="en-US" b="0" dirty="0"/>
              <a:t>- But when Peter was come to Antioch, I withstood him to the face, because he was to be blamed. 12 For before that certain came from James, he did eat with the Gentiles: but when they were come, he withdrew and separated himself, fearing them which were of the circumcision. 13 And the other Jews dissembled likewise with him; insomuch that Barnabas also was carried away with their dissimulation.</a:t>
            </a:r>
          </a:p>
          <a:p>
            <a:r>
              <a:rPr lang="en-US" b="1" dirty="0"/>
              <a:t>2 Pet. 3:14-16</a:t>
            </a:r>
            <a:r>
              <a:rPr lang="en-US" b="0" dirty="0"/>
              <a:t> - Wherefore, beloved, seeing that ye look for such things, be diligent that ye may be found of him in peace, without spot, and blameless. 15 And account that the longsuffering of our Lord is salvation; even as </a:t>
            </a:r>
            <a:r>
              <a:rPr lang="en-US" b="1" dirty="0"/>
              <a:t>our beloved brother Paul </a:t>
            </a:r>
            <a:r>
              <a:rPr lang="en-US" b="0" dirty="0"/>
              <a:t>also according to the wisdom given unto him hath written unto you; 16 As also in all his epistles, speaking in them of these things; in which are some things hard to be understood, which they that are unlearned and unstable wrest, as they do also the other scriptures, unto their own destruction.</a:t>
            </a:r>
          </a:p>
        </p:txBody>
      </p:sp>
      <p:sp>
        <p:nvSpPr>
          <p:cNvPr id="4" name="Slide Number Placeholder 3"/>
          <p:cNvSpPr>
            <a:spLocks noGrp="1"/>
          </p:cNvSpPr>
          <p:nvPr>
            <p:ph type="sldNum" sz="quarter" idx="5"/>
          </p:nvPr>
        </p:nvSpPr>
        <p:spPr/>
        <p:txBody>
          <a:bodyPr/>
          <a:lstStyle/>
          <a:p>
            <a:fld id="{CDAAE1FE-786B-4B83-86A4-F53D629261B4}" type="slidenum">
              <a:rPr lang="en-US" smtClean="0"/>
              <a:t>8</a:t>
            </a:fld>
            <a:endParaRPr lang="en-US" dirty="0"/>
          </a:p>
        </p:txBody>
      </p:sp>
    </p:spTree>
    <p:extLst>
      <p:ext uri="{BB962C8B-B14F-4D97-AF65-F5344CB8AC3E}">
        <p14:creationId xmlns:p14="http://schemas.microsoft.com/office/powerpoint/2010/main" val="4115566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3 Jn. 4 </a:t>
            </a:r>
            <a:r>
              <a:rPr lang="en-US" dirty="0"/>
              <a:t>- I have no greater joy than to hear that my children </a:t>
            </a:r>
            <a:r>
              <a:rPr lang="en-US" b="1" dirty="0"/>
              <a:t>walk in truth.</a:t>
            </a:r>
          </a:p>
          <a:p>
            <a:r>
              <a:rPr lang="en-US" b="1" dirty="0"/>
              <a:t>1 Tim. 4:12 </a:t>
            </a:r>
            <a:r>
              <a:rPr lang="en-US" dirty="0"/>
              <a:t>- Let no man despise thy youth; but </a:t>
            </a:r>
            <a:r>
              <a:rPr lang="en-US" b="1" dirty="0"/>
              <a:t>be thou an example of the believers</a:t>
            </a:r>
            <a:r>
              <a:rPr lang="en-US" dirty="0"/>
              <a:t>, in </a:t>
            </a:r>
            <a:r>
              <a:rPr lang="en-US" b="1" dirty="0"/>
              <a:t>word</a:t>
            </a:r>
            <a:r>
              <a:rPr lang="en-US" dirty="0"/>
              <a:t>, in </a:t>
            </a:r>
            <a:r>
              <a:rPr lang="en-US" b="1" dirty="0"/>
              <a:t>conversation</a:t>
            </a:r>
            <a:r>
              <a:rPr lang="en-US" dirty="0"/>
              <a:t>, in </a:t>
            </a:r>
            <a:r>
              <a:rPr lang="en-US" b="1" dirty="0"/>
              <a:t>charity</a:t>
            </a:r>
            <a:r>
              <a:rPr lang="en-US" dirty="0"/>
              <a:t>, </a:t>
            </a:r>
            <a:r>
              <a:rPr lang="en-US" b="1" dirty="0"/>
              <a:t>in spirit</a:t>
            </a:r>
            <a:r>
              <a:rPr lang="en-US" dirty="0"/>
              <a:t>, </a:t>
            </a:r>
            <a:r>
              <a:rPr lang="en-US" b="1" dirty="0"/>
              <a:t>in faith</a:t>
            </a:r>
            <a:r>
              <a:rPr lang="en-US" dirty="0"/>
              <a:t>, in </a:t>
            </a:r>
            <a:r>
              <a:rPr lang="en-US" b="1" dirty="0"/>
              <a:t>purity</a:t>
            </a:r>
            <a:r>
              <a:rPr lang="en-US" dirty="0"/>
              <a:t>.</a:t>
            </a:r>
          </a:p>
          <a:p>
            <a:r>
              <a:rPr lang="en-US" b="1" dirty="0"/>
              <a:t>Matt. 5:16 </a:t>
            </a:r>
            <a:r>
              <a:rPr lang="en-US" dirty="0"/>
              <a:t>- Let your light so shine before men, that they may see your good works, and glorify your Father which is in heaven.</a:t>
            </a:r>
          </a:p>
        </p:txBody>
      </p:sp>
      <p:sp>
        <p:nvSpPr>
          <p:cNvPr id="4" name="Slide Number Placeholder 3"/>
          <p:cNvSpPr>
            <a:spLocks noGrp="1"/>
          </p:cNvSpPr>
          <p:nvPr>
            <p:ph type="sldNum" sz="quarter" idx="5"/>
          </p:nvPr>
        </p:nvSpPr>
        <p:spPr/>
        <p:txBody>
          <a:bodyPr/>
          <a:lstStyle/>
          <a:p>
            <a:fld id="{CDAAE1FE-786B-4B83-86A4-F53D629261B4}" type="slidenum">
              <a:rPr lang="en-US" smtClean="0"/>
              <a:t>9</a:t>
            </a:fld>
            <a:endParaRPr lang="en-US" dirty="0"/>
          </a:p>
        </p:txBody>
      </p:sp>
    </p:spTree>
    <p:extLst>
      <p:ext uri="{BB962C8B-B14F-4D97-AF65-F5344CB8AC3E}">
        <p14:creationId xmlns:p14="http://schemas.microsoft.com/office/powerpoint/2010/main" val="20562671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327589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2889280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9596095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9137575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4045307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6338034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0132187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1913075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7143166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4439050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3/9/2020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4565138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3/9/2020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5892880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3/9/2020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1223293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3/9/2020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4529394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6406600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4543232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a:solidFill>
            <a:schemeClr val="accent1">
              <a:lumMod val="75000"/>
              <a:alpha val="40000"/>
            </a:schemeClr>
          </a:solidFill>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10" name="Group 9"/>
          <p:cNvGrpSpPr/>
          <p:nvPr/>
        </p:nvGrpSpPr>
        <p:grpSpPr>
          <a:xfrm>
            <a:off x="27221" y="-30"/>
            <a:ext cx="2356674" cy="6853283"/>
            <a:chOff x="6627813" y="195452"/>
            <a:chExt cx="1952625" cy="5678299"/>
          </a:xfrm>
          <a:solidFill>
            <a:schemeClr val="accent1"/>
          </a:solidFill>
        </p:grpSpPr>
        <p:sp>
          <p:nvSpPr>
            <p:cNvPr id="11" name="Freeform 27"/>
            <p:cNvSpPr/>
            <p:nvPr/>
          </p:nvSpPr>
          <p:spPr bwMode="auto">
            <a:xfrm>
              <a:off x="6627813" y="19545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7" name="Rectangle 6"/>
          <p:cNvSpPr/>
          <p:nvPr/>
        </p:nvSpPr>
        <p:spPr>
          <a:xfrm>
            <a:off x="0" y="0"/>
            <a:ext cx="182880"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3/9/2020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0952317"/>
      </p:ext>
    </p:extLst>
  </p:cSld>
  <p:clrMap bg1="dk1" tx1="lt1" bg2="dk2" tx2="lt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 id="2147483779" r:id="rId12"/>
    <p:sldLayoutId id="2147483780" r:id="rId13"/>
    <p:sldLayoutId id="2147483781" r:id="rId14"/>
    <p:sldLayoutId id="2147483782" r:id="rId15"/>
    <p:sldLayoutId id="2147483783" r:id="rId16"/>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55" name="Rectangle 54">
            <a:extLst>
              <a:ext uri="{FF2B5EF4-FFF2-40B4-BE49-F238E27FC236}">
                <a16:creationId xmlns:a16="http://schemas.microsoft.com/office/drawing/2014/main" id="{1FF9CEF5-A50D-4B8B-9852-D76F703786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light spots">
            <a:extLst>
              <a:ext uri="{FF2B5EF4-FFF2-40B4-BE49-F238E27FC236}">
                <a16:creationId xmlns:a16="http://schemas.microsoft.com/office/drawing/2014/main" id="{1A23FE0C-9A67-334E-9B7F-83AA9CF636A8}"/>
              </a:ext>
            </a:extLst>
          </p:cNvPr>
          <p:cNvPicPr>
            <a:picLocks noChangeAspect="1"/>
          </p:cNvPicPr>
          <p:nvPr/>
        </p:nvPicPr>
        <p:blipFill rotWithShape="1">
          <a:blip r:embed="rId3" cstate="print">
            <a:duotone>
              <a:schemeClr val="bg2">
                <a:shade val="45000"/>
                <a:satMod val="135000"/>
              </a:schemeClr>
              <a:prstClr val="white"/>
            </a:duotone>
            <a:alphaModFix amt="40000"/>
            <a:extLst>
              <a:ext uri="{28A0092B-C50C-407E-A947-70E740481C1C}">
                <a14:useLocalDpi xmlns:a14="http://schemas.microsoft.com/office/drawing/2010/main"/>
              </a:ext>
            </a:extLst>
          </a:blip>
          <a:srcRect/>
          <a:stretch/>
        </p:blipFill>
        <p:spPr>
          <a:xfrm>
            <a:off x="-27224" y="-7623"/>
            <a:ext cx="12192000" cy="6857990"/>
          </a:xfrm>
          <a:prstGeom prst="rect">
            <a:avLst/>
          </a:prstGeom>
        </p:spPr>
      </p:pic>
      <p:sp>
        <p:nvSpPr>
          <p:cNvPr id="2" name="Title 1">
            <a:extLst>
              <a:ext uri="{FF2B5EF4-FFF2-40B4-BE49-F238E27FC236}">
                <a16:creationId xmlns:a16="http://schemas.microsoft.com/office/drawing/2014/main" id="{F266081D-517B-5D43-A7B4-E67DDEDC0B31}"/>
              </a:ext>
            </a:extLst>
          </p:cNvPr>
          <p:cNvSpPr>
            <a:spLocks noGrp="1"/>
          </p:cNvSpPr>
          <p:nvPr>
            <p:ph type="ctrTitle"/>
          </p:nvPr>
        </p:nvSpPr>
        <p:spPr>
          <a:xfrm>
            <a:off x="872326" y="2972751"/>
            <a:ext cx="10542842" cy="949592"/>
          </a:xfrm>
        </p:spPr>
        <p:txBody>
          <a:bodyPr>
            <a:normAutofit/>
          </a:bodyPr>
          <a:lstStyle/>
          <a:p>
            <a:r>
              <a:rPr lang="en-US" b="1" i="1" dirty="0">
                <a:latin typeface="Candara" panose="020E0502030303020204" pitchFamily="34" charset="0"/>
              </a:rPr>
              <a:t>“the pillar and ground of the truth”</a:t>
            </a:r>
          </a:p>
        </p:txBody>
      </p:sp>
      <p:sp>
        <p:nvSpPr>
          <p:cNvPr id="13" name="Subtitle 12">
            <a:extLst>
              <a:ext uri="{FF2B5EF4-FFF2-40B4-BE49-F238E27FC236}">
                <a16:creationId xmlns:a16="http://schemas.microsoft.com/office/drawing/2014/main" id="{F05262DB-6398-4AF9-96A3-041CFB112303}"/>
              </a:ext>
            </a:extLst>
          </p:cNvPr>
          <p:cNvSpPr>
            <a:spLocks noGrp="1"/>
          </p:cNvSpPr>
          <p:nvPr>
            <p:ph type="subTitle" idx="1"/>
          </p:nvPr>
        </p:nvSpPr>
        <p:spPr>
          <a:xfrm>
            <a:off x="1846052" y="4316473"/>
            <a:ext cx="8915399" cy="671681"/>
          </a:xfrm>
        </p:spPr>
        <p:txBody>
          <a:bodyPr>
            <a:normAutofit/>
          </a:bodyPr>
          <a:lstStyle/>
          <a:p>
            <a:r>
              <a:rPr lang="en-US" sz="3600" dirty="0">
                <a:latin typeface="Candara" panose="020E0502030303020204" pitchFamily="34" charset="0"/>
              </a:rPr>
              <a:t>1 Timothy 3:15</a:t>
            </a:r>
          </a:p>
        </p:txBody>
      </p:sp>
      <p:grpSp>
        <p:nvGrpSpPr>
          <p:cNvPr id="57" name="Group 56">
            <a:extLst>
              <a:ext uri="{FF2B5EF4-FFF2-40B4-BE49-F238E27FC236}">
                <a16:creationId xmlns:a16="http://schemas.microsoft.com/office/drawing/2014/main" id="{065753F1-EEE2-45ED-88A1-ECB4A495D0A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58" name="Freeform 27">
              <a:extLst>
                <a:ext uri="{FF2B5EF4-FFF2-40B4-BE49-F238E27FC236}">
                  <a16:creationId xmlns:a16="http://schemas.microsoft.com/office/drawing/2014/main" id="{3E3E7343-7B0A-4265-B9DA-56CE355513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9" name="Freeform 28">
              <a:extLst>
                <a:ext uri="{FF2B5EF4-FFF2-40B4-BE49-F238E27FC236}">
                  <a16:creationId xmlns:a16="http://schemas.microsoft.com/office/drawing/2014/main" id="{608D2FF5-E7CA-448D-8B61-42FAA7A0C8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60" name="Freeform 29">
              <a:extLst>
                <a:ext uri="{FF2B5EF4-FFF2-40B4-BE49-F238E27FC236}">
                  <a16:creationId xmlns:a16="http://schemas.microsoft.com/office/drawing/2014/main" id="{DC186DC7-6F76-40B7-8268-20660160E6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61" name="Freeform 30">
              <a:extLst>
                <a:ext uri="{FF2B5EF4-FFF2-40B4-BE49-F238E27FC236}">
                  <a16:creationId xmlns:a16="http://schemas.microsoft.com/office/drawing/2014/main" id="{4C8DDEC4-2C9A-4271-BBB3-577233F2E1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62" name="Freeform 31">
              <a:extLst>
                <a:ext uri="{FF2B5EF4-FFF2-40B4-BE49-F238E27FC236}">
                  <a16:creationId xmlns:a16="http://schemas.microsoft.com/office/drawing/2014/main" id="{D8DB0C2B-A79C-421F-88AB-DC7B125279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63" name="Freeform 32">
              <a:extLst>
                <a:ext uri="{FF2B5EF4-FFF2-40B4-BE49-F238E27FC236}">
                  <a16:creationId xmlns:a16="http://schemas.microsoft.com/office/drawing/2014/main" id="{B3BC96E3-7FEF-4BFD-8E2C-028CB37724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64" name="Freeform 33">
              <a:extLst>
                <a:ext uri="{FF2B5EF4-FFF2-40B4-BE49-F238E27FC236}">
                  <a16:creationId xmlns:a16="http://schemas.microsoft.com/office/drawing/2014/main" id="{E7ED35DB-BAAE-4771-A0A0-65647ACC5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65" name="Freeform 34">
              <a:extLst>
                <a:ext uri="{FF2B5EF4-FFF2-40B4-BE49-F238E27FC236}">
                  <a16:creationId xmlns:a16="http://schemas.microsoft.com/office/drawing/2014/main" id="{4407B080-4ED5-43EB-8CCE-B43B336EF6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66" name="Freeform 35">
              <a:extLst>
                <a:ext uri="{FF2B5EF4-FFF2-40B4-BE49-F238E27FC236}">
                  <a16:creationId xmlns:a16="http://schemas.microsoft.com/office/drawing/2014/main" id="{8C10C675-F599-45D3-8177-D7F7DEC16C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67" name="Freeform 36">
              <a:extLst>
                <a:ext uri="{FF2B5EF4-FFF2-40B4-BE49-F238E27FC236}">
                  <a16:creationId xmlns:a16="http://schemas.microsoft.com/office/drawing/2014/main" id="{E2566A74-B9B1-469F-A373-3B3C60175C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8" name="Freeform 37">
              <a:extLst>
                <a:ext uri="{FF2B5EF4-FFF2-40B4-BE49-F238E27FC236}">
                  <a16:creationId xmlns:a16="http://schemas.microsoft.com/office/drawing/2014/main" id="{D108E5CB-8D77-4568-B6FF-2C30321345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9" name="Freeform 38">
              <a:extLst>
                <a:ext uri="{FF2B5EF4-FFF2-40B4-BE49-F238E27FC236}">
                  <a16:creationId xmlns:a16="http://schemas.microsoft.com/office/drawing/2014/main" id="{7D8349D8-2AE2-4C78-84ED-22125F147B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1" name="Rectangle 70">
            <a:extLst>
              <a:ext uri="{FF2B5EF4-FFF2-40B4-BE49-F238E27FC236}">
                <a16:creationId xmlns:a16="http://schemas.microsoft.com/office/drawing/2014/main" id="{30684D86-C9D1-40C3-A9B6-EC935C7312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73" name="Freeform 33">
            <a:extLst>
              <a:ext uri="{FF2B5EF4-FFF2-40B4-BE49-F238E27FC236}">
                <a16:creationId xmlns:a16="http://schemas.microsoft.com/office/drawing/2014/main" id="{1EDF7896-F56A-49DA-90F3-F5CE8B9833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Tree>
    <p:extLst>
      <p:ext uri="{BB962C8B-B14F-4D97-AF65-F5344CB8AC3E}">
        <p14:creationId xmlns:p14="http://schemas.microsoft.com/office/powerpoint/2010/main" val="31294121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250"/>
                                        <p:tgtEl>
                                          <p:spTgt spid="2"/>
                                        </p:tgtEl>
                                      </p:cBhvr>
                                    </p:animEffect>
                                  </p:childTnLst>
                                </p:cTn>
                              </p:par>
                            </p:childTnLst>
                          </p:cTn>
                        </p:par>
                        <p:par>
                          <p:cTn id="8" fill="hold">
                            <p:stCondLst>
                              <p:cond delay="1250"/>
                            </p:stCondLst>
                            <p:childTnLst>
                              <p:par>
                                <p:cTn id="9" presetID="10" presetClass="entr" presetSubtype="0" fill="hold" nodeType="afterEffect">
                                  <p:stCondLst>
                                    <p:cond delay="0"/>
                                  </p:stCondLst>
                                  <p:childTnLst>
                                    <p:set>
                                      <p:cBhvr>
                                        <p:cTn id="10" dur="1" fill="hold">
                                          <p:stCondLst>
                                            <p:cond delay="0"/>
                                          </p:stCondLst>
                                        </p:cTn>
                                        <p:tgtEl>
                                          <p:spTgt spid="13">
                                            <p:txEl>
                                              <p:pRg st="0" end="0"/>
                                            </p:txEl>
                                          </p:spTgt>
                                        </p:tgtEl>
                                        <p:attrNameLst>
                                          <p:attrName>style.visibility</p:attrName>
                                        </p:attrNameLst>
                                      </p:cBhvr>
                                      <p:to>
                                        <p:strVal val="visible"/>
                                      </p:to>
                                    </p:set>
                                    <p:animEffect transition="in" filter="fade">
                                      <p:cBhvr>
                                        <p:cTn id="11" dur="1250"/>
                                        <p:tgtEl>
                                          <p:spTgt spid="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0A63B-EDCF-4FC8-8B9D-FE3886DAD251}"/>
              </a:ext>
            </a:extLst>
          </p:cNvPr>
          <p:cNvSpPr>
            <a:spLocks noGrp="1"/>
          </p:cNvSpPr>
          <p:nvPr>
            <p:ph type="title"/>
          </p:nvPr>
        </p:nvSpPr>
        <p:spPr>
          <a:xfrm>
            <a:off x="1592129" y="624110"/>
            <a:ext cx="9804904" cy="656052"/>
          </a:xfrm>
        </p:spPr>
        <p:txBody>
          <a:bodyPr>
            <a:noAutofit/>
          </a:bodyPr>
          <a:lstStyle/>
          <a:p>
            <a:r>
              <a:rPr lang="en-US" sz="4400" b="1" dirty="0">
                <a:latin typeface="Candara" panose="020E0502030303020204" pitchFamily="34" charset="0"/>
              </a:rPr>
              <a:t>CONCLUSION</a:t>
            </a:r>
          </a:p>
        </p:txBody>
      </p:sp>
      <p:sp>
        <p:nvSpPr>
          <p:cNvPr id="3" name="Content Placeholder 2">
            <a:extLst>
              <a:ext uri="{FF2B5EF4-FFF2-40B4-BE49-F238E27FC236}">
                <a16:creationId xmlns:a16="http://schemas.microsoft.com/office/drawing/2014/main" id="{0A866DA4-0074-4ACC-ADA8-BE14959C7126}"/>
              </a:ext>
            </a:extLst>
          </p:cNvPr>
          <p:cNvSpPr>
            <a:spLocks noGrp="1"/>
          </p:cNvSpPr>
          <p:nvPr>
            <p:ph idx="1"/>
          </p:nvPr>
        </p:nvSpPr>
        <p:spPr>
          <a:xfrm>
            <a:off x="604221" y="1629412"/>
            <a:ext cx="10983557" cy="4604477"/>
          </a:xfrm>
        </p:spPr>
        <p:txBody>
          <a:bodyPr>
            <a:normAutofit lnSpcReduction="10000"/>
          </a:bodyPr>
          <a:lstStyle/>
          <a:p>
            <a:r>
              <a:rPr lang="en-US" sz="4400" b="1" dirty="0">
                <a:latin typeface="Candara" panose="020E0502030303020204" pitchFamily="34" charset="0"/>
              </a:rPr>
              <a:t>Do you know the Truth concerning Christ, His salvation and His church?</a:t>
            </a:r>
          </a:p>
          <a:p>
            <a:r>
              <a:rPr lang="en-US" sz="4400" b="1" dirty="0">
                <a:latin typeface="Candara" panose="020E0502030303020204" pitchFamily="34" charset="0"/>
              </a:rPr>
              <a:t>Have you </a:t>
            </a:r>
            <a:r>
              <a:rPr lang="en-US" sz="4400" b="1" i="1" dirty="0">
                <a:latin typeface="Candara" panose="020E0502030303020204" pitchFamily="34" charset="0"/>
              </a:rPr>
              <a:t>“</a:t>
            </a:r>
            <a:r>
              <a:rPr lang="en-US" sz="4400" b="1" i="1" u="sng" dirty="0">
                <a:latin typeface="Candara" panose="020E0502030303020204" pitchFamily="34" charset="0"/>
              </a:rPr>
              <a:t>purified your soul in obeying the Truth</a:t>
            </a:r>
            <a:r>
              <a:rPr lang="en-US" sz="4400" b="1" i="1" dirty="0">
                <a:latin typeface="Candara" panose="020E0502030303020204" pitchFamily="34" charset="0"/>
              </a:rPr>
              <a:t>”?</a:t>
            </a:r>
            <a:r>
              <a:rPr lang="en-US" sz="4400" b="1" dirty="0">
                <a:latin typeface="Candara" panose="020E0502030303020204" pitchFamily="34" charset="0"/>
              </a:rPr>
              <a:t> </a:t>
            </a:r>
            <a:r>
              <a:rPr lang="en-US" sz="4400" dirty="0">
                <a:latin typeface="Candara" panose="020E0502030303020204" pitchFamily="34" charset="0"/>
              </a:rPr>
              <a:t>- 1 Peter 1:22</a:t>
            </a:r>
          </a:p>
          <a:p>
            <a:r>
              <a:rPr lang="en-US" sz="4400" b="1" dirty="0">
                <a:latin typeface="Candara" panose="020E0502030303020204" pitchFamily="34" charset="0"/>
              </a:rPr>
              <a:t>Are you diligently adding to your faith the qualities to make </a:t>
            </a:r>
            <a:r>
              <a:rPr lang="en-US" sz="4400" b="1" i="1" dirty="0">
                <a:latin typeface="Candara" panose="020E0502030303020204" pitchFamily="34" charset="0"/>
              </a:rPr>
              <a:t>“</a:t>
            </a:r>
            <a:r>
              <a:rPr lang="en-US" sz="4400" b="1" i="1" u="sng" dirty="0">
                <a:latin typeface="Candara" panose="020E0502030303020204" pitchFamily="34" charset="0"/>
              </a:rPr>
              <a:t>your calling and election sure</a:t>
            </a:r>
            <a:r>
              <a:rPr lang="en-US" sz="4400" b="1" i="1" dirty="0">
                <a:latin typeface="Candara" panose="020E0502030303020204" pitchFamily="34" charset="0"/>
              </a:rPr>
              <a:t>”?</a:t>
            </a:r>
            <a:r>
              <a:rPr lang="en-US" sz="4400" b="1" dirty="0">
                <a:latin typeface="Candara" panose="020E0502030303020204" pitchFamily="34" charset="0"/>
              </a:rPr>
              <a:t> </a:t>
            </a:r>
            <a:r>
              <a:rPr lang="en-US" sz="4400" dirty="0">
                <a:latin typeface="Candara" panose="020E0502030303020204" pitchFamily="34" charset="0"/>
              </a:rPr>
              <a:t>- 2 Peter 1:5-11 </a:t>
            </a:r>
          </a:p>
          <a:p>
            <a:endParaRPr lang="en-US" sz="4400" b="1" dirty="0">
              <a:latin typeface="Candara" panose="020E0502030303020204" pitchFamily="34" charset="0"/>
            </a:endParaRPr>
          </a:p>
        </p:txBody>
      </p:sp>
    </p:spTree>
    <p:extLst>
      <p:ext uri="{BB962C8B-B14F-4D97-AF65-F5344CB8AC3E}">
        <p14:creationId xmlns:p14="http://schemas.microsoft.com/office/powerpoint/2010/main" val="322391844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0A63B-EDCF-4FC8-8B9D-FE3886DAD251}"/>
              </a:ext>
            </a:extLst>
          </p:cNvPr>
          <p:cNvSpPr>
            <a:spLocks noGrp="1"/>
          </p:cNvSpPr>
          <p:nvPr>
            <p:ph type="title"/>
          </p:nvPr>
        </p:nvSpPr>
        <p:spPr>
          <a:xfrm>
            <a:off x="1592129" y="624110"/>
            <a:ext cx="9804904" cy="656052"/>
          </a:xfrm>
        </p:spPr>
        <p:txBody>
          <a:bodyPr>
            <a:noAutofit/>
          </a:bodyPr>
          <a:lstStyle/>
          <a:p>
            <a:r>
              <a:rPr lang="en-US" sz="4400" b="1" dirty="0">
                <a:latin typeface="Candara" panose="020E0502030303020204" pitchFamily="34" charset="0"/>
              </a:rPr>
              <a:t>1 Timothy 3:15</a:t>
            </a:r>
          </a:p>
        </p:txBody>
      </p:sp>
      <p:sp>
        <p:nvSpPr>
          <p:cNvPr id="4" name="Rectangle 3">
            <a:extLst>
              <a:ext uri="{FF2B5EF4-FFF2-40B4-BE49-F238E27FC236}">
                <a16:creationId xmlns:a16="http://schemas.microsoft.com/office/drawing/2014/main" id="{D573698B-D387-42B9-AAB9-922DDF0A37AA}"/>
              </a:ext>
            </a:extLst>
          </p:cNvPr>
          <p:cNvSpPr/>
          <p:nvPr/>
        </p:nvSpPr>
        <p:spPr>
          <a:xfrm>
            <a:off x="1850315" y="3776100"/>
            <a:ext cx="8122025" cy="5592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A866DA4-0074-4ACC-ADA8-BE14959C7126}"/>
              </a:ext>
            </a:extLst>
          </p:cNvPr>
          <p:cNvSpPr>
            <a:spLocks noGrp="1"/>
          </p:cNvSpPr>
          <p:nvPr>
            <p:ph idx="1"/>
          </p:nvPr>
        </p:nvSpPr>
        <p:spPr>
          <a:xfrm>
            <a:off x="623941" y="1613648"/>
            <a:ext cx="10983557" cy="2829262"/>
          </a:xfrm>
        </p:spPr>
        <p:txBody>
          <a:bodyPr>
            <a:normAutofit/>
          </a:bodyPr>
          <a:lstStyle/>
          <a:p>
            <a:pPr marL="0" indent="0">
              <a:buNone/>
            </a:pPr>
            <a:r>
              <a:rPr lang="en-US" sz="4400" b="1" i="1" dirty="0">
                <a:latin typeface="Candara" panose="020E0502030303020204" pitchFamily="34" charset="0"/>
              </a:rPr>
              <a:t>“But if I tarry long, that thou mayest know how thou </a:t>
            </a:r>
            <a:r>
              <a:rPr lang="en-US" sz="4400" b="1" i="1" dirty="0" err="1">
                <a:latin typeface="Candara" panose="020E0502030303020204" pitchFamily="34" charset="0"/>
              </a:rPr>
              <a:t>oughtest</a:t>
            </a:r>
            <a:r>
              <a:rPr lang="en-US" sz="4400" b="1" i="1" dirty="0">
                <a:latin typeface="Candara" panose="020E0502030303020204" pitchFamily="34" charset="0"/>
              </a:rPr>
              <a:t> to behave thyself in the house of God, which is the church of the living God, the pillar and ground of the truth”</a:t>
            </a:r>
          </a:p>
        </p:txBody>
      </p:sp>
    </p:spTree>
    <p:extLst>
      <p:ext uri="{BB962C8B-B14F-4D97-AF65-F5344CB8AC3E}">
        <p14:creationId xmlns:p14="http://schemas.microsoft.com/office/powerpoint/2010/main" val="233024016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0A63B-EDCF-4FC8-8B9D-FE3886DAD251}"/>
              </a:ext>
            </a:extLst>
          </p:cNvPr>
          <p:cNvSpPr>
            <a:spLocks noGrp="1"/>
          </p:cNvSpPr>
          <p:nvPr>
            <p:ph type="title"/>
          </p:nvPr>
        </p:nvSpPr>
        <p:spPr>
          <a:xfrm>
            <a:off x="1592129" y="624110"/>
            <a:ext cx="9804904" cy="656052"/>
          </a:xfrm>
        </p:spPr>
        <p:txBody>
          <a:bodyPr>
            <a:noAutofit/>
          </a:bodyPr>
          <a:lstStyle/>
          <a:p>
            <a:r>
              <a:rPr lang="en-US" sz="4400" b="1" dirty="0">
                <a:latin typeface="Candara" panose="020E0502030303020204" pitchFamily="34" charset="0"/>
              </a:rPr>
              <a:t>CONCLUSION</a:t>
            </a:r>
          </a:p>
        </p:txBody>
      </p:sp>
      <p:sp>
        <p:nvSpPr>
          <p:cNvPr id="3" name="Content Placeholder 2">
            <a:extLst>
              <a:ext uri="{FF2B5EF4-FFF2-40B4-BE49-F238E27FC236}">
                <a16:creationId xmlns:a16="http://schemas.microsoft.com/office/drawing/2014/main" id="{0A866DA4-0074-4ACC-ADA8-BE14959C7126}"/>
              </a:ext>
            </a:extLst>
          </p:cNvPr>
          <p:cNvSpPr>
            <a:spLocks noGrp="1"/>
          </p:cNvSpPr>
          <p:nvPr>
            <p:ph idx="1"/>
          </p:nvPr>
        </p:nvSpPr>
        <p:spPr>
          <a:xfrm>
            <a:off x="604221" y="1629412"/>
            <a:ext cx="10983557" cy="4604477"/>
          </a:xfrm>
        </p:spPr>
        <p:txBody>
          <a:bodyPr>
            <a:normAutofit/>
          </a:bodyPr>
          <a:lstStyle/>
          <a:p>
            <a:r>
              <a:rPr lang="en-US" sz="3600" b="1" dirty="0">
                <a:latin typeface="Candara" panose="020E0502030303020204" pitchFamily="34" charset="0"/>
              </a:rPr>
              <a:t>Are you fulfilling your responsibility as a </a:t>
            </a:r>
            <a:r>
              <a:rPr lang="en-US" sz="3600" b="1" i="1" dirty="0">
                <a:latin typeface="Candara" panose="020E0502030303020204" pitchFamily="34" charset="0"/>
              </a:rPr>
              <a:t>“</a:t>
            </a:r>
            <a:r>
              <a:rPr lang="en-US" sz="3600" b="1" i="1" u="sng" dirty="0">
                <a:latin typeface="Candara" panose="020E0502030303020204" pitchFamily="34" charset="0"/>
              </a:rPr>
              <a:t>pillar and ground</a:t>
            </a:r>
            <a:r>
              <a:rPr lang="en-US" sz="3600" b="1" i="1" dirty="0">
                <a:latin typeface="Candara" panose="020E0502030303020204" pitchFamily="34" charset="0"/>
              </a:rPr>
              <a:t>”</a:t>
            </a:r>
            <a:r>
              <a:rPr lang="en-US" sz="3600" b="1" dirty="0">
                <a:latin typeface="Candara" panose="020E0502030303020204" pitchFamily="34" charset="0"/>
              </a:rPr>
              <a:t> of the Truth by…</a:t>
            </a:r>
          </a:p>
          <a:p>
            <a:pPr lvl="1"/>
            <a:r>
              <a:rPr lang="en-US" sz="3200" b="1" dirty="0">
                <a:solidFill>
                  <a:srgbClr val="FFFF00"/>
                </a:solidFill>
                <a:latin typeface="Candara" panose="020E0502030303020204" pitchFamily="34" charset="0"/>
              </a:rPr>
              <a:t>KNOWING</a:t>
            </a:r>
            <a:r>
              <a:rPr lang="en-US" sz="3200" b="1" dirty="0">
                <a:latin typeface="Candara" panose="020E0502030303020204" pitchFamily="34" charset="0"/>
              </a:rPr>
              <a:t> the Truth</a:t>
            </a:r>
          </a:p>
          <a:p>
            <a:pPr lvl="1"/>
            <a:r>
              <a:rPr lang="en-US" sz="3200" b="1" dirty="0">
                <a:solidFill>
                  <a:srgbClr val="FFFF00"/>
                </a:solidFill>
                <a:latin typeface="Candara" panose="020E0502030303020204" pitchFamily="34" charset="0"/>
              </a:rPr>
              <a:t>LOVING</a:t>
            </a:r>
            <a:r>
              <a:rPr lang="en-US" sz="3200" b="1" dirty="0">
                <a:latin typeface="Candara" panose="020E0502030303020204" pitchFamily="34" charset="0"/>
              </a:rPr>
              <a:t> the Truth</a:t>
            </a:r>
          </a:p>
          <a:p>
            <a:pPr lvl="1"/>
            <a:r>
              <a:rPr lang="en-US" sz="3200" b="1" dirty="0">
                <a:solidFill>
                  <a:srgbClr val="FFFF00"/>
                </a:solidFill>
                <a:latin typeface="Candara" panose="020E0502030303020204" pitchFamily="34" charset="0"/>
              </a:rPr>
              <a:t>SPEAKING</a:t>
            </a:r>
            <a:r>
              <a:rPr lang="en-US" sz="3200" b="1" dirty="0">
                <a:latin typeface="Candara" panose="020E0502030303020204" pitchFamily="34" charset="0"/>
              </a:rPr>
              <a:t> the Truth</a:t>
            </a:r>
          </a:p>
          <a:p>
            <a:pPr lvl="1"/>
            <a:r>
              <a:rPr lang="en-US" sz="3200" b="1" dirty="0">
                <a:solidFill>
                  <a:srgbClr val="FFFF00"/>
                </a:solidFill>
                <a:latin typeface="Candara" panose="020E0502030303020204" pitchFamily="34" charset="0"/>
              </a:rPr>
              <a:t>DEFENDING</a:t>
            </a:r>
            <a:r>
              <a:rPr lang="en-US" sz="3200" b="1" dirty="0">
                <a:latin typeface="Candara" panose="020E0502030303020204" pitchFamily="34" charset="0"/>
              </a:rPr>
              <a:t> the Truth</a:t>
            </a:r>
          </a:p>
          <a:p>
            <a:pPr lvl="1"/>
            <a:r>
              <a:rPr lang="en-US" sz="3200" b="1" dirty="0">
                <a:solidFill>
                  <a:srgbClr val="FFFF00"/>
                </a:solidFill>
                <a:latin typeface="Candara" panose="020E0502030303020204" pitchFamily="34" charset="0"/>
              </a:rPr>
              <a:t>DEMONSTRATING</a:t>
            </a:r>
            <a:r>
              <a:rPr lang="en-US" sz="3200" b="1" dirty="0">
                <a:latin typeface="Candara" panose="020E0502030303020204" pitchFamily="34" charset="0"/>
              </a:rPr>
              <a:t> the Truth</a:t>
            </a:r>
          </a:p>
          <a:p>
            <a:pPr lvl="1"/>
            <a:endParaRPr lang="en-US" sz="4200" b="1" dirty="0">
              <a:latin typeface="Candara" panose="020E0502030303020204" pitchFamily="34" charset="0"/>
            </a:endParaRPr>
          </a:p>
          <a:p>
            <a:pPr lvl="1"/>
            <a:endParaRPr lang="en-US" sz="4200" b="1" dirty="0">
              <a:latin typeface="Candara" panose="020E0502030303020204" pitchFamily="34" charset="0"/>
            </a:endParaRPr>
          </a:p>
          <a:p>
            <a:pPr lvl="1"/>
            <a:endParaRPr lang="en-US" sz="4200" dirty="0">
              <a:latin typeface="Candara" panose="020E0502030303020204" pitchFamily="34" charset="0"/>
            </a:endParaRPr>
          </a:p>
          <a:p>
            <a:endParaRPr lang="en-US" sz="4400" b="1" dirty="0">
              <a:latin typeface="Candara" panose="020E0502030303020204" pitchFamily="34" charset="0"/>
            </a:endParaRPr>
          </a:p>
        </p:txBody>
      </p:sp>
      <p:pic>
        <p:nvPicPr>
          <p:cNvPr id="4" name="Picture 21" descr="MCj04348590000[1]">
            <a:extLst>
              <a:ext uri="{FF2B5EF4-FFF2-40B4-BE49-F238E27FC236}">
                <a16:creationId xmlns:a16="http://schemas.microsoft.com/office/drawing/2014/main" id="{238732AD-7CE3-4F98-B9E2-AC3AA300370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54414" y="2800222"/>
            <a:ext cx="2086240" cy="3037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B638E6DA-660C-4D04-A0AA-2E3FDCA5669F}"/>
              </a:ext>
            </a:extLst>
          </p:cNvPr>
          <p:cNvSpPr txBox="1"/>
          <p:nvPr/>
        </p:nvSpPr>
        <p:spPr>
          <a:xfrm>
            <a:off x="8119235" y="2595642"/>
            <a:ext cx="3747124" cy="3477875"/>
          </a:xfrm>
          <a:prstGeom prst="rect">
            <a:avLst/>
          </a:prstGeom>
          <a:solidFill>
            <a:schemeClr val="accent1"/>
          </a:solidFill>
        </p:spPr>
        <p:txBody>
          <a:bodyPr wrap="square" rtlCol="0">
            <a:spAutoFit/>
          </a:bodyPr>
          <a:lstStyle/>
          <a:p>
            <a:pPr algn="ctr"/>
            <a:r>
              <a:rPr lang="en-US" sz="6000" b="1" dirty="0">
                <a:latin typeface="Candara" panose="020E0502030303020204" pitchFamily="34" charset="0"/>
              </a:rPr>
              <a:t>If Not, </a:t>
            </a:r>
            <a:r>
              <a:rPr lang="en-US" sz="6600" b="1" i="1" dirty="0">
                <a:solidFill>
                  <a:srgbClr val="FFFF00"/>
                </a:solidFill>
                <a:latin typeface="Candara" panose="020E0502030303020204" pitchFamily="34" charset="0"/>
              </a:rPr>
              <a:t>“repent or perish”</a:t>
            </a:r>
          </a:p>
          <a:p>
            <a:pPr algn="ctr"/>
            <a:r>
              <a:rPr lang="en-US" sz="2800" b="1" dirty="0">
                <a:latin typeface="Candara" panose="020E0502030303020204" pitchFamily="34" charset="0"/>
              </a:rPr>
              <a:t>Luke 13:3 &amp; 5</a:t>
            </a:r>
          </a:p>
        </p:txBody>
      </p:sp>
    </p:spTree>
    <p:extLst>
      <p:ext uri="{BB962C8B-B14F-4D97-AF65-F5344CB8AC3E}">
        <p14:creationId xmlns:p14="http://schemas.microsoft.com/office/powerpoint/2010/main" val="270709302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par>
                          <p:cTn id="13" fill="hold">
                            <p:stCondLst>
                              <p:cond delay="1000"/>
                            </p:stCondLst>
                            <p:childTnLst>
                              <p:par>
                                <p:cTn id="14" presetID="10" presetClass="entr" presetSubtype="0" fill="hold" nodeType="after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30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5"/>
                                        </p:tgtEl>
                                        <p:attrNameLst>
                                          <p:attrName>style.visibility</p:attrName>
                                        </p:attrNameLst>
                                      </p:cBhvr>
                                      <p:to>
                                        <p:strVal val="visible"/>
                                      </p:to>
                                    </p:set>
                                    <p:animEffect transition="in" filter="fade">
                                      <p:cBhvr>
                                        <p:cTn id="41" dur="12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Title 1">
            <a:extLst>
              <a:ext uri="{FF2B5EF4-FFF2-40B4-BE49-F238E27FC236}">
                <a16:creationId xmlns:a16="http://schemas.microsoft.com/office/drawing/2014/main" id="{74E8ADF1-216D-4B73-9121-E2C639B62B1A}"/>
              </a:ext>
            </a:extLst>
          </p:cNvPr>
          <p:cNvSpPr>
            <a:spLocks noGrp="1" noChangeArrowheads="1"/>
          </p:cNvSpPr>
          <p:nvPr>
            <p:ph type="title"/>
          </p:nvPr>
        </p:nvSpPr>
        <p:spPr>
          <a:xfrm rot="16200000">
            <a:off x="-2149513" y="2761267"/>
            <a:ext cx="5928684" cy="1224259"/>
          </a:xfrm>
          <a:solidFill>
            <a:schemeClr val="bg1">
              <a:lumMod val="95000"/>
            </a:schemeClr>
          </a:solidFill>
          <a:ln>
            <a:solidFill>
              <a:schemeClr val="tx1"/>
            </a:solidFill>
          </a:ln>
        </p:spPr>
        <p:txBody>
          <a:bodyPr>
            <a:normAutofit/>
          </a:bodyPr>
          <a:lstStyle/>
          <a:p>
            <a:pPr algn="ctr">
              <a:defRPr/>
            </a:pPr>
            <a:r>
              <a:rPr lang="en-US" altLang="en-US" sz="3999" b="1" i="1" dirty="0">
                <a:solidFill>
                  <a:schemeClr val="tx1"/>
                </a:solidFill>
                <a:effectLst>
                  <a:glow rad="38100">
                    <a:schemeClr val="bg1">
                      <a:lumMod val="65000"/>
                      <a:lumOff val="35000"/>
                      <a:alpha val="40000"/>
                    </a:schemeClr>
                  </a:glow>
                  <a:outerShdw blurRad="38100" dist="38100" dir="2700000" algn="tl">
                    <a:srgbClr val="000000">
                      <a:alpha val="43137"/>
                    </a:srgbClr>
                  </a:outerShdw>
                </a:effectLst>
                <a:latin typeface="Candara" panose="020E0502030303020204" pitchFamily="34" charset="0"/>
              </a:rPr>
              <a:t>“…what shall we do?” </a:t>
            </a:r>
            <a:br>
              <a:rPr lang="en-US" altLang="en-US" sz="1799" b="1" i="1" dirty="0">
                <a:solidFill>
                  <a:schemeClr val="tx1"/>
                </a:solidFill>
                <a:effectLst>
                  <a:glow rad="38100">
                    <a:schemeClr val="bg1">
                      <a:lumMod val="65000"/>
                      <a:lumOff val="35000"/>
                      <a:alpha val="40000"/>
                    </a:schemeClr>
                  </a:glow>
                  <a:outerShdw blurRad="38100" dist="38100" dir="2700000" algn="tl">
                    <a:srgbClr val="000000">
                      <a:alpha val="43137"/>
                    </a:srgbClr>
                  </a:outerShdw>
                </a:effectLst>
                <a:latin typeface="Candara" panose="020E0502030303020204" pitchFamily="34" charset="0"/>
              </a:rPr>
            </a:br>
            <a:r>
              <a:rPr lang="en-US" altLang="en-US" sz="2399" dirty="0">
                <a:solidFill>
                  <a:schemeClr val="tx1"/>
                </a:solidFill>
                <a:effectLst>
                  <a:glow rad="38100">
                    <a:schemeClr val="bg1">
                      <a:lumMod val="65000"/>
                      <a:lumOff val="35000"/>
                      <a:alpha val="40000"/>
                    </a:schemeClr>
                  </a:glow>
                  <a:outerShdw blurRad="38100" dist="38100" dir="2700000" algn="tl">
                    <a:srgbClr val="000000">
                      <a:alpha val="43137"/>
                    </a:srgbClr>
                  </a:outerShdw>
                </a:effectLst>
                <a:latin typeface="Candara" panose="020E0502030303020204" pitchFamily="34" charset="0"/>
              </a:rPr>
              <a:t>Acts 2:37 </a:t>
            </a:r>
          </a:p>
        </p:txBody>
      </p:sp>
      <p:sp>
        <p:nvSpPr>
          <p:cNvPr id="3" name="Content Placeholder 2">
            <a:extLst>
              <a:ext uri="{FF2B5EF4-FFF2-40B4-BE49-F238E27FC236}">
                <a16:creationId xmlns:a16="http://schemas.microsoft.com/office/drawing/2014/main" id="{1959FB85-40D8-42E0-9AF8-5F2EFDAAE6DA}"/>
              </a:ext>
            </a:extLst>
          </p:cNvPr>
          <p:cNvSpPr>
            <a:spLocks noGrp="1"/>
          </p:cNvSpPr>
          <p:nvPr>
            <p:ph idx="1"/>
          </p:nvPr>
        </p:nvSpPr>
        <p:spPr>
          <a:xfrm>
            <a:off x="1778305" y="823452"/>
            <a:ext cx="9838576" cy="5161734"/>
          </a:xfrm>
          <a:solidFill>
            <a:schemeClr val="bg1">
              <a:lumMod val="85000"/>
            </a:schemeClr>
          </a:solidFill>
          <a:ln>
            <a:solidFill>
              <a:schemeClr val="tx1"/>
            </a:solidFill>
          </a:ln>
        </p:spPr>
        <p:txBody>
          <a:bodyPr anchor="t">
            <a:normAutofit fontScale="85000" lnSpcReduction="20000"/>
          </a:bodyPr>
          <a:lstStyle/>
          <a:p>
            <a:pPr marL="45706" indent="0">
              <a:lnSpc>
                <a:spcPct val="120000"/>
              </a:lnSpc>
              <a:spcBef>
                <a:spcPts val="0"/>
              </a:spcBef>
              <a:buNone/>
              <a:defRPr/>
            </a:pPr>
            <a:r>
              <a:rPr lang="en-US" altLang="en-US" sz="3899" b="1" dirty="0">
                <a:effectLst>
                  <a:glow rad="38100">
                    <a:schemeClr val="bg1">
                      <a:lumMod val="50000"/>
                      <a:lumOff val="50000"/>
                      <a:alpha val="20000"/>
                    </a:schemeClr>
                  </a:glow>
                  <a:outerShdw blurRad="38100" dist="38100" dir="2700000" algn="tl">
                    <a:srgbClr val="000000">
                      <a:alpha val="43137"/>
                    </a:srgbClr>
                  </a:outerShdw>
                </a:effectLst>
                <a:latin typeface="Candara" panose="020E0502030303020204" pitchFamily="34" charset="0"/>
                <a:cs typeface="Arial" panose="020B0604020202020204" pitchFamily="34" charset="0"/>
              </a:rPr>
              <a:t>Alien sinners must…</a:t>
            </a:r>
          </a:p>
          <a:p>
            <a:pPr lvl="1">
              <a:lnSpc>
                <a:spcPct val="110000"/>
              </a:lnSpc>
              <a:spcBef>
                <a:spcPts val="0"/>
              </a:spcBef>
              <a:buFont typeface="Wingdings" panose="05000000000000000000" pitchFamily="2" charset="2"/>
              <a:buChar char="§"/>
              <a:defRPr/>
            </a:pPr>
            <a:r>
              <a:rPr lang="en-US" altLang="en-US" sz="3199" dirty="0">
                <a:effectLst>
                  <a:glow rad="38100">
                    <a:schemeClr val="bg1">
                      <a:lumMod val="50000"/>
                      <a:lumOff val="50000"/>
                      <a:alpha val="20000"/>
                    </a:schemeClr>
                  </a:glow>
                </a:effectLst>
                <a:latin typeface="Candara" panose="020E0502030303020204" pitchFamily="34" charset="0"/>
                <a:cs typeface="Arial" panose="020B0604020202020204" pitchFamily="34" charset="0"/>
              </a:rPr>
              <a:t>Hear the Gospel – Romans 10:17</a:t>
            </a:r>
          </a:p>
          <a:p>
            <a:pPr lvl="1">
              <a:lnSpc>
                <a:spcPct val="110000"/>
              </a:lnSpc>
              <a:buFont typeface="Wingdings" panose="05000000000000000000" pitchFamily="2" charset="2"/>
              <a:buChar char="§"/>
              <a:defRPr/>
            </a:pPr>
            <a:r>
              <a:rPr lang="en-US" altLang="en-US" sz="3199" dirty="0">
                <a:effectLst>
                  <a:glow rad="38100">
                    <a:schemeClr val="bg1">
                      <a:lumMod val="50000"/>
                      <a:lumOff val="50000"/>
                      <a:alpha val="20000"/>
                    </a:schemeClr>
                  </a:glow>
                </a:effectLst>
                <a:latin typeface="Candara" panose="020E0502030303020204" pitchFamily="34" charset="0"/>
                <a:cs typeface="Arial" panose="020B0604020202020204" pitchFamily="34" charset="0"/>
              </a:rPr>
              <a:t>Believe the Gospel – John 8:24</a:t>
            </a:r>
          </a:p>
          <a:p>
            <a:pPr lvl="1">
              <a:lnSpc>
                <a:spcPct val="110000"/>
              </a:lnSpc>
              <a:buFont typeface="Wingdings" panose="05000000000000000000" pitchFamily="2" charset="2"/>
              <a:buChar char="§"/>
              <a:defRPr/>
            </a:pPr>
            <a:r>
              <a:rPr lang="en-US" altLang="en-US" sz="3199" dirty="0">
                <a:effectLst>
                  <a:glow rad="38100">
                    <a:schemeClr val="bg1">
                      <a:lumMod val="50000"/>
                      <a:lumOff val="50000"/>
                      <a:alpha val="20000"/>
                    </a:schemeClr>
                  </a:glow>
                </a:effectLst>
                <a:latin typeface="Candara" panose="020E0502030303020204" pitchFamily="34" charset="0"/>
                <a:cs typeface="Arial" panose="020B0604020202020204" pitchFamily="34" charset="0"/>
              </a:rPr>
              <a:t>Repent of Your Sins – Acts 17:30</a:t>
            </a:r>
          </a:p>
          <a:p>
            <a:pPr lvl="1">
              <a:lnSpc>
                <a:spcPct val="110000"/>
              </a:lnSpc>
              <a:buFont typeface="Wingdings" panose="05000000000000000000" pitchFamily="2" charset="2"/>
              <a:buChar char="§"/>
              <a:defRPr/>
            </a:pPr>
            <a:r>
              <a:rPr lang="en-US" altLang="en-US" sz="3199" dirty="0">
                <a:effectLst>
                  <a:glow rad="38100">
                    <a:schemeClr val="bg1">
                      <a:lumMod val="50000"/>
                      <a:lumOff val="50000"/>
                      <a:alpha val="20000"/>
                    </a:schemeClr>
                  </a:glow>
                </a:effectLst>
                <a:latin typeface="Candara" panose="020E0502030303020204" pitchFamily="34" charset="0"/>
                <a:cs typeface="Arial" panose="020B0604020202020204" pitchFamily="34" charset="0"/>
              </a:rPr>
              <a:t>Confess Your Faith in Christ Before Men – Matthew 10:32</a:t>
            </a:r>
          </a:p>
          <a:p>
            <a:pPr lvl="1">
              <a:lnSpc>
                <a:spcPct val="110000"/>
              </a:lnSpc>
              <a:buFont typeface="Wingdings" panose="05000000000000000000" pitchFamily="2" charset="2"/>
              <a:buChar char="§"/>
              <a:defRPr/>
            </a:pPr>
            <a:r>
              <a:rPr lang="en-US" altLang="en-US" sz="3199" dirty="0">
                <a:effectLst>
                  <a:glow rad="38100">
                    <a:schemeClr val="bg1">
                      <a:lumMod val="50000"/>
                      <a:lumOff val="50000"/>
                      <a:alpha val="20000"/>
                    </a:schemeClr>
                  </a:glow>
                </a:effectLst>
                <a:latin typeface="Candara" panose="020E0502030303020204" pitchFamily="34" charset="0"/>
                <a:cs typeface="Arial" panose="020B0604020202020204" pitchFamily="34" charset="0"/>
              </a:rPr>
              <a:t>Be Baptized in Water to Wash Away Thy Sins – Acts 2:38</a:t>
            </a:r>
          </a:p>
          <a:p>
            <a:pPr marL="0" indent="0">
              <a:lnSpc>
                <a:spcPct val="120000"/>
              </a:lnSpc>
              <a:spcBef>
                <a:spcPts val="0"/>
              </a:spcBef>
              <a:buNone/>
              <a:defRPr/>
            </a:pPr>
            <a:r>
              <a:rPr lang="en-US" altLang="en-US" sz="3899" b="1" dirty="0">
                <a:effectLst>
                  <a:glow rad="38100">
                    <a:schemeClr val="bg1">
                      <a:lumMod val="50000"/>
                      <a:lumOff val="50000"/>
                      <a:alpha val="20000"/>
                    </a:schemeClr>
                  </a:glow>
                  <a:outerShdw blurRad="38100" dist="38100" dir="2700000" algn="tl">
                    <a:srgbClr val="000000">
                      <a:alpha val="43137"/>
                    </a:srgbClr>
                  </a:outerShdw>
                </a:effectLst>
                <a:latin typeface="Candara" panose="020E0502030303020204" pitchFamily="34" charset="0"/>
                <a:cs typeface="Arial" panose="020B0604020202020204" pitchFamily="34" charset="0"/>
              </a:rPr>
              <a:t>Erring children of God must…</a:t>
            </a:r>
          </a:p>
          <a:p>
            <a:pPr lvl="1">
              <a:lnSpc>
                <a:spcPct val="120000"/>
              </a:lnSpc>
              <a:spcBef>
                <a:spcPts val="0"/>
              </a:spcBef>
              <a:buFont typeface="Wingdings" panose="05000000000000000000" pitchFamily="2" charset="2"/>
              <a:buChar char="§"/>
              <a:defRPr/>
            </a:pPr>
            <a:r>
              <a:rPr lang="en-US" altLang="en-US" sz="3199" dirty="0">
                <a:effectLst>
                  <a:glow rad="38100">
                    <a:schemeClr val="bg1">
                      <a:lumMod val="50000"/>
                      <a:lumOff val="50000"/>
                      <a:alpha val="20000"/>
                    </a:schemeClr>
                  </a:glow>
                </a:effectLst>
                <a:latin typeface="Candara" panose="020E0502030303020204" pitchFamily="34" charset="0"/>
                <a:cs typeface="Arial" panose="020B0604020202020204" pitchFamily="34" charset="0"/>
              </a:rPr>
              <a:t>Repent &amp; Pray for Forgiveness – Acts 8:21-23</a:t>
            </a:r>
          </a:p>
          <a:p>
            <a:pPr marL="0" indent="0">
              <a:lnSpc>
                <a:spcPct val="120000"/>
              </a:lnSpc>
              <a:spcBef>
                <a:spcPts val="0"/>
              </a:spcBef>
              <a:buNone/>
              <a:defRPr/>
            </a:pPr>
            <a:r>
              <a:rPr lang="en-US" altLang="en-US" sz="3899" b="1" dirty="0">
                <a:effectLst>
                  <a:glow rad="38100">
                    <a:schemeClr val="bg1">
                      <a:lumMod val="50000"/>
                      <a:lumOff val="50000"/>
                      <a:alpha val="20000"/>
                    </a:schemeClr>
                  </a:glow>
                  <a:outerShdw blurRad="38100" dist="38100" dir="2700000" algn="tl">
                    <a:srgbClr val="000000">
                      <a:alpha val="43137"/>
                    </a:srgbClr>
                  </a:outerShdw>
                </a:effectLst>
                <a:latin typeface="Candara" panose="020E0502030303020204" pitchFamily="34" charset="0"/>
                <a:cs typeface="Arial" panose="020B0604020202020204" pitchFamily="34" charset="0"/>
              </a:rPr>
              <a:t>Christians must live </a:t>
            </a:r>
            <a:r>
              <a:rPr lang="en-US" altLang="en-US" sz="3899" b="1" i="1" dirty="0">
                <a:effectLst>
                  <a:glow rad="38100">
                    <a:schemeClr val="bg1">
                      <a:lumMod val="50000"/>
                      <a:lumOff val="50000"/>
                      <a:alpha val="20000"/>
                    </a:schemeClr>
                  </a:glow>
                  <a:outerShdw blurRad="38100" dist="38100" dir="2700000" algn="tl">
                    <a:srgbClr val="000000">
                      <a:alpha val="43137"/>
                    </a:srgbClr>
                  </a:outerShdw>
                </a:effectLst>
                <a:latin typeface="Candara" panose="020E0502030303020204" pitchFamily="34" charset="0"/>
                <a:cs typeface="Arial" panose="020B0604020202020204" pitchFamily="34" charset="0"/>
              </a:rPr>
              <a:t>“faithful </a:t>
            </a:r>
            <a:r>
              <a:rPr lang="en-US" altLang="en-US" sz="3899" b="1" i="1" u="sng" dirty="0">
                <a:effectLst>
                  <a:glow rad="38100">
                    <a:schemeClr val="bg1">
                      <a:lumMod val="50000"/>
                      <a:lumOff val="50000"/>
                      <a:alpha val="20000"/>
                    </a:schemeClr>
                  </a:glow>
                  <a:outerShdw blurRad="38100" dist="38100" dir="2700000" algn="tl">
                    <a:srgbClr val="000000">
                      <a:alpha val="43137"/>
                    </a:srgbClr>
                  </a:outerShdw>
                </a:effectLst>
                <a:latin typeface="Candara" panose="020E0502030303020204" pitchFamily="34" charset="0"/>
                <a:cs typeface="Arial" panose="020B0604020202020204" pitchFamily="34" charset="0"/>
              </a:rPr>
              <a:t>unto</a:t>
            </a:r>
            <a:r>
              <a:rPr lang="en-US" altLang="en-US" sz="3899" b="1" i="1" dirty="0">
                <a:effectLst>
                  <a:glow rad="38100">
                    <a:schemeClr val="bg1">
                      <a:lumMod val="50000"/>
                      <a:lumOff val="50000"/>
                      <a:alpha val="20000"/>
                    </a:schemeClr>
                  </a:glow>
                  <a:outerShdw blurRad="38100" dist="38100" dir="2700000" algn="tl">
                    <a:srgbClr val="000000">
                      <a:alpha val="43137"/>
                    </a:srgbClr>
                  </a:outerShdw>
                </a:effectLst>
                <a:latin typeface="Candara" panose="020E0502030303020204" pitchFamily="34" charset="0"/>
                <a:cs typeface="Arial" panose="020B0604020202020204" pitchFamily="34" charset="0"/>
              </a:rPr>
              <a:t> death”</a:t>
            </a:r>
          </a:p>
          <a:p>
            <a:pPr lvl="1">
              <a:lnSpc>
                <a:spcPct val="120000"/>
              </a:lnSpc>
              <a:spcBef>
                <a:spcPts val="0"/>
              </a:spcBef>
              <a:buFont typeface="Wingdings" panose="05000000000000000000" pitchFamily="2" charset="2"/>
              <a:buChar char="§"/>
              <a:defRPr/>
            </a:pPr>
            <a:r>
              <a:rPr lang="en-US" altLang="en-US" sz="3199" dirty="0">
                <a:effectLst>
                  <a:glow rad="38100">
                    <a:schemeClr val="bg1">
                      <a:lumMod val="50000"/>
                      <a:lumOff val="50000"/>
                      <a:alpha val="20000"/>
                    </a:schemeClr>
                  </a:glow>
                </a:effectLst>
                <a:latin typeface="Candara" panose="020E0502030303020204" pitchFamily="34" charset="0"/>
                <a:cs typeface="Arial" panose="020B0604020202020204" pitchFamily="34" charset="0"/>
              </a:rPr>
              <a:t>Revelation 2:10</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750"/>
                                        <p:tgtEl>
                                          <p:spTgt spid="3">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par>
                          <p:cTn id="12" fill="hold">
                            <p:stCondLst>
                              <p:cond delay="1250"/>
                            </p:stCondLst>
                            <p:childTnLst>
                              <p:par>
                                <p:cTn id="13" presetID="10" presetClass="entr" presetSubtype="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par>
                          <p:cTn id="16" fill="hold">
                            <p:stCondLst>
                              <p:cond delay="1750"/>
                            </p:stCondLst>
                            <p:childTnLst>
                              <p:par>
                                <p:cTn id="17" presetID="10"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childTnLst>
                                </p:cTn>
                              </p:par>
                            </p:childTnLst>
                          </p:cTn>
                        </p:par>
                        <p:par>
                          <p:cTn id="20" fill="hold">
                            <p:stCondLst>
                              <p:cond delay="2250"/>
                            </p:stCondLst>
                            <p:childTnLst>
                              <p:par>
                                <p:cTn id="21" presetID="10" presetClass="entr" presetSubtype="0"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500"/>
                                        <p:tgtEl>
                                          <p:spTgt spid="3">
                                            <p:txEl>
                                              <p:pRg st="3" end="3"/>
                                            </p:txEl>
                                          </p:spTgt>
                                        </p:tgtEl>
                                      </p:cBhvr>
                                    </p:animEffect>
                                  </p:childTnLst>
                                </p:cTn>
                              </p:par>
                            </p:childTnLst>
                          </p:cTn>
                        </p:par>
                        <p:par>
                          <p:cTn id="24" fill="hold">
                            <p:stCondLst>
                              <p:cond delay="2750"/>
                            </p:stCondLst>
                            <p:childTnLst>
                              <p:par>
                                <p:cTn id="25" presetID="10" presetClass="entr" presetSubtype="0"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par>
                          <p:cTn id="28" fill="hold">
                            <p:stCondLst>
                              <p:cond delay="3250"/>
                            </p:stCondLst>
                            <p:childTnLst>
                              <p:par>
                                <p:cTn id="29" presetID="10" presetClass="entr" presetSubtype="0" fill="hold" grpId="0"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500"/>
                                        <p:tgtEl>
                                          <p:spTgt spid="3">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fade">
                                      <p:cBhvr>
                                        <p:cTn id="36" dur="500"/>
                                        <p:tgtEl>
                                          <p:spTgt spid="3">
                                            <p:txEl>
                                              <p:pRg st="6" end="6"/>
                                            </p:txEl>
                                          </p:spTgt>
                                        </p:tgtEl>
                                      </p:cBhvr>
                                    </p:animEffect>
                                  </p:childTnLst>
                                </p:cTn>
                              </p:par>
                            </p:childTnLst>
                          </p:cTn>
                        </p:par>
                        <p:par>
                          <p:cTn id="37" fill="hold">
                            <p:stCondLst>
                              <p:cond delay="500"/>
                            </p:stCondLst>
                            <p:childTnLst>
                              <p:par>
                                <p:cTn id="38" presetID="10" presetClass="entr" presetSubtype="0" fill="hold" grpId="0" nodeType="after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fade">
                                      <p:cBhvr>
                                        <p:cTn id="40" dur="500"/>
                                        <p:tgtEl>
                                          <p:spTgt spid="3">
                                            <p:txEl>
                                              <p:pRg st="7" end="7"/>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Effect transition="in" filter="fade">
                                      <p:cBhvr>
                                        <p:cTn id="45" dur="500"/>
                                        <p:tgtEl>
                                          <p:spTgt spid="3">
                                            <p:txEl>
                                              <p:pRg st="8" end="8"/>
                                            </p:txEl>
                                          </p:spTgt>
                                        </p:tgtEl>
                                      </p:cBhvr>
                                    </p:animEffect>
                                  </p:childTnLst>
                                </p:cTn>
                              </p:par>
                            </p:childTnLst>
                          </p:cTn>
                        </p:par>
                        <p:par>
                          <p:cTn id="46" fill="hold">
                            <p:stCondLst>
                              <p:cond delay="500"/>
                            </p:stCondLst>
                            <p:childTnLst>
                              <p:par>
                                <p:cTn id="47" presetID="10" presetClass="entr" presetSubtype="0" fill="hold" grpId="0" nodeType="after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Effect transition="in" filter="fade">
                                      <p:cBhvr>
                                        <p:cTn id="49"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0A63B-EDCF-4FC8-8B9D-FE3886DAD251}"/>
              </a:ext>
            </a:extLst>
          </p:cNvPr>
          <p:cNvSpPr>
            <a:spLocks noGrp="1"/>
          </p:cNvSpPr>
          <p:nvPr>
            <p:ph type="title"/>
          </p:nvPr>
        </p:nvSpPr>
        <p:spPr>
          <a:xfrm>
            <a:off x="1592129" y="624110"/>
            <a:ext cx="9804904" cy="656052"/>
          </a:xfrm>
        </p:spPr>
        <p:txBody>
          <a:bodyPr>
            <a:noAutofit/>
          </a:bodyPr>
          <a:lstStyle/>
          <a:p>
            <a:r>
              <a:rPr lang="en-US" sz="4400" b="1" dirty="0">
                <a:latin typeface="Candara" panose="020E0502030303020204" pitchFamily="34" charset="0"/>
              </a:rPr>
              <a:t>1 Timothy 3:15</a:t>
            </a:r>
          </a:p>
        </p:txBody>
      </p:sp>
      <p:sp>
        <p:nvSpPr>
          <p:cNvPr id="4" name="Rectangle 3">
            <a:extLst>
              <a:ext uri="{FF2B5EF4-FFF2-40B4-BE49-F238E27FC236}">
                <a16:creationId xmlns:a16="http://schemas.microsoft.com/office/drawing/2014/main" id="{D573698B-D387-42B9-AAB9-922DDF0A37AA}"/>
              </a:ext>
            </a:extLst>
          </p:cNvPr>
          <p:cNvSpPr/>
          <p:nvPr/>
        </p:nvSpPr>
        <p:spPr>
          <a:xfrm>
            <a:off x="1850315" y="3776100"/>
            <a:ext cx="8122025" cy="5592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A866DA4-0074-4ACC-ADA8-BE14959C7126}"/>
              </a:ext>
            </a:extLst>
          </p:cNvPr>
          <p:cNvSpPr>
            <a:spLocks noGrp="1"/>
          </p:cNvSpPr>
          <p:nvPr>
            <p:ph idx="1"/>
          </p:nvPr>
        </p:nvSpPr>
        <p:spPr>
          <a:xfrm>
            <a:off x="623941" y="1613648"/>
            <a:ext cx="10983557" cy="2829262"/>
          </a:xfrm>
        </p:spPr>
        <p:txBody>
          <a:bodyPr>
            <a:normAutofit/>
          </a:bodyPr>
          <a:lstStyle/>
          <a:p>
            <a:pPr marL="0" indent="0">
              <a:buNone/>
            </a:pPr>
            <a:r>
              <a:rPr lang="en-US" sz="4400" b="1" i="1" dirty="0">
                <a:latin typeface="Candara" panose="020E0502030303020204" pitchFamily="34" charset="0"/>
              </a:rPr>
              <a:t>“But if I tarry long, that thou mayest know how thou </a:t>
            </a:r>
            <a:r>
              <a:rPr lang="en-US" sz="4400" b="1" i="1" dirty="0" err="1">
                <a:latin typeface="Candara" panose="020E0502030303020204" pitchFamily="34" charset="0"/>
              </a:rPr>
              <a:t>oughtest</a:t>
            </a:r>
            <a:r>
              <a:rPr lang="en-US" sz="4400" b="1" i="1" dirty="0">
                <a:latin typeface="Candara" panose="020E0502030303020204" pitchFamily="34" charset="0"/>
              </a:rPr>
              <a:t> to behave thyself in the house of God, which is the church of the living God, the pillar and ground of the truth”</a:t>
            </a:r>
          </a:p>
        </p:txBody>
      </p:sp>
    </p:spTree>
    <p:extLst>
      <p:ext uri="{BB962C8B-B14F-4D97-AF65-F5344CB8AC3E}">
        <p14:creationId xmlns:p14="http://schemas.microsoft.com/office/powerpoint/2010/main" val="262101713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E101A3-224B-445B-9708-3A3BF8C6CE7A}"/>
              </a:ext>
            </a:extLst>
          </p:cNvPr>
          <p:cNvSpPr>
            <a:spLocks noGrp="1"/>
          </p:cNvSpPr>
          <p:nvPr>
            <p:ph type="title"/>
          </p:nvPr>
        </p:nvSpPr>
        <p:spPr>
          <a:xfrm>
            <a:off x="1656679" y="624110"/>
            <a:ext cx="9847934" cy="774384"/>
          </a:xfrm>
        </p:spPr>
        <p:txBody>
          <a:bodyPr>
            <a:normAutofit/>
          </a:bodyPr>
          <a:lstStyle/>
          <a:p>
            <a:r>
              <a:rPr lang="en-US" sz="4400" b="1" dirty="0">
                <a:latin typeface="Candara" panose="020E0502030303020204" pitchFamily="34" charset="0"/>
              </a:rPr>
              <a:t>Introduction</a:t>
            </a:r>
          </a:p>
        </p:txBody>
      </p:sp>
      <p:sp>
        <p:nvSpPr>
          <p:cNvPr id="3" name="Content Placeholder 2">
            <a:extLst>
              <a:ext uri="{FF2B5EF4-FFF2-40B4-BE49-F238E27FC236}">
                <a16:creationId xmlns:a16="http://schemas.microsoft.com/office/drawing/2014/main" id="{3C9D6FAA-569D-4497-A9E5-FAA3E6767464}"/>
              </a:ext>
            </a:extLst>
          </p:cNvPr>
          <p:cNvSpPr>
            <a:spLocks noGrp="1"/>
          </p:cNvSpPr>
          <p:nvPr>
            <p:ph idx="1"/>
          </p:nvPr>
        </p:nvSpPr>
        <p:spPr>
          <a:xfrm>
            <a:off x="623943" y="1613650"/>
            <a:ext cx="11316265" cy="5039398"/>
          </a:xfrm>
        </p:spPr>
        <p:txBody>
          <a:bodyPr>
            <a:normAutofit fontScale="92500" lnSpcReduction="20000"/>
          </a:bodyPr>
          <a:lstStyle/>
          <a:p>
            <a:pPr marL="0" indent="0">
              <a:buNone/>
            </a:pPr>
            <a:r>
              <a:rPr lang="en-US" sz="3200" dirty="0">
                <a:latin typeface="Candara" panose="020E0502030303020204" pitchFamily="34" charset="0"/>
              </a:rPr>
              <a:t>Paul wrote and instructed brethren - 1 Timothy 3:14-16</a:t>
            </a:r>
          </a:p>
          <a:p>
            <a:pPr>
              <a:buFont typeface="Wingdings" panose="05000000000000000000" pitchFamily="2" charset="2"/>
              <a:buChar char="§"/>
            </a:pPr>
            <a:r>
              <a:rPr lang="en-US" sz="3200" dirty="0">
                <a:latin typeface="Candara" panose="020E0502030303020204" pitchFamily="34" charset="0"/>
              </a:rPr>
              <a:t>	</a:t>
            </a:r>
            <a:r>
              <a:rPr lang="en-US" sz="2800" dirty="0">
                <a:latin typeface="Candara" panose="020E0502030303020204" pitchFamily="34" charset="0"/>
              </a:rPr>
              <a:t>Gave instructions on proper behavior in the church - vs. 15</a:t>
            </a:r>
          </a:p>
          <a:p>
            <a:pPr lvl="1">
              <a:buFont typeface="Wingdings" panose="05000000000000000000" pitchFamily="2" charset="2"/>
              <a:buChar char="§"/>
            </a:pPr>
            <a:r>
              <a:rPr lang="en-US" sz="2600" b="1" i="1" dirty="0">
                <a:latin typeface="Candara" panose="020E0502030303020204" pitchFamily="34" charset="0"/>
              </a:rPr>
              <a:t>“behave” </a:t>
            </a:r>
            <a:r>
              <a:rPr lang="en-US" sz="2600" i="1" dirty="0">
                <a:latin typeface="Candara" panose="020E0502030303020204" pitchFamily="34" charset="0"/>
              </a:rPr>
              <a:t>(</a:t>
            </a:r>
            <a:r>
              <a:rPr lang="en-US" sz="2600" i="1" dirty="0" err="1">
                <a:latin typeface="Candara" panose="020E0502030303020204" pitchFamily="34" charset="0"/>
              </a:rPr>
              <a:t>anastrepho</a:t>
            </a:r>
            <a:r>
              <a:rPr lang="en-US" sz="2600" i="1" dirty="0">
                <a:latin typeface="Candara" panose="020E0502030303020204" pitchFamily="34" charset="0"/>
              </a:rPr>
              <a:t>) </a:t>
            </a:r>
            <a:r>
              <a:rPr lang="en-US" sz="2600" dirty="0">
                <a:latin typeface="Candara" panose="020E0502030303020204" pitchFamily="34" charset="0"/>
              </a:rPr>
              <a:t>= “to conduct one’s self” - </a:t>
            </a:r>
            <a:r>
              <a:rPr lang="en-US" sz="2600" b="1" i="1" dirty="0">
                <a:latin typeface="Candara" panose="020E0502030303020204" pitchFamily="34" charset="0"/>
              </a:rPr>
              <a:t>Moulton</a:t>
            </a:r>
          </a:p>
          <a:p>
            <a:pPr lvl="1">
              <a:buFont typeface="Wingdings" panose="05000000000000000000" pitchFamily="2" charset="2"/>
              <a:buChar char="§"/>
            </a:pPr>
            <a:r>
              <a:rPr lang="en-US" sz="2600" b="1" i="1" dirty="0">
                <a:latin typeface="Candara" panose="020E0502030303020204" pitchFamily="34" charset="0"/>
              </a:rPr>
              <a:t>“church” </a:t>
            </a:r>
            <a:r>
              <a:rPr lang="en-US" sz="2600" i="1" dirty="0">
                <a:latin typeface="Candara" panose="020E0502030303020204" pitchFamily="34" charset="0"/>
              </a:rPr>
              <a:t>(</a:t>
            </a:r>
            <a:r>
              <a:rPr lang="en-US" sz="2600" i="1" dirty="0" err="1">
                <a:latin typeface="Candara" panose="020E0502030303020204" pitchFamily="34" charset="0"/>
              </a:rPr>
              <a:t>ekklesia</a:t>
            </a:r>
            <a:r>
              <a:rPr lang="en-US" sz="2600" i="1" dirty="0">
                <a:latin typeface="Candara" panose="020E0502030303020204" pitchFamily="34" charset="0"/>
              </a:rPr>
              <a:t>) =  </a:t>
            </a:r>
            <a:r>
              <a:rPr lang="en-US" sz="2600" dirty="0">
                <a:latin typeface="Candara" panose="020E0502030303020204" pitchFamily="34" charset="0"/>
              </a:rPr>
              <a:t>“a popular meeting, especially a religious congregation (Jewish synagogue, or Christian community of members on earth or saints in heaven or both):--assembly, church</a:t>
            </a:r>
            <a:r>
              <a:rPr lang="en-US" sz="2600" i="1" dirty="0">
                <a:latin typeface="Candara" panose="020E0502030303020204" pitchFamily="34" charset="0"/>
              </a:rPr>
              <a:t>” </a:t>
            </a:r>
            <a:r>
              <a:rPr lang="en-US" sz="2600" b="1" i="1" dirty="0">
                <a:latin typeface="Candara" panose="020E0502030303020204" pitchFamily="34" charset="0"/>
              </a:rPr>
              <a:t>- Strong</a:t>
            </a:r>
          </a:p>
          <a:p>
            <a:pPr>
              <a:buFont typeface="Wingdings" panose="05000000000000000000" pitchFamily="2" charset="2"/>
              <a:buChar char="§"/>
            </a:pPr>
            <a:r>
              <a:rPr lang="en-US" sz="2800" dirty="0">
                <a:latin typeface="Candara" panose="020E0502030303020204" pitchFamily="34" charset="0"/>
              </a:rPr>
              <a:t>Paul describes the church as…</a:t>
            </a:r>
          </a:p>
          <a:p>
            <a:pPr lvl="1">
              <a:buFont typeface="Wingdings" panose="05000000000000000000" pitchFamily="2" charset="2"/>
              <a:buChar char="§"/>
            </a:pPr>
            <a:r>
              <a:rPr lang="en-US" sz="2600" dirty="0">
                <a:latin typeface="Candara" panose="020E0502030303020204" pitchFamily="34" charset="0"/>
              </a:rPr>
              <a:t>The </a:t>
            </a:r>
            <a:r>
              <a:rPr lang="en-US" sz="2600" b="1" i="1" dirty="0">
                <a:latin typeface="Candara" panose="020E0502030303020204" pitchFamily="34" charset="0"/>
              </a:rPr>
              <a:t>“pillar” </a:t>
            </a:r>
            <a:r>
              <a:rPr lang="en-US" sz="2600" i="1" dirty="0">
                <a:latin typeface="Candara" panose="020E0502030303020204" pitchFamily="34" charset="0"/>
              </a:rPr>
              <a:t>(</a:t>
            </a:r>
            <a:r>
              <a:rPr lang="en-US" sz="2600" i="1" dirty="0" err="1">
                <a:latin typeface="Candara" panose="020E0502030303020204" pitchFamily="34" charset="0"/>
              </a:rPr>
              <a:t>stulos</a:t>
            </a:r>
            <a:r>
              <a:rPr lang="en-US" sz="2600" i="1" dirty="0">
                <a:latin typeface="Candara" panose="020E0502030303020204" pitchFamily="34" charset="0"/>
              </a:rPr>
              <a:t>)</a:t>
            </a:r>
            <a:r>
              <a:rPr lang="en-US" sz="2600" b="1" i="1" dirty="0">
                <a:latin typeface="Candara" panose="020E0502030303020204" pitchFamily="34" charset="0"/>
              </a:rPr>
              <a:t> </a:t>
            </a:r>
            <a:r>
              <a:rPr lang="en-US" sz="2600" dirty="0">
                <a:latin typeface="Candara" panose="020E0502030303020204" pitchFamily="34" charset="0"/>
              </a:rPr>
              <a:t>=</a:t>
            </a:r>
            <a:r>
              <a:rPr lang="en-US" sz="2600" b="1" i="1" dirty="0">
                <a:latin typeface="Candara" panose="020E0502030303020204" pitchFamily="34" charset="0"/>
              </a:rPr>
              <a:t> </a:t>
            </a:r>
            <a:r>
              <a:rPr lang="en-US" sz="2600" dirty="0">
                <a:latin typeface="Candara" panose="020E0502030303020204" pitchFamily="34" charset="0"/>
              </a:rPr>
              <a:t>“a pillar, column…used of persons of authority, influence…a support or pillar of the church…a support of true doctrine”</a:t>
            </a:r>
          </a:p>
          <a:p>
            <a:pPr lvl="2">
              <a:buFont typeface="Wingdings" panose="05000000000000000000" pitchFamily="2" charset="2"/>
              <a:buChar char="§"/>
            </a:pPr>
            <a:r>
              <a:rPr lang="en-US" sz="2400" dirty="0">
                <a:latin typeface="Candara" panose="020E0502030303020204" pitchFamily="34" charset="0"/>
              </a:rPr>
              <a:t> </a:t>
            </a:r>
            <a:r>
              <a:rPr lang="en-US" sz="2400" b="1" i="1" dirty="0">
                <a:latin typeface="Candara" panose="020E0502030303020204" pitchFamily="34" charset="0"/>
              </a:rPr>
              <a:t>Moulton</a:t>
            </a:r>
          </a:p>
          <a:p>
            <a:pPr lvl="1">
              <a:buFont typeface="Wingdings" panose="05000000000000000000" pitchFamily="2" charset="2"/>
              <a:buChar char="§"/>
            </a:pPr>
            <a:r>
              <a:rPr lang="en-US" sz="2600" i="1" dirty="0">
                <a:latin typeface="Candara" panose="020E0502030303020204" pitchFamily="34" charset="0"/>
              </a:rPr>
              <a:t>The </a:t>
            </a:r>
            <a:r>
              <a:rPr lang="en-US" sz="2600" b="1" i="1" dirty="0">
                <a:latin typeface="Candara" panose="020E0502030303020204" pitchFamily="34" charset="0"/>
              </a:rPr>
              <a:t>“ground” </a:t>
            </a:r>
            <a:r>
              <a:rPr lang="en-US" sz="2600" i="1" dirty="0">
                <a:latin typeface="Candara" panose="020E0502030303020204" pitchFamily="34" charset="0"/>
              </a:rPr>
              <a:t>(</a:t>
            </a:r>
            <a:r>
              <a:rPr lang="en-US" sz="2600" i="1" dirty="0" err="1">
                <a:latin typeface="Candara" panose="020E0502030303020204" pitchFamily="34" charset="0"/>
              </a:rPr>
              <a:t>dedraioma</a:t>
            </a:r>
            <a:r>
              <a:rPr lang="en-US" sz="2600" i="1" dirty="0">
                <a:latin typeface="Candara" panose="020E0502030303020204" pitchFamily="34" charset="0"/>
              </a:rPr>
              <a:t>) = </a:t>
            </a:r>
            <a:r>
              <a:rPr lang="en-US" sz="2600" dirty="0">
                <a:latin typeface="Candara" panose="020E0502030303020204" pitchFamily="34" charset="0"/>
              </a:rPr>
              <a:t>“sedentary; met. settled, steady, firm, steadfast, constant…a basis or foundation” </a:t>
            </a:r>
            <a:r>
              <a:rPr lang="en-US" sz="2600" b="1" i="1" dirty="0">
                <a:latin typeface="Candara" panose="020E0502030303020204" pitchFamily="34" charset="0"/>
              </a:rPr>
              <a:t>- Moulton</a:t>
            </a:r>
          </a:p>
        </p:txBody>
      </p:sp>
    </p:spTree>
    <p:extLst>
      <p:ext uri="{BB962C8B-B14F-4D97-AF65-F5344CB8AC3E}">
        <p14:creationId xmlns:p14="http://schemas.microsoft.com/office/powerpoint/2010/main" val="241944797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childTnLst>
                                </p:cTn>
                              </p:par>
                            </p:childTnLst>
                          </p:cTn>
                        </p:par>
                        <p:par>
                          <p:cTn id="33" fill="hold">
                            <p:stCondLst>
                              <p:cond delay="1000"/>
                            </p:stCondLst>
                            <p:childTnLst>
                              <p:par>
                                <p:cTn id="34" presetID="10" presetClass="entr" presetSubtype="0" fill="hold" grpId="0" nodeType="after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fade">
                                      <p:cBhvr>
                                        <p:cTn id="36" dur="1000"/>
                                        <p:tgtEl>
                                          <p:spTgt spid="3">
                                            <p:txEl>
                                              <p:pRg st="6" end="6"/>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Effect transition="in" filter="fade">
                                      <p:cBhvr>
                                        <p:cTn id="41"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E101A3-224B-445B-9708-3A3BF8C6CE7A}"/>
              </a:ext>
            </a:extLst>
          </p:cNvPr>
          <p:cNvSpPr>
            <a:spLocks noGrp="1"/>
          </p:cNvSpPr>
          <p:nvPr>
            <p:ph type="title"/>
          </p:nvPr>
        </p:nvSpPr>
        <p:spPr>
          <a:xfrm>
            <a:off x="1656679" y="624110"/>
            <a:ext cx="9847934" cy="774384"/>
          </a:xfrm>
        </p:spPr>
        <p:txBody>
          <a:bodyPr>
            <a:normAutofit/>
          </a:bodyPr>
          <a:lstStyle/>
          <a:p>
            <a:r>
              <a:rPr lang="en-US" sz="4400" b="1" dirty="0">
                <a:latin typeface="Candara" panose="020E0502030303020204" pitchFamily="34" charset="0"/>
              </a:rPr>
              <a:t>Introduction</a:t>
            </a:r>
          </a:p>
        </p:txBody>
      </p:sp>
      <p:sp>
        <p:nvSpPr>
          <p:cNvPr id="3" name="Content Placeholder 2">
            <a:extLst>
              <a:ext uri="{FF2B5EF4-FFF2-40B4-BE49-F238E27FC236}">
                <a16:creationId xmlns:a16="http://schemas.microsoft.com/office/drawing/2014/main" id="{3C9D6FAA-569D-4497-A9E5-FAA3E6767464}"/>
              </a:ext>
            </a:extLst>
          </p:cNvPr>
          <p:cNvSpPr>
            <a:spLocks noGrp="1"/>
          </p:cNvSpPr>
          <p:nvPr>
            <p:ph idx="1"/>
          </p:nvPr>
        </p:nvSpPr>
        <p:spPr>
          <a:xfrm>
            <a:off x="623943" y="1613650"/>
            <a:ext cx="11137133" cy="5244350"/>
          </a:xfrm>
        </p:spPr>
        <p:txBody>
          <a:bodyPr>
            <a:normAutofit fontScale="92500" lnSpcReduction="10000"/>
          </a:bodyPr>
          <a:lstStyle/>
          <a:p>
            <a:pPr marL="0" indent="0">
              <a:buNone/>
            </a:pPr>
            <a:r>
              <a:rPr lang="en-US" sz="3200" dirty="0">
                <a:latin typeface="Candara" panose="020E0502030303020204" pitchFamily="34" charset="0"/>
              </a:rPr>
              <a:t>Paul explains to Timothy that men and women must act in authorized ways to conduct themselves in the assembly of the saints because the church is to be the support, basis and foundation of Divine truth.</a:t>
            </a:r>
          </a:p>
          <a:p>
            <a:pPr marL="0" indent="0">
              <a:buNone/>
            </a:pPr>
            <a:r>
              <a:rPr lang="en-US" sz="3200" dirty="0">
                <a:latin typeface="Candara" panose="020E0502030303020204" pitchFamily="34" charset="0"/>
              </a:rPr>
              <a:t>Those in the world who examine the church should see nothing but Truth &amp; Righteousness (Colossians 3:17). They should see…</a:t>
            </a:r>
          </a:p>
          <a:p>
            <a:r>
              <a:rPr lang="en-US" sz="2800" dirty="0">
                <a:latin typeface="Candara" panose="020E0502030303020204" pitchFamily="34" charset="0"/>
              </a:rPr>
              <a:t>Men in positions of authority such as elders and deacons…</a:t>
            </a:r>
          </a:p>
          <a:p>
            <a:pPr lvl="1"/>
            <a:r>
              <a:rPr lang="en-US" sz="2600" dirty="0">
                <a:latin typeface="Candara" panose="020E0502030303020204" pitchFamily="34" charset="0"/>
              </a:rPr>
              <a:t>1 Timothy 2:12-14; 1 Timothy 3:1-7; 1 Timothy 3:5-13</a:t>
            </a:r>
          </a:p>
          <a:p>
            <a:r>
              <a:rPr lang="en-US" sz="2800" dirty="0">
                <a:latin typeface="Candara" panose="020E0502030303020204" pitchFamily="34" charset="0"/>
              </a:rPr>
              <a:t>Women who live Godly through modest apparel - 1 Timothy 2:9</a:t>
            </a:r>
          </a:p>
          <a:p>
            <a:pPr lvl="1"/>
            <a:r>
              <a:rPr lang="en-US" sz="2600" dirty="0">
                <a:latin typeface="Candara" panose="020E0502030303020204" pitchFamily="34" charset="0"/>
              </a:rPr>
              <a:t>And women in subjection to men - 1 Timothy 2:1 ff</a:t>
            </a:r>
          </a:p>
          <a:p>
            <a:r>
              <a:rPr lang="en-US" sz="2800" dirty="0">
                <a:latin typeface="Candara" panose="020E0502030303020204" pitchFamily="34" charset="0"/>
              </a:rPr>
              <a:t>Saints </a:t>
            </a:r>
            <a:r>
              <a:rPr lang="en-US" sz="2800">
                <a:latin typeface="Candara" panose="020E0502030303020204" pitchFamily="34" charset="0"/>
              </a:rPr>
              <a:t>living Godly </a:t>
            </a:r>
            <a:r>
              <a:rPr lang="en-US" sz="2800" dirty="0">
                <a:latin typeface="Candara" panose="020E0502030303020204" pitchFamily="34" charset="0"/>
              </a:rPr>
              <a:t>in Christ Jesus - 1 Timothy 2:2; 3:16</a:t>
            </a:r>
          </a:p>
          <a:p>
            <a:pPr lvl="1"/>
            <a:endParaRPr lang="en-US" sz="2600" dirty="0">
              <a:latin typeface="Candara" panose="020E0502030303020204" pitchFamily="34" charset="0"/>
            </a:endParaRPr>
          </a:p>
        </p:txBody>
      </p:sp>
    </p:spTree>
    <p:extLst>
      <p:ext uri="{BB962C8B-B14F-4D97-AF65-F5344CB8AC3E}">
        <p14:creationId xmlns:p14="http://schemas.microsoft.com/office/powerpoint/2010/main" val="95803867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par>
                          <p:cTn id="18" fill="hold">
                            <p:stCondLst>
                              <p:cond delay="1000"/>
                            </p:stCondLst>
                            <p:childTnLst>
                              <p:par>
                                <p:cTn id="19" presetID="10" presetClass="entr" presetSubtype="0" fill="hold" grpId="0" nodeType="after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childTnLst>
                                </p:cTn>
                              </p:par>
                            </p:childTnLst>
                          </p:cTn>
                        </p:par>
                        <p:par>
                          <p:cTn id="27" fill="hold">
                            <p:stCondLst>
                              <p:cond delay="1000"/>
                            </p:stCondLst>
                            <p:childTnLst>
                              <p:par>
                                <p:cTn id="28" presetID="10" presetClass="entr" presetSubtype="0" fill="hold" grpId="0" nodeType="after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10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43B784-8524-4428-88C2-221EA8F70BBC}"/>
              </a:ext>
            </a:extLst>
          </p:cNvPr>
          <p:cNvSpPr>
            <a:spLocks noGrp="1"/>
          </p:cNvSpPr>
          <p:nvPr>
            <p:ph type="title"/>
          </p:nvPr>
        </p:nvSpPr>
        <p:spPr>
          <a:xfrm>
            <a:off x="1623848" y="306333"/>
            <a:ext cx="10405241" cy="1280890"/>
          </a:xfrm>
        </p:spPr>
        <p:txBody>
          <a:bodyPr>
            <a:noAutofit/>
          </a:bodyPr>
          <a:lstStyle/>
          <a:p>
            <a:r>
              <a:rPr lang="en-US" sz="4400" b="1" dirty="0">
                <a:latin typeface="Candara" panose="020E0502030303020204" pitchFamily="34" charset="0"/>
              </a:rPr>
              <a:t>Christians Have Responsibilities In Our Role as </a:t>
            </a:r>
            <a:r>
              <a:rPr lang="en-US" sz="4400" b="1" i="1" dirty="0">
                <a:latin typeface="Candara" panose="020E0502030303020204" pitchFamily="34" charset="0"/>
              </a:rPr>
              <a:t>“Pillar and Ground of the Truth”</a:t>
            </a:r>
          </a:p>
        </p:txBody>
      </p:sp>
      <p:sp>
        <p:nvSpPr>
          <p:cNvPr id="3" name="Content Placeholder 2">
            <a:extLst>
              <a:ext uri="{FF2B5EF4-FFF2-40B4-BE49-F238E27FC236}">
                <a16:creationId xmlns:a16="http://schemas.microsoft.com/office/drawing/2014/main" id="{7E854D3A-9DF5-4A6C-96B3-C2BE8356451D}"/>
              </a:ext>
            </a:extLst>
          </p:cNvPr>
          <p:cNvSpPr>
            <a:spLocks noGrp="1"/>
          </p:cNvSpPr>
          <p:nvPr>
            <p:ph idx="1"/>
          </p:nvPr>
        </p:nvSpPr>
        <p:spPr>
          <a:xfrm>
            <a:off x="630621" y="2133599"/>
            <a:ext cx="10873991" cy="4418067"/>
          </a:xfrm>
        </p:spPr>
        <p:txBody>
          <a:bodyPr>
            <a:normAutofit/>
          </a:bodyPr>
          <a:lstStyle/>
          <a:p>
            <a:pPr marL="0" indent="0">
              <a:buNone/>
            </a:pPr>
            <a:r>
              <a:rPr lang="en-US" sz="3600" b="1" dirty="0">
                <a:solidFill>
                  <a:srgbClr val="FFFF00"/>
                </a:solidFill>
                <a:latin typeface="Candara" panose="020E0502030303020204" pitchFamily="34" charset="0"/>
              </a:rPr>
              <a:t>We Must </a:t>
            </a:r>
            <a:r>
              <a:rPr lang="en-US" sz="4000" b="1" u="sng" dirty="0">
                <a:solidFill>
                  <a:srgbClr val="FFFF00"/>
                </a:solidFill>
                <a:latin typeface="Candara" panose="020E0502030303020204" pitchFamily="34" charset="0"/>
              </a:rPr>
              <a:t>KNOW</a:t>
            </a:r>
            <a:r>
              <a:rPr lang="en-US" sz="3600" b="1" dirty="0">
                <a:solidFill>
                  <a:srgbClr val="FFFF00"/>
                </a:solidFill>
                <a:latin typeface="Candara" panose="020E0502030303020204" pitchFamily="34" charset="0"/>
              </a:rPr>
              <a:t> the Truth </a:t>
            </a:r>
            <a:r>
              <a:rPr lang="en-US" sz="3600" dirty="0">
                <a:solidFill>
                  <a:srgbClr val="FFFF00"/>
                </a:solidFill>
                <a:latin typeface="Candara" panose="020E0502030303020204" pitchFamily="34" charset="0"/>
              </a:rPr>
              <a:t>- John 8:31-32</a:t>
            </a:r>
          </a:p>
          <a:p>
            <a:r>
              <a:rPr lang="en-US" sz="3600" dirty="0">
                <a:latin typeface="Candara" panose="020E0502030303020204" pitchFamily="34" charset="0"/>
              </a:rPr>
              <a:t>	</a:t>
            </a:r>
            <a:r>
              <a:rPr lang="en-US" sz="3200" dirty="0">
                <a:latin typeface="Candara" panose="020E0502030303020204" pitchFamily="34" charset="0"/>
              </a:rPr>
              <a:t>We must oppose religious philosophy and error</a:t>
            </a:r>
          </a:p>
          <a:p>
            <a:pPr lvl="1"/>
            <a:r>
              <a:rPr lang="en-US" sz="2800" dirty="0">
                <a:latin typeface="Candara" panose="020E0502030303020204" pitchFamily="34" charset="0"/>
              </a:rPr>
              <a:t>Jude 3; 2 John 9-11; Ephesians 5:1-11</a:t>
            </a:r>
          </a:p>
          <a:p>
            <a:r>
              <a:rPr lang="en-US" sz="3200" dirty="0">
                <a:latin typeface="Candara" panose="020E0502030303020204" pitchFamily="34" charset="0"/>
              </a:rPr>
              <a:t>The Truth is found in the Scriptures</a:t>
            </a:r>
          </a:p>
          <a:p>
            <a:pPr lvl="1"/>
            <a:r>
              <a:rPr lang="en-US" sz="3000" dirty="0">
                <a:latin typeface="Candara" panose="020E0502030303020204" pitchFamily="34" charset="0"/>
              </a:rPr>
              <a:t>John 16:13; 17:17; Acts 17:11; 2 Timothy 3:14-17</a:t>
            </a:r>
          </a:p>
          <a:p>
            <a:r>
              <a:rPr lang="en-US" sz="3200" dirty="0">
                <a:latin typeface="Candara" panose="020E0502030303020204" pitchFamily="34" charset="0"/>
              </a:rPr>
              <a:t>Must heed </a:t>
            </a:r>
            <a:r>
              <a:rPr lang="en-US" sz="3200" b="1" i="1" dirty="0">
                <a:latin typeface="Candara" panose="020E0502030303020204" pitchFamily="34" charset="0"/>
              </a:rPr>
              <a:t>“that which is written” </a:t>
            </a:r>
            <a:r>
              <a:rPr lang="en-US" sz="3200" dirty="0">
                <a:latin typeface="Candara" panose="020E0502030303020204" pitchFamily="34" charset="0"/>
              </a:rPr>
              <a:t>- 1 Corinthians 4:6</a:t>
            </a:r>
          </a:p>
          <a:p>
            <a:pPr marL="457200" lvl="1" indent="0">
              <a:buNone/>
            </a:pPr>
            <a:endParaRPr lang="en-US" sz="3400" dirty="0">
              <a:latin typeface="Candara" panose="020E0502030303020204" pitchFamily="34" charset="0"/>
            </a:endParaRPr>
          </a:p>
        </p:txBody>
      </p:sp>
    </p:spTree>
    <p:extLst>
      <p:ext uri="{BB962C8B-B14F-4D97-AF65-F5344CB8AC3E}">
        <p14:creationId xmlns:p14="http://schemas.microsoft.com/office/powerpoint/2010/main" val="306728317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par>
                          <p:cTn id="13" fill="hold">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10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childTnLst>
                                </p:cTn>
                              </p:par>
                            </p:childTnLst>
                          </p:cTn>
                        </p:par>
                        <p:par>
                          <p:cTn id="22" fill="hold">
                            <p:stCondLst>
                              <p:cond delay="1000"/>
                            </p:stCondLst>
                            <p:childTnLst>
                              <p:par>
                                <p:cTn id="23" presetID="10" presetClass="entr" presetSubtype="0" fill="hold" grpId="0" nodeType="after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10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43B784-8524-4428-88C2-221EA8F70BBC}"/>
              </a:ext>
            </a:extLst>
          </p:cNvPr>
          <p:cNvSpPr>
            <a:spLocks noGrp="1"/>
          </p:cNvSpPr>
          <p:nvPr>
            <p:ph type="title"/>
          </p:nvPr>
        </p:nvSpPr>
        <p:spPr>
          <a:xfrm>
            <a:off x="1623848" y="306333"/>
            <a:ext cx="10405241" cy="1280890"/>
          </a:xfrm>
        </p:spPr>
        <p:txBody>
          <a:bodyPr>
            <a:noAutofit/>
          </a:bodyPr>
          <a:lstStyle/>
          <a:p>
            <a:r>
              <a:rPr lang="en-US" sz="4400" b="1" dirty="0">
                <a:latin typeface="Candara" panose="020E0502030303020204" pitchFamily="34" charset="0"/>
              </a:rPr>
              <a:t>Christians Have Responsibilities In Our Role as </a:t>
            </a:r>
            <a:r>
              <a:rPr lang="en-US" sz="4400" b="1" i="1" dirty="0">
                <a:latin typeface="Candara" panose="020E0502030303020204" pitchFamily="34" charset="0"/>
              </a:rPr>
              <a:t>“Pillar and Ground of the Truth”</a:t>
            </a:r>
          </a:p>
        </p:txBody>
      </p:sp>
      <p:sp>
        <p:nvSpPr>
          <p:cNvPr id="3" name="Content Placeholder 2">
            <a:extLst>
              <a:ext uri="{FF2B5EF4-FFF2-40B4-BE49-F238E27FC236}">
                <a16:creationId xmlns:a16="http://schemas.microsoft.com/office/drawing/2014/main" id="{7E854D3A-9DF5-4A6C-96B3-C2BE8356451D}"/>
              </a:ext>
            </a:extLst>
          </p:cNvPr>
          <p:cNvSpPr>
            <a:spLocks noGrp="1"/>
          </p:cNvSpPr>
          <p:nvPr>
            <p:ph idx="1"/>
          </p:nvPr>
        </p:nvSpPr>
        <p:spPr>
          <a:xfrm>
            <a:off x="630621" y="2133599"/>
            <a:ext cx="11398468" cy="4566746"/>
          </a:xfrm>
        </p:spPr>
        <p:txBody>
          <a:bodyPr>
            <a:normAutofit fontScale="92500" lnSpcReduction="10000"/>
          </a:bodyPr>
          <a:lstStyle/>
          <a:p>
            <a:pPr marL="0" indent="0">
              <a:buNone/>
            </a:pPr>
            <a:r>
              <a:rPr lang="en-US" sz="3600" b="1" dirty="0">
                <a:solidFill>
                  <a:srgbClr val="FFFF00"/>
                </a:solidFill>
                <a:latin typeface="Candara" panose="020E0502030303020204" pitchFamily="34" charset="0"/>
              </a:rPr>
              <a:t>We Must </a:t>
            </a:r>
            <a:r>
              <a:rPr lang="en-US" sz="4300" b="1" u="sng" dirty="0">
                <a:solidFill>
                  <a:srgbClr val="FFFF00"/>
                </a:solidFill>
                <a:latin typeface="Candara" panose="020E0502030303020204" pitchFamily="34" charset="0"/>
              </a:rPr>
              <a:t>LOVE</a:t>
            </a:r>
            <a:r>
              <a:rPr lang="en-US" sz="3600" b="1" dirty="0">
                <a:solidFill>
                  <a:srgbClr val="FFFF00"/>
                </a:solidFill>
                <a:latin typeface="Candara" panose="020E0502030303020204" pitchFamily="34" charset="0"/>
              </a:rPr>
              <a:t> the Truth </a:t>
            </a:r>
            <a:r>
              <a:rPr lang="en-US" sz="3600" dirty="0">
                <a:solidFill>
                  <a:srgbClr val="FFFF00"/>
                </a:solidFill>
                <a:latin typeface="Candara" panose="020E0502030303020204" pitchFamily="34" charset="0"/>
              </a:rPr>
              <a:t>- 2 Thessalonians 2:9-10</a:t>
            </a:r>
          </a:p>
          <a:p>
            <a:r>
              <a:rPr lang="en-US" sz="3600" dirty="0">
                <a:latin typeface="Candara" panose="020E0502030303020204" pitchFamily="34" charset="0"/>
              </a:rPr>
              <a:t>	</a:t>
            </a:r>
            <a:r>
              <a:rPr lang="en-US" sz="3200" dirty="0">
                <a:latin typeface="Candara" panose="020E0502030303020204" pitchFamily="34" charset="0"/>
              </a:rPr>
              <a:t>Enough to OBEY it…</a:t>
            </a:r>
          </a:p>
          <a:p>
            <a:pPr lvl="1"/>
            <a:r>
              <a:rPr lang="en-US" sz="3000" dirty="0">
                <a:latin typeface="Candara" panose="020E0502030303020204" pitchFamily="34" charset="0"/>
              </a:rPr>
              <a:t>To be saved - 1 Peter 1:22</a:t>
            </a:r>
          </a:p>
          <a:p>
            <a:pPr lvl="1"/>
            <a:r>
              <a:rPr lang="en-US" sz="3000" dirty="0">
                <a:latin typeface="Candara" panose="020E0502030303020204" pitchFamily="34" charset="0"/>
              </a:rPr>
              <a:t>To remain saved - Galatians 3:1; 5:7; Romans 2:8-11</a:t>
            </a:r>
          </a:p>
          <a:p>
            <a:r>
              <a:rPr lang="en-US" sz="3200" dirty="0">
                <a:latin typeface="Candara" panose="020E0502030303020204" pitchFamily="34" charset="0"/>
              </a:rPr>
              <a:t>Enough to HOLD ON to…</a:t>
            </a:r>
          </a:p>
          <a:p>
            <a:pPr lvl="1"/>
            <a:r>
              <a:rPr lang="en-US" sz="3000" dirty="0">
                <a:latin typeface="Candara" panose="020E0502030303020204" pitchFamily="34" charset="0"/>
              </a:rPr>
              <a:t> </a:t>
            </a:r>
            <a:r>
              <a:rPr lang="en-US" sz="3000" b="1" i="1" dirty="0">
                <a:latin typeface="Candara" panose="020E0502030303020204" pitchFamily="34" charset="0"/>
              </a:rPr>
              <a:t>“sound words” </a:t>
            </a:r>
            <a:r>
              <a:rPr lang="en-US" sz="3000" dirty="0">
                <a:latin typeface="Candara" panose="020E0502030303020204" pitchFamily="34" charset="0"/>
              </a:rPr>
              <a:t>- 2 Timothy 1:13</a:t>
            </a:r>
          </a:p>
          <a:p>
            <a:pPr lvl="1"/>
            <a:r>
              <a:rPr lang="en-US" sz="3000" b="1" i="1" dirty="0">
                <a:latin typeface="Candara" panose="020E0502030303020204" pitchFamily="34" charset="0"/>
              </a:rPr>
              <a:t>“the confidence…of the hope to the end” </a:t>
            </a:r>
            <a:r>
              <a:rPr lang="en-US" sz="3000" dirty="0">
                <a:latin typeface="Candara" panose="020E0502030303020204" pitchFamily="34" charset="0"/>
              </a:rPr>
              <a:t>- Hebrews 3:1-6; 2:1-3</a:t>
            </a:r>
          </a:p>
          <a:p>
            <a:pPr lvl="1"/>
            <a:r>
              <a:rPr lang="en-US" sz="3000" b="1" i="1" dirty="0">
                <a:latin typeface="Candara" panose="020E0502030303020204" pitchFamily="34" charset="0"/>
              </a:rPr>
              <a:t>“the confession (profession) of our faith” </a:t>
            </a:r>
            <a:r>
              <a:rPr lang="en-US" sz="3000" dirty="0">
                <a:latin typeface="Candara" panose="020E0502030303020204" pitchFamily="34" charset="0"/>
              </a:rPr>
              <a:t>- Hebrews 10:23; Prov. 23:23</a:t>
            </a:r>
          </a:p>
        </p:txBody>
      </p:sp>
    </p:spTree>
    <p:extLst>
      <p:ext uri="{BB962C8B-B14F-4D97-AF65-F5344CB8AC3E}">
        <p14:creationId xmlns:p14="http://schemas.microsoft.com/office/powerpoint/2010/main" val="6629669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43B784-8524-4428-88C2-221EA8F70BBC}"/>
              </a:ext>
            </a:extLst>
          </p:cNvPr>
          <p:cNvSpPr>
            <a:spLocks noGrp="1"/>
          </p:cNvSpPr>
          <p:nvPr>
            <p:ph type="title"/>
          </p:nvPr>
        </p:nvSpPr>
        <p:spPr>
          <a:xfrm>
            <a:off x="1623848" y="306333"/>
            <a:ext cx="10405241" cy="1280890"/>
          </a:xfrm>
        </p:spPr>
        <p:txBody>
          <a:bodyPr>
            <a:noAutofit/>
          </a:bodyPr>
          <a:lstStyle/>
          <a:p>
            <a:r>
              <a:rPr lang="en-US" sz="4400" b="1" dirty="0">
                <a:latin typeface="Candara" panose="020E0502030303020204" pitchFamily="34" charset="0"/>
              </a:rPr>
              <a:t>Christians Have Responsibilities In Our Role as </a:t>
            </a:r>
            <a:r>
              <a:rPr lang="en-US" sz="4400" b="1" i="1" dirty="0">
                <a:latin typeface="Candara" panose="020E0502030303020204" pitchFamily="34" charset="0"/>
              </a:rPr>
              <a:t>“Pillar and Ground of the Truth”</a:t>
            </a:r>
          </a:p>
        </p:txBody>
      </p:sp>
      <p:sp>
        <p:nvSpPr>
          <p:cNvPr id="3" name="Content Placeholder 2">
            <a:extLst>
              <a:ext uri="{FF2B5EF4-FFF2-40B4-BE49-F238E27FC236}">
                <a16:creationId xmlns:a16="http://schemas.microsoft.com/office/drawing/2014/main" id="{7E854D3A-9DF5-4A6C-96B3-C2BE8356451D}"/>
              </a:ext>
            </a:extLst>
          </p:cNvPr>
          <p:cNvSpPr>
            <a:spLocks noGrp="1"/>
          </p:cNvSpPr>
          <p:nvPr>
            <p:ph idx="1"/>
          </p:nvPr>
        </p:nvSpPr>
        <p:spPr>
          <a:xfrm>
            <a:off x="630621" y="2133599"/>
            <a:ext cx="11398468" cy="4566746"/>
          </a:xfrm>
        </p:spPr>
        <p:txBody>
          <a:bodyPr>
            <a:normAutofit/>
          </a:bodyPr>
          <a:lstStyle/>
          <a:p>
            <a:pPr marL="0" indent="0">
              <a:buNone/>
            </a:pPr>
            <a:r>
              <a:rPr lang="en-US" sz="3600" b="1" dirty="0">
                <a:solidFill>
                  <a:srgbClr val="FFFF00"/>
                </a:solidFill>
                <a:latin typeface="Candara" panose="020E0502030303020204" pitchFamily="34" charset="0"/>
              </a:rPr>
              <a:t>We Must </a:t>
            </a:r>
            <a:r>
              <a:rPr lang="en-US" sz="4000" b="1" u="sng" dirty="0">
                <a:solidFill>
                  <a:srgbClr val="FFFF00"/>
                </a:solidFill>
                <a:latin typeface="Candara" panose="020E0502030303020204" pitchFamily="34" charset="0"/>
              </a:rPr>
              <a:t>SPEAK</a:t>
            </a:r>
            <a:r>
              <a:rPr lang="en-US" sz="3600" b="1" dirty="0">
                <a:solidFill>
                  <a:srgbClr val="FFFF00"/>
                </a:solidFill>
                <a:latin typeface="Candara" panose="020E0502030303020204" pitchFamily="34" charset="0"/>
              </a:rPr>
              <a:t> the Truth </a:t>
            </a:r>
            <a:r>
              <a:rPr lang="en-US" sz="3600" dirty="0">
                <a:solidFill>
                  <a:srgbClr val="FFFF00"/>
                </a:solidFill>
                <a:latin typeface="Candara" panose="020E0502030303020204" pitchFamily="34" charset="0"/>
              </a:rPr>
              <a:t>- Ephesians 4:15</a:t>
            </a:r>
          </a:p>
          <a:p>
            <a:r>
              <a:rPr lang="en-US" sz="3600" dirty="0">
                <a:latin typeface="Candara" panose="020E0502030303020204" pitchFamily="34" charset="0"/>
              </a:rPr>
              <a:t>	</a:t>
            </a:r>
            <a:r>
              <a:rPr lang="en-US" sz="3200" b="1" dirty="0">
                <a:latin typeface="Candara" panose="020E0502030303020204" pitchFamily="34" charset="0"/>
              </a:rPr>
              <a:t>SPEAK</a:t>
            </a:r>
            <a:r>
              <a:rPr lang="en-US" sz="3200" dirty="0">
                <a:latin typeface="Candara" panose="020E0502030303020204" pitchFamily="34" charset="0"/>
              </a:rPr>
              <a:t> and do not remain silent - Acts 4:18-20; 5:27-42</a:t>
            </a:r>
          </a:p>
          <a:p>
            <a:r>
              <a:rPr lang="en-US" sz="3200" dirty="0">
                <a:latin typeface="Candara" panose="020E0502030303020204" pitchFamily="34" charset="0"/>
              </a:rPr>
              <a:t>Speak the </a:t>
            </a:r>
            <a:r>
              <a:rPr lang="en-US" sz="3200" b="1" dirty="0">
                <a:latin typeface="Candara" panose="020E0502030303020204" pitchFamily="34" charset="0"/>
              </a:rPr>
              <a:t>WHOLE</a:t>
            </a:r>
            <a:r>
              <a:rPr lang="en-US" sz="3200" dirty="0">
                <a:latin typeface="Candara" panose="020E0502030303020204" pitchFamily="34" charset="0"/>
              </a:rPr>
              <a:t> truth - Acts 20:20, 27</a:t>
            </a:r>
          </a:p>
          <a:p>
            <a:r>
              <a:rPr lang="en-US" sz="3200" dirty="0">
                <a:latin typeface="Candara" panose="020E0502030303020204" pitchFamily="34" charset="0"/>
              </a:rPr>
              <a:t>Speak the truth </a:t>
            </a:r>
            <a:r>
              <a:rPr lang="en-US" sz="3200" b="1" dirty="0">
                <a:latin typeface="Candara" panose="020E0502030303020204" pitchFamily="34" charset="0"/>
              </a:rPr>
              <a:t>EVERYWHERE</a:t>
            </a:r>
            <a:r>
              <a:rPr lang="en-US" sz="3200" dirty="0">
                <a:latin typeface="Candara" panose="020E0502030303020204" pitchFamily="34" charset="0"/>
              </a:rPr>
              <a:t> - Acts 8:4</a:t>
            </a:r>
          </a:p>
          <a:p>
            <a:r>
              <a:rPr lang="en-US" sz="3200" dirty="0">
                <a:latin typeface="Candara" panose="020E0502030303020204" pitchFamily="34" charset="0"/>
              </a:rPr>
              <a:t>Speak </a:t>
            </a:r>
            <a:r>
              <a:rPr lang="en-US" sz="3200" b="1" dirty="0">
                <a:latin typeface="Candara" panose="020E0502030303020204" pitchFamily="34" charset="0"/>
              </a:rPr>
              <a:t>TRUTH</a:t>
            </a:r>
            <a:r>
              <a:rPr lang="en-US" sz="3200" dirty="0">
                <a:latin typeface="Candara" panose="020E0502030303020204" pitchFamily="34" charset="0"/>
              </a:rPr>
              <a:t>, not </a:t>
            </a:r>
            <a:r>
              <a:rPr lang="en-US" sz="3200" b="1" i="1" dirty="0">
                <a:latin typeface="Candara" panose="020E0502030303020204" pitchFamily="34" charset="0"/>
              </a:rPr>
              <a:t>“perverse things” </a:t>
            </a:r>
            <a:r>
              <a:rPr lang="en-US" sz="3200" dirty="0">
                <a:latin typeface="Candara" panose="020E0502030303020204" pitchFamily="34" charset="0"/>
              </a:rPr>
              <a:t>- Acts 20:29-30, 32</a:t>
            </a:r>
          </a:p>
          <a:p>
            <a:pPr lvl="1"/>
            <a:endParaRPr lang="en-US" sz="3400" dirty="0">
              <a:latin typeface="Candara" panose="020E0502030303020204" pitchFamily="34" charset="0"/>
            </a:endParaRPr>
          </a:p>
        </p:txBody>
      </p:sp>
    </p:spTree>
    <p:extLst>
      <p:ext uri="{BB962C8B-B14F-4D97-AF65-F5344CB8AC3E}">
        <p14:creationId xmlns:p14="http://schemas.microsoft.com/office/powerpoint/2010/main" val="94781625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43B784-8524-4428-88C2-221EA8F70BBC}"/>
              </a:ext>
            </a:extLst>
          </p:cNvPr>
          <p:cNvSpPr>
            <a:spLocks noGrp="1"/>
          </p:cNvSpPr>
          <p:nvPr>
            <p:ph type="title"/>
          </p:nvPr>
        </p:nvSpPr>
        <p:spPr>
          <a:xfrm>
            <a:off x="1623848" y="306333"/>
            <a:ext cx="10405241" cy="1280890"/>
          </a:xfrm>
        </p:spPr>
        <p:txBody>
          <a:bodyPr>
            <a:noAutofit/>
          </a:bodyPr>
          <a:lstStyle/>
          <a:p>
            <a:r>
              <a:rPr lang="en-US" sz="4400" b="1" dirty="0">
                <a:latin typeface="Candara" panose="020E0502030303020204" pitchFamily="34" charset="0"/>
              </a:rPr>
              <a:t>Christians Have Responsibilities In Our Role as </a:t>
            </a:r>
            <a:r>
              <a:rPr lang="en-US" sz="4400" b="1" i="1" dirty="0">
                <a:latin typeface="Candara" panose="020E0502030303020204" pitchFamily="34" charset="0"/>
              </a:rPr>
              <a:t>“Pillar and Ground of the Truth”</a:t>
            </a:r>
          </a:p>
        </p:txBody>
      </p:sp>
      <p:sp>
        <p:nvSpPr>
          <p:cNvPr id="3" name="Content Placeholder 2">
            <a:extLst>
              <a:ext uri="{FF2B5EF4-FFF2-40B4-BE49-F238E27FC236}">
                <a16:creationId xmlns:a16="http://schemas.microsoft.com/office/drawing/2014/main" id="{7E854D3A-9DF5-4A6C-96B3-C2BE8356451D}"/>
              </a:ext>
            </a:extLst>
          </p:cNvPr>
          <p:cNvSpPr>
            <a:spLocks noGrp="1"/>
          </p:cNvSpPr>
          <p:nvPr>
            <p:ph idx="1"/>
          </p:nvPr>
        </p:nvSpPr>
        <p:spPr>
          <a:xfrm>
            <a:off x="630620" y="2133599"/>
            <a:ext cx="11130455" cy="4566746"/>
          </a:xfrm>
        </p:spPr>
        <p:txBody>
          <a:bodyPr>
            <a:normAutofit/>
          </a:bodyPr>
          <a:lstStyle/>
          <a:p>
            <a:pPr marL="0" indent="0">
              <a:buNone/>
            </a:pPr>
            <a:r>
              <a:rPr lang="en-US" sz="3600" b="1" dirty="0">
                <a:solidFill>
                  <a:srgbClr val="FFFF00"/>
                </a:solidFill>
                <a:latin typeface="Candara" panose="020E0502030303020204" pitchFamily="34" charset="0"/>
              </a:rPr>
              <a:t>We Must </a:t>
            </a:r>
            <a:r>
              <a:rPr lang="en-US" sz="4000" b="1" u="sng" dirty="0">
                <a:solidFill>
                  <a:srgbClr val="FFFF00"/>
                </a:solidFill>
                <a:latin typeface="Candara" panose="020E0502030303020204" pitchFamily="34" charset="0"/>
              </a:rPr>
              <a:t>DEFEND</a:t>
            </a:r>
            <a:r>
              <a:rPr lang="en-US" sz="3600" b="1" dirty="0">
                <a:solidFill>
                  <a:srgbClr val="FFFF00"/>
                </a:solidFill>
                <a:latin typeface="Candara" panose="020E0502030303020204" pitchFamily="34" charset="0"/>
              </a:rPr>
              <a:t> the Truth </a:t>
            </a:r>
            <a:r>
              <a:rPr lang="en-US" sz="3600" dirty="0">
                <a:solidFill>
                  <a:srgbClr val="FFFF00"/>
                </a:solidFill>
                <a:latin typeface="Candara" panose="020E0502030303020204" pitchFamily="34" charset="0"/>
              </a:rPr>
              <a:t>- Galatians 2:3-5</a:t>
            </a:r>
          </a:p>
          <a:p>
            <a:r>
              <a:rPr lang="en-US" sz="3200" dirty="0">
                <a:latin typeface="Candara" panose="020E0502030303020204" pitchFamily="34" charset="0"/>
              </a:rPr>
              <a:t>	Because of many false prophets/teachers are in the world</a:t>
            </a:r>
          </a:p>
          <a:p>
            <a:pPr lvl="1"/>
            <a:r>
              <a:rPr lang="en-US" sz="3000" dirty="0">
                <a:latin typeface="Candara" panose="020E0502030303020204" pitchFamily="34" charset="0"/>
              </a:rPr>
              <a:t>1 John 4:1; 2 Peter 2:1-2; Jude 12-16</a:t>
            </a:r>
          </a:p>
          <a:p>
            <a:r>
              <a:rPr lang="en-US" sz="3200" dirty="0">
                <a:latin typeface="Candara" panose="020E0502030303020204" pitchFamily="34" charset="0"/>
              </a:rPr>
              <a:t>Must seek the save the false teacher and those he influences</a:t>
            </a:r>
          </a:p>
          <a:p>
            <a:pPr lvl="1"/>
            <a:r>
              <a:rPr lang="en-US" sz="3000" dirty="0">
                <a:latin typeface="Candara" panose="020E0502030303020204" pitchFamily="34" charset="0"/>
              </a:rPr>
              <a:t>Galatians 2:11-13; cf. 2 Peter 3:14-16</a:t>
            </a:r>
          </a:p>
          <a:p>
            <a:pPr lvl="1"/>
            <a:endParaRPr lang="en-US" sz="3400" dirty="0">
              <a:latin typeface="Candara" panose="020E0502030303020204" pitchFamily="34" charset="0"/>
            </a:endParaRPr>
          </a:p>
        </p:txBody>
      </p:sp>
    </p:spTree>
    <p:extLst>
      <p:ext uri="{BB962C8B-B14F-4D97-AF65-F5344CB8AC3E}">
        <p14:creationId xmlns:p14="http://schemas.microsoft.com/office/powerpoint/2010/main" val="246085976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par>
                          <p:cTn id="13" fill="hold">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10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childTnLst>
                                </p:cTn>
                              </p:par>
                            </p:childTnLst>
                          </p:cTn>
                        </p:par>
                        <p:par>
                          <p:cTn id="22" fill="hold">
                            <p:stCondLst>
                              <p:cond delay="1000"/>
                            </p:stCondLst>
                            <p:childTnLst>
                              <p:par>
                                <p:cTn id="23" presetID="10" presetClass="entr" presetSubtype="0" fill="hold" grpId="0" nodeType="after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43B784-8524-4428-88C2-221EA8F70BBC}"/>
              </a:ext>
            </a:extLst>
          </p:cNvPr>
          <p:cNvSpPr>
            <a:spLocks noGrp="1"/>
          </p:cNvSpPr>
          <p:nvPr>
            <p:ph type="title"/>
          </p:nvPr>
        </p:nvSpPr>
        <p:spPr>
          <a:xfrm>
            <a:off x="1623848" y="306333"/>
            <a:ext cx="10405241" cy="1280890"/>
          </a:xfrm>
        </p:spPr>
        <p:txBody>
          <a:bodyPr>
            <a:noAutofit/>
          </a:bodyPr>
          <a:lstStyle/>
          <a:p>
            <a:r>
              <a:rPr lang="en-US" sz="4400" b="1" dirty="0">
                <a:latin typeface="Candara" panose="020E0502030303020204" pitchFamily="34" charset="0"/>
              </a:rPr>
              <a:t>Christians Have Responsibilities In Our Role as </a:t>
            </a:r>
            <a:r>
              <a:rPr lang="en-US" sz="4400" b="1" i="1" dirty="0">
                <a:latin typeface="Candara" panose="020E0502030303020204" pitchFamily="34" charset="0"/>
              </a:rPr>
              <a:t>“Pillar and Ground of the Truth”</a:t>
            </a:r>
          </a:p>
        </p:txBody>
      </p:sp>
      <p:sp>
        <p:nvSpPr>
          <p:cNvPr id="3" name="Content Placeholder 2">
            <a:extLst>
              <a:ext uri="{FF2B5EF4-FFF2-40B4-BE49-F238E27FC236}">
                <a16:creationId xmlns:a16="http://schemas.microsoft.com/office/drawing/2014/main" id="{7E854D3A-9DF5-4A6C-96B3-C2BE8356451D}"/>
              </a:ext>
            </a:extLst>
          </p:cNvPr>
          <p:cNvSpPr>
            <a:spLocks noGrp="1"/>
          </p:cNvSpPr>
          <p:nvPr>
            <p:ph idx="1"/>
          </p:nvPr>
        </p:nvSpPr>
        <p:spPr>
          <a:xfrm>
            <a:off x="630621" y="2133599"/>
            <a:ext cx="11225048" cy="4566746"/>
          </a:xfrm>
        </p:spPr>
        <p:txBody>
          <a:bodyPr>
            <a:normAutofit/>
          </a:bodyPr>
          <a:lstStyle/>
          <a:p>
            <a:pPr marL="0" indent="0">
              <a:buNone/>
            </a:pPr>
            <a:r>
              <a:rPr lang="en-US" sz="3600" b="1" dirty="0">
                <a:solidFill>
                  <a:srgbClr val="FFFF00"/>
                </a:solidFill>
                <a:latin typeface="Candara" panose="020E0502030303020204" pitchFamily="34" charset="0"/>
              </a:rPr>
              <a:t>We Must </a:t>
            </a:r>
            <a:r>
              <a:rPr lang="en-US" sz="4000" b="1" u="sng" dirty="0">
                <a:solidFill>
                  <a:srgbClr val="FFFF00"/>
                </a:solidFill>
                <a:latin typeface="Candara" panose="020E0502030303020204" pitchFamily="34" charset="0"/>
              </a:rPr>
              <a:t>DEMONSTATE</a:t>
            </a:r>
            <a:r>
              <a:rPr lang="en-US" sz="3600" b="1" dirty="0">
                <a:solidFill>
                  <a:srgbClr val="FFFF00"/>
                </a:solidFill>
                <a:latin typeface="Candara" panose="020E0502030303020204" pitchFamily="34" charset="0"/>
              </a:rPr>
              <a:t> the Truth </a:t>
            </a:r>
            <a:r>
              <a:rPr lang="en-US" sz="3600" dirty="0">
                <a:solidFill>
                  <a:srgbClr val="FFFF00"/>
                </a:solidFill>
                <a:latin typeface="Candara" panose="020E0502030303020204" pitchFamily="34" charset="0"/>
              </a:rPr>
              <a:t>- Galatians 2:14</a:t>
            </a:r>
          </a:p>
          <a:p>
            <a:r>
              <a:rPr lang="en-US" sz="3200" dirty="0">
                <a:latin typeface="Candara" panose="020E0502030303020204" pitchFamily="34" charset="0"/>
              </a:rPr>
              <a:t>	We must </a:t>
            </a:r>
            <a:r>
              <a:rPr lang="en-US" sz="3200" b="1" i="1" dirty="0">
                <a:latin typeface="Candara" panose="020E0502030303020204" pitchFamily="34" charset="0"/>
              </a:rPr>
              <a:t>“WALK in Truth” </a:t>
            </a:r>
            <a:r>
              <a:rPr lang="en-US" sz="3200" dirty="0">
                <a:latin typeface="Candara" panose="020E0502030303020204" pitchFamily="34" charset="0"/>
              </a:rPr>
              <a:t>- 3 John 4</a:t>
            </a:r>
          </a:p>
          <a:p>
            <a:r>
              <a:rPr lang="en-US" sz="3200" dirty="0">
                <a:latin typeface="Candara" panose="020E0502030303020204" pitchFamily="34" charset="0"/>
              </a:rPr>
              <a:t> We must be Godly examples - 1 Timothy 4:12;  Matthew 5:16</a:t>
            </a:r>
          </a:p>
          <a:p>
            <a:r>
              <a:rPr lang="en-US" sz="3200" dirty="0">
                <a:latin typeface="Candara" panose="020E0502030303020204" pitchFamily="34" charset="0"/>
              </a:rPr>
              <a:t> Individually and collectively we must show the world…</a:t>
            </a:r>
          </a:p>
          <a:p>
            <a:pPr lvl="1"/>
            <a:r>
              <a:rPr lang="en-US" sz="2800" dirty="0">
                <a:latin typeface="Candara" panose="020E0502030303020204" pitchFamily="34" charset="0"/>
              </a:rPr>
              <a:t>What it is like to be a Christian</a:t>
            </a:r>
          </a:p>
          <a:p>
            <a:pPr lvl="1"/>
            <a:r>
              <a:rPr lang="en-US" sz="2800" dirty="0">
                <a:latin typeface="Candara" panose="020E0502030303020204" pitchFamily="34" charset="0"/>
              </a:rPr>
              <a:t>What the Lord’s church is to be like</a:t>
            </a:r>
          </a:p>
          <a:p>
            <a:pPr lvl="1"/>
            <a:endParaRPr lang="en-US" sz="3400" dirty="0">
              <a:latin typeface="Candara" panose="020E0502030303020204" pitchFamily="34" charset="0"/>
            </a:endParaRPr>
          </a:p>
        </p:txBody>
      </p:sp>
    </p:spTree>
    <p:extLst>
      <p:ext uri="{BB962C8B-B14F-4D97-AF65-F5344CB8AC3E}">
        <p14:creationId xmlns:p14="http://schemas.microsoft.com/office/powerpoint/2010/main" val="85329216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2C333A"/>
      </a:dk2>
      <a:lt2>
        <a:srgbClr val="D6ECED"/>
      </a:lt2>
      <a:accent1>
        <a:srgbClr val="DE32DE"/>
      </a:accent1>
      <a:accent2>
        <a:srgbClr val="F42B8A"/>
      </a:accent2>
      <a:accent3>
        <a:srgbClr val="349FE7"/>
      </a:accent3>
      <a:accent4>
        <a:srgbClr val="565FF8"/>
      </a:accent4>
      <a:accent5>
        <a:srgbClr val="876BE7"/>
      </a:accent5>
      <a:accent6>
        <a:srgbClr val="F268C2"/>
      </a:accent6>
      <a:hlink>
        <a:srgbClr val="F55CF9"/>
      </a:hlink>
      <a:folHlink>
        <a:srgbClr val="E8A0EE"/>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Status xmlns="71af3243-3dd4-4a8d-8c0d-dd76da1f02a5">Not started</Statu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b385d60f68dd989dca1fdc827799d853">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1911b479caf7b199da365455750e4572"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9791FE0-E525-44F5-B24B-E8E5757CF5F2}">
  <ds:schemaRefs>
    <ds:schemaRef ds:uri="http://schemas.microsoft.com/office/infopath/2007/PartnerControls"/>
    <ds:schemaRef ds:uri="http://purl.org/dc/terms/"/>
    <ds:schemaRef ds:uri="http://purl.org/dc/dcmitype/"/>
    <ds:schemaRef ds:uri="http://schemas.microsoft.com/office/2006/documentManagement/types"/>
    <ds:schemaRef ds:uri="http://purl.org/dc/elements/1.1/"/>
    <ds:schemaRef ds:uri="http://schemas.microsoft.com/office/2006/metadata/properties"/>
    <ds:schemaRef ds:uri="http://schemas.openxmlformats.org/package/2006/metadata/core-properties"/>
    <ds:schemaRef ds:uri="16c05727-aa75-4e4a-9b5f-8a80a1165891"/>
    <ds:schemaRef ds:uri="71af3243-3dd4-4a8d-8c0d-dd76da1f02a5"/>
    <ds:schemaRef ds:uri="http://www.w3.org/XML/1998/namespace"/>
  </ds:schemaRefs>
</ds:datastoreItem>
</file>

<file path=customXml/itemProps2.xml><?xml version="1.0" encoding="utf-8"?>
<ds:datastoreItem xmlns:ds="http://schemas.openxmlformats.org/officeDocument/2006/customXml" ds:itemID="{FE7010E9-D0D4-4763-90A3-DBAE37445A5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6428C60-BADF-461E-ACB1-6AC412BA55B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3580</Words>
  <Application>Microsoft Office PowerPoint</Application>
  <PresentationFormat>Widescreen</PresentationFormat>
  <Paragraphs>144</Paragraphs>
  <Slides>13</Slides>
  <Notes>13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Candara</vt:lpstr>
      <vt:lpstr>Century Gothic</vt:lpstr>
      <vt:lpstr>Wingdings</vt:lpstr>
      <vt:lpstr>Wingdings 3</vt:lpstr>
      <vt:lpstr>Wisp</vt:lpstr>
      <vt:lpstr>“the pillar and ground of the truth”</vt:lpstr>
      <vt:lpstr>1 Timothy 3:15</vt:lpstr>
      <vt:lpstr>Introduction</vt:lpstr>
      <vt:lpstr>Introduction</vt:lpstr>
      <vt:lpstr>Christians Have Responsibilities In Our Role as “Pillar and Ground of the Truth”</vt:lpstr>
      <vt:lpstr>Christians Have Responsibilities In Our Role as “Pillar and Ground of the Truth”</vt:lpstr>
      <vt:lpstr>Christians Have Responsibilities In Our Role as “Pillar and Ground of the Truth”</vt:lpstr>
      <vt:lpstr>Christians Have Responsibilities In Our Role as “Pillar and Ground of the Truth”</vt:lpstr>
      <vt:lpstr>Christians Have Responsibilities In Our Role as “Pillar and Ground of the Truth”</vt:lpstr>
      <vt:lpstr>CONCLUSION</vt:lpstr>
      <vt:lpstr>1 Timothy 3:15</vt:lpstr>
      <vt:lpstr>CONCLUSION</vt:lpstr>
      <vt:lpstr>“…what shall we do?”  Acts 2:37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2020-03-04T00:31:23Z</dcterms:created>
  <dcterms:modified xsi:type="dcterms:W3CDTF">2020-03-09T15:50:09Z</dcterms:modified>
</cp:coreProperties>
</file>