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65" r:id="rId2"/>
    <p:sldId id="320" r:id="rId3"/>
    <p:sldId id="321" r:id="rId4"/>
    <p:sldId id="322" r:id="rId5"/>
    <p:sldId id="324" r:id="rId6"/>
    <p:sldId id="325" r:id="rId7"/>
    <p:sldId id="326" r:id="rId8"/>
    <p:sldId id="298" r:id="rId9"/>
  </p:sldIdLst>
  <p:sldSz cx="12188825" cy="6858000"/>
  <p:notesSz cx="7315200" cy="9601200"/>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3" autoAdjust="0"/>
    <p:restoredTop sz="66157" autoAdjust="0"/>
  </p:normalViewPr>
  <p:slideViewPr>
    <p:cSldViewPr showGuides="1">
      <p:cViewPr varScale="1">
        <p:scale>
          <a:sx n="75" d="100"/>
          <a:sy n="75" d="100"/>
        </p:scale>
        <p:origin x="1152" y="72"/>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3" d="100"/>
          <a:sy n="83" d="100"/>
        </p:scale>
        <p:origin x="381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59088EAF-6ECA-4616-85EF-35AA19C641F3}" type="datetimeFigureOut">
              <a:rPr lang="en-US"/>
              <a:t>2/24/2020</a:t>
            </a:fld>
            <a:endParaRPr/>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3ABD2D7A-D230-4F91-BD59-0A39C2703BA8}" type="datetimeFigureOut">
              <a:rPr lang="en-US"/>
              <a:t>2/24/2020</a:t>
            </a:fld>
            <a:endParaRPr/>
          </a:p>
        </p:txBody>
      </p:sp>
      <p:sp>
        <p:nvSpPr>
          <p:cNvPr id="4" name="Slide Image Placeholder 3"/>
          <p:cNvSpPr>
            <a:spLocks noGrp="1" noRot="1" noChangeAspect="1"/>
          </p:cNvSpPr>
          <p:nvPr>
            <p:ph type="sldImg" idx="2"/>
          </p:nvPr>
        </p:nvSpPr>
        <p:spPr>
          <a:xfrm>
            <a:off x="458788" y="720725"/>
            <a:ext cx="6397625" cy="3600450"/>
          </a:xfrm>
          <a:prstGeom prst="rect">
            <a:avLst/>
          </a:prstGeom>
          <a:noFill/>
          <a:ln w="12700">
            <a:solidFill>
              <a:prstClr val="black"/>
            </a:solidFill>
          </a:ln>
        </p:spPr>
        <p:txBody>
          <a:bodyPr vert="horz" lIns="96661" tIns="48331" rIns="96661" bIns="48331" rtlCol="0" anchor="ctr"/>
          <a:lstStyle/>
          <a:p>
            <a:endParaRPr/>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3199CD-3E1B-4AE6-990F-76F925F5EA9F}" type="slidenum">
              <a:rPr lang="en-US" smtClean="0"/>
              <a:t>1</a:t>
            </a:fld>
            <a:endParaRPr lang="en-US"/>
          </a:p>
        </p:txBody>
      </p:sp>
    </p:spTree>
    <p:extLst>
      <p:ext uri="{BB962C8B-B14F-4D97-AF65-F5344CB8AC3E}">
        <p14:creationId xmlns:p14="http://schemas.microsoft.com/office/powerpoint/2010/main" val="9670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4667" y="4320539"/>
            <a:ext cx="7067973" cy="5278994"/>
          </a:xfrm>
        </p:spPr>
        <p:txBody>
          <a:bodyPr/>
          <a:lstStyle/>
          <a:p>
            <a:endParaRPr lang="en-US" b="0" dirty="0"/>
          </a:p>
        </p:txBody>
      </p:sp>
      <p:sp>
        <p:nvSpPr>
          <p:cNvPr id="4" name="Slide Number Placeholder 3"/>
          <p:cNvSpPr>
            <a:spLocks noGrp="1"/>
          </p:cNvSpPr>
          <p:nvPr>
            <p:ph type="sldNum" sz="quarter" idx="5"/>
          </p:nvPr>
        </p:nvSpPr>
        <p:spPr/>
        <p:txBody>
          <a:bodyPr/>
          <a:lstStyle/>
          <a:p>
            <a:fld id="{F93199CD-3E1B-4AE6-990F-76F925F5EA9F}" type="slidenum">
              <a:rPr lang="en-US" smtClean="0"/>
              <a:t>2</a:t>
            </a:fld>
            <a:endParaRPr lang="en-US"/>
          </a:p>
        </p:txBody>
      </p:sp>
    </p:spTree>
    <p:extLst>
      <p:ext uri="{BB962C8B-B14F-4D97-AF65-F5344CB8AC3E}">
        <p14:creationId xmlns:p14="http://schemas.microsoft.com/office/powerpoint/2010/main" val="2090741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4667" y="4320540"/>
            <a:ext cx="7067973" cy="5040630"/>
          </a:xfrm>
        </p:spPr>
        <p:txBody>
          <a:bodyPr/>
          <a:lstStyle/>
          <a:p>
            <a:r>
              <a:rPr lang="en-US" b="1" dirty="0"/>
              <a:t>Matt. 11:28-30 </a:t>
            </a:r>
            <a:r>
              <a:rPr lang="en-US" b="0" dirty="0"/>
              <a:t>- Come unto me, all ye that </a:t>
            </a:r>
            <a:r>
              <a:rPr lang="en-US" b="0" dirty="0" err="1"/>
              <a:t>labour</a:t>
            </a:r>
            <a:r>
              <a:rPr lang="en-US" b="0" dirty="0"/>
              <a:t> and are heavy laden, and I will give you rest. 29 Take my yoke upon you, and learn of me; for I am meek and lowly in heart: and ye shall find rest unto your souls. 30 For my yoke is easy, and my burden </a:t>
            </a:r>
            <a:r>
              <a:rPr lang="en-US" b="1" i="1" dirty="0"/>
              <a:t>(</a:t>
            </a:r>
            <a:r>
              <a:rPr lang="en-US" b="1" i="1" dirty="0" err="1"/>
              <a:t>phortion</a:t>
            </a:r>
            <a:r>
              <a:rPr lang="en-US" b="0" dirty="0"/>
              <a:t>) is light. </a:t>
            </a:r>
          </a:p>
          <a:p>
            <a:r>
              <a:rPr lang="en-US" b="1" dirty="0"/>
              <a:t>Gal. 6:1-2 </a:t>
            </a:r>
            <a:r>
              <a:rPr lang="en-US" dirty="0"/>
              <a:t>- Brethren, if a man be overtaken in a fault, ye which are spiritual, restore such an one in the spirit of meekness; considering thyself, lest thou also be tempted. 2 Bear ye one another's </a:t>
            </a:r>
            <a:r>
              <a:rPr lang="en-US" b="1" dirty="0"/>
              <a:t>burdens (</a:t>
            </a:r>
            <a:r>
              <a:rPr lang="en-US" b="1" dirty="0" err="1"/>
              <a:t>baros</a:t>
            </a:r>
            <a:r>
              <a:rPr lang="en-US" b="1" dirty="0"/>
              <a:t>) , </a:t>
            </a:r>
            <a:r>
              <a:rPr lang="en-US" dirty="0"/>
              <a:t>and so fulfil the law of Christ. 3 For if a man think himself to be something, when he is nothing, he </a:t>
            </a:r>
            <a:r>
              <a:rPr lang="en-US" dirty="0" err="1"/>
              <a:t>deceiveth</a:t>
            </a:r>
            <a:r>
              <a:rPr lang="en-US" dirty="0"/>
              <a:t> himself. 4 But let every man prove his own work, and then shall he have rejoicing in himself alone, and not in another. 5 For every man shall bear his own burden (</a:t>
            </a:r>
            <a:r>
              <a:rPr lang="en-US" dirty="0" err="1"/>
              <a:t>phortion</a:t>
            </a:r>
            <a:r>
              <a:rPr lang="en-US" dirty="0"/>
              <a:t>).</a:t>
            </a:r>
          </a:p>
          <a:p>
            <a:r>
              <a:rPr lang="en-US" b="1" dirty="0"/>
              <a:t>Gal. 5:1-4 </a:t>
            </a:r>
            <a:r>
              <a:rPr lang="en-US" dirty="0"/>
              <a:t>- Stand fast therefore in the liberty wherewith Christ hath made us free, and be not entangled again with the yoke of bondage. 2 Behold, I Paul say unto you, that if ye be circumcised, Christ shall profit you nothing. 3 For I testify again to every man that is circumcised, that he is a debtor to do the whole law. 4 Christ is become of no effect unto you, whosoever of you are justified by the law; ye are fallen from grace.</a:t>
            </a:r>
          </a:p>
          <a:p>
            <a:r>
              <a:rPr lang="en-US" b="1" dirty="0"/>
              <a:t>Matt. 15:7-9 </a:t>
            </a:r>
            <a:r>
              <a:rPr lang="en-US" dirty="0"/>
              <a:t>- Ye hypocrites, well did Esaias prophesy of you, saying, 8 This people </a:t>
            </a:r>
            <a:r>
              <a:rPr lang="en-US" dirty="0" err="1"/>
              <a:t>draweth</a:t>
            </a:r>
            <a:r>
              <a:rPr lang="en-US" dirty="0"/>
              <a:t> nigh unto me with their mouth, and </a:t>
            </a:r>
            <a:r>
              <a:rPr lang="en-US" dirty="0" err="1"/>
              <a:t>honoureth</a:t>
            </a:r>
            <a:r>
              <a:rPr lang="en-US" dirty="0"/>
              <a:t> me with their lips; but their heart is far from me. 9 But in vain they do worship me, teaching for doctrines the commandments of men.</a:t>
            </a:r>
          </a:p>
          <a:p>
            <a:r>
              <a:rPr lang="en-US" b="1" dirty="0"/>
              <a:t>Luke. 8:11-14</a:t>
            </a:r>
            <a:r>
              <a:rPr lang="en-US" dirty="0"/>
              <a:t> - Now the parable is this: The seed is the word of God. 12 Those by the </a:t>
            </a:r>
            <a:r>
              <a:rPr lang="en-US" b="1" dirty="0"/>
              <a:t>way side </a:t>
            </a:r>
            <a:r>
              <a:rPr lang="en-US" dirty="0"/>
              <a:t>are they that hear; then cometh the devil, and taketh away the word out of their hearts, lest they should believe and be saved. 13  They on </a:t>
            </a:r>
            <a:r>
              <a:rPr lang="en-US" b="1" dirty="0"/>
              <a:t>the rock </a:t>
            </a:r>
            <a:r>
              <a:rPr lang="en-US" dirty="0"/>
              <a:t>are they, which, when they hear, receive the word with joy; and these have no root, which for a while believe, and in time of temptation fall away. 14 And that which fell </a:t>
            </a:r>
            <a:r>
              <a:rPr lang="en-US" b="1" dirty="0"/>
              <a:t>among thorns </a:t>
            </a:r>
            <a:r>
              <a:rPr lang="en-US" dirty="0"/>
              <a:t>are they, which, when they have heard, go forth, and are choked with cares and riches and pleasures of this life, and bring no fruit to perfection.</a:t>
            </a:r>
          </a:p>
        </p:txBody>
      </p:sp>
      <p:sp>
        <p:nvSpPr>
          <p:cNvPr id="4" name="Slide Number Placeholder 3"/>
          <p:cNvSpPr>
            <a:spLocks noGrp="1"/>
          </p:cNvSpPr>
          <p:nvPr>
            <p:ph type="sldNum" sz="quarter" idx="5"/>
          </p:nvPr>
        </p:nvSpPr>
        <p:spPr/>
        <p:txBody>
          <a:bodyPr/>
          <a:lstStyle/>
          <a:p>
            <a:fld id="{F93199CD-3E1B-4AE6-990F-76F925F5EA9F}" type="slidenum">
              <a:rPr lang="en-US" smtClean="0"/>
              <a:t>3</a:t>
            </a:fld>
            <a:endParaRPr lang="en-US"/>
          </a:p>
        </p:txBody>
      </p:sp>
    </p:spTree>
    <p:extLst>
      <p:ext uri="{BB962C8B-B14F-4D97-AF65-F5344CB8AC3E}">
        <p14:creationId xmlns:p14="http://schemas.microsoft.com/office/powerpoint/2010/main" val="3980800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4667" y="4320540"/>
            <a:ext cx="7067973" cy="4640580"/>
          </a:xfrm>
        </p:spPr>
        <p:txBody>
          <a:bodyPr/>
          <a:lstStyle/>
          <a:p>
            <a:r>
              <a:rPr lang="en-US" b="1" dirty="0"/>
              <a:t>Phil 3:5-7 </a:t>
            </a:r>
            <a:r>
              <a:rPr lang="en-US" dirty="0"/>
              <a:t>-  Circumcised the eighth day, of the stock of Israel, of the tribe of Benjamin, an Hebrew of the Hebrews; as touching the law, a Pharisee; 6 Concerning zeal, persecuting the church; touching the righteousness which is in the law, blameless. 7 But what things were gain to me, those I counted loss for Christ.</a:t>
            </a:r>
          </a:p>
          <a:p>
            <a:r>
              <a:rPr lang="en-US" b="1" dirty="0"/>
              <a:t>2 Cor. 11:23-29 - READ COMMENT</a:t>
            </a:r>
          </a:p>
          <a:p>
            <a:r>
              <a:rPr lang="en-US" b="1" dirty="0"/>
              <a:t>1 Cor. 8:13-9:15 - READ COMMENT</a:t>
            </a:r>
          </a:p>
          <a:p>
            <a:r>
              <a:rPr lang="en-US" b="1" dirty="0"/>
              <a:t>Acts 2:44-45 </a:t>
            </a:r>
            <a:r>
              <a:rPr lang="en-US" dirty="0"/>
              <a:t>- And all that believed were together, and had all things common; 45 And sold their possessions and goods, and parted them to all men, as every man had need.</a:t>
            </a:r>
          </a:p>
          <a:p>
            <a:r>
              <a:rPr lang="en-US" b="1" dirty="0"/>
              <a:t>Acts 4:1-4 </a:t>
            </a:r>
            <a:r>
              <a:rPr lang="en-US" dirty="0"/>
              <a:t>- And as they spake unto the people, the priests, and the captain of the temple, and the Sadducees, came upon them, {captain: or, ruler} 2 Being grieved that they taught the people, and preached through Jesus the resurrection from the dead. 3 And they laid hands on them, and put them in hold unto the next day: for it was now eventide. 4 Howbeit many of them which heard the word believed; and the number of the men was about five thousand.</a:t>
            </a:r>
          </a:p>
          <a:p>
            <a:r>
              <a:rPr lang="en-US" b="1" dirty="0"/>
              <a:t>Acts 8:3 </a:t>
            </a:r>
            <a:r>
              <a:rPr lang="en-US" dirty="0"/>
              <a:t>- As for Saul, he made </a:t>
            </a:r>
            <a:r>
              <a:rPr lang="en-US" dirty="0" err="1"/>
              <a:t>havock</a:t>
            </a:r>
            <a:r>
              <a:rPr lang="en-US" dirty="0"/>
              <a:t> of the church, entering into every house, and haling men and women committed them to prison. </a:t>
            </a:r>
          </a:p>
          <a:p>
            <a:r>
              <a:rPr lang="en-US" b="1" dirty="0"/>
              <a:t>Acts. 16:25 ff - READ - Paul and Silas in prison</a:t>
            </a:r>
          </a:p>
          <a:p>
            <a:r>
              <a:rPr lang="en-US" b="1" dirty="0"/>
              <a:t>Acts 8: 9-13 </a:t>
            </a:r>
            <a:r>
              <a:rPr lang="en-US" dirty="0"/>
              <a:t>-  9 But there was a certain man, called Simon, which beforetime in the same city used sorcery, and bewitched the people of Samaria, giving out that himself was some great one: 10 To whom they all gave heed, from the least to the greatest, saying, This man is the great power of God. 11 And to him they had regard, because that of long time he had bewitched them with sorceries. 12 But when they believed Philip preaching the things concerning the kingdom of God, and the name of Jesus Christ, they were baptized, both men and women. 13 Then Simon himself believed also: and when he was baptized, he continued with Philip, and wondered, beholding the miracles and signs which were done.</a:t>
            </a:r>
          </a:p>
          <a:p>
            <a:r>
              <a:rPr lang="en-US" b="1" dirty="0"/>
              <a:t>Acts 19:17-19 </a:t>
            </a:r>
            <a:r>
              <a:rPr lang="en-US" dirty="0"/>
              <a:t>- 7 And this was known to all the Jews and Greeks also dwelling at Ephesus; and fear fell on them all, and the name of the Lord Jesus was magnified. 18 And many that believed came, and confessed, and shewed their deeds. 19 Many of them also which used curious arts (practiced magic) brought their books together, and burned them before all men: and they counted the price of them, and found it fifty thousand pieces of silver.</a:t>
            </a:r>
          </a:p>
          <a:p>
            <a:r>
              <a:rPr lang="en-US" b="1" dirty="0"/>
              <a:t>Acts 7 </a:t>
            </a:r>
            <a:r>
              <a:rPr lang="en-US" dirty="0"/>
              <a:t>- When Steven gave his defiance and convicted the hearts of the Jews he was stoned, but held no ill will toward those who stoned him.</a:t>
            </a:r>
          </a:p>
          <a:p>
            <a:r>
              <a:rPr lang="en-US" b="1" dirty="0"/>
              <a:t>Acts 12:1-2 </a:t>
            </a:r>
            <a:r>
              <a:rPr lang="en-US" b="0" dirty="0"/>
              <a:t>-</a:t>
            </a:r>
            <a:r>
              <a:rPr lang="en-US" b="1" dirty="0"/>
              <a:t> </a:t>
            </a:r>
            <a:r>
              <a:rPr lang="en-US" dirty="0"/>
              <a:t>Now about that time Herod the king stretched forth his hands to vex certain of the church. 2 And he killed James the brother of John with the sword.</a:t>
            </a:r>
          </a:p>
          <a:p>
            <a:r>
              <a:rPr lang="en-US" b="1" dirty="0"/>
              <a:t>Acts 20:6-7 </a:t>
            </a:r>
            <a:r>
              <a:rPr lang="en-US" dirty="0"/>
              <a:t>-  And we sailed away from Philippi after the days of unleavened bread, and came unto them to Troas in five days; where we abode seven days. 7 And upon the first day of the week, when the disciples came together to break bread, Paul preached unto them, ready to depart on the morrow; and continued his speech until midnight.</a:t>
            </a:r>
          </a:p>
          <a:p>
            <a:r>
              <a:rPr lang="en-US" b="1" dirty="0"/>
              <a:t>Heb. 10:25 </a:t>
            </a:r>
            <a:r>
              <a:rPr lang="en-US" dirty="0"/>
              <a:t>- Not forsaking the assembling of ourselves together, as the manner of some is; but exhorting one another: and so much the more, as ye see the day approaching.</a:t>
            </a:r>
          </a:p>
          <a:p>
            <a:r>
              <a:rPr lang="en-US" b="1" dirty="0"/>
              <a:t>Phil. 2:12-15 </a:t>
            </a:r>
            <a:r>
              <a:rPr lang="en-US" dirty="0"/>
              <a:t>- Wherefore, my beloved, as ye have always obeyed, not as in my presence only, but now much more in my absence, work out your own salvation with fear and trembling. 13 For it is God which worketh in you both to will and to do of his good pleasure. 14 Do all things without murmurings and </a:t>
            </a:r>
            <a:r>
              <a:rPr lang="en-US" dirty="0" err="1"/>
              <a:t>disputings</a:t>
            </a:r>
            <a:r>
              <a:rPr lang="en-US" dirty="0"/>
              <a:t>: 15 That ye may be blameless and harmless, the sons of God, without rebuke, in the midst of a crooked and perverse nation, among whom ye shine as lights in the world.</a:t>
            </a:r>
          </a:p>
        </p:txBody>
      </p:sp>
      <p:sp>
        <p:nvSpPr>
          <p:cNvPr id="4" name="Slide Number Placeholder 3"/>
          <p:cNvSpPr>
            <a:spLocks noGrp="1"/>
          </p:cNvSpPr>
          <p:nvPr>
            <p:ph type="sldNum" sz="quarter" idx="5"/>
          </p:nvPr>
        </p:nvSpPr>
        <p:spPr/>
        <p:txBody>
          <a:bodyPr/>
          <a:lstStyle/>
          <a:p>
            <a:fld id="{F93199CD-3E1B-4AE6-990F-76F925F5EA9F}" type="slidenum">
              <a:rPr lang="en-US" smtClean="0"/>
              <a:t>4</a:t>
            </a:fld>
            <a:endParaRPr lang="en-US"/>
          </a:p>
        </p:txBody>
      </p:sp>
    </p:spTree>
    <p:extLst>
      <p:ext uri="{BB962C8B-B14F-4D97-AF65-F5344CB8AC3E}">
        <p14:creationId xmlns:p14="http://schemas.microsoft.com/office/powerpoint/2010/main" val="2194567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320540"/>
            <a:ext cx="7285822" cy="5040630"/>
          </a:xfrm>
        </p:spPr>
        <p:txBody>
          <a:bodyPr/>
          <a:lstStyle/>
          <a:p>
            <a:r>
              <a:rPr lang="en-US" b="1" dirty="0"/>
              <a:t>Matt. 25:33-46 </a:t>
            </a:r>
            <a:r>
              <a:rPr lang="en-US" dirty="0"/>
              <a:t>- READ COMMENT</a:t>
            </a:r>
          </a:p>
          <a:p>
            <a:r>
              <a:rPr lang="en-US" b="1" dirty="0"/>
              <a:t>Gen. 3:9-13 </a:t>
            </a:r>
            <a:r>
              <a:rPr lang="en-US" dirty="0"/>
              <a:t>- When the LORD God called to Adam and said to him, "Where are you?" 10 So he said, "I heard Your voice in the garden, and I was afraid because I was naked; and I hid myself." 11 And He said, "Who told you that you were naked? Have you eaten from the tree of which I commanded you that you should not eat?" 12 Then the man said, "The woman whom You gave to be with me, she gave me of the tree, and I ate." 13 And the LORD God said to the woman, "What is this you have done?" The woman said, "The serpent deceived me, and I ate.“</a:t>
            </a:r>
          </a:p>
          <a:p>
            <a:r>
              <a:rPr lang="en-US" b="1" dirty="0"/>
              <a:t>Ezek. 18:1-4, 20 </a:t>
            </a:r>
            <a:r>
              <a:rPr lang="en-US" dirty="0"/>
              <a:t>- The word of the LORD came unto me again, saying, 2 What mean ye, that ye use this proverb concerning the land of Israel, saying, </a:t>
            </a:r>
            <a:r>
              <a:rPr lang="en-US" b="1" i="1" dirty="0"/>
              <a:t>The fathers have eaten sour grapes, and the children's teeth are set on edge? </a:t>
            </a:r>
            <a:r>
              <a:rPr lang="en-US" dirty="0"/>
              <a:t>3 As I live, saith the Lord GOD, ye shall not have occasion any more to use this proverb in Israel. 4 Behold, all souls are mine; as the soul of the father, so also the soul of the son is mine</a:t>
            </a:r>
            <a:r>
              <a:rPr lang="en-US" b="1" dirty="0"/>
              <a:t>: the soul that </a:t>
            </a:r>
            <a:r>
              <a:rPr lang="en-US" b="1" dirty="0" err="1"/>
              <a:t>sinneth</a:t>
            </a:r>
            <a:r>
              <a:rPr lang="en-US" b="1" dirty="0"/>
              <a:t>, it shall die</a:t>
            </a:r>
            <a:r>
              <a:rPr lang="en-US" dirty="0"/>
              <a:t>. </a:t>
            </a:r>
            <a:r>
              <a:rPr lang="en-US" b="1" u="sng" dirty="0"/>
              <a:t>20 The soul that </a:t>
            </a:r>
            <a:r>
              <a:rPr lang="en-US" b="1" u="sng" dirty="0" err="1"/>
              <a:t>sinneth</a:t>
            </a:r>
            <a:r>
              <a:rPr lang="en-US" b="1" u="sng" dirty="0"/>
              <a:t>, it shall die. The son shall not bear the iniquity of the father, neither shall the father bear the iniquity of the son: the righteousness of the righteous shall be upon him, and the wickedness of the wicked shall be upon him</a:t>
            </a:r>
            <a:r>
              <a:rPr lang="en-US" dirty="0"/>
              <a:t>.</a:t>
            </a:r>
          </a:p>
          <a:p>
            <a:r>
              <a:rPr lang="en-US" sz="1300" b="1" dirty="0"/>
              <a:t>Heb. 11:35 </a:t>
            </a:r>
            <a:r>
              <a:rPr lang="en-US" sz="1300" dirty="0"/>
              <a:t>- Women received their dead raised to life again: </a:t>
            </a:r>
            <a:r>
              <a:rPr lang="en-US" sz="1300" b="1" u="sng" dirty="0"/>
              <a:t>and others were tortured, not accepting deliverance;</a:t>
            </a:r>
            <a:r>
              <a:rPr lang="en-US" sz="1300" b="1" dirty="0"/>
              <a:t> </a:t>
            </a:r>
            <a:r>
              <a:rPr lang="en-US" sz="1300" dirty="0"/>
              <a:t>that they might obtain a better resurrection:</a:t>
            </a:r>
            <a:endParaRPr lang="en-US" b="0" dirty="0"/>
          </a:p>
          <a:p>
            <a:r>
              <a:rPr lang="en-US" b="1" dirty="0"/>
              <a:t>2 Cor. 12:1-9 READ</a:t>
            </a:r>
          </a:p>
          <a:p>
            <a:r>
              <a:rPr lang="en-US" b="1" dirty="0"/>
              <a:t>Vs. 9 </a:t>
            </a:r>
            <a:r>
              <a:rPr lang="en-US" dirty="0"/>
              <a:t>- And he said unto me, My grace is sufficient for thee: for my strength is made perfect in weakness. Most gladly therefore will </a:t>
            </a:r>
            <a:r>
              <a:rPr lang="en-US" b="1" dirty="0"/>
              <a:t>I rather glory in my infirmities, that the power of Christ may rest upon me.</a:t>
            </a:r>
          </a:p>
        </p:txBody>
      </p:sp>
      <p:sp>
        <p:nvSpPr>
          <p:cNvPr id="4" name="Slide Number Placeholder 3"/>
          <p:cNvSpPr>
            <a:spLocks noGrp="1"/>
          </p:cNvSpPr>
          <p:nvPr>
            <p:ph type="sldNum" sz="quarter" idx="5"/>
          </p:nvPr>
        </p:nvSpPr>
        <p:spPr/>
        <p:txBody>
          <a:bodyPr/>
          <a:lstStyle/>
          <a:p>
            <a:fld id="{F93199CD-3E1B-4AE6-990F-76F925F5EA9F}" type="slidenum">
              <a:rPr lang="en-US" smtClean="0"/>
              <a:t>5</a:t>
            </a:fld>
            <a:endParaRPr lang="en-US"/>
          </a:p>
        </p:txBody>
      </p:sp>
    </p:spTree>
    <p:extLst>
      <p:ext uri="{BB962C8B-B14F-4D97-AF65-F5344CB8AC3E}">
        <p14:creationId xmlns:p14="http://schemas.microsoft.com/office/powerpoint/2010/main" val="3170886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320540"/>
            <a:ext cx="7313507" cy="4640580"/>
          </a:xfrm>
        </p:spPr>
        <p:txBody>
          <a:bodyPr/>
          <a:lstStyle/>
          <a:p>
            <a:r>
              <a:rPr lang="en-US" b="1" dirty="0"/>
              <a:t>Matt. 11:29 </a:t>
            </a:r>
            <a:r>
              <a:rPr lang="en-US" dirty="0"/>
              <a:t>- Take my yoke upon you, and learn of me; for I am meek and lowly in heart: and ye shall find rest unto your souls.</a:t>
            </a:r>
          </a:p>
          <a:p>
            <a:r>
              <a:rPr lang="en-US" b="1" dirty="0"/>
              <a:t>Phil. 2:5-8</a:t>
            </a:r>
            <a:r>
              <a:rPr lang="en-US" dirty="0"/>
              <a:t> KJV - Let this </a:t>
            </a:r>
            <a:r>
              <a:rPr lang="en-US" b="1" dirty="0"/>
              <a:t>mind be in you</a:t>
            </a:r>
            <a:r>
              <a:rPr lang="en-US" dirty="0"/>
              <a:t>, which was also in Christ Jesus: 6 Who, being in the form of God, thought it not robbery to be equal with God: 7 But made himself of no reputation, and took upon him the form of a servant, and was made in the likeness of men: 8 And being found in fashion as a man, he humbled himself, and became obedient unto death, even the death of the cross. </a:t>
            </a:r>
          </a:p>
          <a:p>
            <a:r>
              <a:rPr lang="en-US" b="1" dirty="0"/>
              <a:t>Phil. 2:5-8 NASB </a:t>
            </a:r>
            <a:r>
              <a:rPr lang="en-US" dirty="0"/>
              <a:t>- Have this attitude in yourselves which was also in Christ Jesus, who, although He existed in the form of God, did not regard equality with God a thing to be grasped, (used or asserted) but </a:t>
            </a:r>
            <a:r>
              <a:rPr lang="en-US" b="1" i="1" dirty="0"/>
              <a:t>emptied Himself </a:t>
            </a:r>
            <a:r>
              <a:rPr lang="en-US" dirty="0"/>
              <a:t>(laid aside his privileges), taking the form of a bond-servant, </a:t>
            </a:r>
            <a:r>
              <a:rPr lang="en-US" i="1" dirty="0"/>
              <a:t>and</a:t>
            </a:r>
            <a:r>
              <a:rPr lang="en-US" dirty="0"/>
              <a:t> being made in the likeness of men. Being found in appearance as a man, He humbled Himself by becoming obedient to the point of death, even death on (of) a cross. 9 Therefore also God highly exalted Him, and bestowed on Him the name which is above every name, 10 that at the name of Jesus every knee should bow, of those who are in heaven, and on earth, and under the earth, 11 and that every tongue should confess that Jesus Christ is Lord, to the glory of God the Father. </a:t>
            </a:r>
          </a:p>
          <a:p>
            <a:r>
              <a:rPr lang="en-US" b="1" u="none" dirty="0"/>
              <a:t>Luke 17:10 </a:t>
            </a:r>
            <a:r>
              <a:rPr lang="en-US" b="0" u="none" dirty="0"/>
              <a:t>- So likewise ye, when ye shall have done all those things which are commanded you, say, We are unprofitable servants: we have done that which was our duty to do.</a:t>
            </a:r>
          </a:p>
          <a:p>
            <a:r>
              <a:rPr lang="en-US" b="1" u="none" dirty="0"/>
              <a:t>2 Cor. 8:1-5 </a:t>
            </a:r>
            <a:r>
              <a:rPr lang="en-US" b="0" u="none" dirty="0"/>
              <a:t>- Moreover, brethren, we do you to wit of the grace of God bestowed on the churches of Macedonia. 2 How that in a great trial of affliction the abundance of their joy and their </a:t>
            </a:r>
            <a:r>
              <a:rPr lang="en-US" b="1" i="1" u="none" dirty="0"/>
              <a:t>deep poverty abounded unto the riches of their liberality</a:t>
            </a:r>
            <a:r>
              <a:rPr lang="en-US" b="0" u="none" dirty="0"/>
              <a:t>.3 For to their (Macedonians) power (ability), I bear record, yea, and beyond their power (ability) they were willing of themselves; 4 Praying us with much </a:t>
            </a:r>
            <a:r>
              <a:rPr lang="en-US" b="0" u="none" dirty="0" err="1"/>
              <a:t>intreaty</a:t>
            </a:r>
            <a:r>
              <a:rPr lang="en-US" b="0" u="none" dirty="0"/>
              <a:t> that we would receive the gift, and take upon us the fellowship of the ministering to the saints. 5 And this they did, not as we hoped, </a:t>
            </a:r>
            <a:r>
              <a:rPr lang="en-US" b="1" i="1" u="none" dirty="0"/>
              <a:t>but first gave their own selves to the Lord, </a:t>
            </a:r>
            <a:r>
              <a:rPr lang="en-US" b="0" u="none" dirty="0"/>
              <a:t>and unto us by the will of God.</a:t>
            </a:r>
          </a:p>
          <a:p>
            <a:r>
              <a:rPr lang="en-US" b="1" u="none" dirty="0"/>
              <a:t>Phil. 3:8 NKJV </a:t>
            </a:r>
            <a:r>
              <a:rPr lang="en-US" b="0" u="none" dirty="0"/>
              <a:t>- Yet </a:t>
            </a:r>
            <a:r>
              <a:rPr lang="en-US" b="1" u="none" dirty="0"/>
              <a:t>indeed I also count all things loss for the excellence of the knowledge of Christ Jesus my Lor</a:t>
            </a:r>
            <a:r>
              <a:rPr lang="en-US" b="0" u="none" dirty="0"/>
              <a:t>d, for whom I have suffered the loss of all things, and </a:t>
            </a:r>
            <a:r>
              <a:rPr lang="en-US" b="1" u="none" dirty="0"/>
              <a:t>count them as rubbish, </a:t>
            </a:r>
            <a:r>
              <a:rPr lang="en-US" b="0" u="none" dirty="0"/>
              <a:t>that I may gain Christ. Paul considered all the privileges and prerogative of Judaism as rubbish. </a:t>
            </a:r>
            <a:r>
              <a:rPr lang="en-US" b="1" u="none" dirty="0"/>
              <a:t>Phil 3:4-7 </a:t>
            </a:r>
            <a:r>
              <a:rPr lang="en-US" b="0" u="none" dirty="0"/>
              <a:t>- Though I might also have confidence in the flesh. If any other man thinketh that he hath whereof he might trust in the flesh, I more: 5 Circumcised the eighth day, of the stock of Israel, of the tribe of Benjamin, an Hebrew of the Hebrews; as touching the law, a Pharisee; 6 Concerning zeal, persecuting the church; touching the righteousness which is in the law, blameless. 7 But what things were gain to me, those I counted loss for Christ.</a:t>
            </a:r>
          </a:p>
          <a:p>
            <a:r>
              <a:rPr lang="en-US" b="1" u="none" dirty="0"/>
              <a:t>2 Cor. 4:17-5:1</a:t>
            </a:r>
            <a:r>
              <a:rPr lang="en-US" b="0" u="none" dirty="0"/>
              <a:t> - 17 For our </a:t>
            </a:r>
            <a:r>
              <a:rPr lang="en-US" b="1" u="none" dirty="0"/>
              <a:t>light affliction</a:t>
            </a:r>
            <a:r>
              <a:rPr lang="en-US" b="0" u="none" dirty="0"/>
              <a:t>, which is but for a moment, worketh for us a far more exceeding and eternal weight of glory; 18 While we look not at the things which are seen, but at the things which are not seen: for the things which are seen are temporal; but the things which are not seen are eternal. 1 For we know that if our earthly house of this tabernacle were dissolved, we have a building of God, an house not made with hands, eternal in the heavens.</a:t>
            </a:r>
          </a:p>
          <a:p>
            <a:r>
              <a:rPr lang="en-US" b="1" u="none" dirty="0"/>
              <a:t>Luke 22:42 </a:t>
            </a:r>
            <a:r>
              <a:rPr lang="en-US" b="0" u="none" dirty="0"/>
              <a:t>- Saying, Father, if thou be willing, remove this cup from me: nevertheless not my will, but thine, be done. 43  And there appeared an angel unto him from heaven, strengthening him.</a:t>
            </a:r>
          </a:p>
          <a:p>
            <a:r>
              <a:rPr lang="en-US" b="1" u="sng" dirty="0"/>
              <a:t>REMEMBER, THE LORD DOES NOT GIVE US ONLY WHAT WE CAN HANDLE; HE GIVES US THE STRENGTH TO HANDLE WHAT WE ARE GIVEN!!!</a:t>
            </a:r>
          </a:p>
        </p:txBody>
      </p:sp>
      <p:sp>
        <p:nvSpPr>
          <p:cNvPr id="4" name="Slide Number Placeholder 3"/>
          <p:cNvSpPr>
            <a:spLocks noGrp="1"/>
          </p:cNvSpPr>
          <p:nvPr>
            <p:ph type="sldNum" sz="quarter" idx="5"/>
          </p:nvPr>
        </p:nvSpPr>
        <p:spPr/>
        <p:txBody>
          <a:bodyPr/>
          <a:lstStyle/>
          <a:p>
            <a:fld id="{F93199CD-3E1B-4AE6-990F-76F925F5EA9F}" type="slidenum">
              <a:rPr lang="en-US" smtClean="0"/>
              <a:t>6</a:t>
            </a:fld>
            <a:endParaRPr lang="en-US"/>
          </a:p>
        </p:txBody>
      </p:sp>
    </p:spTree>
    <p:extLst>
      <p:ext uri="{BB962C8B-B14F-4D97-AF65-F5344CB8AC3E}">
        <p14:creationId xmlns:p14="http://schemas.microsoft.com/office/powerpoint/2010/main" val="2174229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62560" y="4560570"/>
            <a:ext cx="6990080" cy="4320540"/>
          </a:xfrm>
        </p:spPr>
        <p:txBody>
          <a:bodyPr/>
          <a:lstStyle/>
          <a:p>
            <a:r>
              <a:rPr lang="en-US" b="1" dirty="0"/>
              <a:t>Matt. 11:28-30 - </a:t>
            </a:r>
            <a:r>
              <a:rPr lang="en-US" dirty="0"/>
              <a:t>28 Come unto me, all ye that </a:t>
            </a:r>
            <a:r>
              <a:rPr lang="en-US" dirty="0" err="1"/>
              <a:t>labour</a:t>
            </a:r>
            <a:r>
              <a:rPr lang="en-US" dirty="0"/>
              <a:t> and are heavy laden, and I will give you rest. 29 Take my yoke upon you, and learn of me; for I am meek and lowly in heart: and ye shall find rest unto your souls. 30 For my yoke is easy, and my burden is light.</a:t>
            </a:r>
          </a:p>
        </p:txBody>
      </p:sp>
      <p:sp>
        <p:nvSpPr>
          <p:cNvPr id="4" name="Slide Number Placeholder 3"/>
          <p:cNvSpPr>
            <a:spLocks noGrp="1"/>
          </p:cNvSpPr>
          <p:nvPr>
            <p:ph type="sldNum" sz="quarter" idx="5"/>
          </p:nvPr>
        </p:nvSpPr>
        <p:spPr/>
        <p:txBody>
          <a:bodyPr/>
          <a:lstStyle/>
          <a:p>
            <a:fld id="{F93199CD-3E1B-4AE6-990F-76F925F5EA9F}" type="slidenum">
              <a:rPr lang="en-US" smtClean="0"/>
              <a:t>7</a:t>
            </a:fld>
            <a:endParaRPr lang="en-US"/>
          </a:p>
        </p:txBody>
      </p:sp>
    </p:spTree>
    <p:extLst>
      <p:ext uri="{BB962C8B-B14F-4D97-AF65-F5344CB8AC3E}">
        <p14:creationId xmlns:p14="http://schemas.microsoft.com/office/powerpoint/2010/main" val="1197460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2A5B0FD4-7499-484D-93CA-790A0BE4DF7A}"/>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568DFB26-8FE0-4A64-9AD7-191A11FCD6A8}"/>
              </a:ext>
            </a:extLst>
          </p:cNvPr>
          <p:cNvSpPr>
            <a:spLocks noGrp="1"/>
          </p:cNvSpPr>
          <p:nvPr>
            <p:ph type="body" idx="1"/>
          </p:nvPr>
        </p:nvSpPr>
        <p:spPr>
          <a:xfrm>
            <a:off x="134856" y="4720590"/>
            <a:ext cx="7342905" cy="478707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Acts 2:37 </a:t>
            </a:r>
            <a:r>
              <a:rPr lang="en-US" altLang="en-US" dirty="0"/>
              <a:t>- Now when they heard this, they were pricked in their heart, and said unto Peter and to the rest of the apostles, Men and brethren, </a:t>
            </a:r>
            <a:r>
              <a:rPr lang="en-US" altLang="en-US" b="1" dirty="0"/>
              <a:t>what shall we do?</a:t>
            </a:r>
          </a:p>
          <a:p>
            <a:r>
              <a:rPr lang="en-US" altLang="en-US" b="1" dirty="0"/>
              <a:t>Rom. 10:17 </a:t>
            </a:r>
            <a:r>
              <a:rPr lang="en-US" altLang="en-US" dirty="0"/>
              <a:t>- So then faith cometh by hearing, and hearing by the word of God.</a:t>
            </a:r>
          </a:p>
          <a:p>
            <a:r>
              <a:rPr lang="en-US" altLang="en-US" b="1" dirty="0"/>
              <a:t>Jn. 8:24 </a:t>
            </a:r>
            <a:r>
              <a:rPr lang="en-US" altLang="en-US" dirty="0"/>
              <a:t>-  I said therefore unto you, that ye shall die in your sins: for if ye believe not that I am he, ye shall die in your sins.</a:t>
            </a:r>
          </a:p>
          <a:p>
            <a:r>
              <a:rPr lang="en-US" altLang="en-US" b="1" dirty="0"/>
              <a:t>Acts. 17:30-31 </a:t>
            </a:r>
            <a:r>
              <a:rPr lang="en-US" altLang="en-US" dirty="0"/>
              <a:t>- And the times of this ignorance God winked at; but now commandeth all men every where to repent: 31 Because he hath appointed a day, in the which he will judge the world in righteousness by that man whom he hath ordained; whereof he hath given assurance unto all men, in that he hath raised him from the dead.</a:t>
            </a:r>
          </a:p>
          <a:p>
            <a:r>
              <a:rPr lang="en-US" altLang="en-US" b="1" dirty="0"/>
              <a:t>Matt. 10:32 </a:t>
            </a:r>
            <a:r>
              <a:rPr lang="en-US" altLang="en-US" dirty="0"/>
              <a:t>- Whosoever therefore shall confess me before men, him will I confess also before my Father which is in heaven. 33 But whosoever shall deny me before men, him will I also deny before my Father which is in heaven.</a:t>
            </a:r>
          </a:p>
          <a:p>
            <a:r>
              <a:rPr lang="en-US" altLang="en-US" b="1" dirty="0"/>
              <a:t>Acts 2:38 </a:t>
            </a:r>
            <a:r>
              <a:rPr lang="en-US" altLang="en-US" dirty="0"/>
              <a:t>- When Peter said unto them, Repent, and be baptized every one of you in the name of Jesus Christ for the remission of sins, and ye shall receive the gift of the Holy Ghost</a:t>
            </a:r>
          </a:p>
          <a:p>
            <a:r>
              <a:rPr lang="en-US" altLang="en-US" b="1" dirty="0"/>
              <a:t>Acts 8:21-23 </a:t>
            </a:r>
            <a:r>
              <a:rPr lang="en-US" altLang="en-US" dirty="0"/>
              <a:t>- Thou hast neither part nor lot in this matter: for thy heart is not right in the sight of God. 22 Repent therefore of this thy wickedness, and pray God, if perhaps the thought of thine heart may be forgiven thee. 23 For I perceive that thou art in the gall of bitterness, and in the bond of iniquity.</a:t>
            </a:r>
          </a:p>
          <a:p>
            <a:r>
              <a:rPr lang="en-US" altLang="en-US" b="1" dirty="0"/>
              <a:t>Rev. 2:10 </a:t>
            </a:r>
            <a:r>
              <a:rPr lang="en-US" altLang="en-US" dirty="0"/>
              <a:t>- Fear none of those things which thou shalt suffer: behold, the devil shall cast some of you into prison, that ye may be tried; and ye shall have tribulation ten days: </a:t>
            </a:r>
            <a:r>
              <a:rPr lang="en-US" altLang="en-US" b="1" dirty="0"/>
              <a:t>be thou faithful unto death, and I will give thee a crown of life.</a:t>
            </a:r>
          </a:p>
          <a:p>
            <a:endParaRPr lang="en-US" altLang="en-US" b="1" dirty="0"/>
          </a:p>
          <a:p>
            <a:endParaRPr lang="en-US" altLang="en-US" b="1" dirty="0"/>
          </a:p>
        </p:txBody>
      </p:sp>
      <p:sp>
        <p:nvSpPr>
          <p:cNvPr id="35844" name="Slide Number Placeholder 3">
            <a:extLst>
              <a:ext uri="{FF2B5EF4-FFF2-40B4-BE49-F238E27FC236}">
                <a16:creationId xmlns:a16="http://schemas.microsoft.com/office/drawing/2014/main" id="{B5BDF995-3FF8-43E7-8191-750A3C41C71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1708014" indent="-655978">
              <a:defRPr>
                <a:solidFill>
                  <a:schemeClr val="tx1"/>
                </a:solidFill>
                <a:latin typeface="Century Gothic" panose="020B0502020202020204" pitchFamily="34" charset="0"/>
              </a:defRPr>
            </a:lvl2pPr>
            <a:lvl3pPr marL="2628854" indent="-524780">
              <a:defRPr>
                <a:solidFill>
                  <a:schemeClr val="tx1"/>
                </a:solidFill>
                <a:latin typeface="Century Gothic" panose="020B0502020202020204" pitchFamily="34" charset="0"/>
              </a:defRPr>
            </a:lvl3pPr>
            <a:lvl4pPr marL="3678418" indent="-524780">
              <a:defRPr>
                <a:solidFill>
                  <a:schemeClr val="tx1"/>
                </a:solidFill>
                <a:latin typeface="Century Gothic" panose="020B0502020202020204" pitchFamily="34" charset="0"/>
              </a:defRPr>
            </a:lvl4pPr>
            <a:lvl5pPr marL="4730456" indent="-524780">
              <a:defRPr>
                <a:solidFill>
                  <a:schemeClr val="tx1"/>
                </a:solidFill>
                <a:latin typeface="Century Gothic" panose="020B0502020202020204" pitchFamily="34" charset="0"/>
              </a:defRPr>
            </a:lvl5pPr>
            <a:lvl6pPr marL="5443366" indent="-524780" defTabSz="712910" eaLnBrk="0" fontAlgn="base" hangingPunct="0">
              <a:spcBef>
                <a:spcPct val="0"/>
              </a:spcBef>
              <a:spcAft>
                <a:spcPct val="0"/>
              </a:spcAft>
              <a:defRPr>
                <a:solidFill>
                  <a:schemeClr val="tx1"/>
                </a:solidFill>
                <a:latin typeface="Century Gothic" panose="020B0502020202020204" pitchFamily="34" charset="0"/>
              </a:defRPr>
            </a:lvl6pPr>
            <a:lvl7pPr marL="6156279" indent="-524780" defTabSz="712910" eaLnBrk="0" fontAlgn="base" hangingPunct="0">
              <a:spcBef>
                <a:spcPct val="0"/>
              </a:spcBef>
              <a:spcAft>
                <a:spcPct val="0"/>
              </a:spcAft>
              <a:defRPr>
                <a:solidFill>
                  <a:schemeClr val="tx1"/>
                </a:solidFill>
                <a:latin typeface="Century Gothic" panose="020B0502020202020204" pitchFamily="34" charset="0"/>
              </a:defRPr>
            </a:lvl7pPr>
            <a:lvl8pPr marL="6869187" indent="-524780" defTabSz="712910" eaLnBrk="0" fontAlgn="base" hangingPunct="0">
              <a:spcBef>
                <a:spcPct val="0"/>
              </a:spcBef>
              <a:spcAft>
                <a:spcPct val="0"/>
              </a:spcAft>
              <a:defRPr>
                <a:solidFill>
                  <a:schemeClr val="tx1"/>
                </a:solidFill>
                <a:latin typeface="Century Gothic" panose="020B0502020202020204" pitchFamily="34" charset="0"/>
              </a:defRPr>
            </a:lvl8pPr>
            <a:lvl9pPr marL="7582096" indent="-524780" defTabSz="71291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AE4BC437-7D08-4CEE-BF90-B744861841D6}" type="slidenum">
              <a:rPr lang="en-US" altLang="en-US" smtClean="0">
                <a:latin typeface="Calibri" panose="020F0502020204030204" pitchFamily="34" charset="0"/>
              </a:rPr>
              <a:pPr fontAlgn="base">
                <a:spcBef>
                  <a:spcPct val="0"/>
                </a:spcBef>
                <a:spcAft>
                  <a:spcPct val="0"/>
                </a:spcAft>
              </a:pPr>
              <a:t>8</a:t>
            </a:fld>
            <a:endParaRPr lang="en-US" altLang="en-US" dirty="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2/24/2020</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2/24/2020</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2/24/2020</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2/24/2020</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2/24/2020</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03F41C87-7AD9-4845-A077-840E4A0F3F06}" type="datetimeFigureOut">
              <a:rPr lang="en-US"/>
              <a:t>2/24/2020</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03F41C87-7AD9-4845-A077-840E4A0F3F06}" type="datetimeFigureOut">
              <a:rPr lang="en-US"/>
              <a:t>2/24/2020</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03F41C87-7AD9-4845-A077-840E4A0F3F06}" type="datetimeFigureOut">
              <a:rPr lang="en-US"/>
              <a:t>2/24/2020</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03F41C87-7AD9-4845-A077-840E4A0F3F06}" type="datetimeFigureOut">
              <a:rPr lang="en-US"/>
              <a:t>2/24/2020</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pPr/>
              <a:t>2/24/2020</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03F41C87-7AD9-4845-A077-840E4A0F3F06}" type="datetimeFigureOut">
              <a:rPr lang="en-US" smtClean="0"/>
              <a:pPr/>
              <a:t>2/24/2020</a:t>
            </a:fld>
            <a:endParaRPr lang="en-US"/>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08012" y="1600200"/>
            <a:ext cx="11125200" cy="2057400"/>
          </a:xfrm>
        </p:spPr>
        <p:txBody>
          <a:bodyPr/>
          <a:lstStyle/>
          <a:p>
            <a:r>
              <a:rPr lang="en-US" b="1" i="1" dirty="0">
                <a:latin typeface="Candara" panose="020E0502030303020204" pitchFamily="34" charset="0"/>
              </a:rPr>
              <a:t>“For, My yoke is easy, and My burden is light”</a:t>
            </a:r>
          </a:p>
        </p:txBody>
      </p:sp>
      <p:sp>
        <p:nvSpPr>
          <p:cNvPr id="4" name="Subtitle 3"/>
          <p:cNvSpPr>
            <a:spLocks noGrp="1"/>
          </p:cNvSpPr>
          <p:nvPr>
            <p:ph type="subTitle" idx="1"/>
          </p:nvPr>
        </p:nvSpPr>
        <p:spPr>
          <a:xfrm>
            <a:off x="836612" y="3681919"/>
            <a:ext cx="8229600" cy="432881"/>
          </a:xfrm>
        </p:spPr>
        <p:txBody>
          <a:bodyPr>
            <a:noAutofit/>
          </a:bodyPr>
          <a:lstStyle/>
          <a:p>
            <a:r>
              <a:rPr lang="it-IT" sz="2800" b="1" dirty="0">
                <a:latin typeface="Candara" panose="020E0502030303020204" pitchFamily="34" charset="0"/>
              </a:rPr>
              <a:t>Matthew 11:30</a:t>
            </a: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250"/>
                                        <p:tgtEl>
                                          <p:spTgt spid="3"/>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 calcmode="lin" valueType="num">
                                      <p:cBhvr additive="base">
                                        <p:cTn id="10" dur="3000"/>
                                        <p:tgtEl>
                                          <p:spTgt spid="4">
                                            <p:txEl>
                                              <p:pRg st="0" end="0"/>
                                            </p:txEl>
                                          </p:spTgt>
                                        </p:tgtEl>
                                        <p:attrNameLst>
                                          <p:attrName>ppt_y</p:attrName>
                                        </p:attrNameLst>
                                      </p:cBhvr>
                                      <p:tavLst>
                                        <p:tav tm="0">
                                          <p:val>
                                            <p:strVal val="#ppt_y-#ppt_h*1.125000"/>
                                          </p:val>
                                        </p:tav>
                                        <p:tav tm="100000">
                                          <p:val>
                                            <p:strVal val="#ppt_y"/>
                                          </p:val>
                                        </p:tav>
                                      </p:tavLst>
                                    </p:anim>
                                    <p:animEffect transition="in" filter="wipe(down)">
                                      <p:cBhvr>
                                        <p:cTn id="11" dur="3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03EDF-5129-4ADB-926B-7CB8E22FB702}"/>
              </a:ext>
            </a:extLst>
          </p:cNvPr>
          <p:cNvSpPr>
            <a:spLocks noGrp="1"/>
          </p:cNvSpPr>
          <p:nvPr>
            <p:ph type="title"/>
          </p:nvPr>
        </p:nvSpPr>
        <p:spPr>
          <a:xfrm>
            <a:off x="608013" y="381000"/>
            <a:ext cx="10058402" cy="1219200"/>
          </a:xfrm>
        </p:spPr>
        <p:txBody>
          <a:bodyPr>
            <a:normAutofit/>
          </a:bodyPr>
          <a:lstStyle/>
          <a:p>
            <a:r>
              <a:rPr lang="en-US" sz="4800" b="1" dirty="0">
                <a:latin typeface="Candara" panose="020E0502030303020204" pitchFamily="34" charset="0"/>
              </a:rPr>
              <a:t>Matthew 11:28-30</a:t>
            </a:r>
          </a:p>
        </p:txBody>
      </p:sp>
      <p:sp>
        <p:nvSpPr>
          <p:cNvPr id="4" name="Rectangle 3">
            <a:extLst>
              <a:ext uri="{FF2B5EF4-FFF2-40B4-BE49-F238E27FC236}">
                <a16:creationId xmlns:a16="http://schemas.microsoft.com/office/drawing/2014/main" id="{DD916C41-040A-4A79-BF35-99D7670BB9A7}"/>
              </a:ext>
            </a:extLst>
          </p:cNvPr>
          <p:cNvSpPr/>
          <p:nvPr/>
        </p:nvSpPr>
        <p:spPr>
          <a:xfrm>
            <a:off x="8456612" y="3318094"/>
            <a:ext cx="2819400"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DD3EC1D-8149-4021-B599-253D4FA8E591}"/>
              </a:ext>
            </a:extLst>
          </p:cNvPr>
          <p:cNvSpPr/>
          <p:nvPr/>
        </p:nvSpPr>
        <p:spPr>
          <a:xfrm>
            <a:off x="654504" y="3810000"/>
            <a:ext cx="5516107"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B819BD-FAE0-40E5-B98A-ECCB9C3F63CE}"/>
              </a:ext>
            </a:extLst>
          </p:cNvPr>
          <p:cNvSpPr>
            <a:spLocks noGrp="1"/>
          </p:cNvSpPr>
          <p:nvPr>
            <p:ph idx="1"/>
          </p:nvPr>
        </p:nvSpPr>
        <p:spPr>
          <a:xfrm>
            <a:off x="617624" y="1752601"/>
            <a:ext cx="10963188" cy="2895600"/>
          </a:xfrm>
        </p:spPr>
        <p:txBody>
          <a:bodyPr/>
          <a:lstStyle/>
          <a:p>
            <a:pPr marL="0" indent="0">
              <a:buNone/>
            </a:pPr>
            <a:r>
              <a:rPr lang="en-US" sz="3600" b="1" i="1" dirty="0">
                <a:solidFill>
                  <a:schemeClr val="tx2"/>
                </a:solidFill>
              </a:rPr>
              <a:t>28</a:t>
            </a:r>
            <a:r>
              <a:rPr lang="en-US" sz="3600" b="1" i="1" dirty="0"/>
              <a:t> Come unto me, all ye that </a:t>
            </a:r>
            <a:r>
              <a:rPr lang="en-US" sz="3600" b="1" i="1" dirty="0" err="1"/>
              <a:t>labour</a:t>
            </a:r>
            <a:r>
              <a:rPr lang="en-US" sz="3600" b="1" i="1" dirty="0"/>
              <a:t> and are heavy laden, and I will give you rest. </a:t>
            </a:r>
            <a:r>
              <a:rPr lang="en-US" sz="3600" b="1" i="1" dirty="0">
                <a:solidFill>
                  <a:schemeClr val="tx2"/>
                </a:solidFill>
              </a:rPr>
              <a:t>29</a:t>
            </a:r>
            <a:r>
              <a:rPr lang="en-US" sz="3600" b="1" i="1" dirty="0"/>
              <a:t> Take my yoke upon you, and learn of me; for I am meek and lowly in heart: and ye shall find rest unto your souls. </a:t>
            </a:r>
            <a:r>
              <a:rPr lang="en-US" sz="3600" b="1" i="1" dirty="0">
                <a:solidFill>
                  <a:schemeClr val="tx2"/>
                </a:solidFill>
              </a:rPr>
              <a:t>30</a:t>
            </a:r>
            <a:r>
              <a:rPr lang="en-US" sz="3600" b="1" i="1" dirty="0"/>
              <a:t> For my yoke is easy, and my burden is light</a:t>
            </a:r>
            <a:r>
              <a:rPr lang="en-US" dirty="0"/>
              <a:t>.</a:t>
            </a:r>
          </a:p>
        </p:txBody>
      </p:sp>
    </p:spTree>
    <p:extLst>
      <p:ext uri="{BB962C8B-B14F-4D97-AF65-F5344CB8AC3E}">
        <p14:creationId xmlns:p14="http://schemas.microsoft.com/office/powerpoint/2010/main" val="34125282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500"/>
                                        <p:tgtEl>
                                          <p:spTgt spid="4"/>
                                        </p:tgtEl>
                                      </p:cBhvr>
                                    </p:animEffect>
                                  </p:childTnLst>
                                </p:cTn>
                              </p:par>
                            </p:childTnLst>
                          </p:cTn>
                        </p:par>
                        <p:par>
                          <p:cTn id="8" fill="hold">
                            <p:stCondLst>
                              <p:cond delay="1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87D1A-025F-4F16-BB63-0BA145DD86E5}"/>
              </a:ext>
            </a:extLst>
          </p:cNvPr>
          <p:cNvSpPr>
            <a:spLocks noGrp="1"/>
          </p:cNvSpPr>
          <p:nvPr>
            <p:ph type="title"/>
          </p:nvPr>
        </p:nvSpPr>
        <p:spPr>
          <a:xfrm>
            <a:off x="608013" y="381000"/>
            <a:ext cx="10058402" cy="914400"/>
          </a:xfrm>
        </p:spPr>
        <p:txBody>
          <a:bodyPr>
            <a:normAutofit/>
          </a:bodyPr>
          <a:lstStyle/>
          <a:p>
            <a:r>
              <a:rPr lang="en-US" sz="4800" b="1" dirty="0">
                <a:latin typeface="Candara" panose="020E0502030303020204" pitchFamily="34" charset="0"/>
              </a:rPr>
              <a:t>Introduction</a:t>
            </a:r>
          </a:p>
        </p:txBody>
      </p:sp>
      <p:sp>
        <p:nvSpPr>
          <p:cNvPr id="3" name="Content Placeholder 2">
            <a:extLst>
              <a:ext uri="{FF2B5EF4-FFF2-40B4-BE49-F238E27FC236}">
                <a16:creationId xmlns:a16="http://schemas.microsoft.com/office/drawing/2014/main" id="{898ADB25-6D26-4D8E-A7A9-B042EF609770}"/>
              </a:ext>
            </a:extLst>
          </p:cNvPr>
          <p:cNvSpPr>
            <a:spLocks noGrp="1"/>
          </p:cNvSpPr>
          <p:nvPr>
            <p:ph idx="1"/>
          </p:nvPr>
        </p:nvSpPr>
        <p:spPr>
          <a:xfrm>
            <a:off x="608013" y="1600200"/>
            <a:ext cx="11353799" cy="4419601"/>
          </a:xfrm>
        </p:spPr>
        <p:txBody>
          <a:bodyPr>
            <a:normAutofit lnSpcReduction="10000"/>
          </a:bodyPr>
          <a:lstStyle/>
          <a:p>
            <a:pPr marL="0" indent="0">
              <a:buNone/>
            </a:pPr>
            <a:r>
              <a:rPr lang="en-US" sz="3200" b="1" dirty="0">
                <a:latin typeface="Candara" panose="020E0502030303020204" pitchFamily="34" charset="0"/>
              </a:rPr>
              <a:t>The heavy burden under consideration is SIN </a:t>
            </a:r>
            <a:r>
              <a:rPr lang="en-US" sz="3200" dirty="0">
                <a:latin typeface="Candara" panose="020E0502030303020204" pitchFamily="34" charset="0"/>
              </a:rPr>
              <a:t>– Galatians 6:1-2, 5</a:t>
            </a:r>
          </a:p>
          <a:p>
            <a:pPr marL="0" indent="0">
              <a:buNone/>
            </a:pPr>
            <a:r>
              <a:rPr lang="en-US" sz="3200" b="1" dirty="0">
                <a:latin typeface="Candara" panose="020E0502030303020204" pitchFamily="34" charset="0"/>
              </a:rPr>
              <a:t>There could be other burdens, such as…</a:t>
            </a:r>
          </a:p>
          <a:p>
            <a:pPr lvl="1">
              <a:buFont typeface="Wingdings" panose="05000000000000000000" pitchFamily="2" charset="2"/>
              <a:buChar char="§"/>
            </a:pPr>
            <a:r>
              <a:rPr lang="en-US" sz="2800" dirty="0">
                <a:latin typeface="Candara" panose="020E0502030303020204" pitchFamily="34" charset="0"/>
              </a:rPr>
              <a:t>The old law - Galatians 5:1, 4</a:t>
            </a:r>
          </a:p>
          <a:p>
            <a:pPr lvl="1">
              <a:buFont typeface="Wingdings" panose="05000000000000000000" pitchFamily="2" charset="2"/>
              <a:buChar char="§"/>
            </a:pPr>
            <a:r>
              <a:rPr lang="en-US" sz="2800" dirty="0">
                <a:latin typeface="Candara" panose="020E0502030303020204" pitchFamily="34" charset="0"/>
              </a:rPr>
              <a:t>Traditions of men - Matthew 15:7-9</a:t>
            </a:r>
          </a:p>
          <a:p>
            <a:pPr lvl="1">
              <a:buFont typeface="Wingdings" panose="05000000000000000000" pitchFamily="2" charset="2"/>
              <a:buChar char="§"/>
            </a:pPr>
            <a:r>
              <a:rPr lang="en-US" sz="2800" dirty="0">
                <a:latin typeface="Candara" panose="020E0502030303020204" pitchFamily="34" charset="0"/>
              </a:rPr>
              <a:t>Difficulties of life - Luke 8:11-14</a:t>
            </a:r>
          </a:p>
          <a:p>
            <a:pPr marL="0" indent="0">
              <a:buNone/>
            </a:pPr>
            <a:r>
              <a:rPr lang="en-US" sz="3200" b="1" dirty="0">
                <a:latin typeface="Candara" panose="020E0502030303020204" pitchFamily="34" charset="0"/>
              </a:rPr>
              <a:t>Jesus invites men to be …</a:t>
            </a:r>
          </a:p>
          <a:p>
            <a:pPr lvl="1">
              <a:buFont typeface="Wingdings" panose="05000000000000000000" pitchFamily="2" charset="2"/>
              <a:buChar char="§"/>
            </a:pPr>
            <a:r>
              <a:rPr lang="en-US" sz="2800" dirty="0">
                <a:latin typeface="Candara" panose="020E0502030303020204" pitchFamily="34" charset="0"/>
              </a:rPr>
              <a:t>Yoked yet </a:t>
            </a:r>
            <a:r>
              <a:rPr lang="en-US" sz="2800" b="1" dirty="0">
                <a:latin typeface="Candara" panose="020E0502030303020204" pitchFamily="34" charset="0"/>
              </a:rPr>
              <a:t>FREE</a:t>
            </a:r>
          </a:p>
          <a:p>
            <a:pPr lvl="1">
              <a:buFont typeface="Wingdings" panose="05000000000000000000" pitchFamily="2" charset="2"/>
              <a:buChar char="§"/>
            </a:pPr>
            <a:r>
              <a:rPr lang="en-US" sz="2800" dirty="0">
                <a:latin typeface="Candara" panose="020E0502030303020204" pitchFamily="34" charset="0"/>
              </a:rPr>
              <a:t>Burdened yet </a:t>
            </a:r>
            <a:r>
              <a:rPr lang="en-US" sz="2800" b="1" dirty="0">
                <a:latin typeface="Candara" panose="020E0502030303020204" pitchFamily="34" charset="0"/>
              </a:rPr>
              <a:t>UNBURDENED</a:t>
            </a:r>
          </a:p>
        </p:txBody>
      </p:sp>
      <p:sp>
        <p:nvSpPr>
          <p:cNvPr id="5" name="TextBox 4">
            <a:extLst>
              <a:ext uri="{FF2B5EF4-FFF2-40B4-BE49-F238E27FC236}">
                <a16:creationId xmlns:a16="http://schemas.microsoft.com/office/drawing/2014/main" id="{4C8B58B2-EA5B-4BC9-9850-FB58DC32B675}"/>
              </a:ext>
            </a:extLst>
          </p:cNvPr>
          <p:cNvSpPr txBox="1"/>
          <p:nvPr/>
        </p:nvSpPr>
        <p:spPr>
          <a:xfrm>
            <a:off x="6018212" y="4693119"/>
            <a:ext cx="5181600" cy="1323439"/>
          </a:xfrm>
          <a:prstGeom prst="rect">
            <a:avLst/>
          </a:prstGeom>
          <a:solidFill>
            <a:schemeClr val="bg2">
              <a:lumMod val="50000"/>
              <a:lumOff val="50000"/>
            </a:schemeClr>
          </a:solidFill>
          <a:ln>
            <a:solidFill>
              <a:schemeClr val="tx1"/>
            </a:solidFill>
          </a:ln>
        </p:spPr>
        <p:txBody>
          <a:bodyPr wrap="square" rtlCol="0">
            <a:spAutoFit/>
          </a:bodyPr>
          <a:lstStyle/>
          <a:p>
            <a:pPr algn="ctr"/>
            <a:r>
              <a:rPr lang="en-US" sz="4000" b="1" i="1" dirty="0">
                <a:latin typeface="Candara" panose="020E0502030303020204" pitchFamily="34" charset="0"/>
              </a:rPr>
              <a:t>“For my yoke is easy, and my burden is light”</a:t>
            </a:r>
          </a:p>
        </p:txBody>
      </p:sp>
    </p:spTree>
    <p:extLst>
      <p:ext uri="{BB962C8B-B14F-4D97-AF65-F5344CB8AC3E}">
        <p14:creationId xmlns:p14="http://schemas.microsoft.com/office/powerpoint/2010/main" val="28315277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2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25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25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25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25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25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25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dissolve">
                                      <p:cBhvr>
                                        <p:cTn id="47"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705FB-22AE-4367-A863-6B4642C0A9CE}"/>
              </a:ext>
            </a:extLst>
          </p:cNvPr>
          <p:cNvSpPr>
            <a:spLocks noGrp="1"/>
          </p:cNvSpPr>
          <p:nvPr>
            <p:ph type="title"/>
          </p:nvPr>
        </p:nvSpPr>
        <p:spPr>
          <a:xfrm>
            <a:off x="608012" y="381000"/>
            <a:ext cx="10972799" cy="914400"/>
          </a:xfrm>
        </p:spPr>
        <p:txBody>
          <a:bodyPr>
            <a:normAutofit/>
          </a:bodyPr>
          <a:lstStyle/>
          <a:p>
            <a:r>
              <a:rPr lang="en-US" sz="4800" b="1" dirty="0">
                <a:latin typeface="Candara" panose="020E0502030303020204" pitchFamily="34" charset="0"/>
              </a:rPr>
              <a:t>What is meant by </a:t>
            </a:r>
            <a:r>
              <a:rPr lang="en-US" sz="4800" b="1" i="1" dirty="0">
                <a:latin typeface="Candara" panose="020E0502030303020204" pitchFamily="34" charset="0"/>
              </a:rPr>
              <a:t>“easy” </a:t>
            </a:r>
            <a:r>
              <a:rPr lang="en-US" sz="4800" b="1" dirty="0">
                <a:latin typeface="Candara" panose="020E0502030303020204" pitchFamily="34" charset="0"/>
              </a:rPr>
              <a:t>and </a:t>
            </a:r>
            <a:r>
              <a:rPr lang="en-US" sz="4800" b="1" i="1" dirty="0">
                <a:latin typeface="Candara" panose="020E0502030303020204" pitchFamily="34" charset="0"/>
              </a:rPr>
              <a:t>“light”?</a:t>
            </a:r>
          </a:p>
        </p:txBody>
      </p:sp>
      <p:sp>
        <p:nvSpPr>
          <p:cNvPr id="3" name="Content Placeholder 2">
            <a:extLst>
              <a:ext uri="{FF2B5EF4-FFF2-40B4-BE49-F238E27FC236}">
                <a16:creationId xmlns:a16="http://schemas.microsoft.com/office/drawing/2014/main" id="{D3ABD9DE-06BA-426A-9E30-E11C256683C2}"/>
              </a:ext>
            </a:extLst>
          </p:cNvPr>
          <p:cNvSpPr>
            <a:spLocks noGrp="1"/>
          </p:cNvSpPr>
          <p:nvPr>
            <p:ph idx="1"/>
          </p:nvPr>
        </p:nvSpPr>
        <p:spPr>
          <a:xfrm>
            <a:off x="608012" y="1600200"/>
            <a:ext cx="11580813" cy="5257800"/>
          </a:xfrm>
        </p:spPr>
        <p:txBody>
          <a:bodyPr>
            <a:normAutofit fontScale="92500" lnSpcReduction="20000"/>
          </a:bodyPr>
          <a:lstStyle/>
          <a:p>
            <a:pPr marL="0" indent="0">
              <a:buNone/>
            </a:pPr>
            <a:r>
              <a:rPr lang="en-US" sz="3200" b="1" dirty="0">
                <a:latin typeface="Candara" panose="020E0502030303020204" pitchFamily="34" charset="0"/>
              </a:rPr>
              <a:t>Consider the burdens of the apostle Paul…</a:t>
            </a:r>
          </a:p>
          <a:p>
            <a:pPr lvl="1">
              <a:buFont typeface="Wingdings" panose="05000000000000000000" pitchFamily="2" charset="2"/>
              <a:buChar char="§"/>
            </a:pPr>
            <a:r>
              <a:rPr lang="en-US" sz="2800" dirty="0">
                <a:latin typeface="Candara" panose="020E0502030303020204" pitchFamily="34" charset="0"/>
              </a:rPr>
              <a:t>He sacrificed his career in Judaism - Philippians 3:5-7</a:t>
            </a:r>
          </a:p>
          <a:p>
            <a:pPr lvl="1">
              <a:buFont typeface="Wingdings" panose="05000000000000000000" pitchFamily="2" charset="2"/>
              <a:buChar char="§"/>
            </a:pPr>
            <a:r>
              <a:rPr lang="en-US" sz="2800" dirty="0">
                <a:latin typeface="Candara" panose="020E0502030303020204" pitchFamily="34" charset="0"/>
              </a:rPr>
              <a:t>He endured persecutions - 2 Corinthians 11:23-29</a:t>
            </a:r>
          </a:p>
          <a:p>
            <a:pPr lvl="1">
              <a:buFont typeface="Wingdings" panose="05000000000000000000" pitchFamily="2" charset="2"/>
              <a:buChar char="§"/>
            </a:pPr>
            <a:r>
              <a:rPr lang="en-US" sz="2800" dirty="0">
                <a:latin typeface="Candara" panose="020E0502030303020204" pitchFamily="34" charset="0"/>
              </a:rPr>
              <a:t>He laid aside his privileges - 1 Corinthians 8:13-9:15</a:t>
            </a:r>
          </a:p>
          <a:p>
            <a:pPr marL="0" indent="0">
              <a:buNone/>
            </a:pPr>
            <a:r>
              <a:rPr lang="en-US" sz="3200" b="1" dirty="0">
                <a:latin typeface="Candara" panose="020E0502030303020204" pitchFamily="34" charset="0"/>
              </a:rPr>
              <a:t>Consider the </a:t>
            </a:r>
            <a:r>
              <a:rPr lang="en-US" sz="3200" b="1" u="sng" dirty="0">
                <a:latin typeface="Candara" panose="020E0502030303020204" pitchFamily="34" charset="0"/>
              </a:rPr>
              <a:t>burdens</a:t>
            </a:r>
            <a:r>
              <a:rPr lang="en-US" sz="3200" b="1" dirty="0">
                <a:latin typeface="Candara" panose="020E0502030303020204" pitchFamily="34" charset="0"/>
              </a:rPr>
              <a:t> and </a:t>
            </a:r>
            <a:r>
              <a:rPr lang="en-US" sz="3200" b="1" u="sng" dirty="0">
                <a:latin typeface="Candara" panose="020E0502030303020204" pitchFamily="34" charset="0"/>
              </a:rPr>
              <a:t>duties</a:t>
            </a:r>
            <a:r>
              <a:rPr lang="en-US" sz="3200" b="1" dirty="0">
                <a:latin typeface="Candara" panose="020E0502030303020204" pitchFamily="34" charset="0"/>
              </a:rPr>
              <a:t> of 1</a:t>
            </a:r>
            <a:r>
              <a:rPr lang="en-US" sz="3200" b="1" baseline="30000" dirty="0">
                <a:latin typeface="Candara" panose="020E0502030303020204" pitchFamily="34" charset="0"/>
              </a:rPr>
              <a:t>st</a:t>
            </a:r>
            <a:r>
              <a:rPr lang="en-US" sz="3200" b="1" dirty="0">
                <a:latin typeface="Candara" panose="020E0502030303020204" pitchFamily="34" charset="0"/>
              </a:rPr>
              <a:t> century Christians</a:t>
            </a:r>
          </a:p>
          <a:p>
            <a:pPr lvl="1">
              <a:buFont typeface="Wingdings" panose="05000000000000000000" pitchFamily="2" charset="2"/>
              <a:buChar char="§"/>
            </a:pPr>
            <a:r>
              <a:rPr lang="en-US" sz="2800" dirty="0">
                <a:latin typeface="Candara" panose="020E0502030303020204" pitchFamily="34" charset="0"/>
              </a:rPr>
              <a:t>Some sold their property - Acts 2:44-45; 4:34-5:11</a:t>
            </a:r>
          </a:p>
          <a:p>
            <a:pPr lvl="1">
              <a:buFont typeface="Wingdings" panose="05000000000000000000" pitchFamily="2" charset="2"/>
              <a:buChar char="§"/>
            </a:pPr>
            <a:r>
              <a:rPr lang="en-US" sz="2800" dirty="0">
                <a:latin typeface="Candara" panose="020E0502030303020204" pitchFamily="34" charset="0"/>
              </a:rPr>
              <a:t>Some were jailed - Acts 4:1-4; 8:3; 16:25ff</a:t>
            </a:r>
          </a:p>
          <a:p>
            <a:pPr lvl="1">
              <a:buFont typeface="Wingdings" panose="05000000000000000000" pitchFamily="2" charset="2"/>
              <a:buChar char="§"/>
            </a:pPr>
            <a:r>
              <a:rPr lang="en-US" sz="2800" dirty="0">
                <a:latin typeface="Candara" panose="020E0502030303020204" pitchFamily="34" charset="0"/>
              </a:rPr>
              <a:t>Some gave up their livelihood - Acts 8:9-13; 19:17-19</a:t>
            </a:r>
          </a:p>
          <a:p>
            <a:pPr lvl="1">
              <a:buFont typeface="Wingdings" panose="05000000000000000000" pitchFamily="2" charset="2"/>
              <a:buChar char="§"/>
            </a:pPr>
            <a:r>
              <a:rPr lang="en-US" sz="2800" dirty="0">
                <a:latin typeface="Candara" panose="020E0502030303020204" pitchFamily="34" charset="0"/>
              </a:rPr>
              <a:t>Some were abused and martyred - Acts 7; 12:2</a:t>
            </a:r>
          </a:p>
          <a:p>
            <a:pPr lvl="1">
              <a:buFont typeface="Wingdings" panose="05000000000000000000" pitchFamily="2" charset="2"/>
              <a:buChar char="§"/>
            </a:pPr>
            <a:r>
              <a:rPr lang="en-US" sz="2800" dirty="0">
                <a:latin typeface="Candara" panose="020E0502030303020204" pitchFamily="34" charset="0"/>
              </a:rPr>
              <a:t>Had a duty to assemble when not convenient - Acts 20:6, 7; Hebrews 10:25</a:t>
            </a:r>
          </a:p>
          <a:p>
            <a:pPr lvl="1">
              <a:buFont typeface="Wingdings" panose="05000000000000000000" pitchFamily="2" charset="2"/>
              <a:buChar char="§"/>
            </a:pPr>
            <a:r>
              <a:rPr lang="en-US" sz="2800" dirty="0">
                <a:latin typeface="Candara" panose="020E0502030303020204" pitchFamily="34" charset="0"/>
              </a:rPr>
              <a:t>Duty bound to obey God when is was not popular to do so - Philippians 2:12-15</a:t>
            </a:r>
          </a:p>
          <a:p>
            <a:pPr marL="0" indent="0">
              <a:buNone/>
            </a:pPr>
            <a:endParaRPr lang="en-US" sz="3200" b="1" dirty="0">
              <a:latin typeface="Candara" panose="020E0502030303020204" pitchFamily="34" charset="0"/>
            </a:endParaRPr>
          </a:p>
        </p:txBody>
      </p:sp>
    </p:spTree>
    <p:extLst>
      <p:ext uri="{BB962C8B-B14F-4D97-AF65-F5344CB8AC3E}">
        <p14:creationId xmlns:p14="http://schemas.microsoft.com/office/powerpoint/2010/main" val="24493470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2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25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25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25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25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25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25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25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125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125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705FB-22AE-4367-A863-6B4642C0A9CE}"/>
              </a:ext>
            </a:extLst>
          </p:cNvPr>
          <p:cNvSpPr>
            <a:spLocks noGrp="1"/>
          </p:cNvSpPr>
          <p:nvPr>
            <p:ph type="title"/>
          </p:nvPr>
        </p:nvSpPr>
        <p:spPr>
          <a:xfrm>
            <a:off x="608012" y="381000"/>
            <a:ext cx="11430000" cy="914400"/>
          </a:xfrm>
        </p:spPr>
        <p:txBody>
          <a:bodyPr>
            <a:normAutofit/>
          </a:bodyPr>
          <a:lstStyle/>
          <a:p>
            <a:r>
              <a:rPr lang="en-US" sz="4800" b="1" dirty="0">
                <a:latin typeface="Candara" panose="020E0502030303020204" pitchFamily="34" charset="0"/>
              </a:rPr>
              <a:t>How can burdens be </a:t>
            </a:r>
            <a:r>
              <a:rPr lang="en-US" sz="4800" b="1" i="1" dirty="0">
                <a:latin typeface="Candara" panose="020E0502030303020204" pitchFamily="34" charset="0"/>
              </a:rPr>
              <a:t>“easy” </a:t>
            </a:r>
            <a:r>
              <a:rPr lang="en-US" sz="4800" b="1" dirty="0">
                <a:latin typeface="Candara" panose="020E0502030303020204" pitchFamily="34" charset="0"/>
              </a:rPr>
              <a:t>and </a:t>
            </a:r>
            <a:r>
              <a:rPr lang="en-US" sz="4800" b="1" i="1" dirty="0">
                <a:latin typeface="Candara" panose="020E0502030303020204" pitchFamily="34" charset="0"/>
              </a:rPr>
              <a:t>“light”?</a:t>
            </a:r>
          </a:p>
        </p:txBody>
      </p:sp>
      <p:sp>
        <p:nvSpPr>
          <p:cNvPr id="3" name="Content Placeholder 2">
            <a:extLst>
              <a:ext uri="{FF2B5EF4-FFF2-40B4-BE49-F238E27FC236}">
                <a16:creationId xmlns:a16="http://schemas.microsoft.com/office/drawing/2014/main" id="{D3ABD9DE-06BA-426A-9E30-E11C256683C2}"/>
              </a:ext>
            </a:extLst>
          </p:cNvPr>
          <p:cNvSpPr>
            <a:spLocks noGrp="1"/>
          </p:cNvSpPr>
          <p:nvPr>
            <p:ph idx="1"/>
          </p:nvPr>
        </p:nvSpPr>
        <p:spPr>
          <a:xfrm>
            <a:off x="608012" y="1600200"/>
            <a:ext cx="11430000" cy="4876799"/>
          </a:xfrm>
        </p:spPr>
        <p:txBody>
          <a:bodyPr>
            <a:normAutofit/>
          </a:bodyPr>
          <a:lstStyle/>
          <a:p>
            <a:pPr>
              <a:buFont typeface="Wingdings" panose="05000000000000000000" pitchFamily="2" charset="2"/>
              <a:buChar char="§"/>
            </a:pPr>
            <a:r>
              <a:rPr lang="en-US" sz="3200" b="1" dirty="0">
                <a:latin typeface="Candara" panose="020E0502030303020204" pitchFamily="34" charset="0"/>
              </a:rPr>
              <a:t>Not by casting off the yoke, BY…</a:t>
            </a:r>
          </a:p>
          <a:p>
            <a:pPr lvl="1">
              <a:buFont typeface="Wingdings" panose="05000000000000000000" pitchFamily="2" charset="2"/>
              <a:buChar char="§"/>
            </a:pPr>
            <a:r>
              <a:rPr lang="en-US" sz="2800" dirty="0">
                <a:latin typeface="Candara" panose="020E0502030303020204" pitchFamily="34" charset="0"/>
              </a:rPr>
              <a:t>Denying or ignoring responsibilities - Matthew 25:33-46</a:t>
            </a:r>
          </a:p>
          <a:p>
            <a:pPr lvl="1">
              <a:buFont typeface="Wingdings" panose="05000000000000000000" pitchFamily="2" charset="2"/>
              <a:buChar char="§"/>
            </a:pPr>
            <a:r>
              <a:rPr lang="en-US" sz="2800" dirty="0">
                <a:latin typeface="Candara" panose="020E0502030303020204" pitchFamily="34" charset="0"/>
              </a:rPr>
              <a:t>Shifting blame and responsibilities - Genesis 3:9-13; Ezekiel 18:1-4, 20</a:t>
            </a:r>
          </a:p>
          <a:p>
            <a:pPr lvl="1">
              <a:buFont typeface="Wingdings" panose="05000000000000000000" pitchFamily="2" charset="2"/>
              <a:buChar char="§"/>
            </a:pPr>
            <a:r>
              <a:rPr lang="en-US" sz="2800" dirty="0">
                <a:latin typeface="Candara" panose="020E0502030303020204" pitchFamily="34" charset="0"/>
              </a:rPr>
              <a:t>Compromising with persecutors - Hebrews 11:35</a:t>
            </a:r>
          </a:p>
          <a:p>
            <a:pPr>
              <a:buFont typeface="Wingdings" panose="05000000000000000000" pitchFamily="2" charset="2"/>
              <a:buChar char="§"/>
            </a:pPr>
            <a:r>
              <a:rPr lang="en-US" sz="3200" b="1" dirty="0">
                <a:latin typeface="Candara" panose="020E0502030303020204" pitchFamily="34" charset="0"/>
              </a:rPr>
              <a:t>Not by half-hearted commitment, increasing burdens BY…</a:t>
            </a:r>
          </a:p>
          <a:p>
            <a:pPr lvl="1">
              <a:buFont typeface="Wingdings" panose="05000000000000000000" pitchFamily="2" charset="2"/>
              <a:buChar char="§"/>
            </a:pPr>
            <a:r>
              <a:rPr lang="en-US" sz="2800" dirty="0">
                <a:latin typeface="Candara" panose="020E0502030303020204" pitchFamily="34" charset="0"/>
              </a:rPr>
              <a:t>Knowing our responsibilities and not doing them</a:t>
            </a:r>
          </a:p>
          <a:p>
            <a:pPr lvl="1">
              <a:buFont typeface="Wingdings" panose="05000000000000000000" pitchFamily="2" charset="2"/>
              <a:buChar char="§"/>
            </a:pPr>
            <a:r>
              <a:rPr lang="en-US" sz="2800" dirty="0">
                <a:latin typeface="Candara" panose="020E0502030303020204" pitchFamily="34" charset="0"/>
              </a:rPr>
              <a:t>Enduring hardships but continually murmuring</a:t>
            </a:r>
          </a:p>
          <a:p>
            <a:pPr lvl="2">
              <a:buFont typeface="Wingdings" panose="05000000000000000000" pitchFamily="2" charset="2"/>
              <a:buChar char="§"/>
            </a:pPr>
            <a:r>
              <a:rPr lang="en-US" sz="2600" dirty="0">
                <a:latin typeface="Candara" panose="020E0502030303020204" pitchFamily="34" charset="0"/>
              </a:rPr>
              <a:t>Paul endured hardships but </a:t>
            </a:r>
            <a:r>
              <a:rPr lang="en-US" sz="2600" b="1" dirty="0">
                <a:latin typeface="Candara" panose="020E0502030303020204" pitchFamily="34" charset="0"/>
              </a:rPr>
              <a:t>GLORIED </a:t>
            </a:r>
            <a:r>
              <a:rPr lang="en-US" sz="2600" dirty="0">
                <a:latin typeface="Candara" panose="020E0502030303020204" pitchFamily="34" charset="0"/>
              </a:rPr>
              <a:t>in his infirmities - 2 Corinthians 12:9</a:t>
            </a:r>
          </a:p>
          <a:p>
            <a:pPr marL="0" indent="0">
              <a:buNone/>
            </a:pPr>
            <a:endParaRPr lang="en-US" sz="3200" b="1" dirty="0">
              <a:latin typeface="Candara" panose="020E0502030303020204" pitchFamily="34" charset="0"/>
            </a:endParaRPr>
          </a:p>
        </p:txBody>
      </p:sp>
    </p:spTree>
    <p:extLst>
      <p:ext uri="{BB962C8B-B14F-4D97-AF65-F5344CB8AC3E}">
        <p14:creationId xmlns:p14="http://schemas.microsoft.com/office/powerpoint/2010/main" val="18883710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2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25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25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25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25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25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25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705FB-22AE-4367-A863-6B4642C0A9CE}"/>
              </a:ext>
            </a:extLst>
          </p:cNvPr>
          <p:cNvSpPr>
            <a:spLocks noGrp="1"/>
          </p:cNvSpPr>
          <p:nvPr>
            <p:ph type="title"/>
          </p:nvPr>
        </p:nvSpPr>
        <p:spPr>
          <a:xfrm>
            <a:off x="608012" y="381000"/>
            <a:ext cx="11430000" cy="914400"/>
          </a:xfrm>
        </p:spPr>
        <p:txBody>
          <a:bodyPr>
            <a:normAutofit/>
          </a:bodyPr>
          <a:lstStyle/>
          <a:p>
            <a:r>
              <a:rPr lang="en-US" sz="4800" b="1" dirty="0">
                <a:latin typeface="Candara" panose="020E0502030303020204" pitchFamily="34" charset="0"/>
              </a:rPr>
              <a:t>How can burdens be </a:t>
            </a:r>
            <a:r>
              <a:rPr lang="en-US" sz="4800" b="1" i="1" dirty="0">
                <a:latin typeface="Candara" panose="020E0502030303020204" pitchFamily="34" charset="0"/>
              </a:rPr>
              <a:t>“easy” </a:t>
            </a:r>
            <a:r>
              <a:rPr lang="en-US" sz="4800" b="1" dirty="0">
                <a:latin typeface="Candara" panose="020E0502030303020204" pitchFamily="34" charset="0"/>
              </a:rPr>
              <a:t>and </a:t>
            </a:r>
            <a:r>
              <a:rPr lang="en-US" sz="4800" b="1" i="1" dirty="0">
                <a:latin typeface="Candara" panose="020E0502030303020204" pitchFamily="34" charset="0"/>
              </a:rPr>
              <a:t>“light”?</a:t>
            </a:r>
          </a:p>
        </p:txBody>
      </p:sp>
      <p:sp>
        <p:nvSpPr>
          <p:cNvPr id="3" name="Content Placeholder 2">
            <a:extLst>
              <a:ext uri="{FF2B5EF4-FFF2-40B4-BE49-F238E27FC236}">
                <a16:creationId xmlns:a16="http://schemas.microsoft.com/office/drawing/2014/main" id="{D3ABD9DE-06BA-426A-9E30-E11C256683C2}"/>
              </a:ext>
            </a:extLst>
          </p:cNvPr>
          <p:cNvSpPr>
            <a:spLocks noGrp="1"/>
          </p:cNvSpPr>
          <p:nvPr>
            <p:ph idx="1"/>
          </p:nvPr>
        </p:nvSpPr>
        <p:spPr>
          <a:xfrm>
            <a:off x="608012" y="1600200"/>
            <a:ext cx="11430000" cy="5105400"/>
          </a:xfrm>
        </p:spPr>
        <p:txBody>
          <a:bodyPr>
            <a:normAutofit fontScale="92500" lnSpcReduction="10000"/>
          </a:bodyPr>
          <a:lstStyle/>
          <a:p>
            <a:pPr marL="0" indent="0">
              <a:buNone/>
            </a:pPr>
            <a:r>
              <a:rPr lang="en-US" sz="3200" b="1" dirty="0">
                <a:latin typeface="Candara" panose="020E0502030303020204" pitchFamily="34" charset="0"/>
              </a:rPr>
              <a:t>By following the example of Jesus in </a:t>
            </a:r>
            <a:r>
              <a:rPr lang="en-US" sz="3200" b="1" i="1" dirty="0">
                <a:latin typeface="Candara" panose="020E0502030303020204" pitchFamily="34" charset="0"/>
              </a:rPr>
              <a:t>“</a:t>
            </a:r>
            <a:r>
              <a:rPr lang="en-US" sz="3200" b="1" i="1" u="sng" dirty="0">
                <a:latin typeface="Candara" panose="020E0502030303020204" pitchFamily="34" charset="0"/>
              </a:rPr>
              <a:t>emptying</a:t>
            </a:r>
            <a:r>
              <a:rPr lang="en-US" sz="3200" b="1" i="1" dirty="0">
                <a:latin typeface="Candara" panose="020E0502030303020204" pitchFamily="34" charset="0"/>
              </a:rPr>
              <a:t>” your</a:t>
            </a:r>
            <a:r>
              <a:rPr lang="en-US" sz="3200" b="1" dirty="0">
                <a:latin typeface="Candara" panose="020E0502030303020204" pitchFamily="34" charset="0"/>
              </a:rPr>
              <a:t>self of self</a:t>
            </a:r>
          </a:p>
          <a:p>
            <a:pPr lvl="2">
              <a:buFont typeface="Wingdings" panose="05000000000000000000" pitchFamily="2" charset="2"/>
              <a:buChar char="§"/>
            </a:pPr>
            <a:r>
              <a:rPr lang="en-US" sz="2600" dirty="0">
                <a:latin typeface="Candara" panose="020E0502030303020204" pitchFamily="34" charset="0"/>
              </a:rPr>
              <a:t>Vs. 29; Philippians 2:5-8, NASB</a:t>
            </a:r>
          </a:p>
          <a:p>
            <a:pPr lvl="1">
              <a:buFont typeface="Wingdings" panose="05000000000000000000" pitchFamily="2" charset="2"/>
              <a:buChar char="§"/>
            </a:pPr>
            <a:r>
              <a:rPr lang="en-US" sz="2800" dirty="0">
                <a:latin typeface="Candara" panose="020E0502030303020204" pitchFamily="34" charset="0"/>
              </a:rPr>
              <a:t>Be one who obeys all and thinks you’ve only done your duty</a:t>
            </a:r>
          </a:p>
          <a:p>
            <a:pPr lvl="2">
              <a:buFont typeface="Wingdings" panose="05000000000000000000" pitchFamily="2" charset="2"/>
              <a:buChar char="§"/>
            </a:pPr>
            <a:r>
              <a:rPr lang="en-US" sz="2600" dirty="0">
                <a:latin typeface="Candara" panose="020E0502030303020204" pitchFamily="34" charset="0"/>
              </a:rPr>
              <a:t>Luke 17:10</a:t>
            </a:r>
          </a:p>
          <a:p>
            <a:pPr lvl="1">
              <a:buFont typeface="Wingdings" panose="05000000000000000000" pitchFamily="2" charset="2"/>
              <a:buChar char="§"/>
            </a:pPr>
            <a:r>
              <a:rPr lang="en-US" sz="2800" dirty="0">
                <a:latin typeface="Candara" panose="020E0502030303020204" pitchFamily="34" charset="0"/>
              </a:rPr>
              <a:t>Be one who gives all and wishes you could give more</a:t>
            </a:r>
          </a:p>
          <a:p>
            <a:pPr lvl="2">
              <a:buFont typeface="Wingdings" panose="05000000000000000000" pitchFamily="2" charset="2"/>
              <a:buChar char="§"/>
            </a:pPr>
            <a:r>
              <a:rPr lang="en-US" sz="2600" dirty="0">
                <a:latin typeface="Candara" panose="020E0502030303020204" pitchFamily="34" charset="0"/>
              </a:rPr>
              <a:t> 2 Corinthians 8:1-5</a:t>
            </a:r>
          </a:p>
          <a:p>
            <a:pPr lvl="1">
              <a:buFont typeface="Wingdings" panose="05000000000000000000" pitchFamily="2" charset="2"/>
              <a:buChar char="§"/>
            </a:pPr>
            <a:r>
              <a:rPr lang="en-US" sz="2800" dirty="0">
                <a:latin typeface="Candara" panose="020E0502030303020204" pitchFamily="34" charset="0"/>
              </a:rPr>
              <a:t>Be one who gives up the whole world and thinks you’re missing nothing</a:t>
            </a:r>
          </a:p>
          <a:p>
            <a:pPr lvl="2">
              <a:buFont typeface="Wingdings" panose="05000000000000000000" pitchFamily="2" charset="2"/>
              <a:buChar char="§"/>
            </a:pPr>
            <a:r>
              <a:rPr lang="en-US" sz="2600" dirty="0">
                <a:latin typeface="Candara" panose="020E0502030303020204" pitchFamily="34" charset="0"/>
              </a:rPr>
              <a:t>Philippians 3:8; cf. vss. 3-7</a:t>
            </a:r>
          </a:p>
          <a:p>
            <a:pPr lvl="1">
              <a:buFont typeface="Wingdings" panose="05000000000000000000" pitchFamily="2" charset="2"/>
              <a:buChar char="§"/>
            </a:pPr>
            <a:r>
              <a:rPr lang="en-US" sz="2800" dirty="0">
                <a:latin typeface="Candara" panose="020E0502030303020204" pitchFamily="34" charset="0"/>
              </a:rPr>
              <a:t>Be one who will willingly suffers and sees it as only </a:t>
            </a:r>
            <a:r>
              <a:rPr lang="en-US" sz="2800" b="1" i="1" dirty="0">
                <a:latin typeface="Candara" panose="020E0502030303020204" pitchFamily="34" charset="0"/>
              </a:rPr>
              <a:t>“</a:t>
            </a:r>
            <a:r>
              <a:rPr lang="en-US" sz="2800" b="1" i="1" u="sng" dirty="0">
                <a:latin typeface="Candara" panose="020E0502030303020204" pitchFamily="34" charset="0"/>
              </a:rPr>
              <a:t>light</a:t>
            </a:r>
            <a:r>
              <a:rPr lang="en-US" sz="2800" b="1" i="1" dirty="0">
                <a:latin typeface="Candara" panose="020E0502030303020204" pitchFamily="34" charset="0"/>
              </a:rPr>
              <a:t>” </a:t>
            </a:r>
            <a:r>
              <a:rPr lang="en-US" sz="2800" dirty="0">
                <a:latin typeface="Candara" panose="020E0502030303020204" pitchFamily="34" charset="0"/>
              </a:rPr>
              <a:t>suffering</a:t>
            </a:r>
          </a:p>
          <a:p>
            <a:pPr lvl="2">
              <a:buFont typeface="Wingdings" panose="05000000000000000000" pitchFamily="2" charset="2"/>
              <a:buChar char="§"/>
            </a:pPr>
            <a:r>
              <a:rPr lang="en-US" sz="2600" dirty="0">
                <a:latin typeface="Candara" panose="020E0502030303020204" pitchFamily="34" charset="0"/>
              </a:rPr>
              <a:t>2 Corinthians 4:17-5:1</a:t>
            </a:r>
          </a:p>
          <a:p>
            <a:pPr lvl="1">
              <a:buFont typeface="Wingdings" panose="05000000000000000000" pitchFamily="2" charset="2"/>
              <a:buChar char="§"/>
            </a:pPr>
            <a:r>
              <a:rPr lang="en-US" sz="2800" dirty="0">
                <a:latin typeface="Candara" panose="020E0502030303020204" pitchFamily="34" charset="0"/>
              </a:rPr>
              <a:t>Be one who says, </a:t>
            </a:r>
            <a:r>
              <a:rPr lang="en-US" sz="2800" b="1" i="1" dirty="0">
                <a:latin typeface="Candara" panose="020E0502030303020204" pitchFamily="34" charset="0"/>
              </a:rPr>
              <a:t>“not my will but thine, be done”</a:t>
            </a:r>
          </a:p>
          <a:p>
            <a:pPr lvl="2">
              <a:buFont typeface="Wingdings" panose="05000000000000000000" pitchFamily="2" charset="2"/>
              <a:buChar char="§"/>
            </a:pPr>
            <a:r>
              <a:rPr lang="en-US" sz="2600" dirty="0">
                <a:latin typeface="Candara" panose="020E0502030303020204" pitchFamily="34" charset="0"/>
              </a:rPr>
              <a:t>Luke 22:42, 43</a:t>
            </a:r>
          </a:p>
        </p:txBody>
      </p:sp>
    </p:spTree>
    <p:extLst>
      <p:ext uri="{BB962C8B-B14F-4D97-AF65-F5344CB8AC3E}">
        <p14:creationId xmlns:p14="http://schemas.microsoft.com/office/powerpoint/2010/main" val="24018562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250"/>
                                        <p:tgtEl>
                                          <p:spTgt spid="3">
                                            <p:txEl>
                                              <p:pRg st="0" end="0"/>
                                            </p:txEl>
                                          </p:spTgt>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25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250"/>
                                        <p:tgtEl>
                                          <p:spTgt spid="3">
                                            <p:txEl>
                                              <p:pRg st="2" end="2"/>
                                            </p:txEl>
                                          </p:spTgt>
                                        </p:tgtEl>
                                      </p:cBhvr>
                                    </p:animEffect>
                                  </p:childTnLst>
                                </p:cTn>
                              </p:par>
                            </p:childTnLst>
                          </p:cTn>
                        </p:par>
                        <p:par>
                          <p:cTn id="17" fill="hold">
                            <p:stCondLst>
                              <p:cond delay="1250"/>
                            </p:stCondLst>
                            <p:childTnLst>
                              <p:par>
                                <p:cTn id="18" presetID="10" presetClass="entr" presetSubtype="0" fill="hold" grpId="0"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25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250"/>
                                        <p:tgtEl>
                                          <p:spTgt spid="3">
                                            <p:txEl>
                                              <p:pRg st="4" end="4"/>
                                            </p:txEl>
                                          </p:spTgt>
                                        </p:tgtEl>
                                      </p:cBhvr>
                                    </p:animEffect>
                                  </p:childTnLst>
                                </p:cTn>
                              </p:par>
                            </p:childTnLst>
                          </p:cTn>
                        </p:par>
                        <p:par>
                          <p:cTn id="26" fill="hold">
                            <p:stCondLst>
                              <p:cond delay="1250"/>
                            </p:stCondLst>
                            <p:childTnLst>
                              <p:par>
                                <p:cTn id="27" presetID="10" presetClass="entr" presetSubtype="0" fill="hold" grpId="0"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25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250"/>
                                        <p:tgtEl>
                                          <p:spTgt spid="3">
                                            <p:txEl>
                                              <p:pRg st="6" end="6"/>
                                            </p:txEl>
                                          </p:spTgt>
                                        </p:tgtEl>
                                      </p:cBhvr>
                                    </p:animEffect>
                                  </p:childTnLst>
                                </p:cTn>
                              </p:par>
                            </p:childTnLst>
                          </p:cTn>
                        </p:par>
                        <p:par>
                          <p:cTn id="35" fill="hold">
                            <p:stCondLst>
                              <p:cond delay="1250"/>
                            </p:stCondLst>
                            <p:childTnLst>
                              <p:par>
                                <p:cTn id="36" presetID="10" presetClass="entr" presetSubtype="0" fill="hold" grpId="0" nodeType="after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125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1250"/>
                                        <p:tgtEl>
                                          <p:spTgt spid="3">
                                            <p:txEl>
                                              <p:pRg st="8" end="8"/>
                                            </p:txEl>
                                          </p:spTgt>
                                        </p:tgtEl>
                                      </p:cBhvr>
                                    </p:animEffect>
                                  </p:childTnLst>
                                </p:cTn>
                              </p:par>
                            </p:childTnLst>
                          </p:cTn>
                        </p:par>
                        <p:par>
                          <p:cTn id="44" fill="hold">
                            <p:stCondLst>
                              <p:cond delay="1250"/>
                            </p:stCondLst>
                            <p:childTnLst>
                              <p:par>
                                <p:cTn id="45" presetID="10" presetClass="entr" presetSubtype="0" fill="hold" grpId="0" nodeType="after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125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1250"/>
                                        <p:tgtEl>
                                          <p:spTgt spid="3">
                                            <p:txEl>
                                              <p:pRg st="10" end="10"/>
                                            </p:txEl>
                                          </p:spTgt>
                                        </p:tgtEl>
                                      </p:cBhvr>
                                    </p:animEffect>
                                  </p:childTnLst>
                                </p:cTn>
                              </p:par>
                            </p:childTnLst>
                          </p:cTn>
                        </p:par>
                        <p:par>
                          <p:cTn id="53" fill="hold">
                            <p:stCondLst>
                              <p:cond delay="1250"/>
                            </p:stCondLst>
                            <p:childTnLst>
                              <p:par>
                                <p:cTn id="54" presetID="10" presetClass="entr" presetSubtype="0" fill="hold" grpId="0" nodeType="afterEffect">
                                  <p:stCondLst>
                                    <p:cond delay="0"/>
                                  </p:stCondLst>
                                  <p:childTnLst>
                                    <p:set>
                                      <p:cBhvr>
                                        <p:cTn id="55" dur="1" fill="hold">
                                          <p:stCondLst>
                                            <p:cond delay="0"/>
                                          </p:stCondLst>
                                        </p:cTn>
                                        <p:tgtEl>
                                          <p:spTgt spid="3">
                                            <p:txEl>
                                              <p:pRg st="11" end="11"/>
                                            </p:txEl>
                                          </p:spTgt>
                                        </p:tgtEl>
                                        <p:attrNameLst>
                                          <p:attrName>style.visibility</p:attrName>
                                        </p:attrNameLst>
                                      </p:cBhvr>
                                      <p:to>
                                        <p:strVal val="visible"/>
                                      </p:to>
                                    </p:set>
                                    <p:animEffect transition="in" filter="fade">
                                      <p:cBhvr>
                                        <p:cTn id="56" dur="125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53ADC-BBBA-48B4-B6CD-FB2C4387209B}"/>
              </a:ext>
            </a:extLst>
          </p:cNvPr>
          <p:cNvSpPr>
            <a:spLocks noGrp="1"/>
          </p:cNvSpPr>
          <p:nvPr>
            <p:ph type="title"/>
          </p:nvPr>
        </p:nvSpPr>
        <p:spPr>
          <a:xfrm>
            <a:off x="608013" y="381000"/>
            <a:ext cx="10058402" cy="914400"/>
          </a:xfrm>
        </p:spPr>
        <p:txBody>
          <a:bodyPr>
            <a:normAutofit/>
          </a:bodyPr>
          <a:lstStyle/>
          <a:p>
            <a:r>
              <a:rPr lang="en-US" sz="4800" b="1" dirty="0">
                <a:latin typeface="Candara" panose="020E0502030303020204" pitchFamily="34" charset="0"/>
              </a:rPr>
              <a:t>CONCLUSION</a:t>
            </a:r>
          </a:p>
        </p:txBody>
      </p:sp>
      <p:sp>
        <p:nvSpPr>
          <p:cNvPr id="3" name="Content Placeholder 2">
            <a:extLst>
              <a:ext uri="{FF2B5EF4-FFF2-40B4-BE49-F238E27FC236}">
                <a16:creationId xmlns:a16="http://schemas.microsoft.com/office/drawing/2014/main" id="{E90A84AA-7688-49AE-B16A-96323D085DD6}"/>
              </a:ext>
            </a:extLst>
          </p:cNvPr>
          <p:cNvSpPr>
            <a:spLocks noGrp="1"/>
          </p:cNvSpPr>
          <p:nvPr>
            <p:ph idx="1"/>
          </p:nvPr>
        </p:nvSpPr>
        <p:spPr>
          <a:xfrm>
            <a:off x="608013" y="1600201"/>
            <a:ext cx="10972799" cy="4419600"/>
          </a:xfrm>
        </p:spPr>
        <p:txBody>
          <a:bodyPr>
            <a:normAutofit/>
          </a:bodyPr>
          <a:lstStyle/>
          <a:p>
            <a:pPr marL="0" indent="0">
              <a:buNone/>
            </a:pPr>
            <a:r>
              <a:rPr lang="en-US" sz="3600" b="1" dirty="0">
                <a:latin typeface="Candara" panose="020E0502030303020204" pitchFamily="34" charset="0"/>
              </a:rPr>
              <a:t>Are you burdened by sin?</a:t>
            </a:r>
          </a:p>
          <a:p>
            <a:pPr lvl="1">
              <a:buFont typeface="Wingdings" panose="05000000000000000000" pitchFamily="2" charset="2"/>
              <a:buChar char="§"/>
            </a:pPr>
            <a:r>
              <a:rPr lang="en-US" sz="3200" dirty="0">
                <a:latin typeface="Candara" panose="020E0502030303020204" pitchFamily="34" charset="0"/>
              </a:rPr>
              <a:t>Obey the gospel of Christ for forgiveness of your sins!</a:t>
            </a:r>
          </a:p>
          <a:p>
            <a:pPr marL="0" indent="0">
              <a:buNone/>
            </a:pPr>
            <a:r>
              <a:rPr lang="en-US" sz="3600" b="1" dirty="0">
                <a:latin typeface="Candara" panose="020E0502030303020204" pitchFamily="34" charset="0"/>
              </a:rPr>
              <a:t>Are you burdened by the demands of being a Christian?</a:t>
            </a:r>
          </a:p>
          <a:p>
            <a:pPr lvl="1">
              <a:buFont typeface="Wingdings" panose="05000000000000000000" pitchFamily="2" charset="2"/>
              <a:buChar char="§"/>
            </a:pPr>
            <a:r>
              <a:rPr lang="en-US" sz="3200" dirty="0">
                <a:latin typeface="Candara" panose="020E0502030303020204" pitchFamily="34" charset="0"/>
              </a:rPr>
              <a:t>Empty yourself of self!</a:t>
            </a:r>
          </a:p>
          <a:p>
            <a:pPr marL="0" indent="-7937">
              <a:buNone/>
            </a:pPr>
            <a:endParaRPr lang="en-US" sz="1000" b="1" i="1" dirty="0">
              <a:latin typeface="Candara" panose="020E0502030303020204" pitchFamily="34" charset="0"/>
            </a:endParaRPr>
          </a:p>
          <a:p>
            <a:pPr marL="0" indent="-7937" algn="ctr">
              <a:buNone/>
            </a:pPr>
            <a:r>
              <a:rPr lang="en-US" sz="5400" b="1" i="1" dirty="0">
                <a:latin typeface="Candara" panose="020E0502030303020204" pitchFamily="34" charset="0"/>
              </a:rPr>
              <a:t>“Come unto me, all ye that labor…”</a:t>
            </a:r>
          </a:p>
        </p:txBody>
      </p:sp>
    </p:spTree>
    <p:extLst>
      <p:ext uri="{BB962C8B-B14F-4D97-AF65-F5344CB8AC3E}">
        <p14:creationId xmlns:p14="http://schemas.microsoft.com/office/powerpoint/2010/main" val="5435498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2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25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25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25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1">
            <a:extLst>
              <a:ext uri="{FF2B5EF4-FFF2-40B4-BE49-F238E27FC236}">
                <a16:creationId xmlns:a16="http://schemas.microsoft.com/office/drawing/2014/main" id="{74E8ADF1-216D-4B73-9121-E2C639B62B1A}"/>
              </a:ext>
            </a:extLst>
          </p:cNvPr>
          <p:cNvSpPr>
            <a:spLocks noGrp="1" noChangeArrowheads="1"/>
          </p:cNvSpPr>
          <p:nvPr>
            <p:ph type="title"/>
          </p:nvPr>
        </p:nvSpPr>
        <p:spPr>
          <a:xfrm rot="16200000">
            <a:off x="-2292884" y="2910840"/>
            <a:ext cx="6198771" cy="1082778"/>
          </a:xfrm>
          <a:solidFill>
            <a:schemeClr val="bg2"/>
          </a:solidFill>
          <a:ln>
            <a:solidFill>
              <a:schemeClr val="bg1">
                <a:lumMod val="85000"/>
              </a:schemeClr>
            </a:solidFill>
          </a:ln>
        </p:spPr>
        <p:txBody>
          <a:bodyPr>
            <a:normAutofit/>
          </a:bodyPr>
          <a:lstStyle/>
          <a:p>
            <a:pPr algn="ctr">
              <a:defRPr/>
            </a:pPr>
            <a:r>
              <a:rPr lang="en-US" altLang="en-US" sz="3999" b="1" i="1" dirty="0">
                <a:solidFill>
                  <a:schemeClr val="tx1"/>
                </a:solidFill>
                <a:effectLst>
                  <a:glow rad="38100">
                    <a:schemeClr val="bg1">
                      <a:lumMod val="65000"/>
                      <a:lumOff val="35000"/>
                      <a:alpha val="40000"/>
                    </a:schemeClr>
                  </a:glow>
                </a:effectLst>
                <a:latin typeface="Candara" panose="020E0502030303020204" pitchFamily="34" charset="0"/>
              </a:rPr>
              <a:t>“…what shall we do?” </a:t>
            </a:r>
            <a:br>
              <a:rPr lang="en-US" altLang="en-US" sz="1799" b="1" i="1" dirty="0">
                <a:solidFill>
                  <a:schemeClr val="tx1"/>
                </a:solidFill>
                <a:effectLst>
                  <a:glow rad="38100">
                    <a:schemeClr val="bg1">
                      <a:lumMod val="65000"/>
                      <a:lumOff val="35000"/>
                      <a:alpha val="40000"/>
                    </a:schemeClr>
                  </a:glow>
                </a:effectLst>
                <a:latin typeface="Candara" panose="020E0502030303020204" pitchFamily="34" charset="0"/>
              </a:rPr>
            </a:br>
            <a:r>
              <a:rPr lang="en-US" altLang="en-US" sz="2399" dirty="0">
                <a:solidFill>
                  <a:schemeClr val="tx1"/>
                </a:solidFill>
                <a:effectLst>
                  <a:glow rad="38100">
                    <a:schemeClr val="bg1">
                      <a:lumMod val="65000"/>
                      <a:lumOff val="35000"/>
                      <a:alpha val="40000"/>
                    </a:schemeClr>
                  </a:glow>
                </a:effectLst>
                <a:latin typeface="Candara" panose="020E0502030303020204" pitchFamily="34" charset="0"/>
              </a:rPr>
              <a:t>Acts 2:37 </a:t>
            </a:r>
          </a:p>
        </p:txBody>
      </p:sp>
      <p:sp>
        <p:nvSpPr>
          <p:cNvPr id="3" name="Content Placeholder 2">
            <a:extLst>
              <a:ext uri="{FF2B5EF4-FFF2-40B4-BE49-F238E27FC236}">
                <a16:creationId xmlns:a16="http://schemas.microsoft.com/office/drawing/2014/main" id="{1959FB85-40D8-42E0-9AF8-5F2EFDAAE6DA}"/>
              </a:ext>
            </a:extLst>
          </p:cNvPr>
          <p:cNvSpPr>
            <a:spLocks noGrp="1"/>
          </p:cNvSpPr>
          <p:nvPr>
            <p:ph idx="1"/>
          </p:nvPr>
        </p:nvSpPr>
        <p:spPr>
          <a:xfrm>
            <a:off x="1787525" y="614693"/>
            <a:ext cx="9793287" cy="5709907"/>
          </a:xfrm>
          <a:solidFill>
            <a:schemeClr val="bg1">
              <a:lumMod val="85000"/>
            </a:schemeClr>
          </a:solidFill>
          <a:ln>
            <a:solidFill>
              <a:schemeClr val="bg1">
                <a:lumMod val="85000"/>
              </a:schemeClr>
            </a:solidFill>
          </a:ln>
        </p:spPr>
        <p:txBody>
          <a:bodyPr anchor="t">
            <a:normAutofit fontScale="92500" lnSpcReduction="20000"/>
          </a:bodyPr>
          <a:lstStyle/>
          <a:p>
            <a:pPr marL="45706" indent="0">
              <a:lnSpc>
                <a:spcPct val="120000"/>
              </a:lnSpc>
              <a:spcBef>
                <a:spcPts val="0"/>
              </a:spcBef>
              <a:buNone/>
              <a:defRPr/>
            </a:pPr>
            <a:r>
              <a:rPr lang="en-US" altLang="en-US" sz="3899" b="1" dirty="0">
                <a:effectLst>
                  <a:glow rad="38100">
                    <a:schemeClr val="bg1">
                      <a:lumMod val="50000"/>
                      <a:lumOff val="50000"/>
                      <a:alpha val="20000"/>
                    </a:schemeClr>
                  </a:glow>
                </a:effectLst>
                <a:latin typeface="Candara" panose="020E0502030303020204" pitchFamily="34" charset="0"/>
                <a:cs typeface="Arial" panose="020B0604020202020204" pitchFamily="34" charset="0"/>
              </a:rPr>
              <a:t>Alien sinners must…</a:t>
            </a:r>
          </a:p>
          <a:p>
            <a:pPr lvl="1">
              <a:lnSpc>
                <a:spcPct val="110000"/>
              </a:lnSpc>
              <a:spcBef>
                <a:spcPts val="0"/>
              </a:spcBef>
              <a:buFont typeface="Wingdings" panose="05000000000000000000" pitchFamily="2" charset="2"/>
              <a:buChar char="§"/>
              <a:defRPr/>
            </a:pPr>
            <a:r>
              <a:rPr lang="en-US" altLang="en-US" sz="3199" dirty="0">
                <a:effectLst>
                  <a:glow rad="38100">
                    <a:schemeClr val="bg1">
                      <a:lumMod val="50000"/>
                      <a:lumOff val="50000"/>
                      <a:alpha val="20000"/>
                    </a:schemeClr>
                  </a:glow>
                </a:effectLst>
                <a:latin typeface="Candara" panose="020E0502030303020204" pitchFamily="34" charset="0"/>
                <a:cs typeface="Arial" panose="020B0604020202020204" pitchFamily="34" charset="0"/>
              </a:rPr>
              <a:t>Hear the Gospel – Romans 10:17</a:t>
            </a:r>
          </a:p>
          <a:p>
            <a:pPr lvl="1">
              <a:lnSpc>
                <a:spcPct val="110000"/>
              </a:lnSpc>
              <a:buFont typeface="Wingdings" panose="05000000000000000000" pitchFamily="2" charset="2"/>
              <a:buChar char="§"/>
              <a:defRPr/>
            </a:pPr>
            <a:r>
              <a:rPr lang="en-US" altLang="en-US" sz="3199" dirty="0">
                <a:effectLst>
                  <a:glow rad="38100">
                    <a:schemeClr val="bg1">
                      <a:lumMod val="50000"/>
                      <a:lumOff val="50000"/>
                      <a:alpha val="20000"/>
                    </a:schemeClr>
                  </a:glow>
                </a:effectLst>
                <a:latin typeface="Candara" panose="020E0502030303020204" pitchFamily="34" charset="0"/>
                <a:cs typeface="Arial" panose="020B0604020202020204" pitchFamily="34" charset="0"/>
              </a:rPr>
              <a:t>Believe the Gospel – John 8:24</a:t>
            </a:r>
          </a:p>
          <a:p>
            <a:pPr lvl="1">
              <a:lnSpc>
                <a:spcPct val="110000"/>
              </a:lnSpc>
              <a:buFont typeface="Wingdings" panose="05000000000000000000" pitchFamily="2" charset="2"/>
              <a:buChar char="§"/>
              <a:defRPr/>
            </a:pPr>
            <a:r>
              <a:rPr lang="en-US" altLang="en-US" sz="3199" dirty="0">
                <a:effectLst>
                  <a:glow rad="38100">
                    <a:schemeClr val="bg1">
                      <a:lumMod val="50000"/>
                      <a:lumOff val="50000"/>
                      <a:alpha val="20000"/>
                    </a:schemeClr>
                  </a:glow>
                </a:effectLst>
                <a:latin typeface="Candara" panose="020E0502030303020204" pitchFamily="34" charset="0"/>
                <a:cs typeface="Arial" panose="020B0604020202020204" pitchFamily="34" charset="0"/>
              </a:rPr>
              <a:t>Repent of Your Sins – Acts 17:30</a:t>
            </a:r>
          </a:p>
          <a:p>
            <a:pPr lvl="1">
              <a:lnSpc>
                <a:spcPct val="110000"/>
              </a:lnSpc>
              <a:buFont typeface="Wingdings" panose="05000000000000000000" pitchFamily="2" charset="2"/>
              <a:buChar char="§"/>
              <a:defRPr/>
            </a:pPr>
            <a:r>
              <a:rPr lang="en-US" altLang="en-US" sz="3199" dirty="0">
                <a:effectLst>
                  <a:glow rad="38100">
                    <a:schemeClr val="bg1">
                      <a:lumMod val="50000"/>
                      <a:lumOff val="50000"/>
                      <a:alpha val="20000"/>
                    </a:schemeClr>
                  </a:glow>
                </a:effectLst>
                <a:latin typeface="Candara" panose="020E0502030303020204" pitchFamily="34" charset="0"/>
                <a:cs typeface="Arial" panose="020B0604020202020204" pitchFamily="34" charset="0"/>
              </a:rPr>
              <a:t>Confess Your Faith in Christ Before Men – Matthew 10:32</a:t>
            </a:r>
          </a:p>
          <a:p>
            <a:pPr lvl="1">
              <a:lnSpc>
                <a:spcPct val="110000"/>
              </a:lnSpc>
              <a:buFont typeface="Wingdings" panose="05000000000000000000" pitchFamily="2" charset="2"/>
              <a:buChar char="§"/>
              <a:defRPr/>
            </a:pPr>
            <a:r>
              <a:rPr lang="en-US" altLang="en-US" sz="3199" dirty="0">
                <a:effectLst>
                  <a:glow rad="38100">
                    <a:schemeClr val="bg1">
                      <a:lumMod val="50000"/>
                      <a:lumOff val="50000"/>
                      <a:alpha val="20000"/>
                    </a:schemeClr>
                  </a:glow>
                </a:effectLst>
                <a:latin typeface="Candara" panose="020E0502030303020204" pitchFamily="34" charset="0"/>
                <a:cs typeface="Arial" panose="020B0604020202020204" pitchFamily="34" charset="0"/>
              </a:rPr>
              <a:t>Be Baptized in Water to Wash Away Your Sins – Acts 2:38</a:t>
            </a:r>
          </a:p>
          <a:p>
            <a:pPr marL="0" indent="0">
              <a:lnSpc>
                <a:spcPct val="120000"/>
              </a:lnSpc>
              <a:spcBef>
                <a:spcPts val="0"/>
              </a:spcBef>
              <a:buNone/>
              <a:defRPr/>
            </a:pPr>
            <a:r>
              <a:rPr lang="en-US" altLang="en-US" sz="3899" b="1" dirty="0">
                <a:effectLst>
                  <a:glow rad="38100">
                    <a:schemeClr val="bg1">
                      <a:lumMod val="50000"/>
                      <a:lumOff val="50000"/>
                      <a:alpha val="20000"/>
                    </a:schemeClr>
                  </a:glow>
                </a:effectLst>
                <a:latin typeface="Candara" panose="020E0502030303020204" pitchFamily="34" charset="0"/>
                <a:cs typeface="Arial" panose="020B0604020202020204" pitchFamily="34" charset="0"/>
              </a:rPr>
              <a:t>Erring children of God must…</a:t>
            </a:r>
          </a:p>
          <a:p>
            <a:pPr lvl="1">
              <a:lnSpc>
                <a:spcPct val="120000"/>
              </a:lnSpc>
              <a:spcBef>
                <a:spcPts val="0"/>
              </a:spcBef>
              <a:buFont typeface="Wingdings" panose="05000000000000000000" pitchFamily="2" charset="2"/>
              <a:buChar char="§"/>
              <a:defRPr/>
            </a:pPr>
            <a:r>
              <a:rPr lang="en-US" altLang="en-US" sz="3199" dirty="0">
                <a:effectLst>
                  <a:glow rad="38100">
                    <a:schemeClr val="bg1">
                      <a:lumMod val="50000"/>
                      <a:lumOff val="50000"/>
                      <a:alpha val="20000"/>
                    </a:schemeClr>
                  </a:glow>
                </a:effectLst>
                <a:latin typeface="Candara" panose="020E0502030303020204" pitchFamily="34" charset="0"/>
                <a:cs typeface="Arial" panose="020B0604020202020204" pitchFamily="34" charset="0"/>
              </a:rPr>
              <a:t>Repent &amp; Pray for Forgiveness – Acts 8:21-23</a:t>
            </a:r>
          </a:p>
          <a:p>
            <a:pPr marL="0" indent="0">
              <a:lnSpc>
                <a:spcPct val="120000"/>
              </a:lnSpc>
              <a:spcBef>
                <a:spcPts val="0"/>
              </a:spcBef>
              <a:buNone/>
              <a:defRPr/>
            </a:pPr>
            <a:r>
              <a:rPr lang="en-US" altLang="en-US" sz="3899" b="1" dirty="0">
                <a:effectLst>
                  <a:glow rad="38100">
                    <a:schemeClr val="bg1">
                      <a:lumMod val="50000"/>
                      <a:lumOff val="50000"/>
                      <a:alpha val="20000"/>
                    </a:schemeClr>
                  </a:glow>
                </a:effectLst>
                <a:latin typeface="Candara" panose="020E0502030303020204" pitchFamily="34" charset="0"/>
                <a:cs typeface="Arial" panose="020B0604020202020204" pitchFamily="34" charset="0"/>
              </a:rPr>
              <a:t>Christians must live </a:t>
            </a:r>
            <a:r>
              <a:rPr lang="en-US" altLang="en-US" sz="3899" b="1" i="1" dirty="0">
                <a:effectLst>
                  <a:glow rad="38100">
                    <a:schemeClr val="bg1">
                      <a:lumMod val="50000"/>
                      <a:lumOff val="50000"/>
                      <a:alpha val="20000"/>
                    </a:schemeClr>
                  </a:glow>
                </a:effectLst>
                <a:latin typeface="Candara" panose="020E0502030303020204" pitchFamily="34" charset="0"/>
                <a:cs typeface="Arial" panose="020B0604020202020204" pitchFamily="34" charset="0"/>
              </a:rPr>
              <a:t>“faithful </a:t>
            </a:r>
            <a:r>
              <a:rPr lang="en-US" altLang="en-US" sz="3899" b="1" i="1" u="sng" dirty="0">
                <a:effectLst>
                  <a:glow rad="38100">
                    <a:schemeClr val="bg1">
                      <a:lumMod val="50000"/>
                      <a:lumOff val="50000"/>
                      <a:alpha val="20000"/>
                    </a:schemeClr>
                  </a:glow>
                </a:effectLst>
                <a:latin typeface="Candara" panose="020E0502030303020204" pitchFamily="34" charset="0"/>
                <a:cs typeface="Arial" panose="020B0604020202020204" pitchFamily="34" charset="0"/>
              </a:rPr>
              <a:t>unto</a:t>
            </a:r>
            <a:r>
              <a:rPr lang="en-US" altLang="en-US" sz="3899" b="1" i="1" dirty="0">
                <a:effectLst>
                  <a:glow rad="38100">
                    <a:schemeClr val="bg1">
                      <a:lumMod val="50000"/>
                      <a:lumOff val="50000"/>
                      <a:alpha val="20000"/>
                    </a:schemeClr>
                  </a:glow>
                </a:effectLst>
                <a:latin typeface="Candara" panose="020E0502030303020204" pitchFamily="34" charset="0"/>
                <a:cs typeface="Arial" panose="020B0604020202020204" pitchFamily="34" charset="0"/>
              </a:rPr>
              <a:t> death”</a:t>
            </a:r>
          </a:p>
          <a:p>
            <a:pPr lvl="1">
              <a:lnSpc>
                <a:spcPct val="120000"/>
              </a:lnSpc>
              <a:spcBef>
                <a:spcPts val="0"/>
              </a:spcBef>
              <a:buFont typeface="Wingdings" panose="05000000000000000000" pitchFamily="2" charset="2"/>
              <a:buChar char="§"/>
              <a:defRPr/>
            </a:pPr>
            <a:r>
              <a:rPr lang="en-US" altLang="en-US" sz="3199" dirty="0">
                <a:effectLst>
                  <a:glow rad="38100">
                    <a:schemeClr val="bg1">
                      <a:lumMod val="50000"/>
                      <a:lumOff val="50000"/>
                      <a:alpha val="20000"/>
                    </a:schemeClr>
                  </a:glow>
                </a:effectLst>
                <a:latin typeface="Candara" panose="020E0502030303020204" pitchFamily="34" charset="0"/>
                <a:cs typeface="Arial" panose="020B0604020202020204" pitchFamily="34" charset="0"/>
              </a:rPr>
              <a:t>Revelation 2:10</a:t>
            </a:r>
          </a:p>
        </p:txBody>
      </p:sp>
      <p:sp>
        <p:nvSpPr>
          <p:cNvPr id="2" name="Slide Number Placeholder 1">
            <a:extLst>
              <a:ext uri="{FF2B5EF4-FFF2-40B4-BE49-F238E27FC236}">
                <a16:creationId xmlns:a16="http://schemas.microsoft.com/office/drawing/2014/main" id="{18AD2DF6-0F4E-4A3C-BC0B-B8DF170394E6}"/>
              </a:ext>
            </a:extLst>
          </p:cNvPr>
          <p:cNvSpPr>
            <a:spLocks noGrp="1"/>
          </p:cNvSpPr>
          <p:nvPr>
            <p:ph type="sldNum" sz="quarter" idx="12"/>
          </p:nvPr>
        </p:nvSpPr>
        <p:spPr/>
        <p:txBody>
          <a:bodyPr/>
          <a:lstStyle/>
          <a:p>
            <a:fld id="{401CF334-2D5C-4859-84A6-CA7E6E43FAEB}" type="slidenum">
              <a:rPr lang="en-US" sz="1600">
                <a:latin typeface="Candara" panose="020E0502030303020204" pitchFamily="34" charset="0"/>
              </a:rPr>
              <a:t>8</a:t>
            </a:fld>
            <a:endParaRPr lang="en-US" sz="1600" dirty="0">
              <a:latin typeface="Candara" panose="020E0502030303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750"/>
                                        <p:tgtEl>
                                          <p:spTgt spid="3">
                                            <p:bg/>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75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25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75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3250"/>
                            </p:stCondLst>
                            <p:childTnLst>
                              <p:par>
                                <p:cTn id="29" presetID="10" presetClass="entr" presetSubtype="0"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500"/>
                                        <p:tgtEl>
                                          <p:spTgt spid="3">
                                            <p:txEl>
                                              <p:pRg st="8" end="8"/>
                                            </p:txEl>
                                          </p:spTgt>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4CBF9558-C12D-4F51-9AA3-9D0796951DBC}" vid="{FFC159E6-A134-46E7-B1A0-C306E39FC295}"/>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digital blue tunnel presentation (widescreen)</Template>
  <TotalTime>426</TotalTime>
  <Words>3487</Words>
  <Application>Microsoft Office PowerPoint</Application>
  <PresentationFormat>Custom</PresentationFormat>
  <Paragraphs>118</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Candara</vt:lpstr>
      <vt:lpstr>Corbel</vt:lpstr>
      <vt:lpstr>Wingdings</vt:lpstr>
      <vt:lpstr>Digital Blue Tunnel 16x9</vt:lpstr>
      <vt:lpstr>“For, My yoke is easy, and My burden is light”</vt:lpstr>
      <vt:lpstr>Matthew 11:28-30</vt:lpstr>
      <vt:lpstr>Introduction</vt:lpstr>
      <vt:lpstr>What is meant by “easy” and “light”?</vt:lpstr>
      <vt:lpstr>How can burdens be “easy” and “light”?</vt:lpstr>
      <vt:lpstr>How can burdens be “easy” and “light”?</vt:lpstr>
      <vt:lpstr>CONCLUSION</vt:lpstr>
      <vt:lpstr>“…what shall we do?”  Acts 2:37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Yoke Is EASY, and MY Burden is Light”</dc:title>
  <dc:creator>Tommy McClure</dc:creator>
  <cp:lastModifiedBy>Tommy McClure</cp:lastModifiedBy>
  <cp:revision>83</cp:revision>
  <cp:lastPrinted>2020-02-23T16:15:44Z</cp:lastPrinted>
  <dcterms:created xsi:type="dcterms:W3CDTF">2020-02-18T21:27:07Z</dcterms:created>
  <dcterms:modified xsi:type="dcterms:W3CDTF">2020-02-24T17:31:45Z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