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1" r:id="rId3"/>
    <p:sldId id="276" r:id="rId4"/>
    <p:sldId id="277" r:id="rId5"/>
    <p:sldId id="278" r:id="rId6"/>
    <p:sldId id="279" r:id="rId7"/>
    <p:sldId id="280" r:id="rId8"/>
    <p:sldId id="281" r:id="rId9"/>
    <p:sldId id="282" r:id="rId10"/>
    <p:sldId id="283" r:id="rId11"/>
    <p:sldId id="284" r:id="rId12"/>
    <p:sldId id="298" r:id="rId13"/>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65100" autoAdjust="0"/>
  </p:normalViewPr>
  <p:slideViewPr>
    <p:cSldViewPr>
      <p:cViewPr varScale="1">
        <p:scale>
          <a:sx n="74" d="100"/>
          <a:sy n="74" d="100"/>
        </p:scale>
        <p:origin x="1194" y="66"/>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8FCA9C-FF92-4024-BDEC-A6D3B663DC09}" type="datetimeFigureOut">
              <a:rPr lang="en-US"/>
              <a:t>1/20/2020</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AB877-E7B1-4681-847E-D0918612832B}" type="datetimeFigureOut">
              <a:rPr lang="en-US"/>
              <a:t>1/20/2020</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2313"/>
            <a:ext cx="6397625"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1935285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3377968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255384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89348" y="4480560"/>
            <a:ext cx="6936505" cy="4787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708014" indent="-655978">
              <a:defRPr>
                <a:solidFill>
                  <a:schemeClr val="tx1"/>
                </a:solidFill>
                <a:latin typeface="Century Gothic" panose="020B0502020202020204" pitchFamily="34" charset="0"/>
              </a:defRPr>
            </a:lvl2pPr>
            <a:lvl3pPr marL="2628854" indent="-524780">
              <a:defRPr>
                <a:solidFill>
                  <a:schemeClr val="tx1"/>
                </a:solidFill>
                <a:latin typeface="Century Gothic" panose="020B0502020202020204" pitchFamily="34" charset="0"/>
              </a:defRPr>
            </a:lvl3pPr>
            <a:lvl4pPr marL="3678418" indent="-524780">
              <a:defRPr>
                <a:solidFill>
                  <a:schemeClr val="tx1"/>
                </a:solidFill>
                <a:latin typeface="Century Gothic" panose="020B0502020202020204" pitchFamily="34" charset="0"/>
              </a:defRPr>
            </a:lvl4pPr>
            <a:lvl5pPr marL="4730456" indent="-524780">
              <a:defRPr>
                <a:solidFill>
                  <a:schemeClr val="tx1"/>
                </a:solidFill>
                <a:latin typeface="Century Gothic" panose="020B0502020202020204" pitchFamily="34" charset="0"/>
              </a:defRPr>
            </a:lvl5pPr>
            <a:lvl6pPr marL="5443366" indent="-524780" defTabSz="712910" eaLnBrk="0" fontAlgn="base" hangingPunct="0">
              <a:spcBef>
                <a:spcPct val="0"/>
              </a:spcBef>
              <a:spcAft>
                <a:spcPct val="0"/>
              </a:spcAft>
              <a:defRPr>
                <a:solidFill>
                  <a:schemeClr val="tx1"/>
                </a:solidFill>
                <a:latin typeface="Century Gothic" panose="020B0502020202020204" pitchFamily="34" charset="0"/>
              </a:defRPr>
            </a:lvl6pPr>
            <a:lvl7pPr marL="6156279" indent="-524780" defTabSz="712910" eaLnBrk="0" fontAlgn="base" hangingPunct="0">
              <a:spcBef>
                <a:spcPct val="0"/>
              </a:spcBef>
              <a:spcAft>
                <a:spcPct val="0"/>
              </a:spcAft>
              <a:defRPr>
                <a:solidFill>
                  <a:schemeClr val="tx1"/>
                </a:solidFill>
                <a:latin typeface="Century Gothic" panose="020B0502020202020204" pitchFamily="34" charset="0"/>
              </a:defRPr>
            </a:lvl7pPr>
            <a:lvl8pPr marL="6869187" indent="-524780" defTabSz="712910" eaLnBrk="0" fontAlgn="base" hangingPunct="0">
              <a:spcBef>
                <a:spcPct val="0"/>
              </a:spcBef>
              <a:spcAft>
                <a:spcPct val="0"/>
              </a:spcAft>
              <a:defRPr>
                <a:solidFill>
                  <a:schemeClr val="tx1"/>
                </a:solidFill>
                <a:latin typeface="Century Gothic" panose="020B0502020202020204" pitchFamily="34" charset="0"/>
              </a:defRPr>
            </a:lvl8pPr>
            <a:lvl9pPr marL="7582096" indent="-524780" defTabSz="71291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2" cy="4320540"/>
          </a:xfrm>
        </p:spPr>
        <p:txBody>
          <a:bodyPr/>
          <a:lstStyle/>
          <a:p>
            <a:r>
              <a:rPr lang="en-US" b="1" dirty="0"/>
              <a:t>2 Cor. 6:17-18 </a:t>
            </a:r>
            <a:r>
              <a:rPr lang="en-US" dirty="0"/>
              <a:t>- Wherefore come out from among them, and be ye separate, saith the Lord, and touch not the unclean thing; and I will receive you, 18 And will be a Father unto you, and ye shall be my sons and daughters, saith the Lord Almighty.</a:t>
            </a:r>
          </a:p>
          <a:p>
            <a:r>
              <a:rPr lang="en-US" b="1" dirty="0"/>
              <a:t>Eph. 5:11 </a:t>
            </a:r>
            <a:r>
              <a:rPr lang="en-US" b="0" dirty="0"/>
              <a:t>- And have </a:t>
            </a:r>
            <a:r>
              <a:rPr lang="en-US" b="1" dirty="0"/>
              <a:t>no fellowship with the unfruitful works of darkness</a:t>
            </a:r>
            <a:r>
              <a:rPr lang="en-US" b="0" dirty="0"/>
              <a:t>, but rather reprove them.</a:t>
            </a:r>
          </a:p>
          <a:p>
            <a:r>
              <a:rPr lang="en-US" b="1" dirty="0"/>
              <a:t>2 Pet. 3:17-18 </a:t>
            </a:r>
            <a:r>
              <a:rPr lang="en-US" dirty="0"/>
              <a:t>- Ye therefore, beloved, seeing ye know these things before, beware lest ye also, </a:t>
            </a:r>
            <a:r>
              <a:rPr lang="en-US" b="1" dirty="0"/>
              <a:t>being led away with the error of the wicked, fall from your own </a:t>
            </a:r>
            <a:r>
              <a:rPr lang="en-US" b="1" dirty="0" err="1"/>
              <a:t>stedfastness</a:t>
            </a:r>
            <a:r>
              <a:rPr lang="en-US" b="0" dirty="0"/>
              <a:t>. </a:t>
            </a:r>
            <a:r>
              <a:rPr lang="en-US" dirty="0"/>
              <a:t>18 But grow in grace, and in the knowledge of our Lord and </a:t>
            </a:r>
            <a:r>
              <a:rPr lang="en-US" dirty="0" err="1"/>
              <a:t>Saviour</a:t>
            </a:r>
            <a:r>
              <a:rPr lang="en-US" dirty="0"/>
              <a:t> Jesus Christ. To him be glory both now and for ever. Amen.</a:t>
            </a:r>
          </a:p>
          <a:p>
            <a:r>
              <a:rPr lang="en-US" b="1" dirty="0"/>
              <a:t>Eph 6:16 </a:t>
            </a:r>
            <a:r>
              <a:rPr lang="en-US" dirty="0"/>
              <a:t>Above all, taking the shield of faith, wherewith ye shall be able to quench </a:t>
            </a:r>
            <a:r>
              <a:rPr lang="en-US" b="1" dirty="0"/>
              <a:t>all the fiery darts of the wicked.</a:t>
            </a:r>
          </a:p>
          <a:p>
            <a:r>
              <a:rPr lang="en-US" b="1" dirty="0"/>
              <a:t>Ezek. 33:7-9 </a:t>
            </a:r>
            <a:r>
              <a:rPr lang="en-US" dirty="0"/>
              <a:t>- So thou, O son of man, I have set thee a watchman unto the house of Israel; therefore thou shalt hear the word at my mouth, and </a:t>
            </a:r>
            <a:r>
              <a:rPr lang="en-US" b="1" dirty="0"/>
              <a:t>warn them from me</a:t>
            </a:r>
            <a:r>
              <a:rPr lang="en-US" dirty="0"/>
              <a:t>. 8 When I say unto the wicked, O wicked man, thou shalt surely die; if thou dost not speak to </a:t>
            </a:r>
            <a:r>
              <a:rPr lang="en-US" b="1" dirty="0"/>
              <a:t>warn the wicked from his way</a:t>
            </a:r>
            <a:r>
              <a:rPr lang="en-US" dirty="0"/>
              <a:t>, that wicked man shall die in his iniquity; but his blood will I require at thine hand. 9 Nevertheless, if thou </a:t>
            </a:r>
            <a:r>
              <a:rPr lang="en-US" b="1" dirty="0"/>
              <a:t>warn the wicked of his way to turn from it</a:t>
            </a:r>
            <a:r>
              <a:rPr lang="en-US" dirty="0"/>
              <a:t>; if he do not turn from his way, he shall die in his iniquity; </a:t>
            </a:r>
            <a:r>
              <a:rPr lang="en-US" b="1" dirty="0"/>
              <a:t>but thou hast delivered thy soul</a:t>
            </a:r>
            <a:r>
              <a:rPr lang="en-US" dirty="0"/>
              <a:t>.</a:t>
            </a:r>
          </a:p>
          <a:p>
            <a:r>
              <a:rPr lang="en-US" b="1" dirty="0"/>
              <a:t>1 Thess. 5:14 </a:t>
            </a:r>
            <a:r>
              <a:rPr lang="en-US" dirty="0"/>
              <a:t>Now we exhort you, brethren, </a:t>
            </a:r>
            <a:r>
              <a:rPr lang="en-US" b="1" dirty="0"/>
              <a:t>warn them that are unruly</a:t>
            </a:r>
            <a:r>
              <a:rPr lang="en-US" dirty="0"/>
              <a:t>, comfort the feebleminded, support the weak, be patient toward all men</a:t>
            </a:r>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216056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69"/>
            <a:ext cx="6581986" cy="4558904"/>
          </a:xfrm>
        </p:spPr>
        <p:txBody>
          <a:bodyPr/>
          <a:lstStyle/>
          <a:p>
            <a:r>
              <a:rPr lang="en-US" b="1" dirty="0"/>
              <a:t>Psa. 119:53 </a:t>
            </a:r>
            <a:r>
              <a:rPr lang="en-US" dirty="0"/>
              <a:t>- Horror hath taken hold upon me because of the </a:t>
            </a:r>
            <a:r>
              <a:rPr lang="en-US" b="1" dirty="0"/>
              <a:t>wicked</a:t>
            </a:r>
            <a:r>
              <a:rPr lang="en-US" dirty="0"/>
              <a:t> that forsake thy law.</a:t>
            </a:r>
          </a:p>
          <a:p>
            <a:r>
              <a:rPr lang="en-US" b="1" dirty="0"/>
              <a:t>1 Jn. 3:4 </a:t>
            </a:r>
            <a:r>
              <a:rPr lang="en-US" dirty="0"/>
              <a:t>- Whosoever </a:t>
            </a:r>
            <a:r>
              <a:rPr lang="en-US" dirty="0" err="1"/>
              <a:t>committeth</a:t>
            </a:r>
            <a:r>
              <a:rPr lang="en-US" dirty="0"/>
              <a:t> sin </a:t>
            </a:r>
            <a:r>
              <a:rPr lang="en-US" dirty="0" err="1"/>
              <a:t>transgresseth</a:t>
            </a:r>
            <a:r>
              <a:rPr lang="en-US" dirty="0"/>
              <a:t> also the law: for sin is the transgression of the law.</a:t>
            </a:r>
          </a:p>
          <a:p>
            <a:r>
              <a:rPr lang="en-US" b="1" dirty="0"/>
              <a:t>1 Jn. 5:1:18-19 </a:t>
            </a:r>
            <a:r>
              <a:rPr lang="en-US" dirty="0"/>
              <a:t>-  We know that whosoever is born of God </a:t>
            </a:r>
            <a:r>
              <a:rPr lang="en-US" dirty="0" err="1"/>
              <a:t>sinneth</a:t>
            </a:r>
            <a:r>
              <a:rPr lang="en-US" dirty="0"/>
              <a:t> not; but he that is begotten of God </a:t>
            </a:r>
            <a:r>
              <a:rPr lang="en-US" dirty="0" err="1"/>
              <a:t>keepeth</a:t>
            </a:r>
            <a:r>
              <a:rPr lang="en-US" dirty="0"/>
              <a:t> himself, and that wicked one </a:t>
            </a:r>
            <a:r>
              <a:rPr lang="en-US" dirty="0" err="1"/>
              <a:t>toucheth</a:t>
            </a:r>
            <a:r>
              <a:rPr lang="en-US" dirty="0"/>
              <a:t> him not. 19 And we know that we are of God, and the whole world lieth in wickedness.</a:t>
            </a:r>
          </a:p>
          <a:p>
            <a:r>
              <a:rPr lang="en-US" b="1" dirty="0"/>
              <a:t>Acts 8:13-24 </a:t>
            </a:r>
            <a:r>
              <a:rPr lang="en-US" dirty="0"/>
              <a:t>- </a:t>
            </a:r>
            <a:r>
              <a:rPr lang="en-US" b="1" dirty="0"/>
              <a:t>READ COMMENT </a:t>
            </a:r>
            <a:r>
              <a:rPr lang="en-US" dirty="0"/>
              <a:t>- </a:t>
            </a:r>
            <a:r>
              <a:rPr lang="en-US" b="1" dirty="0"/>
              <a:t>vs. 21-23 </a:t>
            </a:r>
            <a:r>
              <a:rPr lang="en-US" dirty="0"/>
              <a:t>- Thou hast neither part nor lot in this matter: for thy heart is not right in the sight of God. 22 </a:t>
            </a:r>
            <a:r>
              <a:rPr lang="en-US" b="1" dirty="0"/>
              <a:t>Repent therefore of this thy wickedness</a:t>
            </a:r>
            <a:r>
              <a:rPr lang="en-US" dirty="0"/>
              <a:t>, and pray God, if perhaps the thought of thine heart may be forgiven thee. 23 For I perceive that thou art in the gall of bitterness, and in the bond of iniquity.</a:t>
            </a:r>
          </a:p>
          <a:p>
            <a:r>
              <a:rPr lang="en-US" b="1" dirty="0"/>
              <a:t>Isa. 55:7 </a:t>
            </a:r>
            <a:r>
              <a:rPr lang="en-US" dirty="0"/>
              <a:t>- Let the </a:t>
            </a:r>
            <a:r>
              <a:rPr lang="en-US" b="1" dirty="0"/>
              <a:t>wicked forsake his way</a:t>
            </a:r>
            <a:r>
              <a:rPr lang="en-US" dirty="0"/>
              <a:t>, and the unrighteous man his thoughts: and let him </a:t>
            </a:r>
            <a:r>
              <a:rPr lang="en-US" b="1" dirty="0"/>
              <a:t>return unto the LORD,</a:t>
            </a:r>
            <a:r>
              <a:rPr lang="en-US" dirty="0"/>
              <a:t> and he will have mercy upon him; and to our God, for he will abundantly pardon. </a:t>
            </a:r>
          </a:p>
        </p:txBody>
      </p:sp>
      <p:sp>
        <p:nvSpPr>
          <p:cNvPr id="4" name="Slide Number Placeholder 3"/>
          <p:cNvSpPr>
            <a:spLocks noGrp="1"/>
          </p:cNvSpPr>
          <p:nvPr>
            <p:ph type="sldNum" sz="quarter" idx="5"/>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187943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3" cy="4320540"/>
          </a:xfrm>
        </p:spPr>
        <p:txBody>
          <a:bodyPr/>
          <a:lstStyle/>
          <a:p>
            <a:r>
              <a:rPr lang="en-US" b="1" dirty="0"/>
              <a:t>Psa. 10:4 </a:t>
            </a:r>
            <a:r>
              <a:rPr lang="en-US" dirty="0"/>
              <a:t>- The </a:t>
            </a:r>
            <a:r>
              <a:rPr lang="en-US" b="1" dirty="0"/>
              <a:t>wicked, through the pride </a:t>
            </a:r>
            <a:r>
              <a:rPr lang="en-US" dirty="0"/>
              <a:t>of his countenance, will not seek after God: God is not in all his thoughts.</a:t>
            </a:r>
          </a:p>
          <a:p>
            <a:r>
              <a:rPr lang="en-US" b="1" dirty="0"/>
              <a:t>Prov. 6:16 </a:t>
            </a:r>
            <a:r>
              <a:rPr lang="en-US" b="0" dirty="0"/>
              <a:t>- </a:t>
            </a:r>
            <a:r>
              <a:rPr lang="en-US" dirty="0"/>
              <a:t>17 - These six things doth the LORD hate: yea, seven are an abomination unto him:  17 </a:t>
            </a:r>
            <a:r>
              <a:rPr lang="en-US" b="1" u="sng" dirty="0"/>
              <a:t>A proud look</a:t>
            </a:r>
            <a:r>
              <a:rPr lang="en-US" dirty="0"/>
              <a:t>, a </a:t>
            </a:r>
            <a:r>
              <a:rPr lang="en-US" b="1" dirty="0"/>
              <a:t>lying tongue</a:t>
            </a:r>
            <a:r>
              <a:rPr lang="en-US" dirty="0"/>
              <a:t>, and </a:t>
            </a:r>
            <a:r>
              <a:rPr lang="en-US" b="1" dirty="0"/>
              <a:t>hands that shed innocent blood</a:t>
            </a:r>
            <a:r>
              <a:rPr lang="en-US" dirty="0"/>
              <a:t>. 18 An </a:t>
            </a:r>
            <a:r>
              <a:rPr lang="en-US" b="1" dirty="0"/>
              <a:t>heart that </a:t>
            </a:r>
            <a:r>
              <a:rPr lang="en-US" b="1" dirty="0" err="1"/>
              <a:t>deviseth</a:t>
            </a:r>
            <a:r>
              <a:rPr lang="en-US" b="1" dirty="0"/>
              <a:t> wicked imaginations</a:t>
            </a:r>
            <a:r>
              <a:rPr lang="en-US" dirty="0"/>
              <a:t>, </a:t>
            </a:r>
            <a:r>
              <a:rPr lang="en-US" b="1" dirty="0"/>
              <a:t>feet that be swift in running to mischief</a:t>
            </a:r>
            <a:r>
              <a:rPr lang="en-US" dirty="0"/>
              <a:t>. 19 </a:t>
            </a:r>
            <a:r>
              <a:rPr lang="en-US" b="1" dirty="0"/>
              <a:t>A false witness </a:t>
            </a:r>
            <a:r>
              <a:rPr lang="en-US" dirty="0"/>
              <a:t>that </a:t>
            </a:r>
            <a:r>
              <a:rPr lang="en-US" dirty="0" err="1"/>
              <a:t>speaketh</a:t>
            </a:r>
            <a:r>
              <a:rPr lang="en-US" dirty="0"/>
              <a:t> lies, and </a:t>
            </a:r>
            <a:r>
              <a:rPr lang="en-US" b="1" dirty="0"/>
              <a:t>he that soweth discord </a:t>
            </a:r>
            <a:r>
              <a:rPr lang="en-US" dirty="0"/>
              <a:t>among brethren.</a:t>
            </a:r>
          </a:p>
          <a:p>
            <a:r>
              <a:rPr lang="en-US" b="1" dirty="0"/>
              <a:t>Prov. 8:13</a:t>
            </a:r>
            <a:r>
              <a:rPr lang="en-US" dirty="0"/>
              <a:t> - The fear of the LORD is to </a:t>
            </a:r>
            <a:r>
              <a:rPr lang="en-US" b="1" dirty="0"/>
              <a:t>hate evil: pride, and arrogancy</a:t>
            </a:r>
            <a:r>
              <a:rPr lang="en-US" dirty="0"/>
              <a:t>, and the evil way, and the </a:t>
            </a:r>
            <a:r>
              <a:rPr lang="en-US" dirty="0" err="1"/>
              <a:t>froward</a:t>
            </a:r>
            <a:r>
              <a:rPr lang="en-US" dirty="0"/>
              <a:t> (perverse) mouth, </a:t>
            </a:r>
            <a:r>
              <a:rPr lang="en-US" b="1" dirty="0"/>
              <a:t>do I hate</a:t>
            </a:r>
            <a:r>
              <a:rPr lang="en-US" dirty="0"/>
              <a:t>.</a:t>
            </a:r>
          </a:p>
          <a:p>
            <a:r>
              <a:rPr lang="en-US" b="1" dirty="0"/>
              <a:t>Prov. 16:18 - Pride </a:t>
            </a:r>
            <a:r>
              <a:rPr lang="en-US" b="1" dirty="0" err="1"/>
              <a:t>goeth</a:t>
            </a:r>
            <a:r>
              <a:rPr lang="en-US" b="1" dirty="0"/>
              <a:t> before destruction</a:t>
            </a:r>
            <a:r>
              <a:rPr lang="en-US" dirty="0"/>
              <a:t>, and an haughty spirit before a fall.</a:t>
            </a:r>
          </a:p>
          <a:p>
            <a:r>
              <a:rPr lang="en-US" b="1" dirty="0"/>
              <a:t>Dan. 4;29-37 - READ Comment</a:t>
            </a:r>
          </a:p>
          <a:p>
            <a:r>
              <a:rPr lang="en-US" b="1" dirty="0"/>
              <a:t>Matt.</a:t>
            </a:r>
            <a:r>
              <a:rPr lang="en-US" b="1" baseline="0" dirty="0"/>
              <a:t> 23:12 </a:t>
            </a:r>
            <a:r>
              <a:rPr lang="en-US" b="0" baseline="0" dirty="0"/>
              <a:t>- And </a:t>
            </a:r>
            <a:r>
              <a:rPr lang="en-US" b="1" baseline="0" dirty="0"/>
              <a:t>whosoever shall exalt himself shall be abased</a:t>
            </a:r>
            <a:r>
              <a:rPr lang="en-US" b="0" baseline="0" dirty="0"/>
              <a:t>; and he that shall humble himself shall be exalted.</a:t>
            </a:r>
            <a:r>
              <a:rPr lang="en-US" dirty="0"/>
              <a:t> </a:t>
            </a:r>
            <a:endParaRPr lang="en-US" b="0" dirty="0"/>
          </a:p>
          <a:p>
            <a:r>
              <a:rPr lang="en-US" b="1" dirty="0"/>
              <a:t>1 Pet. 5:5-7</a:t>
            </a:r>
            <a:r>
              <a:rPr lang="en-US" dirty="0"/>
              <a:t>- Likewise, ye younger, submit yourselves unto the elder. Yea, all of you </a:t>
            </a:r>
            <a:r>
              <a:rPr lang="en-US" b="1" dirty="0"/>
              <a:t>be subject one to another</a:t>
            </a:r>
            <a:r>
              <a:rPr lang="en-US" dirty="0"/>
              <a:t>, and </a:t>
            </a:r>
            <a:r>
              <a:rPr lang="en-US" b="1" dirty="0"/>
              <a:t>be clothed with humility</a:t>
            </a:r>
            <a:r>
              <a:rPr lang="en-US" dirty="0"/>
              <a:t>: </a:t>
            </a:r>
            <a:r>
              <a:rPr lang="en-US" b="1" dirty="0"/>
              <a:t>for God </a:t>
            </a:r>
            <a:r>
              <a:rPr lang="en-US" b="1" dirty="0" err="1"/>
              <a:t>resisteth</a:t>
            </a:r>
            <a:r>
              <a:rPr lang="en-US" b="1" dirty="0"/>
              <a:t> the proud, and giveth grace to the humble</a:t>
            </a:r>
            <a:r>
              <a:rPr lang="en-US" dirty="0"/>
              <a:t>. 6 </a:t>
            </a:r>
            <a:r>
              <a:rPr lang="en-US" b="1" dirty="0"/>
              <a:t>Humble yourselves</a:t>
            </a:r>
            <a:r>
              <a:rPr lang="en-US" dirty="0"/>
              <a:t> therefore under the mighty hand of God, </a:t>
            </a:r>
            <a:r>
              <a:rPr lang="en-US" b="1" dirty="0"/>
              <a:t>that he may exalt you in due time: </a:t>
            </a:r>
            <a:r>
              <a:rPr lang="en-US" dirty="0"/>
              <a:t>7 Casting all your care upon him; for he </a:t>
            </a:r>
            <a:r>
              <a:rPr lang="en-US" dirty="0" err="1"/>
              <a:t>careth</a:t>
            </a:r>
            <a:r>
              <a:rPr lang="en-US" dirty="0"/>
              <a:t> for you.</a:t>
            </a:r>
          </a:p>
        </p:txBody>
      </p:sp>
      <p:sp>
        <p:nvSpPr>
          <p:cNvPr id="4" name="Slide Number Placeholder 3"/>
          <p:cNvSpPr>
            <a:spLocks noGrp="1"/>
          </p:cNvSpPr>
          <p:nvPr>
            <p:ph type="sldNum" sz="quarter" idx="5"/>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706422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2" cy="4320540"/>
          </a:xfrm>
        </p:spPr>
        <p:txBody>
          <a:bodyPr/>
          <a:lstStyle/>
          <a:p>
            <a:r>
              <a:rPr lang="en-US" b="1" dirty="0"/>
              <a:t>Prov. 2:14 NKJV </a:t>
            </a:r>
            <a:r>
              <a:rPr lang="en-US" dirty="0"/>
              <a:t>- Who </a:t>
            </a:r>
            <a:r>
              <a:rPr lang="en-US" b="1" dirty="0"/>
              <a:t>rejoice in doing evil</a:t>
            </a:r>
            <a:r>
              <a:rPr lang="en-US" dirty="0"/>
              <a:t>, And delight in the </a:t>
            </a:r>
            <a:r>
              <a:rPr lang="en-US" b="1" dirty="0"/>
              <a:t>perversity</a:t>
            </a:r>
            <a:r>
              <a:rPr lang="en-US" dirty="0"/>
              <a:t> of the wicked. </a:t>
            </a:r>
          </a:p>
          <a:p>
            <a:r>
              <a:rPr lang="en-US" b="1" dirty="0"/>
              <a:t>Proverbs 2:10-14 KJV </a:t>
            </a:r>
            <a:r>
              <a:rPr lang="en-US" b="0" dirty="0"/>
              <a:t>10 When wisdom </a:t>
            </a:r>
            <a:r>
              <a:rPr lang="en-US" b="0" dirty="0" err="1"/>
              <a:t>entereth</a:t>
            </a:r>
            <a:r>
              <a:rPr lang="en-US" b="0" dirty="0"/>
              <a:t> into thine heart, and knowledge is pleasant unto thy soul; 11 Discretion shall preserve thee, understanding shall keep thee: 12 To deliver thee from the way of the evil man, from the man that </a:t>
            </a:r>
            <a:r>
              <a:rPr lang="en-US" b="0" dirty="0" err="1"/>
              <a:t>speaketh</a:t>
            </a:r>
            <a:r>
              <a:rPr lang="en-US" b="0" dirty="0"/>
              <a:t> </a:t>
            </a:r>
            <a:r>
              <a:rPr lang="en-US" b="0" dirty="0" err="1"/>
              <a:t>froward</a:t>
            </a:r>
            <a:r>
              <a:rPr lang="en-US" b="0" dirty="0"/>
              <a:t> things; 13 Who leave the paths of uprightness, to walk in the ways of darkness; 14 Who rejoice to do evil, and delight in the </a:t>
            </a:r>
            <a:r>
              <a:rPr lang="en-US" b="0" dirty="0" err="1"/>
              <a:t>frowardness</a:t>
            </a:r>
            <a:r>
              <a:rPr lang="en-US" b="0" dirty="0"/>
              <a:t> of the wicked;</a:t>
            </a:r>
          </a:p>
          <a:p>
            <a:r>
              <a:rPr lang="en-US" b="1" dirty="0"/>
              <a:t>Prov. 10:3</a:t>
            </a:r>
            <a:r>
              <a:rPr lang="en-US" b="1" i="1" dirty="0"/>
              <a:t>2</a:t>
            </a:r>
            <a:r>
              <a:rPr lang="en-US" b="1" dirty="0"/>
              <a:t> </a:t>
            </a:r>
            <a:r>
              <a:rPr lang="en-US" dirty="0"/>
              <a:t>- The lips of the righteous know what is acceptable: but the mouth of the </a:t>
            </a:r>
            <a:r>
              <a:rPr lang="en-US" b="1" dirty="0"/>
              <a:t>wicked </a:t>
            </a:r>
            <a:r>
              <a:rPr lang="en-US" dirty="0" err="1"/>
              <a:t>speaketh</a:t>
            </a:r>
            <a:r>
              <a:rPr lang="en-US" dirty="0"/>
              <a:t> </a:t>
            </a:r>
            <a:r>
              <a:rPr lang="en-US" b="1" dirty="0"/>
              <a:t>forwardness</a:t>
            </a:r>
            <a:r>
              <a:rPr lang="en-US" dirty="0"/>
              <a:t>  (what is perverse).</a:t>
            </a:r>
          </a:p>
          <a:p>
            <a:r>
              <a:rPr lang="en-US" b="1" dirty="0"/>
              <a:t>Prov. 3:3</a:t>
            </a:r>
            <a:r>
              <a:rPr lang="en-US" b="1" i="1" dirty="0"/>
              <a:t>2</a:t>
            </a:r>
            <a:r>
              <a:rPr lang="en-US" b="1" dirty="0"/>
              <a:t> - </a:t>
            </a:r>
            <a:r>
              <a:rPr lang="en-US" b="0" dirty="0"/>
              <a:t>For the </a:t>
            </a:r>
            <a:r>
              <a:rPr lang="en-US" b="0" dirty="0" err="1"/>
              <a:t>froward</a:t>
            </a:r>
            <a:r>
              <a:rPr lang="en-US" b="0" dirty="0"/>
              <a:t> {perverse) </a:t>
            </a:r>
            <a:r>
              <a:rPr lang="en-US" b="1" dirty="0"/>
              <a:t>is abomination </a:t>
            </a:r>
            <a:r>
              <a:rPr lang="en-US" b="0" dirty="0"/>
              <a:t>to the LORD: but his secret is with the righteous.</a:t>
            </a:r>
          </a:p>
          <a:p>
            <a:r>
              <a:rPr lang="en-US" b="1" dirty="0"/>
              <a:t>Gal. 1:6-9</a:t>
            </a:r>
            <a:r>
              <a:rPr lang="en-US" b="0" dirty="0"/>
              <a:t> - I marvel that ye are so soon removed from him that called you into the grace of Christ unto </a:t>
            </a:r>
            <a:r>
              <a:rPr lang="en-US" b="0" i="1" dirty="0"/>
              <a:t>another gospel: 7 Which is not another</a:t>
            </a:r>
            <a:r>
              <a:rPr lang="en-US" b="0" dirty="0"/>
              <a:t>; but there be some that trouble you, and would </a:t>
            </a:r>
            <a:r>
              <a:rPr lang="en-US" b="1" dirty="0"/>
              <a:t>pervert</a:t>
            </a:r>
            <a:r>
              <a:rPr lang="en-US" b="0" dirty="0"/>
              <a:t> the gospel of Christ. 8 But though we, or an angel from heaven, preach any other gospel unto you than that which we have preached unto you, let him be accursed. 9 As we said before, so say I now again, If any man preach any other gospel unto you than that ye have received, </a:t>
            </a:r>
            <a:r>
              <a:rPr lang="en-US" b="1" dirty="0"/>
              <a:t>let him be accursed</a:t>
            </a:r>
            <a:r>
              <a:rPr lang="en-US" b="0" dirty="0"/>
              <a:t>.</a:t>
            </a:r>
          </a:p>
        </p:txBody>
      </p:sp>
      <p:sp>
        <p:nvSpPr>
          <p:cNvPr id="4" name="Slide Number Placeholder 3"/>
          <p:cNvSpPr>
            <a:spLocks noGrp="1"/>
          </p:cNvSpPr>
          <p:nvPr>
            <p:ph type="sldNum" sz="quarter" idx="5"/>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375605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2" cy="4880610"/>
          </a:xfrm>
        </p:spPr>
        <p:txBody>
          <a:bodyPr/>
          <a:lstStyle/>
          <a:p>
            <a:r>
              <a:rPr lang="en-US" b="1" dirty="0"/>
              <a:t>Prov. 17:4 </a:t>
            </a:r>
            <a:r>
              <a:rPr lang="en-US" b="0" dirty="0"/>
              <a:t>- A </a:t>
            </a:r>
            <a:r>
              <a:rPr lang="en-US" b="1" dirty="0"/>
              <a:t>wicked </a:t>
            </a:r>
            <a:r>
              <a:rPr lang="en-US" b="0" dirty="0"/>
              <a:t>doer giveth heed to false lips; and a liar giveth ear to a naughty tongue.</a:t>
            </a:r>
          </a:p>
          <a:p>
            <a:r>
              <a:rPr lang="en-US" b="1" dirty="0"/>
              <a:t>Psa. 1:1-3 </a:t>
            </a:r>
            <a:r>
              <a:rPr lang="en-US" b="0" dirty="0"/>
              <a:t>- Blessed is the man that walketh not in the counsel of the ungodly, nor </a:t>
            </a:r>
            <a:r>
              <a:rPr lang="en-US" b="0" dirty="0" err="1"/>
              <a:t>standeth</a:t>
            </a:r>
            <a:r>
              <a:rPr lang="en-US" b="0" dirty="0"/>
              <a:t> in the way of sinners, nor </a:t>
            </a:r>
            <a:r>
              <a:rPr lang="en-US" b="0" dirty="0" err="1"/>
              <a:t>sitteth</a:t>
            </a:r>
            <a:r>
              <a:rPr lang="en-US" b="0" dirty="0"/>
              <a:t> in the seat of the scornful. 2 But his delight is in the law of the LORD; and in his law doth he meditate day and night. 3 And he shall be like a tree planted by the rivers of water, that bringeth forth his fruit in his season; his leaf also shall not wither; and whatsoever he doeth shall prosper.</a:t>
            </a:r>
          </a:p>
          <a:p>
            <a:r>
              <a:rPr lang="en-US" b="1" dirty="0"/>
              <a:t>Matt. 13:13-15</a:t>
            </a:r>
            <a:r>
              <a:rPr lang="en-US" b="0" dirty="0"/>
              <a:t>  Therefore speak I to them in parables: because they seeing see not; and hearing they hear not, neither do they understand. 14 And in them is fulfilled the prophecy of Esaias, which saith, </a:t>
            </a:r>
            <a:r>
              <a:rPr lang="en-US" b="1" i="1" dirty="0"/>
              <a:t>By hearing ye shall hear, and shall not understand; and seeing ye shall see, and shall not perceive: 15 For this people's heart is waxed gross, and their ears are dull of hearing, and their eyes they have closed; lest at any time they should see with their eyes, and hear with their ears, and should understand with their heart, and should be converted, and I should heal them.</a:t>
            </a:r>
          </a:p>
          <a:p>
            <a:r>
              <a:rPr lang="en-US" b="1" dirty="0"/>
              <a:t>Heb. 5:11-12</a:t>
            </a:r>
            <a:r>
              <a:rPr lang="en-US" b="0" dirty="0"/>
              <a:t> - Of whom we have many things to say, and hard to be uttered, seeing ye </a:t>
            </a:r>
            <a:r>
              <a:rPr lang="en-US" b="1" dirty="0"/>
              <a:t>are dull of hearing</a:t>
            </a:r>
            <a:r>
              <a:rPr lang="en-US" b="0" dirty="0"/>
              <a:t>. 12 For when for the time ye ought to be teachers, ye have need that one teach you again which be the first principles of the oracles of God; and are become such as have need of milk, and not of strong meat. 13 For every one that </a:t>
            </a:r>
            <a:r>
              <a:rPr lang="en-US" b="0" dirty="0" err="1"/>
              <a:t>useth</a:t>
            </a:r>
            <a:r>
              <a:rPr lang="en-US" b="0" dirty="0"/>
              <a:t> milk is </a:t>
            </a:r>
            <a:r>
              <a:rPr lang="en-US" b="0" dirty="0" err="1"/>
              <a:t>unskilful</a:t>
            </a:r>
            <a:r>
              <a:rPr lang="en-US" b="0" dirty="0"/>
              <a:t> in the word of righteousness: for he is a babe. </a:t>
            </a:r>
          </a:p>
          <a:p>
            <a:r>
              <a:rPr lang="en-US" b="1" dirty="0"/>
              <a:t>Prov. 17:15 </a:t>
            </a:r>
            <a:r>
              <a:rPr lang="en-US" b="0" dirty="0"/>
              <a:t>- He that </a:t>
            </a:r>
            <a:r>
              <a:rPr lang="en-US" b="1" dirty="0" err="1"/>
              <a:t>justifieth</a:t>
            </a:r>
            <a:r>
              <a:rPr lang="en-US" b="1" dirty="0"/>
              <a:t> the wicked</a:t>
            </a:r>
            <a:r>
              <a:rPr lang="en-US" b="0" dirty="0"/>
              <a:t>, and he that </a:t>
            </a:r>
            <a:r>
              <a:rPr lang="en-US" b="1" dirty="0" err="1"/>
              <a:t>condemneth</a:t>
            </a:r>
            <a:r>
              <a:rPr lang="en-US" b="1" dirty="0"/>
              <a:t> the just</a:t>
            </a:r>
            <a:r>
              <a:rPr lang="en-US" b="0" dirty="0"/>
              <a:t>, even they </a:t>
            </a:r>
            <a:r>
              <a:rPr lang="en-US" b="1" dirty="0"/>
              <a:t>both are abomination to the LORD</a:t>
            </a:r>
            <a:r>
              <a:rPr lang="en-US" b="0" dirty="0"/>
              <a:t>.</a:t>
            </a:r>
          </a:p>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442990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3" cy="4320540"/>
          </a:xfrm>
        </p:spPr>
        <p:txBody>
          <a:bodyPr/>
          <a:lstStyle/>
          <a:p>
            <a:r>
              <a:rPr lang="en-US" b="1" dirty="0"/>
              <a:t>Prov. 12:5 NKJV </a:t>
            </a:r>
            <a:r>
              <a:rPr lang="en-US" b="0" dirty="0"/>
              <a:t>- The thoughts of the righteous are right, But the </a:t>
            </a:r>
            <a:r>
              <a:rPr lang="en-US" b="1" dirty="0"/>
              <a:t>counsels of the wicked are deceitful.</a:t>
            </a:r>
          </a:p>
          <a:p>
            <a:r>
              <a:rPr lang="en-US" b="1" dirty="0"/>
              <a:t>Prov. 15:28 NKJV </a:t>
            </a:r>
            <a:r>
              <a:rPr lang="en-US" b="0" dirty="0"/>
              <a:t>- The heart of the righteous </a:t>
            </a:r>
            <a:r>
              <a:rPr lang="en-US" b="0" dirty="0" err="1"/>
              <a:t>studieth</a:t>
            </a:r>
            <a:r>
              <a:rPr lang="en-US" b="0" dirty="0"/>
              <a:t> to answer: but the </a:t>
            </a:r>
            <a:r>
              <a:rPr lang="en-US" b="1" dirty="0"/>
              <a:t>mouth of the wicked </a:t>
            </a:r>
            <a:r>
              <a:rPr lang="en-US" b="1" dirty="0" err="1"/>
              <a:t>poureth</a:t>
            </a:r>
            <a:r>
              <a:rPr lang="en-US" b="1" dirty="0"/>
              <a:t> out evil things.</a:t>
            </a:r>
          </a:p>
          <a:p>
            <a:r>
              <a:rPr lang="en-US" b="1" dirty="0"/>
              <a:t>Prov. 14:14-16 </a:t>
            </a:r>
            <a:r>
              <a:rPr lang="en-US" b="0" dirty="0"/>
              <a:t>- Enter not into the </a:t>
            </a:r>
            <a:r>
              <a:rPr lang="en-US" b="1" dirty="0"/>
              <a:t>path of the wicked</a:t>
            </a:r>
            <a:r>
              <a:rPr lang="en-US" b="0" dirty="0"/>
              <a:t>, and go not in the way of evil men. 15 </a:t>
            </a:r>
            <a:r>
              <a:rPr lang="en-US" b="1" dirty="0"/>
              <a:t>Avoid it, pass not by it, turn from it, and pass away</a:t>
            </a:r>
            <a:r>
              <a:rPr lang="en-US" b="0" dirty="0"/>
              <a:t>. 16 For they sleep not, except they have done mischief; and their sleep is taken away, unless they cause some to fall.</a:t>
            </a:r>
          </a:p>
          <a:p>
            <a:r>
              <a:rPr lang="en-US" b="1" dirty="0"/>
              <a:t>Prov. 4:24-27 NKJV </a:t>
            </a:r>
            <a:r>
              <a:rPr lang="en-US" b="0" dirty="0"/>
              <a:t>- Put away from you a deceitful mouth, And put perverse lips far from you. 25 Let your eyes look straight ahead, And your eyelids look right before you. 26 Ponder the path of your feet, And let all your ways be established. 27 Do not turn to the right or the left; Remove your foot from evil.</a:t>
            </a:r>
          </a:p>
          <a:p>
            <a:r>
              <a:rPr lang="en-US" b="1" dirty="0"/>
              <a:t>Gen. 3:1-4 </a:t>
            </a:r>
            <a:r>
              <a:rPr lang="en-US" b="0" dirty="0"/>
              <a:t>- Now the serpent was more </a:t>
            </a:r>
            <a:r>
              <a:rPr lang="en-US" b="0" dirty="0" err="1"/>
              <a:t>subtil</a:t>
            </a:r>
            <a:r>
              <a:rPr lang="en-US" b="0" dirty="0"/>
              <a:t> than any beast of the field which the LORD God had made. And he said unto the woman, Yea, hath God said, Ye shall not eat of every tree of the garden?2 And the woman said to the serpent, "We may eat the fruit of the trees of the garden; 3 "but of the fruit of the tree which is in the midst of the garden, God has said, 'You shall not eat it, nor shall you touch it, lest you die.'" 4 Then the serpent said to the woman, "You will </a:t>
            </a:r>
            <a:r>
              <a:rPr lang="en-US" b="1" dirty="0"/>
              <a:t>not </a:t>
            </a:r>
            <a:r>
              <a:rPr lang="en-US" b="0" dirty="0"/>
              <a:t>surely die.</a:t>
            </a:r>
          </a:p>
          <a:p>
            <a:pPr defTabSz="966612">
              <a:defRPr/>
            </a:pPr>
            <a:r>
              <a:rPr lang="en-US" b="1" dirty="0"/>
              <a:t>Prov. 10:3</a:t>
            </a:r>
            <a:r>
              <a:rPr lang="en-US" b="1" i="1" dirty="0"/>
              <a:t>2</a:t>
            </a:r>
            <a:r>
              <a:rPr lang="en-US" b="1" dirty="0"/>
              <a:t> </a:t>
            </a:r>
            <a:r>
              <a:rPr lang="en-US" dirty="0"/>
              <a:t>- The lips of the righteous </a:t>
            </a:r>
            <a:r>
              <a:rPr lang="en-US" b="1" i="1" dirty="0"/>
              <a:t>know what is acceptable</a:t>
            </a:r>
            <a:r>
              <a:rPr lang="en-US" dirty="0"/>
              <a:t>: but the mouth of the wicked </a:t>
            </a:r>
            <a:r>
              <a:rPr lang="en-US" dirty="0" err="1"/>
              <a:t>speaketh</a:t>
            </a:r>
            <a:r>
              <a:rPr lang="en-US" dirty="0"/>
              <a:t> forwardness  (what is perverse).</a:t>
            </a:r>
          </a:p>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3942196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8094" y="4560570"/>
            <a:ext cx="6499012" cy="4320540"/>
          </a:xfrm>
        </p:spPr>
        <p:txBody>
          <a:bodyPr/>
          <a:lstStyle/>
          <a:p>
            <a:r>
              <a:rPr lang="en-US" b="1" dirty="0"/>
              <a:t>Isa. 57:20 </a:t>
            </a:r>
            <a:r>
              <a:rPr lang="en-US" b="0" dirty="0"/>
              <a:t>-  But the </a:t>
            </a:r>
            <a:r>
              <a:rPr lang="en-US" b="1" dirty="0"/>
              <a:t>wicked are like the troubled sea, </a:t>
            </a:r>
            <a:r>
              <a:rPr lang="en-US" b="0" dirty="0"/>
              <a:t>When it cannot rest, Whose waters cast up mire and dirt.</a:t>
            </a:r>
          </a:p>
          <a:p>
            <a:r>
              <a:rPr lang="en-US" b="1" dirty="0"/>
              <a:t>Isa. 57:21 </a:t>
            </a:r>
            <a:r>
              <a:rPr lang="en-US" b="0" dirty="0"/>
              <a:t>- "There is no peace," Says my God, "for the wicked.“</a:t>
            </a:r>
          </a:p>
          <a:p>
            <a:r>
              <a:rPr lang="en-US" b="1" dirty="0"/>
              <a:t>Prov. 1:10-16 </a:t>
            </a:r>
            <a:r>
              <a:rPr lang="en-US" b="0" dirty="0"/>
              <a:t>- My son, if sinners entice thee, consent thou not. 11 If they say, Come with us, let us lay wait for blood, let us lurk privily for the innocent without cause: 12 Let us swallow them up alive as the grave; and whole, as those that go down into the pit: 13 We shall find all precious substance, we shall fill our houses with spoil: 14 Cast in thy lot among us; let us all have one purse: 15 My son, walk not thou in the way with them; refrain thy foot from their path: 16 For their feet run to evil, and make haste to shed blood.</a:t>
            </a:r>
          </a:p>
          <a:p>
            <a:r>
              <a:rPr lang="en-US" b="1" dirty="0"/>
              <a:t>Gal. 6:7-8 </a:t>
            </a:r>
            <a:r>
              <a:rPr lang="en-US" b="0" dirty="0"/>
              <a:t>- Be not deceived; God is not mocked: for whatsoever a man soweth, that shall he also reap. 8 For he that soweth to his flesh shall of the flesh reap corruption; but he that soweth to the Spirit shall of the Spirit reap life everlasting.</a:t>
            </a:r>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2631573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560570"/>
            <a:ext cx="7010400" cy="4812030"/>
          </a:xfrm>
        </p:spPr>
        <p:txBody>
          <a:bodyPr/>
          <a:lstStyle/>
          <a:p>
            <a:r>
              <a:rPr lang="en-US" b="1" dirty="0"/>
              <a:t>Prov. 10:16 </a:t>
            </a:r>
            <a:r>
              <a:rPr lang="en-US" b="0" dirty="0"/>
              <a:t>- The </a:t>
            </a:r>
            <a:r>
              <a:rPr lang="en-US" b="0" dirty="0" err="1"/>
              <a:t>labour</a:t>
            </a:r>
            <a:r>
              <a:rPr lang="en-US" b="0" dirty="0"/>
              <a:t> of the righteous </a:t>
            </a:r>
            <a:r>
              <a:rPr lang="en-US" b="0" dirty="0" err="1"/>
              <a:t>tendeth</a:t>
            </a:r>
            <a:r>
              <a:rPr lang="en-US" b="0" dirty="0"/>
              <a:t> to life: </a:t>
            </a:r>
            <a:r>
              <a:rPr lang="en-US" b="1" dirty="0"/>
              <a:t>the fruit of the wicked to sin</a:t>
            </a:r>
            <a:r>
              <a:rPr lang="en-US" b="0" dirty="0"/>
              <a:t>.</a:t>
            </a:r>
          </a:p>
          <a:p>
            <a:r>
              <a:rPr lang="en-US" b="1" dirty="0"/>
              <a:t>Rom. 6:23 </a:t>
            </a:r>
            <a:r>
              <a:rPr lang="en-US" b="0" dirty="0"/>
              <a:t>- For the </a:t>
            </a:r>
            <a:r>
              <a:rPr lang="en-US" b="1" dirty="0"/>
              <a:t>wages of sin is death</a:t>
            </a:r>
            <a:r>
              <a:rPr lang="en-US" b="0" dirty="0"/>
              <a:t>; but the gift of God is eternal life through Jesus Christ our Lord.</a:t>
            </a:r>
          </a:p>
          <a:p>
            <a:r>
              <a:rPr lang="en-US" b="1" dirty="0"/>
              <a:t>Matt. 7:15-20 </a:t>
            </a:r>
            <a:r>
              <a:rPr lang="en-US" b="0" dirty="0"/>
              <a:t>-  Beware of false prophets, which come to you in sheep's clothing, but inwardly they are ravening wolves. 16 Ye shall know them by their fruits. Do men gather grapes of thorns, or figs of thistles? 17 Even so every good tree bringeth forth good fruit; but a corrupt tree bringeth forth evil fruit. 18 A good tree cannot bring forth evil fruit, neither can a corrupt tree bring forth good fruit. 19 Every tree that bringeth not forth good fruit is hewn down, and cast into the fire. </a:t>
            </a:r>
            <a:r>
              <a:rPr lang="en-US" b="1" dirty="0"/>
              <a:t>20 Wherefore by their fruits ye shall know them</a:t>
            </a:r>
            <a:r>
              <a:rPr lang="en-US" b="0" dirty="0"/>
              <a:t>.</a:t>
            </a:r>
          </a:p>
          <a:p>
            <a:r>
              <a:rPr lang="en-US" b="1" dirty="0"/>
              <a:t>Jn. 15:1-6 </a:t>
            </a:r>
            <a:r>
              <a:rPr lang="en-US" b="0" dirty="0"/>
              <a:t>- I am the true vine, and my Father is the husbandman. 2 Every branch in me that </a:t>
            </a:r>
            <a:r>
              <a:rPr lang="en-US" b="0" dirty="0" err="1"/>
              <a:t>beareth</a:t>
            </a:r>
            <a:r>
              <a:rPr lang="en-US" b="0" dirty="0"/>
              <a:t> not fruit he taketh away: and every branch that </a:t>
            </a:r>
            <a:r>
              <a:rPr lang="en-US" b="0" dirty="0" err="1"/>
              <a:t>beareth</a:t>
            </a:r>
            <a:r>
              <a:rPr lang="en-US" b="0" dirty="0"/>
              <a:t> fruit, he </a:t>
            </a:r>
            <a:r>
              <a:rPr lang="en-US" b="0" dirty="0" err="1"/>
              <a:t>purgeth</a:t>
            </a:r>
            <a:r>
              <a:rPr lang="en-US" b="0" dirty="0"/>
              <a:t> it, that it may bring forth more fruit. 3 Now ye are clean through the word which I have spoken unto you. 4 Abide in me, and I in you. As the branch cannot bear fruit of itself, except it abide in the vine; no more can ye, except ye abide in me. 5 I am the vine, ye are the branches: </a:t>
            </a:r>
            <a:r>
              <a:rPr lang="en-US" b="1" dirty="0"/>
              <a:t>He that </a:t>
            </a:r>
            <a:r>
              <a:rPr lang="en-US" b="1" dirty="0" err="1"/>
              <a:t>abideth</a:t>
            </a:r>
            <a:r>
              <a:rPr lang="en-US" b="1" dirty="0"/>
              <a:t> in me, and I in him, the same bringeth forth much fruit: for without me ye can do nothing. </a:t>
            </a:r>
            <a:r>
              <a:rPr lang="en-US" b="0" dirty="0"/>
              <a:t>6 If a man abide not in me, he is cast forth as a branch, and is withered; and men gather them, and cast them into the fire, and they are burned.</a:t>
            </a:r>
          </a:p>
          <a:p>
            <a:r>
              <a:rPr lang="en-US" b="1" dirty="0"/>
              <a:t>Gal. 5:22-23 </a:t>
            </a:r>
            <a:r>
              <a:rPr lang="en-US" b="0" dirty="0"/>
              <a:t>- But the fruit of the Spirit is love, joy, peace, longsuffering, gentleness, goodness, faith, 23 Meekness, temperance: </a:t>
            </a:r>
            <a:r>
              <a:rPr lang="en-US" b="1" dirty="0"/>
              <a:t>against such there is no law</a:t>
            </a:r>
            <a:r>
              <a:rPr lang="en-US" b="0" dirty="0"/>
              <a:t>. </a:t>
            </a:r>
          </a:p>
          <a:p>
            <a:r>
              <a:rPr lang="en-US" b="1" dirty="0"/>
              <a:t>Matt. 7:21-23 </a:t>
            </a:r>
            <a:r>
              <a:rPr lang="en-US" b="0" dirty="0"/>
              <a:t>- Not every one that saith unto me, Lord, Lord, shall enter into the kingdom of heaven; but </a:t>
            </a:r>
            <a:r>
              <a:rPr lang="en-US" b="1" dirty="0"/>
              <a:t>he that doeth the will of my Father which is in heaven</a:t>
            </a:r>
            <a:r>
              <a:rPr lang="en-US" b="0" dirty="0"/>
              <a:t>. 22 Many will say to me in that day, Lord, Lord, have we not prophesied in thy name? and in thy name have cast out devils? and in thy name done many wonderful works? 23 And then will I profess unto them, </a:t>
            </a:r>
            <a:r>
              <a:rPr lang="en-US" b="1" dirty="0"/>
              <a:t>I never knew you: depart from me, ye that work iniquity.</a:t>
            </a:r>
          </a:p>
        </p:txBody>
      </p:sp>
      <p:sp>
        <p:nvSpPr>
          <p:cNvPr id="4" name="Slide Number Placeholder 3"/>
          <p:cNvSpPr>
            <a:spLocks noGrp="1"/>
          </p:cNvSpPr>
          <p:nvPr>
            <p:ph type="sldNum" sz="quarter" idx="5"/>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7722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Europe"/>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dirty="0"/>
          </a:p>
        </p:txBody>
      </p:sp>
      <p:sp>
        <p:nvSpPr>
          <p:cNvPr id="7" name="Date Placeholder 6"/>
          <p:cNvSpPr>
            <a:spLocks noGrp="1"/>
          </p:cNvSpPr>
          <p:nvPr>
            <p:ph type="dt" sz="half" idx="10"/>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dirty="0"/>
          </a:p>
        </p:txBody>
      </p:sp>
      <p:sp>
        <p:nvSpPr>
          <p:cNvPr id="3" name="Date Placeholder 2"/>
          <p:cNvSpPr>
            <a:spLocks noGrp="1"/>
          </p:cNvSpPr>
          <p:nvPr>
            <p:ph type="dt" sz="half" idx="10"/>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dirty="0"/>
          </a:p>
        </p:txBody>
      </p:sp>
      <p:sp>
        <p:nvSpPr>
          <p:cNvPr id="2" name="Date Placeholder 1"/>
          <p:cNvSpPr>
            <a:spLocks noGrp="1"/>
          </p:cNvSpPr>
          <p:nvPr>
            <p:ph type="dt" sz="half" idx="10"/>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latin typeface="Candara" panose="020E0502030303020204" pitchFamily="34" charset="0"/>
              </a:rPr>
              <a:t>The Ways of the wicked</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16206" y="3748698"/>
            <a:ext cx="10112967" cy="868362"/>
          </a:xfrm>
        </p:spPr>
        <p:txBody>
          <a:bodyPr/>
          <a:lstStyle/>
          <a:p>
            <a:r>
              <a:rPr lang="en-US" b="1" dirty="0">
                <a:latin typeface="Candara" panose="020E0502030303020204" pitchFamily="34" charset="0"/>
              </a:rPr>
              <a:t>are like a troubled sea </a:t>
            </a:r>
            <a:r>
              <a:rPr lang="en-US" sz="2400" b="1" dirty="0">
                <a:latin typeface="Candara" panose="020E0502030303020204" pitchFamily="34" charset="0"/>
              </a:rPr>
              <a:t>- </a:t>
            </a:r>
            <a:r>
              <a:rPr lang="en-US" sz="2400" dirty="0">
                <a:latin typeface="Candara" panose="020E0502030303020204" pitchFamily="34" charset="0"/>
              </a:rPr>
              <a:t>Isaiah 57:20</a:t>
            </a: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9"/>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Title 1">
            <a:extLst>
              <a:ext uri="{FF2B5EF4-FFF2-40B4-BE49-F238E27FC236}">
                <a16:creationId xmlns:a16="http://schemas.microsoft.com/office/drawing/2014/main" id="{7F906FCF-1167-4109-88E4-C7882054C3ED}"/>
              </a:ext>
            </a:extLst>
          </p:cNvPr>
          <p:cNvSpPr txBox="1">
            <a:spLocks/>
          </p:cNvSpPr>
          <p:nvPr/>
        </p:nvSpPr>
        <p:spPr>
          <a:xfrm>
            <a:off x="816207" y="4432745"/>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dirty="0">
                <a:latin typeface="Candara" panose="020E0502030303020204" pitchFamily="34" charset="0"/>
              </a:rPr>
              <a:t>Reap wages that lead to sin </a:t>
            </a:r>
            <a:r>
              <a:rPr lang="en-US" sz="2400" b="1" dirty="0">
                <a:latin typeface="Candara" panose="020E0502030303020204" pitchFamily="34" charset="0"/>
              </a:rPr>
              <a:t>- </a:t>
            </a:r>
            <a:r>
              <a:rPr lang="en-US" sz="2400" dirty="0">
                <a:latin typeface="Candara" panose="020E0502030303020204" pitchFamily="34" charset="0"/>
              </a:rPr>
              <a:t>proverbs 10:16</a:t>
            </a:r>
          </a:p>
        </p:txBody>
      </p:sp>
      <p:sp>
        <p:nvSpPr>
          <p:cNvPr id="7" name="Title 1">
            <a:extLst>
              <a:ext uri="{FF2B5EF4-FFF2-40B4-BE49-F238E27FC236}">
                <a16:creationId xmlns:a16="http://schemas.microsoft.com/office/drawing/2014/main" id="{17EDBDC1-E0A6-4665-A56D-73B53A0D144F}"/>
              </a:ext>
            </a:extLst>
          </p:cNvPr>
          <p:cNvSpPr txBox="1">
            <a:spLocks/>
          </p:cNvSpPr>
          <p:nvPr/>
        </p:nvSpPr>
        <p:spPr>
          <a:xfrm>
            <a:off x="816205" y="3069526"/>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dirty="0">
                <a:latin typeface="Candara" panose="020E0502030303020204" pitchFamily="34" charset="0"/>
              </a:rPr>
              <a:t>Give deceitful counsel </a:t>
            </a:r>
            <a:r>
              <a:rPr lang="en-US" sz="2400" b="1" dirty="0">
                <a:latin typeface="Candara" panose="020E0502030303020204" pitchFamily="34" charset="0"/>
              </a:rPr>
              <a:t>- </a:t>
            </a:r>
            <a:r>
              <a:rPr lang="en-US" sz="2400" dirty="0">
                <a:latin typeface="Candara" panose="020E0502030303020204" pitchFamily="34" charset="0"/>
              </a:rPr>
              <a:t>proverbs 12:5; 15:28</a:t>
            </a:r>
          </a:p>
        </p:txBody>
      </p:sp>
      <p:sp>
        <p:nvSpPr>
          <p:cNvPr id="8" name="Title 1">
            <a:extLst>
              <a:ext uri="{FF2B5EF4-FFF2-40B4-BE49-F238E27FC236}">
                <a16:creationId xmlns:a16="http://schemas.microsoft.com/office/drawing/2014/main" id="{3748769E-CE2A-4B77-99B3-BED68E8C3007}"/>
              </a:ext>
            </a:extLst>
          </p:cNvPr>
          <p:cNvSpPr txBox="1">
            <a:spLocks/>
          </p:cNvSpPr>
          <p:nvPr/>
        </p:nvSpPr>
        <p:spPr>
          <a:xfrm>
            <a:off x="819872" y="2370090"/>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dirty="0">
                <a:latin typeface="Candara" panose="020E0502030303020204" pitchFamily="34" charset="0"/>
              </a:rPr>
              <a:t>Give heed to false lips </a:t>
            </a:r>
            <a:r>
              <a:rPr lang="en-US" sz="2400" b="1" dirty="0">
                <a:latin typeface="Candara" panose="020E0502030303020204" pitchFamily="34" charset="0"/>
              </a:rPr>
              <a:t>- </a:t>
            </a:r>
            <a:r>
              <a:rPr lang="en-US" sz="2400" dirty="0">
                <a:latin typeface="Candara" panose="020E0502030303020204" pitchFamily="34" charset="0"/>
              </a:rPr>
              <a:t>proverbs 17:4</a:t>
            </a:r>
          </a:p>
        </p:txBody>
      </p:sp>
      <p:sp>
        <p:nvSpPr>
          <p:cNvPr id="9" name="Title 1">
            <a:extLst>
              <a:ext uri="{FF2B5EF4-FFF2-40B4-BE49-F238E27FC236}">
                <a16:creationId xmlns:a16="http://schemas.microsoft.com/office/drawing/2014/main" id="{F4DFE4A6-6969-4872-87A6-B7B789F4BAF6}"/>
              </a:ext>
            </a:extLst>
          </p:cNvPr>
          <p:cNvSpPr txBox="1">
            <a:spLocks/>
          </p:cNvSpPr>
          <p:nvPr/>
        </p:nvSpPr>
        <p:spPr>
          <a:xfrm>
            <a:off x="816205" y="1676400"/>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dirty="0">
                <a:latin typeface="Candara" panose="020E0502030303020204" pitchFamily="34" charset="0"/>
              </a:rPr>
              <a:t>Are perverse </a:t>
            </a:r>
            <a:r>
              <a:rPr lang="en-US" sz="2400" b="1" dirty="0">
                <a:latin typeface="Candara" panose="020E0502030303020204" pitchFamily="34" charset="0"/>
              </a:rPr>
              <a:t>- </a:t>
            </a:r>
            <a:r>
              <a:rPr lang="en-US" sz="2400" dirty="0">
                <a:latin typeface="Candara" panose="020E0502030303020204" pitchFamily="34" charset="0"/>
              </a:rPr>
              <a:t>proverbs 2:14</a:t>
            </a:r>
          </a:p>
        </p:txBody>
      </p:sp>
      <p:sp>
        <p:nvSpPr>
          <p:cNvPr id="10" name="Title 1">
            <a:extLst>
              <a:ext uri="{FF2B5EF4-FFF2-40B4-BE49-F238E27FC236}">
                <a16:creationId xmlns:a16="http://schemas.microsoft.com/office/drawing/2014/main" id="{53D812E2-D036-4749-A4A4-02CE6830CE4B}"/>
              </a:ext>
            </a:extLst>
          </p:cNvPr>
          <p:cNvSpPr txBox="1">
            <a:spLocks/>
          </p:cNvSpPr>
          <p:nvPr/>
        </p:nvSpPr>
        <p:spPr>
          <a:xfrm>
            <a:off x="838265" y="990600"/>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dirty="0">
                <a:latin typeface="Candara" panose="020E0502030303020204" pitchFamily="34" charset="0"/>
              </a:rPr>
              <a:t>Are filled with pride </a:t>
            </a:r>
            <a:r>
              <a:rPr lang="en-US" sz="2400" b="1" dirty="0">
                <a:latin typeface="Candara" panose="020E0502030303020204" pitchFamily="34" charset="0"/>
              </a:rPr>
              <a:t>- </a:t>
            </a:r>
            <a:r>
              <a:rPr lang="en-US" sz="2400" dirty="0">
                <a:latin typeface="Candara" panose="020E0502030303020204" pitchFamily="34" charset="0"/>
              </a:rPr>
              <a:t>psalms 10:4</a:t>
            </a:r>
          </a:p>
        </p:txBody>
      </p:sp>
      <p:sp>
        <p:nvSpPr>
          <p:cNvPr id="11" name="Title 1">
            <a:extLst>
              <a:ext uri="{FF2B5EF4-FFF2-40B4-BE49-F238E27FC236}">
                <a16:creationId xmlns:a16="http://schemas.microsoft.com/office/drawing/2014/main" id="{90300BFA-B935-44EA-953F-EDFBD03DFE43}"/>
              </a:ext>
            </a:extLst>
          </p:cNvPr>
          <p:cNvSpPr txBox="1">
            <a:spLocks/>
          </p:cNvSpPr>
          <p:nvPr/>
        </p:nvSpPr>
        <p:spPr>
          <a:xfrm>
            <a:off x="847737" y="264128"/>
            <a:ext cx="10112967" cy="8683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US" b="1">
                <a:latin typeface="Candara" panose="020E0502030303020204" pitchFamily="34" charset="0"/>
              </a:rPr>
              <a:t>Forsake God’s Law </a:t>
            </a:r>
            <a:r>
              <a:rPr lang="en-US" sz="2400" b="1">
                <a:latin typeface="Candara" panose="020E0502030303020204" pitchFamily="34" charset="0"/>
              </a:rPr>
              <a:t>- </a:t>
            </a:r>
            <a:r>
              <a:rPr lang="en-US" sz="2400">
                <a:latin typeface="Candara" panose="020E0502030303020204" pitchFamily="34" charset="0"/>
              </a:rPr>
              <a:t>psalms 119:53</a:t>
            </a:r>
            <a:endParaRPr lang="en-US" sz="2400" dirty="0">
              <a:latin typeface="Candara" panose="020E0502030303020204" pitchFamily="34" charset="0"/>
            </a:endParaRPr>
          </a:p>
        </p:txBody>
      </p:sp>
      <p:sp>
        <p:nvSpPr>
          <p:cNvPr id="12" name="Rectangle 11">
            <a:extLst>
              <a:ext uri="{FF2B5EF4-FFF2-40B4-BE49-F238E27FC236}">
                <a16:creationId xmlns:a16="http://schemas.microsoft.com/office/drawing/2014/main" id="{E1FEF17A-4ABF-4C10-BD31-220E0DC22D70}"/>
              </a:ext>
            </a:extLst>
          </p:cNvPr>
          <p:cNvSpPr/>
          <p:nvPr/>
        </p:nvSpPr>
        <p:spPr>
          <a:xfrm>
            <a:off x="150812" y="5762875"/>
            <a:ext cx="2291013"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REVIEW</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3" name="Slide Number Placeholder 2">
            <a:extLst>
              <a:ext uri="{FF2B5EF4-FFF2-40B4-BE49-F238E27FC236}">
                <a16:creationId xmlns:a16="http://schemas.microsoft.com/office/drawing/2014/main" id="{1AABE8CA-BC33-49AF-8263-0A766E524B56}"/>
              </a:ext>
            </a:extLst>
          </p:cNvPr>
          <p:cNvSpPr>
            <a:spLocks noGrp="1"/>
          </p:cNvSpPr>
          <p:nvPr>
            <p:ph type="sldNum" sz="quarter" idx="12"/>
          </p:nvPr>
        </p:nvSpPr>
        <p:spPr/>
        <p:txBody>
          <a:bodyPr/>
          <a:lstStyle/>
          <a:p>
            <a:fld id="{F36C87F6-986D-49E6-AF40-1B3A1EE8064D}" type="slidenum">
              <a:rPr lang="en-US" smtClean="0"/>
              <a:t>10</a:t>
            </a:fld>
            <a:endParaRPr lang="en-US"/>
          </a:p>
        </p:txBody>
      </p:sp>
    </p:spTree>
    <p:extLst>
      <p:ext uri="{BB962C8B-B14F-4D97-AF65-F5344CB8AC3E}">
        <p14:creationId xmlns:p14="http://schemas.microsoft.com/office/powerpoint/2010/main" val="55992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2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25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2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25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25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912812" y="1066800"/>
            <a:ext cx="10757404" cy="2819400"/>
          </a:xfrm>
        </p:spPr>
        <p:txBody>
          <a:bodyPr>
            <a:normAutofit/>
          </a:bodyPr>
          <a:lstStyle/>
          <a:p>
            <a:pPr marL="45720" indent="0">
              <a:buNone/>
            </a:pPr>
            <a:r>
              <a:rPr lang="en-US" sz="4000" b="1" dirty="0">
                <a:latin typeface="Candara" panose="020E0502030303020204" pitchFamily="34" charset="0"/>
              </a:rPr>
              <a:t>Do you follow one or more ways of the wicked?</a:t>
            </a:r>
          </a:p>
          <a:p>
            <a:pPr marL="45720" indent="0">
              <a:buNone/>
            </a:pPr>
            <a:r>
              <a:rPr lang="en-US" sz="4000" b="1" dirty="0">
                <a:latin typeface="Candara" panose="020E0502030303020204" pitchFamily="34" charset="0"/>
              </a:rPr>
              <a:t>If you do…</a:t>
            </a:r>
          </a:p>
          <a:p>
            <a:pPr lvl="1">
              <a:buFont typeface="Wingdings" panose="05000000000000000000" pitchFamily="2" charset="2"/>
              <a:buChar char="§"/>
            </a:pPr>
            <a:r>
              <a:rPr lang="en-US" sz="3600" dirty="0">
                <a:latin typeface="Candara" panose="020E0502030303020204" pitchFamily="34" charset="0"/>
              </a:rPr>
              <a:t>What does that make you?</a:t>
            </a:r>
          </a:p>
          <a:p>
            <a:pPr lvl="1">
              <a:buFont typeface="Wingdings" panose="05000000000000000000" pitchFamily="2" charset="2"/>
              <a:buChar char="§"/>
            </a:pPr>
            <a:r>
              <a:rPr lang="en-US" sz="3600" dirty="0">
                <a:latin typeface="Candara" panose="020E0502030303020204" pitchFamily="34" charset="0"/>
              </a:rPr>
              <a:t>What are you going to do about it?</a:t>
            </a:r>
          </a:p>
          <a:p>
            <a:pPr marL="45720" indent="0">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2918366" y="3013502"/>
            <a:ext cx="6359754"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Way of The Wicked</a:t>
            </a:r>
          </a:p>
        </p:txBody>
      </p:sp>
      <p:sp>
        <p:nvSpPr>
          <p:cNvPr id="6" name="Rectangle 5">
            <a:extLst>
              <a:ext uri="{FF2B5EF4-FFF2-40B4-BE49-F238E27FC236}">
                <a16:creationId xmlns:a16="http://schemas.microsoft.com/office/drawing/2014/main" id="{2881EC00-01E8-4C52-93E3-3316B44EAD02}"/>
              </a:ext>
            </a:extLst>
          </p:cNvPr>
          <p:cNvSpPr/>
          <p:nvPr/>
        </p:nvSpPr>
        <p:spPr>
          <a:xfrm>
            <a:off x="928579" y="5854635"/>
            <a:ext cx="4114800" cy="830997"/>
          </a:xfrm>
          <a:prstGeom prst="rect">
            <a:avLst/>
          </a:prstGeom>
          <a:noFill/>
        </p:spPr>
        <p:txBody>
          <a:bodyPr wrap="square" lIns="91440" tIns="45720" rIns="91440" bIns="45720">
            <a:spAutoFit/>
          </a:bodyPr>
          <a:lstStyle/>
          <a:p>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CONCLUSION</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10" name="TextBox 9">
            <a:extLst>
              <a:ext uri="{FF2B5EF4-FFF2-40B4-BE49-F238E27FC236}">
                <a16:creationId xmlns:a16="http://schemas.microsoft.com/office/drawing/2014/main" id="{263D5524-56A2-4BD8-9638-863140ED4B2F}"/>
              </a:ext>
            </a:extLst>
          </p:cNvPr>
          <p:cNvSpPr txBox="1"/>
          <p:nvPr/>
        </p:nvSpPr>
        <p:spPr>
          <a:xfrm>
            <a:off x="1370012" y="3901966"/>
            <a:ext cx="9525000" cy="978729"/>
          </a:xfrm>
          <a:prstGeom prst="rect">
            <a:avLst/>
          </a:prstGeom>
          <a:solidFill>
            <a:schemeClr val="bg1">
              <a:lumMod val="85000"/>
            </a:schemeClr>
          </a:solidFill>
          <a:effectLst>
            <a:outerShdw blurRad="152400" dist="317500" dir="5400000" sx="90000" sy="-19000" rotWithShape="0">
              <a:prstClr val="black">
                <a:alpha val="15000"/>
              </a:prstClr>
            </a:outerShdw>
          </a:effectLst>
        </p:spPr>
        <p:txBody>
          <a:bodyPr wrap="square" rtlCol="0">
            <a:spAutoFit/>
          </a:bodyPr>
          <a:lstStyle/>
          <a:p>
            <a:pPr algn="ctr">
              <a:lnSpc>
                <a:spcPct val="90000"/>
              </a:lnSpc>
            </a:pPr>
            <a:r>
              <a:rPr lang="en-US" sz="3200" b="1" i="1" dirty="0">
                <a:latin typeface="Candara" panose="020E0502030303020204" pitchFamily="34" charset="0"/>
              </a:rPr>
              <a:t>“For the LORD </a:t>
            </a:r>
            <a:r>
              <a:rPr lang="en-US" sz="3200" b="1" i="1" dirty="0" err="1">
                <a:latin typeface="Candara" panose="020E0502030303020204" pitchFamily="34" charset="0"/>
              </a:rPr>
              <a:t>knoweth</a:t>
            </a:r>
            <a:r>
              <a:rPr lang="en-US" sz="3200" b="1" i="1" dirty="0">
                <a:latin typeface="Candara" panose="020E0502030303020204" pitchFamily="34" charset="0"/>
              </a:rPr>
              <a:t> the way of the </a:t>
            </a:r>
            <a:r>
              <a:rPr lang="en-US" sz="3200" b="1" i="1" u="sng" dirty="0">
                <a:latin typeface="Candara" panose="020E0502030303020204" pitchFamily="34" charset="0"/>
              </a:rPr>
              <a:t>righteous</a:t>
            </a:r>
            <a:r>
              <a:rPr lang="en-US" sz="3200" b="1" i="1" dirty="0">
                <a:latin typeface="Candara" panose="020E0502030303020204" pitchFamily="34" charset="0"/>
              </a:rPr>
              <a:t>: but the way of the </a:t>
            </a:r>
            <a:r>
              <a:rPr lang="en-US" sz="3200" b="1" i="1" u="sng" dirty="0">
                <a:latin typeface="Candara" panose="020E0502030303020204" pitchFamily="34" charset="0"/>
              </a:rPr>
              <a:t>ungodly</a:t>
            </a:r>
            <a:r>
              <a:rPr lang="en-US" sz="3200" b="1" i="1" dirty="0">
                <a:latin typeface="Candara" panose="020E0502030303020204" pitchFamily="34" charset="0"/>
              </a:rPr>
              <a:t> shall </a:t>
            </a:r>
            <a:r>
              <a:rPr lang="en-US" sz="3200" b="1" i="1" u="sng" dirty="0">
                <a:latin typeface="Candara" panose="020E0502030303020204" pitchFamily="34" charset="0"/>
              </a:rPr>
              <a:t>perish</a:t>
            </a:r>
            <a:r>
              <a:rPr lang="en-US" sz="3200" b="1" dirty="0">
                <a:latin typeface="Candara" panose="020E0502030303020204" pitchFamily="34" charset="0"/>
              </a:rPr>
              <a:t>” (Psalms 1:6)</a:t>
            </a:r>
          </a:p>
        </p:txBody>
      </p:sp>
      <p:sp>
        <p:nvSpPr>
          <p:cNvPr id="2" name="Slide Number Placeholder 1">
            <a:extLst>
              <a:ext uri="{FF2B5EF4-FFF2-40B4-BE49-F238E27FC236}">
                <a16:creationId xmlns:a16="http://schemas.microsoft.com/office/drawing/2014/main" id="{EC87BF1A-DE5C-45A9-AE16-53311A2E0BF3}"/>
              </a:ext>
            </a:extLst>
          </p:cNvPr>
          <p:cNvSpPr>
            <a:spLocks noGrp="1"/>
          </p:cNvSpPr>
          <p:nvPr>
            <p:ph type="sldNum" sz="quarter" idx="12"/>
          </p:nvPr>
        </p:nvSpPr>
        <p:spPr/>
        <p:txBody>
          <a:bodyPr/>
          <a:lstStyle/>
          <a:p>
            <a:fld id="{F36C87F6-986D-49E6-AF40-1B3A1EE8064D}" type="slidenum">
              <a:rPr lang="en-US" smtClean="0"/>
              <a:t>11</a:t>
            </a:fld>
            <a:endParaRPr lang="en-US"/>
          </a:p>
        </p:txBody>
      </p:sp>
    </p:spTree>
    <p:extLst>
      <p:ext uri="{BB962C8B-B14F-4D97-AF65-F5344CB8AC3E}">
        <p14:creationId xmlns:p14="http://schemas.microsoft.com/office/powerpoint/2010/main" val="15948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3000" fill="hold"/>
                                        <p:tgtEl>
                                          <p:spTgt spid="10"/>
                                        </p:tgtEl>
                                        <p:attrNameLst>
                                          <p:attrName>ppt_w</p:attrName>
                                        </p:attrNameLst>
                                      </p:cBhvr>
                                      <p:tavLst>
                                        <p:tav tm="0">
                                          <p:val>
                                            <p:fltVal val="0"/>
                                          </p:val>
                                        </p:tav>
                                        <p:tav tm="100000">
                                          <p:val>
                                            <p:strVal val="#ppt_w"/>
                                          </p:val>
                                        </p:tav>
                                      </p:tavLst>
                                    </p:anim>
                                    <p:anim calcmode="lin" valueType="num">
                                      <p:cBhvr>
                                        <p:cTn id="28" dur="3000" fill="hold"/>
                                        <p:tgtEl>
                                          <p:spTgt spid="10"/>
                                        </p:tgtEl>
                                        <p:attrNameLst>
                                          <p:attrName>ppt_h</p:attrName>
                                        </p:attrNameLst>
                                      </p:cBhvr>
                                      <p:tavLst>
                                        <p:tav tm="0">
                                          <p:val>
                                            <p:fltVal val="0"/>
                                          </p:val>
                                        </p:tav>
                                        <p:tav tm="100000">
                                          <p:val>
                                            <p:strVal val="#ppt_h"/>
                                          </p:val>
                                        </p:tav>
                                      </p:tavLst>
                                    </p:anim>
                                    <p:animEffect transition="in" filter="fade">
                                      <p:cBhvr>
                                        <p:cTn id="29"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083561" y="2887611"/>
            <a:ext cx="6198771" cy="1082778"/>
          </a:xfrm>
          <a:solidFill>
            <a:schemeClr val="bg2"/>
          </a:solidFill>
          <a:ln>
            <a:solidFill>
              <a:schemeClr val="bg1">
                <a:lumMod val="85000"/>
              </a:schemeClr>
            </a:solidFill>
          </a:ln>
        </p:spPr>
        <p:txBody>
          <a:bodyPr>
            <a:normAutofit/>
          </a:bodyPr>
          <a:lstStyle/>
          <a:p>
            <a:pPr algn="ctr">
              <a:defRPr/>
            </a:pPr>
            <a:r>
              <a:rPr lang="en-US" altLang="en-US" sz="3999"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9"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75813" y="574047"/>
            <a:ext cx="9838576" cy="5709907"/>
          </a:xfrm>
          <a:solidFill>
            <a:schemeClr val="bg1">
              <a:lumMod val="85000"/>
            </a:schemeClr>
          </a:solidFill>
          <a:ln>
            <a:solidFill>
              <a:schemeClr val="bg1">
                <a:lumMod val="85000"/>
              </a:schemeClr>
            </a:solid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a:latin typeface="Candara" panose="020E0502030303020204" pitchFamily="34" charset="0"/>
              </a:rPr>
              <a:t>12</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74638"/>
            <a:ext cx="10363202" cy="944562"/>
          </a:xfrm>
        </p:spPr>
        <p:txBody>
          <a:bodyPr/>
          <a:lstStyle/>
          <a:p>
            <a:r>
              <a:rPr lang="en-US" b="1" dirty="0">
                <a:latin typeface="Candara" panose="020E0502030303020204" pitchFamily="34" charset="0"/>
              </a:rPr>
              <a:t>Introduction</a:t>
            </a:r>
          </a:p>
        </p:txBody>
      </p:sp>
      <p:sp>
        <p:nvSpPr>
          <p:cNvPr id="3" name="Content Placeholder 2"/>
          <p:cNvSpPr>
            <a:spLocks noGrp="1"/>
          </p:cNvSpPr>
          <p:nvPr>
            <p:ph idx="1"/>
          </p:nvPr>
        </p:nvSpPr>
        <p:spPr>
          <a:xfrm>
            <a:off x="608012" y="1600200"/>
            <a:ext cx="11201400" cy="5105400"/>
          </a:xfrm>
        </p:spPr>
        <p:txBody>
          <a:bodyPr>
            <a:normAutofit/>
          </a:bodyPr>
          <a:lstStyle/>
          <a:p>
            <a:pPr marL="45720" indent="0">
              <a:buNone/>
            </a:pPr>
            <a:r>
              <a:rPr lang="en-US" sz="3200" b="1" dirty="0">
                <a:latin typeface="Candara" panose="020E0502030303020204" pitchFamily="34" charset="0"/>
              </a:rPr>
              <a:t>The sins of some are easily seen and we know they are wicked</a:t>
            </a:r>
          </a:p>
          <a:p>
            <a:pPr marL="45720" indent="0">
              <a:buNone/>
            </a:pPr>
            <a:r>
              <a:rPr lang="en-US" sz="3200" b="1" dirty="0">
                <a:latin typeface="Candara" panose="020E0502030303020204" pitchFamily="34" charset="0"/>
              </a:rPr>
              <a:t>Sins of others can be more subtle and not so easily recognized</a:t>
            </a:r>
          </a:p>
          <a:p>
            <a:pPr marL="45720" indent="0">
              <a:buNone/>
            </a:pPr>
            <a:r>
              <a:rPr lang="en-US" sz="3200" b="1" dirty="0">
                <a:latin typeface="Candara" panose="020E0502030303020204" pitchFamily="34" charset="0"/>
              </a:rPr>
              <a:t>Christians are to be separate and apart from the wicked</a:t>
            </a:r>
          </a:p>
          <a:p>
            <a:pPr lvl="1">
              <a:buFont typeface="Wingdings" panose="05000000000000000000" pitchFamily="2" charset="2"/>
              <a:buChar char="§"/>
            </a:pPr>
            <a:r>
              <a:rPr lang="en-US" sz="2800" dirty="0">
                <a:latin typeface="Candara" panose="020E0502030303020204" pitchFamily="34" charset="0"/>
              </a:rPr>
              <a:t>2 Corinthians 6:17-18; Ephesians 5:11</a:t>
            </a:r>
          </a:p>
          <a:p>
            <a:pPr marL="45720" indent="0">
              <a:buNone/>
            </a:pPr>
            <a:r>
              <a:rPr lang="en-US" sz="3200" b="1" dirty="0">
                <a:latin typeface="Candara" panose="020E0502030303020204" pitchFamily="34" charset="0"/>
              </a:rPr>
              <a:t>We can rely on the scriptures to teach us concerning the ways of the wicked…</a:t>
            </a:r>
            <a:endParaRPr lang="en-US" sz="3200" dirty="0">
              <a:latin typeface="Candara" panose="020E0502030303020204" pitchFamily="34" charset="0"/>
            </a:endParaRPr>
          </a:p>
          <a:p>
            <a:pPr lvl="1">
              <a:buFont typeface="Wingdings" panose="05000000000000000000" pitchFamily="2" charset="2"/>
              <a:buChar char="§"/>
            </a:pPr>
            <a:r>
              <a:rPr lang="en-US" sz="2800" dirty="0">
                <a:latin typeface="Candara" panose="020E0502030303020204" pitchFamily="34" charset="0"/>
              </a:rPr>
              <a:t>Avoiding the pits falls of wickedness our self - 2 Peter 3:17-18</a:t>
            </a:r>
            <a:endParaRPr lang="en-US" sz="2600" dirty="0">
              <a:latin typeface="Candara" panose="020E0502030303020204" pitchFamily="34" charset="0"/>
            </a:endParaRPr>
          </a:p>
          <a:p>
            <a:pPr lvl="1">
              <a:buFont typeface="Wingdings" panose="05000000000000000000" pitchFamily="2" charset="2"/>
              <a:buChar char="§"/>
            </a:pPr>
            <a:r>
              <a:rPr lang="en-US" sz="2800" dirty="0">
                <a:latin typeface="Candara" panose="020E0502030303020204" pitchFamily="34" charset="0"/>
              </a:rPr>
              <a:t>And </a:t>
            </a:r>
            <a:r>
              <a:rPr lang="en-US" sz="2800">
                <a:latin typeface="Candara" panose="020E0502030303020204" pitchFamily="34" charset="0"/>
              </a:rPr>
              <a:t>clearly identifying </a:t>
            </a:r>
            <a:r>
              <a:rPr lang="en-US" sz="2800" dirty="0">
                <a:latin typeface="Candara" panose="020E0502030303020204" pitchFamily="34" charset="0"/>
              </a:rPr>
              <a:t>wickedness in others and</a:t>
            </a:r>
            <a:r>
              <a:rPr lang="en-US" sz="2800" i="1" dirty="0">
                <a:latin typeface="Candara" panose="020E0502030303020204" pitchFamily="34" charset="0"/>
              </a:rPr>
              <a:t> </a:t>
            </a:r>
            <a:r>
              <a:rPr lang="en-US" sz="2800" i="1" u="sng" dirty="0">
                <a:latin typeface="Candara" panose="020E0502030303020204" pitchFamily="34" charset="0"/>
              </a:rPr>
              <a:t>warning</a:t>
            </a:r>
            <a:r>
              <a:rPr lang="en-US" sz="2800" i="1" dirty="0">
                <a:latin typeface="Candara" panose="020E0502030303020204" pitchFamily="34" charset="0"/>
              </a:rPr>
              <a:t> </a:t>
            </a:r>
            <a:r>
              <a:rPr lang="en-US" sz="2800" dirty="0">
                <a:latin typeface="Candara" panose="020E0502030303020204" pitchFamily="34" charset="0"/>
              </a:rPr>
              <a:t>them</a:t>
            </a:r>
          </a:p>
          <a:p>
            <a:pPr lvl="2">
              <a:buFont typeface="Wingdings" panose="05000000000000000000" pitchFamily="2" charset="2"/>
              <a:buChar char="§"/>
            </a:pPr>
            <a:r>
              <a:rPr lang="en-US" sz="2600" dirty="0">
                <a:latin typeface="Candara" panose="020E0502030303020204" pitchFamily="34" charset="0"/>
              </a:rPr>
              <a:t>Ezekiel 33:7-9; 1 Thessalonians 5:14</a:t>
            </a:r>
          </a:p>
          <a:p>
            <a:pPr>
              <a:buFont typeface="Wingdings" panose="05000000000000000000" pitchFamily="2" charset="2"/>
              <a:buChar char="§"/>
            </a:pPr>
            <a:endParaRPr lang="en-US" sz="2800" b="1" dirty="0">
              <a:latin typeface="Candara" panose="020E0502030303020204" pitchFamily="34" charset="0"/>
            </a:endParaRPr>
          </a:p>
          <a:p>
            <a:pPr marL="45720" indent="0">
              <a:buNone/>
            </a:pPr>
            <a:endParaRPr lang="en-US" dirty="0"/>
          </a:p>
        </p:txBody>
      </p:sp>
      <p:sp>
        <p:nvSpPr>
          <p:cNvPr id="4" name="Slide Number Placeholder 3">
            <a:extLst>
              <a:ext uri="{FF2B5EF4-FFF2-40B4-BE49-F238E27FC236}">
                <a16:creationId xmlns:a16="http://schemas.microsoft.com/office/drawing/2014/main" id="{0FB4610E-D6FC-4B1E-A08E-E67254A4B067}"/>
              </a:ext>
            </a:extLst>
          </p:cNvPr>
          <p:cNvSpPr>
            <a:spLocks noGrp="1"/>
          </p:cNvSpPr>
          <p:nvPr>
            <p:ph type="sldNum" sz="quarter" idx="12"/>
          </p:nvPr>
        </p:nvSpPr>
        <p:spPr/>
        <p:txBody>
          <a:bodyPr/>
          <a:lstStyle/>
          <a:p>
            <a:fld id="{F36C87F6-986D-49E6-AF40-1B3A1EE8064D}" type="slidenum">
              <a:rPr lang="en-US" smtClean="0"/>
              <a:t>2</a:t>
            </a:fld>
            <a:endParaRPr lang="en-US"/>
          </a:p>
        </p:txBody>
      </p:sp>
    </p:spTree>
    <p:extLst>
      <p:ext uri="{BB962C8B-B14F-4D97-AF65-F5344CB8AC3E}">
        <p14:creationId xmlns:p14="http://schemas.microsoft.com/office/powerpoint/2010/main" val="1982292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par>
                          <p:cTn id="37" fill="hold">
                            <p:stCondLst>
                              <p:cond delay="125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Forsake God’s Law </a:t>
            </a:r>
            <a:r>
              <a:rPr lang="en-US" sz="2400" b="1" dirty="0">
                <a:latin typeface="Candara" panose="020E0502030303020204" pitchFamily="34" charset="0"/>
              </a:rPr>
              <a:t>- </a:t>
            </a:r>
            <a:r>
              <a:rPr lang="en-US" sz="2400" dirty="0">
                <a:latin typeface="Candara" panose="020E0502030303020204" pitchFamily="34" charset="0"/>
              </a:rPr>
              <a:t>psalms 119:53</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688405" cy="4572000"/>
          </a:xfrm>
        </p:spPr>
        <p:txBody>
          <a:bodyPr>
            <a:normAutofit/>
          </a:bodyPr>
          <a:lstStyle/>
          <a:p>
            <a:pPr marL="45720" indent="0">
              <a:buNone/>
            </a:pPr>
            <a:r>
              <a:rPr lang="en-US" sz="3200" b="1" dirty="0">
                <a:latin typeface="Candara" panose="020E0502030303020204" pitchFamily="34" charset="0"/>
              </a:rPr>
              <a:t>The wicked transgress God’s law </a:t>
            </a:r>
            <a:r>
              <a:rPr lang="en-US" sz="3200" dirty="0">
                <a:latin typeface="Candara" panose="020E0502030303020204" pitchFamily="34" charset="0"/>
              </a:rPr>
              <a:t>- 1 John 3:4</a:t>
            </a:r>
          </a:p>
          <a:p>
            <a:pPr marL="45720" indent="0">
              <a:buNone/>
            </a:pPr>
            <a:r>
              <a:rPr lang="en-US" sz="3200" b="1" i="1" dirty="0">
                <a:latin typeface="Candara" panose="020E0502030303020204" pitchFamily="34" charset="0"/>
              </a:rPr>
              <a:t>“…the whole world lieth in wickedness</a:t>
            </a:r>
            <a:r>
              <a:rPr lang="en-US" sz="3200" dirty="0">
                <a:latin typeface="Candara" panose="020E0502030303020204" pitchFamily="34" charset="0"/>
              </a:rPr>
              <a:t>” - 1 John 5:19</a:t>
            </a:r>
          </a:p>
          <a:p>
            <a:pPr marL="45720" indent="0">
              <a:buNone/>
            </a:pPr>
            <a:r>
              <a:rPr lang="en-US" sz="3200" b="1" dirty="0">
                <a:latin typeface="Candara" panose="020E0502030303020204" pitchFamily="34" charset="0"/>
              </a:rPr>
              <a:t>It is not necessary to forsake all the law to be wicked</a:t>
            </a:r>
            <a:endParaRPr lang="en-US" sz="2800" dirty="0">
              <a:latin typeface="Candara" panose="020E0502030303020204" pitchFamily="34" charset="0"/>
            </a:endParaRPr>
          </a:p>
          <a:p>
            <a:pPr lvl="1">
              <a:buFont typeface="Wingdings" panose="05000000000000000000" pitchFamily="2" charset="2"/>
              <a:buChar char="§"/>
            </a:pPr>
            <a:r>
              <a:rPr lang="en-US" sz="2800" dirty="0">
                <a:latin typeface="Candara" panose="020E0502030303020204" pitchFamily="34" charset="0"/>
              </a:rPr>
              <a:t>Simon - Acts 8:13-24</a:t>
            </a:r>
          </a:p>
          <a:p>
            <a:pPr marL="45720" indent="0">
              <a:buNone/>
            </a:pPr>
            <a:r>
              <a:rPr lang="en-US" sz="3200" b="1" dirty="0">
                <a:latin typeface="Candara" panose="020E0502030303020204" pitchFamily="34" charset="0"/>
              </a:rPr>
              <a:t>The wicked must forsake his evil way and return to God who is gracious to forgive</a:t>
            </a:r>
          </a:p>
          <a:p>
            <a:pPr lvl="1">
              <a:buFont typeface="Wingdings" panose="05000000000000000000" pitchFamily="2" charset="2"/>
              <a:buChar char="§"/>
            </a:pPr>
            <a:r>
              <a:rPr lang="en-US" sz="2800" dirty="0">
                <a:latin typeface="Candara" panose="020E0502030303020204" pitchFamily="34" charset="0"/>
              </a:rPr>
              <a:t>Isaiah 55:7 </a:t>
            </a:r>
          </a:p>
          <a:p>
            <a:pPr marL="45720" indent="0">
              <a:buNone/>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1877A552-C4E9-4ED6-A072-223CB7B1FAEE}"/>
              </a:ext>
            </a:extLst>
          </p:cNvPr>
          <p:cNvSpPr>
            <a:spLocks noGrp="1"/>
          </p:cNvSpPr>
          <p:nvPr>
            <p:ph type="sldNum" sz="quarter" idx="12"/>
          </p:nvPr>
        </p:nvSpPr>
        <p:spPr/>
        <p:txBody>
          <a:bodyPr/>
          <a:lstStyle/>
          <a:p>
            <a:fld id="{F36C87F6-986D-49E6-AF40-1B3A1EE8064D}" type="slidenum">
              <a:rPr lang="en-US" smtClean="0"/>
              <a:t>3</a:t>
            </a:fld>
            <a:endParaRPr lang="en-US"/>
          </a:p>
        </p:txBody>
      </p:sp>
    </p:spTree>
    <p:extLst>
      <p:ext uri="{BB962C8B-B14F-4D97-AF65-F5344CB8AC3E}">
        <p14:creationId xmlns:p14="http://schemas.microsoft.com/office/powerpoint/2010/main" val="181696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Are filled with pride </a:t>
            </a:r>
            <a:r>
              <a:rPr lang="en-US" sz="2400" b="1" dirty="0">
                <a:latin typeface="Candara" panose="020E0502030303020204" pitchFamily="34" charset="0"/>
              </a:rPr>
              <a:t>- </a:t>
            </a:r>
            <a:r>
              <a:rPr lang="en-US" sz="2400" dirty="0">
                <a:latin typeface="Candara" panose="020E0502030303020204" pitchFamily="34" charset="0"/>
              </a:rPr>
              <a:t>psalms 10:4</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688405" cy="4724400"/>
          </a:xfrm>
        </p:spPr>
        <p:txBody>
          <a:bodyPr>
            <a:normAutofit/>
          </a:bodyPr>
          <a:lstStyle/>
          <a:p>
            <a:pPr marL="45720" indent="0">
              <a:buNone/>
            </a:pPr>
            <a:r>
              <a:rPr lang="en-US" sz="3200" b="1" dirty="0">
                <a:latin typeface="Candara" panose="020E0502030303020204" pitchFamily="34" charset="0"/>
              </a:rPr>
              <a:t>Pride is an inflated estimate of one’s own accomplishments</a:t>
            </a:r>
          </a:p>
          <a:p>
            <a:pPr marL="45720" indent="0">
              <a:buNone/>
            </a:pPr>
            <a:r>
              <a:rPr lang="en-US" sz="3200" b="1" dirty="0">
                <a:latin typeface="Candara" panose="020E0502030303020204" pitchFamily="34" charset="0"/>
              </a:rPr>
              <a:t>Pride hardens the heart &amp; prevents one from seeking God</a:t>
            </a:r>
          </a:p>
          <a:p>
            <a:pPr marL="45720" indent="0">
              <a:buNone/>
            </a:pPr>
            <a:r>
              <a:rPr lang="en-US" sz="3200" b="1" dirty="0">
                <a:latin typeface="Candara" panose="020E0502030303020204" pitchFamily="34" charset="0"/>
              </a:rPr>
              <a:t>God hates pride </a:t>
            </a:r>
            <a:r>
              <a:rPr lang="en-US" sz="3200" dirty="0">
                <a:latin typeface="Candara" panose="020E0502030303020204" pitchFamily="34" charset="0"/>
              </a:rPr>
              <a:t>- Proverbs 6:16-17; 8:13</a:t>
            </a:r>
          </a:p>
          <a:p>
            <a:pPr marL="45720" indent="0">
              <a:buNone/>
            </a:pPr>
            <a:r>
              <a:rPr lang="en-US" sz="3200" b="1" dirty="0">
                <a:latin typeface="Candara" panose="020E0502030303020204" pitchFamily="34" charset="0"/>
              </a:rPr>
              <a:t>Pride brings destruction to its owner…</a:t>
            </a:r>
          </a:p>
          <a:p>
            <a:pPr lvl="1">
              <a:buFont typeface="Wingdings" panose="05000000000000000000" pitchFamily="2" charset="2"/>
              <a:buChar char="§"/>
            </a:pPr>
            <a:r>
              <a:rPr lang="en-US" sz="2800" dirty="0">
                <a:latin typeface="Candara" panose="020E0502030303020204" pitchFamily="34" charset="0"/>
              </a:rPr>
              <a:t>It goes before destruction and a fall - Proverbs 16:18</a:t>
            </a:r>
          </a:p>
          <a:p>
            <a:pPr lvl="1">
              <a:buFont typeface="Wingdings" panose="05000000000000000000" pitchFamily="2" charset="2"/>
              <a:buChar char="§"/>
            </a:pPr>
            <a:r>
              <a:rPr lang="en-US" sz="2800" dirty="0">
                <a:latin typeface="Candara" panose="020E0502030303020204" pitchFamily="34" charset="0"/>
              </a:rPr>
              <a:t>It caused King Nebuchadnezzar to fall - Daniel 4:29-37</a:t>
            </a:r>
          </a:p>
          <a:p>
            <a:pPr lvl="1">
              <a:buFont typeface="Wingdings" panose="05000000000000000000" pitchFamily="2" charset="2"/>
              <a:buChar char="§"/>
            </a:pPr>
            <a:r>
              <a:rPr lang="en-US" sz="2800" dirty="0">
                <a:latin typeface="Candara" panose="020E0502030303020204" pitchFamily="34" charset="0"/>
              </a:rPr>
              <a:t>Those who exalt themselves will be humbled - Matthew 23:12</a:t>
            </a:r>
          </a:p>
          <a:p>
            <a:pPr marL="45720" indent="0">
              <a:buNone/>
            </a:pPr>
            <a:r>
              <a:rPr lang="en-US" sz="3200" b="1" dirty="0">
                <a:latin typeface="Candara" panose="020E0502030303020204" pitchFamily="34" charset="0"/>
              </a:rPr>
              <a:t>The humble hearted seek and obey God </a:t>
            </a:r>
            <a:r>
              <a:rPr lang="en-US" sz="3200" dirty="0">
                <a:latin typeface="Candara" panose="020E0502030303020204" pitchFamily="34" charset="0"/>
              </a:rPr>
              <a:t>- 1 Peter 5:5-7</a:t>
            </a:r>
          </a:p>
          <a:p>
            <a:pPr lvl="1">
              <a:buFont typeface="Wingdings" panose="05000000000000000000" pitchFamily="2" charset="2"/>
              <a:buChar char="§"/>
            </a:pPr>
            <a:endParaRPr lang="en-US" sz="2800" dirty="0">
              <a:latin typeface="Candara" panose="020E0502030303020204" pitchFamily="34" charset="0"/>
            </a:endParaRP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9EC09419-0022-40E6-891E-446F1BDF9E49}"/>
              </a:ext>
            </a:extLst>
          </p:cNvPr>
          <p:cNvSpPr>
            <a:spLocks noGrp="1"/>
          </p:cNvSpPr>
          <p:nvPr>
            <p:ph type="sldNum" sz="quarter" idx="12"/>
          </p:nvPr>
        </p:nvSpPr>
        <p:spPr/>
        <p:txBody>
          <a:bodyPr/>
          <a:lstStyle/>
          <a:p>
            <a:fld id="{F36C87F6-986D-49E6-AF40-1B3A1EE8064D}" type="slidenum">
              <a:rPr lang="en-US" smtClean="0"/>
              <a:t>4</a:t>
            </a:fld>
            <a:endParaRPr lang="en-US"/>
          </a:p>
        </p:txBody>
      </p:sp>
    </p:spTree>
    <p:extLst>
      <p:ext uri="{BB962C8B-B14F-4D97-AF65-F5344CB8AC3E}">
        <p14:creationId xmlns:p14="http://schemas.microsoft.com/office/powerpoint/2010/main" val="102771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Are perverse </a:t>
            </a:r>
            <a:r>
              <a:rPr lang="en-US" sz="2400" b="1" dirty="0">
                <a:latin typeface="Candara" panose="020E0502030303020204" pitchFamily="34" charset="0"/>
              </a:rPr>
              <a:t>- </a:t>
            </a:r>
            <a:r>
              <a:rPr lang="en-US" sz="2400" dirty="0">
                <a:latin typeface="Candara" panose="020E0502030303020204" pitchFamily="34" charset="0"/>
              </a:rPr>
              <a:t>proverbs 2:14</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688405" cy="4572000"/>
          </a:xfrm>
        </p:spPr>
        <p:txBody>
          <a:bodyPr>
            <a:normAutofit/>
          </a:bodyPr>
          <a:lstStyle/>
          <a:p>
            <a:pPr marL="45720" indent="0">
              <a:buNone/>
            </a:pPr>
            <a:r>
              <a:rPr lang="en-US" sz="3200" b="1" dirty="0">
                <a:latin typeface="Candara" panose="020E0502030303020204" pitchFamily="34" charset="0"/>
              </a:rPr>
              <a:t>Perversity is a turning from what is right or straight</a:t>
            </a:r>
          </a:p>
          <a:p>
            <a:pPr marL="45720" indent="0">
              <a:buNone/>
            </a:pPr>
            <a:r>
              <a:rPr lang="en-US" sz="3200" b="1" dirty="0">
                <a:latin typeface="Candara" panose="020E0502030303020204" pitchFamily="34" charset="0"/>
              </a:rPr>
              <a:t>Perversity is usually intentional</a:t>
            </a:r>
          </a:p>
          <a:p>
            <a:pPr marL="45720" indent="0">
              <a:buNone/>
            </a:pPr>
            <a:r>
              <a:rPr lang="en-US" sz="3200" b="1" dirty="0">
                <a:latin typeface="Candara" panose="020E0502030303020204" pitchFamily="34" charset="0"/>
              </a:rPr>
              <a:t>The wicked speak perverse things </a:t>
            </a:r>
            <a:r>
              <a:rPr lang="en-US" sz="3200" dirty="0">
                <a:latin typeface="Candara" panose="020E0502030303020204" pitchFamily="34" charset="0"/>
              </a:rPr>
              <a:t>- Proverbs 10:32</a:t>
            </a:r>
          </a:p>
          <a:p>
            <a:pPr marL="45720" indent="0">
              <a:buNone/>
            </a:pPr>
            <a:r>
              <a:rPr lang="en-US" sz="3200" b="1" dirty="0">
                <a:latin typeface="Candara" panose="020E0502030303020204" pitchFamily="34" charset="0"/>
              </a:rPr>
              <a:t>Perversity is an abomination to God - </a:t>
            </a:r>
            <a:r>
              <a:rPr lang="en-US" sz="3200" dirty="0">
                <a:latin typeface="Candara" panose="020E0502030303020204" pitchFamily="34" charset="0"/>
              </a:rPr>
              <a:t>Proverbs 3:32</a:t>
            </a:r>
          </a:p>
          <a:p>
            <a:pPr lvl="1">
              <a:buFont typeface="Wingdings" panose="05000000000000000000" pitchFamily="2" charset="2"/>
              <a:buChar char="§"/>
            </a:pPr>
            <a:r>
              <a:rPr lang="en-US" sz="2800" dirty="0">
                <a:latin typeface="Candara" panose="020E0502030303020204" pitchFamily="34" charset="0"/>
              </a:rPr>
              <a:t>Galatians 1:6-9 - </a:t>
            </a:r>
            <a:r>
              <a:rPr lang="en-US" sz="2800" b="1" i="1" dirty="0">
                <a:latin typeface="Candara" panose="020E0502030303020204" pitchFamily="34" charset="0"/>
              </a:rPr>
              <a:t>“another gospel: Which is not another”</a:t>
            </a: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E8069221-C4ED-4C94-8D89-0A963D4D07F3}"/>
              </a:ext>
            </a:extLst>
          </p:cNvPr>
          <p:cNvSpPr>
            <a:spLocks noGrp="1"/>
          </p:cNvSpPr>
          <p:nvPr>
            <p:ph type="sldNum" sz="quarter" idx="12"/>
          </p:nvPr>
        </p:nvSpPr>
        <p:spPr/>
        <p:txBody>
          <a:bodyPr/>
          <a:lstStyle/>
          <a:p>
            <a:fld id="{F36C87F6-986D-49E6-AF40-1B3A1EE8064D}" type="slidenum">
              <a:rPr lang="en-US" smtClean="0"/>
              <a:t>5</a:t>
            </a:fld>
            <a:endParaRPr lang="en-US"/>
          </a:p>
        </p:txBody>
      </p:sp>
    </p:spTree>
    <p:extLst>
      <p:ext uri="{BB962C8B-B14F-4D97-AF65-F5344CB8AC3E}">
        <p14:creationId xmlns:p14="http://schemas.microsoft.com/office/powerpoint/2010/main" val="82838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 Gives heed to false lips </a:t>
            </a:r>
            <a:r>
              <a:rPr lang="en-US" sz="2400" b="1" dirty="0">
                <a:latin typeface="Candara" panose="020E0502030303020204" pitchFamily="34" charset="0"/>
              </a:rPr>
              <a:t>- </a:t>
            </a:r>
            <a:r>
              <a:rPr lang="en-US" sz="2400" dirty="0">
                <a:latin typeface="Candara" panose="020E0502030303020204" pitchFamily="34" charset="0"/>
              </a:rPr>
              <a:t>proverbs 17:4</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688405" cy="4572000"/>
          </a:xfrm>
        </p:spPr>
        <p:txBody>
          <a:bodyPr>
            <a:normAutofit/>
          </a:bodyPr>
          <a:lstStyle/>
          <a:p>
            <a:pPr marL="45720" indent="0">
              <a:buNone/>
            </a:pPr>
            <a:r>
              <a:rPr lang="en-US" sz="3200" b="1" dirty="0">
                <a:latin typeface="Candara" panose="020E0502030303020204" pitchFamily="34" charset="0"/>
              </a:rPr>
              <a:t>The wicked heed wicked advice and counsel and have no desire to please God</a:t>
            </a:r>
          </a:p>
          <a:p>
            <a:pPr marL="45720" indent="0">
              <a:buNone/>
            </a:pPr>
            <a:r>
              <a:rPr lang="en-US" sz="3200" b="1" dirty="0">
                <a:latin typeface="Candara" panose="020E0502030303020204" pitchFamily="34" charset="0"/>
              </a:rPr>
              <a:t>They walk in the counsel of the ungodly </a:t>
            </a:r>
            <a:r>
              <a:rPr lang="en-US" sz="3200" dirty="0">
                <a:latin typeface="Candara" panose="020E0502030303020204" pitchFamily="34" charset="0"/>
              </a:rPr>
              <a:t>- Psalms 1:1-3</a:t>
            </a:r>
          </a:p>
          <a:p>
            <a:pPr marL="45720" indent="0">
              <a:buNone/>
            </a:pPr>
            <a:r>
              <a:rPr lang="en-US" sz="3200" b="1" dirty="0">
                <a:latin typeface="Candara" panose="020E0502030303020204" pitchFamily="34" charset="0"/>
              </a:rPr>
              <a:t>They refuse to receive instruction from the Godly</a:t>
            </a:r>
          </a:p>
          <a:p>
            <a:pPr lvl="1">
              <a:buFont typeface="Wingdings" panose="05000000000000000000" pitchFamily="2" charset="2"/>
              <a:buChar char="§"/>
            </a:pPr>
            <a:r>
              <a:rPr lang="en-US" sz="2800" dirty="0">
                <a:latin typeface="Candara" panose="020E0502030303020204" pitchFamily="34" charset="0"/>
              </a:rPr>
              <a:t>Matthew 13:13-15; Hebrews 5:11-12</a:t>
            </a:r>
          </a:p>
          <a:p>
            <a:pPr marL="45720" indent="0">
              <a:buNone/>
            </a:pPr>
            <a:r>
              <a:rPr lang="en-US" sz="3200" b="1" dirty="0">
                <a:latin typeface="Candara" panose="020E0502030303020204" pitchFamily="34" charset="0"/>
              </a:rPr>
              <a:t>They condemn the righteous and justify the wicked and both are an abomination to God</a:t>
            </a:r>
          </a:p>
          <a:p>
            <a:pPr lvl="1">
              <a:buFont typeface="Wingdings" panose="05000000000000000000" pitchFamily="2" charset="2"/>
              <a:buChar char="§"/>
            </a:pPr>
            <a:r>
              <a:rPr lang="en-US" sz="2800" dirty="0">
                <a:latin typeface="Candara" panose="020E0502030303020204" pitchFamily="34" charset="0"/>
              </a:rPr>
              <a:t>Proverbs 17:15</a:t>
            </a:r>
            <a:r>
              <a:rPr lang="en-US" sz="2800" b="1" dirty="0">
                <a:latin typeface="Candara" panose="020E0502030303020204" pitchFamily="34" charset="0"/>
              </a:rPr>
              <a:t> </a:t>
            </a:r>
          </a:p>
          <a:p>
            <a:pPr lvl="1">
              <a:buFont typeface="Wingdings" panose="05000000000000000000" pitchFamily="2" charset="2"/>
              <a:buChar char="§"/>
            </a:pPr>
            <a:endParaRPr lang="en-US" sz="2800" dirty="0">
              <a:latin typeface="Candara" panose="020E0502030303020204" pitchFamily="34" charset="0"/>
            </a:endParaRPr>
          </a:p>
          <a:p>
            <a:pPr marL="45720" indent="0">
              <a:buNone/>
            </a:pPr>
            <a:endParaRPr lang="en-US" sz="2800" b="1" dirty="0">
              <a:latin typeface="Candara" panose="020E0502030303020204" pitchFamily="34" charset="0"/>
            </a:endParaRP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66767151-13F8-4D72-81B5-9F6BEEAA0860}"/>
              </a:ext>
            </a:extLst>
          </p:cNvPr>
          <p:cNvSpPr>
            <a:spLocks noGrp="1"/>
          </p:cNvSpPr>
          <p:nvPr>
            <p:ph type="sldNum" sz="quarter" idx="12"/>
          </p:nvPr>
        </p:nvSpPr>
        <p:spPr/>
        <p:txBody>
          <a:bodyPr/>
          <a:lstStyle/>
          <a:p>
            <a:fld id="{F36C87F6-986D-49E6-AF40-1B3A1EE8064D}" type="slidenum">
              <a:rPr lang="en-US" smtClean="0"/>
              <a:t>6</a:t>
            </a:fld>
            <a:endParaRPr lang="en-US"/>
          </a:p>
        </p:txBody>
      </p:sp>
    </p:spTree>
    <p:extLst>
      <p:ext uri="{BB962C8B-B14F-4D97-AF65-F5344CB8AC3E}">
        <p14:creationId xmlns:p14="http://schemas.microsoft.com/office/powerpoint/2010/main" val="2491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Give deceitful counsel </a:t>
            </a:r>
            <a:r>
              <a:rPr lang="en-US" sz="2400" b="1" dirty="0">
                <a:latin typeface="Candara" panose="020E0502030303020204" pitchFamily="34" charset="0"/>
              </a:rPr>
              <a:t>- </a:t>
            </a:r>
            <a:r>
              <a:rPr lang="en-US" sz="2400" dirty="0">
                <a:latin typeface="Candara" panose="020E0502030303020204" pitchFamily="34" charset="0"/>
              </a:rPr>
              <a:t>proverbs 12:5; 15:28</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459805" cy="4572000"/>
          </a:xfrm>
        </p:spPr>
        <p:txBody>
          <a:bodyPr>
            <a:normAutofit/>
          </a:bodyPr>
          <a:lstStyle/>
          <a:p>
            <a:pPr marL="45720" indent="0">
              <a:buNone/>
            </a:pPr>
            <a:r>
              <a:rPr lang="en-US" sz="3200" b="1" dirty="0">
                <a:latin typeface="Candara" panose="020E0502030303020204" pitchFamily="34" charset="0"/>
              </a:rPr>
              <a:t>The wicked advises others to practice evil</a:t>
            </a:r>
          </a:p>
          <a:p>
            <a:pPr lvl="1">
              <a:buFont typeface="Wingdings" panose="05000000000000000000" pitchFamily="2" charset="2"/>
              <a:buChar char="§"/>
            </a:pPr>
            <a:r>
              <a:rPr lang="en-US" sz="2800" dirty="0">
                <a:latin typeface="Candara" panose="020E0502030303020204" pitchFamily="34" charset="0"/>
              </a:rPr>
              <a:t>Proverbs 14:14-16; 24-27</a:t>
            </a:r>
          </a:p>
          <a:p>
            <a:pPr marL="45720" indent="0">
              <a:buNone/>
            </a:pPr>
            <a:r>
              <a:rPr lang="en-US" sz="3200" b="1" dirty="0">
                <a:latin typeface="Candara" panose="020E0502030303020204" pitchFamily="34" charset="0"/>
              </a:rPr>
              <a:t>The wicked pervert and deny God’s counsel as did Satan with Eve</a:t>
            </a:r>
          </a:p>
          <a:p>
            <a:pPr lvl="1">
              <a:buFont typeface="Wingdings" panose="05000000000000000000" pitchFamily="2" charset="2"/>
              <a:buChar char="§"/>
            </a:pPr>
            <a:r>
              <a:rPr lang="en-US" sz="2800" dirty="0">
                <a:latin typeface="Candara" panose="020E0502030303020204" pitchFamily="34" charset="0"/>
              </a:rPr>
              <a:t>Genesis 3:1-4</a:t>
            </a:r>
          </a:p>
          <a:p>
            <a:pPr marL="45720" indent="0">
              <a:buNone/>
            </a:pPr>
            <a:r>
              <a:rPr lang="en-US" sz="3200" b="1" dirty="0">
                <a:latin typeface="Candara" panose="020E0502030303020204" pitchFamily="34" charset="0"/>
              </a:rPr>
              <a:t>Even though the </a:t>
            </a:r>
            <a:r>
              <a:rPr lang="en-US" sz="3200" b="1" i="1" dirty="0">
                <a:latin typeface="Candara" panose="020E0502030303020204" pitchFamily="34" charset="0"/>
              </a:rPr>
              <a:t>“</a:t>
            </a:r>
            <a:r>
              <a:rPr lang="en-US" sz="3200" b="1" i="1" u="sng" dirty="0">
                <a:latin typeface="Candara" panose="020E0502030303020204" pitchFamily="34" charset="0"/>
              </a:rPr>
              <a:t>lips of the righteous know what is acceptable</a:t>
            </a:r>
            <a:r>
              <a:rPr lang="en-US" sz="3200" b="1" i="1" dirty="0">
                <a:latin typeface="Candara" panose="020E0502030303020204" pitchFamily="34" charset="0"/>
              </a:rPr>
              <a:t>”</a:t>
            </a:r>
            <a:r>
              <a:rPr lang="en-US" sz="3200" b="1" dirty="0">
                <a:latin typeface="Candara" panose="020E0502030303020204" pitchFamily="34" charset="0"/>
              </a:rPr>
              <a:t> - the wicked will not heed wise counsel</a:t>
            </a:r>
          </a:p>
          <a:p>
            <a:pPr lvl="1">
              <a:buFont typeface="Wingdings" panose="05000000000000000000" pitchFamily="2" charset="2"/>
              <a:buChar char="§"/>
            </a:pPr>
            <a:r>
              <a:rPr lang="en-US" sz="2800" dirty="0">
                <a:latin typeface="Candara" panose="020E0502030303020204" pitchFamily="34" charset="0"/>
              </a:rPr>
              <a:t>Proverbs 10:32</a:t>
            </a: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3007437F-9970-438A-8F8C-6903270941DB}"/>
              </a:ext>
            </a:extLst>
          </p:cNvPr>
          <p:cNvSpPr>
            <a:spLocks noGrp="1"/>
          </p:cNvSpPr>
          <p:nvPr>
            <p:ph type="sldNum" sz="quarter" idx="12"/>
          </p:nvPr>
        </p:nvSpPr>
        <p:spPr/>
        <p:txBody>
          <a:bodyPr/>
          <a:lstStyle/>
          <a:p>
            <a:fld id="{F36C87F6-986D-49E6-AF40-1B3A1EE8064D}" type="slidenum">
              <a:rPr lang="en-US" smtClean="0"/>
              <a:t>7</a:t>
            </a:fld>
            <a:endParaRPr lang="en-US"/>
          </a:p>
        </p:txBody>
      </p:sp>
    </p:spTree>
    <p:extLst>
      <p:ext uri="{BB962C8B-B14F-4D97-AF65-F5344CB8AC3E}">
        <p14:creationId xmlns:p14="http://schemas.microsoft.com/office/powerpoint/2010/main" val="64123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are like a troubled sea </a:t>
            </a:r>
            <a:r>
              <a:rPr lang="en-US" sz="2400" b="1" dirty="0">
                <a:latin typeface="Candara" panose="020E0502030303020204" pitchFamily="34" charset="0"/>
              </a:rPr>
              <a:t>- </a:t>
            </a:r>
            <a:r>
              <a:rPr lang="en-US" sz="2400" dirty="0">
                <a:latin typeface="Candara" panose="020E0502030303020204" pitchFamily="34" charset="0"/>
              </a:rPr>
              <a:t>Isaiah 57:20</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688405" cy="4572000"/>
          </a:xfrm>
        </p:spPr>
        <p:txBody>
          <a:bodyPr>
            <a:normAutofit/>
          </a:bodyPr>
          <a:lstStyle/>
          <a:p>
            <a:pPr marL="45720" indent="0">
              <a:buNone/>
            </a:pPr>
            <a:r>
              <a:rPr lang="en-US" sz="3200" b="1" dirty="0">
                <a:latin typeface="Candara" panose="020E0502030303020204" pitchFamily="34" charset="0"/>
              </a:rPr>
              <a:t>The wicked live a life of trouble, turmoil and chaos</a:t>
            </a:r>
          </a:p>
          <a:p>
            <a:pPr marL="45720" indent="0">
              <a:buNone/>
            </a:pPr>
            <a:r>
              <a:rPr lang="en-US" sz="3200" b="1" dirty="0">
                <a:latin typeface="Candara" panose="020E0502030303020204" pitchFamily="34" charset="0"/>
              </a:rPr>
              <a:t>They are troubled and restless in heart </a:t>
            </a:r>
            <a:r>
              <a:rPr lang="en-US" sz="3200" b="1">
                <a:latin typeface="Candara" panose="020E0502030303020204" pitchFamily="34" charset="0"/>
              </a:rPr>
              <a:t>- they </a:t>
            </a:r>
            <a:r>
              <a:rPr lang="en-US" sz="3200" b="1" dirty="0">
                <a:latin typeface="Candara" panose="020E0502030303020204" pitchFamily="34" charset="0"/>
              </a:rPr>
              <a:t>have no peace </a:t>
            </a:r>
          </a:p>
          <a:p>
            <a:pPr lvl="1">
              <a:buFont typeface="Wingdings" panose="05000000000000000000" pitchFamily="2" charset="2"/>
              <a:buChar char="§"/>
            </a:pPr>
            <a:r>
              <a:rPr lang="en-US" sz="2800" dirty="0">
                <a:latin typeface="Candara" panose="020E0502030303020204" pitchFamily="34" charset="0"/>
              </a:rPr>
              <a:t>Isaiah 57:21 </a:t>
            </a:r>
          </a:p>
          <a:p>
            <a:pPr marL="45720" indent="0">
              <a:buNone/>
            </a:pPr>
            <a:r>
              <a:rPr lang="en-US" sz="3200" b="1" dirty="0">
                <a:latin typeface="Candara" panose="020E0502030303020204" pitchFamily="34" charset="0"/>
              </a:rPr>
              <a:t>As a stormy sea is full of dirt and mire, the wicked continue in their wicked deeds and urge others to follow them</a:t>
            </a:r>
          </a:p>
          <a:p>
            <a:pPr lvl="1">
              <a:buFont typeface="Wingdings" panose="05000000000000000000" pitchFamily="2" charset="2"/>
              <a:buChar char="§"/>
            </a:pPr>
            <a:r>
              <a:rPr lang="en-US" sz="2800" dirty="0">
                <a:latin typeface="Candara" panose="020E0502030303020204" pitchFamily="34" charset="0"/>
              </a:rPr>
              <a:t>Proverbs 1:10-16</a:t>
            </a:r>
          </a:p>
          <a:p>
            <a:pPr marL="45720" indent="0">
              <a:buNone/>
            </a:pPr>
            <a:r>
              <a:rPr lang="en-US" sz="3200" b="1" dirty="0">
                <a:latin typeface="Candara" panose="020E0502030303020204" pitchFamily="34" charset="0"/>
              </a:rPr>
              <a:t>The wicked will reap what they sow </a:t>
            </a:r>
            <a:r>
              <a:rPr lang="en-US" sz="3200" dirty="0">
                <a:latin typeface="Candara" panose="020E0502030303020204" pitchFamily="34" charset="0"/>
              </a:rPr>
              <a:t>- Galatians 6:7-8</a:t>
            </a:r>
          </a:p>
          <a:p>
            <a:pPr lvl="1">
              <a:buFont typeface="Wingdings" panose="05000000000000000000" pitchFamily="2" charset="2"/>
              <a:buChar char="§"/>
            </a:pPr>
            <a:r>
              <a:rPr lang="en-US" sz="2800" dirty="0">
                <a:latin typeface="Candara" panose="020E0502030303020204" pitchFamily="34" charset="0"/>
              </a:rPr>
              <a:t>They sow to the flesh and reap corruption</a:t>
            </a: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067953F8-1CBE-411F-A5C1-574BF8CC54BD}"/>
              </a:ext>
            </a:extLst>
          </p:cNvPr>
          <p:cNvSpPr>
            <a:spLocks noGrp="1"/>
          </p:cNvSpPr>
          <p:nvPr>
            <p:ph type="sldNum" sz="quarter" idx="12"/>
          </p:nvPr>
        </p:nvSpPr>
        <p:spPr/>
        <p:txBody>
          <a:bodyPr/>
          <a:lstStyle/>
          <a:p>
            <a:fld id="{F36C87F6-986D-49E6-AF40-1B3A1EE8064D}" type="slidenum">
              <a:rPr lang="en-US" smtClean="0"/>
              <a:t>8</a:t>
            </a:fld>
            <a:endParaRPr lang="en-US"/>
          </a:p>
        </p:txBody>
      </p:sp>
    </p:spTree>
    <p:extLst>
      <p:ext uri="{BB962C8B-B14F-4D97-AF65-F5344CB8AC3E}">
        <p14:creationId xmlns:p14="http://schemas.microsoft.com/office/powerpoint/2010/main" val="196152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AB97-8855-4608-9442-2EFB2D1B8982}"/>
              </a:ext>
            </a:extLst>
          </p:cNvPr>
          <p:cNvSpPr>
            <a:spLocks noGrp="1"/>
          </p:cNvSpPr>
          <p:nvPr>
            <p:ph type="title"/>
          </p:nvPr>
        </p:nvSpPr>
        <p:spPr>
          <a:xfrm>
            <a:off x="847737" y="264128"/>
            <a:ext cx="10112967" cy="868362"/>
          </a:xfrm>
        </p:spPr>
        <p:txBody>
          <a:bodyPr/>
          <a:lstStyle/>
          <a:p>
            <a:r>
              <a:rPr lang="en-US" b="1" dirty="0">
                <a:latin typeface="Candara" panose="020E0502030303020204" pitchFamily="34" charset="0"/>
              </a:rPr>
              <a:t>Reap wages that lead to sin </a:t>
            </a:r>
            <a:r>
              <a:rPr lang="en-US" sz="2400" b="1" dirty="0">
                <a:latin typeface="Candara" panose="020E0502030303020204" pitchFamily="34" charset="0"/>
              </a:rPr>
              <a:t>- </a:t>
            </a:r>
            <a:r>
              <a:rPr lang="en-US" sz="2400" dirty="0">
                <a:latin typeface="Candara" panose="020E0502030303020204" pitchFamily="34" charset="0"/>
              </a:rPr>
              <a:t>proverbs 10:16</a:t>
            </a:r>
          </a:p>
        </p:txBody>
      </p:sp>
      <p:sp>
        <p:nvSpPr>
          <p:cNvPr id="3" name="Content Placeholder 2">
            <a:extLst>
              <a:ext uri="{FF2B5EF4-FFF2-40B4-BE49-F238E27FC236}">
                <a16:creationId xmlns:a16="http://schemas.microsoft.com/office/drawing/2014/main" id="{9D4890AB-99DA-4950-8D85-39CD302528B6}"/>
              </a:ext>
            </a:extLst>
          </p:cNvPr>
          <p:cNvSpPr>
            <a:spLocks noGrp="1"/>
          </p:cNvSpPr>
          <p:nvPr>
            <p:ph idx="1"/>
          </p:nvPr>
        </p:nvSpPr>
        <p:spPr>
          <a:xfrm>
            <a:off x="816207" y="1600200"/>
            <a:ext cx="10993205" cy="4572000"/>
          </a:xfrm>
        </p:spPr>
        <p:txBody>
          <a:bodyPr>
            <a:normAutofit/>
          </a:bodyPr>
          <a:lstStyle/>
          <a:p>
            <a:pPr marL="45720" indent="0">
              <a:buNone/>
            </a:pPr>
            <a:r>
              <a:rPr lang="en-US" sz="3200" b="1" dirty="0">
                <a:latin typeface="Candara" panose="020E0502030303020204" pitchFamily="34" charset="0"/>
              </a:rPr>
              <a:t>The writer contrasts the fruit of the righteous and the wicked</a:t>
            </a:r>
          </a:p>
          <a:p>
            <a:pPr lvl="1">
              <a:buFont typeface="Wingdings" panose="05000000000000000000" pitchFamily="2" charset="2"/>
              <a:buChar char="§"/>
            </a:pPr>
            <a:r>
              <a:rPr lang="en-US" sz="2800" dirty="0">
                <a:latin typeface="Candara" panose="020E0502030303020204" pitchFamily="34" charset="0"/>
              </a:rPr>
              <a:t>Romans 6:23 </a:t>
            </a:r>
          </a:p>
          <a:p>
            <a:pPr marL="45720" indent="0">
              <a:buNone/>
            </a:pPr>
            <a:r>
              <a:rPr lang="en-US" sz="3200" b="1" dirty="0">
                <a:latin typeface="Candara" panose="020E0502030303020204" pitchFamily="34" charset="0"/>
              </a:rPr>
              <a:t>We are known by our </a:t>
            </a:r>
            <a:r>
              <a:rPr lang="en-US" sz="3200" b="1" i="1" u="sng" dirty="0">
                <a:latin typeface="Candara" panose="020E0502030303020204" pitchFamily="34" charset="0"/>
              </a:rPr>
              <a:t>fruits</a:t>
            </a:r>
            <a:r>
              <a:rPr lang="en-US" sz="3200" b="1" dirty="0">
                <a:latin typeface="Candara" panose="020E0502030303020204" pitchFamily="34" charset="0"/>
              </a:rPr>
              <a:t> </a:t>
            </a:r>
            <a:r>
              <a:rPr lang="en-US" sz="3200" dirty="0">
                <a:latin typeface="Candara" panose="020E0502030303020204" pitchFamily="34" charset="0"/>
              </a:rPr>
              <a:t>- Matthew 7:15-20; John 15:1-6</a:t>
            </a:r>
          </a:p>
          <a:p>
            <a:pPr marL="45720" indent="0">
              <a:buNone/>
            </a:pPr>
            <a:r>
              <a:rPr lang="en-US" sz="3200" b="1" dirty="0">
                <a:latin typeface="Candara" panose="020E0502030303020204" pitchFamily="34" charset="0"/>
              </a:rPr>
              <a:t>Those who DO NOT bring forth the </a:t>
            </a:r>
            <a:r>
              <a:rPr lang="en-US" sz="3200" b="1" i="1" dirty="0">
                <a:latin typeface="Candara" panose="020E0502030303020204" pitchFamily="34" charset="0"/>
              </a:rPr>
              <a:t>“</a:t>
            </a:r>
            <a:r>
              <a:rPr lang="en-US" sz="3200" b="1" i="1" u="sng" dirty="0">
                <a:latin typeface="Candara" panose="020E0502030303020204" pitchFamily="34" charset="0"/>
              </a:rPr>
              <a:t>fruit of the Spirit</a:t>
            </a:r>
            <a:r>
              <a:rPr lang="en-US" sz="3200" b="1" i="1" dirty="0">
                <a:latin typeface="Candara" panose="020E0502030303020204" pitchFamily="34" charset="0"/>
              </a:rPr>
              <a:t>” </a:t>
            </a:r>
            <a:r>
              <a:rPr lang="en-US" sz="3200" b="1" dirty="0">
                <a:latin typeface="Candara" panose="020E0502030303020204" pitchFamily="34" charset="0"/>
              </a:rPr>
              <a:t>are wicked in God’s sight </a:t>
            </a:r>
            <a:r>
              <a:rPr lang="en-US" sz="3200" dirty="0">
                <a:latin typeface="Candara" panose="020E0502030303020204" pitchFamily="34" charset="0"/>
              </a:rPr>
              <a:t>- Galatians 5:22-23</a:t>
            </a:r>
          </a:p>
          <a:p>
            <a:pPr marL="45720" indent="0">
              <a:buNone/>
            </a:pPr>
            <a:r>
              <a:rPr lang="en-US" sz="3200" b="1" dirty="0">
                <a:latin typeface="Candara" panose="020E0502030303020204" pitchFamily="34" charset="0"/>
              </a:rPr>
              <a:t>God will tell the wicked </a:t>
            </a:r>
            <a:r>
              <a:rPr lang="en-US" sz="3200" b="1" i="1" dirty="0">
                <a:latin typeface="Candara" panose="020E0502030303020204" pitchFamily="34" charset="0"/>
              </a:rPr>
              <a:t>“</a:t>
            </a:r>
            <a:r>
              <a:rPr lang="en-US" sz="3200" b="1" i="1" u="sng" dirty="0">
                <a:latin typeface="Candara" panose="020E0502030303020204" pitchFamily="34" charset="0"/>
              </a:rPr>
              <a:t>I never knew you: depart from m</a:t>
            </a:r>
            <a:r>
              <a:rPr lang="en-US" sz="3200" b="1" i="1" dirty="0">
                <a:latin typeface="Candara" panose="020E0502030303020204" pitchFamily="34" charset="0"/>
              </a:rPr>
              <a:t>e”</a:t>
            </a:r>
            <a:r>
              <a:rPr lang="en-US" sz="3200" b="1" dirty="0">
                <a:latin typeface="Candara" panose="020E0502030303020204" pitchFamily="34" charset="0"/>
              </a:rPr>
              <a:t> </a:t>
            </a:r>
          </a:p>
          <a:p>
            <a:pPr lvl="1">
              <a:buFont typeface="Wingdings" panose="05000000000000000000" pitchFamily="2" charset="2"/>
              <a:buChar char="§"/>
            </a:pPr>
            <a:r>
              <a:rPr lang="en-US" sz="2800">
                <a:latin typeface="Candara" panose="020E0502030303020204" pitchFamily="34" charset="0"/>
              </a:rPr>
              <a:t>Matthew 7:21-23</a:t>
            </a:r>
            <a:endParaRPr lang="en-US" sz="2800" dirty="0">
              <a:latin typeface="Candara" panose="020E0502030303020204" pitchFamily="34" charset="0"/>
            </a:endParaRPr>
          </a:p>
        </p:txBody>
      </p:sp>
      <p:sp>
        <p:nvSpPr>
          <p:cNvPr id="4" name="Rectangle 3">
            <a:extLst>
              <a:ext uri="{FF2B5EF4-FFF2-40B4-BE49-F238E27FC236}">
                <a16:creationId xmlns:a16="http://schemas.microsoft.com/office/drawing/2014/main" id="{5AA20066-8E3A-4D9C-BD14-43B9C1C0C709}"/>
              </a:ext>
            </a:extLst>
          </p:cNvPr>
          <p:cNvSpPr/>
          <p:nvPr/>
        </p:nvSpPr>
        <p:spPr>
          <a:xfrm rot="16200000">
            <a:off x="-1366498" y="2475068"/>
            <a:ext cx="3256020" cy="830997"/>
          </a:xfrm>
          <a:prstGeom prst="rect">
            <a:avLst/>
          </a:prstGeom>
          <a:noFill/>
        </p:spPr>
        <p:txBody>
          <a:bodyPr wrap="none" lIns="91440" tIns="45720" rIns="91440" bIns="45720">
            <a:spAutoFit/>
          </a:bodyPr>
          <a:lstStyle/>
          <a:p>
            <a:pPr algn="ctr"/>
            <a:r>
              <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Wicked</a:t>
            </a:r>
          </a:p>
        </p:txBody>
      </p:sp>
      <p:sp>
        <p:nvSpPr>
          <p:cNvPr id="5" name="Arrow: Bent 4">
            <a:extLst>
              <a:ext uri="{FF2B5EF4-FFF2-40B4-BE49-F238E27FC236}">
                <a16:creationId xmlns:a16="http://schemas.microsoft.com/office/drawing/2014/main" id="{D3354AAD-BF2A-4E4D-A290-90C0432846FF}"/>
              </a:ext>
            </a:extLst>
          </p:cNvPr>
          <p:cNvSpPr/>
          <p:nvPr/>
        </p:nvSpPr>
        <p:spPr>
          <a:xfrm>
            <a:off x="206607" y="654270"/>
            <a:ext cx="609600" cy="5715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6" name="Slide Number Placeholder 5">
            <a:extLst>
              <a:ext uri="{FF2B5EF4-FFF2-40B4-BE49-F238E27FC236}">
                <a16:creationId xmlns:a16="http://schemas.microsoft.com/office/drawing/2014/main" id="{AA350CAC-B660-4F71-8786-04E582047484}"/>
              </a:ext>
            </a:extLst>
          </p:cNvPr>
          <p:cNvSpPr>
            <a:spLocks noGrp="1"/>
          </p:cNvSpPr>
          <p:nvPr>
            <p:ph type="sldNum" sz="quarter" idx="12"/>
          </p:nvPr>
        </p:nvSpPr>
        <p:spPr/>
        <p:txBody>
          <a:bodyPr/>
          <a:lstStyle/>
          <a:p>
            <a:fld id="{F36C87F6-986D-49E6-AF40-1B3A1EE8064D}" type="slidenum">
              <a:rPr lang="en-US" smtClean="0"/>
              <a:t>9</a:t>
            </a:fld>
            <a:endParaRPr lang="en-US"/>
          </a:p>
        </p:txBody>
      </p:sp>
    </p:spTree>
    <p:extLst>
      <p:ext uri="{BB962C8B-B14F-4D97-AF65-F5344CB8AC3E}">
        <p14:creationId xmlns:p14="http://schemas.microsoft.com/office/powerpoint/2010/main" val="3677390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European continent presentation (widescreen).potx" id="{93DEBF6E-C676-4C72-9DD7-621273DDECFE}" vid="{719760C6-CFEC-4778-9111-FACB3746580C}"/>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European continent presentation (widescreen)</Template>
  <TotalTime>492</TotalTime>
  <Words>3597</Words>
  <Application>Microsoft Office PowerPoint</Application>
  <PresentationFormat>Custom</PresentationFormat>
  <Paragraphs>170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Candara</vt:lpstr>
      <vt:lpstr>Century Gothic</vt:lpstr>
      <vt:lpstr>Wingdings</vt:lpstr>
      <vt:lpstr>Continental Europe 16x9</vt:lpstr>
      <vt:lpstr>The Ways of the wicked</vt:lpstr>
      <vt:lpstr>Introduction</vt:lpstr>
      <vt:lpstr>Forsake God’s Law - psalms 119:53</vt:lpstr>
      <vt:lpstr>Are filled with pride - psalms 10:4</vt:lpstr>
      <vt:lpstr>Are perverse - proverbs 2:14</vt:lpstr>
      <vt:lpstr> Gives heed to false lips - proverbs 17:4</vt:lpstr>
      <vt:lpstr>Give deceitful counsel - proverbs 12:5; 15:28</vt:lpstr>
      <vt:lpstr>are like a troubled sea - Isaiah 57:20</vt:lpstr>
      <vt:lpstr>Reap wages that lead to sin - proverbs 10:16</vt:lpstr>
      <vt:lpstr>are like a troubled sea - Isaiah 57:20</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Ways of the wicked</dc:title>
  <dc:creator>Tommy McClure</dc:creator>
  <cp:lastModifiedBy>Tommy McClure</cp:lastModifiedBy>
  <cp:revision>78</cp:revision>
  <cp:lastPrinted>2020-01-19T23:41:55Z</cp:lastPrinted>
  <dcterms:created xsi:type="dcterms:W3CDTF">2020-01-18T23:51:50Z</dcterms:created>
  <dcterms:modified xsi:type="dcterms:W3CDTF">2020-01-20T18:40:03Z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