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1" r:id="rId3"/>
    <p:sldId id="279" r:id="rId4"/>
    <p:sldId id="277" r:id="rId5"/>
    <p:sldId id="278" r:id="rId6"/>
    <p:sldId id="280" r:id="rId7"/>
    <p:sldId id="281" r:id="rId8"/>
    <p:sldId id="282" r:id="rId9"/>
    <p:sldId id="283" r:id="rId10"/>
    <p:sldId id="284" r:id="rId11"/>
    <p:sldId id="298" r:id="rId12"/>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my McClure" initials="TM" lastIdx="2" clrIdx="0">
    <p:extLst>
      <p:ext uri="{19B8F6BF-5375-455C-9EA6-DF929625EA0E}">
        <p15:presenceInfo xmlns:p15="http://schemas.microsoft.com/office/powerpoint/2012/main" userId="5f57beb918c8a4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565" autoAdjust="0"/>
  </p:normalViewPr>
  <p:slideViewPr>
    <p:cSldViewPr>
      <p:cViewPr varScale="1">
        <p:scale>
          <a:sx n="79" d="100"/>
          <a:sy n="79" d="100"/>
        </p:scale>
        <p:origin x="1776" y="90"/>
      </p:cViewPr>
      <p:guideLst>
        <p:guide pos="3839"/>
        <p:guide orient="horz" pos="2160"/>
      </p:guideLst>
    </p:cSldViewPr>
  </p:slideViewPr>
  <p:notesTextViewPr>
    <p:cViewPr>
      <p:scale>
        <a:sx n="1" d="1"/>
        <a:sy n="1" d="1"/>
      </p:scale>
      <p:origin x="0" y="0"/>
    </p:cViewPr>
  </p:notesTextViewPr>
  <p:notesViewPr>
    <p:cSldViewPr>
      <p:cViewPr varScale="1">
        <p:scale>
          <a:sx n="83" d="100"/>
          <a:sy n="83" d="100"/>
        </p:scale>
        <p:origin x="3816" y="-126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28FCA9C-FF92-4024-BDEC-A6D3B663DC09}" type="datetimeFigureOut">
              <a:rPr lang="en-US"/>
              <a:t>1/20/2020</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2AB877-E7B1-4681-847E-D0918612832B}" type="datetimeFigureOut">
              <a:rPr lang="en-US"/>
              <a:t>1/20/2020</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269988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b="1" i="1" dirty="0"/>
          </a:p>
        </p:txBody>
      </p:sp>
      <p:sp>
        <p:nvSpPr>
          <p:cNvPr id="4" name="Slide Number Placeholder 3"/>
          <p:cNvSpPr>
            <a:spLocks noGrp="1"/>
          </p:cNvSpPr>
          <p:nvPr>
            <p:ph type="sldNum" sz="quarter" idx="5"/>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682906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126427" y="4495800"/>
            <a:ext cx="6883973" cy="455911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615754" indent="-620545">
              <a:defRPr>
                <a:solidFill>
                  <a:schemeClr val="tx1"/>
                </a:solidFill>
                <a:latin typeface="Century Gothic" panose="020B0502020202020204" pitchFamily="34" charset="0"/>
              </a:defRPr>
            </a:lvl2pPr>
            <a:lvl3pPr marL="2486855" indent="-496434">
              <a:defRPr>
                <a:solidFill>
                  <a:schemeClr val="tx1"/>
                </a:solidFill>
                <a:latin typeface="Century Gothic" panose="020B0502020202020204" pitchFamily="34" charset="0"/>
              </a:defRPr>
            </a:lvl3pPr>
            <a:lvl4pPr marL="3479726" indent="-496434">
              <a:defRPr>
                <a:solidFill>
                  <a:schemeClr val="tx1"/>
                </a:solidFill>
                <a:latin typeface="Century Gothic" panose="020B0502020202020204" pitchFamily="34" charset="0"/>
              </a:defRPr>
            </a:lvl4pPr>
            <a:lvl5pPr marL="4474937" indent="-496434">
              <a:defRPr>
                <a:solidFill>
                  <a:schemeClr val="tx1"/>
                </a:solidFill>
                <a:latin typeface="Century Gothic" panose="020B0502020202020204" pitchFamily="34" charset="0"/>
              </a:defRPr>
            </a:lvl5pPr>
            <a:lvl6pPr marL="5149339" indent="-496434" defTabSz="674402" eaLnBrk="0" fontAlgn="base" hangingPunct="0">
              <a:spcBef>
                <a:spcPct val="0"/>
              </a:spcBef>
              <a:spcAft>
                <a:spcPct val="0"/>
              </a:spcAft>
              <a:defRPr>
                <a:solidFill>
                  <a:schemeClr val="tx1"/>
                </a:solidFill>
                <a:latin typeface="Century Gothic" panose="020B0502020202020204" pitchFamily="34" charset="0"/>
              </a:defRPr>
            </a:lvl6pPr>
            <a:lvl7pPr marL="5823743" indent="-496434" defTabSz="674402" eaLnBrk="0" fontAlgn="base" hangingPunct="0">
              <a:spcBef>
                <a:spcPct val="0"/>
              </a:spcBef>
              <a:spcAft>
                <a:spcPct val="0"/>
              </a:spcAft>
              <a:defRPr>
                <a:solidFill>
                  <a:schemeClr val="tx1"/>
                </a:solidFill>
                <a:latin typeface="Century Gothic" panose="020B0502020202020204" pitchFamily="34" charset="0"/>
              </a:defRPr>
            </a:lvl7pPr>
            <a:lvl8pPr marL="6498143" indent="-496434" defTabSz="674402" eaLnBrk="0" fontAlgn="base" hangingPunct="0">
              <a:spcBef>
                <a:spcPct val="0"/>
              </a:spcBef>
              <a:spcAft>
                <a:spcPct val="0"/>
              </a:spcAft>
              <a:defRPr>
                <a:solidFill>
                  <a:schemeClr val="tx1"/>
                </a:solidFill>
                <a:latin typeface="Century Gothic" panose="020B0502020202020204" pitchFamily="34" charset="0"/>
              </a:defRPr>
            </a:lvl8pPr>
            <a:lvl9pPr marL="7172544" indent="-496434" defTabSz="674402"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11</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6055" y="4560570"/>
            <a:ext cx="6900545" cy="4320540"/>
          </a:xfrm>
        </p:spPr>
        <p:txBody>
          <a:bodyPr/>
          <a:lstStyle/>
          <a:p>
            <a:endParaRPr lang="en-US" dirty="0"/>
          </a:p>
        </p:txBody>
      </p:sp>
      <p:sp>
        <p:nvSpPr>
          <p:cNvPr id="4" name="Slide Number Placeholder 3"/>
          <p:cNvSpPr>
            <a:spLocks noGrp="1"/>
          </p:cNvSpPr>
          <p:nvPr>
            <p:ph type="sldNum" sz="quarter" idx="5"/>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1247775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8787" y="4560570"/>
            <a:ext cx="6397625" cy="4320540"/>
          </a:xfrm>
        </p:spPr>
        <p:txBody>
          <a:bodyPr/>
          <a:lstStyle/>
          <a:p>
            <a:r>
              <a:rPr lang="en-US" b="1" dirty="0"/>
              <a:t>Lev. 19:1-2 </a:t>
            </a:r>
            <a:r>
              <a:rPr lang="en-US" dirty="0"/>
              <a:t>- And the LORD spake unto Moses, saying, 2 Speak unto all the congregation of the children of Israel, and say unto them, </a:t>
            </a:r>
            <a:r>
              <a:rPr lang="en-US" b="1" dirty="0"/>
              <a:t>Ye shall be holy: for I the LORD your God am holy.</a:t>
            </a:r>
          </a:p>
          <a:p>
            <a:r>
              <a:rPr lang="en-US" b="1" dirty="0"/>
              <a:t>Lev. 11:44 </a:t>
            </a:r>
            <a:r>
              <a:rPr lang="en-US" b="0" dirty="0"/>
              <a:t>- For I am the LORD your God: ye shall therefore sanctify yourselves, and </a:t>
            </a:r>
            <a:r>
              <a:rPr lang="en-US" b="1" dirty="0"/>
              <a:t>ye shall be holy; for I am holy</a:t>
            </a:r>
            <a:r>
              <a:rPr lang="en-US" b="0" dirty="0"/>
              <a:t>: neither shall ye defile yourselves with any manner of creeping thing that </a:t>
            </a:r>
            <a:r>
              <a:rPr lang="en-US" b="0" dirty="0" err="1"/>
              <a:t>creepeth</a:t>
            </a:r>
            <a:r>
              <a:rPr lang="en-US" b="0" dirty="0"/>
              <a:t> upon the earth.</a:t>
            </a:r>
          </a:p>
          <a:p>
            <a:r>
              <a:rPr lang="en-US" b="1" dirty="0"/>
              <a:t>1 Cor. 7:3</a:t>
            </a:r>
            <a:r>
              <a:rPr lang="en-US" b="0" dirty="0"/>
              <a:t>4 - There is difference also between a wife and a virgin. The unmarried woman </a:t>
            </a:r>
            <a:r>
              <a:rPr lang="en-US" b="0" dirty="0" err="1"/>
              <a:t>careth</a:t>
            </a:r>
            <a:r>
              <a:rPr lang="en-US" b="0" dirty="0"/>
              <a:t> for the things of the Lord, that she may be </a:t>
            </a:r>
            <a:r>
              <a:rPr lang="en-US" b="1" dirty="0"/>
              <a:t>holy both in body and in spirit</a:t>
            </a:r>
            <a:r>
              <a:rPr lang="en-US" b="0" dirty="0"/>
              <a:t>: but she that is married </a:t>
            </a:r>
            <a:r>
              <a:rPr lang="en-US" b="0" dirty="0" err="1"/>
              <a:t>careth</a:t>
            </a:r>
            <a:r>
              <a:rPr lang="en-US" b="0" dirty="0"/>
              <a:t> for the things of the world, how she may please her husband.</a:t>
            </a:r>
          </a:p>
        </p:txBody>
      </p:sp>
      <p:sp>
        <p:nvSpPr>
          <p:cNvPr id="4" name="Slide Number Placeholder 3"/>
          <p:cNvSpPr>
            <a:spLocks noGrp="1"/>
          </p:cNvSpPr>
          <p:nvPr>
            <p:ph type="sldNum" sz="quarter" idx="5"/>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4033066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8787" y="4560570"/>
            <a:ext cx="6397625" cy="4320540"/>
          </a:xfrm>
        </p:spPr>
        <p:txBody>
          <a:bodyPr/>
          <a:lstStyle/>
          <a:p>
            <a:r>
              <a:rPr lang="en-US" b="1" dirty="0"/>
              <a:t>Col. 3:16 </a:t>
            </a:r>
            <a:r>
              <a:rPr lang="en-US" dirty="0"/>
              <a:t>-  Let the word of Christ dwell in you richly in all wisdom; teaching and admonishing one another in psalms and hymns and spiritual songs, singing with grace in your hearts to the Lord.</a:t>
            </a:r>
          </a:p>
          <a:p>
            <a:r>
              <a:rPr lang="en-US" b="1" dirty="0"/>
              <a:t>Heb. 12:14 </a:t>
            </a:r>
            <a:r>
              <a:rPr lang="en-US" dirty="0"/>
              <a:t>- Follow peace with all men, and </a:t>
            </a:r>
            <a:r>
              <a:rPr lang="en-US" b="1" dirty="0"/>
              <a:t>holiness,</a:t>
            </a:r>
            <a:r>
              <a:rPr lang="en-US" dirty="0"/>
              <a:t> without which no man shall see the Lord: </a:t>
            </a:r>
          </a:p>
        </p:txBody>
      </p:sp>
      <p:sp>
        <p:nvSpPr>
          <p:cNvPr id="4" name="Slide Number Placeholder 3"/>
          <p:cNvSpPr>
            <a:spLocks noGrp="1"/>
          </p:cNvSpPr>
          <p:nvPr>
            <p:ph type="sldNum" sz="quarter" idx="5"/>
          </p:nvPr>
        </p:nvSpPr>
        <p:spPr/>
        <p:txBody>
          <a:bodyPr/>
          <a:lstStyle/>
          <a:p>
            <a:fld id="{69C971FF-EF28-4195-A575-329446EFAA55}" type="slidenum">
              <a:rPr lang="en-US" smtClean="0"/>
              <a:t>4</a:t>
            </a:fld>
            <a:endParaRPr lang="en-US" dirty="0"/>
          </a:p>
        </p:txBody>
      </p:sp>
    </p:spTree>
    <p:extLst>
      <p:ext uri="{BB962C8B-B14F-4D97-AF65-F5344CB8AC3E}">
        <p14:creationId xmlns:p14="http://schemas.microsoft.com/office/powerpoint/2010/main" val="1119881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560570"/>
            <a:ext cx="6858000" cy="4320540"/>
          </a:xfrm>
        </p:spPr>
        <p:txBody>
          <a:bodyPr/>
          <a:lstStyle/>
          <a:p>
            <a:r>
              <a:rPr lang="en-US" dirty="0"/>
              <a:t># 731 - </a:t>
            </a:r>
            <a:r>
              <a:rPr lang="en-US" b="1" i="1" dirty="0"/>
              <a:t>Songs of Faith and Praise</a:t>
            </a:r>
            <a:r>
              <a:rPr lang="en-US" dirty="0"/>
              <a:t>, Edited by Alton H. Howard, 3 verses - omits #3 above</a:t>
            </a:r>
          </a:p>
          <a:p>
            <a:r>
              <a:rPr lang="en-US" dirty="0"/>
              <a:t># 343 - </a:t>
            </a:r>
            <a:r>
              <a:rPr lang="en-US" b="1" i="1" dirty="0"/>
              <a:t>Songs of the Church</a:t>
            </a:r>
            <a:r>
              <a:rPr lang="en-US" dirty="0"/>
              <a:t>, Edited by Alton H. Howard, 3 verses - omits #3 above</a:t>
            </a:r>
          </a:p>
          <a:p>
            <a:r>
              <a:rPr lang="en-US" dirty="0"/>
              <a:t># 55 - </a:t>
            </a:r>
            <a:r>
              <a:rPr lang="en-US" b="1" i="1" dirty="0"/>
              <a:t>Sacred Selections For The Church</a:t>
            </a:r>
            <a:r>
              <a:rPr lang="en-US" dirty="0"/>
              <a:t>, Edited by Ellis J. Crum.- 3 verses - omits #3 above</a:t>
            </a:r>
          </a:p>
          <a:p>
            <a:r>
              <a:rPr lang="en-US" dirty="0"/>
              <a:t>#118 - </a:t>
            </a:r>
            <a:r>
              <a:rPr lang="en-US" b="1" i="1" dirty="0"/>
              <a:t>Hymns for Worship Revised</a:t>
            </a:r>
            <a:r>
              <a:rPr lang="en-US" dirty="0"/>
              <a:t>, Edited by R. J. Stevens and Dane Shepard, 3 verses - omits #3 above</a:t>
            </a:r>
          </a:p>
          <a:p>
            <a:r>
              <a:rPr lang="en-US" dirty="0"/>
              <a:t>______</a:t>
            </a:r>
          </a:p>
          <a:p>
            <a:r>
              <a:rPr lang="en-US" dirty="0"/>
              <a:t># 419 - </a:t>
            </a:r>
            <a:r>
              <a:rPr lang="en-US" b="1" i="1" dirty="0"/>
              <a:t>Christians Hymns Number Two </a:t>
            </a:r>
            <a:r>
              <a:rPr lang="en-US" dirty="0"/>
              <a:t>, Edited by L. O. Sanderson - includes # 3 above</a:t>
            </a:r>
          </a:p>
          <a:p>
            <a:r>
              <a:rPr lang="en-US" dirty="0"/>
              <a:t># 619 - </a:t>
            </a:r>
            <a:r>
              <a:rPr lang="en-US" b="1" i="1" dirty="0"/>
              <a:t>Praise for the Lord</a:t>
            </a:r>
            <a:r>
              <a:rPr lang="en-US" dirty="0"/>
              <a:t>, Edited by John P. Weigand. - includes #3 above</a:t>
            </a:r>
          </a:p>
          <a:p>
            <a:endParaRPr lang="en-US" dirty="0"/>
          </a:p>
          <a:p>
            <a:endParaRPr lang="en-US" dirty="0"/>
          </a:p>
        </p:txBody>
      </p:sp>
      <p:sp>
        <p:nvSpPr>
          <p:cNvPr id="4" name="Slide Number Placeholder 3"/>
          <p:cNvSpPr>
            <a:spLocks noGrp="1"/>
          </p:cNvSpPr>
          <p:nvPr>
            <p:ph type="sldNum" sz="quarter" idx="5"/>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1176466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199" y="4321175"/>
            <a:ext cx="7237307" cy="5051425"/>
          </a:xfrm>
        </p:spPr>
        <p:txBody>
          <a:bodyPr/>
          <a:lstStyle/>
          <a:p>
            <a:r>
              <a:rPr lang="en-US" sz="1300" b="1" i="1" dirty="0"/>
              <a:t>Take Time To Be Holy…</a:t>
            </a:r>
          </a:p>
          <a:p>
            <a:endParaRPr lang="en-US" sz="1300" b="1" i="1" dirty="0"/>
          </a:p>
          <a:p>
            <a:r>
              <a:rPr lang="en-US" sz="1300" b="1" i="1" dirty="0"/>
              <a:t>Speak off with Thy Lord </a:t>
            </a:r>
            <a:r>
              <a:rPr lang="en-US" sz="1300" b="1" dirty="0"/>
              <a:t>- </a:t>
            </a:r>
            <a:r>
              <a:rPr lang="en-US" sz="1300" b="1" u="sng" dirty="0"/>
              <a:t>Speak oft with God</a:t>
            </a:r>
            <a:r>
              <a:rPr lang="en-US" sz="1300" b="1" dirty="0"/>
              <a:t>:</a:t>
            </a:r>
          </a:p>
          <a:p>
            <a:r>
              <a:rPr lang="en-US" sz="1300" dirty="0"/>
              <a:t>Through prayer, where the Lord is ready to intercede. </a:t>
            </a:r>
          </a:p>
          <a:p>
            <a:r>
              <a:rPr lang="en-US" sz="1300" b="1" dirty="0"/>
              <a:t>1 Thess. 5:17 </a:t>
            </a:r>
            <a:r>
              <a:rPr lang="en-US" sz="1300" dirty="0"/>
              <a:t>- Pray without ceasing</a:t>
            </a:r>
          </a:p>
          <a:p>
            <a:r>
              <a:rPr lang="en-US" sz="1300" b="1" dirty="0"/>
              <a:t>Heb 4:14-16 </a:t>
            </a:r>
            <a:r>
              <a:rPr lang="en-US" sz="1300" dirty="0"/>
              <a:t>- Seeing then that we have a great high priest, that is passed into the heavens, Jesus the Son of God, let us hold fast our profession. 15 For we have not an high priest which cannot be touched with the feeling of our infirmities; but was in all points tempted like as we are, yet without sin. 16 Let us therefore come boldly unto the throne of grace, that we may obtain mercy, and find grace to help in time of need.</a:t>
            </a:r>
          </a:p>
          <a:p>
            <a:r>
              <a:rPr lang="en-US" sz="1300" b="1" dirty="0"/>
              <a:t>Heb. 7:25 </a:t>
            </a:r>
            <a:r>
              <a:rPr lang="en-US" sz="1300" dirty="0"/>
              <a:t>- Wherefore he is able also to save them to the uttermost that come unto God by him, seeing </a:t>
            </a:r>
            <a:r>
              <a:rPr lang="en-US" sz="1300" b="1" dirty="0"/>
              <a:t>he ever </a:t>
            </a:r>
            <a:r>
              <a:rPr lang="en-US" sz="1300" b="1" dirty="0" err="1"/>
              <a:t>liveth</a:t>
            </a:r>
            <a:r>
              <a:rPr lang="en-US" sz="1300" b="1" dirty="0"/>
              <a:t> to make intercession for them</a:t>
            </a:r>
            <a:r>
              <a:rPr lang="en-US" sz="1300" dirty="0"/>
              <a:t>.</a:t>
            </a:r>
          </a:p>
          <a:p>
            <a:endParaRPr lang="en-US" sz="1300" b="1" i="1" dirty="0"/>
          </a:p>
          <a:p>
            <a:r>
              <a:rPr lang="en-US" sz="1300" b="1" i="1" dirty="0"/>
              <a:t>Abide in Him always and feed on His word </a:t>
            </a:r>
            <a:r>
              <a:rPr lang="en-US" sz="1300" b="1" dirty="0"/>
              <a:t>- </a:t>
            </a:r>
            <a:r>
              <a:rPr lang="en-US" sz="1300" b="1" u="sng" dirty="0"/>
              <a:t>Abide in Christ and feed on His word</a:t>
            </a:r>
            <a:r>
              <a:rPr lang="en-US" sz="1300" b="1" dirty="0"/>
              <a:t>:</a:t>
            </a:r>
          </a:p>
          <a:p>
            <a:r>
              <a:rPr lang="en-US" sz="1300" dirty="0"/>
              <a:t>God’s Word, testifies of our gracious Lord?</a:t>
            </a:r>
          </a:p>
          <a:p>
            <a:r>
              <a:rPr lang="en-US" sz="1300" b="1" dirty="0"/>
              <a:t>2 </a:t>
            </a:r>
            <a:r>
              <a:rPr lang="nl-NL" sz="1300" b="1" dirty="0"/>
              <a:t>Jn. 9 </a:t>
            </a:r>
            <a:r>
              <a:rPr lang="nl-NL" sz="1300" dirty="0"/>
              <a:t>- </a:t>
            </a:r>
            <a:r>
              <a:rPr lang="en-US" sz="1300" dirty="0"/>
              <a:t>Whosoever </a:t>
            </a:r>
            <a:r>
              <a:rPr lang="en-US" sz="1300" dirty="0" err="1"/>
              <a:t>transgresseth</a:t>
            </a:r>
            <a:r>
              <a:rPr lang="en-US" sz="1300" dirty="0"/>
              <a:t>, and </a:t>
            </a:r>
            <a:r>
              <a:rPr lang="en-US" sz="1300" dirty="0" err="1"/>
              <a:t>abideth</a:t>
            </a:r>
            <a:r>
              <a:rPr lang="en-US" sz="1300" dirty="0"/>
              <a:t> not in the doctrine of Christ, hath not God. </a:t>
            </a:r>
            <a:r>
              <a:rPr lang="en-US" sz="1300" b="1" dirty="0"/>
              <a:t>He that </a:t>
            </a:r>
            <a:r>
              <a:rPr lang="en-US" sz="1300" b="1" dirty="0" err="1"/>
              <a:t>abideth</a:t>
            </a:r>
            <a:r>
              <a:rPr lang="en-US" sz="1300" b="1" dirty="0"/>
              <a:t> in the doctrine of Christ, he hath both the Father and the Son</a:t>
            </a:r>
            <a:r>
              <a:rPr lang="en-US" sz="1300" dirty="0"/>
              <a:t>.</a:t>
            </a:r>
          </a:p>
          <a:p>
            <a:r>
              <a:rPr lang="nl-NL" sz="1300" b="1" dirty="0"/>
              <a:t>Jn. 14:23 </a:t>
            </a:r>
            <a:r>
              <a:rPr lang="nl-NL" sz="1300" dirty="0"/>
              <a:t>- </a:t>
            </a:r>
            <a:r>
              <a:rPr lang="en-US" sz="1300" dirty="0"/>
              <a:t>Jesus answered and said unto him (Judas-</a:t>
            </a:r>
            <a:r>
              <a:rPr lang="en-US" sz="1200" b="0" i="0" u="none" strike="noStrike" kern="1200" baseline="0" dirty="0">
                <a:solidFill>
                  <a:schemeClr val="tx1">
                    <a:lumMod val="50000"/>
                  </a:schemeClr>
                </a:solidFill>
                <a:latin typeface="+mn-lt"/>
                <a:ea typeface="+mn-ea"/>
                <a:cs typeface="+mn-cs"/>
              </a:rPr>
              <a:t>Thaddaeus; cf. Matt. 10:3</a:t>
            </a:r>
            <a:r>
              <a:rPr lang="en-US" sz="1300" dirty="0"/>
              <a:t>), </a:t>
            </a:r>
            <a:r>
              <a:rPr lang="en-US" sz="1300" b="1" dirty="0"/>
              <a:t>If a man love me, he will keep my words: and my Father will love him, and we will come unto him, and make our abode with him.</a:t>
            </a:r>
            <a:endParaRPr lang="nl-NL" sz="1300" b="1" dirty="0"/>
          </a:p>
          <a:p>
            <a:r>
              <a:rPr lang="nl-NL" sz="1300" b="1" dirty="0"/>
              <a:t>Jn. 5:38-39 </a:t>
            </a:r>
            <a:r>
              <a:rPr lang="nl-NL" sz="1300" dirty="0"/>
              <a:t>- </a:t>
            </a:r>
            <a:r>
              <a:rPr lang="en-US" sz="1300" dirty="0"/>
              <a:t>And ye have not his word </a:t>
            </a:r>
            <a:r>
              <a:rPr lang="en-US" sz="1300" b="1" dirty="0"/>
              <a:t>abiding in you</a:t>
            </a:r>
            <a:r>
              <a:rPr lang="en-US" sz="1300" dirty="0"/>
              <a:t>: for whom he hath sent, him ye believe not. 39 </a:t>
            </a:r>
            <a:r>
              <a:rPr lang="en-US" sz="1300" b="1" dirty="0"/>
              <a:t>Search the scriptures</a:t>
            </a:r>
            <a:r>
              <a:rPr lang="en-US" sz="1300" dirty="0"/>
              <a:t>; for in them ye think ye have eternal life: and they are they which testify of me.</a:t>
            </a:r>
          </a:p>
          <a:p>
            <a:endParaRPr lang="en-US" sz="1300" b="1" i="1" dirty="0"/>
          </a:p>
          <a:p>
            <a:r>
              <a:rPr lang="en-US" sz="1300" b="1" i="1" dirty="0"/>
              <a:t>Make friends of God’s children, Help those who are weak </a:t>
            </a:r>
            <a:r>
              <a:rPr lang="en-US" sz="1300" b="1" dirty="0"/>
              <a:t>- </a:t>
            </a:r>
            <a:r>
              <a:rPr lang="en-US" sz="1300" b="1" u="sng" dirty="0"/>
              <a:t>Be friends of your brethren &amp; help the week</a:t>
            </a:r>
          </a:p>
          <a:p>
            <a:r>
              <a:rPr lang="en-US" sz="1300" dirty="0"/>
              <a:t>Be hospitable to all, especially our brethren; those we have never met:</a:t>
            </a:r>
          </a:p>
          <a:p>
            <a:r>
              <a:rPr lang="en-US" sz="1300" b="1" dirty="0"/>
              <a:t>Heb. 13:1-3</a:t>
            </a:r>
            <a:r>
              <a:rPr lang="en-US" sz="1300" dirty="0"/>
              <a:t> - </a:t>
            </a:r>
            <a:r>
              <a:rPr lang="en-US" sz="1300" b="1" dirty="0"/>
              <a:t>Let brotherly love continue</a:t>
            </a:r>
            <a:r>
              <a:rPr lang="en-US" sz="1300" dirty="0"/>
              <a:t>. 2 Be not forgetful to entertain (receive as guests - LS) strangers: for thereby some have entertained angels unawares. 3 Remember them that are in bonds, as bound with them; and them which suffer adversity, as being yourselves also in the body.</a:t>
            </a:r>
          </a:p>
          <a:p>
            <a:r>
              <a:rPr lang="en-US" sz="1300" b="1" dirty="0"/>
              <a:t>Gal. 6:1-2 </a:t>
            </a:r>
            <a:r>
              <a:rPr lang="en-US" sz="1300" dirty="0"/>
              <a:t>-Brethren, if a man be overtaken in a fault, ye which are spiritual, restore such an one in the spirit of meekness; considering thyself, lest thou also be tempted. {if: or, although} 2 Bear ye one another's burdens, and so fulfil the law of Christ. </a:t>
            </a:r>
            <a:r>
              <a:rPr lang="en-US" sz="1300" b="1" dirty="0"/>
              <a:t>10</a:t>
            </a:r>
            <a:r>
              <a:rPr lang="en-US" sz="1300" dirty="0"/>
              <a:t>  As we have therefore opportunity, let us do good unto all men, especially unto them who are of the household of faith.</a:t>
            </a:r>
          </a:p>
          <a:p>
            <a:r>
              <a:rPr lang="en-US" sz="1300" b="1" dirty="0"/>
              <a:t>Rom. 15:1 </a:t>
            </a:r>
            <a:r>
              <a:rPr lang="en-US" sz="1300" dirty="0"/>
              <a:t>- We then that are strong ought to </a:t>
            </a:r>
            <a:r>
              <a:rPr lang="en-US" sz="1300" b="1" dirty="0"/>
              <a:t>bear the infirmities (scruples) of the weak</a:t>
            </a:r>
            <a:r>
              <a:rPr lang="en-US" sz="1300" dirty="0"/>
              <a:t>, and not to please ourselves. - </a:t>
            </a:r>
            <a:r>
              <a:rPr lang="en-US" sz="1300" b="1" dirty="0"/>
              <a:t>Comment </a:t>
            </a:r>
            <a:r>
              <a:rPr lang="en-US" sz="1300" dirty="0"/>
              <a:t>- The strong are to consider the hesitations of the weak. This means there will come times when the strong must refrain from practicing an act that is clean due to it offending the weaker brother. Such selfless acts will be pleasing to our brethren rather than simply looking to please self.</a:t>
            </a:r>
          </a:p>
          <a:p>
            <a:r>
              <a:rPr lang="en-US" sz="1300" b="1" dirty="0"/>
              <a:t>1 Thess. 5:14 </a:t>
            </a:r>
            <a:r>
              <a:rPr lang="en-US" sz="1300" dirty="0"/>
              <a:t>- Now we exhort you, brethren, warn them that are unruly, </a:t>
            </a:r>
            <a:r>
              <a:rPr lang="en-US" sz="1300" b="1" dirty="0"/>
              <a:t>comfort the feebleminded, support the weak, be patient toward all men. - Comment - </a:t>
            </a:r>
            <a:r>
              <a:rPr lang="en-US" sz="1300" dirty="0"/>
              <a:t>A true definition of longsuffering is found in the writings of 1 and 2 Corinthians. Paul wrote a scathing rebuke to the Corinthians exhorting them to change their sinful ways and then waited a year (2 Cor. 8:10; 9:1-2) to see what the consequences of such teaching would be before he threatened more drastic measures (cf. 1 Cor. 4:21 and 2 Cor. 12:19-13:2).</a:t>
            </a:r>
          </a:p>
          <a:p>
            <a:endParaRPr lang="en-US" sz="1300" dirty="0"/>
          </a:p>
          <a:p>
            <a:r>
              <a:rPr lang="en-US" sz="1300" b="1" i="1" dirty="0"/>
              <a:t>Forgetting in nothing His blessing to seek </a:t>
            </a:r>
            <a:r>
              <a:rPr lang="en-US" sz="1300" dirty="0"/>
              <a:t>- </a:t>
            </a:r>
            <a:r>
              <a:rPr lang="en-US" sz="1300" b="1" u="sng" dirty="0"/>
              <a:t>Remember</a:t>
            </a:r>
            <a:r>
              <a:rPr lang="nl-NL" sz="1300" b="1" u="sng" dirty="0"/>
              <a:t> the revealed words - Seek His blessing (approval</a:t>
            </a:r>
            <a:r>
              <a:rPr lang="nl-NL" sz="1300" b="1" dirty="0"/>
              <a:t>)</a:t>
            </a:r>
          </a:p>
          <a:p>
            <a:r>
              <a:rPr lang="nl-NL" sz="1300" b="1" dirty="0"/>
              <a:t>Heb. 2:1-4 </a:t>
            </a:r>
            <a:r>
              <a:rPr lang="nl-NL" sz="1300" b="0" dirty="0"/>
              <a:t>- T</a:t>
            </a:r>
            <a:r>
              <a:rPr lang="en-US" sz="1300" b="0" dirty="0" err="1"/>
              <a:t>herefore</a:t>
            </a:r>
            <a:r>
              <a:rPr lang="en-US" sz="1300" b="0" dirty="0"/>
              <a:t> we ought to give the more earnest heed to the things which we have heard, lest at any time we should let them slip (drift away - NKJV).  2 For if the word spoken by angels was </a:t>
            </a:r>
            <a:r>
              <a:rPr lang="en-US" sz="1300" b="0" dirty="0" err="1"/>
              <a:t>stedfast</a:t>
            </a:r>
            <a:r>
              <a:rPr lang="en-US" sz="1300" b="0" dirty="0"/>
              <a:t>, and every transgression and disobedience received a just recompence of reward; 3 How shall we escape, if we neglect so great salvation; which at the first began to be spoken by the Lord, and was confirmed unto us by them that heard him;</a:t>
            </a:r>
          </a:p>
          <a:p>
            <a:r>
              <a:rPr lang="en-US" sz="1300" b="1" dirty="0"/>
              <a:t>Eph. 1:3-4 </a:t>
            </a:r>
            <a:r>
              <a:rPr lang="en-US" sz="1300" b="0" dirty="0"/>
              <a:t>- Blessed be the God and Father of our Lord Jesus Christ, who hath blessed us with all spiritual blessings in heavenly places in Christ: 4 According as he hath chosen us in him before the foundation of the world, </a:t>
            </a:r>
            <a:r>
              <a:rPr lang="en-US" sz="1300" b="1" u="sng" dirty="0"/>
              <a:t>that we should be holy and without blame before him in love</a:t>
            </a:r>
            <a:r>
              <a:rPr lang="en-US" sz="1300" b="0" dirty="0"/>
              <a:t>: 5 Having predestinated us unto the adoption of children by Jesus Christ to himself, according to the good pleasure of his will,</a:t>
            </a:r>
          </a:p>
          <a:p>
            <a:r>
              <a:rPr lang="en-US" sz="1300" b="1" dirty="0"/>
              <a:t>2 Pet. 1:12-21 - READ COMMENT</a:t>
            </a:r>
          </a:p>
        </p:txBody>
      </p:sp>
      <p:sp>
        <p:nvSpPr>
          <p:cNvPr id="4" name="Slide Number Placeholder 3"/>
          <p:cNvSpPr>
            <a:spLocks noGrp="1"/>
          </p:cNvSpPr>
          <p:nvPr>
            <p:ph type="sldNum" sz="quarter" idx="5"/>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2336652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199" y="4321175"/>
            <a:ext cx="7237307" cy="5127625"/>
          </a:xfrm>
        </p:spPr>
        <p:txBody>
          <a:bodyPr/>
          <a:lstStyle/>
          <a:p>
            <a:r>
              <a:rPr lang="en-US" sz="1300" b="1" i="1" dirty="0"/>
              <a:t>Take Time To Be Holy…</a:t>
            </a:r>
          </a:p>
          <a:p>
            <a:endParaRPr lang="en-US" sz="1300" b="1" i="1" dirty="0"/>
          </a:p>
          <a:p>
            <a:r>
              <a:rPr lang="en-US" sz="1300" b="1" i="1" dirty="0"/>
              <a:t>The world rushes on</a:t>
            </a:r>
            <a:r>
              <a:rPr lang="en-US" sz="1300" b="1" dirty="0"/>
              <a:t> - </a:t>
            </a:r>
            <a:r>
              <a:rPr lang="en-US" sz="1300" b="1" u="sng" dirty="0"/>
              <a:t>the pleasure mad world moves quickly without regard to God</a:t>
            </a:r>
          </a:p>
          <a:p>
            <a:r>
              <a:rPr lang="en-US" sz="1300" b="1" dirty="0"/>
              <a:t>1 Jn. 2:15-17 </a:t>
            </a:r>
            <a:r>
              <a:rPr lang="en-US" sz="1300" dirty="0"/>
              <a:t>- Love not the world, neither the things that are in the world. If any man love the world, the love of the Father is not in him. 16 For all that is in the world, the lust of the flesh, and the lust of the eyes, and the pride of life, is not of the Father, but is of the world. 17 And the world </a:t>
            </a:r>
            <a:r>
              <a:rPr lang="en-US" sz="1300" dirty="0" err="1"/>
              <a:t>passeth</a:t>
            </a:r>
            <a:r>
              <a:rPr lang="en-US" sz="1300" dirty="0"/>
              <a:t> away, and the lust thereof: but he that doeth the will of God </a:t>
            </a:r>
            <a:r>
              <a:rPr lang="en-US" sz="1300" dirty="0" err="1"/>
              <a:t>abideth</a:t>
            </a:r>
            <a:r>
              <a:rPr lang="en-US" sz="1300" dirty="0"/>
              <a:t> for ever.</a:t>
            </a:r>
          </a:p>
          <a:p>
            <a:r>
              <a:rPr lang="en-US" sz="1300" b="1" dirty="0"/>
              <a:t>Eccl. 2:1-16 - READ - COMMENT</a:t>
            </a:r>
          </a:p>
          <a:p>
            <a:r>
              <a:rPr lang="en-US" sz="1300" b="1" dirty="0"/>
              <a:t>Eccl. 12; 13-14 </a:t>
            </a:r>
            <a:r>
              <a:rPr lang="en-US" sz="1300" dirty="0"/>
              <a:t>- Let us hear the conclusion of the whole matter: Fear God, and keep his commandments: for this is the whole duty of man. 14 For God shall bring every work into judgment, with every secret thing, whether it be good, or whether it be evil.</a:t>
            </a:r>
          </a:p>
          <a:p>
            <a:endParaRPr lang="en-US" sz="1300" b="1" i="1" dirty="0"/>
          </a:p>
          <a:p>
            <a:pPr defTabSz="966612">
              <a:defRPr/>
            </a:pPr>
            <a:r>
              <a:rPr lang="en-US" sz="1300" b="1" i="1" dirty="0"/>
              <a:t>Spend much tine in secret. With Jesus along </a:t>
            </a:r>
            <a:r>
              <a:rPr lang="en-US" sz="1300" b="1" dirty="0"/>
              <a:t>- </a:t>
            </a:r>
            <a:r>
              <a:rPr lang="en-US" sz="1300" b="1" u="sng" dirty="0">
                <a:latin typeface="Candara" panose="020E0502030303020204" pitchFamily="34" charset="0"/>
              </a:rPr>
              <a:t>Spend time in prayer, study &amp; meditation on the One who is our perfect example</a:t>
            </a:r>
          </a:p>
          <a:p>
            <a:r>
              <a:rPr lang="en-US" sz="1300" dirty="0"/>
              <a:t>Christ is the perfect example, follow his example</a:t>
            </a:r>
          </a:p>
          <a:p>
            <a:r>
              <a:rPr lang="en-US" sz="1300" b="1" dirty="0"/>
              <a:t>1 Pet. 2:21-23 </a:t>
            </a:r>
            <a:r>
              <a:rPr lang="en-US" sz="1300" dirty="0"/>
              <a:t>- For even hereunto were ye called: because Christ also suffered for us, </a:t>
            </a:r>
            <a:r>
              <a:rPr lang="en-US" sz="1300" b="1" dirty="0"/>
              <a:t>leaving us an example, that ye should follow his steps</a:t>
            </a:r>
            <a:r>
              <a:rPr lang="en-US" sz="1300" dirty="0"/>
              <a:t>: 22 Who did no sin, neither was guile found in his mouth: 23 Who, when he was reviled, reviled not again; when he suffered, he threatened not; but committed himself to him that </a:t>
            </a:r>
            <a:r>
              <a:rPr lang="en-US" sz="1300" dirty="0" err="1"/>
              <a:t>judgeth</a:t>
            </a:r>
            <a:r>
              <a:rPr lang="en-US" sz="1300" dirty="0"/>
              <a:t> righteously:</a:t>
            </a:r>
          </a:p>
          <a:p>
            <a:r>
              <a:rPr lang="en-US" sz="1300" b="1" dirty="0"/>
              <a:t>Matt. 6:1-9 </a:t>
            </a:r>
            <a:r>
              <a:rPr lang="en-US" sz="1300" dirty="0"/>
              <a:t>- Take heed that ye do not your alms </a:t>
            </a:r>
            <a:r>
              <a:rPr lang="en-US" sz="1300" b="1" dirty="0"/>
              <a:t>(MERCIFUL DEEDS</a:t>
            </a:r>
            <a:r>
              <a:rPr lang="en-US" sz="1300" dirty="0"/>
              <a:t>) before men, to be seen of them: otherwise ye have no reward of your Father which is in heaven. 2 Therefore when thou </a:t>
            </a:r>
            <a:r>
              <a:rPr lang="en-US" sz="1300" dirty="0" err="1"/>
              <a:t>doest</a:t>
            </a:r>
            <a:r>
              <a:rPr lang="en-US" sz="1300" dirty="0"/>
              <a:t> thine alms, do not sound a trumpet before thee, as the hypocrites do in the synagogues and in the streets, that they may have glory of men. Verily I say unto you, They have their reward. 3 But when thou </a:t>
            </a:r>
            <a:r>
              <a:rPr lang="en-US" sz="1300" dirty="0" err="1"/>
              <a:t>doest</a:t>
            </a:r>
            <a:r>
              <a:rPr lang="en-US" sz="1300" dirty="0"/>
              <a:t> alms, let not thy left hand know what thy right hand doeth: </a:t>
            </a:r>
            <a:r>
              <a:rPr lang="en-US" sz="1300" b="1" dirty="0"/>
              <a:t>4 That thine alms may be in secret: and thy Father which </a:t>
            </a:r>
            <a:r>
              <a:rPr lang="en-US" sz="1300" b="1" dirty="0" err="1"/>
              <a:t>seeth</a:t>
            </a:r>
            <a:r>
              <a:rPr lang="en-US" sz="1300" b="1" dirty="0"/>
              <a:t> in secret himself shall reward thee openly. </a:t>
            </a:r>
            <a:r>
              <a:rPr lang="en-US" sz="1300" dirty="0"/>
              <a:t>5 And when thou </a:t>
            </a:r>
            <a:r>
              <a:rPr lang="en-US" sz="1300" dirty="0" err="1"/>
              <a:t>prayest</a:t>
            </a:r>
            <a:r>
              <a:rPr lang="en-US" sz="1300" dirty="0"/>
              <a:t>, thou shalt not be as the hypocrites are: for they love to pray standing in the synagogues and in the corners of the streets, that they may be seen of men. Verily I say unto you, They have their reward. 6 But thou, when thou </a:t>
            </a:r>
            <a:r>
              <a:rPr lang="en-US" sz="1300" dirty="0" err="1"/>
              <a:t>prayest</a:t>
            </a:r>
            <a:r>
              <a:rPr lang="en-US" sz="1300" dirty="0"/>
              <a:t>, enter into thy closet, and when thou hast shut thy door, </a:t>
            </a:r>
            <a:r>
              <a:rPr lang="en-US" sz="1300" b="1" dirty="0"/>
              <a:t>pray to thy Father which is in secret; and thy Father which </a:t>
            </a:r>
            <a:r>
              <a:rPr lang="en-US" sz="1300" b="1" dirty="0" err="1"/>
              <a:t>seeth</a:t>
            </a:r>
            <a:r>
              <a:rPr lang="en-US" sz="1300" b="1" dirty="0"/>
              <a:t> in secret shall reward thee openly.</a:t>
            </a:r>
            <a:r>
              <a:rPr lang="en-US" sz="1300" dirty="0"/>
              <a:t> </a:t>
            </a:r>
          </a:p>
          <a:p>
            <a:r>
              <a:rPr lang="en-US" sz="1300" b="1" dirty="0"/>
              <a:t>Matt. 25:33-40 </a:t>
            </a:r>
            <a:r>
              <a:rPr lang="en-US" sz="1300" dirty="0"/>
              <a:t>- “And the King shall answer and say unto them, Verily I say unto you, </a:t>
            </a:r>
            <a:r>
              <a:rPr lang="en-US" sz="1300" b="1" dirty="0"/>
              <a:t>Inasmuch as ye have done it unto one of the least of these my brethren, ye have done it unto me</a:t>
            </a:r>
            <a:r>
              <a:rPr lang="en-US" sz="1300" dirty="0"/>
              <a:t>.”</a:t>
            </a:r>
          </a:p>
          <a:p>
            <a:endParaRPr lang="en-US" sz="1300" dirty="0"/>
          </a:p>
          <a:p>
            <a:r>
              <a:rPr lang="en-US" sz="1300" b="1" i="1" dirty="0">
                <a:latin typeface="Candara" panose="020E0502030303020204" pitchFamily="34" charset="0"/>
              </a:rPr>
              <a:t>By looking to Jesus, like Him thou shalt be - </a:t>
            </a:r>
            <a:r>
              <a:rPr lang="en-US" sz="1300" b="1" u="sng" dirty="0">
                <a:latin typeface="Candara" panose="020E0502030303020204" pitchFamily="34" charset="0"/>
              </a:rPr>
              <a:t>look to Jesus and be Christ-like</a:t>
            </a:r>
          </a:p>
          <a:p>
            <a:r>
              <a:rPr lang="en-US" sz="1300" b="1" dirty="0">
                <a:latin typeface="Candara" panose="020E0502030303020204" pitchFamily="34" charset="0"/>
              </a:rPr>
              <a:t>Heb. 12:1-4 </a:t>
            </a:r>
            <a:r>
              <a:rPr lang="en-US" sz="1300" dirty="0">
                <a:latin typeface="Candara" panose="020E0502030303020204" pitchFamily="34" charset="0"/>
              </a:rPr>
              <a:t>- Wherefore seeing we also are compassed about with so </a:t>
            </a:r>
            <a:r>
              <a:rPr lang="en-US" sz="1300" b="1" dirty="0">
                <a:latin typeface="Candara" panose="020E0502030303020204" pitchFamily="34" charset="0"/>
              </a:rPr>
              <a:t>great a cloud of witnesses</a:t>
            </a:r>
            <a:r>
              <a:rPr lang="en-US" sz="1300" dirty="0">
                <a:latin typeface="Candara" panose="020E0502030303020204" pitchFamily="34" charset="0"/>
              </a:rPr>
              <a:t>, let us lay aside every weight, and the sin which doth so easily beset us, and let us run with patience the race that is set before us, </a:t>
            </a:r>
            <a:r>
              <a:rPr lang="en-US" sz="1300" b="1" dirty="0">
                <a:latin typeface="Candara" panose="020E0502030303020204" pitchFamily="34" charset="0"/>
              </a:rPr>
              <a:t>2 Looking unto Jesus the author and finisher of our faith; </a:t>
            </a:r>
            <a:r>
              <a:rPr lang="en-US" sz="1300" dirty="0">
                <a:latin typeface="Candara" panose="020E0502030303020204" pitchFamily="34" charset="0"/>
              </a:rPr>
              <a:t>who for the joy that was set before him endured the cross, despising the shame, and is set down at the right hand of the throne of God. 3 For </a:t>
            </a:r>
            <a:r>
              <a:rPr lang="en-US" sz="1300" b="1" dirty="0">
                <a:latin typeface="Candara" panose="020E0502030303020204" pitchFamily="34" charset="0"/>
              </a:rPr>
              <a:t>consider him that endured such contradiction of sinners against himself, lest ye be wearied and faint in your minds</a:t>
            </a:r>
            <a:r>
              <a:rPr lang="en-US" sz="1300" dirty="0">
                <a:latin typeface="Candara" panose="020E0502030303020204" pitchFamily="34" charset="0"/>
              </a:rPr>
              <a:t>. 4 Ye have not yet resisted unto blood, striving against sin.</a:t>
            </a:r>
          </a:p>
          <a:p>
            <a:r>
              <a:rPr lang="en-US" sz="1300" b="1" dirty="0"/>
              <a:t>Rom. 6:13-19 </a:t>
            </a:r>
            <a:r>
              <a:rPr lang="en-US" sz="1300" dirty="0"/>
              <a:t>- Neither yield ye your members as instruments of unrighteousness unto sin: but yield yourselves unto God, as those that are alive from the dead, and your members as instruments of righteousness unto God. 14 For sin shall not have dominion over you: for ye are not under the law, but under grace. 15 What then? shall we sin, because we are not under the law, but under grace? God forbid. 16 Know ye not, that to whom ye yield yourselves servants to obey, his servants ye are to whom ye obey; whether of sin unto death, or of obedience unto righteousness? </a:t>
            </a:r>
            <a:r>
              <a:rPr lang="en-US" sz="1300" b="1" dirty="0"/>
              <a:t>17 But God be thanked, that ye were the servants of sin</a:t>
            </a:r>
            <a:r>
              <a:rPr lang="en-US" sz="1300" dirty="0"/>
              <a:t>, </a:t>
            </a:r>
            <a:r>
              <a:rPr lang="en-US" sz="1300" b="1" dirty="0"/>
              <a:t>but ye have obeyed from the heart that form of doctrine which was delivered you. 18 Being then made free from sin, ye became the servants of righteousness</a:t>
            </a:r>
            <a:r>
              <a:rPr lang="en-US" sz="1300" dirty="0"/>
              <a:t>. 19 I speak after the manner of men because of the infirmity of your flesh: for as ye have yielded your members servants to uncleanness and to iniquity unto iniquity; even so </a:t>
            </a:r>
            <a:r>
              <a:rPr lang="en-US" sz="1300" b="1" u="sng" dirty="0"/>
              <a:t>now yield your members servants to righteousness unto holiness.</a:t>
            </a:r>
          </a:p>
          <a:p>
            <a:endParaRPr lang="en-US" sz="1300" b="1" i="1" dirty="0">
              <a:latin typeface="Candara" panose="020E0502030303020204" pitchFamily="34" charset="0"/>
            </a:endParaRPr>
          </a:p>
          <a:p>
            <a:pPr defTabSz="966612">
              <a:defRPr/>
            </a:pPr>
            <a:r>
              <a:rPr lang="en-US" sz="1300" b="1" i="1" dirty="0">
                <a:latin typeface="Candara" panose="020E0502030303020204" pitchFamily="34" charset="0"/>
              </a:rPr>
              <a:t>Thy friends in thy conduct His likeness shall see -  </a:t>
            </a:r>
            <a:r>
              <a:rPr lang="en-US" sz="1300" b="1" u="sng" dirty="0">
                <a:latin typeface="Candara" panose="020E0502030303020204" pitchFamily="34" charset="0"/>
              </a:rPr>
              <a:t>Be an example that glorifies God and His Son so those around you see Christ living in you</a:t>
            </a:r>
          </a:p>
          <a:p>
            <a:pPr defTabSz="966612">
              <a:defRPr/>
            </a:pPr>
            <a:r>
              <a:rPr lang="en-US" sz="1300" b="1" dirty="0">
                <a:latin typeface="Candara" panose="020E0502030303020204" pitchFamily="34" charset="0"/>
              </a:rPr>
              <a:t>Matt. 5:13-16 </a:t>
            </a:r>
            <a:r>
              <a:rPr lang="en-US" sz="1300" dirty="0">
                <a:latin typeface="Candara" panose="020E0502030303020204" pitchFamily="34" charset="0"/>
              </a:rPr>
              <a:t>- </a:t>
            </a:r>
            <a:r>
              <a:rPr lang="en-US" sz="1300" b="1" dirty="0">
                <a:latin typeface="Candara" panose="020E0502030303020204" pitchFamily="34" charset="0"/>
              </a:rPr>
              <a:t>Ye are the salt of the earth</a:t>
            </a:r>
            <a:r>
              <a:rPr lang="en-US" sz="1300" dirty="0">
                <a:latin typeface="Candara" panose="020E0502030303020204" pitchFamily="34" charset="0"/>
              </a:rPr>
              <a:t>: but if the salt have lost his </a:t>
            </a:r>
            <a:r>
              <a:rPr lang="en-US" sz="1300" dirty="0" err="1">
                <a:latin typeface="Candara" panose="020E0502030303020204" pitchFamily="34" charset="0"/>
              </a:rPr>
              <a:t>savour</a:t>
            </a:r>
            <a:r>
              <a:rPr lang="en-US" sz="1300" dirty="0">
                <a:latin typeface="Candara" panose="020E0502030303020204" pitchFamily="34" charset="0"/>
              </a:rPr>
              <a:t>, wherewith shall it be salted? it is thenceforth good for nothing, but to be cast out, and to be trodden under foot of men. 14 </a:t>
            </a:r>
            <a:r>
              <a:rPr lang="en-US" sz="1300" b="1" dirty="0">
                <a:latin typeface="Candara" panose="020E0502030303020204" pitchFamily="34" charset="0"/>
              </a:rPr>
              <a:t>Ye are the light of the world</a:t>
            </a:r>
            <a:r>
              <a:rPr lang="en-US" sz="1300" dirty="0">
                <a:latin typeface="Candara" panose="020E0502030303020204" pitchFamily="34" charset="0"/>
              </a:rPr>
              <a:t>. A city that is set on an hill cannot be hid. 15 Neither do men light a candle, and put it under a bushel, but on a candlestick; and it giveth light unto all that are in the house. 16 Let your light so shine before men, that they may see your good works, and glorify your Father which is in heaven. </a:t>
            </a:r>
          </a:p>
          <a:p>
            <a:pPr defTabSz="966612">
              <a:defRPr/>
            </a:pPr>
            <a:r>
              <a:rPr lang="en-US" sz="1300" b="1" dirty="0">
                <a:latin typeface="Candara" panose="020E0502030303020204" pitchFamily="34" charset="0"/>
              </a:rPr>
              <a:t>Comment on SALT </a:t>
            </a:r>
            <a:r>
              <a:rPr lang="en-US" sz="1300" dirty="0">
                <a:latin typeface="Candara" panose="020E0502030303020204" pitchFamily="34" charset="0"/>
              </a:rPr>
              <a:t>-</a:t>
            </a:r>
            <a:r>
              <a:rPr lang="en-US" sz="1300" dirty="0"/>
              <a:t> Jesus tells His disciples that they are the “salt” (</a:t>
            </a:r>
            <a:r>
              <a:rPr lang="en-US" sz="1300" dirty="0" err="1"/>
              <a:t>halas</a:t>
            </a:r>
            <a:r>
              <a:rPr lang="en-US" sz="1300" dirty="0"/>
              <a:t>) of the earth. The Greek word </a:t>
            </a:r>
            <a:r>
              <a:rPr lang="en-US" sz="1300" dirty="0" err="1"/>
              <a:t>halas</a:t>
            </a:r>
            <a:r>
              <a:rPr lang="en-US" sz="1300" dirty="0"/>
              <a:t> = “to salt, season with salt, preserve by salting” (Moulton 16). </a:t>
            </a:r>
          </a:p>
          <a:p>
            <a:pPr defTabSz="966612">
              <a:defRPr/>
            </a:pPr>
            <a:r>
              <a:rPr lang="en-US" sz="1300" b="1" dirty="0">
                <a:latin typeface="Candara" panose="020E0502030303020204" pitchFamily="34" charset="0"/>
              </a:rPr>
              <a:t>Gal. 2:20 </a:t>
            </a:r>
            <a:r>
              <a:rPr lang="en-US" sz="1300" dirty="0">
                <a:latin typeface="Candara" panose="020E0502030303020204" pitchFamily="34" charset="0"/>
              </a:rPr>
              <a:t>- I am crucified with Christ: nevertheless I live; yet not I, </a:t>
            </a:r>
            <a:r>
              <a:rPr lang="en-US" sz="1300" b="1" dirty="0">
                <a:latin typeface="Candara" panose="020E0502030303020204" pitchFamily="34" charset="0"/>
              </a:rPr>
              <a:t>but Christ </a:t>
            </a:r>
            <a:r>
              <a:rPr lang="en-US" sz="1300" b="1" dirty="0" err="1">
                <a:latin typeface="Candara" panose="020E0502030303020204" pitchFamily="34" charset="0"/>
              </a:rPr>
              <a:t>liveth</a:t>
            </a:r>
            <a:r>
              <a:rPr lang="en-US" sz="1300" b="1" dirty="0">
                <a:latin typeface="Candara" panose="020E0502030303020204" pitchFamily="34" charset="0"/>
              </a:rPr>
              <a:t> in me</a:t>
            </a:r>
            <a:r>
              <a:rPr lang="en-US" sz="1300" dirty="0">
                <a:latin typeface="Candara" panose="020E0502030303020204" pitchFamily="34" charset="0"/>
              </a:rPr>
              <a:t>: and the life which I now live in the flesh I live by the faith of the Son of God, who loved me, and gave himself for me.</a:t>
            </a:r>
          </a:p>
          <a:p>
            <a:endParaRPr lang="en-US" sz="1300" dirty="0">
              <a:latin typeface="Candara" panose="020E0502030303020204" pitchFamily="34" charset="0"/>
            </a:endParaRPr>
          </a:p>
          <a:p>
            <a:endParaRPr lang="en-US" sz="1300" dirty="0">
              <a:latin typeface="Candara" panose="020E0502030303020204" pitchFamily="34" charset="0"/>
            </a:endParaRPr>
          </a:p>
          <a:p>
            <a:endParaRPr lang="en-US" sz="1300" dirty="0">
              <a:latin typeface="Candara" panose="020E0502030303020204" pitchFamily="34" charset="0"/>
            </a:endParaRPr>
          </a:p>
          <a:p>
            <a:endParaRPr lang="en-US" sz="1300" dirty="0"/>
          </a:p>
          <a:p>
            <a:endParaRPr lang="en-US" sz="1300" dirty="0"/>
          </a:p>
          <a:p>
            <a:endParaRPr lang="en-US" sz="1300" dirty="0"/>
          </a:p>
        </p:txBody>
      </p:sp>
      <p:sp>
        <p:nvSpPr>
          <p:cNvPr id="4" name="Slide Number Placeholder 3"/>
          <p:cNvSpPr>
            <a:spLocks noGrp="1"/>
          </p:cNvSpPr>
          <p:nvPr>
            <p:ph type="sldNum" sz="quarter" idx="5"/>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1070164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6055" y="4321175"/>
            <a:ext cx="6976745" cy="5051425"/>
          </a:xfrm>
        </p:spPr>
        <p:txBody>
          <a:bodyPr/>
          <a:lstStyle/>
          <a:p>
            <a:r>
              <a:rPr lang="en-US" sz="1300" b="1" i="1" dirty="0"/>
              <a:t>Take Time To Be Holy…</a:t>
            </a:r>
          </a:p>
          <a:p>
            <a:endParaRPr lang="en-US" sz="1300" b="1" i="1" dirty="0"/>
          </a:p>
          <a:p>
            <a:pPr defTabSz="966612">
              <a:defRPr/>
            </a:pPr>
            <a:r>
              <a:rPr lang="en-US" sz="1300" b="1" i="1" dirty="0">
                <a:latin typeface="Candara" panose="020E0502030303020204" pitchFamily="34" charset="0"/>
              </a:rPr>
              <a:t>Let Him be thy Guide; and run not before him, whatever betide - </a:t>
            </a:r>
            <a:r>
              <a:rPr lang="en-US" sz="1300" b="1" u="sng" dirty="0">
                <a:latin typeface="Candara" panose="020E0502030303020204" pitchFamily="34" charset="0"/>
              </a:rPr>
              <a:t>Follow the guiding truths of God’s word, yield to the authority of Christ, abide in His doctrine at all cost</a:t>
            </a:r>
          </a:p>
          <a:p>
            <a:pPr defTabSz="966612">
              <a:defRPr/>
            </a:pPr>
            <a:r>
              <a:rPr lang="en-US" sz="1300" dirty="0">
                <a:latin typeface="Candara" panose="020E0502030303020204" pitchFamily="34" charset="0"/>
              </a:rPr>
              <a:t>We must follow God’s word where ere it takes us. To run before Him signifies not following His will and going beyond his authority</a:t>
            </a:r>
          </a:p>
          <a:p>
            <a:pPr defTabSz="966612">
              <a:defRPr/>
            </a:pPr>
            <a:r>
              <a:rPr lang="en-US" sz="1300" b="1" dirty="0">
                <a:latin typeface="Candara" panose="020E0502030303020204" pitchFamily="34" charset="0"/>
              </a:rPr>
              <a:t>Psa. 31:1-3 </a:t>
            </a:r>
            <a:r>
              <a:rPr lang="en-US" sz="1300" dirty="0">
                <a:latin typeface="Candara" panose="020E0502030303020204" pitchFamily="34" charset="0"/>
              </a:rPr>
              <a:t>- O LORD, do I put my trust; let me never be ashamed: deliver me in thy righteousness. 2 Bow down thine ear to me; deliver me speedily: be thou my strong rock, for an house of </a:t>
            </a:r>
            <a:r>
              <a:rPr lang="en-US" sz="1300" dirty="0" err="1">
                <a:latin typeface="Candara" panose="020E0502030303020204" pitchFamily="34" charset="0"/>
              </a:rPr>
              <a:t>defence</a:t>
            </a:r>
            <a:r>
              <a:rPr lang="en-US" sz="1300" dirty="0">
                <a:latin typeface="Candara" panose="020E0502030303020204" pitchFamily="34" charset="0"/>
              </a:rPr>
              <a:t> to save me. 3 For thou art my rock and my fortress; therefore for thy name's sake lead me, </a:t>
            </a:r>
            <a:r>
              <a:rPr lang="en-US" sz="1300" b="1" dirty="0">
                <a:latin typeface="Candara" panose="020E0502030303020204" pitchFamily="34" charset="0"/>
              </a:rPr>
              <a:t>and guide me.</a:t>
            </a:r>
          </a:p>
          <a:p>
            <a:pPr defTabSz="966612">
              <a:defRPr/>
            </a:pPr>
            <a:r>
              <a:rPr lang="en-US" sz="1300" b="1" dirty="0">
                <a:latin typeface="Candara" panose="020E0502030303020204" pitchFamily="34" charset="0"/>
              </a:rPr>
              <a:t>Psa. 119:105 </a:t>
            </a:r>
            <a:r>
              <a:rPr lang="en-US" sz="1300" dirty="0">
                <a:latin typeface="Candara" panose="020E0502030303020204" pitchFamily="34" charset="0"/>
              </a:rPr>
              <a:t>- Thy word is a lamp unto my feet, and a light unto my path.</a:t>
            </a:r>
          </a:p>
          <a:p>
            <a:pPr defTabSz="966612">
              <a:defRPr/>
            </a:pPr>
            <a:r>
              <a:rPr lang="en-US" sz="1300" b="1" dirty="0">
                <a:latin typeface="Candara" panose="020E0502030303020204" pitchFamily="34" charset="0"/>
              </a:rPr>
              <a:t>Matt. 28:18 </a:t>
            </a:r>
            <a:r>
              <a:rPr lang="en-US" sz="1300" dirty="0">
                <a:latin typeface="Candara" panose="020E0502030303020204" pitchFamily="34" charset="0"/>
              </a:rPr>
              <a:t>- And Jesus came and spake unto them, saying, All power (authority) is given unto me in heaven and in earth.</a:t>
            </a:r>
          </a:p>
          <a:p>
            <a:pPr defTabSz="966612">
              <a:defRPr/>
            </a:pPr>
            <a:r>
              <a:rPr lang="en-US" sz="1300" b="1" dirty="0">
                <a:latin typeface="Candara" panose="020E0502030303020204" pitchFamily="34" charset="0"/>
              </a:rPr>
              <a:t>Jn. 6:52-60 </a:t>
            </a:r>
            <a:r>
              <a:rPr lang="en-US" sz="1300" dirty="0">
                <a:latin typeface="Candara" panose="020E0502030303020204" pitchFamily="34" charset="0"/>
              </a:rPr>
              <a:t>- I am the living bread which came down from heaven: if any man eat of this bread, he shall live for ever: and the bread that I will give is my flesh, which I will give for the life of the world. 52 The Jews therefore strove among themselves, saying, How can this man give us his flesh to eat? 53 Then Jesus said unto them, Verily, verily, I say unto you, Except ye eat the flesh of the Son of man, and drink his blood, ye have no life in you. </a:t>
            </a:r>
            <a:r>
              <a:rPr lang="en-US" sz="1300" b="1" dirty="0">
                <a:latin typeface="Candara" panose="020E0502030303020204" pitchFamily="34" charset="0"/>
              </a:rPr>
              <a:t>54 Whoso </a:t>
            </a:r>
            <a:r>
              <a:rPr lang="en-US" sz="1300" b="1" dirty="0" err="1">
                <a:latin typeface="Candara" panose="020E0502030303020204" pitchFamily="34" charset="0"/>
              </a:rPr>
              <a:t>eateth</a:t>
            </a:r>
            <a:r>
              <a:rPr lang="en-US" sz="1300" b="1" dirty="0">
                <a:latin typeface="Candara" panose="020E0502030303020204" pitchFamily="34" charset="0"/>
              </a:rPr>
              <a:t> my flesh, and </a:t>
            </a:r>
            <a:r>
              <a:rPr lang="en-US" sz="1300" b="1" dirty="0" err="1">
                <a:latin typeface="Candara" panose="020E0502030303020204" pitchFamily="34" charset="0"/>
              </a:rPr>
              <a:t>drinketh</a:t>
            </a:r>
            <a:r>
              <a:rPr lang="en-US" sz="1300" b="1" dirty="0">
                <a:latin typeface="Candara" panose="020E0502030303020204" pitchFamily="34" charset="0"/>
              </a:rPr>
              <a:t> my blood, hath eternal life</a:t>
            </a:r>
            <a:r>
              <a:rPr lang="en-US" sz="1300" dirty="0">
                <a:latin typeface="Candara" panose="020E0502030303020204" pitchFamily="34" charset="0"/>
              </a:rPr>
              <a:t>; and I will raise him up at the last day. 55 For my flesh is meat indeed, and my blood is drink indeed. 56 He that </a:t>
            </a:r>
            <a:r>
              <a:rPr lang="en-US" sz="1300" dirty="0" err="1">
                <a:latin typeface="Candara" panose="020E0502030303020204" pitchFamily="34" charset="0"/>
              </a:rPr>
              <a:t>eateth</a:t>
            </a:r>
            <a:r>
              <a:rPr lang="en-US" sz="1300" dirty="0">
                <a:latin typeface="Candara" panose="020E0502030303020204" pitchFamily="34" charset="0"/>
              </a:rPr>
              <a:t> my flesh, and </a:t>
            </a:r>
            <a:r>
              <a:rPr lang="en-US" sz="1300" dirty="0" err="1">
                <a:latin typeface="Candara" panose="020E0502030303020204" pitchFamily="34" charset="0"/>
              </a:rPr>
              <a:t>drinketh</a:t>
            </a:r>
            <a:r>
              <a:rPr lang="en-US" sz="1300" dirty="0">
                <a:latin typeface="Candara" panose="020E0502030303020204" pitchFamily="34" charset="0"/>
              </a:rPr>
              <a:t> my blood, dwelleth in me, and I in him. 57 As the living Father hath sent me, and I live by the Father: so he that </a:t>
            </a:r>
            <a:r>
              <a:rPr lang="en-US" sz="1300" dirty="0" err="1">
                <a:latin typeface="Candara" panose="020E0502030303020204" pitchFamily="34" charset="0"/>
              </a:rPr>
              <a:t>eateth</a:t>
            </a:r>
            <a:r>
              <a:rPr lang="en-US" sz="1300" dirty="0">
                <a:latin typeface="Candara" panose="020E0502030303020204" pitchFamily="34" charset="0"/>
              </a:rPr>
              <a:t> me, even he shall live by me. 58 This is that bread which came down from heaven: not as your fathers did eat manna, and are dead: he that </a:t>
            </a:r>
            <a:r>
              <a:rPr lang="en-US" sz="1300" dirty="0" err="1">
                <a:latin typeface="Candara" panose="020E0502030303020204" pitchFamily="34" charset="0"/>
              </a:rPr>
              <a:t>eateth</a:t>
            </a:r>
            <a:r>
              <a:rPr lang="en-US" sz="1300" dirty="0">
                <a:latin typeface="Candara" panose="020E0502030303020204" pitchFamily="34" charset="0"/>
              </a:rPr>
              <a:t> of this bread shall live for ever. 59 These things said he in the synagogue, as he taught in Capernaum. 60 Many therefore of his disciples, </a:t>
            </a:r>
            <a:r>
              <a:rPr lang="en-US" sz="1300" b="1" dirty="0">
                <a:latin typeface="Candara" panose="020E0502030303020204" pitchFamily="34" charset="0"/>
              </a:rPr>
              <a:t>when they had heard this, said, This is an hard saying; who can hear it?</a:t>
            </a:r>
          </a:p>
          <a:p>
            <a:pPr defTabSz="966612">
              <a:defRPr/>
            </a:pPr>
            <a:r>
              <a:rPr lang="en-US" sz="1300" b="1" dirty="0">
                <a:latin typeface="Candara" panose="020E0502030303020204" pitchFamily="34" charset="0"/>
              </a:rPr>
              <a:t>Jn. 6:66-69 </a:t>
            </a:r>
            <a:r>
              <a:rPr lang="en-US" sz="1300" dirty="0">
                <a:latin typeface="Candara" panose="020E0502030303020204" pitchFamily="34" charset="0"/>
              </a:rPr>
              <a:t>- From that time many of his disciples went back, and walked no more with him. 67 Then said Jesus unto the twelve, </a:t>
            </a:r>
            <a:r>
              <a:rPr lang="en-US" sz="1300" b="1" dirty="0">
                <a:latin typeface="Candara" panose="020E0502030303020204" pitchFamily="34" charset="0"/>
              </a:rPr>
              <a:t>Will ye also go away? </a:t>
            </a:r>
            <a:r>
              <a:rPr lang="en-US" sz="1300" dirty="0">
                <a:latin typeface="Candara" panose="020E0502030303020204" pitchFamily="34" charset="0"/>
              </a:rPr>
              <a:t>68 </a:t>
            </a:r>
            <a:r>
              <a:rPr lang="en-US" sz="1300" b="1" dirty="0">
                <a:latin typeface="Candara" panose="020E0502030303020204" pitchFamily="34" charset="0"/>
              </a:rPr>
              <a:t>Then Simon Peter answered him, Lord, to whom shall we go? thou hast the words of eternal life</a:t>
            </a:r>
            <a:r>
              <a:rPr lang="en-US" sz="1300" dirty="0">
                <a:latin typeface="Candara" panose="020E0502030303020204" pitchFamily="34" charset="0"/>
              </a:rPr>
              <a:t>. 69 And we believe and are sure that thou art that Christ, the Son of the living God.</a:t>
            </a:r>
          </a:p>
          <a:p>
            <a:pPr defTabSz="966612">
              <a:defRPr/>
            </a:pPr>
            <a:r>
              <a:rPr lang="en-US" sz="1300" b="1" dirty="0">
                <a:latin typeface="Candara" panose="020E0502030303020204" pitchFamily="34" charset="0"/>
              </a:rPr>
              <a:t>2 Jn. 9-11 </a:t>
            </a:r>
            <a:r>
              <a:rPr lang="en-US" sz="1300" dirty="0">
                <a:latin typeface="Candara" panose="020E0502030303020204" pitchFamily="34" charset="0"/>
              </a:rPr>
              <a:t>-  Whosoever </a:t>
            </a:r>
            <a:r>
              <a:rPr lang="en-US" sz="1300" dirty="0" err="1">
                <a:latin typeface="Candara" panose="020E0502030303020204" pitchFamily="34" charset="0"/>
              </a:rPr>
              <a:t>transgresseth</a:t>
            </a:r>
            <a:r>
              <a:rPr lang="en-US" sz="1300" dirty="0">
                <a:latin typeface="Candara" panose="020E0502030303020204" pitchFamily="34" charset="0"/>
              </a:rPr>
              <a:t>, and </a:t>
            </a:r>
            <a:r>
              <a:rPr lang="en-US" sz="1300" dirty="0" err="1">
                <a:latin typeface="Candara" panose="020E0502030303020204" pitchFamily="34" charset="0"/>
              </a:rPr>
              <a:t>abideth</a:t>
            </a:r>
            <a:r>
              <a:rPr lang="en-US" sz="1300" dirty="0">
                <a:latin typeface="Candara" panose="020E0502030303020204" pitchFamily="34" charset="0"/>
              </a:rPr>
              <a:t> not in the doctrine of Christ, hath not God. He that </a:t>
            </a:r>
            <a:r>
              <a:rPr lang="en-US" sz="1300" dirty="0" err="1">
                <a:latin typeface="Candara" panose="020E0502030303020204" pitchFamily="34" charset="0"/>
              </a:rPr>
              <a:t>abideth</a:t>
            </a:r>
            <a:r>
              <a:rPr lang="en-US" sz="1300" dirty="0">
                <a:latin typeface="Candara" panose="020E0502030303020204" pitchFamily="34" charset="0"/>
              </a:rPr>
              <a:t> in the doctrine of Christ, he hath both the Father and the Son. 10 If there come any unto you, and bring not this doctrine, receive him not into your house, neither bid him God speed: 11 For he that </a:t>
            </a:r>
            <a:r>
              <a:rPr lang="en-US" sz="1300" dirty="0" err="1">
                <a:latin typeface="Candara" panose="020E0502030303020204" pitchFamily="34" charset="0"/>
              </a:rPr>
              <a:t>biddeth</a:t>
            </a:r>
            <a:r>
              <a:rPr lang="en-US" sz="1300" dirty="0">
                <a:latin typeface="Candara" panose="020E0502030303020204" pitchFamily="34" charset="0"/>
              </a:rPr>
              <a:t> him God speed is partaker of his evil deeds.</a:t>
            </a:r>
          </a:p>
          <a:p>
            <a:pPr defTabSz="966612">
              <a:defRPr/>
            </a:pPr>
            <a:endParaRPr lang="en-US" sz="1300" dirty="0">
              <a:latin typeface="Candara" panose="020E0502030303020204" pitchFamily="34" charset="0"/>
            </a:endParaRPr>
          </a:p>
          <a:p>
            <a:pPr defTabSz="966612">
              <a:defRPr/>
            </a:pPr>
            <a:r>
              <a:rPr lang="en-US" sz="1300" b="1" i="1" dirty="0">
                <a:latin typeface="Candara" panose="020E0502030303020204" pitchFamily="34" charset="0"/>
              </a:rPr>
              <a:t>In joy or in sorrow, Still follow thy Lord -  </a:t>
            </a:r>
            <a:r>
              <a:rPr lang="en-US" sz="1300" b="1" u="sng" dirty="0">
                <a:latin typeface="Candara" panose="020E0502030303020204" pitchFamily="34" charset="0"/>
              </a:rPr>
              <a:t>Joys and sorrows will come to God’s faithful </a:t>
            </a:r>
          </a:p>
          <a:p>
            <a:pPr defTabSz="966612">
              <a:defRPr/>
            </a:pPr>
            <a:r>
              <a:rPr lang="en-US" sz="1300" b="1" dirty="0">
                <a:latin typeface="Candara" panose="020E0502030303020204" pitchFamily="34" charset="0"/>
              </a:rPr>
              <a:t>Matt. 5:10-12 </a:t>
            </a:r>
            <a:r>
              <a:rPr lang="en-US" sz="1300" dirty="0">
                <a:latin typeface="Candara" panose="020E0502030303020204" pitchFamily="34" charset="0"/>
              </a:rPr>
              <a:t>- Blessed are they which are persecuted for righteousness' sake: for theirs is the kingdom of heaven. 11 Blessed are ye, when men shall revile you, and persecute you, and shall say all manner of evil against you falsely, for my sake. 12 Rejoice, and be exceeding glad: for great is your reward in heaven: for so persecuted they the prophets which were before you.</a:t>
            </a:r>
          </a:p>
          <a:p>
            <a:pPr defTabSz="966612">
              <a:defRPr/>
            </a:pPr>
            <a:r>
              <a:rPr lang="en-US" sz="1300" b="1" dirty="0">
                <a:latin typeface="Candara" panose="020E0502030303020204" pitchFamily="34" charset="0"/>
              </a:rPr>
              <a:t>Matt 10:21-22 </a:t>
            </a:r>
            <a:r>
              <a:rPr lang="en-US" sz="1300" dirty="0">
                <a:latin typeface="Candara" panose="020E0502030303020204" pitchFamily="34" charset="0"/>
              </a:rPr>
              <a:t>- And the brother shall deliver up the brother to death, and the father the child: and the children shall rise up against their parents, and cause them to be put to death. 22 And ye shall be hated of all men for my name's sake: but he that </a:t>
            </a:r>
            <a:r>
              <a:rPr lang="en-US" sz="1300" dirty="0" err="1">
                <a:latin typeface="Candara" panose="020E0502030303020204" pitchFamily="34" charset="0"/>
              </a:rPr>
              <a:t>endureth</a:t>
            </a:r>
            <a:r>
              <a:rPr lang="en-US" sz="1300" dirty="0">
                <a:latin typeface="Candara" panose="020E0502030303020204" pitchFamily="34" charset="0"/>
              </a:rPr>
              <a:t> to the end shall be saved.</a:t>
            </a:r>
          </a:p>
          <a:p>
            <a:pPr defTabSz="966612">
              <a:defRPr/>
            </a:pPr>
            <a:r>
              <a:rPr lang="en-US" sz="1300" b="1" dirty="0">
                <a:latin typeface="Candara" panose="020E0502030303020204" pitchFamily="34" charset="0"/>
              </a:rPr>
              <a:t>Matt. 10:34-40 </a:t>
            </a:r>
            <a:r>
              <a:rPr lang="en-US" sz="1300" dirty="0">
                <a:latin typeface="Candara" panose="020E0502030303020204" pitchFamily="34" charset="0"/>
              </a:rPr>
              <a:t>- Think not that I am come to send peace on earth: I came not to send peace, but a sword. 35 For I am come to set a man at variance against his father, and the daughter against her mother, and the daughter in law against her mother in law. 36 And a man's foes shall be they of his own household. 37 He that loveth father or mother more than me is not worthy of me: and he that loveth son or daughter more than me is not worthy of me. 38 And he that taketh not his cross, and </a:t>
            </a:r>
            <a:r>
              <a:rPr lang="en-US" sz="1300" dirty="0" err="1">
                <a:latin typeface="Candara" panose="020E0502030303020204" pitchFamily="34" charset="0"/>
              </a:rPr>
              <a:t>followeth</a:t>
            </a:r>
            <a:r>
              <a:rPr lang="en-US" sz="1300" dirty="0">
                <a:latin typeface="Candara" panose="020E0502030303020204" pitchFamily="34" charset="0"/>
              </a:rPr>
              <a:t> after me, is not worthy of me. 39 He that </a:t>
            </a:r>
            <a:r>
              <a:rPr lang="en-US" sz="1300" dirty="0" err="1">
                <a:latin typeface="Candara" panose="020E0502030303020204" pitchFamily="34" charset="0"/>
              </a:rPr>
              <a:t>findeth</a:t>
            </a:r>
            <a:r>
              <a:rPr lang="en-US" sz="1300" dirty="0">
                <a:latin typeface="Candara" panose="020E0502030303020204" pitchFamily="34" charset="0"/>
              </a:rPr>
              <a:t> his life shall lose it: and he that </a:t>
            </a:r>
            <a:r>
              <a:rPr lang="en-US" sz="1300" dirty="0" err="1">
                <a:latin typeface="Candara" panose="020E0502030303020204" pitchFamily="34" charset="0"/>
              </a:rPr>
              <a:t>loseth</a:t>
            </a:r>
            <a:r>
              <a:rPr lang="en-US" sz="1300" dirty="0">
                <a:latin typeface="Candara" panose="020E0502030303020204" pitchFamily="34" charset="0"/>
              </a:rPr>
              <a:t> his life for my sake shall find it. 40 He that </a:t>
            </a:r>
            <a:r>
              <a:rPr lang="en-US" sz="1300" dirty="0" err="1">
                <a:latin typeface="Candara" panose="020E0502030303020204" pitchFamily="34" charset="0"/>
              </a:rPr>
              <a:t>receiveth</a:t>
            </a:r>
            <a:r>
              <a:rPr lang="en-US" sz="1300" dirty="0">
                <a:latin typeface="Candara" panose="020E0502030303020204" pitchFamily="34" charset="0"/>
              </a:rPr>
              <a:t> you </a:t>
            </a:r>
            <a:r>
              <a:rPr lang="en-US" sz="1300" dirty="0" err="1">
                <a:latin typeface="Candara" panose="020E0502030303020204" pitchFamily="34" charset="0"/>
              </a:rPr>
              <a:t>receiveth</a:t>
            </a:r>
            <a:r>
              <a:rPr lang="en-US" sz="1300" dirty="0">
                <a:latin typeface="Candara" panose="020E0502030303020204" pitchFamily="34" charset="0"/>
              </a:rPr>
              <a:t> me, and he that </a:t>
            </a:r>
            <a:r>
              <a:rPr lang="en-US" sz="1300" dirty="0" err="1">
                <a:latin typeface="Candara" panose="020E0502030303020204" pitchFamily="34" charset="0"/>
              </a:rPr>
              <a:t>receiveth</a:t>
            </a:r>
            <a:r>
              <a:rPr lang="en-US" sz="1300" dirty="0">
                <a:latin typeface="Candara" panose="020E0502030303020204" pitchFamily="34" charset="0"/>
              </a:rPr>
              <a:t> me </a:t>
            </a:r>
            <a:r>
              <a:rPr lang="en-US" sz="1300" dirty="0" err="1">
                <a:latin typeface="Candara" panose="020E0502030303020204" pitchFamily="34" charset="0"/>
              </a:rPr>
              <a:t>receiveth</a:t>
            </a:r>
            <a:r>
              <a:rPr lang="en-US" sz="1300" dirty="0">
                <a:latin typeface="Candara" panose="020E0502030303020204" pitchFamily="34" charset="0"/>
              </a:rPr>
              <a:t> him that sent me.</a:t>
            </a:r>
          </a:p>
          <a:p>
            <a:pPr defTabSz="966612">
              <a:defRPr/>
            </a:pPr>
            <a:r>
              <a:rPr lang="en-US" sz="1300" b="1" dirty="0">
                <a:latin typeface="Candara" panose="020E0502030303020204" pitchFamily="34" charset="0"/>
              </a:rPr>
              <a:t>1 Pet. 1:3-9 </a:t>
            </a:r>
            <a:r>
              <a:rPr lang="en-US" sz="1300" b="0" dirty="0">
                <a:latin typeface="Candara" panose="020E0502030303020204" pitchFamily="34" charset="0"/>
              </a:rPr>
              <a:t>- Blessed be the God and Father of our Lord Jesus Christ, which according to his abundant mercy hath begotten us again unto a </a:t>
            </a:r>
            <a:r>
              <a:rPr lang="en-US" sz="1300" b="1" dirty="0">
                <a:latin typeface="Candara" panose="020E0502030303020204" pitchFamily="34" charset="0"/>
              </a:rPr>
              <a:t>lively hope by the resurrection of Jesus Christ from the dead</a:t>
            </a:r>
            <a:r>
              <a:rPr lang="en-US" sz="1300" b="0" dirty="0">
                <a:latin typeface="Candara" panose="020E0502030303020204" pitchFamily="34" charset="0"/>
              </a:rPr>
              <a:t>, 4 To an inheritance incorruptible, and undefiled, and that </a:t>
            </a:r>
            <a:r>
              <a:rPr lang="en-US" sz="1300" b="0" dirty="0" err="1">
                <a:latin typeface="Candara" panose="020E0502030303020204" pitchFamily="34" charset="0"/>
              </a:rPr>
              <a:t>fadeth</a:t>
            </a:r>
            <a:r>
              <a:rPr lang="en-US" sz="1300" b="0" dirty="0">
                <a:latin typeface="Candara" panose="020E0502030303020204" pitchFamily="34" charset="0"/>
              </a:rPr>
              <a:t> not away, reserved in heaven for you, 5 Who are kept by the power of God through faith unto salvation ready to be revealed in the last time. 6 Wherein ye greatly rejoice, though now for a season, if need be, ye are in heaviness through manifold temptations: 7 That the trial of your faith, being much more precious than of gold that </a:t>
            </a:r>
            <a:r>
              <a:rPr lang="en-US" sz="1300" b="0" dirty="0" err="1">
                <a:latin typeface="Candara" panose="020E0502030303020204" pitchFamily="34" charset="0"/>
              </a:rPr>
              <a:t>perisheth</a:t>
            </a:r>
            <a:r>
              <a:rPr lang="en-US" sz="1300" b="0" dirty="0">
                <a:latin typeface="Candara" panose="020E0502030303020204" pitchFamily="34" charset="0"/>
              </a:rPr>
              <a:t>, though it be tried with fire, might be found unto praise and </a:t>
            </a:r>
            <a:r>
              <a:rPr lang="en-US" sz="1300" b="0" dirty="0" err="1">
                <a:latin typeface="Candara" panose="020E0502030303020204" pitchFamily="34" charset="0"/>
              </a:rPr>
              <a:t>honour</a:t>
            </a:r>
            <a:r>
              <a:rPr lang="en-US" sz="1300" b="0" dirty="0">
                <a:latin typeface="Candara" panose="020E0502030303020204" pitchFamily="34" charset="0"/>
              </a:rPr>
              <a:t> and glory at the appearing of Jesus Christ: 8 Whom having not seen, ye love; in whom, though now ye see him not, yet believing, </a:t>
            </a:r>
            <a:r>
              <a:rPr lang="en-US" sz="1300" b="1" dirty="0">
                <a:latin typeface="Candara" panose="020E0502030303020204" pitchFamily="34" charset="0"/>
              </a:rPr>
              <a:t>ye rejoice with </a:t>
            </a:r>
            <a:r>
              <a:rPr lang="en-US" sz="1300" b="1" u="sng" dirty="0">
                <a:latin typeface="Candara" panose="020E0502030303020204" pitchFamily="34" charset="0"/>
              </a:rPr>
              <a:t>joy unspeakable </a:t>
            </a:r>
            <a:r>
              <a:rPr lang="en-US" sz="1300" b="1" dirty="0">
                <a:latin typeface="Candara" panose="020E0502030303020204" pitchFamily="34" charset="0"/>
              </a:rPr>
              <a:t>and full of glory: 9 Receiving the end of your faith, even the salvation of your souls</a:t>
            </a:r>
            <a:r>
              <a:rPr lang="en-US" sz="1300" b="0" dirty="0">
                <a:latin typeface="Candara" panose="020E0502030303020204" pitchFamily="34" charset="0"/>
              </a:rPr>
              <a:t>.</a:t>
            </a:r>
          </a:p>
          <a:p>
            <a:pPr defTabSz="966612">
              <a:defRPr/>
            </a:pPr>
            <a:r>
              <a:rPr lang="en-US" sz="1300" b="1" dirty="0">
                <a:latin typeface="Candara" panose="020E0502030303020204" pitchFamily="34" charset="0"/>
              </a:rPr>
              <a:t>1 Pet. 4:13 </a:t>
            </a:r>
            <a:r>
              <a:rPr lang="en-US" sz="1300" dirty="0">
                <a:latin typeface="Candara" panose="020E0502030303020204" pitchFamily="34" charset="0"/>
              </a:rPr>
              <a:t>- But rejoice, inasmuch as ye are partakers of Christ's sufferings; that, when his glory shall be revealed, </a:t>
            </a:r>
            <a:r>
              <a:rPr lang="en-US" sz="1300" b="1" dirty="0">
                <a:latin typeface="Candara" panose="020E0502030303020204" pitchFamily="34" charset="0"/>
              </a:rPr>
              <a:t>ye may be glad also with </a:t>
            </a:r>
            <a:r>
              <a:rPr lang="en-US" sz="1300" b="1" u="sng" dirty="0">
                <a:latin typeface="Candara" panose="020E0502030303020204" pitchFamily="34" charset="0"/>
              </a:rPr>
              <a:t>exceeding joy.</a:t>
            </a:r>
          </a:p>
          <a:p>
            <a:pPr defTabSz="966612">
              <a:defRPr/>
            </a:pPr>
            <a:endParaRPr lang="en-US" sz="1300" b="1" i="1" dirty="0">
              <a:latin typeface="Candara" panose="020E0502030303020204" pitchFamily="34" charset="0"/>
            </a:endParaRPr>
          </a:p>
          <a:p>
            <a:pPr defTabSz="966612">
              <a:defRPr/>
            </a:pPr>
            <a:r>
              <a:rPr lang="en-US" sz="1300" b="1" i="1" dirty="0">
                <a:latin typeface="Candara" panose="020E0502030303020204" pitchFamily="34" charset="0"/>
              </a:rPr>
              <a:t>And, looking to Jesus, Still trust in His word” - </a:t>
            </a:r>
            <a:r>
              <a:rPr lang="en-US" sz="1300" b="1" u="sng" dirty="0">
                <a:latin typeface="Candara" panose="020E0502030303020204" pitchFamily="34" charset="0"/>
              </a:rPr>
              <a:t>Look to Jesus, trust His word, He is our rock</a:t>
            </a:r>
          </a:p>
          <a:p>
            <a:pPr defTabSz="966612">
              <a:defRPr/>
            </a:pPr>
            <a:r>
              <a:rPr lang="en-US" sz="1300" b="1" dirty="0">
                <a:latin typeface="Candara" panose="020E0502030303020204" pitchFamily="34" charset="0"/>
              </a:rPr>
              <a:t>Psa. 37:3-5 </a:t>
            </a:r>
            <a:r>
              <a:rPr lang="en-US" sz="1300" dirty="0">
                <a:latin typeface="Candara" panose="020E0502030303020204" pitchFamily="34" charset="0"/>
              </a:rPr>
              <a:t>- Trust in the LORD, and do good; so shalt thou dwell in the land, and verily thou shalt be fed. 4 Delight thyself also in the LORD; and he shall give thee the desires of thine heart. 5 Commit thy way unto the LORD; trust also in him; and he shall bring it to pass. </a:t>
            </a:r>
          </a:p>
          <a:p>
            <a:pPr defTabSz="966612">
              <a:defRPr/>
            </a:pPr>
            <a:r>
              <a:rPr lang="en-US" sz="1300" b="1" dirty="0">
                <a:latin typeface="Candara" panose="020E0502030303020204" pitchFamily="34" charset="0"/>
              </a:rPr>
              <a:t>Psa. 62:7-8 </a:t>
            </a:r>
            <a:r>
              <a:rPr lang="en-US" sz="1300" dirty="0">
                <a:latin typeface="Candara" panose="020E0502030303020204" pitchFamily="34" charset="0"/>
              </a:rPr>
              <a:t>- In God is my salvation and my glory: the rock of my strength, and my refuge, is in God. 8 </a:t>
            </a:r>
            <a:r>
              <a:rPr lang="en-US" sz="1300" b="1" u="sng" dirty="0">
                <a:latin typeface="Candara" panose="020E0502030303020204" pitchFamily="34" charset="0"/>
              </a:rPr>
              <a:t>Trust in him at all times</a:t>
            </a:r>
            <a:r>
              <a:rPr lang="en-US" sz="1300" dirty="0">
                <a:latin typeface="Candara" panose="020E0502030303020204" pitchFamily="34" charset="0"/>
              </a:rPr>
              <a:t>; ye people, pour out your heart before him: God is a refuge for us.</a:t>
            </a:r>
          </a:p>
          <a:p>
            <a:pPr defTabSz="966612">
              <a:defRPr/>
            </a:pPr>
            <a:r>
              <a:rPr lang="en-US" sz="1300" b="1" dirty="0">
                <a:latin typeface="Candara" panose="020E0502030303020204" pitchFamily="34" charset="0"/>
              </a:rPr>
              <a:t>Matt. 7:24-29 </a:t>
            </a:r>
            <a:r>
              <a:rPr lang="en-US" sz="1300" dirty="0">
                <a:latin typeface="Candara" panose="020E0502030303020204" pitchFamily="34" charset="0"/>
              </a:rPr>
              <a:t>- Therefore whosoever heareth these sayings of mine, and doeth them, I will liken him unto a wise man, which built his house upon a rock: 25 And the rain descended, and the floods came, and the winds blew, and beat upon that house; and it fell not: for it was founded upon a rock. 26 And every one that heareth these sayings of mine, and doeth them not, shall be likened unto a foolish man, which built his house upon the sand: 27 And the rain descended, and the floods came, and the winds blew, and beat upon that house; and it fell: and great was the fall of it. 28 And it came to pass, when Jesus had ended these sayings, the people were astonished at his doctrine: 29 For he taught them as one having authority, and not as the scribes.</a:t>
            </a:r>
          </a:p>
          <a:p>
            <a:pPr defTabSz="966612">
              <a:defRPr/>
            </a:pPr>
            <a:r>
              <a:rPr lang="en-US" sz="1300" b="1" dirty="0">
                <a:latin typeface="Candara" panose="020E0502030303020204" pitchFamily="34" charset="0"/>
              </a:rPr>
              <a:t>Jn. 17:17 - Sanctify</a:t>
            </a:r>
            <a:r>
              <a:rPr lang="en-US" sz="1300" dirty="0">
                <a:latin typeface="Candara" panose="020E0502030303020204" pitchFamily="34" charset="0"/>
              </a:rPr>
              <a:t> them through thy truth: thy word is truth. </a:t>
            </a:r>
            <a:endParaRPr lang="en-US" sz="1300" b="1" i="1" dirty="0"/>
          </a:p>
        </p:txBody>
      </p:sp>
      <p:sp>
        <p:nvSpPr>
          <p:cNvPr id="4" name="Slide Number Placeholder 3"/>
          <p:cNvSpPr>
            <a:spLocks noGrp="1"/>
          </p:cNvSpPr>
          <p:nvPr>
            <p:ph type="sldNum" sz="quarter" idx="5"/>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4055381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239000" cy="4798299"/>
          </a:xfrm>
        </p:spPr>
        <p:txBody>
          <a:bodyPr/>
          <a:lstStyle/>
          <a:p>
            <a:r>
              <a:rPr lang="en-US" sz="1300" b="1" i="1" dirty="0"/>
              <a:t>Take Time To Be Holy…</a:t>
            </a:r>
          </a:p>
          <a:p>
            <a:endParaRPr lang="en-US" sz="1300" b="1" i="1" dirty="0"/>
          </a:p>
          <a:p>
            <a:r>
              <a:rPr lang="en-US" sz="1300" b="1" i="1" dirty="0">
                <a:latin typeface="Candara" panose="020E0502030303020204" pitchFamily="34" charset="0"/>
              </a:rPr>
              <a:t>Be calm in thy soul - </a:t>
            </a:r>
            <a:r>
              <a:rPr lang="en-US" sz="1300" b="1" u="sng" dirty="0">
                <a:latin typeface="Candara" panose="020E0502030303020204" pitchFamily="34" charset="0"/>
              </a:rPr>
              <a:t>Christians have peace &amp; confidence in Christ, free from anxiety</a:t>
            </a:r>
          </a:p>
          <a:p>
            <a:r>
              <a:rPr lang="en-US" sz="1300" b="1" dirty="0">
                <a:latin typeface="Candara" panose="020E0502030303020204" pitchFamily="34" charset="0"/>
              </a:rPr>
              <a:t>Matt. 6:24-34 - READ COMMENT</a:t>
            </a:r>
          </a:p>
          <a:p>
            <a:r>
              <a:rPr lang="en-US" sz="1300" b="1" dirty="0">
                <a:latin typeface="Candara" panose="020E0502030303020204" pitchFamily="34" charset="0"/>
              </a:rPr>
              <a:t>Jn. 14:1-4 </a:t>
            </a:r>
            <a:r>
              <a:rPr lang="en-US" sz="1300" dirty="0">
                <a:latin typeface="Candara" panose="020E0502030303020204" pitchFamily="34" charset="0"/>
              </a:rPr>
              <a:t>- Let not your heart be troubled: ye believe in God, believe also in me. 2 In my Father's house are many mansions: if it were not so, I would have told you. I go to prepare a place for you. 3 And if I go and prepare a place for you, I will come again, and receive you unto myself; that where I am, there ye may be also. 4 And whither I go ye know, and the way ye know</a:t>
            </a:r>
            <a:r>
              <a:rPr lang="en-US" sz="1300" b="1" dirty="0">
                <a:latin typeface="Candara" panose="020E0502030303020204" pitchFamily="34" charset="0"/>
              </a:rPr>
              <a:t>. 27 </a:t>
            </a:r>
            <a:r>
              <a:rPr lang="en-US" sz="1300" dirty="0">
                <a:latin typeface="Candara" panose="020E0502030303020204" pitchFamily="34" charset="0"/>
              </a:rPr>
              <a:t>Pace I leave with you, my peace I give unto you: not as the world giveth, give I unto you. Let not your heart be troubled, neither let it be afraid.</a:t>
            </a:r>
          </a:p>
          <a:p>
            <a:r>
              <a:rPr lang="en-US" sz="1300" b="1" dirty="0">
                <a:latin typeface="Candara" panose="020E0502030303020204" pitchFamily="34" charset="0"/>
              </a:rPr>
              <a:t>Col. 3:15 </a:t>
            </a:r>
            <a:r>
              <a:rPr lang="en-US" sz="1300" dirty="0">
                <a:latin typeface="Candara" panose="020E0502030303020204" pitchFamily="34" charset="0"/>
              </a:rPr>
              <a:t>- And let the peace of God rule in your hearts, to the which also ye are called in one body; and be ye thankful. Christians have </a:t>
            </a:r>
            <a:r>
              <a:rPr lang="en-US" sz="1300" b="1" i="1" dirty="0">
                <a:latin typeface="Candara" panose="020E0502030303020204" pitchFamily="34" charset="0"/>
              </a:rPr>
              <a:t>“peace through the blood of His cross…” </a:t>
            </a:r>
            <a:r>
              <a:rPr lang="en-US" sz="1300" dirty="0">
                <a:latin typeface="Candara" panose="020E0502030303020204" pitchFamily="34" charset="0"/>
              </a:rPr>
              <a:t>(Col. 1:20)</a:t>
            </a:r>
          </a:p>
          <a:p>
            <a:endParaRPr lang="en-US" sz="1300" dirty="0">
              <a:latin typeface="Candara" panose="020E0502030303020204" pitchFamily="34" charset="0"/>
            </a:endParaRPr>
          </a:p>
          <a:p>
            <a:pPr defTabSz="966612">
              <a:defRPr/>
            </a:pPr>
            <a:r>
              <a:rPr lang="en-US" sz="1300" b="1" i="1" dirty="0">
                <a:latin typeface="Candara" panose="020E0502030303020204" pitchFamily="34" charset="0"/>
              </a:rPr>
              <a:t>Each thought and each motive beneath His control; - </a:t>
            </a:r>
            <a:r>
              <a:rPr lang="en-US" sz="1300" b="1" u="sng" dirty="0">
                <a:latin typeface="Candara" panose="020E0502030303020204" pitchFamily="34" charset="0"/>
              </a:rPr>
              <a:t>Our thoughts and motives must be in humble obedience to Christ</a:t>
            </a:r>
          </a:p>
          <a:p>
            <a:pPr defTabSz="966612">
              <a:defRPr/>
            </a:pPr>
            <a:r>
              <a:rPr lang="en-US" sz="1300" b="1" dirty="0">
                <a:latin typeface="Candara" panose="020E0502030303020204" pitchFamily="34" charset="0"/>
              </a:rPr>
              <a:t>2 Cor. 10:3-5 </a:t>
            </a:r>
            <a:r>
              <a:rPr lang="en-US" sz="1300" dirty="0">
                <a:latin typeface="Candara" panose="020E0502030303020204" pitchFamily="34" charset="0"/>
              </a:rPr>
              <a:t>- For though we walk in the flesh, we do not war after the flesh: 4 (For the weapons of our warfare are not carnal, but mighty through God to the pulling down of strong holds (of Satan-a spiritual battle between good and evil;) 5 Casting down imaginations (arguments), and every high thing that </a:t>
            </a:r>
            <a:r>
              <a:rPr lang="en-US" sz="1300" dirty="0" err="1">
                <a:latin typeface="Candara" panose="020E0502030303020204" pitchFamily="34" charset="0"/>
              </a:rPr>
              <a:t>exalteth</a:t>
            </a:r>
            <a:r>
              <a:rPr lang="en-US" sz="1300" dirty="0">
                <a:latin typeface="Candara" panose="020E0502030303020204" pitchFamily="34" charset="0"/>
              </a:rPr>
              <a:t> itself against the knowledge of God, and bringing into captivity every thought to the obedience of Christ;</a:t>
            </a:r>
          </a:p>
          <a:p>
            <a:pPr defTabSz="966612">
              <a:defRPr/>
            </a:pPr>
            <a:endParaRPr lang="en-US" sz="1300" dirty="0">
              <a:latin typeface="Candara" panose="020E0502030303020204" pitchFamily="34" charset="0"/>
            </a:endParaRPr>
          </a:p>
          <a:p>
            <a:pPr defTabSz="966612">
              <a:defRPr/>
            </a:pPr>
            <a:r>
              <a:rPr lang="en-US" sz="1300" b="1" i="1" dirty="0">
                <a:latin typeface="Candara" panose="020E0502030303020204" pitchFamily="34" charset="0"/>
              </a:rPr>
              <a:t>Thus led by His Spirit to fountains of love - </a:t>
            </a:r>
            <a:r>
              <a:rPr lang="en-US" sz="1300" b="1" u="sng" dirty="0">
                <a:latin typeface="Candara" panose="020E0502030303020204" pitchFamily="34" charset="0"/>
              </a:rPr>
              <a:t>Christians are led by the Spirit revealed word to the love of Christ</a:t>
            </a:r>
          </a:p>
          <a:p>
            <a:pPr defTabSz="966612">
              <a:defRPr/>
            </a:pPr>
            <a:r>
              <a:rPr lang="en-US" sz="1300" b="1" dirty="0">
                <a:latin typeface="Candara" panose="020E0502030303020204" pitchFamily="34" charset="0"/>
              </a:rPr>
              <a:t>Rom. 8:1-14 READ COMMENT</a:t>
            </a:r>
          </a:p>
          <a:p>
            <a:pPr defTabSz="966612">
              <a:defRPr/>
            </a:pPr>
            <a:r>
              <a:rPr lang="en-US" sz="1300" b="1" dirty="0">
                <a:latin typeface="Candara" panose="020E0502030303020204" pitchFamily="34" charset="0"/>
              </a:rPr>
              <a:t>Rom. 8:35-39 </a:t>
            </a:r>
            <a:r>
              <a:rPr lang="en-US" sz="1300" dirty="0">
                <a:latin typeface="Candara" panose="020E0502030303020204" pitchFamily="34" charset="0"/>
              </a:rPr>
              <a:t>-</a:t>
            </a:r>
            <a:r>
              <a:rPr lang="en-US" sz="1300" b="1" dirty="0">
                <a:latin typeface="Candara" panose="020E0502030303020204" pitchFamily="34" charset="0"/>
              </a:rPr>
              <a:t> </a:t>
            </a:r>
            <a:r>
              <a:rPr lang="en-US" sz="1300" dirty="0">
                <a:latin typeface="Candara" panose="020E0502030303020204" pitchFamily="34" charset="0"/>
              </a:rPr>
              <a:t>Who shall separate </a:t>
            </a:r>
            <a:r>
              <a:rPr lang="en-US" sz="1300" b="1" dirty="0">
                <a:latin typeface="Candara" panose="020E0502030303020204" pitchFamily="34" charset="0"/>
              </a:rPr>
              <a:t>us</a:t>
            </a:r>
            <a:r>
              <a:rPr lang="en-US" sz="1300" dirty="0">
                <a:latin typeface="Candara" panose="020E0502030303020204" pitchFamily="34" charset="0"/>
              </a:rPr>
              <a:t> from the love of Christ? shall tribulation, or distress, or persecution, or famine, or nakedness, or peril, or sword? 36 As it is written, For thy sake we are killed all the day long; we are accounted as sheep for the slaughter. 37 Nay, in all these things we are more than conquerors through him that loved us. 38 For I am persuaded, that neither death, nor life, nor angels, nor principalities, nor powers, nor things present, nor things to come, 39 Nor height, nor depth, nor any other creature, shall be able to separate us from the love of God, which is in Christ Jesus our Lord.</a:t>
            </a:r>
          </a:p>
          <a:p>
            <a:pPr defTabSz="966612">
              <a:defRPr/>
            </a:pPr>
            <a:endParaRPr lang="en-US" sz="1300" dirty="0">
              <a:latin typeface="Candara" panose="020E0502030303020204" pitchFamily="34" charset="0"/>
            </a:endParaRPr>
          </a:p>
          <a:p>
            <a:pPr defTabSz="966612">
              <a:defRPr/>
            </a:pPr>
            <a:r>
              <a:rPr lang="en-US" sz="1300" b="1" i="1" dirty="0">
                <a:latin typeface="Candara" panose="020E0502030303020204" pitchFamily="34" charset="0"/>
              </a:rPr>
              <a:t>Thou soon shalt be fitted for service above - </a:t>
            </a:r>
            <a:r>
              <a:rPr lang="en-US" sz="1300" b="1" u="sng" dirty="0">
                <a:latin typeface="Candara" panose="020E0502030303020204" pitchFamily="34" charset="0"/>
              </a:rPr>
              <a:t>The faithful in Christ then, are fit for the kingdom of Christ</a:t>
            </a:r>
          </a:p>
          <a:p>
            <a:pPr defTabSz="966612">
              <a:defRPr/>
            </a:pPr>
            <a:r>
              <a:rPr lang="en-US" sz="1300" b="1" dirty="0">
                <a:latin typeface="Candara" panose="020E0502030303020204" pitchFamily="34" charset="0"/>
              </a:rPr>
              <a:t>2 Pet. 1:5-11 </a:t>
            </a:r>
            <a:r>
              <a:rPr lang="en-US" sz="1300" dirty="0">
                <a:latin typeface="Candara" panose="020E0502030303020204" pitchFamily="34" charset="0"/>
              </a:rPr>
              <a:t>- And beside this, giving all diligence, add to your faith </a:t>
            </a:r>
            <a:r>
              <a:rPr lang="en-US" sz="1300" b="1" dirty="0">
                <a:latin typeface="Candara" panose="020E0502030303020204" pitchFamily="34" charset="0"/>
              </a:rPr>
              <a:t>virtue</a:t>
            </a:r>
            <a:r>
              <a:rPr lang="en-US" sz="1300" dirty="0">
                <a:latin typeface="Candara" panose="020E0502030303020204" pitchFamily="34" charset="0"/>
              </a:rPr>
              <a:t>; and to virtue </a:t>
            </a:r>
            <a:r>
              <a:rPr lang="en-US" sz="1300" b="1" dirty="0">
                <a:latin typeface="Candara" panose="020E0502030303020204" pitchFamily="34" charset="0"/>
              </a:rPr>
              <a:t>knowledge;</a:t>
            </a:r>
            <a:r>
              <a:rPr lang="en-US" sz="1300" dirty="0">
                <a:latin typeface="Candara" panose="020E0502030303020204" pitchFamily="34" charset="0"/>
              </a:rPr>
              <a:t> 6 And to knowledge </a:t>
            </a:r>
            <a:r>
              <a:rPr lang="en-US" sz="1300" b="1" dirty="0">
                <a:latin typeface="Candara" panose="020E0502030303020204" pitchFamily="34" charset="0"/>
              </a:rPr>
              <a:t>temperance;</a:t>
            </a:r>
            <a:r>
              <a:rPr lang="en-US" sz="1300" dirty="0">
                <a:latin typeface="Candara" panose="020E0502030303020204" pitchFamily="34" charset="0"/>
              </a:rPr>
              <a:t> and to; temperance </a:t>
            </a:r>
            <a:r>
              <a:rPr lang="en-US" sz="1300" b="1" dirty="0">
                <a:latin typeface="Candara" panose="020E0502030303020204" pitchFamily="34" charset="0"/>
              </a:rPr>
              <a:t>patience</a:t>
            </a:r>
            <a:r>
              <a:rPr lang="en-US" sz="1300" dirty="0">
                <a:latin typeface="Candara" panose="020E0502030303020204" pitchFamily="34" charset="0"/>
              </a:rPr>
              <a:t> and to patience </a:t>
            </a:r>
            <a:r>
              <a:rPr lang="en-US" sz="1300" b="1" dirty="0">
                <a:latin typeface="Candara" panose="020E0502030303020204" pitchFamily="34" charset="0"/>
              </a:rPr>
              <a:t>godlines</a:t>
            </a:r>
            <a:r>
              <a:rPr lang="en-US" sz="1300" dirty="0">
                <a:latin typeface="Candara" panose="020E0502030303020204" pitchFamily="34" charset="0"/>
              </a:rPr>
              <a:t>s; 7 And to godliness </a:t>
            </a:r>
            <a:r>
              <a:rPr lang="en-US" sz="1300" b="1" dirty="0">
                <a:latin typeface="Candara" panose="020E0502030303020204" pitchFamily="34" charset="0"/>
              </a:rPr>
              <a:t>brotherly kindness</a:t>
            </a:r>
            <a:r>
              <a:rPr lang="en-US" sz="1300" dirty="0">
                <a:latin typeface="Candara" panose="020E0502030303020204" pitchFamily="34" charset="0"/>
              </a:rPr>
              <a:t>; and to brotherly kindness </a:t>
            </a:r>
            <a:r>
              <a:rPr lang="en-US" sz="1300" b="1" dirty="0">
                <a:latin typeface="Candara" panose="020E0502030303020204" pitchFamily="34" charset="0"/>
              </a:rPr>
              <a:t>charity</a:t>
            </a:r>
            <a:r>
              <a:rPr lang="en-US" sz="1300" dirty="0">
                <a:latin typeface="Candara" panose="020E0502030303020204" pitchFamily="34" charset="0"/>
              </a:rPr>
              <a:t>. 8 For if these things </a:t>
            </a:r>
            <a:r>
              <a:rPr lang="en-US" sz="1300" b="1" dirty="0">
                <a:latin typeface="Candara" panose="020E0502030303020204" pitchFamily="34" charset="0"/>
              </a:rPr>
              <a:t>be in you, and abound</a:t>
            </a:r>
            <a:r>
              <a:rPr lang="en-US" sz="1300" dirty="0">
                <a:latin typeface="Candara" panose="020E0502030303020204" pitchFamily="34" charset="0"/>
              </a:rPr>
              <a:t>, they make you that ye shall neither be barren nor unfruitful in the knowledge of our Lord Jesus Christ. 9 But he that </a:t>
            </a:r>
            <a:r>
              <a:rPr lang="en-US" sz="1300" dirty="0" err="1">
                <a:latin typeface="Candara" panose="020E0502030303020204" pitchFamily="34" charset="0"/>
              </a:rPr>
              <a:t>lacketh</a:t>
            </a:r>
            <a:r>
              <a:rPr lang="en-US" sz="1300" dirty="0">
                <a:latin typeface="Candara" panose="020E0502030303020204" pitchFamily="34" charset="0"/>
              </a:rPr>
              <a:t> these things is blind, and cannot see afar off, and hath forgotten that he was purged from his old sins. 10 Wherefore the rather, brethren, </a:t>
            </a:r>
            <a:r>
              <a:rPr lang="en-US" sz="1300" b="1" dirty="0">
                <a:latin typeface="Candara" panose="020E0502030303020204" pitchFamily="34" charset="0"/>
              </a:rPr>
              <a:t>give diligence to make your calling and election sure</a:t>
            </a:r>
            <a:r>
              <a:rPr lang="en-US" sz="1300" dirty="0">
                <a:latin typeface="Candara" panose="020E0502030303020204" pitchFamily="34" charset="0"/>
              </a:rPr>
              <a:t>: for if ye do these things, ye shall never fall: 11 </a:t>
            </a:r>
            <a:r>
              <a:rPr lang="en-US" sz="1300" b="1" u="sng" dirty="0">
                <a:latin typeface="Candara" panose="020E0502030303020204" pitchFamily="34" charset="0"/>
              </a:rPr>
              <a:t>For so an entrance shall be ministered unto you abundantly into the everlasting kingdom of our Lord and </a:t>
            </a:r>
            <a:r>
              <a:rPr lang="en-US" sz="1300" b="1" u="sng" dirty="0" err="1">
                <a:latin typeface="Candara" panose="020E0502030303020204" pitchFamily="34" charset="0"/>
              </a:rPr>
              <a:t>Saviour</a:t>
            </a:r>
            <a:r>
              <a:rPr lang="en-US" sz="1300" b="1" u="sng" dirty="0">
                <a:latin typeface="Candara" panose="020E0502030303020204" pitchFamily="34" charset="0"/>
              </a:rPr>
              <a:t> Jesus Christ.</a:t>
            </a:r>
          </a:p>
          <a:p>
            <a:pPr defTabSz="966612">
              <a:defRPr/>
            </a:pPr>
            <a:endParaRPr lang="en-US" sz="1300" b="1" dirty="0">
              <a:latin typeface="Candara" panose="020E0502030303020204" pitchFamily="34" charset="0"/>
            </a:endParaRPr>
          </a:p>
          <a:p>
            <a:pPr defTabSz="966612">
              <a:defRPr/>
            </a:pPr>
            <a:endParaRPr lang="en-US" sz="1300" b="1" dirty="0">
              <a:latin typeface="Candara" panose="020E0502030303020204" pitchFamily="34" charset="0"/>
            </a:endParaRPr>
          </a:p>
          <a:p>
            <a:pPr defTabSz="966612">
              <a:defRPr/>
            </a:pPr>
            <a:endParaRPr lang="en-US" sz="1300" dirty="0">
              <a:latin typeface="Candara" panose="020E0502030303020204" pitchFamily="34" charset="0"/>
            </a:endParaRPr>
          </a:p>
          <a:p>
            <a:pPr defTabSz="966612">
              <a:defRPr/>
            </a:pPr>
            <a:endParaRPr lang="en-US" sz="1300" dirty="0">
              <a:latin typeface="Candara" panose="020E0502030303020204" pitchFamily="34" charset="0"/>
            </a:endParaRPr>
          </a:p>
          <a:p>
            <a:endParaRPr lang="en-US" sz="1300" dirty="0"/>
          </a:p>
          <a:p>
            <a:endParaRPr lang="en-US" sz="1300" b="1" i="1" dirty="0"/>
          </a:p>
        </p:txBody>
      </p:sp>
      <p:sp>
        <p:nvSpPr>
          <p:cNvPr id="4" name="Slide Number Placeholder 3"/>
          <p:cNvSpPr>
            <a:spLocks noGrp="1"/>
          </p:cNvSpPr>
          <p:nvPr>
            <p:ph type="sldNum" sz="quarter" idx="5"/>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2936940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reeform 4" descr="Map of Europe"/>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1/20/2020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1/20/2020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1/20/2020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1/20/2020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1/20/2020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1/20/2020</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1/20/2020</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1/20/2020</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1/20/2020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1/20/2020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1/20/2020</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i="1" dirty="0">
                <a:latin typeface="Candara" panose="020E0502030303020204" pitchFamily="34" charset="0"/>
              </a:rPr>
              <a:t>Take time to be holy</a:t>
            </a:r>
          </a:p>
        </p:txBody>
      </p:sp>
      <p:sp>
        <p:nvSpPr>
          <p:cNvPr id="3" name="Subtitle 2"/>
          <p:cNvSpPr>
            <a:spLocks noGrp="1"/>
          </p:cNvSpPr>
          <p:nvPr>
            <p:ph type="subTitle" idx="1"/>
          </p:nvPr>
        </p:nvSpPr>
        <p:spPr>
          <a:xfrm>
            <a:off x="1269428" y="4815840"/>
            <a:ext cx="7848600" cy="1143000"/>
          </a:xfrm>
        </p:spPr>
        <p:txBody>
          <a:bodyPr>
            <a:normAutofit/>
          </a:bodyPr>
          <a:lstStyle/>
          <a:p>
            <a:pPr algn="ctr"/>
            <a:r>
              <a:rPr lang="en-US" sz="2800" dirty="0">
                <a:latin typeface="Candara" panose="020E0502030303020204" pitchFamily="34" charset="0"/>
              </a:rPr>
              <a:t>1 Peter 1:15-16</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073" y="533401"/>
            <a:ext cx="11277600" cy="5638799"/>
          </a:xfrm>
        </p:spPr>
        <p:txBody>
          <a:bodyPr>
            <a:normAutofit/>
          </a:bodyPr>
          <a:lstStyle/>
          <a:p>
            <a:pPr marL="45720" indent="0">
              <a:buNone/>
            </a:pPr>
            <a:r>
              <a:rPr lang="en-US" sz="3200" b="1" dirty="0">
                <a:latin typeface="Candara" panose="020E0502030303020204" pitchFamily="34" charset="0"/>
              </a:rPr>
              <a:t>God wants and commands His people to be Holy</a:t>
            </a:r>
          </a:p>
          <a:p>
            <a:pPr marL="45720" indent="0">
              <a:buNone/>
            </a:pPr>
            <a:r>
              <a:rPr lang="en-US" sz="3200" b="1" dirty="0">
                <a:latin typeface="Candara" panose="020E0502030303020204" pitchFamily="34" charset="0"/>
              </a:rPr>
              <a:t>Holiness takes time and diligent effort</a:t>
            </a:r>
          </a:p>
          <a:p>
            <a:pPr marL="45720" indent="0">
              <a:buNone/>
            </a:pPr>
            <a:r>
              <a:rPr lang="en-US" sz="3200" b="1" dirty="0">
                <a:latin typeface="Candara" panose="020E0502030303020204" pitchFamily="34" charset="0"/>
              </a:rPr>
              <a:t>Don’t allow the rush of the world to take you with it</a:t>
            </a:r>
          </a:p>
          <a:p>
            <a:pPr marL="457200" lvl="2">
              <a:buFont typeface="Wingdings" panose="05000000000000000000" pitchFamily="2" charset="2"/>
              <a:buChar char="§"/>
            </a:pPr>
            <a:r>
              <a:rPr lang="en-US" sz="2800" dirty="0">
                <a:latin typeface="Candara" panose="020E0502030303020204" pitchFamily="34" charset="0"/>
              </a:rPr>
              <a:t>Spend time alone with God in prayer and His word</a:t>
            </a:r>
          </a:p>
          <a:p>
            <a:pPr marL="457200" lvl="2">
              <a:buFont typeface="Wingdings" panose="05000000000000000000" pitchFamily="2" charset="2"/>
              <a:buChar char="§"/>
            </a:pPr>
            <a:r>
              <a:rPr lang="en-US" sz="2800" dirty="0">
                <a:latin typeface="Candara" panose="020E0502030303020204" pitchFamily="34" charset="0"/>
              </a:rPr>
              <a:t>Spend time with your brethren</a:t>
            </a:r>
          </a:p>
          <a:p>
            <a:pPr marL="457200" lvl="2">
              <a:buFont typeface="Wingdings" panose="05000000000000000000" pitchFamily="2" charset="2"/>
              <a:buChar char="§"/>
            </a:pPr>
            <a:r>
              <a:rPr lang="en-US" sz="2800" dirty="0">
                <a:latin typeface="Candara" panose="020E0502030303020204" pitchFamily="34" charset="0"/>
              </a:rPr>
              <a:t>Desire to experience the blessings God offers to His saints</a:t>
            </a:r>
          </a:p>
          <a:p>
            <a:pPr marL="457200" lvl="2">
              <a:buFont typeface="Wingdings" panose="05000000000000000000" pitchFamily="2" charset="2"/>
              <a:buChar char="§"/>
            </a:pPr>
            <a:r>
              <a:rPr lang="en-US" sz="2800" dirty="0">
                <a:latin typeface="Candara" panose="020E0502030303020204" pitchFamily="34" charset="0"/>
              </a:rPr>
              <a:t>Become Christ-like in your conduct</a:t>
            </a:r>
          </a:p>
          <a:p>
            <a:pPr marL="457200" lvl="2">
              <a:buFont typeface="Wingdings" panose="05000000000000000000" pitchFamily="2" charset="2"/>
              <a:buChar char="§"/>
            </a:pPr>
            <a:r>
              <a:rPr lang="en-US" sz="2800" dirty="0">
                <a:latin typeface="Candara" panose="020E0502030303020204" pitchFamily="34" charset="0"/>
              </a:rPr>
              <a:t>Obey the gospel of Christ</a:t>
            </a:r>
          </a:p>
          <a:p>
            <a:pPr marL="0" indent="0">
              <a:spcBef>
                <a:spcPts val="600"/>
              </a:spcBef>
              <a:buNone/>
            </a:pPr>
            <a:endParaRPr lang="en-US" sz="1000" b="1" dirty="0">
              <a:latin typeface="Candara" panose="020E0502030303020204" pitchFamily="34" charset="0"/>
            </a:endParaRPr>
          </a:p>
          <a:p>
            <a:pPr marL="0" indent="0">
              <a:spcBef>
                <a:spcPts val="600"/>
              </a:spcBef>
              <a:buNone/>
            </a:pPr>
            <a:r>
              <a:rPr lang="en-US" sz="3200" b="1" dirty="0">
                <a:latin typeface="Candara" panose="020E0502030303020204" pitchFamily="34" charset="0"/>
              </a:rPr>
              <a:t>Let this song remind us of the need to </a:t>
            </a:r>
            <a:r>
              <a:rPr lang="en-US" sz="3200" b="1" i="1" u="sng" dirty="0">
                <a:latin typeface="Candara" panose="020E0502030303020204" pitchFamily="34" charset="0"/>
              </a:rPr>
              <a:t>take time</a:t>
            </a:r>
            <a:r>
              <a:rPr lang="en-US" sz="3200" b="1" i="1" dirty="0">
                <a:latin typeface="Candara" panose="020E0502030303020204" pitchFamily="34" charset="0"/>
              </a:rPr>
              <a:t> </a:t>
            </a:r>
            <a:r>
              <a:rPr lang="en-US" sz="3200" b="1" dirty="0">
                <a:latin typeface="Candara" panose="020E0502030303020204" pitchFamily="34" charset="0"/>
              </a:rPr>
              <a:t>to do those things that are critical to our spiritual growth and well being!</a:t>
            </a:r>
          </a:p>
        </p:txBody>
      </p:sp>
      <p:sp>
        <p:nvSpPr>
          <p:cNvPr id="4" name="Rectangle 3">
            <a:extLst>
              <a:ext uri="{FF2B5EF4-FFF2-40B4-BE49-F238E27FC236}">
                <a16:creationId xmlns:a16="http://schemas.microsoft.com/office/drawing/2014/main" id="{DC34956A-D383-430D-86EC-F4EE4194BA42}"/>
              </a:ext>
            </a:extLst>
          </p:cNvPr>
          <p:cNvSpPr/>
          <p:nvPr/>
        </p:nvSpPr>
        <p:spPr>
          <a:xfrm rot="16200000">
            <a:off x="-2198325" y="2621913"/>
            <a:ext cx="4884909" cy="707886"/>
          </a:xfrm>
          <a:prstGeom prst="rect">
            <a:avLst/>
          </a:prstGeom>
          <a:noFill/>
        </p:spPr>
        <p:txBody>
          <a:bodyPr wrap="square" lIns="91440" tIns="45720" rIns="91440" bIns="45720">
            <a:spAutoFit/>
          </a:bodyPr>
          <a:lstStyle/>
          <a:p>
            <a:pPr algn="ctr"/>
            <a:r>
              <a:rPr lang="en-US" sz="4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Take Time To Be Holy</a:t>
            </a:r>
            <a:endParaRPr lang="en-US" sz="4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8" name="Rectangle 7">
            <a:extLst>
              <a:ext uri="{FF2B5EF4-FFF2-40B4-BE49-F238E27FC236}">
                <a16:creationId xmlns:a16="http://schemas.microsoft.com/office/drawing/2014/main" id="{DF426F7B-57AD-4AE0-8AD2-E5CBF2FA1679}"/>
              </a:ext>
            </a:extLst>
          </p:cNvPr>
          <p:cNvSpPr/>
          <p:nvPr/>
        </p:nvSpPr>
        <p:spPr>
          <a:xfrm>
            <a:off x="584819" y="5907708"/>
            <a:ext cx="7162800" cy="707886"/>
          </a:xfrm>
          <a:prstGeom prst="rect">
            <a:avLst/>
          </a:prstGeom>
          <a:noFill/>
        </p:spPr>
        <p:txBody>
          <a:bodyPr wrap="square" lIns="91440" tIns="45720" rIns="91440" bIns="45720">
            <a:spAutoFit/>
          </a:bodyPr>
          <a:lstStyle/>
          <a:p>
            <a:r>
              <a:rPr lang="en-US" sz="4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REVIEW AND CONCLUSION</a:t>
            </a:r>
            <a:endParaRPr lang="en-US" sz="4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Tree>
    <p:extLst>
      <p:ext uri="{BB962C8B-B14F-4D97-AF65-F5344CB8AC3E}">
        <p14:creationId xmlns:p14="http://schemas.microsoft.com/office/powerpoint/2010/main" val="991331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083561" y="2887611"/>
            <a:ext cx="6198771" cy="1082778"/>
          </a:xfrm>
          <a:solidFill>
            <a:schemeClr val="bg2"/>
          </a:solidFill>
          <a:ln>
            <a:solidFill>
              <a:schemeClr val="bg1">
                <a:lumMod val="85000"/>
              </a:schemeClr>
            </a:solidFill>
          </a:ln>
        </p:spPr>
        <p:txBody>
          <a:bodyPr>
            <a:normAutofit/>
          </a:bodyPr>
          <a:lstStyle/>
          <a:p>
            <a:pPr algn="ctr">
              <a:defRPr/>
            </a:pPr>
            <a:r>
              <a:rPr lang="en-US" altLang="en-US" sz="3999" b="1" i="1" dirty="0">
                <a:solidFill>
                  <a:schemeClr val="tx1"/>
                </a:solidFill>
                <a:effectLst>
                  <a:glow rad="38100">
                    <a:schemeClr val="bg1">
                      <a:lumMod val="65000"/>
                      <a:lumOff val="35000"/>
                      <a:alpha val="40000"/>
                    </a:schemeClr>
                  </a:glow>
                </a:effectLst>
                <a:latin typeface="Candara" panose="020E0502030303020204" pitchFamily="34" charset="0"/>
              </a:rPr>
              <a:t>“…what shall we do?” </a:t>
            </a:r>
            <a:br>
              <a:rPr lang="en-US" altLang="en-US" sz="1799" b="1" i="1" dirty="0">
                <a:solidFill>
                  <a:schemeClr val="tx1"/>
                </a:solidFill>
                <a:effectLst>
                  <a:glow rad="38100">
                    <a:schemeClr val="bg1">
                      <a:lumMod val="65000"/>
                      <a:lumOff val="35000"/>
                      <a:alpha val="40000"/>
                    </a:schemeClr>
                  </a:glow>
                </a:effectLst>
                <a:latin typeface="Candara" panose="020E0502030303020204" pitchFamily="34" charset="0"/>
              </a:rPr>
            </a:br>
            <a:r>
              <a:rPr lang="en-US" altLang="en-US" sz="2399" dirty="0">
                <a:solidFill>
                  <a:schemeClr val="tx1"/>
                </a:solidFill>
                <a:effectLst>
                  <a:glow rad="38100">
                    <a:schemeClr val="bg1">
                      <a:lumMod val="65000"/>
                      <a:lumOff val="35000"/>
                      <a:alpha val="40000"/>
                    </a:schemeClr>
                  </a:glo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75813" y="574047"/>
            <a:ext cx="9838576" cy="5709907"/>
          </a:xfrm>
          <a:solidFill>
            <a:schemeClr val="bg1">
              <a:lumMod val="85000"/>
            </a:schemeClr>
          </a:solidFill>
          <a:ln>
            <a:solidFill>
              <a:schemeClr val="bg1">
                <a:lumMod val="85000"/>
              </a:schemeClr>
            </a:solidFill>
          </a:ln>
        </p:spPr>
        <p:txBody>
          <a:bodyPr anchor="t">
            <a:normAutofit fontScale="92500" lnSpcReduction="10000"/>
          </a:bodyPr>
          <a:lstStyle/>
          <a:p>
            <a:pPr marL="45706" indent="0">
              <a:lnSpc>
                <a:spcPct val="120000"/>
              </a:lnSpc>
              <a:spcBef>
                <a:spcPts val="0"/>
              </a:spcBef>
              <a:buNone/>
              <a:defRPr/>
            </a:pPr>
            <a:r>
              <a:rPr lang="en-US" altLang="en-US" sz="3899"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9"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9"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a:t>
            </a:r>
            <a:r>
              <a:rPr lang="en-US" altLang="en-US" sz="3899" b="1">
                <a:effectLst>
                  <a:glow rad="38100">
                    <a:schemeClr val="bg1">
                      <a:lumMod val="50000"/>
                      <a:lumOff val="50000"/>
                      <a:alpha val="20000"/>
                    </a:schemeClr>
                  </a:glow>
                </a:effectLst>
                <a:latin typeface="Candara" panose="020E0502030303020204" pitchFamily="34" charset="0"/>
                <a:cs typeface="Arial" panose="020B0604020202020204" pitchFamily="34" charset="0"/>
              </a:rPr>
              <a:t>must live </a:t>
            </a:r>
            <a:r>
              <a:rPr lang="en-US" altLang="en-US" sz="3899"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899" b="1" i="1" u="sng" dirty="0">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899"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18AD2DF6-0F4E-4A3C-BC0B-B8DF170394E6}"/>
              </a:ext>
            </a:extLst>
          </p:cNvPr>
          <p:cNvSpPr>
            <a:spLocks noGrp="1"/>
          </p:cNvSpPr>
          <p:nvPr>
            <p:ph type="sldNum" sz="quarter" idx="12"/>
          </p:nvPr>
        </p:nvSpPr>
        <p:spPr/>
        <p:txBody>
          <a:bodyPr/>
          <a:lstStyle/>
          <a:p>
            <a:fld id="{401CF334-2D5C-4859-84A6-CA7E6E43FAEB}" type="slidenum">
              <a:rPr lang="en-US" sz="1600">
                <a:latin typeface="Candara" panose="020E0502030303020204" pitchFamily="34" charset="0"/>
              </a:rPr>
              <a:t>11</a:t>
            </a:fld>
            <a:endParaRPr lang="en-US" sz="16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74638"/>
            <a:ext cx="10363202" cy="944562"/>
          </a:xfrm>
        </p:spPr>
        <p:txBody>
          <a:bodyPr/>
          <a:lstStyle/>
          <a:p>
            <a:r>
              <a:rPr lang="en-US" b="1" dirty="0">
                <a:latin typeface="Candara" panose="020E0502030303020204" pitchFamily="34" charset="0"/>
              </a:rPr>
              <a:t>1 Peter 1:15-16; Leviticus 11:44-45</a:t>
            </a:r>
          </a:p>
        </p:txBody>
      </p:sp>
      <p:sp>
        <p:nvSpPr>
          <p:cNvPr id="4" name="Rectangle 3">
            <a:extLst>
              <a:ext uri="{FF2B5EF4-FFF2-40B4-BE49-F238E27FC236}">
                <a16:creationId xmlns:a16="http://schemas.microsoft.com/office/drawing/2014/main" id="{7F8A4D12-54C8-4172-AEBF-0DA40E907C99}"/>
              </a:ext>
            </a:extLst>
          </p:cNvPr>
          <p:cNvSpPr/>
          <p:nvPr/>
        </p:nvSpPr>
        <p:spPr>
          <a:xfrm>
            <a:off x="8990012" y="2001982"/>
            <a:ext cx="2507044" cy="415636"/>
          </a:xfrm>
          <a:prstGeom prst="rect">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5" name="Rectangle 4">
            <a:extLst>
              <a:ext uri="{FF2B5EF4-FFF2-40B4-BE49-F238E27FC236}">
                <a16:creationId xmlns:a16="http://schemas.microsoft.com/office/drawing/2014/main" id="{B2B01213-BE05-4E0B-937C-27EEE3180D19}"/>
              </a:ext>
            </a:extLst>
          </p:cNvPr>
          <p:cNvSpPr/>
          <p:nvPr/>
        </p:nvSpPr>
        <p:spPr>
          <a:xfrm>
            <a:off x="691769" y="2401270"/>
            <a:ext cx="1868551" cy="415636"/>
          </a:xfrm>
          <a:prstGeom prst="rect">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6" name="Rectangle 5">
            <a:extLst>
              <a:ext uri="{FF2B5EF4-FFF2-40B4-BE49-F238E27FC236}">
                <a16:creationId xmlns:a16="http://schemas.microsoft.com/office/drawing/2014/main" id="{3D7299C2-18E9-48E5-A1E3-288100DA2FBC}"/>
              </a:ext>
            </a:extLst>
          </p:cNvPr>
          <p:cNvSpPr/>
          <p:nvPr/>
        </p:nvSpPr>
        <p:spPr>
          <a:xfrm>
            <a:off x="2388044" y="5318760"/>
            <a:ext cx="3694176" cy="415636"/>
          </a:xfrm>
          <a:prstGeom prst="rect">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7" name="Rectangle 6">
            <a:extLst>
              <a:ext uri="{FF2B5EF4-FFF2-40B4-BE49-F238E27FC236}">
                <a16:creationId xmlns:a16="http://schemas.microsoft.com/office/drawing/2014/main" id="{5209D682-D92C-4C06-A440-0A12CD67D713}"/>
              </a:ext>
            </a:extLst>
          </p:cNvPr>
          <p:cNvSpPr/>
          <p:nvPr/>
        </p:nvSpPr>
        <p:spPr>
          <a:xfrm>
            <a:off x="3403028" y="3724102"/>
            <a:ext cx="5106988" cy="415636"/>
          </a:xfrm>
          <a:prstGeom prst="rect">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3" name="Content Placeholder 2"/>
          <p:cNvSpPr>
            <a:spLocks noGrp="1"/>
          </p:cNvSpPr>
          <p:nvPr>
            <p:ph idx="1"/>
          </p:nvPr>
        </p:nvSpPr>
        <p:spPr>
          <a:xfrm>
            <a:off x="608012" y="1600200"/>
            <a:ext cx="10972800" cy="4572000"/>
          </a:xfrm>
        </p:spPr>
        <p:txBody>
          <a:bodyPr>
            <a:normAutofit lnSpcReduction="10000"/>
          </a:bodyPr>
          <a:lstStyle/>
          <a:p>
            <a:pPr marL="45720" indent="0">
              <a:buNone/>
            </a:pPr>
            <a:r>
              <a:rPr lang="en-US" sz="3200" b="1" i="1" dirty="0">
                <a:latin typeface="Candara" panose="020E0502030303020204" pitchFamily="34" charset="0"/>
              </a:rPr>
              <a:t>“But as he which hath called you is holy, so be ye holy in all manner of conversation; 16 Because it is written, Be ye holy; for I am holy”</a:t>
            </a:r>
          </a:p>
          <a:p>
            <a:pPr marL="45720" indent="0">
              <a:buNone/>
            </a:pPr>
            <a:endParaRPr lang="en-US" sz="800" b="1" i="1" dirty="0">
              <a:latin typeface="Candara" panose="020E0502030303020204" pitchFamily="34" charset="0"/>
            </a:endParaRPr>
          </a:p>
          <a:p>
            <a:pPr marL="45720" indent="0">
              <a:buNone/>
            </a:pPr>
            <a:r>
              <a:rPr lang="en-US" sz="3200" b="1" i="1" dirty="0">
                <a:latin typeface="Candara" panose="020E0502030303020204" pitchFamily="34" charset="0"/>
              </a:rPr>
              <a:t>“For I am the LORD your God: ye shall therefore sanctify yourselves, and ye shall be holy; for I am holy: neither shall ye defile yourselves with any manner of creeping thing that </a:t>
            </a:r>
            <a:r>
              <a:rPr lang="en-US" sz="3200" b="1" i="1" dirty="0" err="1">
                <a:latin typeface="Candara" panose="020E0502030303020204" pitchFamily="34" charset="0"/>
              </a:rPr>
              <a:t>creepeth</a:t>
            </a:r>
            <a:r>
              <a:rPr lang="en-US" sz="3200" b="1" i="1" dirty="0">
                <a:latin typeface="Candara" panose="020E0502030303020204" pitchFamily="34" charset="0"/>
              </a:rPr>
              <a:t> upon the earth. 45 For I am the LORD that bringeth you up out of the land of Egypt, to be your God: ye shall therefore be holy, for I am holy.</a:t>
            </a:r>
          </a:p>
        </p:txBody>
      </p:sp>
    </p:spTree>
    <p:extLst>
      <p:ext uri="{BB962C8B-B14F-4D97-AF65-F5344CB8AC3E}">
        <p14:creationId xmlns:p14="http://schemas.microsoft.com/office/powerpoint/2010/main" val="1982292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74638"/>
            <a:ext cx="10363202" cy="944562"/>
          </a:xfrm>
        </p:spPr>
        <p:txBody>
          <a:bodyPr/>
          <a:lstStyle/>
          <a:p>
            <a:r>
              <a:rPr lang="en-US" b="1" dirty="0">
                <a:latin typeface="Candara" panose="020E0502030303020204" pitchFamily="34" charset="0"/>
              </a:rPr>
              <a:t>“holy” (</a:t>
            </a:r>
            <a:r>
              <a:rPr lang="en-US" b="1" i="1" dirty="0" err="1">
                <a:latin typeface="Candara" panose="020E0502030303020204" pitchFamily="34" charset="0"/>
              </a:rPr>
              <a:t>hagios</a:t>
            </a:r>
            <a:r>
              <a:rPr lang="en-US" b="1" i="1" dirty="0">
                <a:latin typeface="Candara" panose="020E0502030303020204" pitchFamily="34" charset="0"/>
              </a:rPr>
              <a:t>, </a:t>
            </a:r>
            <a:r>
              <a:rPr lang="en-US" b="1" i="1" dirty="0" err="1">
                <a:latin typeface="Candara" panose="020E0502030303020204" pitchFamily="34" charset="0"/>
              </a:rPr>
              <a:t>Gk</a:t>
            </a:r>
            <a:r>
              <a:rPr lang="en-US" b="1" i="1" dirty="0">
                <a:latin typeface="Candara" panose="020E0502030303020204" pitchFamily="34" charset="0"/>
              </a:rPr>
              <a:t>)</a:t>
            </a:r>
            <a:r>
              <a:rPr lang="en-US" b="1" dirty="0">
                <a:latin typeface="Candara" panose="020E0502030303020204" pitchFamily="34" charset="0"/>
              </a:rPr>
              <a:t> Defined </a:t>
            </a:r>
          </a:p>
        </p:txBody>
      </p:sp>
      <p:sp>
        <p:nvSpPr>
          <p:cNvPr id="3" name="Content Placeholder 2"/>
          <p:cNvSpPr>
            <a:spLocks noGrp="1"/>
          </p:cNvSpPr>
          <p:nvPr>
            <p:ph idx="1"/>
          </p:nvPr>
        </p:nvSpPr>
        <p:spPr>
          <a:xfrm>
            <a:off x="608012" y="1600200"/>
            <a:ext cx="10972800" cy="4572000"/>
          </a:xfrm>
        </p:spPr>
        <p:txBody>
          <a:bodyPr>
            <a:normAutofit/>
          </a:bodyPr>
          <a:lstStyle/>
          <a:p>
            <a:pPr marL="45720" indent="0">
              <a:buNone/>
            </a:pPr>
            <a:r>
              <a:rPr lang="en-US" sz="3200" b="1" i="1" u="sng" dirty="0">
                <a:latin typeface="Candara" panose="020E0502030303020204" pitchFamily="34" charset="0"/>
              </a:rPr>
              <a:t>Strong</a:t>
            </a:r>
            <a:r>
              <a:rPr lang="en-US" sz="3200" b="1" i="1" dirty="0">
                <a:latin typeface="Candara" panose="020E0502030303020204" pitchFamily="34" charset="0"/>
              </a:rPr>
              <a:t> - </a:t>
            </a:r>
            <a:r>
              <a:rPr lang="en-US" sz="3200" dirty="0">
                <a:latin typeface="Candara" panose="020E0502030303020204" pitchFamily="34" charset="0"/>
              </a:rPr>
              <a:t>sacred (physically, pure, morally blameless or religious, ceremonially, consecrated):--(most) holy (one, thing), saint.  </a:t>
            </a:r>
            <a:endParaRPr lang="en-US" sz="800" b="1" i="1" dirty="0">
              <a:latin typeface="Candara" panose="020E0502030303020204" pitchFamily="34" charset="0"/>
            </a:endParaRPr>
          </a:p>
          <a:p>
            <a:pPr marL="45720" indent="0">
              <a:buNone/>
            </a:pPr>
            <a:r>
              <a:rPr lang="en-US" sz="3200" b="1" i="1" u="sng" dirty="0">
                <a:latin typeface="Candara" panose="020E0502030303020204" pitchFamily="34" charset="0"/>
              </a:rPr>
              <a:t>Thayer</a:t>
            </a:r>
            <a:r>
              <a:rPr lang="en-US" sz="3200" b="1" i="1" dirty="0">
                <a:latin typeface="Candara" panose="020E0502030303020204" pitchFamily="34" charset="0"/>
              </a:rPr>
              <a:t> - </a:t>
            </a:r>
            <a:r>
              <a:rPr lang="en-US" sz="3200" dirty="0">
                <a:latin typeface="Candara" panose="020E0502030303020204" pitchFamily="34" charset="0"/>
              </a:rPr>
              <a:t>in a moral sense, pure, sinless, upright, holy: 1 Peter 1:16 (Leviticus 19:2; Leviticus 11:44); 1 Corinthians 7:34.</a:t>
            </a:r>
            <a:endParaRPr lang="en-US" sz="3200" b="1" i="1" dirty="0">
              <a:latin typeface="Candara" panose="020E0502030303020204" pitchFamily="34" charset="0"/>
            </a:endParaRPr>
          </a:p>
          <a:p>
            <a:pPr marL="45720" indent="0">
              <a:buNone/>
            </a:pPr>
            <a:r>
              <a:rPr lang="en-US" sz="3200" b="1" i="1" dirty="0">
                <a:latin typeface="Candara" panose="020E0502030303020204" pitchFamily="34" charset="0"/>
              </a:rPr>
              <a:t> </a:t>
            </a:r>
          </a:p>
          <a:p>
            <a:pPr marL="45720" indent="0">
              <a:buNone/>
            </a:pPr>
            <a:endParaRPr lang="en-US" sz="3200" b="1" i="1" dirty="0">
              <a:latin typeface="Candara" panose="020E0502030303020204" pitchFamily="34" charset="0"/>
            </a:endParaRPr>
          </a:p>
        </p:txBody>
      </p:sp>
    </p:spTree>
    <p:extLst>
      <p:ext uri="{BB962C8B-B14F-4D97-AF65-F5344CB8AC3E}">
        <p14:creationId xmlns:p14="http://schemas.microsoft.com/office/powerpoint/2010/main" val="1686119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74638"/>
            <a:ext cx="10363202" cy="944562"/>
          </a:xfrm>
        </p:spPr>
        <p:txBody>
          <a:bodyPr/>
          <a:lstStyle/>
          <a:p>
            <a:r>
              <a:rPr lang="en-US" b="1" dirty="0">
                <a:latin typeface="Candara" panose="020E0502030303020204" pitchFamily="34" charset="0"/>
              </a:rPr>
              <a:t>Introduction</a:t>
            </a:r>
          </a:p>
        </p:txBody>
      </p:sp>
      <p:sp>
        <p:nvSpPr>
          <p:cNvPr id="3" name="Content Placeholder 2"/>
          <p:cNvSpPr>
            <a:spLocks noGrp="1"/>
          </p:cNvSpPr>
          <p:nvPr>
            <p:ph idx="1"/>
          </p:nvPr>
        </p:nvSpPr>
        <p:spPr>
          <a:xfrm>
            <a:off x="608012" y="1600200"/>
            <a:ext cx="11201400" cy="4572000"/>
          </a:xfrm>
        </p:spPr>
        <p:txBody>
          <a:bodyPr>
            <a:normAutofit/>
          </a:bodyPr>
          <a:lstStyle/>
          <a:p>
            <a:pPr marL="45720" indent="0">
              <a:buNone/>
            </a:pPr>
            <a:r>
              <a:rPr lang="en-US" sz="3600" b="1" dirty="0">
                <a:latin typeface="Candara" panose="020E0502030303020204" pitchFamily="34" charset="0"/>
              </a:rPr>
              <a:t>We sing songs of praise and admonition </a:t>
            </a:r>
            <a:r>
              <a:rPr lang="en-US" sz="3600" dirty="0">
                <a:latin typeface="Candara" panose="020E0502030303020204" pitchFamily="34" charset="0"/>
              </a:rPr>
              <a:t>- Colossians 3:16</a:t>
            </a:r>
          </a:p>
          <a:p>
            <a:pPr>
              <a:buFont typeface="Wingdings" panose="05000000000000000000" pitchFamily="2" charset="2"/>
              <a:buChar char="§"/>
            </a:pPr>
            <a:r>
              <a:rPr lang="en-US" sz="2800" dirty="0">
                <a:latin typeface="Candara" panose="020E0502030303020204" pitchFamily="34" charset="0"/>
              </a:rPr>
              <a:t>When we do so, the Word of God dwells in us richly</a:t>
            </a:r>
          </a:p>
          <a:p>
            <a:pPr marL="45720" indent="0">
              <a:buNone/>
            </a:pPr>
            <a:r>
              <a:rPr lang="en-US" sz="3600" b="1" dirty="0">
                <a:latin typeface="Candara" panose="020E0502030303020204" pitchFamily="34" charset="0"/>
              </a:rPr>
              <a:t>A familiar song we sing is </a:t>
            </a:r>
            <a:r>
              <a:rPr lang="en-US" sz="3600" b="1" i="1" dirty="0">
                <a:solidFill>
                  <a:schemeClr val="bg1">
                    <a:lumMod val="50000"/>
                  </a:schemeClr>
                </a:solidFill>
                <a:latin typeface="Candara" panose="020E0502030303020204" pitchFamily="34" charset="0"/>
              </a:rPr>
              <a:t>“Take Time To Be Holy” </a:t>
            </a:r>
            <a:r>
              <a:rPr lang="en-US" sz="3600" dirty="0">
                <a:solidFill>
                  <a:schemeClr val="bg1">
                    <a:lumMod val="50000"/>
                  </a:schemeClr>
                </a:solidFill>
                <a:latin typeface="Candara" panose="020E0502030303020204" pitchFamily="34" charset="0"/>
              </a:rPr>
              <a:t>- # 731</a:t>
            </a:r>
          </a:p>
          <a:p>
            <a:pPr>
              <a:buFont typeface="Wingdings" panose="05000000000000000000" pitchFamily="2" charset="2"/>
              <a:buChar char="§"/>
            </a:pPr>
            <a:r>
              <a:rPr lang="en-US" sz="3200" dirty="0">
                <a:latin typeface="Candara" panose="020E0502030303020204" pitchFamily="34" charset="0"/>
              </a:rPr>
              <a:t>The song was written by Willian Dunn Longstaff</a:t>
            </a:r>
          </a:p>
          <a:p>
            <a:pPr lvl="1">
              <a:buFont typeface="Wingdings" panose="05000000000000000000" pitchFamily="2" charset="2"/>
              <a:buChar char="§"/>
            </a:pPr>
            <a:r>
              <a:rPr lang="en-US" sz="2800" dirty="0">
                <a:latin typeface="Candara" panose="020E0502030303020204" pitchFamily="34" charset="0"/>
              </a:rPr>
              <a:t>The music was composed by George C. Stebbins in </a:t>
            </a:r>
            <a:r>
              <a:rPr lang="en-US" sz="3200" dirty="0">
                <a:latin typeface="Candara" panose="020E0502030303020204" pitchFamily="34" charset="0"/>
              </a:rPr>
              <a:t>1890</a:t>
            </a:r>
          </a:p>
          <a:p>
            <a:pPr marL="45720" indent="0">
              <a:buNone/>
            </a:pPr>
            <a:r>
              <a:rPr lang="en-US" sz="3600" b="1" dirty="0">
                <a:latin typeface="Candara" panose="020E0502030303020204" pitchFamily="34" charset="0"/>
              </a:rPr>
              <a:t>Children of God are to be Holy, because God is Holy</a:t>
            </a:r>
          </a:p>
          <a:p>
            <a:pPr>
              <a:buFont typeface="Wingdings" panose="05000000000000000000" pitchFamily="2" charset="2"/>
              <a:buChar char="§"/>
            </a:pPr>
            <a:r>
              <a:rPr lang="en-US" sz="3200" dirty="0">
                <a:latin typeface="Candara" panose="020E0502030303020204" pitchFamily="34" charset="0"/>
              </a:rPr>
              <a:t>We will not see the Lord if we are not - Hebrews 12:14</a:t>
            </a:r>
          </a:p>
          <a:p>
            <a:pPr lvl="1"/>
            <a:endParaRPr lang="en-US" sz="3200" dirty="0">
              <a:latin typeface="Candara" panose="020E0502030303020204" pitchFamily="34" charset="0"/>
            </a:endParaRPr>
          </a:p>
        </p:txBody>
      </p:sp>
    </p:spTree>
    <p:extLst>
      <p:ext uri="{BB962C8B-B14F-4D97-AF65-F5344CB8AC3E}">
        <p14:creationId xmlns:p14="http://schemas.microsoft.com/office/powerpoint/2010/main" val="355721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FA482-BF67-4975-B9AD-69AE2D577F56}"/>
              </a:ext>
            </a:extLst>
          </p:cNvPr>
          <p:cNvSpPr>
            <a:spLocks noGrp="1"/>
          </p:cNvSpPr>
          <p:nvPr>
            <p:ph type="title"/>
          </p:nvPr>
        </p:nvSpPr>
        <p:spPr>
          <a:xfrm>
            <a:off x="608012" y="274638"/>
            <a:ext cx="10363202" cy="944562"/>
          </a:xfrm>
        </p:spPr>
        <p:txBody>
          <a:bodyPr/>
          <a:lstStyle/>
          <a:p>
            <a:r>
              <a:rPr lang="en-US" b="1" i="1" dirty="0">
                <a:latin typeface="Candara" panose="020E0502030303020204" pitchFamily="34" charset="0"/>
              </a:rPr>
              <a:t>Take time to be holy</a:t>
            </a:r>
          </a:p>
        </p:txBody>
      </p:sp>
      <p:sp>
        <p:nvSpPr>
          <p:cNvPr id="3" name="Content Placeholder 2">
            <a:extLst>
              <a:ext uri="{FF2B5EF4-FFF2-40B4-BE49-F238E27FC236}">
                <a16:creationId xmlns:a16="http://schemas.microsoft.com/office/drawing/2014/main" id="{F76311F6-8475-4D5E-990A-53157CF1B7D4}"/>
              </a:ext>
            </a:extLst>
          </p:cNvPr>
          <p:cNvSpPr>
            <a:spLocks noGrp="1"/>
          </p:cNvSpPr>
          <p:nvPr>
            <p:ph idx="1"/>
          </p:nvPr>
        </p:nvSpPr>
        <p:spPr>
          <a:xfrm>
            <a:off x="608012" y="1600200"/>
            <a:ext cx="10668000" cy="4876800"/>
          </a:xfrm>
        </p:spPr>
        <p:txBody>
          <a:bodyPr>
            <a:normAutofit/>
          </a:bodyPr>
          <a:lstStyle/>
          <a:p>
            <a:pPr marL="502920" indent="-457200">
              <a:buFont typeface="+mj-lt"/>
              <a:buAutoNum type="arabicPeriod"/>
            </a:pPr>
            <a:r>
              <a:rPr lang="en-US" b="1" dirty="0">
                <a:latin typeface="Candara" panose="020E0502030303020204" pitchFamily="34" charset="0"/>
              </a:rPr>
              <a:t>Take time to be holy</a:t>
            </a:r>
            <a:r>
              <a:rPr lang="en-US" dirty="0">
                <a:latin typeface="Candara" panose="020E0502030303020204" pitchFamily="34" charset="0"/>
              </a:rPr>
              <a:t>, speak oft with thy Lord; Abide in Him always, and feed on His Word; Make friends of God’s children, help those who are weak; Forgetting in nothing His blessing to seek.</a:t>
            </a:r>
          </a:p>
          <a:p>
            <a:pPr marL="502920" indent="-457200">
              <a:buFont typeface="+mj-lt"/>
              <a:buAutoNum type="arabicPeriod"/>
            </a:pPr>
            <a:r>
              <a:rPr lang="en-US" b="1" dirty="0">
                <a:latin typeface="Candara" panose="020E0502030303020204" pitchFamily="34" charset="0"/>
              </a:rPr>
              <a:t>Take time to be holy</a:t>
            </a:r>
            <a:r>
              <a:rPr lang="en-US" dirty="0">
                <a:latin typeface="Candara" panose="020E0502030303020204" pitchFamily="34" charset="0"/>
              </a:rPr>
              <a:t>, the world rushes on; Spend much time in secret, with Jesus alone; By looking to Jesus, like Him thou shalt be; Thy friends in thy conduct His likeness shall see.</a:t>
            </a:r>
          </a:p>
          <a:p>
            <a:pPr marL="502920" indent="-457200">
              <a:buFont typeface="+mj-lt"/>
              <a:buAutoNum type="arabicPeriod"/>
            </a:pPr>
            <a:r>
              <a:rPr lang="en-US" b="1" dirty="0">
                <a:latin typeface="Candara" panose="020E0502030303020204" pitchFamily="34" charset="0"/>
              </a:rPr>
              <a:t>Take time to be holy</a:t>
            </a:r>
            <a:r>
              <a:rPr lang="en-US" dirty="0">
                <a:latin typeface="Candara" panose="020E0502030303020204" pitchFamily="34" charset="0"/>
              </a:rPr>
              <a:t>, Let Him be thy Guide; And run not before Him, whatever betide; In joy or in sorrow, Still follow thy Lord; And, looking to Jesus, Still trust in His word.</a:t>
            </a:r>
          </a:p>
          <a:p>
            <a:pPr marL="502920" indent="-457200">
              <a:buFont typeface="+mj-lt"/>
              <a:buAutoNum type="arabicPeriod"/>
            </a:pPr>
            <a:r>
              <a:rPr lang="en-US" b="1" dirty="0">
                <a:latin typeface="Candara" panose="020E0502030303020204" pitchFamily="34" charset="0"/>
              </a:rPr>
              <a:t>Take time to be holy</a:t>
            </a:r>
            <a:r>
              <a:rPr lang="en-US" dirty="0">
                <a:latin typeface="Candara" panose="020E0502030303020204" pitchFamily="34" charset="0"/>
              </a:rPr>
              <a:t>, be calm in thy soul; Each thought and each motive beneath His control; Thus led by His Spirit to fountains of love, Thou soon shalt be fitted for service above.</a:t>
            </a:r>
          </a:p>
        </p:txBody>
      </p:sp>
    </p:spTree>
    <p:extLst>
      <p:ext uri="{BB962C8B-B14F-4D97-AF65-F5344CB8AC3E}">
        <p14:creationId xmlns:p14="http://schemas.microsoft.com/office/powerpoint/2010/main" val="206598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050" y="152400"/>
            <a:ext cx="10967762" cy="1358348"/>
          </a:xfrm>
        </p:spPr>
        <p:txBody>
          <a:bodyPr>
            <a:noAutofit/>
          </a:bodyPr>
          <a:lstStyle/>
          <a:p>
            <a:r>
              <a:rPr lang="en-US" sz="3000" b="1" i="1" dirty="0">
                <a:latin typeface="Candara" panose="020E0502030303020204" pitchFamily="34" charset="0"/>
              </a:rPr>
              <a:t>“speak oft with thy Lord; Abide in Him always, and feed on His Word; Make friends of God’s children, help those who are weak; Forgetting in nothing His blessing to seek”</a:t>
            </a:r>
          </a:p>
        </p:txBody>
      </p:sp>
      <p:sp>
        <p:nvSpPr>
          <p:cNvPr id="3" name="Content Placeholder 2"/>
          <p:cNvSpPr>
            <a:spLocks noGrp="1"/>
          </p:cNvSpPr>
          <p:nvPr>
            <p:ph idx="1"/>
          </p:nvPr>
        </p:nvSpPr>
        <p:spPr>
          <a:xfrm>
            <a:off x="608012" y="1600198"/>
            <a:ext cx="11353800" cy="4735825"/>
          </a:xfrm>
        </p:spPr>
        <p:txBody>
          <a:bodyPr>
            <a:normAutofit/>
          </a:bodyPr>
          <a:lstStyle/>
          <a:p>
            <a:pPr marL="45720" indent="0">
              <a:buNone/>
            </a:pPr>
            <a:r>
              <a:rPr lang="en-US" sz="3200" b="1" dirty="0">
                <a:latin typeface="Candara" panose="020E0502030303020204" pitchFamily="34" charset="0"/>
              </a:rPr>
              <a:t>Speak oft with Christ </a:t>
            </a:r>
            <a:r>
              <a:rPr lang="en-US" sz="3200" dirty="0">
                <a:latin typeface="Candara" panose="020E0502030303020204" pitchFamily="34" charset="0"/>
              </a:rPr>
              <a:t>- Pray unceasingly - 1 Thessalonians 5:17</a:t>
            </a:r>
          </a:p>
          <a:p>
            <a:pPr lvl="1"/>
            <a:r>
              <a:rPr lang="en-US" sz="2800" dirty="0">
                <a:latin typeface="Candara" panose="020E0502030303020204" pitchFamily="34" charset="0"/>
              </a:rPr>
              <a:t>Hebrews 4:14-16: 7:25</a:t>
            </a:r>
          </a:p>
          <a:p>
            <a:pPr marL="45720" indent="0">
              <a:buNone/>
            </a:pPr>
            <a:r>
              <a:rPr lang="en-US" sz="3200" b="1" dirty="0">
                <a:latin typeface="Candara" panose="020E0502030303020204" pitchFamily="34" charset="0"/>
              </a:rPr>
              <a:t>Abide In Christ &amp; feed on His word </a:t>
            </a:r>
            <a:r>
              <a:rPr lang="en-US" sz="3200" dirty="0">
                <a:latin typeface="Candara" panose="020E0502030303020204" pitchFamily="34" charset="0"/>
              </a:rPr>
              <a:t>- 2 John 9; John 14:23</a:t>
            </a:r>
          </a:p>
          <a:p>
            <a:pPr lvl="1">
              <a:buFont typeface="Wingdings" panose="05000000000000000000" pitchFamily="2" charset="2"/>
              <a:buChar char="§"/>
            </a:pPr>
            <a:r>
              <a:rPr lang="en-US" sz="2800" dirty="0">
                <a:latin typeface="Candara" panose="020E0502030303020204" pitchFamily="34" charset="0"/>
              </a:rPr>
              <a:t>John 5:38-39</a:t>
            </a:r>
          </a:p>
          <a:p>
            <a:pPr marL="45720" indent="0">
              <a:buNone/>
            </a:pPr>
            <a:r>
              <a:rPr lang="en-US" sz="3200" b="1" dirty="0">
                <a:latin typeface="Candara" panose="020E0502030303020204" pitchFamily="34" charset="0"/>
              </a:rPr>
              <a:t>Be friends of your brethren &amp; help the weak </a:t>
            </a:r>
            <a:r>
              <a:rPr lang="en-US" sz="3200" dirty="0">
                <a:latin typeface="Candara" panose="020E0502030303020204" pitchFamily="34" charset="0"/>
              </a:rPr>
              <a:t>- Hebrews 13:1-3</a:t>
            </a:r>
          </a:p>
          <a:p>
            <a:pPr lvl="1">
              <a:buFont typeface="Wingdings" panose="05000000000000000000" pitchFamily="2" charset="2"/>
              <a:buChar char="§"/>
            </a:pPr>
            <a:r>
              <a:rPr lang="en-US" sz="2800" dirty="0">
                <a:latin typeface="Candara" panose="020E0502030303020204" pitchFamily="34" charset="0"/>
              </a:rPr>
              <a:t>Galatians 6:1-2, 10; Romans 15:1; 1 Thessalonians 5:14</a:t>
            </a:r>
          </a:p>
          <a:p>
            <a:pPr marL="45720" indent="0">
              <a:buNone/>
            </a:pPr>
            <a:r>
              <a:rPr lang="en-US" sz="3200" b="1" u="sng" dirty="0">
                <a:latin typeface="Candara" panose="020E0502030303020204" pitchFamily="34" charset="0"/>
              </a:rPr>
              <a:t>Remember</a:t>
            </a:r>
            <a:r>
              <a:rPr lang="en-US" sz="3200" b="1" dirty="0">
                <a:latin typeface="Candara" panose="020E0502030303020204" pitchFamily="34" charset="0"/>
              </a:rPr>
              <a:t> His revealed words - seek His blessing (approval)</a:t>
            </a:r>
          </a:p>
          <a:p>
            <a:pPr lvl="1">
              <a:buFont typeface="Wingdings" panose="05000000000000000000" pitchFamily="2" charset="2"/>
              <a:buChar char="§"/>
            </a:pPr>
            <a:r>
              <a:rPr lang="en-US" sz="2800" dirty="0">
                <a:latin typeface="Candara" panose="020E0502030303020204" pitchFamily="34" charset="0"/>
              </a:rPr>
              <a:t>Hebrews 2:1-4; Ephesians 1:3-4; 2 Peter 1:12-21</a:t>
            </a:r>
          </a:p>
        </p:txBody>
      </p:sp>
      <p:sp>
        <p:nvSpPr>
          <p:cNvPr id="4" name="Rectangle 3">
            <a:extLst>
              <a:ext uri="{FF2B5EF4-FFF2-40B4-BE49-F238E27FC236}">
                <a16:creationId xmlns:a16="http://schemas.microsoft.com/office/drawing/2014/main" id="{DC34956A-D383-430D-86EC-F4EE4194BA42}"/>
              </a:ext>
            </a:extLst>
          </p:cNvPr>
          <p:cNvSpPr/>
          <p:nvPr/>
        </p:nvSpPr>
        <p:spPr>
          <a:xfrm rot="16200000">
            <a:off x="-2572698" y="3165252"/>
            <a:ext cx="5633656" cy="707886"/>
          </a:xfrm>
          <a:prstGeom prst="rect">
            <a:avLst/>
          </a:prstGeom>
          <a:noFill/>
        </p:spPr>
        <p:txBody>
          <a:bodyPr wrap="square" lIns="91440" tIns="45720" rIns="91440" bIns="45720">
            <a:spAutoFit/>
          </a:bodyPr>
          <a:lstStyle/>
          <a:p>
            <a:pPr algn="ctr"/>
            <a:r>
              <a:rPr lang="en-US" sz="4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1 - </a:t>
            </a:r>
            <a:r>
              <a:rPr lang="en-US" sz="4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Take Time To Be Holy</a:t>
            </a:r>
            <a:endParaRPr lang="en-US" sz="4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DB00B364-1ED6-4CA4-822A-6055906F7BC0}"/>
              </a:ext>
            </a:extLst>
          </p:cNvPr>
          <p:cNvSpPr/>
          <p:nvPr/>
        </p:nvSpPr>
        <p:spPr>
          <a:xfrm>
            <a:off x="209413" y="239043"/>
            <a:ext cx="450575" cy="638913"/>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Tree>
    <p:extLst>
      <p:ext uri="{BB962C8B-B14F-4D97-AF65-F5344CB8AC3E}">
        <p14:creationId xmlns:p14="http://schemas.microsoft.com/office/powerpoint/2010/main" val="833951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050" y="152400"/>
            <a:ext cx="11125200" cy="1358348"/>
          </a:xfrm>
        </p:spPr>
        <p:txBody>
          <a:bodyPr>
            <a:noAutofit/>
          </a:bodyPr>
          <a:lstStyle/>
          <a:p>
            <a:r>
              <a:rPr lang="en-US" sz="3000" b="1" i="1" dirty="0">
                <a:latin typeface="Candara" panose="020E0502030303020204" pitchFamily="34" charset="0"/>
              </a:rPr>
              <a:t>“the world rushes on; Spend much time in secret, with Jesus alone; By looking to Jesus, like Him thou shalt be; Thy friends in thy conduct His likeness shall see”</a:t>
            </a:r>
          </a:p>
        </p:txBody>
      </p:sp>
      <p:sp>
        <p:nvSpPr>
          <p:cNvPr id="3" name="Content Placeholder 2"/>
          <p:cNvSpPr>
            <a:spLocks noGrp="1"/>
          </p:cNvSpPr>
          <p:nvPr>
            <p:ph idx="1"/>
          </p:nvPr>
        </p:nvSpPr>
        <p:spPr>
          <a:xfrm>
            <a:off x="608012" y="1600199"/>
            <a:ext cx="11277600" cy="5018757"/>
          </a:xfrm>
        </p:spPr>
        <p:txBody>
          <a:bodyPr>
            <a:normAutofit/>
          </a:bodyPr>
          <a:lstStyle/>
          <a:p>
            <a:pPr marL="45720" indent="0">
              <a:buNone/>
            </a:pPr>
            <a:r>
              <a:rPr lang="en-US" sz="3200" b="1" dirty="0">
                <a:latin typeface="Candara" panose="020E0502030303020204" pitchFamily="34" charset="0"/>
              </a:rPr>
              <a:t>The pleasure mad world moves quickly without regard to God </a:t>
            </a:r>
          </a:p>
          <a:p>
            <a:pPr lvl="1">
              <a:buFont typeface="Wingdings" panose="05000000000000000000" pitchFamily="2" charset="2"/>
              <a:buChar char="§"/>
            </a:pPr>
            <a:r>
              <a:rPr lang="en-US" sz="2800" dirty="0">
                <a:latin typeface="Candara" panose="020E0502030303020204" pitchFamily="34" charset="0"/>
              </a:rPr>
              <a:t>1 John 2:15-17; Ecclesiastes 2:1-11; 12:13-14</a:t>
            </a:r>
          </a:p>
          <a:p>
            <a:pPr marL="45720" indent="0">
              <a:buNone/>
            </a:pPr>
            <a:r>
              <a:rPr lang="en-US" sz="3200" b="1" dirty="0">
                <a:latin typeface="Candara" panose="020E0502030303020204" pitchFamily="34" charset="0"/>
              </a:rPr>
              <a:t>Spend time in prayer, study &amp; meditation on the One who is our perfect example and do His will</a:t>
            </a:r>
          </a:p>
          <a:p>
            <a:pPr lvl="1">
              <a:buFont typeface="Wingdings" panose="05000000000000000000" pitchFamily="2" charset="2"/>
              <a:buChar char="§"/>
            </a:pPr>
            <a:r>
              <a:rPr lang="en-US" sz="2800" dirty="0">
                <a:latin typeface="Candara" panose="020E0502030303020204" pitchFamily="34" charset="0"/>
              </a:rPr>
              <a:t>1 Peter 2:21-23; Matthew 6:1-7, Cf. Matthew 25:33-40</a:t>
            </a:r>
          </a:p>
          <a:p>
            <a:pPr marL="45720" indent="0">
              <a:buNone/>
            </a:pPr>
            <a:r>
              <a:rPr lang="en-US" sz="3200" b="1" dirty="0">
                <a:latin typeface="Candara" panose="020E0502030303020204" pitchFamily="34" charset="0"/>
              </a:rPr>
              <a:t>Look to Jesus and be Christ-like </a:t>
            </a:r>
            <a:r>
              <a:rPr lang="en-US" sz="3200" dirty="0">
                <a:latin typeface="Candara" panose="020E0502030303020204" pitchFamily="34" charset="0"/>
              </a:rPr>
              <a:t>-</a:t>
            </a:r>
            <a:r>
              <a:rPr lang="en-US" sz="3200" b="1" dirty="0">
                <a:latin typeface="Candara" panose="020E0502030303020204" pitchFamily="34" charset="0"/>
              </a:rPr>
              <a:t> </a:t>
            </a:r>
            <a:r>
              <a:rPr lang="en-US" sz="3200" dirty="0">
                <a:latin typeface="Candara" panose="020E0502030303020204" pitchFamily="34" charset="0"/>
              </a:rPr>
              <a:t>Hebrews 12:1-4; Rom. 6:13-19</a:t>
            </a:r>
          </a:p>
          <a:p>
            <a:pPr marL="45720" indent="0">
              <a:buNone/>
            </a:pPr>
            <a:r>
              <a:rPr lang="en-US" sz="3200" b="1" dirty="0">
                <a:latin typeface="Candara" panose="020E0502030303020204" pitchFamily="34" charset="0"/>
              </a:rPr>
              <a:t>Be an example that glorifies God and His Son so those around you see Christ living in you </a:t>
            </a:r>
            <a:r>
              <a:rPr lang="en-US" sz="3200" dirty="0">
                <a:latin typeface="Candara" panose="020E0502030303020204" pitchFamily="34" charset="0"/>
              </a:rPr>
              <a:t>- Matthew 5:13-16; Galatians 2:20</a:t>
            </a:r>
          </a:p>
        </p:txBody>
      </p:sp>
      <p:sp>
        <p:nvSpPr>
          <p:cNvPr id="4" name="Rectangle 3">
            <a:extLst>
              <a:ext uri="{FF2B5EF4-FFF2-40B4-BE49-F238E27FC236}">
                <a16:creationId xmlns:a16="http://schemas.microsoft.com/office/drawing/2014/main" id="{DC34956A-D383-430D-86EC-F4EE4194BA42}"/>
              </a:ext>
            </a:extLst>
          </p:cNvPr>
          <p:cNvSpPr/>
          <p:nvPr/>
        </p:nvSpPr>
        <p:spPr>
          <a:xfrm rot="16200000">
            <a:off x="-2572698" y="3205008"/>
            <a:ext cx="5633656" cy="707886"/>
          </a:xfrm>
          <a:prstGeom prst="rect">
            <a:avLst/>
          </a:prstGeom>
          <a:noFill/>
        </p:spPr>
        <p:txBody>
          <a:bodyPr wrap="square" lIns="91440" tIns="45720" rIns="91440" bIns="45720">
            <a:spAutoFit/>
          </a:bodyPr>
          <a:lstStyle/>
          <a:p>
            <a:pPr algn="ctr"/>
            <a:r>
              <a:rPr lang="en-US" sz="4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2 - </a:t>
            </a:r>
            <a:r>
              <a:rPr lang="en-US" sz="4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Take Time To Be Holy</a:t>
            </a:r>
            <a:endParaRPr lang="en-US" sz="4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9B649272-EB96-49E7-8181-105516FB07E0}"/>
              </a:ext>
            </a:extLst>
          </p:cNvPr>
          <p:cNvSpPr/>
          <p:nvPr/>
        </p:nvSpPr>
        <p:spPr>
          <a:xfrm>
            <a:off x="209413" y="239043"/>
            <a:ext cx="450575" cy="638913"/>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Tree>
    <p:extLst>
      <p:ext uri="{BB962C8B-B14F-4D97-AF65-F5344CB8AC3E}">
        <p14:creationId xmlns:p14="http://schemas.microsoft.com/office/powerpoint/2010/main" val="371957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050" y="152400"/>
            <a:ext cx="10662962" cy="1358348"/>
          </a:xfrm>
        </p:spPr>
        <p:txBody>
          <a:bodyPr>
            <a:noAutofit/>
          </a:bodyPr>
          <a:lstStyle/>
          <a:p>
            <a:r>
              <a:rPr lang="en-US" sz="3000" b="1" i="1" dirty="0">
                <a:latin typeface="Candara" panose="020E0502030303020204" pitchFamily="34" charset="0"/>
              </a:rPr>
              <a:t>“Let Him be thy Guide; And run not before Him, whatever betide; In joy or in sorrow, Still follow thy Lord; And, looking to Jesus, Still trust in His word”</a:t>
            </a:r>
          </a:p>
        </p:txBody>
      </p:sp>
      <p:sp>
        <p:nvSpPr>
          <p:cNvPr id="3" name="Content Placeholder 2"/>
          <p:cNvSpPr>
            <a:spLocks noGrp="1"/>
          </p:cNvSpPr>
          <p:nvPr>
            <p:ph idx="1"/>
          </p:nvPr>
        </p:nvSpPr>
        <p:spPr>
          <a:xfrm>
            <a:off x="608012" y="1600199"/>
            <a:ext cx="11201400" cy="5018757"/>
          </a:xfrm>
        </p:spPr>
        <p:txBody>
          <a:bodyPr>
            <a:normAutofit/>
          </a:bodyPr>
          <a:lstStyle/>
          <a:p>
            <a:pPr marL="45720" indent="0">
              <a:buNone/>
            </a:pPr>
            <a:r>
              <a:rPr lang="en-US" sz="3200" b="1" dirty="0">
                <a:latin typeface="Candara" panose="020E0502030303020204" pitchFamily="34" charset="0"/>
              </a:rPr>
              <a:t>Follow the </a:t>
            </a:r>
            <a:r>
              <a:rPr lang="en-US" sz="3200" b="1" i="1" u="sng" dirty="0">
                <a:latin typeface="Candara" panose="020E0502030303020204" pitchFamily="34" charset="0"/>
              </a:rPr>
              <a:t>guiding</a:t>
            </a:r>
            <a:r>
              <a:rPr lang="en-US" sz="3200" b="1" dirty="0">
                <a:latin typeface="Candara" panose="020E0502030303020204" pitchFamily="34" charset="0"/>
              </a:rPr>
              <a:t> truths of God’s word, yield to Christs’ authority, and abide in His doctrine </a:t>
            </a:r>
            <a:r>
              <a:rPr lang="en-US" sz="3200" b="1" u="sng" dirty="0">
                <a:latin typeface="Candara" panose="020E0502030303020204" pitchFamily="34" charset="0"/>
              </a:rPr>
              <a:t>at all cost</a:t>
            </a:r>
          </a:p>
          <a:p>
            <a:pPr lvl="1">
              <a:buFont typeface="Wingdings" panose="05000000000000000000" pitchFamily="2" charset="2"/>
              <a:buChar char="§"/>
            </a:pPr>
            <a:r>
              <a:rPr lang="en-US" sz="2800" dirty="0">
                <a:latin typeface="Candara" panose="020E0502030303020204" pitchFamily="34" charset="0"/>
              </a:rPr>
              <a:t>Psalms 31:1-3; 119:105</a:t>
            </a:r>
          </a:p>
          <a:p>
            <a:pPr lvl="1">
              <a:buFont typeface="Wingdings" panose="05000000000000000000" pitchFamily="2" charset="2"/>
              <a:buChar char="§"/>
            </a:pPr>
            <a:r>
              <a:rPr lang="en-US" sz="2800" dirty="0">
                <a:latin typeface="Candara" panose="020E0502030303020204" pitchFamily="34" charset="0"/>
              </a:rPr>
              <a:t>Matthew 28:18; John 6:66-69; 2 John 9-11</a:t>
            </a:r>
          </a:p>
          <a:p>
            <a:pPr marL="45720" indent="0">
              <a:buNone/>
            </a:pPr>
            <a:r>
              <a:rPr lang="en-US" sz="3200" b="1" dirty="0">
                <a:latin typeface="Candara" panose="020E0502030303020204" pitchFamily="34" charset="0"/>
              </a:rPr>
              <a:t>Joys and sorrows will come to God’s faithful</a:t>
            </a:r>
          </a:p>
          <a:p>
            <a:pPr lvl="1">
              <a:buFont typeface="Wingdings" panose="05000000000000000000" pitchFamily="2" charset="2"/>
              <a:buChar char="§"/>
            </a:pPr>
            <a:r>
              <a:rPr lang="en-US" sz="2800" dirty="0">
                <a:latin typeface="Candara" panose="020E0502030303020204" pitchFamily="34" charset="0"/>
              </a:rPr>
              <a:t>Matthew 5:10-12; 10:21-22, 34-40; 1 Peter 1:8-9; 4:13</a:t>
            </a:r>
          </a:p>
          <a:p>
            <a:pPr marL="45720" indent="0">
              <a:buNone/>
            </a:pPr>
            <a:r>
              <a:rPr lang="en-US" sz="3200" b="1" dirty="0">
                <a:latin typeface="Candara" panose="020E0502030303020204" pitchFamily="34" charset="0"/>
              </a:rPr>
              <a:t>Look to Jesus, trust His word, He is our rock </a:t>
            </a:r>
            <a:r>
              <a:rPr lang="en-US" sz="3200" dirty="0">
                <a:latin typeface="Candara" panose="020E0502030303020204" pitchFamily="34" charset="0"/>
              </a:rPr>
              <a:t>- Psa. 37:3-5; 62:7-8</a:t>
            </a:r>
          </a:p>
          <a:p>
            <a:pPr lvl="1">
              <a:buFont typeface="Wingdings" panose="05000000000000000000" pitchFamily="2" charset="2"/>
              <a:buChar char="§"/>
            </a:pPr>
            <a:r>
              <a:rPr lang="en-US" sz="2800" dirty="0">
                <a:latin typeface="Candara" panose="020E0502030303020204" pitchFamily="34" charset="0"/>
              </a:rPr>
              <a:t>Matthew 7:24-27; John 17:17</a:t>
            </a:r>
          </a:p>
          <a:p>
            <a:pPr marL="45720" indent="0">
              <a:buNone/>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DC34956A-D383-430D-86EC-F4EE4194BA42}"/>
              </a:ext>
            </a:extLst>
          </p:cNvPr>
          <p:cNvSpPr/>
          <p:nvPr/>
        </p:nvSpPr>
        <p:spPr>
          <a:xfrm rot="16200000">
            <a:off x="-2572698" y="3205008"/>
            <a:ext cx="5633656" cy="707886"/>
          </a:xfrm>
          <a:prstGeom prst="rect">
            <a:avLst/>
          </a:prstGeom>
          <a:noFill/>
        </p:spPr>
        <p:txBody>
          <a:bodyPr wrap="square" lIns="91440" tIns="45720" rIns="91440" bIns="45720">
            <a:spAutoFit/>
          </a:bodyPr>
          <a:lstStyle/>
          <a:p>
            <a:pPr algn="ctr"/>
            <a:r>
              <a:rPr lang="en-US" sz="4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3 - </a:t>
            </a:r>
            <a:r>
              <a:rPr lang="en-US" sz="4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Take Time To Be Holy</a:t>
            </a:r>
            <a:endParaRPr lang="en-US" sz="4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9B649272-EB96-49E7-8181-105516FB07E0}"/>
              </a:ext>
            </a:extLst>
          </p:cNvPr>
          <p:cNvSpPr/>
          <p:nvPr/>
        </p:nvSpPr>
        <p:spPr>
          <a:xfrm>
            <a:off x="209413" y="239043"/>
            <a:ext cx="450575" cy="638913"/>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dirty="0">
              <a:solidFill>
                <a:schemeClr val="tx1"/>
              </a:solidFill>
            </a:endParaRPr>
          </a:p>
        </p:txBody>
      </p:sp>
    </p:spTree>
    <p:extLst>
      <p:ext uri="{BB962C8B-B14F-4D97-AF65-F5344CB8AC3E}">
        <p14:creationId xmlns:p14="http://schemas.microsoft.com/office/powerpoint/2010/main" val="363532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050" y="152400"/>
            <a:ext cx="11125200" cy="1358348"/>
          </a:xfrm>
        </p:spPr>
        <p:txBody>
          <a:bodyPr>
            <a:noAutofit/>
          </a:bodyPr>
          <a:lstStyle/>
          <a:p>
            <a:r>
              <a:rPr lang="en-US" sz="3000" b="1" i="1" dirty="0">
                <a:latin typeface="Candara" panose="020E0502030303020204" pitchFamily="34" charset="0"/>
              </a:rPr>
              <a:t>“be calm in thy soul; Each thought and each motive beneath His control; Thus led by His Spirit to fountains of love, Thou soon shalt be fitted for service above”</a:t>
            </a:r>
          </a:p>
        </p:txBody>
      </p:sp>
      <p:sp>
        <p:nvSpPr>
          <p:cNvPr id="3" name="Content Placeholder 2"/>
          <p:cNvSpPr>
            <a:spLocks noGrp="1"/>
          </p:cNvSpPr>
          <p:nvPr>
            <p:ph idx="1"/>
          </p:nvPr>
        </p:nvSpPr>
        <p:spPr>
          <a:xfrm>
            <a:off x="608012" y="1600200"/>
            <a:ext cx="11277600" cy="5105400"/>
          </a:xfrm>
        </p:spPr>
        <p:txBody>
          <a:bodyPr>
            <a:normAutofit lnSpcReduction="10000"/>
          </a:bodyPr>
          <a:lstStyle/>
          <a:p>
            <a:pPr marL="45720" indent="0">
              <a:buNone/>
            </a:pPr>
            <a:r>
              <a:rPr lang="en-US" sz="3200" b="1" dirty="0">
                <a:latin typeface="Candara" panose="020E0502030303020204" pitchFamily="34" charset="0"/>
              </a:rPr>
              <a:t>Christians have peace &amp; confidence in Christ - free from anxiety</a:t>
            </a:r>
          </a:p>
          <a:p>
            <a:pPr lvl="1">
              <a:buFont typeface="Wingdings" panose="05000000000000000000" pitchFamily="2" charset="2"/>
              <a:buChar char="§"/>
            </a:pPr>
            <a:r>
              <a:rPr lang="en-US" sz="2800" dirty="0">
                <a:latin typeface="Candara" panose="020E0502030303020204" pitchFamily="34" charset="0"/>
              </a:rPr>
              <a:t>Matthew 6:24-34; John 14:1-4, 27; Colossians 3:15</a:t>
            </a:r>
          </a:p>
          <a:p>
            <a:pPr marL="45720" indent="0">
              <a:buNone/>
            </a:pPr>
            <a:r>
              <a:rPr lang="en-US" sz="3200" b="1" dirty="0">
                <a:latin typeface="Candara" panose="020E0502030303020204" pitchFamily="34" charset="0"/>
              </a:rPr>
              <a:t>Our thoughts and motives must be in humble obedience to Christ</a:t>
            </a:r>
          </a:p>
          <a:p>
            <a:pPr lvl="1">
              <a:buFont typeface="Wingdings" panose="05000000000000000000" pitchFamily="2" charset="2"/>
              <a:buChar char="§"/>
            </a:pPr>
            <a:r>
              <a:rPr lang="en-US" sz="2800" dirty="0">
                <a:latin typeface="Candara" panose="020E0502030303020204" pitchFamily="34" charset="0"/>
              </a:rPr>
              <a:t>2 Corinthians 10:3-5</a:t>
            </a:r>
          </a:p>
          <a:p>
            <a:pPr marL="45720" indent="0">
              <a:buNone/>
            </a:pPr>
            <a:r>
              <a:rPr lang="en-US" sz="3200" b="1" dirty="0">
                <a:latin typeface="Candara" panose="020E0502030303020204" pitchFamily="34" charset="0"/>
              </a:rPr>
              <a:t>Christians are led by the Spirit revealed word in the love of Christ</a:t>
            </a:r>
          </a:p>
          <a:p>
            <a:pPr lvl="1">
              <a:buFont typeface="Wingdings" panose="05000000000000000000" pitchFamily="2" charset="2"/>
              <a:buChar char="§"/>
            </a:pPr>
            <a:r>
              <a:rPr lang="en-US" sz="2800" dirty="0">
                <a:latin typeface="Candara" panose="020E0502030303020204" pitchFamily="34" charset="0"/>
              </a:rPr>
              <a:t>Romans 8:1-14, 35-39</a:t>
            </a:r>
          </a:p>
          <a:p>
            <a:pPr marL="45720" indent="0">
              <a:buNone/>
            </a:pPr>
            <a:r>
              <a:rPr lang="en-US" sz="3200" b="1" dirty="0">
                <a:latin typeface="Candara" panose="020E0502030303020204" pitchFamily="34" charset="0"/>
              </a:rPr>
              <a:t>The faithful in Christ are then fit for the </a:t>
            </a:r>
            <a:r>
              <a:rPr lang="en-US" sz="3200" b="1" u="sng" dirty="0">
                <a:latin typeface="Candara" panose="020E0502030303020204" pitchFamily="34" charset="0"/>
              </a:rPr>
              <a:t>everlasting</a:t>
            </a:r>
            <a:r>
              <a:rPr lang="en-US" sz="3200" b="1" dirty="0">
                <a:latin typeface="Candara" panose="020E0502030303020204" pitchFamily="34" charset="0"/>
              </a:rPr>
              <a:t> kingdom</a:t>
            </a:r>
          </a:p>
          <a:p>
            <a:pPr lvl="1">
              <a:buFont typeface="Wingdings" panose="05000000000000000000" pitchFamily="2" charset="2"/>
              <a:buChar char="§"/>
            </a:pPr>
            <a:r>
              <a:rPr lang="en-US" sz="2800" dirty="0">
                <a:latin typeface="Candara" panose="020E0502030303020204" pitchFamily="34" charset="0"/>
              </a:rPr>
              <a:t>2 Peter 1:5-11</a:t>
            </a:r>
          </a:p>
        </p:txBody>
      </p:sp>
      <p:sp>
        <p:nvSpPr>
          <p:cNvPr id="4" name="Rectangle 3">
            <a:extLst>
              <a:ext uri="{FF2B5EF4-FFF2-40B4-BE49-F238E27FC236}">
                <a16:creationId xmlns:a16="http://schemas.microsoft.com/office/drawing/2014/main" id="{DC34956A-D383-430D-86EC-F4EE4194BA42}"/>
              </a:ext>
            </a:extLst>
          </p:cNvPr>
          <p:cNvSpPr/>
          <p:nvPr/>
        </p:nvSpPr>
        <p:spPr>
          <a:xfrm rot="16200000">
            <a:off x="-2572698" y="3205008"/>
            <a:ext cx="5633656" cy="707886"/>
          </a:xfrm>
          <a:prstGeom prst="rect">
            <a:avLst/>
          </a:prstGeom>
          <a:noFill/>
        </p:spPr>
        <p:txBody>
          <a:bodyPr wrap="square" lIns="91440" tIns="45720" rIns="91440" bIns="45720">
            <a:spAutoFit/>
          </a:bodyPr>
          <a:lstStyle/>
          <a:p>
            <a:pPr algn="ctr"/>
            <a:r>
              <a:rPr lang="en-US" sz="4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4 - </a:t>
            </a:r>
            <a:r>
              <a:rPr lang="en-US" sz="40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Take Time To Be Holy</a:t>
            </a:r>
            <a:endParaRPr lang="en-US" sz="4000" b="1" i="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9B649272-EB96-49E7-8181-105516FB07E0}"/>
              </a:ext>
            </a:extLst>
          </p:cNvPr>
          <p:cNvSpPr/>
          <p:nvPr/>
        </p:nvSpPr>
        <p:spPr>
          <a:xfrm>
            <a:off x="209413" y="239043"/>
            <a:ext cx="450575" cy="638913"/>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Tree>
    <p:extLst>
      <p:ext uri="{BB962C8B-B14F-4D97-AF65-F5344CB8AC3E}">
        <p14:creationId xmlns:p14="http://schemas.microsoft.com/office/powerpoint/2010/main" val="545642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par>
                          <p:cTn id="35" fill="hold">
                            <p:stCondLst>
                              <p:cond delay="1250"/>
                            </p:stCondLst>
                            <p:childTnLst>
                              <p:par>
                                <p:cTn id="36" presetID="10" presetClass="entr" presetSubtype="0"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ontinental Europe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European continent presentation (widescreen).potx" id="{93DEBF6E-C676-4C72-9DD7-621273DDECFE}" vid="{719760C6-CFEC-4778-9111-FACB3746580C}"/>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European continent presentation (widescreen)</Template>
  <TotalTime>875</TotalTime>
  <Words>6091</Words>
  <Application>Microsoft Office PowerPoint</Application>
  <PresentationFormat>Custom</PresentationFormat>
  <Paragraphs>208</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Candara</vt:lpstr>
      <vt:lpstr>Century Gothic</vt:lpstr>
      <vt:lpstr>Wingdings</vt:lpstr>
      <vt:lpstr>Continental Europe 16x9</vt:lpstr>
      <vt:lpstr>Take time to be holy</vt:lpstr>
      <vt:lpstr>1 Peter 1:15-16; Leviticus 11:44-45</vt:lpstr>
      <vt:lpstr>“holy” (hagios, Gk) Defined </vt:lpstr>
      <vt:lpstr>Introduction</vt:lpstr>
      <vt:lpstr>Take time to be holy</vt:lpstr>
      <vt:lpstr>“speak oft with thy Lord; Abide in Him always, and feed on His Word; Make friends of God’s children, help those who are weak; Forgetting in nothing His blessing to seek”</vt:lpstr>
      <vt:lpstr>“the world rushes on; Spend much time in secret, with Jesus alone; By looking to Jesus, like Him thou shalt be; Thy friends in thy conduct His likeness shall see”</vt:lpstr>
      <vt:lpstr>“Let Him be thy Guide; And run not before Him, whatever betide; In joy or in sorrow, Still follow thy Lord; And, looking to Jesus, Still trust in His word”</vt:lpstr>
      <vt:lpstr>“be calm in thy soul; Each thought and each motive beneath His control; Thus led by His Spirit to fountains of love, Thou soon shalt be fitted for service above”</vt:lpstr>
      <vt:lpstr>PowerPoint Presentation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time to be holy</dc:title>
  <dc:creator>Tommy McClure</dc:creator>
  <cp:lastModifiedBy>Tommy McClure</cp:lastModifiedBy>
  <cp:revision>135</cp:revision>
  <cp:lastPrinted>2020-01-19T15:20:55Z</cp:lastPrinted>
  <dcterms:created xsi:type="dcterms:W3CDTF">2020-01-18T02:02:09Z</dcterms:created>
  <dcterms:modified xsi:type="dcterms:W3CDTF">2020-01-20T18:17:32Z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