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1"/>
  </p:sldMasterIdLst>
  <p:notesMasterIdLst>
    <p:notesMasterId r:id="rId11"/>
  </p:notesMasterIdLst>
  <p:sldIdLst>
    <p:sldId id="256" r:id="rId2"/>
    <p:sldId id="257" r:id="rId3"/>
    <p:sldId id="258" r:id="rId4"/>
    <p:sldId id="299" r:id="rId5"/>
    <p:sldId id="305" r:id="rId6"/>
    <p:sldId id="310" r:id="rId7"/>
    <p:sldId id="307" r:id="rId8"/>
    <p:sldId id="309" r:id="rId9"/>
    <p:sldId id="298" r:id="rId1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B7E833-6364-462A-8731-82F28F84B6F2}" v="643" dt="2020-01-04T20:57:06.7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8508" autoAdjust="0"/>
  </p:normalViewPr>
  <p:slideViewPr>
    <p:cSldViewPr snapToGrid="0">
      <p:cViewPr varScale="1">
        <p:scale>
          <a:sx n="78" d="100"/>
          <a:sy n="78" d="100"/>
        </p:scale>
        <p:origin x="1812" y="84"/>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4077BBD-6950-4C00-A1E0-D1336B8CFB9B}" type="datetimeFigureOut">
              <a:rPr lang="en-US" smtClean="0"/>
              <a:t>1/6/2020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AE63E8BC-CD22-4FEA-8CC0-6D7BE868C2F3}" type="slidenum">
              <a:rPr lang="en-US" smtClean="0"/>
              <a:t>‹#›</a:t>
            </a:fld>
            <a:endParaRPr lang="en-US"/>
          </a:p>
        </p:txBody>
      </p:sp>
    </p:spTree>
    <p:extLst>
      <p:ext uri="{BB962C8B-B14F-4D97-AF65-F5344CB8AC3E}">
        <p14:creationId xmlns:p14="http://schemas.microsoft.com/office/powerpoint/2010/main" val="1395557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63E8BC-CD22-4FEA-8CC0-6D7BE868C2F3}" type="slidenum">
              <a:rPr lang="en-US" smtClean="0"/>
              <a:t>1</a:t>
            </a:fld>
            <a:endParaRPr lang="en-US"/>
          </a:p>
        </p:txBody>
      </p:sp>
    </p:spTree>
    <p:extLst>
      <p:ext uri="{BB962C8B-B14F-4D97-AF65-F5344CB8AC3E}">
        <p14:creationId xmlns:p14="http://schemas.microsoft.com/office/powerpoint/2010/main" val="1815583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E63E8BC-CD22-4FEA-8CC0-6D7BE868C2F3}" type="slidenum">
              <a:rPr lang="en-US" smtClean="0"/>
              <a:t>2</a:t>
            </a:fld>
            <a:endParaRPr lang="en-US"/>
          </a:p>
        </p:txBody>
      </p:sp>
    </p:spTree>
    <p:extLst>
      <p:ext uri="{BB962C8B-B14F-4D97-AF65-F5344CB8AC3E}">
        <p14:creationId xmlns:p14="http://schemas.microsoft.com/office/powerpoint/2010/main" val="125074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554"/>
            <a:ext cx="7315201" cy="4871453"/>
          </a:xfrm>
        </p:spPr>
        <p:txBody>
          <a:bodyPr/>
          <a:lstStyle/>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AE63E8BC-CD22-4FEA-8CC0-6D7BE868C2F3}" type="slidenum">
              <a:rPr lang="en-US" smtClean="0"/>
              <a:t>3</a:t>
            </a:fld>
            <a:endParaRPr lang="en-US"/>
          </a:p>
        </p:txBody>
      </p:sp>
    </p:spTree>
    <p:extLst>
      <p:ext uri="{BB962C8B-B14F-4D97-AF65-F5344CB8AC3E}">
        <p14:creationId xmlns:p14="http://schemas.microsoft.com/office/powerpoint/2010/main" val="377982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825183"/>
          </a:xfrm>
        </p:spPr>
        <p:txBody>
          <a:bodyPr/>
          <a:lstStyle/>
          <a:p>
            <a:r>
              <a:rPr lang="en-US" sz="1300" b="1" dirty="0"/>
              <a:t>I. God’s People </a:t>
            </a:r>
            <a:r>
              <a:rPr lang="en-US" sz="1300" b="1" i="1" u="sng" dirty="0"/>
              <a:t>Universally </a:t>
            </a:r>
          </a:p>
          <a:p>
            <a:r>
              <a:rPr lang="en-US" sz="1300" b="1" dirty="0"/>
              <a:t>Matt. 16:18 </a:t>
            </a:r>
            <a:r>
              <a:rPr lang="en-US" sz="1300" dirty="0"/>
              <a:t>- And I say also unto thee, That thou art Peter, and upon this rock I will build my church; and the gates of hell shall not prevail against it.</a:t>
            </a:r>
          </a:p>
          <a:p>
            <a:r>
              <a:rPr lang="en-US" sz="1300" b="1" dirty="0"/>
              <a:t>Eph. 1:22-23 </a:t>
            </a:r>
            <a:r>
              <a:rPr lang="en-US" sz="1300" dirty="0"/>
              <a:t>-  And hath put all things under his feet, and gave him to be the head over all things to the church, 23 Which is his body, the fulness of him that </a:t>
            </a:r>
            <a:r>
              <a:rPr lang="en-US" sz="1300" dirty="0" err="1"/>
              <a:t>filleth</a:t>
            </a:r>
            <a:r>
              <a:rPr lang="en-US" sz="1300" dirty="0"/>
              <a:t> all in all.</a:t>
            </a:r>
          </a:p>
          <a:p>
            <a:r>
              <a:rPr lang="en-US" sz="1300" b="1" dirty="0"/>
              <a:t>Heb. 12:23 </a:t>
            </a:r>
            <a:r>
              <a:rPr lang="en-US" sz="1300" dirty="0"/>
              <a:t>- To the general assembly and church of the firstborn, which </a:t>
            </a:r>
            <a:r>
              <a:rPr lang="en-US" sz="1300" b="1" dirty="0"/>
              <a:t>are written in heaven</a:t>
            </a:r>
            <a:r>
              <a:rPr lang="en-US" sz="1300" dirty="0"/>
              <a:t>, and to God the Judge of all, and to the </a:t>
            </a:r>
            <a:r>
              <a:rPr lang="en-US" sz="1300" b="1" dirty="0"/>
              <a:t>spirits of just men made perfect</a:t>
            </a:r>
            <a:r>
              <a:rPr lang="en-US" sz="1300" dirty="0"/>
              <a:t>.</a:t>
            </a:r>
          </a:p>
          <a:p>
            <a:r>
              <a:rPr lang="en-US" sz="1300" b="1" dirty="0"/>
              <a:t>Phil. 4:3 </a:t>
            </a:r>
            <a:r>
              <a:rPr lang="en-US" sz="1300" dirty="0"/>
              <a:t>- And I intreat thee also, true yokefellow, help those women which </a:t>
            </a:r>
            <a:r>
              <a:rPr lang="en-US" sz="1300" dirty="0" err="1"/>
              <a:t>laboured</a:t>
            </a:r>
            <a:r>
              <a:rPr lang="en-US" sz="1300" dirty="0"/>
              <a:t> with me in the gospel, with Clement also, and with other my </a:t>
            </a:r>
            <a:r>
              <a:rPr lang="en-US" sz="1300" dirty="0" err="1"/>
              <a:t>fellowlabourers</a:t>
            </a:r>
            <a:r>
              <a:rPr lang="en-US" sz="1300" dirty="0"/>
              <a:t>, </a:t>
            </a:r>
            <a:r>
              <a:rPr lang="en-US" sz="1300" b="1" dirty="0"/>
              <a:t>whose names are in the book of life.</a:t>
            </a:r>
          </a:p>
          <a:p>
            <a:r>
              <a:rPr lang="en-US" sz="1300" b="1" dirty="0"/>
              <a:t>Acts 2:38 </a:t>
            </a:r>
            <a:r>
              <a:rPr lang="en-US" sz="1300" dirty="0"/>
              <a:t>- Then Peter said unto them, Repent, and be baptized every one of you in the name of Jesus Christ for the remission of sins, </a:t>
            </a:r>
            <a:r>
              <a:rPr lang="en-US" sz="1300" b="1" dirty="0"/>
              <a:t>and ye shall receive the gift of the Holy Ghost</a:t>
            </a:r>
            <a:r>
              <a:rPr lang="en-US" sz="1300" dirty="0"/>
              <a:t>. </a:t>
            </a:r>
          </a:p>
          <a:p>
            <a:r>
              <a:rPr lang="en-US" sz="1300" b="1" dirty="0"/>
              <a:t>Acts 2:40-41 </a:t>
            </a:r>
            <a:r>
              <a:rPr lang="en-US" sz="1300" dirty="0"/>
              <a:t>- And with many other words did he testify and exhort, saying, Save yourselves from this untoward generation. 41 Then they that gladly received his word were baptized: and the same day there were added unto them about three thousand souls.</a:t>
            </a:r>
          </a:p>
          <a:p>
            <a:r>
              <a:rPr lang="en-US" sz="1300" b="1" dirty="0"/>
              <a:t>Acts 2:47 </a:t>
            </a:r>
            <a:r>
              <a:rPr lang="en-US" sz="1300" dirty="0"/>
              <a:t>- Praising God, and having </a:t>
            </a:r>
            <a:r>
              <a:rPr lang="en-US" sz="1300" dirty="0" err="1"/>
              <a:t>favour</a:t>
            </a:r>
            <a:r>
              <a:rPr lang="en-US" sz="1300" dirty="0"/>
              <a:t> with all the people. </a:t>
            </a:r>
            <a:r>
              <a:rPr lang="en-US" sz="1300" b="1" dirty="0"/>
              <a:t>And the Lord added to the church daily such as should be saved</a:t>
            </a:r>
            <a:r>
              <a:rPr lang="en-US" sz="1300" dirty="0"/>
              <a:t>.</a:t>
            </a:r>
          </a:p>
          <a:p>
            <a:r>
              <a:rPr lang="en-US" sz="1300" b="1" dirty="0"/>
              <a:t>Acts 9:1-4 </a:t>
            </a:r>
            <a:r>
              <a:rPr lang="en-US" sz="1300" dirty="0"/>
              <a:t>- And Saul, yet breathing out </a:t>
            </a:r>
            <a:r>
              <a:rPr lang="en-US" sz="1300" dirty="0" err="1"/>
              <a:t>threatenings</a:t>
            </a:r>
            <a:r>
              <a:rPr lang="en-US" sz="1300" dirty="0"/>
              <a:t> and slaughter against the disciples of the Lord, went unto the high priest, 2 And desired of him letters to Damascus to the synagogues, that if he found any of this way, whether they were men or women, he might bring them bound unto Jerusalem. 3 And as he journeyed, he came near Damascus: and suddenly there shined round about him a light from heaven: 4 And he fell to the earth, and heard a voice saying unto him, Saul, Saul, </a:t>
            </a:r>
            <a:r>
              <a:rPr lang="en-US" sz="1300" b="1" dirty="0"/>
              <a:t>why </a:t>
            </a:r>
            <a:r>
              <a:rPr lang="en-US" sz="1300" b="1" dirty="0" err="1"/>
              <a:t>persecutest</a:t>
            </a:r>
            <a:r>
              <a:rPr lang="en-US" sz="1300" b="1" dirty="0"/>
              <a:t> thou me?</a:t>
            </a:r>
          </a:p>
          <a:p>
            <a:r>
              <a:rPr lang="en-US" sz="1300" b="1" dirty="0"/>
              <a:t>Acts 5:14 </a:t>
            </a:r>
            <a:r>
              <a:rPr lang="en-US" sz="1300" dirty="0"/>
              <a:t>- And believers were the more added to the Lord, multitudes both of men and women.</a:t>
            </a:r>
          </a:p>
          <a:p>
            <a:r>
              <a:rPr lang="en-US" sz="1300" b="1" dirty="0"/>
              <a:t>1 Cor. 12:13 </a:t>
            </a:r>
            <a:r>
              <a:rPr lang="en-US" sz="1300" dirty="0"/>
              <a:t>- For by one Spirit are we all baptized into one body, whether we be Jews or Gentiles, whether we be bond or free; and have been all made to drink into one Spirit. </a:t>
            </a:r>
          </a:p>
          <a:p>
            <a:r>
              <a:rPr lang="en-US" sz="1300" b="1" dirty="0"/>
              <a:t>1 Cor. 15:9 </a:t>
            </a:r>
            <a:r>
              <a:rPr lang="en-US" sz="1300" dirty="0"/>
              <a:t>- For I am the least of the apostles, that am not meet to be called an apostle, because </a:t>
            </a:r>
            <a:r>
              <a:rPr lang="en-US" sz="1300" b="1" dirty="0"/>
              <a:t>I persecuted the church of God</a:t>
            </a:r>
            <a:r>
              <a:rPr lang="en-US" sz="1300" dirty="0"/>
              <a:t>.</a:t>
            </a:r>
          </a:p>
          <a:p>
            <a:r>
              <a:rPr lang="en-US" sz="1300" b="1" dirty="0"/>
              <a:t>Gal. 1:13 </a:t>
            </a:r>
            <a:r>
              <a:rPr lang="en-US" sz="1300" dirty="0"/>
              <a:t>- For ye have heard of my conversation in time past in the Jews' religion, how that beyond measure </a:t>
            </a:r>
            <a:r>
              <a:rPr lang="en-US" sz="1300" b="1" dirty="0"/>
              <a:t>I persecuted the church of God, and wasted it:</a:t>
            </a:r>
          </a:p>
        </p:txBody>
      </p:sp>
      <p:sp>
        <p:nvSpPr>
          <p:cNvPr id="4" name="Slide Number Placeholder 3"/>
          <p:cNvSpPr>
            <a:spLocks noGrp="1"/>
          </p:cNvSpPr>
          <p:nvPr>
            <p:ph type="sldNum" sz="quarter" idx="5"/>
          </p:nvPr>
        </p:nvSpPr>
        <p:spPr/>
        <p:txBody>
          <a:bodyPr/>
          <a:lstStyle/>
          <a:p>
            <a:fld id="{AE63E8BC-CD22-4FEA-8CC0-6D7BE868C2F3}" type="slidenum">
              <a:rPr lang="en-US" smtClean="0"/>
              <a:t>4</a:t>
            </a:fld>
            <a:endParaRPr lang="en-US"/>
          </a:p>
        </p:txBody>
      </p:sp>
    </p:spTree>
    <p:extLst>
      <p:ext uri="{BB962C8B-B14F-4D97-AF65-F5344CB8AC3E}">
        <p14:creationId xmlns:p14="http://schemas.microsoft.com/office/powerpoint/2010/main" val="1166299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825183"/>
          </a:xfrm>
        </p:spPr>
        <p:txBody>
          <a:bodyPr/>
          <a:lstStyle/>
          <a:p>
            <a:r>
              <a:rPr lang="en-US" sz="1300" b="1" u="sng" dirty="0"/>
              <a:t>God’s People </a:t>
            </a:r>
            <a:r>
              <a:rPr lang="en-US" sz="1300" b="1" i="1" u="sng" dirty="0"/>
              <a:t>Locally</a:t>
            </a:r>
            <a:endParaRPr lang="en-US" sz="1300" b="1" u="sng" dirty="0"/>
          </a:p>
          <a:p>
            <a:r>
              <a:rPr lang="en-US" sz="1300" b="1" dirty="0"/>
              <a:t>1 Cor. 1:2 </a:t>
            </a:r>
            <a:r>
              <a:rPr lang="en-US" sz="1300" dirty="0"/>
              <a:t>- Unto the </a:t>
            </a:r>
            <a:r>
              <a:rPr lang="en-US" sz="1300" b="1" dirty="0"/>
              <a:t>church of God which is at Corinth</a:t>
            </a:r>
            <a:r>
              <a:rPr lang="en-US" sz="1300" dirty="0"/>
              <a:t>, to them that are sanctified in Christ Jesus, called to be saints, with all that in every place call upon the name of Jesus Christ our Lord, both theirs and ours:</a:t>
            </a:r>
          </a:p>
          <a:p>
            <a:r>
              <a:rPr lang="en-US" sz="1300" b="1" dirty="0"/>
              <a:t>1 Cor. 16:1 </a:t>
            </a:r>
            <a:r>
              <a:rPr lang="en-US" sz="1300" dirty="0"/>
              <a:t>- Now concerning the collection for the saints, as I have given order to the </a:t>
            </a:r>
            <a:r>
              <a:rPr lang="en-US" sz="1300" b="1" dirty="0"/>
              <a:t>churches of Galatia</a:t>
            </a:r>
            <a:r>
              <a:rPr lang="en-US" sz="1300" dirty="0"/>
              <a:t>, even so do ye. </a:t>
            </a:r>
            <a:r>
              <a:rPr lang="en-US" sz="1300" b="1" dirty="0"/>
              <a:t>19 </a:t>
            </a:r>
            <a:r>
              <a:rPr lang="en-US" sz="1300" dirty="0"/>
              <a:t>The churches of Asia salute you. Aquila and Priscilla salute you much in the Lord, with the church that is in their house.</a:t>
            </a:r>
          </a:p>
          <a:p>
            <a:r>
              <a:rPr lang="en-US" sz="1300" b="1" dirty="0"/>
              <a:t>Rom. 16:1 </a:t>
            </a:r>
            <a:r>
              <a:rPr lang="en-US" sz="1300" dirty="0"/>
              <a:t>-  I commend unto you Phebe our sister, which is a servant of </a:t>
            </a:r>
            <a:r>
              <a:rPr lang="en-US" sz="1300" b="1" dirty="0"/>
              <a:t>the church which is at </a:t>
            </a:r>
            <a:r>
              <a:rPr lang="en-US" sz="1300" b="1" dirty="0" err="1"/>
              <a:t>Cenchrea</a:t>
            </a:r>
            <a:r>
              <a:rPr lang="en-US" sz="1300" dirty="0"/>
              <a:t>:</a:t>
            </a:r>
          </a:p>
          <a:p>
            <a:r>
              <a:rPr lang="en-US" sz="1300" b="1" dirty="0"/>
              <a:t>1 Thess. 2:14 </a:t>
            </a:r>
            <a:r>
              <a:rPr lang="en-US" sz="1300" dirty="0"/>
              <a:t>- For ye, brethren, became followers of the </a:t>
            </a:r>
            <a:r>
              <a:rPr lang="en-US" sz="1300" b="1" dirty="0"/>
              <a:t>churches of God which in Judaea are in Christ Jesus</a:t>
            </a:r>
            <a:r>
              <a:rPr lang="en-US" sz="1300" dirty="0"/>
              <a:t>: for ye also have suffered like things of your own countrymen, even as they have of the Jews: </a:t>
            </a:r>
          </a:p>
          <a:p>
            <a:r>
              <a:rPr lang="en-US" sz="1300" b="1" dirty="0"/>
              <a:t>Acts. 9:26 </a:t>
            </a:r>
            <a:r>
              <a:rPr lang="en-US" sz="1300" dirty="0"/>
              <a:t>- And when Saul was come to Jerusalem, he assayed to </a:t>
            </a:r>
            <a:r>
              <a:rPr lang="en-US" sz="1300" b="1" dirty="0"/>
              <a:t>join himself to the disciples</a:t>
            </a:r>
            <a:r>
              <a:rPr lang="en-US" sz="1300" dirty="0"/>
              <a:t>: but they were all afraid of him, and believed not that he was a disciple.</a:t>
            </a:r>
          </a:p>
          <a:p>
            <a:r>
              <a:rPr lang="en-US" sz="1300" dirty="0"/>
              <a:t>Acts 20:17, 28 - And from Miletus he sent to Ephesus, and called the </a:t>
            </a:r>
            <a:r>
              <a:rPr lang="en-US" sz="1300" b="1" dirty="0"/>
              <a:t>elders of the church</a:t>
            </a:r>
            <a:r>
              <a:rPr lang="en-US" sz="1300" dirty="0"/>
              <a:t>. </a:t>
            </a:r>
            <a:r>
              <a:rPr lang="en-US" sz="1300" b="1" dirty="0"/>
              <a:t>28 </a:t>
            </a:r>
            <a:r>
              <a:rPr lang="en-US" sz="1300" dirty="0"/>
              <a:t>Take heed therefore unto yourselves, and to all the flock, over the which the Holy Ghost hath made you overseers, to feed the church of God, which he hath purchased with his own blood.</a:t>
            </a:r>
          </a:p>
          <a:p>
            <a:r>
              <a:rPr lang="en-US" sz="1300" b="1" dirty="0"/>
              <a:t>Phil. 1:1 </a:t>
            </a:r>
            <a:r>
              <a:rPr lang="en-US" sz="1300" dirty="0"/>
              <a:t>- Paul and Timotheus, the servants of Jesus Christ, to all the </a:t>
            </a:r>
            <a:r>
              <a:rPr lang="en-US" sz="1300" b="1" dirty="0"/>
              <a:t>saints in Christ Jesus </a:t>
            </a:r>
            <a:r>
              <a:rPr lang="en-US" sz="1300" dirty="0"/>
              <a:t>which are at Philippi, </a:t>
            </a:r>
            <a:r>
              <a:rPr lang="en-US" sz="1300" b="1" dirty="0"/>
              <a:t>with the bishops and deacons</a:t>
            </a:r>
            <a:r>
              <a:rPr lang="en-US" sz="1300" dirty="0"/>
              <a:t>:</a:t>
            </a:r>
          </a:p>
          <a:p>
            <a:r>
              <a:rPr lang="en-US" sz="1300" b="1" dirty="0"/>
              <a:t>Acts 14:21-23 </a:t>
            </a:r>
            <a:r>
              <a:rPr lang="en-US" sz="1300" dirty="0"/>
              <a:t>-  And when they had preached the gospel to that city, and had taught many, they returned again to Lystra, and to Iconium, and Antioch, {had taught many: Gr. had made many disciples} 22 Confirming the souls of the disciples, and exhorting them to continue in the faith, and that we must through much tribulation enter into the kingdom of God. 23 And when </a:t>
            </a:r>
            <a:r>
              <a:rPr lang="en-US" sz="1300" b="1" dirty="0"/>
              <a:t>they had ordained them elders in every church</a:t>
            </a:r>
            <a:r>
              <a:rPr lang="en-US" sz="1300" dirty="0"/>
              <a:t>, and had prayed with fasting, they commended them to the Lord, on whom they believed.</a:t>
            </a:r>
          </a:p>
          <a:p>
            <a:r>
              <a:rPr lang="en-US" sz="1300" b="1" dirty="0"/>
              <a:t>1 Cor. 4:17 </a:t>
            </a:r>
            <a:r>
              <a:rPr lang="en-US" sz="1300" dirty="0"/>
              <a:t>- For this cause have I sent unto you Timotheus, who is my beloved son, and faithful in the Lord, who shall bring you into remembrance of my ways which be in Christ, </a:t>
            </a:r>
            <a:r>
              <a:rPr lang="en-US" sz="1300" b="1" dirty="0"/>
              <a:t>as I teach every where in every church</a:t>
            </a:r>
            <a:r>
              <a:rPr lang="en-US" sz="1300" dirty="0"/>
              <a:t>.</a:t>
            </a:r>
          </a:p>
          <a:p>
            <a:r>
              <a:rPr lang="en-US" sz="1300" b="1" dirty="0"/>
              <a:t>1 Cor. 7:17 </a:t>
            </a:r>
            <a:r>
              <a:rPr lang="en-US" sz="1300" dirty="0"/>
              <a:t>- But as God hath distributed to every man, as the Lord hath called every one, so let him walk. </a:t>
            </a:r>
            <a:r>
              <a:rPr lang="en-US" sz="1300" b="1" dirty="0"/>
              <a:t>And so ordain I in all churches</a:t>
            </a:r>
            <a:r>
              <a:rPr lang="en-US" sz="1300" dirty="0"/>
              <a:t>.</a:t>
            </a:r>
          </a:p>
          <a:p>
            <a:pPr defTabSz="966612">
              <a:defRPr/>
            </a:pPr>
            <a:r>
              <a:rPr lang="en-US" sz="1300" b="1" dirty="0"/>
              <a:t>1 Cor. 16:1 </a:t>
            </a:r>
            <a:r>
              <a:rPr lang="en-US" sz="1300" dirty="0"/>
              <a:t>- Now concerning the collection for the saints, as I have given order to the </a:t>
            </a:r>
            <a:r>
              <a:rPr lang="en-US" sz="1300" b="1" dirty="0"/>
              <a:t>churches of Galatia</a:t>
            </a:r>
            <a:r>
              <a:rPr lang="en-US" sz="1300" dirty="0"/>
              <a:t>, even so do ye. </a:t>
            </a:r>
            <a:r>
              <a:rPr lang="en-US" sz="1300" b="1" dirty="0"/>
              <a:t>19 </a:t>
            </a:r>
            <a:r>
              <a:rPr lang="en-US" sz="1300" dirty="0"/>
              <a:t>The churches of Asia salute you. Aquila and Priscilla salute you much in the Lord, with the church that is in their house..</a:t>
            </a:r>
          </a:p>
          <a:p>
            <a:pPr defTabSz="966612">
              <a:defRPr/>
            </a:pPr>
            <a:r>
              <a:rPr lang="en-US" sz="1300" b="1" dirty="0"/>
              <a:t>Jude 3</a:t>
            </a:r>
            <a:r>
              <a:rPr lang="en-US" sz="1300" dirty="0"/>
              <a:t> - Beloved, when I gave all diligence to write unto you of the common salvation, it was needful for me to write unto you, and exhort you that ye should earnestly contend for the faith which was once delivered unto the saints.</a:t>
            </a:r>
          </a:p>
          <a:p>
            <a:r>
              <a:rPr lang="en-US" sz="1300" b="1" dirty="0"/>
              <a:t>2 Pet 1:1 </a:t>
            </a:r>
            <a:r>
              <a:rPr lang="en-US" sz="1300" dirty="0"/>
              <a:t>- Simon Peter, a servant and an apostle of Jesus Christ, to them that have obtained </a:t>
            </a:r>
            <a:r>
              <a:rPr lang="en-US" sz="1300" b="1" dirty="0"/>
              <a:t>like precious faith </a:t>
            </a:r>
            <a:r>
              <a:rPr lang="en-US" sz="1300" dirty="0"/>
              <a:t>with us through the righteousness of God and our </a:t>
            </a:r>
            <a:r>
              <a:rPr lang="en-US" sz="1300" dirty="0" err="1"/>
              <a:t>Saviour</a:t>
            </a:r>
            <a:r>
              <a:rPr lang="en-US" sz="1300" dirty="0"/>
              <a:t> Jesus Christ: </a:t>
            </a:r>
          </a:p>
        </p:txBody>
      </p:sp>
      <p:sp>
        <p:nvSpPr>
          <p:cNvPr id="4" name="Slide Number Placeholder 3"/>
          <p:cNvSpPr>
            <a:spLocks noGrp="1"/>
          </p:cNvSpPr>
          <p:nvPr>
            <p:ph type="sldNum" sz="quarter" idx="5"/>
          </p:nvPr>
        </p:nvSpPr>
        <p:spPr/>
        <p:txBody>
          <a:bodyPr/>
          <a:lstStyle/>
          <a:p>
            <a:fld id="{AE63E8BC-CD22-4FEA-8CC0-6D7BE868C2F3}" type="slidenum">
              <a:rPr lang="en-US" smtClean="0"/>
              <a:t>5</a:t>
            </a:fld>
            <a:endParaRPr lang="en-US"/>
          </a:p>
        </p:txBody>
      </p:sp>
    </p:spTree>
    <p:extLst>
      <p:ext uri="{BB962C8B-B14F-4D97-AF65-F5344CB8AC3E}">
        <p14:creationId xmlns:p14="http://schemas.microsoft.com/office/powerpoint/2010/main" val="1903082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825183"/>
          </a:xfrm>
        </p:spPr>
        <p:txBody>
          <a:bodyPr/>
          <a:lstStyle/>
          <a:p>
            <a:r>
              <a:rPr lang="en-US" sz="1300" b="1" u="sng" dirty="0"/>
              <a:t>God’s People </a:t>
            </a:r>
            <a:r>
              <a:rPr lang="en-US" sz="1300" b="1" i="1" u="sng" dirty="0"/>
              <a:t>Locally</a:t>
            </a:r>
            <a:endParaRPr lang="en-US" sz="1300" dirty="0"/>
          </a:p>
          <a:p>
            <a:r>
              <a:rPr lang="en-US" sz="1300" b="1" dirty="0"/>
              <a:t>Phil. 4:15-16 </a:t>
            </a:r>
            <a:r>
              <a:rPr lang="en-US" sz="1300" dirty="0"/>
              <a:t>- Now ye Philippians know also, that in the beginning of the gospel, when I departed from Macedonia, no church communicated with me as concerning giving and receiving, but ye only. 16 For even in Thessalonica ye sent once and again unto my necessity.</a:t>
            </a:r>
          </a:p>
          <a:p>
            <a:r>
              <a:rPr lang="en-US" sz="1300" b="1" dirty="0"/>
              <a:t>2 Cor. 11:8 </a:t>
            </a:r>
            <a:r>
              <a:rPr lang="en-US" sz="1300" dirty="0"/>
              <a:t>- I robbed other churches, taking wages of them, to do you service.</a:t>
            </a:r>
          </a:p>
          <a:p>
            <a:r>
              <a:rPr lang="en-US" sz="1300" b="1" dirty="0"/>
              <a:t>1 Cor. 16:1-2</a:t>
            </a:r>
            <a:r>
              <a:rPr lang="en-US" sz="1300" dirty="0"/>
              <a:t> - Now concerning the collection for the saints, as I have given order to the churches of Galatia, even so do ye. 2 Upon the first day of the week let every one of you lay by him in store, as God hath prospered him, that there be no gatherings when I come.</a:t>
            </a:r>
          </a:p>
          <a:p>
            <a:r>
              <a:rPr lang="en-US" sz="1300" b="1" dirty="0"/>
              <a:t>Eph. 4:16 </a:t>
            </a:r>
            <a:r>
              <a:rPr lang="en-US" sz="1300" dirty="0"/>
              <a:t>- From whom the whole body fitly joined together and compacted by that which every joint </a:t>
            </a:r>
            <a:r>
              <a:rPr lang="en-US" sz="1300" dirty="0" err="1"/>
              <a:t>supplieth</a:t>
            </a:r>
            <a:r>
              <a:rPr lang="en-US" sz="1300" dirty="0"/>
              <a:t>, according to the effectual working in the measure of every part, </a:t>
            </a:r>
            <a:r>
              <a:rPr lang="en-US" sz="1300" dirty="0" err="1"/>
              <a:t>maketh</a:t>
            </a:r>
            <a:r>
              <a:rPr lang="en-US" sz="1300" dirty="0"/>
              <a:t> increase of the body unto the edifying of itself in love.</a:t>
            </a:r>
          </a:p>
          <a:p>
            <a:r>
              <a:rPr lang="en-US" sz="1300" b="1" dirty="0"/>
              <a:t>1 Thess. 3:6 </a:t>
            </a:r>
            <a:r>
              <a:rPr lang="en-US" sz="1300" dirty="0"/>
              <a:t>- Now we command you, brethren, in the name of our Lord Jesus Christ, that ye </a:t>
            </a:r>
            <a:r>
              <a:rPr lang="en-US" sz="1300" b="1" dirty="0"/>
              <a:t>withdraw yourselves from every brother that walketh disor</a:t>
            </a:r>
            <a:r>
              <a:rPr lang="en-US" sz="1300" dirty="0"/>
              <a:t>derly, and not after the tradition which he received of us. </a:t>
            </a:r>
          </a:p>
          <a:p>
            <a:r>
              <a:rPr lang="en-US" sz="1300" b="1" dirty="0"/>
              <a:t>Acts 20:7 </a:t>
            </a:r>
            <a:r>
              <a:rPr lang="en-US" sz="1300" dirty="0"/>
              <a:t>-  And upon the first day of the week, when the disciples came together to break bread, Paul preached unto them, ready to depart on the morrow; and continued his speech until midnight. (</a:t>
            </a:r>
          </a:p>
          <a:p>
            <a:endParaRPr lang="en-US" sz="1300" dirty="0"/>
          </a:p>
        </p:txBody>
      </p:sp>
      <p:sp>
        <p:nvSpPr>
          <p:cNvPr id="4" name="Slide Number Placeholder 3"/>
          <p:cNvSpPr>
            <a:spLocks noGrp="1"/>
          </p:cNvSpPr>
          <p:nvPr>
            <p:ph type="sldNum" sz="quarter" idx="5"/>
          </p:nvPr>
        </p:nvSpPr>
        <p:spPr/>
        <p:txBody>
          <a:bodyPr/>
          <a:lstStyle/>
          <a:p>
            <a:fld id="{AE63E8BC-CD22-4FEA-8CC0-6D7BE868C2F3}" type="slidenum">
              <a:rPr lang="en-US" smtClean="0"/>
              <a:t>6</a:t>
            </a:fld>
            <a:endParaRPr lang="en-US"/>
          </a:p>
        </p:txBody>
      </p:sp>
    </p:spTree>
    <p:extLst>
      <p:ext uri="{BB962C8B-B14F-4D97-AF65-F5344CB8AC3E}">
        <p14:creationId xmlns:p14="http://schemas.microsoft.com/office/powerpoint/2010/main" val="1579931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825183"/>
          </a:xfrm>
        </p:spPr>
        <p:txBody>
          <a:bodyPr/>
          <a:lstStyle/>
          <a:p>
            <a:r>
              <a:rPr lang="en-US" sz="1300" b="1" u="sng" dirty="0"/>
              <a:t>God’s People </a:t>
            </a:r>
            <a:r>
              <a:rPr lang="en-US" sz="1300" b="1" i="1" u="sng" dirty="0"/>
              <a:t>Assembled</a:t>
            </a:r>
            <a:endParaRPr lang="en-US" sz="1300" b="1" dirty="0"/>
          </a:p>
          <a:p>
            <a:r>
              <a:rPr lang="en-US" sz="1300" b="1" dirty="0"/>
              <a:t>1 Cor. 14:23 </a:t>
            </a:r>
            <a:r>
              <a:rPr lang="en-US" sz="1300" dirty="0"/>
              <a:t>- If therefore the </a:t>
            </a:r>
            <a:r>
              <a:rPr lang="en-US" sz="1300" b="1" dirty="0"/>
              <a:t>whole church be come together into one place</a:t>
            </a:r>
            <a:r>
              <a:rPr lang="en-US" sz="1300" dirty="0"/>
              <a:t>, and all speak with tongues, and there come in those that are unlearned, or unbelievers, will they not say that ye are mad?</a:t>
            </a:r>
          </a:p>
          <a:p>
            <a:r>
              <a:rPr lang="en-US" sz="1300" b="1" dirty="0"/>
              <a:t>1 Cor. 11:17-20 </a:t>
            </a:r>
            <a:r>
              <a:rPr lang="en-US" sz="1300" dirty="0"/>
              <a:t>- 7 Now in this that I declare unto you I praise you not, that ye come together not for the better, but for the worse. 18 For first of all, when ye come together in the church, I hear that there be divisions among you; and I partly believe it. {divisions: or, schisms} 19 For there must be also heresies among you, that they which are approved may be made manifest among you. {heresies: or, sects} 20 When ye come together therefore into one place, this is not to eat the Lord's supper.</a:t>
            </a:r>
          </a:p>
          <a:p>
            <a:r>
              <a:rPr lang="en-US" sz="1300" b="1" dirty="0"/>
              <a:t>1 Cor. 11:23-33 - READ</a:t>
            </a:r>
          </a:p>
          <a:p>
            <a:r>
              <a:rPr lang="en-US" sz="1300" b="1" dirty="0"/>
              <a:t>1 Cor. 14:28, 34-35</a:t>
            </a:r>
            <a:r>
              <a:rPr lang="en-US" sz="1300" dirty="0"/>
              <a:t> - But if there be no interpreter, let him keep silence in the church; and let him speak to himself, and to God. </a:t>
            </a:r>
            <a:r>
              <a:rPr lang="en-US" sz="1300" b="1" dirty="0"/>
              <a:t>34-35</a:t>
            </a:r>
            <a:r>
              <a:rPr lang="en-US" sz="1300" dirty="0"/>
              <a:t> Let your women keep silence in the </a:t>
            </a:r>
            <a:r>
              <a:rPr lang="en-US" sz="1300" b="1" dirty="0"/>
              <a:t>churches</a:t>
            </a:r>
            <a:r>
              <a:rPr lang="en-US" sz="1300" dirty="0"/>
              <a:t>: for it is not permitted unto them to speak; but they are commanded to be under obedience, as also saith the law. </a:t>
            </a:r>
            <a:r>
              <a:rPr lang="en-US" sz="1300" b="1" dirty="0"/>
              <a:t>35</a:t>
            </a:r>
            <a:r>
              <a:rPr lang="en-US" sz="1300" dirty="0"/>
              <a:t> And if they will learn any thing, let them ask their husbands at home: for it is a shame for women to speak in the </a:t>
            </a:r>
            <a:r>
              <a:rPr lang="en-US" sz="1300" b="1" dirty="0"/>
              <a:t>church</a:t>
            </a:r>
            <a:r>
              <a:rPr lang="en-US" sz="1300" dirty="0"/>
              <a:t>.</a:t>
            </a:r>
          </a:p>
          <a:p>
            <a:r>
              <a:rPr lang="en-US" sz="1300" b="1" dirty="0"/>
              <a:t>1 Cor. 11:20-22 </a:t>
            </a:r>
            <a:r>
              <a:rPr lang="en-US" sz="1300" dirty="0"/>
              <a:t>- When ye </a:t>
            </a:r>
            <a:r>
              <a:rPr lang="en-US" sz="1300" b="1" dirty="0"/>
              <a:t>come together therefore into one place</a:t>
            </a:r>
            <a:r>
              <a:rPr lang="en-US" sz="1300" dirty="0"/>
              <a:t>, this is not to eat the Lord's supper. 21 For in eating every one taketh before other his own supper: and one is hungry, and another is drunken. 22 What? have ye not houses to eat and to drink in? or despise ye the </a:t>
            </a:r>
            <a:r>
              <a:rPr lang="en-US" sz="1300" b="1" dirty="0"/>
              <a:t>church of God</a:t>
            </a:r>
            <a:r>
              <a:rPr lang="en-US" sz="1300" dirty="0"/>
              <a:t>, and shame them that have not? What shall I say to you? shall I praise you in this? I praise you not.</a:t>
            </a:r>
          </a:p>
          <a:p>
            <a:r>
              <a:rPr lang="en-US" sz="1300" b="1" dirty="0"/>
              <a:t>Heb. 10:25 </a:t>
            </a:r>
            <a:r>
              <a:rPr lang="en-US" sz="1300" dirty="0"/>
              <a:t>-  Not forsaking the </a:t>
            </a:r>
            <a:r>
              <a:rPr lang="en-US" sz="1300" b="1" dirty="0"/>
              <a:t>assembling of ourselves together</a:t>
            </a:r>
            <a:r>
              <a:rPr lang="en-US" sz="1300" dirty="0"/>
              <a:t>, as the manner of some is; but exhorting one another: and so much the more, as ye see the day approaching</a:t>
            </a:r>
            <a:r>
              <a:rPr lang="en-US" sz="1300"/>
              <a:t>. </a:t>
            </a:r>
            <a:endParaRPr lang="en-US" sz="1300" dirty="0"/>
          </a:p>
        </p:txBody>
      </p:sp>
      <p:sp>
        <p:nvSpPr>
          <p:cNvPr id="4" name="Slide Number Placeholder 3"/>
          <p:cNvSpPr>
            <a:spLocks noGrp="1"/>
          </p:cNvSpPr>
          <p:nvPr>
            <p:ph type="sldNum" sz="quarter" idx="5"/>
          </p:nvPr>
        </p:nvSpPr>
        <p:spPr/>
        <p:txBody>
          <a:bodyPr/>
          <a:lstStyle/>
          <a:p>
            <a:fld id="{AE63E8BC-CD22-4FEA-8CC0-6D7BE868C2F3}" type="slidenum">
              <a:rPr lang="en-US" smtClean="0"/>
              <a:t>7</a:t>
            </a:fld>
            <a:endParaRPr lang="en-US"/>
          </a:p>
        </p:txBody>
      </p:sp>
    </p:spTree>
    <p:extLst>
      <p:ext uri="{BB962C8B-B14F-4D97-AF65-F5344CB8AC3E}">
        <p14:creationId xmlns:p14="http://schemas.microsoft.com/office/powerpoint/2010/main" val="2478634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4"/>
            <a:ext cx="7313507" cy="4825183"/>
          </a:xfrm>
        </p:spPr>
        <p:txBody>
          <a:bodyPr/>
          <a:lstStyle/>
          <a:p>
            <a:endParaRPr lang="en-US" sz="1300" dirty="0"/>
          </a:p>
        </p:txBody>
      </p:sp>
      <p:sp>
        <p:nvSpPr>
          <p:cNvPr id="4" name="Slide Number Placeholder 3"/>
          <p:cNvSpPr>
            <a:spLocks noGrp="1"/>
          </p:cNvSpPr>
          <p:nvPr>
            <p:ph type="sldNum" sz="quarter" idx="5"/>
          </p:nvPr>
        </p:nvSpPr>
        <p:spPr/>
        <p:txBody>
          <a:bodyPr/>
          <a:lstStyle/>
          <a:p>
            <a:fld id="{AE63E8BC-CD22-4FEA-8CC0-6D7BE868C2F3}" type="slidenum">
              <a:rPr lang="en-US" smtClean="0"/>
              <a:t>8</a:t>
            </a:fld>
            <a:endParaRPr lang="en-US"/>
          </a:p>
        </p:txBody>
      </p:sp>
    </p:spTree>
    <p:extLst>
      <p:ext uri="{BB962C8B-B14F-4D97-AF65-F5344CB8AC3E}">
        <p14:creationId xmlns:p14="http://schemas.microsoft.com/office/powerpoint/2010/main" val="845640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111117" y="4440555"/>
            <a:ext cx="7033689" cy="37725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5844" name="Slide Number Placeholder 3">
            <a:extLst>
              <a:ext uri="{FF2B5EF4-FFF2-40B4-BE49-F238E27FC236}">
                <a16:creationId xmlns:a16="http://schemas.microsoft.com/office/drawing/2014/main" id="{B5BDF995-3FF8-43E7-8191-750A3C41C71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1445916" indent="-555317">
              <a:defRPr>
                <a:solidFill>
                  <a:schemeClr val="tx1"/>
                </a:solidFill>
                <a:latin typeface="Century Gothic" panose="020B0502020202020204" pitchFamily="34" charset="0"/>
              </a:defRPr>
            </a:lvl2pPr>
            <a:lvl3pPr marL="2225453" indent="-444252">
              <a:defRPr>
                <a:solidFill>
                  <a:schemeClr val="tx1"/>
                </a:solidFill>
                <a:latin typeface="Century Gothic" panose="020B0502020202020204" pitchFamily="34" charset="0"/>
              </a:defRPr>
            </a:lvl3pPr>
            <a:lvl4pPr marL="3113959" indent="-444252">
              <a:defRPr>
                <a:solidFill>
                  <a:schemeClr val="tx1"/>
                </a:solidFill>
                <a:latin typeface="Century Gothic" panose="020B0502020202020204" pitchFamily="34" charset="0"/>
              </a:defRPr>
            </a:lvl4pPr>
            <a:lvl5pPr marL="4004560" indent="-444252">
              <a:defRPr>
                <a:solidFill>
                  <a:schemeClr val="tx1"/>
                </a:solidFill>
                <a:latin typeface="Century Gothic" panose="020B0502020202020204" pitchFamily="34" charset="0"/>
              </a:defRPr>
            </a:lvl5pPr>
            <a:lvl6pPr marL="4608073" indent="-444252" defTabSz="603513" eaLnBrk="0" fontAlgn="base" hangingPunct="0">
              <a:spcBef>
                <a:spcPct val="0"/>
              </a:spcBef>
              <a:spcAft>
                <a:spcPct val="0"/>
              </a:spcAft>
              <a:defRPr>
                <a:solidFill>
                  <a:schemeClr val="tx1"/>
                </a:solidFill>
                <a:latin typeface="Century Gothic" panose="020B0502020202020204" pitchFamily="34" charset="0"/>
              </a:defRPr>
            </a:lvl6pPr>
            <a:lvl7pPr marL="5211587" indent="-444252" defTabSz="603513" eaLnBrk="0" fontAlgn="base" hangingPunct="0">
              <a:spcBef>
                <a:spcPct val="0"/>
              </a:spcBef>
              <a:spcAft>
                <a:spcPct val="0"/>
              </a:spcAft>
              <a:defRPr>
                <a:solidFill>
                  <a:schemeClr val="tx1"/>
                </a:solidFill>
                <a:latin typeface="Century Gothic" panose="020B0502020202020204" pitchFamily="34" charset="0"/>
              </a:defRPr>
            </a:lvl7pPr>
            <a:lvl8pPr marL="5815099" indent="-444252" defTabSz="603513" eaLnBrk="0" fontAlgn="base" hangingPunct="0">
              <a:spcBef>
                <a:spcPct val="0"/>
              </a:spcBef>
              <a:spcAft>
                <a:spcPct val="0"/>
              </a:spcAft>
              <a:defRPr>
                <a:solidFill>
                  <a:schemeClr val="tx1"/>
                </a:solidFill>
                <a:latin typeface="Century Gothic" panose="020B0502020202020204" pitchFamily="34" charset="0"/>
              </a:defRPr>
            </a:lvl8pPr>
            <a:lvl9pPr marL="6418611" indent="-444252" defTabSz="603513" eaLnBrk="0" fontAlgn="base" hangingPunct="0">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E4BC437-7D08-4CEE-BF90-B744861841D6}" type="slidenum">
              <a:rPr lang="en-US" altLang="en-US" smtClean="0">
                <a:latin typeface="Calibri" panose="020F0502020204030204" pitchFamily="34" charset="0"/>
              </a:rPr>
              <a:pPr fontAlgn="base">
                <a:spcBef>
                  <a:spcPct val="0"/>
                </a:spcBef>
                <a:spcAft>
                  <a:spcPct val="0"/>
                </a:spcAft>
              </a:pPr>
              <a:t>9</a:t>
            </a:fld>
            <a:endParaRPr lang="en-US" altLang="en-US"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2875B052-E80D-4D9B-B9C7-E2B21B6A41A8}" type="datetime1">
              <a:rPr lang="en-US" smtClean="0"/>
              <a:t>1/6/2020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323953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37A9804E-8F91-4F10-A7F8-ECC52982B43F}" type="datetime1">
              <a:rPr lang="en-US" smtClean="0"/>
              <a:t>1/6/2020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933908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49316218-9BE4-45AD-8FAA-49CE6705ED2A}" type="datetime1">
              <a:rPr lang="en-US" smtClean="0"/>
              <a:t>1/6/2020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878317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61334172-5A6D-463B-A5EB-088AA46624BE}" type="datetime1">
              <a:rPr lang="en-US" smtClean="0"/>
              <a:t>1/6/2020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68302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66603A91-26C5-42D5-81B5-10D1C140F937}" type="datetime1">
              <a:rPr lang="en-US" smtClean="0"/>
              <a:t>1/6/2020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297736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B30EC0-B717-4D82-A4A6-CB1F0A721974}" type="datetime1">
              <a:rPr lang="en-US" smtClean="0"/>
              <a:t>1/6/2020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11848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361A7E77-3910-4D0B-A0C1-3693F0A9E443}" type="datetime1">
              <a:rPr lang="en-US" smtClean="0"/>
              <a:t>1/6/2020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7640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8AA8080-7880-4862-9697-49E735893747}" type="datetime1">
              <a:rPr lang="en-US" smtClean="0"/>
              <a:t>1/6/2020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91589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694CD3ED-93C7-4BE9-8372-73BA01CAE530}" type="datetime1">
              <a:rPr lang="en-US" smtClean="0"/>
              <a:t>1/6/2020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43686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0D3FB3EB-379A-405D-B200-B99CA54760F4}" type="datetime1">
              <a:rPr lang="en-US" smtClean="0"/>
              <a:t>1/6/2020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820931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E37EA08-AB18-4CB5-B189-907876FB0C2A}" type="datetime1">
              <a:rPr lang="en-US" smtClean="0"/>
              <a:t>1/6/2020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916249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118B768C-74B2-40DC-B526-6C89FC717ED4}" type="datetime1">
              <a:rPr lang="en-US" smtClean="0"/>
              <a:t>1/6/2020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76746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91" r:id="rId5"/>
    <p:sldLayoutId id="2147483685" r:id="rId6"/>
    <p:sldLayoutId id="2147483686" r:id="rId7"/>
    <p:sldLayoutId id="2147483687" r:id="rId8"/>
    <p:sldLayoutId id="2147483690" r:id="rId9"/>
    <p:sldLayoutId id="2147483688" r:id="rId10"/>
    <p:sldLayoutId id="214748368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3">
            <a:extLst>
              <a:ext uri="{FF2B5EF4-FFF2-40B4-BE49-F238E27FC236}">
                <a16:creationId xmlns:a16="http://schemas.microsoft.com/office/drawing/2014/main" id="{FE0B3670-0489-4F7C-B292-84CDDF02AE08}"/>
              </a:ext>
            </a:extLst>
          </p:cNvPr>
          <p:cNvPicPr>
            <a:picLocks noChangeAspect="1"/>
          </p:cNvPicPr>
          <p:nvPr/>
        </p:nvPicPr>
        <p:blipFill rotWithShape="1">
          <a:blip r:embed="rId3"/>
          <a:srcRect l="3918" r="12336" b="-1"/>
          <a:stretch/>
        </p:blipFill>
        <p:spPr>
          <a:xfrm>
            <a:off x="15" y="0"/>
            <a:ext cx="7556889" cy="6857990"/>
          </a:xfrm>
          <a:prstGeom prst="rect">
            <a:avLst/>
          </a:prstGeom>
        </p:spPr>
      </p:pic>
      <p:sp>
        <p:nvSpPr>
          <p:cNvPr id="9" name="Rectangle 8">
            <a:extLst>
              <a:ext uri="{FF2B5EF4-FFF2-40B4-BE49-F238E27FC236}">
                <a16:creationId xmlns:a16="http://schemas.microsoft.com/office/drawing/2014/main" id="{6482F060-A4AF-4E0B-B364-7C6BA4A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556905" y="0"/>
            <a:ext cx="464131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170890A-7255-41DC-8511-FD549BB8BA13}"/>
              </a:ext>
            </a:extLst>
          </p:cNvPr>
          <p:cNvSpPr>
            <a:spLocks noGrp="1"/>
          </p:cNvSpPr>
          <p:nvPr>
            <p:ph type="ctrTitle"/>
          </p:nvPr>
        </p:nvSpPr>
        <p:spPr>
          <a:xfrm>
            <a:off x="7829897" y="247136"/>
            <a:ext cx="4045906" cy="3360657"/>
          </a:xfrm>
        </p:spPr>
        <p:txBody>
          <a:bodyPr>
            <a:noAutofit/>
          </a:bodyPr>
          <a:lstStyle/>
          <a:p>
            <a:pPr algn="ctr"/>
            <a:r>
              <a:rPr lang="en-US" sz="6000" b="1" i="1" dirty="0">
                <a:solidFill>
                  <a:srgbClr val="FFFFFF"/>
                </a:solidFill>
                <a:latin typeface="Candara" panose="020E0502030303020204" pitchFamily="34" charset="0"/>
              </a:rPr>
              <a:t>Three Applications of the Word “church”</a:t>
            </a:r>
          </a:p>
        </p:txBody>
      </p:sp>
      <p:sp>
        <p:nvSpPr>
          <p:cNvPr id="3" name="Subtitle 2">
            <a:extLst>
              <a:ext uri="{FF2B5EF4-FFF2-40B4-BE49-F238E27FC236}">
                <a16:creationId xmlns:a16="http://schemas.microsoft.com/office/drawing/2014/main" id="{68D62D27-47AE-44C0-BDF1-5231C89233F1}"/>
              </a:ext>
            </a:extLst>
          </p:cNvPr>
          <p:cNvSpPr>
            <a:spLocks noGrp="1"/>
          </p:cNvSpPr>
          <p:nvPr>
            <p:ph type="subTitle" idx="1"/>
          </p:nvPr>
        </p:nvSpPr>
        <p:spPr>
          <a:xfrm>
            <a:off x="8047939" y="3812135"/>
            <a:ext cx="3659246" cy="1596655"/>
          </a:xfrm>
        </p:spPr>
        <p:txBody>
          <a:bodyPr>
            <a:normAutofit/>
          </a:bodyPr>
          <a:lstStyle/>
          <a:p>
            <a:pPr algn="ctr"/>
            <a:r>
              <a:rPr lang="en-US" sz="3200" dirty="0">
                <a:solidFill>
                  <a:srgbClr val="FFFFFF"/>
                </a:solidFill>
                <a:latin typeface="Candara" panose="020E0502030303020204" pitchFamily="34" charset="0"/>
              </a:rPr>
              <a:t>Matthew 16:18</a:t>
            </a:r>
          </a:p>
        </p:txBody>
      </p:sp>
      <p:cxnSp>
        <p:nvCxnSpPr>
          <p:cNvPr id="11" name="Straight Connector 10">
            <a:extLst>
              <a:ext uri="{FF2B5EF4-FFF2-40B4-BE49-F238E27FC236}">
                <a16:creationId xmlns:a16="http://schemas.microsoft.com/office/drawing/2014/main" id="{B9EB6DAA-2F0C-43D5-A577-15D5D2C4E3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85922" y="3651268"/>
            <a:ext cx="3383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09555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2"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0C0D4-D7FF-4EA6-87AF-1A050AC5085D}"/>
              </a:ext>
            </a:extLst>
          </p:cNvPr>
          <p:cNvSpPr>
            <a:spLocks noGrp="1"/>
          </p:cNvSpPr>
          <p:nvPr>
            <p:ph type="title"/>
          </p:nvPr>
        </p:nvSpPr>
        <p:spPr>
          <a:xfrm>
            <a:off x="625151" y="-179927"/>
            <a:ext cx="10530529" cy="1450757"/>
          </a:xfrm>
        </p:spPr>
        <p:txBody>
          <a:bodyPr/>
          <a:lstStyle/>
          <a:p>
            <a:r>
              <a:rPr lang="en-US" b="1" dirty="0">
                <a:latin typeface="Candara" panose="020E0502030303020204" pitchFamily="34" charset="0"/>
              </a:rPr>
              <a:t>Matthew 16:18</a:t>
            </a:r>
          </a:p>
        </p:txBody>
      </p:sp>
      <p:sp>
        <p:nvSpPr>
          <p:cNvPr id="4" name="Rectangle 3">
            <a:extLst>
              <a:ext uri="{FF2B5EF4-FFF2-40B4-BE49-F238E27FC236}">
                <a16:creationId xmlns:a16="http://schemas.microsoft.com/office/drawing/2014/main" id="{FE2BAA99-0172-4359-946E-1D1AF4845B45}"/>
              </a:ext>
            </a:extLst>
          </p:cNvPr>
          <p:cNvSpPr/>
          <p:nvPr/>
        </p:nvSpPr>
        <p:spPr>
          <a:xfrm>
            <a:off x="5165123" y="2108717"/>
            <a:ext cx="1519881" cy="51318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6D3CF2A-80E0-4471-A59B-7DF8E0F57345}"/>
              </a:ext>
            </a:extLst>
          </p:cNvPr>
          <p:cNvSpPr>
            <a:spLocks noGrp="1"/>
          </p:cNvSpPr>
          <p:nvPr>
            <p:ph idx="1"/>
          </p:nvPr>
        </p:nvSpPr>
        <p:spPr>
          <a:xfrm>
            <a:off x="625151" y="1382800"/>
            <a:ext cx="10940773" cy="4458165"/>
          </a:xfrm>
        </p:spPr>
        <p:txBody>
          <a:bodyPr>
            <a:normAutofit/>
          </a:bodyPr>
          <a:lstStyle/>
          <a:p>
            <a:r>
              <a:rPr lang="en-US" sz="3600" b="1" i="1" dirty="0">
                <a:latin typeface="Candara" panose="020E0502030303020204" pitchFamily="34" charset="0"/>
              </a:rPr>
              <a:t>“And I say also unto thee, That thou art Peter, and upon this rock I will build my church; and the gates of hell shall not prevail against it”</a:t>
            </a:r>
          </a:p>
        </p:txBody>
      </p:sp>
      <p:sp>
        <p:nvSpPr>
          <p:cNvPr id="5" name="Slide Number Placeholder 4">
            <a:extLst>
              <a:ext uri="{FF2B5EF4-FFF2-40B4-BE49-F238E27FC236}">
                <a16:creationId xmlns:a16="http://schemas.microsoft.com/office/drawing/2014/main" id="{9F2443C3-B833-48B3-A9D5-134B6BFAE81F}"/>
              </a:ext>
            </a:extLst>
          </p:cNvPr>
          <p:cNvSpPr>
            <a:spLocks noGrp="1"/>
          </p:cNvSpPr>
          <p:nvPr>
            <p:ph type="sldNum" sz="quarter" idx="12"/>
          </p:nvPr>
        </p:nvSpPr>
        <p:spPr>
          <a:xfrm>
            <a:off x="11071654" y="6499654"/>
            <a:ext cx="701938" cy="312309"/>
          </a:xfrm>
        </p:spPr>
        <p:txBody>
          <a:bodyPr/>
          <a:lstStyle/>
          <a:p>
            <a:fld id="{3A98EE3D-8CD1-4C3F-BD1C-C98C9596463C}" type="slidenum">
              <a:rPr lang="en-US" sz="1600" smtClean="0">
                <a:solidFill>
                  <a:schemeClr val="tx2"/>
                </a:solidFill>
                <a:latin typeface="Candara" panose="020E0502030303020204" pitchFamily="34" charset="0"/>
              </a:rPr>
              <a:t>2</a:t>
            </a:fld>
            <a:endParaRPr lang="en-US" sz="1600" dirty="0">
              <a:solidFill>
                <a:schemeClr val="tx2"/>
              </a:solidFill>
              <a:latin typeface="Candara" panose="020E0502030303020204" pitchFamily="34" charset="0"/>
            </a:endParaRPr>
          </a:p>
        </p:txBody>
      </p:sp>
    </p:spTree>
    <p:extLst>
      <p:ext uri="{BB962C8B-B14F-4D97-AF65-F5344CB8AC3E}">
        <p14:creationId xmlns:p14="http://schemas.microsoft.com/office/powerpoint/2010/main" val="2665292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597159" y="286603"/>
            <a:ext cx="10558521" cy="1001021"/>
          </a:xfrm>
        </p:spPr>
        <p:txBody>
          <a:bodyPr/>
          <a:lstStyle/>
          <a:p>
            <a:r>
              <a:rPr lang="en-US"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615821" y="1380929"/>
            <a:ext cx="11308957" cy="5477071"/>
          </a:xfrm>
        </p:spPr>
        <p:txBody>
          <a:bodyPr>
            <a:normAutofit lnSpcReduction="10000"/>
          </a:bodyPr>
          <a:lstStyle/>
          <a:p>
            <a:r>
              <a:rPr lang="en-US" sz="3200" b="1" dirty="0">
                <a:latin typeface="Candara" panose="020E0502030303020204" pitchFamily="34" charset="0"/>
              </a:rPr>
              <a:t>There is much misunderstanding concerning the Lord’s church</a:t>
            </a:r>
          </a:p>
          <a:p>
            <a:r>
              <a:rPr lang="en-US" sz="3200" b="1" dirty="0">
                <a:latin typeface="Candara" panose="020E0502030303020204" pitchFamily="34" charset="0"/>
              </a:rPr>
              <a:t>Some have no desire to seriously study about this church</a:t>
            </a:r>
          </a:p>
          <a:p>
            <a:pPr lvl="1">
              <a:buFont typeface="Wingdings" panose="05000000000000000000" pitchFamily="2" charset="2"/>
              <a:buChar char="§"/>
            </a:pPr>
            <a:r>
              <a:rPr lang="en-US" sz="2800" dirty="0">
                <a:latin typeface="Candara" panose="020E0502030303020204" pitchFamily="34" charset="0"/>
              </a:rPr>
              <a:t>Many have no appreciation for its nature and builder</a:t>
            </a:r>
          </a:p>
          <a:p>
            <a:pPr lvl="1">
              <a:buFont typeface="Wingdings" panose="05000000000000000000" pitchFamily="2" charset="2"/>
              <a:buChar char="§"/>
            </a:pPr>
            <a:r>
              <a:rPr lang="en-US" sz="2800" dirty="0">
                <a:latin typeface="Candara" panose="020E0502030303020204" pitchFamily="34" charset="0"/>
              </a:rPr>
              <a:t>Many grow into adulthood not having a good understanding of it</a:t>
            </a:r>
          </a:p>
          <a:p>
            <a:pPr lvl="1">
              <a:buFont typeface="Wingdings" panose="05000000000000000000" pitchFamily="2" charset="2"/>
              <a:buChar char="§"/>
            </a:pPr>
            <a:r>
              <a:rPr lang="en-US" sz="2800" dirty="0">
                <a:latin typeface="Candara" panose="020E0502030303020204" pitchFamily="34" charset="0"/>
              </a:rPr>
              <a:t>Few understand the difference of the NT church &amp; denominati</a:t>
            </a:r>
            <a:r>
              <a:rPr lang="en-US" sz="3000" dirty="0">
                <a:latin typeface="Candara" panose="020E0502030303020204" pitchFamily="34" charset="0"/>
              </a:rPr>
              <a:t>ons</a:t>
            </a:r>
          </a:p>
          <a:p>
            <a:pPr marL="0" indent="0">
              <a:buNone/>
            </a:pPr>
            <a:r>
              <a:rPr lang="en-US" sz="3200" b="1" dirty="0">
                <a:latin typeface="Candara" panose="020E0502030303020204" pitchFamily="34" charset="0"/>
              </a:rPr>
              <a:t>The NT uses the word </a:t>
            </a:r>
            <a:r>
              <a:rPr lang="en-US" sz="3200" b="1" i="1" dirty="0">
                <a:latin typeface="Candara" panose="020E0502030303020204" pitchFamily="34" charset="0"/>
              </a:rPr>
              <a:t>“church” </a:t>
            </a:r>
            <a:r>
              <a:rPr lang="en-US" sz="3200" b="1" dirty="0">
                <a:latin typeface="Candara" panose="020E0502030303020204" pitchFamily="34" charset="0"/>
              </a:rPr>
              <a:t>in three ways in 1 Corinthians</a:t>
            </a:r>
          </a:p>
          <a:p>
            <a:pPr lvl="1">
              <a:buFont typeface="Wingdings" panose="05000000000000000000" pitchFamily="2" charset="2"/>
              <a:buChar char="§"/>
            </a:pPr>
            <a:r>
              <a:rPr lang="en-US" sz="3000" b="1" i="1" dirty="0">
                <a:latin typeface="Candara" panose="020E0502030303020204" pitchFamily="34" charset="0"/>
              </a:rPr>
              <a:t>“church” </a:t>
            </a:r>
            <a:r>
              <a:rPr lang="en-US" sz="3000" dirty="0">
                <a:latin typeface="Candara" panose="020E0502030303020204" pitchFamily="34" charset="0"/>
              </a:rPr>
              <a:t>means, the called out (assemble), from  </a:t>
            </a:r>
            <a:r>
              <a:rPr lang="en-US" sz="3000" i="1" dirty="0">
                <a:latin typeface="Candara" panose="020E0502030303020204" pitchFamily="34" charset="0"/>
              </a:rPr>
              <a:t>“</a:t>
            </a:r>
            <a:r>
              <a:rPr lang="en-US" sz="3000" i="1" dirty="0" err="1">
                <a:latin typeface="Candara" panose="020E0502030303020204" pitchFamily="34" charset="0"/>
              </a:rPr>
              <a:t>ekklseia</a:t>
            </a:r>
            <a:r>
              <a:rPr lang="en-US" sz="3000" i="1" dirty="0">
                <a:latin typeface="Candara" panose="020E0502030303020204" pitchFamily="34" charset="0"/>
              </a:rPr>
              <a:t>”</a:t>
            </a:r>
          </a:p>
          <a:p>
            <a:pPr lvl="1">
              <a:buFont typeface="Wingdings" panose="05000000000000000000" pitchFamily="2" charset="2"/>
              <a:buChar char="§"/>
            </a:pPr>
            <a:r>
              <a:rPr lang="en-US" sz="3000" dirty="0">
                <a:latin typeface="Candara" panose="020E0502030303020204" pitchFamily="34" charset="0"/>
              </a:rPr>
              <a:t>Must observe the context of scripture for the correct meaning</a:t>
            </a:r>
          </a:p>
          <a:p>
            <a:pPr lvl="1">
              <a:buFont typeface="Wingdings" panose="05000000000000000000" pitchFamily="2" charset="2"/>
              <a:buChar char="§"/>
            </a:pPr>
            <a:r>
              <a:rPr lang="en-US" sz="3000" dirty="0">
                <a:latin typeface="Candara" panose="020E0502030303020204" pitchFamily="34" charset="0"/>
              </a:rPr>
              <a:t>In each application, reference is made to God’s people…</a:t>
            </a:r>
          </a:p>
          <a:p>
            <a:pPr lvl="2">
              <a:buFont typeface="Wingdings" panose="05000000000000000000" pitchFamily="2" charset="2"/>
              <a:buChar char="§"/>
            </a:pPr>
            <a:r>
              <a:rPr lang="en-US" sz="2600" b="1" i="1" dirty="0">
                <a:latin typeface="Candara" panose="020E0502030303020204" pitchFamily="34" charset="0"/>
              </a:rPr>
              <a:t>Saints - the saved - Christians</a:t>
            </a:r>
          </a:p>
          <a:p>
            <a:endParaRPr lang="en-US" sz="3200" b="1" i="1" dirty="0">
              <a:latin typeface="Candara" panose="020E0502030303020204" pitchFamily="34" charset="0"/>
            </a:endParaRPr>
          </a:p>
          <a:p>
            <a:endParaRPr lang="en-US" sz="32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BCAB4B14-F34B-4592-AA8F-03AEA0C7ECB2}"/>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3</a:t>
            </a:fld>
            <a:endParaRPr lang="en-US" sz="1600" dirty="0">
              <a:solidFill>
                <a:schemeClr val="tx2"/>
              </a:solidFill>
              <a:latin typeface="Candara" panose="020E0502030303020204" pitchFamily="34" charset="0"/>
            </a:endParaRPr>
          </a:p>
        </p:txBody>
      </p:sp>
    </p:spTree>
    <p:extLst>
      <p:ext uri="{BB962C8B-B14F-4D97-AF65-F5344CB8AC3E}">
        <p14:creationId xmlns:p14="http://schemas.microsoft.com/office/powerpoint/2010/main" val="36840160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4" y="286603"/>
            <a:ext cx="10654978" cy="788435"/>
          </a:xfrm>
        </p:spPr>
        <p:txBody>
          <a:bodyPr>
            <a:normAutofit/>
          </a:bodyPr>
          <a:lstStyle/>
          <a:p>
            <a:r>
              <a:rPr lang="en-US" b="1" dirty="0">
                <a:latin typeface="Candara" panose="020E0502030303020204" pitchFamily="34" charset="0"/>
              </a:rPr>
              <a:t>God’s People </a:t>
            </a:r>
            <a:r>
              <a:rPr lang="en-US" b="1" i="1" u="sng" dirty="0">
                <a:latin typeface="Candara" panose="020E0502030303020204" pitchFamily="34" charset="0"/>
              </a:rPr>
              <a:t>Universally</a:t>
            </a:r>
            <a:r>
              <a:rPr lang="en-US" b="1" dirty="0">
                <a:latin typeface="Candara" panose="020E0502030303020204" pitchFamily="34" charset="0"/>
              </a:rPr>
              <a:t> </a:t>
            </a:r>
            <a:r>
              <a:rPr lang="en-US" sz="2400" dirty="0">
                <a:latin typeface="Candara" panose="020E0502030303020204" pitchFamily="34" charset="0"/>
              </a:rPr>
              <a:t>- Matthew 16:18; Ephesians 1:22, 23</a:t>
            </a: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9"/>
            <a:ext cx="10930886" cy="5190467"/>
          </a:xfrm>
        </p:spPr>
        <p:txBody>
          <a:bodyPr>
            <a:normAutofit lnSpcReduction="10000"/>
          </a:bodyPr>
          <a:lstStyle/>
          <a:p>
            <a:pPr indent="0">
              <a:lnSpc>
                <a:spcPct val="100000"/>
              </a:lnSpc>
              <a:spcBef>
                <a:spcPts val="600"/>
              </a:spcBef>
              <a:buNone/>
            </a:pPr>
            <a:r>
              <a:rPr lang="en-US" sz="3200" b="1" dirty="0">
                <a:latin typeface="Candara" panose="020E0502030303020204" pitchFamily="34" charset="0"/>
              </a:rPr>
              <a:t>Includes all those whose names </a:t>
            </a:r>
            <a:r>
              <a:rPr lang="en-US" sz="3200" b="1" i="1" dirty="0">
                <a:latin typeface="Candara" panose="020E0502030303020204" pitchFamily="34" charset="0"/>
              </a:rPr>
              <a:t>“</a:t>
            </a:r>
            <a:r>
              <a:rPr lang="en-US" sz="3200" b="1" i="1" u="sng" dirty="0">
                <a:latin typeface="Candara" panose="020E0502030303020204" pitchFamily="34" charset="0"/>
              </a:rPr>
              <a:t>are written in heaven</a:t>
            </a:r>
            <a:r>
              <a:rPr lang="en-US" sz="3200" b="1" i="1" dirty="0">
                <a:latin typeface="Candara" panose="020E0502030303020204" pitchFamily="34" charset="0"/>
              </a:rPr>
              <a:t>”</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Hebrews 12:23; Philippians 4:3</a:t>
            </a:r>
          </a:p>
          <a:p>
            <a:pPr indent="0">
              <a:spcBef>
                <a:spcPts val="600"/>
              </a:spcBef>
              <a:buNone/>
            </a:pPr>
            <a:r>
              <a:rPr lang="en-US" sz="3200" b="1" dirty="0">
                <a:latin typeface="Candara" panose="020E0502030303020204" pitchFamily="34" charset="0"/>
              </a:rPr>
              <a:t>This church is made up of the saved - baptized believers</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Acts 2:38, 40-41, 47; Acts 5:14; 1 Corinthians 12:13</a:t>
            </a:r>
          </a:p>
          <a:p>
            <a:pPr indent="0">
              <a:spcBef>
                <a:spcPts val="600"/>
              </a:spcBef>
              <a:buNone/>
            </a:pPr>
            <a:r>
              <a:rPr lang="en-US" sz="3200" b="1" dirty="0">
                <a:latin typeface="Candara" panose="020E0502030303020204" pitchFamily="34" charset="0"/>
              </a:rPr>
              <a:t>Paul persecuted </a:t>
            </a:r>
            <a:r>
              <a:rPr lang="en-US" sz="3200" b="1" i="1" dirty="0">
                <a:latin typeface="Candara" panose="020E0502030303020204" pitchFamily="34" charset="0"/>
              </a:rPr>
              <a:t>“</a:t>
            </a:r>
            <a:r>
              <a:rPr lang="en-US" sz="3200" b="1" i="1" u="sng" dirty="0">
                <a:latin typeface="Candara" panose="020E0502030303020204" pitchFamily="34" charset="0"/>
              </a:rPr>
              <a:t>the church of God</a:t>
            </a:r>
            <a:r>
              <a:rPr lang="en-US" sz="3200" b="1" i="1" dirty="0">
                <a:latin typeface="Candara" panose="020E0502030303020204" pitchFamily="34" charset="0"/>
              </a:rPr>
              <a:t>” </a:t>
            </a:r>
            <a:r>
              <a:rPr lang="en-US" sz="3200" dirty="0">
                <a:latin typeface="Candara" panose="020E0502030303020204" pitchFamily="34" charset="0"/>
              </a:rPr>
              <a:t>- 1 Cor. 15:9; cf. Gal. 1:13</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Acts 9:1-4 - No specific locality stated</a:t>
            </a:r>
          </a:p>
          <a:p>
            <a:pPr marL="841248" lvl="1" indent="-457200">
              <a:spcBef>
                <a:spcPts val="600"/>
              </a:spcBef>
              <a:buFont typeface="Wingdings" panose="05000000000000000000" pitchFamily="2" charset="2"/>
              <a:buChar char="§"/>
            </a:pPr>
            <a:r>
              <a:rPr lang="en-US" sz="2800" b="1" i="1" dirty="0">
                <a:latin typeface="Candara" panose="020E0502030303020204" pitchFamily="34" charset="0"/>
              </a:rPr>
              <a:t>“…why </a:t>
            </a:r>
            <a:r>
              <a:rPr lang="en-US" sz="2800" b="1" i="1" dirty="0" err="1">
                <a:latin typeface="Candara" panose="020E0502030303020204" pitchFamily="34" charset="0"/>
              </a:rPr>
              <a:t>persecutest</a:t>
            </a:r>
            <a:r>
              <a:rPr lang="en-US" sz="2800" b="1" i="1" dirty="0">
                <a:latin typeface="Candara" panose="020E0502030303020204" pitchFamily="34" charset="0"/>
              </a:rPr>
              <a:t> thou me</a:t>
            </a:r>
            <a:r>
              <a:rPr lang="en-US" sz="2800" b="1" dirty="0">
                <a:latin typeface="Candara" panose="020E0502030303020204" pitchFamily="34" charset="0"/>
              </a:rPr>
              <a:t>?” </a:t>
            </a:r>
            <a:r>
              <a:rPr lang="en-US" sz="2800" dirty="0">
                <a:latin typeface="Candara" panose="020E0502030303020204" pitchFamily="34" charset="0"/>
              </a:rPr>
              <a:t>- vs. 4 - Members of the Lord’s body </a:t>
            </a:r>
          </a:p>
          <a:p>
            <a:pPr indent="0">
              <a:spcBef>
                <a:spcPts val="600"/>
              </a:spcBef>
              <a:buNone/>
            </a:pPr>
            <a:r>
              <a:rPr lang="en-US" sz="3200" b="1" dirty="0">
                <a:latin typeface="Candara" panose="020E0502030303020204" pitchFamily="34" charset="0"/>
              </a:rPr>
              <a:t>This church has no function, no organization or assemblies</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Consists of only </a:t>
            </a:r>
            <a:r>
              <a:rPr lang="en-US" sz="2800" b="1" i="1" dirty="0">
                <a:latin typeface="Candara" panose="020E0502030303020204" pitchFamily="34" charset="0"/>
              </a:rPr>
              <a:t>Christians</a:t>
            </a:r>
          </a:p>
        </p:txBody>
      </p:sp>
      <p:sp>
        <p:nvSpPr>
          <p:cNvPr id="4" name="Rectangle 3">
            <a:extLst>
              <a:ext uri="{FF2B5EF4-FFF2-40B4-BE49-F238E27FC236}">
                <a16:creationId xmlns:a16="http://schemas.microsoft.com/office/drawing/2014/main" id="{27984373-FB33-43FF-B90D-537245BD8C5B}"/>
              </a:ext>
            </a:extLst>
          </p:cNvPr>
          <p:cNvSpPr/>
          <p:nvPr/>
        </p:nvSpPr>
        <p:spPr>
          <a:xfrm rot="16200000">
            <a:off x="-2315224" y="3379826"/>
            <a:ext cx="5684890" cy="769441"/>
          </a:xfrm>
          <a:prstGeom prst="rect">
            <a:avLst/>
          </a:prstGeom>
          <a:noFill/>
        </p:spPr>
        <p:txBody>
          <a:bodyPr wrap="none" lIns="91440" tIns="45720" rIns="91440" bIns="45720">
            <a:spAutoFit/>
          </a:bodyPr>
          <a:lstStyle/>
          <a:p>
            <a:pPr algn="ct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#1 </a:t>
            </a:r>
            <a:r>
              <a:rPr lang="en-US" sz="4400" b="1" i="1" cap="none" spc="0" dirty="0">
                <a:ln/>
                <a:pattFill prst="dkUpDiag">
                  <a:fgClr>
                    <a:schemeClr val="bg1">
                      <a:lumMod val="50000"/>
                    </a:schemeClr>
                  </a:fgClr>
                  <a:bgClr>
                    <a:schemeClr val="tx1">
                      <a:lumMod val="75000"/>
                      <a:lumOff val="25000"/>
                    </a:schemeClr>
                  </a:bgClr>
                </a:pattFill>
                <a:latin typeface="Candara" panose="020E0502030303020204" pitchFamily="34" charset="0"/>
              </a:rPr>
              <a:t>“church</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Applies To </a:t>
            </a: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4</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634214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25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25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25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25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25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250"/>
                                        <p:tgtEl>
                                          <p:spTgt spid="3">
                                            <p:txEl>
                                              <p:pRg st="7" end="7"/>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4" y="286603"/>
            <a:ext cx="10037066" cy="788435"/>
          </a:xfrm>
        </p:spPr>
        <p:txBody>
          <a:bodyPr/>
          <a:lstStyle/>
          <a:p>
            <a:r>
              <a:rPr lang="en-US" b="1" dirty="0">
                <a:latin typeface="Candara" panose="020E0502030303020204" pitchFamily="34" charset="0"/>
              </a:rPr>
              <a:t>God’s People </a:t>
            </a:r>
            <a:r>
              <a:rPr lang="en-US" b="1" i="1" dirty="0">
                <a:latin typeface="Candara" panose="020E0502030303020204" pitchFamily="34" charset="0"/>
              </a:rPr>
              <a:t>Locally </a:t>
            </a:r>
            <a:r>
              <a:rPr lang="en-US" sz="2400" dirty="0">
                <a:latin typeface="Candara" panose="020E0502030303020204" pitchFamily="34" charset="0"/>
              </a:rPr>
              <a:t>- 1 Corinthians 1:2</a:t>
            </a: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9"/>
            <a:ext cx="10654978" cy="5190467"/>
          </a:xfrm>
        </p:spPr>
        <p:txBody>
          <a:bodyPr>
            <a:normAutofit/>
          </a:bodyPr>
          <a:lstStyle/>
          <a:p>
            <a:pPr indent="0">
              <a:lnSpc>
                <a:spcPct val="100000"/>
              </a:lnSpc>
              <a:spcBef>
                <a:spcPts val="600"/>
              </a:spcBef>
              <a:buNone/>
            </a:pPr>
            <a:r>
              <a:rPr lang="en-US" sz="3200" b="1" dirty="0">
                <a:latin typeface="Candara" panose="020E0502030303020204" pitchFamily="34" charset="0"/>
              </a:rPr>
              <a:t>Paul wrote to the </a:t>
            </a:r>
            <a:r>
              <a:rPr lang="en-US" sz="3200" b="1" i="1" dirty="0">
                <a:latin typeface="Candara" panose="020E0502030303020204" pitchFamily="34" charset="0"/>
              </a:rPr>
              <a:t>“</a:t>
            </a:r>
            <a:r>
              <a:rPr lang="en-US" sz="3200" b="1" i="1" u="sng" dirty="0">
                <a:latin typeface="Candara" panose="020E0502030303020204" pitchFamily="34" charset="0"/>
              </a:rPr>
              <a:t>church of God in Corinth</a:t>
            </a:r>
            <a:r>
              <a:rPr lang="en-US" sz="3200" b="1" i="1" dirty="0">
                <a:latin typeface="Candara" panose="020E0502030303020204" pitchFamily="34" charset="0"/>
              </a:rPr>
              <a:t>”</a:t>
            </a:r>
          </a:p>
          <a:p>
            <a:pPr indent="0">
              <a:lnSpc>
                <a:spcPct val="100000"/>
              </a:lnSpc>
              <a:spcBef>
                <a:spcPts val="600"/>
              </a:spcBef>
              <a:buNone/>
            </a:pPr>
            <a:r>
              <a:rPr lang="en-US" sz="3200" b="1" dirty="0">
                <a:latin typeface="Candara" panose="020E0502030303020204" pitchFamily="34" charset="0"/>
              </a:rPr>
              <a:t>Paul wrote of churches in different localities</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1 Corinthians 16:1, 19; Romans 16:1; 1 Thessalonians 2:14</a:t>
            </a:r>
          </a:p>
          <a:p>
            <a:pPr indent="0">
              <a:spcBef>
                <a:spcPts val="600"/>
              </a:spcBef>
              <a:buNone/>
            </a:pPr>
            <a:r>
              <a:rPr lang="en-US" sz="3200" b="1" dirty="0">
                <a:latin typeface="Candara" panose="020E0502030303020204" pitchFamily="34" charset="0"/>
              </a:rPr>
              <a:t>Local churches included saints mutually joined together</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Example: The church at Jerusalem - Acts 9:26</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With &amp; without elders - Acts 20:17, 28; Philippians 1:1; Acts 14:21-23</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No organizational ties other than the </a:t>
            </a:r>
            <a:r>
              <a:rPr lang="en-US" sz="2800" b="1" i="1" dirty="0">
                <a:latin typeface="Candara" panose="020E0502030303020204" pitchFamily="34" charset="0"/>
              </a:rPr>
              <a:t>“common salvation”</a:t>
            </a:r>
          </a:p>
          <a:p>
            <a:pPr marL="1024128" lvl="2" indent="-457200">
              <a:spcBef>
                <a:spcPts val="600"/>
              </a:spcBef>
              <a:buFont typeface="Wingdings" panose="05000000000000000000" pitchFamily="2" charset="2"/>
              <a:buChar char="§"/>
            </a:pPr>
            <a:r>
              <a:rPr lang="en-US" sz="2400" dirty="0">
                <a:latin typeface="Candara" panose="020E0502030303020204" pitchFamily="34" charset="0"/>
              </a:rPr>
              <a:t>1 Corinthians 4:17; 7:17; 16:1; Jude 3; 2 Peter 1:1 - </a:t>
            </a:r>
            <a:r>
              <a:rPr lang="en-US" sz="2400" b="1" i="1" dirty="0">
                <a:latin typeface="Candara" panose="020E0502030303020204" pitchFamily="34" charset="0"/>
              </a:rPr>
              <a:t>“like precious faith”</a:t>
            </a:r>
          </a:p>
        </p:txBody>
      </p:sp>
      <p:sp>
        <p:nvSpPr>
          <p:cNvPr id="4" name="Rectangle 3">
            <a:extLst>
              <a:ext uri="{FF2B5EF4-FFF2-40B4-BE49-F238E27FC236}">
                <a16:creationId xmlns:a16="http://schemas.microsoft.com/office/drawing/2014/main" id="{27984373-FB33-43FF-B90D-537245BD8C5B}"/>
              </a:ext>
            </a:extLst>
          </p:cNvPr>
          <p:cNvSpPr/>
          <p:nvPr/>
        </p:nvSpPr>
        <p:spPr>
          <a:xfrm rot="16200000">
            <a:off x="-2356100" y="3416897"/>
            <a:ext cx="5766643" cy="769441"/>
          </a:xfrm>
          <a:prstGeom prst="rect">
            <a:avLst/>
          </a:prstGeom>
          <a:noFill/>
        </p:spPr>
        <p:txBody>
          <a:bodyPr wrap="none" lIns="91440" tIns="45720" rIns="91440" bIns="45720">
            <a:spAutoFit/>
          </a:bodyPr>
          <a:lstStyle/>
          <a:p>
            <a:pPr algn="ct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a:t>
            </a: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2</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r>
              <a:rPr lang="en-US" sz="4400" b="1" i="1" cap="none" spc="0" dirty="0">
                <a:ln/>
                <a:pattFill prst="dkUpDiag">
                  <a:fgClr>
                    <a:schemeClr val="bg1">
                      <a:lumMod val="50000"/>
                    </a:schemeClr>
                  </a:fgClr>
                  <a:bgClr>
                    <a:schemeClr val="tx1">
                      <a:lumMod val="75000"/>
                      <a:lumOff val="25000"/>
                    </a:schemeClr>
                  </a:bgClr>
                </a:pattFill>
                <a:latin typeface="Candara" panose="020E0502030303020204" pitchFamily="34" charset="0"/>
              </a:rPr>
              <a:t>“church</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Applies To </a:t>
            </a: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5</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15989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25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25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25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250"/>
                                        <p:tgtEl>
                                          <p:spTgt spid="3">
                                            <p:txEl>
                                              <p:pRg st="6" end="6"/>
                                            </p:txEl>
                                          </p:spTgt>
                                        </p:tgtEl>
                                      </p:cBhvr>
                                    </p:animEffect>
                                  </p:childTnLst>
                                </p:cTn>
                              </p:par>
                            </p:childTnLst>
                          </p:cTn>
                        </p:par>
                        <p:par>
                          <p:cTn id="42" fill="hold">
                            <p:stCondLst>
                              <p:cond delay="1250"/>
                            </p:stCondLst>
                            <p:childTnLst>
                              <p:par>
                                <p:cTn id="43" presetID="10" presetClass="entr" presetSubtype="0" fill="hold" grpId="0" nodeType="after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4" y="286603"/>
            <a:ext cx="10037066" cy="788435"/>
          </a:xfrm>
        </p:spPr>
        <p:txBody>
          <a:bodyPr/>
          <a:lstStyle/>
          <a:p>
            <a:r>
              <a:rPr lang="en-US" b="1" dirty="0">
                <a:latin typeface="Candara" panose="020E0502030303020204" pitchFamily="34" charset="0"/>
              </a:rPr>
              <a:t>God’s People </a:t>
            </a:r>
            <a:r>
              <a:rPr lang="en-US" b="1" i="1" u="sng" dirty="0">
                <a:latin typeface="Candara" panose="020E0502030303020204" pitchFamily="34" charset="0"/>
              </a:rPr>
              <a:t>Locally</a:t>
            </a:r>
            <a:r>
              <a:rPr lang="en-US" b="1" i="1" dirty="0">
                <a:latin typeface="Candara" panose="020E0502030303020204" pitchFamily="34" charset="0"/>
              </a:rPr>
              <a:t> </a:t>
            </a:r>
            <a:r>
              <a:rPr lang="en-US" sz="2400" dirty="0">
                <a:latin typeface="Candara" panose="020E0502030303020204" pitchFamily="34" charset="0"/>
              </a:rPr>
              <a:t>- 1 Corinthians 1:2</a:t>
            </a: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9"/>
            <a:ext cx="10654978" cy="5190467"/>
          </a:xfrm>
        </p:spPr>
        <p:txBody>
          <a:bodyPr>
            <a:normAutofit/>
          </a:bodyPr>
          <a:lstStyle/>
          <a:p>
            <a:pPr indent="0">
              <a:lnSpc>
                <a:spcPct val="100000"/>
              </a:lnSpc>
              <a:spcBef>
                <a:spcPts val="600"/>
              </a:spcBef>
              <a:buNone/>
            </a:pPr>
            <a:r>
              <a:rPr lang="en-US" sz="3200" b="1" dirty="0">
                <a:latin typeface="Candara" panose="020E0502030303020204" pitchFamily="34" charset="0"/>
              </a:rPr>
              <a:t>The </a:t>
            </a:r>
            <a:r>
              <a:rPr lang="en-US" sz="3200" b="1" i="1" u="sng" dirty="0">
                <a:latin typeface="Candara" panose="020E0502030303020204" pitchFamily="34" charset="0"/>
              </a:rPr>
              <a:t>local</a:t>
            </a:r>
            <a:r>
              <a:rPr lang="en-US" sz="3200" b="1" i="1" dirty="0">
                <a:latin typeface="Candara" panose="020E0502030303020204" pitchFamily="34" charset="0"/>
              </a:rPr>
              <a:t> </a:t>
            </a:r>
            <a:r>
              <a:rPr lang="en-US" sz="3200" b="1" dirty="0">
                <a:latin typeface="Candara" panose="020E0502030303020204" pitchFamily="34" charset="0"/>
              </a:rPr>
              <a:t>church is given the work to…</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Preach the gospel - Philippians 4:15-16; 2 Corinthians 11:8</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Relieve needy saints - 1 Corinthians 16:1-2 </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Edify itself in love - Ephesians 4:16</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Discipline its disorderly members - 1 Thessalonians 3:6</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Assemble to worship God - Acts 20:7</a:t>
            </a:r>
          </a:p>
        </p:txBody>
      </p:sp>
      <p:sp>
        <p:nvSpPr>
          <p:cNvPr id="4" name="Rectangle 3">
            <a:extLst>
              <a:ext uri="{FF2B5EF4-FFF2-40B4-BE49-F238E27FC236}">
                <a16:creationId xmlns:a16="http://schemas.microsoft.com/office/drawing/2014/main" id="{27984373-FB33-43FF-B90D-537245BD8C5B}"/>
              </a:ext>
            </a:extLst>
          </p:cNvPr>
          <p:cNvSpPr/>
          <p:nvPr/>
        </p:nvSpPr>
        <p:spPr>
          <a:xfrm rot="16200000">
            <a:off x="-2356100" y="3416897"/>
            <a:ext cx="5766643" cy="769441"/>
          </a:xfrm>
          <a:prstGeom prst="rect">
            <a:avLst/>
          </a:prstGeom>
          <a:noFill/>
        </p:spPr>
        <p:txBody>
          <a:bodyPr wrap="none" lIns="91440" tIns="45720" rIns="91440" bIns="45720">
            <a:spAutoFit/>
          </a:bodyPr>
          <a:lstStyle/>
          <a:p>
            <a:pPr algn="ct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a:t>
            </a:r>
            <a:r>
              <a:rPr lang="en-US" sz="4400" b="1" dirty="0">
                <a:ln/>
                <a:pattFill prst="dkUpDiag">
                  <a:fgClr>
                    <a:schemeClr val="bg1">
                      <a:lumMod val="50000"/>
                    </a:schemeClr>
                  </a:fgClr>
                  <a:bgClr>
                    <a:schemeClr val="tx1">
                      <a:lumMod val="75000"/>
                      <a:lumOff val="25000"/>
                    </a:schemeClr>
                  </a:bgClr>
                </a:pattFill>
                <a:latin typeface="Candara" panose="020E0502030303020204" pitchFamily="34" charset="0"/>
              </a:rPr>
              <a:t>2</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r>
              <a:rPr lang="en-US" sz="4400" b="1" i="1" cap="none" spc="0" dirty="0">
                <a:ln/>
                <a:pattFill prst="dkUpDiag">
                  <a:fgClr>
                    <a:schemeClr val="bg1">
                      <a:lumMod val="50000"/>
                    </a:schemeClr>
                  </a:fgClr>
                  <a:bgClr>
                    <a:schemeClr val="tx1">
                      <a:lumMod val="75000"/>
                      <a:lumOff val="25000"/>
                    </a:schemeClr>
                  </a:bgClr>
                </a:pattFill>
                <a:latin typeface="Candara" panose="020E0502030303020204" pitchFamily="34" charset="0"/>
              </a:rPr>
              <a:t>“church</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Applies To </a:t>
            </a: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6</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00991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4" y="286603"/>
            <a:ext cx="10037066" cy="788435"/>
          </a:xfrm>
        </p:spPr>
        <p:txBody>
          <a:bodyPr>
            <a:normAutofit/>
          </a:bodyPr>
          <a:lstStyle/>
          <a:p>
            <a:r>
              <a:rPr lang="en-US" b="1" dirty="0">
                <a:latin typeface="Candara" panose="020E0502030303020204" pitchFamily="34" charset="0"/>
              </a:rPr>
              <a:t>God’s People </a:t>
            </a:r>
            <a:r>
              <a:rPr lang="en-US" b="1" i="1" u="sng" dirty="0">
                <a:latin typeface="Candara" panose="020E0502030303020204" pitchFamily="34" charset="0"/>
              </a:rPr>
              <a:t>Assembled</a:t>
            </a:r>
            <a:r>
              <a:rPr lang="en-US" b="1" dirty="0">
                <a:latin typeface="Candara" panose="020E0502030303020204" pitchFamily="34" charset="0"/>
              </a:rPr>
              <a:t> </a:t>
            </a:r>
            <a:r>
              <a:rPr lang="en-US" sz="2700" dirty="0">
                <a:latin typeface="Candara" panose="020E0502030303020204" pitchFamily="34" charset="0"/>
              </a:rPr>
              <a:t>- 1 Corinthians 14:23 </a:t>
            </a:r>
          </a:p>
        </p:txBody>
      </p:sp>
      <p:sp>
        <p:nvSpPr>
          <p:cNvPr id="3" name="Content Placeholder 2">
            <a:extLst>
              <a:ext uri="{FF2B5EF4-FFF2-40B4-BE49-F238E27FC236}">
                <a16:creationId xmlns:a16="http://schemas.microsoft.com/office/drawing/2014/main" id="{77B17967-86AA-43B9-BDE0-ACF2660AC971}"/>
              </a:ext>
            </a:extLst>
          </p:cNvPr>
          <p:cNvSpPr>
            <a:spLocks noGrp="1"/>
          </p:cNvSpPr>
          <p:nvPr>
            <p:ph idx="1"/>
          </p:nvPr>
        </p:nvSpPr>
        <p:spPr>
          <a:xfrm>
            <a:off x="1118614" y="1380928"/>
            <a:ext cx="10930886" cy="5625353"/>
          </a:xfrm>
        </p:spPr>
        <p:txBody>
          <a:bodyPr>
            <a:normAutofit/>
          </a:bodyPr>
          <a:lstStyle/>
          <a:p>
            <a:pPr indent="0">
              <a:lnSpc>
                <a:spcPct val="100000"/>
              </a:lnSpc>
              <a:spcBef>
                <a:spcPts val="600"/>
              </a:spcBef>
              <a:buNone/>
            </a:pPr>
            <a:r>
              <a:rPr lang="en-US" sz="3200" b="1" dirty="0">
                <a:latin typeface="Candara" panose="020E0502030303020204" pitchFamily="34" charset="0"/>
              </a:rPr>
              <a:t>In Corinth, the </a:t>
            </a:r>
            <a:r>
              <a:rPr lang="en-US" sz="3200" b="1" i="1" dirty="0">
                <a:latin typeface="Candara" panose="020E0502030303020204" pitchFamily="34" charset="0"/>
              </a:rPr>
              <a:t>“</a:t>
            </a:r>
            <a:r>
              <a:rPr lang="en-US" sz="3200" b="1" i="1" u="sng" dirty="0">
                <a:latin typeface="Candara" panose="020E0502030303020204" pitchFamily="34" charset="0"/>
              </a:rPr>
              <a:t>whole church</a:t>
            </a:r>
            <a:r>
              <a:rPr lang="en-US" sz="3200" b="1" i="1" dirty="0">
                <a:latin typeface="Candara" panose="020E0502030303020204" pitchFamily="34" charset="0"/>
              </a:rPr>
              <a:t>” </a:t>
            </a:r>
            <a:r>
              <a:rPr lang="en-US" sz="3200" b="1" dirty="0">
                <a:latin typeface="Candara" panose="020E0502030303020204" pitchFamily="34" charset="0"/>
              </a:rPr>
              <a:t>assembled </a:t>
            </a:r>
            <a:r>
              <a:rPr lang="en-US" sz="3200" b="1" i="1" dirty="0">
                <a:latin typeface="Candara" panose="020E0502030303020204" pitchFamily="34" charset="0"/>
              </a:rPr>
              <a:t>“</a:t>
            </a:r>
            <a:r>
              <a:rPr lang="en-US" sz="3200" b="1" i="1" u="sng" dirty="0">
                <a:latin typeface="Candara" panose="020E0502030303020204" pitchFamily="34" charset="0"/>
              </a:rPr>
              <a:t>in one place</a:t>
            </a:r>
            <a:r>
              <a:rPr lang="en-US" sz="3200" b="1" i="1" dirty="0">
                <a:latin typeface="Candara" panose="020E0502030303020204" pitchFamily="34" charset="0"/>
              </a:rPr>
              <a:t>”</a:t>
            </a:r>
          </a:p>
          <a:p>
            <a:pPr marL="841248" lvl="1" indent="-457200">
              <a:spcBef>
                <a:spcPts val="600"/>
              </a:spcBef>
              <a:buFont typeface="Wingdings" panose="05000000000000000000" pitchFamily="2" charset="2"/>
              <a:buChar char="§"/>
            </a:pPr>
            <a:r>
              <a:rPr lang="en-US" sz="3000" dirty="0">
                <a:latin typeface="Candara" panose="020E0502030303020204" pitchFamily="34" charset="0"/>
              </a:rPr>
              <a:t>Refers only to the actions of the </a:t>
            </a:r>
            <a:r>
              <a:rPr lang="en-US" sz="3000" i="1" dirty="0">
                <a:latin typeface="Candara" panose="020E0502030303020204" pitchFamily="34" charset="0"/>
              </a:rPr>
              <a:t>local </a:t>
            </a:r>
            <a:r>
              <a:rPr lang="en-US" sz="3000" dirty="0">
                <a:latin typeface="Candara" panose="020E0502030303020204" pitchFamily="34" charset="0"/>
              </a:rPr>
              <a:t>church</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Was not for the proper purpose - 1 Corinthians 11:17-20</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They were come together for spiritual purposes - vss. 23-33</a:t>
            </a:r>
          </a:p>
          <a:p>
            <a:pPr indent="0">
              <a:spcBef>
                <a:spcPts val="600"/>
              </a:spcBef>
              <a:buNone/>
            </a:pPr>
            <a:r>
              <a:rPr lang="en-US" sz="3200" b="1" dirty="0">
                <a:latin typeface="Candara" panose="020E0502030303020204" pitchFamily="34" charset="0"/>
              </a:rPr>
              <a:t>The assembly is called the </a:t>
            </a:r>
            <a:r>
              <a:rPr lang="en-US" sz="3200" b="1" i="1" dirty="0">
                <a:latin typeface="Candara" panose="020E0502030303020204" pitchFamily="34" charset="0"/>
              </a:rPr>
              <a:t>“</a:t>
            </a:r>
            <a:r>
              <a:rPr lang="en-US" sz="3200" b="1" i="1" u="sng" dirty="0">
                <a:latin typeface="Candara" panose="020E0502030303020204" pitchFamily="34" charset="0"/>
              </a:rPr>
              <a:t>church</a:t>
            </a:r>
            <a:r>
              <a:rPr lang="en-US" sz="3200" b="1" i="1" dirty="0">
                <a:latin typeface="Candara" panose="020E0502030303020204" pitchFamily="34" charset="0"/>
              </a:rPr>
              <a:t>” </a:t>
            </a:r>
            <a:r>
              <a:rPr lang="en-US" sz="3200" dirty="0">
                <a:latin typeface="Candara" panose="020E0502030303020204" pitchFamily="34" charset="0"/>
              </a:rPr>
              <a:t>- 1 Corinthians 14:28, 34-35</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1 Corinthians 11:20-22 </a:t>
            </a:r>
            <a:endParaRPr lang="en-US" sz="3000" dirty="0">
              <a:latin typeface="Candara" panose="020E0502030303020204" pitchFamily="34" charset="0"/>
            </a:endParaRPr>
          </a:p>
          <a:p>
            <a:pPr indent="0">
              <a:spcBef>
                <a:spcPts val="600"/>
              </a:spcBef>
              <a:buNone/>
            </a:pPr>
            <a:r>
              <a:rPr lang="en-US" sz="3200" b="1" dirty="0">
                <a:latin typeface="Candara" panose="020E0502030303020204" pitchFamily="34" charset="0"/>
              </a:rPr>
              <a:t>Christians assemble for worship &amp; edification </a:t>
            </a:r>
            <a:r>
              <a:rPr lang="en-US" sz="3200" dirty="0">
                <a:latin typeface="Candara" panose="020E0502030303020204" pitchFamily="34" charset="0"/>
              </a:rPr>
              <a:t>- Hebrews 10:25</a:t>
            </a:r>
          </a:p>
          <a:p>
            <a:pPr indent="0">
              <a:spcBef>
                <a:spcPts val="600"/>
              </a:spcBef>
              <a:buNone/>
            </a:pPr>
            <a:r>
              <a:rPr lang="en-US" sz="3200" b="1" dirty="0">
                <a:latin typeface="Candara" panose="020E0502030303020204" pitchFamily="34" charset="0"/>
              </a:rPr>
              <a:t>Christians are in the </a:t>
            </a:r>
            <a:r>
              <a:rPr lang="en-US" sz="3200" b="1" i="1" u="sng" dirty="0">
                <a:latin typeface="Candara" panose="020E0502030303020204" pitchFamily="34" charset="0"/>
              </a:rPr>
              <a:t>UNIVERSAL</a:t>
            </a:r>
            <a:r>
              <a:rPr lang="en-US" sz="3200" b="1" dirty="0">
                <a:latin typeface="Candara" panose="020E0502030303020204" pitchFamily="34" charset="0"/>
              </a:rPr>
              <a:t> and </a:t>
            </a:r>
            <a:r>
              <a:rPr lang="en-US" sz="3200" b="1" i="1" u="sng" dirty="0">
                <a:latin typeface="Candara" panose="020E0502030303020204" pitchFamily="34" charset="0"/>
              </a:rPr>
              <a:t>LOCAL</a:t>
            </a:r>
            <a:r>
              <a:rPr lang="en-US" sz="3200" b="1" dirty="0">
                <a:latin typeface="Candara" panose="020E0502030303020204" pitchFamily="34" charset="0"/>
              </a:rPr>
              <a:t> church</a:t>
            </a:r>
          </a:p>
          <a:p>
            <a:pPr marL="841248" lvl="1" indent="-457200">
              <a:spcBef>
                <a:spcPts val="600"/>
              </a:spcBef>
              <a:buFont typeface="Wingdings" panose="05000000000000000000" pitchFamily="2" charset="2"/>
              <a:buChar char="§"/>
            </a:pPr>
            <a:r>
              <a:rPr lang="en-US" sz="2800" dirty="0">
                <a:latin typeface="Candara" panose="020E0502030303020204" pitchFamily="34" charset="0"/>
              </a:rPr>
              <a:t>This truth denotes a relationship, not a location</a:t>
            </a:r>
          </a:p>
        </p:txBody>
      </p:sp>
      <p:sp>
        <p:nvSpPr>
          <p:cNvPr id="4" name="Rectangle 3">
            <a:extLst>
              <a:ext uri="{FF2B5EF4-FFF2-40B4-BE49-F238E27FC236}">
                <a16:creationId xmlns:a16="http://schemas.microsoft.com/office/drawing/2014/main" id="{27984373-FB33-43FF-B90D-537245BD8C5B}"/>
              </a:ext>
            </a:extLst>
          </p:cNvPr>
          <p:cNvSpPr/>
          <p:nvPr/>
        </p:nvSpPr>
        <p:spPr>
          <a:xfrm rot="16200000">
            <a:off x="-2353696" y="3416897"/>
            <a:ext cx="5761835" cy="769441"/>
          </a:xfrm>
          <a:prstGeom prst="rect">
            <a:avLst/>
          </a:prstGeom>
          <a:noFill/>
        </p:spPr>
        <p:txBody>
          <a:bodyPr wrap="none" lIns="91440" tIns="45720" rIns="91440" bIns="45720">
            <a:spAutoFit/>
          </a:bodyPr>
          <a:lstStyle/>
          <a:p>
            <a:pPr algn="ct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#3 </a:t>
            </a:r>
            <a:r>
              <a:rPr lang="en-US" sz="4400" b="1" i="1" cap="none" spc="0" dirty="0">
                <a:ln/>
                <a:pattFill prst="dkUpDiag">
                  <a:fgClr>
                    <a:schemeClr val="bg1">
                      <a:lumMod val="50000"/>
                    </a:schemeClr>
                  </a:fgClr>
                  <a:bgClr>
                    <a:schemeClr val="tx1">
                      <a:lumMod val="75000"/>
                      <a:lumOff val="25000"/>
                    </a:schemeClr>
                  </a:bgClr>
                </a:pattFill>
                <a:latin typeface="Candara" panose="020E0502030303020204" pitchFamily="34" charset="0"/>
              </a:rPr>
              <a:t>“church</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Applies To </a:t>
            </a: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7</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487614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2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2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2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25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25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25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25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250"/>
                                        <p:tgtEl>
                                          <p:spTgt spid="3">
                                            <p:txEl>
                                              <p:pRg st="7" end="7"/>
                                            </p:txEl>
                                          </p:spTgt>
                                        </p:tgtEl>
                                      </p:cBhvr>
                                    </p:animEffect>
                                  </p:childTnLst>
                                </p:cTn>
                              </p:par>
                            </p:childTnLst>
                          </p:cTn>
                        </p:par>
                        <p:par>
                          <p:cTn id="48" fill="hold">
                            <p:stCondLst>
                              <p:cond delay="1250"/>
                            </p:stCondLst>
                            <p:childTnLst>
                              <p:par>
                                <p:cTn id="49" presetID="10" presetClass="entr" presetSubtype="0"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84E2-18DD-40B2-BDE5-E5DCABD0FBE4}"/>
              </a:ext>
            </a:extLst>
          </p:cNvPr>
          <p:cNvSpPr>
            <a:spLocks noGrp="1"/>
          </p:cNvSpPr>
          <p:nvPr>
            <p:ph type="title"/>
          </p:nvPr>
        </p:nvSpPr>
        <p:spPr>
          <a:xfrm>
            <a:off x="1118614" y="286603"/>
            <a:ext cx="10037066" cy="788435"/>
          </a:xfrm>
        </p:spPr>
        <p:txBody>
          <a:bodyPr/>
          <a:lstStyle/>
          <a:p>
            <a:r>
              <a:rPr lang="en-US" b="1" dirty="0">
                <a:latin typeface="Candara" panose="020E0502030303020204" pitchFamily="34" charset="0"/>
              </a:rPr>
              <a:t>God’s People </a:t>
            </a:r>
            <a:r>
              <a:rPr lang="en-US" b="1" i="1" u="sng" dirty="0">
                <a:latin typeface="Candara" panose="020E0502030303020204" pitchFamily="34" charset="0"/>
              </a:rPr>
              <a:t>Universall</a:t>
            </a:r>
            <a:r>
              <a:rPr lang="en-US" b="1" dirty="0">
                <a:latin typeface="Candara" panose="020E0502030303020204" pitchFamily="34" charset="0"/>
              </a:rPr>
              <a:t>y</a:t>
            </a:r>
          </a:p>
        </p:txBody>
      </p:sp>
      <p:sp>
        <p:nvSpPr>
          <p:cNvPr id="4" name="Rectangle 3">
            <a:extLst>
              <a:ext uri="{FF2B5EF4-FFF2-40B4-BE49-F238E27FC236}">
                <a16:creationId xmlns:a16="http://schemas.microsoft.com/office/drawing/2014/main" id="{27984373-FB33-43FF-B90D-537245BD8C5B}"/>
              </a:ext>
            </a:extLst>
          </p:cNvPr>
          <p:cNvSpPr/>
          <p:nvPr/>
        </p:nvSpPr>
        <p:spPr>
          <a:xfrm rot="16200000">
            <a:off x="-2017065" y="3083258"/>
            <a:ext cx="5088573" cy="769441"/>
          </a:xfrm>
          <a:prstGeom prst="rect">
            <a:avLst/>
          </a:prstGeom>
          <a:noFill/>
        </p:spPr>
        <p:txBody>
          <a:bodyPr wrap="none" lIns="91440" tIns="45720" rIns="91440" bIns="45720">
            <a:spAutoFit/>
          </a:bodyPr>
          <a:lstStyle/>
          <a:p>
            <a:pPr algn="ctr"/>
            <a:r>
              <a:rPr lang="en-US" sz="4400" b="1" i="1" cap="none" spc="0" dirty="0">
                <a:ln/>
                <a:pattFill prst="dkUpDiag">
                  <a:fgClr>
                    <a:schemeClr val="bg1">
                      <a:lumMod val="50000"/>
                    </a:schemeClr>
                  </a:fgClr>
                  <a:bgClr>
                    <a:schemeClr val="tx1">
                      <a:lumMod val="75000"/>
                      <a:lumOff val="25000"/>
                    </a:schemeClr>
                  </a:bgClr>
                </a:pattFill>
                <a:latin typeface="Candara" panose="020E0502030303020204" pitchFamily="34" charset="0"/>
              </a:rPr>
              <a:t>“church</a:t>
            </a:r>
            <a:r>
              <a:rPr lang="en-US" sz="44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Applies To </a:t>
            </a:r>
          </a:p>
        </p:txBody>
      </p:sp>
      <p:sp>
        <p:nvSpPr>
          <p:cNvPr id="5" name="Slide Number Placeholder 4">
            <a:extLst>
              <a:ext uri="{FF2B5EF4-FFF2-40B4-BE49-F238E27FC236}">
                <a16:creationId xmlns:a16="http://schemas.microsoft.com/office/drawing/2014/main" id="{78A7DB2C-8AAD-4480-93B4-0D26CFEBAC8D}"/>
              </a:ext>
            </a:extLst>
          </p:cNvPr>
          <p:cNvSpPr>
            <a:spLocks noGrp="1"/>
          </p:cNvSpPr>
          <p:nvPr>
            <p:ph type="sldNum" sz="quarter" idx="12"/>
          </p:nvPr>
        </p:nvSpPr>
        <p:spPr/>
        <p:txBody>
          <a:bodyPr/>
          <a:lstStyle/>
          <a:p>
            <a:fld id="{3A98EE3D-8CD1-4C3F-BD1C-C98C9596463C}" type="slidenum">
              <a:rPr lang="en-US" sz="1600" smtClean="0">
                <a:solidFill>
                  <a:schemeClr val="tx2"/>
                </a:solidFill>
                <a:latin typeface="Candara" panose="020E0502030303020204" pitchFamily="34" charset="0"/>
              </a:rPr>
              <a:t>8</a:t>
            </a:fld>
            <a:endParaRPr lang="en-US" sz="1600" dirty="0">
              <a:solidFill>
                <a:schemeClr val="tx2"/>
              </a:solidFill>
              <a:latin typeface="Candara" panose="020E0502030303020204" pitchFamily="34" charset="0"/>
            </a:endParaRPr>
          </a:p>
        </p:txBody>
      </p:sp>
      <p:sp>
        <p:nvSpPr>
          <p:cNvPr id="6" name="Arrow: Bent 5">
            <a:extLst>
              <a:ext uri="{FF2B5EF4-FFF2-40B4-BE49-F238E27FC236}">
                <a16:creationId xmlns:a16="http://schemas.microsoft.com/office/drawing/2014/main" id="{E4032EBF-79D6-4A02-8CE3-C08E98CB35FC}"/>
              </a:ext>
            </a:extLst>
          </p:cNvPr>
          <p:cNvSpPr/>
          <p:nvPr/>
        </p:nvSpPr>
        <p:spPr>
          <a:xfrm>
            <a:off x="494270" y="543697"/>
            <a:ext cx="542050" cy="531341"/>
          </a:xfrm>
          <a:prstGeom prst="ben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itle 1">
            <a:extLst>
              <a:ext uri="{FF2B5EF4-FFF2-40B4-BE49-F238E27FC236}">
                <a16:creationId xmlns:a16="http://schemas.microsoft.com/office/drawing/2014/main" id="{41A7C006-528A-468B-9A07-16C3864F6291}"/>
              </a:ext>
            </a:extLst>
          </p:cNvPr>
          <p:cNvSpPr txBox="1">
            <a:spLocks/>
          </p:cNvSpPr>
          <p:nvPr/>
        </p:nvSpPr>
        <p:spPr>
          <a:xfrm>
            <a:off x="1126766" y="1217483"/>
            <a:ext cx="10037066" cy="7884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a:lstStyle>
          <a:p>
            <a:r>
              <a:rPr lang="en-US" b="1" dirty="0">
                <a:latin typeface="Candara" panose="020E0502030303020204" pitchFamily="34" charset="0"/>
              </a:rPr>
              <a:t>God’s People </a:t>
            </a:r>
            <a:r>
              <a:rPr lang="en-US" b="1" i="1" u="sng" dirty="0">
                <a:latin typeface="Candara" panose="020E0502030303020204" pitchFamily="34" charset="0"/>
              </a:rPr>
              <a:t>Locally</a:t>
            </a:r>
          </a:p>
        </p:txBody>
      </p:sp>
      <p:sp>
        <p:nvSpPr>
          <p:cNvPr id="8" name="Title 1">
            <a:extLst>
              <a:ext uri="{FF2B5EF4-FFF2-40B4-BE49-F238E27FC236}">
                <a16:creationId xmlns:a16="http://schemas.microsoft.com/office/drawing/2014/main" id="{2EEA8D0B-E93F-4207-9750-2BB977026BE8}"/>
              </a:ext>
            </a:extLst>
          </p:cNvPr>
          <p:cNvSpPr txBox="1">
            <a:spLocks/>
          </p:cNvSpPr>
          <p:nvPr/>
        </p:nvSpPr>
        <p:spPr>
          <a:xfrm>
            <a:off x="1110373" y="2181304"/>
            <a:ext cx="10037066" cy="7884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a:lstStyle>
          <a:p>
            <a:r>
              <a:rPr lang="en-US" b="1" dirty="0">
                <a:latin typeface="Candara" panose="020E0502030303020204" pitchFamily="34" charset="0"/>
              </a:rPr>
              <a:t>God’s People </a:t>
            </a:r>
            <a:r>
              <a:rPr lang="en-US" b="1" i="1" u="sng" dirty="0">
                <a:latin typeface="Candara" panose="020E0502030303020204" pitchFamily="34" charset="0"/>
              </a:rPr>
              <a:t>Assembled</a:t>
            </a:r>
            <a:r>
              <a:rPr lang="en-US" b="1" dirty="0">
                <a:latin typeface="Candara" panose="020E0502030303020204" pitchFamily="34" charset="0"/>
              </a:rPr>
              <a:t> </a:t>
            </a:r>
          </a:p>
        </p:txBody>
      </p:sp>
      <p:sp>
        <p:nvSpPr>
          <p:cNvPr id="9" name="Rectangle 8">
            <a:extLst>
              <a:ext uri="{FF2B5EF4-FFF2-40B4-BE49-F238E27FC236}">
                <a16:creationId xmlns:a16="http://schemas.microsoft.com/office/drawing/2014/main" id="{8D63C8D5-8D2D-4667-AD45-AC6891CD56C2}"/>
              </a:ext>
            </a:extLst>
          </p:cNvPr>
          <p:cNvSpPr/>
          <p:nvPr/>
        </p:nvSpPr>
        <p:spPr>
          <a:xfrm>
            <a:off x="765295" y="5263425"/>
            <a:ext cx="6441187" cy="830997"/>
          </a:xfrm>
          <a:prstGeom prst="rect">
            <a:avLst/>
          </a:prstGeom>
          <a:noFill/>
        </p:spPr>
        <p:txBody>
          <a:bodyPr wrap="none" lIns="91440" tIns="45720" rIns="91440" bIns="45720">
            <a:spAutoFit/>
          </a:bodyPr>
          <a:lstStyle/>
          <a:p>
            <a:pPr algn="ctr"/>
            <a:r>
              <a:rPr lang="en-US" sz="4800" b="1" i="1" dirty="0">
                <a:ln/>
                <a:pattFill prst="dkUpDiag">
                  <a:fgClr>
                    <a:schemeClr val="bg1">
                      <a:lumMod val="50000"/>
                    </a:schemeClr>
                  </a:fgClr>
                  <a:bgClr>
                    <a:schemeClr val="tx1">
                      <a:lumMod val="75000"/>
                      <a:lumOff val="25000"/>
                    </a:schemeClr>
                  </a:bgClr>
                </a:pattFill>
                <a:latin typeface="Candara" panose="020E0502030303020204" pitchFamily="34" charset="0"/>
              </a:rPr>
              <a:t>REVIEW &amp; 	CONCLUSION</a:t>
            </a:r>
            <a:r>
              <a:rPr lang="en-US" sz="4800" b="1" cap="none" spc="0" dirty="0">
                <a:ln/>
                <a:pattFill prst="dkUpDiag">
                  <a:fgClr>
                    <a:schemeClr val="bg1">
                      <a:lumMod val="50000"/>
                    </a:schemeClr>
                  </a:fgClr>
                  <a:bgClr>
                    <a:schemeClr val="tx1">
                      <a:lumMod val="75000"/>
                      <a:lumOff val="25000"/>
                    </a:schemeClr>
                  </a:bgClr>
                </a:pattFill>
                <a:latin typeface="Candara" panose="020E0502030303020204" pitchFamily="34" charset="0"/>
              </a:rPr>
              <a:t> </a:t>
            </a:r>
          </a:p>
        </p:txBody>
      </p:sp>
      <p:sp>
        <p:nvSpPr>
          <p:cNvPr id="3" name="TextBox 2">
            <a:extLst>
              <a:ext uri="{FF2B5EF4-FFF2-40B4-BE49-F238E27FC236}">
                <a16:creationId xmlns:a16="http://schemas.microsoft.com/office/drawing/2014/main" id="{3308A05E-647C-4F95-965B-68F71B06F44C}"/>
              </a:ext>
            </a:extLst>
          </p:cNvPr>
          <p:cNvSpPr txBox="1"/>
          <p:nvPr/>
        </p:nvSpPr>
        <p:spPr>
          <a:xfrm>
            <a:off x="1217184" y="3281519"/>
            <a:ext cx="10541962" cy="1569660"/>
          </a:xfrm>
          <a:prstGeom prst="rect">
            <a:avLst/>
          </a:prstGeom>
          <a:solidFill>
            <a:schemeClr val="tx1">
              <a:lumMod val="65000"/>
              <a:lumOff val="35000"/>
            </a:schemeClr>
          </a:solidFill>
          <a:ln>
            <a:noFill/>
          </a:ln>
        </p:spPr>
        <p:txBody>
          <a:bodyPr wrap="square" rtlCol="0">
            <a:spAutoFit/>
          </a:bodyPr>
          <a:lstStyle/>
          <a:p>
            <a:pPr marL="285750" indent="-285750">
              <a:buFont typeface="Wingdings" panose="05000000000000000000" pitchFamily="2" charset="2"/>
              <a:buChar char="§"/>
            </a:pPr>
            <a:r>
              <a:rPr lang="en-US" sz="3200" b="1" dirty="0">
                <a:solidFill>
                  <a:schemeClr val="bg1"/>
                </a:solidFill>
                <a:latin typeface="Candara" panose="020E0502030303020204" pitchFamily="34" charset="0"/>
              </a:rPr>
              <a:t>In these applications all are the </a:t>
            </a:r>
            <a:r>
              <a:rPr lang="en-US" sz="3200" b="1" i="1" dirty="0">
                <a:solidFill>
                  <a:schemeClr val="bg1"/>
                </a:solidFill>
                <a:latin typeface="Candara" panose="020E0502030303020204" pitchFamily="34" charset="0"/>
              </a:rPr>
              <a:t>“church” </a:t>
            </a:r>
            <a:r>
              <a:rPr lang="en-US" sz="3200" b="1" dirty="0">
                <a:solidFill>
                  <a:schemeClr val="bg1"/>
                </a:solidFill>
                <a:latin typeface="Candara" panose="020E0502030303020204" pitchFamily="34" charset="0"/>
              </a:rPr>
              <a:t>of God, of Christ</a:t>
            </a:r>
          </a:p>
          <a:p>
            <a:pPr marL="285750" indent="-285750">
              <a:buFont typeface="Wingdings" panose="05000000000000000000" pitchFamily="2" charset="2"/>
              <a:buChar char="§"/>
            </a:pPr>
            <a:r>
              <a:rPr lang="en-US" sz="3200" b="1" dirty="0">
                <a:solidFill>
                  <a:schemeClr val="bg1"/>
                </a:solidFill>
                <a:latin typeface="Candara" panose="020E0502030303020204" pitchFamily="34" charset="0"/>
              </a:rPr>
              <a:t>No denominational names or structures are used</a:t>
            </a:r>
          </a:p>
          <a:p>
            <a:pPr marL="285750" indent="-285750">
              <a:buFont typeface="Wingdings" panose="05000000000000000000" pitchFamily="2" charset="2"/>
              <a:buChar char="§"/>
            </a:pPr>
            <a:r>
              <a:rPr lang="en-US" sz="3200" b="1" dirty="0">
                <a:solidFill>
                  <a:schemeClr val="bg1"/>
                </a:solidFill>
                <a:latin typeface="Candara" panose="020E0502030303020204" pitchFamily="34" charset="0"/>
              </a:rPr>
              <a:t>Refers to God’s people in different applications</a:t>
            </a:r>
          </a:p>
        </p:txBody>
      </p:sp>
    </p:spTree>
    <p:extLst>
      <p:ext uri="{BB962C8B-B14F-4D97-AF65-F5344CB8AC3E}">
        <p14:creationId xmlns:p14="http://schemas.microsoft.com/office/powerpoint/2010/main" val="3824629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2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25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1000"/>
                                        <p:tgtEl>
                                          <p:spTgt spid="3"/>
                                        </p:tgtEl>
                                      </p:cBhvr>
                                    </p:animEffect>
                                  </p:childTnLst>
                                </p:cTn>
                              </p:par>
                            </p:childTnLst>
                          </p:cTn>
                        </p:par>
                        <p:par>
                          <p:cTn id="23" fill="hold">
                            <p:stCondLst>
                              <p:cond delay="1000"/>
                            </p:stCondLst>
                            <p:childTnLst>
                              <p:par>
                                <p:cTn id="24" presetID="10" presetClass="entr" presetSubtype="0" fill="hold" nodeType="after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125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125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2084103" y="2887470"/>
            <a:ext cx="6200386" cy="1083060"/>
          </a:xfrm>
          <a:solidFill>
            <a:schemeClr val="bg2"/>
          </a:solidFill>
          <a:ln>
            <a:solidFill>
              <a:schemeClr val="bg1">
                <a:lumMod val="85000"/>
              </a:schemeClr>
            </a:solidFill>
          </a:ln>
        </p:spPr>
        <p:txBody>
          <a:bodyPr>
            <a:normAutofit/>
          </a:bodyPr>
          <a:lstStyle/>
          <a:p>
            <a:pPr algn="ctr">
              <a:defRPr/>
            </a:pPr>
            <a:r>
              <a:rPr lang="en-US" altLang="en-US" sz="4000" b="1" i="1" dirty="0">
                <a:solidFill>
                  <a:schemeClr val="tx1"/>
                </a:solidFill>
                <a:effectLst>
                  <a:glow rad="38100">
                    <a:schemeClr val="bg1">
                      <a:lumMod val="65000"/>
                      <a:lumOff val="35000"/>
                      <a:alpha val="40000"/>
                    </a:schemeClr>
                  </a:glow>
                </a:effectLst>
                <a:latin typeface="Candara" panose="020E0502030303020204" pitchFamily="34" charset="0"/>
              </a:rPr>
              <a:t>“…what shall we do?” </a:t>
            </a:r>
            <a:br>
              <a:rPr lang="en-US" altLang="en-US" sz="1800" b="1" i="1" dirty="0">
                <a:solidFill>
                  <a:schemeClr val="tx1"/>
                </a:solidFill>
                <a:effectLst>
                  <a:glow rad="38100">
                    <a:schemeClr val="bg1">
                      <a:lumMod val="65000"/>
                      <a:lumOff val="35000"/>
                      <a:alpha val="40000"/>
                    </a:schemeClr>
                  </a:glow>
                </a:effectLst>
                <a:latin typeface="Candara" panose="020E0502030303020204" pitchFamily="34" charset="0"/>
              </a:rPr>
            </a:br>
            <a:r>
              <a:rPr lang="en-US" altLang="en-US" sz="2400" dirty="0">
                <a:solidFill>
                  <a:schemeClr val="tx1"/>
                </a:solidFill>
                <a:effectLst>
                  <a:glow rad="38100">
                    <a:schemeClr val="bg1">
                      <a:lumMod val="65000"/>
                      <a:lumOff val="35000"/>
                      <a:alpha val="40000"/>
                    </a:schemeClr>
                  </a:glo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876302" y="573303"/>
            <a:ext cx="9841139" cy="5711394"/>
          </a:xfrm>
          <a:solidFill>
            <a:schemeClr val="bg1">
              <a:lumMod val="85000"/>
            </a:schemeClr>
          </a:solidFill>
          <a:ln>
            <a:solidFill>
              <a:schemeClr val="bg1">
                <a:lumMod val="85000"/>
              </a:schemeClr>
            </a:solidFill>
          </a:ln>
        </p:spPr>
        <p:txBody>
          <a:bodyPr anchor="t">
            <a:normAutofit fontScale="92500" lnSpcReduction="10000"/>
          </a:bodyPr>
          <a:lstStyle/>
          <a:p>
            <a:pPr marL="45720" indent="0">
              <a:lnSpc>
                <a:spcPct val="120000"/>
              </a:lnSpc>
              <a:spcBef>
                <a:spcPts val="0"/>
              </a:spcBef>
              <a:spcAft>
                <a:spcPts val="0"/>
              </a:spcAft>
              <a:buFont typeface="Arial" panose="020B0604020202020204" pitchFamily="34" charset="0"/>
              <a:buNone/>
              <a:defRPr/>
            </a:pPr>
            <a:r>
              <a:rPr lang="en-US" altLang="en-US" sz="39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Alien sinners must…</a:t>
            </a:r>
          </a:p>
          <a:p>
            <a:pPr lvl="1">
              <a:lnSpc>
                <a:spcPct val="110000"/>
              </a:lnSpc>
              <a:spcBef>
                <a:spcPts val="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spcBef>
                <a:spcPts val="600"/>
              </a:spcBef>
              <a:spcAft>
                <a:spcPts val="0"/>
              </a:spcAft>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spcAft>
                <a:spcPts val="0"/>
              </a:spcAft>
              <a:buClr>
                <a:schemeClr val="tx1"/>
              </a:buClr>
              <a:buNone/>
              <a:defRPr/>
            </a:pPr>
            <a:r>
              <a:rPr lang="en-US" altLang="en-US" sz="39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Erring children of God must…</a:t>
            </a:r>
          </a:p>
          <a:p>
            <a:pPr lvl="1">
              <a:lnSpc>
                <a:spcPct val="120000"/>
              </a:lnSpc>
              <a:spcBef>
                <a:spcPts val="0"/>
              </a:spcBef>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spcAft>
                <a:spcPts val="0"/>
              </a:spcAft>
              <a:buClr>
                <a:schemeClr val="tx1"/>
              </a:buClr>
              <a:buNone/>
              <a:defRPr/>
            </a:pPr>
            <a:r>
              <a:rPr lang="en-US" altLang="en-US" sz="3900" b="1" dirty="0">
                <a:effectLst>
                  <a:glow rad="38100">
                    <a:schemeClr val="bg1">
                      <a:lumMod val="50000"/>
                      <a:lumOff val="50000"/>
                      <a:alpha val="20000"/>
                    </a:schemeClr>
                  </a:glow>
                </a:effectLst>
                <a:latin typeface="Candara" panose="020E0502030303020204" pitchFamily="34" charset="0"/>
                <a:cs typeface="Arial" panose="020B0604020202020204" pitchFamily="34" charset="0"/>
              </a:rPr>
              <a:t>Christians must live </a:t>
            </a:r>
            <a:r>
              <a:rPr lang="en-US" altLang="en-US" sz="3900"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“faithful </a:t>
            </a:r>
            <a:r>
              <a:rPr lang="en-US" altLang="en-US" sz="3900" b="1" i="1" u="sng" dirty="0">
                <a:effectLst>
                  <a:glow rad="38100">
                    <a:schemeClr val="bg1">
                      <a:lumMod val="50000"/>
                      <a:lumOff val="50000"/>
                      <a:alpha val="20000"/>
                    </a:schemeClr>
                  </a:glow>
                </a:effectLst>
                <a:latin typeface="Candara" panose="020E0502030303020204" pitchFamily="34" charset="0"/>
                <a:cs typeface="Arial" panose="020B0604020202020204" pitchFamily="34" charset="0"/>
              </a:rPr>
              <a:t>unto</a:t>
            </a:r>
            <a:r>
              <a:rPr lang="en-US" altLang="en-US" sz="3900" b="1" i="1" dirty="0">
                <a:effectLst>
                  <a:glow rad="38100">
                    <a:schemeClr val="bg1">
                      <a:lumMod val="50000"/>
                      <a:lumOff val="50000"/>
                      <a:alpha val="20000"/>
                    </a:schemeClr>
                  </a:glow>
                </a:effectLst>
                <a:latin typeface="Candara" panose="020E0502030303020204" pitchFamily="34" charset="0"/>
                <a:cs typeface="Arial" panose="020B0604020202020204" pitchFamily="34" charset="0"/>
              </a:rPr>
              <a:t> death”</a:t>
            </a:r>
          </a:p>
          <a:p>
            <a:pPr lvl="1">
              <a:lnSpc>
                <a:spcPct val="120000"/>
              </a:lnSpc>
              <a:spcBef>
                <a:spcPts val="0"/>
              </a:spcBef>
              <a:buClr>
                <a:schemeClr val="tx1"/>
              </a:buClr>
              <a:buFont typeface="Wingdings" panose="05000000000000000000" pitchFamily="2" charset="2"/>
              <a:buChar char="§"/>
              <a:defRPr/>
            </a:pPr>
            <a:r>
              <a:rPr lang="en-US" altLang="en-US" sz="3200" dirty="0">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2" name="Slide Number Placeholder 1">
            <a:extLst>
              <a:ext uri="{FF2B5EF4-FFF2-40B4-BE49-F238E27FC236}">
                <a16:creationId xmlns:a16="http://schemas.microsoft.com/office/drawing/2014/main" id="{18AD2DF6-0F4E-4A3C-BC0B-B8DF170394E6}"/>
              </a:ext>
            </a:extLst>
          </p:cNvPr>
          <p:cNvSpPr>
            <a:spLocks noGrp="1"/>
          </p:cNvSpPr>
          <p:nvPr>
            <p:ph type="sldNum" sz="quarter" idx="12"/>
          </p:nvPr>
        </p:nvSpPr>
        <p:spPr/>
        <p:txBody>
          <a:bodyPr/>
          <a:lstStyle/>
          <a:p>
            <a:fld id="{401CF334-2D5C-4859-84A6-CA7E6E43FAEB}" type="slidenum">
              <a:rPr lang="en-US" sz="1600" smtClean="0">
                <a:solidFill>
                  <a:schemeClr val="tx1"/>
                </a:solidFill>
                <a:latin typeface="Candara" panose="020E0502030303020204" pitchFamily="34" charset="0"/>
              </a:rPr>
              <a:t>9</a:t>
            </a:fld>
            <a:endParaRPr lang="en-US" sz="1600" dirty="0">
              <a:solidFill>
                <a:schemeClr val="tx1"/>
              </a:solidFill>
              <a:latin typeface="Candara" panose="020E0502030303020204" pitchFamily="34"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RetrospectVTI">
  <a:themeElements>
    <a:clrScheme name="Office">
      <a:dk1>
        <a:srgbClr val="000000"/>
      </a:dk1>
      <a:lt1>
        <a:srgbClr val="FFFFFF"/>
      </a:lt1>
      <a:dk2>
        <a:srgbClr val="2E3948"/>
      </a:dk2>
      <a:lt2>
        <a:srgbClr val="E7E6E6"/>
      </a:lt2>
      <a:accent1>
        <a:srgbClr val="5A82CB"/>
      </a:accent1>
      <a:accent2>
        <a:srgbClr val="ED7D31"/>
      </a:accent2>
      <a:accent3>
        <a:srgbClr val="A3A3A3"/>
      </a:accent3>
      <a:accent4>
        <a:srgbClr val="CF9B00"/>
      </a:accent4>
      <a:accent5>
        <a:srgbClr val="5B9BD5"/>
      </a:accent5>
      <a:accent6>
        <a:srgbClr val="70AD47"/>
      </a:accent6>
      <a:hlink>
        <a:srgbClr val="D26012"/>
      </a:hlink>
      <a:folHlink>
        <a:srgbClr val="A9718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895</TotalTime>
  <Words>2853</Words>
  <Application>Microsoft Office PowerPoint</Application>
  <PresentationFormat>Widescreen</PresentationFormat>
  <Paragraphs>141</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Bookman Old Style</vt:lpstr>
      <vt:lpstr>Calibri</vt:lpstr>
      <vt:lpstr>Candara</vt:lpstr>
      <vt:lpstr>Franklin Gothic Book</vt:lpstr>
      <vt:lpstr>Wingdings</vt:lpstr>
      <vt:lpstr>RetrospectVTI</vt:lpstr>
      <vt:lpstr>Three Applications of the Word “church”</vt:lpstr>
      <vt:lpstr>Matthew 16:18</vt:lpstr>
      <vt:lpstr>Introduction</vt:lpstr>
      <vt:lpstr>God’s People Universally - Matthew 16:18; Ephesians 1:22, 23</vt:lpstr>
      <vt:lpstr>God’s People Locally - 1 Corinthians 1:2</vt:lpstr>
      <vt:lpstr>God’s People Locally - 1 Corinthians 1:2</vt:lpstr>
      <vt:lpstr>God’s People Assembled - 1 Corinthians 14:23 </vt:lpstr>
      <vt:lpstr>God’s People Universally</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McClure</dc:creator>
  <cp:lastModifiedBy>Tommy McClure</cp:lastModifiedBy>
  <cp:revision>159</cp:revision>
  <cp:lastPrinted>2020-01-06T01:13:18Z</cp:lastPrinted>
  <dcterms:created xsi:type="dcterms:W3CDTF">2019-12-27T18:01:49Z</dcterms:created>
  <dcterms:modified xsi:type="dcterms:W3CDTF">2020-01-06T18:07:24Z</dcterms:modified>
</cp:coreProperties>
</file>