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7"/>
  </p:notesMasterIdLst>
  <p:handoutMasterIdLst>
    <p:handoutMasterId r:id="rId18"/>
  </p:handoutMasterIdLst>
  <p:sldIdLst>
    <p:sldId id="256" r:id="rId5"/>
    <p:sldId id="287" r:id="rId6"/>
    <p:sldId id="284" r:id="rId7"/>
    <p:sldId id="271" r:id="rId8"/>
    <p:sldId id="283" r:id="rId9"/>
    <p:sldId id="285" r:id="rId10"/>
    <p:sldId id="286" r:id="rId11"/>
    <p:sldId id="288" r:id="rId12"/>
    <p:sldId id="289" r:id="rId13"/>
    <p:sldId id="290" r:id="rId14"/>
    <p:sldId id="291" r:id="rId15"/>
    <p:sldId id="298"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7"/>
            <p14:sldId id="284"/>
          </p14:sldIdLst>
        </p14:section>
        <p14:section name="Design, Morph, Annotate, Work Together, Tell Me" id="{B9B51309-D148-4332-87C2-07BE32FBCA3B}">
          <p14:sldIdLst>
            <p14:sldId id="271"/>
            <p14:sldId id="283"/>
            <p14:sldId id="285"/>
            <p14:sldId id="286"/>
            <p14:sldId id="288"/>
            <p14:sldId id="289"/>
            <p14:sldId id="290"/>
            <p14:sldId id="291"/>
            <p14:sldId id="2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85E5E"/>
    <a:srgbClr val="FB9B9B"/>
    <a:srgbClr val="D24726"/>
    <a:srgbClr val="404040"/>
    <a:srgbClr val="FF9B45"/>
    <a:srgbClr val="DD462F"/>
    <a:srgbClr val="F8CFB6"/>
    <a:srgbClr val="F8CAB6"/>
    <a:srgbClr val="923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6745" autoAdjust="0"/>
  </p:normalViewPr>
  <p:slideViewPr>
    <p:cSldViewPr snapToGrid="0">
      <p:cViewPr varScale="1">
        <p:scale>
          <a:sx n="76" d="100"/>
          <a:sy n="76" d="100"/>
        </p:scale>
        <p:origin x="1896" y="84"/>
      </p:cViewPr>
      <p:guideLst>
        <p:guide orient="horz" pos="2160"/>
        <p:guide pos="3840"/>
      </p:guideLst>
    </p:cSldViewPr>
  </p:slideViewPr>
  <p:outlineViewPr>
    <p:cViewPr>
      <p:scale>
        <a:sx n="33" d="100"/>
        <a:sy n="33" d="100"/>
      </p:scale>
      <p:origin x="0" y="-4806"/>
    </p:cViewPr>
  </p:outlineViewPr>
  <p:notesTextViewPr>
    <p:cViewPr>
      <p:scale>
        <a:sx n="1" d="1"/>
        <a:sy n="1" d="1"/>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0680FBE-A8DF-4758-9AC4-3A9E1039168F}" type="datetimeFigureOut">
              <a:rPr lang="en-US" smtClean="0"/>
              <a:t>8/25/2019</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C13577B-6902-467D-A26C-08A0DD5E4E03}" type="datetimeFigureOut">
              <a:rPr lang="en-US" smtClean="0"/>
              <a:t>8/25/2019</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Prov. 14:12 </a:t>
            </a:r>
            <a:r>
              <a:rPr lang="en-US" dirty="0"/>
              <a:t>- There is a way which </a:t>
            </a:r>
            <a:r>
              <a:rPr lang="en-US" dirty="0" err="1"/>
              <a:t>seemeth</a:t>
            </a:r>
            <a:r>
              <a:rPr lang="en-US" dirty="0"/>
              <a:t> right unto a man, but the end thereof are the ways of death.</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Tree>
    <p:extLst>
      <p:ext uri="{BB962C8B-B14F-4D97-AF65-F5344CB8AC3E}">
        <p14:creationId xmlns:p14="http://schemas.microsoft.com/office/powerpoint/2010/main" val="3791235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11</a:t>
            </a:fld>
            <a:endParaRPr lang="en-US" dirty="0"/>
          </a:p>
        </p:txBody>
      </p:sp>
    </p:spTree>
    <p:extLst>
      <p:ext uri="{BB962C8B-B14F-4D97-AF65-F5344CB8AC3E}">
        <p14:creationId xmlns:p14="http://schemas.microsoft.com/office/powerpoint/2010/main" val="269624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350407" y="4720590"/>
            <a:ext cx="6687001" cy="46039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10:34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224038" indent="-470102">
              <a:defRPr>
                <a:solidFill>
                  <a:schemeClr val="tx1"/>
                </a:solidFill>
                <a:latin typeface="Century Gothic" panose="020B0502020202020204" pitchFamily="34" charset="0"/>
              </a:defRPr>
            </a:lvl2pPr>
            <a:lvl3pPr marL="1883954" indent="-376081">
              <a:defRPr>
                <a:solidFill>
                  <a:schemeClr val="tx1"/>
                </a:solidFill>
                <a:latin typeface="Century Gothic" panose="020B0502020202020204" pitchFamily="34" charset="0"/>
              </a:defRPr>
            </a:lvl3pPr>
            <a:lvl4pPr marL="2636117" indent="-376081">
              <a:defRPr>
                <a:solidFill>
                  <a:schemeClr val="tx1"/>
                </a:solidFill>
                <a:latin typeface="Century Gothic" panose="020B0502020202020204" pitchFamily="34" charset="0"/>
              </a:defRPr>
            </a:lvl4pPr>
            <a:lvl5pPr marL="3390054" indent="-376081">
              <a:defRPr>
                <a:solidFill>
                  <a:schemeClr val="tx1"/>
                </a:solidFill>
                <a:latin typeface="Century Gothic" panose="020B0502020202020204" pitchFamily="34" charset="0"/>
              </a:defRPr>
            </a:lvl5pPr>
            <a:lvl6pPr marL="3900957" indent="-376081" defTabSz="510903" eaLnBrk="0" fontAlgn="base" hangingPunct="0">
              <a:spcBef>
                <a:spcPct val="0"/>
              </a:spcBef>
              <a:spcAft>
                <a:spcPct val="0"/>
              </a:spcAft>
              <a:defRPr>
                <a:solidFill>
                  <a:schemeClr val="tx1"/>
                </a:solidFill>
                <a:latin typeface="Century Gothic" panose="020B0502020202020204" pitchFamily="34" charset="0"/>
              </a:defRPr>
            </a:lvl6pPr>
            <a:lvl7pPr marL="4411860" indent="-376081" defTabSz="510903" eaLnBrk="0" fontAlgn="base" hangingPunct="0">
              <a:spcBef>
                <a:spcPct val="0"/>
              </a:spcBef>
              <a:spcAft>
                <a:spcPct val="0"/>
              </a:spcAft>
              <a:defRPr>
                <a:solidFill>
                  <a:schemeClr val="tx1"/>
                </a:solidFill>
                <a:latin typeface="Century Gothic" panose="020B0502020202020204" pitchFamily="34" charset="0"/>
              </a:defRPr>
            </a:lvl7pPr>
            <a:lvl8pPr marL="4922762" indent="-376081" defTabSz="510903" eaLnBrk="0" fontAlgn="base" hangingPunct="0">
              <a:spcBef>
                <a:spcPct val="0"/>
              </a:spcBef>
              <a:spcAft>
                <a:spcPct val="0"/>
              </a:spcAft>
              <a:defRPr>
                <a:solidFill>
                  <a:schemeClr val="tx1"/>
                </a:solidFill>
                <a:latin typeface="Century Gothic" panose="020B0502020202020204" pitchFamily="34" charset="0"/>
              </a:defRPr>
            </a:lvl8pPr>
            <a:lvl9pPr marL="5433665" indent="-376081" defTabSz="510903"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279464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70488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10:1-11 </a:t>
            </a:r>
            <a:r>
              <a:rPr lang="en-US" b="0" dirty="0"/>
              <a:t>-  1 Brethren, my heart's desire and prayer to God for Israel is, that they might be saved. 2 For I bear them record that they have a zeal of God, but not according to knowledge. 3 For they being ignorant of God's righteousness, and going about to establish their own righteousness, have not submitted themselves unto the righteousness of God. 4 For Christ is the end of the law for righteousness to every one that believeth. 5 For Moses </a:t>
            </a:r>
            <a:r>
              <a:rPr lang="en-US" b="0" dirty="0" err="1"/>
              <a:t>describeth</a:t>
            </a:r>
            <a:r>
              <a:rPr lang="en-US" b="0" dirty="0"/>
              <a:t> the righteousness which is of the law, That the man which doeth those things shall live by them. 6 But the righteousness which is of faith </a:t>
            </a:r>
            <a:r>
              <a:rPr lang="en-US" b="0" dirty="0" err="1"/>
              <a:t>speaketh</a:t>
            </a:r>
            <a:r>
              <a:rPr lang="en-US" b="0" dirty="0"/>
              <a:t> on this wise, Say not in thine heart, Who shall ascend into heaven? (that is, to bring Christ down from above:) 7 Or, Who shall descend into the deep? (that is, to bring up Christ again from the dead.) 8 But what saith it? The word is nigh thee, even in thy mouth, and in thy heart: that is, the word of faith, which we preach; 9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73019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1838" y="1381125"/>
            <a:ext cx="5759450" cy="3240088"/>
          </a:xfrm>
        </p:spPr>
      </p:sp>
      <p:sp>
        <p:nvSpPr>
          <p:cNvPr id="3" name="Notes Placeholder 2"/>
          <p:cNvSpPr>
            <a:spLocks noGrp="1"/>
          </p:cNvSpPr>
          <p:nvPr>
            <p:ph type="body" idx="1"/>
          </p:nvPr>
        </p:nvSpPr>
        <p:spPr>
          <a:xfrm>
            <a:off x="731520" y="4620577"/>
            <a:ext cx="5852160" cy="4650745"/>
          </a:xfrm>
        </p:spPr>
        <p:txBody>
          <a:bodyPr/>
          <a:lstStyle/>
          <a:p>
            <a:r>
              <a:rPr lang="en-US" b="1" dirty="0"/>
              <a:t>Jn. 14:6 </a:t>
            </a:r>
            <a:r>
              <a:rPr lang="en-US" dirty="0"/>
              <a:t>- Jesus saith unto him, I am the way, the truth, and the life: no man cometh unto the Father, but by me.</a:t>
            </a:r>
          </a:p>
          <a:p>
            <a:r>
              <a:rPr lang="en-US" b="1" dirty="0"/>
              <a:t>Jn. 8:24 </a:t>
            </a:r>
            <a:r>
              <a:rPr lang="en-US" dirty="0"/>
              <a:t>- I said therefore unto you, that ye shall die in your sins: for if ye believe not that I am he, ye shall die in your sins.</a:t>
            </a:r>
          </a:p>
          <a:p>
            <a:r>
              <a:rPr lang="en-US" b="1" dirty="0"/>
              <a:t>Jn. 8:31-32 </a:t>
            </a:r>
            <a:r>
              <a:rPr lang="en-US" dirty="0"/>
              <a:t>- Then said Jesus to those Jews which believed on him, If ye continue in my word, then are ye my disciples indeed; 32 And ye shall know the truth, and the truth shall make you free.</a:t>
            </a:r>
          </a:p>
          <a:p>
            <a:r>
              <a:rPr lang="en-US" b="1" dirty="0"/>
              <a:t>Jn. 14:15 </a:t>
            </a:r>
            <a:r>
              <a:rPr lang="en-US" dirty="0"/>
              <a:t>- If ye love me, keep my commandments. </a:t>
            </a:r>
          </a:p>
          <a:p>
            <a:r>
              <a:rPr lang="en-US" b="1" i="0" dirty="0"/>
              <a:t>Jn. 15:14 </a:t>
            </a:r>
            <a:r>
              <a:rPr lang="en-US" dirty="0"/>
              <a:t>- Ye are my friends, if ye do whatsoever I command you.</a:t>
            </a:r>
          </a:p>
          <a:p>
            <a:r>
              <a:rPr lang="en-US" b="1" dirty="0"/>
              <a:t>Matt. 16:18 </a:t>
            </a:r>
            <a:r>
              <a:rPr lang="en-US" dirty="0"/>
              <a:t>- And I say also unto thee, That thou art Peter, and upon this rock I will build my church; and the gates of hell shall not prevail against it.</a:t>
            </a:r>
          </a:p>
          <a:p>
            <a:r>
              <a:rPr lang="en-US" b="1" dirty="0"/>
              <a:t>Eph. 1:22-23 </a:t>
            </a:r>
            <a:r>
              <a:rPr lang="en-US" dirty="0"/>
              <a:t>- And hath put all things under his feet, and gave him to be the head over all things to the church, 23 Which is his body, the fulness of him that </a:t>
            </a:r>
            <a:r>
              <a:rPr lang="en-US" dirty="0" err="1"/>
              <a:t>filleth</a:t>
            </a:r>
            <a:r>
              <a:rPr lang="en-US" dirty="0"/>
              <a:t> all in all.</a:t>
            </a:r>
          </a:p>
          <a:p>
            <a:r>
              <a:rPr lang="en-US" b="1" dirty="0"/>
              <a:t>Gal. 3:26-27 </a:t>
            </a:r>
            <a:r>
              <a:rPr lang="en-US" b="0" dirty="0"/>
              <a:t>-  For ye are all the children of God by faith in Christ Jesus. 27 For as many of you as have been baptized into Christ have put on Christ.</a:t>
            </a:r>
          </a:p>
          <a:p>
            <a:r>
              <a:rPr lang="en-US" b="1" dirty="0"/>
              <a:t>1 Cor. 12:13 </a:t>
            </a:r>
            <a:r>
              <a:rPr lang="en-US" dirty="0"/>
              <a:t>- For by one Spirit are we all baptized into one body, whether we be Jews or Gentiles, whether we be bond or free; and have been all made to drink into one Spirit.</a:t>
            </a:r>
          </a:p>
          <a:p>
            <a:r>
              <a:rPr lang="en-US" b="1" dirty="0"/>
              <a:t>Eph. 4:4-6 </a:t>
            </a:r>
            <a:r>
              <a:rPr lang="en-US" dirty="0"/>
              <a:t>- There is one body, and one Spirit, even as ye are called in one hope of your calling; 5 One Lord, one faith, one baptism, 6 One God and Father of all, who is above all, and through all, and in you all.</a:t>
            </a:r>
          </a:p>
          <a:p>
            <a:r>
              <a:rPr lang="en-US" b="1" dirty="0"/>
              <a:t>1 Cor. 1:1-2 </a:t>
            </a:r>
            <a:r>
              <a:rPr lang="en-US" dirty="0"/>
              <a:t>- Paul, called to be an apostle of Jesus Christ through the will of God, and Sosthenes our brother, 2 Unto the church of God which is at Corinth, to them that are sanctified in Christ Jesus, called to be saints, </a:t>
            </a:r>
            <a:r>
              <a:rPr lang="en-US" b="1" dirty="0"/>
              <a:t>with all that in every place call upon the name of Jesus Christ our Lord, both theirs and ours:</a:t>
            </a:r>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13144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p:spPr>
        <p:txBody>
          <a:bodyPr/>
          <a:lstStyle/>
          <a:p>
            <a:pPr defTabSz="966612">
              <a:defRPr/>
            </a:pPr>
            <a:r>
              <a:rPr lang="en-US" b="1" dirty="0"/>
              <a:t>Eph. 4:4-6 </a:t>
            </a:r>
            <a:r>
              <a:rPr lang="en-US" dirty="0"/>
              <a:t>- There is one body, and one Spirit, even as ye are called in one hope of your calling; 5 One Lord, one faith, one baptism, 6 One God and Father of all, who is above all, and through all, and in you all.</a:t>
            </a:r>
          </a:p>
          <a:p>
            <a:pPr defTabSz="966612">
              <a:defRPr/>
            </a:pPr>
            <a:r>
              <a:rPr lang="en-US" b="1" dirty="0"/>
              <a:t>Jude 3</a:t>
            </a:r>
            <a:r>
              <a:rPr lang="en-US" dirty="0"/>
              <a:t> -Beloved, when I gave all diligence to write unto you of the common salvation, it was needful for me to write unto you, and exhort you that ye should earnestly contend for the faith which was once delivered unto the saints</a:t>
            </a:r>
          </a:p>
          <a:p>
            <a:pPr defTabSz="966612">
              <a:defRPr/>
            </a:pPr>
            <a:r>
              <a:rPr lang="en-US" b="1" dirty="0"/>
              <a:t>Gal. 1:22-23 </a:t>
            </a:r>
            <a:r>
              <a:rPr lang="en-US" dirty="0"/>
              <a:t>- And was unknown by face unto the churches of Judaea which were in Christ: 23 But they had heard only, That he which persecuted us in times past now </a:t>
            </a:r>
            <a:r>
              <a:rPr lang="en-US" dirty="0" err="1"/>
              <a:t>preacheth</a:t>
            </a:r>
            <a:r>
              <a:rPr lang="en-US" dirty="0"/>
              <a:t> the faith which once he destroyed. 24 And they glorified God in me.</a:t>
            </a:r>
          </a:p>
          <a:p>
            <a:pPr defTabSz="966612">
              <a:defRPr/>
            </a:pPr>
            <a:r>
              <a:rPr lang="en-US" b="1" dirty="0"/>
              <a:t>Gal. 1:11 </a:t>
            </a:r>
            <a:r>
              <a:rPr lang="en-US" dirty="0"/>
              <a:t>-  But I certify you, brethren, that the gospel which was preached of me is not after man.</a:t>
            </a:r>
          </a:p>
          <a:p>
            <a:pPr defTabSz="966612">
              <a:defRPr/>
            </a:pPr>
            <a:r>
              <a:rPr lang="en-US" b="1" dirty="0"/>
              <a:t>1 Pet. 1:24-25 </a:t>
            </a:r>
            <a:r>
              <a:rPr lang="en-US" dirty="0"/>
              <a:t>-  For all flesh is as grass, and all the glory of man as the flower of grass. The grass </a:t>
            </a:r>
            <a:r>
              <a:rPr lang="en-US" dirty="0" err="1"/>
              <a:t>withereth</a:t>
            </a:r>
            <a:r>
              <a:rPr lang="en-US" dirty="0"/>
              <a:t>, and the flower thereof </a:t>
            </a:r>
            <a:r>
              <a:rPr lang="en-US" dirty="0" err="1"/>
              <a:t>falleth</a:t>
            </a:r>
            <a:r>
              <a:rPr lang="en-US" dirty="0"/>
              <a:t> away: {For: or, For that} 25 But the word of the Lord </a:t>
            </a:r>
            <a:r>
              <a:rPr lang="en-US" dirty="0" err="1"/>
              <a:t>endureth</a:t>
            </a:r>
            <a:r>
              <a:rPr lang="en-US" dirty="0"/>
              <a:t> for ever. And this is the word which by the gospel is preached unto you.</a:t>
            </a:r>
          </a:p>
          <a:p>
            <a:pPr defTabSz="966612">
              <a:defRPr/>
            </a:pPr>
            <a:r>
              <a:rPr lang="en-US" b="1" dirty="0"/>
              <a:t>Eph. 4:5 - </a:t>
            </a:r>
            <a:r>
              <a:rPr lang="en-US" dirty="0"/>
              <a:t>One Lord, one faith, one baptism,</a:t>
            </a:r>
          </a:p>
          <a:p>
            <a:pPr defTabSz="966612">
              <a:defRPr/>
            </a:pPr>
            <a:r>
              <a:rPr lang="en-US" b="1" dirty="0"/>
              <a:t>Matt. 15:13 </a:t>
            </a:r>
            <a:r>
              <a:rPr lang="en-US" dirty="0"/>
              <a:t>- But he answered and said, Every plant, which my heavenly Father hath not planted, shall be rooted up.</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282023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17:10-11 </a:t>
            </a:r>
            <a:r>
              <a:rPr lang="en-US" dirty="0"/>
              <a:t>-  And the brethren immediately sent away Paul and Silas by night unto Berea: who coming thither went into the synagogue of the Jews. 11  These were more noble than those in Thessalonica, in that they received the word with all readiness of mind, and searched the scriptures daily, whether those things were so.</a:t>
            </a:r>
          </a:p>
          <a:p>
            <a:r>
              <a:rPr lang="en-US" b="1" dirty="0"/>
              <a:t>1 Pet. 4:11 </a:t>
            </a:r>
            <a:r>
              <a:rPr lang="en-US" dirty="0"/>
              <a:t>- If any man speak, let him speak as the oracles of God; if any man minister, let him do it as of the ability which God giveth: that God in all things may be glorified through Jesus Christ, to whom be praise and dominion for ever and ever. Amen.\</a:t>
            </a:r>
          </a:p>
          <a:p>
            <a:r>
              <a:rPr lang="en-US" b="1" dirty="0"/>
              <a:t>2 Jn. 9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a:t>
            </a:r>
          </a:p>
          <a:p>
            <a:r>
              <a:rPr lang="en-US" b="1" dirty="0"/>
              <a:t>Gal. 1:8-9 </a:t>
            </a:r>
            <a:r>
              <a:rPr lang="en-US" dirty="0"/>
              <a:t>- 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2058623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4091" y="4548850"/>
            <a:ext cx="6562846" cy="4734045"/>
          </a:xfrm>
        </p:spPr>
        <p:txBody>
          <a:bodyPr/>
          <a:lstStyle/>
          <a:p>
            <a:r>
              <a:rPr lang="en-US" b="1" dirty="0"/>
              <a:t>Jn. 17:17 </a:t>
            </a:r>
            <a:r>
              <a:rPr lang="en-US" dirty="0"/>
              <a:t>-  Sanctify them through thy truth: thy word is truth.</a:t>
            </a:r>
          </a:p>
          <a:p>
            <a:r>
              <a:rPr lang="en-US" b="1" dirty="0"/>
              <a:t>2 Tim. 4:14-17 </a:t>
            </a:r>
            <a:r>
              <a:rPr lang="en-US" dirty="0"/>
              <a:t>-  But continue thou in the things which thou hast learned and hast been assured of, knowing of whom thou hast learned them; 15 And that from a child thou hast known the holy scriptures, which are able to make thee wise unto salvation through faith which is in Christ Jesus. 16 All scripture is given by inspiration of God, and is profitable for doctrine, for reproof, for correction, for instruction in righteousness: 17 That the man of God may be perfect, </a:t>
            </a:r>
            <a:r>
              <a:rPr lang="en-US" dirty="0" err="1"/>
              <a:t>throughly</a:t>
            </a:r>
            <a:r>
              <a:rPr lang="en-US" dirty="0"/>
              <a:t> furnished unto all good works.</a:t>
            </a:r>
          </a:p>
          <a:p>
            <a:r>
              <a:rPr lang="en-US" b="1" dirty="0"/>
              <a:t>2 Tim. 1:5 </a:t>
            </a:r>
            <a:r>
              <a:rPr lang="en-US" dirty="0"/>
              <a:t>- When I call to remembrance the unfeigned faith that is in thee, which dwelt first in thy </a:t>
            </a:r>
            <a:r>
              <a:rPr lang="en-US" b="1" dirty="0"/>
              <a:t>grandmother Lois, and thy mother Eunice; </a:t>
            </a:r>
            <a:r>
              <a:rPr lang="en-US" dirty="0"/>
              <a:t>and I am persuaded that in thee also.</a:t>
            </a:r>
          </a:p>
          <a:p>
            <a:r>
              <a:rPr lang="en-US" b="1" dirty="0"/>
              <a:t>1 Cor. 4:17 </a:t>
            </a:r>
            <a:r>
              <a:rPr lang="en-US" dirty="0"/>
              <a:t>- For this cause have I sent unto you Timotheus, who is my beloved son, and faithful in the Lord, who shall bring you into remembrance of my ways which be in Christ, </a:t>
            </a:r>
            <a:r>
              <a:rPr lang="en-US" b="1" dirty="0"/>
              <a:t>as I teach every where in every church.</a:t>
            </a:r>
          </a:p>
          <a:p>
            <a:r>
              <a:rPr lang="en-US" b="1" dirty="0"/>
              <a:t>1 Cor. 14:37 </a:t>
            </a:r>
            <a:r>
              <a:rPr lang="en-US" dirty="0"/>
              <a:t>- If any man think himself to be a prophet, or spiritual, let him acknowledge that </a:t>
            </a:r>
            <a:r>
              <a:rPr lang="en-US" b="1" dirty="0"/>
              <a:t>the things that I write unto you are the commandments of the Lord</a:t>
            </a:r>
            <a:r>
              <a:rPr lang="en-US" dirty="0"/>
              <a:t>. </a:t>
            </a:r>
          </a:p>
          <a:p>
            <a:r>
              <a:rPr lang="en-US" b="1" dirty="0"/>
              <a:t>1 Cor. 1:10 </a:t>
            </a:r>
            <a:r>
              <a:rPr lang="en-US" dirty="0"/>
              <a:t>- Now I beseech you, brethren, by the name of our Lord Jesus Christ, </a:t>
            </a:r>
            <a:r>
              <a:rPr lang="en-US" b="1" dirty="0"/>
              <a:t>that ye all speak the same thing, and that there be no divisions among you; but that ye be perfectly joined together in the same mind and in the same judgment. </a:t>
            </a:r>
          </a:p>
          <a:p>
            <a:r>
              <a:rPr lang="en-US" b="1" dirty="0"/>
              <a:t>Phil. 1:27 </a:t>
            </a:r>
            <a:r>
              <a:rPr lang="en-US" dirty="0"/>
              <a:t>- Only let your conversation be as it becometh the gospel of Christ: that whether I come and see you, or else be absent, I may hear of your affairs, </a:t>
            </a:r>
            <a:r>
              <a:rPr lang="en-US" b="1" dirty="0"/>
              <a:t>that ye stand fast in one spirit, with one mind striving together for the faith of the gospel;</a:t>
            </a:r>
          </a:p>
          <a:p>
            <a:r>
              <a:rPr lang="en-US" b="1" dirty="0"/>
              <a:t>2 Tim. 4:1-4 </a:t>
            </a:r>
            <a:r>
              <a:rPr lang="en-US" dirty="0"/>
              <a:t>- I charge thee therefore before God, and the Lord Jesus Christ, who shall judge the quick and the dead at his appearing and his kingdom; 2 Preach the word; be instant in season, out of season; reprove, rebuke, exhort with all longsuffering and doctrine. 3 For the time will come when they will not endure sound doctrine; but after their own lusts shall they heap to themselves teachers, having itching ears; 4 And they shall turn away their ears from the truth, and shall be turned unto fables.</a:t>
            </a:r>
          </a:p>
          <a:p>
            <a:endParaRPr lang="en-US" b="1" dirty="0"/>
          </a:p>
          <a:p>
            <a:r>
              <a:rPr lang="en-US" b="1" dirty="0"/>
              <a:t>Eph. 4:1-6 </a:t>
            </a:r>
            <a:r>
              <a:rPr lang="en-US" dirty="0"/>
              <a:t>-  therefore, the prisoner of the Lord, beseech you that ye walk worthy of the vocation wherewith ye are called, {of the Lord: or, in the Lord} 2 With all lowliness and meekness, with longsuffering, forbearing one another in love; 3 </a:t>
            </a:r>
            <a:r>
              <a:rPr lang="en-US" dirty="0" err="1"/>
              <a:t>Endeavouring</a:t>
            </a:r>
            <a:r>
              <a:rPr lang="en-US" dirty="0"/>
              <a:t> to keep the unity of the Spirit in the bond of peace. 4 There is one body, and one Spirit, even as ye are called in one hope of your calling; 5 </a:t>
            </a:r>
            <a:r>
              <a:rPr lang="en-US" b="1" dirty="0"/>
              <a:t>One Lord, one faith, one baptism, 6 One God and Father of all, who is above all, and through all, and in you all.</a:t>
            </a:r>
          </a:p>
          <a:p>
            <a:r>
              <a:rPr lang="en-US" b="1" dirty="0"/>
              <a:t>Eph. 4:11-13 </a:t>
            </a:r>
            <a:r>
              <a:rPr lang="en-US" dirty="0"/>
              <a:t>- And he gave some, apostles; and some, prophets; and some, evangelists; and some, pastors and teachers; 12 For the perfecting of the saints, for the work of the ministry, for the edifying of the body of Christ: 13 Till we all come in the unity of the faith, and of the knowledge of the Son of God, unto a perfect man, unto the measure of the stature of the fulness of Christ: </a:t>
            </a:r>
          </a:p>
          <a:p>
            <a:r>
              <a:rPr lang="en-US" b="1" dirty="0"/>
              <a:t>Psa. 133:1 - Behold, how good and how pleasant it is for brethren to dwell together in unity!</a:t>
            </a:r>
            <a:endParaRPr lang="en-US" dirty="0"/>
          </a:p>
          <a:p>
            <a:r>
              <a:rPr lang="en-US" b="1" dirty="0"/>
              <a:t>Rev. 2:1-5 </a:t>
            </a:r>
            <a:r>
              <a:rPr lang="en-US" dirty="0"/>
              <a:t>- 1 Unto the angel of the church of </a:t>
            </a:r>
            <a:r>
              <a:rPr lang="en-US" b="1" dirty="0"/>
              <a:t>Ephesus</a:t>
            </a:r>
            <a:r>
              <a:rPr lang="en-US" dirty="0"/>
              <a:t> write; These things saith he that </a:t>
            </a:r>
            <a:r>
              <a:rPr lang="en-US" dirty="0" err="1"/>
              <a:t>holdeth</a:t>
            </a:r>
            <a:r>
              <a:rPr lang="en-US" dirty="0"/>
              <a:t> the seven stars in his right hand, who walketh in the midst of the seven golden candlesticks; 2 I know thy works, and thy </a:t>
            </a:r>
            <a:r>
              <a:rPr lang="en-US" dirty="0" err="1"/>
              <a:t>labour</a:t>
            </a:r>
            <a:r>
              <a:rPr lang="en-US" dirty="0"/>
              <a:t>, and thy patience, and how thou canst not bear them which are evil: and thou hast tried them which say they are apostles, and are not, and hast found them liars: 3 And hast borne, and hast patience, and for my name's sake hast </a:t>
            </a:r>
            <a:r>
              <a:rPr lang="en-US" dirty="0" err="1"/>
              <a:t>laboured</a:t>
            </a:r>
            <a:r>
              <a:rPr lang="en-US" dirty="0"/>
              <a:t>, and hast not fainted. </a:t>
            </a:r>
            <a:r>
              <a:rPr lang="en-US" b="1" dirty="0"/>
              <a:t>4 Nevertheless I have somewhat against thee, because thou hast left thy first love. 5 Remember therefore from whence thou art fallen, and repent, and do the first works; or else I will come unto thee quickly, and will remove thy candlestick out of his place, except thou repent.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Rev. 3:7-11 </a:t>
            </a:r>
            <a:r>
              <a:rPr lang="en-US" b="0" dirty="0"/>
              <a:t>- And to the angel of the church in </a:t>
            </a:r>
            <a:r>
              <a:rPr lang="en-US" b="1" dirty="0"/>
              <a:t>Philadelphia</a:t>
            </a:r>
            <a:r>
              <a:rPr lang="en-US" b="0" dirty="0"/>
              <a:t> write; These things saith he that is holy, he that is true, he that hath the key of David, he that </a:t>
            </a:r>
            <a:r>
              <a:rPr lang="en-US" b="0" dirty="0" err="1"/>
              <a:t>openeth</a:t>
            </a:r>
            <a:r>
              <a:rPr lang="en-US" b="0" dirty="0"/>
              <a:t>, and no man </a:t>
            </a:r>
            <a:r>
              <a:rPr lang="en-US" b="0" dirty="0" err="1"/>
              <a:t>shutteth</a:t>
            </a:r>
            <a:r>
              <a:rPr lang="en-US" b="0" dirty="0"/>
              <a:t>; and </a:t>
            </a:r>
            <a:r>
              <a:rPr lang="en-US" b="0" dirty="0" err="1"/>
              <a:t>shutteth</a:t>
            </a:r>
            <a:r>
              <a:rPr lang="en-US" b="0" dirty="0"/>
              <a:t>, and no man </a:t>
            </a:r>
            <a:r>
              <a:rPr lang="en-US" b="0" dirty="0" err="1"/>
              <a:t>openeth</a:t>
            </a:r>
            <a:r>
              <a:rPr lang="en-US" b="0" dirty="0"/>
              <a:t>; 8 I know thy works: behold, I have set before thee an open door, and no man can shut it: for thou hast a little strength, </a:t>
            </a:r>
            <a:r>
              <a:rPr lang="en-US" b="1" dirty="0"/>
              <a:t>and hast kept my word, and hast not denied my name</a:t>
            </a:r>
            <a:r>
              <a:rPr lang="en-US" b="0" dirty="0"/>
              <a:t>. 9 Behold, I will make them of the synagogue of Satan, which say they are Jews, and are not, but do lie; behold, I will make them to come and worship before thy feet, and to know that I have loved thee. </a:t>
            </a:r>
            <a:r>
              <a:rPr lang="en-US" b="1" dirty="0"/>
              <a:t>10 Because thou hast kept the word of my patience, I also will keep thee from the hour of temptation</a:t>
            </a:r>
            <a:r>
              <a:rPr lang="en-US" b="0" dirty="0"/>
              <a:t>, which shall come upon all the world, to try them that dwell upon the earth. 11 Behold, I come quickly: </a:t>
            </a:r>
            <a:r>
              <a:rPr lang="en-US" b="1" dirty="0"/>
              <a:t>hold that fast which thou hast, that no </a:t>
            </a:r>
            <a:r>
              <a:rPr lang="en-US" b="1" u="sng" dirty="0"/>
              <a:t>man</a:t>
            </a:r>
            <a:r>
              <a:rPr lang="en-US" b="1" dirty="0"/>
              <a:t> take thy crown. 12 Him that </a:t>
            </a:r>
            <a:r>
              <a:rPr lang="en-US" b="1" dirty="0" err="1"/>
              <a:t>overcometh</a:t>
            </a:r>
            <a:r>
              <a:rPr lang="en-US" b="1" dirty="0"/>
              <a:t> will I make a pillar in the temple of my God, and he shall go no more out: and I will write upon him the name of my God, and the name of the city of my God, which is new Jerusalem, which cometh down out of heaven from my God: and I will write upon him my new name</a:t>
            </a:r>
            <a:r>
              <a:rPr lang="en-US" b="0" dirty="0"/>
              <a:t>. 13 He that hath an ear, let him hear what the Spirit saith unto the churches.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Comment</a:t>
            </a:r>
            <a:r>
              <a:rPr lang="en-US" b="0" dirty="0"/>
              <a:t> - Ephesus, Smyrna, Pergamos, Thyatira, Sardis, </a:t>
            </a:r>
            <a:r>
              <a:rPr lang="en-US" b="1" i="1" dirty="0"/>
              <a:t>Philadelphia</a:t>
            </a:r>
            <a:r>
              <a:rPr lang="en-US" b="0" i="1" dirty="0"/>
              <a:t>, Laodicea.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Matt. 15:13 </a:t>
            </a:r>
            <a:r>
              <a:rPr lang="en-US" b="0" i="0" dirty="0"/>
              <a:t>- Then came his disciples, and said unto him, </a:t>
            </a:r>
            <a:r>
              <a:rPr lang="en-US" b="0" i="0" dirty="0" err="1"/>
              <a:t>Knowest</a:t>
            </a:r>
            <a:r>
              <a:rPr lang="en-US" b="0" i="0" dirty="0"/>
              <a:t> thou that the Pharisees were offended, after they heard this saying? 13 But he answered and said, </a:t>
            </a:r>
            <a:r>
              <a:rPr lang="en-US" b="1" i="0" dirty="0"/>
              <a:t>Every plant, which my heavenly Father hath not planted, shall be rooted up.</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323402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28:18 </a:t>
            </a:r>
            <a:r>
              <a:rPr lang="en-US" dirty="0"/>
              <a:t>- And Jesus came and spake unto them, saying, All power is given unto me in heaven and in earth. </a:t>
            </a:r>
          </a:p>
          <a:p>
            <a:r>
              <a:rPr lang="en-US" b="1" dirty="0"/>
              <a:t>Jer. 10:23 </a:t>
            </a:r>
            <a:r>
              <a:rPr lang="en-US" dirty="0"/>
              <a:t>-  LORD, I know that the way of man is not in himself: it is not in man that walketh to direct his steps.</a:t>
            </a:r>
          </a:p>
          <a:p>
            <a:r>
              <a:rPr lang="en-US" b="1" dirty="0"/>
              <a:t>Prov. 14:12 </a:t>
            </a:r>
            <a:r>
              <a:rPr lang="en-US" dirty="0"/>
              <a:t>- There is a way which </a:t>
            </a:r>
            <a:r>
              <a:rPr lang="en-US" dirty="0" err="1"/>
              <a:t>seemeth</a:t>
            </a:r>
            <a:r>
              <a:rPr lang="en-US" dirty="0"/>
              <a:t> right unto a man, but the end thereof are the ways of death.</a:t>
            </a:r>
          </a:p>
          <a:p>
            <a:r>
              <a:rPr lang="en-US" b="1" dirty="0"/>
              <a:t>Matt. 15:7-9 </a:t>
            </a:r>
            <a:r>
              <a:rPr lang="en-US" dirty="0"/>
              <a:t>- Ye hypocrites, well did Esaias prophesy of you, saying, 8 This people </a:t>
            </a:r>
            <a:r>
              <a:rPr lang="en-US" dirty="0" err="1"/>
              <a:t>draweth</a:t>
            </a:r>
            <a:r>
              <a:rPr lang="en-US" dirty="0"/>
              <a:t> nigh unto me with their mouth, and </a:t>
            </a:r>
            <a:r>
              <a:rPr lang="en-US" dirty="0" err="1"/>
              <a:t>honoureth</a:t>
            </a:r>
            <a:r>
              <a:rPr lang="en-US" dirty="0"/>
              <a:t> me with their lips; but their heart is far from me. 9 But in vain they do worship me, teaching for doctrines the commandments of men.</a:t>
            </a:r>
          </a:p>
          <a:p>
            <a:r>
              <a:rPr lang="en-US" b="1" dirty="0"/>
              <a:t>Rom. 10:1-3 </a:t>
            </a:r>
            <a:r>
              <a:rPr lang="en-US" dirty="0"/>
              <a:t>-  Brethren, my heart's desire and prayer to God for Israel is, that they might be saved. 2 For I bear them record that they have a zeal of God, but not according to knowledge. 3 For they being ignorant of God's righteousness, and </a:t>
            </a:r>
            <a:r>
              <a:rPr lang="en-US" b="1" dirty="0"/>
              <a:t>going about to establish their own righteousness</a:t>
            </a:r>
            <a:r>
              <a:rPr lang="en-US" dirty="0"/>
              <a:t>, have not submitted themselves unto the righteousness of God.</a:t>
            </a:r>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2294767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8/25/2019</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1754678-0632-4A97-8549-74073750D0B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2C47EF1-A4DC-4EB4-87F0-281F7BF4E86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8AC5723-BBCE-468D-8D5D-1AA638068CF5}"/>
              </a:ext>
            </a:extLst>
          </p:cNvPr>
          <p:cNvSpPr>
            <a:spLocks noGrp="1"/>
          </p:cNvSpPr>
          <p:nvPr>
            <p:ph type="sldNum" sz="quarter" idx="12"/>
          </p:nvPr>
        </p:nvSpPr>
        <p:spPr/>
        <p:txBody>
          <a:bodyPr/>
          <a:lstStyle>
            <a:lvl1pPr>
              <a:defRPr/>
            </a:lvl1pPr>
          </a:lstStyle>
          <a:p>
            <a:pPr>
              <a:defRPr/>
            </a:pPr>
            <a:fld id="{99724062-E991-49F3-BA0C-01981C02C7C7}" type="slidenum">
              <a:rPr lang="en-US" altLang="en-US"/>
              <a:pPr>
                <a:defRPr/>
              </a:pPr>
              <a:t>‹#›</a:t>
            </a:fld>
            <a:endParaRPr lang="en-US" altLang="en-US"/>
          </a:p>
        </p:txBody>
      </p:sp>
    </p:spTree>
    <p:extLst>
      <p:ext uri="{BB962C8B-B14F-4D97-AF65-F5344CB8AC3E}">
        <p14:creationId xmlns:p14="http://schemas.microsoft.com/office/powerpoint/2010/main" val="3683946334"/>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8/25/2019</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900" y="1931217"/>
            <a:ext cx="10998200" cy="2387600"/>
          </a:xfrm>
        </p:spPr>
        <p:txBody>
          <a:bodyPr anchor="ctr" anchorCtr="0">
            <a:normAutofit/>
          </a:bodyPr>
          <a:lstStyle/>
          <a:p>
            <a:r>
              <a:rPr lang="en-US" sz="5400" b="1" dirty="0">
                <a:solidFill>
                  <a:schemeClr val="bg1"/>
                </a:solidFill>
                <a:latin typeface="Candara" panose="020E0502030303020204" pitchFamily="34" charset="0"/>
              </a:rPr>
              <a:t>Are there different roads to heaven?</a:t>
            </a:r>
          </a:p>
        </p:txBody>
      </p:sp>
      <p:sp>
        <p:nvSpPr>
          <p:cNvPr id="3" name="Subtitle 2"/>
          <p:cNvSpPr>
            <a:spLocks noGrp="1"/>
          </p:cNvSpPr>
          <p:nvPr>
            <p:ph type="subTitle" idx="4294967295"/>
          </p:nvPr>
        </p:nvSpPr>
        <p:spPr>
          <a:xfrm>
            <a:off x="892788" y="3429000"/>
            <a:ext cx="2307029" cy="687898"/>
          </a:xfrm>
        </p:spPr>
        <p:txBody>
          <a:bodyPr>
            <a:normAutofit fontScale="70000" lnSpcReduction="20000"/>
          </a:bodyPr>
          <a:lstStyle/>
          <a:p>
            <a:pPr marL="0" indent="0">
              <a:buNone/>
            </a:pPr>
            <a:r>
              <a:rPr lang="en-US" sz="2800" dirty="0">
                <a:solidFill>
                  <a:schemeClr val="bg1"/>
                </a:solidFill>
                <a:latin typeface="Candara" panose="020E0502030303020204" pitchFamily="34" charset="0"/>
              </a:rPr>
              <a:t>John 6:66-69; 14:1-6</a:t>
            </a:r>
          </a:p>
        </p:txBody>
      </p:sp>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46331" y="543057"/>
            <a:ext cx="11122116" cy="5691488"/>
          </a:xfrm>
        </p:spPr>
        <p:txBody>
          <a:bodyPr>
            <a:normAutofit/>
          </a:bodyPr>
          <a:lstStyle/>
          <a:p>
            <a:pPr>
              <a:lnSpc>
                <a:spcPct val="100000"/>
              </a:lnSpc>
              <a:spcBef>
                <a:spcPts val="600"/>
              </a:spcBef>
              <a:spcAft>
                <a:spcPts val="0"/>
              </a:spcAft>
            </a:pPr>
            <a:r>
              <a:rPr lang="en-US" sz="3600" b="1" dirty="0">
                <a:latin typeface="Candara" panose="020E0502030303020204" pitchFamily="34" charset="0"/>
              </a:rPr>
              <a:t>Those Who Appeal to the “Multiple Roads” Idea…</a:t>
            </a:r>
          </a:p>
          <a:p>
            <a:pPr marL="457200" indent="-457200">
              <a:lnSpc>
                <a:spcPct val="100000"/>
              </a:lnSpc>
              <a:spcBef>
                <a:spcPts val="600"/>
              </a:spcBef>
              <a:spcAft>
                <a:spcPts val="0"/>
              </a:spcAft>
              <a:buFont typeface="Wingdings" panose="05000000000000000000" pitchFamily="2" charset="2"/>
              <a:buChar char="§"/>
            </a:pPr>
            <a:r>
              <a:rPr lang="en-US" sz="3200" dirty="0">
                <a:latin typeface="Candara" panose="020E0502030303020204" pitchFamily="34" charset="0"/>
              </a:rPr>
              <a:t>Ignore &amp; deny the claim of Jesus in John 14:6</a:t>
            </a:r>
          </a:p>
          <a:p>
            <a:pPr marL="457200" indent="-457200">
              <a:lnSpc>
                <a:spcPct val="100000"/>
              </a:lnSpc>
              <a:spcBef>
                <a:spcPts val="600"/>
              </a:spcBef>
              <a:spcAft>
                <a:spcPts val="0"/>
              </a:spcAft>
              <a:buFont typeface="Wingdings" panose="05000000000000000000" pitchFamily="2" charset="2"/>
              <a:buChar char="§"/>
            </a:pPr>
            <a:r>
              <a:rPr lang="en-US" sz="3200" dirty="0">
                <a:latin typeface="Candara" panose="020E0502030303020204" pitchFamily="34" charset="0"/>
              </a:rPr>
              <a:t>Make the Truth relative rather than absolute</a:t>
            </a:r>
          </a:p>
          <a:p>
            <a:pPr marL="457200" indent="-457200">
              <a:lnSpc>
                <a:spcPct val="100000"/>
              </a:lnSpc>
              <a:spcBef>
                <a:spcPts val="600"/>
              </a:spcBef>
              <a:spcAft>
                <a:spcPts val="0"/>
              </a:spcAft>
              <a:buFont typeface="Wingdings" panose="05000000000000000000" pitchFamily="2" charset="2"/>
              <a:buChar char="§"/>
            </a:pPr>
            <a:r>
              <a:rPr lang="en-US" sz="3200" dirty="0">
                <a:latin typeface="Candara" panose="020E0502030303020204" pitchFamily="34" charset="0"/>
              </a:rPr>
              <a:t>Make every man his own god and denies Christ</a:t>
            </a:r>
          </a:p>
          <a:p>
            <a:pPr>
              <a:lnSpc>
                <a:spcPct val="100000"/>
              </a:lnSpc>
              <a:spcBef>
                <a:spcPts val="600"/>
              </a:spcBef>
              <a:spcAft>
                <a:spcPts val="0"/>
              </a:spcAft>
            </a:pPr>
            <a:endParaRPr lang="en-US" sz="900" b="1" dirty="0">
              <a:latin typeface="Candara" panose="020E0502030303020204" pitchFamily="34" charset="0"/>
            </a:endParaRPr>
          </a:p>
          <a:p>
            <a:pPr>
              <a:lnSpc>
                <a:spcPct val="100000"/>
              </a:lnSpc>
              <a:spcBef>
                <a:spcPts val="600"/>
              </a:spcBef>
              <a:spcAft>
                <a:spcPts val="0"/>
              </a:spcAft>
            </a:pPr>
            <a:r>
              <a:rPr lang="en-US" sz="3600" b="1" dirty="0">
                <a:latin typeface="Candara" panose="020E0502030303020204" pitchFamily="34" charset="0"/>
              </a:rPr>
              <a:t>The ONE road to truth, salvation &amp; heaven is the Gospel of Christ </a:t>
            </a:r>
            <a:r>
              <a:rPr lang="en-US" sz="3600" dirty="0">
                <a:latin typeface="Candara" panose="020E0502030303020204" pitchFamily="34" charset="0"/>
              </a:rPr>
              <a:t>- Matthew 7:13-14</a:t>
            </a:r>
          </a:p>
          <a:p>
            <a:pPr>
              <a:lnSpc>
                <a:spcPct val="100000"/>
              </a:lnSpc>
              <a:spcBef>
                <a:spcPts val="600"/>
              </a:spcBef>
              <a:spcAft>
                <a:spcPts val="0"/>
              </a:spcAft>
            </a:pPr>
            <a:r>
              <a:rPr lang="en-US" sz="3600" b="1" dirty="0">
                <a:latin typeface="Candara" panose="020E0502030303020204" pitchFamily="34" charset="0"/>
              </a:rPr>
              <a:t>Don’t be deceived by the error of man that “all roads lead to heaven”</a:t>
            </a:r>
          </a:p>
          <a:p>
            <a:pPr>
              <a:lnSpc>
                <a:spcPct val="100000"/>
              </a:lnSpc>
              <a:spcBef>
                <a:spcPts val="600"/>
              </a:spcBef>
              <a:spcAft>
                <a:spcPts val="0"/>
              </a:spcAft>
            </a:pPr>
            <a:r>
              <a:rPr lang="en-US" sz="3600" b="1" dirty="0">
                <a:latin typeface="Candara" panose="020E0502030303020204" pitchFamily="34" charset="0"/>
              </a:rPr>
              <a:t>Follow God’s way - Man’s way leads to eternal death!</a:t>
            </a:r>
          </a:p>
          <a:p>
            <a:pPr>
              <a:lnSpc>
                <a:spcPct val="100000"/>
              </a:lnSpc>
              <a:spcBef>
                <a:spcPts val="600"/>
              </a:spcBef>
              <a:spcAft>
                <a:spcPts val="0"/>
              </a:spcAft>
            </a:pPr>
            <a:endParaRPr lang="en-US" sz="3200" dirty="0">
              <a:latin typeface="Candara" panose="020E0502030303020204" pitchFamily="34" charset="0"/>
            </a:endParaRPr>
          </a:p>
          <a:p>
            <a:pPr>
              <a:lnSpc>
                <a:spcPct val="100000"/>
              </a:lnSpc>
              <a:spcBef>
                <a:spcPts val="600"/>
              </a:spcBef>
              <a:spcAft>
                <a:spcPts val="0"/>
              </a:spcAft>
            </a:pPr>
            <a:endParaRPr lang="en-US" sz="2800" dirty="0">
              <a:latin typeface="Candara" panose="020E0502030303020204" pitchFamily="34" charset="0"/>
            </a:endParaRPr>
          </a:p>
        </p:txBody>
      </p:sp>
      <p:sp>
        <p:nvSpPr>
          <p:cNvPr id="9" name="Rectangle 8">
            <a:extLst>
              <a:ext uri="{FF2B5EF4-FFF2-40B4-BE49-F238E27FC236}">
                <a16:creationId xmlns:a16="http://schemas.microsoft.com/office/drawing/2014/main" id="{4565EF06-3A56-41D8-BA08-0E73B60A9899}"/>
              </a:ext>
            </a:extLst>
          </p:cNvPr>
          <p:cNvSpPr/>
          <p:nvPr/>
        </p:nvSpPr>
        <p:spPr>
          <a:xfrm rot="16200000">
            <a:off x="-2084469" y="3508277"/>
            <a:ext cx="4748159" cy="646331"/>
          </a:xfrm>
          <a:prstGeom prst="rect">
            <a:avLst/>
          </a:prstGeom>
          <a:noFill/>
        </p:spPr>
        <p:txBody>
          <a:bodyPr wrap="none" lIns="91440" tIns="45720" rIns="91440" bIns="45720">
            <a:spAutoFit/>
          </a:bodyPr>
          <a:lstStyle/>
          <a:p>
            <a:pPr algn="ctr"/>
            <a:r>
              <a:rPr lang="en-US" sz="3600" b="1" cap="none" spc="0" dirty="0">
                <a:ln w="6600">
                  <a:solidFill>
                    <a:schemeClr val="accent2"/>
                  </a:solidFill>
                  <a:prstDash val="solid"/>
                </a:ln>
                <a:solidFill>
                  <a:srgbClr val="FF0000"/>
                </a:solidFill>
                <a:effectLst>
                  <a:outerShdw dist="38100" dir="2700000" algn="tl" rotWithShape="0">
                    <a:schemeClr val="accent2"/>
                  </a:outerShdw>
                </a:effectLst>
              </a:rPr>
              <a:t>Conclusion &amp; Review</a:t>
            </a:r>
          </a:p>
        </p:txBody>
      </p:sp>
      <p:sp>
        <p:nvSpPr>
          <p:cNvPr id="6" name="Arrow: Bent 5">
            <a:extLst>
              <a:ext uri="{FF2B5EF4-FFF2-40B4-BE49-F238E27FC236}">
                <a16:creationId xmlns:a16="http://schemas.microsoft.com/office/drawing/2014/main" id="{1C4F5026-6036-4D38-BE63-DFB43C3C01DD}"/>
              </a:ext>
            </a:extLst>
          </p:cNvPr>
          <p:cNvSpPr/>
          <p:nvPr/>
        </p:nvSpPr>
        <p:spPr>
          <a:xfrm>
            <a:off x="289609" y="730485"/>
            <a:ext cx="377504" cy="640080"/>
          </a:xfrm>
          <a:prstGeom prst="bent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75746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F627607D-11F8-425F-A42D-57C2CB5D89F4}"/>
              </a:ext>
            </a:extLst>
          </p:cNvPr>
          <p:cNvSpPr>
            <a:spLocks noGrp="1"/>
          </p:cNvSpPr>
          <p:nvPr>
            <p:ph sz="quarter" idx="10"/>
          </p:nvPr>
        </p:nvSpPr>
        <p:spPr>
          <a:xfrm>
            <a:off x="892017" y="539760"/>
            <a:ext cx="10686425" cy="1330036"/>
          </a:xfrm>
          <a:solidFill>
            <a:srgbClr val="F85E5E"/>
          </a:solidFill>
        </p:spPr>
        <p:txBody>
          <a:bodyPr>
            <a:normAutofit/>
          </a:bodyPr>
          <a:lstStyle/>
          <a:p>
            <a:pPr algn="ctr">
              <a:lnSpc>
                <a:spcPct val="100000"/>
              </a:lnSpc>
              <a:spcBef>
                <a:spcPts val="600"/>
              </a:spcBef>
              <a:spcAft>
                <a:spcPts val="0"/>
              </a:spcAft>
            </a:pPr>
            <a:r>
              <a:rPr lang="en-US" sz="3600" b="1" i="1" dirty="0">
                <a:solidFill>
                  <a:schemeClr val="bg1"/>
                </a:solidFill>
                <a:latin typeface="Candara" panose="020E0502030303020204" pitchFamily="34" charset="0"/>
              </a:rPr>
              <a:t>“…Lord, to whom shall we go? thou hast the words of eternal life</a:t>
            </a:r>
            <a:r>
              <a:rPr lang="en-US" sz="3600" dirty="0">
                <a:solidFill>
                  <a:schemeClr val="bg1"/>
                </a:solidFill>
                <a:latin typeface="Candara" panose="020E0502030303020204" pitchFamily="34" charset="0"/>
              </a:rPr>
              <a:t>” - John 6:68</a:t>
            </a:r>
          </a:p>
          <a:p>
            <a:pPr algn="ctr">
              <a:lnSpc>
                <a:spcPct val="100000"/>
              </a:lnSpc>
              <a:spcBef>
                <a:spcPts val="600"/>
              </a:spcBef>
              <a:spcAft>
                <a:spcPts val="0"/>
              </a:spcAft>
            </a:pPr>
            <a:endParaRPr lang="en-US" sz="2800" dirty="0">
              <a:latin typeface="Candara" panose="020E0502030303020204" pitchFamily="34" charset="0"/>
            </a:endParaRPr>
          </a:p>
        </p:txBody>
      </p:sp>
      <p:sp>
        <p:nvSpPr>
          <p:cNvPr id="13" name="Content Placeholder 2">
            <a:extLst>
              <a:ext uri="{FF2B5EF4-FFF2-40B4-BE49-F238E27FC236}">
                <a16:creationId xmlns:a16="http://schemas.microsoft.com/office/drawing/2014/main" id="{28E291AD-462A-4DFB-93B2-9B1CE0CE5EA0}"/>
              </a:ext>
            </a:extLst>
          </p:cNvPr>
          <p:cNvSpPr txBox="1">
            <a:spLocks/>
          </p:cNvSpPr>
          <p:nvPr/>
        </p:nvSpPr>
        <p:spPr>
          <a:xfrm>
            <a:off x="892017" y="2145312"/>
            <a:ext cx="10686425" cy="1330036"/>
          </a:xfrm>
          <a:prstGeom prst="rect">
            <a:avLst/>
          </a:prstGeom>
          <a:solidFill>
            <a:srgbClr val="F85E5E"/>
          </a:solidFill>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200" kern="1200" smtClean="0">
                <a:solidFill>
                  <a:schemeClr val="tx1">
                    <a:lumMod val="75000"/>
                    <a:lumOff val="25000"/>
                  </a:schemeClr>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lnSpc>
                <a:spcPct val="100000"/>
              </a:lnSpc>
              <a:spcBef>
                <a:spcPts val="600"/>
              </a:spcBef>
              <a:spcAft>
                <a:spcPts val="0"/>
              </a:spcAft>
            </a:pPr>
            <a:r>
              <a:rPr lang="en-US" sz="3600" b="1" i="1" dirty="0">
                <a:solidFill>
                  <a:schemeClr val="bg1"/>
                </a:solidFill>
                <a:latin typeface="Candara" panose="020E0502030303020204" pitchFamily="34" charset="0"/>
              </a:rPr>
              <a:t>“…I am the way, the truth, and the life: no man cometh unto the Father, but by me” </a:t>
            </a:r>
            <a:r>
              <a:rPr lang="en-US" sz="3600" dirty="0">
                <a:solidFill>
                  <a:schemeClr val="bg1"/>
                </a:solidFill>
                <a:latin typeface="Candara" panose="020E0502030303020204" pitchFamily="34" charset="0"/>
              </a:rPr>
              <a:t>- John 14:6</a:t>
            </a:r>
          </a:p>
        </p:txBody>
      </p:sp>
      <p:sp>
        <p:nvSpPr>
          <p:cNvPr id="14" name="Content Placeholder 2">
            <a:extLst>
              <a:ext uri="{FF2B5EF4-FFF2-40B4-BE49-F238E27FC236}">
                <a16:creationId xmlns:a16="http://schemas.microsoft.com/office/drawing/2014/main" id="{A9C10C13-A31B-4E14-85EA-7C29D159AEA6}"/>
              </a:ext>
            </a:extLst>
          </p:cNvPr>
          <p:cNvSpPr txBox="1">
            <a:spLocks/>
          </p:cNvSpPr>
          <p:nvPr/>
        </p:nvSpPr>
        <p:spPr>
          <a:xfrm>
            <a:off x="892017" y="3776264"/>
            <a:ext cx="10686425" cy="2656863"/>
          </a:xfrm>
          <a:prstGeom prst="rect">
            <a:avLst/>
          </a:prstGeom>
          <a:solidFill>
            <a:srgbClr val="F85E5E"/>
          </a:solidFill>
        </p:spPr>
        <p:txBody>
          <a:bodyPr vert="horz" lIns="91440" tIns="45720" rIns="91440" bIns="45720" rtlCol="0">
            <a:normAutofit lnSpcReduction="10000"/>
          </a:bodyPr>
          <a:lstStyle>
            <a:lvl1pPr marL="0" indent="0" algn="l" defTabSz="914400" rtl="0" eaLnBrk="1" latinLnBrk="0" hangingPunct="1">
              <a:lnSpc>
                <a:spcPct val="150000"/>
              </a:lnSpc>
              <a:spcBef>
                <a:spcPts val="1000"/>
              </a:spcBef>
              <a:spcAft>
                <a:spcPts val="1200"/>
              </a:spcAft>
              <a:buFontTx/>
              <a:buNone/>
              <a:defRPr lang="en-US" sz="1200" kern="1200" smtClean="0">
                <a:solidFill>
                  <a:schemeClr val="tx1">
                    <a:lumMod val="75000"/>
                    <a:lumOff val="25000"/>
                  </a:schemeClr>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lnSpc>
                <a:spcPct val="100000"/>
              </a:lnSpc>
              <a:spcBef>
                <a:spcPts val="600"/>
              </a:spcBef>
              <a:spcAft>
                <a:spcPts val="0"/>
              </a:spcAft>
            </a:pPr>
            <a:r>
              <a:rPr lang="en-US" sz="3600" b="1" i="1" dirty="0">
                <a:solidFill>
                  <a:schemeClr val="bg1"/>
                </a:solidFill>
                <a:latin typeface="Candara" panose="020E0502030303020204" pitchFamily="34" charset="0"/>
              </a:rPr>
              <a:t>“Enter ye in at the strait gate: for wide is the gate, and broad is the way, that leadeth to destruction, and many there be which go in thereat: Because strait is the gate, and narrow is the way, which leadeth unto life, and few there be that find It </a:t>
            </a:r>
            <a:r>
              <a:rPr lang="en-US" sz="3600" dirty="0">
                <a:solidFill>
                  <a:schemeClr val="bg1"/>
                </a:solidFill>
                <a:latin typeface="Candara" panose="020E0502030303020204" pitchFamily="34" charset="0"/>
              </a:rPr>
              <a:t>- Matthew 7:13-14</a:t>
            </a:r>
          </a:p>
        </p:txBody>
      </p:sp>
      <p:sp>
        <p:nvSpPr>
          <p:cNvPr id="7" name="Rectangle 6">
            <a:extLst>
              <a:ext uri="{FF2B5EF4-FFF2-40B4-BE49-F238E27FC236}">
                <a16:creationId xmlns:a16="http://schemas.microsoft.com/office/drawing/2014/main" id="{CE0DFC72-901F-4258-BCFA-45815A9F1AAA}"/>
              </a:ext>
            </a:extLst>
          </p:cNvPr>
          <p:cNvSpPr/>
          <p:nvPr/>
        </p:nvSpPr>
        <p:spPr>
          <a:xfrm rot="16200000">
            <a:off x="-2436458" y="3762277"/>
            <a:ext cx="5452134" cy="646331"/>
          </a:xfrm>
          <a:prstGeom prst="rect">
            <a:avLst/>
          </a:prstGeom>
          <a:noFill/>
        </p:spPr>
        <p:txBody>
          <a:bodyPr wrap="none" lIns="91440" tIns="45720" rIns="91440" bIns="45720">
            <a:spAutoFit/>
          </a:bodyPr>
          <a:lstStyle/>
          <a:p>
            <a:pPr algn="ctr"/>
            <a:r>
              <a:rPr lang="en-US" sz="3600" b="1" cap="none" spc="0" dirty="0">
                <a:ln w="6600">
                  <a:solidFill>
                    <a:schemeClr val="accent2"/>
                  </a:solidFill>
                  <a:prstDash val="solid"/>
                </a:ln>
                <a:solidFill>
                  <a:srgbClr val="FF0000"/>
                </a:solidFill>
                <a:effectLst>
                  <a:outerShdw dist="38100" dir="2700000" algn="tl" rotWithShape="0">
                    <a:schemeClr val="accent2"/>
                  </a:outerShdw>
                </a:effectLst>
              </a:rPr>
              <a:t>Re</a:t>
            </a:r>
            <a:r>
              <a:rPr lang="en-US" sz="3600" b="1" dirty="0">
                <a:ln w="6600">
                  <a:solidFill>
                    <a:schemeClr val="accent2"/>
                  </a:solidFill>
                  <a:prstDash val="solid"/>
                </a:ln>
                <a:solidFill>
                  <a:srgbClr val="FF0000"/>
                </a:solidFill>
                <a:effectLst>
                  <a:outerShdw dist="38100" dir="2700000" algn="tl" rotWithShape="0">
                    <a:schemeClr val="accent2"/>
                  </a:outerShdw>
                </a:effectLst>
              </a:rPr>
              <a:t>member These Words</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
        <p:nvSpPr>
          <p:cNvPr id="8" name="Arrow: Bent 7">
            <a:extLst>
              <a:ext uri="{FF2B5EF4-FFF2-40B4-BE49-F238E27FC236}">
                <a16:creationId xmlns:a16="http://schemas.microsoft.com/office/drawing/2014/main" id="{BBA2B90B-9FCC-46AD-8EFC-0BAC49410DF2}"/>
              </a:ext>
            </a:extLst>
          </p:cNvPr>
          <p:cNvSpPr/>
          <p:nvPr/>
        </p:nvSpPr>
        <p:spPr>
          <a:xfrm>
            <a:off x="289609" y="730485"/>
            <a:ext cx="377504" cy="640080"/>
          </a:xfrm>
          <a:prstGeom prst="bent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1400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dissolve">
                                      <p:cBhvr>
                                        <p:cTn id="7" dur="1500"/>
                                        <p:tgtEl>
                                          <p:spTgt spid="1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dissolve">
                                      <p:cBhvr>
                                        <p:cTn id="10" dur="15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1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528331" y="2890530"/>
            <a:ext cx="5867401" cy="1076938"/>
          </a:xfrm>
          <a:solidFill>
            <a:srgbClr val="F85E5E"/>
          </a:solidFill>
        </p:spPr>
        <p:txBody>
          <a:bodyPr/>
          <a:lstStyle/>
          <a:p>
            <a:pPr algn="ctr">
              <a:defRPr/>
            </a:pPr>
            <a:r>
              <a:rPr lang="en-US" altLang="en-US" sz="3600" b="1" i="1" dirty="0">
                <a:solidFill>
                  <a:schemeClr val="bg1"/>
                </a:solidFill>
                <a:effectLst>
                  <a:glow rad="38100">
                    <a:schemeClr val="bg1">
                      <a:lumMod val="65000"/>
                      <a:lumOff val="35000"/>
                      <a:alpha val="40000"/>
                    </a:schemeClr>
                  </a:glow>
                </a:effectLst>
                <a:latin typeface="Candara" panose="020E0502030303020204" pitchFamily="34" charset="0"/>
              </a:rPr>
              <a:t>“…WHAT SHALL WE DO?” </a:t>
            </a:r>
            <a:br>
              <a:rPr lang="en-US" altLang="en-US" sz="1800" b="1" i="1" dirty="0">
                <a:solidFill>
                  <a:schemeClr val="bg1"/>
                </a:solidFill>
                <a:effectLst>
                  <a:glow rad="38100">
                    <a:schemeClr val="bg1">
                      <a:lumMod val="65000"/>
                      <a:lumOff val="35000"/>
                      <a:alpha val="40000"/>
                    </a:schemeClr>
                  </a:glow>
                </a:effectLst>
                <a:latin typeface="Candara" panose="020E0502030303020204" pitchFamily="34" charset="0"/>
              </a:rPr>
            </a:br>
            <a:r>
              <a:rPr lang="en-US" altLang="en-US" sz="2400" b="1" i="1" dirty="0">
                <a:solidFill>
                  <a:schemeClr val="bg1"/>
                </a:solidFill>
                <a:effectLst>
                  <a:glow rad="38100">
                    <a:schemeClr val="bg1">
                      <a:lumMod val="65000"/>
                      <a:lumOff val="35000"/>
                      <a:alpha val="40000"/>
                    </a:schemeClr>
                  </a:glow>
                </a:effectLst>
                <a:latin typeface="Candara" panose="020E0502030303020204" pitchFamily="34" charset="0"/>
              </a:rPr>
              <a:t>ACTS 2:38</a:t>
            </a:r>
            <a:r>
              <a:rPr lang="en-US" altLang="en-US" sz="2400" b="1" dirty="0">
                <a:solidFill>
                  <a:schemeClr val="bg1"/>
                </a:solidFill>
                <a:effectLst>
                  <a:glow rad="38100">
                    <a:schemeClr val="bg1">
                      <a:lumMod val="65000"/>
                      <a:lumOff val="35000"/>
                      <a:alpha val="40000"/>
                    </a:schemeClr>
                  </a:glo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521320" y="725878"/>
            <a:ext cx="8803780" cy="5406242"/>
          </a:xfrm>
          <a:solidFill>
            <a:srgbClr val="F85E5E"/>
          </a:solidFill>
        </p:spPr>
        <p:txBody>
          <a:bodyPr anchor="t">
            <a:normAutofit fontScale="92500" lnSpcReduction="20000"/>
          </a:bodyPr>
          <a:lstStyle/>
          <a:p>
            <a:pPr marL="45720" indent="0">
              <a:lnSpc>
                <a:spcPct val="120000"/>
              </a:lnSpc>
              <a:spcBef>
                <a:spcPts val="0"/>
              </a:spcBef>
              <a:spcAft>
                <a:spcPts val="0"/>
              </a:spcAft>
              <a:buFont typeface="Arial" panose="020B0604020202020204" pitchFamily="34" charset="0"/>
              <a:buNone/>
              <a:defRPr/>
            </a:pPr>
            <a:r>
              <a:rPr lang="en-US" altLang="en-US" sz="39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2">
              <a:lnSpc>
                <a:spcPct val="120000"/>
              </a:lnSpc>
              <a:spcBef>
                <a:spcPts val="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2">
              <a:lnSpc>
                <a:spcPct val="120000"/>
              </a:lnSpc>
              <a:spcBef>
                <a:spcPts val="60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 John 8:24</a:t>
            </a:r>
          </a:p>
          <a:p>
            <a:pPr lvl="2">
              <a:lnSpc>
                <a:spcPct val="120000"/>
              </a:lnSpc>
              <a:spcBef>
                <a:spcPts val="60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 Acts 17:30</a:t>
            </a:r>
          </a:p>
          <a:p>
            <a:pPr lvl="2">
              <a:lnSpc>
                <a:spcPct val="120000"/>
              </a:lnSpc>
              <a:spcBef>
                <a:spcPts val="60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 Matthew 10:34</a:t>
            </a:r>
          </a:p>
          <a:p>
            <a:pPr lvl="2">
              <a:lnSpc>
                <a:spcPct val="120000"/>
              </a:lnSpc>
              <a:spcBef>
                <a:spcPts val="60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be saved – Acts 2:38</a:t>
            </a:r>
          </a:p>
          <a:p>
            <a:pPr marL="45720">
              <a:lnSpc>
                <a:spcPct val="120000"/>
              </a:lnSpc>
              <a:spcBef>
                <a:spcPts val="0"/>
              </a:spcBef>
              <a:spcAft>
                <a:spcPts val="0"/>
              </a:spcAft>
              <a:defRPr/>
            </a:pPr>
            <a:r>
              <a:rPr lang="en-US" altLang="en-US" sz="39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An erring child of God must…</a:t>
            </a:r>
          </a:p>
          <a:p>
            <a:pPr lvl="2">
              <a:lnSpc>
                <a:spcPct val="120000"/>
              </a:lnSpc>
              <a:spcBef>
                <a:spcPts val="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and Pray for Forgiveness – Acts 8:21-23</a:t>
            </a:r>
          </a:p>
          <a:p>
            <a:pPr marL="45720">
              <a:lnSpc>
                <a:spcPct val="120000"/>
              </a:lnSpc>
              <a:spcBef>
                <a:spcPts val="0"/>
              </a:spcBef>
              <a:spcAft>
                <a:spcPts val="0"/>
              </a:spcAft>
              <a:defRPr/>
            </a:pPr>
            <a:r>
              <a:rPr lang="en-US" altLang="en-US" sz="39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900" b="1" i="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900" b="1" i="1" u="sng"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900" b="1" i="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2">
              <a:lnSpc>
                <a:spcPct val="120000"/>
              </a:lnSpc>
              <a:spcBef>
                <a:spcPts val="0"/>
              </a:spcBef>
              <a:spcAft>
                <a:spcPts val="0"/>
              </a:spcAft>
              <a:buFont typeface="Wingdings" panose="05000000000000000000" pitchFamily="2" charset="2"/>
              <a:buChar char="§"/>
              <a:defRPr/>
            </a:pPr>
            <a:r>
              <a:rPr lang="en-US" altLang="en-US" sz="3200" b="1"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par>
                          <p:cTn id="15" fill="hold">
                            <p:stCondLst>
                              <p:cond delay="12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2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EE632-BBA1-4054-9FCB-B3F906F0998E}"/>
              </a:ext>
            </a:extLst>
          </p:cNvPr>
          <p:cNvSpPr>
            <a:spLocks noGrp="1"/>
          </p:cNvSpPr>
          <p:nvPr>
            <p:ph type="title"/>
          </p:nvPr>
        </p:nvSpPr>
        <p:spPr>
          <a:xfrm>
            <a:off x="616018" y="448056"/>
            <a:ext cx="6753433" cy="640080"/>
          </a:xfrm>
        </p:spPr>
        <p:txBody>
          <a:bodyPr>
            <a:noAutofit/>
          </a:bodyPr>
          <a:lstStyle/>
          <a:p>
            <a:r>
              <a:rPr lang="en-US" sz="4000" b="1" dirty="0">
                <a:latin typeface="Candara" panose="020E0502030303020204" pitchFamily="34" charset="0"/>
              </a:rPr>
              <a:t>John 6:66-69</a:t>
            </a:r>
          </a:p>
        </p:txBody>
      </p:sp>
      <p:sp>
        <p:nvSpPr>
          <p:cNvPr id="4" name="Rectangle 3">
            <a:extLst>
              <a:ext uri="{FF2B5EF4-FFF2-40B4-BE49-F238E27FC236}">
                <a16:creationId xmlns:a16="http://schemas.microsoft.com/office/drawing/2014/main" id="{9DDC5DFE-0684-4B8B-A778-2949D28E2462}"/>
              </a:ext>
            </a:extLst>
          </p:cNvPr>
          <p:cNvSpPr/>
          <p:nvPr/>
        </p:nvSpPr>
        <p:spPr>
          <a:xfrm>
            <a:off x="10491538" y="2685447"/>
            <a:ext cx="1074819" cy="423512"/>
          </a:xfrm>
          <a:prstGeom prst="rect">
            <a:avLst/>
          </a:prstGeom>
          <a:solidFill>
            <a:srgbClr val="F8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5CEAE63-9E73-4E9F-8DFE-5D4258E782A6}"/>
              </a:ext>
            </a:extLst>
          </p:cNvPr>
          <p:cNvSpPr/>
          <p:nvPr/>
        </p:nvSpPr>
        <p:spPr>
          <a:xfrm>
            <a:off x="670564" y="3190691"/>
            <a:ext cx="9695846" cy="423512"/>
          </a:xfrm>
          <a:prstGeom prst="rect">
            <a:avLst/>
          </a:prstGeom>
          <a:solidFill>
            <a:srgbClr val="F8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A0A7C6-B1CB-4BDB-9669-90A10BDC9D8B}"/>
              </a:ext>
            </a:extLst>
          </p:cNvPr>
          <p:cNvSpPr>
            <a:spLocks noGrp="1"/>
          </p:cNvSpPr>
          <p:nvPr>
            <p:ph sz="quarter" idx="10"/>
          </p:nvPr>
        </p:nvSpPr>
        <p:spPr>
          <a:xfrm>
            <a:off x="625643" y="1608857"/>
            <a:ext cx="10943922" cy="4801087"/>
          </a:xfrm>
        </p:spPr>
        <p:txBody>
          <a:bodyPr>
            <a:normAutofit/>
          </a:bodyPr>
          <a:lstStyle/>
          <a:p>
            <a:pPr>
              <a:lnSpc>
                <a:spcPct val="100000"/>
              </a:lnSpc>
            </a:pPr>
            <a:r>
              <a:rPr lang="en-US" sz="3200" b="1" i="1" dirty="0">
                <a:latin typeface="Candara" panose="020E0502030303020204" pitchFamily="34" charset="0"/>
              </a:rPr>
              <a:t>“</a:t>
            </a:r>
            <a:r>
              <a:rPr lang="en-US" sz="3200" b="1" i="1" dirty="0">
                <a:solidFill>
                  <a:srgbClr val="FF0000"/>
                </a:solidFill>
                <a:latin typeface="Candara" panose="020E0502030303020204" pitchFamily="34" charset="0"/>
              </a:rPr>
              <a:t>66 </a:t>
            </a:r>
            <a:r>
              <a:rPr lang="en-US" sz="3200" b="1" i="1" dirty="0">
                <a:latin typeface="Candara" panose="020E0502030303020204" pitchFamily="34" charset="0"/>
              </a:rPr>
              <a:t>From that time many of his disciples went back, and walked no more with him. </a:t>
            </a:r>
            <a:r>
              <a:rPr lang="en-US" sz="3200" b="1" i="1" dirty="0">
                <a:solidFill>
                  <a:srgbClr val="FF0000"/>
                </a:solidFill>
                <a:latin typeface="Candara" panose="020E0502030303020204" pitchFamily="34" charset="0"/>
              </a:rPr>
              <a:t>67 </a:t>
            </a:r>
            <a:r>
              <a:rPr lang="en-US" sz="3200" b="1" i="1" dirty="0">
                <a:latin typeface="Candara" panose="020E0502030303020204" pitchFamily="34" charset="0"/>
              </a:rPr>
              <a:t>Then said Jesus unto the twelve, Will ye also go away? </a:t>
            </a:r>
            <a:r>
              <a:rPr lang="en-US" sz="3200" b="1" i="1" dirty="0">
                <a:solidFill>
                  <a:srgbClr val="FF0000"/>
                </a:solidFill>
                <a:latin typeface="Candara" panose="020E0502030303020204" pitchFamily="34" charset="0"/>
              </a:rPr>
              <a:t>68</a:t>
            </a:r>
            <a:r>
              <a:rPr lang="en-US" sz="3200" b="1" i="1" dirty="0">
                <a:latin typeface="Candara" panose="020E0502030303020204" pitchFamily="34" charset="0"/>
              </a:rPr>
              <a:t> Then Simon Peter answered him, Lord, to whom shall we go? thou hast the words of eternal life. </a:t>
            </a:r>
            <a:r>
              <a:rPr lang="en-US" sz="3200" b="1" i="1" dirty="0">
                <a:solidFill>
                  <a:srgbClr val="FF0000"/>
                </a:solidFill>
                <a:latin typeface="Candara" panose="020E0502030303020204" pitchFamily="34" charset="0"/>
              </a:rPr>
              <a:t>69</a:t>
            </a:r>
            <a:r>
              <a:rPr lang="en-US" sz="3200" b="1" i="1" dirty="0">
                <a:latin typeface="Candara" panose="020E0502030303020204" pitchFamily="34" charset="0"/>
              </a:rPr>
              <a:t> And we believe and are sure that thou art that Christ, the Son of the living God”</a:t>
            </a:r>
          </a:p>
        </p:txBody>
      </p:sp>
    </p:spTree>
    <p:extLst>
      <p:ext uri="{BB962C8B-B14F-4D97-AF65-F5344CB8AC3E}">
        <p14:creationId xmlns:p14="http://schemas.microsoft.com/office/powerpoint/2010/main" val="3165912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EE632-BBA1-4054-9FCB-B3F906F0998E}"/>
              </a:ext>
            </a:extLst>
          </p:cNvPr>
          <p:cNvSpPr>
            <a:spLocks noGrp="1"/>
          </p:cNvSpPr>
          <p:nvPr>
            <p:ph type="title"/>
          </p:nvPr>
        </p:nvSpPr>
        <p:spPr>
          <a:xfrm>
            <a:off x="616018" y="448056"/>
            <a:ext cx="6753433" cy="640080"/>
          </a:xfrm>
        </p:spPr>
        <p:txBody>
          <a:bodyPr>
            <a:noAutofit/>
          </a:bodyPr>
          <a:lstStyle/>
          <a:p>
            <a:r>
              <a:rPr lang="en-US" sz="4000" b="1" dirty="0">
                <a:latin typeface="Candara" panose="020E0502030303020204" pitchFamily="34" charset="0"/>
              </a:rPr>
              <a:t>John 14:1-6</a:t>
            </a:r>
          </a:p>
        </p:txBody>
      </p:sp>
      <p:sp>
        <p:nvSpPr>
          <p:cNvPr id="4" name="Rectangle 3">
            <a:extLst>
              <a:ext uri="{FF2B5EF4-FFF2-40B4-BE49-F238E27FC236}">
                <a16:creationId xmlns:a16="http://schemas.microsoft.com/office/drawing/2014/main" id="{9DDC5DFE-0684-4B8B-A778-2949D28E2462}"/>
              </a:ext>
            </a:extLst>
          </p:cNvPr>
          <p:cNvSpPr/>
          <p:nvPr/>
        </p:nvSpPr>
        <p:spPr>
          <a:xfrm>
            <a:off x="9317256" y="4735629"/>
            <a:ext cx="1540040" cy="423512"/>
          </a:xfrm>
          <a:prstGeom prst="rect">
            <a:avLst/>
          </a:prstGeom>
          <a:solidFill>
            <a:srgbClr val="F8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802A473-EBF9-43BA-8019-D2AE2E6C1A34}"/>
              </a:ext>
            </a:extLst>
          </p:cNvPr>
          <p:cNvSpPr/>
          <p:nvPr/>
        </p:nvSpPr>
        <p:spPr>
          <a:xfrm>
            <a:off x="622435" y="5619548"/>
            <a:ext cx="2043764" cy="423513"/>
          </a:xfrm>
          <a:prstGeom prst="rect">
            <a:avLst/>
          </a:prstGeom>
          <a:solidFill>
            <a:srgbClr val="F85E5E"/>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5CEAE63-9E73-4E9F-8DFE-5D4258E782A6}"/>
              </a:ext>
            </a:extLst>
          </p:cNvPr>
          <p:cNvSpPr/>
          <p:nvPr/>
        </p:nvSpPr>
        <p:spPr>
          <a:xfrm>
            <a:off x="622435" y="5176306"/>
            <a:ext cx="10234861" cy="423512"/>
          </a:xfrm>
          <a:prstGeom prst="rect">
            <a:avLst/>
          </a:prstGeom>
          <a:solidFill>
            <a:srgbClr val="F8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A0A7C6-B1CB-4BDB-9669-90A10BDC9D8B}"/>
              </a:ext>
            </a:extLst>
          </p:cNvPr>
          <p:cNvSpPr>
            <a:spLocks noGrp="1"/>
          </p:cNvSpPr>
          <p:nvPr>
            <p:ph sz="quarter" idx="10"/>
          </p:nvPr>
        </p:nvSpPr>
        <p:spPr>
          <a:xfrm>
            <a:off x="625643" y="1608857"/>
            <a:ext cx="10943922" cy="4801087"/>
          </a:xfrm>
        </p:spPr>
        <p:txBody>
          <a:bodyPr>
            <a:normAutofit lnSpcReduction="10000"/>
          </a:bodyPr>
          <a:lstStyle/>
          <a:p>
            <a:pPr>
              <a:lnSpc>
                <a:spcPct val="100000"/>
              </a:lnSpc>
            </a:pPr>
            <a:r>
              <a:rPr lang="en-US" sz="3200" b="1" i="1" dirty="0">
                <a:latin typeface="Candara" panose="020E0502030303020204" pitchFamily="34" charset="0"/>
              </a:rPr>
              <a:t>“</a:t>
            </a:r>
            <a:r>
              <a:rPr lang="en-US" sz="3200" b="1" i="1" dirty="0">
                <a:solidFill>
                  <a:srgbClr val="FF0000"/>
                </a:solidFill>
                <a:latin typeface="Candara" panose="020E0502030303020204" pitchFamily="34" charset="0"/>
              </a:rPr>
              <a:t>1</a:t>
            </a:r>
            <a:r>
              <a:rPr lang="en-US" sz="3200" b="1" i="1" dirty="0">
                <a:latin typeface="Candara" panose="020E0502030303020204" pitchFamily="34" charset="0"/>
              </a:rPr>
              <a:t> Let not your heart be troubled: ye believe in God, believe also in me. </a:t>
            </a:r>
            <a:r>
              <a:rPr lang="en-US" sz="3200" b="1" i="1" dirty="0">
                <a:solidFill>
                  <a:srgbClr val="FF0000"/>
                </a:solidFill>
                <a:latin typeface="Candara" panose="020E0502030303020204" pitchFamily="34" charset="0"/>
              </a:rPr>
              <a:t>2</a:t>
            </a:r>
            <a:r>
              <a:rPr lang="en-US" sz="3200" b="1" i="1" dirty="0">
                <a:latin typeface="Candara" panose="020E0502030303020204" pitchFamily="34" charset="0"/>
              </a:rPr>
              <a:t> In my Father's house are many mansions: if it were not so, I would have told you. I go to prepare a place for you. </a:t>
            </a:r>
            <a:r>
              <a:rPr lang="en-US" sz="3200" b="1" i="1" dirty="0">
                <a:solidFill>
                  <a:srgbClr val="FF0000"/>
                </a:solidFill>
                <a:latin typeface="Candara" panose="020E0502030303020204" pitchFamily="34" charset="0"/>
              </a:rPr>
              <a:t>3</a:t>
            </a:r>
            <a:r>
              <a:rPr lang="en-US" sz="3200" b="1" i="1" dirty="0">
                <a:latin typeface="Candara" panose="020E0502030303020204" pitchFamily="34" charset="0"/>
              </a:rPr>
              <a:t> And if I go and prepare a place for you, I will come again, and receive you unto myself; that where I am, there ye may be also. </a:t>
            </a:r>
            <a:r>
              <a:rPr lang="en-US" sz="3200" b="1" i="1" dirty="0">
                <a:solidFill>
                  <a:srgbClr val="FF0000"/>
                </a:solidFill>
                <a:latin typeface="Candara" panose="020E0502030303020204" pitchFamily="34" charset="0"/>
              </a:rPr>
              <a:t>4</a:t>
            </a:r>
            <a:r>
              <a:rPr lang="en-US" sz="3200" b="1" i="1" dirty="0">
                <a:latin typeface="Candara" panose="020E0502030303020204" pitchFamily="34" charset="0"/>
              </a:rPr>
              <a:t> And whither I go ye know, and the way ye know. </a:t>
            </a:r>
            <a:r>
              <a:rPr lang="en-US" sz="3200" b="1" i="1" dirty="0">
                <a:solidFill>
                  <a:srgbClr val="FF0000"/>
                </a:solidFill>
                <a:latin typeface="Candara" panose="020E0502030303020204" pitchFamily="34" charset="0"/>
              </a:rPr>
              <a:t>5</a:t>
            </a:r>
            <a:r>
              <a:rPr lang="en-US" sz="3200" b="1" i="1" dirty="0">
                <a:latin typeface="Candara" panose="020E0502030303020204" pitchFamily="34" charset="0"/>
              </a:rPr>
              <a:t> Thomas saith unto him, Lord, we know not whither thou </a:t>
            </a:r>
            <a:r>
              <a:rPr lang="en-US" sz="3200" b="1" i="1" dirty="0" err="1">
                <a:latin typeface="Candara" panose="020E0502030303020204" pitchFamily="34" charset="0"/>
              </a:rPr>
              <a:t>goest</a:t>
            </a:r>
            <a:r>
              <a:rPr lang="en-US" sz="3200" b="1" i="1" dirty="0">
                <a:latin typeface="Candara" panose="020E0502030303020204" pitchFamily="34" charset="0"/>
              </a:rPr>
              <a:t>; and how can we know the way? </a:t>
            </a:r>
            <a:r>
              <a:rPr lang="en-US" sz="3200" b="1" i="1" dirty="0">
                <a:solidFill>
                  <a:srgbClr val="FF0000"/>
                </a:solidFill>
                <a:latin typeface="Candara" panose="020E0502030303020204" pitchFamily="34" charset="0"/>
              </a:rPr>
              <a:t>6</a:t>
            </a:r>
            <a:r>
              <a:rPr lang="en-US" sz="3200" b="1" i="1" dirty="0">
                <a:latin typeface="Candara" panose="020E0502030303020204" pitchFamily="34" charset="0"/>
              </a:rPr>
              <a:t> Jesus saith unto him, I am the way, the truth, and the life: no man cometh unto the Father, but by me”</a:t>
            </a:r>
          </a:p>
        </p:txBody>
      </p:sp>
    </p:spTree>
    <p:extLst>
      <p:ext uri="{BB962C8B-B14F-4D97-AF65-F5344CB8AC3E}">
        <p14:creationId xmlns:p14="http://schemas.microsoft.com/office/powerpoint/2010/main" val="1124656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250"/>
                                        <p:tgtEl>
                                          <p:spTgt spid="7"/>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13795" y="448056"/>
            <a:ext cx="6784531" cy="640080"/>
          </a:xfrm>
        </p:spPr>
        <p:txBody>
          <a:bodyPr>
            <a:noAutofit/>
          </a:bodyPr>
          <a:lstStyle/>
          <a:p>
            <a:r>
              <a:rPr lang="en-US" sz="4000" b="1" dirty="0">
                <a:latin typeface="Candara" panose="020E0502030303020204" pitchFamily="34" charset="0"/>
                <a:cs typeface="Segoe UI Light" panose="020B0502040204020203" pitchFamily="34" charset="0"/>
              </a:rPr>
              <a:t>Introduction</a:t>
            </a:r>
          </a:p>
        </p:txBody>
      </p:sp>
      <p:sp>
        <p:nvSpPr>
          <p:cNvPr id="38" name="Content Placeholder 17"/>
          <p:cNvSpPr txBox="1">
            <a:spLocks/>
          </p:cNvSpPr>
          <p:nvPr/>
        </p:nvSpPr>
        <p:spPr>
          <a:xfrm>
            <a:off x="613794" y="1591436"/>
            <a:ext cx="10984648" cy="4799258"/>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600"/>
              </a:spcBef>
              <a:spcAft>
                <a:spcPts val="0"/>
              </a:spcAft>
              <a:buNone/>
              <a:defRPr/>
            </a:pPr>
            <a:r>
              <a:rPr lang="en-US" sz="3200" b="1" dirty="0">
                <a:latin typeface="Candara" panose="020E0502030303020204" pitchFamily="34" charset="0"/>
                <a:cs typeface="Segoe UI" panose="020B0502040204020203" pitchFamily="34" charset="0"/>
              </a:rPr>
              <a:t>The false idea of different roads to heaven is not new</a:t>
            </a:r>
          </a:p>
          <a:p>
            <a:pPr lvl="1">
              <a:lnSpc>
                <a:spcPct val="100000"/>
              </a:lnSpc>
              <a:spcBef>
                <a:spcPts val="600"/>
              </a:spcBef>
              <a:spcAft>
                <a:spcPts val="0"/>
              </a:spcAft>
              <a:buFont typeface="Wingdings" panose="05000000000000000000" pitchFamily="2" charset="2"/>
              <a:buChar char="§"/>
              <a:defRPr/>
            </a:pPr>
            <a:r>
              <a:rPr lang="en-US" sz="2400" dirty="0">
                <a:latin typeface="Candara" panose="020E0502030303020204" pitchFamily="34" charset="0"/>
                <a:cs typeface="Segoe UI" panose="020B0502040204020203" pitchFamily="34" charset="0"/>
              </a:rPr>
              <a:t>Romans 10:1-11</a:t>
            </a:r>
          </a:p>
          <a:p>
            <a:pPr marL="0" lvl="0" indent="0">
              <a:lnSpc>
                <a:spcPct val="100000"/>
              </a:lnSpc>
              <a:spcBef>
                <a:spcPts val="600"/>
              </a:spcBef>
              <a:spcAft>
                <a:spcPts val="0"/>
              </a:spcAft>
              <a:buNone/>
              <a:defRPr/>
            </a:pPr>
            <a:r>
              <a:rPr lang="en-US" sz="3200" b="1" dirty="0">
                <a:latin typeface="Candara" panose="020E0502030303020204" pitchFamily="34" charset="0"/>
                <a:cs typeface="Segoe UI" panose="020B0502040204020203" pitchFamily="34" charset="0"/>
              </a:rPr>
              <a:t>Proponents of this idea today express the feeling that no religious system or group has a monopoly on truth</a:t>
            </a:r>
          </a:p>
          <a:p>
            <a:pPr>
              <a:lnSpc>
                <a:spcPct val="100000"/>
              </a:lnSpc>
              <a:spcBef>
                <a:spcPts val="600"/>
              </a:spcBef>
              <a:spcAft>
                <a:spcPts val="0"/>
              </a:spcAft>
              <a:buFont typeface="Wingdings" panose="05000000000000000000" pitchFamily="2" charset="2"/>
              <a:buChar char="§"/>
              <a:defRPr/>
            </a:pPr>
            <a:r>
              <a:rPr lang="en-US" sz="2800" dirty="0">
                <a:latin typeface="Candara" panose="020E0502030303020204" pitchFamily="34" charset="0"/>
                <a:cs typeface="Segoe UI" panose="020B0502040204020203" pitchFamily="34" charset="0"/>
              </a:rPr>
              <a:t>They say it does not matter what church you are a member of</a:t>
            </a:r>
          </a:p>
          <a:p>
            <a:pPr lvl="1">
              <a:lnSpc>
                <a:spcPct val="100000"/>
              </a:lnSpc>
              <a:spcBef>
                <a:spcPts val="600"/>
              </a:spcBef>
              <a:spcAft>
                <a:spcPts val="0"/>
              </a:spcAft>
              <a:buFont typeface="Wingdings" panose="05000000000000000000" pitchFamily="2" charset="2"/>
              <a:buChar char="§"/>
              <a:defRPr/>
            </a:pPr>
            <a:r>
              <a:rPr lang="en-US" sz="2400" dirty="0">
                <a:latin typeface="Candara" panose="020E0502030303020204" pitchFamily="34" charset="0"/>
                <a:cs typeface="Segoe UI" panose="020B0502040204020203" pitchFamily="34" charset="0"/>
              </a:rPr>
              <a:t>The “one church is good as another” approach</a:t>
            </a:r>
          </a:p>
          <a:p>
            <a:pPr>
              <a:lnSpc>
                <a:spcPct val="100000"/>
              </a:lnSpc>
              <a:spcBef>
                <a:spcPts val="600"/>
              </a:spcBef>
              <a:spcAft>
                <a:spcPts val="0"/>
              </a:spcAft>
              <a:buFont typeface="Wingdings" panose="05000000000000000000" pitchFamily="2" charset="2"/>
              <a:buChar char="§"/>
              <a:defRPr/>
            </a:pPr>
            <a:r>
              <a:rPr lang="en-US" sz="2800" dirty="0">
                <a:latin typeface="Candara" panose="020E0502030303020204" pitchFamily="34" charset="0"/>
                <a:cs typeface="Segoe UI" panose="020B0502040204020203" pitchFamily="34" charset="0"/>
              </a:rPr>
              <a:t>They claim God can be reached through any number of religions</a:t>
            </a:r>
          </a:p>
          <a:p>
            <a:pPr marL="0" indent="0">
              <a:lnSpc>
                <a:spcPct val="100000"/>
              </a:lnSpc>
              <a:spcBef>
                <a:spcPts val="600"/>
              </a:spcBef>
              <a:spcAft>
                <a:spcPts val="0"/>
              </a:spcAft>
              <a:buNone/>
              <a:defRPr/>
            </a:pPr>
            <a:r>
              <a:rPr lang="en-US" sz="3200" b="1" dirty="0">
                <a:latin typeface="Candara" panose="020E0502030303020204" pitchFamily="34" charset="0"/>
                <a:cs typeface="Segoe UI" panose="020B0502040204020203" pitchFamily="34" charset="0"/>
              </a:rPr>
              <a:t>This view is not found in the Bible</a:t>
            </a:r>
          </a:p>
          <a:p>
            <a:pPr marL="0" indent="0">
              <a:lnSpc>
                <a:spcPct val="100000"/>
              </a:lnSpc>
              <a:spcBef>
                <a:spcPts val="600"/>
              </a:spcBef>
              <a:spcAft>
                <a:spcPts val="0"/>
              </a:spcAft>
              <a:buNone/>
              <a:defRPr/>
            </a:pPr>
            <a:r>
              <a:rPr lang="en-US" sz="3200" b="1" dirty="0">
                <a:latin typeface="Candara" panose="020E0502030303020204" pitchFamily="34" charset="0"/>
                <a:cs typeface="Segoe UI" panose="020B0502040204020203" pitchFamily="34" charset="0"/>
              </a:rPr>
              <a:t>We will consider what the Bible teaches</a:t>
            </a:r>
            <a:r>
              <a:rPr lang="en-US" sz="3200" b="1">
                <a:latin typeface="Candara" panose="020E0502030303020204" pitchFamily="34" charset="0"/>
                <a:cs typeface="Segoe UI" panose="020B0502040204020203" pitchFamily="34" charset="0"/>
              </a:rPr>
              <a:t>, that shows </a:t>
            </a:r>
            <a:r>
              <a:rPr lang="en-US" sz="3200" b="1" dirty="0">
                <a:latin typeface="Candara" panose="020E0502030303020204" pitchFamily="34" charset="0"/>
                <a:cs typeface="Segoe UI" panose="020B0502040204020203" pitchFamily="34" charset="0"/>
              </a:rPr>
              <a:t>this view to be wrong</a:t>
            </a:r>
          </a:p>
          <a:p>
            <a:pPr lvl="1">
              <a:lnSpc>
                <a:spcPct val="100000"/>
              </a:lnSpc>
              <a:spcBef>
                <a:spcPts val="600"/>
              </a:spcBef>
              <a:spcAft>
                <a:spcPts val="0"/>
              </a:spcAft>
              <a:buFont typeface="Wingdings" panose="05000000000000000000" pitchFamily="2" charset="2"/>
              <a:buChar char="§"/>
              <a:defRPr/>
            </a:pPr>
            <a:endParaRPr lang="en-US" sz="3200" b="1" dirty="0">
              <a:latin typeface="Candara" panose="020E0502030303020204" pitchFamily="34" charset="0"/>
              <a:cs typeface="Segoe UI" panose="020B0502040204020203"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250"/>
                                        <p:tgtEl>
                                          <p:spTgt spid="38">
                                            <p:txEl>
                                              <p:pRg st="0" end="0"/>
                                            </p:txEl>
                                          </p:spTgt>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38">
                                            <p:txEl>
                                              <p:pRg st="1" end="1"/>
                                            </p:txEl>
                                          </p:spTgt>
                                        </p:tgtEl>
                                        <p:attrNameLst>
                                          <p:attrName>style.visibility</p:attrName>
                                        </p:attrNameLst>
                                      </p:cBhvr>
                                      <p:to>
                                        <p:strVal val="visible"/>
                                      </p:to>
                                    </p:set>
                                    <p:animEffect transition="in" filter="fade">
                                      <p:cBhvr>
                                        <p:cTn id="11" dur="1250"/>
                                        <p:tgtEl>
                                          <p:spTgt spid="3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8">
                                            <p:txEl>
                                              <p:pRg st="2" end="2"/>
                                            </p:txEl>
                                          </p:spTgt>
                                        </p:tgtEl>
                                        <p:attrNameLst>
                                          <p:attrName>style.visibility</p:attrName>
                                        </p:attrNameLst>
                                      </p:cBhvr>
                                      <p:to>
                                        <p:strVal val="visible"/>
                                      </p:to>
                                    </p:set>
                                    <p:animEffect transition="in" filter="fade">
                                      <p:cBhvr>
                                        <p:cTn id="16" dur="1250"/>
                                        <p:tgtEl>
                                          <p:spTgt spid="3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8">
                                            <p:txEl>
                                              <p:pRg st="3" end="3"/>
                                            </p:txEl>
                                          </p:spTgt>
                                        </p:tgtEl>
                                        <p:attrNameLst>
                                          <p:attrName>style.visibility</p:attrName>
                                        </p:attrNameLst>
                                      </p:cBhvr>
                                      <p:to>
                                        <p:strVal val="visible"/>
                                      </p:to>
                                    </p:set>
                                    <p:animEffect transition="in" filter="fade">
                                      <p:cBhvr>
                                        <p:cTn id="21" dur="1250"/>
                                        <p:tgtEl>
                                          <p:spTgt spid="38">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8">
                                            <p:txEl>
                                              <p:pRg st="4" end="4"/>
                                            </p:txEl>
                                          </p:spTgt>
                                        </p:tgtEl>
                                        <p:attrNameLst>
                                          <p:attrName>style.visibility</p:attrName>
                                        </p:attrNameLst>
                                      </p:cBhvr>
                                      <p:to>
                                        <p:strVal val="visible"/>
                                      </p:to>
                                    </p:set>
                                    <p:animEffect transition="in" filter="fade">
                                      <p:cBhvr>
                                        <p:cTn id="26" dur="1250"/>
                                        <p:tgtEl>
                                          <p:spTgt spid="3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8">
                                            <p:txEl>
                                              <p:pRg st="5" end="5"/>
                                            </p:txEl>
                                          </p:spTgt>
                                        </p:tgtEl>
                                        <p:attrNameLst>
                                          <p:attrName>style.visibility</p:attrName>
                                        </p:attrNameLst>
                                      </p:cBhvr>
                                      <p:to>
                                        <p:strVal val="visible"/>
                                      </p:to>
                                    </p:set>
                                    <p:animEffect transition="in" filter="fade">
                                      <p:cBhvr>
                                        <p:cTn id="31" dur="1250"/>
                                        <p:tgtEl>
                                          <p:spTgt spid="38">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8">
                                            <p:txEl>
                                              <p:pRg st="6" end="6"/>
                                            </p:txEl>
                                          </p:spTgt>
                                        </p:tgtEl>
                                        <p:attrNameLst>
                                          <p:attrName>style.visibility</p:attrName>
                                        </p:attrNameLst>
                                      </p:cBhvr>
                                      <p:to>
                                        <p:strVal val="visible"/>
                                      </p:to>
                                    </p:set>
                                    <p:animEffect transition="in" filter="fade">
                                      <p:cBhvr>
                                        <p:cTn id="36" dur="1250"/>
                                        <p:tgtEl>
                                          <p:spTgt spid="38">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8">
                                            <p:txEl>
                                              <p:pRg st="7" end="7"/>
                                            </p:txEl>
                                          </p:spTgt>
                                        </p:tgtEl>
                                        <p:attrNameLst>
                                          <p:attrName>style.visibility</p:attrName>
                                        </p:attrNameLst>
                                      </p:cBhvr>
                                      <p:to>
                                        <p:strVal val="visible"/>
                                      </p:to>
                                    </p:set>
                                    <p:animEffect transition="in" filter="fade">
                                      <p:cBhvr>
                                        <p:cTn id="41" dur="1250"/>
                                        <p:tgtEl>
                                          <p:spTgt spid="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Ignores &amp; Denies The Claim of Jesus In John 14:6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19928" y="1449566"/>
            <a:ext cx="10998824" cy="5141734"/>
          </a:xfrm>
        </p:spPr>
        <p:txBody>
          <a:bodyPr>
            <a:normAutofit fontScale="92500" lnSpcReduction="10000"/>
          </a:bodyPr>
          <a:lstStyle/>
          <a:p>
            <a:pPr>
              <a:spcBef>
                <a:spcPts val="0"/>
              </a:spcBef>
              <a:spcAft>
                <a:spcPts val="0"/>
              </a:spcAft>
            </a:pPr>
            <a:r>
              <a:rPr lang="en-US" sz="3200" b="1" dirty="0">
                <a:latin typeface="Candara" panose="020E0502030303020204" pitchFamily="34" charset="0"/>
              </a:rPr>
              <a:t>There is no way to enter heaven except though Jesus Christ</a:t>
            </a:r>
          </a:p>
          <a:p>
            <a:pPr marL="685800" lvl="1" indent="-457200">
              <a:lnSpc>
                <a:spcPct val="100000"/>
              </a:lnSpc>
              <a:spcBef>
                <a:spcPts val="0"/>
              </a:spcBef>
              <a:buFont typeface="Wingdings" panose="05000000000000000000" pitchFamily="2" charset="2"/>
              <a:buChar char="§"/>
            </a:pPr>
            <a:r>
              <a:rPr lang="en-US" sz="2800" dirty="0">
                <a:latin typeface="Candara" panose="020E0502030303020204" pitchFamily="34" charset="0"/>
              </a:rPr>
              <a:t>John 8:24, 31-32; 6:66-69</a:t>
            </a:r>
          </a:p>
          <a:p>
            <a:pPr>
              <a:lnSpc>
                <a:spcPct val="100000"/>
              </a:lnSpc>
              <a:spcBef>
                <a:spcPts val="600"/>
              </a:spcBef>
              <a:spcAft>
                <a:spcPts val="0"/>
              </a:spcAft>
            </a:pPr>
            <a:r>
              <a:rPr lang="en-US" sz="3200" b="1" dirty="0">
                <a:latin typeface="Candara" panose="020E0502030303020204" pitchFamily="34" charset="0"/>
              </a:rPr>
              <a:t>For Jesus to be our Savior, we must hear and obey His word</a:t>
            </a:r>
          </a:p>
          <a:p>
            <a:pPr marL="685800" lvl="1"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John 14:15; 15:14 </a:t>
            </a:r>
          </a:p>
          <a:p>
            <a:pPr>
              <a:lnSpc>
                <a:spcPct val="100000"/>
              </a:lnSpc>
              <a:spcBef>
                <a:spcPts val="600"/>
              </a:spcBef>
              <a:spcAft>
                <a:spcPts val="0"/>
              </a:spcAft>
            </a:pPr>
            <a:r>
              <a:rPr lang="en-US" sz="3200" b="1" dirty="0">
                <a:latin typeface="Candara" panose="020E0502030303020204" pitchFamily="34" charset="0"/>
              </a:rPr>
              <a:t>To be a be a recipient of salvation through Jesus we must be a member of His church that He built </a:t>
            </a:r>
            <a:r>
              <a:rPr lang="en-US" sz="3200" dirty="0">
                <a:latin typeface="Candara" panose="020E0502030303020204" pitchFamily="34" charset="0"/>
              </a:rPr>
              <a:t>- Matthew 16:18</a:t>
            </a:r>
          </a:p>
          <a:p>
            <a:pPr marL="685800" lvl="1" indent="-457200">
              <a:lnSpc>
                <a:spcPct val="120000"/>
              </a:lnSpc>
              <a:spcBef>
                <a:spcPts val="600"/>
              </a:spcBef>
              <a:spcAft>
                <a:spcPts val="0"/>
              </a:spcAft>
              <a:buFont typeface="Wingdings" panose="05000000000000000000" pitchFamily="2" charset="2"/>
              <a:buChar char="§"/>
            </a:pPr>
            <a:r>
              <a:rPr lang="en-US" sz="2800" dirty="0">
                <a:latin typeface="Candara" panose="020E0502030303020204" pitchFamily="34" charset="0"/>
              </a:rPr>
              <a:t>The church is His body - Ephesians 1:22-23</a:t>
            </a:r>
          </a:p>
          <a:p>
            <a:pPr marL="685800" lvl="1" indent="-457200">
              <a:lnSpc>
                <a:spcPct val="120000"/>
              </a:lnSpc>
              <a:spcBef>
                <a:spcPts val="600"/>
              </a:spcBef>
              <a:spcAft>
                <a:spcPts val="0"/>
              </a:spcAft>
              <a:buFont typeface="Wingdings" panose="05000000000000000000" pitchFamily="2" charset="2"/>
              <a:buChar char="§"/>
            </a:pPr>
            <a:r>
              <a:rPr lang="en-US" sz="2800" dirty="0">
                <a:latin typeface="Candara" panose="020E0502030303020204" pitchFamily="34" charset="0"/>
              </a:rPr>
              <a:t>Salvation is in Christ, in His body - Galatians 3:26-27; 1 Corinthians 12:13</a:t>
            </a:r>
          </a:p>
          <a:p>
            <a:pPr marL="685800" lvl="1" indent="-457200">
              <a:lnSpc>
                <a:spcPct val="120000"/>
              </a:lnSpc>
              <a:spcBef>
                <a:spcPts val="600"/>
              </a:spcBef>
              <a:spcAft>
                <a:spcPts val="0"/>
              </a:spcAft>
              <a:buFont typeface="Wingdings" panose="05000000000000000000" pitchFamily="2" charset="2"/>
              <a:buChar char="§"/>
            </a:pPr>
            <a:r>
              <a:rPr lang="en-US" sz="2800" dirty="0">
                <a:latin typeface="Candara" panose="020E0502030303020204" pitchFamily="34" charset="0"/>
              </a:rPr>
              <a:t>One must be in the one true church to be saved - Ephesians 4:4-6</a:t>
            </a:r>
          </a:p>
          <a:p>
            <a:pPr marL="685800" lvl="1" indent="-457200">
              <a:lnSpc>
                <a:spcPct val="120000"/>
              </a:lnSpc>
              <a:spcBef>
                <a:spcPts val="600"/>
              </a:spcBef>
              <a:spcAft>
                <a:spcPts val="0"/>
              </a:spcAft>
              <a:buFont typeface="Wingdings" panose="05000000000000000000" pitchFamily="2" charset="2"/>
              <a:buChar char="§"/>
            </a:pPr>
            <a:r>
              <a:rPr lang="en-US" sz="2800" dirty="0">
                <a:latin typeface="Candara" panose="020E0502030303020204" pitchFamily="34" charset="0"/>
              </a:rPr>
              <a:t>Members are </a:t>
            </a:r>
            <a:r>
              <a:rPr lang="en-US" sz="2800" b="1" i="1" dirty="0">
                <a:latin typeface="Candara" panose="020E0502030303020204" pitchFamily="34" charset="0"/>
              </a:rPr>
              <a:t>“sanctified in Christ, called to be saints” </a:t>
            </a:r>
            <a:r>
              <a:rPr lang="en-US" sz="2800" dirty="0">
                <a:latin typeface="Candara" panose="020E0502030303020204" pitchFamily="34" charset="0"/>
              </a:rPr>
              <a:t>- 1 Corinthians 1:2</a:t>
            </a:r>
          </a:p>
        </p:txBody>
      </p:sp>
      <p:sp>
        <p:nvSpPr>
          <p:cNvPr id="5" name="Arrow: Bent 4">
            <a:extLst>
              <a:ext uri="{FF2B5EF4-FFF2-40B4-BE49-F238E27FC236}">
                <a16:creationId xmlns:a16="http://schemas.microsoft.com/office/drawing/2014/main" id="{40E064B6-6F62-435A-8AF7-297637EFDC4E}"/>
              </a:ext>
            </a:extLst>
          </p:cNvPr>
          <p:cNvSpPr/>
          <p:nvPr/>
        </p:nvSpPr>
        <p:spPr>
          <a:xfrm>
            <a:off x="289609" y="730485"/>
            <a:ext cx="377504" cy="640080"/>
          </a:xfrm>
          <a:prstGeom prst="bentArrow">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6" name="Speech Bubble: Rectangle 5">
            <a:extLst>
              <a:ext uri="{FF2B5EF4-FFF2-40B4-BE49-F238E27FC236}">
                <a16:creationId xmlns:a16="http://schemas.microsoft.com/office/drawing/2014/main" id="{D740A88C-5EE1-48E6-8DBE-6E5E3303DD33}"/>
              </a:ext>
            </a:extLst>
          </p:cNvPr>
          <p:cNvSpPr/>
          <p:nvPr/>
        </p:nvSpPr>
        <p:spPr>
          <a:xfrm>
            <a:off x="3810550" y="1449567"/>
            <a:ext cx="6192931" cy="1372238"/>
          </a:xfrm>
          <a:prstGeom prst="wedgeRectCallout">
            <a:avLst>
              <a:gd name="adj1" fmla="val 48508"/>
              <a:gd name="adj2" fmla="val -8516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bg1"/>
                </a:solidFill>
                <a:latin typeface="Candara" panose="020E0502030303020204" pitchFamily="34" charset="0"/>
              </a:rPr>
              <a:t>“Jesus saith unto him, I am the way, the truth, and the life: no man cometh unto the Father, but by me”</a:t>
            </a:r>
          </a:p>
        </p:txBody>
      </p:sp>
      <p:sp>
        <p:nvSpPr>
          <p:cNvPr id="8" name="Rectangle 7">
            <a:extLst>
              <a:ext uri="{FF2B5EF4-FFF2-40B4-BE49-F238E27FC236}">
                <a16:creationId xmlns:a16="http://schemas.microsoft.com/office/drawing/2014/main" id="{0D117AC9-FE07-4E8F-9BCB-8BA2C5A6A5E2}"/>
              </a:ext>
            </a:extLst>
          </p:cNvPr>
          <p:cNvSpPr/>
          <p:nvPr/>
        </p:nvSpPr>
        <p:spPr>
          <a:xfrm rot="16200000">
            <a:off x="-2425269" y="3762277"/>
            <a:ext cx="5429755" cy="646331"/>
          </a:xfrm>
          <a:prstGeom prst="rect">
            <a:avLst/>
          </a:prstGeom>
          <a:noFill/>
        </p:spPr>
        <p:txBody>
          <a:bodyPr wrap="none" lIns="91440" tIns="45720" rIns="91440" bIns="45720">
            <a:spAutoFit/>
          </a:bodyPr>
          <a:lstStyle/>
          <a:p>
            <a:pPr algn="ctr"/>
            <a:r>
              <a:rPr lang="en-US" sz="3600" b="1" dirty="0">
                <a:ln w="6600">
                  <a:solidFill>
                    <a:schemeClr val="accent2"/>
                  </a:solidFill>
                  <a:prstDash val="solid"/>
                </a:ln>
                <a:solidFill>
                  <a:srgbClr val="FF0000"/>
                </a:solidFill>
                <a:effectLst>
                  <a:outerShdw dist="38100" dir="2700000" algn="tl" rotWithShape="0">
                    <a:schemeClr val="accent2"/>
                  </a:outerShdw>
                </a:effectLst>
              </a:rPr>
              <a:t>The Multiple Roads Idea</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1388550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1250"/>
                                        <p:tgtEl>
                                          <p:spTgt spid="6"/>
                                        </p:tgtEl>
                                      </p:cBhvr>
                                    </p:animEffect>
                                    <p:set>
                                      <p:cBhvr>
                                        <p:cTn id="12" dur="1" fill="hold">
                                          <p:stCondLst>
                                            <p:cond delay="1249"/>
                                          </p:stCondLst>
                                        </p:cTn>
                                        <p:tgtEl>
                                          <p:spTgt spid="6"/>
                                        </p:tgtEl>
                                        <p:attrNameLst>
                                          <p:attrName>style.visibility</p:attrName>
                                        </p:attrNameLst>
                                      </p:cBhvr>
                                      <p:to>
                                        <p:strVal val="hidden"/>
                                      </p:to>
                                    </p:se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250"/>
                                        <p:tgtEl>
                                          <p:spTgt spid="3">
                                            <p:txEl>
                                              <p:pRg st="0" end="0"/>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25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250"/>
                                        <p:tgtEl>
                                          <p:spTgt spid="3">
                                            <p:txEl>
                                              <p:pRg st="2" end="2"/>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25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25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25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25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25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Ignores &amp; Denies The Claim of Jesus In John 14:6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29552" y="1602297"/>
            <a:ext cx="11562448" cy="5206947"/>
          </a:xfrm>
        </p:spPr>
        <p:txBody>
          <a:bodyPr>
            <a:normAutofit/>
          </a:bodyPr>
          <a:lstStyle/>
          <a:p>
            <a:pPr>
              <a:lnSpc>
                <a:spcPct val="110000"/>
              </a:lnSpc>
              <a:spcBef>
                <a:spcPts val="600"/>
              </a:spcBef>
              <a:spcAft>
                <a:spcPts val="0"/>
              </a:spcAft>
            </a:pPr>
            <a:r>
              <a:rPr lang="en-US" sz="3200" b="1" dirty="0">
                <a:latin typeface="Candara" panose="020E0502030303020204" pitchFamily="34" charset="0"/>
              </a:rPr>
              <a:t>One must be obedient to the </a:t>
            </a:r>
            <a:r>
              <a:rPr lang="en-US" sz="3200" b="1" i="1" dirty="0">
                <a:latin typeface="Candara" panose="020E0502030303020204" pitchFamily="34" charset="0"/>
              </a:rPr>
              <a:t>“ONE faith” </a:t>
            </a:r>
            <a:r>
              <a:rPr lang="en-US" sz="3200" dirty="0">
                <a:latin typeface="Candara" panose="020E0502030303020204" pitchFamily="34" charset="0"/>
              </a:rPr>
              <a:t>-</a:t>
            </a:r>
            <a:r>
              <a:rPr lang="en-US" sz="3200" b="1" i="1" dirty="0">
                <a:latin typeface="Candara" panose="020E0502030303020204" pitchFamily="34" charset="0"/>
              </a:rPr>
              <a:t> </a:t>
            </a:r>
            <a:r>
              <a:rPr lang="en-US" sz="3200" dirty="0">
                <a:latin typeface="Candara" panose="020E0502030303020204" pitchFamily="34" charset="0"/>
              </a:rPr>
              <a:t>Ephesians 4:4-6; Jude 3</a:t>
            </a:r>
          </a:p>
          <a:p>
            <a:pPr>
              <a:lnSpc>
                <a:spcPct val="110000"/>
              </a:lnSpc>
              <a:spcBef>
                <a:spcPts val="600"/>
              </a:spcBef>
              <a:spcAft>
                <a:spcPts val="0"/>
              </a:spcAft>
            </a:pPr>
            <a:r>
              <a:rPr lang="en-US" sz="3200" b="1" dirty="0">
                <a:latin typeface="Candara" panose="020E0502030303020204" pitchFamily="34" charset="0"/>
              </a:rPr>
              <a:t>The </a:t>
            </a:r>
            <a:r>
              <a:rPr lang="en-US" sz="3200" b="1" i="1" dirty="0">
                <a:latin typeface="Candara" panose="020E0502030303020204" pitchFamily="34" charset="0"/>
              </a:rPr>
              <a:t>“one faith” </a:t>
            </a:r>
            <a:r>
              <a:rPr lang="en-US" sz="3200" b="1" dirty="0">
                <a:latin typeface="Candara" panose="020E0502030303020204" pitchFamily="34" charset="0"/>
              </a:rPr>
              <a:t>is the gospel the apostles preached</a:t>
            </a:r>
          </a:p>
          <a:p>
            <a:pPr marL="685800" lvl="1" indent="-457200">
              <a:lnSpc>
                <a:spcPct val="110000"/>
              </a:lnSpc>
              <a:spcBef>
                <a:spcPts val="600"/>
              </a:spcBef>
              <a:spcAft>
                <a:spcPts val="0"/>
              </a:spcAft>
              <a:buFont typeface="Wingdings" panose="05000000000000000000" pitchFamily="2" charset="2"/>
              <a:buChar char="§"/>
            </a:pPr>
            <a:r>
              <a:rPr lang="en-US" sz="2800" dirty="0">
                <a:latin typeface="Candara" panose="020E0502030303020204" pitchFamily="34" charset="0"/>
              </a:rPr>
              <a:t>Galatians 1:22-23; 1:11; 1 Peter 1:24-25</a:t>
            </a:r>
          </a:p>
          <a:p>
            <a:pPr>
              <a:lnSpc>
                <a:spcPct val="110000"/>
              </a:lnSpc>
              <a:spcBef>
                <a:spcPts val="600"/>
              </a:spcBef>
              <a:spcAft>
                <a:spcPts val="0"/>
              </a:spcAft>
            </a:pPr>
            <a:r>
              <a:rPr lang="en-US" sz="3200" b="1" dirty="0">
                <a:latin typeface="Candara" panose="020E0502030303020204" pitchFamily="34" charset="0"/>
              </a:rPr>
              <a:t>There are NOT many “faiths” as the “many roads to heaven” idea proclaims</a:t>
            </a:r>
            <a:endParaRPr lang="en-US" sz="2600" b="1" dirty="0">
              <a:latin typeface="Candara" panose="020E0502030303020204" pitchFamily="34" charset="0"/>
            </a:endParaRPr>
          </a:p>
          <a:p>
            <a:pPr marL="685800" lvl="1" indent="-457200">
              <a:lnSpc>
                <a:spcPct val="110000"/>
              </a:lnSpc>
              <a:spcBef>
                <a:spcPts val="600"/>
              </a:spcBef>
              <a:spcAft>
                <a:spcPts val="0"/>
              </a:spcAft>
              <a:buFont typeface="Wingdings" panose="05000000000000000000" pitchFamily="2" charset="2"/>
              <a:buChar char="§"/>
            </a:pPr>
            <a:r>
              <a:rPr lang="en-US" sz="2800" dirty="0">
                <a:latin typeface="Candara" panose="020E0502030303020204" pitchFamily="34" charset="0"/>
              </a:rPr>
              <a:t>There is only </a:t>
            </a:r>
            <a:r>
              <a:rPr lang="en-US" sz="2800" b="1" i="1" dirty="0">
                <a:latin typeface="Candara" panose="020E0502030303020204" pitchFamily="34" charset="0"/>
              </a:rPr>
              <a:t>“ONE faith” </a:t>
            </a:r>
            <a:r>
              <a:rPr lang="en-US" sz="2800" dirty="0">
                <a:latin typeface="Candara" panose="020E0502030303020204" pitchFamily="34" charset="0"/>
              </a:rPr>
              <a:t>- the gospel of Christ! - Ephesians 4:5</a:t>
            </a:r>
          </a:p>
          <a:p>
            <a:pPr>
              <a:lnSpc>
                <a:spcPct val="100000"/>
              </a:lnSpc>
              <a:spcBef>
                <a:spcPts val="600"/>
              </a:spcBef>
              <a:spcAft>
                <a:spcPts val="0"/>
              </a:spcAft>
            </a:pPr>
            <a:r>
              <a:rPr lang="en-US" sz="3200" b="1" dirty="0">
                <a:latin typeface="Candara" panose="020E0502030303020204" pitchFamily="34" charset="0"/>
              </a:rPr>
              <a:t>The fact that Jesus is the ONLY WAY to the Father eliminates the possibility of there being any other doctrine, religion or worship that one can follow and get to heaven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Matthew 15:13</a:t>
            </a:r>
          </a:p>
        </p:txBody>
      </p:sp>
      <p:sp>
        <p:nvSpPr>
          <p:cNvPr id="6" name="Arrow: Bent 5">
            <a:extLst>
              <a:ext uri="{FF2B5EF4-FFF2-40B4-BE49-F238E27FC236}">
                <a16:creationId xmlns:a16="http://schemas.microsoft.com/office/drawing/2014/main" id="{137D9D3C-6F0C-4B30-827D-68C5938C9A0E}"/>
              </a:ext>
            </a:extLst>
          </p:cNvPr>
          <p:cNvSpPr/>
          <p:nvPr/>
        </p:nvSpPr>
        <p:spPr>
          <a:xfrm>
            <a:off x="289609" y="730485"/>
            <a:ext cx="377504" cy="640080"/>
          </a:xfrm>
          <a:prstGeom prst="bentArrow">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52BFA9D0-6ECD-4D72-8208-ED7EB499160F}"/>
              </a:ext>
            </a:extLst>
          </p:cNvPr>
          <p:cNvSpPr/>
          <p:nvPr/>
        </p:nvSpPr>
        <p:spPr>
          <a:xfrm rot="16200000">
            <a:off x="-2425269" y="3762277"/>
            <a:ext cx="5429755" cy="646331"/>
          </a:xfrm>
          <a:prstGeom prst="rect">
            <a:avLst/>
          </a:prstGeom>
          <a:noFill/>
        </p:spPr>
        <p:txBody>
          <a:bodyPr wrap="none" lIns="91440" tIns="45720" rIns="91440" bIns="45720">
            <a:spAutoFit/>
          </a:bodyPr>
          <a:lstStyle/>
          <a:p>
            <a:pPr algn="ctr"/>
            <a:r>
              <a:rPr lang="en-US" sz="3600" b="1" dirty="0">
                <a:ln w="6600">
                  <a:solidFill>
                    <a:schemeClr val="accent2"/>
                  </a:solidFill>
                  <a:prstDash val="solid"/>
                </a:ln>
                <a:solidFill>
                  <a:srgbClr val="FF0000"/>
                </a:solidFill>
                <a:effectLst>
                  <a:outerShdw dist="38100" dir="2700000" algn="tl" rotWithShape="0">
                    <a:schemeClr val="accent2"/>
                  </a:outerShdw>
                </a:effectLst>
              </a:rPr>
              <a:t>The Multiple Roads Idea</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3576316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Makes the Truth Relative Rather Than Absolute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46331" y="1456051"/>
            <a:ext cx="11106115" cy="5021268"/>
          </a:xfrm>
        </p:spPr>
        <p:txBody>
          <a:bodyPr>
            <a:normAutofit/>
          </a:bodyPr>
          <a:lstStyle/>
          <a:p>
            <a:pPr>
              <a:lnSpc>
                <a:spcPct val="100000"/>
              </a:lnSpc>
              <a:spcBef>
                <a:spcPts val="600"/>
              </a:spcBef>
              <a:spcAft>
                <a:spcPts val="0"/>
              </a:spcAft>
            </a:pPr>
            <a:r>
              <a:rPr lang="en-US" sz="3200" b="1" dirty="0">
                <a:latin typeface="Candara" panose="020E0502030303020204" pitchFamily="34" charset="0"/>
              </a:rPr>
              <a:t>If the “many roads to heaven” claim is true it would demand that “truth” be based on subjective ideas of man and not on the absolute truth of the scriptures</a:t>
            </a:r>
          </a:p>
          <a:p>
            <a:pPr>
              <a:lnSpc>
                <a:spcPct val="100000"/>
              </a:lnSpc>
              <a:spcBef>
                <a:spcPts val="600"/>
              </a:spcBef>
              <a:spcAft>
                <a:spcPts val="0"/>
              </a:spcAft>
            </a:pPr>
            <a:r>
              <a:rPr lang="en-US" sz="3200" b="1" dirty="0">
                <a:latin typeface="Candara" panose="020E0502030303020204" pitchFamily="34" charset="0"/>
              </a:rPr>
              <a:t>The Bible presents God’s word as the true standard by which any doctrine is measured</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Acts 17:10-11; 1 Peter 4:11; 2 John 9</a:t>
            </a:r>
          </a:p>
          <a:p>
            <a:pPr>
              <a:lnSpc>
                <a:spcPct val="100000"/>
              </a:lnSpc>
              <a:spcBef>
                <a:spcPts val="600"/>
              </a:spcBef>
              <a:spcAft>
                <a:spcPts val="0"/>
              </a:spcAft>
            </a:pPr>
            <a:r>
              <a:rPr lang="en-US" sz="3200" b="1" dirty="0">
                <a:latin typeface="Candara" panose="020E0502030303020204" pitchFamily="34" charset="0"/>
              </a:rPr>
              <a:t>Anyone who preaches any other doctrine than the Divinely revealed Word of God is accursed</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Galatians 1:8-9</a:t>
            </a:r>
          </a:p>
        </p:txBody>
      </p:sp>
      <p:sp>
        <p:nvSpPr>
          <p:cNvPr id="7" name="Arrow: Bent 6">
            <a:extLst>
              <a:ext uri="{FF2B5EF4-FFF2-40B4-BE49-F238E27FC236}">
                <a16:creationId xmlns:a16="http://schemas.microsoft.com/office/drawing/2014/main" id="{6AEF5304-232B-4E8F-ACD9-2316A762FEF3}"/>
              </a:ext>
            </a:extLst>
          </p:cNvPr>
          <p:cNvSpPr/>
          <p:nvPr/>
        </p:nvSpPr>
        <p:spPr>
          <a:xfrm>
            <a:off x="289609" y="730485"/>
            <a:ext cx="377504" cy="640080"/>
          </a:xfrm>
          <a:prstGeom prst="bentArrow">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AA5467DB-5200-475E-A1B4-2A6F8AC5CB4C}"/>
              </a:ext>
            </a:extLst>
          </p:cNvPr>
          <p:cNvSpPr/>
          <p:nvPr/>
        </p:nvSpPr>
        <p:spPr>
          <a:xfrm rot="16200000">
            <a:off x="-2425269" y="3762277"/>
            <a:ext cx="5429755" cy="646331"/>
          </a:xfrm>
          <a:prstGeom prst="rect">
            <a:avLst/>
          </a:prstGeom>
          <a:noFill/>
        </p:spPr>
        <p:txBody>
          <a:bodyPr wrap="none" lIns="91440" tIns="45720" rIns="91440" bIns="45720">
            <a:spAutoFit/>
          </a:bodyPr>
          <a:lstStyle/>
          <a:p>
            <a:pPr algn="ctr"/>
            <a:r>
              <a:rPr lang="en-US" sz="3600" b="1" dirty="0">
                <a:ln w="6600">
                  <a:solidFill>
                    <a:schemeClr val="accent2"/>
                  </a:solidFill>
                  <a:prstDash val="solid"/>
                </a:ln>
                <a:solidFill>
                  <a:srgbClr val="FF0000"/>
                </a:solidFill>
                <a:effectLst>
                  <a:outerShdw dist="38100" dir="2700000" algn="tl" rotWithShape="0">
                    <a:schemeClr val="accent2"/>
                  </a:outerShdw>
                </a:effectLst>
              </a:rPr>
              <a:t>The Multiple Roads Idea</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535742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Makes the Truth Relative Rather Than Absolute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46331" y="1388675"/>
            <a:ext cx="10989199" cy="5469325"/>
          </a:xfrm>
        </p:spPr>
        <p:txBody>
          <a:bodyPr>
            <a:normAutofit/>
          </a:bodyPr>
          <a:lstStyle/>
          <a:p>
            <a:pPr>
              <a:lnSpc>
                <a:spcPct val="100000"/>
              </a:lnSpc>
              <a:spcBef>
                <a:spcPts val="600"/>
              </a:spcBef>
              <a:spcAft>
                <a:spcPts val="0"/>
              </a:spcAft>
            </a:pPr>
            <a:r>
              <a:rPr lang="en-US" sz="3200" b="1" dirty="0">
                <a:latin typeface="Candara" panose="020E0502030303020204" pitchFamily="34" charset="0"/>
              </a:rPr>
              <a:t>God’s Word, the Bible, is Truth </a:t>
            </a:r>
            <a:r>
              <a:rPr lang="en-US" sz="3200" dirty="0">
                <a:latin typeface="Candara" panose="020E0502030303020204" pitchFamily="34" charset="0"/>
              </a:rPr>
              <a:t>- John 17:17, 2 Timothy 3:14-17</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The same Truth was spoken in every church - 1 Corinthians 4:17; 14:37</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All were to speak the same thing and have the same mind</a:t>
            </a:r>
          </a:p>
          <a:p>
            <a:pPr marL="685800" lvl="1" indent="-457200">
              <a:lnSpc>
                <a:spcPct val="100000"/>
              </a:lnSpc>
              <a:spcBef>
                <a:spcPts val="600"/>
              </a:spcBef>
              <a:spcAft>
                <a:spcPts val="0"/>
              </a:spcAft>
              <a:buFont typeface="Wingdings" panose="05000000000000000000" pitchFamily="2" charset="2"/>
              <a:buChar char="§"/>
            </a:pPr>
            <a:r>
              <a:rPr lang="en-US" sz="2400" dirty="0">
                <a:latin typeface="Candara" panose="020E0502030303020204" pitchFamily="34" charset="0"/>
              </a:rPr>
              <a:t>1 Corinthians 1:10; Philippians 1:27</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Truth did not vary from church to church, place to place, or person to person - 2 Timothy 4:1-4</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Truth was the very basis by which unity of faith and practice was attained - </a:t>
            </a:r>
            <a:r>
              <a:rPr lang="en-US" sz="2600" dirty="0">
                <a:latin typeface="Candara" panose="020E0502030303020204" pitchFamily="34" charset="0"/>
              </a:rPr>
              <a:t>Ephesians 4:1-6, 11-14; Psalms 133:1</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Holding to the revealed Truth, eliminates any church which does not recognize God’s Word as its only standard - Revelation 2:1-5; 3:7-13</a:t>
            </a:r>
          </a:p>
          <a:p>
            <a:pPr marL="685800" lvl="1" indent="-457200">
              <a:lnSpc>
                <a:spcPct val="100000"/>
              </a:lnSpc>
              <a:spcBef>
                <a:spcPts val="600"/>
              </a:spcBef>
              <a:spcAft>
                <a:spcPts val="0"/>
              </a:spcAft>
              <a:buFont typeface="Wingdings" panose="05000000000000000000" pitchFamily="2" charset="2"/>
              <a:buChar char="§"/>
            </a:pPr>
            <a:r>
              <a:rPr lang="en-US" sz="2400" dirty="0">
                <a:latin typeface="Candara" panose="020E0502030303020204" pitchFamily="34" charset="0"/>
              </a:rPr>
              <a:t>Matthew 15:13</a:t>
            </a:r>
          </a:p>
        </p:txBody>
      </p:sp>
      <p:sp>
        <p:nvSpPr>
          <p:cNvPr id="6" name="Arrow: Bent 5">
            <a:extLst>
              <a:ext uri="{FF2B5EF4-FFF2-40B4-BE49-F238E27FC236}">
                <a16:creationId xmlns:a16="http://schemas.microsoft.com/office/drawing/2014/main" id="{FB2CA2D8-4690-486D-8BDF-5F1EB6EB996B}"/>
              </a:ext>
            </a:extLst>
          </p:cNvPr>
          <p:cNvSpPr/>
          <p:nvPr/>
        </p:nvSpPr>
        <p:spPr>
          <a:xfrm>
            <a:off x="289609" y="730485"/>
            <a:ext cx="377504" cy="640080"/>
          </a:xfrm>
          <a:prstGeom prst="bentArrow">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F2CA094D-852D-4E7C-AB8A-87DEDF014CDE}"/>
              </a:ext>
            </a:extLst>
          </p:cNvPr>
          <p:cNvSpPr/>
          <p:nvPr/>
        </p:nvSpPr>
        <p:spPr>
          <a:xfrm rot="16200000">
            <a:off x="-2425269" y="3762277"/>
            <a:ext cx="5429755" cy="646331"/>
          </a:xfrm>
          <a:prstGeom prst="rect">
            <a:avLst/>
          </a:prstGeom>
          <a:noFill/>
        </p:spPr>
        <p:txBody>
          <a:bodyPr wrap="none" lIns="91440" tIns="45720" rIns="91440" bIns="45720">
            <a:spAutoFit/>
          </a:bodyPr>
          <a:lstStyle/>
          <a:p>
            <a:pPr algn="ctr"/>
            <a:r>
              <a:rPr lang="en-US" sz="3600" b="1" dirty="0">
                <a:ln w="6600">
                  <a:solidFill>
                    <a:schemeClr val="accent2"/>
                  </a:solidFill>
                  <a:prstDash val="solid"/>
                </a:ln>
                <a:solidFill>
                  <a:srgbClr val="FF0000"/>
                </a:solidFill>
                <a:effectLst>
                  <a:outerShdw dist="38100" dir="2700000" algn="tl" rotWithShape="0">
                    <a:schemeClr val="accent2"/>
                  </a:outerShdw>
                </a:effectLst>
              </a:rPr>
              <a:t>The Multiple Roads Idea</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156204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par>
                          <p:cTn id="37" fill="hold">
                            <p:stCondLst>
                              <p:cond delay="125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39EE-7709-40FC-BA28-39CE60542729}"/>
              </a:ext>
            </a:extLst>
          </p:cNvPr>
          <p:cNvSpPr>
            <a:spLocks noGrp="1"/>
          </p:cNvSpPr>
          <p:nvPr>
            <p:ph type="title"/>
          </p:nvPr>
        </p:nvSpPr>
        <p:spPr>
          <a:xfrm>
            <a:off x="629553" y="448056"/>
            <a:ext cx="10989199" cy="640080"/>
          </a:xfrm>
        </p:spPr>
        <p:txBody>
          <a:bodyPr>
            <a:noAutofit/>
          </a:bodyPr>
          <a:lstStyle/>
          <a:p>
            <a:r>
              <a:rPr lang="en-US" sz="4000" b="1" dirty="0">
                <a:latin typeface="Candara" panose="020E0502030303020204" pitchFamily="34" charset="0"/>
              </a:rPr>
              <a:t>Makes Every Man His Own God &amp; Denies Christ </a:t>
            </a:r>
          </a:p>
        </p:txBody>
      </p:sp>
      <p:sp>
        <p:nvSpPr>
          <p:cNvPr id="3" name="Content Placeholder 2">
            <a:extLst>
              <a:ext uri="{FF2B5EF4-FFF2-40B4-BE49-F238E27FC236}">
                <a16:creationId xmlns:a16="http://schemas.microsoft.com/office/drawing/2014/main" id="{6EC4CD02-0AA6-4AC6-9E7B-FF1807AD88CD}"/>
              </a:ext>
            </a:extLst>
          </p:cNvPr>
          <p:cNvSpPr>
            <a:spLocks noGrp="1"/>
          </p:cNvSpPr>
          <p:nvPr>
            <p:ph sz="quarter" idx="10"/>
          </p:nvPr>
        </p:nvSpPr>
        <p:spPr>
          <a:xfrm>
            <a:off x="646331" y="1388675"/>
            <a:ext cx="10989199" cy="5469325"/>
          </a:xfrm>
        </p:spPr>
        <p:txBody>
          <a:bodyPr>
            <a:normAutofit/>
          </a:bodyPr>
          <a:lstStyle/>
          <a:p>
            <a:pPr>
              <a:lnSpc>
                <a:spcPct val="100000"/>
              </a:lnSpc>
              <a:spcBef>
                <a:spcPts val="600"/>
              </a:spcBef>
              <a:spcAft>
                <a:spcPts val="0"/>
              </a:spcAft>
            </a:pPr>
            <a:r>
              <a:rPr lang="en-US" sz="3200" b="1" dirty="0">
                <a:latin typeface="Candara" panose="020E0502030303020204" pitchFamily="34" charset="0"/>
              </a:rPr>
              <a:t>The Bible teaches that Christ has ALL authority in Heaven &amp; on earth </a:t>
            </a:r>
            <a:r>
              <a:rPr lang="en-US" sz="3200" dirty="0">
                <a:latin typeface="Candara" panose="020E0502030303020204" pitchFamily="34" charset="0"/>
              </a:rPr>
              <a:t>- Matthew 28:18</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The way of man is not in himself - Jeremiah 10:23; Proverbs 14:12</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Teaching the doctrines of men nullifies one’s relationship with God</a:t>
            </a:r>
          </a:p>
          <a:p>
            <a:pPr marL="685800" lvl="1" indent="-457200">
              <a:lnSpc>
                <a:spcPct val="100000"/>
              </a:lnSpc>
              <a:spcBef>
                <a:spcPts val="600"/>
              </a:spcBef>
              <a:spcAft>
                <a:spcPts val="0"/>
              </a:spcAft>
              <a:buFont typeface="Wingdings" panose="05000000000000000000" pitchFamily="2" charset="2"/>
              <a:buChar char="§"/>
            </a:pPr>
            <a:r>
              <a:rPr lang="en-US" sz="2400" dirty="0">
                <a:latin typeface="Candara" panose="020E0502030303020204" pitchFamily="34" charset="0"/>
              </a:rPr>
              <a:t>Matthew 15:7-9</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Man has not been given the authority to devise his own ways</a:t>
            </a:r>
          </a:p>
          <a:p>
            <a:pPr marL="685800" lvl="1" indent="-457200">
              <a:lnSpc>
                <a:spcPct val="100000"/>
              </a:lnSpc>
              <a:spcBef>
                <a:spcPts val="600"/>
              </a:spcBef>
              <a:spcAft>
                <a:spcPts val="0"/>
              </a:spcAft>
              <a:buFont typeface="Wingdings" panose="05000000000000000000" pitchFamily="2" charset="2"/>
              <a:buChar char="§"/>
            </a:pPr>
            <a:r>
              <a:rPr lang="en-US" sz="2400" dirty="0">
                <a:latin typeface="Candara" panose="020E0502030303020204" pitchFamily="34" charset="0"/>
              </a:rPr>
              <a:t>Romans 10:1-3</a:t>
            </a:r>
          </a:p>
          <a:p>
            <a:pPr marL="457200" indent="-45720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Accepting the authority of Jesus revealed in the Scriptures eliminates any church which has added any creed, doctrine or tenet not found in the Bible</a:t>
            </a:r>
          </a:p>
        </p:txBody>
      </p:sp>
      <p:sp>
        <p:nvSpPr>
          <p:cNvPr id="8" name="Arrow: Bent 7">
            <a:extLst>
              <a:ext uri="{FF2B5EF4-FFF2-40B4-BE49-F238E27FC236}">
                <a16:creationId xmlns:a16="http://schemas.microsoft.com/office/drawing/2014/main" id="{57F002DE-F2EE-4C89-B2D4-576393740338}"/>
              </a:ext>
            </a:extLst>
          </p:cNvPr>
          <p:cNvSpPr/>
          <p:nvPr/>
        </p:nvSpPr>
        <p:spPr>
          <a:xfrm>
            <a:off x="289609" y="730485"/>
            <a:ext cx="377504" cy="640080"/>
          </a:xfrm>
          <a:prstGeom prst="bent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4644AD0-C720-4C6A-8D9D-F24192ABE72C}"/>
              </a:ext>
            </a:extLst>
          </p:cNvPr>
          <p:cNvSpPr/>
          <p:nvPr/>
        </p:nvSpPr>
        <p:spPr>
          <a:xfrm rot="16200000">
            <a:off x="-2425269" y="3762277"/>
            <a:ext cx="5429755" cy="646331"/>
          </a:xfrm>
          <a:prstGeom prst="rect">
            <a:avLst/>
          </a:prstGeom>
          <a:noFill/>
        </p:spPr>
        <p:txBody>
          <a:bodyPr wrap="none" lIns="91440" tIns="45720" rIns="91440" bIns="45720">
            <a:spAutoFit/>
          </a:bodyPr>
          <a:lstStyle/>
          <a:p>
            <a:pPr algn="ctr"/>
            <a:r>
              <a:rPr lang="en-US" sz="3600" b="1" dirty="0">
                <a:ln w="6600">
                  <a:solidFill>
                    <a:schemeClr val="accent2"/>
                  </a:solidFill>
                  <a:prstDash val="solid"/>
                </a:ln>
                <a:solidFill>
                  <a:srgbClr val="FF0000"/>
                </a:solidFill>
                <a:effectLst>
                  <a:outerShdw dist="38100" dir="2700000" algn="tl" rotWithShape="0">
                    <a:schemeClr val="accent2"/>
                  </a:outerShdw>
                </a:effectLst>
              </a:rPr>
              <a:t>The Multiple Roads Idea</a:t>
            </a:r>
            <a:endParaRPr lang="en-US" sz="3600" b="1" cap="none" spc="0" dirty="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565577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A670225-786D-4D35-95D2-EE23BCCC822D}" vid="{047B070F-071F-4F7E-B21E-00157DBF8D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ED6A94-6CEC-4690-B5D0-3E831BCC769C}">
  <ds:schemaRefs>
    <ds:schemaRef ds:uri="http://purl.org/dc/elements/1.1/"/>
    <ds:schemaRef ds:uri="http://schemas.microsoft.com/office/2006/metadata/properties"/>
    <ds:schemaRef ds:uri="16c05727-aa75-4e4a-9b5f-8a80a1165891"/>
    <ds:schemaRef ds:uri="http://schemas.microsoft.com/office/infopath/2007/PartnerControls"/>
    <ds:schemaRef ds:uri="http://purl.org/dc/terms/"/>
    <ds:schemaRef ds:uri="71af3243-3dd4-4a8d-8c0d-dd76da1f02a5"/>
    <ds:schemaRef ds:uri="http://purl.org/dc/dcmitype/"/>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60B3179-FCE1-482B-B473-8B7BB6F9A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8F36FF-D6F8-4F25-B1D6-7893F2294B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 2016</Template>
  <TotalTime>0</TotalTime>
  <Words>4214</Words>
  <Application>Microsoft Office PowerPoint</Application>
  <PresentationFormat>Widescreen</PresentationFormat>
  <Paragraphs>151</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Segoe UI</vt:lpstr>
      <vt:lpstr>Segoe UI Light</vt:lpstr>
      <vt:lpstr>Wingdings</vt:lpstr>
      <vt:lpstr>WelcomeDoc</vt:lpstr>
      <vt:lpstr>Are there different roads to heaven?</vt:lpstr>
      <vt:lpstr>John 6:66-69</vt:lpstr>
      <vt:lpstr>John 14:1-6</vt:lpstr>
      <vt:lpstr>Introduction</vt:lpstr>
      <vt:lpstr>Ignores &amp; Denies The Claim of Jesus In John 14:6 </vt:lpstr>
      <vt:lpstr>Ignores &amp; Denies The Claim of Jesus In John 14:6 </vt:lpstr>
      <vt:lpstr>Makes the Truth Relative Rather Than Absolute </vt:lpstr>
      <vt:lpstr>Makes the Truth Relative Rather Than Absolute </vt:lpstr>
      <vt:lpstr>Makes Every Man His Own God &amp; Denies Christ </vt:lpstr>
      <vt:lpstr> </vt:lpstr>
      <vt:lpstr>PowerPoint Presentation</vt:lpstr>
      <vt:lpstr>“…WHAT SHALL WE DO?”  ACTS 2:38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2019-08-24T16:15:26Z</dcterms:created>
  <dcterms:modified xsi:type="dcterms:W3CDTF">2019-08-25T20:36:27Z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