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6" r:id="rId5"/>
    <p:sldId id="270" r:id="rId6"/>
    <p:sldId id="271" r:id="rId7"/>
    <p:sldId id="272" r:id="rId8"/>
    <p:sldId id="257" r:id="rId9"/>
    <p:sldId id="273" r:id="rId10"/>
    <p:sldId id="274" r:id="rId11"/>
    <p:sldId id="275" r:id="rId12"/>
    <p:sldId id="276" r:id="rId13"/>
    <p:sldId id="277" r:id="rId14"/>
    <p:sldId id="278" r:id="rId15"/>
    <p:sldId id="266" r:id="rId16"/>
    <p:sldId id="264" r:id="rId17"/>
    <p:sldId id="306"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my McClure" initials="TM" lastIdx="1" clrIdx="0">
    <p:extLst>
      <p:ext uri="{19B8F6BF-5375-455C-9EA6-DF929625EA0E}">
        <p15:presenceInfo xmlns:p15="http://schemas.microsoft.com/office/powerpoint/2012/main" userId="5f57beb918c8a4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6968" autoAdjust="0"/>
  </p:normalViewPr>
  <p:slideViewPr>
    <p:cSldViewPr snapToGrid="0" showGuides="1">
      <p:cViewPr varScale="1">
        <p:scale>
          <a:sx n="88" d="100"/>
          <a:sy n="88" d="100"/>
        </p:scale>
        <p:origin x="141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3CEAAF3-9831-450B-8D59-2C09DB96C8FC}" type="datetimeFigureOut">
              <a:rPr lang="en-US"/>
              <a:t>7/29/2019</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D50CD79-FC16-4410-AB61-17F26E6D3BC8}" type="datetimeFigureOut">
              <a:rPr lang="en-US"/>
              <a:t>7/29/2019</a:t>
            </a:fld>
            <a:endParaRPr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 2:11 </a:t>
            </a:r>
            <a:r>
              <a:rPr lang="en-US" b="0" dirty="0"/>
              <a:t>- For the grace of God that bringeth salvation hath appeared to </a:t>
            </a:r>
            <a:r>
              <a:rPr lang="en-US" b="1" dirty="0"/>
              <a:t>all men</a:t>
            </a:r>
            <a:r>
              <a:rPr lang="en-US" b="0" dirty="0"/>
              <a:t>,</a:t>
            </a:r>
          </a:p>
          <a:p>
            <a:r>
              <a:rPr lang="en-US" b="1" dirty="0"/>
              <a:t>1 Tim. 2:4-6 </a:t>
            </a:r>
            <a:r>
              <a:rPr lang="en-US" b="0" dirty="0"/>
              <a:t>- Who will have </a:t>
            </a:r>
            <a:r>
              <a:rPr lang="en-US" b="1" dirty="0"/>
              <a:t>all men to be saved</a:t>
            </a:r>
            <a:r>
              <a:rPr lang="en-US" b="0" dirty="0"/>
              <a:t>, and to come unto the knowledge of the truth. 5 For there is one God, and one mediator between God and men, the man Christ Jesus; 6 Who gave himself a ransom for all, to be testified in due time.</a:t>
            </a:r>
          </a:p>
          <a:p>
            <a:r>
              <a:rPr lang="en-US" b="1" dirty="0"/>
              <a:t>Jn. 3:16 </a:t>
            </a:r>
            <a:r>
              <a:rPr lang="en-US" b="0" dirty="0"/>
              <a:t>- For God so loved the world, that he gave his only begotten Son, </a:t>
            </a:r>
            <a:r>
              <a:rPr lang="en-US" b="1" dirty="0"/>
              <a:t>that whosoever believeth </a:t>
            </a:r>
            <a:r>
              <a:rPr lang="en-US" b="0" dirty="0"/>
              <a:t>in him should not perish, but have everlasting life.</a:t>
            </a:r>
          </a:p>
          <a:p>
            <a:r>
              <a:rPr lang="en-US" b="1" dirty="0"/>
              <a:t>Rev. 22:17 </a:t>
            </a:r>
            <a:r>
              <a:rPr lang="en-US" b="0" dirty="0"/>
              <a:t>- And the Spirit and the bride say, Come. And let him that heareth say, Come. And let him that is athirst come. </a:t>
            </a:r>
            <a:r>
              <a:rPr lang="en-US" b="1" dirty="0"/>
              <a:t>And whosoever will, </a:t>
            </a:r>
            <a:r>
              <a:rPr lang="en-US" b="0" dirty="0"/>
              <a:t>let him take the water of life freely. </a:t>
            </a:r>
          </a:p>
          <a:p>
            <a:r>
              <a:rPr lang="en-US" b="1" dirty="0"/>
              <a:t>Eph. 1:3-10 - </a:t>
            </a:r>
            <a:r>
              <a:rPr lang="en-US" b="0" dirty="0"/>
              <a:t>Blessed be the God and Father of our Lord Jesus Christ, who hath blessed us with all spiritual blessings in heavenly places in Christ: 4 According as he hath chosen us in him before the foundation of the world, that we should be holy and without blame before him in love: 5 Having predestinated us unto the adoption of children by Jesus Christ to himself, according to the good pleasure of his will, 6 To the praise of the glory of his grace, wherein he hath made us accepted in the beloved. 7 In whom we have redemption through his blood, the forgiveness of sins, according to the riches of his grace; 8 Wherein he hath abounded toward us in all wisdom and prudence; 9 Having made known unto us the mystery of his will, according to his good pleasure which he hath purposed in himself: 10 That in the dispensation of the fulness of times he might gather together in one all things in Christ, both which are in heaven, and which are on earth; even in him.</a:t>
            </a:r>
          </a:p>
          <a:p>
            <a:r>
              <a:rPr lang="en-US" b="1" dirty="0"/>
              <a:t>1 Jn. 2:2 </a:t>
            </a:r>
            <a:r>
              <a:rPr lang="en-US" b="0" dirty="0"/>
              <a:t>- And he is the propitiation for our sins: and not for ours only, but also for the sins of </a:t>
            </a:r>
            <a:r>
              <a:rPr lang="en-US" b="1" dirty="0"/>
              <a:t>the whole world</a:t>
            </a:r>
            <a:r>
              <a:rPr lang="en-US" b="0" dirty="0"/>
              <a:t>.</a:t>
            </a:r>
          </a:p>
          <a:p>
            <a:pPr defTabSz="966612">
              <a:defRPr/>
            </a:pPr>
            <a:r>
              <a:rPr lang="en-US" b="1" dirty="0"/>
              <a:t>2 Pet. 3:9 </a:t>
            </a:r>
            <a:r>
              <a:rPr lang="en-US" dirty="0"/>
              <a:t>- The Lord is not slack concerning his promise, as some men count slackness; but is longsuffering to us-ward, </a:t>
            </a:r>
            <a:r>
              <a:rPr lang="en-US" b="1" dirty="0"/>
              <a:t>not willing that any should perish, but that all should come to repentance.</a:t>
            </a:r>
          </a:p>
          <a:p>
            <a:pPr defTabSz="966612">
              <a:defRPr/>
            </a:pPr>
            <a:r>
              <a:rPr lang="en-US" b="1" dirty="0"/>
              <a:t>Matt. 11:28-3 </a:t>
            </a:r>
            <a:r>
              <a:rPr lang="en-US" b="0" dirty="0"/>
              <a:t>- Come unto me, all ye that labour and are heavy laden, and I will give you rest. 29 Take my yoke upon you, and learn of me; for I am meek and lowly in heart: and ye shall find rest unto your souls. 30 For my yoke is easy, and my burden is light.</a:t>
            </a:r>
          </a:p>
          <a:p>
            <a:pPr defTabSz="966612">
              <a:defRPr/>
            </a:pPr>
            <a:r>
              <a:rPr lang="en-US" b="1" dirty="0"/>
              <a:t>Matt. 28:18-20 </a:t>
            </a:r>
            <a:r>
              <a:rPr lang="en-US" b="0" dirty="0"/>
              <a:t>- And Jesus came and spake unto them, saying, All power is given unto me in heaven and in earth. 19 Go ye therefore, and teach all nations, baptizing them in the name of the Father, and of the Son, and of the Holy Ghost: 20 Teaching them to observe all things whatsoever I have commanded you: and, lo, I am with you alway, even unto the end of the world. Amen.</a:t>
            </a:r>
          </a:p>
          <a:p>
            <a:pPr defTabSz="966612">
              <a:defRPr/>
            </a:pPr>
            <a:r>
              <a:rPr lang="en-US" b="1" dirty="0"/>
              <a:t>Mk. 16:15-16 </a:t>
            </a:r>
            <a:r>
              <a:rPr lang="en-US" b="0" dirty="0"/>
              <a:t>- And he said unto them, Go ye into all the world, and preach the gospel to every creature. 16 He that believeth and is baptized shall be saved; but he that believeth not shall be damned.</a:t>
            </a:r>
          </a:p>
          <a:p>
            <a:pPr defTabSz="966612">
              <a:defRPr/>
            </a:pPr>
            <a:r>
              <a:rPr lang="en-US" b="1" dirty="0"/>
              <a:t>Lk. 24:46-47 </a:t>
            </a:r>
            <a:r>
              <a:rPr lang="en-US" b="0" dirty="0"/>
              <a:t>-  And said unto them, Thus it is written, and thus it behoved Christ to suffer, and to rise from the dead the third day: 47 And that repentance and remission of sins should be preached in his name among all nations, beginning at Jerusalem.</a:t>
            </a:r>
          </a:p>
          <a:p>
            <a:pPr defTabSz="966612">
              <a:defRPr/>
            </a:pPr>
            <a:r>
              <a:rPr lang="en-US" b="1" dirty="0"/>
              <a:t>Rom. 1:16-17 </a:t>
            </a:r>
            <a:r>
              <a:rPr lang="en-US" b="0" dirty="0"/>
              <a:t>- For I am not ashamed of the gospel of Christ: for </a:t>
            </a:r>
            <a:r>
              <a:rPr lang="en-US" b="1" dirty="0"/>
              <a:t>it is the power of God unto salvation to every one that believeth</a:t>
            </a:r>
            <a:r>
              <a:rPr lang="en-US" b="0" dirty="0"/>
              <a:t>; to the Jew first, and also to the Greek. 17 For therein is the righteousness of God revealed from faith to faith: as it is written, The just shall live by faith.</a:t>
            </a:r>
          </a:p>
          <a:p>
            <a:pPr defTabSz="966612">
              <a:defRPr/>
            </a:pPr>
            <a:endParaRPr lang="en-US" b="0" dirty="0"/>
          </a:p>
          <a:p>
            <a:pPr defTabSz="966612">
              <a:defRPr/>
            </a:pPr>
            <a:endParaRPr lang="en-US" b="0" dirty="0"/>
          </a:p>
          <a:p>
            <a:endParaRPr lang="en-US" b="0" dirty="0"/>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dirty="0"/>
          </a:p>
        </p:txBody>
      </p:sp>
    </p:spTree>
    <p:extLst>
      <p:ext uri="{BB962C8B-B14F-4D97-AF65-F5344CB8AC3E}">
        <p14:creationId xmlns:p14="http://schemas.microsoft.com/office/powerpoint/2010/main" val="283635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 1:4 </a:t>
            </a:r>
            <a:r>
              <a:rPr lang="en-US" dirty="0"/>
              <a:t>- According as he hath chosen us in him </a:t>
            </a:r>
            <a:r>
              <a:rPr lang="en-US" b="1" dirty="0"/>
              <a:t>before the foundation </a:t>
            </a:r>
            <a:r>
              <a:rPr lang="en-US" dirty="0"/>
              <a:t>of the world, that we should be holy and without blame before him in love:</a:t>
            </a:r>
          </a:p>
          <a:p>
            <a:r>
              <a:rPr lang="en-US" b="1" dirty="0"/>
              <a:t>1 Jn. 4:9 </a:t>
            </a:r>
            <a:r>
              <a:rPr lang="en-US" dirty="0"/>
              <a:t>- In this was manifested the love of God toward us, because that God sent his only begotten Son into the world, that we might live through him.</a:t>
            </a:r>
          </a:p>
          <a:p>
            <a:r>
              <a:rPr lang="en-US" b="1" dirty="0"/>
              <a:t>Rom. 5:8-10 </a:t>
            </a:r>
            <a:r>
              <a:rPr lang="en-US" dirty="0"/>
              <a:t>-  But God commendeth his love toward us, in that, while we were yet sinners, Christ died for us. 9 Much more then, being now justified by his blood, we shall be saved from wrath through him. 10 For if, when we were enemies, we were reconciled to God by the death of his Son, much more, being reconciled, we shall be saved by his life.</a:t>
            </a:r>
          </a:p>
          <a:p>
            <a:r>
              <a:rPr lang="en-US" b="1" dirty="0"/>
              <a:t>1 Jn. 4:9 </a:t>
            </a:r>
            <a:r>
              <a:rPr lang="en-US" dirty="0"/>
              <a:t>- In this was manifested the love of God toward us, because that God sent his only begotten Son into the world, that we might live through him. </a:t>
            </a:r>
            <a:r>
              <a:rPr lang="en-US" b="1" dirty="0"/>
              <a:t>16</a:t>
            </a:r>
            <a:r>
              <a:rPr lang="en-US" dirty="0"/>
              <a:t> And we have known and believed the love that God hath to us. God is love; and he that dwelleth in love dwelleth in God, and God in him.</a:t>
            </a:r>
          </a:p>
          <a:p>
            <a:r>
              <a:rPr lang="en-US" b="1" dirty="0"/>
              <a:t>Heb. 5:8-9 </a:t>
            </a:r>
            <a:r>
              <a:rPr lang="en-US" dirty="0"/>
              <a:t>- Though he were a Son, yet learned he obedience by the things which he suffered; 9 And being made perfect, he became the author of eternal salvation unto all them that obey him;</a:t>
            </a:r>
          </a:p>
          <a:p>
            <a:r>
              <a:rPr lang="en-US" b="1" dirty="0"/>
              <a:t>Mk. 16:16 </a:t>
            </a:r>
            <a:r>
              <a:rPr lang="en-US" dirty="0"/>
              <a:t>- He that believeth and is baptized shall be saved; but he that believeth not shall be damned.</a:t>
            </a:r>
          </a:p>
          <a:p>
            <a:pPr defTabSz="966612">
              <a:defRPr/>
            </a:pPr>
            <a:r>
              <a:rPr lang="en-US" b="1" dirty="0"/>
              <a:t>Matt. 28:18-20 </a:t>
            </a:r>
            <a:r>
              <a:rPr lang="en-US" b="0" dirty="0"/>
              <a:t>-  And Jesus came and spake unto them, saying, All power is given unto me in heaven and in earth. 19 Go ye therefore, and teach all nations, baptizing them in the name of the Father, and of the Son, and of the Holy Ghost: 20 Teaching them to observe all things whatsoever I have commanded you: and, lo, I am with you alway, even unto the end of the world. Amen.</a:t>
            </a:r>
          </a:p>
          <a:p>
            <a:pPr defTabSz="966612">
              <a:defRPr/>
            </a:pPr>
            <a:r>
              <a:rPr lang="en-US" b="1" dirty="0"/>
              <a:t>1 Pet. 3:21, NJKV </a:t>
            </a:r>
            <a:r>
              <a:rPr lang="en-US" b="0" dirty="0"/>
              <a:t>- There is also an antitype which now saves us--baptism (not the removal of the filth of the flesh, but the answer of a good conscience toward God), through the resurrection of Jesus Christ,</a:t>
            </a:r>
          </a:p>
          <a:p>
            <a:pPr defTabSz="966612">
              <a:defRPr/>
            </a:pPr>
            <a:r>
              <a:rPr lang="en-US" b="1" dirty="0"/>
              <a:t>Gal. 3:26-27 </a:t>
            </a:r>
            <a:r>
              <a:rPr lang="en-US" b="0" dirty="0"/>
              <a:t>-For ye are all the children of God by faith in Christ Jesus.  27 For as many of you as have been baptized into Christ have put on Christ.</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dirty="0"/>
          </a:p>
        </p:txBody>
      </p:sp>
    </p:spTree>
    <p:extLst>
      <p:ext uri="{BB962C8B-B14F-4D97-AF65-F5344CB8AC3E}">
        <p14:creationId xmlns:p14="http://schemas.microsoft.com/office/powerpoint/2010/main" val="411968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dirty="0"/>
          </a:p>
        </p:txBody>
      </p:sp>
    </p:spTree>
    <p:extLst>
      <p:ext uri="{BB962C8B-B14F-4D97-AF65-F5344CB8AC3E}">
        <p14:creationId xmlns:p14="http://schemas.microsoft.com/office/powerpoint/2010/main" val="411584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latin typeface="Candara" panose="020E0502030303020204" pitchFamily="34" charset="0"/>
              </a:rPr>
              <a:t>1 Cor. 1:18 NKJV </a:t>
            </a:r>
            <a:r>
              <a:rPr lang="en-US" sz="1300" b="1" i="1" dirty="0">
                <a:latin typeface="Candara" panose="020E0502030303020204" pitchFamily="34" charset="0"/>
              </a:rPr>
              <a:t>- “For the message of the cross is </a:t>
            </a:r>
            <a:r>
              <a:rPr lang="en-US" sz="1300" b="1" i="1" u="sng" dirty="0">
                <a:latin typeface="Candara" panose="020E0502030303020204" pitchFamily="34" charset="0"/>
              </a:rPr>
              <a:t>foolishness</a:t>
            </a:r>
            <a:r>
              <a:rPr lang="en-US" sz="1300" b="1" i="1" dirty="0">
                <a:latin typeface="Candara" panose="020E0502030303020204" pitchFamily="34" charset="0"/>
              </a:rPr>
              <a:t> to those who are perishing, but to us who are being saved it is the </a:t>
            </a:r>
            <a:r>
              <a:rPr lang="en-US" sz="1300" b="1" i="1" u="sng" dirty="0">
                <a:latin typeface="Candara" panose="020E0502030303020204" pitchFamily="34" charset="0"/>
              </a:rPr>
              <a:t>power of God</a:t>
            </a:r>
            <a:r>
              <a:rPr lang="en-US" sz="1300" b="1" i="1" dirty="0">
                <a:latin typeface="Candara" panose="020E0502030303020204" pitchFamily="34" charset="0"/>
              </a:rPr>
              <a:t>”</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dirty="0"/>
          </a:p>
        </p:txBody>
      </p:sp>
    </p:spTree>
    <p:extLst>
      <p:ext uri="{BB962C8B-B14F-4D97-AF65-F5344CB8AC3E}">
        <p14:creationId xmlns:p14="http://schemas.microsoft.com/office/powerpoint/2010/main" val="38088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6A23042-BD9C-4D76-B830-D186BF5B5597}"/>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DA3D658F-15A0-4357-87AB-5591EF544AFE}"/>
              </a:ext>
            </a:extLst>
          </p:cNvPr>
          <p:cNvSpPr>
            <a:spLocks noGrp="1"/>
          </p:cNvSpPr>
          <p:nvPr>
            <p:ph type="body" idx="1"/>
          </p:nvPr>
        </p:nvSpPr>
        <p:spPr>
          <a:xfrm>
            <a:off x="351187" y="4595149"/>
            <a:ext cx="6720946" cy="431735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Acts 2:36-37 - </a:t>
            </a:r>
            <a:r>
              <a:rPr lang="en-US" altLang="en-US" dirty="0"/>
              <a:t>36 Therefore let all the house of Israel know assuredly, that God hath made that same Jesus, whom ye have crucified, both Lord and Christ. 37 Now when they heard this, they were pricked in their heart, and said unto Peter and to the rest of the apostles, Men and brethren, what shall we do?</a:t>
            </a:r>
          </a:p>
          <a:p>
            <a:pPr>
              <a:defRPr/>
            </a:pPr>
            <a:r>
              <a:rPr lang="en-US" altLang="en-US" b="1" dirty="0"/>
              <a:t>Rom. 10:17 </a:t>
            </a:r>
            <a:r>
              <a:rPr lang="en-US" altLang="en-US" dirty="0"/>
              <a:t>- So then faith cometh by hearing, and hearing by the word of God.</a:t>
            </a:r>
          </a:p>
          <a:p>
            <a:pPr>
              <a:defRPr/>
            </a:pPr>
            <a:r>
              <a:rPr lang="en-US" altLang="en-US" b="1" dirty="0"/>
              <a:t>Jn. 8:24 </a:t>
            </a:r>
            <a:r>
              <a:rPr lang="en-US" altLang="en-US" dirty="0"/>
              <a:t>-  I said therefore unto you, that ye shall die in your sins: for if ye believe not that I am he, ye shall die in your sins.</a:t>
            </a:r>
          </a:p>
          <a:p>
            <a:pPr>
              <a:defRPr/>
            </a:pPr>
            <a:r>
              <a:rPr lang="en-US" altLang="en-US" b="1" dirty="0"/>
              <a:t>Acts 17:30-31 </a:t>
            </a:r>
            <a:r>
              <a:rPr lang="en-US" altLang="en-US" dirty="0"/>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dirty="0"/>
              <a:t>Matt. 10:34 </a:t>
            </a:r>
            <a:r>
              <a:rPr lang="en-US" altLang="en-US" dirty="0"/>
              <a:t>- Whosoever therefore shall confess me before men, him will I confess also before my Father which is in heaven.</a:t>
            </a:r>
          </a:p>
          <a:p>
            <a:pPr>
              <a:defRPr/>
            </a:pPr>
            <a:r>
              <a:rPr lang="en-US" altLang="en-US" b="1" dirty="0"/>
              <a:t>Acts 2:38 </a:t>
            </a:r>
            <a:r>
              <a:rPr lang="en-US" altLang="en-US" dirty="0"/>
              <a:t>- Then Peter said unto them, Repent, and be baptized every one of you in the name of Jesus Christ for the remission of sins, and ye shall receive the gift of the Holy Ghost.</a:t>
            </a:r>
          </a:p>
          <a:p>
            <a:pPr>
              <a:defRPr/>
            </a:pPr>
            <a:r>
              <a:rPr lang="en-US" altLang="en-US" b="1" dirty="0"/>
              <a:t>1 Jn. 1:7-9 </a:t>
            </a:r>
            <a:r>
              <a:rPr lang="en-US" altLang="en-US" dirty="0"/>
              <a:t>- But if we walk in the light, as he is in the light, we have fellowship one with another, and the blood of Jesus Christ his Son cleanseth us from all sin. 8 If we say that we have no sin, we deceive ourselves, and the truth is not in us. 9 If we confess our sins, he is faithful and just to forgive us our sins, and to cleanse us from all unrighteousness.</a:t>
            </a:r>
          </a:p>
          <a:p>
            <a:pPr>
              <a:defRPr/>
            </a:pPr>
            <a:r>
              <a:rPr lang="en-US" altLang="en-US" b="1" dirty="0"/>
              <a:t>Rev. 2:10 </a:t>
            </a:r>
            <a:r>
              <a:rPr lang="en-US" altLang="en-US" dirty="0"/>
              <a:t>- Fear none of those things which thou shalt suffer: behold, the devil shall cast some of you into prison, that ye may be tried; and ye shall have tribulation ten days: </a:t>
            </a:r>
            <a:r>
              <a:rPr lang="en-US" altLang="en-US" b="1" dirty="0"/>
              <a:t>be thou faithful unto death, and I will give thee a crown of life.</a:t>
            </a:r>
          </a:p>
        </p:txBody>
      </p:sp>
      <p:sp>
        <p:nvSpPr>
          <p:cNvPr id="27652" name="Slide Number Placeholder 3">
            <a:extLst>
              <a:ext uri="{FF2B5EF4-FFF2-40B4-BE49-F238E27FC236}">
                <a16:creationId xmlns:a16="http://schemas.microsoft.com/office/drawing/2014/main" id="{4CB5F7CB-DCEC-4445-9D4C-C0AF3BC42EA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1158271" indent="-445490">
              <a:defRPr>
                <a:solidFill>
                  <a:schemeClr val="tx1"/>
                </a:solidFill>
                <a:latin typeface="Tahoma" panose="020B0604030504040204" pitchFamily="34" charset="0"/>
              </a:defRPr>
            </a:lvl2pPr>
            <a:lvl3pPr marL="1781957" indent="-356391">
              <a:defRPr>
                <a:solidFill>
                  <a:schemeClr val="tx1"/>
                </a:solidFill>
                <a:latin typeface="Tahoma" panose="020B0604030504040204" pitchFamily="34" charset="0"/>
              </a:defRPr>
            </a:lvl3pPr>
            <a:lvl4pPr marL="2494740" indent="-356391">
              <a:defRPr>
                <a:solidFill>
                  <a:schemeClr val="tx1"/>
                </a:solidFill>
                <a:latin typeface="Tahoma" panose="020B0604030504040204" pitchFamily="34" charset="0"/>
              </a:defRPr>
            </a:lvl4pPr>
            <a:lvl5pPr marL="3207525" indent="-356391">
              <a:defRPr>
                <a:solidFill>
                  <a:schemeClr val="tx1"/>
                </a:solidFill>
                <a:latin typeface="Tahoma" panose="020B0604030504040204" pitchFamily="34" charset="0"/>
              </a:defRPr>
            </a:lvl5pPr>
            <a:lvl6pPr marL="3920310" indent="-356391" eaLnBrk="0" fontAlgn="base" hangingPunct="0">
              <a:spcBef>
                <a:spcPct val="0"/>
              </a:spcBef>
              <a:spcAft>
                <a:spcPct val="0"/>
              </a:spcAft>
              <a:defRPr>
                <a:solidFill>
                  <a:schemeClr val="tx1"/>
                </a:solidFill>
                <a:latin typeface="Tahoma" panose="020B0604030504040204" pitchFamily="34" charset="0"/>
              </a:defRPr>
            </a:lvl6pPr>
            <a:lvl7pPr marL="4633091" indent="-356391" eaLnBrk="0" fontAlgn="base" hangingPunct="0">
              <a:spcBef>
                <a:spcPct val="0"/>
              </a:spcBef>
              <a:spcAft>
                <a:spcPct val="0"/>
              </a:spcAft>
              <a:defRPr>
                <a:solidFill>
                  <a:schemeClr val="tx1"/>
                </a:solidFill>
                <a:latin typeface="Tahoma" panose="020B0604030504040204" pitchFamily="34" charset="0"/>
              </a:defRPr>
            </a:lvl7pPr>
            <a:lvl8pPr marL="5345872" indent="-356391" eaLnBrk="0" fontAlgn="base" hangingPunct="0">
              <a:spcBef>
                <a:spcPct val="0"/>
              </a:spcBef>
              <a:spcAft>
                <a:spcPct val="0"/>
              </a:spcAft>
              <a:defRPr>
                <a:solidFill>
                  <a:schemeClr val="tx1"/>
                </a:solidFill>
                <a:latin typeface="Tahoma" panose="020B0604030504040204" pitchFamily="34" charset="0"/>
              </a:defRPr>
            </a:lvl8pPr>
            <a:lvl9pPr marL="6058658" indent="-356391" eaLnBrk="0" fontAlgn="base" hangingPunct="0">
              <a:spcBef>
                <a:spcPct val="0"/>
              </a:spcBef>
              <a:spcAft>
                <a:spcPct val="0"/>
              </a:spcAft>
              <a:defRPr>
                <a:solidFill>
                  <a:schemeClr val="tx1"/>
                </a:solidFill>
                <a:latin typeface="Tahoma" panose="020B0604030504040204" pitchFamily="34" charset="0"/>
              </a:defRPr>
            </a:lvl9pPr>
          </a:lstStyle>
          <a:p>
            <a:fld id="{895D2958-39BF-49B1-9712-C7565CDB518C}" type="slidenum">
              <a:rPr lang="en-US" altLang="en-US" smtClean="0">
                <a:latin typeface="Calibri" panose="020F0502020204030204" pitchFamily="34" charset="0"/>
              </a:rPr>
              <a:pPr/>
              <a:t>14</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dirty="0"/>
          </a:p>
        </p:txBody>
      </p:sp>
    </p:spTree>
    <p:extLst>
      <p:ext uri="{BB962C8B-B14F-4D97-AF65-F5344CB8AC3E}">
        <p14:creationId xmlns:p14="http://schemas.microsoft.com/office/powerpoint/2010/main" val="273569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dirty="0"/>
          </a:p>
        </p:txBody>
      </p:sp>
    </p:spTree>
    <p:extLst>
      <p:ext uri="{BB962C8B-B14F-4D97-AF65-F5344CB8AC3E}">
        <p14:creationId xmlns:p14="http://schemas.microsoft.com/office/powerpoint/2010/main" val="326042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dirty="0"/>
          </a:p>
        </p:txBody>
      </p:sp>
    </p:spTree>
    <p:extLst>
      <p:ext uri="{BB962C8B-B14F-4D97-AF65-F5344CB8AC3E}">
        <p14:creationId xmlns:p14="http://schemas.microsoft.com/office/powerpoint/2010/main" val="245214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Cor. 1:10 </a:t>
            </a:r>
            <a:r>
              <a:rPr lang="en-US" dirty="0"/>
              <a:t>-  Now I beseech you, brethren, by the name of our Lord Jesus Christ, that ye all speak the same thing, and that there be no divisions among you; but that ye be perfectly joined together in the same mind and in the same judgment.</a:t>
            </a:r>
          </a:p>
          <a:p>
            <a:r>
              <a:rPr lang="en-US" b="1" dirty="0"/>
              <a:t>1 Cor. 3:1 </a:t>
            </a:r>
            <a:r>
              <a:rPr lang="en-US" dirty="0"/>
              <a:t>- And I, brethren, could not speak unto you as unto spiritual, but as unto carnal, even as unto babes in Christ. 2 I have fed you with milk, and not with meat: for hitherto ye were not able to bear it, neither yet now are ye able. 3 For ye are yet carnal: for whereas there is among you envying, and strife, and divisions, are ye not carnal, and walk as men? </a:t>
            </a:r>
          </a:p>
          <a:p>
            <a:r>
              <a:rPr lang="en-US" b="1" dirty="0"/>
              <a:t>Acts 17:18, 32 </a:t>
            </a:r>
            <a:r>
              <a:rPr lang="en-US" dirty="0"/>
              <a:t>- Then certain philosophers of the Epicureans, and of the Stoicks, encountered him. And some said, What will this babbler say? other some, He seemeth to be a setter forth of strange gods: because he preached unto them Jesus, and the resurrection. 32 And when they heard of the resurrection of the dead, some mocked: and others said, We will hear thee again of this matter. (</a:t>
            </a:r>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dirty="0"/>
          </a:p>
        </p:txBody>
      </p:sp>
    </p:spTree>
    <p:extLst>
      <p:ext uri="{BB962C8B-B14F-4D97-AF65-F5344CB8AC3E}">
        <p14:creationId xmlns:p14="http://schemas.microsoft.com/office/powerpoint/2010/main" val="381234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ndara" panose="020E0502030303020204" pitchFamily="34" charset="0"/>
              </a:rPr>
              <a:t>This “message  of the cross” answers more than the question who, what, when and how. It answers </a:t>
            </a:r>
            <a:r>
              <a:rPr lang="en-US" sz="1300" b="1" dirty="0">
                <a:latin typeface="Candara" panose="020E0502030303020204" pitchFamily="34" charset="0"/>
              </a:rPr>
              <a:t>the most important question of WHY?</a:t>
            </a:r>
          </a:p>
          <a:p>
            <a:r>
              <a:rPr lang="en-US" sz="1300" b="1" dirty="0">
                <a:latin typeface="Candara" panose="020E0502030303020204" pitchFamily="34" charset="0"/>
              </a:rPr>
              <a:t>1 Cor. 15:1-20 - READ</a:t>
            </a:r>
          </a:p>
          <a:p>
            <a:endParaRPr lang="en-US" sz="1300" b="1" dirty="0">
              <a:latin typeface="Candara" panose="020E0502030303020204" pitchFamily="34" charset="0"/>
            </a:endParaRPr>
          </a:p>
          <a:p>
            <a:r>
              <a:rPr lang="en-US" b="1" dirty="0"/>
              <a:t>1 Cor. 15:11 </a:t>
            </a:r>
            <a:r>
              <a:rPr lang="en-US" b="0" dirty="0"/>
              <a:t>- Therefore whether it were I or they, so we preach, and so ye believed.</a:t>
            </a:r>
          </a:p>
          <a:p>
            <a:endParaRPr lang="en-US" b="1" dirty="0"/>
          </a:p>
          <a:p>
            <a:r>
              <a:rPr lang="en-US" b="1" dirty="0"/>
              <a:t>Rom. 10:10-11 </a:t>
            </a:r>
            <a:r>
              <a:rPr lang="en-US" b="0" dirty="0"/>
              <a:t>- For with the heart man believeth unto righteousness; and with the mouth confession is made unto salvation. 11 For the scripture saith, Whosoever believeth on him shall not be ashamed.</a:t>
            </a:r>
          </a:p>
          <a:p>
            <a:r>
              <a:rPr lang="en-US" b="1" dirty="0"/>
              <a:t>Acts 2:38 </a:t>
            </a:r>
            <a:r>
              <a:rPr lang="en-US" b="0" dirty="0"/>
              <a:t>- Then Peter said unto them, Repent, and be baptized every one of you in the name of Jesus Christ for the remission of sins, and ye shall receive the gift of the Holy Ghost.</a:t>
            </a:r>
          </a:p>
          <a:p>
            <a:r>
              <a:rPr lang="en-US" b="1" dirty="0"/>
              <a:t>1 Jn. 2:25 </a:t>
            </a:r>
            <a:r>
              <a:rPr lang="en-US" b="0" dirty="0"/>
              <a:t>- And this is the promise that he hath promised us, even eternal life</a:t>
            </a:r>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dirty="0"/>
          </a:p>
        </p:txBody>
      </p:sp>
    </p:spTree>
    <p:extLst>
      <p:ext uri="{BB962C8B-B14F-4D97-AF65-F5344CB8AC3E}">
        <p14:creationId xmlns:p14="http://schemas.microsoft.com/office/powerpoint/2010/main" val="306809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Jn. 3:16 </a:t>
            </a:r>
            <a:r>
              <a:rPr lang="en-US" dirty="0"/>
              <a:t>- For God so loved the world, that he gave his only begotten Son, that whosoever believeth in him should not perish, but have everlasting life.</a:t>
            </a:r>
          </a:p>
          <a:p>
            <a:r>
              <a:rPr lang="en-US" b="1" dirty="0"/>
              <a:t>Matt. 26:28</a:t>
            </a:r>
            <a:r>
              <a:rPr lang="en-US" dirty="0"/>
              <a:t> - For this is my blood of the new testament, which is shed for many for the remission of sins.</a:t>
            </a:r>
          </a:p>
          <a:p>
            <a:r>
              <a:rPr lang="en-US" b="1" dirty="0"/>
              <a:t>1 Jn. 2:1-2 </a:t>
            </a:r>
            <a:r>
              <a:rPr lang="en-US" dirty="0"/>
              <a:t>- My little children, these things write I unto you, that ye sin not. And if any man sin, we have an advocate with the Father, Jesus Christ the righteous: 2 And he is the propitiation for our sins: and not for ours only, but also for the sins of the whole world.</a:t>
            </a:r>
          </a:p>
          <a:p>
            <a:r>
              <a:rPr lang="en-US" b="1" dirty="0"/>
              <a:t>Rom. 3:10-12 </a:t>
            </a:r>
            <a:r>
              <a:rPr lang="en-US" dirty="0"/>
              <a:t>- As it is written, There is none righteous, no, not one: 11 There is none that understandeth, there is none that seeketh after God. 12 They are all gone out of the way, they are together become unprofitable; there is none that doeth </a:t>
            </a:r>
            <a:r>
              <a:rPr lang="en-US" b="1" dirty="0"/>
              <a:t>good, no, not one.</a:t>
            </a:r>
          </a:p>
          <a:p>
            <a:r>
              <a:rPr lang="en-US" b="1" dirty="0"/>
              <a:t>Rom. 3:22-23 </a:t>
            </a:r>
            <a:r>
              <a:rPr lang="en-US" dirty="0"/>
              <a:t>- Even the righteousness of God which is by faith of Jesus Christ unto all and upon all them that believe: for there is no difference: 23 For all have sinned, and come short of the glory of God;</a:t>
            </a:r>
          </a:p>
          <a:p>
            <a:r>
              <a:rPr lang="en-US" b="1" dirty="0"/>
              <a:t>Rom. 5:12 </a:t>
            </a:r>
            <a:r>
              <a:rPr lang="en-US" dirty="0"/>
              <a:t>- Wherefore, as by one man sin entered into the world, and death by sin; and so death passed upon all men, for that all have sinned: </a:t>
            </a:r>
          </a:p>
          <a:p>
            <a:r>
              <a:rPr lang="en-US" b="1" dirty="0"/>
              <a:t>2 Cor. 5:14 </a:t>
            </a:r>
            <a:r>
              <a:rPr lang="en-US" dirty="0"/>
              <a:t>- For the love of Christ constraineth us; because we thus judge, that if one died for all, then were all dead.</a:t>
            </a:r>
          </a:p>
          <a:p>
            <a:r>
              <a:rPr lang="en-US" b="1" dirty="0"/>
              <a:t>Ezek. 18:4 </a:t>
            </a:r>
            <a:r>
              <a:rPr lang="en-US" dirty="0"/>
              <a:t>- Behold, all souls are mine; as the soul of the father, so also the soul of the son is mine: the soul that sinneth, it shall die. </a:t>
            </a:r>
            <a:r>
              <a:rPr lang="en-US" b="1" dirty="0"/>
              <a:t>20</a:t>
            </a:r>
            <a:r>
              <a:rPr lang="en-US" dirty="0"/>
              <a:t> The soul that sinneth, it shall die. The son shall not bear the iniquity of the father, neither shall the father bear the iniquity of the son: the righteousness of the righteous shall be upon him, and the wickedness of the wicked shall be upon him.</a:t>
            </a:r>
          </a:p>
          <a:p>
            <a:r>
              <a:rPr lang="en-US" b="1" dirty="0"/>
              <a:t>Rom. 7:9 </a:t>
            </a:r>
            <a:r>
              <a:rPr lang="en-US" dirty="0"/>
              <a:t>- For I was alive without the law once: but when the commandment came, sin revived, and I died. </a:t>
            </a:r>
          </a:p>
          <a:p>
            <a:r>
              <a:rPr lang="en-US" b="1" dirty="0"/>
              <a:t>Eph. 3:1-4 </a:t>
            </a:r>
            <a:r>
              <a:rPr lang="en-US" dirty="0"/>
              <a:t>-  For this cause I Paul, the prisoner of Jesus Christ for you Gentiles, 2 If ye have heard of the dispensation of the grace of God which is given me to you-ward: 3 How that by revelation he made known unto me the mystery; (as I wrote afore in few words, 4 Whereby, when ye read, ye may understand my knowledge in the mystery of Christ).</a:t>
            </a:r>
          </a:p>
          <a:p>
            <a:r>
              <a:rPr lang="en-US" b="1" dirty="0"/>
              <a:t>Eph. 5:17 </a:t>
            </a:r>
            <a:r>
              <a:rPr lang="en-US" dirty="0"/>
              <a:t>-Wherefore be ye not unwise, but understanding what the will of the Lord is. </a:t>
            </a:r>
          </a:p>
          <a:p>
            <a:r>
              <a:rPr lang="en-US" b="1" dirty="0"/>
              <a:t>Rom. 3:9-18 - READ</a:t>
            </a:r>
          </a:p>
          <a:p>
            <a:r>
              <a:rPr lang="en-US" b="1" dirty="0"/>
              <a:t>1 Cor. 10:13 </a:t>
            </a:r>
            <a:r>
              <a:rPr lang="en-US" b="0" dirty="0"/>
              <a:t>- There hath no temptation taken you but such as is common to man: but God is faithful, who will not suffer you to be tempted above that ye are able; but will with the temptation also make a way to escape, that ye may be able to bear it. </a:t>
            </a:r>
          </a:p>
          <a:p>
            <a:r>
              <a:rPr lang="en-US" b="1" dirty="0"/>
              <a:t>Gen. 3:1-7 - READ</a:t>
            </a:r>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dirty="0"/>
          </a:p>
        </p:txBody>
      </p:sp>
    </p:spTree>
    <p:extLst>
      <p:ext uri="{BB962C8B-B14F-4D97-AF65-F5344CB8AC3E}">
        <p14:creationId xmlns:p14="http://schemas.microsoft.com/office/powerpoint/2010/main" val="310060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 3:24-26 </a:t>
            </a:r>
            <a:r>
              <a:rPr lang="en-US" dirty="0"/>
              <a:t>-  Being justified freely by his grace through the redemption that is in Christ Jesus: 25 Whom God hath set forth to be a </a:t>
            </a:r>
            <a:r>
              <a:rPr lang="en-US" b="1" dirty="0"/>
              <a:t>propitiation </a:t>
            </a:r>
            <a:r>
              <a:rPr lang="en-US" dirty="0"/>
              <a:t>through faith in his blood, to declare his righteousness for the remission of sins that are past, through the forbearance of God; {set forth: or, foreordained} {remission: or, passing over} 26 To declare, I say, at this time his righteousness: that he might be just, and the justifier of him which believeth in Jesus.</a:t>
            </a:r>
          </a:p>
          <a:p>
            <a:r>
              <a:rPr lang="en-US" b="1" dirty="0"/>
              <a:t>Propitiation - hil-as-mos’ - atonement, i.e. (concretely) an expiator:--propitiation</a:t>
            </a:r>
          </a:p>
          <a:p>
            <a:r>
              <a:rPr lang="en-US" b="1" dirty="0"/>
              <a:t>1 Jn. 1:7 </a:t>
            </a:r>
            <a:r>
              <a:rPr lang="en-US" dirty="0"/>
              <a:t>- But if we walk in the light, as he is in the light, we have fellowship one with another, and the blood of Jesus Christ his Son cleanseth us from all sin.</a:t>
            </a:r>
          </a:p>
          <a:p>
            <a:r>
              <a:rPr lang="en-US" b="1" dirty="0"/>
              <a:t>1 Jn. 2:2</a:t>
            </a:r>
            <a:r>
              <a:rPr lang="en-US" dirty="0"/>
              <a:t> - And he is the </a:t>
            </a:r>
            <a:r>
              <a:rPr lang="en-US" b="1" dirty="0"/>
              <a:t>propitiation</a:t>
            </a:r>
            <a:r>
              <a:rPr lang="en-US" dirty="0"/>
              <a:t> for our sins: and not for ours only, but also for the sins of the whole world.</a:t>
            </a:r>
          </a:p>
          <a:p>
            <a:r>
              <a:rPr lang="en-US" b="1" dirty="0"/>
              <a:t>1 Thess. 1:10 </a:t>
            </a:r>
            <a:r>
              <a:rPr lang="en-US" b="0" dirty="0"/>
              <a:t>- And to wait for his Son from heaven, whom he raised from the dead, even Jesus, which delivered us from the wrath to come.</a:t>
            </a:r>
          </a:p>
          <a:p>
            <a:r>
              <a:rPr lang="en-US" b="1" dirty="0"/>
              <a:t>Rom.  5:18-19</a:t>
            </a:r>
            <a:r>
              <a:rPr lang="en-US" b="0" dirty="0"/>
              <a:t> -  Therefore as by the offence of one judgment came upon all men to condemnation; even so by the righteousness of one the free gift came upon all men unto justification of life. 19 For as by one man's disobedience many were made sinners, so by the obedience of one shall many be made righteous.</a:t>
            </a:r>
          </a:p>
          <a:p>
            <a:pPr defTabSz="966612">
              <a:defRPr/>
            </a:pPr>
            <a:r>
              <a:rPr lang="en-US" b="1" dirty="0"/>
              <a:t>1 Jn. 2:2</a:t>
            </a:r>
            <a:r>
              <a:rPr lang="en-US" dirty="0"/>
              <a:t> - And he is the </a:t>
            </a:r>
            <a:r>
              <a:rPr lang="en-US" b="1" dirty="0"/>
              <a:t>propitiation</a:t>
            </a:r>
            <a:r>
              <a:rPr lang="en-US" dirty="0"/>
              <a:t> for our sins: and not for ours only, but also for the sins of the whole world.</a:t>
            </a:r>
            <a:endParaRPr lang="en-US" b="1" dirty="0"/>
          </a:p>
          <a:p>
            <a:r>
              <a:rPr lang="en-US" b="1" dirty="0"/>
              <a:t>1 Jn. 4:10 </a:t>
            </a:r>
            <a:r>
              <a:rPr lang="en-US" dirty="0"/>
              <a:t>- Herein is love, not that we loved God, but that he loved us, and sent his Son to be the propitiation for our sins.</a:t>
            </a:r>
          </a:p>
          <a:p>
            <a:r>
              <a:rPr lang="en-US" b="1" dirty="0"/>
              <a:t>Rom. 3:25 </a:t>
            </a:r>
            <a:r>
              <a:rPr lang="en-US" dirty="0"/>
              <a:t>- Whom God hath set forth to be a propitiation through faith in his blood, to declare his righteousness for the remission of sins that are past, through the forbearance of God.</a:t>
            </a:r>
          </a:p>
          <a:p>
            <a:r>
              <a:rPr lang="en-US" b="1" dirty="0"/>
              <a:t>Rom. 5:10 </a:t>
            </a:r>
            <a:r>
              <a:rPr lang="en-US" dirty="0"/>
              <a:t>- For if, when we were enemies, we were reconciled to God by the death of his Son, much more, being reconciled, we shall be saved by his life.</a:t>
            </a:r>
          </a:p>
          <a:p>
            <a:r>
              <a:rPr lang="en-US" b="1" dirty="0"/>
              <a:t>Col. 1:20-22 </a:t>
            </a:r>
            <a:r>
              <a:rPr lang="en-US" dirty="0"/>
              <a:t>-  And, having made peace through the blood of his cross, by him to reconcile all things unto himself; by him, I say, whether they be things in earth, or things in heaven. 21 And you, that were sometime alienated and enemies in your mind by wicked works, yet now hath he reconciled 22 In the body of his flesh through death, to present you holy and unblameable and unreproveable in his sight:</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dirty="0"/>
          </a:p>
        </p:txBody>
      </p:sp>
    </p:spTree>
    <p:extLst>
      <p:ext uri="{BB962C8B-B14F-4D97-AF65-F5344CB8AC3E}">
        <p14:creationId xmlns:p14="http://schemas.microsoft.com/office/powerpoint/2010/main" val="344450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Gal. 3:10-12 </a:t>
            </a:r>
            <a:r>
              <a:rPr lang="en-US" dirty="0"/>
              <a:t>-  For as many as are of the works of the law are under the curse: for it is written, Cursed is every one that continueth not in all things which are written in the book of the law to do them. 11 But that no man is justified by the law in the sight of God, it is evident: for, The just shall live by faith. 12 And the law is not of faith: but, The man that doeth them shall live in them.</a:t>
            </a:r>
          </a:p>
          <a:p>
            <a:r>
              <a:rPr lang="en-US" b="1" dirty="0"/>
              <a:t>Gal. 3:20-22 </a:t>
            </a:r>
            <a:r>
              <a:rPr lang="en-US" dirty="0"/>
              <a:t>- Now a mediator is not a mediator of one, but God is one. 21 Is the law then against the promises of God? God forbid: for if there had been a law given which could have given life, verily righteousness should have been by the law. 22 But the scripture hath concluded all under sin, that the promise by faith of Jesus Christ might be given to them that believe.</a:t>
            </a:r>
          </a:p>
          <a:p>
            <a:r>
              <a:rPr lang="en-US" b="1" dirty="0"/>
              <a:t>Rom. 8:3 </a:t>
            </a:r>
            <a:r>
              <a:rPr lang="en-US" dirty="0"/>
              <a:t>- For what the law could not do, in that it was weak through the flesh, God sending his own Son in the likeness of sinful flesh, and for sin, condemned sin in the flesh.</a:t>
            </a:r>
          </a:p>
          <a:p>
            <a:r>
              <a:rPr lang="en-US" b="1" dirty="0"/>
              <a:t>Rom. 11:6 </a:t>
            </a:r>
            <a:r>
              <a:rPr lang="en-US" dirty="0"/>
              <a:t>- And if by grace, then is it no more of works: otherwise grace is no more grace. But if it be of works, then is it no more grace: otherwise work is no more work.</a:t>
            </a:r>
          </a:p>
          <a:p>
            <a:r>
              <a:rPr lang="en-US" b="1" dirty="0"/>
              <a:t>Gal. 3:21 </a:t>
            </a:r>
            <a:r>
              <a:rPr lang="en-US" dirty="0"/>
              <a:t>- Is the law then against the promises of God? God forbid: for if there had been a law given which could have given life, verily righteousness should have been by the law.</a:t>
            </a:r>
          </a:p>
          <a:p>
            <a:r>
              <a:rPr lang="en-US" b="1" dirty="0"/>
              <a:t>Titus 3:5 </a:t>
            </a:r>
            <a:r>
              <a:rPr lang="en-US" dirty="0"/>
              <a:t>- </a:t>
            </a:r>
            <a:r>
              <a:rPr lang="en-US" b="1" dirty="0"/>
              <a:t>Not by works of righteousness which we have done</a:t>
            </a:r>
            <a:r>
              <a:rPr lang="en-US" dirty="0"/>
              <a:t>, but according to his mercy he saved us, by the washing of regeneration, and renewing of the Holy Ghost; </a:t>
            </a:r>
          </a:p>
          <a:p>
            <a:r>
              <a:rPr lang="en-US" b="1" dirty="0"/>
              <a:t>Heb. 4:15 </a:t>
            </a:r>
            <a:r>
              <a:rPr lang="en-US" b="0" dirty="0"/>
              <a:t>- For we have not an high priest which cannot be touched with the feeling of our infirmities; but was in all points tempted like as we are, </a:t>
            </a:r>
            <a:r>
              <a:rPr lang="en-US" b="1" dirty="0"/>
              <a:t>yet without sin.</a:t>
            </a:r>
          </a:p>
          <a:p>
            <a:r>
              <a:rPr lang="en-US" b="1" dirty="0"/>
              <a:t>Heb. 7:26</a:t>
            </a:r>
            <a:r>
              <a:rPr lang="en-US" dirty="0"/>
              <a:t> - For such an high priest became us, </a:t>
            </a:r>
            <a:r>
              <a:rPr lang="en-US" b="1" dirty="0"/>
              <a:t>who is holy, harmless, undefiled, separate from sinners</a:t>
            </a:r>
            <a:r>
              <a:rPr lang="en-US" dirty="0"/>
              <a:t>, and made higher than the heavens.</a:t>
            </a:r>
          </a:p>
          <a:p>
            <a:r>
              <a:rPr lang="en-US" b="1" dirty="0"/>
              <a:t>1 Pet. 1:19 </a:t>
            </a:r>
            <a:r>
              <a:rPr lang="en-US" dirty="0"/>
              <a:t>- But with the precious blood of Christ, </a:t>
            </a:r>
            <a:r>
              <a:rPr lang="en-US" b="1" dirty="0"/>
              <a:t>as of a lamb without blemish and without spot</a:t>
            </a:r>
            <a:r>
              <a:rPr lang="en-US" dirty="0"/>
              <a:t>:</a:t>
            </a:r>
          </a:p>
          <a:p>
            <a:r>
              <a:rPr lang="en-US" b="1" dirty="0"/>
              <a:t>1 Pet. 2:21-23 </a:t>
            </a:r>
            <a:r>
              <a:rPr lang="en-US" dirty="0"/>
              <a:t>- 21 For even hereunto were ye called: because Christ also suffered for us, leaving us an example, that ye should follow his steps:  22 </a:t>
            </a:r>
            <a:r>
              <a:rPr lang="en-US" b="1" dirty="0"/>
              <a:t>Who did no sin</a:t>
            </a:r>
            <a:r>
              <a:rPr lang="en-US" dirty="0"/>
              <a:t>, neither was guile found in his mouth: 23 Who, when he was reviled, reviled not again; when he suffered, he threatened not; but committed himself to him that </a:t>
            </a:r>
            <a:r>
              <a:rPr lang="en-US" dirty="0" err="1"/>
              <a:t>judgeth</a:t>
            </a:r>
            <a:r>
              <a:rPr lang="en-US" dirty="0"/>
              <a:t> righteously: </a:t>
            </a:r>
          </a:p>
          <a:p>
            <a:r>
              <a:rPr lang="en-US" b="1" dirty="0"/>
              <a:t>2 Cor. 5:21 </a:t>
            </a:r>
            <a:r>
              <a:rPr lang="en-US" dirty="0"/>
              <a:t>- For he hath made him to be sin for us, </a:t>
            </a:r>
            <a:r>
              <a:rPr lang="en-US" b="1" dirty="0"/>
              <a:t>who knew no sin</a:t>
            </a:r>
            <a:r>
              <a:rPr lang="en-US" dirty="0"/>
              <a:t>; that we might be made the righteousness of God in him.</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dirty="0"/>
          </a:p>
        </p:txBody>
      </p:sp>
    </p:spTree>
    <p:extLst>
      <p:ext uri="{BB962C8B-B14F-4D97-AF65-F5344CB8AC3E}">
        <p14:creationId xmlns:p14="http://schemas.microsoft.com/office/powerpoint/2010/main" val="16643712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4800" b="1" i="1" dirty="0">
                <a:latin typeface="Candara" panose="020E0502030303020204" pitchFamily="34" charset="0"/>
              </a:rPr>
              <a:t>“The Message of the Cross”</a:t>
            </a:r>
          </a:p>
        </p:txBody>
      </p:sp>
      <p:sp>
        <p:nvSpPr>
          <p:cNvPr id="7" name="Subtitle 6"/>
          <p:cNvSpPr>
            <a:spLocks noGrp="1"/>
          </p:cNvSpPr>
          <p:nvPr>
            <p:ph type="subTitle" idx="1"/>
          </p:nvPr>
        </p:nvSpPr>
        <p:spPr>
          <a:xfrm>
            <a:off x="1104900" y="4034002"/>
            <a:ext cx="5734050" cy="955565"/>
          </a:xfrm>
        </p:spPr>
        <p:txBody>
          <a:bodyPr>
            <a:normAutofit/>
          </a:bodyPr>
          <a:lstStyle/>
          <a:p>
            <a:r>
              <a:rPr lang="en-US" sz="2400" dirty="0">
                <a:latin typeface="Candara" panose="020E0502030303020204" pitchFamily="34" charset="0"/>
              </a:rPr>
              <a:t>1 Corinthians 1:18 - NKJV</a:t>
            </a:r>
          </a:p>
        </p:txBody>
      </p:sp>
      <p:pic>
        <p:nvPicPr>
          <p:cNvPr id="11" name="Picture Placeholder 10" descr="A close up of a newspaper&#10;&#10;Description automatically generated">
            <a:extLst>
              <a:ext uri="{FF2B5EF4-FFF2-40B4-BE49-F238E27FC236}">
                <a16:creationId xmlns:a16="http://schemas.microsoft.com/office/drawing/2014/main" id="{7656CCB0-1AD6-4847-AD09-7A29CF93B0E2}"/>
              </a:ext>
            </a:extLst>
          </p:cNvPr>
          <p:cNvPicPr>
            <a:picLocks noGrp="1" noChangeAspect="1"/>
          </p:cNvPicPr>
          <p:nvPr>
            <p:ph type="pic" sz="quarter" idx="13"/>
          </p:nvPr>
        </p:nvPicPr>
        <p:blipFill>
          <a:blip r:embed="rId3">
            <a:alphaModFix amt="67000"/>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l="15186" r="15186"/>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750"/>
                                        <p:tgtEl>
                                          <p:spTgt spid="6"/>
                                        </p:tgtEl>
                                      </p:cBhvr>
                                    </p:animEffect>
                                  </p:childTnLst>
                                </p:cTn>
                              </p:par>
                            </p:childTnLst>
                          </p:cTn>
                        </p:par>
                        <p:par>
                          <p:cTn id="8" fill="hold">
                            <p:stCondLst>
                              <p:cond delay="1750"/>
                            </p:stCondLst>
                            <p:childTnLst>
                              <p:par>
                                <p:cTn id="9" presetID="1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25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2" dur="1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B279-2F96-41B9-A4D2-1614AD791261}"/>
              </a:ext>
            </a:extLst>
          </p:cNvPr>
          <p:cNvSpPr>
            <a:spLocks noGrp="1"/>
          </p:cNvSpPr>
          <p:nvPr>
            <p:ph type="title"/>
          </p:nvPr>
        </p:nvSpPr>
        <p:spPr/>
        <p:txBody>
          <a:bodyPr>
            <a:normAutofit/>
          </a:bodyPr>
          <a:lstStyle/>
          <a:p>
            <a:r>
              <a:rPr lang="en-US" sz="4400" b="1" dirty="0">
                <a:latin typeface="Candara" panose="020E0502030303020204" pitchFamily="34" charset="0"/>
              </a:rPr>
              <a:t>Invites ALL Men to Come to Christ</a:t>
            </a:r>
          </a:p>
        </p:txBody>
      </p:sp>
      <p:sp>
        <p:nvSpPr>
          <p:cNvPr id="3" name="Content Placeholder 2">
            <a:extLst>
              <a:ext uri="{FF2B5EF4-FFF2-40B4-BE49-F238E27FC236}">
                <a16:creationId xmlns:a16="http://schemas.microsoft.com/office/drawing/2014/main" id="{529B53E4-21F2-4CE3-8BC1-E0646A7BAEC1}"/>
              </a:ext>
            </a:extLst>
          </p:cNvPr>
          <p:cNvSpPr>
            <a:spLocks noGrp="1"/>
          </p:cNvSpPr>
          <p:nvPr>
            <p:ph idx="1"/>
          </p:nvPr>
        </p:nvSpPr>
        <p:spPr>
          <a:xfrm>
            <a:off x="1104900" y="1600199"/>
            <a:ext cx="10542814" cy="4954979"/>
          </a:xfrm>
        </p:spPr>
        <p:txBody>
          <a:bodyPr>
            <a:normAutofit/>
          </a:bodyPr>
          <a:lstStyle/>
          <a:p>
            <a:pPr marL="0" indent="0">
              <a:lnSpc>
                <a:spcPct val="100000"/>
              </a:lnSpc>
              <a:spcBef>
                <a:spcPts val="600"/>
              </a:spcBef>
              <a:buNone/>
            </a:pPr>
            <a:r>
              <a:rPr lang="en-US" sz="3200" b="1" dirty="0">
                <a:latin typeface="Candara" panose="020E0502030303020204" pitchFamily="34" charset="0"/>
              </a:rPr>
              <a:t>The cross is the ONLY way of salvation for ALL mankind</a:t>
            </a:r>
          </a:p>
          <a:p>
            <a:pPr>
              <a:lnSpc>
                <a:spcPct val="100000"/>
              </a:lnSpc>
              <a:spcBef>
                <a:spcPts val="600"/>
              </a:spcBef>
            </a:pPr>
            <a:r>
              <a:rPr lang="en-US" sz="2800" dirty="0">
                <a:latin typeface="Candara" panose="020E0502030303020204" pitchFamily="34" charset="0"/>
              </a:rPr>
              <a:t>Benefits from the death of Jesus are universally offered to mankind</a:t>
            </a:r>
          </a:p>
          <a:p>
            <a:pPr lvl="1">
              <a:lnSpc>
                <a:spcPct val="100000"/>
              </a:lnSpc>
            </a:pPr>
            <a:r>
              <a:rPr lang="en-US" sz="2400" dirty="0">
                <a:latin typeface="Candara" panose="020E0502030303020204" pitchFamily="34" charset="0"/>
              </a:rPr>
              <a:t>Titus 2:11; 1 Timothy 2:4-6; John 3:16; Revelation 22:17</a:t>
            </a:r>
          </a:p>
          <a:p>
            <a:pPr>
              <a:lnSpc>
                <a:spcPct val="100000"/>
              </a:lnSpc>
            </a:pPr>
            <a:r>
              <a:rPr lang="en-US" sz="2800" dirty="0">
                <a:latin typeface="Candara" panose="020E0502030303020204" pitchFamily="34" charset="0"/>
              </a:rPr>
              <a:t>Election is not limited to a predetermined number, but to all who believe and obey Jesus</a:t>
            </a:r>
          </a:p>
          <a:p>
            <a:pPr lvl="1">
              <a:lnSpc>
                <a:spcPct val="100000"/>
              </a:lnSpc>
            </a:pPr>
            <a:r>
              <a:rPr lang="en-US" sz="2400" dirty="0">
                <a:latin typeface="Candara" panose="020E0502030303020204" pitchFamily="34" charset="0"/>
              </a:rPr>
              <a:t>Ephesians 1:3-10; 1 John 2:2; 2 Peter 3:9</a:t>
            </a:r>
          </a:p>
          <a:p>
            <a:pPr>
              <a:lnSpc>
                <a:spcPct val="100000"/>
              </a:lnSpc>
            </a:pPr>
            <a:r>
              <a:rPr lang="en-US" sz="2800" dirty="0">
                <a:latin typeface="Candara" panose="020E0502030303020204" pitchFamily="34" charset="0"/>
              </a:rPr>
              <a:t>The universal invitation of salvation is available to </a:t>
            </a:r>
            <a:r>
              <a:rPr lang="en-US" sz="2800">
                <a:latin typeface="Candara" panose="020E0502030303020204" pitchFamily="34" charset="0"/>
              </a:rPr>
              <a:t>ALL men by </a:t>
            </a:r>
            <a:r>
              <a:rPr lang="en-US" sz="2800" dirty="0">
                <a:latin typeface="Candara" panose="020E0502030303020204" pitchFamily="34" charset="0"/>
              </a:rPr>
              <a:t>means of the Gospel of Christ</a:t>
            </a:r>
          </a:p>
          <a:p>
            <a:pPr lvl="1">
              <a:lnSpc>
                <a:spcPct val="100000"/>
              </a:lnSpc>
            </a:pPr>
            <a:r>
              <a:rPr lang="en-US" sz="2400" dirty="0">
                <a:latin typeface="Candara" panose="020E0502030303020204" pitchFamily="34" charset="0"/>
              </a:rPr>
              <a:t>Matthew 11:28-30; 28:18-20; Mark 16:15-16; Luke 24:46-47; Romans 1:16-17</a:t>
            </a:r>
          </a:p>
        </p:txBody>
      </p:sp>
      <p:sp>
        <p:nvSpPr>
          <p:cNvPr id="5" name="Rectangle 4">
            <a:extLst>
              <a:ext uri="{FF2B5EF4-FFF2-40B4-BE49-F238E27FC236}">
                <a16:creationId xmlns:a16="http://schemas.microsoft.com/office/drawing/2014/main" id="{9F37F900-F8F1-48ED-86D3-91E45B537431}"/>
              </a:ext>
            </a:extLst>
          </p:cNvPr>
          <p:cNvSpPr/>
          <p:nvPr/>
        </p:nvSpPr>
        <p:spPr>
          <a:xfrm rot="16200000">
            <a:off x="-2413162" y="3674807"/>
            <a:ext cx="5503431" cy="677108"/>
          </a:xfrm>
          <a:prstGeom prst="rect">
            <a:avLst/>
          </a:prstGeom>
          <a:noFill/>
        </p:spPr>
        <p:txBody>
          <a:bodyPr wrap="none" lIns="91440" tIns="45720" rIns="91440" bIns="45720">
            <a:spAutoFit/>
          </a:bodyPr>
          <a:lstStyle/>
          <a:p>
            <a:pPr algn="ctr"/>
            <a:r>
              <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Message of the Cross</a:t>
            </a:r>
            <a:endPar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Arrow: Bent 5">
            <a:extLst>
              <a:ext uri="{FF2B5EF4-FFF2-40B4-BE49-F238E27FC236}">
                <a16:creationId xmlns:a16="http://schemas.microsoft.com/office/drawing/2014/main" id="{A521307F-BE6F-4C1B-8790-438F9A2A3946}"/>
              </a:ext>
            </a:extLst>
          </p:cNvPr>
          <p:cNvSpPr/>
          <p:nvPr/>
        </p:nvSpPr>
        <p:spPr>
          <a:xfrm>
            <a:off x="330164" y="649848"/>
            <a:ext cx="575847" cy="548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0D5756FB-1598-4F23-B3F9-7A7D7F80DD81}"/>
              </a:ext>
            </a:extLst>
          </p:cNvPr>
          <p:cNvSpPr>
            <a:spLocks noGrp="1"/>
          </p:cNvSpPr>
          <p:nvPr>
            <p:ph type="sldNum" sz="quarter" idx="12"/>
          </p:nvPr>
        </p:nvSpPr>
        <p:spPr/>
        <p:txBody>
          <a:bodyPr/>
          <a:lstStyle/>
          <a:p>
            <a:fld id="{0FF54DE5-C571-48E8-A5BC-B369434E2F44}" type="slidenum">
              <a:rPr lang="en-US" smtClean="0"/>
              <a:t>10</a:t>
            </a:fld>
            <a:endParaRPr lang="en-US" dirty="0"/>
          </a:p>
        </p:txBody>
      </p:sp>
    </p:spTree>
    <p:extLst>
      <p:ext uri="{BB962C8B-B14F-4D97-AF65-F5344CB8AC3E}">
        <p14:creationId xmlns:p14="http://schemas.microsoft.com/office/powerpoint/2010/main" val="3569985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250"/>
                                        <p:tgtEl>
                                          <p:spTgt spid="3">
                                            <p:txEl>
                                              <p:pRg st="5" end="5"/>
                                            </p:txEl>
                                          </p:spTgt>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B279-2F96-41B9-A4D2-1614AD791261}"/>
              </a:ext>
            </a:extLst>
          </p:cNvPr>
          <p:cNvSpPr>
            <a:spLocks noGrp="1"/>
          </p:cNvSpPr>
          <p:nvPr>
            <p:ph type="title"/>
          </p:nvPr>
        </p:nvSpPr>
        <p:spPr/>
        <p:txBody>
          <a:bodyPr>
            <a:normAutofit fontScale="90000"/>
          </a:bodyPr>
          <a:lstStyle/>
          <a:p>
            <a:r>
              <a:rPr lang="en-US" sz="4400" b="1" dirty="0">
                <a:latin typeface="Candara" panose="020E0502030303020204" pitchFamily="34" charset="0"/>
              </a:rPr>
              <a:t>Reveals God’s Love and Salvation For Man</a:t>
            </a:r>
          </a:p>
        </p:txBody>
      </p:sp>
      <p:sp>
        <p:nvSpPr>
          <p:cNvPr id="3" name="Content Placeholder 2">
            <a:extLst>
              <a:ext uri="{FF2B5EF4-FFF2-40B4-BE49-F238E27FC236}">
                <a16:creationId xmlns:a16="http://schemas.microsoft.com/office/drawing/2014/main" id="{529B53E4-21F2-4CE3-8BC1-E0646A7BAEC1}"/>
              </a:ext>
            </a:extLst>
          </p:cNvPr>
          <p:cNvSpPr>
            <a:spLocks noGrp="1"/>
          </p:cNvSpPr>
          <p:nvPr>
            <p:ph idx="1"/>
          </p:nvPr>
        </p:nvSpPr>
        <p:spPr>
          <a:xfrm>
            <a:off x="1104899" y="1600199"/>
            <a:ext cx="10342913" cy="5164877"/>
          </a:xfrm>
        </p:spPr>
        <p:txBody>
          <a:bodyPr>
            <a:normAutofit/>
          </a:bodyPr>
          <a:lstStyle/>
          <a:p>
            <a:pPr marL="0" indent="0">
              <a:lnSpc>
                <a:spcPct val="100000"/>
              </a:lnSpc>
              <a:spcBef>
                <a:spcPts val="600"/>
              </a:spcBef>
              <a:buNone/>
            </a:pPr>
            <a:r>
              <a:rPr lang="en-US" sz="3200" b="1" dirty="0">
                <a:latin typeface="Candara" panose="020E0502030303020204" pitchFamily="34" charset="0"/>
              </a:rPr>
              <a:t>God loved man from the foundation of the world</a:t>
            </a:r>
          </a:p>
          <a:p>
            <a:pPr lvl="1">
              <a:lnSpc>
                <a:spcPct val="100000"/>
              </a:lnSpc>
            </a:pPr>
            <a:r>
              <a:rPr lang="en-US" sz="2400" dirty="0">
                <a:latin typeface="Candara" panose="020E0502030303020204" pitchFamily="34" charset="0"/>
              </a:rPr>
              <a:t>Ephesians 1:4; 1 John 4:9</a:t>
            </a:r>
          </a:p>
          <a:p>
            <a:pPr>
              <a:lnSpc>
                <a:spcPct val="100000"/>
              </a:lnSpc>
              <a:spcBef>
                <a:spcPts val="600"/>
              </a:spcBef>
            </a:pPr>
            <a:r>
              <a:rPr lang="en-US" sz="2800" dirty="0">
                <a:latin typeface="Candara" panose="020E0502030303020204" pitchFamily="34" charset="0"/>
              </a:rPr>
              <a:t>He loves the “unlovable” - Romans 5:8-10</a:t>
            </a:r>
          </a:p>
          <a:p>
            <a:pPr>
              <a:lnSpc>
                <a:spcPct val="100000"/>
              </a:lnSpc>
              <a:spcBef>
                <a:spcPts val="600"/>
              </a:spcBef>
            </a:pPr>
            <a:r>
              <a:rPr lang="en-US" sz="2800" dirty="0">
                <a:latin typeface="Candara" panose="020E0502030303020204" pitchFamily="34" charset="0"/>
              </a:rPr>
              <a:t>We know God loves us because He allowed Jesus to die for us</a:t>
            </a:r>
          </a:p>
          <a:p>
            <a:pPr lvl="1">
              <a:lnSpc>
                <a:spcPct val="100000"/>
              </a:lnSpc>
            </a:pPr>
            <a:r>
              <a:rPr lang="en-US" sz="2400" dirty="0">
                <a:latin typeface="Candara" panose="020E0502030303020204" pitchFamily="34" charset="0"/>
              </a:rPr>
              <a:t> 1 John 4:9, 16</a:t>
            </a:r>
          </a:p>
          <a:p>
            <a:pPr marL="0" indent="0">
              <a:lnSpc>
                <a:spcPct val="100000"/>
              </a:lnSpc>
              <a:spcBef>
                <a:spcPts val="600"/>
              </a:spcBef>
              <a:buNone/>
            </a:pPr>
            <a:r>
              <a:rPr lang="en-US" sz="3200" b="1" dirty="0">
                <a:latin typeface="Candara" panose="020E0502030303020204" pitchFamily="34" charset="0"/>
              </a:rPr>
              <a:t>The believer in Christ has the hope of eternal life</a:t>
            </a:r>
          </a:p>
          <a:p>
            <a:pPr>
              <a:lnSpc>
                <a:spcPct val="100000"/>
              </a:lnSpc>
              <a:spcBef>
                <a:spcPts val="600"/>
              </a:spcBef>
            </a:pPr>
            <a:r>
              <a:rPr lang="en-US" sz="2800" dirty="0">
                <a:latin typeface="Candara" panose="020E0502030303020204" pitchFamily="34" charset="0"/>
              </a:rPr>
              <a:t> Christ is the author of eternal salvation to all who obey Him</a:t>
            </a:r>
          </a:p>
          <a:p>
            <a:pPr lvl="1">
              <a:lnSpc>
                <a:spcPct val="100000"/>
              </a:lnSpc>
            </a:pPr>
            <a:r>
              <a:rPr lang="en-US" sz="2400" dirty="0">
                <a:latin typeface="Candara" panose="020E0502030303020204" pitchFamily="34" charset="0"/>
              </a:rPr>
              <a:t>Hebrews 5:8, 9</a:t>
            </a:r>
          </a:p>
          <a:p>
            <a:pPr>
              <a:lnSpc>
                <a:spcPct val="100000"/>
              </a:lnSpc>
              <a:spcBef>
                <a:spcPts val="600"/>
              </a:spcBef>
            </a:pPr>
            <a:r>
              <a:rPr lang="en-US" sz="2800" dirty="0">
                <a:latin typeface="Candara" panose="020E0502030303020204" pitchFamily="34" charset="0"/>
              </a:rPr>
              <a:t>He saves the penitent sinner who believes and obeys the Gospel</a:t>
            </a:r>
          </a:p>
          <a:p>
            <a:pPr lvl="1">
              <a:lnSpc>
                <a:spcPct val="100000"/>
              </a:lnSpc>
            </a:pPr>
            <a:r>
              <a:rPr lang="en-US" sz="2400" dirty="0">
                <a:latin typeface="Candara" panose="020E0502030303020204" pitchFamily="34" charset="0"/>
              </a:rPr>
              <a:t>Mark 16:16; Matthew 28:18-20; 1 Peter 3:21; Galatians 3:26-27</a:t>
            </a:r>
          </a:p>
        </p:txBody>
      </p:sp>
      <p:sp>
        <p:nvSpPr>
          <p:cNvPr id="5" name="Rectangle 4">
            <a:extLst>
              <a:ext uri="{FF2B5EF4-FFF2-40B4-BE49-F238E27FC236}">
                <a16:creationId xmlns:a16="http://schemas.microsoft.com/office/drawing/2014/main" id="{9F37F900-F8F1-48ED-86D3-91E45B537431}"/>
              </a:ext>
            </a:extLst>
          </p:cNvPr>
          <p:cNvSpPr/>
          <p:nvPr/>
        </p:nvSpPr>
        <p:spPr>
          <a:xfrm rot="16200000">
            <a:off x="-2413162" y="3674807"/>
            <a:ext cx="5503431" cy="677108"/>
          </a:xfrm>
          <a:prstGeom prst="rect">
            <a:avLst/>
          </a:prstGeom>
          <a:noFill/>
        </p:spPr>
        <p:txBody>
          <a:bodyPr wrap="none" lIns="91440" tIns="45720" rIns="91440" bIns="45720">
            <a:spAutoFit/>
          </a:bodyPr>
          <a:lstStyle/>
          <a:p>
            <a:pPr algn="ctr"/>
            <a:r>
              <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Message of the Cross</a:t>
            </a:r>
            <a:endPar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Arrow: Bent 5">
            <a:extLst>
              <a:ext uri="{FF2B5EF4-FFF2-40B4-BE49-F238E27FC236}">
                <a16:creationId xmlns:a16="http://schemas.microsoft.com/office/drawing/2014/main" id="{A521307F-BE6F-4C1B-8790-438F9A2A3946}"/>
              </a:ext>
            </a:extLst>
          </p:cNvPr>
          <p:cNvSpPr/>
          <p:nvPr/>
        </p:nvSpPr>
        <p:spPr>
          <a:xfrm>
            <a:off x="330164" y="649848"/>
            <a:ext cx="575847" cy="548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F2C0DDE6-79A8-4DEC-8431-5BF16AF66A5F}"/>
              </a:ext>
            </a:extLst>
          </p:cNvPr>
          <p:cNvSpPr>
            <a:spLocks noGrp="1"/>
          </p:cNvSpPr>
          <p:nvPr>
            <p:ph type="sldNum" sz="quarter" idx="12"/>
          </p:nvPr>
        </p:nvSpPr>
        <p:spPr/>
        <p:txBody>
          <a:bodyPr/>
          <a:lstStyle/>
          <a:p>
            <a:fld id="{0FF54DE5-C571-48E8-A5BC-B369434E2F44}" type="slidenum">
              <a:rPr lang="en-US" smtClean="0"/>
              <a:t>11</a:t>
            </a:fld>
            <a:endParaRPr lang="en-US" dirty="0"/>
          </a:p>
        </p:txBody>
      </p:sp>
    </p:spTree>
    <p:extLst>
      <p:ext uri="{BB962C8B-B14F-4D97-AF65-F5344CB8AC3E}">
        <p14:creationId xmlns:p14="http://schemas.microsoft.com/office/powerpoint/2010/main" val="3950697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25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250"/>
                                        <p:tgtEl>
                                          <p:spTgt spid="3">
                                            <p:txEl>
                                              <p:pRg st="6" end="6"/>
                                            </p:txEl>
                                          </p:spTgt>
                                        </p:tgtEl>
                                      </p:cBhvr>
                                    </p:animEffect>
                                  </p:childTnLst>
                                </p:cTn>
                              </p:par>
                            </p:childTnLst>
                          </p:cTn>
                        </p:par>
                        <p:par>
                          <p:cTn id="36" fill="hold">
                            <p:stCondLst>
                              <p:cond delay="125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25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250"/>
                                        <p:tgtEl>
                                          <p:spTgt spid="3">
                                            <p:txEl>
                                              <p:pRg st="8" end="8"/>
                                            </p:txEl>
                                          </p:spTgt>
                                        </p:tgtEl>
                                      </p:cBhvr>
                                    </p:animEffect>
                                  </p:childTnLst>
                                </p:cTn>
                              </p:par>
                            </p:childTnLst>
                          </p:cTn>
                        </p:par>
                        <p:par>
                          <p:cTn id="45" fill="hold">
                            <p:stCondLst>
                              <p:cond delay="1250"/>
                            </p:stCondLst>
                            <p:childTnLst>
                              <p:par>
                                <p:cTn id="46" presetID="10" presetClass="entr" presetSubtype="0"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ndara" panose="020E0502030303020204" pitchFamily="34" charset="0"/>
              </a:rPr>
              <a:t>Review</a:t>
            </a:r>
            <a:r>
              <a:rPr lang="en-US" dirty="0"/>
              <a:t> </a:t>
            </a:r>
          </a:p>
        </p:txBody>
      </p:sp>
      <p:sp>
        <p:nvSpPr>
          <p:cNvPr id="4" name="Text Placeholder 3"/>
          <p:cNvSpPr>
            <a:spLocks noGrp="1"/>
          </p:cNvSpPr>
          <p:nvPr>
            <p:ph type="body" sz="half" idx="2"/>
          </p:nvPr>
        </p:nvSpPr>
        <p:spPr>
          <a:xfrm>
            <a:off x="1104899" y="1600199"/>
            <a:ext cx="4991101" cy="4833257"/>
          </a:xfrm>
        </p:spPr>
        <p:txBody>
          <a:bodyPr>
            <a:normAutofit lnSpcReduction="10000"/>
          </a:bodyPr>
          <a:lstStyle/>
          <a:p>
            <a:pPr marL="457200" indent="-457200">
              <a:buFont typeface="Wingdings" panose="05000000000000000000" pitchFamily="2" charset="2"/>
              <a:buChar char="§"/>
            </a:pPr>
            <a:r>
              <a:rPr lang="en-US" sz="3200" b="1" dirty="0">
                <a:latin typeface="Candara" panose="020E0502030303020204" pitchFamily="34" charset="0"/>
              </a:rPr>
              <a:t>Reveals That Man is a Guilty Sinner</a:t>
            </a:r>
          </a:p>
          <a:p>
            <a:pPr marL="457200" indent="-457200">
              <a:buFont typeface="Wingdings" panose="05000000000000000000" pitchFamily="2" charset="2"/>
              <a:buChar char="§"/>
            </a:pPr>
            <a:r>
              <a:rPr lang="en-US" sz="3200" b="1" dirty="0">
                <a:latin typeface="Candara" panose="020E0502030303020204" pitchFamily="34" charset="0"/>
              </a:rPr>
              <a:t>Declares the Just Nature of God</a:t>
            </a:r>
          </a:p>
          <a:p>
            <a:pPr marL="457200" indent="-457200">
              <a:buFont typeface="Wingdings" panose="05000000000000000000" pitchFamily="2" charset="2"/>
              <a:buChar char="§"/>
            </a:pPr>
            <a:r>
              <a:rPr lang="en-US" sz="3200" b="1" dirty="0">
                <a:latin typeface="Candara" panose="020E0502030303020204" pitchFamily="34" charset="0"/>
              </a:rPr>
              <a:t>Declares Man Cannot Save Himself</a:t>
            </a:r>
          </a:p>
          <a:p>
            <a:pPr marL="457200" indent="-457200">
              <a:buFont typeface="Wingdings" panose="05000000000000000000" pitchFamily="2" charset="2"/>
              <a:buChar char="§"/>
            </a:pPr>
            <a:r>
              <a:rPr lang="en-US" sz="3200" b="1" dirty="0">
                <a:latin typeface="Candara" panose="020E0502030303020204" pitchFamily="34" charset="0"/>
              </a:rPr>
              <a:t>Invites All Men to Come to Christ</a:t>
            </a:r>
          </a:p>
          <a:p>
            <a:pPr marL="457200" indent="-457200">
              <a:buFont typeface="Wingdings" panose="05000000000000000000" pitchFamily="2" charset="2"/>
              <a:buChar char="§"/>
            </a:pPr>
            <a:r>
              <a:rPr lang="en-US" sz="3200" b="1" dirty="0">
                <a:latin typeface="Candara" panose="020E0502030303020204" pitchFamily="34" charset="0"/>
              </a:rPr>
              <a:t>Reveals God’s Love and Salvation For Man</a:t>
            </a:r>
          </a:p>
          <a:p>
            <a:pPr marL="457200" indent="-457200">
              <a:buFont typeface="Wingdings" panose="05000000000000000000" pitchFamily="2" charset="2"/>
              <a:buChar char="§"/>
            </a:pPr>
            <a:endParaRPr lang="en-US" sz="3200" b="1" dirty="0">
              <a:latin typeface="Candara" panose="020E0502030303020204" pitchFamily="34" charset="0"/>
            </a:endParaRPr>
          </a:p>
          <a:p>
            <a:pPr marL="457200" indent="-457200">
              <a:buFont typeface="Wingdings" panose="05000000000000000000" pitchFamily="2" charset="2"/>
              <a:buChar char="§"/>
            </a:pPr>
            <a:endParaRPr lang="en-US" sz="3200" b="1" dirty="0">
              <a:latin typeface="Candara" panose="020E0502030303020204" pitchFamily="34" charset="0"/>
            </a:endParaRPr>
          </a:p>
          <a:p>
            <a:pPr marL="457200" indent="-457200">
              <a:buFont typeface="Wingdings" panose="05000000000000000000" pitchFamily="2" charset="2"/>
              <a:buChar char="§"/>
            </a:pPr>
            <a:endParaRPr lang="en-US" sz="3200" b="1" dirty="0">
              <a:latin typeface="Candara" panose="020E0502030303020204" pitchFamily="34" charset="0"/>
            </a:endParaRPr>
          </a:p>
        </p:txBody>
      </p:sp>
      <p:pic>
        <p:nvPicPr>
          <p:cNvPr id="12" name="Picture Placeholder 10" descr="A close up of a newspaper&#10;&#10;Description automatically generated">
            <a:extLst>
              <a:ext uri="{FF2B5EF4-FFF2-40B4-BE49-F238E27FC236}">
                <a16:creationId xmlns:a16="http://schemas.microsoft.com/office/drawing/2014/main" id="{CFE6CE67-693F-43FB-9FC1-64A02E47678D}"/>
              </a:ext>
            </a:extLst>
          </p:cNvPr>
          <p:cNvPicPr>
            <a:picLocks noGrp="1" noChangeAspect="1"/>
          </p:cNvPicPr>
          <p:nvPr>
            <p:ph type="pic" idx="1"/>
          </p:nvPr>
        </p:nvPicPr>
        <p:blipFill>
          <a:blip r:embed="rId3">
            <a:alphaModFix amt="67000"/>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l="10445" r="10445"/>
          <a:stretch>
            <a:fillRect/>
          </a:stretch>
        </p:blipFill>
        <p:spPr>
          <a:xfrm>
            <a:off x="6096000" y="1600200"/>
            <a:ext cx="4989513" cy="4572000"/>
          </a:xfrm>
        </p:spPr>
      </p:pic>
      <p:sp>
        <p:nvSpPr>
          <p:cNvPr id="13" name="Rectangle 12">
            <a:extLst>
              <a:ext uri="{FF2B5EF4-FFF2-40B4-BE49-F238E27FC236}">
                <a16:creationId xmlns:a16="http://schemas.microsoft.com/office/drawing/2014/main" id="{A2870F60-391B-4D9B-AC55-09AA3A8538D7}"/>
              </a:ext>
            </a:extLst>
          </p:cNvPr>
          <p:cNvSpPr/>
          <p:nvPr/>
        </p:nvSpPr>
        <p:spPr>
          <a:xfrm rot="16200000">
            <a:off x="-2413162" y="3674807"/>
            <a:ext cx="5503431" cy="677108"/>
          </a:xfrm>
          <a:prstGeom prst="rect">
            <a:avLst/>
          </a:prstGeom>
          <a:noFill/>
        </p:spPr>
        <p:txBody>
          <a:bodyPr wrap="none" lIns="91440" tIns="45720" rIns="91440" bIns="45720">
            <a:spAutoFit/>
          </a:bodyPr>
          <a:lstStyle/>
          <a:p>
            <a:pPr algn="ctr"/>
            <a:r>
              <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Message of the Cross</a:t>
            </a:r>
            <a:endPar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Arrow: Bent 13">
            <a:extLst>
              <a:ext uri="{FF2B5EF4-FFF2-40B4-BE49-F238E27FC236}">
                <a16:creationId xmlns:a16="http://schemas.microsoft.com/office/drawing/2014/main" id="{5967F54F-7BA2-4481-9C64-E50DD882F706}"/>
              </a:ext>
            </a:extLst>
          </p:cNvPr>
          <p:cNvSpPr/>
          <p:nvPr/>
        </p:nvSpPr>
        <p:spPr>
          <a:xfrm>
            <a:off x="330164" y="649848"/>
            <a:ext cx="575847" cy="548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Bent 14">
            <a:extLst>
              <a:ext uri="{FF2B5EF4-FFF2-40B4-BE49-F238E27FC236}">
                <a16:creationId xmlns:a16="http://schemas.microsoft.com/office/drawing/2014/main" id="{D5ECCF2D-CA6B-4B49-AD87-873E46985ECB}"/>
              </a:ext>
            </a:extLst>
          </p:cNvPr>
          <p:cNvSpPr/>
          <p:nvPr/>
        </p:nvSpPr>
        <p:spPr>
          <a:xfrm rot="5400000">
            <a:off x="2812072" y="885238"/>
            <a:ext cx="789365" cy="5758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Slide Number Placeholder 2">
            <a:extLst>
              <a:ext uri="{FF2B5EF4-FFF2-40B4-BE49-F238E27FC236}">
                <a16:creationId xmlns:a16="http://schemas.microsoft.com/office/drawing/2014/main" id="{49A1C378-BE18-40F7-8631-F98DC744359D}"/>
              </a:ext>
            </a:extLst>
          </p:cNvPr>
          <p:cNvSpPr>
            <a:spLocks noGrp="1"/>
          </p:cNvSpPr>
          <p:nvPr>
            <p:ph type="sldNum" sz="quarter" idx="12"/>
          </p:nvPr>
        </p:nvSpPr>
        <p:spPr/>
        <p:txBody>
          <a:bodyPr/>
          <a:lstStyle/>
          <a:p>
            <a:fld id="{0FF54DE5-C571-48E8-A5BC-B369434E2F44}" type="slidenum">
              <a:rPr lang="en-US" smtClean="0"/>
              <a:t>12</a:t>
            </a:fld>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2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6500520-D00F-478E-88C8-50ABF896FD7E}"/>
              </a:ext>
            </a:extLst>
          </p:cNvPr>
          <p:cNvSpPr>
            <a:spLocks noGrp="1"/>
          </p:cNvSpPr>
          <p:nvPr>
            <p:ph type="subTitle" idx="1"/>
          </p:nvPr>
        </p:nvSpPr>
        <p:spPr>
          <a:xfrm>
            <a:off x="1104901" y="2489419"/>
            <a:ext cx="9982200" cy="2126124"/>
          </a:xfrm>
          <a:solidFill>
            <a:schemeClr val="accent5">
              <a:lumMod val="40000"/>
              <a:lumOff val="60000"/>
            </a:schemeClr>
          </a:solidFill>
        </p:spPr>
        <p:txBody>
          <a:bodyPr>
            <a:noAutofit/>
          </a:bodyPr>
          <a:lstStyle/>
          <a:p>
            <a:pPr algn="ctr"/>
            <a:r>
              <a:rPr lang="en-US" sz="7200" dirty="0">
                <a:latin typeface="Candara" panose="020E0502030303020204" pitchFamily="34" charset="0"/>
              </a:rPr>
              <a:t>What is the </a:t>
            </a:r>
            <a:r>
              <a:rPr lang="en-US" sz="7200" b="1" i="1" dirty="0">
                <a:latin typeface="Candara" panose="020E0502030303020204" pitchFamily="34" charset="0"/>
              </a:rPr>
              <a:t>“message of the cross” </a:t>
            </a:r>
            <a:r>
              <a:rPr lang="en-US" sz="7200" dirty="0">
                <a:latin typeface="Candara" panose="020E0502030303020204" pitchFamily="34" charset="0"/>
              </a:rPr>
              <a:t>to you?</a:t>
            </a:r>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897556" y="3019687"/>
            <a:ext cx="4962696" cy="1033981"/>
          </a:xfrm>
          <a:solidFill>
            <a:schemeClr val="accent5">
              <a:lumMod val="40000"/>
              <a:lumOff val="60000"/>
            </a:schemeClr>
          </a:solidFill>
          <a:ln>
            <a:solidFill>
              <a:schemeClr val="accent4"/>
            </a:solidFill>
          </a:ln>
          <a:effectLst>
            <a:glow rad="228600">
              <a:schemeClr val="accent4">
                <a:alpha val="40000"/>
              </a:schemeClr>
            </a:glow>
          </a:effectLst>
        </p:spPr>
        <p:txBody>
          <a:bodyPr anchor="ctr">
            <a:noAutofit/>
          </a:bodyPr>
          <a:lstStyle/>
          <a:p>
            <a:pPr algn="ctr"/>
            <a:r>
              <a:rPr lang="en-US" altLang="en-US" sz="3600" b="1" i="1" dirty="0">
                <a:latin typeface="Candara" panose="020E0502030303020204" pitchFamily="34" charset="0"/>
              </a:rPr>
              <a:t>“…what shall we do?”</a:t>
            </a:r>
            <a:br>
              <a:rPr lang="en-US" altLang="en-US" sz="3600" b="1" dirty="0">
                <a:latin typeface="Candara" panose="020E0502030303020204" pitchFamily="34" charset="0"/>
              </a:rPr>
            </a:br>
            <a:r>
              <a:rPr lang="en-US" altLang="en-US" sz="3600" b="1" dirty="0">
                <a:latin typeface="Candara" panose="020E0502030303020204" pitchFamily="34" charset="0"/>
              </a:rPr>
              <a:t>Acts 2:37</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2552701" y="1207729"/>
            <a:ext cx="8534399" cy="4657895"/>
          </a:xfrm>
          <a:solidFill>
            <a:schemeClr val="accent5">
              <a:lumMod val="40000"/>
              <a:lumOff val="60000"/>
            </a:schemeClr>
          </a:solidFill>
          <a:ln>
            <a:solidFill>
              <a:schemeClr val="bg1">
                <a:lumMod val="65000"/>
              </a:schemeClr>
            </a:solidFill>
          </a:ln>
          <a:effectLst>
            <a:glow rad="228600">
              <a:schemeClr val="accent4">
                <a:alpha val="40000"/>
              </a:schemeClr>
            </a:glow>
          </a:effectLst>
        </p:spPr>
        <p:txBody>
          <a:bodyPr anchor="t">
            <a:normAutofit lnSpcReduction="10000"/>
          </a:bodyPr>
          <a:lstStyle/>
          <a:p>
            <a:pPr>
              <a:spcBef>
                <a:spcPts val="450"/>
              </a:spcBef>
              <a:defRPr/>
            </a:pPr>
            <a:endParaRPr lang="en-US" altLang="en-US" sz="100" b="1" dirty="0">
              <a:latin typeface="Candara" panose="020E0502030303020204" pitchFamily="34" charset="0"/>
              <a:cs typeface="Arial" panose="020B0604020202020204" pitchFamily="34" charset="0"/>
            </a:endParaRPr>
          </a:p>
          <a:p>
            <a:pPr>
              <a:spcBef>
                <a:spcPts val="450"/>
              </a:spcBef>
              <a:defRPr/>
            </a:pPr>
            <a:r>
              <a:rPr lang="en-US" altLang="en-US" sz="3599" b="1" dirty="0">
                <a:latin typeface="Candara" panose="020E0502030303020204" pitchFamily="34" charset="0"/>
                <a:cs typeface="Arial" panose="020B0604020202020204" pitchFamily="34" charset="0"/>
              </a:rPr>
              <a:t>Alien sinners must…</a:t>
            </a:r>
          </a:p>
          <a:p>
            <a:pPr lvl="1">
              <a:spcBef>
                <a:spcPts val="450"/>
              </a:spcBef>
              <a:defRPr/>
            </a:pPr>
            <a:r>
              <a:rPr lang="en-US" altLang="en-US" sz="2799" dirty="0">
                <a:latin typeface="Candara" panose="020E0502030303020204" pitchFamily="34" charset="0"/>
                <a:cs typeface="Arial" panose="020B0604020202020204" pitchFamily="34" charset="0"/>
              </a:rPr>
              <a:t>Hear the Gospel – Romans 10:17</a:t>
            </a:r>
          </a:p>
          <a:p>
            <a:pPr lvl="1">
              <a:spcBef>
                <a:spcPts val="450"/>
              </a:spcBef>
              <a:defRPr/>
            </a:pPr>
            <a:r>
              <a:rPr lang="en-US" altLang="en-US" sz="2799" dirty="0">
                <a:latin typeface="Candara" panose="020E0502030303020204" pitchFamily="34" charset="0"/>
                <a:cs typeface="Arial" panose="020B0604020202020204" pitchFamily="34" charset="0"/>
              </a:rPr>
              <a:t>Believe – John 8:24</a:t>
            </a:r>
          </a:p>
          <a:p>
            <a:pPr lvl="1">
              <a:spcBef>
                <a:spcPts val="450"/>
              </a:spcBef>
              <a:defRPr/>
            </a:pPr>
            <a:r>
              <a:rPr lang="en-US" altLang="en-US" sz="2799" dirty="0">
                <a:latin typeface="Candara" panose="020E0502030303020204" pitchFamily="34" charset="0"/>
                <a:cs typeface="Arial" panose="020B0604020202020204" pitchFamily="34" charset="0"/>
              </a:rPr>
              <a:t>Repent – Acts 17:30</a:t>
            </a:r>
          </a:p>
          <a:p>
            <a:pPr lvl="1">
              <a:spcBef>
                <a:spcPts val="450"/>
              </a:spcBef>
              <a:defRPr/>
            </a:pPr>
            <a:r>
              <a:rPr lang="en-US" altLang="en-US" sz="2799" dirty="0">
                <a:latin typeface="Candara" panose="020E0502030303020204" pitchFamily="34" charset="0"/>
                <a:cs typeface="Arial" panose="020B0604020202020204" pitchFamily="34" charset="0"/>
              </a:rPr>
              <a:t>Confess Christ – Matthew 10:34</a:t>
            </a:r>
          </a:p>
          <a:p>
            <a:pPr lvl="1">
              <a:spcBef>
                <a:spcPts val="450"/>
              </a:spcBef>
              <a:defRPr/>
            </a:pPr>
            <a:r>
              <a:rPr lang="en-US" altLang="en-US" sz="2799" dirty="0">
                <a:latin typeface="Candara" panose="020E0502030303020204" pitchFamily="34" charset="0"/>
                <a:cs typeface="Arial" panose="020B0604020202020204" pitchFamily="34" charset="0"/>
              </a:rPr>
              <a:t>Be baptized for the remission of sins – Acts 2:38</a:t>
            </a:r>
          </a:p>
          <a:p>
            <a:pPr>
              <a:spcBef>
                <a:spcPts val="450"/>
              </a:spcBef>
              <a:defRPr/>
            </a:pPr>
            <a:r>
              <a:rPr lang="en-US" altLang="en-US" sz="3599" b="1" dirty="0">
                <a:latin typeface="Candara" panose="020E0502030303020204" pitchFamily="34" charset="0"/>
                <a:cs typeface="Arial" panose="020B0604020202020204" pitchFamily="34" charset="0"/>
              </a:rPr>
              <a:t>An erring child of God must…</a:t>
            </a:r>
          </a:p>
          <a:p>
            <a:pPr lvl="1">
              <a:spcBef>
                <a:spcPts val="450"/>
              </a:spcBef>
              <a:defRPr/>
            </a:pPr>
            <a:r>
              <a:rPr lang="en-US" altLang="en-US" sz="2799" dirty="0">
                <a:latin typeface="Candara" panose="020E0502030303020204" pitchFamily="34" charset="0"/>
                <a:cs typeface="Arial" panose="020B0604020202020204" pitchFamily="34" charset="0"/>
              </a:rPr>
              <a:t>Repent and Pray for Forgiveness – 1 John 1:7-9</a:t>
            </a:r>
          </a:p>
          <a:p>
            <a:pPr>
              <a:buFont typeface="Wingdings" panose="05000000000000000000" pitchFamily="2" charset="2"/>
              <a:buChar char="§"/>
              <a:defRPr/>
            </a:pPr>
            <a:r>
              <a:rPr lang="en-US" altLang="en-US" sz="3599" b="1" dirty="0">
                <a:latin typeface="Candara" panose="020E0502030303020204" pitchFamily="34" charset="0"/>
                <a:cs typeface="Arial" panose="020B0604020202020204" pitchFamily="34" charset="0"/>
              </a:rPr>
              <a:t>Christians must be </a:t>
            </a:r>
            <a:r>
              <a:rPr lang="en-US" altLang="en-US" sz="3599" b="1" i="1" dirty="0">
                <a:latin typeface="Candara" panose="020E0502030303020204" pitchFamily="34" charset="0"/>
                <a:cs typeface="Arial" panose="020B0604020202020204" pitchFamily="34" charset="0"/>
              </a:rPr>
              <a:t>“faithful </a:t>
            </a:r>
            <a:r>
              <a:rPr lang="en-US" altLang="en-US" sz="3599" b="1" i="1" u="sng" dirty="0">
                <a:latin typeface="Candara" panose="020E0502030303020204" pitchFamily="34" charset="0"/>
                <a:cs typeface="Arial" panose="020B0604020202020204" pitchFamily="34" charset="0"/>
              </a:rPr>
              <a:t>unto</a:t>
            </a:r>
            <a:r>
              <a:rPr lang="en-US" altLang="en-US" sz="3599" b="1" i="1" dirty="0">
                <a:latin typeface="Candara" panose="020E0502030303020204" pitchFamily="34" charset="0"/>
                <a:cs typeface="Arial" panose="020B0604020202020204" pitchFamily="34" charset="0"/>
              </a:rPr>
              <a:t> death”</a:t>
            </a:r>
            <a:endParaRPr lang="en-US" altLang="en-US" sz="3599" i="1" dirty="0">
              <a:latin typeface="Candara" panose="020E0502030303020204" pitchFamily="34" charset="0"/>
              <a:cs typeface="Arial" panose="020B0604020202020204" pitchFamily="34" charset="0"/>
            </a:endParaRPr>
          </a:p>
          <a:p>
            <a:pPr lvl="1">
              <a:buFont typeface="Wingdings" panose="05000000000000000000" pitchFamily="2" charset="2"/>
              <a:buChar char="§"/>
              <a:defRPr/>
            </a:pPr>
            <a:r>
              <a:rPr lang="en-US" altLang="en-US" sz="2799" dirty="0">
                <a:latin typeface="Candara" panose="020E0502030303020204" pitchFamily="34" charset="0"/>
                <a:cs typeface="Arial" panose="020B0604020202020204" pitchFamily="34" charset="0"/>
              </a:rPr>
              <a:t>Revelation 2:10</a:t>
            </a:r>
          </a:p>
        </p:txBody>
      </p:sp>
      <p:sp>
        <p:nvSpPr>
          <p:cNvPr id="5" name="Slide Number Placeholder 4">
            <a:extLst>
              <a:ext uri="{FF2B5EF4-FFF2-40B4-BE49-F238E27FC236}">
                <a16:creationId xmlns:a16="http://schemas.microsoft.com/office/drawing/2014/main" id="{7F182998-DF12-4FE9-A279-BCB6F1623EAA}"/>
              </a:ext>
            </a:extLst>
          </p:cNvPr>
          <p:cNvSpPr>
            <a:spLocks noGrp="1"/>
          </p:cNvSpPr>
          <p:nvPr>
            <p:ph type="sldNum" sz="quarter" idx="12"/>
          </p:nvPr>
        </p:nvSpPr>
        <p:spPr>
          <a:xfrm>
            <a:off x="9447928" y="6235242"/>
            <a:ext cx="586559" cy="365030"/>
          </a:xfrm>
        </p:spPr>
        <p:txBody>
          <a:bodyPr>
            <a:normAutofit/>
          </a:bodyPr>
          <a:lstStyle>
            <a:lvl1pPr>
              <a:defRPr>
                <a:solidFill>
                  <a:schemeClr val="tx1"/>
                </a:solidFill>
                <a:latin typeface="Tahoma" panose="020B0604030504040204" pitchFamily="34" charset="0"/>
              </a:defRPr>
            </a:lvl1pPr>
            <a:lvl2pPr marL="557046" indent="-214249">
              <a:defRPr>
                <a:solidFill>
                  <a:schemeClr val="tx1"/>
                </a:solidFill>
                <a:latin typeface="Tahoma" panose="020B0604030504040204" pitchFamily="34" charset="0"/>
              </a:defRPr>
            </a:lvl2pPr>
            <a:lvl3pPr marL="856993" indent="-171399">
              <a:defRPr>
                <a:solidFill>
                  <a:schemeClr val="tx1"/>
                </a:solidFill>
                <a:latin typeface="Tahoma" panose="020B0604030504040204" pitchFamily="34" charset="0"/>
              </a:defRPr>
            </a:lvl3pPr>
            <a:lvl4pPr marL="1199790" indent="-171399">
              <a:defRPr>
                <a:solidFill>
                  <a:schemeClr val="tx1"/>
                </a:solidFill>
                <a:latin typeface="Tahoma" panose="020B0604030504040204" pitchFamily="34" charset="0"/>
              </a:defRPr>
            </a:lvl4pPr>
            <a:lvl5pPr marL="1542587" indent="-171399">
              <a:defRPr>
                <a:solidFill>
                  <a:schemeClr val="tx1"/>
                </a:solidFill>
                <a:latin typeface="Tahoma" panose="020B0604030504040204" pitchFamily="34" charset="0"/>
              </a:defRPr>
            </a:lvl5pPr>
            <a:lvl6pPr marL="1885384" indent="-171399" eaLnBrk="0" fontAlgn="base" hangingPunct="0">
              <a:spcBef>
                <a:spcPct val="0"/>
              </a:spcBef>
              <a:spcAft>
                <a:spcPct val="0"/>
              </a:spcAft>
              <a:defRPr>
                <a:solidFill>
                  <a:schemeClr val="tx1"/>
                </a:solidFill>
                <a:latin typeface="Tahoma" panose="020B0604030504040204" pitchFamily="34" charset="0"/>
              </a:defRPr>
            </a:lvl6pPr>
            <a:lvl7pPr marL="2228181" indent="-171399" eaLnBrk="0" fontAlgn="base" hangingPunct="0">
              <a:spcBef>
                <a:spcPct val="0"/>
              </a:spcBef>
              <a:spcAft>
                <a:spcPct val="0"/>
              </a:spcAft>
              <a:defRPr>
                <a:solidFill>
                  <a:schemeClr val="tx1"/>
                </a:solidFill>
                <a:latin typeface="Tahoma" panose="020B0604030504040204" pitchFamily="34" charset="0"/>
              </a:defRPr>
            </a:lvl7pPr>
            <a:lvl8pPr marL="2570978" indent="-171399" eaLnBrk="0" fontAlgn="base" hangingPunct="0">
              <a:spcBef>
                <a:spcPct val="0"/>
              </a:spcBef>
              <a:spcAft>
                <a:spcPct val="0"/>
              </a:spcAft>
              <a:defRPr>
                <a:solidFill>
                  <a:schemeClr val="tx1"/>
                </a:solidFill>
                <a:latin typeface="Tahoma" panose="020B0604030504040204" pitchFamily="34" charset="0"/>
              </a:defRPr>
            </a:lvl8pPr>
            <a:lvl9pPr marL="2913776" indent="-171399" eaLnBrk="0" fontAlgn="base" hangingPunct="0">
              <a:spcBef>
                <a:spcPct val="0"/>
              </a:spcBef>
              <a:spcAft>
                <a:spcPct val="0"/>
              </a:spcAft>
              <a:defRPr>
                <a:solidFill>
                  <a:schemeClr val="tx1"/>
                </a:solidFill>
                <a:latin typeface="Tahoma" panose="020B0604030504040204" pitchFamily="34" charset="0"/>
              </a:defRPr>
            </a:lvl9pPr>
          </a:lstStyle>
          <a:p>
            <a:pPr>
              <a:spcAft>
                <a:spcPts val="600"/>
              </a:spcAft>
              <a:defRPr/>
            </a:pPr>
            <a:fld id="{2DB7C19C-6BF6-43D3-9688-AFDAF0B3462C}" type="slidenum">
              <a:rPr lang="en-US" altLang="en-US" sz="900">
                <a:solidFill>
                  <a:schemeClr val="tx1">
                    <a:alpha val="80000"/>
                  </a:schemeClr>
                </a:solidFill>
                <a:latin typeface="Arial" panose="020B0604020202020204" pitchFamily="34" charset="0"/>
              </a:rPr>
              <a:pPr>
                <a:spcAft>
                  <a:spcPts val="600"/>
                </a:spcAft>
                <a:defRPr/>
              </a:pPr>
              <a:t>14</a:t>
            </a:fld>
            <a:endParaRPr lang="en-US" altLang="en-US" sz="900" dirty="0">
              <a:solidFill>
                <a:schemeClr val="tx1">
                  <a:alpha val="80000"/>
                </a:schemeClr>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50"/>
                                        <p:tgtEl>
                                          <p:spTgt spid="3">
                                            <p:txEl>
                                              <p:pRg st="5" end="5"/>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75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750"/>
                                        <p:tgtEl>
                                          <p:spTgt spid="3">
                                            <p:txEl>
                                              <p:pRg st="7" end="7"/>
                                            </p:txEl>
                                          </p:spTgt>
                                        </p:tgtEl>
                                      </p:cBhvr>
                                    </p:animEffect>
                                  </p:childTnLst>
                                </p:cTn>
                              </p:par>
                            </p:childTnLst>
                          </p:cTn>
                        </p:par>
                        <p:par>
                          <p:cTn id="37" fill="hold">
                            <p:stCondLst>
                              <p:cond delay="75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75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750"/>
                                        <p:tgtEl>
                                          <p:spTgt spid="3">
                                            <p:txEl>
                                              <p:pRg st="9" end="9"/>
                                            </p:txEl>
                                          </p:spTgt>
                                        </p:tgtEl>
                                      </p:cBhvr>
                                    </p:animEffect>
                                  </p:childTnLst>
                                </p:cTn>
                              </p:par>
                            </p:childTnLst>
                          </p:cTn>
                        </p:par>
                        <p:par>
                          <p:cTn id="46" fill="hold">
                            <p:stCondLst>
                              <p:cond delay="750"/>
                            </p:stCondLst>
                            <p:childTnLst>
                              <p:par>
                                <p:cTn id="47" presetID="10" presetClass="entr" presetSubtype="0" fill="hold" grpId="0"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15D8-AFD7-425A-A8FE-054EA586CC07}"/>
              </a:ext>
            </a:extLst>
          </p:cNvPr>
          <p:cNvSpPr>
            <a:spLocks noGrp="1"/>
          </p:cNvSpPr>
          <p:nvPr>
            <p:ph type="title"/>
          </p:nvPr>
        </p:nvSpPr>
        <p:spPr/>
        <p:txBody>
          <a:bodyPr>
            <a:normAutofit/>
          </a:bodyPr>
          <a:lstStyle/>
          <a:p>
            <a:r>
              <a:rPr lang="en-US" sz="4400" b="1" dirty="0">
                <a:latin typeface="Candara" panose="020E0502030303020204" pitchFamily="34" charset="0"/>
              </a:rPr>
              <a:t>1 Corinthians 1:18 - NKJV</a:t>
            </a:r>
          </a:p>
        </p:txBody>
      </p:sp>
      <p:sp>
        <p:nvSpPr>
          <p:cNvPr id="4" name="Rectangle 3">
            <a:extLst>
              <a:ext uri="{FF2B5EF4-FFF2-40B4-BE49-F238E27FC236}">
                <a16:creationId xmlns:a16="http://schemas.microsoft.com/office/drawing/2014/main" id="{CE320D86-3A43-4E6F-B0AC-89929938C7AA}"/>
              </a:ext>
            </a:extLst>
          </p:cNvPr>
          <p:cNvSpPr/>
          <p:nvPr/>
        </p:nvSpPr>
        <p:spPr>
          <a:xfrm>
            <a:off x="2726422" y="1669409"/>
            <a:ext cx="4018327" cy="4697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9B69E3-5E2C-4A41-BD00-63553BF95C3F}"/>
              </a:ext>
            </a:extLst>
          </p:cNvPr>
          <p:cNvSpPr>
            <a:spLocks noGrp="1"/>
          </p:cNvSpPr>
          <p:nvPr>
            <p:ph idx="1"/>
          </p:nvPr>
        </p:nvSpPr>
        <p:spPr/>
        <p:txBody>
          <a:bodyPr>
            <a:normAutofit/>
          </a:bodyPr>
          <a:lstStyle/>
          <a:p>
            <a:pPr marL="0" indent="0">
              <a:buNone/>
            </a:pPr>
            <a:r>
              <a:rPr lang="en-US" sz="3600" b="1" i="1" dirty="0">
                <a:latin typeface="Candara" panose="020E0502030303020204" pitchFamily="34" charset="0"/>
              </a:rPr>
              <a:t>“For the message of the cross is foolishness to those who are perishing, but to us who are being saved it is the power of God”</a:t>
            </a:r>
          </a:p>
        </p:txBody>
      </p:sp>
      <p:sp>
        <p:nvSpPr>
          <p:cNvPr id="5" name="Slide Number Placeholder 4">
            <a:extLst>
              <a:ext uri="{FF2B5EF4-FFF2-40B4-BE49-F238E27FC236}">
                <a16:creationId xmlns:a16="http://schemas.microsoft.com/office/drawing/2014/main" id="{9CA6347B-7039-4197-8DDB-BD5C66352A1D}"/>
              </a:ext>
            </a:extLst>
          </p:cNvPr>
          <p:cNvSpPr>
            <a:spLocks noGrp="1"/>
          </p:cNvSpPr>
          <p:nvPr>
            <p:ph type="sldNum" sz="quarter" idx="12"/>
          </p:nvPr>
        </p:nvSpPr>
        <p:spPr/>
        <p:txBody>
          <a:bodyPr/>
          <a:lstStyle/>
          <a:p>
            <a:fld id="{0FF54DE5-C571-48E8-A5BC-B369434E2F44}" type="slidenum">
              <a:rPr lang="en-US" smtClean="0"/>
              <a:t>2</a:t>
            </a:fld>
            <a:endParaRPr lang="en-US" dirty="0"/>
          </a:p>
        </p:txBody>
      </p:sp>
    </p:spTree>
    <p:extLst>
      <p:ext uri="{BB962C8B-B14F-4D97-AF65-F5344CB8AC3E}">
        <p14:creationId xmlns:p14="http://schemas.microsoft.com/office/powerpoint/2010/main" val="821203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15D8-AFD7-425A-A8FE-054EA586CC07}"/>
              </a:ext>
            </a:extLst>
          </p:cNvPr>
          <p:cNvSpPr>
            <a:spLocks noGrp="1"/>
          </p:cNvSpPr>
          <p:nvPr>
            <p:ph type="title"/>
          </p:nvPr>
        </p:nvSpPr>
        <p:spPr/>
        <p:txBody>
          <a:bodyPr>
            <a:normAutofit/>
          </a:bodyPr>
          <a:lstStyle/>
          <a:p>
            <a:r>
              <a:rPr lang="en-US" sz="4400" b="1" dirty="0">
                <a:latin typeface="Candara" panose="020E0502030303020204" pitchFamily="34" charset="0"/>
              </a:rPr>
              <a:t>1 Corinthians 1:18 - KJV</a:t>
            </a:r>
          </a:p>
        </p:txBody>
      </p:sp>
      <p:sp>
        <p:nvSpPr>
          <p:cNvPr id="4" name="Rectangle 3">
            <a:extLst>
              <a:ext uri="{FF2B5EF4-FFF2-40B4-BE49-F238E27FC236}">
                <a16:creationId xmlns:a16="http://schemas.microsoft.com/office/drawing/2014/main" id="{CE320D86-3A43-4E6F-B0AC-89929938C7AA}"/>
              </a:ext>
            </a:extLst>
          </p:cNvPr>
          <p:cNvSpPr/>
          <p:nvPr/>
        </p:nvSpPr>
        <p:spPr>
          <a:xfrm>
            <a:off x="2726422" y="1669409"/>
            <a:ext cx="4320330" cy="4697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9B69E3-5E2C-4A41-BD00-63553BF95C3F}"/>
              </a:ext>
            </a:extLst>
          </p:cNvPr>
          <p:cNvSpPr>
            <a:spLocks noGrp="1"/>
          </p:cNvSpPr>
          <p:nvPr>
            <p:ph idx="1"/>
          </p:nvPr>
        </p:nvSpPr>
        <p:spPr/>
        <p:txBody>
          <a:bodyPr>
            <a:normAutofit/>
          </a:bodyPr>
          <a:lstStyle/>
          <a:p>
            <a:pPr marL="0" indent="0">
              <a:buNone/>
            </a:pPr>
            <a:r>
              <a:rPr lang="en-US" sz="3600" b="1" i="1" dirty="0">
                <a:latin typeface="Candara" panose="020E0502030303020204" pitchFamily="34" charset="0"/>
              </a:rPr>
              <a:t>“For the preaching of the cross is foolishness to them that perish foolishness; but unto us which are saved it is the power of God”</a:t>
            </a:r>
          </a:p>
        </p:txBody>
      </p:sp>
      <p:sp>
        <p:nvSpPr>
          <p:cNvPr id="5" name="Slide Number Placeholder 4">
            <a:extLst>
              <a:ext uri="{FF2B5EF4-FFF2-40B4-BE49-F238E27FC236}">
                <a16:creationId xmlns:a16="http://schemas.microsoft.com/office/drawing/2014/main" id="{0DDFA6EF-19BE-4C35-BA01-9A6C01A942C8}"/>
              </a:ext>
            </a:extLst>
          </p:cNvPr>
          <p:cNvSpPr>
            <a:spLocks noGrp="1"/>
          </p:cNvSpPr>
          <p:nvPr>
            <p:ph type="sldNum" sz="quarter" idx="12"/>
          </p:nvPr>
        </p:nvSpPr>
        <p:spPr/>
        <p:txBody>
          <a:bodyPr/>
          <a:lstStyle/>
          <a:p>
            <a:fld id="{0FF54DE5-C571-48E8-A5BC-B369434E2F44}" type="slidenum">
              <a:rPr lang="en-US" smtClean="0"/>
              <a:t>3</a:t>
            </a:fld>
            <a:endParaRPr lang="en-US" dirty="0"/>
          </a:p>
        </p:txBody>
      </p:sp>
    </p:spTree>
    <p:extLst>
      <p:ext uri="{BB962C8B-B14F-4D97-AF65-F5344CB8AC3E}">
        <p14:creationId xmlns:p14="http://schemas.microsoft.com/office/powerpoint/2010/main" val="4108939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15D8-AFD7-425A-A8FE-054EA586CC07}"/>
              </a:ext>
            </a:extLst>
          </p:cNvPr>
          <p:cNvSpPr>
            <a:spLocks noGrp="1"/>
          </p:cNvSpPr>
          <p:nvPr>
            <p:ph type="title"/>
          </p:nvPr>
        </p:nvSpPr>
        <p:spPr/>
        <p:txBody>
          <a:bodyPr>
            <a:normAutofit/>
          </a:bodyPr>
          <a:lstStyle/>
          <a:p>
            <a:r>
              <a:rPr lang="en-US" sz="4400" b="1" dirty="0">
                <a:latin typeface="Candara" panose="020E0502030303020204" pitchFamily="34" charset="0"/>
              </a:rPr>
              <a:t>1 Corinthians 1:18 - ASV</a:t>
            </a:r>
          </a:p>
        </p:txBody>
      </p:sp>
      <p:sp>
        <p:nvSpPr>
          <p:cNvPr id="4" name="Rectangle 3">
            <a:extLst>
              <a:ext uri="{FF2B5EF4-FFF2-40B4-BE49-F238E27FC236}">
                <a16:creationId xmlns:a16="http://schemas.microsoft.com/office/drawing/2014/main" id="{CE320D86-3A43-4E6F-B0AC-89929938C7AA}"/>
              </a:ext>
            </a:extLst>
          </p:cNvPr>
          <p:cNvSpPr/>
          <p:nvPr/>
        </p:nvSpPr>
        <p:spPr>
          <a:xfrm>
            <a:off x="2726422" y="1669409"/>
            <a:ext cx="3369578" cy="4697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9B69E3-5E2C-4A41-BD00-63553BF95C3F}"/>
              </a:ext>
            </a:extLst>
          </p:cNvPr>
          <p:cNvSpPr>
            <a:spLocks noGrp="1"/>
          </p:cNvSpPr>
          <p:nvPr>
            <p:ph idx="1"/>
          </p:nvPr>
        </p:nvSpPr>
        <p:spPr/>
        <p:txBody>
          <a:bodyPr>
            <a:normAutofit/>
          </a:bodyPr>
          <a:lstStyle/>
          <a:p>
            <a:pPr marL="0" indent="0">
              <a:buNone/>
            </a:pPr>
            <a:r>
              <a:rPr lang="en-US" sz="3600" b="1" i="1" dirty="0">
                <a:latin typeface="Candara" panose="020E0502030303020204" pitchFamily="34" charset="0"/>
              </a:rPr>
              <a:t>“For the word of the cross is to them that perish foolishness; but unto us who are saved it is the power of God”</a:t>
            </a:r>
          </a:p>
        </p:txBody>
      </p:sp>
      <p:sp>
        <p:nvSpPr>
          <p:cNvPr id="5" name="Slide Number Placeholder 4">
            <a:extLst>
              <a:ext uri="{FF2B5EF4-FFF2-40B4-BE49-F238E27FC236}">
                <a16:creationId xmlns:a16="http://schemas.microsoft.com/office/drawing/2014/main" id="{FC2FDEB6-2A33-4695-AC09-1FF4D68D0C31}"/>
              </a:ext>
            </a:extLst>
          </p:cNvPr>
          <p:cNvSpPr>
            <a:spLocks noGrp="1"/>
          </p:cNvSpPr>
          <p:nvPr>
            <p:ph type="sldNum" sz="quarter" idx="12"/>
          </p:nvPr>
        </p:nvSpPr>
        <p:spPr/>
        <p:txBody>
          <a:bodyPr/>
          <a:lstStyle/>
          <a:p>
            <a:fld id="{0FF54DE5-C571-48E8-A5BC-B369434E2F44}" type="slidenum">
              <a:rPr lang="en-US" smtClean="0"/>
              <a:t>4</a:t>
            </a:fld>
            <a:endParaRPr lang="en-US" dirty="0"/>
          </a:p>
        </p:txBody>
      </p:sp>
    </p:spTree>
    <p:extLst>
      <p:ext uri="{BB962C8B-B14F-4D97-AF65-F5344CB8AC3E}">
        <p14:creationId xmlns:p14="http://schemas.microsoft.com/office/powerpoint/2010/main" val="2654702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a:latin typeface="Candara" panose="020E0502030303020204" pitchFamily="34" charset="0"/>
              </a:rPr>
              <a:t>INTRODUCTION</a:t>
            </a:r>
          </a:p>
        </p:txBody>
      </p:sp>
      <p:sp>
        <p:nvSpPr>
          <p:cNvPr id="14" name="Content Placeholder 13"/>
          <p:cNvSpPr>
            <a:spLocks noGrp="1"/>
          </p:cNvSpPr>
          <p:nvPr>
            <p:ph idx="1"/>
          </p:nvPr>
        </p:nvSpPr>
        <p:spPr>
          <a:xfrm>
            <a:off x="1104899" y="1600199"/>
            <a:ext cx="10564187" cy="5077438"/>
          </a:xfrm>
        </p:spPr>
        <p:txBody>
          <a:bodyPr>
            <a:normAutofit fontScale="85000" lnSpcReduction="20000"/>
          </a:bodyPr>
          <a:lstStyle/>
          <a:p>
            <a:pPr marL="0" indent="0">
              <a:buNone/>
            </a:pPr>
            <a:r>
              <a:rPr lang="en-US" sz="3800" b="1" dirty="0">
                <a:latin typeface="Candara" panose="020E0502030303020204" pitchFamily="34" charset="0"/>
              </a:rPr>
              <a:t>The church at Corinth was divided </a:t>
            </a:r>
            <a:r>
              <a:rPr lang="en-US" sz="3800" dirty="0">
                <a:latin typeface="Candara" panose="020E0502030303020204" pitchFamily="34" charset="0"/>
              </a:rPr>
              <a:t>- 1 Corinthians 1:10</a:t>
            </a:r>
          </a:p>
          <a:p>
            <a:r>
              <a:rPr lang="en-US" sz="3300" dirty="0">
                <a:latin typeface="Candara" panose="020E0502030303020204" pitchFamily="34" charset="0"/>
              </a:rPr>
              <a:t>This division displayed their carnality - 1 Corinthians 3:1</a:t>
            </a:r>
          </a:p>
          <a:p>
            <a:pPr marL="0" indent="0">
              <a:buNone/>
            </a:pPr>
            <a:r>
              <a:rPr lang="en-US" sz="3800" b="1" dirty="0">
                <a:latin typeface="Candara" panose="020E0502030303020204" pitchFamily="34" charset="0"/>
              </a:rPr>
              <a:t>The context of the text</a:t>
            </a:r>
          </a:p>
          <a:p>
            <a:r>
              <a:rPr lang="en-US" sz="3300" dirty="0">
                <a:latin typeface="Candara" panose="020E0502030303020204" pitchFamily="34" charset="0"/>
              </a:rPr>
              <a:t>Reveals their esteem for the </a:t>
            </a:r>
            <a:r>
              <a:rPr lang="en-US" sz="3300" b="1" i="1" dirty="0">
                <a:latin typeface="Candara" panose="020E0502030303020204" pitchFamily="34" charset="0"/>
              </a:rPr>
              <a:t>“wisdom” </a:t>
            </a:r>
            <a:r>
              <a:rPr lang="en-US" sz="3300" dirty="0">
                <a:latin typeface="Candara" panose="020E0502030303020204" pitchFamily="34" charset="0"/>
              </a:rPr>
              <a:t>of men</a:t>
            </a:r>
          </a:p>
          <a:p>
            <a:r>
              <a:rPr lang="en-US" sz="3300" dirty="0">
                <a:latin typeface="Candara" panose="020E0502030303020204" pitchFamily="34" charset="0"/>
              </a:rPr>
              <a:t>Paul </a:t>
            </a:r>
            <a:r>
              <a:rPr lang="en-US" sz="3300">
                <a:latin typeface="Candara" panose="020E0502030303020204" pitchFamily="34" charset="0"/>
              </a:rPr>
              <a:t>contrasts the </a:t>
            </a:r>
            <a:r>
              <a:rPr lang="en-US" sz="3300" b="1" i="1" dirty="0">
                <a:latin typeface="Candara" panose="020E0502030303020204" pitchFamily="34" charset="0"/>
              </a:rPr>
              <a:t>“wisdom of words” </a:t>
            </a:r>
            <a:r>
              <a:rPr lang="en-US" sz="3300" dirty="0">
                <a:latin typeface="Candara" panose="020E0502030303020204" pitchFamily="34" charset="0"/>
              </a:rPr>
              <a:t>(vs.17) with the </a:t>
            </a:r>
            <a:r>
              <a:rPr lang="en-US" sz="3300" b="1" i="1" dirty="0">
                <a:latin typeface="Candara" panose="020E0502030303020204" pitchFamily="34" charset="0"/>
              </a:rPr>
              <a:t>“preaching of the cross” </a:t>
            </a:r>
            <a:r>
              <a:rPr lang="en-US" sz="3300" dirty="0">
                <a:latin typeface="Candara" panose="020E0502030303020204" pitchFamily="34" charset="0"/>
              </a:rPr>
              <a:t>(KJV) or </a:t>
            </a:r>
            <a:r>
              <a:rPr lang="en-US" sz="3300" b="1" i="1" dirty="0">
                <a:latin typeface="Candara" panose="020E0502030303020204" pitchFamily="34" charset="0"/>
              </a:rPr>
              <a:t>“the word of the cross” </a:t>
            </a:r>
            <a:r>
              <a:rPr lang="en-US" sz="3300" dirty="0">
                <a:latin typeface="Candara" panose="020E0502030303020204" pitchFamily="34" charset="0"/>
              </a:rPr>
              <a:t>(ASV) the </a:t>
            </a:r>
            <a:r>
              <a:rPr lang="en-US" sz="3300" b="1" i="1" dirty="0">
                <a:latin typeface="Candara" panose="020E0502030303020204" pitchFamily="34" charset="0"/>
              </a:rPr>
              <a:t>“message of the cross” </a:t>
            </a:r>
            <a:r>
              <a:rPr lang="en-US" sz="3300" dirty="0">
                <a:latin typeface="Candara" panose="020E0502030303020204" pitchFamily="34" charset="0"/>
              </a:rPr>
              <a:t>(NKJV)</a:t>
            </a:r>
          </a:p>
          <a:p>
            <a:pPr marL="0" indent="0">
              <a:buNone/>
            </a:pPr>
            <a:r>
              <a:rPr lang="en-US" sz="3800" b="1" dirty="0">
                <a:latin typeface="Candara" panose="020E0502030303020204" pitchFamily="34" charset="0"/>
              </a:rPr>
              <a:t>Men in general have held to the notion that the message about Jesus’ death is folly or too ridiculous to believe </a:t>
            </a:r>
          </a:p>
          <a:p>
            <a:pPr lvl="1"/>
            <a:r>
              <a:rPr lang="en-US" sz="3100" dirty="0">
                <a:latin typeface="Candara" panose="020E0502030303020204" pitchFamily="34" charset="0"/>
              </a:rPr>
              <a:t>Acts 17:18, 32</a:t>
            </a:r>
          </a:p>
          <a:p>
            <a:r>
              <a:rPr lang="en-US" sz="3300" dirty="0">
                <a:latin typeface="Candara" panose="020E0502030303020204" pitchFamily="34" charset="0"/>
              </a:rPr>
              <a:t>Consequently, man has rejected the simple Gospel of Jesus</a:t>
            </a:r>
          </a:p>
          <a:p>
            <a:pPr lvl="1"/>
            <a:endParaRPr lang="en-US" sz="2400" dirty="0">
              <a:latin typeface="Candara" panose="020E0502030303020204" pitchFamily="34" charset="0"/>
            </a:endParaRPr>
          </a:p>
        </p:txBody>
      </p:sp>
      <p:sp>
        <p:nvSpPr>
          <p:cNvPr id="2" name="Slide Number Placeholder 1">
            <a:extLst>
              <a:ext uri="{FF2B5EF4-FFF2-40B4-BE49-F238E27FC236}">
                <a16:creationId xmlns:a16="http://schemas.microsoft.com/office/drawing/2014/main" id="{3D710365-A9BB-4ABA-A129-5504E2DD7F0E}"/>
              </a:ext>
            </a:extLst>
          </p:cNvPr>
          <p:cNvSpPr>
            <a:spLocks noGrp="1"/>
          </p:cNvSpPr>
          <p:nvPr>
            <p:ph type="sldNum" sz="quarter" idx="12"/>
          </p:nvPr>
        </p:nvSpPr>
        <p:spPr/>
        <p:txBody>
          <a:bodyPr/>
          <a:lstStyle/>
          <a:p>
            <a:fld id="{0FF54DE5-C571-48E8-A5BC-B369434E2F44}" type="slidenum">
              <a:rPr lang="en-US" smtClean="0"/>
              <a:t>5</a:t>
            </a:fld>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2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2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2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2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1250"/>
                                        <p:tgtEl>
                                          <p:spTgt spid="14">
                                            <p:txEl>
                                              <p:pRg st="5" end="5"/>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14">
                                            <p:txEl>
                                              <p:pRg st="6" end="6"/>
                                            </p:txEl>
                                          </p:spTgt>
                                        </p:tgtEl>
                                        <p:attrNameLst>
                                          <p:attrName>style.visibility</p:attrName>
                                        </p:attrNameLst>
                                      </p:cBhvr>
                                      <p:to>
                                        <p:strVal val="visible"/>
                                      </p:to>
                                    </p:set>
                                    <p:animEffect transition="in" filter="fade">
                                      <p:cBhvr>
                                        <p:cTn id="36" dur="1250"/>
                                        <p:tgtEl>
                                          <p:spTgt spid="1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xEl>
                                              <p:pRg st="7" end="7"/>
                                            </p:txEl>
                                          </p:spTgt>
                                        </p:tgtEl>
                                        <p:attrNameLst>
                                          <p:attrName>style.visibility</p:attrName>
                                        </p:attrNameLst>
                                      </p:cBhvr>
                                      <p:to>
                                        <p:strVal val="visible"/>
                                      </p:to>
                                    </p:set>
                                    <p:animEffect transition="in" filter="fade">
                                      <p:cBhvr>
                                        <p:cTn id="41" dur="125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B279-2F96-41B9-A4D2-1614AD791261}"/>
              </a:ext>
            </a:extLst>
          </p:cNvPr>
          <p:cNvSpPr>
            <a:spLocks noGrp="1"/>
          </p:cNvSpPr>
          <p:nvPr>
            <p:ph type="title"/>
          </p:nvPr>
        </p:nvSpPr>
        <p:spPr/>
        <p:txBody>
          <a:bodyPr>
            <a:normAutofit/>
          </a:bodyPr>
          <a:lstStyle/>
          <a:p>
            <a:r>
              <a:rPr lang="en-US" sz="4400" b="1" dirty="0">
                <a:latin typeface="Candara" panose="020E0502030303020204" pitchFamily="34" charset="0"/>
              </a:rPr>
              <a:t>What It Is</a:t>
            </a:r>
          </a:p>
        </p:txBody>
      </p:sp>
      <p:sp>
        <p:nvSpPr>
          <p:cNvPr id="3" name="Content Placeholder 2">
            <a:extLst>
              <a:ext uri="{FF2B5EF4-FFF2-40B4-BE49-F238E27FC236}">
                <a16:creationId xmlns:a16="http://schemas.microsoft.com/office/drawing/2014/main" id="{529B53E4-21F2-4CE3-8BC1-E0646A7BAEC1}"/>
              </a:ext>
            </a:extLst>
          </p:cNvPr>
          <p:cNvSpPr>
            <a:spLocks noGrp="1"/>
          </p:cNvSpPr>
          <p:nvPr>
            <p:ph idx="1"/>
          </p:nvPr>
        </p:nvSpPr>
        <p:spPr>
          <a:xfrm>
            <a:off x="1104900" y="1600199"/>
            <a:ext cx="10731966" cy="5181601"/>
          </a:xfrm>
        </p:spPr>
        <p:txBody>
          <a:bodyPr>
            <a:normAutofit lnSpcReduction="10000"/>
          </a:bodyPr>
          <a:lstStyle/>
          <a:p>
            <a:pPr marL="0" indent="0">
              <a:buNone/>
            </a:pPr>
            <a:r>
              <a:rPr lang="en-US" sz="3200" b="1" dirty="0">
                <a:latin typeface="Candara" panose="020E0502030303020204" pitchFamily="34" charset="0"/>
              </a:rPr>
              <a:t>Paul taught that the Gospel is God’s revelation to man</a:t>
            </a:r>
          </a:p>
          <a:p>
            <a:r>
              <a:rPr lang="en-US" sz="2800" dirty="0">
                <a:latin typeface="Candara" panose="020E0502030303020204" pitchFamily="34" charset="0"/>
              </a:rPr>
              <a:t>The death of Christ was a historical event with spiritual significance and eternal consequences </a:t>
            </a:r>
          </a:p>
          <a:p>
            <a:pPr lvl="1"/>
            <a:r>
              <a:rPr lang="en-US" sz="2800" dirty="0">
                <a:latin typeface="Candara" panose="020E0502030303020204" pitchFamily="34" charset="0"/>
              </a:rPr>
              <a:t>Paul testified of this and gave factual evidence</a:t>
            </a:r>
          </a:p>
          <a:p>
            <a:pPr lvl="1"/>
            <a:r>
              <a:rPr lang="en-US" sz="2800" dirty="0">
                <a:latin typeface="Candara" panose="020E0502030303020204" pitchFamily="34" charset="0"/>
              </a:rPr>
              <a:t>The message of the cross relates the significance of this event to those unto whom it is preached - 1 Corinthians 15:1-20</a:t>
            </a:r>
          </a:p>
          <a:p>
            <a:r>
              <a:rPr lang="en-US" sz="2800" dirty="0">
                <a:latin typeface="Candara" panose="020E0502030303020204" pitchFamily="34" charset="0"/>
              </a:rPr>
              <a:t>The message is not limited to only facts, but is something that must be preached, believed and relied upon. The gospel involves…</a:t>
            </a:r>
          </a:p>
          <a:p>
            <a:pPr lvl="1"/>
            <a:r>
              <a:rPr lang="en-US" sz="2800" b="1" u="sng" dirty="0">
                <a:latin typeface="Candara" panose="020E0502030303020204" pitchFamily="34" charset="0"/>
              </a:rPr>
              <a:t>FACTS</a:t>
            </a:r>
            <a:r>
              <a:rPr lang="en-US" sz="2800" dirty="0">
                <a:latin typeface="Candara" panose="020E0502030303020204" pitchFamily="34" charset="0"/>
              </a:rPr>
              <a:t> to be believed</a:t>
            </a:r>
            <a:endParaRPr lang="en-US" sz="2800" b="1" dirty="0">
              <a:latin typeface="Candara" panose="020E0502030303020204" pitchFamily="34" charset="0"/>
            </a:endParaRPr>
          </a:p>
          <a:p>
            <a:pPr lvl="1"/>
            <a:r>
              <a:rPr lang="en-US" sz="2800" b="1" u="sng" dirty="0">
                <a:latin typeface="Candara" panose="020E0502030303020204" pitchFamily="34" charset="0"/>
              </a:rPr>
              <a:t>COMMANDS</a:t>
            </a:r>
            <a:r>
              <a:rPr lang="en-US" sz="2800" b="1" dirty="0">
                <a:latin typeface="Candara" panose="020E0502030303020204" pitchFamily="34" charset="0"/>
              </a:rPr>
              <a:t> </a:t>
            </a:r>
            <a:r>
              <a:rPr lang="en-US" sz="2800" dirty="0">
                <a:latin typeface="Candara" panose="020E0502030303020204" pitchFamily="34" charset="0"/>
              </a:rPr>
              <a:t>to be obeyed, and…</a:t>
            </a:r>
          </a:p>
          <a:p>
            <a:pPr lvl="1"/>
            <a:r>
              <a:rPr lang="en-US" sz="2800" b="1" u="sng" dirty="0">
                <a:latin typeface="Candara" panose="020E0502030303020204" pitchFamily="34" charset="0"/>
              </a:rPr>
              <a:t>PROMISES</a:t>
            </a:r>
            <a:r>
              <a:rPr lang="en-US" sz="2800" b="1" dirty="0">
                <a:latin typeface="Candara" panose="020E0502030303020204" pitchFamily="34" charset="0"/>
              </a:rPr>
              <a:t> </a:t>
            </a:r>
            <a:r>
              <a:rPr lang="en-US" sz="2800" dirty="0">
                <a:latin typeface="Candara" panose="020E0502030303020204" pitchFamily="34" charset="0"/>
              </a:rPr>
              <a:t>to be received</a:t>
            </a:r>
          </a:p>
          <a:p>
            <a:pPr lvl="1"/>
            <a:endParaRPr lang="en-US" sz="2000" dirty="0">
              <a:latin typeface="Candara" panose="020E0502030303020204" pitchFamily="34" charset="0"/>
            </a:endParaRPr>
          </a:p>
          <a:p>
            <a:pPr lvl="1"/>
            <a:endParaRPr lang="en-US" sz="2400" dirty="0">
              <a:latin typeface="Candara" panose="020E0502030303020204" pitchFamily="34" charset="0"/>
            </a:endParaRPr>
          </a:p>
        </p:txBody>
      </p:sp>
      <p:sp>
        <p:nvSpPr>
          <p:cNvPr id="5" name="Rectangle 4">
            <a:extLst>
              <a:ext uri="{FF2B5EF4-FFF2-40B4-BE49-F238E27FC236}">
                <a16:creationId xmlns:a16="http://schemas.microsoft.com/office/drawing/2014/main" id="{9F37F900-F8F1-48ED-86D3-91E45B537431}"/>
              </a:ext>
            </a:extLst>
          </p:cNvPr>
          <p:cNvSpPr/>
          <p:nvPr/>
        </p:nvSpPr>
        <p:spPr>
          <a:xfrm rot="16200000">
            <a:off x="-2413162" y="3674807"/>
            <a:ext cx="5503431" cy="677108"/>
          </a:xfrm>
          <a:prstGeom prst="rect">
            <a:avLst/>
          </a:prstGeom>
          <a:noFill/>
        </p:spPr>
        <p:txBody>
          <a:bodyPr wrap="none" lIns="91440" tIns="45720" rIns="91440" bIns="45720">
            <a:spAutoFit/>
          </a:bodyPr>
          <a:lstStyle/>
          <a:p>
            <a:pPr algn="ctr"/>
            <a:r>
              <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Message of the Cross</a:t>
            </a:r>
            <a:endPar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Arrow: Bent 5">
            <a:extLst>
              <a:ext uri="{FF2B5EF4-FFF2-40B4-BE49-F238E27FC236}">
                <a16:creationId xmlns:a16="http://schemas.microsoft.com/office/drawing/2014/main" id="{A521307F-BE6F-4C1B-8790-438F9A2A3946}"/>
              </a:ext>
            </a:extLst>
          </p:cNvPr>
          <p:cNvSpPr/>
          <p:nvPr/>
        </p:nvSpPr>
        <p:spPr>
          <a:xfrm>
            <a:off x="330164" y="649848"/>
            <a:ext cx="575847" cy="548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5C16BEDF-9271-4886-B4BF-57EE0244E70E}"/>
              </a:ext>
            </a:extLst>
          </p:cNvPr>
          <p:cNvSpPr>
            <a:spLocks noGrp="1"/>
          </p:cNvSpPr>
          <p:nvPr>
            <p:ph type="sldNum" sz="quarter" idx="12"/>
          </p:nvPr>
        </p:nvSpPr>
        <p:spPr/>
        <p:txBody>
          <a:bodyPr/>
          <a:lstStyle/>
          <a:p>
            <a:fld id="{0FF54DE5-C571-48E8-A5BC-B369434E2F44}" type="slidenum">
              <a:rPr lang="en-US" smtClean="0"/>
              <a:t>6</a:t>
            </a:fld>
            <a:endParaRPr lang="en-US" dirty="0"/>
          </a:p>
        </p:txBody>
      </p:sp>
      <p:sp>
        <p:nvSpPr>
          <p:cNvPr id="8" name="TextBox 7">
            <a:extLst>
              <a:ext uri="{FF2B5EF4-FFF2-40B4-BE49-F238E27FC236}">
                <a16:creationId xmlns:a16="http://schemas.microsoft.com/office/drawing/2014/main" id="{C6142A03-B28B-4812-BEDD-0CF7309905A4}"/>
              </a:ext>
            </a:extLst>
          </p:cNvPr>
          <p:cNvSpPr txBox="1"/>
          <p:nvPr/>
        </p:nvSpPr>
        <p:spPr>
          <a:xfrm>
            <a:off x="7437243" y="5067964"/>
            <a:ext cx="2915071" cy="1384995"/>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pPr marL="285750" indent="-285750">
              <a:buFont typeface="Wingdings" panose="05000000000000000000" pitchFamily="2" charset="2"/>
              <a:buChar char="§"/>
            </a:pPr>
            <a:r>
              <a:rPr lang="en-US" sz="2800" b="1" dirty="0">
                <a:latin typeface="Candara" panose="020E0502030303020204" pitchFamily="34" charset="0"/>
              </a:rPr>
              <a:t>Romans 10:10-11</a:t>
            </a:r>
          </a:p>
          <a:p>
            <a:pPr marL="285750" indent="-285750">
              <a:buFont typeface="Wingdings" panose="05000000000000000000" pitchFamily="2" charset="2"/>
              <a:buChar char="§"/>
            </a:pPr>
            <a:r>
              <a:rPr lang="en-US" sz="2800" b="1" dirty="0">
                <a:latin typeface="Candara" panose="020E0502030303020204" pitchFamily="34" charset="0"/>
              </a:rPr>
              <a:t>Acts 2:38</a:t>
            </a:r>
          </a:p>
          <a:p>
            <a:pPr marL="285750" indent="-285750">
              <a:buFont typeface="Wingdings" panose="05000000000000000000" pitchFamily="2" charset="2"/>
              <a:buChar char="§"/>
            </a:pPr>
            <a:r>
              <a:rPr lang="en-US" sz="2800" b="1" dirty="0">
                <a:latin typeface="Candara" panose="020E0502030303020204" pitchFamily="34" charset="0"/>
              </a:rPr>
              <a:t>1 John 2:25</a:t>
            </a:r>
          </a:p>
        </p:txBody>
      </p:sp>
      <p:sp>
        <p:nvSpPr>
          <p:cNvPr id="11" name="Right Brace 10">
            <a:extLst>
              <a:ext uri="{FF2B5EF4-FFF2-40B4-BE49-F238E27FC236}">
                <a16:creationId xmlns:a16="http://schemas.microsoft.com/office/drawing/2014/main" id="{4524BD1D-7266-495E-A479-8A1FF3D1E3BA}"/>
              </a:ext>
            </a:extLst>
          </p:cNvPr>
          <p:cNvSpPr/>
          <p:nvPr/>
        </p:nvSpPr>
        <p:spPr>
          <a:xfrm>
            <a:off x="6668176" y="5144823"/>
            <a:ext cx="664029" cy="1233300"/>
          </a:xfrm>
          <a:prstGeom prst="rightBrace">
            <a:avLst>
              <a:gd name="adj1" fmla="val 29459"/>
              <a:gd name="adj2" fmla="val 48513"/>
            </a:avLst>
          </a:prstGeom>
          <a:ln w="539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3577795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1250"/>
                                        <p:tgtEl>
                                          <p:spTgt spid="11"/>
                                        </p:tgtEl>
                                      </p:cBhvr>
                                    </p:animEffect>
                                  </p:childTnLst>
                                </p:cTn>
                              </p:par>
                            </p:childTnLst>
                          </p:cTn>
                        </p:par>
                        <p:par>
                          <p:cTn id="48" fill="hold">
                            <p:stCondLst>
                              <p:cond delay="1250"/>
                            </p:stCondLst>
                            <p:childTnLst>
                              <p:par>
                                <p:cTn id="49" presetID="9"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B279-2F96-41B9-A4D2-1614AD791261}"/>
              </a:ext>
            </a:extLst>
          </p:cNvPr>
          <p:cNvSpPr>
            <a:spLocks noGrp="1"/>
          </p:cNvSpPr>
          <p:nvPr>
            <p:ph type="title"/>
          </p:nvPr>
        </p:nvSpPr>
        <p:spPr/>
        <p:txBody>
          <a:bodyPr>
            <a:normAutofit/>
          </a:bodyPr>
          <a:lstStyle/>
          <a:p>
            <a:r>
              <a:rPr lang="en-US" sz="4400" b="1" dirty="0">
                <a:latin typeface="Candara" panose="020E0502030303020204" pitchFamily="34" charset="0"/>
              </a:rPr>
              <a:t>Reveals That Man Is A Guilty Sinner</a:t>
            </a:r>
          </a:p>
        </p:txBody>
      </p:sp>
      <p:sp>
        <p:nvSpPr>
          <p:cNvPr id="3" name="Content Placeholder 2">
            <a:extLst>
              <a:ext uri="{FF2B5EF4-FFF2-40B4-BE49-F238E27FC236}">
                <a16:creationId xmlns:a16="http://schemas.microsoft.com/office/drawing/2014/main" id="{529B53E4-21F2-4CE3-8BC1-E0646A7BAEC1}"/>
              </a:ext>
            </a:extLst>
          </p:cNvPr>
          <p:cNvSpPr>
            <a:spLocks noGrp="1"/>
          </p:cNvSpPr>
          <p:nvPr>
            <p:ph idx="1"/>
          </p:nvPr>
        </p:nvSpPr>
        <p:spPr>
          <a:xfrm>
            <a:off x="1104900" y="1600199"/>
            <a:ext cx="10564586" cy="5164877"/>
          </a:xfrm>
        </p:spPr>
        <p:txBody>
          <a:bodyPr>
            <a:normAutofit lnSpcReduction="10000"/>
          </a:bodyPr>
          <a:lstStyle/>
          <a:p>
            <a:pPr marL="0" indent="0">
              <a:buNone/>
            </a:pPr>
            <a:r>
              <a:rPr lang="en-US" sz="3200" b="1" dirty="0">
                <a:latin typeface="Candara" panose="020E0502030303020204" pitchFamily="34" charset="0"/>
              </a:rPr>
              <a:t>The Father Sent His Son To Die For the Whole World</a:t>
            </a:r>
          </a:p>
          <a:p>
            <a:pPr lvl="1"/>
            <a:r>
              <a:rPr lang="en-US" sz="2600" dirty="0">
                <a:latin typeface="Candara" panose="020E0502030303020204" pitchFamily="34" charset="0"/>
              </a:rPr>
              <a:t>John 3:16; Matthew 26:28; 1 John 2:1-2</a:t>
            </a:r>
          </a:p>
          <a:p>
            <a:r>
              <a:rPr lang="en-US" sz="3000" dirty="0">
                <a:latin typeface="Candara" panose="020E0502030303020204" pitchFamily="34" charset="0"/>
              </a:rPr>
              <a:t>All men have sinned - Sin is a universal problem</a:t>
            </a:r>
          </a:p>
          <a:p>
            <a:pPr lvl="1"/>
            <a:r>
              <a:rPr lang="en-US" sz="2600" dirty="0">
                <a:latin typeface="Candara" panose="020E0502030303020204" pitchFamily="34" charset="0"/>
              </a:rPr>
              <a:t>Romans 3:10-12; 22-23; 5:12; 2 Corinthians 5:14</a:t>
            </a:r>
          </a:p>
          <a:p>
            <a:r>
              <a:rPr lang="en-US" sz="3000" dirty="0">
                <a:latin typeface="Candara" panose="020E0502030303020204" pitchFamily="34" charset="0"/>
              </a:rPr>
              <a:t>Why are all men guilty?</a:t>
            </a:r>
          </a:p>
          <a:p>
            <a:pPr lvl="1"/>
            <a:r>
              <a:rPr lang="en-US" sz="2600" dirty="0">
                <a:latin typeface="Candara" panose="020E0502030303020204" pitchFamily="34" charset="0"/>
              </a:rPr>
              <a:t>Not because man inherits sin or has a depraved nature</a:t>
            </a:r>
          </a:p>
          <a:p>
            <a:pPr lvl="2"/>
            <a:r>
              <a:rPr lang="en-US" sz="2400" dirty="0">
                <a:latin typeface="Candara" panose="020E0502030303020204" pitchFamily="34" charset="0"/>
              </a:rPr>
              <a:t>Ezekiel 18:4, 20; Romans 7:9</a:t>
            </a:r>
          </a:p>
          <a:p>
            <a:pPr lvl="1"/>
            <a:r>
              <a:rPr lang="en-US" sz="2600" dirty="0">
                <a:latin typeface="Candara" panose="020E0502030303020204" pitchFamily="34" charset="0"/>
              </a:rPr>
              <a:t>Not because man is imperfect and unable to comprehend God’s word</a:t>
            </a:r>
          </a:p>
          <a:p>
            <a:pPr lvl="2"/>
            <a:r>
              <a:rPr lang="en-US" sz="2400" dirty="0">
                <a:latin typeface="Candara" panose="020E0502030303020204" pitchFamily="34" charset="0"/>
              </a:rPr>
              <a:t>Ephesians 3:1-4; 5:17 </a:t>
            </a:r>
          </a:p>
          <a:p>
            <a:pPr lvl="1"/>
            <a:r>
              <a:rPr lang="en-US" sz="2600" dirty="0">
                <a:latin typeface="Candara" panose="020E0502030303020204" pitchFamily="34" charset="0"/>
              </a:rPr>
              <a:t>Man is guilty </a:t>
            </a:r>
            <a:r>
              <a:rPr lang="en-US" sz="2600" b="1" dirty="0">
                <a:latin typeface="Candara" panose="020E0502030303020204" pitchFamily="34" charset="0"/>
              </a:rPr>
              <a:t>because</a:t>
            </a:r>
            <a:r>
              <a:rPr lang="en-US" sz="2600" dirty="0">
                <a:latin typeface="Candara" panose="020E0502030303020204" pitchFamily="34" charset="0"/>
              </a:rPr>
              <a:t> he follows his own will in </a:t>
            </a:r>
            <a:r>
              <a:rPr lang="en-US" sz="2600" b="1" dirty="0">
                <a:latin typeface="Candara" panose="020E0502030303020204" pitchFamily="34" charset="0"/>
              </a:rPr>
              <a:t>choosing</a:t>
            </a:r>
            <a:r>
              <a:rPr lang="en-US" sz="2600" dirty="0">
                <a:latin typeface="Candara" panose="020E0502030303020204" pitchFamily="34" charset="0"/>
              </a:rPr>
              <a:t> to sin</a:t>
            </a:r>
          </a:p>
          <a:p>
            <a:pPr lvl="2"/>
            <a:r>
              <a:rPr lang="en-US" sz="2400" dirty="0">
                <a:latin typeface="Candara" panose="020E0502030303020204" pitchFamily="34" charset="0"/>
              </a:rPr>
              <a:t>Romans 3:9-18; 1 Corinthians 10:13; Genesis 3:1-7</a:t>
            </a:r>
          </a:p>
        </p:txBody>
      </p:sp>
      <p:sp>
        <p:nvSpPr>
          <p:cNvPr id="5" name="Rectangle 4">
            <a:extLst>
              <a:ext uri="{FF2B5EF4-FFF2-40B4-BE49-F238E27FC236}">
                <a16:creationId xmlns:a16="http://schemas.microsoft.com/office/drawing/2014/main" id="{9F37F900-F8F1-48ED-86D3-91E45B537431}"/>
              </a:ext>
            </a:extLst>
          </p:cNvPr>
          <p:cNvSpPr/>
          <p:nvPr/>
        </p:nvSpPr>
        <p:spPr>
          <a:xfrm rot="16200000">
            <a:off x="-2413162" y="3674808"/>
            <a:ext cx="5503431" cy="677108"/>
          </a:xfrm>
          <a:prstGeom prst="rect">
            <a:avLst/>
          </a:prstGeom>
          <a:noFill/>
        </p:spPr>
        <p:txBody>
          <a:bodyPr wrap="none" lIns="91440" tIns="45720" rIns="91440" bIns="45720">
            <a:spAutoFit/>
          </a:bodyPr>
          <a:lstStyle/>
          <a:p>
            <a:pPr algn="ctr"/>
            <a:r>
              <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Message of the Cross</a:t>
            </a:r>
            <a:endPar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Arrow: Bent 5">
            <a:extLst>
              <a:ext uri="{FF2B5EF4-FFF2-40B4-BE49-F238E27FC236}">
                <a16:creationId xmlns:a16="http://schemas.microsoft.com/office/drawing/2014/main" id="{A521307F-BE6F-4C1B-8790-438F9A2A3946}"/>
              </a:ext>
            </a:extLst>
          </p:cNvPr>
          <p:cNvSpPr/>
          <p:nvPr/>
        </p:nvSpPr>
        <p:spPr>
          <a:xfrm>
            <a:off x="330164" y="649848"/>
            <a:ext cx="575847" cy="548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2FD7B504-796B-488E-99B1-2067196E45FF}"/>
              </a:ext>
            </a:extLst>
          </p:cNvPr>
          <p:cNvSpPr>
            <a:spLocks noGrp="1"/>
          </p:cNvSpPr>
          <p:nvPr>
            <p:ph type="sldNum" sz="quarter" idx="12"/>
          </p:nvPr>
        </p:nvSpPr>
        <p:spPr/>
        <p:txBody>
          <a:bodyPr/>
          <a:lstStyle/>
          <a:p>
            <a:fld id="{0FF54DE5-C571-48E8-A5BC-B369434E2F44}" type="slidenum">
              <a:rPr lang="en-US" smtClean="0"/>
              <a:t>7</a:t>
            </a:fld>
            <a:endParaRPr lang="en-US" dirty="0"/>
          </a:p>
        </p:txBody>
      </p:sp>
    </p:spTree>
    <p:extLst>
      <p:ext uri="{BB962C8B-B14F-4D97-AF65-F5344CB8AC3E}">
        <p14:creationId xmlns:p14="http://schemas.microsoft.com/office/powerpoint/2010/main" val="2567839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250"/>
                                        <p:tgtEl>
                                          <p:spTgt spid="3">
                                            <p:txEl>
                                              <p:pRg st="5" end="5"/>
                                            </p:txEl>
                                          </p:spTgt>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25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250"/>
                                        <p:tgtEl>
                                          <p:spTgt spid="3">
                                            <p:txEl>
                                              <p:pRg st="7" end="7"/>
                                            </p:txEl>
                                          </p:spTgt>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25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250"/>
                                        <p:tgtEl>
                                          <p:spTgt spid="3">
                                            <p:txEl>
                                              <p:pRg st="9" end="9"/>
                                            </p:txEl>
                                          </p:spTgt>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B279-2F96-41B9-A4D2-1614AD791261}"/>
              </a:ext>
            </a:extLst>
          </p:cNvPr>
          <p:cNvSpPr>
            <a:spLocks noGrp="1"/>
          </p:cNvSpPr>
          <p:nvPr>
            <p:ph type="title"/>
          </p:nvPr>
        </p:nvSpPr>
        <p:spPr/>
        <p:txBody>
          <a:bodyPr>
            <a:normAutofit/>
          </a:bodyPr>
          <a:lstStyle/>
          <a:p>
            <a:r>
              <a:rPr lang="en-US" sz="4400" b="1" dirty="0">
                <a:latin typeface="Candara" panose="020E0502030303020204" pitchFamily="34" charset="0"/>
              </a:rPr>
              <a:t>Declares The Just Nature of God</a:t>
            </a:r>
          </a:p>
        </p:txBody>
      </p:sp>
      <p:sp>
        <p:nvSpPr>
          <p:cNvPr id="3" name="Content Placeholder 2">
            <a:extLst>
              <a:ext uri="{FF2B5EF4-FFF2-40B4-BE49-F238E27FC236}">
                <a16:creationId xmlns:a16="http://schemas.microsoft.com/office/drawing/2014/main" id="{529B53E4-21F2-4CE3-8BC1-E0646A7BAEC1}"/>
              </a:ext>
            </a:extLst>
          </p:cNvPr>
          <p:cNvSpPr>
            <a:spLocks noGrp="1"/>
          </p:cNvSpPr>
          <p:nvPr>
            <p:ph idx="1"/>
          </p:nvPr>
        </p:nvSpPr>
        <p:spPr>
          <a:xfrm>
            <a:off x="1104899" y="1600200"/>
            <a:ext cx="10379529" cy="4572000"/>
          </a:xfrm>
        </p:spPr>
        <p:txBody>
          <a:bodyPr>
            <a:normAutofit/>
          </a:bodyPr>
          <a:lstStyle/>
          <a:p>
            <a:pPr marL="0" indent="0">
              <a:buNone/>
            </a:pPr>
            <a:r>
              <a:rPr lang="en-US" sz="3200" b="1" dirty="0">
                <a:latin typeface="Candara" panose="020E0502030303020204" pitchFamily="34" charset="0"/>
              </a:rPr>
              <a:t>The righteous nature of God required the death of Christ as the penalty for the sins of man - </a:t>
            </a:r>
            <a:r>
              <a:rPr lang="en-US" sz="3200" dirty="0">
                <a:latin typeface="Candara" panose="020E0502030303020204" pitchFamily="34" charset="0"/>
              </a:rPr>
              <a:t>Romans 3:24-26</a:t>
            </a:r>
          </a:p>
          <a:p>
            <a:r>
              <a:rPr lang="en-US" sz="2800" dirty="0">
                <a:latin typeface="Candara" panose="020E0502030303020204" pitchFamily="34" charset="0"/>
              </a:rPr>
              <a:t>A just God could not accept sinners - a means of justification was necessary and was satisfied by the death of Christ</a:t>
            </a:r>
          </a:p>
          <a:p>
            <a:pPr lvl="1"/>
            <a:r>
              <a:rPr lang="en-US" sz="2400" dirty="0">
                <a:latin typeface="Candara" panose="020E0502030303020204" pitchFamily="34" charset="0"/>
              </a:rPr>
              <a:t>1 John 1:7; 2:2; 1 Thessalonians 1:10; Romans 5:18-19</a:t>
            </a:r>
          </a:p>
          <a:p>
            <a:r>
              <a:rPr lang="en-US" sz="2800" dirty="0">
                <a:latin typeface="Candara" panose="020E0502030303020204" pitchFamily="34" charset="0"/>
              </a:rPr>
              <a:t>The death of Christ is a </a:t>
            </a:r>
            <a:r>
              <a:rPr lang="en-US" sz="2800" b="1" i="1" dirty="0">
                <a:latin typeface="Candara" panose="020E0502030303020204" pitchFamily="34" charset="0"/>
              </a:rPr>
              <a:t>“propitiation” </a:t>
            </a:r>
            <a:r>
              <a:rPr lang="en-US" sz="2800" dirty="0">
                <a:latin typeface="Candara" panose="020E0502030303020204" pitchFamily="34" charset="0"/>
              </a:rPr>
              <a:t>or </a:t>
            </a:r>
            <a:r>
              <a:rPr lang="en-US" sz="2800" b="1" i="1" dirty="0">
                <a:latin typeface="Candara" panose="020E0502030303020204" pitchFamily="34" charset="0"/>
              </a:rPr>
              <a:t>“atonement” </a:t>
            </a:r>
            <a:r>
              <a:rPr lang="en-US" sz="2800" dirty="0">
                <a:latin typeface="Candara" panose="020E0502030303020204" pitchFamily="34" charset="0"/>
              </a:rPr>
              <a:t>for the sins of man - 1 John 2:2; 4:10; Romans 3:25</a:t>
            </a:r>
          </a:p>
          <a:p>
            <a:pPr lvl="1"/>
            <a:r>
              <a:rPr lang="en-US" sz="2400" dirty="0">
                <a:latin typeface="Candara" panose="020E0502030303020204" pitchFamily="34" charset="0"/>
              </a:rPr>
              <a:t>This </a:t>
            </a:r>
            <a:r>
              <a:rPr lang="en-US" sz="2400" b="1" i="1" dirty="0">
                <a:latin typeface="Candara" panose="020E0502030303020204" pitchFamily="34" charset="0"/>
              </a:rPr>
              <a:t>“propitiation” </a:t>
            </a:r>
            <a:r>
              <a:rPr lang="en-US" sz="2400" dirty="0">
                <a:latin typeface="Candara" panose="020E0502030303020204" pitchFamily="34" charset="0"/>
              </a:rPr>
              <a:t>appeased God’s wrath and rendered the objects of His wrath acceptable to Him - Romans 5:10; Colossians 1:20-22</a:t>
            </a:r>
          </a:p>
        </p:txBody>
      </p:sp>
      <p:sp>
        <p:nvSpPr>
          <p:cNvPr id="6" name="Arrow: Bent 5">
            <a:extLst>
              <a:ext uri="{FF2B5EF4-FFF2-40B4-BE49-F238E27FC236}">
                <a16:creationId xmlns:a16="http://schemas.microsoft.com/office/drawing/2014/main" id="{A521307F-BE6F-4C1B-8790-438F9A2A3946}"/>
              </a:ext>
            </a:extLst>
          </p:cNvPr>
          <p:cNvSpPr/>
          <p:nvPr/>
        </p:nvSpPr>
        <p:spPr>
          <a:xfrm>
            <a:off x="330164" y="649848"/>
            <a:ext cx="575847" cy="548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AC6BE12D-B9C6-4A45-B6F7-22C5AF703254}"/>
              </a:ext>
            </a:extLst>
          </p:cNvPr>
          <p:cNvSpPr/>
          <p:nvPr/>
        </p:nvSpPr>
        <p:spPr>
          <a:xfrm rot="16200000">
            <a:off x="-2413162" y="3674808"/>
            <a:ext cx="5503431" cy="677108"/>
          </a:xfrm>
          <a:prstGeom prst="rect">
            <a:avLst/>
          </a:prstGeom>
          <a:noFill/>
        </p:spPr>
        <p:txBody>
          <a:bodyPr wrap="none" lIns="91440" tIns="45720" rIns="91440" bIns="45720">
            <a:spAutoFit/>
          </a:bodyPr>
          <a:lstStyle/>
          <a:p>
            <a:pPr algn="ctr"/>
            <a:r>
              <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Message of the Cross</a:t>
            </a:r>
            <a:endPar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Slide Number Placeholder 3">
            <a:extLst>
              <a:ext uri="{FF2B5EF4-FFF2-40B4-BE49-F238E27FC236}">
                <a16:creationId xmlns:a16="http://schemas.microsoft.com/office/drawing/2014/main" id="{8F936683-DC42-4E12-93EB-AC1B7BC2BECD}"/>
              </a:ext>
            </a:extLst>
          </p:cNvPr>
          <p:cNvSpPr>
            <a:spLocks noGrp="1"/>
          </p:cNvSpPr>
          <p:nvPr>
            <p:ph type="sldNum" sz="quarter" idx="12"/>
          </p:nvPr>
        </p:nvSpPr>
        <p:spPr/>
        <p:txBody>
          <a:bodyPr/>
          <a:lstStyle/>
          <a:p>
            <a:fld id="{0FF54DE5-C571-48E8-A5BC-B369434E2F44}" type="slidenum">
              <a:rPr lang="en-US" smtClean="0"/>
              <a:t>8</a:t>
            </a:fld>
            <a:endParaRPr lang="en-US" dirty="0"/>
          </a:p>
        </p:txBody>
      </p:sp>
    </p:spTree>
    <p:extLst>
      <p:ext uri="{BB962C8B-B14F-4D97-AF65-F5344CB8AC3E}">
        <p14:creationId xmlns:p14="http://schemas.microsoft.com/office/powerpoint/2010/main" val="3498086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B279-2F96-41B9-A4D2-1614AD791261}"/>
              </a:ext>
            </a:extLst>
          </p:cNvPr>
          <p:cNvSpPr>
            <a:spLocks noGrp="1"/>
          </p:cNvSpPr>
          <p:nvPr>
            <p:ph type="title"/>
          </p:nvPr>
        </p:nvSpPr>
        <p:spPr/>
        <p:txBody>
          <a:bodyPr>
            <a:normAutofit/>
          </a:bodyPr>
          <a:lstStyle/>
          <a:p>
            <a:r>
              <a:rPr lang="en-US" sz="4400" b="1" dirty="0">
                <a:latin typeface="Candara" panose="020E0502030303020204" pitchFamily="34" charset="0"/>
              </a:rPr>
              <a:t>Declares Man Cannot Save Himself</a:t>
            </a:r>
          </a:p>
        </p:txBody>
      </p:sp>
      <p:sp>
        <p:nvSpPr>
          <p:cNvPr id="3" name="Content Placeholder 2">
            <a:extLst>
              <a:ext uri="{FF2B5EF4-FFF2-40B4-BE49-F238E27FC236}">
                <a16:creationId xmlns:a16="http://schemas.microsoft.com/office/drawing/2014/main" id="{529B53E4-21F2-4CE3-8BC1-E0646A7BAEC1}"/>
              </a:ext>
            </a:extLst>
          </p:cNvPr>
          <p:cNvSpPr>
            <a:spLocks noGrp="1"/>
          </p:cNvSpPr>
          <p:nvPr>
            <p:ph idx="1"/>
          </p:nvPr>
        </p:nvSpPr>
        <p:spPr>
          <a:xfrm>
            <a:off x="1104899" y="1600200"/>
            <a:ext cx="10738757" cy="5181600"/>
          </a:xfrm>
        </p:spPr>
        <p:txBody>
          <a:bodyPr>
            <a:normAutofit lnSpcReduction="10000"/>
          </a:bodyPr>
          <a:lstStyle/>
          <a:p>
            <a:pPr marL="0" indent="0">
              <a:lnSpc>
                <a:spcPct val="100000"/>
              </a:lnSpc>
              <a:spcBef>
                <a:spcPts val="600"/>
              </a:spcBef>
              <a:buNone/>
            </a:pPr>
            <a:r>
              <a:rPr lang="en-US" sz="3200" b="1" dirty="0">
                <a:latin typeface="Candara" panose="020E0502030303020204" pitchFamily="34" charset="0"/>
              </a:rPr>
              <a:t>The fact the Jesus died on the cross declares that man cannot save himself</a:t>
            </a:r>
          </a:p>
          <a:p>
            <a:pPr>
              <a:lnSpc>
                <a:spcPct val="100000"/>
              </a:lnSpc>
              <a:spcBef>
                <a:spcPts val="600"/>
              </a:spcBef>
            </a:pPr>
            <a:r>
              <a:rPr lang="en-US" sz="2800" dirty="0">
                <a:latin typeface="Candara" panose="020E0502030303020204" pitchFamily="34" charset="0"/>
              </a:rPr>
              <a:t>The law made no provision for forgiveness of sin</a:t>
            </a:r>
          </a:p>
          <a:p>
            <a:pPr lvl="1">
              <a:lnSpc>
                <a:spcPct val="100000"/>
              </a:lnSpc>
            </a:pPr>
            <a:r>
              <a:rPr lang="en-US" sz="2400" dirty="0">
                <a:latin typeface="Candara" panose="020E0502030303020204" pitchFamily="34" charset="0"/>
              </a:rPr>
              <a:t>Galatians 3:10-12, 20-22; Romans 8:3</a:t>
            </a:r>
          </a:p>
          <a:p>
            <a:pPr>
              <a:lnSpc>
                <a:spcPct val="100000"/>
              </a:lnSpc>
              <a:spcBef>
                <a:spcPts val="600"/>
              </a:spcBef>
            </a:pPr>
            <a:r>
              <a:rPr lang="en-US" sz="2800" dirty="0">
                <a:latin typeface="Candara" panose="020E0502030303020204" pitchFamily="34" charset="0"/>
              </a:rPr>
              <a:t>Man is without hope by himself when he violates the law</a:t>
            </a:r>
          </a:p>
          <a:p>
            <a:pPr lvl="1">
              <a:lnSpc>
                <a:spcPct val="100000"/>
              </a:lnSpc>
            </a:pPr>
            <a:r>
              <a:rPr lang="en-US" sz="2400" dirty="0">
                <a:latin typeface="Candara" panose="020E0502030303020204" pitchFamily="34" charset="0"/>
              </a:rPr>
              <a:t>It was possible for man to keep the law, but he did not</a:t>
            </a:r>
          </a:p>
          <a:p>
            <a:pPr marL="0" indent="0">
              <a:lnSpc>
                <a:spcPct val="100000"/>
              </a:lnSpc>
              <a:spcBef>
                <a:spcPts val="600"/>
              </a:spcBef>
              <a:buNone/>
            </a:pPr>
            <a:r>
              <a:rPr lang="en-US" sz="3200" b="1" dirty="0">
                <a:latin typeface="Candara" panose="020E0502030303020204" pitchFamily="34" charset="0"/>
              </a:rPr>
              <a:t>Man cannot earn salvation</a:t>
            </a:r>
          </a:p>
          <a:p>
            <a:pPr>
              <a:lnSpc>
                <a:spcPct val="100000"/>
              </a:lnSpc>
              <a:spcBef>
                <a:spcPts val="600"/>
              </a:spcBef>
            </a:pPr>
            <a:r>
              <a:rPr lang="en-US" sz="2800" dirty="0">
                <a:latin typeface="Candara" panose="020E0502030303020204" pitchFamily="34" charset="0"/>
              </a:rPr>
              <a:t>Salvation is not by works of man - Roman 11:6; Galatians 3:21; Titus 3:5</a:t>
            </a:r>
          </a:p>
          <a:p>
            <a:pPr lvl="1">
              <a:lnSpc>
                <a:spcPct val="100000"/>
              </a:lnSpc>
            </a:pPr>
            <a:r>
              <a:rPr lang="en-US" sz="2400" dirty="0">
                <a:latin typeface="Candara" panose="020E0502030303020204" pitchFamily="34" charset="0"/>
              </a:rPr>
              <a:t>If by works of merit, then God is indebted to sinners</a:t>
            </a:r>
          </a:p>
          <a:p>
            <a:pPr>
              <a:lnSpc>
                <a:spcPct val="100000"/>
              </a:lnSpc>
              <a:spcBef>
                <a:spcPts val="600"/>
              </a:spcBef>
            </a:pPr>
            <a:r>
              <a:rPr lang="en-US" sz="2800" dirty="0">
                <a:latin typeface="Candara" panose="020E0502030303020204" pitchFamily="34" charset="0"/>
              </a:rPr>
              <a:t>The only way for man to save himself is to be sinless</a:t>
            </a:r>
          </a:p>
          <a:p>
            <a:pPr lvl="1">
              <a:lnSpc>
                <a:spcPct val="100000"/>
              </a:lnSpc>
            </a:pPr>
            <a:r>
              <a:rPr lang="en-US" sz="2400" dirty="0">
                <a:latin typeface="Candara" panose="020E0502030303020204" pitchFamily="34" charset="0"/>
              </a:rPr>
              <a:t>Only Jesus was sinless - Hebrews 4:15; 7:26; 1 Peter 1:19; 2:22; 2 Corinthians 5:21 </a:t>
            </a:r>
          </a:p>
        </p:txBody>
      </p:sp>
      <p:sp>
        <p:nvSpPr>
          <p:cNvPr id="5" name="Rectangle 4">
            <a:extLst>
              <a:ext uri="{FF2B5EF4-FFF2-40B4-BE49-F238E27FC236}">
                <a16:creationId xmlns:a16="http://schemas.microsoft.com/office/drawing/2014/main" id="{9F37F900-F8F1-48ED-86D3-91E45B537431}"/>
              </a:ext>
            </a:extLst>
          </p:cNvPr>
          <p:cNvSpPr/>
          <p:nvPr/>
        </p:nvSpPr>
        <p:spPr>
          <a:xfrm rot="16200000">
            <a:off x="-2413162" y="3674807"/>
            <a:ext cx="5503431" cy="677108"/>
          </a:xfrm>
          <a:prstGeom prst="rect">
            <a:avLst/>
          </a:prstGeom>
          <a:noFill/>
        </p:spPr>
        <p:txBody>
          <a:bodyPr wrap="none" lIns="91440" tIns="45720" rIns="91440" bIns="45720">
            <a:spAutoFit/>
          </a:bodyPr>
          <a:lstStyle/>
          <a:p>
            <a:pPr algn="ctr"/>
            <a:r>
              <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The Message of the Cross</a:t>
            </a:r>
            <a:endParaRPr lang="en-US" sz="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Arrow: Bent 5">
            <a:extLst>
              <a:ext uri="{FF2B5EF4-FFF2-40B4-BE49-F238E27FC236}">
                <a16:creationId xmlns:a16="http://schemas.microsoft.com/office/drawing/2014/main" id="{A521307F-BE6F-4C1B-8790-438F9A2A3946}"/>
              </a:ext>
            </a:extLst>
          </p:cNvPr>
          <p:cNvSpPr/>
          <p:nvPr/>
        </p:nvSpPr>
        <p:spPr>
          <a:xfrm>
            <a:off x="330164" y="649848"/>
            <a:ext cx="575847" cy="548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F1B24A33-A11A-4178-B86F-F8A7969B59CA}"/>
              </a:ext>
            </a:extLst>
          </p:cNvPr>
          <p:cNvSpPr>
            <a:spLocks noGrp="1"/>
          </p:cNvSpPr>
          <p:nvPr>
            <p:ph type="sldNum" sz="quarter" idx="12"/>
          </p:nvPr>
        </p:nvSpPr>
        <p:spPr/>
        <p:txBody>
          <a:bodyPr/>
          <a:lstStyle/>
          <a:p>
            <a:fld id="{0FF54DE5-C571-48E8-A5BC-B369434E2F44}" type="slidenum">
              <a:rPr lang="en-US" smtClean="0"/>
              <a:t>9</a:t>
            </a:fld>
            <a:endParaRPr lang="en-US" dirty="0"/>
          </a:p>
        </p:txBody>
      </p:sp>
    </p:spTree>
    <p:extLst>
      <p:ext uri="{BB962C8B-B14F-4D97-AF65-F5344CB8AC3E}">
        <p14:creationId xmlns:p14="http://schemas.microsoft.com/office/powerpoint/2010/main" val="2017869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25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25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25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25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http://purl.org/dc/terms/"/>
    <ds:schemaRef ds:uri="http://purl.org/dc/dcmitype/"/>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138</TotalTime>
  <Words>4727</Words>
  <Application>Microsoft Office PowerPoint</Application>
  <PresentationFormat>Widescreen</PresentationFormat>
  <Paragraphs>210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Candara</vt:lpstr>
      <vt:lpstr>Euphemia</vt:lpstr>
      <vt:lpstr>Plantagenet Cherokee</vt:lpstr>
      <vt:lpstr>Wingdings</vt:lpstr>
      <vt:lpstr>Academic Literature 16x9</vt:lpstr>
      <vt:lpstr>“The Message of the Cross”</vt:lpstr>
      <vt:lpstr>1 Corinthians 1:18 - NKJV</vt:lpstr>
      <vt:lpstr>1 Corinthians 1:18 - KJV</vt:lpstr>
      <vt:lpstr>1 Corinthians 1:18 - ASV</vt:lpstr>
      <vt:lpstr>INTRODUCTION</vt:lpstr>
      <vt:lpstr>What It Is</vt:lpstr>
      <vt:lpstr>Reveals That Man Is A Guilty Sinner</vt:lpstr>
      <vt:lpstr>Declares The Just Nature of God</vt:lpstr>
      <vt:lpstr>Declares Man Cannot Save Himself</vt:lpstr>
      <vt:lpstr>Invites ALL Men to Come to Christ</vt:lpstr>
      <vt:lpstr>Reveals God’s Love and Salvation For Man</vt:lpstr>
      <vt:lpstr>Review </vt:lpstr>
      <vt:lpstr>PowerPoint Presentation</vt:lpstr>
      <vt:lpstr>“…what shall we do?” Acts 2:37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Message of the Cross”</dc:title>
  <dc:creator>Tommy McClure</dc:creator>
  <cp:lastModifiedBy>Tommy McClure</cp:lastModifiedBy>
  <cp:revision>43</cp:revision>
  <cp:lastPrinted>2019-07-28T13:31:47Z</cp:lastPrinted>
  <dcterms:created xsi:type="dcterms:W3CDTF">2019-07-27T22:26:31Z</dcterms:created>
  <dcterms:modified xsi:type="dcterms:W3CDTF">2019-07-29T14:21:57Z</dcterms:modified>
</cp:coreProperties>
</file>