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7" r:id="rId2"/>
    <p:sldId id="273" r:id="rId3"/>
    <p:sldId id="276" r:id="rId4"/>
    <p:sldId id="277" r:id="rId5"/>
    <p:sldId id="274" r:id="rId6"/>
    <p:sldId id="262" r:id="rId7"/>
    <p:sldId id="264" r:id="rId8"/>
    <p:sldId id="263" r:id="rId9"/>
    <p:sldId id="265" r:id="rId10"/>
    <p:sldId id="266" r:id="rId11"/>
    <p:sldId id="267" r:id="rId12"/>
    <p:sldId id="268" r:id="rId13"/>
    <p:sldId id="279" r:id="rId14"/>
    <p:sldId id="269" r:id="rId15"/>
    <p:sldId id="271" r:id="rId16"/>
    <p:sldId id="270" r:id="rId17"/>
    <p:sldId id="272" r:id="rId18"/>
    <p:sldId id="280" r:id="rId19"/>
    <p:sldId id="306"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7" autoAdjust="0"/>
    <p:restoredTop sz="82256" autoAdjust="0"/>
  </p:normalViewPr>
  <p:slideViewPr>
    <p:cSldViewPr snapToGrid="0" showGuides="1">
      <p:cViewPr varScale="1">
        <p:scale>
          <a:sx n="94" d="100"/>
          <a:sy n="94" d="100"/>
        </p:scale>
        <p:origin x="312" y="78"/>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DA69D4C-1A6E-40C3-9AFD-A55E943512EE}" type="datetimeFigureOut">
              <a:rPr lang="en-US" smtClean="0"/>
              <a:t>6/24/2019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59C26FD-4136-443D-A783-AD3CDBD85EAF}" type="slidenum">
              <a:rPr lang="en-US" smtClean="0"/>
              <a:t>‹#›</a:t>
            </a:fld>
            <a:endParaRPr lang="en-US"/>
          </a:p>
        </p:txBody>
      </p:sp>
    </p:spTree>
    <p:extLst>
      <p:ext uri="{BB962C8B-B14F-4D97-AF65-F5344CB8AC3E}">
        <p14:creationId xmlns:p14="http://schemas.microsoft.com/office/powerpoint/2010/main" val="247964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9C26FD-4136-443D-A783-AD3CDBD85EAF}" type="slidenum">
              <a:rPr lang="en-US" smtClean="0"/>
              <a:t>1</a:t>
            </a:fld>
            <a:endParaRPr lang="en-US"/>
          </a:p>
        </p:txBody>
      </p:sp>
    </p:spTree>
    <p:extLst>
      <p:ext uri="{BB962C8B-B14F-4D97-AF65-F5344CB8AC3E}">
        <p14:creationId xmlns:p14="http://schemas.microsoft.com/office/powerpoint/2010/main" val="287032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 55:8-11 </a:t>
            </a:r>
            <a:r>
              <a:rPr lang="en-US" dirty="0"/>
              <a:t>-  For my thoughts are not your thoughts, neither are your ways my ways, saith the LORD. 9 For as the heavens are higher than the earth, so are my ways higher than your ways, and my thoughts than your thoughts. 10 For as the rain cometh down, and the snow from heaven, and </a:t>
            </a:r>
            <a:r>
              <a:rPr lang="en-US" dirty="0" err="1"/>
              <a:t>returneth</a:t>
            </a:r>
            <a:r>
              <a:rPr lang="en-US" dirty="0"/>
              <a:t> not thither, but </a:t>
            </a:r>
            <a:r>
              <a:rPr lang="en-US" dirty="0" err="1"/>
              <a:t>watereth</a:t>
            </a:r>
            <a:r>
              <a:rPr lang="en-US" dirty="0"/>
              <a:t> the earth, and </a:t>
            </a:r>
            <a:r>
              <a:rPr lang="en-US" dirty="0" err="1"/>
              <a:t>maketh</a:t>
            </a:r>
            <a:r>
              <a:rPr lang="en-US" dirty="0"/>
              <a:t> it bring forth and bud, that it may give seed to the sower, and bread to the eater: 11 So shall my word be that </a:t>
            </a:r>
            <a:r>
              <a:rPr lang="en-US" dirty="0" err="1"/>
              <a:t>goeth</a:t>
            </a:r>
            <a:r>
              <a:rPr lang="en-US" dirty="0"/>
              <a:t> forth out of my mouth: it shall not return unto me void, but it shall accomplish that which I please, and it shall prosper in the thing whereto I sent it.</a:t>
            </a:r>
          </a:p>
        </p:txBody>
      </p:sp>
      <p:sp>
        <p:nvSpPr>
          <p:cNvPr id="4" name="Slide Number Placeholder 3"/>
          <p:cNvSpPr>
            <a:spLocks noGrp="1"/>
          </p:cNvSpPr>
          <p:nvPr>
            <p:ph type="sldNum" sz="quarter" idx="5"/>
          </p:nvPr>
        </p:nvSpPr>
        <p:spPr/>
        <p:txBody>
          <a:bodyPr/>
          <a:lstStyle/>
          <a:p>
            <a:fld id="{B59C26FD-4136-443D-A783-AD3CDBD85EAF}" type="slidenum">
              <a:rPr lang="en-US" smtClean="0"/>
              <a:t>10</a:t>
            </a:fld>
            <a:endParaRPr lang="en-US"/>
          </a:p>
        </p:txBody>
      </p:sp>
    </p:spTree>
    <p:extLst>
      <p:ext uri="{BB962C8B-B14F-4D97-AF65-F5344CB8AC3E}">
        <p14:creationId xmlns:p14="http://schemas.microsoft.com/office/powerpoint/2010/main" val="1120931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Kgs. 3:9-12</a:t>
            </a:r>
            <a:r>
              <a:rPr lang="en-US" dirty="0"/>
              <a:t> -  Give therefore thy servant an understanding heart to judge thy people, that I may discern between good and bad: for who is able to judge this thy so great a people? 10 And the speech pleased the Lord, that Solomon had asked this thing. 11 And God said unto him, Because thou hast asked this thing, and hast not asked for thyself long life; neither hast asked riches for thyself, nor hast asked the life of thine enemies; but hast asked for thyself understanding to discern judgment; 12 Behold, I have done according to thy words: lo, I have given thee a wise and an understanding heart; so that there was none like thee before thee, neither after thee shall any arise like unto thee.</a:t>
            </a:r>
          </a:p>
          <a:p>
            <a:r>
              <a:rPr lang="en-US" b="1" dirty="0"/>
              <a:t>Eccl. 2:11-13 </a:t>
            </a:r>
            <a:r>
              <a:rPr lang="en-US" dirty="0"/>
              <a:t>- Then I looked on all the works that my hands had wrought, and on the </a:t>
            </a:r>
            <a:r>
              <a:rPr lang="en-US" dirty="0" err="1"/>
              <a:t>labour</a:t>
            </a:r>
            <a:r>
              <a:rPr lang="en-US" dirty="0"/>
              <a:t> that I had </a:t>
            </a:r>
            <a:r>
              <a:rPr lang="en-US" dirty="0" err="1"/>
              <a:t>laboured</a:t>
            </a:r>
            <a:r>
              <a:rPr lang="en-US" dirty="0"/>
              <a:t> to do: and, behold, all was vanity and vexation of spirit, and there was no profit under the sun. 12 And I turned myself to behold wisdom, and madness, and folly: for what can the man do that cometh after the king? even that which hath been already done. 13 Then I saw that wisdom </a:t>
            </a:r>
            <a:r>
              <a:rPr lang="en-US" dirty="0" err="1"/>
              <a:t>excelleth</a:t>
            </a:r>
            <a:r>
              <a:rPr lang="en-US" dirty="0"/>
              <a:t> folly, as far as light </a:t>
            </a:r>
            <a:r>
              <a:rPr lang="en-US" dirty="0" err="1"/>
              <a:t>excelleth</a:t>
            </a:r>
            <a:r>
              <a:rPr lang="en-US" dirty="0"/>
              <a:t> darkness. </a:t>
            </a:r>
          </a:p>
          <a:p>
            <a:endParaRPr lang="en-US" dirty="0"/>
          </a:p>
        </p:txBody>
      </p:sp>
      <p:sp>
        <p:nvSpPr>
          <p:cNvPr id="4" name="Slide Number Placeholder 3"/>
          <p:cNvSpPr>
            <a:spLocks noGrp="1"/>
          </p:cNvSpPr>
          <p:nvPr>
            <p:ph type="sldNum" sz="quarter" idx="5"/>
          </p:nvPr>
        </p:nvSpPr>
        <p:spPr/>
        <p:txBody>
          <a:bodyPr/>
          <a:lstStyle/>
          <a:p>
            <a:fld id="{B59C26FD-4136-443D-A783-AD3CDBD85EAF}" type="slidenum">
              <a:rPr lang="en-US" smtClean="0"/>
              <a:t>11</a:t>
            </a:fld>
            <a:endParaRPr lang="en-US"/>
          </a:p>
        </p:txBody>
      </p:sp>
    </p:spTree>
    <p:extLst>
      <p:ext uri="{BB962C8B-B14F-4D97-AF65-F5344CB8AC3E}">
        <p14:creationId xmlns:p14="http://schemas.microsoft.com/office/powerpoint/2010/main" val="3581573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Eccl. 7:1 </a:t>
            </a:r>
            <a:r>
              <a:rPr lang="en-US" dirty="0"/>
              <a:t>-  A good name is better than precious ointment; and the day of death than the day of one's birth.</a:t>
            </a:r>
          </a:p>
          <a:p>
            <a:r>
              <a:rPr lang="en-US" sz="1200" b="1" i="0" u="none" strike="noStrike" kern="1200" baseline="0" dirty="0">
                <a:solidFill>
                  <a:schemeClr val="tx1"/>
                </a:solidFill>
                <a:latin typeface="+mn-lt"/>
                <a:ea typeface="+mn-ea"/>
                <a:cs typeface="+mn-cs"/>
              </a:rPr>
              <a:t>1 Tim. 3:7 </a:t>
            </a:r>
            <a:r>
              <a:rPr lang="en-US" sz="1200" b="0" i="0" u="none" strike="noStrike" kern="1200" baseline="0" dirty="0">
                <a:solidFill>
                  <a:schemeClr val="tx1"/>
                </a:solidFill>
                <a:latin typeface="+mn-lt"/>
                <a:ea typeface="+mn-ea"/>
                <a:cs typeface="+mn-cs"/>
              </a:rPr>
              <a:t>-  Moreover he must have a good report (excellent testimony) of them which are without; lest he fall into reproach and the snare of the devil. </a:t>
            </a:r>
          </a:p>
          <a:p>
            <a:endParaRPr lang="en-US" sz="1200" b="0" i="1"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B59C26FD-4136-443D-A783-AD3CDBD85EAF}" type="slidenum">
              <a:rPr lang="en-US" smtClean="0"/>
              <a:t>12</a:t>
            </a:fld>
            <a:endParaRPr lang="en-US"/>
          </a:p>
        </p:txBody>
      </p:sp>
    </p:spTree>
    <p:extLst>
      <p:ext uri="{BB962C8B-B14F-4D97-AF65-F5344CB8AC3E}">
        <p14:creationId xmlns:p14="http://schemas.microsoft.com/office/powerpoint/2010/main" val="2439191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Rom. 10:17 </a:t>
            </a:r>
            <a:r>
              <a:rPr lang="en-US" sz="1300" dirty="0"/>
              <a:t>- So, and hearing by the word of God.</a:t>
            </a:r>
          </a:p>
          <a:p>
            <a:r>
              <a:rPr lang="en-US" sz="1300" b="1" dirty="0"/>
              <a:t>1 Cor. 15:11 </a:t>
            </a:r>
            <a:r>
              <a:rPr lang="en-US" sz="1300" dirty="0"/>
              <a:t>- Therefore whether it were I or they, so we preach, and so </a:t>
            </a:r>
            <a:r>
              <a:rPr lang="en-US" sz="1300" b="1" dirty="0"/>
              <a:t>ye believed.</a:t>
            </a:r>
          </a:p>
          <a:p>
            <a:r>
              <a:rPr lang="en-US" sz="1300" b="1" dirty="0"/>
              <a:t>Rom. 1:16-18 </a:t>
            </a:r>
            <a:r>
              <a:rPr lang="en-US" sz="1300" dirty="0"/>
              <a:t>- For I am not ashamed of the gospel of Christ: for it is the power of God unto salvation to every one that believeth; to the Jew first, and also to the Greek. 17 For therein is the righteousness of God revealed from faith to faith: as it is written, The just shall live by faith. 18 For the wrath of God is revealed from heaven against all ungodliness and unrighteousness of men, who hold the truth in unrighteousness; </a:t>
            </a:r>
          </a:p>
          <a:p>
            <a:r>
              <a:rPr lang="en-US" sz="1300" b="1" dirty="0"/>
              <a:t>Rom. 5:9 </a:t>
            </a:r>
            <a:r>
              <a:rPr lang="en-US" sz="1300" dirty="0"/>
              <a:t>- Much more then, being now justified by his blood, we shall be saved from wrath through him.</a:t>
            </a:r>
            <a:endParaRPr lang="en-US" dirty="0"/>
          </a:p>
        </p:txBody>
      </p:sp>
      <p:sp>
        <p:nvSpPr>
          <p:cNvPr id="4" name="Slide Number Placeholder 3"/>
          <p:cNvSpPr>
            <a:spLocks noGrp="1"/>
          </p:cNvSpPr>
          <p:nvPr>
            <p:ph type="sldNum" sz="quarter" idx="5"/>
          </p:nvPr>
        </p:nvSpPr>
        <p:spPr/>
        <p:txBody>
          <a:bodyPr/>
          <a:lstStyle/>
          <a:p>
            <a:fld id="{B59C26FD-4136-443D-A783-AD3CDBD85EAF}" type="slidenum">
              <a:rPr lang="en-US" smtClean="0"/>
              <a:t>13</a:t>
            </a:fld>
            <a:endParaRPr lang="en-US"/>
          </a:p>
        </p:txBody>
      </p:sp>
    </p:spTree>
    <p:extLst>
      <p:ext uri="{BB962C8B-B14F-4D97-AF65-F5344CB8AC3E}">
        <p14:creationId xmlns:p14="http://schemas.microsoft.com/office/powerpoint/2010/main" val="3339685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5585" y="4620577"/>
            <a:ext cx="6227180" cy="3780473"/>
          </a:xfrm>
        </p:spPr>
        <p:txBody>
          <a:bodyPr/>
          <a:lstStyle/>
          <a:p>
            <a:r>
              <a:rPr lang="en-US" b="1" i="0" dirty="0"/>
              <a:t>1 Pet. 1:1-9 - READ, vs. 7 </a:t>
            </a:r>
            <a:r>
              <a:rPr lang="en-US" dirty="0"/>
              <a:t>- That the trial of your faith, being much more precious than of gold that </a:t>
            </a:r>
            <a:r>
              <a:rPr lang="en-US" dirty="0" err="1"/>
              <a:t>perisheth</a:t>
            </a:r>
            <a:r>
              <a:rPr lang="en-US" dirty="0"/>
              <a:t>, though it be tried with fire, might be found unto praise and </a:t>
            </a:r>
            <a:r>
              <a:rPr lang="en-US" dirty="0" err="1"/>
              <a:t>honour</a:t>
            </a:r>
            <a:r>
              <a:rPr lang="en-US" dirty="0"/>
              <a:t> and glory at the appearing of Jesus Christ: 8 Whom having not seen, ye love; in whom, though now ye see him not, yet believing, ye rejoice with joy unspeakable and full of glory:</a:t>
            </a:r>
          </a:p>
          <a:p>
            <a:r>
              <a:rPr lang="en-US" b="1" dirty="0"/>
              <a:t>1 Cor. 3:13</a:t>
            </a:r>
            <a:r>
              <a:rPr lang="en-US" b="0" dirty="0"/>
              <a:t> - Every man's work shall be made manifest: for the day shall declare it, because it shall be revealed by fire; and the fire shall try every man's work of what sort it is.</a:t>
            </a:r>
          </a:p>
          <a:p>
            <a:r>
              <a:rPr lang="en-US" b="1" dirty="0"/>
              <a:t>Jas. 1:2-4 </a:t>
            </a:r>
            <a:r>
              <a:rPr lang="en-US" b="0" dirty="0"/>
              <a:t>- My brethren, count it all joy when ye fall into divers temptations; 3 Knowing this, that </a:t>
            </a:r>
            <a:r>
              <a:rPr lang="en-US" b="1" dirty="0"/>
              <a:t>the trying of your faith worketh patience</a:t>
            </a:r>
            <a:r>
              <a:rPr lang="en-US" b="0" dirty="0"/>
              <a:t>. 4 But let patience have her perfect work, that ye may be perfect and entire, wanting nothing. 12 Blessed is the man that </a:t>
            </a:r>
            <a:r>
              <a:rPr lang="en-US" b="0" dirty="0" err="1"/>
              <a:t>endureth</a:t>
            </a:r>
            <a:r>
              <a:rPr lang="en-US" b="0" dirty="0"/>
              <a:t> temptation: for when he is tried, he shall receive the crown of life, which the Lord hath promised to them that love him.</a:t>
            </a:r>
          </a:p>
          <a:p>
            <a:r>
              <a:rPr lang="en-US" b="1" dirty="0"/>
              <a:t>1 Pet. 4:12-13 </a:t>
            </a:r>
            <a:r>
              <a:rPr lang="en-US" b="0" dirty="0"/>
              <a:t>- Beloved, think it not strange concerning the fiery trial which is to try you, as though some strange thing happened unto you: 13 But rejoice, inasmuch as ye are partakers of Christ's sufferings; that, when his glory shall be revealed, ye may be glad also with exceeding jo</a:t>
            </a:r>
          </a:p>
          <a:p>
            <a:r>
              <a:rPr lang="en-US" b="1" dirty="0"/>
              <a:t>Heb. 5:8-9 </a:t>
            </a:r>
            <a:r>
              <a:rPr lang="en-US" b="0" dirty="0"/>
              <a:t>- Though he were a Son, yet learned he obedience by the things which he suffered; 9 And being made perfect, he became the author of eternal salvation unto all them that obey him;</a:t>
            </a:r>
          </a:p>
          <a:p>
            <a:r>
              <a:rPr lang="en-US" b="1" dirty="0"/>
              <a:t>Rom. 8:17-18 </a:t>
            </a:r>
            <a:r>
              <a:rPr lang="en-US" b="0" dirty="0"/>
              <a:t>- And if children, then heirs; heirs of God, and joint-heirs with Christ; </a:t>
            </a:r>
            <a:r>
              <a:rPr lang="en-US" b="1" dirty="0"/>
              <a:t>if so be that we suffer with him</a:t>
            </a:r>
            <a:r>
              <a:rPr lang="en-US" b="0" dirty="0"/>
              <a:t>, that we may be also glorified together. 18 For I reckon that the sufferings of this present time are not worthy to be compared with the glory which shall be revealed in us.</a:t>
            </a:r>
          </a:p>
          <a:p>
            <a:r>
              <a:rPr lang="en-US" b="1" dirty="0"/>
              <a:t>2 Cor. 12:7-9 </a:t>
            </a:r>
            <a:r>
              <a:rPr lang="en-US" b="0" dirty="0"/>
              <a:t>- And lest I should be exalted above measure through the abundance of the revelations, there was given to me a thorn in the flesh, the messenger of Satan to buffet me, lest I should be exalted above measure 8 For this thing I besought the Lord thrice, that it might depart from me. 9 And he said unto me, My grace is sufficient for thee</a:t>
            </a:r>
            <a:r>
              <a:rPr lang="en-US" b="1" dirty="0"/>
              <a:t>: for my strength is made perfect in weakness</a:t>
            </a:r>
            <a:r>
              <a:rPr lang="en-US" b="0" dirty="0"/>
              <a:t>. Most gladly therefore will I rather glory in my infirmities, that the power of Christ may rest upon me.</a:t>
            </a:r>
          </a:p>
          <a:p>
            <a:r>
              <a:rPr lang="en-US" b="1" dirty="0"/>
              <a:t>Heb. 11:7 </a:t>
            </a:r>
            <a:r>
              <a:rPr lang="en-US" dirty="0"/>
              <a:t>- By faith Noah, being warned of God of things not seen as yet, moved with fear, prepared an ark to the saving of his house; by the which he condemned the world, and became heir of the righteousness which is by faith. </a:t>
            </a:r>
          </a:p>
          <a:p>
            <a:r>
              <a:rPr lang="en-US" b="1" dirty="0"/>
              <a:t>Gen. 6:8-22 - READ</a:t>
            </a:r>
          </a:p>
          <a:p>
            <a:r>
              <a:rPr lang="en-US" b="1" dirty="0"/>
              <a:t>Heb. 11:8-19 - READ</a:t>
            </a:r>
          </a:p>
          <a:p>
            <a:r>
              <a:rPr lang="en-US" b="1" dirty="0"/>
              <a:t>Gen. 12:1-4 </a:t>
            </a:r>
            <a:r>
              <a:rPr lang="en-US" dirty="0"/>
              <a:t>-  Now the LORD had said unto Abram, Get thee out of thy country, and from thy kindred, and from thy father's house, unto a land that I will shew thee: 2 And I will make of thee a great nation, and I will bless thee, and make thy name great; and thou shalt be a blessing: 3 And I will bless them that bless thee, and curse him that </a:t>
            </a:r>
            <a:r>
              <a:rPr lang="en-US" dirty="0" err="1"/>
              <a:t>curseth</a:t>
            </a:r>
            <a:r>
              <a:rPr lang="en-US" dirty="0"/>
              <a:t> thee: and in thee shall all families of the earth be blessed. 4 So Abram departed, as the LORD had spoken unto him; and Lot went with him: and Abram was seventy and five years old when he departed out of Haran.</a:t>
            </a:r>
          </a:p>
          <a:p>
            <a:r>
              <a:rPr lang="en-US" b="1" dirty="0"/>
              <a:t>Gen. 22:1-12 - READ Comment</a:t>
            </a:r>
          </a:p>
        </p:txBody>
      </p:sp>
      <p:sp>
        <p:nvSpPr>
          <p:cNvPr id="4" name="Slide Number Placeholder 3"/>
          <p:cNvSpPr>
            <a:spLocks noGrp="1"/>
          </p:cNvSpPr>
          <p:nvPr>
            <p:ph type="sldNum" sz="quarter" idx="5"/>
          </p:nvPr>
        </p:nvSpPr>
        <p:spPr/>
        <p:txBody>
          <a:bodyPr/>
          <a:lstStyle/>
          <a:p>
            <a:fld id="{B59C26FD-4136-443D-A783-AD3CDBD85EAF}" type="slidenum">
              <a:rPr lang="en-US" smtClean="0"/>
              <a:t>14</a:t>
            </a:fld>
            <a:endParaRPr lang="en-US"/>
          </a:p>
        </p:txBody>
      </p:sp>
    </p:spTree>
    <p:extLst>
      <p:ext uri="{BB962C8B-B14F-4D97-AF65-F5344CB8AC3E}">
        <p14:creationId xmlns:p14="http://schemas.microsoft.com/office/powerpoint/2010/main" val="3972533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2:4-7 </a:t>
            </a:r>
            <a:r>
              <a:rPr lang="en-US" dirty="0"/>
              <a:t>- To whom coming, as unto a living stone, disallowed indeed of men, but chosen of God, and precious, 5 Ye also, as lively stones, are built up a spiritual house, an holy priesthood, to offer up spiritual sacrifices, acceptable to God by Jesus Christ. {are: or, be ye} 6 Wherefore also it is contained in the scripture, Behold, I lay in Sion a chief corner stone, elect, </a:t>
            </a:r>
            <a:r>
              <a:rPr lang="en-US" b="1" dirty="0"/>
              <a:t>preciou</a:t>
            </a:r>
            <a:r>
              <a:rPr lang="en-US" dirty="0"/>
              <a:t>s: and he that believeth on him shall not be confounded. 7 Unto you therefore which believe he is precious: but unto them which be disobedient, the stone which the builders disallowed, the same is made the head of the corner.</a:t>
            </a:r>
          </a:p>
        </p:txBody>
      </p:sp>
      <p:sp>
        <p:nvSpPr>
          <p:cNvPr id="4" name="Slide Number Placeholder 3"/>
          <p:cNvSpPr>
            <a:spLocks noGrp="1"/>
          </p:cNvSpPr>
          <p:nvPr>
            <p:ph type="sldNum" sz="quarter" idx="5"/>
          </p:nvPr>
        </p:nvSpPr>
        <p:spPr/>
        <p:txBody>
          <a:bodyPr/>
          <a:lstStyle/>
          <a:p>
            <a:fld id="{B59C26FD-4136-443D-A783-AD3CDBD85EAF}" type="slidenum">
              <a:rPr lang="en-US" smtClean="0"/>
              <a:t>15</a:t>
            </a:fld>
            <a:endParaRPr lang="en-US"/>
          </a:p>
        </p:txBody>
      </p:sp>
    </p:spTree>
    <p:extLst>
      <p:ext uri="{BB962C8B-B14F-4D97-AF65-F5344CB8AC3E}">
        <p14:creationId xmlns:p14="http://schemas.microsoft.com/office/powerpoint/2010/main" val="3129763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159" y="4620577"/>
            <a:ext cx="6088284" cy="4766491"/>
          </a:xfrm>
        </p:spPr>
        <p:txBody>
          <a:bodyPr/>
          <a:lstStyle/>
          <a:p>
            <a:r>
              <a:rPr lang="en-US" b="1" dirty="0"/>
              <a:t>Acts 2:41 </a:t>
            </a:r>
            <a:r>
              <a:rPr lang="en-US" dirty="0"/>
              <a:t>- Then they that gladly received his word were baptized: and the same day there were added unto them about three thousand souls.</a:t>
            </a:r>
          </a:p>
          <a:p>
            <a:r>
              <a:rPr lang="en-US" b="1" dirty="0"/>
              <a:t>Acts 2:47 </a:t>
            </a:r>
            <a:r>
              <a:rPr lang="en-US" dirty="0"/>
              <a:t>- Praising God, and having </a:t>
            </a:r>
            <a:r>
              <a:rPr lang="en-US" dirty="0" err="1"/>
              <a:t>favour</a:t>
            </a:r>
            <a:r>
              <a:rPr lang="en-US" dirty="0"/>
              <a:t> with all the people. And the Lord added to the church daily such as should be saved.</a:t>
            </a:r>
          </a:p>
          <a:p>
            <a:r>
              <a:rPr lang="en-US" b="1" dirty="0"/>
              <a:t>Acts 20:28 </a:t>
            </a:r>
            <a:r>
              <a:rPr lang="en-US" dirty="0"/>
              <a:t>- Take heed therefore unto yourselves, and to all the flock, over the which the Holy Ghost hath made you overseers, to feed the church of God, which he hath </a:t>
            </a:r>
            <a:r>
              <a:rPr lang="en-US" b="1" dirty="0"/>
              <a:t>purchased with his own blood</a:t>
            </a:r>
            <a:r>
              <a:rPr lang="en-US" dirty="0"/>
              <a:t>.</a:t>
            </a:r>
            <a:endParaRPr lang="en-US" b="1" dirty="0"/>
          </a:p>
          <a:p>
            <a:r>
              <a:rPr lang="en-US" b="1" dirty="0"/>
              <a:t>Matt. 26:28 </a:t>
            </a:r>
            <a:r>
              <a:rPr lang="en-US" dirty="0"/>
              <a:t>- For </a:t>
            </a:r>
            <a:r>
              <a:rPr lang="en-US" b="1" dirty="0"/>
              <a:t>this is my blood</a:t>
            </a:r>
            <a:r>
              <a:rPr lang="en-US" dirty="0"/>
              <a:t> of the new testament, which is shed for many </a:t>
            </a:r>
            <a:r>
              <a:rPr lang="en-US" b="1" dirty="0"/>
              <a:t>for the remission of sins</a:t>
            </a:r>
            <a:r>
              <a:rPr lang="en-US" dirty="0"/>
              <a:t>.</a:t>
            </a:r>
            <a:endParaRPr lang="en-US" b="1" dirty="0"/>
          </a:p>
          <a:p>
            <a:r>
              <a:rPr lang="en-US" b="1" dirty="0"/>
              <a:t>Rom. 5:9 </a:t>
            </a:r>
            <a:r>
              <a:rPr lang="en-US" dirty="0"/>
              <a:t>- Much more then, being now </a:t>
            </a:r>
            <a:r>
              <a:rPr lang="en-US" b="1" dirty="0"/>
              <a:t>justified by his blood, </a:t>
            </a:r>
            <a:r>
              <a:rPr lang="en-US" dirty="0"/>
              <a:t>we shall be saved from wrath through him. </a:t>
            </a:r>
          </a:p>
          <a:p>
            <a:r>
              <a:rPr lang="en-US" b="1" dirty="0"/>
              <a:t>Eph. 1:7 </a:t>
            </a:r>
            <a:r>
              <a:rPr lang="en-US" dirty="0"/>
              <a:t>- In whom we have </a:t>
            </a:r>
            <a:r>
              <a:rPr lang="en-US" b="1" dirty="0"/>
              <a:t>redemption through his blood, the forgiveness of sins</a:t>
            </a:r>
            <a:r>
              <a:rPr lang="en-US" dirty="0"/>
              <a:t>, according to the riches of his grace; </a:t>
            </a:r>
          </a:p>
          <a:p>
            <a:r>
              <a:rPr lang="en-US" b="1" dirty="0"/>
              <a:t>Heb. 13:12 </a:t>
            </a:r>
            <a:r>
              <a:rPr lang="en-US" dirty="0"/>
              <a:t>- Wherefore Jesus also, that he might </a:t>
            </a:r>
            <a:r>
              <a:rPr lang="en-US" b="1" dirty="0"/>
              <a:t>sanctify the people with his own blood</a:t>
            </a:r>
            <a:r>
              <a:rPr lang="en-US" dirty="0"/>
              <a:t>, suffered without the gate.</a:t>
            </a:r>
          </a:p>
          <a:p>
            <a:r>
              <a:rPr lang="en-US" b="1" dirty="0"/>
              <a:t>Rev. 1:5 </a:t>
            </a:r>
            <a:r>
              <a:rPr lang="en-US" dirty="0"/>
              <a:t>- And from Jesus Christ, who is the faithful witness, and the first begotten of the dead, and the prince of the kings of the earth. Unto him that loved us, and </a:t>
            </a:r>
            <a:r>
              <a:rPr lang="en-US" b="1" dirty="0"/>
              <a:t>washed us from our sins in his own blood</a:t>
            </a:r>
            <a:r>
              <a:rPr lang="en-US" dirty="0"/>
              <a:t>.</a:t>
            </a:r>
          </a:p>
          <a:p>
            <a:r>
              <a:rPr lang="en-US" b="1" dirty="0"/>
              <a:t>1 Jn. 1:7 </a:t>
            </a:r>
            <a:r>
              <a:rPr lang="en-US" dirty="0"/>
              <a:t>- But if we walk in the light, as he is in the light, we have fellowship one with another, and the </a:t>
            </a:r>
            <a:r>
              <a:rPr lang="en-US" b="1" dirty="0"/>
              <a:t>blood of Jesus Christ his Son </a:t>
            </a:r>
            <a:r>
              <a:rPr lang="en-US" b="1" dirty="0" err="1"/>
              <a:t>cleanseth</a:t>
            </a:r>
            <a:r>
              <a:rPr lang="en-US" b="1" dirty="0"/>
              <a:t> us from all sin</a:t>
            </a:r>
            <a:r>
              <a:rPr lang="en-US" dirty="0"/>
              <a:t>.</a:t>
            </a:r>
          </a:p>
          <a:p>
            <a:r>
              <a:rPr lang="en-US" b="1" dirty="0"/>
              <a:t>Col. 1:20 </a:t>
            </a:r>
            <a:r>
              <a:rPr lang="en-US" dirty="0"/>
              <a:t>- And, having </a:t>
            </a:r>
            <a:r>
              <a:rPr lang="en-US" b="1" dirty="0"/>
              <a:t>made peace through the blood of his cross</a:t>
            </a:r>
            <a:r>
              <a:rPr lang="en-US" dirty="0"/>
              <a:t>, by him to reconcile all things unto himself; by him, I say, whether they be things in earth, or things in heaven.</a:t>
            </a:r>
          </a:p>
          <a:p>
            <a:r>
              <a:rPr lang="en-US" b="1" dirty="0"/>
              <a:t>Eph. 2:13</a:t>
            </a:r>
            <a:r>
              <a:rPr lang="en-US" dirty="0"/>
              <a:t> - But now in Christ Jesus ye who sometimes were far off are </a:t>
            </a:r>
            <a:r>
              <a:rPr lang="en-US" b="1" dirty="0"/>
              <a:t>made nigh by the blood of Christ</a:t>
            </a:r>
            <a:r>
              <a:rPr lang="en-US" dirty="0"/>
              <a:t>.</a:t>
            </a:r>
          </a:p>
        </p:txBody>
      </p:sp>
      <p:sp>
        <p:nvSpPr>
          <p:cNvPr id="4" name="Slide Number Placeholder 3"/>
          <p:cNvSpPr>
            <a:spLocks noGrp="1"/>
          </p:cNvSpPr>
          <p:nvPr>
            <p:ph type="sldNum" sz="quarter" idx="5"/>
          </p:nvPr>
        </p:nvSpPr>
        <p:spPr/>
        <p:txBody>
          <a:bodyPr/>
          <a:lstStyle/>
          <a:p>
            <a:fld id="{B59C26FD-4136-443D-A783-AD3CDBD85EAF}" type="slidenum">
              <a:rPr lang="en-US" smtClean="0"/>
              <a:t>16</a:t>
            </a:fld>
            <a:endParaRPr lang="en-US"/>
          </a:p>
        </p:txBody>
      </p:sp>
    </p:spTree>
    <p:extLst>
      <p:ext uri="{BB962C8B-B14F-4D97-AF65-F5344CB8AC3E}">
        <p14:creationId xmlns:p14="http://schemas.microsoft.com/office/powerpoint/2010/main" val="846279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Pet. 1:3-4 </a:t>
            </a:r>
            <a:r>
              <a:rPr lang="en-US" dirty="0"/>
              <a:t>- 3 According as his divine power hath given unto us all things that pertain unto life and godliness, through the knowledge of him that hath called us to glory and virtue: 4 Whereby are given unto us exceeding great and precious promises: that by these ye might be partakers of the divine nature, having escaped the corruption that is in the world through lust.</a:t>
            </a:r>
          </a:p>
          <a:p>
            <a:r>
              <a:rPr lang="en-US" b="1" dirty="0"/>
              <a:t>Rom. 2:6-7</a:t>
            </a:r>
            <a:r>
              <a:rPr lang="en-US" b="0" dirty="0"/>
              <a:t> - </a:t>
            </a:r>
            <a:r>
              <a:rPr lang="en-US" dirty="0"/>
              <a:t>Who will render to every man according to his deeds: 7 To them who by patient continuance in well doing seek for glory and </a:t>
            </a:r>
            <a:r>
              <a:rPr lang="en-US" dirty="0" err="1"/>
              <a:t>honour</a:t>
            </a:r>
            <a:r>
              <a:rPr lang="en-US" dirty="0"/>
              <a:t> and immortality, eternal life:</a:t>
            </a:r>
          </a:p>
          <a:p>
            <a:r>
              <a:rPr lang="en-US" b="1" dirty="0"/>
              <a:t>Rom. 2:8-9 </a:t>
            </a:r>
            <a:r>
              <a:rPr lang="en-US" dirty="0"/>
              <a:t>-  But unto them that are contentious, and do not obey the truth, but obey unrighteousness, indignation and wrath, 9 Tribulation and anguish, upon every soul of man that doeth evil, of the Jew first, and also of the Gentile</a:t>
            </a:r>
          </a:p>
          <a:p>
            <a:r>
              <a:rPr lang="en-US" b="1" dirty="0"/>
              <a:t>Titus 1:2</a:t>
            </a:r>
            <a:r>
              <a:rPr lang="en-US" dirty="0"/>
              <a:t> - Paul, a servant of God, and an apostle of Jesus Christ, according to the faith of God's elect, and the acknowledging of the truth which is after godliness; 2 In hope of eternal life, which God, that cannot lie, promised before the world began;</a:t>
            </a:r>
          </a:p>
        </p:txBody>
      </p:sp>
      <p:sp>
        <p:nvSpPr>
          <p:cNvPr id="4" name="Slide Number Placeholder 3"/>
          <p:cNvSpPr>
            <a:spLocks noGrp="1"/>
          </p:cNvSpPr>
          <p:nvPr>
            <p:ph type="sldNum" sz="quarter" idx="5"/>
          </p:nvPr>
        </p:nvSpPr>
        <p:spPr/>
        <p:txBody>
          <a:bodyPr/>
          <a:lstStyle/>
          <a:p>
            <a:fld id="{B59C26FD-4136-443D-A783-AD3CDBD85EAF}" type="slidenum">
              <a:rPr lang="en-US" smtClean="0"/>
              <a:t>17</a:t>
            </a:fld>
            <a:endParaRPr lang="en-US"/>
          </a:p>
        </p:txBody>
      </p:sp>
    </p:spTree>
    <p:extLst>
      <p:ext uri="{BB962C8B-B14F-4D97-AF65-F5344CB8AC3E}">
        <p14:creationId xmlns:p14="http://schemas.microsoft.com/office/powerpoint/2010/main" val="2416938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9C26FD-4136-443D-A783-AD3CDBD85EAF}" type="slidenum">
              <a:rPr lang="en-US" smtClean="0"/>
              <a:t>18</a:t>
            </a:fld>
            <a:endParaRPr lang="en-US"/>
          </a:p>
        </p:txBody>
      </p:sp>
    </p:spTree>
    <p:extLst>
      <p:ext uri="{BB962C8B-B14F-4D97-AF65-F5344CB8AC3E}">
        <p14:creationId xmlns:p14="http://schemas.microsoft.com/office/powerpoint/2010/main" val="4066234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289368" y="4620577"/>
            <a:ext cx="6759614" cy="422248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980533" indent="-377129">
              <a:defRPr>
                <a:solidFill>
                  <a:schemeClr val="tx1"/>
                </a:solidFill>
                <a:latin typeface="Tahoma" panose="020B0604030504040204" pitchFamily="34" charset="0"/>
              </a:defRPr>
            </a:lvl2pPr>
            <a:lvl3pPr marL="1508513" indent="-301702">
              <a:defRPr>
                <a:solidFill>
                  <a:schemeClr val="tx1"/>
                </a:solidFill>
                <a:latin typeface="Tahoma" panose="020B0604030504040204" pitchFamily="34" charset="0"/>
              </a:defRPr>
            </a:lvl3pPr>
            <a:lvl4pPr marL="2111918" indent="-301702">
              <a:defRPr>
                <a:solidFill>
                  <a:schemeClr val="tx1"/>
                </a:solidFill>
                <a:latin typeface="Tahoma" panose="020B0604030504040204" pitchFamily="34" charset="0"/>
              </a:defRPr>
            </a:lvl4pPr>
            <a:lvl5pPr marL="2715325" indent="-301702">
              <a:defRPr>
                <a:solidFill>
                  <a:schemeClr val="tx1"/>
                </a:solidFill>
                <a:latin typeface="Tahoma" panose="020B0604030504040204" pitchFamily="34" charset="0"/>
              </a:defRPr>
            </a:lvl5pPr>
            <a:lvl6pPr marL="3318732" indent="-301702" eaLnBrk="0" fontAlgn="base" hangingPunct="0">
              <a:spcBef>
                <a:spcPct val="0"/>
              </a:spcBef>
              <a:spcAft>
                <a:spcPct val="0"/>
              </a:spcAft>
              <a:defRPr>
                <a:solidFill>
                  <a:schemeClr val="tx1"/>
                </a:solidFill>
                <a:latin typeface="Tahoma" panose="020B0604030504040204" pitchFamily="34" charset="0"/>
              </a:defRPr>
            </a:lvl6pPr>
            <a:lvl7pPr marL="3922135" indent="-301702" eaLnBrk="0" fontAlgn="base" hangingPunct="0">
              <a:spcBef>
                <a:spcPct val="0"/>
              </a:spcBef>
              <a:spcAft>
                <a:spcPct val="0"/>
              </a:spcAft>
              <a:defRPr>
                <a:solidFill>
                  <a:schemeClr val="tx1"/>
                </a:solidFill>
                <a:latin typeface="Tahoma" panose="020B0604030504040204" pitchFamily="34" charset="0"/>
              </a:defRPr>
            </a:lvl7pPr>
            <a:lvl8pPr marL="4525540" indent="-301702" eaLnBrk="0" fontAlgn="base" hangingPunct="0">
              <a:spcBef>
                <a:spcPct val="0"/>
              </a:spcBef>
              <a:spcAft>
                <a:spcPct val="0"/>
              </a:spcAft>
              <a:defRPr>
                <a:solidFill>
                  <a:schemeClr val="tx1"/>
                </a:solidFill>
                <a:latin typeface="Tahoma" panose="020B0604030504040204" pitchFamily="34" charset="0"/>
              </a:defRPr>
            </a:lvl8pPr>
            <a:lvl9pPr marL="5128947" indent="-301702"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B59C26FD-4136-443D-A783-AD3CDBD85EAF}" type="slidenum">
              <a:rPr lang="en-US" smtClean="0"/>
              <a:t>2</a:t>
            </a:fld>
            <a:endParaRPr lang="en-US"/>
          </a:p>
        </p:txBody>
      </p:sp>
    </p:spTree>
    <p:extLst>
      <p:ext uri="{BB962C8B-B14F-4D97-AF65-F5344CB8AC3E}">
        <p14:creationId xmlns:p14="http://schemas.microsoft.com/office/powerpoint/2010/main" val="313465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9C26FD-4136-443D-A783-AD3CDBD85EAF}" type="slidenum">
              <a:rPr lang="en-US" smtClean="0"/>
              <a:t>3</a:t>
            </a:fld>
            <a:endParaRPr lang="en-US"/>
          </a:p>
        </p:txBody>
      </p:sp>
    </p:spTree>
    <p:extLst>
      <p:ext uri="{BB962C8B-B14F-4D97-AF65-F5344CB8AC3E}">
        <p14:creationId xmlns:p14="http://schemas.microsoft.com/office/powerpoint/2010/main" val="75326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9C26FD-4136-443D-A783-AD3CDBD85EAF}" type="slidenum">
              <a:rPr lang="en-US" smtClean="0"/>
              <a:t>4</a:t>
            </a:fld>
            <a:endParaRPr lang="en-US"/>
          </a:p>
        </p:txBody>
      </p:sp>
    </p:spTree>
    <p:extLst>
      <p:ext uri="{BB962C8B-B14F-4D97-AF65-F5344CB8AC3E}">
        <p14:creationId xmlns:p14="http://schemas.microsoft.com/office/powerpoint/2010/main" val="60254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Mt 26:7 (KJV) </a:t>
            </a:r>
            <a:r>
              <a:rPr lang="en-US" dirty="0"/>
              <a:t>There came unto him a woman having an alabaster box of </a:t>
            </a:r>
            <a:r>
              <a:rPr lang="en-US" b="1" dirty="0"/>
              <a:t>very precious ointment</a:t>
            </a:r>
            <a:r>
              <a:rPr lang="en-US" dirty="0"/>
              <a:t>, and poured it on his head, as he sat [at meat].</a:t>
            </a:r>
          </a:p>
          <a:p>
            <a:r>
              <a:rPr lang="en-US" b="1" dirty="0"/>
              <a:t>Mt 26:7 (ASV) </a:t>
            </a:r>
            <a:r>
              <a:rPr lang="en-US" dirty="0"/>
              <a:t>there came unto him a woman having an alabaster cruse of </a:t>
            </a:r>
            <a:r>
              <a:rPr lang="en-US" b="1" dirty="0"/>
              <a:t>exceeding precious ointment</a:t>
            </a:r>
            <a:r>
              <a:rPr lang="en-US" dirty="0"/>
              <a:t>, and she poured it upon his head, as he sat at meat.</a:t>
            </a:r>
          </a:p>
          <a:p>
            <a:r>
              <a:rPr lang="en-US" b="1" dirty="0"/>
              <a:t>Mt 26:7 (NKJV)</a:t>
            </a:r>
            <a:r>
              <a:rPr lang="en-US" dirty="0"/>
              <a:t> a woman came to Him having an alabaster flask of </a:t>
            </a:r>
            <a:r>
              <a:rPr lang="en-US" b="1" dirty="0"/>
              <a:t>very costly fragrant oil</a:t>
            </a:r>
            <a:r>
              <a:rPr lang="en-US" dirty="0"/>
              <a:t>, and she poured [it] on His head as He sat [at the table].</a:t>
            </a:r>
          </a:p>
          <a:p>
            <a:r>
              <a:rPr lang="en-US" b="1" dirty="0"/>
              <a:t>Mt 26:7 (RSV) </a:t>
            </a:r>
            <a:r>
              <a:rPr lang="en-US" dirty="0"/>
              <a:t>a woman came up to him with an alabaster flask of </a:t>
            </a:r>
            <a:r>
              <a:rPr lang="en-US" b="1" dirty="0"/>
              <a:t>very expensive ointment</a:t>
            </a:r>
            <a:r>
              <a:rPr lang="en-US" dirty="0"/>
              <a:t>, and she poured it on his head, as he sat at table.</a:t>
            </a:r>
          </a:p>
          <a:p>
            <a:endParaRPr lang="en-US" dirty="0"/>
          </a:p>
        </p:txBody>
      </p:sp>
      <p:sp>
        <p:nvSpPr>
          <p:cNvPr id="4" name="Slide Number Placeholder 3"/>
          <p:cNvSpPr>
            <a:spLocks noGrp="1"/>
          </p:cNvSpPr>
          <p:nvPr>
            <p:ph type="sldNum" sz="quarter" idx="5"/>
          </p:nvPr>
        </p:nvSpPr>
        <p:spPr/>
        <p:txBody>
          <a:bodyPr/>
          <a:lstStyle/>
          <a:p>
            <a:fld id="{B59C26FD-4136-443D-A783-AD3CDBD85EAF}" type="slidenum">
              <a:rPr lang="en-US" smtClean="0"/>
              <a:t>5</a:t>
            </a:fld>
            <a:endParaRPr lang="en-US"/>
          </a:p>
        </p:txBody>
      </p:sp>
    </p:spTree>
    <p:extLst>
      <p:ext uri="{BB962C8B-B14F-4D97-AF65-F5344CB8AC3E}">
        <p14:creationId xmlns:p14="http://schemas.microsoft.com/office/powerpoint/2010/main" val="278540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6689" y="4620577"/>
            <a:ext cx="6516545" cy="4801215"/>
          </a:xfrm>
        </p:spPr>
        <p:txBody>
          <a:bodyPr/>
          <a:lstStyle/>
          <a:p>
            <a:r>
              <a:rPr lang="en-US" b="1" dirty="0"/>
              <a:t>Acts 20:32 </a:t>
            </a:r>
            <a:r>
              <a:rPr lang="en-US" dirty="0"/>
              <a:t>-And now, brethren, I commend you to God, and to </a:t>
            </a:r>
            <a:r>
              <a:rPr lang="en-US" b="1" dirty="0"/>
              <a:t>the word of his grace, which is able to build you up</a:t>
            </a:r>
            <a:r>
              <a:rPr lang="en-US" dirty="0"/>
              <a:t>, and to give you an inheritance among all them which are sanctified.  </a:t>
            </a:r>
          </a:p>
          <a:p>
            <a:r>
              <a:rPr lang="en-US" b="1" dirty="0"/>
              <a:t>Rom. 10:17 </a:t>
            </a:r>
            <a:r>
              <a:rPr lang="en-US" dirty="0"/>
              <a:t>- So then </a:t>
            </a:r>
            <a:r>
              <a:rPr lang="en-US" b="1" dirty="0"/>
              <a:t>faith cometh by hearing</a:t>
            </a:r>
            <a:r>
              <a:rPr lang="en-US" dirty="0"/>
              <a:t>, and hearing by the word of God.</a:t>
            </a:r>
          </a:p>
          <a:p>
            <a:r>
              <a:rPr lang="en-US" b="1" dirty="0"/>
              <a:t>2 Cor. 5:18-19 </a:t>
            </a:r>
            <a:r>
              <a:rPr lang="en-US" dirty="0"/>
              <a:t>- And all things are of God, who hath </a:t>
            </a:r>
            <a:r>
              <a:rPr lang="en-US" b="1" dirty="0"/>
              <a:t>reconciled us to himself </a:t>
            </a:r>
            <a:r>
              <a:rPr lang="en-US" dirty="0"/>
              <a:t>by Jesus Christ, and hath given to us the ministry of reconciliation; 19 To wit, that God was in Christ, </a:t>
            </a:r>
            <a:r>
              <a:rPr lang="en-US" b="1" dirty="0"/>
              <a:t>reconciling the world unto himself</a:t>
            </a:r>
            <a:r>
              <a:rPr lang="en-US" dirty="0"/>
              <a:t>, not imputing their trespasses unto them; and hath committed unto us </a:t>
            </a:r>
            <a:r>
              <a:rPr lang="en-US" b="1" dirty="0"/>
              <a:t>the word of reconciliation</a:t>
            </a:r>
            <a:r>
              <a:rPr lang="en-US" dirty="0"/>
              <a:t>.</a:t>
            </a:r>
          </a:p>
          <a:p>
            <a:r>
              <a:rPr lang="en-US" b="1" dirty="0"/>
              <a:t>Eph. 5:25-26 </a:t>
            </a:r>
            <a:r>
              <a:rPr lang="en-US" dirty="0"/>
              <a:t>- Husbands, love your wives, even as Christ also loved the church, and gave himself for it; 26 That he might </a:t>
            </a:r>
            <a:r>
              <a:rPr lang="en-US" b="1" dirty="0"/>
              <a:t>sanctify and cleanse it </a:t>
            </a:r>
            <a:r>
              <a:rPr lang="en-US" dirty="0"/>
              <a:t>with the washing of water by the word,</a:t>
            </a:r>
          </a:p>
          <a:p>
            <a:r>
              <a:rPr lang="en-US" b="1" dirty="0"/>
              <a:t>Jas. 1:18 </a:t>
            </a:r>
            <a:r>
              <a:rPr lang="en-US" dirty="0"/>
              <a:t>-Of his own will </a:t>
            </a:r>
            <a:r>
              <a:rPr lang="en-US" b="1" dirty="0"/>
              <a:t>begat he </a:t>
            </a:r>
            <a:r>
              <a:rPr lang="en-US" b="0" dirty="0"/>
              <a:t>(brought us forth) </a:t>
            </a:r>
            <a:r>
              <a:rPr lang="en-US" dirty="0"/>
              <a:t>us with the word of truth, that we should be a kind of </a:t>
            </a:r>
            <a:r>
              <a:rPr lang="en-US" dirty="0" err="1"/>
              <a:t>firstfruits</a:t>
            </a:r>
            <a:r>
              <a:rPr lang="en-US" dirty="0"/>
              <a:t> of his creatures. </a:t>
            </a:r>
            <a:r>
              <a:rPr lang="en-US" b="1" i="1" dirty="0" err="1"/>
              <a:t>apokueo</a:t>
            </a:r>
            <a:r>
              <a:rPr lang="en-US" b="1" i="1" dirty="0"/>
              <a:t>,  </a:t>
            </a:r>
            <a:r>
              <a:rPr lang="en-US" dirty="0"/>
              <a:t>ap-ok-</a:t>
            </a:r>
            <a:r>
              <a:rPr lang="en-US" dirty="0" err="1"/>
              <a:t>oo</a:t>
            </a:r>
            <a:r>
              <a:rPr lang="en-US" dirty="0"/>
              <a:t>-eh’- to breed forth, i.e. (by transference) to generate (figuratively):--beget, produce.</a:t>
            </a:r>
          </a:p>
          <a:p>
            <a:r>
              <a:rPr lang="en-US" b="1" dirty="0"/>
              <a:t>Jas. 1:21 </a:t>
            </a:r>
            <a:r>
              <a:rPr lang="en-US" dirty="0"/>
              <a:t>- Wherefore lay apart all filthiness and superfluity of naughtiness, and receive with meekness the engrafted word, </a:t>
            </a:r>
            <a:r>
              <a:rPr lang="en-US" b="1" dirty="0"/>
              <a:t>which is able to save your souls</a:t>
            </a:r>
            <a:r>
              <a:rPr lang="en-US" dirty="0"/>
              <a:t>.</a:t>
            </a:r>
          </a:p>
          <a:p>
            <a:r>
              <a:rPr lang="en-US" b="1" dirty="0"/>
              <a:t>1 Pet. 2:2 </a:t>
            </a:r>
            <a:r>
              <a:rPr lang="en-US" dirty="0"/>
              <a:t>- As newborn babes, desire the sincere milk of the word, </a:t>
            </a:r>
            <a:r>
              <a:rPr lang="en-US" b="1" dirty="0"/>
              <a:t>that ye may grow thereby</a:t>
            </a:r>
            <a:r>
              <a:rPr lang="en-US" dirty="0"/>
              <a:t>:</a:t>
            </a:r>
          </a:p>
        </p:txBody>
      </p:sp>
      <p:sp>
        <p:nvSpPr>
          <p:cNvPr id="4" name="Slide Number Placeholder 3"/>
          <p:cNvSpPr>
            <a:spLocks noGrp="1"/>
          </p:cNvSpPr>
          <p:nvPr>
            <p:ph type="sldNum" sz="quarter" idx="5"/>
          </p:nvPr>
        </p:nvSpPr>
        <p:spPr/>
        <p:txBody>
          <a:bodyPr/>
          <a:lstStyle/>
          <a:p>
            <a:fld id="{B59C26FD-4136-443D-A783-AD3CDBD85EAF}" type="slidenum">
              <a:rPr lang="en-US" smtClean="0"/>
              <a:t>6</a:t>
            </a:fld>
            <a:endParaRPr lang="en-US"/>
          </a:p>
        </p:txBody>
      </p:sp>
    </p:spTree>
    <p:extLst>
      <p:ext uri="{BB962C8B-B14F-4D97-AF65-F5344CB8AC3E}">
        <p14:creationId xmlns:p14="http://schemas.microsoft.com/office/powerpoint/2010/main" val="2727878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7" y="4620577"/>
            <a:ext cx="6643868" cy="4870664"/>
          </a:xfrm>
        </p:spPr>
        <p:txBody>
          <a:bodyPr/>
          <a:lstStyle/>
          <a:p>
            <a:r>
              <a:rPr lang="en-US" b="1" dirty="0"/>
              <a:t>Lk. 18:11-15 </a:t>
            </a:r>
            <a:r>
              <a:rPr lang="en-US" dirty="0"/>
              <a:t>- 11 Now the parable is this: </a:t>
            </a:r>
            <a:r>
              <a:rPr lang="en-US" b="1" dirty="0"/>
              <a:t>The seed is the word of God</a:t>
            </a:r>
            <a:r>
              <a:rPr lang="en-US" dirty="0"/>
              <a:t>. 12 Those by the way side are they that hear; then cometh the devil, and taketh away the word out of their hearts, lest they should believe and be saved. 13  They on the rock are they, which, when they hear, receive the word with joy; and these have no root, which for a while believe, and in time of temptation fall away. 14 And that which fell among thorns are they, which, when they have heard, go forth, and are choked with cares and riches and pleasures of this life, and bring no fruit to perfection. </a:t>
            </a:r>
            <a:r>
              <a:rPr lang="en-US" b="1" dirty="0"/>
              <a:t>15 But that on the good ground are they, which in an honest and good heart, having heard the word, keep it, and bring forth fruit with patience</a:t>
            </a:r>
            <a:r>
              <a:rPr lang="en-US" dirty="0"/>
              <a:t>.</a:t>
            </a:r>
          </a:p>
          <a:p>
            <a:r>
              <a:rPr lang="en-US" b="1" dirty="0"/>
              <a:t>1 Pet. 1:22-23</a:t>
            </a:r>
            <a:r>
              <a:rPr lang="en-US" dirty="0"/>
              <a:t> - Seeing ye have purified your souls in obeying the truth through the Spirit unto unfeigned love of the brethren, see that ye love one another with a pure heart fervently: 23 Being born again, </a:t>
            </a:r>
            <a:r>
              <a:rPr lang="en-US" b="1" dirty="0"/>
              <a:t>not of corruptible seed, but of Incorruptible, by the word of God, which </a:t>
            </a:r>
            <a:r>
              <a:rPr lang="en-US" b="1" dirty="0" err="1"/>
              <a:t>liveth</a:t>
            </a:r>
            <a:r>
              <a:rPr lang="en-US" b="1" dirty="0"/>
              <a:t> and </a:t>
            </a:r>
            <a:r>
              <a:rPr lang="en-US" b="1" dirty="0" err="1"/>
              <a:t>abideth</a:t>
            </a:r>
            <a:r>
              <a:rPr lang="en-US" b="1" dirty="0"/>
              <a:t> for ever</a:t>
            </a:r>
            <a:r>
              <a:rPr lang="en-US" dirty="0"/>
              <a:t>.</a:t>
            </a:r>
          </a:p>
        </p:txBody>
      </p:sp>
      <p:sp>
        <p:nvSpPr>
          <p:cNvPr id="4" name="Slide Number Placeholder 3"/>
          <p:cNvSpPr>
            <a:spLocks noGrp="1"/>
          </p:cNvSpPr>
          <p:nvPr>
            <p:ph type="sldNum" sz="quarter" idx="5"/>
          </p:nvPr>
        </p:nvSpPr>
        <p:spPr/>
        <p:txBody>
          <a:bodyPr/>
          <a:lstStyle/>
          <a:p>
            <a:fld id="{B59C26FD-4136-443D-A783-AD3CDBD85EAF}" type="slidenum">
              <a:rPr lang="en-US" smtClean="0"/>
              <a:t>7</a:t>
            </a:fld>
            <a:endParaRPr lang="en-US"/>
          </a:p>
        </p:txBody>
      </p:sp>
    </p:spTree>
    <p:extLst>
      <p:ext uri="{BB962C8B-B14F-4D97-AF65-F5344CB8AC3E}">
        <p14:creationId xmlns:p14="http://schemas.microsoft.com/office/powerpoint/2010/main" val="962987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1 Cor. 1:2 </a:t>
            </a:r>
            <a:r>
              <a:rPr lang="en-US" sz="1300" dirty="0"/>
              <a:t>- Unto the church of God which is at Corinth, </a:t>
            </a:r>
            <a:r>
              <a:rPr lang="en-US" sz="1300" b="1" dirty="0"/>
              <a:t>to them that are sanctified in Christ Jesus, called to be saints, </a:t>
            </a:r>
            <a:r>
              <a:rPr lang="en-US" sz="1300" dirty="0"/>
              <a:t>with all that in every place call upon the name of Jesus Christ our Lord, both theirs and ours.</a:t>
            </a:r>
            <a:endParaRPr lang="en-US" b="1" dirty="0"/>
          </a:p>
          <a:p>
            <a:r>
              <a:rPr lang="en-US" b="1" dirty="0"/>
              <a:t>Gal. 3:26-2</a:t>
            </a:r>
            <a:r>
              <a:rPr lang="en-US" dirty="0"/>
              <a:t>7 - For ye are all the children of God by faith in Christ Jesus. 27 For as many of you as have been baptized into Christ have put on Christ.</a:t>
            </a:r>
          </a:p>
          <a:p>
            <a:r>
              <a:rPr lang="en-US" b="1" dirty="0"/>
              <a:t>1 Thess. 2:19 </a:t>
            </a:r>
            <a:r>
              <a:rPr lang="en-US" dirty="0"/>
              <a:t>- For what is our hope, or joy, or crown of rejoicing? Are not even ye in the presence of our Lord Jesus Christ at his coming?</a:t>
            </a:r>
          </a:p>
          <a:p>
            <a:r>
              <a:rPr lang="en-US" b="1" dirty="0"/>
              <a:t>1 Jn.  </a:t>
            </a:r>
            <a:r>
              <a:rPr lang="en-US" b="0" dirty="0"/>
              <a:t>2:28 - And now, little children, abide in him; that, when he shall appear, we may have confidence, and not be ashamed before him at his coming.</a:t>
            </a:r>
          </a:p>
          <a:p>
            <a:r>
              <a:rPr lang="en-US" b="1" dirty="0"/>
              <a:t>Rev. 14:13 </a:t>
            </a:r>
            <a:r>
              <a:rPr lang="en-US" dirty="0"/>
              <a:t>- And I heard a voice from heaven saying unto me, Write, </a:t>
            </a:r>
            <a:r>
              <a:rPr lang="en-US" b="1" dirty="0"/>
              <a:t>Blessed are the dead which die in the Lord </a:t>
            </a:r>
            <a:r>
              <a:rPr lang="en-US" dirty="0"/>
              <a:t>from henceforth: Yea, saith the Spirit, that they may rest from their </a:t>
            </a:r>
            <a:r>
              <a:rPr lang="en-US" dirty="0" err="1"/>
              <a:t>labours</a:t>
            </a:r>
            <a:r>
              <a:rPr lang="en-US" dirty="0"/>
              <a:t>; and their works do follow them.</a:t>
            </a:r>
          </a:p>
        </p:txBody>
      </p:sp>
      <p:sp>
        <p:nvSpPr>
          <p:cNvPr id="4" name="Slide Number Placeholder 3"/>
          <p:cNvSpPr>
            <a:spLocks noGrp="1"/>
          </p:cNvSpPr>
          <p:nvPr>
            <p:ph type="sldNum" sz="quarter" idx="5"/>
          </p:nvPr>
        </p:nvSpPr>
        <p:spPr/>
        <p:txBody>
          <a:bodyPr/>
          <a:lstStyle/>
          <a:p>
            <a:fld id="{B59C26FD-4136-443D-A783-AD3CDBD85EAF}" type="slidenum">
              <a:rPr lang="en-US" smtClean="0"/>
              <a:t>8</a:t>
            </a:fld>
            <a:endParaRPr lang="en-US"/>
          </a:p>
        </p:txBody>
      </p:sp>
    </p:spTree>
    <p:extLst>
      <p:ext uri="{BB962C8B-B14F-4D97-AF65-F5344CB8AC3E}">
        <p14:creationId xmlns:p14="http://schemas.microsoft.com/office/powerpoint/2010/main" val="1804727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6137" y="4620577"/>
            <a:ext cx="6412374" cy="4639170"/>
          </a:xfrm>
        </p:spPr>
        <p:txBody>
          <a:bodyPr/>
          <a:lstStyle/>
          <a:p>
            <a:r>
              <a:rPr lang="en-US" sz="1200" b="1" i="0" u="none" strike="noStrike" kern="1200" baseline="0" dirty="0">
                <a:solidFill>
                  <a:schemeClr val="tx1"/>
                </a:solidFill>
                <a:latin typeface="+mn-lt"/>
                <a:ea typeface="+mn-ea"/>
                <a:cs typeface="+mn-cs"/>
              </a:rPr>
              <a:t>Psa. 133:1-3 </a:t>
            </a:r>
            <a:r>
              <a:rPr lang="en-US" sz="1200" b="0" i="0" u="none" strike="noStrike" kern="1200" baseline="0" dirty="0">
                <a:solidFill>
                  <a:schemeClr val="tx1"/>
                </a:solidFill>
                <a:latin typeface="+mn-lt"/>
                <a:ea typeface="+mn-ea"/>
                <a:cs typeface="+mn-cs"/>
              </a:rPr>
              <a:t>- Behold, how good and how pleasant it is for brethren to dwell together in unity! 2 It is like the precious ointment upon the head, that ran down upon the beard, even Aaron's beard: that went down to the skirts of his garments; 3 As the dew of Hermon, and as the dew that descended upon the mountains of Zion: for there the LORD commanded the blessing, even life for evermore.</a:t>
            </a:r>
          </a:p>
          <a:p>
            <a:r>
              <a:rPr lang="en-US" b="1" dirty="0"/>
              <a:t>Jn. 17:20-21 </a:t>
            </a:r>
            <a:r>
              <a:rPr lang="en-US" dirty="0"/>
              <a:t>- 17 - Neither pray I for these alone, but for them also which shall believe on me through their word; 21 That they all may be one; as thou, Father, art in me, and I in thee, that they also may be one in us: that the world may believe that thou hast sent me.</a:t>
            </a:r>
          </a:p>
          <a:p>
            <a:r>
              <a:rPr lang="en-US" b="1" dirty="0"/>
              <a:t>1 Cor. 1:10 </a:t>
            </a:r>
            <a:r>
              <a:rPr lang="en-US" dirty="0"/>
              <a:t>-  Now I beseech you, brethren, by the name of our Lord Jesus Christ, that ye all speak the same thing, and that there be no divisions among you; but that ye be perfectly joined together in the same mind and in the same judgment. </a:t>
            </a:r>
          </a:p>
          <a:p>
            <a:r>
              <a:rPr lang="en-US" b="1" dirty="0"/>
              <a:t>Eph. 4:1-3 </a:t>
            </a:r>
            <a:r>
              <a:rPr lang="en-US" dirty="0"/>
              <a:t>-  I therefore, the prisoner of the Lord, beseech you that ye walk worthy of the vocation wherewith ye are called, {of the Lord: or, in the Lord} 2 With all lowliness and meekness, with longsuffering, forbearing one another in love; 3 </a:t>
            </a:r>
            <a:r>
              <a:rPr lang="en-US" dirty="0" err="1"/>
              <a:t>Endeavouring</a:t>
            </a:r>
            <a:r>
              <a:rPr lang="en-US" dirty="0"/>
              <a:t> to keep the unity of the Spirit in the bond of peace.</a:t>
            </a:r>
          </a:p>
          <a:p>
            <a:r>
              <a:rPr lang="en-US" b="1" dirty="0"/>
              <a:t>1 Pet. 3:8 </a:t>
            </a:r>
            <a:r>
              <a:rPr lang="en-US" dirty="0"/>
              <a:t>- Finally, be ye all of one mind, having compassion one of another, love as brethren, be pitiful, be courteous:</a:t>
            </a:r>
          </a:p>
          <a:p>
            <a:r>
              <a:rPr lang="en-US" b="1" dirty="0"/>
              <a:t>Rom. 15:5-6 </a:t>
            </a:r>
            <a:r>
              <a:rPr lang="en-US" dirty="0"/>
              <a:t>- Now the God of patience and consolation grant you to be likeminded one toward another according to Christ Jesus: {according to: or, after the example of} 6 That ye may with one mind and one mouth glorify God, even the Father of our Lord Jesus Christ.</a:t>
            </a:r>
          </a:p>
          <a:p>
            <a:r>
              <a:rPr lang="en-US" b="1" dirty="0"/>
              <a:t>Phil. 1:27 </a:t>
            </a:r>
            <a:r>
              <a:rPr lang="en-US" dirty="0"/>
              <a:t>- Only let your conversation be as it becometh the gospel of Christ: that whether I come and see you, or else be absent, I may hear of your affairs, that ye stand fast in one spirit, with one mind striving together for the faith of the gospel.</a:t>
            </a:r>
          </a:p>
          <a:p>
            <a:r>
              <a:rPr lang="en-US" b="1" dirty="0"/>
              <a:t>Phil. 2:1-3 </a:t>
            </a:r>
            <a:r>
              <a:rPr lang="en-US" b="0" dirty="0"/>
              <a:t>-  If there be therefore any consolation in Christ, if any comfort of love, if any fellowship of the Spirit, if any bowels and mercies, 2 Fulfil ye my joy, that ye be likeminded, having the same love, being of one accord, of one mind. 3 Let nothing be done through strife or vainglory; but in lowliness of mind let each esteem other better than themselves.</a:t>
            </a:r>
          </a:p>
        </p:txBody>
      </p:sp>
      <p:sp>
        <p:nvSpPr>
          <p:cNvPr id="4" name="Slide Number Placeholder 3"/>
          <p:cNvSpPr>
            <a:spLocks noGrp="1"/>
          </p:cNvSpPr>
          <p:nvPr>
            <p:ph type="sldNum" sz="quarter" idx="5"/>
          </p:nvPr>
        </p:nvSpPr>
        <p:spPr/>
        <p:txBody>
          <a:bodyPr/>
          <a:lstStyle/>
          <a:p>
            <a:fld id="{B59C26FD-4136-443D-A783-AD3CDBD85EAF}" type="slidenum">
              <a:rPr lang="en-US" smtClean="0"/>
              <a:t>9</a:t>
            </a:fld>
            <a:endParaRPr lang="en-US"/>
          </a:p>
        </p:txBody>
      </p:sp>
    </p:spTree>
    <p:extLst>
      <p:ext uri="{BB962C8B-B14F-4D97-AF65-F5344CB8AC3E}">
        <p14:creationId xmlns:p14="http://schemas.microsoft.com/office/powerpoint/2010/main" val="424779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23C6C8-A4D3-4090-A200-D6D91779B7E6}" type="datetime1">
              <a:rPr lang="en-US" smtClean="0"/>
              <a:t>6/24/2019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832611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7AF658-662E-4B5B-9279-276C60E4EA0F}" type="datetime1">
              <a:rPr lang="en-US" smtClean="0"/>
              <a:t>6/24/2019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631795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59B71-EBA1-4E02-8AC8-4D2F4541C106}" type="datetime1">
              <a:rPr lang="en-US" smtClean="0"/>
              <a:t>6/24/2019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46235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7B4F8-B075-4CFC-B975-C857BBF14AA9}" type="datetime1">
              <a:rPr lang="en-US" smtClean="0"/>
              <a:t>6/24/2019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7024668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D2D5FDFF-B9AF-46DE-9DE4-5EFAA87E1275}" type="datetime1">
              <a:rPr lang="en-US" smtClean="0"/>
              <a:t>6/24/2019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233611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3E2BBD-46A3-401C-B8B0-7F9203931655}" type="datetime1">
              <a:rPr lang="en-US" smtClean="0"/>
              <a:t>6/24/2019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21872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418858-0336-4CB0-A072-BA76233E409A}" type="datetime1">
              <a:rPr lang="en-US" smtClean="0"/>
              <a:t>6/24/2019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100924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64FEC2-BFB4-44AA-A7AC-342C343AA6AA}" type="datetime1">
              <a:rPr lang="en-US" smtClean="0"/>
              <a:t>6/24/2019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18406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ECA70-107C-47D8-8EC1-45278F372477}" type="datetime1">
              <a:rPr lang="en-US" smtClean="0"/>
              <a:t>6/24/2019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81F4C3-902C-4E18-9610-40DCD66D636E}" type="datetime1">
              <a:rPr lang="en-US" smtClean="0"/>
              <a:t>6/24/2019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436594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571A3B-D808-4594-9AC5-552D7C90B3D2}" type="datetime1">
              <a:rPr lang="en-US" smtClean="0"/>
              <a:t>6/24/2019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522290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DF9A902A-7BF8-4810-82D5-4D5172F94B94}" type="datetime1">
              <a:rPr lang="en-US" smtClean="0"/>
              <a:t>6/24/2019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a:latin typeface="Candara" panose="020E0502030303020204" pitchFamily="34" charset="0"/>
              </a:rPr>
              <a:t>Precious Things</a:t>
            </a:r>
          </a:p>
        </p:txBody>
      </p:sp>
      <p:sp>
        <p:nvSpPr>
          <p:cNvPr id="3" name="Subtitle 2"/>
          <p:cNvSpPr>
            <a:spLocks noGrp="1"/>
          </p:cNvSpPr>
          <p:nvPr>
            <p:ph type="subTitle" idx="1"/>
          </p:nvPr>
        </p:nvSpPr>
        <p:spPr/>
        <p:txBody>
          <a:bodyPr/>
          <a:lstStyle/>
          <a:p>
            <a:r>
              <a:rPr lang="en-US" dirty="0">
                <a:latin typeface="Candara" panose="020E0502030303020204" pitchFamily="34" charset="0"/>
              </a:rPr>
              <a:t>Matthew 26:6-11</a:t>
            </a:r>
          </a:p>
        </p:txBody>
      </p:sp>
    </p:spTree>
    <p:extLst>
      <p:ext uri="{BB962C8B-B14F-4D97-AF65-F5344CB8AC3E}">
        <p14:creationId xmlns:p14="http://schemas.microsoft.com/office/powerpoint/2010/main" val="1756136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The Thoughts of God </a:t>
            </a:r>
            <a:r>
              <a:rPr lang="en-US" sz="2800" dirty="0">
                <a:latin typeface="Candara" panose="020E0502030303020204" pitchFamily="34" charset="0"/>
              </a:rPr>
              <a:t>- Psalms 139:17</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5"/>
            <a:ext cx="10515600" cy="4351338"/>
          </a:xfrm>
        </p:spPr>
        <p:txBody>
          <a:bodyPr/>
          <a:lstStyle/>
          <a:p>
            <a:pPr marL="0" indent="0">
              <a:buNone/>
            </a:pPr>
            <a:r>
              <a:rPr lang="en-US" sz="3200" b="1" i="1" dirty="0">
                <a:latin typeface="Candara" panose="020E0502030303020204" pitchFamily="34" charset="0"/>
              </a:rPr>
              <a:t>“How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also are thy thoughts unto me, O God! how great is the sum of them!”</a:t>
            </a:r>
            <a:endParaRPr lang="en-US" sz="3200"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God’s thoughts are far above man’s thoughts, has the heavens are the earth and accomplishes God’s intentions </a:t>
            </a:r>
          </a:p>
          <a:p>
            <a:pPr lvl="1">
              <a:buFont typeface="Wingdings" panose="05000000000000000000" pitchFamily="2" charset="2"/>
              <a:buChar char="§"/>
            </a:pPr>
            <a:r>
              <a:rPr lang="en-US" dirty="0">
                <a:latin typeface="Candara" panose="020E0502030303020204" pitchFamily="34" charset="0"/>
              </a:rPr>
              <a:t>It does not return to God void - Isaiah 55:8-11</a:t>
            </a:r>
          </a:p>
          <a:p>
            <a:pPr marL="0" indent="0">
              <a:buNone/>
            </a:pPr>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1352F8FC-8E34-4034-95F4-E5424BCCB6FC}"/>
              </a:ext>
            </a:extLst>
          </p:cNvPr>
          <p:cNvSpPr>
            <a:spLocks noGrp="1"/>
          </p:cNvSpPr>
          <p:nvPr>
            <p:ph type="sldNum" sz="quarter" idx="12"/>
          </p:nvPr>
        </p:nvSpPr>
        <p:spPr/>
        <p:txBody>
          <a:bodyPr/>
          <a:lstStyle/>
          <a:p>
            <a:fld id="{062D6987-FB6D-4DB8-81B8-AD0F35E3BB5F}" type="slidenum">
              <a:rPr lang="en-US" smtClean="0"/>
              <a:t>10</a:t>
            </a:fld>
            <a:endParaRPr lang="en-US"/>
          </a:p>
        </p:txBody>
      </p:sp>
    </p:spTree>
    <p:extLst>
      <p:ext uri="{BB962C8B-B14F-4D97-AF65-F5344CB8AC3E}">
        <p14:creationId xmlns:p14="http://schemas.microsoft.com/office/powerpoint/2010/main" val="3116106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Wisdom </a:t>
            </a:r>
            <a:r>
              <a:rPr lang="en-US" sz="2800" dirty="0">
                <a:latin typeface="Candara" panose="020E0502030303020204" pitchFamily="34" charset="0"/>
              </a:rPr>
              <a:t>- Proverbs 3:15</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5"/>
            <a:ext cx="10515600" cy="4351338"/>
          </a:xfrm>
        </p:spPr>
        <p:txBody>
          <a:bodyPr/>
          <a:lstStyle/>
          <a:p>
            <a:pPr marL="0" indent="0">
              <a:buNone/>
            </a:pPr>
            <a:r>
              <a:rPr lang="en-US" sz="3200" b="1" dirty="0">
                <a:latin typeface="Candara" panose="020E0502030303020204" pitchFamily="34" charset="0"/>
              </a:rPr>
              <a:t>“</a:t>
            </a:r>
            <a:r>
              <a:rPr lang="en-US" sz="3200" b="1" i="1" dirty="0">
                <a:latin typeface="Candara" panose="020E0502030303020204" pitchFamily="34" charset="0"/>
              </a:rPr>
              <a:t>She is more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than rubies: and all the things thou canst desire are not to be compared unto her” </a:t>
            </a:r>
            <a:endParaRPr lang="en-US" sz="3200" b="1" dirty="0">
              <a:latin typeface="Candara" panose="020E0502030303020204" pitchFamily="34" charset="0"/>
            </a:endParaRPr>
          </a:p>
          <a:p>
            <a:pPr>
              <a:buFont typeface="Wingdings" panose="05000000000000000000" pitchFamily="2" charset="2"/>
              <a:buChar char="§"/>
              <a:tabLst>
                <a:tab pos="3373438" algn="l"/>
              </a:tabLst>
            </a:pPr>
            <a:r>
              <a:rPr lang="en-US" dirty="0">
                <a:latin typeface="Candara" panose="020E0502030303020204" pitchFamily="34" charset="0"/>
              </a:rPr>
              <a:t>Solomon is called the </a:t>
            </a:r>
            <a:r>
              <a:rPr lang="en-US" i="1" dirty="0">
                <a:latin typeface="Candara" panose="020E0502030303020204" pitchFamily="34" charset="0"/>
              </a:rPr>
              <a:t>“wisdom writer”</a:t>
            </a:r>
          </a:p>
          <a:p>
            <a:pPr lvl="1">
              <a:buFont typeface="Wingdings" panose="05000000000000000000" pitchFamily="2" charset="2"/>
              <a:buChar char="§"/>
            </a:pPr>
            <a:r>
              <a:rPr lang="en-US" dirty="0">
                <a:latin typeface="Candara" panose="020E0502030303020204" pitchFamily="34" charset="0"/>
              </a:rPr>
              <a:t>Equipped with Godly wisdom - 1 Kings 3:9-12</a:t>
            </a:r>
          </a:p>
          <a:p>
            <a:pPr lvl="1">
              <a:buFont typeface="Wingdings" panose="05000000000000000000" pitchFamily="2" charset="2"/>
              <a:buChar char="§"/>
            </a:pPr>
            <a:r>
              <a:rPr lang="en-US" dirty="0">
                <a:latin typeface="Candara" panose="020E0502030303020204" pitchFamily="34" charset="0"/>
              </a:rPr>
              <a:t>Read and heed the book of Proverbs were the main topic is </a:t>
            </a:r>
            <a:r>
              <a:rPr lang="en-US" b="1" dirty="0">
                <a:latin typeface="Candara" panose="020E0502030303020204" pitchFamily="34" charset="0"/>
              </a:rPr>
              <a:t>wisdom</a:t>
            </a:r>
          </a:p>
          <a:p>
            <a:pPr>
              <a:buFont typeface="Wingdings" panose="05000000000000000000" pitchFamily="2" charset="2"/>
              <a:buChar char="§"/>
            </a:pPr>
            <a:r>
              <a:rPr lang="en-US" dirty="0">
                <a:latin typeface="Candara" panose="020E0502030303020204" pitchFamily="34" charset="0"/>
              </a:rPr>
              <a:t>Said Solomon </a:t>
            </a:r>
            <a:r>
              <a:rPr lang="en-US" b="1" i="1" dirty="0">
                <a:latin typeface="Candara" panose="020E0502030303020204" pitchFamily="34" charset="0"/>
              </a:rPr>
              <a:t>- “The fear of the Lord is the beginning of wisdom…”</a:t>
            </a:r>
          </a:p>
          <a:p>
            <a:pPr lvl="2">
              <a:buFont typeface="Wingdings" panose="05000000000000000000" pitchFamily="2" charset="2"/>
              <a:buChar char="§"/>
            </a:pPr>
            <a:r>
              <a:rPr lang="en-US" dirty="0">
                <a:latin typeface="Candara" panose="020E0502030303020204" pitchFamily="34" charset="0"/>
              </a:rPr>
              <a:t>Proverbs 9:10</a:t>
            </a:r>
          </a:p>
          <a:p>
            <a:pPr lvl="1">
              <a:buFont typeface="Wingdings" panose="05000000000000000000" pitchFamily="2" charset="2"/>
              <a:buChar char="§"/>
            </a:pPr>
            <a:r>
              <a:rPr lang="en-US" dirty="0">
                <a:latin typeface="Candara" panose="020E0502030303020204" pitchFamily="34" charset="0"/>
              </a:rPr>
              <a:t>Wisdom excels  - Ecclesiastes 2:11-13 </a:t>
            </a:r>
          </a:p>
          <a:p>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1747CF16-5D6C-4B7C-B36B-BFF4C7ADB9D4}"/>
              </a:ext>
            </a:extLst>
          </p:cNvPr>
          <p:cNvSpPr>
            <a:spLocks noGrp="1"/>
          </p:cNvSpPr>
          <p:nvPr>
            <p:ph type="sldNum" sz="quarter" idx="12"/>
          </p:nvPr>
        </p:nvSpPr>
        <p:spPr/>
        <p:txBody>
          <a:bodyPr/>
          <a:lstStyle/>
          <a:p>
            <a:fld id="{062D6987-FB6D-4DB8-81B8-AD0F35E3BB5F}" type="slidenum">
              <a:rPr lang="en-US" smtClean="0"/>
              <a:t>11</a:t>
            </a:fld>
            <a:endParaRPr lang="en-US"/>
          </a:p>
        </p:txBody>
      </p:sp>
    </p:spTree>
    <p:extLst>
      <p:ext uri="{BB962C8B-B14F-4D97-AF65-F5344CB8AC3E}">
        <p14:creationId xmlns:p14="http://schemas.microsoft.com/office/powerpoint/2010/main" val="3893829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A Good Name </a:t>
            </a:r>
            <a:r>
              <a:rPr lang="en-US" sz="2400" dirty="0">
                <a:latin typeface="Candara" panose="020E0502030303020204" pitchFamily="34" charset="0"/>
              </a:rPr>
              <a:t>- Ecclesiastes 7:1</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05343" y="1690688"/>
            <a:ext cx="10515600" cy="4978400"/>
          </a:xfrm>
        </p:spPr>
        <p:txBody>
          <a:bodyPr/>
          <a:lstStyle/>
          <a:p>
            <a:pPr marL="0" indent="0">
              <a:buNone/>
            </a:pPr>
            <a:r>
              <a:rPr lang="en-US" b="1" i="1" dirty="0">
                <a:latin typeface="Candara" panose="020E0502030303020204" pitchFamily="34" charset="0"/>
              </a:rPr>
              <a:t>“</a:t>
            </a:r>
            <a:r>
              <a:rPr lang="en-US" sz="3200" b="1" i="1" dirty="0">
                <a:latin typeface="Candara" panose="020E0502030303020204" pitchFamily="34" charset="0"/>
              </a:rPr>
              <a:t>A good name is better than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ointment…”</a:t>
            </a:r>
          </a:p>
          <a:p>
            <a:pPr>
              <a:buFont typeface="Wingdings" panose="05000000000000000000" pitchFamily="2" charset="2"/>
              <a:buChar char="§"/>
            </a:pPr>
            <a:r>
              <a:rPr lang="en-US" dirty="0">
                <a:latin typeface="Candara" panose="020E0502030303020204" pitchFamily="34" charset="0"/>
              </a:rPr>
              <a:t>A good name is in reference to the character of one who is honorable, has moral and ethical qualities and respected by others</a:t>
            </a:r>
          </a:p>
          <a:p>
            <a:pPr lvl="1">
              <a:buFont typeface="Wingdings" panose="05000000000000000000" pitchFamily="2" charset="2"/>
              <a:buChar char="§"/>
            </a:pPr>
            <a:r>
              <a:rPr lang="en-US" dirty="0">
                <a:latin typeface="Candara" panose="020E0502030303020204" pitchFamily="34" charset="0"/>
              </a:rPr>
              <a:t>Do you have a good character or are you a “character”</a:t>
            </a:r>
          </a:p>
          <a:p>
            <a:pPr>
              <a:buFont typeface="Wingdings" panose="05000000000000000000" pitchFamily="2" charset="2"/>
              <a:buChar char="§"/>
            </a:pPr>
            <a:r>
              <a:rPr lang="en-US" dirty="0">
                <a:latin typeface="Candara" panose="020E0502030303020204" pitchFamily="34" charset="0"/>
              </a:rPr>
              <a:t>One of the qualifications of and elder - 1 Timothy 3:7</a:t>
            </a:r>
          </a:p>
          <a:p>
            <a:pPr>
              <a:buFont typeface="Wingdings" panose="05000000000000000000" pitchFamily="2" charset="2"/>
              <a:buChar char="§"/>
            </a:pPr>
            <a:r>
              <a:rPr lang="en-US" dirty="0">
                <a:latin typeface="Candara" panose="020E0502030303020204" pitchFamily="34" charset="0"/>
              </a:rPr>
              <a:t>A good name is more valuable than riches</a:t>
            </a:r>
          </a:p>
          <a:p>
            <a:pPr lvl="1">
              <a:buFont typeface="Wingdings" panose="05000000000000000000" pitchFamily="2" charset="2"/>
              <a:buChar char="§"/>
            </a:pPr>
            <a:r>
              <a:rPr lang="en-US" b="1" i="1" dirty="0">
                <a:latin typeface="Candara" panose="020E0502030303020204" pitchFamily="34" charset="0"/>
              </a:rPr>
              <a:t>“A good name is rather to be chosen than great riches, and loving </a:t>
            </a:r>
            <a:r>
              <a:rPr lang="en-US" b="1" i="1" dirty="0" err="1">
                <a:latin typeface="Candara" panose="020E0502030303020204" pitchFamily="34" charset="0"/>
              </a:rPr>
              <a:t>favour</a:t>
            </a:r>
            <a:r>
              <a:rPr lang="en-US" b="1" i="1" dirty="0">
                <a:latin typeface="Candara" panose="020E0502030303020204" pitchFamily="34" charset="0"/>
              </a:rPr>
              <a:t> rather than silver and gold” </a:t>
            </a:r>
            <a:r>
              <a:rPr lang="en-US" dirty="0">
                <a:latin typeface="Candara" panose="020E0502030303020204" pitchFamily="34" charset="0"/>
              </a:rPr>
              <a:t>- Proverbs 22:1</a:t>
            </a:r>
          </a:p>
          <a:p>
            <a:pPr>
              <a:buFont typeface="Wingdings" panose="05000000000000000000" pitchFamily="2" charset="2"/>
              <a:buChar char="§"/>
            </a:pPr>
            <a:r>
              <a:rPr lang="en-US" b="1" dirty="0">
                <a:latin typeface="Candara" panose="020E0502030303020204" pitchFamily="34" charset="0"/>
              </a:rPr>
              <a:t>How will your name be remembered?</a:t>
            </a:r>
          </a:p>
          <a:p>
            <a:pPr marL="0" indent="0">
              <a:buNone/>
            </a:pPr>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BC9C7686-95EC-4409-B05F-63724017CDCB}"/>
              </a:ext>
            </a:extLst>
          </p:cNvPr>
          <p:cNvSpPr>
            <a:spLocks noGrp="1"/>
          </p:cNvSpPr>
          <p:nvPr>
            <p:ph type="sldNum" sz="quarter" idx="12"/>
          </p:nvPr>
        </p:nvSpPr>
        <p:spPr/>
        <p:txBody>
          <a:bodyPr/>
          <a:lstStyle/>
          <a:p>
            <a:fld id="{062D6987-FB6D-4DB8-81B8-AD0F35E3BB5F}" type="slidenum">
              <a:rPr lang="en-US" smtClean="0"/>
              <a:t>12</a:t>
            </a:fld>
            <a:endParaRPr lang="en-US"/>
          </a:p>
        </p:txBody>
      </p:sp>
    </p:spTree>
    <p:extLst>
      <p:ext uri="{BB962C8B-B14F-4D97-AF65-F5344CB8AC3E}">
        <p14:creationId xmlns:p14="http://schemas.microsoft.com/office/powerpoint/2010/main" val="362289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Faith - </a:t>
            </a:r>
            <a:r>
              <a:rPr lang="en-US" sz="2800" dirty="0">
                <a:latin typeface="Candara" panose="020E0502030303020204" pitchFamily="34" charset="0"/>
              </a:rPr>
              <a:t>2 Peter 1:1</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22425"/>
            <a:ext cx="11191240" cy="4667250"/>
          </a:xfrm>
        </p:spPr>
        <p:txBody>
          <a:bodyPr>
            <a:normAutofit/>
          </a:bodyPr>
          <a:lstStyle/>
          <a:p>
            <a:pPr marL="0" indent="0">
              <a:buNone/>
            </a:pPr>
            <a:r>
              <a:rPr lang="en-US" sz="3200" b="1" i="1" dirty="0">
                <a:latin typeface="Candara" panose="020E0502030303020204" pitchFamily="34" charset="0"/>
              </a:rPr>
              <a:t>“Simon Peter, a servant and an apostle of Jesus Christ, to them that have obtained like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faith with us through the righteousness of God and our </a:t>
            </a:r>
            <a:r>
              <a:rPr lang="en-US" sz="3200" b="1" i="1" dirty="0" err="1">
                <a:latin typeface="Candara" panose="020E0502030303020204" pitchFamily="34" charset="0"/>
              </a:rPr>
              <a:t>Saviour</a:t>
            </a:r>
            <a:r>
              <a:rPr lang="en-US" sz="3200" b="1" i="1" dirty="0">
                <a:latin typeface="Candara" panose="020E0502030303020204" pitchFamily="34" charset="0"/>
              </a:rPr>
              <a:t> Jesus Christ” </a:t>
            </a:r>
            <a:endParaRPr lang="en-US" sz="3200"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This faith…</a:t>
            </a:r>
          </a:p>
          <a:p>
            <a:pPr lvl="1">
              <a:buFont typeface="Wingdings" panose="05000000000000000000" pitchFamily="2" charset="2"/>
              <a:buChar char="§"/>
            </a:pPr>
            <a:r>
              <a:rPr lang="en-US" dirty="0">
                <a:latin typeface="Candara" panose="020E0502030303020204" pitchFamily="34" charset="0"/>
              </a:rPr>
              <a:t>Comes through the preaching of the Gospel - Romans 10:17; 1 Corinthians 15:11</a:t>
            </a:r>
          </a:p>
          <a:p>
            <a:pPr lvl="1">
              <a:buFont typeface="Wingdings" panose="05000000000000000000" pitchFamily="2" charset="2"/>
              <a:buChar char="§"/>
            </a:pPr>
            <a:r>
              <a:rPr lang="en-US" dirty="0">
                <a:latin typeface="Candara" panose="020E0502030303020204" pitchFamily="34" charset="0"/>
              </a:rPr>
              <a:t>Makes us recipients of God’s grace - Ephesians 1:7; 2:8 </a:t>
            </a:r>
          </a:p>
          <a:p>
            <a:pPr lvl="1">
              <a:buFont typeface="Wingdings" panose="05000000000000000000" pitchFamily="2" charset="2"/>
              <a:buChar char="§"/>
            </a:pPr>
            <a:r>
              <a:rPr lang="en-US" dirty="0">
                <a:latin typeface="Candara" panose="020E0502030303020204" pitchFamily="34" charset="0"/>
              </a:rPr>
              <a:t>Frees us from fear of His wrath - Romans 1:16-18; 5:9</a:t>
            </a:r>
          </a:p>
          <a:p>
            <a:pPr>
              <a:buFont typeface="Wingdings" panose="05000000000000000000" pitchFamily="2" charset="2"/>
              <a:buChar char="§"/>
            </a:pPr>
            <a:r>
              <a:rPr lang="en-US" dirty="0">
                <a:latin typeface="Candara" panose="020E0502030303020204" pitchFamily="34" charset="0"/>
              </a:rPr>
              <a:t> Is your faith the </a:t>
            </a:r>
            <a:r>
              <a:rPr lang="en-US" b="1" i="1" dirty="0">
                <a:latin typeface="Candara" panose="020E0502030303020204" pitchFamily="34" charset="0"/>
              </a:rPr>
              <a:t>“like </a:t>
            </a:r>
            <a:r>
              <a:rPr lang="en-US" b="1" i="1" dirty="0">
                <a:solidFill>
                  <a:srgbClr val="FF0000"/>
                </a:solidFill>
                <a:latin typeface="Candara" panose="020E0502030303020204" pitchFamily="34" charset="0"/>
              </a:rPr>
              <a:t>precious</a:t>
            </a:r>
            <a:r>
              <a:rPr lang="en-US" b="1" i="1" dirty="0">
                <a:latin typeface="Candara" panose="020E0502030303020204" pitchFamily="34" charset="0"/>
              </a:rPr>
              <a:t> faith”</a:t>
            </a:r>
            <a:r>
              <a:rPr lang="en-US" dirty="0">
                <a:latin typeface="Candara" panose="020E0502030303020204" pitchFamily="34" charset="0"/>
              </a:rPr>
              <a:t>?</a:t>
            </a:r>
          </a:p>
          <a:p>
            <a:pPr marL="0" indent="0">
              <a:buNone/>
            </a:pPr>
            <a:endParaRPr lang="en-US" dirty="0">
              <a:latin typeface="Candara" panose="020E0502030303020204" pitchFamily="34" charset="0"/>
            </a:endParaRPr>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475DAC35-B91E-416A-A59E-A907EAB8F324}"/>
              </a:ext>
            </a:extLst>
          </p:cNvPr>
          <p:cNvSpPr>
            <a:spLocks noGrp="1"/>
          </p:cNvSpPr>
          <p:nvPr>
            <p:ph type="sldNum" sz="quarter" idx="12"/>
          </p:nvPr>
        </p:nvSpPr>
        <p:spPr/>
        <p:txBody>
          <a:bodyPr/>
          <a:lstStyle/>
          <a:p>
            <a:fld id="{062D6987-FB6D-4DB8-81B8-AD0F35E3BB5F}" type="slidenum">
              <a:rPr lang="en-US" smtClean="0"/>
              <a:t>13</a:t>
            </a:fld>
            <a:endParaRPr lang="en-US"/>
          </a:p>
        </p:txBody>
      </p:sp>
    </p:spTree>
    <p:extLst>
      <p:ext uri="{BB962C8B-B14F-4D97-AF65-F5344CB8AC3E}">
        <p14:creationId xmlns:p14="http://schemas.microsoft.com/office/powerpoint/2010/main" val="4102474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Your Faith Proved By Trials </a:t>
            </a:r>
            <a:r>
              <a:rPr lang="en-US" sz="2800" dirty="0">
                <a:latin typeface="Candara" panose="020E0502030303020204" pitchFamily="34" charset="0"/>
              </a:rPr>
              <a:t>- 1 Peter 1:7</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5"/>
            <a:ext cx="10515600" cy="4351338"/>
          </a:xfrm>
        </p:spPr>
        <p:txBody>
          <a:bodyPr/>
          <a:lstStyle/>
          <a:p>
            <a:pPr marL="0" indent="0">
              <a:buNone/>
            </a:pPr>
            <a:r>
              <a:rPr lang="en-US" sz="3200" b="1" i="1" dirty="0">
                <a:latin typeface="Candara" panose="020E0502030303020204" pitchFamily="34" charset="0"/>
              </a:rPr>
              <a:t>“That the trial of your faith, being much more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than of gold that </a:t>
            </a:r>
            <a:r>
              <a:rPr lang="en-US" sz="3200" b="1" i="1" dirty="0" err="1">
                <a:latin typeface="Candara" panose="020E0502030303020204" pitchFamily="34" charset="0"/>
              </a:rPr>
              <a:t>perisheth</a:t>
            </a:r>
            <a:r>
              <a:rPr lang="en-US" sz="3200" b="1" i="1" dirty="0">
                <a:latin typeface="Candara" panose="020E0502030303020204" pitchFamily="34" charset="0"/>
              </a:rPr>
              <a:t>…” </a:t>
            </a:r>
            <a:endParaRPr lang="en-US" sz="3200"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Will your faith stand the test when it is tried?</a:t>
            </a:r>
          </a:p>
          <a:p>
            <a:pPr lvl="1">
              <a:buFont typeface="Wingdings" panose="05000000000000000000" pitchFamily="2" charset="2"/>
              <a:buChar char="§"/>
            </a:pPr>
            <a:r>
              <a:rPr lang="en-US" dirty="0">
                <a:latin typeface="Candara" panose="020E0502030303020204" pitchFamily="34" charset="0"/>
              </a:rPr>
              <a:t>1 Corinthians 3:13; James 1:2-4, 12; 1 Peter 4:12-13</a:t>
            </a:r>
          </a:p>
          <a:p>
            <a:pPr>
              <a:buFont typeface="Wingdings" panose="05000000000000000000" pitchFamily="2" charset="2"/>
              <a:buChar char="§"/>
            </a:pPr>
            <a:r>
              <a:rPr lang="en-US" dirty="0">
                <a:latin typeface="Candara" panose="020E0502030303020204" pitchFamily="34" charset="0"/>
              </a:rPr>
              <a:t>We are made perfect through trials and suffering</a:t>
            </a:r>
          </a:p>
          <a:p>
            <a:pPr lvl="1">
              <a:buFont typeface="Wingdings" panose="05000000000000000000" pitchFamily="2" charset="2"/>
              <a:buChar char="§"/>
            </a:pPr>
            <a:r>
              <a:rPr lang="en-US" dirty="0">
                <a:latin typeface="Candara" panose="020E0502030303020204" pitchFamily="34" charset="0"/>
              </a:rPr>
              <a:t>Hebrews 5:8-9; Romans 8:17-18; 2 Corinthians 12:7-9 </a:t>
            </a:r>
          </a:p>
          <a:p>
            <a:pPr>
              <a:buFont typeface="Wingdings" panose="05000000000000000000" pitchFamily="2" charset="2"/>
              <a:buChar char="§"/>
            </a:pPr>
            <a:r>
              <a:rPr lang="en-US" dirty="0">
                <a:latin typeface="Candara" panose="020E0502030303020204" pitchFamily="34" charset="0"/>
              </a:rPr>
              <a:t>Consider the faithful proved by trials of Hebrews 11…</a:t>
            </a:r>
          </a:p>
          <a:p>
            <a:pPr lvl="1">
              <a:buFont typeface="Wingdings" panose="05000000000000000000" pitchFamily="2" charset="2"/>
              <a:buChar char="§"/>
            </a:pPr>
            <a:r>
              <a:rPr lang="en-US" dirty="0">
                <a:latin typeface="Candara" panose="020E0502030303020204" pitchFamily="34" charset="0"/>
              </a:rPr>
              <a:t>Noah - Hebrews 11:7; cf. Genesis 6:8-22</a:t>
            </a:r>
          </a:p>
          <a:p>
            <a:pPr lvl="1">
              <a:buFont typeface="Wingdings" panose="05000000000000000000" pitchFamily="2" charset="2"/>
              <a:buChar char="§"/>
            </a:pPr>
            <a:r>
              <a:rPr lang="en-US" dirty="0">
                <a:latin typeface="Candara" panose="020E0502030303020204" pitchFamily="34" charset="0"/>
              </a:rPr>
              <a:t>Abraham - Hebrews 11:8-19; cf. Genesis 12:1-4; 22:1-12</a:t>
            </a:r>
          </a:p>
          <a:p>
            <a:pPr marL="0" indent="0">
              <a:buNone/>
            </a:pPr>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6FEE5CA7-DEC9-42EF-8627-BD851B0FEBBB}"/>
              </a:ext>
            </a:extLst>
          </p:cNvPr>
          <p:cNvSpPr>
            <a:spLocks noGrp="1"/>
          </p:cNvSpPr>
          <p:nvPr>
            <p:ph type="sldNum" sz="quarter" idx="12"/>
          </p:nvPr>
        </p:nvSpPr>
        <p:spPr/>
        <p:txBody>
          <a:bodyPr/>
          <a:lstStyle/>
          <a:p>
            <a:fld id="{062D6987-FB6D-4DB8-81B8-AD0F35E3BB5F}" type="slidenum">
              <a:rPr lang="en-US" smtClean="0"/>
              <a:t>14</a:t>
            </a:fld>
            <a:endParaRPr lang="en-US"/>
          </a:p>
        </p:txBody>
      </p:sp>
    </p:spTree>
    <p:extLst>
      <p:ext uri="{BB962C8B-B14F-4D97-AF65-F5344CB8AC3E}">
        <p14:creationId xmlns:p14="http://schemas.microsoft.com/office/powerpoint/2010/main" val="2863222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Christ </a:t>
            </a:r>
            <a:r>
              <a:rPr lang="en-US" sz="2800" dirty="0">
                <a:latin typeface="Candara" panose="020E0502030303020204" pitchFamily="34" charset="0"/>
              </a:rPr>
              <a:t>- Isaiah 28:16 </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4"/>
            <a:ext cx="10515600" cy="4625975"/>
          </a:xfrm>
        </p:spPr>
        <p:txBody>
          <a:bodyPr>
            <a:normAutofit/>
          </a:bodyPr>
          <a:lstStyle/>
          <a:p>
            <a:pPr marL="0" indent="0">
              <a:buNone/>
            </a:pPr>
            <a:r>
              <a:rPr lang="en-US" sz="3200" b="1" i="1" dirty="0">
                <a:latin typeface="Candara" panose="020E0502030303020204" pitchFamily="34" charset="0"/>
              </a:rPr>
              <a:t>“…Behold, I lay in Zion for a foundation a stone, a tried stone, a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corner stone, a sure foundation…” </a:t>
            </a:r>
            <a:endParaRPr lang="en-US" sz="3200"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Peter spoke of Christ and quoted the words of Isaiah</a:t>
            </a:r>
          </a:p>
          <a:p>
            <a:pPr lvl="1">
              <a:buFont typeface="Wingdings" panose="05000000000000000000" pitchFamily="2" charset="2"/>
              <a:buChar char="§"/>
            </a:pPr>
            <a:r>
              <a:rPr lang="en-US" dirty="0">
                <a:latin typeface="Candara" panose="020E0502030303020204" pitchFamily="34" charset="0"/>
              </a:rPr>
              <a:t>1 Peter 2:4-7</a:t>
            </a:r>
          </a:p>
          <a:p>
            <a:pPr>
              <a:buFont typeface="Wingdings" panose="05000000000000000000" pitchFamily="2" charset="2"/>
              <a:buChar char="§"/>
            </a:pPr>
            <a:r>
              <a:rPr lang="en-US" dirty="0">
                <a:latin typeface="Candara" panose="020E0502030303020204" pitchFamily="34" charset="0"/>
              </a:rPr>
              <a:t>Most people do not consider Christ to be precious</a:t>
            </a:r>
          </a:p>
          <a:p>
            <a:pPr lvl="1">
              <a:buFont typeface="Wingdings" panose="05000000000000000000" pitchFamily="2" charset="2"/>
              <a:buChar char="§"/>
            </a:pPr>
            <a:r>
              <a:rPr lang="en-US" dirty="0">
                <a:latin typeface="Candara" panose="020E0502030303020204" pitchFamily="34" charset="0"/>
              </a:rPr>
              <a:t>Most use His name in vain and reject His teaching</a:t>
            </a:r>
          </a:p>
          <a:p>
            <a:pPr>
              <a:buFont typeface="Wingdings" panose="05000000000000000000" pitchFamily="2" charset="2"/>
              <a:buChar char="§"/>
            </a:pPr>
            <a:r>
              <a:rPr lang="en-US" dirty="0">
                <a:latin typeface="Candara" panose="020E0502030303020204" pitchFamily="34" charset="0"/>
              </a:rPr>
              <a:t>Is Christ precious to you?</a:t>
            </a:r>
          </a:p>
          <a:p>
            <a:pPr lvl="1">
              <a:buFont typeface="Wingdings" panose="05000000000000000000" pitchFamily="2" charset="2"/>
              <a:buChar char="§"/>
            </a:pPr>
            <a:r>
              <a:rPr lang="en-US" dirty="0">
                <a:latin typeface="Candara" panose="020E0502030303020204" pitchFamily="34" charset="0"/>
              </a:rPr>
              <a:t>Are you His disciple?</a:t>
            </a:r>
          </a:p>
          <a:p>
            <a:pPr lvl="1">
              <a:buFont typeface="Wingdings" panose="05000000000000000000" pitchFamily="2" charset="2"/>
              <a:buChar char="§"/>
            </a:pPr>
            <a:r>
              <a:rPr lang="en-US" dirty="0">
                <a:latin typeface="Candara" panose="020E0502030303020204" pitchFamily="34" charset="0"/>
              </a:rPr>
              <a:t>Are you a member of the church He purchased with His </a:t>
            </a:r>
            <a:r>
              <a:rPr lang="en-US" b="1" i="1" dirty="0">
                <a:latin typeface="Candara" panose="020E0502030303020204" pitchFamily="34" charset="0"/>
              </a:rPr>
              <a:t>“precious blood”</a:t>
            </a:r>
            <a:r>
              <a:rPr lang="en-US" dirty="0">
                <a:latin typeface="Candara" panose="020E0502030303020204" pitchFamily="34" charset="0"/>
              </a:rPr>
              <a:t>?</a:t>
            </a:r>
          </a:p>
          <a:p>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DEFCCA41-CA32-4342-98C1-FD81A0AC7484}"/>
              </a:ext>
            </a:extLst>
          </p:cNvPr>
          <p:cNvSpPr>
            <a:spLocks noGrp="1"/>
          </p:cNvSpPr>
          <p:nvPr>
            <p:ph type="sldNum" sz="quarter" idx="12"/>
          </p:nvPr>
        </p:nvSpPr>
        <p:spPr/>
        <p:txBody>
          <a:bodyPr/>
          <a:lstStyle/>
          <a:p>
            <a:fld id="{062D6987-FB6D-4DB8-81B8-AD0F35E3BB5F}" type="slidenum">
              <a:rPr lang="en-US" smtClean="0"/>
              <a:t>15</a:t>
            </a:fld>
            <a:endParaRPr lang="en-US"/>
          </a:p>
        </p:txBody>
      </p:sp>
    </p:spTree>
    <p:extLst>
      <p:ext uri="{BB962C8B-B14F-4D97-AF65-F5344CB8AC3E}">
        <p14:creationId xmlns:p14="http://schemas.microsoft.com/office/powerpoint/2010/main" val="12110830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The Blood Of Christ </a:t>
            </a:r>
            <a:r>
              <a:rPr lang="en-US" sz="2800" dirty="0">
                <a:latin typeface="Candara" panose="020E0502030303020204" pitchFamily="34" charset="0"/>
              </a:rPr>
              <a:t>- 1 Peter 1:18-19</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4"/>
            <a:ext cx="10988040" cy="5245736"/>
          </a:xfrm>
        </p:spPr>
        <p:txBody>
          <a:bodyPr>
            <a:normAutofit fontScale="85000" lnSpcReduction="10000"/>
          </a:bodyPr>
          <a:lstStyle/>
          <a:p>
            <a:pPr marL="0" indent="0">
              <a:lnSpc>
                <a:spcPct val="110000"/>
              </a:lnSpc>
              <a:spcBef>
                <a:spcPts val="0"/>
              </a:spcBef>
              <a:buNone/>
            </a:pPr>
            <a:r>
              <a:rPr lang="en-US" sz="3500" b="1" i="1" dirty="0">
                <a:latin typeface="Candara" panose="020E0502030303020204" pitchFamily="34" charset="0"/>
              </a:rPr>
              <a:t>“Forasmuch as ye know that ye were not redeemed with corruptible things, as silver and gold, from your vain conversation received by tradition from your fathers; But with the </a:t>
            </a:r>
            <a:r>
              <a:rPr lang="en-US" sz="3500" b="1" i="1" dirty="0">
                <a:solidFill>
                  <a:srgbClr val="FF0000"/>
                </a:solidFill>
                <a:latin typeface="Candara" panose="020E0502030303020204" pitchFamily="34" charset="0"/>
              </a:rPr>
              <a:t>precious</a:t>
            </a:r>
            <a:r>
              <a:rPr lang="en-US" sz="3500" b="1" i="1" dirty="0">
                <a:latin typeface="Candara" panose="020E0502030303020204" pitchFamily="34" charset="0"/>
              </a:rPr>
              <a:t> blood of Christ, as of a lamb without blemish and without spot”</a:t>
            </a:r>
            <a:endParaRPr lang="en-US" sz="3500" dirty="0">
              <a:latin typeface="Candara" panose="020E0502030303020204" pitchFamily="34" charset="0"/>
            </a:endParaRPr>
          </a:p>
          <a:p>
            <a:pPr>
              <a:buFont typeface="Wingdings" panose="05000000000000000000" pitchFamily="2" charset="2"/>
              <a:buChar char="§"/>
            </a:pPr>
            <a:r>
              <a:rPr lang="en-US" sz="3000" dirty="0">
                <a:latin typeface="Candara" panose="020E0502030303020204" pitchFamily="34" charset="0"/>
              </a:rPr>
              <a:t>It took the precious </a:t>
            </a:r>
            <a:r>
              <a:rPr lang="en-US" sz="3000" b="1" dirty="0">
                <a:latin typeface="Candara" panose="020E0502030303020204" pitchFamily="34" charset="0"/>
              </a:rPr>
              <a:t>blood of Christ</a:t>
            </a:r>
            <a:r>
              <a:rPr lang="en-US" sz="3000" dirty="0">
                <a:latin typeface="Candara" panose="020E0502030303020204" pitchFamily="34" charset="0"/>
              </a:rPr>
              <a:t> to bring spiritual blessings…</a:t>
            </a:r>
          </a:p>
          <a:p>
            <a:pPr lvl="1">
              <a:buFont typeface="Wingdings" panose="05000000000000000000" pitchFamily="2" charset="2"/>
              <a:buChar char="§"/>
            </a:pPr>
            <a:r>
              <a:rPr lang="en-US" sz="2600" dirty="0">
                <a:latin typeface="Candara" panose="020E0502030303020204" pitchFamily="34" charset="0"/>
              </a:rPr>
              <a:t>Baptized sinners were added the Lord’s church - Acts 2:41, 47; 20:28</a:t>
            </a:r>
          </a:p>
          <a:p>
            <a:pPr lvl="1">
              <a:buFont typeface="Wingdings" panose="05000000000000000000" pitchFamily="2" charset="2"/>
              <a:buChar char="§"/>
            </a:pPr>
            <a:r>
              <a:rPr lang="en-US" sz="2600" dirty="0">
                <a:latin typeface="Candara" panose="020E0502030303020204" pitchFamily="34" charset="0"/>
              </a:rPr>
              <a:t>Remission of sins - Matthew 26:28</a:t>
            </a:r>
          </a:p>
          <a:p>
            <a:pPr lvl="1">
              <a:buFont typeface="Wingdings" panose="05000000000000000000" pitchFamily="2" charset="2"/>
              <a:buChar char="§"/>
            </a:pPr>
            <a:r>
              <a:rPr lang="en-US" sz="2600" dirty="0">
                <a:latin typeface="Candara" panose="020E0502030303020204" pitchFamily="34" charset="0"/>
              </a:rPr>
              <a:t>Justification - Romans 5:9</a:t>
            </a:r>
          </a:p>
          <a:p>
            <a:pPr lvl="1">
              <a:buFont typeface="Wingdings" panose="05000000000000000000" pitchFamily="2" charset="2"/>
              <a:buChar char="§"/>
            </a:pPr>
            <a:r>
              <a:rPr lang="en-US" sz="2600" dirty="0">
                <a:latin typeface="Candara" panose="020E0502030303020204" pitchFamily="34" charset="0"/>
              </a:rPr>
              <a:t>Redemption - Ephesians 1:7</a:t>
            </a:r>
          </a:p>
          <a:p>
            <a:pPr lvl="1">
              <a:buFont typeface="Wingdings" panose="05000000000000000000" pitchFamily="2" charset="2"/>
              <a:buChar char="§"/>
            </a:pPr>
            <a:r>
              <a:rPr lang="en-US" sz="2600" dirty="0">
                <a:latin typeface="Candara" panose="020E0502030303020204" pitchFamily="34" charset="0"/>
              </a:rPr>
              <a:t>Sanctification - Hebrews 13:12</a:t>
            </a:r>
          </a:p>
          <a:p>
            <a:pPr lvl="1">
              <a:buFont typeface="Wingdings" panose="05000000000000000000" pitchFamily="2" charset="2"/>
              <a:buChar char="§"/>
            </a:pPr>
            <a:r>
              <a:rPr lang="en-US" sz="2600" dirty="0">
                <a:latin typeface="Candara" panose="020E0502030303020204" pitchFamily="34" charset="0"/>
              </a:rPr>
              <a:t>Washing and cleansing of sin - Revelation 1:5; 1 John 1:7</a:t>
            </a:r>
          </a:p>
          <a:p>
            <a:pPr lvl="1">
              <a:buFont typeface="Wingdings" panose="05000000000000000000" pitchFamily="2" charset="2"/>
              <a:buChar char="§"/>
            </a:pPr>
            <a:r>
              <a:rPr lang="en-US" sz="2600" dirty="0">
                <a:latin typeface="Candara" panose="020E0502030303020204" pitchFamily="34" charset="0"/>
              </a:rPr>
              <a:t>Brings peace and makes one near - Colossians 1:20; Ephesians 2:13</a:t>
            </a:r>
          </a:p>
          <a:p>
            <a:pPr marL="0" indent="0">
              <a:buNone/>
            </a:pPr>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CB5827F8-5AF8-4151-84C5-57CF0B93F808}"/>
              </a:ext>
            </a:extLst>
          </p:cNvPr>
          <p:cNvSpPr>
            <a:spLocks noGrp="1"/>
          </p:cNvSpPr>
          <p:nvPr>
            <p:ph type="sldNum" sz="quarter" idx="12"/>
          </p:nvPr>
        </p:nvSpPr>
        <p:spPr/>
        <p:txBody>
          <a:bodyPr/>
          <a:lstStyle/>
          <a:p>
            <a:fld id="{062D6987-FB6D-4DB8-81B8-AD0F35E3BB5F}" type="slidenum">
              <a:rPr lang="en-US" smtClean="0"/>
              <a:t>16</a:t>
            </a:fld>
            <a:endParaRPr lang="en-US"/>
          </a:p>
        </p:txBody>
      </p:sp>
    </p:spTree>
    <p:extLst>
      <p:ext uri="{BB962C8B-B14F-4D97-AF65-F5344CB8AC3E}">
        <p14:creationId xmlns:p14="http://schemas.microsoft.com/office/powerpoint/2010/main" val="688418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The Promises Of God </a:t>
            </a:r>
            <a:r>
              <a:rPr lang="en-US" sz="2800" dirty="0">
                <a:latin typeface="Candara" panose="020E0502030303020204" pitchFamily="34" charset="0"/>
              </a:rPr>
              <a:t>- 2 Peter 1:4</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5"/>
            <a:ext cx="10947400" cy="4351338"/>
          </a:xfrm>
        </p:spPr>
        <p:txBody>
          <a:bodyPr/>
          <a:lstStyle/>
          <a:p>
            <a:pPr marL="0" indent="0">
              <a:buNone/>
            </a:pPr>
            <a:r>
              <a:rPr lang="en-US" sz="3200" b="1" i="1" dirty="0">
                <a:latin typeface="Candara" panose="020E0502030303020204" pitchFamily="34" charset="0"/>
              </a:rPr>
              <a:t>“Whereby are given unto us exceeding great and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promises…”</a:t>
            </a:r>
            <a:r>
              <a:rPr lang="en-US" b="1" i="1" dirty="0">
                <a:latin typeface="Candara" panose="020E0502030303020204" pitchFamily="34" charset="0"/>
              </a:rPr>
              <a:t> </a:t>
            </a:r>
            <a:endParaRPr lang="en-US"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God keeps the promises He makes - Hebrews 10:26</a:t>
            </a:r>
          </a:p>
          <a:p>
            <a:pPr>
              <a:buFont typeface="Wingdings" panose="05000000000000000000" pitchFamily="2" charset="2"/>
              <a:buChar char="§"/>
            </a:pPr>
            <a:r>
              <a:rPr lang="en-US" dirty="0">
                <a:latin typeface="Candara" panose="020E0502030303020204" pitchFamily="34" charset="0"/>
              </a:rPr>
              <a:t>He promised eternal life to the obedient - Romans 2:6-7</a:t>
            </a:r>
          </a:p>
          <a:p>
            <a:pPr>
              <a:buFont typeface="Wingdings" panose="05000000000000000000" pitchFamily="2" charset="2"/>
              <a:buChar char="§"/>
            </a:pPr>
            <a:r>
              <a:rPr lang="en-US" dirty="0">
                <a:latin typeface="Candara" panose="020E0502030303020204" pitchFamily="34" charset="0"/>
              </a:rPr>
              <a:t>He promised punishment to the disobedient - Romans 2:8-9</a:t>
            </a:r>
          </a:p>
          <a:p>
            <a:pPr>
              <a:buFont typeface="Wingdings" panose="05000000000000000000" pitchFamily="2" charset="2"/>
              <a:buChar char="§"/>
            </a:pPr>
            <a:r>
              <a:rPr lang="en-US" dirty="0">
                <a:latin typeface="Candara" panose="020E0502030303020204" pitchFamily="34" charset="0"/>
              </a:rPr>
              <a:t>Paul assured us that God will keep His promises - Titus 1:1-2</a:t>
            </a:r>
          </a:p>
          <a:p>
            <a:pPr marL="0" indent="0">
              <a:buNone/>
            </a:pPr>
            <a:r>
              <a:rPr lang="en-US" sz="3200" b="1" i="1" dirty="0">
                <a:latin typeface="Candara" panose="020E0502030303020204" pitchFamily="34" charset="0"/>
              </a:rPr>
              <a:t>“And this is the promise that he hath promised us, even eternal life” </a:t>
            </a:r>
            <a:r>
              <a:rPr lang="en-US" sz="3200" dirty="0">
                <a:latin typeface="Candara" panose="020E0502030303020204" pitchFamily="34" charset="0"/>
              </a:rPr>
              <a:t>- 1 John 2:25</a:t>
            </a:r>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3694268A-9270-44E5-B2FC-F26D26ACACFB}"/>
              </a:ext>
            </a:extLst>
          </p:cNvPr>
          <p:cNvSpPr>
            <a:spLocks noGrp="1"/>
          </p:cNvSpPr>
          <p:nvPr>
            <p:ph type="sldNum" sz="quarter" idx="12"/>
          </p:nvPr>
        </p:nvSpPr>
        <p:spPr/>
        <p:txBody>
          <a:bodyPr/>
          <a:lstStyle/>
          <a:p>
            <a:fld id="{062D6987-FB6D-4DB8-81B8-AD0F35E3BB5F}" type="slidenum">
              <a:rPr lang="en-US" smtClean="0"/>
              <a:t>17</a:t>
            </a:fld>
            <a:endParaRPr lang="en-US"/>
          </a:p>
        </p:txBody>
      </p:sp>
    </p:spTree>
    <p:extLst>
      <p:ext uri="{BB962C8B-B14F-4D97-AF65-F5344CB8AC3E}">
        <p14:creationId xmlns:p14="http://schemas.microsoft.com/office/powerpoint/2010/main" val="4194348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ontent Placeholder 4">
            <a:extLst>
              <a:ext uri="{FF2B5EF4-FFF2-40B4-BE49-F238E27FC236}">
                <a16:creationId xmlns:a16="http://schemas.microsoft.com/office/drawing/2014/main" id="{2C2C730B-E3FC-4BAD-9B42-8A77FCE6BF2B}"/>
              </a:ext>
            </a:extLst>
          </p:cNvPr>
          <p:cNvSpPr>
            <a:spLocks noGrp="1"/>
          </p:cNvSpPr>
          <p:nvPr>
            <p:ph sz="quarter" idx="1"/>
          </p:nvPr>
        </p:nvSpPr>
        <p:spPr>
          <a:xfrm>
            <a:off x="970280" y="876745"/>
            <a:ext cx="5115560" cy="3454399"/>
          </a:xfrm>
          <a:solidFill>
            <a:schemeClr val="accent2">
              <a:lumMod val="20000"/>
              <a:lumOff val="80000"/>
            </a:schemeClr>
          </a:solidFill>
        </p:spPr>
        <p:txBody>
          <a:bodyPr>
            <a:noAutofit/>
          </a:bodyPr>
          <a:lstStyle/>
          <a:p>
            <a:pPr>
              <a:buFont typeface="Wingdings" panose="05000000000000000000" pitchFamily="2" charset="2"/>
              <a:buChar char="§"/>
            </a:pPr>
            <a:r>
              <a:rPr lang="en-US" sz="3200" b="1" dirty="0">
                <a:latin typeface="Candara" panose="020E0502030303020204" pitchFamily="34" charset="0"/>
              </a:rPr>
              <a:t>The Word of the Lord</a:t>
            </a:r>
          </a:p>
          <a:p>
            <a:pPr>
              <a:buFont typeface="Wingdings" panose="05000000000000000000" pitchFamily="2" charset="2"/>
              <a:buChar char="§"/>
            </a:pPr>
            <a:r>
              <a:rPr lang="en-US" sz="3200" b="1" dirty="0">
                <a:latin typeface="Candara" panose="020E0502030303020204" pitchFamily="34" charset="0"/>
              </a:rPr>
              <a:t>The Seed, the Word of God</a:t>
            </a:r>
          </a:p>
          <a:p>
            <a:pPr>
              <a:buFont typeface="Wingdings" panose="05000000000000000000" pitchFamily="2" charset="2"/>
              <a:buChar char="§"/>
            </a:pPr>
            <a:r>
              <a:rPr lang="en-US" sz="3200" b="1" dirty="0">
                <a:latin typeface="Candara" panose="020E0502030303020204" pitchFamily="34" charset="0"/>
              </a:rPr>
              <a:t>The Death of His Saints</a:t>
            </a:r>
          </a:p>
          <a:p>
            <a:pPr>
              <a:buFont typeface="Wingdings" panose="05000000000000000000" pitchFamily="2" charset="2"/>
              <a:buChar char="§"/>
            </a:pPr>
            <a:r>
              <a:rPr lang="en-US" sz="3200" b="1" dirty="0">
                <a:latin typeface="Candara" panose="020E0502030303020204" pitchFamily="34" charset="0"/>
              </a:rPr>
              <a:t>Unity</a:t>
            </a:r>
          </a:p>
          <a:p>
            <a:pPr>
              <a:buFont typeface="Wingdings" panose="05000000000000000000" pitchFamily="2" charset="2"/>
              <a:buChar char="§"/>
            </a:pPr>
            <a:r>
              <a:rPr lang="en-US" sz="3200" b="1" dirty="0">
                <a:latin typeface="Candara" panose="020E0502030303020204" pitchFamily="34" charset="0"/>
              </a:rPr>
              <a:t>The Thoughts of God</a:t>
            </a:r>
          </a:p>
          <a:p>
            <a:pPr>
              <a:buFont typeface="Wingdings" panose="05000000000000000000" pitchFamily="2" charset="2"/>
              <a:buChar char="§"/>
            </a:pPr>
            <a:r>
              <a:rPr lang="en-US" sz="3200" b="1" dirty="0">
                <a:latin typeface="Candara" panose="020E0502030303020204" pitchFamily="34" charset="0"/>
              </a:rPr>
              <a:t>Wisdom</a:t>
            </a:r>
          </a:p>
        </p:txBody>
      </p:sp>
      <p:sp>
        <p:nvSpPr>
          <p:cNvPr id="9" name="Content Placeholder 4">
            <a:extLst>
              <a:ext uri="{FF2B5EF4-FFF2-40B4-BE49-F238E27FC236}">
                <a16:creationId xmlns:a16="http://schemas.microsoft.com/office/drawing/2014/main" id="{C92B47DE-5D7E-488F-B83A-2DA452F0B76E}"/>
              </a:ext>
            </a:extLst>
          </p:cNvPr>
          <p:cNvSpPr txBox="1">
            <a:spLocks/>
          </p:cNvSpPr>
          <p:nvPr/>
        </p:nvSpPr>
        <p:spPr>
          <a:xfrm>
            <a:off x="6278880" y="876745"/>
            <a:ext cx="5135882" cy="3461573"/>
          </a:xfrm>
          <a:prstGeom prst="rect">
            <a:avLst/>
          </a:prstGeom>
          <a:solidFill>
            <a:schemeClr val="accent2">
              <a:lumMod val="20000"/>
              <a:lumOff val="80000"/>
            </a:schemeClr>
          </a:solidFill>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ClrTx/>
              <a:buSzPct val="100000"/>
              <a:buFont typeface="Wingdings" panose="05000000000000000000" pitchFamily="2" charset="2"/>
              <a:buChar char="§"/>
            </a:pPr>
            <a:r>
              <a:rPr lang="en-US" sz="3200" b="1" dirty="0">
                <a:latin typeface="Candara" panose="020E0502030303020204" pitchFamily="34" charset="0"/>
              </a:rPr>
              <a:t>A Good Name</a:t>
            </a:r>
          </a:p>
          <a:p>
            <a:pPr>
              <a:buClrTx/>
              <a:buSzPct val="100000"/>
              <a:buFont typeface="Wingdings" panose="05000000000000000000" pitchFamily="2" charset="2"/>
              <a:buChar char="§"/>
            </a:pPr>
            <a:r>
              <a:rPr lang="en-US" sz="3200" b="1" dirty="0">
                <a:latin typeface="Candara" panose="020E0502030303020204" pitchFamily="34" charset="0"/>
              </a:rPr>
              <a:t>Faith</a:t>
            </a:r>
          </a:p>
          <a:p>
            <a:pPr>
              <a:buClrTx/>
              <a:buSzPct val="100000"/>
              <a:buFont typeface="Wingdings" panose="05000000000000000000" pitchFamily="2" charset="2"/>
              <a:buChar char="§"/>
            </a:pPr>
            <a:r>
              <a:rPr lang="en-US" sz="3200" b="1" dirty="0">
                <a:latin typeface="Candara" panose="020E0502030303020204" pitchFamily="34" charset="0"/>
              </a:rPr>
              <a:t>Your Faith Proved By Trials</a:t>
            </a:r>
          </a:p>
          <a:p>
            <a:pPr>
              <a:buClrTx/>
              <a:buSzPct val="100000"/>
              <a:buFont typeface="Wingdings" panose="05000000000000000000" pitchFamily="2" charset="2"/>
              <a:buChar char="§"/>
            </a:pPr>
            <a:r>
              <a:rPr lang="en-US" sz="3200" b="1" dirty="0">
                <a:latin typeface="Candara" panose="020E0502030303020204" pitchFamily="34" charset="0"/>
              </a:rPr>
              <a:t>Christ</a:t>
            </a:r>
          </a:p>
          <a:p>
            <a:pPr>
              <a:buClrTx/>
              <a:buSzPct val="100000"/>
              <a:buFont typeface="Wingdings" panose="05000000000000000000" pitchFamily="2" charset="2"/>
              <a:buChar char="§"/>
            </a:pPr>
            <a:r>
              <a:rPr lang="en-US" sz="3200" b="1" dirty="0">
                <a:latin typeface="Candara" panose="020E0502030303020204" pitchFamily="34" charset="0"/>
              </a:rPr>
              <a:t>The Blood of Christ	</a:t>
            </a:r>
          </a:p>
          <a:p>
            <a:pPr>
              <a:buClrTx/>
              <a:buSzPct val="100000"/>
              <a:buFont typeface="Wingdings" panose="05000000000000000000" pitchFamily="2" charset="2"/>
              <a:buChar char="§"/>
            </a:pPr>
            <a:r>
              <a:rPr lang="en-US" sz="3200" b="1" dirty="0">
                <a:latin typeface="Candara" panose="020E0502030303020204" pitchFamily="34" charset="0"/>
              </a:rPr>
              <a:t>The Promises of God</a:t>
            </a:r>
          </a:p>
        </p:txBody>
      </p:sp>
      <p:sp>
        <p:nvSpPr>
          <p:cNvPr id="11" name="TextBox 10">
            <a:extLst>
              <a:ext uri="{FF2B5EF4-FFF2-40B4-BE49-F238E27FC236}">
                <a16:creationId xmlns:a16="http://schemas.microsoft.com/office/drawing/2014/main" id="{D722640E-D2AC-49C8-9F44-FE9BC1E7D73C}"/>
              </a:ext>
            </a:extLst>
          </p:cNvPr>
          <p:cNvSpPr txBox="1"/>
          <p:nvPr/>
        </p:nvSpPr>
        <p:spPr>
          <a:xfrm>
            <a:off x="1143000" y="4822151"/>
            <a:ext cx="10149840" cy="830997"/>
          </a:xfrm>
          <a:prstGeom prst="rect">
            <a:avLst/>
          </a:prstGeom>
          <a:solidFill>
            <a:schemeClr val="accent2">
              <a:lumMod val="75000"/>
            </a:schemeClr>
          </a:solidFill>
        </p:spPr>
        <p:txBody>
          <a:bodyPr wrap="square" rtlCol="0">
            <a:spAutoFit/>
          </a:bodyPr>
          <a:lstStyle/>
          <a:p>
            <a:pPr algn="ctr"/>
            <a:r>
              <a:rPr lang="en-US" sz="4800" b="1" dirty="0">
                <a:solidFill>
                  <a:schemeClr val="bg1"/>
                </a:solidFill>
                <a:latin typeface="Candara" panose="020E0502030303020204" pitchFamily="34" charset="0"/>
              </a:rPr>
              <a:t>Are These Things </a:t>
            </a:r>
            <a:r>
              <a:rPr lang="en-US" sz="4800" b="1" i="1" dirty="0">
                <a:solidFill>
                  <a:schemeClr val="bg1"/>
                </a:solidFill>
                <a:latin typeface="Candara" panose="020E0502030303020204" pitchFamily="34" charset="0"/>
              </a:rPr>
              <a:t>PRECIOUS</a:t>
            </a:r>
            <a:r>
              <a:rPr lang="en-US" sz="4800" b="1" dirty="0">
                <a:solidFill>
                  <a:schemeClr val="bg1"/>
                </a:solidFill>
                <a:latin typeface="Candara" panose="020E0502030303020204" pitchFamily="34" charset="0"/>
              </a:rPr>
              <a:t> To You?</a:t>
            </a:r>
          </a:p>
        </p:txBody>
      </p:sp>
      <p:sp>
        <p:nvSpPr>
          <p:cNvPr id="2" name="Slide Number Placeholder 1">
            <a:extLst>
              <a:ext uri="{FF2B5EF4-FFF2-40B4-BE49-F238E27FC236}">
                <a16:creationId xmlns:a16="http://schemas.microsoft.com/office/drawing/2014/main" id="{ECA02492-214E-45F0-9CDB-67281DF406BE}"/>
              </a:ext>
            </a:extLst>
          </p:cNvPr>
          <p:cNvSpPr>
            <a:spLocks noGrp="1"/>
          </p:cNvSpPr>
          <p:nvPr>
            <p:ph type="sldNum" sz="quarter" idx="12"/>
          </p:nvPr>
        </p:nvSpPr>
        <p:spPr/>
        <p:txBody>
          <a:bodyPr/>
          <a:lstStyle/>
          <a:p>
            <a:fld id="{062D6987-FB6D-4DB8-81B8-AD0F35E3BB5F}" type="slidenum">
              <a:rPr lang="en-US" smtClean="0"/>
              <a:t>18</a:t>
            </a:fld>
            <a:endParaRPr lang="en-US"/>
          </a:p>
        </p:txBody>
      </p:sp>
    </p:spTree>
    <p:extLst>
      <p:ext uri="{BB962C8B-B14F-4D97-AF65-F5344CB8AC3E}">
        <p14:creationId xmlns:p14="http://schemas.microsoft.com/office/powerpoint/2010/main" val="3997467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5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125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250"/>
                                        <p:tgtEl>
                                          <p:spTgt spid="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250"/>
                                        <p:tgtEl>
                                          <p:spTgt spid="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fade">
                                      <p:cBhvr>
                                        <p:cTn id="25" dur="1250"/>
                                        <p:tgtEl>
                                          <p:spTgt spid="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fade">
                                      <p:cBhvr>
                                        <p:cTn id="30" dur="125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1250"/>
                                        <p:tgtEl>
                                          <p:spTgt spid="8">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nodeType="with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fade">
                                      <p:cBhvr>
                                        <p:cTn id="43" dur="125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fade">
                                      <p:cBhvr>
                                        <p:cTn id="48" dur="1250"/>
                                        <p:tgtEl>
                                          <p:spTgt spid="9">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Effect transition="in" filter="fade">
                                      <p:cBhvr>
                                        <p:cTn id="53" dur="1250"/>
                                        <p:tgtEl>
                                          <p:spTgt spid="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animEffect transition="in" filter="fade">
                                      <p:cBhvr>
                                        <p:cTn id="58" dur="1250"/>
                                        <p:tgtEl>
                                          <p:spTgt spid="9">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9">
                                            <p:txEl>
                                              <p:pRg st="4" end="4"/>
                                            </p:txEl>
                                          </p:spTgt>
                                        </p:tgtEl>
                                        <p:attrNameLst>
                                          <p:attrName>style.visibility</p:attrName>
                                        </p:attrNameLst>
                                      </p:cBhvr>
                                      <p:to>
                                        <p:strVal val="visible"/>
                                      </p:to>
                                    </p:set>
                                    <p:animEffect transition="in" filter="fade">
                                      <p:cBhvr>
                                        <p:cTn id="63" dur="1250"/>
                                        <p:tgtEl>
                                          <p:spTgt spid="9">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9">
                                            <p:txEl>
                                              <p:pRg st="5" end="5"/>
                                            </p:txEl>
                                          </p:spTgt>
                                        </p:tgtEl>
                                        <p:attrNameLst>
                                          <p:attrName>style.visibility</p:attrName>
                                        </p:attrNameLst>
                                      </p:cBhvr>
                                      <p:to>
                                        <p:strVal val="visible"/>
                                      </p:to>
                                    </p:set>
                                    <p:animEffect transition="in" filter="fade">
                                      <p:cBhvr>
                                        <p:cTn id="68" dur="1250"/>
                                        <p:tgtEl>
                                          <p:spTgt spid="9">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p:cTn id="73" dur="2250" fill="hold"/>
                                        <p:tgtEl>
                                          <p:spTgt spid="11"/>
                                        </p:tgtEl>
                                        <p:attrNameLst>
                                          <p:attrName>ppt_w</p:attrName>
                                        </p:attrNameLst>
                                      </p:cBhvr>
                                      <p:tavLst>
                                        <p:tav tm="0">
                                          <p:val>
                                            <p:fltVal val="0"/>
                                          </p:val>
                                        </p:tav>
                                        <p:tav tm="100000">
                                          <p:val>
                                            <p:strVal val="#ppt_w"/>
                                          </p:val>
                                        </p:tav>
                                      </p:tavLst>
                                    </p:anim>
                                    <p:anim calcmode="lin" valueType="num">
                                      <p:cBhvr>
                                        <p:cTn id="74" dur="2250" fill="hold"/>
                                        <p:tgtEl>
                                          <p:spTgt spid="11"/>
                                        </p:tgtEl>
                                        <p:attrNameLst>
                                          <p:attrName>ppt_h</p:attrName>
                                        </p:attrNameLst>
                                      </p:cBhvr>
                                      <p:tavLst>
                                        <p:tav tm="0">
                                          <p:val>
                                            <p:fltVal val="0"/>
                                          </p:val>
                                        </p:tav>
                                        <p:tav tm="100000">
                                          <p:val>
                                            <p:strVal val="#ppt_h"/>
                                          </p:val>
                                        </p:tav>
                                      </p:tavLst>
                                    </p:anim>
                                    <p:animEffect transition="in" filter="fade">
                                      <p:cBhvr>
                                        <p:cTn id="75" dur="2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P spid="9"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050764" y="2923596"/>
            <a:ext cx="4997127" cy="1262911"/>
          </a:xfrm>
          <a:solidFill>
            <a:schemeClr val="accent2">
              <a:lumMod val="20000"/>
              <a:lumOff val="80000"/>
            </a:schemeClr>
          </a:solidFill>
          <a:effectLst>
            <a:glow rad="228600">
              <a:schemeClr val="accent2">
                <a:satMod val="175000"/>
                <a:alpha val="40000"/>
              </a:schemeClr>
            </a:glow>
          </a:effectLst>
        </p:spPr>
        <p:txBody>
          <a:bodyPr anchor="ctr">
            <a:normAutofit fontScale="90000"/>
          </a:bodyPr>
          <a:lstStyle/>
          <a:p>
            <a:pPr algn="ctr"/>
            <a:r>
              <a:rPr lang="en-US" altLang="en-US" b="1" i="1" dirty="0">
                <a:latin typeface="Candara" panose="020E0502030303020204" pitchFamily="34" charset="0"/>
              </a:rPr>
              <a:t>“…what shall we do?”</a:t>
            </a:r>
            <a:br>
              <a:rPr lang="en-US" altLang="en-US" b="1" dirty="0">
                <a:latin typeface="Candara" panose="020E0502030303020204" pitchFamily="34" charset="0"/>
              </a:rPr>
            </a:br>
            <a:r>
              <a:rPr lang="en-US" altLang="en-US" sz="2400" b="1" dirty="0">
                <a:latin typeface="Candara" panose="020E0502030303020204" pitchFamily="34" charset="0"/>
              </a:rPr>
              <a:t>Acts 2:37</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812410" y="1056487"/>
            <a:ext cx="8348350" cy="4997127"/>
          </a:xfrm>
          <a:solidFill>
            <a:schemeClr val="accent2">
              <a:lumMod val="20000"/>
              <a:lumOff val="80000"/>
            </a:schemeClr>
          </a:solidFill>
          <a:effectLst>
            <a:glow rad="228600">
              <a:schemeClr val="accent2">
                <a:satMod val="175000"/>
                <a:alpha val="40000"/>
              </a:schemeClr>
            </a:glow>
          </a:effectLst>
        </p:spPr>
        <p:txBody>
          <a:bodyPr anchor="t">
            <a:normAutofit lnSpcReduction="10000"/>
          </a:bodyPr>
          <a:lstStyle/>
          <a:p>
            <a:pPr>
              <a:spcBef>
                <a:spcPts val="450"/>
              </a:spcBef>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 John 8:24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for the remission of sins – Acts 2:38</a:t>
            </a:r>
          </a:p>
          <a:p>
            <a:pPr>
              <a:spcBef>
                <a:spcPts val="450"/>
              </a:spcBef>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for Forgiveness – 1 John 1:7-9</a:t>
            </a:r>
          </a:p>
          <a:p>
            <a:pPr>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Christians must be </a:t>
            </a:r>
            <a:r>
              <a:rPr lang="en-US" altLang="en-US" sz="3600" b="1" i="1" dirty="0">
                <a:latin typeface="Candara" panose="020E0502030303020204" pitchFamily="34" charset="0"/>
                <a:cs typeface="Arial" panose="020B0604020202020204" pitchFamily="34" charset="0"/>
              </a:rPr>
              <a:t>“faithful </a:t>
            </a:r>
            <a:r>
              <a:rPr lang="en-US" altLang="en-US" sz="3600" b="1" i="1" u="sng" dirty="0">
                <a:latin typeface="Candara" panose="020E0502030303020204" pitchFamily="34" charset="0"/>
                <a:cs typeface="Arial" panose="020B0604020202020204" pitchFamily="34" charset="0"/>
              </a:rPr>
              <a:t>unto</a:t>
            </a:r>
            <a:r>
              <a:rPr lang="en-US" altLang="en-US" sz="3600" b="1" i="1" dirty="0">
                <a:latin typeface="Candara" panose="020E0502030303020204" pitchFamily="34" charset="0"/>
                <a:cs typeface="Arial" panose="020B0604020202020204" pitchFamily="34" charset="0"/>
              </a:rPr>
              <a:t> death”</a:t>
            </a:r>
            <a:endParaRPr lang="en-US" altLang="en-US" sz="36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Revelation 2:10</a:t>
            </a:r>
          </a:p>
        </p:txBody>
      </p:sp>
      <p:sp>
        <p:nvSpPr>
          <p:cNvPr id="5" name="Slide Number Placeholder 4">
            <a:extLst>
              <a:ext uri="{FF2B5EF4-FFF2-40B4-BE49-F238E27FC236}">
                <a16:creationId xmlns:a16="http://schemas.microsoft.com/office/drawing/2014/main" id="{7F182998-DF12-4FE9-A279-BCB6F1623EAA}"/>
              </a:ext>
            </a:extLst>
          </p:cNvPr>
          <p:cNvSpPr>
            <a:spLocks noGrp="1"/>
          </p:cNvSpPr>
          <p:nvPr>
            <p:ph type="sldNum" sz="quarter" idx="12"/>
          </p:nvPr>
        </p:nvSpPr>
        <p:spPr>
          <a:xfrm>
            <a:off x="9448800" y="6235973"/>
            <a:ext cx="586712" cy="365125"/>
          </a:xfrm>
        </p:spPr>
        <p:txBody>
          <a:bodyPr>
            <a:normAutofit/>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a:spcAft>
                <a:spcPts val="600"/>
              </a:spcAft>
              <a:defRPr/>
            </a:pPr>
            <a:fld id="{2DB7C19C-6BF6-43D3-9688-AFDAF0B3462C}" type="slidenum">
              <a:rPr lang="en-US" altLang="en-US" sz="900">
                <a:solidFill>
                  <a:schemeClr val="tx1">
                    <a:alpha val="80000"/>
                  </a:schemeClr>
                </a:solidFill>
                <a:latin typeface="Arial" panose="020B0604020202020204" pitchFamily="34" charset="0"/>
              </a:rPr>
              <a:pPr>
                <a:spcAft>
                  <a:spcPts val="600"/>
                </a:spcAft>
                <a:defRPr/>
              </a:pPr>
              <a:t>19</a:t>
            </a:fld>
            <a:endParaRPr lang="en-US" altLang="en-US" sz="900" dirty="0">
              <a:solidFill>
                <a:schemeClr val="tx1">
                  <a:alpha val="80000"/>
                </a:schemeClr>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50"/>
                                        <p:tgtEl>
                                          <p:spTgt spid="3">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750"/>
                                        <p:tgtEl>
                                          <p:spTgt spid="3">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750"/>
                                        <p:tgtEl>
                                          <p:spTgt spid="3">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7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750"/>
                                        <p:tgtEl>
                                          <p:spTgt spid="3">
                                            <p:txEl>
                                              <p:pRg st="6" end="6"/>
                                            </p:txEl>
                                          </p:spTgt>
                                        </p:tgtEl>
                                      </p:cBhvr>
                                    </p:animEffect>
                                  </p:childTnLst>
                                </p:cTn>
                              </p:par>
                            </p:childTnLst>
                          </p:cTn>
                        </p:par>
                        <p:par>
                          <p:cTn id="37" fill="hold">
                            <p:stCondLst>
                              <p:cond delay="75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75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750"/>
                                        <p:tgtEl>
                                          <p:spTgt spid="3">
                                            <p:txEl>
                                              <p:pRg st="8" end="8"/>
                                            </p:txEl>
                                          </p:spTgt>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E82C-E771-4844-8556-1369D0C5948E}"/>
              </a:ext>
            </a:extLst>
          </p:cNvPr>
          <p:cNvSpPr>
            <a:spLocks noGrp="1"/>
          </p:cNvSpPr>
          <p:nvPr>
            <p:ph type="title"/>
          </p:nvPr>
        </p:nvSpPr>
        <p:spPr/>
        <p:txBody>
          <a:bodyPr/>
          <a:lstStyle/>
          <a:p>
            <a:r>
              <a:rPr lang="en-US" b="1" dirty="0">
                <a:latin typeface="Candara" panose="020E0502030303020204" pitchFamily="34" charset="0"/>
              </a:rPr>
              <a:t>Matthew 26:6-11</a:t>
            </a:r>
          </a:p>
        </p:txBody>
      </p:sp>
      <p:sp>
        <p:nvSpPr>
          <p:cNvPr id="4" name="Rectangle 3">
            <a:extLst>
              <a:ext uri="{FF2B5EF4-FFF2-40B4-BE49-F238E27FC236}">
                <a16:creationId xmlns:a16="http://schemas.microsoft.com/office/drawing/2014/main" id="{E0A7A36B-1760-4D2D-AB48-5B337F1C3805}"/>
              </a:ext>
            </a:extLst>
          </p:cNvPr>
          <p:cNvSpPr/>
          <p:nvPr/>
        </p:nvSpPr>
        <p:spPr>
          <a:xfrm>
            <a:off x="2062480" y="2545271"/>
            <a:ext cx="2357120" cy="43586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26F8D4-EC51-484A-AEE5-3498BF010B0D}"/>
              </a:ext>
            </a:extLst>
          </p:cNvPr>
          <p:cNvSpPr>
            <a:spLocks noGrp="1"/>
          </p:cNvSpPr>
          <p:nvPr>
            <p:ph idx="1"/>
          </p:nvPr>
        </p:nvSpPr>
        <p:spPr>
          <a:xfrm>
            <a:off x="838200" y="1615440"/>
            <a:ext cx="10683240" cy="4561523"/>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accent2"/>
                </a:solidFill>
                <a:latin typeface="Candara" panose="020E0502030303020204" pitchFamily="34" charset="0"/>
              </a:rPr>
              <a:t>6</a:t>
            </a:r>
            <a:r>
              <a:rPr lang="en-US" sz="3200" b="1" i="1" dirty="0">
                <a:solidFill>
                  <a:schemeClr val="accent2">
                    <a:lumMod val="60000"/>
                    <a:lumOff val="40000"/>
                  </a:schemeClr>
                </a:solidFill>
                <a:latin typeface="Candara" panose="020E0502030303020204" pitchFamily="34" charset="0"/>
              </a:rPr>
              <a:t> </a:t>
            </a:r>
            <a:r>
              <a:rPr lang="en-US" sz="3200" b="1" i="1" dirty="0">
                <a:latin typeface="Candara" panose="020E0502030303020204" pitchFamily="34" charset="0"/>
              </a:rPr>
              <a:t>Now when Jesus was in Bethany, in the house of Simon the leper, </a:t>
            </a:r>
            <a:r>
              <a:rPr lang="en-US" sz="3200" b="1" i="1" dirty="0">
                <a:solidFill>
                  <a:schemeClr val="accent2"/>
                </a:solidFill>
                <a:latin typeface="Candara" panose="020E0502030303020204" pitchFamily="34" charset="0"/>
              </a:rPr>
              <a:t>7 </a:t>
            </a:r>
            <a:r>
              <a:rPr lang="en-US" sz="3200" b="1" i="1" dirty="0">
                <a:latin typeface="Candara" panose="020E0502030303020204" pitchFamily="34" charset="0"/>
              </a:rPr>
              <a:t>There came unto him a woman having an alabaster box of very precious ointment, and poured it on his head, as he sat at meat. </a:t>
            </a:r>
            <a:r>
              <a:rPr lang="en-US" sz="3200" b="1" i="1" dirty="0">
                <a:solidFill>
                  <a:schemeClr val="accent2"/>
                </a:solidFill>
                <a:latin typeface="Candara" panose="020E0502030303020204" pitchFamily="34" charset="0"/>
              </a:rPr>
              <a:t>8 </a:t>
            </a:r>
            <a:r>
              <a:rPr lang="en-US" sz="3200" b="1" i="1" dirty="0">
                <a:latin typeface="Candara" panose="020E0502030303020204" pitchFamily="34" charset="0"/>
              </a:rPr>
              <a:t>But when his disciples saw it, they had indignation, saying, To what purpose is this waste?</a:t>
            </a:r>
            <a:r>
              <a:rPr lang="en-US" sz="3200" b="1" i="1" dirty="0">
                <a:solidFill>
                  <a:schemeClr val="accent2"/>
                </a:solidFill>
                <a:latin typeface="Candara" panose="020E0502030303020204" pitchFamily="34" charset="0"/>
              </a:rPr>
              <a:t> 9 </a:t>
            </a:r>
            <a:r>
              <a:rPr lang="en-US" sz="3200" b="1" i="1" dirty="0">
                <a:latin typeface="Candara" panose="020E0502030303020204" pitchFamily="34" charset="0"/>
              </a:rPr>
              <a:t>For this ointment might have been sold for much, and given to the poor.</a:t>
            </a:r>
            <a:r>
              <a:rPr lang="en-US" sz="3200" b="1" i="1" dirty="0">
                <a:solidFill>
                  <a:schemeClr val="accent2">
                    <a:lumMod val="60000"/>
                    <a:lumOff val="40000"/>
                  </a:schemeClr>
                </a:solidFill>
                <a:latin typeface="Candara" panose="020E0502030303020204" pitchFamily="34" charset="0"/>
              </a:rPr>
              <a:t> </a:t>
            </a:r>
            <a:r>
              <a:rPr lang="en-US" sz="3200" b="1" i="1" dirty="0">
                <a:solidFill>
                  <a:schemeClr val="accent2"/>
                </a:solidFill>
                <a:latin typeface="Candara" panose="020E0502030303020204" pitchFamily="34" charset="0"/>
              </a:rPr>
              <a:t>10</a:t>
            </a:r>
            <a:r>
              <a:rPr lang="en-US" sz="3200" b="1" i="1" dirty="0">
                <a:solidFill>
                  <a:schemeClr val="tx2">
                    <a:lumMod val="50000"/>
                    <a:lumOff val="50000"/>
                  </a:schemeClr>
                </a:solidFill>
                <a:latin typeface="Candara" panose="020E0502030303020204" pitchFamily="34" charset="0"/>
              </a:rPr>
              <a:t> </a:t>
            </a:r>
            <a:r>
              <a:rPr lang="en-US" sz="3200" b="1" i="1" dirty="0">
                <a:latin typeface="Candara" panose="020E0502030303020204" pitchFamily="34" charset="0"/>
              </a:rPr>
              <a:t>When Jesus understood it, he said unto them, Why trouble ye the woman? for she hath wrought a good work upon me. </a:t>
            </a:r>
            <a:r>
              <a:rPr lang="en-US" sz="3200" b="1" i="1" dirty="0">
                <a:solidFill>
                  <a:schemeClr val="accent2"/>
                </a:solidFill>
                <a:latin typeface="Candara" panose="020E0502030303020204" pitchFamily="34" charset="0"/>
              </a:rPr>
              <a:t>11</a:t>
            </a:r>
            <a:r>
              <a:rPr lang="en-US" sz="3200" b="1" i="1" dirty="0">
                <a:latin typeface="Candara" panose="020E0502030303020204" pitchFamily="34" charset="0"/>
              </a:rPr>
              <a:t> For ye have the poor always with you; but me ye have not always”</a:t>
            </a:r>
          </a:p>
          <a:p>
            <a:endParaRPr lang="en-US" dirty="0"/>
          </a:p>
        </p:txBody>
      </p:sp>
      <p:sp>
        <p:nvSpPr>
          <p:cNvPr id="5" name="Slide Number Placeholder 4">
            <a:extLst>
              <a:ext uri="{FF2B5EF4-FFF2-40B4-BE49-F238E27FC236}">
                <a16:creationId xmlns:a16="http://schemas.microsoft.com/office/drawing/2014/main" id="{97144512-6AAA-4FCC-9EC4-2BFA934CBFDD}"/>
              </a:ext>
            </a:extLst>
          </p:cNvPr>
          <p:cNvSpPr>
            <a:spLocks noGrp="1"/>
          </p:cNvSpPr>
          <p:nvPr>
            <p:ph type="sldNum" sz="quarter" idx="12"/>
          </p:nvPr>
        </p:nvSpPr>
        <p:spPr/>
        <p:txBody>
          <a:bodyPr/>
          <a:lstStyle/>
          <a:p>
            <a:fld id="{062D6987-FB6D-4DB8-81B8-AD0F35E3BB5F}" type="slidenum">
              <a:rPr lang="en-US" smtClean="0"/>
              <a:t>2</a:t>
            </a:fld>
            <a:endParaRPr lang="en-US"/>
          </a:p>
        </p:txBody>
      </p:sp>
    </p:spTree>
    <p:extLst>
      <p:ext uri="{BB962C8B-B14F-4D97-AF65-F5344CB8AC3E}">
        <p14:creationId xmlns:p14="http://schemas.microsoft.com/office/powerpoint/2010/main" val="3937909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9ECD-4C3D-4764-A062-580390A5290F}"/>
              </a:ext>
            </a:extLst>
          </p:cNvPr>
          <p:cNvSpPr>
            <a:spLocks noGrp="1"/>
          </p:cNvSpPr>
          <p:nvPr>
            <p:ph type="title"/>
          </p:nvPr>
        </p:nvSpPr>
        <p:spPr/>
        <p:txBody>
          <a:bodyPr/>
          <a:lstStyle/>
          <a:p>
            <a:r>
              <a:rPr lang="en-US" b="1" i="1" dirty="0">
                <a:latin typeface="Candara" panose="020E0502030303020204" pitchFamily="34" charset="0"/>
              </a:rPr>
              <a:t>“Precious” </a:t>
            </a:r>
            <a:r>
              <a:rPr lang="en-US" b="1" dirty="0">
                <a:latin typeface="Candara" panose="020E0502030303020204" pitchFamily="34" charset="0"/>
              </a:rPr>
              <a:t>Defined</a:t>
            </a:r>
          </a:p>
        </p:txBody>
      </p:sp>
      <p:sp>
        <p:nvSpPr>
          <p:cNvPr id="3" name="Content Placeholder 2">
            <a:extLst>
              <a:ext uri="{FF2B5EF4-FFF2-40B4-BE49-F238E27FC236}">
                <a16:creationId xmlns:a16="http://schemas.microsoft.com/office/drawing/2014/main" id="{0CBC41DA-F9A3-479B-89A2-9237277E5B0E}"/>
              </a:ext>
            </a:extLst>
          </p:cNvPr>
          <p:cNvSpPr>
            <a:spLocks noGrp="1"/>
          </p:cNvSpPr>
          <p:nvPr>
            <p:ph idx="1"/>
          </p:nvPr>
        </p:nvSpPr>
        <p:spPr>
          <a:xfrm>
            <a:off x="838200" y="1612265"/>
            <a:ext cx="10652760" cy="4667250"/>
          </a:xfrm>
        </p:spPr>
        <p:txBody>
          <a:bodyPr>
            <a:normAutofit/>
          </a:bodyPr>
          <a:lstStyle/>
          <a:p>
            <a:pPr marL="0" indent="0">
              <a:buNone/>
            </a:pPr>
            <a:r>
              <a:rPr lang="en-US" sz="3200" b="1" i="1" dirty="0">
                <a:latin typeface="Candara" panose="020E0502030303020204" pitchFamily="34" charset="0"/>
              </a:rPr>
              <a:t>Vine</a:t>
            </a:r>
            <a:r>
              <a:rPr lang="en-US" sz="3200" dirty="0">
                <a:latin typeface="Candara" panose="020E0502030303020204" pitchFamily="34" charset="0"/>
              </a:rPr>
              <a:t> - Adjective - Costly, dear, very expensive (very costly), “of great value, exceeding precious”…in Matthew 26:7</a:t>
            </a:r>
            <a:endParaRPr lang="en-US" sz="3200" b="1" i="1" dirty="0">
              <a:latin typeface="Candara" panose="020E0502030303020204" pitchFamily="34" charset="0"/>
            </a:endParaRPr>
          </a:p>
          <a:p>
            <a:pPr marL="0" indent="0">
              <a:buNone/>
            </a:pPr>
            <a:endParaRPr lang="en-US" sz="1000" b="1" i="1" dirty="0">
              <a:latin typeface="Candara" panose="020E0502030303020204" pitchFamily="34" charset="0"/>
            </a:endParaRPr>
          </a:p>
          <a:p>
            <a:pPr marL="0" indent="0">
              <a:buNone/>
            </a:pPr>
            <a:r>
              <a:rPr lang="en-US" sz="3200" b="1" i="1" dirty="0">
                <a:latin typeface="Candara" panose="020E0502030303020204" pitchFamily="34" charset="0"/>
              </a:rPr>
              <a:t>Strong -</a:t>
            </a:r>
            <a:r>
              <a:rPr lang="en-US" sz="3200" dirty="0">
                <a:latin typeface="Candara" panose="020E0502030303020204" pitchFamily="34" charset="0"/>
              </a:rPr>
              <a:t> # 926 used in Matthew 26:7 - </a:t>
            </a:r>
            <a:r>
              <a:rPr lang="en-US" sz="3200" i="1" dirty="0" err="1">
                <a:latin typeface="Candara" panose="020E0502030303020204" pitchFamily="34" charset="0"/>
              </a:rPr>
              <a:t>barutimos</a:t>
            </a:r>
            <a:r>
              <a:rPr lang="en-US" sz="3200" i="1" dirty="0">
                <a:latin typeface="Candara" panose="020E0502030303020204" pitchFamily="34" charset="0"/>
              </a:rPr>
              <a:t> </a:t>
            </a:r>
            <a:r>
              <a:rPr lang="en-US" sz="3200" dirty="0">
                <a:latin typeface="Candara" panose="020E0502030303020204" pitchFamily="34" charset="0"/>
              </a:rPr>
              <a:t>- highly valuable:--very precious.</a:t>
            </a:r>
          </a:p>
          <a:p>
            <a:pPr lvl="2"/>
            <a:endParaRPr lang="en-US" sz="2400" dirty="0">
              <a:latin typeface="Candara" panose="020E0502030303020204" pitchFamily="34" charset="0"/>
            </a:endParaRPr>
          </a:p>
          <a:p>
            <a:pPr marL="914400" lvl="2" indent="0">
              <a:buNone/>
            </a:pPr>
            <a:endParaRPr lang="en-US" sz="24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9D2361B8-B6B9-4096-B4A7-BCBB5AA31343}"/>
              </a:ext>
            </a:extLst>
          </p:cNvPr>
          <p:cNvSpPr>
            <a:spLocks noGrp="1"/>
          </p:cNvSpPr>
          <p:nvPr>
            <p:ph type="sldNum" sz="quarter" idx="12"/>
          </p:nvPr>
        </p:nvSpPr>
        <p:spPr/>
        <p:txBody>
          <a:bodyPr/>
          <a:lstStyle/>
          <a:p>
            <a:fld id="{062D6987-FB6D-4DB8-81B8-AD0F35E3BB5F}" type="slidenum">
              <a:rPr lang="en-US" smtClean="0"/>
              <a:t>3</a:t>
            </a:fld>
            <a:endParaRPr lang="en-US"/>
          </a:p>
        </p:txBody>
      </p:sp>
    </p:spTree>
    <p:extLst>
      <p:ext uri="{BB962C8B-B14F-4D97-AF65-F5344CB8AC3E}">
        <p14:creationId xmlns:p14="http://schemas.microsoft.com/office/powerpoint/2010/main" val="7314269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9ECD-4C3D-4764-A062-580390A5290F}"/>
              </a:ext>
            </a:extLst>
          </p:cNvPr>
          <p:cNvSpPr>
            <a:spLocks noGrp="1"/>
          </p:cNvSpPr>
          <p:nvPr>
            <p:ph type="title"/>
          </p:nvPr>
        </p:nvSpPr>
        <p:spPr/>
        <p:txBody>
          <a:bodyPr/>
          <a:lstStyle/>
          <a:p>
            <a:r>
              <a:rPr lang="en-US" b="1" i="1" dirty="0">
                <a:latin typeface="Candara" panose="020E0502030303020204" pitchFamily="34" charset="0"/>
              </a:rPr>
              <a:t>“Precious” </a:t>
            </a:r>
            <a:r>
              <a:rPr lang="en-US" b="1" dirty="0">
                <a:latin typeface="Candara" panose="020E0502030303020204" pitchFamily="34" charset="0"/>
              </a:rPr>
              <a:t>Defined</a:t>
            </a:r>
          </a:p>
        </p:txBody>
      </p:sp>
      <p:sp>
        <p:nvSpPr>
          <p:cNvPr id="3" name="Content Placeholder 2">
            <a:extLst>
              <a:ext uri="{FF2B5EF4-FFF2-40B4-BE49-F238E27FC236}">
                <a16:creationId xmlns:a16="http://schemas.microsoft.com/office/drawing/2014/main" id="{0CBC41DA-F9A3-479B-89A2-9237277E5B0E}"/>
              </a:ext>
            </a:extLst>
          </p:cNvPr>
          <p:cNvSpPr>
            <a:spLocks noGrp="1"/>
          </p:cNvSpPr>
          <p:nvPr>
            <p:ph idx="1"/>
          </p:nvPr>
        </p:nvSpPr>
        <p:spPr>
          <a:xfrm>
            <a:off x="838200" y="1612265"/>
            <a:ext cx="11018520" cy="4667250"/>
          </a:xfrm>
        </p:spPr>
        <p:txBody>
          <a:bodyPr>
            <a:normAutofit/>
          </a:bodyPr>
          <a:lstStyle/>
          <a:p>
            <a:pPr marL="514350" indent="-514350">
              <a:buFont typeface="+mj-lt"/>
              <a:buAutoNum type="arabicPeriod"/>
            </a:pPr>
            <a:r>
              <a:rPr lang="en-US" sz="3200" dirty="0">
                <a:latin typeface="Candara" panose="020E0502030303020204" pitchFamily="34" charset="0"/>
              </a:rPr>
              <a:t>of high price or great value; very valuable or costly: </a:t>
            </a:r>
            <a:r>
              <a:rPr lang="en-US" sz="3200" i="1" dirty="0">
                <a:latin typeface="Candara" panose="020E0502030303020204" pitchFamily="34" charset="0"/>
              </a:rPr>
              <a:t>precious metals</a:t>
            </a:r>
          </a:p>
          <a:p>
            <a:pPr marL="514350" indent="-514350">
              <a:buFont typeface="+mj-lt"/>
              <a:buAutoNum type="arabicPeriod"/>
            </a:pPr>
            <a:r>
              <a:rPr lang="en-US" sz="3200" dirty="0">
                <a:latin typeface="Candara" panose="020E0502030303020204" pitchFamily="34" charset="0"/>
              </a:rPr>
              <a:t>highly esteemed for some spiritual, nonmaterial, or moral quality: </a:t>
            </a:r>
            <a:r>
              <a:rPr lang="en-US" sz="3200" i="1" dirty="0">
                <a:latin typeface="Candara" panose="020E0502030303020204" pitchFamily="34" charset="0"/>
              </a:rPr>
              <a:t>precious memories</a:t>
            </a:r>
          </a:p>
          <a:p>
            <a:pPr marL="514350" indent="-514350">
              <a:buFont typeface="+mj-lt"/>
              <a:buAutoNum type="arabicPeriod"/>
            </a:pPr>
            <a:r>
              <a:rPr lang="en-US" sz="3200" dirty="0">
                <a:latin typeface="Candara" panose="020E0502030303020204" pitchFamily="34" charset="0"/>
              </a:rPr>
              <a:t>dear; beloved: </a:t>
            </a:r>
            <a:r>
              <a:rPr lang="en-US" sz="3200" i="1" dirty="0">
                <a:latin typeface="Candara" panose="020E0502030303020204" pitchFamily="34" charset="0"/>
              </a:rPr>
              <a:t>a precious child</a:t>
            </a:r>
            <a:endParaRPr lang="en-US" sz="3200" dirty="0">
              <a:latin typeface="Candara" panose="020E0502030303020204" pitchFamily="34" charset="0"/>
            </a:endParaRPr>
          </a:p>
          <a:p>
            <a:pPr marL="514350" indent="-514350">
              <a:buFont typeface="+mj-lt"/>
              <a:buAutoNum type="arabicPeriod"/>
            </a:pPr>
            <a:r>
              <a:rPr lang="en-US" sz="3200" dirty="0">
                <a:latin typeface="Candara" panose="020E0502030303020204" pitchFamily="34" charset="0"/>
              </a:rPr>
              <a:t>affectedly or excessively delicate, refined, or nice: </a:t>
            </a:r>
            <a:r>
              <a:rPr lang="en-US" sz="3200" i="1" dirty="0">
                <a:latin typeface="Candara" panose="020E0502030303020204" pitchFamily="34" charset="0"/>
              </a:rPr>
              <a:t>precious manners</a:t>
            </a:r>
          </a:p>
          <a:p>
            <a:pPr marL="0" indent="0">
              <a:buNone/>
            </a:pPr>
            <a:endParaRPr lang="en-US" sz="1200" i="1" dirty="0">
              <a:latin typeface="Candara" panose="020E0502030303020204" pitchFamily="34" charset="0"/>
            </a:endParaRPr>
          </a:p>
          <a:p>
            <a:pPr lvl="1">
              <a:buFont typeface="Wingdings" panose="05000000000000000000" pitchFamily="2" charset="2"/>
              <a:buChar char="§"/>
            </a:pPr>
            <a:r>
              <a:rPr lang="en-US" b="1" i="1" dirty="0">
                <a:latin typeface="Candara" panose="020E0502030303020204" pitchFamily="34" charset="0"/>
              </a:rPr>
              <a:t>Dictionary.com</a:t>
            </a:r>
          </a:p>
          <a:p>
            <a:endParaRPr lang="en-US" dirty="0"/>
          </a:p>
        </p:txBody>
      </p:sp>
      <p:sp>
        <p:nvSpPr>
          <p:cNvPr id="4" name="Slide Number Placeholder 3">
            <a:extLst>
              <a:ext uri="{FF2B5EF4-FFF2-40B4-BE49-F238E27FC236}">
                <a16:creationId xmlns:a16="http://schemas.microsoft.com/office/drawing/2014/main" id="{EE34CC16-1A60-4928-91F0-C5485A133778}"/>
              </a:ext>
            </a:extLst>
          </p:cNvPr>
          <p:cNvSpPr>
            <a:spLocks noGrp="1"/>
          </p:cNvSpPr>
          <p:nvPr>
            <p:ph type="sldNum" sz="quarter" idx="12"/>
          </p:nvPr>
        </p:nvSpPr>
        <p:spPr/>
        <p:txBody>
          <a:bodyPr/>
          <a:lstStyle/>
          <a:p>
            <a:fld id="{062D6987-FB6D-4DB8-81B8-AD0F35E3BB5F}" type="slidenum">
              <a:rPr lang="en-US" smtClean="0"/>
              <a:t>4</a:t>
            </a:fld>
            <a:endParaRPr lang="en-US"/>
          </a:p>
        </p:txBody>
      </p:sp>
    </p:spTree>
    <p:extLst>
      <p:ext uri="{BB962C8B-B14F-4D97-AF65-F5344CB8AC3E}">
        <p14:creationId xmlns:p14="http://schemas.microsoft.com/office/powerpoint/2010/main" val="1961891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25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1894-19B2-45E6-8B6D-6C4D4D4275D2}"/>
              </a:ext>
            </a:extLst>
          </p:cNvPr>
          <p:cNvSpPr>
            <a:spLocks noGrp="1"/>
          </p:cNvSpPr>
          <p:nvPr>
            <p:ph type="title"/>
          </p:nvPr>
        </p:nvSpPr>
        <p:spPr/>
        <p:txBody>
          <a:bodyPr/>
          <a:lstStyle/>
          <a:p>
            <a:r>
              <a:rPr lang="en-US"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61BF3309-851E-45F7-B006-D2BC3FB419DB}"/>
              </a:ext>
            </a:extLst>
          </p:cNvPr>
          <p:cNvSpPr>
            <a:spLocks noGrp="1"/>
          </p:cNvSpPr>
          <p:nvPr>
            <p:ph idx="1"/>
          </p:nvPr>
        </p:nvSpPr>
        <p:spPr>
          <a:xfrm>
            <a:off x="838200" y="1605281"/>
            <a:ext cx="11038840" cy="4236720"/>
          </a:xfrm>
        </p:spPr>
        <p:txBody>
          <a:bodyPr>
            <a:normAutofit lnSpcReduction="10000"/>
          </a:bodyPr>
          <a:lstStyle/>
          <a:p>
            <a:pPr>
              <a:buFont typeface="Wingdings" panose="05000000000000000000" pitchFamily="2" charset="2"/>
              <a:buChar char="§"/>
            </a:pPr>
            <a:r>
              <a:rPr lang="en-US" sz="3200" dirty="0">
                <a:latin typeface="Candara" panose="020E0502030303020204" pitchFamily="34" charset="0"/>
              </a:rPr>
              <a:t>The word </a:t>
            </a:r>
            <a:r>
              <a:rPr lang="en-US" sz="3200" b="1" i="1" dirty="0">
                <a:latin typeface="Candara" panose="020E0502030303020204" pitchFamily="34" charset="0"/>
              </a:rPr>
              <a:t>“precious” </a:t>
            </a:r>
            <a:r>
              <a:rPr lang="en-US" sz="3200" dirty="0">
                <a:latin typeface="Candara" panose="020E0502030303020204" pitchFamily="34" charset="0"/>
              </a:rPr>
              <a:t>found at least 76 times on scripture</a:t>
            </a:r>
          </a:p>
          <a:p>
            <a:pPr>
              <a:buFont typeface="Wingdings" panose="05000000000000000000" pitchFamily="2" charset="2"/>
              <a:buChar char="§"/>
            </a:pPr>
            <a:r>
              <a:rPr lang="en-US" sz="3200" dirty="0">
                <a:latin typeface="Candara" panose="020E0502030303020204" pitchFamily="34" charset="0"/>
              </a:rPr>
              <a:t>In our text, the monetary value of the ointment was considered </a:t>
            </a:r>
            <a:r>
              <a:rPr lang="en-US" sz="3200" b="1" i="1" dirty="0">
                <a:latin typeface="Candara" panose="020E0502030303020204" pitchFamily="34" charset="0"/>
              </a:rPr>
              <a:t>“very precious”</a:t>
            </a:r>
          </a:p>
          <a:p>
            <a:pPr lvl="1">
              <a:buFont typeface="Wingdings" panose="05000000000000000000" pitchFamily="2" charset="2"/>
              <a:buChar char="§"/>
            </a:pPr>
            <a:r>
              <a:rPr lang="en-US" sz="2800" dirty="0">
                <a:latin typeface="Candara" panose="020E0502030303020204" pitchFamily="34" charset="0"/>
              </a:rPr>
              <a:t>The disciples did not realize the precious service of the woman who anointed Jesus</a:t>
            </a:r>
          </a:p>
          <a:p>
            <a:pPr lvl="1">
              <a:buFont typeface="Wingdings" panose="05000000000000000000" pitchFamily="2" charset="2"/>
              <a:buChar char="§"/>
            </a:pPr>
            <a:r>
              <a:rPr lang="en-US" sz="2800" dirty="0">
                <a:latin typeface="Candara" panose="020E0502030303020204" pitchFamily="34" charset="0"/>
              </a:rPr>
              <a:t>They were focused on the physical</a:t>
            </a:r>
          </a:p>
          <a:p>
            <a:pPr lvl="2">
              <a:buFont typeface="Wingdings" panose="05000000000000000000" pitchFamily="2" charset="2"/>
              <a:buChar char="§"/>
            </a:pPr>
            <a:r>
              <a:rPr lang="en-US" sz="2400" dirty="0">
                <a:latin typeface="Candara" panose="020E0502030303020204" pitchFamily="34" charset="0"/>
              </a:rPr>
              <a:t>Like those Paul spoke of - 1 Corinthians 1:19-31</a:t>
            </a:r>
          </a:p>
          <a:p>
            <a:pPr>
              <a:buFont typeface="Wingdings" panose="05000000000000000000" pitchFamily="2" charset="2"/>
              <a:buChar char="§"/>
            </a:pPr>
            <a:r>
              <a:rPr lang="en-US" dirty="0">
                <a:latin typeface="Candara" panose="020E0502030303020204" pitchFamily="34" charset="0"/>
              </a:rPr>
              <a:t> </a:t>
            </a:r>
            <a:r>
              <a:rPr lang="en-US" sz="3200" dirty="0">
                <a:latin typeface="Candara" panose="020E0502030303020204" pitchFamily="34" charset="0"/>
              </a:rPr>
              <a:t>In this lesson we will study some of the usages of this word in the scriptures</a:t>
            </a:r>
          </a:p>
          <a:p>
            <a:endParaRPr lang="en-US" dirty="0"/>
          </a:p>
        </p:txBody>
      </p:sp>
      <p:sp>
        <p:nvSpPr>
          <p:cNvPr id="4" name="TextBox 3">
            <a:extLst>
              <a:ext uri="{FF2B5EF4-FFF2-40B4-BE49-F238E27FC236}">
                <a16:creationId xmlns:a16="http://schemas.microsoft.com/office/drawing/2014/main" id="{D473C847-FF32-40FF-A6C5-6985B9BEA0F6}"/>
              </a:ext>
            </a:extLst>
          </p:cNvPr>
          <p:cNvSpPr txBox="1"/>
          <p:nvPr/>
        </p:nvSpPr>
        <p:spPr>
          <a:xfrm>
            <a:off x="2501900" y="5661878"/>
            <a:ext cx="7188200" cy="830997"/>
          </a:xfrm>
          <a:prstGeom prst="rect">
            <a:avLst/>
          </a:prstGeom>
          <a:solidFill>
            <a:schemeClr val="accent2">
              <a:lumMod val="75000"/>
            </a:schemeClr>
          </a:solidFill>
        </p:spPr>
        <p:txBody>
          <a:bodyPr wrap="square" rtlCol="0">
            <a:spAutoFit/>
          </a:bodyPr>
          <a:lstStyle/>
          <a:p>
            <a:pPr algn="ctr"/>
            <a:r>
              <a:rPr lang="en-US" sz="4800" b="1" dirty="0">
                <a:solidFill>
                  <a:schemeClr val="bg1"/>
                </a:solidFill>
                <a:latin typeface="Candara" panose="020E0502030303020204" pitchFamily="34" charset="0"/>
              </a:rPr>
              <a:t>What is </a:t>
            </a:r>
            <a:r>
              <a:rPr lang="en-US" sz="4800" b="1" i="1" dirty="0">
                <a:solidFill>
                  <a:schemeClr val="bg1"/>
                </a:solidFill>
                <a:latin typeface="Candara" panose="020E0502030303020204" pitchFamily="34" charset="0"/>
              </a:rPr>
              <a:t>PRECIOUS</a:t>
            </a:r>
            <a:r>
              <a:rPr lang="en-US" sz="4800" b="1" dirty="0">
                <a:solidFill>
                  <a:schemeClr val="bg1"/>
                </a:solidFill>
                <a:latin typeface="Candara" panose="020E0502030303020204" pitchFamily="34" charset="0"/>
              </a:rPr>
              <a:t> To You?</a:t>
            </a:r>
          </a:p>
        </p:txBody>
      </p:sp>
      <p:sp>
        <p:nvSpPr>
          <p:cNvPr id="5" name="Slide Number Placeholder 4">
            <a:extLst>
              <a:ext uri="{FF2B5EF4-FFF2-40B4-BE49-F238E27FC236}">
                <a16:creationId xmlns:a16="http://schemas.microsoft.com/office/drawing/2014/main" id="{97446FCB-F0CA-496E-B178-A3C0FA9F022B}"/>
              </a:ext>
            </a:extLst>
          </p:cNvPr>
          <p:cNvSpPr>
            <a:spLocks noGrp="1"/>
          </p:cNvSpPr>
          <p:nvPr>
            <p:ph type="sldNum" sz="quarter" idx="12"/>
          </p:nvPr>
        </p:nvSpPr>
        <p:spPr/>
        <p:txBody>
          <a:bodyPr/>
          <a:lstStyle/>
          <a:p>
            <a:fld id="{062D6987-FB6D-4DB8-81B8-AD0F35E3BB5F}" type="slidenum">
              <a:rPr lang="en-US" smtClean="0"/>
              <a:t>5</a:t>
            </a:fld>
            <a:endParaRPr lang="en-US"/>
          </a:p>
        </p:txBody>
      </p:sp>
    </p:spTree>
    <p:extLst>
      <p:ext uri="{BB962C8B-B14F-4D97-AF65-F5344CB8AC3E}">
        <p14:creationId xmlns:p14="http://schemas.microsoft.com/office/powerpoint/2010/main" val="425737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2250" fill="hold"/>
                                        <p:tgtEl>
                                          <p:spTgt spid="4"/>
                                        </p:tgtEl>
                                        <p:attrNameLst>
                                          <p:attrName>ppt_w</p:attrName>
                                        </p:attrNameLst>
                                      </p:cBhvr>
                                      <p:tavLst>
                                        <p:tav tm="0">
                                          <p:val>
                                            <p:fltVal val="0"/>
                                          </p:val>
                                        </p:tav>
                                        <p:tav tm="100000">
                                          <p:val>
                                            <p:strVal val="#ppt_w"/>
                                          </p:val>
                                        </p:tav>
                                      </p:tavLst>
                                    </p:anim>
                                    <p:anim calcmode="lin" valueType="num">
                                      <p:cBhvr>
                                        <p:cTn id="38" dur="2250" fill="hold"/>
                                        <p:tgtEl>
                                          <p:spTgt spid="4"/>
                                        </p:tgtEl>
                                        <p:attrNameLst>
                                          <p:attrName>ppt_h</p:attrName>
                                        </p:attrNameLst>
                                      </p:cBhvr>
                                      <p:tavLst>
                                        <p:tav tm="0">
                                          <p:val>
                                            <p:fltVal val="0"/>
                                          </p:val>
                                        </p:tav>
                                        <p:tav tm="100000">
                                          <p:val>
                                            <p:strVal val="#ppt_h"/>
                                          </p:val>
                                        </p:tav>
                                      </p:tavLst>
                                    </p:anim>
                                    <p:animEffect transition="in" filter="fade">
                                      <p:cBhvr>
                                        <p:cTn id="39"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The Word Of The Lord </a:t>
            </a:r>
            <a:r>
              <a:rPr lang="en-US" sz="2800" dirty="0">
                <a:latin typeface="Candara" panose="020E0502030303020204" pitchFamily="34" charset="0"/>
              </a:rPr>
              <a:t>- 1 Samuel 3:1</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57450" y="1604063"/>
            <a:ext cx="10515600" cy="1992079"/>
          </a:xfrm>
        </p:spPr>
        <p:txBody>
          <a:bodyPr>
            <a:normAutofit/>
          </a:bodyPr>
          <a:lstStyle/>
          <a:p>
            <a:pPr marL="0" indent="0">
              <a:buNone/>
            </a:pPr>
            <a:r>
              <a:rPr lang="en-US" sz="3200" b="1" i="1" dirty="0">
                <a:latin typeface="Candara" panose="020E0502030303020204" pitchFamily="34" charset="0"/>
              </a:rPr>
              <a:t>“…And the word of the LORD was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in those days…”</a:t>
            </a:r>
          </a:p>
          <a:p>
            <a:pPr>
              <a:buFont typeface="Wingdings" panose="05000000000000000000" pitchFamily="2" charset="2"/>
              <a:buChar char="§"/>
            </a:pPr>
            <a:r>
              <a:rPr lang="en-US" dirty="0">
                <a:latin typeface="Candara" panose="020E0502030303020204" pitchFamily="34" charset="0"/>
              </a:rPr>
              <a:t>God did not communicate much with Israel in the days of Ely’s wicked sons, which made God’s word </a:t>
            </a:r>
            <a:r>
              <a:rPr lang="en-US" b="1" i="1" dirty="0">
                <a:latin typeface="Candara" panose="020E0502030303020204" pitchFamily="34" charset="0"/>
              </a:rPr>
              <a:t>precious</a:t>
            </a:r>
          </a:p>
          <a:p>
            <a:pPr>
              <a:buFont typeface="Wingdings" panose="05000000000000000000" pitchFamily="2" charset="2"/>
              <a:buChar char="§"/>
            </a:pPr>
            <a:r>
              <a:rPr lang="en-US" dirty="0">
                <a:latin typeface="Candara" panose="020E0502030303020204" pitchFamily="34" charset="0"/>
              </a:rPr>
              <a:t>God’s </a:t>
            </a:r>
            <a:r>
              <a:rPr lang="en-US" b="1" dirty="0">
                <a:latin typeface="Candara" panose="020E0502030303020204" pitchFamily="34" charset="0"/>
              </a:rPr>
              <a:t>Word</a:t>
            </a:r>
            <a:r>
              <a:rPr lang="en-US" dirty="0">
                <a:latin typeface="Candara" panose="020E0502030303020204" pitchFamily="34" charset="0"/>
              </a:rPr>
              <a:t> is </a:t>
            </a:r>
            <a:r>
              <a:rPr lang="en-US" b="1" i="1" dirty="0">
                <a:latin typeface="Candara" panose="020E0502030303020204" pitchFamily="34" charset="0"/>
              </a:rPr>
              <a:t>precious</a:t>
            </a:r>
            <a:r>
              <a:rPr lang="en-US" dirty="0">
                <a:latin typeface="Candara" panose="020E0502030303020204" pitchFamily="34" charset="0"/>
              </a:rPr>
              <a:t> because IT…</a:t>
            </a:r>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D3048D3C-2D49-4EF1-94BE-6A3472379A16}"/>
              </a:ext>
            </a:extLst>
          </p:cNvPr>
          <p:cNvSpPr txBox="1"/>
          <p:nvPr/>
        </p:nvSpPr>
        <p:spPr>
          <a:xfrm>
            <a:off x="4307841" y="3585484"/>
            <a:ext cx="6207760" cy="3108543"/>
          </a:xfrm>
          <a:prstGeom prst="rect">
            <a:avLst/>
          </a:prstGeom>
          <a:solidFill>
            <a:schemeClr val="accent2">
              <a:lumMod val="20000"/>
              <a:lumOff val="80000"/>
            </a:schemeClr>
          </a:solidFill>
        </p:spPr>
        <p:txBody>
          <a:bodyPr wrap="square" rtlCol="0">
            <a:spAutoFit/>
          </a:bodyPr>
          <a:lstStyle/>
          <a:p>
            <a:pPr marL="457200" indent="-457200">
              <a:buFont typeface="Wingdings" panose="05000000000000000000" pitchFamily="2" charset="2"/>
              <a:buChar char="§"/>
            </a:pPr>
            <a:r>
              <a:rPr lang="en-US" sz="2800" dirty="0">
                <a:latin typeface="Candara" panose="020E0502030303020204" pitchFamily="34" charset="0"/>
              </a:rPr>
              <a:t>Builds us up - Acts 20:32</a:t>
            </a:r>
          </a:p>
          <a:p>
            <a:pPr marL="457200" indent="-457200">
              <a:buFont typeface="Wingdings" panose="05000000000000000000" pitchFamily="2" charset="2"/>
              <a:buChar char="§"/>
            </a:pPr>
            <a:r>
              <a:rPr lang="en-US" sz="2800" dirty="0">
                <a:latin typeface="Candara" panose="020E0502030303020204" pitchFamily="34" charset="0"/>
              </a:rPr>
              <a:t>Produces faith - Romans 10:17</a:t>
            </a:r>
          </a:p>
          <a:p>
            <a:pPr marL="457200" indent="-457200">
              <a:buFont typeface="Wingdings" panose="05000000000000000000" pitchFamily="2" charset="2"/>
              <a:buChar char="§"/>
            </a:pPr>
            <a:r>
              <a:rPr lang="en-US" sz="2800" dirty="0">
                <a:latin typeface="Candara" panose="020E0502030303020204" pitchFamily="34" charset="0"/>
              </a:rPr>
              <a:t>Reconciles - 2 Corinthians 5:18-19</a:t>
            </a:r>
          </a:p>
          <a:p>
            <a:pPr marL="457200" indent="-457200">
              <a:buFont typeface="Wingdings" panose="05000000000000000000" pitchFamily="2" charset="2"/>
              <a:buChar char="§"/>
            </a:pPr>
            <a:r>
              <a:rPr lang="en-US" sz="2800" dirty="0">
                <a:latin typeface="Candara" panose="020E0502030303020204" pitchFamily="34" charset="0"/>
              </a:rPr>
              <a:t>Sanctifies &amp; cleanses - Ephesians 5:26</a:t>
            </a:r>
          </a:p>
          <a:p>
            <a:pPr marL="457200" indent="-457200">
              <a:buFont typeface="Wingdings" panose="05000000000000000000" pitchFamily="2" charset="2"/>
              <a:buChar char="§"/>
            </a:pPr>
            <a:r>
              <a:rPr lang="en-US" sz="2800" dirty="0">
                <a:latin typeface="Candara" panose="020E0502030303020204" pitchFamily="34" charset="0"/>
              </a:rPr>
              <a:t>Begets - James 1:18</a:t>
            </a:r>
          </a:p>
          <a:p>
            <a:pPr marL="457200" indent="-457200">
              <a:buFont typeface="Wingdings" panose="05000000000000000000" pitchFamily="2" charset="2"/>
              <a:buChar char="§"/>
            </a:pPr>
            <a:r>
              <a:rPr lang="en-US" sz="2800" dirty="0">
                <a:latin typeface="Candara" panose="020E0502030303020204" pitchFamily="34" charset="0"/>
              </a:rPr>
              <a:t>Saves the soul - James 1:21</a:t>
            </a:r>
          </a:p>
          <a:p>
            <a:pPr marL="457200" indent="-457200">
              <a:buFont typeface="Wingdings" panose="05000000000000000000" pitchFamily="2" charset="2"/>
              <a:buChar char="§"/>
            </a:pPr>
            <a:r>
              <a:rPr lang="en-US" sz="2800" dirty="0">
                <a:latin typeface="Candara" panose="020E0502030303020204" pitchFamily="34" charset="0"/>
              </a:rPr>
              <a:t>Causes growth - 1 Peter 2:2</a:t>
            </a:r>
            <a:endParaRPr lang="en-US" sz="2800" b="1" i="1" dirty="0">
              <a:latin typeface="Candara" panose="020E0502030303020204" pitchFamily="34" charset="0"/>
            </a:endParaRPr>
          </a:p>
        </p:txBody>
      </p:sp>
      <p:pic>
        <p:nvPicPr>
          <p:cNvPr id="11" name="Picture 2" descr="http://www.kingjamesbibleonline.org/images/king-james-bible.png">
            <a:extLst>
              <a:ext uri="{FF2B5EF4-FFF2-40B4-BE49-F238E27FC236}">
                <a16:creationId xmlns:a16="http://schemas.microsoft.com/office/drawing/2014/main" id="{1D766C7B-D634-4C75-B888-3CACD46A26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6453" y="4170081"/>
            <a:ext cx="3275369" cy="16900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4B13EBF5-1934-44D6-8848-306DC2E6A617}"/>
              </a:ext>
            </a:extLst>
          </p:cNvPr>
          <p:cNvSpPr>
            <a:spLocks noGrp="1"/>
          </p:cNvSpPr>
          <p:nvPr>
            <p:ph type="sldNum" sz="quarter" idx="12"/>
          </p:nvPr>
        </p:nvSpPr>
        <p:spPr/>
        <p:txBody>
          <a:bodyPr/>
          <a:lstStyle/>
          <a:p>
            <a:fld id="{062D6987-FB6D-4DB8-81B8-AD0F35E3BB5F}" type="slidenum">
              <a:rPr lang="en-US" smtClean="0"/>
              <a:t>6</a:t>
            </a:fld>
            <a:endParaRPr lang="en-US"/>
          </a:p>
        </p:txBody>
      </p:sp>
    </p:spTree>
    <p:extLst>
      <p:ext uri="{BB962C8B-B14F-4D97-AF65-F5344CB8AC3E}">
        <p14:creationId xmlns:p14="http://schemas.microsoft.com/office/powerpoint/2010/main" val="4990834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par>
                          <p:cTn id="23" fill="hold">
                            <p:stCondLst>
                              <p:cond delay="1250"/>
                            </p:stCondLst>
                            <p:childTnLst>
                              <p:par>
                                <p:cTn id="24" presetID="10"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2000"/>
                                        <p:tgtEl>
                                          <p:spTgt spid="11"/>
                                        </p:tgtEl>
                                      </p:cBhvr>
                                    </p:animEffect>
                                  </p:childTnLst>
                                </p:cTn>
                              </p:par>
                            </p:childTnLst>
                          </p:cTn>
                        </p:par>
                        <p:par>
                          <p:cTn id="27" fill="hold">
                            <p:stCondLst>
                              <p:cond delay="3250"/>
                            </p:stCondLst>
                            <p:childTnLst>
                              <p:par>
                                <p:cTn id="28" presetID="10"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250"/>
                                        <p:tgtEl>
                                          <p:spTgt spid="10"/>
                                        </p:tgtEl>
                                      </p:cBhvr>
                                    </p:animEffect>
                                  </p:childTnLst>
                                </p:cTn>
                              </p:par>
                            </p:childTnLst>
                          </p:cTn>
                        </p:par>
                        <p:par>
                          <p:cTn id="31" fill="hold">
                            <p:stCondLst>
                              <p:cond delay="4500"/>
                            </p:stCondLst>
                            <p:childTnLst>
                              <p:par>
                                <p:cTn id="32" presetID="10" presetClass="entr" presetSubtype="0" fill="hold" nodeType="after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fade">
                                      <p:cBhvr>
                                        <p:cTn id="34" dur="1250"/>
                                        <p:tgtEl>
                                          <p:spTgt spid="1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animEffect transition="in" filter="fade">
                                      <p:cBhvr>
                                        <p:cTn id="39" dur="1250"/>
                                        <p:tgtEl>
                                          <p:spTgt spid="10">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2" end="2"/>
                                            </p:txEl>
                                          </p:spTgt>
                                        </p:tgtEl>
                                        <p:attrNameLst>
                                          <p:attrName>style.visibility</p:attrName>
                                        </p:attrNameLst>
                                      </p:cBhvr>
                                      <p:to>
                                        <p:strVal val="visible"/>
                                      </p:to>
                                    </p:set>
                                    <p:animEffect transition="in" filter="fade">
                                      <p:cBhvr>
                                        <p:cTn id="44" dur="1250"/>
                                        <p:tgtEl>
                                          <p:spTgt spid="10">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xEl>
                                              <p:pRg st="3" end="3"/>
                                            </p:txEl>
                                          </p:spTgt>
                                        </p:tgtEl>
                                        <p:attrNameLst>
                                          <p:attrName>style.visibility</p:attrName>
                                        </p:attrNameLst>
                                      </p:cBhvr>
                                      <p:to>
                                        <p:strVal val="visible"/>
                                      </p:to>
                                    </p:set>
                                    <p:animEffect transition="in" filter="fade">
                                      <p:cBhvr>
                                        <p:cTn id="49" dur="1250"/>
                                        <p:tgtEl>
                                          <p:spTgt spid="10">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0">
                                            <p:txEl>
                                              <p:pRg st="4" end="4"/>
                                            </p:txEl>
                                          </p:spTgt>
                                        </p:tgtEl>
                                        <p:attrNameLst>
                                          <p:attrName>style.visibility</p:attrName>
                                        </p:attrNameLst>
                                      </p:cBhvr>
                                      <p:to>
                                        <p:strVal val="visible"/>
                                      </p:to>
                                    </p:set>
                                    <p:animEffect transition="in" filter="fade">
                                      <p:cBhvr>
                                        <p:cTn id="54" dur="1250"/>
                                        <p:tgtEl>
                                          <p:spTgt spid="10">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
                                            <p:txEl>
                                              <p:pRg st="5" end="5"/>
                                            </p:txEl>
                                          </p:spTgt>
                                        </p:tgtEl>
                                        <p:attrNameLst>
                                          <p:attrName>style.visibility</p:attrName>
                                        </p:attrNameLst>
                                      </p:cBhvr>
                                      <p:to>
                                        <p:strVal val="visible"/>
                                      </p:to>
                                    </p:set>
                                    <p:animEffect transition="in" filter="fade">
                                      <p:cBhvr>
                                        <p:cTn id="59" dur="1250"/>
                                        <p:tgtEl>
                                          <p:spTgt spid="10">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0">
                                            <p:txEl>
                                              <p:pRg st="6" end="6"/>
                                            </p:txEl>
                                          </p:spTgt>
                                        </p:tgtEl>
                                        <p:attrNameLst>
                                          <p:attrName>style.visibility</p:attrName>
                                        </p:attrNameLst>
                                      </p:cBhvr>
                                      <p:to>
                                        <p:strVal val="visible"/>
                                      </p:to>
                                    </p:set>
                                    <p:animEffect transition="in" filter="fade">
                                      <p:cBhvr>
                                        <p:cTn id="64" dur="125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The Seed, The Word Of God </a:t>
            </a:r>
            <a:r>
              <a:rPr lang="en-US" sz="2800" dirty="0">
                <a:latin typeface="Candara" panose="020E0502030303020204" pitchFamily="34" charset="0"/>
              </a:rPr>
              <a:t>- Psalms 126:6</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825624"/>
            <a:ext cx="10947400" cy="4879976"/>
          </a:xfrm>
        </p:spPr>
        <p:txBody>
          <a:bodyPr>
            <a:normAutofit lnSpcReduction="10000"/>
          </a:bodyPr>
          <a:lstStyle/>
          <a:p>
            <a:pPr marL="0" indent="0">
              <a:buNone/>
            </a:pPr>
            <a:r>
              <a:rPr lang="en-US" sz="3500" b="1" i="1" dirty="0">
                <a:latin typeface="Candara" panose="020E0502030303020204" pitchFamily="34" charset="0"/>
              </a:rPr>
              <a:t>“He that </a:t>
            </a:r>
            <a:r>
              <a:rPr lang="en-US" sz="3500" b="1" i="1" dirty="0" err="1">
                <a:latin typeface="Candara" panose="020E0502030303020204" pitchFamily="34" charset="0"/>
              </a:rPr>
              <a:t>goeth</a:t>
            </a:r>
            <a:r>
              <a:rPr lang="en-US" sz="3500" b="1" i="1" dirty="0">
                <a:latin typeface="Candara" panose="020E0502030303020204" pitchFamily="34" charset="0"/>
              </a:rPr>
              <a:t> forth and </a:t>
            </a:r>
            <a:r>
              <a:rPr lang="en-US" sz="3500" b="1" i="1" dirty="0" err="1">
                <a:latin typeface="Candara" panose="020E0502030303020204" pitchFamily="34" charset="0"/>
              </a:rPr>
              <a:t>weepeth</a:t>
            </a:r>
            <a:r>
              <a:rPr lang="en-US" sz="3500" b="1" i="1" dirty="0">
                <a:latin typeface="Candara" panose="020E0502030303020204" pitchFamily="34" charset="0"/>
              </a:rPr>
              <a:t>, bearing </a:t>
            </a:r>
            <a:r>
              <a:rPr lang="en-US" sz="3500" b="1" i="1" dirty="0">
                <a:solidFill>
                  <a:srgbClr val="FF0000"/>
                </a:solidFill>
                <a:latin typeface="Candara" panose="020E0502030303020204" pitchFamily="34" charset="0"/>
              </a:rPr>
              <a:t>precious</a:t>
            </a:r>
            <a:r>
              <a:rPr lang="en-US" sz="3500" b="1" i="1" dirty="0">
                <a:latin typeface="Candara" panose="020E0502030303020204" pitchFamily="34" charset="0"/>
              </a:rPr>
              <a:t> seed, shall doubtless come again with rejoicing, bringing his sheaves with him” </a:t>
            </a:r>
            <a:endParaRPr lang="en-US" sz="3500"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Parable of the Sower</a:t>
            </a:r>
          </a:p>
          <a:p>
            <a:pPr lvl="1">
              <a:buFont typeface="Wingdings" panose="05000000000000000000" pitchFamily="2" charset="2"/>
              <a:buChar char="§"/>
            </a:pPr>
            <a:r>
              <a:rPr lang="en-US" b="1" i="1" dirty="0">
                <a:latin typeface="Candara" panose="020E0502030303020204" pitchFamily="34" charset="0"/>
              </a:rPr>
              <a:t>“Now the parable is this: The seed is the word of God” </a:t>
            </a:r>
            <a:r>
              <a:rPr lang="en-US" dirty="0">
                <a:latin typeface="Candara" panose="020E0502030303020204" pitchFamily="34" charset="0"/>
              </a:rPr>
              <a:t>- Luke 8:11, see vs. 15</a:t>
            </a:r>
          </a:p>
          <a:p>
            <a:pPr>
              <a:buFont typeface="Wingdings" panose="05000000000000000000" pitchFamily="2" charset="2"/>
              <a:buChar char="§"/>
            </a:pPr>
            <a:r>
              <a:rPr lang="en-US" dirty="0">
                <a:latin typeface="Candara" panose="020E0502030303020204" pitchFamily="34" charset="0"/>
              </a:rPr>
              <a:t>This is the most precious seed known to man</a:t>
            </a:r>
          </a:p>
          <a:p>
            <a:pPr>
              <a:buFont typeface="Wingdings" panose="05000000000000000000" pitchFamily="2" charset="2"/>
              <a:buChar char="§"/>
            </a:pPr>
            <a:r>
              <a:rPr lang="en-US" dirty="0">
                <a:latin typeface="Candara" panose="020E0502030303020204" pitchFamily="34" charset="0"/>
              </a:rPr>
              <a:t>It produces - Christians - Children of God</a:t>
            </a:r>
          </a:p>
          <a:p>
            <a:pPr marL="0" indent="0">
              <a:buNone/>
            </a:pPr>
            <a:r>
              <a:rPr lang="en-US" sz="3200" b="1" i="1" dirty="0">
                <a:latin typeface="Candara" panose="020E0502030303020204" pitchFamily="34" charset="0"/>
              </a:rPr>
              <a:t>“Being born again, not of corruptible seed, but of incorruptible, by the word of God, which </a:t>
            </a:r>
            <a:r>
              <a:rPr lang="en-US" sz="3200" b="1" i="1" dirty="0" err="1">
                <a:latin typeface="Candara" panose="020E0502030303020204" pitchFamily="34" charset="0"/>
              </a:rPr>
              <a:t>liveth</a:t>
            </a:r>
            <a:r>
              <a:rPr lang="en-US" sz="3200" b="1" i="1" dirty="0">
                <a:latin typeface="Candara" panose="020E0502030303020204" pitchFamily="34" charset="0"/>
              </a:rPr>
              <a:t> and </a:t>
            </a:r>
            <a:r>
              <a:rPr lang="en-US" sz="3200" b="1" i="1" dirty="0" err="1">
                <a:latin typeface="Candara" panose="020E0502030303020204" pitchFamily="34" charset="0"/>
              </a:rPr>
              <a:t>abideth</a:t>
            </a:r>
            <a:r>
              <a:rPr lang="en-US" sz="3200" b="1" i="1" dirty="0">
                <a:latin typeface="Candara" panose="020E0502030303020204" pitchFamily="34" charset="0"/>
              </a:rPr>
              <a:t> for ever”</a:t>
            </a:r>
          </a:p>
          <a:p>
            <a:pPr lvl="1">
              <a:buFont typeface="Wingdings" panose="05000000000000000000" pitchFamily="2" charset="2"/>
              <a:buChar char="§"/>
            </a:pPr>
            <a:r>
              <a:rPr lang="en-US" sz="2800" dirty="0">
                <a:latin typeface="Candara" panose="020E0502030303020204" pitchFamily="34" charset="0"/>
              </a:rPr>
              <a:t>1 Peter 1:23</a:t>
            </a:r>
          </a:p>
          <a:p>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E8B6AA06-FFCA-48DD-BB24-73A57AAD6FF0}"/>
              </a:ext>
            </a:extLst>
          </p:cNvPr>
          <p:cNvSpPr>
            <a:spLocks noGrp="1"/>
          </p:cNvSpPr>
          <p:nvPr>
            <p:ph type="sldNum" sz="quarter" idx="12"/>
          </p:nvPr>
        </p:nvSpPr>
        <p:spPr/>
        <p:txBody>
          <a:bodyPr/>
          <a:lstStyle/>
          <a:p>
            <a:fld id="{062D6987-FB6D-4DB8-81B8-AD0F35E3BB5F}" type="slidenum">
              <a:rPr lang="en-US" smtClean="0"/>
              <a:t>7</a:t>
            </a:fld>
            <a:endParaRPr lang="en-US"/>
          </a:p>
        </p:txBody>
      </p:sp>
    </p:spTree>
    <p:extLst>
      <p:ext uri="{BB962C8B-B14F-4D97-AF65-F5344CB8AC3E}">
        <p14:creationId xmlns:p14="http://schemas.microsoft.com/office/powerpoint/2010/main" val="3742801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The Death Of His Saints </a:t>
            </a:r>
            <a:r>
              <a:rPr lang="en-US" sz="2800" dirty="0">
                <a:latin typeface="Candara" panose="020E0502030303020204" pitchFamily="34" charset="0"/>
              </a:rPr>
              <a:t>- Psalms 116:15</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5440"/>
            <a:ext cx="10515600" cy="4561523"/>
          </a:xfrm>
        </p:spPr>
        <p:txBody>
          <a:bodyPr/>
          <a:lstStyle/>
          <a:p>
            <a:pPr marL="0" indent="0">
              <a:buNone/>
            </a:pPr>
            <a:r>
              <a:rPr lang="en-US" sz="3200" b="1" i="1" dirty="0">
                <a:latin typeface="Candara" panose="020E0502030303020204" pitchFamily="34" charset="0"/>
              </a:rPr>
              <a:t>“</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in the sight of the Lord is the death of his saints” </a:t>
            </a:r>
            <a:endParaRPr lang="en-US" dirty="0">
              <a:latin typeface="Candara" panose="020E0502030303020204" pitchFamily="34" charset="0"/>
            </a:endParaRPr>
          </a:p>
          <a:p>
            <a:pPr>
              <a:buFont typeface="Wingdings" panose="05000000000000000000" pitchFamily="2" charset="2"/>
              <a:buChar char="§"/>
            </a:pPr>
            <a:r>
              <a:rPr lang="en-US" dirty="0">
                <a:latin typeface="Candara" panose="020E0502030303020204" pitchFamily="34" charset="0"/>
              </a:rPr>
              <a:t>Saints are those sanctified by the word - 1 Corinthians 1:2</a:t>
            </a:r>
          </a:p>
          <a:p>
            <a:pPr>
              <a:buFont typeface="Wingdings" panose="05000000000000000000" pitchFamily="2" charset="2"/>
              <a:buChar char="§"/>
            </a:pPr>
            <a:r>
              <a:rPr lang="en-US" dirty="0">
                <a:latin typeface="Candara" panose="020E0502030303020204" pitchFamily="34" charset="0"/>
              </a:rPr>
              <a:t>We must be </a:t>
            </a:r>
            <a:r>
              <a:rPr lang="en-US" b="1" i="1" dirty="0">
                <a:latin typeface="Candara" panose="020E0502030303020204" pitchFamily="34" charset="0"/>
              </a:rPr>
              <a:t>“in Christ” </a:t>
            </a:r>
            <a:r>
              <a:rPr lang="en-US" dirty="0">
                <a:latin typeface="Candara" panose="020E0502030303020204" pitchFamily="34" charset="0"/>
              </a:rPr>
              <a:t>to be precious when He comes</a:t>
            </a:r>
          </a:p>
          <a:p>
            <a:pPr lvl="1">
              <a:buFont typeface="Wingdings" panose="05000000000000000000" pitchFamily="2" charset="2"/>
              <a:buChar char="§"/>
            </a:pPr>
            <a:r>
              <a:rPr lang="en-US" dirty="0">
                <a:latin typeface="Candara" panose="020E0502030303020204" pitchFamily="34" charset="0"/>
              </a:rPr>
              <a:t>Baptized into Christ - Galatians 3:26-27</a:t>
            </a:r>
          </a:p>
          <a:p>
            <a:pPr lvl="1">
              <a:buFont typeface="Wingdings" panose="05000000000000000000" pitchFamily="2" charset="2"/>
              <a:buChar char="§"/>
            </a:pPr>
            <a:r>
              <a:rPr lang="en-US" dirty="0">
                <a:latin typeface="Candara" panose="020E0502030303020204" pitchFamily="34" charset="0"/>
              </a:rPr>
              <a:t>Paul’s reason for rejoicing - 1 Thessalonians 2:19</a:t>
            </a:r>
          </a:p>
          <a:p>
            <a:pPr lvl="1">
              <a:buFont typeface="Wingdings" panose="05000000000000000000" pitchFamily="2" charset="2"/>
              <a:buChar char="§"/>
            </a:pPr>
            <a:r>
              <a:rPr lang="en-US" dirty="0">
                <a:latin typeface="Candara" panose="020E0502030303020204" pitchFamily="34" charset="0"/>
              </a:rPr>
              <a:t>We must abide in Him with confidence - 1 John 2:28</a:t>
            </a:r>
          </a:p>
          <a:p>
            <a:pPr lvl="1">
              <a:buFont typeface="Wingdings" panose="05000000000000000000" pitchFamily="2" charset="2"/>
              <a:buChar char="§"/>
            </a:pPr>
            <a:r>
              <a:rPr lang="en-US" dirty="0">
                <a:latin typeface="Candara" panose="020E0502030303020204" pitchFamily="34" charset="0"/>
              </a:rPr>
              <a:t>The faithful who die in the Lord are blessed - Revelation 14:13 </a:t>
            </a:r>
          </a:p>
          <a:p>
            <a:pPr marL="457200" lvl="1" indent="0">
              <a:buNone/>
            </a:pPr>
            <a:endParaRPr lang="en-US" dirty="0">
              <a:latin typeface="Candara" panose="020E0502030303020204" pitchFamily="34" charset="0"/>
            </a:endParaRPr>
          </a:p>
          <a:p>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550B09E6-0279-42DB-9E6D-803C81AEA28D}"/>
              </a:ext>
            </a:extLst>
          </p:cNvPr>
          <p:cNvSpPr>
            <a:spLocks noGrp="1"/>
          </p:cNvSpPr>
          <p:nvPr>
            <p:ph type="sldNum" sz="quarter" idx="12"/>
          </p:nvPr>
        </p:nvSpPr>
        <p:spPr/>
        <p:txBody>
          <a:bodyPr/>
          <a:lstStyle/>
          <a:p>
            <a:fld id="{062D6987-FB6D-4DB8-81B8-AD0F35E3BB5F}" type="slidenum">
              <a:rPr lang="en-US" smtClean="0"/>
              <a:t>8</a:t>
            </a:fld>
            <a:endParaRPr lang="en-US"/>
          </a:p>
        </p:txBody>
      </p:sp>
    </p:spTree>
    <p:extLst>
      <p:ext uri="{BB962C8B-B14F-4D97-AF65-F5344CB8AC3E}">
        <p14:creationId xmlns:p14="http://schemas.microsoft.com/office/powerpoint/2010/main" val="3839843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D33A-60E9-499B-9464-1F9EF55B3ADC}"/>
              </a:ext>
            </a:extLst>
          </p:cNvPr>
          <p:cNvSpPr>
            <a:spLocks noGrp="1"/>
          </p:cNvSpPr>
          <p:nvPr>
            <p:ph type="title"/>
          </p:nvPr>
        </p:nvSpPr>
        <p:spPr/>
        <p:txBody>
          <a:bodyPr/>
          <a:lstStyle/>
          <a:p>
            <a:r>
              <a:rPr lang="en-US" b="1" dirty="0">
                <a:latin typeface="Candara" panose="020E0502030303020204" pitchFamily="34" charset="0"/>
              </a:rPr>
              <a:t>Unity </a:t>
            </a:r>
            <a:r>
              <a:rPr lang="en-US" sz="2800" dirty="0">
                <a:latin typeface="Candara" panose="020E0502030303020204" pitchFamily="34" charset="0"/>
              </a:rPr>
              <a:t>- Psalms 133:1-2</a:t>
            </a:r>
          </a:p>
        </p:txBody>
      </p:sp>
      <p:sp>
        <p:nvSpPr>
          <p:cNvPr id="3" name="Content Placeholder 2">
            <a:extLst>
              <a:ext uri="{FF2B5EF4-FFF2-40B4-BE49-F238E27FC236}">
                <a16:creationId xmlns:a16="http://schemas.microsoft.com/office/drawing/2014/main" id="{547281DA-0C6A-441B-91C2-03B2AAA69658}"/>
              </a:ext>
            </a:extLst>
          </p:cNvPr>
          <p:cNvSpPr>
            <a:spLocks noGrp="1"/>
          </p:cNvSpPr>
          <p:nvPr>
            <p:ph idx="1"/>
          </p:nvPr>
        </p:nvSpPr>
        <p:spPr>
          <a:xfrm>
            <a:off x="838200" y="1612265"/>
            <a:ext cx="10988040" cy="4667250"/>
          </a:xfrm>
        </p:spPr>
        <p:txBody>
          <a:bodyPr>
            <a:normAutofit lnSpcReduction="10000"/>
          </a:bodyPr>
          <a:lstStyle/>
          <a:p>
            <a:pPr marL="0" indent="0">
              <a:buNone/>
            </a:pPr>
            <a:r>
              <a:rPr lang="en-US" sz="3200" b="1" i="1" dirty="0">
                <a:latin typeface="Candara" panose="020E0502030303020204" pitchFamily="34" charset="0"/>
              </a:rPr>
              <a:t>“Behold, how good and how pleasant it is for brethren to dwell together in unity! It is like the </a:t>
            </a:r>
            <a:r>
              <a:rPr lang="en-US" sz="3200" b="1" i="1" dirty="0">
                <a:solidFill>
                  <a:srgbClr val="FF0000"/>
                </a:solidFill>
                <a:latin typeface="Candara" panose="020E0502030303020204" pitchFamily="34" charset="0"/>
              </a:rPr>
              <a:t>precious</a:t>
            </a:r>
            <a:r>
              <a:rPr lang="en-US" sz="3200" b="1" i="1" dirty="0">
                <a:latin typeface="Candara" panose="020E0502030303020204" pitchFamily="34" charset="0"/>
              </a:rPr>
              <a:t> ointment upon the head, that ran down upon the beard, even Aaron’s beard: that went down to the skirts of his garments”</a:t>
            </a:r>
          </a:p>
          <a:p>
            <a:pPr>
              <a:buFont typeface="Wingdings" panose="05000000000000000000" pitchFamily="2" charset="2"/>
              <a:buChar char="§"/>
            </a:pPr>
            <a:r>
              <a:rPr lang="en-US" sz="3000" dirty="0">
                <a:latin typeface="Candara" panose="020E0502030303020204" pitchFamily="34" charset="0"/>
              </a:rPr>
              <a:t>Unity is good and precious as opposed to division</a:t>
            </a:r>
          </a:p>
          <a:p>
            <a:pPr>
              <a:buFont typeface="Wingdings" panose="05000000000000000000" pitchFamily="2" charset="2"/>
              <a:buChar char="§"/>
            </a:pPr>
            <a:r>
              <a:rPr lang="en-US" dirty="0">
                <a:latin typeface="Candara" panose="020E0502030303020204" pitchFamily="34" charset="0"/>
              </a:rPr>
              <a:t>Palmist held unity in high regard</a:t>
            </a:r>
          </a:p>
          <a:p>
            <a:pPr>
              <a:buFont typeface="Wingdings" panose="05000000000000000000" pitchFamily="2" charset="2"/>
              <a:buChar char="§"/>
            </a:pPr>
            <a:r>
              <a:rPr lang="en-US" dirty="0">
                <a:latin typeface="Candara" panose="020E0502030303020204" pitchFamily="34" charset="0"/>
              </a:rPr>
              <a:t>Jesus prayed for unity in Truth - John 17:17, 20-21</a:t>
            </a:r>
          </a:p>
          <a:p>
            <a:pPr>
              <a:buFont typeface="Wingdings" panose="05000000000000000000" pitchFamily="2" charset="2"/>
              <a:buChar char="§"/>
            </a:pPr>
            <a:r>
              <a:rPr lang="en-US" dirty="0">
                <a:latin typeface="Candara" panose="020E0502030303020204" pitchFamily="34" charset="0"/>
              </a:rPr>
              <a:t>The apostles taught the need for unity and commanded it</a:t>
            </a:r>
          </a:p>
          <a:p>
            <a:pPr lvl="1">
              <a:buFont typeface="Wingdings" panose="05000000000000000000" pitchFamily="2" charset="2"/>
              <a:buChar char="§"/>
            </a:pPr>
            <a:r>
              <a:rPr lang="en-US" dirty="0">
                <a:latin typeface="Candara" panose="020E0502030303020204" pitchFamily="34" charset="0"/>
              </a:rPr>
              <a:t>1 Corinthians 1:10; Ephesians 4:1-3; 1 Peter 3:8</a:t>
            </a:r>
          </a:p>
          <a:p>
            <a:pPr lvl="1">
              <a:buFont typeface="Wingdings" panose="05000000000000000000" pitchFamily="2" charset="2"/>
              <a:buChar char="§"/>
            </a:pPr>
            <a:r>
              <a:rPr lang="en-US" dirty="0">
                <a:latin typeface="Candara" panose="020E0502030303020204" pitchFamily="34" charset="0"/>
              </a:rPr>
              <a:t>Romans 15:6; Philippians 1:27; 2:1-3</a:t>
            </a:r>
          </a:p>
          <a:p>
            <a:endParaRPr lang="en-US" dirty="0"/>
          </a:p>
        </p:txBody>
      </p:sp>
      <p:sp>
        <p:nvSpPr>
          <p:cNvPr id="6" name="Rectangle 5">
            <a:extLst>
              <a:ext uri="{FF2B5EF4-FFF2-40B4-BE49-F238E27FC236}">
                <a16:creationId xmlns:a16="http://schemas.microsoft.com/office/drawing/2014/main" id="{7C25560B-2DD2-4453-917D-936CDC87842D}"/>
              </a:ext>
            </a:extLst>
          </p:cNvPr>
          <p:cNvSpPr/>
          <p:nvPr/>
        </p:nvSpPr>
        <p:spPr>
          <a:xfrm rot="16200000">
            <a:off x="-1774370" y="3280444"/>
            <a:ext cx="4328428" cy="830997"/>
          </a:xfrm>
          <a:prstGeom prst="rect">
            <a:avLst/>
          </a:prstGeom>
          <a:noFill/>
        </p:spPr>
        <p:txBody>
          <a:bodyPr wrap="none" lIns="91440" tIns="45720" rIns="91440" bIns="45720">
            <a:spAutoFit/>
          </a:bodyPr>
          <a:lstStyle/>
          <a:p>
            <a:pPr algn="ctr"/>
            <a:r>
              <a:rPr lang="en-US" sz="4800" b="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Precious Things</a:t>
            </a:r>
            <a:endParaRPr lang="en-US" sz="4800" b="1" cap="none" spc="0" dirty="0">
              <a:ln w="0"/>
              <a:solidFill>
                <a:schemeClr val="tx1"/>
              </a:solidFill>
              <a:effectLst>
                <a:outerShdw blurRad="38100" dist="19050" dir="2700000" algn="tl" rotWithShape="0">
                  <a:schemeClr val="dk1">
                    <a:alpha val="40000"/>
                  </a:schemeClr>
                </a:outerShdw>
              </a:effectLst>
            </a:endParaRPr>
          </a:p>
        </p:txBody>
      </p:sp>
      <p:sp>
        <p:nvSpPr>
          <p:cNvPr id="7" name="Arrow: Bent 6">
            <a:extLst>
              <a:ext uri="{FF2B5EF4-FFF2-40B4-BE49-F238E27FC236}">
                <a16:creationId xmlns:a16="http://schemas.microsoft.com/office/drawing/2014/main" id="{13A39AC3-1DC1-47CF-82AA-EA20E8D8BF7E}"/>
              </a:ext>
            </a:extLst>
          </p:cNvPr>
          <p:cNvSpPr/>
          <p:nvPr/>
        </p:nvSpPr>
        <p:spPr>
          <a:xfrm>
            <a:off x="393528" y="968187"/>
            <a:ext cx="428593" cy="533442"/>
          </a:xfrm>
          <a:prstGeom prst="bentArrow">
            <a:avLst>
              <a:gd name="adj1" fmla="val 25433"/>
              <a:gd name="adj2" fmla="val 25000"/>
              <a:gd name="adj3" fmla="val 50000"/>
              <a:gd name="adj4" fmla="val 320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E0E3BE00-A059-41C3-A9BF-042CA3ECC3CB}"/>
              </a:ext>
            </a:extLst>
          </p:cNvPr>
          <p:cNvSpPr>
            <a:spLocks noGrp="1"/>
          </p:cNvSpPr>
          <p:nvPr>
            <p:ph type="sldNum" sz="quarter" idx="12"/>
          </p:nvPr>
        </p:nvSpPr>
        <p:spPr/>
        <p:txBody>
          <a:bodyPr/>
          <a:lstStyle/>
          <a:p>
            <a:fld id="{062D6987-FB6D-4DB8-81B8-AD0F35E3BB5F}" type="slidenum">
              <a:rPr lang="en-US" smtClean="0"/>
              <a:t>9</a:t>
            </a:fld>
            <a:endParaRPr lang="en-US"/>
          </a:p>
        </p:txBody>
      </p:sp>
    </p:spTree>
    <p:extLst>
      <p:ext uri="{BB962C8B-B14F-4D97-AF65-F5344CB8AC3E}">
        <p14:creationId xmlns:p14="http://schemas.microsoft.com/office/powerpoint/2010/main" val="25585082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623</TotalTime>
  <Words>5334</Words>
  <Application>Microsoft Office PowerPoint</Application>
  <PresentationFormat>Widescreen</PresentationFormat>
  <Paragraphs>265</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Candara</vt:lpstr>
      <vt:lpstr>Century Gothic</vt:lpstr>
      <vt:lpstr>Wingdings</vt:lpstr>
      <vt:lpstr>Melancholy abstract design template</vt:lpstr>
      <vt:lpstr>Precious Things</vt:lpstr>
      <vt:lpstr>Matthew 26:6-11</vt:lpstr>
      <vt:lpstr>“Precious” Defined</vt:lpstr>
      <vt:lpstr>“Precious” Defined</vt:lpstr>
      <vt:lpstr>Introduction</vt:lpstr>
      <vt:lpstr>The Word Of The Lord - 1 Samuel 3:1</vt:lpstr>
      <vt:lpstr>The Seed, The Word Of God - Psalms 126:6</vt:lpstr>
      <vt:lpstr>The Death Of His Saints - Psalms 116:15</vt:lpstr>
      <vt:lpstr>Unity - Psalms 133:1-2</vt:lpstr>
      <vt:lpstr>The Thoughts of God - Psalms 139:17</vt:lpstr>
      <vt:lpstr>Wisdom - Proverbs 3:15</vt:lpstr>
      <vt:lpstr>A Good Name - Ecclesiastes 7:1</vt:lpstr>
      <vt:lpstr>Faith - 2 Peter 1:1</vt:lpstr>
      <vt:lpstr>Your Faith Proved By Trials - 1 Peter 1:7</vt:lpstr>
      <vt:lpstr>Christ - Isaiah 28:16 </vt:lpstr>
      <vt:lpstr>The Blood Of Christ - 1 Peter 1:18-19</vt:lpstr>
      <vt:lpstr>The Promises Of God - 2 Peter 1:4</vt:lpstr>
      <vt:lpstr>PowerPoint Presentation</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Precious Things</dc:title>
  <dc:creator>Tommy McClure</dc:creator>
  <cp:lastModifiedBy>Tommy McClure</cp:lastModifiedBy>
  <cp:revision>126</cp:revision>
  <cp:lastPrinted>2019-06-23T14:24:59Z</cp:lastPrinted>
  <dcterms:created xsi:type="dcterms:W3CDTF">2019-06-22T04:17:18Z</dcterms:created>
  <dcterms:modified xsi:type="dcterms:W3CDTF">2019-06-24T14:20:18Z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