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theme/themeOverride2.xml" ContentType="application/vnd.openxmlformats-officedocument.themeOverr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heme/themeOverride3.xml" ContentType="application/vnd.openxmlformats-officedocument.themeOverr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theme/themeOverride4.xml" ContentType="application/vnd.openxmlformats-officedocument.themeOverr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6" r:id="rId2"/>
    <p:sldId id="259" r:id="rId3"/>
    <p:sldId id="258" r:id="rId4"/>
    <p:sldId id="262" r:id="rId5"/>
    <p:sldId id="261" r:id="rId6"/>
    <p:sldId id="264" r:id="rId7"/>
    <p:sldId id="263" r:id="rId8"/>
    <p:sldId id="265" r:id="rId9"/>
    <p:sldId id="283" r:id="rId10"/>
    <p:sldId id="267" r:id="rId11"/>
    <p:sldId id="291" r:id="rId12"/>
    <p:sldId id="270" r:id="rId13"/>
    <p:sldId id="271" r:id="rId14"/>
    <p:sldId id="272" r:id="rId15"/>
    <p:sldId id="275" r:id="rId16"/>
    <p:sldId id="286" r:id="rId17"/>
    <p:sldId id="288" r:id="rId18"/>
    <p:sldId id="289" r:id="rId19"/>
    <p:sldId id="290" r:id="rId20"/>
    <p:sldId id="278" r:id="rId21"/>
    <p:sldId id="280" r:id="rId22"/>
    <p:sldId id="285" r:id="rId23"/>
    <p:sldId id="281" r:id="rId24"/>
    <p:sldId id="287" r:id="rId25"/>
  </p:sldIdLst>
  <p:sldSz cx="9144000" cy="6858000" type="screen4x3"/>
  <p:notesSz cx="7315200" cy="96012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26" autoAdjust="0"/>
    <p:restoredTop sz="62632" autoAdjust="0"/>
  </p:normalViewPr>
  <p:slideViewPr>
    <p:cSldViewPr>
      <p:cViewPr varScale="1">
        <p:scale>
          <a:sx n="71" d="100"/>
          <a:sy n="71" d="100"/>
        </p:scale>
        <p:origin x="2748"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75C3C35-A05C-4519-923E-4D0B4AAF72BB}" type="doc">
      <dgm:prSet loTypeId="urn:microsoft.com/office/officeart/2009/3/layout/IncreasingArrowsProcess" loCatId="process" qsTypeId="urn:microsoft.com/office/officeart/2005/8/quickstyle/simple4" qsCatId="simple" csTypeId="urn:microsoft.com/office/officeart/2005/8/colors/colorful5" csCatId="colorful" phldr="1"/>
      <dgm:spPr/>
      <dgm:t>
        <a:bodyPr/>
        <a:lstStyle/>
        <a:p>
          <a:endParaRPr lang="en-US"/>
        </a:p>
      </dgm:t>
    </dgm:pt>
    <dgm:pt modelId="{98EB1323-3CA2-4FFB-BEED-00CA8B7BA7CE}">
      <dgm:prSet phldrT="[Text]" custT="1"/>
      <dgm:spPr/>
      <dgm:t>
        <a:bodyPr/>
        <a:lstStyle/>
        <a:p>
          <a:r>
            <a:rPr lang="en-US" sz="3200" b="1" dirty="0">
              <a:latin typeface="Candara" panose="020E0502030303020204" pitchFamily="34" charset="0"/>
            </a:rPr>
            <a:t>Modesty</a:t>
          </a:r>
        </a:p>
      </dgm:t>
    </dgm:pt>
    <dgm:pt modelId="{05C8F5C8-787E-498D-B8D8-C46EFDA89CE4}" type="parTrans" cxnId="{985C7580-8A93-4439-822A-9E970478A761}">
      <dgm:prSet/>
      <dgm:spPr/>
      <dgm:t>
        <a:bodyPr/>
        <a:lstStyle/>
        <a:p>
          <a:endParaRPr lang="en-US"/>
        </a:p>
      </dgm:t>
    </dgm:pt>
    <dgm:pt modelId="{59B074A6-A62F-4D3F-A267-20CCAFD1EDA1}" type="sibTrans" cxnId="{985C7580-8A93-4439-822A-9E970478A761}">
      <dgm:prSet/>
      <dgm:spPr/>
      <dgm:t>
        <a:bodyPr/>
        <a:lstStyle/>
        <a:p>
          <a:endParaRPr lang="en-US"/>
        </a:p>
      </dgm:t>
    </dgm:pt>
    <dgm:pt modelId="{08776A36-D800-4812-99D8-A9F9007B6601}">
      <dgm:prSet phldrT="[Text]"/>
      <dgm:spPr/>
      <dgm:t>
        <a:bodyPr/>
        <a:lstStyle/>
        <a:p>
          <a:r>
            <a:rPr lang="en-US" dirty="0">
              <a:latin typeface="Candara" panose="020E0502030303020204" pitchFamily="34" charset="0"/>
            </a:rPr>
            <a:t>Tells us what is right</a:t>
          </a:r>
        </a:p>
      </dgm:t>
    </dgm:pt>
    <dgm:pt modelId="{A637BB0F-0229-4F7A-A434-93691F7BA890}" type="parTrans" cxnId="{8EB937AF-7E52-42A7-9387-0F4E8F0C60C6}">
      <dgm:prSet/>
      <dgm:spPr/>
      <dgm:t>
        <a:bodyPr/>
        <a:lstStyle/>
        <a:p>
          <a:endParaRPr lang="en-US"/>
        </a:p>
      </dgm:t>
    </dgm:pt>
    <dgm:pt modelId="{B403CE7B-03D6-4AE7-8259-71C152EFEE18}" type="sibTrans" cxnId="{8EB937AF-7E52-42A7-9387-0F4E8F0C60C6}">
      <dgm:prSet/>
      <dgm:spPr/>
      <dgm:t>
        <a:bodyPr/>
        <a:lstStyle/>
        <a:p>
          <a:endParaRPr lang="en-US"/>
        </a:p>
      </dgm:t>
    </dgm:pt>
    <dgm:pt modelId="{43CDE5D7-F6AF-4670-ADC3-180D5DA9B8EB}">
      <dgm:prSet phldrT="[Text]" custT="1"/>
      <dgm:spPr/>
      <dgm:t>
        <a:bodyPr/>
        <a:lstStyle/>
        <a:p>
          <a:r>
            <a:rPr lang="en-US" sz="3200" b="1" dirty="0">
              <a:latin typeface="Candara" panose="020E0502030303020204" pitchFamily="34" charset="0"/>
            </a:rPr>
            <a:t>Propriety</a:t>
          </a:r>
        </a:p>
      </dgm:t>
    </dgm:pt>
    <dgm:pt modelId="{2B8B373C-8B32-4D4C-8BF9-96D9974B8206}" type="parTrans" cxnId="{27317B4E-3AFC-4CF7-938F-2B8593E747E0}">
      <dgm:prSet/>
      <dgm:spPr/>
      <dgm:t>
        <a:bodyPr/>
        <a:lstStyle/>
        <a:p>
          <a:endParaRPr lang="en-US"/>
        </a:p>
      </dgm:t>
    </dgm:pt>
    <dgm:pt modelId="{1E92ECAA-624C-4117-9D19-F1F6D3AD5E28}" type="sibTrans" cxnId="{27317B4E-3AFC-4CF7-938F-2B8593E747E0}">
      <dgm:prSet/>
      <dgm:spPr/>
      <dgm:t>
        <a:bodyPr/>
        <a:lstStyle/>
        <a:p>
          <a:endParaRPr lang="en-US"/>
        </a:p>
      </dgm:t>
    </dgm:pt>
    <dgm:pt modelId="{E1D8183C-C45B-40C4-94C6-6320442FA418}">
      <dgm:prSet phldrT="[Text]"/>
      <dgm:spPr/>
      <dgm:t>
        <a:bodyPr/>
        <a:lstStyle/>
        <a:p>
          <a:r>
            <a:rPr lang="en-US" dirty="0">
              <a:latin typeface="Candara" panose="020E0502030303020204" pitchFamily="34" charset="0"/>
            </a:rPr>
            <a:t>Recognizes the limitations</a:t>
          </a:r>
        </a:p>
      </dgm:t>
    </dgm:pt>
    <dgm:pt modelId="{07D62E40-C61F-4565-80CC-4C605DBD8DC9}" type="parTrans" cxnId="{433EBD74-9327-42A1-A248-51227062088A}">
      <dgm:prSet/>
      <dgm:spPr/>
      <dgm:t>
        <a:bodyPr/>
        <a:lstStyle/>
        <a:p>
          <a:endParaRPr lang="en-US"/>
        </a:p>
      </dgm:t>
    </dgm:pt>
    <dgm:pt modelId="{E8B2D3A4-E87B-41F1-A5BB-EB0F167AC454}" type="sibTrans" cxnId="{433EBD74-9327-42A1-A248-51227062088A}">
      <dgm:prSet/>
      <dgm:spPr/>
      <dgm:t>
        <a:bodyPr/>
        <a:lstStyle/>
        <a:p>
          <a:endParaRPr lang="en-US"/>
        </a:p>
      </dgm:t>
    </dgm:pt>
    <dgm:pt modelId="{C6E5BD7F-EF8B-4886-8AE8-1A5351998A94}">
      <dgm:prSet phldrT="[Text]" custT="1"/>
      <dgm:spPr/>
      <dgm:t>
        <a:bodyPr/>
        <a:lstStyle/>
        <a:p>
          <a:r>
            <a:rPr lang="en-US" sz="3200" b="1" dirty="0">
              <a:latin typeface="Candara" panose="020E0502030303020204" pitchFamily="34" charset="0"/>
            </a:rPr>
            <a:t>Moderation</a:t>
          </a:r>
        </a:p>
      </dgm:t>
    </dgm:pt>
    <dgm:pt modelId="{27355137-9319-426E-8A37-890E9878CC78}" type="parTrans" cxnId="{4DC923DA-5FDC-416F-B216-83819C7E28CE}">
      <dgm:prSet/>
      <dgm:spPr/>
      <dgm:t>
        <a:bodyPr/>
        <a:lstStyle/>
        <a:p>
          <a:endParaRPr lang="en-US"/>
        </a:p>
      </dgm:t>
    </dgm:pt>
    <dgm:pt modelId="{B66015CF-945C-41F7-9021-0EF3F1716F24}" type="sibTrans" cxnId="{4DC923DA-5FDC-416F-B216-83819C7E28CE}">
      <dgm:prSet/>
      <dgm:spPr/>
      <dgm:t>
        <a:bodyPr/>
        <a:lstStyle/>
        <a:p>
          <a:endParaRPr lang="en-US"/>
        </a:p>
      </dgm:t>
    </dgm:pt>
    <dgm:pt modelId="{BB2B1866-328F-43AF-AB39-4C3E254BCD13}">
      <dgm:prSet phldrT="[Text]"/>
      <dgm:spPr/>
      <dgm:t>
        <a:bodyPr/>
        <a:lstStyle/>
        <a:p>
          <a:r>
            <a:rPr lang="en-US" dirty="0">
              <a:latin typeface="Candara" panose="020E0502030303020204" pitchFamily="34" charset="0"/>
            </a:rPr>
            <a:t>Keeps us from going beyond these limitations</a:t>
          </a:r>
        </a:p>
      </dgm:t>
    </dgm:pt>
    <dgm:pt modelId="{16023422-2F58-4265-98EC-B68AC426E4A6}" type="parTrans" cxnId="{E301CB7D-21DC-46E7-A56D-AE7A1FB46B4E}">
      <dgm:prSet/>
      <dgm:spPr/>
      <dgm:t>
        <a:bodyPr/>
        <a:lstStyle/>
        <a:p>
          <a:endParaRPr lang="en-US"/>
        </a:p>
      </dgm:t>
    </dgm:pt>
    <dgm:pt modelId="{6B262EB4-C445-4634-B6B4-D87293A9E4EC}" type="sibTrans" cxnId="{E301CB7D-21DC-46E7-A56D-AE7A1FB46B4E}">
      <dgm:prSet/>
      <dgm:spPr/>
      <dgm:t>
        <a:bodyPr/>
        <a:lstStyle/>
        <a:p>
          <a:endParaRPr lang="en-US"/>
        </a:p>
      </dgm:t>
    </dgm:pt>
    <dgm:pt modelId="{89ABE279-186E-4A08-9AD2-69021800215E}" type="pres">
      <dgm:prSet presAssocID="{A75C3C35-A05C-4519-923E-4D0B4AAF72BB}" presName="Name0" presStyleCnt="0">
        <dgm:presLayoutVars>
          <dgm:chMax val="5"/>
          <dgm:chPref val="5"/>
          <dgm:dir/>
          <dgm:animLvl val="lvl"/>
        </dgm:presLayoutVars>
      </dgm:prSet>
      <dgm:spPr/>
    </dgm:pt>
    <dgm:pt modelId="{EE958AF6-EC6A-4A80-AF78-B202D09297CC}" type="pres">
      <dgm:prSet presAssocID="{98EB1323-3CA2-4FFB-BEED-00CA8B7BA7CE}" presName="parentText1" presStyleLbl="node1" presStyleIdx="0" presStyleCnt="3">
        <dgm:presLayoutVars>
          <dgm:chMax/>
          <dgm:chPref val="3"/>
          <dgm:bulletEnabled val="1"/>
        </dgm:presLayoutVars>
      </dgm:prSet>
      <dgm:spPr/>
    </dgm:pt>
    <dgm:pt modelId="{EEAFF6F2-C0CD-411D-8ED2-E39A5049EAAE}" type="pres">
      <dgm:prSet presAssocID="{98EB1323-3CA2-4FFB-BEED-00CA8B7BA7CE}" presName="childText1" presStyleLbl="solidAlignAcc1" presStyleIdx="0" presStyleCnt="3">
        <dgm:presLayoutVars>
          <dgm:chMax val="0"/>
          <dgm:chPref val="0"/>
          <dgm:bulletEnabled val="1"/>
        </dgm:presLayoutVars>
      </dgm:prSet>
      <dgm:spPr/>
    </dgm:pt>
    <dgm:pt modelId="{251C360E-E71C-4B61-B423-173ABD694459}" type="pres">
      <dgm:prSet presAssocID="{43CDE5D7-F6AF-4670-ADC3-180D5DA9B8EB}" presName="parentText2" presStyleLbl="node1" presStyleIdx="1" presStyleCnt="3">
        <dgm:presLayoutVars>
          <dgm:chMax/>
          <dgm:chPref val="3"/>
          <dgm:bulletEnabled val="1"/>
        </dgm:presLayoutVars>
      </dgm:prSet>
      <dgm:spPr/>
    </dgm:pt>
    <dgm:pt modelId="{5CAAAC21-A373-41AA-A1D0-070A7AF4ED40}" type="pres">
      <dgm:prSet presAssocID="{43CDE5D7-F6AF-4670-ADC3-180D5DA9B8EB}" presName="childText2" presStyleLbl="solidAlignAcc1" presStyleIdx="1" presStyleCnt="3">
        <dgm:presLayoutVars>
          <dgm:chMax val="0"/>
          <dgm:chPref val="0"/>
          <dgm:bulletEnabled val="1"/>
        </dgm:presLayoutVars>
      </dgm:prSet>
      <dgm:spPr/>
    </dgm:pt>
    <dgm:pt modelId="{836D13FA-AD5A-4E5F-99D7-12CF3C5E9C23}" type="pres">
      <dgm:prSet presAssocID="{C6E5BD7F-EF8B-4886-8AE8-1A5351998A94}" presName="parentText3" presStyleLbl="node1" presStyleIdx="2" presStyleCnt="3">
        <dgm:presLayoutVars>
          <dgm:chMax/>
          <dgm:chPref val="3"/>
          <dgm:bulletEnabled val="1"/>
        </dgm:presLayoutVars>
      </dgm:prSet>
      <dgm:spPr/>
    </dgm:pt>
    <dgm:pt modelId="{27557E76-B698-40B9-BAB3-7C89AA0B405A}" type="pres">
      <dgm:prSet presAssocID="{C6E5BD7F-EF8B-4886-8AE8-1A5351998A94}" presName="childText3" presStyleLbl="solidAlignAcc1" presStyleIdx="2" presStyleCnt="3">
        <dgm:presLayoutVars>
          <dgm:chMax val="0"/>
          <dgm:chPref val="0"/>
          <dgm:bulletEnabled val="1"/>
        </dgm:presLayoutVars>
      </dgm:prSet>
      <dgm:spPr/>
    </dgm:pt>
  </dgm:ptLst>
  <dgm:cxnLst>
    <dgm:cxn modelId="{0C515822-957A-4E43-AA3A-816D2EB3D971}" type="presOf" srcId="{43CDE5D7-F6AF-4670-ADC3-180D5DA9B8EB}" destId="{251C360E-E71C-4B61-B423-173ABD694459}" srcOrd="0" destOrd="0" presId="urn:microsoft.com/office/officeart/2009/3/layout/IncreasingArrowsProcess"/>
    <dgm:cxn modelId="{729E2C38-4803-400E-8FC3-D6E36B2E6958}" type="presOf" srcId="{A75C3C35-A05C-4519-923E-4D0B4AAF72BB}" destId="{89ABE279-186E-4A08-9AD2-69021800215E}" srcOrd="0" destOrd="0" presId="urn:microsoft.com/office/officeart/2009/3/layout/IncreasingArrowsProcess"/>
    <dgm:cxn modelId="{EE5B9F4A-FC06-46B0-9472-BDE7855C8F8C}" type="presOf" srcId="{E1D8183C-C45B-40C4-94C6-6320442FA418}" destId="{5CAAAC21-A373-41AA-A1D0-070A7AF4ED40}" srcOrd="0" destOrd="0" presId="urn:microsoft.com/office/officeart/2009/3/layout/IncreasingArrowsProcess"/>
    <dgm:cxn modelId="{276E5C4C-95D3-4368-A46D-102DC0390B3D}" type="presOf" srcId="{BB2B1866-328F-43AF-AB39-4C3E254BCD13}" destId="{27557E76-B698-40B9-BAB3-7C89AA0B405A}" srcOrd="0" destOrd="0" presId="urn:microsoft.com/office/officeart/2009/3/layout/IncreasingArrowsProcess"/>
    <dgm:cxn modelId="{27317B4E-3AFC-4CF7-938F-2B8593E747E0}" srcId="{A75C3C35-A05C-4519-923E-4D0B4AAF72BB}" destId="{43CDE5D7-F6AF-4670-ADC3-180D5DA9B8EB}" srcOrd="1" destOrd="0" parTransId="{2B8B373C-8B32-4D4C-8BF9-96D9974B8206}" sibTransId="{1E92ECAA-624C-4117-9D19-F1F6D3AD5E28}"/>
    <dgm:cxn modelId="{433EBD74-9327-42A1-A248-51227062088A}" srcId="{43CDE5D7-F6AF-4670-ADC3-180D5DA9B8EB}" destId="{E1D8183C-C45B-40C4-94C6-6320442FA418}" srcOrd="0" destOrd="0" parTransId="{07D62E40-C61F-4565-80CC-4C605DBD8DC9}" sibTransId="{E8B2D3A4-E87B-41F1-A5BB-EB0F167AC454}"/>
    <dgm:cxn modelId="{E301CB7D-21DC-46E7-A56D-AE7A1FB46B4E}" srcId="{C6E5BD7F-EF8B-4886-8AE8-1A5351998A94}" destId="{BB2B1866-328F-43AF-AB39-4C3E254BCD13}" srcOrd="0" destOrd="0" parTransId="{16023422-2F58-4265-98EC-B68AC426E4A6}" sibTransId="{6B262EB4-C445-4634-B6B4-D87293A9E4EC}"/>
    <dgm:cxn modelId="{598A717F-732F-45E4-ACE7-85A28E9536C6}" type="presOf" srcId="{C6E5BD7F-EF8B-4886-8AE8-1A5351998A94}" destId="{836D13FA-AD5A-4E5F-99D7-12CF3C5E9C23}" srcOrd="0" destOrd="0" presId="urn:microsoft.com/office/officeart/2009/3/layout/IncreasingArrowsProcess"/>
    <dgm:cxn modelId="{985C7580-8A93-4439-822A-9E970478A761}" srcId="{A75C3C35-A05C-4519-923E-4D0B4AAF72BB}" destId="{98EB1323-3CA2-4FFB-BEED-00CA8B7BA7CE}" srcOrd="0" destOrd="0" parTransId="{05C8F5C8-787E-498D-B8D8-C46EFDA89CE4}" sibTransId="{59B074A6-A62F-4D3F-A267-20CCAFD1EDA1}"/>
    <dgm:cxn modelId="{8EB937AF-7E52-42A7-9387-0F4E8F0C60C6}" srcId="{98EB1323-3CA2-4FFB-BEED-00CA8B7BA7CE}" destId="{08776A36-D800-4812-99D8-A9F9007B6601}" srcOrd="0" destOrd="0" parTransId="{A637BB0F-0229-4F7A-A434-93691F7BA890}" sibTransId="{B403CE7B-03D6-4AE7-8259-71C152EFEE18}"/>
    <dgm:cxn modelId="{879D92C9-E771-43FB-A725-8165D4D45F88}" type="presOf" srcId="{98EB1323-3CA2-4FFB-BEED-00CA8B7BA7CE}" destId="{EE958AF6-EC6A-4A80-AF78-B202D09297CC}" srcOrd="0" destOrd="0" presId="urn:microsoft.com/office/officeart/2009/3/layout/IncreasingArrowsProcess"/>
    <dgm:cxn modelId="{EFD801D8-5573-4747-90C0-69EC6498D267}" type="presOf" srcId="{08776A36-D800-4812-99D8-A9F9007B6601}" destId="{EEAFF6F2-C0CD-411D-8ED2-E39A5049EAAE}" srcOrd="0" destOrd="0" presId="urn:microsoft.com/office/officeart/2009/3/layout/IncreasingArrowsProcess"/>
    <dgm:cxn modelId="{4DC923DA-5FDC-416F-B216-83819C7E28CE}" srcId="{A75C3C35-A05C-4519-923E-4D0B4AAF72BB}" destId="{C6E5BD7F-EF8B-4886-8AE8-1A5351998A94}" srcOrd="2" destOrd="0" parTransId="{27355137-9319-426E-8A37-890E9878CC78}" sibTransId="{B66015CF-945C-41F7-9021-0EF3F1716F24}"/>
    <dgm:cxn modelId="{043AC8BC-74C4-461C-8B80-B7E70708DB8D}" type="presParOf" srcId="{89ABE279-186E-4A08-9AD2-69021800215E}" destId="{EE958AF6-EC6A-4A80-AF78-B202D09297CC}" srcOrd="0" destOrd="0" presId="urn:microsoft.com/office/officeart/2009/3/layout/IncreasingArrowsProcess"/>
    <dgm:cxn modelId="{BE7DB2C0-3671-46EB-AD39-966771DF70E2}" type="presParOf" srcId="{89ABE279-186E-4A08-9AD2-69021800215E}" destId="{EEAFF6F2-C0CD-411D-8ED2-E39A5049EAAE}" srcOrd="1" destOrd="0" presId="urn:microsoft.com/office/officeart/2009/3/layout/IncreasingArrowsProcess"/>
    <dgm:cxn modelId="{10B527B1-79A7-4D44-8F90-FB8E74DCFEF9}" type="presParOf" srcId="{89ABE279-186E-4A08-9AD2-69021800215E}" destId="{251C360E-E71C-4B61-B423-173ABD694459}" srcOrd="2" destOrd="0" presId="urn:microsoft.com/office/officeart/2009/3/layout/IncreasingArrowsProcess"/>
    <dgm:cxn modelId="{B4E87023-BC0E-4C00-8AE2-0F26096A594C}" type="presParOf" srcId="{89ABE279-186E-4A08-9AD2-69021800215E}" destId="{5CAAAC21-A373-41AA-A1D0-070A7AF4ED40}" srcOrd="3" destOrd="0" presId="urn:microsoft.com/office/officeart/2009/3/layout/IncreasingArrowsProcess"/>
    <dgm:cxn modelId="{18A6AB1A-62F0-49F0-B6EB-DE860A0EC7D3}" type="presParOf" srcId="{89ABE279-186E-4A08-9AD2-69021800215E}" destId="{836D13FA-AD5A-4E5F-99D7-12CF3C5E9C23}" srcOrd="4" destOrd="0" presId="urn:microsoft.com/office/officeart/2009/3/layout/IncreasingArrowsProcess"/>
    <dgm:cxn modelId="{9F10A788-371D-4694-A203-F7030C725B06}" type="presParOf" srcId="{89ABE279-186E-4A08-9AD2-69021800215E}" destId="{27557E76-B698-40B9-BAB3-7C89AA0B405A}" srcOrd="5" destOrd="0" presId="urn:microsoft.com/office/officeart/2009/3/layout/IncreasingArrows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E958AF6-EC6A-4A80-AF78-B202D09297CC}">
      <dsp:nvSpPr>
        <dsp:cNvPr id="0" name=""/>
        <dsp:cNvSpPr/>
      </dsp:nvSpPr>
      <dsp:spPr>
        <a:xfrm>
          <a:off x="22739" y="135671"/>
          <a:ext cx="7841220" cy="1141980"/>
        </a:xfrm>
        <a:prstGeom prst="rightArrow">
          <a:avLst>
            <a:gd name="adj1" fmla="val 50000"/>
            <a:gd name="adj2" fmla="val 50000"/>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1920" tIns="121920" rIns="254000" bIns="181289" numCol="1" spcCol="1270" anchor="ctr" anchorCtr="0">
          <a:noAutofit/>
        </a:bodyPr>
        <a:lstStyle/>
        <a:p>
          <a:pPr marL="0" lvl="0" indent="0" algn="l" defTabSz="1422400">
            <a:lnSpc>
              <a:spcPct val="90000"/>
            </a:lnSpc>
            <a:spcBef>
              <a:spcPct val="0"/>
            </a:spcBef>
            <a:spcAft>
              <a:spcPct val="35000"/>
            </a:spcAft>
            <a:buNone/>
          </a:pPr>
          <a:r>
            <a:rPr lang="en-US" sz="3200" b="1" kern="1200" dirty="0">
              <a:latin typeface="Candara" panose="020E0502030303020204" pitchFamily="34" charset="0"/>
            </a:rPr>
            <a:t>Modesty</a:t>
          </a:r>
        </a:p>
      </dsp:txBody>
      <dsp:txXfrm>
        <a:off x="22739" y="421166"/>
        <a:ext cx="7555725" cy="570990"/>
      </dsp:txXfrm>
    </dsp:sp>
    <dsp:sp modelId="{EEAFF6F2-C0CD-411D-8ED2-E39A5049EAAE}">
      <dsp:nvSpPr>
        <dsp:cNvPr id="0" name=""/>
        <dsp:cNvSpPr/>
      </dsp:nvSpPr>
      <dsp:spPr>
        <a:xfrm>
          <a:off x="22739" y="1016302"/>
          <a:ext cx="2415096" cy="2199874"/>
        </a:xfrm>
        <a:prstGeom prst="rect">
          <a:avLst/>
        </a:prstGeom>
        <a:solidFill>
          <a:schemeClr val="lt1">
            <a:hueOff val="0"/>
            <a:satOff val="0"/>
            <a:lumOff val="0"/>
            <a:alphaOff val="0"/>
          </a:schemeClr>
        </a:solidFill>
        <a:ln w="9525" cap="flat" cmpd="sng" algn="ctr">
          <a:solidFill>
            <a:schemeClr val="accent5">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10490" tIns="110490" rIns="110490" bIns="110490" numCol="1" spcCol="1270" anchor="t" anchorCtr="0">
          <a:noAutofit/>
        </a:bodyPr>
        <a:lstStyle/>
        <a:p>
          <a:pPr marL="0" lvl="0" indent="0" algn="l" defTabSz="1289050">
            <a:lnSpc>
              <a:spcPct val="90000"/>
            </a:lnSpc>
            <a:spcBef>
              <a:spcPct val="0"/>
            </a:spcBef>
            <a:spcAft>
              <a:spcPct val="35000"/>
            </a:spcAft>
            <a:buNone/>
          </a:pPr>
          <a:r>
            <a:rPr lang="en-US" sz="2900" kern="1200" dirty="0">
              <a:latin typeface="Candara" panose="020E0502030303020204" pitchFamily="34" charset="0"/>
            </a:rPr>
            <a:t>Tells us what is right</a:t>
          </a:r>
        </a:p>
      </dsp:txBody>
      <dsp:txXfrm>
        <a:off x="22739" y="1016302"/>
        <a:ext cx="2415096" cy="2199874"/>
      </dsp:txXfrm>
    </dsp:sp>
    <dsp:sp modelId="{251C360E-E71C-4B61-B423-173ABD694459}">
      <dsp:nvSpPr>
        <dsp:cNvPr id="0" name=""/>
        <dsp:cNvSpPr/>
      </dsp:nvSpPr>
      <dsp:spPr>
        <a:xfrm>
          <a:off x="2437835" y="516331"/>
          <a:ext cx="5426124" cy="1141980"/>
        </a:xfrm>
        <a:prstGeom prst="rightArrow">
          <a:avLst>
            <a:gd name="adj1" fmla="val 50000"/>
            <a:gd name="adj2" fmla="val 50000"/>
          </a:avLst>
        </a:prstGeom>
        <a:gradFill rotWithShape="0">
          <a:gsLst>
            <a:gs pos="0">
              <a:schemeClr val="accent5">
                <a:hueOff val="1628513"/>
                <a:satOff val="5598"/>
                <a:lumOff val="-26863"/>
                <a:alphaOff val="0"/>
                <a:shade val="51000"/>
                <a:satMod val="130000"/>
              </a:schemeClr>
            </a:gs>
            <a:gs pos="80000">
              <a:schemeClr val="accent5">
                <a:hueOff val="1628513"/>
                <a:satOff val="5598"/>
                <a:lumOff val="-26863"/>
                <a:alphaOff val="0"/>
                <a:shade val="93000"/>
                <a:satMod val="130000"/>
              </a:schemeClr>
            </a:gs>
            <a:gs pos="100000">
              <a:schemeClr val="accent5">
                <a:hueOff val="1628513"/>
                <a:satOff val="5598"/>
                <a:lumOff val="-26863"/>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1920" tIns="121920" rIns="254000" bIns="181289" numCol="1" spcCol="1270" anchor="ctr" anchorCtr="0">
          <a:noAutofit/>
        </a:bodyPr>
        <a:lstStyle/>
        <a:p>
          <a:pPr marL="0" lvl="0" indent="0" algn="l" defTabSz="1422400">
            <a:lnSpc>
              <a:spcPct val="90000"/>
            </a:lnSpc>
            <a:spcBef>
              <a:spcPct val="0"/>
            </a:spcBef>
            <a:spcAft>
              <a:spcPct val="35000"/>
            </a:spcAft>
            <a:buNone/>
          </a:pPr>
          <a:r>
            <a:rPr lang="en-US" sz="3200" b="1" kern="1200" dirty="0">
              <a:latin typeface="Candara" panose="020E0502030303020204" pitchFamily="34" charset="0"/>
            </a:rPr>
            <a:t>Propriety</a:t>
          </a:r>
        </a:p>
      </dsp:txBody>
      <dsp:txXfrm>
        <a:off x="2437835" y="801826"/>
        <a:ext cx="5140629" cy="570990"/>
      </dsp:txXfrm>
    </dsp:sp>
    <dsp:sp modelId="{5CAAAC21-A373-41AA-A1D0-070A7AF4ED40}">
      <dsp:nvSpPr>
        <dsp:cNvPr id="0" name=""/>
        <dsp:cNvSpPr/>
      </dsp:nvSpPr>
      <dsp:spPr>
        <a:xfrm>
          <a:off x="2437835" y="1396962"/>
          <a:ext cx="2415096" cy="2199874"/>
        </a:xfrm>
        <a:prstGeom prst="rect">
          <a:avLst/>
        </a:prstGeom>
        <a:solidFill>
          <a:schemeClr val="lt1">
            <a:hueOff val="0"/>
            <a:satOff val="0"/>
            <a:lumOff val="0"/>
            <a:alphaOff val="0"/>
          </a:schemeClr>
        </a:solidFill>
        <a:ln w="9525" cap="flat" cmpd="sng" algn="ctr">
          <a:solidFill>
            <a:schemeClr val="accent5">
              <a:hueOff val="1628513"/>
              <a:satOff val="5598"/>
              <a:lumOff val="-26863"/>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10490" tIns="110490" rIns="110490" bIns="110490" numCol="1" spcCol="1270" anchor="t" anchorCtr="0">
          <a:noAutofit/>
        </a:bodyPr>
        <a:lstStyle/>
        <a:p>
          <a:pPr marL="0" lvl="0" indent="0" algn="l" defTabSz="1289050">
            <a:lnSpc>
              <a:spcPct val="90000"/>
            </a:lnSpc>
            <a:spcBef>
              <a:spcPct val="0"/>
            </a:spcBef>
            <a:spcAft>
              <a:spcPct val="35000"/>
            </a:spcAft>
            <a:buNone/>
          </a:pPr>
          <a:r>
            <a:rPr lang="en-US" sz="2900" kern="1200" dirty="0">
              <a:latin typeface="Candara" panose="020E0502030303020204" pitchFamily="34" charset="0"/>
            </a:rPr>
            <a:t>Recognizes the limitations</a:t>
          </a:r>
        </a:p>
      </dsp:txBody>
      <dsp:txXfrm>
        <a:off x="2437835" y="1396962"/>
        <a:ext cx="2415096" cy="2199874"/>
      </dsp:txXfrm>
    </dsp:sp>
    <dsp:sp modelId="{836D13FA-AD5A-4E5F-99D7-12CF3C5E9C23}">
      <dsp:nvSpPr>
        <dsp:cNvPr id="0" name=""/>
        <dsp:cNvSpPr/>
      </dsp:nvSpPr>
      <dsp:spPr>
        <a:xfrm>
          <a:off x="4852931" y="896991"/>
          <a:ext cx="3011028" cy="1141980"/>
        </a:xfrm>
        <a:prstGeom prst="rightArrow">
          <a:avLst>
            <a:gd name="adj1" fmla="val 50000"/>
            <a:gd name="adj2" fmla="val 50000"/>
          </a:avLst>
        </a:prstGeom>
        <a:gradFill rotWithShape="0">
          <a:gsLst>
            <a:gs pos="0">
              <a:schemeClr val="accent5">
                <a:hueOff val="3257026"/>
                <a:satOff val="11196"/>
                <a:lumOff val="-53726"/>
                <a:alphaOff val="0"/>
                <a:shade val="51000"/>
                <a:satMod val="130000"/>
              </a:schemeClr>
            </a:gs>
            <a:gs pos="80000">
              <a:schemeClr val="accent5">
                <a:hueOff val="3257026"/>
                <a:satOff val="11196"/>
                <a:lumOff val="-53726"/>
                <a:alphaOff val="0"/>
                <a:shade val="93000"/>
                <a:satMod val="130000"/>
              </a:schemeClr>
            </a:gs>
            <a:gs pos="100000">
              <a:schemeClr val="accent5">
                <a:hueOff val="3257026"/>
                <a:satOff val="11196"/>
                <a:lumOff val="-53726"/>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1920" tIns="121920" rIns="254000" bIns="181289" numCol="1" spcCol="1270" anchor="ctr" anchorCtr="0">
          <a:noAutofit/>
        </a:bodyPr>
        <a:lstStyle/>
        <a:p>
          <a:pPr marL="0" lvl="0" indent="0" algn="l" defTabSz="1422400">
            <a:lnSpc>
              <a:spcPct val="90000"/>
            </a:lnSpc>
            <a:spcBef>
              <a:spcPct val="0"/>
            </a:spcBef>
            <a:spcAft>
              <a:spcPct val="35000"/>
            </a:spcAft>
            <a:buNone/>
          </a:pPr>
          <a:r>
            <a:rPr lang="en-US" sz="3200" b="1" kern="1200" dirty="0">
              <a:latin typeface="Candara" panose="020E0502030303020204" pitchFamily="34" charset="0"/>
            </a:rPr>
            <a:t>Moderation</a:t>
          </a:r>
        </a:p>
      </dsp:txBody>
      <dsp:txXfrm>
        <a:off x="4852931" y="1182486"/>
        <a:ext cx="2725533" cy="570990"/>
      </dsp:txXfrm>
    </dsp:sp>
    <dsp:sp modelId="{27557E76-B698-40B9-BAB3-7C89AA0B405A}">
      <dsp:nvSpPr>
        <dsp:cNvPr id="0" name=""/>
        <dsp:cNvSpPr/>
      </dsp:nvSpPr>
      <dsp:spPr>
        <a:xfrm>
          <a:off x="4852931" y="1777623"/>
          <a:ext cx="2415096" cy="2167679"/>
        </a:xfrm>
        <a:prstGeom prst="rect">
          <a:avLst/>
        </a:prstGeom>
        <a:solidFill>
          <a:schemeClr val="lt1">
            <a:hueOff val="0"/>
            <a:satOff val="0"/>
            <a:lumOff val="0"/>
            <a:alphaOff val="0"/>
          </a:schemeClr>
        </a:solidFill>
        <a:ln w="9525" cap="flat" cmpd="sng" algn="ctr">
          <a:solidFill>
            <a:schemeClr val="accent5">
              <a:hueOff val="3257026"/>
              <a:satOff val="11196"/>
              <a:lumOff val="-53726"/>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10490" tIns="110490" rIns="110490" bIns="110490" numCol="1" spcCol="1270" anchor="t" anchorCtr="0">
          <a:noAutofit/>
        </a:bodyPr>
        <a:lstStyle/>
        <a:p>
          <a:pPr marL="0" lvl="0" indent="0" algn="l" defTabSz="1289050">
            <a:lnSpc>
              <a:spcPct val="90000"/>
            </a:lnSpc>
            <a:spcBef>
              <a:spcPct val="0"/>
            </a:spcBef>
            <a:spcAft>
              <a:spcPct val="35000"/>
            </a:spcAft>
            <a:buNone/>
          </a:pPr>
          <a:r>
            <a:rPr lang="en-US" sz="2900" kern="1200" dirty="0">
              <a:latin typeface="Candara" panose="020E0502030303020204" pitchFamily="34" charset="0"/>
            </a:rPr>
            <a:t>Keeps us from going beyond these limitations</a:t>
          </a:r>
        </a:p>
      </dsp:txBody>
      <dsp:txXfrm>
        <a:off x="4852931" y="1777623"/>
        <a:ext cx="2415096" cy="2167679"/>
      </dsp:txXfrm>
    </dsp:sp>
  </dsp:spTree>
</dsp:drawing>
</file>

<file path=ppt/diagrams/layout1.xml><?xml version="1.0" encoding="utf-8"?>
<dgm:layoutDef xmlns:dgm="http://schemas.openxmlformats.org/drawingml/2006/diagram" xmlns:a="http://schemas.openxmlformats.org/drawingml/2006/main" uniqueId="urn:microsoft.com/office/officeart/2009/3/layout/IncreasingArrowsProcess">
  <dgm:title val=""/>
  <dgm:desc val=""/>
  <dgm:catLst>
    <dgm:cat type="process" pri="5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Lst>
      <dgm:cxnLst>
        <dgm:cxn modelId="40" srcId="0" destId="10" srcOrd="0" destOrd="0"/>
        <dgm:cxn modelId="12" srcId="10" destId="11" srcOrd="0" destOrd="0"/>
        <dgm:cxn modelId="50" srcId="0" destId="20" srcOrd="1" destOrd="0"/>
        <dgm:cxn modelId="22" srcId="20" destId="2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val="5"/>
      <dgm:chPref val="5"/>
      <dgm:dir/>
      <dgm:animLvl val="lvl"/>
    </dgm:varLst>
    <dgm:shape xmlns:r="http://schemas.openxmlformats.org/officeDocument/2006/relationships" r:blip="">
      <dgm:adjLst/>
    </dgm:shape>
    <dgm:choose name="Name1">
      <dgm:if name="Name2" axis="ch" ptType="node" func="cnt" op="equ" val="1">
        <dgm:choose name="Name3">
          <dgm:if name="Name4" axis="ch ch" ptType="node node" func="cnt" op="equ" val="0">
            <dgm:alg type="composite">
              <dgm:param type="ar" val="6.8662"/>
            </dgm:alg>
            <dgm:choose name="Name5">
              <dgm:if name="Name6" func="var" arg="dir" op="equ" val="norm">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if>
              <dgm:else name="Name7">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else>
            </dgm:choose>
          </dgm:if>
          <dgm:else name="Name8">
            <dgm:alg type="composite">
              <dgm:param type="ar" val="1.9864"/>
            </dgm:alg>
            <dgm:choose name="Name9">
              <dgm:if name="Name10" func="var" arg="dir" op="equ" val="norm">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
                  <dgm:constr type="t" for="ch" forName="childText1" refType="h" fact="0.224"/>
                  <dgm:constr type="w" for="ch" forName="childText1" refType="w" fact="0.9241"/>
                  <dgm:constr type="h" for="ch" forName="childText1" refType="h" fact="0.776"/>
                </dgm:constrLst>
              </dgm:if>
              <dgm:else name="Name11">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076"/>
                  <dgm:constr type="t" for="ch" forName="childText1" refType="h" fact="0.224"/>
                  <dgm:constr type="w" for="ch" forName="childText1" refType="w" fact="0.9241"/>
                  <dgm:constr type="h" for="ch" forName="childText1" refType="h" fact="0.776"/>
                </dgm:constrLst>
              </dgm:else>
            </dgm:choose>
          </dgm:else>
        </dgm:choose>
      </dgm:if>
      <dgm:if name="Name12" axis="ch" ptType="node" func="cnt" op="equ" val="2">
        <dgm:choose name="Name13">
          <dgm:if name="Name14" axis="ch ch" ptType="node node" func="cnt" op="equ" val="0">
            <dgm:alg type="composite">
              <dgm:param type="ar" val="5.1498"/>
            </dgm:alg>
            <dgm:choose name="Name15">
              <dgm:if name="Name16" func="var" arg="dir" op="equ" val="norm">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462"/>
                  <dgm:constr type="t" for="ch" forName="parentText2" refType="h" fact="0.2499"/>
                  <dgm:constr type="w" for="ch" forName="parentText2" refType="w" fact="0.538"/>
                  <dgm:constr type="h" for="ch" forName="parentText2" refType="h" fact="0.7501"/>
                </dgm:constrLst>
              </dgm:if>
              <dgm:else name="Name17">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
                  <dgm:constr type="t" for="ch" forName="parentText2" refType="h" fact="0.2499"/>
                  <dgm:constr type="w" for="ch" forName="parentText2" refType="w" fact="0.538"/>
                  <dgm:constr type="h" for="ch" forName="parentText2" refType="h" fact="0.7501"/>
                </dgm:constrLst>
              </dgm:else>
            </dgm:choose>
          </dgm:if>
          <dgm:else name="Name18">
            <dgm:alg type="composite">
              <dgm:param type="ar" val="2.0563"/>
            </dgm:alg>
            <dgm:choose name="Name19">
              <dgm:if name="Name2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462"/>
                  <dgm:constr type="t" for="ch" forName="parentText2" refType="h" fact="0.0998"/>
                  <dgm:constr type="w" for="ch" forName="parentText2" refType="w" fact="0.538"/>
                  <dgm:constr type="h" for="ch" forName="parentText2" refType="h" fact="0.2995"/>
                  <dgm:constr type="l" for="ch" forName="childText1" refType="w" fact="0"/>
                  <dgm:constr type="t" for="ch" forName="childText1" refType="h" fact="0.2317"/>
                  <dgm:constr type="w" for="ch" forName="childText1" refType="w" fact="0.462"/>
                  <dgm:constr type="h" for="ch" forName="childText1" refType="h" fact="0.6685"/>
                  <dgm:constr type="l" for="ch" forName="childText2" refType="w" fact="0.462"/>
                  <dgm:constr type="t" for="ch" forName="childText2" refType="h" fact="0.3315"/>
                  <dgm:constr type="w" for="ch" forName="childText2" refType="w" fact="0.462"/>
                  <dgm:constr type="h" for="ch" forName="childText2" refType="h" fact="0.6685"/>
                </dgm:constrLst>
              </dgm:if>
              <dgm:else name="Name2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
                  <dgm:constr type="t" for="ch" forName="parentText2" refType="h" fact="0.0998"/>
                  <dgm:constr type="w" for="ch" forName="parentText2" refType="w" fact="0.538"/>
                  <dgm:constr type="h" for="ch" forName="parentText2" refType="h" fact="0.2995"/>
                  <dgm:constr type="l" for="ch" forName="childText1" refType="w" fact="0.538"/>
                  <dgm:constr type="t" for="ch" forName="childText1" refType="h" fact="0.2317"/>
                  <dgm:constr type="w" for="ch" forName="childText1" refType="w" fact="0.462"/>
                  <dgm:constr type="h" for="ch" forName="childText1" refType="h" fact="0.6685"/>
                  <dgm:constr type="l" for="ch" forName="childText2" refType="w" fact="0.076"/>
                  <dgm:constr type="t" for="ch" forName="childText2" refType="h" fact="0.3315"/>
                  <dgm:constr type="w" for="ch" forName="childText2" refType="w" fact="0.462"/>
                  <dgm:constr type="h" for="ch" forName="childText2" refType="h" fact="0.6685"/>
                </dgm:constrLst>
              </dgm:else>
            </dgm:choose>
          </dgm:else>
        </dgm:choose>
      </dgm:if>
      <dgm:if name="Name22" axis="ch" ptType="node" func="cnt" op="equ" val="3">
        <dgm:choose name="Name23">
          <dgm:if name="Name24" axis="ch ch" ptType="node node" func="cnt" op="equ" val="0">
            <dgm:alg type="composite">
              <dgm:param type="ar" val="4.1198"/>
            </dgm:alg>
            <dgm:choose name="Name25">
              <dgm:if name="Name2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308"/>
                  <dgm:constr type="t" for="ch" forName="parentText2" refType="h" fact="0.2"/>
                  <dgm:constr type="w" for="ch" forName="parentText2" refType="w" fact="0.692"/>
                  <dgm:constr type="h" for="ch" forName="parentText2" refType="h" fact="0.6"/>
                  <dgm:constr type="l" for="ch" forName="parentText3" refType="w" fact="0.616"/>
                  <dgm:constr type="t" for="ch" forName="parentText3" refType="h" fact="0.4"/>
                  <dgm:constr type="w" for="ch" forName="parentText3" refType="w" fact="0.384"/>
                  <dgm:constr type="h" for="ch" forName="parentText3" refType="h" fact="0.6"/>
                </dgm:constrLst>
              </dgm:if>
              <dgm:else name="Name2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
                  <dgm:constr type="t" for="ch" forName="parentText2" refType="h" fact="0.2"/>
                  <dgm:constr type="w" for="ch" forName="parentText2" refType="w" fact="0.692"/>
                  <dgm:constr type="h" for="ch" forName="parentText2" refType="h" fact="0.6"/>
                  <dgm:constr type="l" for="ch" forName="parentText3" refType="w" fact="0"/>
                  <dgm:constr type="t" for="ch" forName="parentText3" refType="h" fact="0.4"/>
                  <dgm:constr type="w" for="ch" forName="parentText3" refType="w" fact="0.384"/>
                  <dgm:constr type="h" for="ch" forName="parentText3" refType="h" fact="0.6"/>
                </dgm:constrLst>
              </dgm:else>
            </dgm:choose>
          </dgm:if>
          <dgm:else name="Name28">
            <dgm:alg type="composite">
              <dgm:param type="ar" val="2.0702"/>
            </dgm:alg>
            <dgm:choose name="Name29">
              <dgm:if name="Name3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
                  <dgm:constr type="t" for="ch" forName="childText1" refType="h" fact="0.2325"/>
                  <dgm:constr type="w" for="ch" forName="childText1" refType="w" fact="0.308"/>
                  <dgm:constr type="h" for="ch" forName="childText1" refType="h" fact="0.5808"/>
                  <dgm:constr type="l" for="ch" forName="childText2" refType="w" fact="0.308"/>
                  <dgm:constr type="t" for="ch" forName="childText2" refType="h" fact="0.333"/>
                  <dgm:constr type="w" for="ch" forName="childText2" refType="w" fact="0.308"/>
                  <dgm:constr type="h" for="ch" forName="childText2" refType="h" fact="0.5808"/>
                  <dgm:constr type="l" for="ch" forName="childText3" refType="w" fact="0.61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308"/>
                  <dgm:constr type="t" for="ch" forName="parentText2" refType="h" fact="0.1005"/>
                  <dgm:constr type="w" for="ch" forName="parentText2" refType="w" fact="0.692"/>
                  <dgm:constr type="h" for="ch" forName="parentText2" refType="h" fact="0.3015"/>
                  <dgm:constr type="l" for="ch" forName="parentText3" refType="w" fact="0.616"/>
                  <dgm:constr type="t" for="ch" forName="parentText3" refType="h" fact="0.201"/>
                  <dgm:constr type="w" for="ch" forName="parentText3" refType="w" fact="0.384"/>
                  <dgm:constr type="h" for="ch" forName="parentText3" refType="h" fact="0.3015"/>
                </dgm:constrLst>
              </dgm:if>
              <dgm:else name="Name3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692"/>
                  <dgm:constr type="t" for="ch" forName="childText1" refType="h" fact="0.2325"/>
                  <dgm:constr type="w" for="ch" forName="childText1" refType="w" fact="0.308"/>
                  <dgm:constr type="h" for="ch" forName="childText1" refType="h" fact="0.5808"/>
                  <dgm:constr type="l" for="ch" forName="childText2" refType="w" fact="0.384"/>
                  <dgm:constr type="t" for="ch" forName="childText2" refType="h" fact="0.333"/>
                  <dgm:constr type="w" for="ch" forName="childText2" refType="w" fact="0.308"/>
                  <dgm:constr type="h" for="ch" forName="childText2" refType="h" fact="0.5808"/>
                  <dgm:constr type="l" for="ch" forName="childText3" refType="w" fact="0.07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
                  <dgm:constr type="t" for="ch" forName="parentText2" refType="h" fact="0.1005"/>
                  <dgm:constr type="w" for="ch" forName="parentText2" refType="w" fact="0.692"/>
                  <dgm:constr type="h" for="ch" forName="parentText2" refType="h" fact="0.3015"/>
                  <dgm:constr type="l" for="ch" forName="parentText3" refType="w" fact="0"/>
                  <dgm:constr type="t" for="ch" forName="parentText3" refType="h" fact="0.201"/>
                  <dgm:constr type="w" for="ch" forName="parentText3" refType="w" fact="0.384"/>
                  <dgm:constr type="h" for="ch" forName="parentText3" refType="h" fact="0.3015"/>
                </dgm:constrLst>
              </dgm:else>
            </dgm:choose>
          </dgm:else>
        </dgm:choose>
      </dgm:if>
      <dgm:if name="Name32" axis="ch" ptType="node" func="cnt" op="equ" val="4">
        <dgm:choose name="Name33">
          <dgm:if name="Name34" axis="ch ch" ptType="node node" func="cnt" op="equ" val="0">
            <dgm:alg type="composite">
              <dgm:param type="ar" val="3.435"/>
            </dgm:alg>
            <dgm:choose name="Name35">
              <dgm:if name="Name3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2305"/>
                  <dgm:constr type="t" for="ch" forName="parentText2" refType="h" fact="0.1666"/>
                  <dgm:constr type="w" for="ch" forName="parentText2" refType="w" fact="0.7695"/>
                  <dgm:constr type="h" for="ch" forName="parentText2" refType="h" fact="0.5001"/>
                  <dgm:constr type="l" for="ch" forName="parentText3" refType="w" fact="0.461"/>
                  <dgm:constr type="t" for="ch" forName="parentText3" refType="h" fact="0.3333"/>
                  <dgm:constr type="w" for="ch" forName="parentText3" refType="w" fact="0.539"/>
                  <dgm:constr type="h" for="ch" forName="parentText3" refType="h" fact="0.5001"/>
                  <dgm:constr type="l" for="ch" forName="parentText4" refType="w" fact="0.6915"/>
                  <dgm:constr type="t" for="ch" forName="parentText4" refType="h" fact="0.4999"/>
                  <dgm:constr type="w" for="ch" forName="parentText4" refType="w" fact="0.3085"/>
                  <dgm:constr type="h" for="ch" forName="parentText4" refType="h" fact="0.5001"/>
                </dgm:constrLst>
              </dgm:if>
              <dgm:else name="Name3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
                  <dgm:constr type="t" for="ch" forName="parentText2" refType="h" fact="0.1666"/>
                  <dgm:constr type="w" for="ch" forName="parentText2" refType="w" fact="0.7695"/>
                  <dgm:constr type="h" for="ch" forName="parentText2" refType="h" fact="0.5001"/>
                  <dgm:constr type="l" for="ch" forName="parentText3" refType="w" fact="0"/>
                  <dgm:constr type="t" for="ch" forName="parentText3" refType="h" fact="0.3333"/>
                  <dgm:constr type="w" for="ch" forName="parentText3" refType="w" fact="0.539"/>
                  <dgm:constr type="h" for="ch" forName="parentText3" refType="h" fact="0.5001"/>
                  <dgm:constr type="l" for="ch" forName="parentText4" refType="w" fact="0"/>
                  <dgm:constr type="t" for="ch" forName="parentText4" refType="h" fact="0.4999"/>
                  <dgm:constr type="w" for="ch" forName="parentText4" refType="w" fact="0.3085"/>
                  <dgm:constr type="h" for="ch" forName="parentText4" refType="h" fact="0.5001"/>
                </dgm:constrLst>
              </dgm:else>
            </dgm:choose>
          </dgm:if>
          <dgm:else name="Name38">
            <dgm:alg type="composite">
              <dgm:param type="ar" val="1.9377"/>
            </dgm:alg>
            <dgm:choose name="Name39">
              <dgm:if name="Name4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
                  <dgm:constr type="t" for="ch" forName="childText1" refType="h" fact="0.218"/>
                  <dgm:constr type="w" for="ch" forName="childText1" refType="w" fact="0.2305"/>
                  <dgm:constr type="h" for="ch" forName="childText1" refType="h" fact="0.5218"/>
                  <dgm:constr type="l" for="ch" forName="childText2" refType="w" fact="0.2305"/>
                  <dgm:constr type="t" for="ch" forName="childText2" refType="h" fact="0.312"/>
                  <dgm:constr type="w" for="ch" forName="childText2" refType="w" fact="0.2305"/>
                  <dgm:constr type="h" for="ch" forName="childText2" refType="h" fact="0.5085"/>
                  <dgm:constr type="l" for="ch" forName="childText3" refType="w" fact="0.461"/>
                  <dgm:constr type="t" for="ch" forName="childText3" refType="h" fact="0.406"/>
                  <dgm:constr type="w" for="ch" forName="childText3" refType="w" fact="0.2305"/>
                  <dgm:constr type="h" for="ch" forName="childText3" refType="h" fact="0.5119"/>
                  <dgm:constr type="l" for="ch" forName="childText4" refType="w" fact="0.6915"/>
                  <dgm:constr type="t" for="ch" forName="childText4" refType="h" fact="0.5"/>
                  <dgm:constr type="w" for="ch" forName="childText4" refType="w" fact="0.232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2305"/>
                  <dgm:constr type="t" for="ch" forName="parentText2" refType="h" fact="0.094"/>
                  <dgm:constr type="w" for="ch" forName="parentText2" refType="w" fact="0.7695"/>
                  <dgm:constr type="h" for="ch" forName="parentText2" refType="h" fact="0.2821"/>
                  <dgm:constr type="l" for="ch" forName="parentText3" refType="w" fact="0.461"/>
                  <dgm:constr type="t" for="ch" forName="parentText3" refType="h" fact="0.188"/>
                  <dgm:constr type="w" for="ch" forName="parentText3" refType="w" fact="0.539"/>
                  <dgm:constr type="h" for="ch" forName="parentText3" refType="h" fact="0.2821"/>
                  <dgm:constr type="l" for="ch" forName="parentText4" refType="w" fact="0.6915"/>
                  <dgm:constr type="t" for="ch" forName="parentText4" refType="h" fact="0.282"/>
                  <dgm:constr type="w" for="ch" forName="parentText4" refType="w" fact="0.3085"/>
                  <dgm:constr type="h" for="ch" forName="parentText4" refType="h" fact="0.2821"/>
                </dgm:constrLst>
              </dgm:if>
              <dgm:else name="Name4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7695"/>
                  <dgm:constr type="t" for="ch" forName="childText1" refType="h" fact="0.218"/>
                  <dgm:constr type="w" for="ch" forName="childText1" refType="w" fact="0.2305"/>
                  <dgm:constr type="h" for="ch" forName="childText1" refType="h" fact="0.5218"/>
                  <dgm:constr type="l" for="ch" forName="childText2" refType="w" fact="0.539"/>
                  <dgm:constr type="t" for="ch" forName="childText2" refType="h" fact="0.312"/>
                  <dgm:constr type="w" for="ch" forName="childText2" refType="w" fact="0.2305"/>
                  <dgm:constr type="h" for="ch" forName="childText2" refType="h" fact="0.5085"/>
                  <dgm:constr type="l" for="ch" forName="childText3" refType="w" fact="0.3085"/>
                  <dgm:constr type="t" for="ch" forName="childText3" refType="h" fact="0.406"/>
                  <dgm:constr type="w" for="ch" forName="childText3" refType="w" fact="0.2305"/>
                  <dgm:constr type="h" for="ch" forName="childText3" refType="h" fact="0.5119"/>
                  <dgm:constr type="l" for="ch" forName="childText4" refType="w" fact="0.076"/>
                  <dgm:constr type="t" for="ch" forName="childText4" refType="h" fact="0.5"/>
                  <dgm:constr type="w" for="ch" forName="childText4" refType="w" fact="0.234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
                  <dgm:constr type="t" for="ch" forName="parentText2" refType="h" fact="0.094"/>
                  <dgm:constr type="w" for="ch" forName="parentText2" refType="w" fact="0.7695"/>
                  <dgm:constr type="h" for="ch" forName="parentText2" refType="h" fact="0.2821"/>
                  <dgm:constr type="l" for="ch" forName="parentText3" refType="w" fact="0"/>
                  <dgm:constr type="t" for="ch" forName="parentText3" refType="h" fact="0.188"/>
                  <dgm:constr type="w" for="ch" forName="parentText3" refType="w" fact="0.539"/>
                  <dgm:constr type="h" for="ch" forName="parentText3" refType="h" fact="0.2821"/>
                  <dgm:constr type="l" for="ch" forName="parentText4" refType="w" fact="0"/>
                  <dgm:constr type="t" for="ch" forName="parentText4" refType="h" fact="0.282"/>
                  <dgm:constr type="w" for="ch" forName="parentText4" refType="w" fact="0.3085"/>
                  <dgm:constr type="h" for="ch" forName="parentText4" refType="h" fact="0.2821"/>
                </dgm:constrLst>
              </dgm:else>
            </dgm:choose>
          </dgm:else>
        </dgm:choose>
      </dgm:if>
      <dgm:else name="Name42">
        <dgm:choose name="Name43">
          <dgm:if name="Name44" axis="ch ch" ptType="node node" func="cnt" op="equ" val="0">
            <dgm:alg type="composite">
              <dgm:param type="ar" val="2.9463"/>
            </dgm:alg>
            <dgm:choose name="Name45">
              <dgm:if name="Name4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1848"/>
                  <dgm:constr type="t" for="ch" forName="parentText2" refType="h" fact="0.1429"/>
                  <dgm:constr type="w" for="ch" forName="parentText2" refType="w" fact="0.8152"/>
                  <dgm:constr type="h" for="ch" forName="parentText2" refType="h" fact="0.4285"/>
                  <dgm:constr type="l" for="ch" forName="parentText3" refType="w" fact="0.3696"/>
                  <dgm:constr type="t" for="ch" forName="parentText3" refType="h" fact="0.2858"/>
                  <dgm:constr type="w" for="ch" forName="parentText3" refType="w" fact="0.6304"/>
                  <dgm:constr type="h" for="ch" forName="parentText3" refType="h" fact="0.4285"/>
                  <dgm:constr type="l" for="ch" forName="parentText4" refType="w" fact="0.5545"/>
                  <dgm:constr type="t" for="ch" forName="parentText4" refType="h" fact="0.4286"/>
                  <dgm:constr type="w" for="ch" forName="parentText4" refType="w" fact="0.4455"/>
                  <dgm:constr type="h" for="ch" forName="parentText4" refType="h" fact="0.4285"/>
                  <dgm:constr type="l" for="ch" forName="parentText5" refType="w" fact="0.7393"/>
                  <dgm:constr type="t" for="ch" forName="parentText5" refType="h" fact="0.5715"/>
                  <dgm:constr type="w" for="ch" forName="parentText5" refType="w" fact="0.2607"/>
                  <dgm:constr type="h" for="ch" forName="parentText5" refType="h" fact="0.4285"/>
                </dgm:constrLst>
              </dgm:if>
              <dgm:else name="Name4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
                  <dgm:constr type="t" for="ch" forName="parentText2" refType="h" fact="0.1429"/>
                  <dgm:constr type="w" for="ch" forName="parentText2" refType="w" fact="0.8152"/>
                  <dgm:constr type="h" for="ch" forName="parentText2" refType="h" fact="0.4285"/>
                  <dgm:constr type="l" for="ch" forName="parentText3" refType="w" fact="0"/>
                  <dgm:constr type="t" for="ch" forName="parentText3" refType="h" fact="0.2858"/>
                  <dgm:constr type="w" for="ch" forName="parentText3" refType="w" fact="0.6304"/>
                  <dgm:constr type="h" for="ch" forName="parentText3" refType="h" fact="0.4285"/>
                  <dgm:constr type="l" for="ch" forName="parentText4" refType="w" fact="0"/>
                  <dgm:constr type="t" for="ch" forName="parentText4" refType="h" fact="0.4286"/>
                  <dgm:constr type="w" for="ch" forName="parentText4" refType="w" fact="0.4455"/>
                  <dgm:constr type="h" for="ch" forName="parentText4" refType="h" fact="0.4285"/>
                  <dgm:constr type="l" for="ch" forName="parentText5" refType="w" fact="0"/>
                  <dgm:constr type="t" for="ch" forName="parentText5" refType="h" fact="0.5715"/>
                  <dgm:constr type="w" for="ch" forName="parentText5" refType="w" fact="0.2607"/>
                  <dgm:constr type="h" for="ch" forName="parentText5" refType="h" fact="0.4285"/>
                </dgm:constrLst>
              </dgm:else>
            </dgm:choose>
          </dgm:if>
          <dgm:else name="Name48">
            <dgm:alg type="composite">
              <dgm:param type="ar" val="1.7837"/>
            </dgm:alg>
            <dgm:choose name="Name49">
              <dgm:if name="Name5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
                  <dgm:constr type="t" for="ch" forName="childText1" refType="h" fact="0.1997"/>
                  <dgm:constr type="w" for="ch" forName="childText1" refType="w" fact="0.18482"/>
                  <dgm:constr type="h" for="ch" forName="childText1" refType="h" fact="0.4763"/>
                  <dgm:constr type="l" for="ch" forName="childText2" refType="w" fact="0.1848"/>
                  <dgm:constr type="t" for="ch" forName="childText2" refType="h" fact="0.2862"/>
                  <dgm:constr type="w" for="ch" forName="childText2" refType="w" fact="0.18482"/>
                  <dgm:constr type="h" for="ch" forName="childText2" refType="h" fact="0.4763"/>
                  <dgm:constr type="l" for="ch" forName="childText3" refType="w" fact="0.3696"/>
                  <dgm:constr type="t" for="ch" forName="childText3" refType="h" fact="0.3727"/>
                  <dgm:constr type="w" for="ch" forName="childText3" refType="w" fact="0.18482"/>
                  <dgm:constr type="h" for="ch" forName="childText3" refType="h" fact="0.4763"/>
                  <dgm:constr type="l" for="ch" forName="childText4" refType="w" fact="0.5545"/>
                  <dgm:constr type="t" for="ch" forName="childText4" refType="h" fact="0.4592"/>
                  <dgm:constr type="w" for="ch" forName="childText4" refType="w" fact="0.18482"/>
                  <dgm:constr type="h" for="ch" forName="childText4" refType="h" fact="0.4763"/>
                  <dgm:constr type="l" for="ch" forName="childText5" refType="w" fact="0.7393"/>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1848"/>
                  <dgm:constr type="t" for="ch" forName="parentText2" refType="h" fact="0.0865"/>
                  <dgm:constr type="w" for="ch" forName="parentText2" refType="w" fact="0.8152"/>
                  <dgm:constr type="h" for="ch" forName="parentText2" refType="h" fact="0.2594"/>
                  <dgm:constr type="l" for="ch" forName="parentText3" refType="w" fact="0.3696"/>
                  <dgm:constr type="t" for="ch" forName="parentText3" refType="h" fact="0.173"/>
                  <dgm:constr type="w" for="ch" forName="parentText3" refType="w" fact="0.6304"/>
                  <dgm:constr type="h" for="ch" forName="parentText3" refType="h" fact="0.2594"/>
                  <dgm:constr type="l" for="ch" forName="parentText4" refType="w" fact="0.5545"/>
                  <dgm:constr type="t" for="ch" forName="parentText4" refType="h" fact="0.2595"/>
                  <dgm:constr type="w" for="ch" forName="parentText4" refType="w" fact="0.4455"/>
                  <dgm:constr type="h" for="ch" forName="parentText4" refType="h" fact="0.2594"/>
                  <dgm:constr type="l" for="ch" forName="parentText5" refType="w" fact="0.7393"/>
                  <dgm:constr type="t" for="ch" forName="parentText5" refType="h" fact="0.346"/>
                  <dgm:constr type="w" for="ch" forName="parentText5" refType="w" fact="0.2607"/>
                  <dgm:constr type="h" for="ch" forName="parentText5" refType="h" fact="0.2594"/>
                </dgm:constrLst>
              </dgm:if>
              <dgm:else name="Name5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81518"/>
                  <dgm:constr type="t" for="ch" forName="childText1" refType="h" fact="0.1997"/>
                  <dgm:constr type="w" for="ch" forName="childText1" refType="w" fact="0.18482"/>
                  <dgm:constr type="h" for="ch" forName="childText1" refType="h" fact="0.4763"/>
                  <dgm:constr type="l" for="ch" forName="childText2" refType="w" fact="0.63036"/>
                  <dgm:constr type="t" for="ch" forName="childText2" refType="h" fact="0.2862"/>
                  <dgm:constr type="w" for="ch" forName="childText2" refType="w" fact="0.18482"/>
                  <dgm:constr type="h" for="ch" forName="childText2" refType="h" fact="0.4763"/>
                  <dgm:constr type="l" for="ch" forName="childText3" refType="w" fact="0.44554"/>
                  <dgm:constr type="t" for="ch" forName="childText3" refType="h" fact="0.3727"/>
                  <dgm:constr type="w" for="ch" forName="childText3" refType="w" fact="0.18482"/>
                  <dgm:constr type="h" for="ch" forName="childText3" refType="h" fact="0.4763"/>
                  <dgm:constr type="l" for="ch" forName="childText4" refType="w" fact="0.26072"/>
                  <dgm:constr type="t" for="ch" forName="childText4" refType="h" fact="0.4592"/>
                  <dgm:constr type="w" for="ch" forName="childText4" refType="w" fact="0.18482"/>
                  <dgm:constr type="h" for="ch" forName="childText4" refType="h" fact="0.4763"/>
                  <dgm:constr type="l" for="ch" forName="childText5" refType="w" fact="0.0759"/>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
                  <dgm:constr type="t" for="ch" forName="parentText2" refType="h" fact="0.0865"/>
                  <dgm:constr type="w" for="ch" forName="parentText2" refType="w" fact="0.8152"/>
                  <dgm:constr type="h" for="ch" forName="parentText2" refType="h" fact="0.2594"/>
                  <dgm:constr type="l" for="ch" forName="parentText3" refType="w" fact="0"/>
                  <dgm:constr type="t" for="ch" forName="parentText3" refType="h" fact="0.173"/>
                  <dgm:constr type="w" for="ch" forName="parentText3" refType="w" fact="0.6304"/>
                  <dgm:constr type="h" for="ch" forName="parentText3" refType="h" fact="0.2594"/>
                  <dgm:constr type="l" for="ch" forName="parentText4" refType="w" fact="0"/>
                  <dgm:constr type="t" for="ch" forName="parentText4" refType="h" fact="0.2595"/>
                  <dgm:constr type="w" for="ch" forName="parentText4" refType="w" fact="0.4455"/>
                  <dgm:constr type="h" for="ch" forName="parentText4" refType="h" fact="0.2594"/>
                  <dgm:constr type="l" for="ch" forName="parentText5" refType="w" fact="0"/>
                  <dgm:constr type="t" for="ch" forName="parentText5" refType="h" fact="0.346"/>
                  <dgm:constr type="w" for="ch" forName="parentText5" refType="w" fact="0.2607"/>
                  <dgm:constr type="h" for="ch" forName="parentText5" refType="h" fact="0.2594"/>
                </dgm:constrLst>
              </dgm:else>
            </dgm:choose>
          </dgm:else>
        </dgm:choose>
      </dgm:else>
    </dgm:choose>
    <dgm:forEach name="Name52" axis="ch" ptType="node" cnt="1">
      <dgm:layoutNode name="parentText1" styleLbl="node1">
        <dgm:varLst>
          <dgm:chMax/>
          <dgm:chPref val="3"/>
          <dgm:bulletEnabled val="1"/>
        </dgm:varLst>
        <dgm:choose name="Name53">
          <dgm:if name="Name54"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55">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56">
        <dgm:if name="Name57" axis="ch" ptType="node" func="cnt" op="gte" val="1">
          <dgm:layoutNode name="childText1"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8"/>
      </dgm:choose>
    </dgm:forEach>
    <dgm:forEach name="Name59" axis="ch" ptType="node" st="2" cnt="1">
      <dgm:layoutNode name="parentText2" styleLbl="node1">
        <dgm:varLst>
          <dgm:chMax/>
          <dgm:chPref val="3"/>
          <dgm:bulletEnabled val="1"/>
        </dgm:varLst>
        <dgm:choose name="Name60">
          <dgm:if name="Name61"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2">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63">
        <dgm:if name="Name64" axis="ch" ptType="node" func="cnt" op="gte" val="1">
          <dgm:layoutNode name="childText2"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5"/>
      </dgm:choose>
    </dgm:forEach>
    <dgm:forEach name="Name66" axis="ch" ptType="node" st="3" cnt="1">
      <dgm:layoutNode name="parentText3" styleLbl="node1">
        <dgm:varLst>
          <dgm:chMax/>
          <dgm:chPref val="3"/>
          <dgm:bulletEnabled val="1"/>
        </dgm:varLst>
        <dgm:choose name="Name67">
          <dgm:if name="Name68"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9">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0">
        <dgm:if name="Name71" axis="ch" ptType="node" func="cnt" op="gte" val="1">
          <dgm:layoutNode name="childText3"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forEach>
    <dgm:forEach name="Name73" axis="ch" ptType="node" st="4" cnt="1">
      <dgm:layoutNode name="parentText4" styleLbl="node1">
        <dgm:varLst>
          <dgm:chMax/>
          <dgm:chPref val="3"/>
          <dgm:bulletEnabled val="1"/>
        </dgm:varLst>
        <dgm:choose name="Name74">
          <dgm:if name="Name75"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76">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7">
        <dgm:if name="Name78" axis="ch" ptType="node" func="cnt" op="gte" val="1">
          <dgm:layoutNode name="childText4"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9"/>
      </dgm:choose>
    </dgm:forEach>
    <dgm:forEach name="Name80" axis="ch" ptType="node" st="5" cnt="1">
      <dgm:layoutNode name="parentText5" styleLbl="node1">
        <dgm:varLst>
          <dgm:chMax/>
          <dgm:chPref val="3"/>
          <dgm:bulletEnabled val="1"/>
        </dgm:varLst>
        <dgm:choose name="Name81">
          <dgm:if name="Name82"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83">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84">
        <dgm:if name="Name85" axis="ch" ptType="node" func="cnt" op="gte" val="1">
          <dgm:layoutNode name="childText5"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fld id="{12A67E0E-CC1F-40A9-ADBF-42CF2A858BAD}" type="datetimeFigureOut">
              <a:rPr lang="en-US" smtClean="0"/>
              <a:t>4/15/2019</a:t>
            </a:fld>
            <a:endParaRPr lang="en-US"/>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18492A6D-BF62-4948-B896-37E3F255367F}" type="slidenum">
              <a:rPr lang="en-US" smtClean="0"/>
              <a:t>‹#›</a:t>
            </a:fld>
            <a:endParaRPr lang="en-US"/>
          </a:p>
        </p:txBody>
      </p:sp>
    </p:spTree>
    <p:extLst>
      <p:ext uri="{BB962C8B-B14F-4D97-AF65-F5344CB8AC3E}">
        <p14:creationId xmlns:p14="http://schemas.microsoft.com/office/powerpoint/2010/main" val="15518323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8492A6D-BF62-4948-B896-37E3F255367F}" type="slidenum">
              <a:rPr lang="en-US" smtClean="0"/>
              <a:t>1</a:t>
            </a:fld>
            <a:endParaRPr lang="en-US"/>
          </a:p>
        </p:txBody>
      </p:sp>
    </p:spTree>
    <p:extLst>
      <p:ext uri="{BB962C8B-B14F-4D97-AF65-F5344CB8AC3E}">
        <p14:creationId xmlns:p14="http://schemas.microsoft.com/office/powerpoint/2010/main" val="33002067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8492A6D-BF62-4948-B896-37E3F255367F}" type="slidenum">
              <a:rPr lang="en-US" smtClean="0"/>
              <a:t>10</a:t>
            </a:fld>
            <a:endParaRPr lang="en-US"/>
          </a:p>
        </p:txBody>
      </p:sp>
    </p:spTree>
    <p:extLst>
      <p:ext uri="{BB962C8B-B14F-4D97-AF65-F5344CB8AC3E}">
        <p14:creationId xmlns:p14="http://schemas.microsoft.com/office/powerpoint/2010/main" val="42151731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a:t>Rev. 3:18 </a:t>
            </a:r>
            <a:r>
              <a:rPr lang="en-US" sz="1200" dirty="0"/>
              <a:t>- I counsel thee to buy of me gold tried in the fire, that thou mayest be rich; and white raiment, that thou mayest be clothed, and that </a:t>
            </a:r>
            <a:r>
              <a:rPr lang="en-US" sz="1200" b="1" dirty="0"/>
              <a:t>the shame of thy nakedness </a:t>
            </a:r>
            <a:r>
              <a:rPr lang="en-US" sz="1200" dirty="0"/>
              <a:t>do not appear; and anoint thine eyes with </a:t>
            </a:r>
            <a:r>
              <a:rPr lang="en-US" sz="1200" dirty="0" err="1"/>
              <a:t>eyesalve</a:t>
            </a:r>
            <a:r>
              <a:rPr lang="en-US" sz="1200" dirty="0"/>
              <a:t>, that thou mayest see.</a:t>
            </a:r>
            <a:endParaRPr lang="en-US" sz="1200" b="1" dirty="0"/>
          </a:p>
          <a:p>
            <a:endParaRPr lang="en-US" dirty="0"/>
          </a:p>
        </p:txBody>
      </p:sp>
      <p:sp>
        <p:nvSpPr>
          <p:cNvPr id="4" name="Slide Number Placeholder 3"/>
          <p:cNvSpPr>
            <a:spLocks noGrp="1"/>
          </p:cNvSpPr>
          <p:nvPr>
            <p:ph type="sldNum" sz="quarter" idx="5"/>
          </p:nvPr>
        </p:nvSpPr>
        <p:spPr/>
        <p:txBody>
          <a:bodyPr/>
          <a:lstStyle/>
          <a:p>
            <a:fld id="{18492A6D-BF62-4948-B896-37E3F255367F}" type="slidenum">
              <a:rPr lang="en-US" smtClean="0"/>
              <a:t>11</a:t>
            </a:fld>
            <a:endParaRPr lang="en-US"/>
          </a:p>
        </p:txBody>
      </p:sp>
    </p:spTree>
    <p:extLst>
      <p:ext uri="{BB962C8B-B14F-4D97-AF65-F5344CB8AC3E}">
        <p14:creationId xmlns:p14="http://schemas.microsoft.com/office/powerpoint/2010/main" val="26697760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 1 Pet. 5:5 </a:t>
            </a:r>
            <a:r>
              <a:rPr lang="en-US" dirty="0"/>
              <a:t>- Likewise, ye younger, submit yourselves unto the elder. Yea, all of you be subject one to another, and be </a:t>
            </a:r>
            <a:r>
              <a:rPr lang="en-US" b="1" dirty="0"/>
              <a:t>clothed with humility</a:t>
            </a:r>
            <a:r>
              <a:rPr lang="en-US" dirty="0"/>
              <a:t>: for God </a:t>
            </a:r>
            <a:r>
              <a:rPr lang="en-US" dirty="0" err="1"/>
              <a:t>resisteth</a:t>
            </a:r>
            <a:r>
              <a:rPr lang="en-US" dirty="0"/>
              <a:t> the proud, and giveth grace to the humble.</a:t>
            </a:r>
          </a:p>
        </p:txBody>
      </p:sp>
      <p:sp>
        <p:nvSpPr>
          <p:cNvPr id="4" name="Slide Number Placeholder 3"/>
          <p:cNvSpPr>
            <a:spLocks noGrp="1"/>
          </p:cNvSpPr>
          <p:nvPr>
            <p:ph type="sldNum" sz="quarter" idx="5"/>
          </p:nvPr>
        </p:nvSpPr>
        <p:spPr/>
        <p:txBody>
          <a:bodyPr/>
          <a:lstStyle/>
          <a:p>
            <a:fld id="{18492A6D-BF62-4948-B896-37E3F255367F}" type="slidenum">
              <a:rPr lang="en-US" smtClean="0"/>
              <a:t>12</a:t>
            </a:fld>
            <a:endParaRPr lang="en-US"/>
          </a:p>
        </p:txBody>
      </p:sp>
    </p:spTree>
    <p:extLst>
      <p:ext uri="{BB962C8B-B14F-4D97-AF65-F5344CB8AC3E}">
        <p14:creationId xmlns:p14="http://schemas.microsoft.com/office/powerpoint/2010/main" val="32913013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8492A6D-BF62-4948-B896-37E3F255367F}" type="slidenum">
              <a:rPr lang="en-US" smtClean="0"/>
              <a:t>13</a:t>
            </a:fld>
            <a:endParaRPr lang="en-US"/>
          </a:p>
        </p:txBody>
      </p:sp>
    </p:spTree>
    <p:extLst>
      <p:ext uri="{BB962C8B-B14F-4D97-AF65-F5344CB8AC3E}">
        <p14:creationId xmlns:p14="http://schemas.microsoft.com/office/powerpoint/2010/main" val="311692946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0" dirty="0"/>
              <a:t>Jas. 2:15-16 </a:t>
            </a:r>
            <a:r>
              <a:rPr lang="en-US" dirty="0"/>
              <a:t>- If a brother or sister be naked, and destitute of daily food. 16. And one of you say unto them, Depart in peace, be ye warmed and filled; notwithstanding ye give them not those things which are needful to the body; what doth it profit?</a:t>
            </a:r>
          </a:p>
          <a:p>
            <a:endParaRPr lang="en-US" b="0" dirty="0"/>
          </a:p>
          <a:p>
            <a:r>
              <a:rPr lang="en-US" b="1" dirty="0"/>
              <a:t>Matt. 25:35-38 </a:t>
            </a:r>
            <a:r>
              <a:rPr lang="en-US" b="0" dirty="0"/>
              <a:t>-  For I was an </a:t>
            </a:r>
            <a:r>
              <a:rPr lang="en-US" b="0" dirty="0" err="1"/>
              <a:t>hungred</a:t>
            </a:r>
            <a:r>
              <a:rPr lang="en-US" b="0" dirty="0"/>
              <a:t>, and ye gave me meat: I was thirsty, and ye gave me drink: I was a stranger, and ye took me in: 36 </a:t>
            </a:r>
            <a:r>
              <a:rPr lang="en-US" b="1" dirty="0"/>
              <a:t>Naked</a:t>
            </a:r>
            <a:r>
              <a:rPr lang="en-US" b="0" dirty="0"/>
              <a:t>, and ye clothed me: I was sick, and ye visited me: I was in prison, and ye came unto me. 37 Then shall the righteous answer him, saying, Lord, when saw we thee an </a:t>
            </a:r>
            <a:r>
              <a:rPr lang="en-US" b="0" dirty="0" err="1"/>
              <a:t>hungred</a:t>
            </a:r>
            <a:r>
              <a:rPr lang="en-US" b="0" dirty="0"/>
              <a:t>, and fed thee? or thirsty, and gave thee drink? 38  When saw we thee a stranger, and took thee in? or </a:t>
            </a:r>
            <a:r>
              <a:rPr lang="en-US" b="1" dirty="0"/>
              <a:t>naked</a:t>
            </a:r>
            <a:r>
              <a:rPr lang="en-US" b="0" dirty="0"/>
              <a:t>, and clothed thee? </a:t>
            </a:r>
            <a:r>
              <a:rPr lang="en-US" b="1" dirty="0"/>
              <a:t>42-44 </a:t>
            </a:r>
            <a:r>
              <a:rPr lang="en-US" b="0" dirty="0"/>
              <a:t>For I was an </a:t>
            </a:r>
            <a:r>
              <a:rPr lang="en-US" b="0" dirty="0" err="1"/>
              <a:t>hungred</a:t>
            </a:r>
            <a:r>
              <a:rPr lang="en-US" b="0" dirty="0"/>
              <a:t>, and ye gave me no meat: I was thirsty, and ye gave me no drink: 43 I was a stranger, and ye took me not in: </a:t>
            </a:r>
            <a:r>
              <a:rPr lang="en-US" b="1" dirty="0"/>
              <a:t>naked</a:t>
            </a:r>
            <a:r>
              <a:rPr lang="en-US" b="0" dirty="0"/>
              <a:t>, and ye clothed me not: sick, and in prison, and ye visited me not. 44 Then shall they also answer him, saying, Lord, when saw we thee an </a:t>
            </a:r>
            <a:r>
              <a:rPr lang="en-US" b="0" dirty="0" err="1"/>
              <a:t>hungred</a:t>
            </a:r>
            <a:r>
              <a:rPr lang="en-US" b="0" dirty="0"/>
              <a:t>, or athirst, or a stranger, or </a:t>
            </a:r>
            <a:r>
              <a:rPr lang="en-US" b="1" dirty="0"/>
              <a:t>naked</a:t>
            </a:r>
            <a:r>
              <a:rPr lang="en-US" b="0" dirty="0"/>
              <a:t>, or sick, or in prison, and did not minister unto thee?</a:t>
            </a:r>
          </a:p>
          <a:p>
            <a:r>
              <a:rPr lang="en-US" b="1" dirty="0"/>
              <a:t>Gen. 3:7-11 - </a:t>
            </a:r>
            <a:r>
              <a:rPr lang="en-US" b="0" dirty="0"/>
              <a:t>7 And the eyes of them both were opened, and they knew that they were naked; and </a:t>
            </a:r>
            <a:r>
              <a:rPr lang="en-US" b="1" dirty="0"/>
              <a:t>they sewed fig leaves together, and made themselves apron</a:t>
            </a:r>
            <a:r>
              <a:rPr lang="en-US" b="0" dirty="0"/>
              <a:t>s. 8 And they heard the voice of the LORD God walking in the garden in the cool of the day: and Adam and his wife hid themselves from the presence of the LORD God amongst the trees of the garden. 9 And the LORD God called unto Adam, and said unto him, Where art thou? 10 And he said, I heard thy voice in the garden, </a:t>
            </a:r>
            <a:r>
              <a:rPr lang="en-US" b="1" dirty="0"/>
              <a:t>and I was afraid, because I was naked</a:t>
            </a:r>
            <a:r>
              <a:rPr lang="en-US" b="0" dirty="0"/>
              <a:t>; and I hid myself. 11 And he said, Who told thee that thou </a:t>
            </a:r>
            <a:r>
              <a:rPr lang="en-US" b="0" dirty="0" err="1"/>
              <a:t>wast</a:t>
            </a:r>
            <a:r>
              <a:rPr lang="en-US" b="0" dirty="0"/>
              <a:t> naked? Hast thou eaten of the tree, whereof I commanded thee that thou shouldest not eat?</a:t>
            </a:r>
          </a:p>
          <a:p>
            <a:r>
              <a:rPr lang="en-US" b="1" dirty="0"/>
              <a:t>Gen. 3:21 - </a:t>
            </a:r>
            <a:r>
              <a:rPr lang="en-US" b="0" dirty="0"/>
              <a:t>Unto Adam also and to his wife did the LORD </a:t>
            </a:r>
            <a:r>
              <a:rPr lang="en-US" b="1" dirty="0"/>
              <a:t>God make coats (tunics) of skins, and clothed them</a:t>
            </a:r>
            <a:r>
              <a:rPr lang="en-US" b="1" i="1" dirty="0"/>
              <a:t>. “Coats</a:t>
            </a:r>
            <a:r>
              <a:rPr lang="en-US" b="0" dirty="0"/>
              <a:t>” - </a:t>
            </a:r>
            <a:r>
              <a:rPr lang="en-US" b="0" dirty="0" err="1"/>
              <a:t>keth</a:t>
            </a:r>
            <a:r>
              <a:rPr lang="en-US" b="0" dirty="0"/>
              <a:t>-o'-</a:t>
            </a:r>
            <a:r>
              <a:rPr lang="en-US" b="0" dirty="0" err="1"/>
              <a:t>neth</a:t>
            </a:r>
            <a:r>
              <a:rPr lang="en-US" b="0" dirty="0"/>
              <a:t> or </a:t>
            </a:r>
            <a:r>
              <a:rPr lang="en-US" b="0" dirty="0" err="1"/>
              <a:t>kuttoneth</a:t>
            </a:r>
            <a:r>
              <a:rPr lang="en-US" b="0" dirty="0"/>
              <a:t> {</a:t>
            </a:r>
            <a:r>
              <a:rPr lang="en-US" b="0" dirty="0" err="1"/>
              <a:t>koot</a:t>
            </a:r>
            <a:r>
              <a:rPr lang="en-US" b="0" dirty="0"/>
              <a:t>-to'-</a:t>
            </a:r>
            <a:r>
              <a:rPr lang="en-US" b="0" dirty="0" err="1"/>
              <a:t>neth</a:t>
            </a:r>
            <a:r>
              <a:rPr lang="en-US" b="0" dirty="0"/>
              <a:t>}; from an unused root meaning to cover (compare 3802); a shirt:--coat, garment, robe. </a:t>
            </a:r>
          </a:p>
        </p:txBody>
      </p:sp>
      <p:sp>
        <p:nvSpPr>
          <p:cNvPr id="4" name="Slide Number Placeholder 3"/>
          <p:cNvSpPr>
            <a:spLocks noGrp="1"/>
          </p:cNvSpPr>
          <p:nvPr>
            <p:ph type="sldNum" sz="quarter" idx="5"/>
          </p:nvPr>
        </p:nvSpPr>
        <p:spPr/>
        <p:txBody>
          <a:bodyPr/>
          <a:lstStyle/>
          <a:p>
            <a:fld id="{18492A6D-BF62-4948-B896-37E3F255367F}" type="slidenum">
              <a:rPr lang="en-US" smtClean="0"/>
              <a:t>14</a:t>
            </a:fld>
            <a:endParaRPr lang="en-US"/>
          </a:p>
        </p:txBody>
      </p:sp>
    </p:spTree>
    <p:extLst>
      <p:ext uri="{BB962C8B-B14F-4D97-AF65-F5344CB8AC3E}">
        <p14:creationId xmlns:p14="http://schemas.microsoft.com/office/powerpoint/2010/main" val="167754402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Gen. 3:21 - </a:t>
            </a:r>
            <a:r>
              <a:rPr lang="en-US" b="0" dirty="0"/>
              <a:t>Unto Adam also and to his wife did the LORD God make </a:t>
            </a:r>
            <a:r>
              <a:rPr lang="en-US" b="1" dirty="0"/>
              <a:t>coats (tunics) of skins</a:t>
            </a:r>
            <a:r>
              <a:rPr lang="en-US" b="0" dirty="0"/>
              <a:t>, and clothed them. </a:t>
            </a:r>
            <a:endParaRPr lang="en-US" dirty="0"/>
          </a:p>
        </p:txBody>
      </p:sp>
      <p:sp>
        <p:nvSpPr>
          <p:cNvPr id="4" name="Slide Number Placeholder 3"/>
          <p:cNvSpPr>
            <a:spLocks noGrp="1"/>
          </p:cNvSpPr>
          <p:nvPr>
            <p:ph type="sldNum" sz="quarter" idx="5"/>
          </p:nvPr>
        </p:nvSpPr>
        <p:spPr/>
        <p:txBody>
          <a:bodyPr/>
          <a:lstStyle/>
          <a:p>
            <a:fld id="{18492A6D-BF62-4948-B896-37E3F255367F}" type="slidenum">
              <a:rPr lang="en-US" smtClean="0"/>
              <a:t>15</a:t>
            </a:fld>
            <a:endParaRPr lang="en-US"/>
          </a:p>
        </p:txBody>
      </p:sp>
    </p:spTree>
    <p:extLst>
      <p:ext uri="{BB962C8B-B14F-4D97-AF65-F5344CB8AC3E}">
        <p14:creationId xmlns:p14="http://schemas.microsoft.com/office/powerpoint/2010/main" val="101265284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8492A6D-BF62-4948-B896-37E3F255367F}" type="slidenum">
              <a:rPr lang="en-US" smtClean="0"/>
              <a:t>16</a:t>
            </a:fld>
            <a:endParaRPr lang="en-US"/>
          </a:p>
        </p:txBody>
      </p:sp>
    </p:spTree>
    <p:extLst>
      <p:ext uri="{BB962C8B-B14F-4D97-AF65-F5344CB8AC3E}">
        <p14:creationId xmlns:p14="http://schemas.microsoft.com/office/powerpoint/2010/main" val="322175055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Isaiah 47:1-3 </a:t>
            </a:r>
            <a:r>
              <a:rPr lang="en-US" dirty="0"/>
              <a:t>- 1 Come down, and sit in the dust, O virgin daughter of Babylon, sit on the ground: there is no throne, O daughter of the Chaldeans: for thou shalt no more be called tender and delicate. 2 Take the millstones, and grind meal: uncover thy locks, make bare the leg, uncover the thigh, pass over the rivers. 3 Thy nakedness shall be uncovered, yea, thy shame shall be seen: I will take vengeance, and I will not meet thee as a man.</a:t>
            </a:r>
          </a:p>
        </p:txBody>
      </p:sp>
      <p:sp>
        <p:nvSpPr>
          <p:cNvPr id="4" name="Slide Number Placeholder 3"/>
          <p:cNvSpPr>
            <a:spLocks noGrp="1"/>
          </p:cNvSpPr>
          <p:nvPr>
            <p:ph type="sldNum" sz="quarter" idx="5"/>
          </p:nvPr>
        </p:nvSpPr>
        <p:spPr/>
        <p:txBody>
          <a:bodyPr/>
          <a:lstStyle/>
          <a:p>
            <a:fld id="{18492A6D-BF62-4948-B896-37E3F255367F}" type="slidenum">
              <a:rPr lang="en-US" smtClean="0"/>
              <a:t>17</a:t>
            </a:fld>
            <a:endParaRPr lang="en-US"/>
          </a:p>
        </p:txBody>
      </p:sp>
    </p:spTree>
    <p:extLst>
      <p:ext uri="{BB962C8B-B14F-4D97-AF65-F5344CB8AC3E}">
        <p14:creationId xmlns:p14="http://schemas.microsoft.com/office/powerpoint/2010/main" val="6365340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8492A6D-BF62-4948-B896-37E3F255367F}" type="slidenum">
              <a:rPr lang="en-US" smtClean="0"/>
              <a:t>18</a:t>
            </a:fld>
            <a:endParaRPr lang="en-US"/>
          </a:p>
        </p:txBody>
      </p:sp>
    </p:spTree>
    <p:extLst>
      <p:ext uri="{BB962C8B-B14F-4D97-AF65-F5344CB8AC3E}">
        <p14:creationId xmlns:p14="http://schemas.microsoft.com/office/powerpoint/2010/main" val="341158850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These few verses establish that exposure of the Thigh, Buttocks &amp; Breast are shameful! And since we are approaching “bare season” we need to be reminded of these principles.</a:t>
            </a:r>
          </a:p>
        </p:txBody>
      </p:sp>
      <p:sp>
        <p:nvSpPr>
          <p:cNvPr id="4" name="Slide Number Placeholder 3"/>
          <p:cNvSpPr>
            <a:spLocks noGrp="1"/>
          </p:cNvSpPr>
          <p:nvPr>
            <p:ph type="sldNum" sz="quarter" idx="5"/>
          </p:nvPr>
        </p:nvSpPr>
        <p:spPr/>
        <p:txBody>
          <a:bodyPr/>
          <a:lstStyle/>
          <a:p>
            <a:fld id="{18492A6D-BF62-4948-B896-37E3F255367F}" type="slidenum">
              <a:rPr lang="en-US" smtClean="0"/>
              <a:t>19</a:t>
            </a:fld>
            <a:endParaRPr lang="en-US"/>
          </a:p>
        </p:txBody>
      </p:sp>
    </p:spTree>
    <p:extLst>
      <p:ext uri="{BB962C8B-B14F-4D97-AF65-F5344CB8AC3E}">
        <p14:creationId xmlns:p14="http://schemas.microsoft.com/office/powerpoint/2010/main" val="18509896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300" b="1" dirty="0"/>
          </a:p>
        </p:txBody>
      </p:sp>
      <p:sp>
        <p:nvSpPr>
          <p:cNvPr id="4" name="Slide Number Placeholder 3"/>
          <p:cNvSpPr>
            <a:spLocks noGrp="1"/>
          </p:cNvSpPr>
          <p:nvPr>
            <p:ph type="sldNum" sz="quarter" idx="5"/>
          </p:nvPr>
        </p:nvSpPr>
        <p:spPr/>
        <p:txBody>
          <a:bodyPr/>
          <a:lstStyle/>
          <a:p>
            <a:fld id="{18492A6D-BF62-4948-B896-37E3F255367F}" type="slidenum">
              <a:rPr lang="en-US" smtClean="0"/>
              <a:t>2</a:t>
            </a:fld>
            <a:endParaRPr lang="en-US"/>
          </a:p>
        </p:txBody>
      </p:sp>
    </p:spTree>
    <p:extLst>
      <p:ext uri="{BB962C8B-B14F-4D97-AF65-F5344CB8AC3E}">
        <p14:creationId xmlns:p14="http://schemas.microsoft.com/office/powerpoint/2010/main" val="168540718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1 Tim. 2:9-10 </a:t>
            </a:r>
            <a:r>
              <a:rPr lang="en-US" dirty="0"/>
              <a:t>-  In like manner also, that women adorn themselves in modest apparel, with shamefacedness and sobriety; not with </a:t>
            </a:r>
            <a:r>
              <a:rPr lang="en-US" dirty="0" err="1"/>
              <a:t>broided</a:t>
            </a:r>
            <a:r>
              <a:rPr lang="en-US" dirty="0"/>
              <a:t> hair, or gold, or pearls, or costly array; 10 But (which becometh women professing godliness) with good works.</a:t>
            </a:r>
            <a:endParaRPr lang="en-US" i="1" dirty="0"/>
          </a:p>
          <a:p>
            <a:r>
              <a:rPr lang="en-US" b="1" i="0" dirty="0"/>
              <a:t>Prov. 7:10 </a:t>
            </a:r>
            <a:r>
              <a:rPr lang="en-US" i="0" dirty="0"/>
              <a:t>- And, behold, there met him a woman with the </a:t>
            </a:r>
            <a:r>
              <a:rPr lang="en-US" b="1" i="0" dirty="0"/>
              <a:t>attire of an harlot</a:t>
            </a:r>
            <a:r>
              <a:rPr lang="en-US" i="0" dirty="0"/>
              <a:t>, and </a:t>
            </a:r>
            <a:r>
              <a:rPr lang="en-US" i="0" dirty="0" err="1"/>
              <a:t>subtil</a:t>
            </a:r>
            <a:r>
              <a:rPr lang="en-US" i="0" dirty="0"/>
              <a:t> (crafty of wily ) of heart.</a:t>
            </a:r>
          </a:p>
        </p:txBody>
      </p:sp>
      <p:sp>
        <p:nvSpPr>
          <p:cNvPr id="4" name="Slide Number Placeholder 3"/>
          <p:cNvSpPr>
            <a:spLocks noGrp="1"/>
          </p:cNvSpPr>
          <p:nvPr>
            <p:ph type="sldNum" sz="quarter" idx="5"/>
          </p:nvPr>
        </p:nvSpPr>
        <p:spPr/>
        <p:txBody>
          <a:bodyPr/>
          <a:lstStyle/>
          <a:p>
            <a:fld id="{18492A6D-BF62-4948-B896-37E3F255367F}" type="slidenum">
              <a:rPr lang="en-US" smtClean="0"/>
              <a:t>20</a:t>
            </a:fld>
            <a:endParaRPr lang="en-US"/>
          </a:p>
        </p:txBody>
      </p:sp>
    </p:spTree>
    <p:extLst>
      <p:ext uri="{BB962C8B-B14F-4D97-AF65-F5344CB8AC3E}">
        <p14:creationId xmlns:p14="http://schemas.microsoft.com/office/powerpoint/2010/main" val="15159723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8492A6D-BF62-4948-B896-37E3F255367F}" type="slidenum">
              <a:rPr lang="en-US" smtClean="0"/>
              <a:t>21</a:t>
            </a:fld>
            <a:endParaRPr lang="en-US"/>
          </a:p>
        </p:txBody>
      </p:sp>
    </p:spTree>
    <p:extLst>
      <p:ext uri="{BB962C8B-B14F-4D97-AF65-F5344CB8AC3E}">
        <p14:creationId xmlns:p14="http://schemas.microsoft.com/office/powerpoint/2010/main" val="406389579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41653" indent="-241653">
              <a:buAutoNum type="arabicPeriod"/>
            </a:pPr>
            <a:endParaRPr lang="en-US" dirty="0"/>
          </a:p>
        </p:txBody>
      </p:sp>
      <p:sp>
        <p:nvSpPr>
          <p:cNvPr id="4" name="Slide Number Placeholder 3"/>
          <p:cNvSpPr>
            <a:spLocks noGrp="1"/>
          </p:cNvSpPr>
          <p:nvPr>
            <p:ph type="sldNum" sz="quarter" idx="5"/>
          </p:nvPr>
        </p:nvSpPr>
        <p:spPr/>
        <p:txBody>
          <a:bodyPr/>
          <a:lstStyle/>
          <a:p>
            <a:fld id="{18492A6D-BF62-4948-B896-37E3F255367F}" type="slidenum">
              <a:rPr lang="en-US" smtClean="0"/>
              <a:t>22</a:t>
            </a:fld>
            <a:endParaRPr lang="en-US"/>
          </a:p>
        </p:txBody>
      </p:sp>
    </p:spTree>
    <p:extLst>
      <p:ext uri="{BB962C8B-B14F-4D97-AF65-F5344CB8AC3E}">
        <p14:creationId xmlns:p14="http://schemas.microsoft.com/office/powerpoint/2010/main" val="328734642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8492A6D-BF62-4948-B896-37E3F255367F}" type="slidenum">
              <a:rPr lang="en-US" smtClean="0"/>
              <a:t>23</a:t>
            </a:fld>
            <a:endParaRPr lang="en-US"/>
          </a:p>
        </p:txBody>
      </p:sp>
    </p:spTree>
    <p:extLst>
      <p:ext uri="{BB962C8B-B14F-4D97-AF65-F5344CB8AC3E}">
        <p14:creationId xmlns:p14="http://schemas.microsoft.com/office/powerpoint/2010/main" val="144911237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16A23042-BD9C-4D76-B830-D186BF5B5597}"/>
              </a:ext>
            </a:extLst>
          </p:cNvPr>
          <p:cNvSpPr>
            <a:spLocks noGrp="1" noRot="1" noChangeAspect="1" noChangeArrowheads="1" noTextEdit="1"/>
          </p:cNvSpPr>
          <p:nvPr>
            <p:ph type="sldImg"/>
          </p:nvPr>
        </p:nvSpPr>
        <p:spPr>
          <a:ln/>
        </p:spPr>
      </p:sp>
      <p:sp>
        <p:nvSpPr>
          <p:cNvPr id="33795" name="Notes Placeholder 2">
            <a:extLst>
              <a:ext uri="{FF2B5EF4-FFF2-40B4-BE49-F238E27FC236}">
                <a16:creationId xmlns:a16="http://schemas.microsoft.com/office/drawing/2014/main" id="{DA3D658F-15A0-4357-87AB-5591EF544AFE}"/>
              </a:ext>
            </a:extLst>
          </p:cNvPr>
          <p:cNvSpPr>
            <a:spLocks noGrp="1"/>
          </p:cNvSpPr>
          <p:nvPr>
            <p:ph type="body" idx="1"/>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defRPr/>
            </a:pPr>
            <a:r>
              <a:rPr lang="en-US" altLang="en-US" sz="1100" b="1" dirty="0"/>
              <a:t>Acts 16:25-33 - READ</a:t>
            </a:r>
          </a:p>
          <a:p>
            <a:pPr>
              <a:defRPr/>
            </a:pPr>
            <a:r>
              <a:rPr lang="en-US" altLang="en-US" sz="1100" b="1" dirty="0"/>
              <a:t>Rom. 10:17 </a:t>
            </a:r>
            <a:r>
              <a:rPr lang="en-US" altLang="en-US" sz="1100" dirty="0"/>
              <a:t>- So then faith cometh by hearing, and hearing by the word of God.</a:t>
            </a:r>
          </a:p>
          <a:p>
            <a:pPr>
              <a:defRPr/>
            </a:pPr>
            <a:r>
              <a:rPr lang="en-US" altLang="en-US" sz="1100" b="1" dirty="0"/>
              <a:t>Jn. 8:34 </a:t>
            </a:r>
            <a:r>
              <a:rPr lang="en-US" altLang="en-US" sz="1100" dirty="0"/>
              <a:t>-  I said therefore unto you, that ye shall die in your sins: for if ye believe not that I am he, ye shall die in your sins.</a:t>
            </a:r>
          </a:p>
          <a:p>
            <a:pPr>
              <a:defRPr/>
            </a:pPr>
            <a:r>
              <a:rPr lang="en-US" altLang="en-US" sz="1100" b="1" dirty="0"/>
              <a:t>Acts. 17:30-31 </a:t>
            </a:r>
            <a:r>
              <a:rPr lang="en-US" altLang="en-US" sz="1100" dirty="0"/>
              <a:t>- And the times of this ignorance God winked at; but now </a:t>
            </a:r>
            <a:r>
              <a:rPr lang="en-US" altLang="en-US" sz="1100" dirty="0" err="1"/>
              <a:t>commandeth</a:t>
            </a:r>
            <a:r>
              <a:rPr lang="en-US" altLang="en-US" sz="1100" dirty="0"/>
              <a:t> all men every where to repent: 31 Because he hath appointed a day, in the which he will judge the world in righteousness by that man whom he hath ordained; whereof he hath given assurance unto all men, in that he hath raised him from the dead.</a:t>
            </a:r>
          </a:p>
          <a:p>
            <a:pPr>
              <a:defRPr/>
            </a:pPr>
            <a:r>
              <a:rPr lang="en-US" altLang="en-US" sz="1100" b="1" dirty="0"/>
              <a:t>Matt. - 10:34 </a:t>
            </a:r>
            <a:r>
              <a:rPr lang="en-US" altLang="en-US" sz="1100" dirty="0"/>
              <a:t>- Whosoever therefore shall confess me before men, him will I confess also before my Father which is in heaven.</a:t>
            </a:r>
          </a:p>
          <a:p>
            <a:pPr>
              <a:defRPr/>
            </a:pPr>
            <a:r>
              <a:rPr lang="en-US" altLang="en-US" sz="1100" b="1" dirty="0"/>
              <a:t>Acts. 2:38 </a:t>
            </a:r>
            <a:r>
              <a:rPr lang="en-US" altLang="en-US" sz="1100" dirty="0"/>
              <a:t>- Then Peter said unto them, Repent, and be baptized every one of you in the name of Jesus Christ for the remission of sins, and ye shall receive the gift of the Holy Ghost.</a:t>
            </a:r>
          </a:p>
          <a:p>
            <a:pPr>
              <a:defRPr/>
            </a:pPr>
            <a:r>
              <a:rPr lang="en-US" altLang="en-US" sz="1100" b="1" dirty="0"/>
              <a:t>Acts 22:16 </a:t>
            </a:r>
            <a:r>
              <a:rPr lang="en-US" altLang="en-US" sz="1100" dirty="0"/>
              <a:t>- And now why </a:t>
            </a:r>
            <a:r>
              <a:rPr lang="en-US" altLang="en-US" sz="1100" dirty="0" err="1"/>
              <a:t>tarriest</a:t>
            </a:r>
            <a:r>
              <a:rPr lang="en-US" altLang="en-US" sz="1100" dirty="0"/>
              <a:t> thou? arise, and be baptized, and wash away thy sins, calling on the name of the Lord. </a:t>
            </a:r>
          </a:p>
          <a:p>
            <a:pPr>
              <a:defRPr/>
            </a:pPr>
            <a:r>
              <a:rPr lang="en-US" altLang="en-US" sz="1100" b="1" dirty="0"/>
              <a:t>Rev. 2:10 </a:t>
            </a:r>
            <a:r>
              <a:rPr lang="en-US" altLang="en-US" sz="1100" dirty="0"/>
              <a:t>- Fear none of those things which thou shalt suffer: behold, the devil shall cast some of you into prison, that ye may be tried; and ye shall have tribulation ten days: </a:t>
            </a:r>
            <a:r>
              <a:rPr lang="en-US" altLang="en-US" sz="1100" b="1" dirty="0"/>
              <a:t>be thou faithful unto death, and I will give thee a crown of life.</a:t>
            </a:r>
          </a:p>
        </p:txBody>
      </p:sp>
      <p:sp>
        <p:nvSpPr>
          <p:cNvPr id="27652" name="Slide Number Placeholder 3">
            <a:extLst>
              <a:ext uri="{FF2B5EF4-FFF2-40B4-BE49-F238E27FC236}">
                <a16:creationId xmlns:a16="http://schemas.microsoft.com/office/drawing/2014/main" id="{4CB5F7CB-DCEC-4445-9D4C-C0AF3BC42EA8}"/>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85372" indent="-302066">
              <a:defRPr>
                <a:solidFill>
                  <a:schemeClr val="tx1"/>
                </a:solidFill>
                <a:latin typeface="Tahoma" panose="020B0604030504040204" pitchFamily="34" charset="0"/>
              </a:defRPr>
            </a:lvl2pPr>
            <a:lvl3pPr marL="1208265" indent="-241653">
              <a:defRPr>
                <a:solidFill>
                  <a:schemeClr val="tx1"/>
                </a:solidFill>
                <a:latin typeface="Tahoma" panose="020B0604030504040204" pitchFamily="34" charset="0"/>
              </a:defRPr>
            </a:lvl3pPr>
            <a:lvl4pPr marL="1691571" indent="-241653">
              <a:defRPr>
                <a:solidFill>
                  <a:schemeClr val="tx1"/>
                </a:solidFill>
                <a:latin typeface="Tahoma" panose="020B0604030504040204" pitchFamily="34" charset="0"/>
              </a:defRPr>
            </a:lvl4pPr>
            <a:lvl5pPr marL="2174878" indent="-241653">
              <a:defRPr>
                <a:solidFill>
                  <a:schemeClr val="tx1"/>
                </a:solidFill>
                <a:latin typeface="Tahoma" panose="020B0604030504040204" pitchFamily="34" charset="0"/>
              </a:defRPr>
            </a:lvl5pPr>
            <a:lvl6pPr marL="2658184" indent="-241653" eaLnBrk="0" fontAlgn="base" hangingPunct="0">
              <a:spcBef>
                <a:spcPct val="0"/>
              </a:spcBef>
              <a:spcAft>
                <a:spcPct val="0"/>
              </a:spcAft>
              <a:defRPr>
                <a:solidFill>
                  <a:schemeClr val="tx1"/>
                </a:solidFill>
                <a:latin typeface="Tahoma" panose="020B0604030504040204" pitchFamily="34" charset="0"/>
              </a:defRPr>
            </a:lvl6pPr>
            <a:lvl7pPr marL="3141490" indent="-241653" eaLnBrk="0" fontAlgn="base" hangingPunct="0">
              <a:spcBef>
                <a:spcPct val="0"/>
              </a:spcBef>
              <a:spcAft>
                <a:spcPct val="0"/>
              </a:spcAft>
              <a:defRPr>
                <a:solidFill>
                  <a:schemeClr val="tx1"/>
                </a:solidFill>
                <a:latin typeface="Tahoma" panose="020B0604030504040204" pitchFamily="34" charset="0"/>
              </a:defRPr>
            </a:lvl7pPr>
            <a:lvl8pPr marL="3624796" indent="-241653" eaLnBrk="0" fontAlgn="base" hangingPunct="0">
              <a:spcBef>
                <a:spcPct val="0"/>
              </a:spcBef>
              <a:spcAft>
                <a:spcPct val="0"/>
              </a:spcAft>
              <a:defRPr>
                <a:solidFill>
                  <a:schemeClr val="tx1"/>
                </a:solidFill>
                <a:latin typeface="Tahoma" panose="020B0604030504040204" pitchFamily="34" charset="0"/>
              </a:defRPr>
            </a:lvl8pPr>
            <a:lvl9pPr marL="4108102" indent="-241653" eaLnBrk="0" fontAlgn="base" hangingPunct="0">
              <a:spcBef>
                <a:spcPct val="0"/>
              </a:spcBef>
              <a:spcAft>
                <a:spcPct val="0"/>
              </a:spcAft>
              <a:defRPr>
                <a:solidFill>
                  <a:schemeClr val="tx1"/>
                </a:solidFill>
                <a:latin typeface="Tahoma" panose="020B0604030504040204" pitchFamily="34" charset="0"/>
              </a:defRPr>
            </a:lvl9pPr>
          </a:lstStyle>
          <a:p>
            <a:fld id="{895D2958-39BF-49B1-9712-C7565CDB518C}" type="slidenum">
              <a:rPr lang="en-US" altLang="en-US" smtClean="0">
                <a:latin typeface="Calibri" panose="020F0502020204030204" pitchFamily="34" charset="0"/>
              </a:rPr>
              <a:pPr/>
              <a:t>24</a:t>
            </a:fld>
            <a:endParaRPr lang="en-US" altLang="en-US">
              <a:latin typeface="Calibri" panose="020F050202020403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Rom. 12:1-2 </a:t>
            </a:r>
            <a:r>
              <a:rPr lang="en-US" dirty="0"/>
              <a:t>- I beseech you therefore, brethren, by the mercies of God, that ye present your bodies a living sacrifice, holy, acceptable unto God, which is your reasonable service. 2 And be not conformed to this world: but be ye transformed by the renewing of your mind, that ye may prove what is that good, and acceptable, and perfect, will of God.</a:t>
            </a:r>
          </a:p>
          <a:p>
            <a:endParaRPr lang="en-US" dirty="0"/>
          </a:p>
        </p:txBody>
      </p:sp>
      <p:sp>
        <p:nvSpPr>
          <p:cNvPr id="4" name="Slide Number Placeholder 3"/>
          <p:cNvSpPr>
            <a:spLocks noGrp="1"/>
          </p:cNvSpPr>
          <p:nvPr>
            <p:ph type="sldNum" sz="quarter" idx="5"/>
          </p:nvPr>
        </p:nvSpPr>
        <p:spPr/>
        <p:txBody>
          <a:bodyPr/>
          <a:lstStyle/>
          <a:p>
            <a:fld id="{18492A6D-BF62-4948-B896-37E3F255367F}" type="slidenum">
              <a:rPr lang="en-US" smtClean="0"/>
              <a:t>3</a:t>
            </a:fld>
            <a:endParaRPr lang="en-US"/>
          </a:p>
        </p:txBody>
      </p:sp>
    </p:spTree>
    <p:extLst>
      <p:ext uri="{BB962C8B-B14F-4D97-AF65-F5344CB8AC3E}">
        <p14:creationId xmlns:p14="http://schemas.microsoft.com/office/powerpoint/2010/main" val="18333637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8492A6D-BF62-4948-B896-37E3F255367F}" type="slidenum">
              <a:rPr lang="en-US" smtClean="0"/>
              <a:t>4</a:t>
            </a:fld>
            <a:endParaRPr lang="en-US"/>
          </a:p>
        </p:txBody>
      </p:sp>
    </p:spTree>
    <p:extLst>
      <p:ext uri="{BB962C8B-B14F-4D97-AF65-F5344CB8AC3E}">
        <p14:creationId xmlns:p14="http://schemas.microsoft.com/office/powerpoint/2010/main" val="30670000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300" b="1" dirty="0"/>
              <a:t>1 Tim. 2:9-10 -  </a:t>
            </a:r>
            <a:r>
              <a:rPr lang="en-US" sz="1300" b="0" dirty="0"/>
              <a:t>In like manner also, that women adorn themselves in </a:t>
            </a:r>
            <a:r>
              <a:rPr lang="en-US" sz="1300" b="1" dirty="0"/>
              <a:t>modest apparel</a:t>
            </a:r>
            <a:r>
              <a:rPr lang="en-US" sz="1300" b="0" dirty="0"/>
              <a:t>, with </a:t>
            </a:r>
            <a:r>
              <a:rPr lang="en-US" sz="1300" b="1" dirty="0"/>
              <a:t>shamefacedness and sobriety</a:t>
            </a:r>
            <a:r>
              <a:rPr lang="en-US" sz="1300" b="0" dirty="0"/>
              <a:t>; not with </a:t>
            </a:r>
            <a:r>
              <a:rPr lang="en-US" sz="1300" b="0" dirty="0" err="1"/>
              <a:t>broided</a:t>
            </a:r>
            <a:r>
              <a:rPr lang="en-US" sz="1300" b="0" dirty="0"/>
              <a:t> hair, or gold, or pearls, or costly array; {</a:t>
            </a:r>
            <a:r>
              <a:rPr lang="en-US" sz="1300" b="0" dirty="0" err="1"/>
              <a:t>broided</a:t>
            </a:r>
            <a:r>
              <a:rPr lang="en-US" sz="1300" b="0" dirty="0"/>
              <a:t>: or, plaited} 10 But (which becometh women professing godliness) with good works.</a:t>
            </a:r>
          </a:p>
          <a:p>
            <a:endParaRPr lang="en-US" sz="1300" b="1" dirty="0"/>
          </a:p>
        </p:txBody>
      </p:sp>
      <p:sp>
        <p:nvSpPr>
          <p:cNvPr id="4" name="Slide Number Placeholder 3"/>
          <p:cNvSpPr>
            <a:spLocks noGrp="1"/>
          </p:cNvSpPr>
          <p:nvPr>
            <p:ph type="sldNum" sz="quarter" idx="5"/>
          </p:nvPr>
        </p:nvSpPr>
        <p:spPr/>
        <p:txBody>
          <a:bodyPr/>
          <a:lstStyle/>
          <a:p>
            <a:fld id="{18492A6D-BF62-4948-B896-37E3F255367F}" type="slidenum">
              <a:rPr lang="en-US" smtClean="0"/>
              <a:t>5</a:t>
            </a:fld>
            <a:endParaRPr lang="en-US"/>
          </a:p>
        </p:txBody>
      </p:sp>
    </p:spTree>
    <p:extLst>
      <p:ext uri="{BB962C8B-B14F-4D97-AF65-F5344CB8AC3E}">
        <p14:creationId xmlns:p14="http://schemas.microsoft.com/office/powerpoint/2010/main" val="16615773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Modest</a:t>
            </a:r>
            <a:r>
              <a:rPr lang="en-US" sz="1200" kern="1200" dirty="0">
                <a:solidFill>
                  <a:schemeClr val="tx1"/>
                </a:solidFill>
                <a:effectLst/>
                <a:latin typeface="+mn-lt"/>
                <a:ea typeface="+mn-ea"/>
                <a:cs typeface="+mn-cs"/>
              </a:rPr>
              <a:t> (proper - NASV; respectable - ESV). The word modest is translated from a word that means orderly or well-arranged; that which fits in and is appropriate. Refers to a mindset that does not seek to stand out or draw undue attention to oneself.</a:t>
            </a:r>
            <a:endParaRPr lang="en-US" sz="1200" b="0" i="0" u="none" strike="noStrike" kern="1200" baseline="0" dirty="0">
              <a:solidFill>
                <a:schemeClr val="tx1"/>
              </a:solidFill>
              <a:latin typeface="+mn-lt"/>
              <a:ea typeface="+mn-ea"/>
              <a:cs typeface="+mn-cs"/>
            </a:endParaRPr>
          </a:p>
        </p:txBody>
      </p:sp>
      <p:sp>
        <p:nvSpPr>
          <p:cNvPr id="4" name="Slide Number Placeholder 3"/>
          <p:cNvSpPr>
            <a:spLocks noGrp="1"/>
          </p:cNvSpPr>
          <p:nvPr>
            <p:ph type="sldNum" sz="quarter" idx="5"/>
          </p:nvPr>
        </p:nvSpPr>
        <p:spPr/>
        <p:txBody>
          <a:bodyPr/>
          <a:lstStyle/>
          <a:p>
            <a:fld id="{18492A6D-BF62-4948-B896-37E3F255367F}" type="slidenum">
              <a:rPr lang="en-US" smtClean="0"/>
              <a:t>6</a:t>
            </a:fld>
            <a:endParaRPr lang="en-US"/>
          </a:p>
        </p:txBody>
      </p:sp>
    </p:spTree>
    <p:extLst>
      <p:ext uri="{BB962C8B-B14F-4D97-AF65-F5344CB8AC3E}">
        <p14:creationId xmlns:p14="http://schemas.microsoft.com/office/powerpoint/2010/main" val="38859605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b="1" kern="1200" dirty="0">
                <a:solidFill>
                  <a:schemeClr val="tx1"/>
                </a:solidFill>
                <a:effectLst/>
                <a:latin typeface="+mn-lt"/>
                <a:ea typeface="+mn-ea"/>
                <a:cs typeface="+mn-cs"/>
              </a:rPr>
              <a:t>Shamefacedness</a:t>
            </a:r>
            <a:r>
              <a:rPr lang="en-US" sz="1200" kern="1200" dirty="0">
                <a:solidFill>
                  <a:schemeClr val="tx1"/>
                </a:solidFill>
                <a:effectLst/>
                <a:latin typeface="+mn-lt"/>
                <a:ea typeface="+mn-ea"/>
                <a:cs typeface="+mn-cs"/>
              </a:rPr>
              <a:t> (propriety - NKJV; modesty - NASV, ESV). This term refers to having a sense of shame, knowing the boundaries between right and wrong.</a:t>
            </a:r>
          </a:p>
          <a:p>
            <a:pPr lvl="0"/>
            <a:endParaRPr lang="en-US" sz="1200" b="1" kern="1200" dirty="0">
              <a:solidFill>
                <a:schemeClr val="tx1"/>
              </a:solidFill>
              <a:effectLst/>
              <a:latin typeface="+mn-lt"/>
              <a:ea typeface="+mn-ea"/>
              <a:cs typeface="+mn-cs"/>
            </a:endParaRPr>
          </a:p>
          <a:p>
            <a:pPr lvl="0"/>
            <a:r>
              <a:rPr lang="en-US" sz="1200" b="1" kern="1200" dirty="0">
                <a:solidFill>
                  <a:schemeClr val="tx1"/>
                </a:solidFill>
                <a:effectLst/>
                <a:latin typeface="+mn-lt"/>
                <a:ea typeface="+mn-ea"/>
                <a:cs typeface="+mn-cs"/>
              </a:rPr>
              <a:t>Sobriety </a:t>
            </a:r>
            <a:r>
              <a:rPr lang="en-US" sz="1200" kern="1200" dirty="0">
                <a:solidFill>
                  <a:schemeClr val="tx1"/>
                </a:solidFill>
                <a:effectLst/>
                <a:latin typeface="+mn-lt"/>
                <a:ea typeface="+mn-ea"/>
                <a:cs typeface="+mn-cs"/>
              </a:rPr>
              <a:t>(moderation - NKJV; discretely - NASV; self-control - ESV). A person who is sober is in control of himself. This is the willingness and ability to stop ourselves from going beyond recognized boundaries.</a:t>
            </a:r>
          </a:p>
          <a:p>
            <a:r>
              <a:rPr lang="en-US" sz="1200" kern="1200" dirty="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5"/>
          </p:nvPr>
        </p:nvSpPr>
        <p:spPr/>
        <p:txBody>
          <a:bodyPr/>
          <a:lstStyle/>
          <a:p>
            <a:fld id="{18492A6D-BF62-4948-B896-37E3F255367F}" type="slidenum">
              <a:rPr lang="en-US" smtClean="0"/>
              <a:t>7</a:t>
            </a:fld>
            <a:endParaRPr lang="en-US"/>
          </a:p>
        </p:txBody>
      </p:sp>
    </p:spTree>
    <p:extLst>
      <p:ext uri="{BB962C8B-B14F-4D97-AF65-F5344CB8AC3E}">
        <p14:creationId xmlns:p14="http://schemas.microsoft.com/office/powerpoint/2010/main" val="28771700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Sobriety </a:t>
            </a:r>
            <a:r>
              <a:rPr lang="en-US" sz="1200" kern="1200" dirty="0">
                <a:solidFill>
                  <a:schemeClr val="tx1"/>
                </a:solidFill>
                <a:effectLst/>
                <a:latin typeface="+mn-lt"/>
                <a:ea typeface="+mn-ea"/>
                <a:cs typeface="+mn-cs"/>
              </a:rPr>
              <a:t>(moderation - NKJV; discretely - NASV; self-control - ESV). A person who is sober is in control of himself. This is the willingness and ability to stop ourselves from going beyond recognized boundaries.</a:t>
            </a:r>
          </a:p>
          <a:p>
            <a:endParaRPr lang="en-US" dirty="0"/>
          </a:p>
        </p:txBody>
      </p:sp>
      <p:sp>
        <p:nvSpPr>
          <p:cNvPr id="4" name="Slide Number Placeholder 3"/>
          <p:cNvSpPr>
            <a:spLocks noGrp="1"/>
          </p:cNvSpPr>
          <p:nvPr>
            <p:ph type="sldNum" sz="quarter" idx="5"/>
          </p:nvPr>
        </p:nvSpPr>
        <p:spPr/>
        <p:txBody>
          <a:bodyPr/>
          <a:lstStyle/>
          <a:p>
            <a:fld id="{18492A6D-BF62-4948-B896-37E3F255367F}" type="slidenum">
              <a:rPr lang="en-US" smtClean="0"/>
              <a:t>8</a:t>
            </a:fld>
            <a:endParaRPr lang="en-US"/>
          </a:p>
        </p:txBody>
      </p:sp>
    </p:spTree>
    <p:extLst>
      <p:ext uri="{BB962C8B-B14F-4D97-AF65-F5344CB8AC3E}">
        <p14:creationId xmlns:p14="http://schemas.microsoft.com/office/powerpoint/2010/main" val="4525015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8492A6D-BF62-4948-B896-37E3F255367F}" type="slidenum">
              <a:rPr lang="en-US" smtClean="0"/>
              <a:t>9</a:t>
            </a:fld>
            <a:endParaRPr lang="en-US"/>
          </a:p>
        </p:txBody>
      </p:sp>
    </p:spTree>
    <p:extLst>
      <p:ext uri="{BB962C8B-B14F-4D97-AF65-F5344CB8AC3E}">
        <p14:creationId xmlns:p14="http://schemas.microsoft.com/office/powerpoint/2010/main" val="20946003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0D17D6B-5CC0-432B-AD6B-B7EB4392000B}" type="slidenum">
              <a:rPr lang="en-US"/>
              <a:pPr>
                <a:defRPr/>
              </a:pPr>
              <a:t>‹#›</a:t>
            </a:fld>
            <a:endParaRPr lang="en-US"/>
          </a:p>
        </p:txBody>
      </p:sp>
    </p:spTree>
    <p:extLst>
      <p:ext uri="{BB962C8B-B14F-4D97-AF65-F5344CB8AC3E}">
        <p14:creationId xmlns:p14="http://schemas.microsoft.com/office/powerpoint/2010/main" val="250657393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C62F7A9-EBBC-4F6F-911F-D968087E1AA8}" type="slidenum">
              <a:rPr lang="en-US"/>
              <a:pPr>
                <a:defRPr/>
              </a:pPr>
              <a:t>‹#›</a:t>
            </a:fld>
            <a:endParaRPr lang="en-US"/>
          </a:p>
        </p:txBody>
      </p:sp>
    </p:spTree>
    <p:extLst>
      <p:ext uri="{BB962C8B-B14F-4D97-AF65-F5344CB8AC3E}">
        <p14:creationId xmlns:p14="http://schemas.microsoft.com/office/powerpoint/2010/main" val="84142836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09EEDFC-5BAD-4611-B10D-3E1E3D8EFAE4}" type="slidenum">
              <a:rPr lang="en-US"/>
              <a:pPr>
                <a:defRPr/>
              </a:pPr>
              <a:t>‹#›</a:t>
            </a:fld>
            <a:endParaRPr lang="en-US"/>
          </a:p>
        </p:txBody>
      </p:sp>
    </p:spTree>
    <p:extLst>
      <p:ext uri="{BB962C8B-B14F-4D97-AF65-F5344CB8AC3E}">
        <p14:creationId xmlns:p14="http://schemas.microsoft.com/office/powerpoint/2010/main" val="106651799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A072BB5-2B96-40E6-B112-0ADEEF3A21EC}" type="slidenum">
              <a:rPr lang="en-US"/>
              <a:pPr>
                <a:defRPr/>
              </a:pPr>
              <a:t>‹#›</a:t>
            </a:fld>
            <a:endParaRPr lang="en-US"/>
          </a:p>
        </p:txBody>
      </p:sp>
    </p:spTree>
    <p:extLst>
      <p:ext uri="{BB962C8B-B14F-4D97-AF65-F5344CB8AC3E}">
        <p14:creationId xmlns:p14="http://schemas.microsoft.com/office/powerpoint/2010/main" val="268666744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31D5BD4-35A7-4374-9D2E-333A5448D88E}" type="slidenum">
              <a:rPr lang="en-US"/>
              <a:pPr>
                <a:defRPr/>
              </a:pPr>
              <a:t>‹#›</a:t>
            </a:fld>
            <a:endParaRPr lang="en-US"/>
          </a:p>
        </p:txBody>
      </p:sp>
    </p:spTree>
    <p:extLst>
      <p:ext uri="{BB962C8B-B14F-4D97-AF65-F5344CB8AC3E}">
        <p14:creationId xmlns:p14="http://schemas.microsoft.com/office/powerpoint/2010/main" val="130252405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D678701-2AEE-42E6-987F-FFE90AB78BF9}" type="slidenum">
              <a:rPr lang="en-US"/>
              <a:pPr>
                <a:defRPr/>
              </a:pPr>
              <a:t>‹#›</a:t>
            </a:fld>
            <a:endParaRPr lang="en-US"/>
          </a:p>
        </p:txBody>
      </p:sp>
    </p:spTree>
    <p:extLst>
      <p:ext uri="{BB962C8B-B14F-4D97-AF65-F5344CB8AC3E}">
        <p14:creationId xmlns:p14="http://schemas.microsoft.com/office/powerpoint/2010/main" val="153749353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ECAA6E71-07FF-4F22-989B-DE3377BAACA3}" type="slidenum">
              <a:rPr lang="en-US"/>
              <a:pPr>
                <a:defRPr/>
              </a:pPr>
              <a:t>‹#›</a:t>
            </a:fld>
            <a:endParaRPr lang="en-US"/>
          </a:p>
        </p:txBody>
      </p:sp>
    </p:spTree>
    <p:extLst>
      <p:ext uri="{BB962C8B-B14F-4D97-AF65-F5344CB8AC3E}">
        <p14:creationId xmlns:p14="http://schemas.microsoft.com/office/powerpoint/2010/main" val="391035301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B786E688-471A-4FCC-AA14-911651D7BD8D}" type="slidenum">
              <a:rPr lang="en-US"/>
              <a:pPr>
                <a:defRPr/>
              </a:pPr>
              <a:t>‹#›</a:t>
            </a:fld>
            <a:endParaRPr lang="en-US"/>
          </a:p>
        </p:txBody>
      </p:sp>
    </p:spTree>
    <p:extLst>
      <p:ext uri="{BB962C8B-B14F-4D97-AF65-F5344CB8AC3E}">
        <p14:creationId xmlns:p14="http://schemas.microsoft.com/office/powerpoint/2010/main" val="285793713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FD18AD99-8BFF-44A7-8ECE-AAA321863D0E}" type="slidenum">
              <a:rPr lang="en-US"/>
              <a:pPr>
                <a:defRPr/>
              </a:pPr>
              <a:t>‹#›</a:t>
            </a:fld>
            <a:endParaRPr lang="en-US"/>
          </a:p>
        </p:txBody>
      </p:sp>
    </p:spTree>
    <p:extLst>
      <p:ext uri="{BB962C8B-B14F-4D97-AF65-F5344CB8AC3E}">
        <p14:creationId xmlns:p14="http://schemas.microsoft.com/office/powerpoint/2010/main" val="332988814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1746B34-21E7-4A83-A736-E10CB33C9F51}" type="slidenum">
              <a:rPr lang="en-US"/>
              <a:pPr>
                <a:defRPr/>
              </a:pPr>
              <a:t>‹#›</a:t>
            </a:fld>
            <a:endParaRPr lang="en-US"/>
          </a:p>
        </p:txBody>
      </p:sp>
    </p:spTree>
    <p:extLst>
      <p:ext uri="{BB962C8B-B14F-4D97-AF65-F5344CB8AC3E}">
        <p14:creationId xmlns:p14="http://schemas.microsoft.com/office/powerpoint/2010/main" val="283379700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D0EE3A2-635C-44FC-B9D2-6BA364C5D3C4}" type="slidenum">
              <a:rPr lang="en-US"/>
              <a:pPr>
                <a:defRPr/>
              </a:pPr>
              <a:t>‹#›</a:t>
            </a:fld>
            <a:endParaRPr lang="en-US"/>
          </a:p>
        </p:txBody>
      </p:sp>
    </p:spTree>
    <p:extLst>
      <p:ext uri="{BB962C8B-B14F-4D97-AF65-F5344CB8AC3E}">
        <p14:creationId xmlns:p14="http://schemas.microsoft.com/office/powerpoint/2010/main" val="423777005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smtClean="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smtClean="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smtClean="0"/>
            </a:lvl1pPr>
          </a:lstStyle>
          <a:p>
            <a:pPr>
              <a:defRPr/>
            </a:pPr>
            <a:fld id="{D58C4F66-5665-4FDB-86AD-AFD07F916A1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hemeOverride" Target="../theme/themeOverride1.xml"/><Relationship Id="rId4" Type="http://schemas.openxmlformats.org/officeDocument/2006/relationships/image" Target="../media/image1.jp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hemeOverride" Target="../theme/themeOverride3.xml"/><Relationship Id="rId4" Type="http://schemas.openxmlformats.org/officeDocument/2006/relationships/image" Target="../media/image9.png"/></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2.xml"/><Relationship Id="rId1" Type="http://schemas.openxmlformats.org/officeDocument/2006/relationships/themeOverride" Target="../theme/themeOverride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hemeOverride" Target="../theme/themeOverride2.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7.wmf"/></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6" name="Rectangle 135">
            <a:extLst>
              <a:ext uri="{FF2B5EF4-FFF2-40B4-BE49-F238E27FC236}">
                <a16:creationId xmlns:a16="http://schemas.microsoft.com/office/drawing/2014/main" id="{4038CB10-1F5C-4D54-9DF7-12586DE5B0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45659" y="4572000"/>
            <a:ext cx="5293730" cy="1964266"/>
          </a:xfrm>
          <a:prstGeom prst="rect">
            <a:avLst/>
          </a:prstGeom>
          <a:solidFill>
            <a:srgbClr val="2D31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074" name="Rectangle 2"/>
          <p:cNvSpPr>
            <a:spLocks noGrp="1" noChangeArrowheads="1"/>
          </p:cNvSpPr>
          <p:nvPr>
            <p:ph type="title"/>
          </p:nvPr>
        </p:nvSpPr>
        <p:spPr>
          <a:xfrm>
            <a:off x="393192" y="4767072"/>
            <a:ext cx="4945641" cy="1625210"/>
          </a:xfrm>
        </p:spPr>
        <p:txBody>
          <a:bodyPr vert="horz" lIns="91440" tIns="45720" rIns="91440" bIns="45720" rtlCol="0">
            <a:normAutofit/>
          </a:bodyPr>
          <a:lstStyle/>
          <a:p>
            <a:pPr eaLnBrk="1" hangingPunct="1"/>
            <a:r>
              <a:rPr lang="en-US" b="1" kern="1200" dirty="0">
                <a:solidFill>
                  <a:srgbClr val="FFFFFF"/>
                </a:solidFill>
                <a:latin typeface="Candara" panose="020E0502030303020204" pitchFamily="34" charset="0"/>
              </a:rPr>
              <a:t>Immodest Attire</a:t>
            </a:r>
          </a:p>
        </p:txBody>
      </p:sp>
      <p:pic>
        <p:nvPicPr>
          <p:cNvPr id="4" name="Picture 3" descr="A group of colorful clothes&#10;&#10;Description automatically generated">
            <a:extLst>
              <a:ext uri="{FF2B5EF4-FFF2-40B4-BE49-F238E27FC236}">
                <a16:creationId xmlns:a16="http://schemas.microsoft.com/office/drawing/2014/main" id="{3D002686-D305-433C-A5EA-B428546A8438}"/>
              </a:ext>
            </a:extLst>
          </p:cNvPr>
          <p:cNvPicPr>
            <a:picLocks noChangeAspect="1"/>
          </p:cNvPicPr>
          <p:nvPr/>
        </p:nvPicPr>
        <p:blipFill rotWithShape="1">
          <a:blip r:embed="rId4">
            <a:extLst>
              <a:ext uri="{28A0092B-C50C-407E-A947-70E740481C1C}">
                <a14:useLocalDpi xmlns:a14="http://schemas.microsoft.com/office/drawing/2010/main" val="0"/>
              </a:ext>
            </a:extLst>
          </a:blip>
          <a:srcRect b="3973"/>
          <a:stretch/>
        </p:blipFill>
        <p:spPr>
          <a:xfrm>
            <a:off x="245660" y="321733"/>
            <a:ext cx="5293729" cy="4107392"/>
          </a:xfrm>
          <a:prstGeom prst="rect">
            <a:avLst/>
          </a:prstGeom>
        </p:spPr>
      </p:pic>
      <p:sp>
        <p:nvSpPr>
          <p:cNvPr id="138" name="Rectangle 137">
            <a:extLst>
              <a:ext uri="{FF2B5EF4-FFF2-40B4-BE49-F238E27FC236}">
                <a16:creationId xmlns:a16="http://schemas.microsoft.com/office/drawing/2014/main" id="{73ED6512-6858-4552-B699-9A97FE9A4E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50991" y="321732"/>
            <a:ext cx="3251710" cy="6214534"/>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075" name="Rectangle 6"/>
          <p:cNvSpPr>
            <a:spLocks noGrp="1" noChangeArrowheads="1"/>
          </p:cNvSpPr>
          <p:nvPr>
            <p:ph type="body" idx="1"/>
          </p:nvPr>
        </p:nvSpPr>
        <p:spPr>
          <a:xfrm>
            <a:off x="6021989" y="917725"/>
            <a:ext cx="2568554" cy="4852362"/>
          </a:xfrm>
        </p:spPr>
        <p:txBody>
          <a:bodyPr vert="horz" lIns="91440" tIns="45720" rIns="91440" bIns="45720" rtlCol="0" anchor="ctr">
            <a:normAutofit/>
          </a:bodyPr>
          <a:lstStyle/>
          <a:p>
            <a:pPr marL="0" indent="0" eaLnBrk="1" hangingPunct="1">
              <a:spcBef>
                <a:spcPts val="1000"/>
              </a:spcBef>
              <a:buNone/>
            </a:pPr>
            <a:r>
              <a:rPr lang="en-US" b="1" kern="1200" dirty="0">
                <a:solidFill>
                  <a:srgbClr val="FFFFFF"/>
                </a:solidFill>
                <a:latin typeface="Candara" panose="020E0502030303020204" pitchFamily="34" charset="0"/>
              </a:rPr>
              <a:t>Does God Care About What I Wear?</a:t>
            </a:r>
          </a:p>
          <a:p>
            <a:pPr marL="0" indent="0" eaLnBrk="1" hangingPunct="1">
              <a:spcBef>
                <a:spcPts val="1000"/>
              </a:spcBef>
              <a:buNone/>
            </a:pPr>
            <a:endParaRPr lang="en-US" b="1" kern="1200" dirty="0">
              <a:solidFill>
                <a:srgbClr val="FFFFFF"/>
              </a:solidFill>
              <a:latin typeface="Candara" panose="020E0502030303020204" pitchFamily="34" charset="0"/>
            </a:endParaRPr>
          </a:p>
          <a:p>
            <a:pPr marL="0" indent="0" eaLnBrk="1" hangingPunct="1">
              <a:spcBef>
                <a:spcPts val="1000"/>
              </a:spcBef>
              <a:buNone/>
            </a:pPr>
            <a:r>
              <a:rPr lang="en-US" b="1" kern="1200" dirty="0">
                <a:solidFill>
                  <a:srgbClr val="FFFFFF"/>
                </a:solidFill>
                <a:latin typeface="Candara" panose="020E0502030303020204" pitchFamily="34" charset="0"/>
              </a:rPr>
              <a:t>What is in your closet?</a:t>
            </a: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randombar(horizontal)">
                                      <p:cBhvr>
                                        <p:cTn id="7" dur="1250"/>
                                        <p:tgtEl>
                                          <p:spTgt spid="3074"/>
                                        </p:tgtEl>
                                      </p:cBhvr>
                                    </p:animEffect>
                                  </p:childTnLst>
                                </p:cTn>
                              </p:par>
                            </p:childTnLst>
                          </p:cTn>
                        </p:par>
                        <p:par>
                          <p:cTn id="8" fill="hold">
                            <p:stCondLst>
                              <p:cond delay="1250"/>
                            </p:stCondLst>
                            <p:childTnLst>
                              <p:par>
                                <p:cTn id="9" presetID="10" presetClass="entr" presetSubtype="0" fill="hold" grpId="0" nodeType="afterEffect">
                                  <p:stCondLst>
                                    <p:cond delay="0"/>
                                  </p:stCondLst>
                                  <p:childTnLst>
                                    <p:set>
                                      <p:cBhvr>
                                        <p:cTn id="10" dur="1" fill="hold">
                                          <p:stCondLst>
                                            <p:cond delay="0"/>
                                          </p:stCondLst>
                                        </p:cTn>
                                        <p:tgtEl>
                                          <p:spTgt spid="3075">
                                            <p:txEl>
                                              <p:pRg st="0" end="0"/>
                                            </p:txEl>
                                          </p:spTgt>
                                        </p:tgtEl>
                                        <p:attrNameLst>
                                          <p:attrName>style.visibility</p:attrName>
                                        </p:attrNameLst>
                                      </p:cBhvr>
                                      <p:to>
                                        <p:strVal val="visible"/>
                                      </p:to>
                                    </p:set>
                                    <p:animEffect transition="in" filter="fade">
                                      <p:cBhvr>
                                        <p:cTn id="11" dur="1250"/>
                                        <p:tgtEl>
                                          <p:spTgt spid="3075">
                                            <p:txEl>
                                              <p:pRg st="0" end="0"/>
                                            </p:txEl>
                                          </p:spTgt>
                                        </p:tgtEl>
                                      </p:cBhvr>
                                    </p:animEffect>
                                  </p:childTnLst>
                                </p:cTn>
                              </p:par>
                            </p:childTnLst>
                          </p:cTn>
                        </p:par>
                        <p:par>
                          <p:cTn id="12" fill="hold">
                            <p:stCondLst>
                              <p:cond delay="2500"/>
                            </p:stCondLst>
                            <p:childTnLst>
                              <p:par>
                                <p:cTn id="13" presetID="10" presetClass="entr" presetSubtype="0" fill="hold" grpId="0" nodeType="after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animEffect transition="in" filter="fade">
                                      <p:cBhvr>
                                        <p:cTn id="15" dur="1250"/>
                                        <p:tgtEl>
                                          <p:spTgt spid="307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P spid="3075"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7" name="Rectangle 136">
            <a:extLst>
              <a:ext uri="{FF2B5EF4-FFF2-40B4-BE49-F238E27FC236}">
                <a16:creationId xmlns:a16="http://schemas.microsoft.com/office/drawing/2014/main" id="{AB45A142-4255-493C-8284-5D566C121B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52663" y="321177"/>
            <a:ext cx="3249230" cy="6179552"/>
          </a:xfrm>
          <a:prstGeom prst="rect">
            <a:avLst/>
          </a:prstGeom>
          <a:solidFill>
            <a:srgbClr val="404040">
              <a:alpha val="89804"/>
            </a:srgbClr>
          </a:solidFill>
          <a:ln w="127000" cap="sq" cmpd="thinThick">
            <a:solidFill>
              <a:srgbClr val="595959">
                <a:alpha val="8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14" name="Rectangle 2"/>
          <p:cNvSpPr>
            <a:spLocks noGrp="1" noChangeArrowheads="1"/>
          </p:cNvSpPr>
          <p:nvPr>
            <p:ph type="title"/>
          </p:nvPr>
        </p:nvSpPr>
        <p:spPr>
          <a:xfrm>
            <a:off x="505677" y="914400"/>
            <a:ext cx="2743200" cy="2887579"/>
          </a:xfrm>
        </p:spPr>
        <p:txBody>
          <a:bodyPr vert="horz" lIns="91440" tIns="45720" rIns="91440" bIns="45720" rtlCol="0" anchor="b">
            <a:noAutofit/>
          </a:bodyPr>
          <a:lstStyle/>
          <a:p>
            <a:pPr eaLnBrk="1" hangingPunct="1">
              <a:lnSpc>
                <a:spcPct val="90000"/>
              </a:lnSpc>
            </a:pPr>
            <a:r>
              <a:rPr lang="en-US" sz="3600" b="1" kern="1200" dirty="0">
                <a:solidFill>
                  <a:srgbClr val="FFFFFF"/>
                </a:solidFill>
                <a:latin typeface="Candara" panose="020E0502030303020204" pitchFamily="34" charset="0"/>
              </a:rPr>
              <a:t>Why Should I Be Concerned About the Way That I Dress?</a:t>
            </a:r>
          </a:p>
        </p:txBody>
      </p:sp>
      <p:cxnSp>
        <p:nvCxnSpPr>
          <p:cNvPr id="139" name="Straight Connector 138">
            <a:extLst>
              <a:ext uri="{FF2B5EF4-FFF2-40B4-BE49-F238E27FC236}">
                <a16:creationId xmlns:a16="http://schemas.microsoft.com/office/drawing/2014/main" id="{38FB9660-F42F-4313-BBC4-47C007FE484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93344" y="3910267"/>
            <a:ext cx="1940093" cy="0"/>
          </a:xfrm>
          <a:prstGeom prst="line">
            <a:avLst/>
          </a:prstGeom>
          <a:ln w="22225">
            <a:solidFill>
              <a:srgbClr val="D9D9D9"/>
            </a:solidFill>
          </a:ln>
        </p:spPr>
        <p:style>
          <a:lnRef idx="1">
            <a:schemeClr val="accent1"/>
          </a:lnRef>
          <a:fillRef idx="0">
            <a:schemeClr val="accent1"/>
          </a:fillRef>
          <a:effectRef idx="0">
            <a:schemeClr val="accent1"/>
          </a:effectRef>
          <a:fontRef idx="minor">
            <a:schemeClr val="tx1"/>
          </a:fontRef>
        </p:style>
      </p:cxnSp>
      <p:pic>
        <p:nvPicPr>
          <p:cNvPr id="13316" name="Picture 4"/>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3865366" y="975391"/>
            <a:ext cx="4915159" cy="4915159"/>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720075" y="978102"/>
            <a:ext cx="7941325" cy="1062644"/>
          </a:xfrm>
        </p:spPr>
        <p:txBody>
          <a:bodyPr anchor="b">
            <a:normAutofit/>
          </a:bodyPr>
          <a:lstStyle/>
          <a:p>
            <a:pPr algn="l" eaLnBrk="1" hangingPunct="1">
              <a:lnSpc>
                <a:spcPct val="90000"/>
              </a:lnSpc>
            </a:pPr>
            <a:r>
              <a:rPr lang="en-US" sz="3700" b="1">
                <a:latin typeface="Candara" panose="020E0502030303020204" pitchFamily="34" charset="0"/>
              </a:rPr>
              <a:t>1. I Should Be Ashamed To Be Naked</a:t>
            </a:r>
          </a:p>
        </p:txBody>
      </p:sp>
      <p:cxnSp>
        <p:nvCxnSpPr>
          <p:cNvPr id="73" name="Straight Connector 72">
            <a:extLst>
              <a:ext uri="{FF2B5EF4-FFF2-40B4-BE49-F238E27FC236}">
                <a16:creationId xmlns:a16="http://schemas.microsoft.com/office/drawing/2014/main" id="{39B7FDC9-F0CE-43A7-9F2A-83DD09DC345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85718" y="2265037"/>
            <a:ext cx="7593759" cy="0"/>
          </a:xfrm>
          <a:prstGeom prst="line">
            <a:avLst/>
          </a:prstGeom>
          <a:ln w="15875">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pic>
        <p:nvPicPr>
          <p:cNvPr id="16388" name="Picture 4" descr="HandsHoldingBible[1]"/>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835517" y="2811104"/>
            <a:ext cx="2524860" cy="237486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16387" name="Rectangle 3"/>
          <p:cNvSpPr>
            <a:spLocks noGrp="1" noChangeArrowheads="1"/>
          </p:cNvSpPr>
          <p:nvPr>
            <p:ph type="body" idx="1"/>
          </p:nvPr>
        </p:nvSpPr>
        <p:spPr>
          <a:xfrm>
            <a:off x="3716515" y="2682433"/>
            <a:ext cx="4711627" cy="3215749"/>
          </a:xfrm>
        </p:spPr>
        <p:txBody>
          <a:bodyPr>
            <a:normAutofit/>
          </a:bodyPr>
          <a:lstStyle/>
          <a:p>
            <a:pPr eaLnBrk="1" hangingPunct="1">
              <a:buFontTx/>
              <a:buNone/>
            </a:pPr>
            <a:r>
              <a:rPr lang="en-US" b="1" i="1" dirty="0">
                <a:latin typeface="Candara" panose="020E0502030303020204" pitchFamily="34" charset="0"/>
              </a:rPr>
              <a:t>“…and white garments, that you may be clothed, that the </a:t>
            </a:r>
            <a:r>
              <a:rPr lang="en-US" b="1" i="1" dirty="0">
                <a:solidFill>
                  <a:srgbClr val="0000FF"/>
                </a:solidFill>
                <a:latin typeface="Candara" panose="020E0502030303020204" pitchFamily="34" charset="0"/>
              </a:rPr>
              <a:t>shame</a:t>
            </a:r>
            <a:r>
              <a:rPr lang="en-US" b="1" i="1" dirty="0">
                <a:latin typeface="Candara" panose="020E0502030303020204" pitchFamily="34" charset="0"/>
              </a:rPr>
              <a:t> of your </a:t>
            </a:r>
            <a:r>
              <a:rPr lang="en-US" b="1" i="1" dirty="0">
                <a:solidFill>
                  <a:srgbClr val="0000FF"/>
                </a:solidFill>
                <a:latin typeface="Candara" panose="020E0502030303020204" pitchFamily="34" charset="0"/>
              </a:rPr>
              <a:t>nakedness </a:t>
            </a:r>
            <a:r>
              <a:rPr lang="en-US" b="1" i="1" dirty="0">
                <a:latin typeface="Candara" panose="020E0502030303020204" pitchFamily="34" charset="0"/>
              </a:rPr>
              <a:t>may not be revealed…” </a:t>
            </a:r>
          </a:p>
          <a:p>
            <a:pPr lvl="1" eaLnBrk="1" hangingPunct="1">
              <a:buFont typeface="Wingdings" panose="05000000000000000000" pitchFamily="2" charset="2"/>
              <a:buChar char="§"/>
            </a:pPr>
            <a:r>
              <a:rPr lang="en-US" dirty="0">
                <a:latin typeface="Candara" panose="020E0502030303020204" pitchFamily="34" charset="0"/>
              </a:rPr>
              <a:t>Revelation 3:18</a:t>
            </a:r>
          </a:p>
        </p:txBody>
      </p:sp>
    </p:spTree>
    <p:extLst>
      <p:ext uri="{BB962C8B-B14F-4D97-AF65-F5344CB8AC3E}">
        <p14:creationId xmlns:p14="http://schemas.microsoft.com/office/powerpoint/2010/main" val="167106233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720075" y="978102"/>
            <a:ext cx="7941325" cy="1062644"/>
          </a:xfrm>
        </p:spPr>
        <p:txBody>
          <a:bodyPr anchor="b">
            <a:normAutofit/>
          </a:bodyPr>
          <a:lstStyle/>
          <a:p>
            <a:pPr algn="l" eaLnBrk="1" hangingPunct="1">
              <a:lnSpc>
                <a:spcPct val="90000"/>
              </a:lnSpc>
            </a:pPr>
            <a:r>
              <a:rPr lang="en-US" sz="3700" b="1" dirty="0">
                <a:latin typeface="Candara" panose="020E0502030303020204" pitchFamily="34" charset="0"/>
              </a:rPr>
              <a:t>1. I Should Be Ashamed To Be Naked</a:t>
            </a:r>
          </a:p>
        </p:txBody>
      </p:sp>
      <p:cxnSp>
        <p:nvCxnSpPr>
          <p:cNvPr id="137" name="Straight Connector 136">
            <a:extLst>
              <a:ext uri="{FF2B5EF4-FFF2-40B4-BE49-F238E27FC236}">
                <a16:creationId xmlns:a16="http://schemas.microsoft.com/office/drawing/2014/main" id="{39B7FDC9-F0CE-43A7-9F2A-83DD09DC345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85718" y="2265037"/>
            <a:ext cx="7593759" cy="0"/>
          </a:xfrm>
          <a:prstGeom prst="line">
            <a:avLst/>
          </a:prstGeom>
          <a:ln w="15875">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pic>
        <p:nvPicPr>
          <p:cNvPr id="16388" name="Picture 4" descr="HandsHoldingBible[1]"/>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835517" y="2811104"/>
            <a:ext cx="2524860" cy="237486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16387" name="Rectangle 3"/>
          <p:cNvSpPr>
            <a:spLocks noGrp="1" noChangeArrowheads="1"/>
          </p:cNvSpPr>
          <p:nvPr>
            <p:ph type="body" idx="1"/>
          </p:nvPr>
        </p:nvSpPr>
        <p:spPr>
          <a:xfrm>
            <a:off x="3716515" y="2682433"/>
            <a:ext cx="4711627" cy="3870767"/>
          </a:xfrm>
        </p:spPr>
        <p:txBody>
          <a:bodyPr>
            <a:normAutofit/>
          </a:bodyPr>
          <a:lstStyle/>
          <a:p>
            <a:pPr eaLnBrk="1" hangingPunct="1">
              <a:buFontTx/>
              <a:buNone/>
            </a:pPr>
            <a:r>
              <a:rPr lang="en-US" sz="2100" b="1" dirty="0"/>
              <a:t>   </a:t>
            </a:r>
            <a:r>
              <a:rPr lang="en-US" b="1" i="1" dirty="0">
                <a:latin typeface="Candara" panose="020E0502030303020204" pitchFamily="34" charset="0"/>
              </a:rPr>
              <a:t>“Behold, I am coming as a thief. Blessed is he who watches, and keeps his garments, lest he walk </a:t>
            </a:r>
            <a:r>
              <a:rPr lang="en-US" b="1" i="1" dirty="0">
                <a:solidFill>
                  <a:srgbClr val="0000FF"/>
                </a:solidFill>
                <a:latin typeface="Candara" panose="020E0502030303020204" pitchFamily="34" charset="0"/>
              </a:rPr>
              <a:t>naked</a:t>
            </a:r>
            <a:r>
              <a:rPr lang="en-US" b="1" i="1" dirty="0">
                <a:latin typeface="Candara" panose="020E0502030303020204" pitchFamily="34" charset="0"/>
              </a:rPr>
              <a:t> and they see his </a:t>
            </a:r>
            <a:r>
              <a:rPr lang="en-US" b="1" i="1" dirty="0">
                <a:solidFill>
                  <a:srgbClr val="0000FF"/>
                </a:solidFill>
                <a:latin typeface="Candara" panose="020E0502030303020204" pitchFamily="34" charset="0"/>
              </a:rPr>
              <a:t>shame</a:t>
            </a:r>
            <a:r>
              <a:rPr lang="en-US" b="1" i="1" dirty="0">
                <a:latin typeface="Candara" panose="020E0502030303020204" pitchFamily="34" charset="0"/>
              </a:rPr>
              <a:t>” </a:t>
            </a:r>
            <a:endParaRPr lang="en-US" b="1" dirty="0">
              <a:latin typeface="Candara" panose="020E0502030303020204" pitchFamily="34" charset="0"/>
            </a:endParaRPr>
          </a:p>
          <a:p>
            <a:pPr lvl="1" eaLnBrk="1" hangingPunct="1">
              <a:buFont typeface="Wingdings" panose="05000000000000000000" pitchFamily="2" charset="2"/>
              <a:buChar char="§"/>
            </a:pPr>
            <a:r>
              <a:rPr lang="en-US" dirty="0">
                <a:latin typeface="Candara" panose="020E0502030303020204" pitchFamily="34" charset="0"/>
              </a:rPr>
              <a:t>Revelation 16:15</a:t>
            </a: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720075" y="978102"/>
            <a:ext cx="7941325" cy="1062644"/>
          </a:xfrm>
        </p:spPr>
        <p:txBody>
          <a:bodyPr anchor="b">
            <a:normAutofit/>
          </a:bodyPr>
          <a:lstStyle/>
          <a:p>
            <a:pPr algn="l" eaLnBrk="1" hangingPunct="1">
              <a:lnSpc>
                <a:spcPct val="90000"/>
              </a:lnSpc>
            </a:pPr>
            <a:r>
              <a:rPr lang="en-US" sz="3700" b="1">
                <a:latin typeface="Candara" panose="020E0502030303020204" pitchFamily="34" charset="0"/>
              </a:rPr>
              <a:t>1. I Should Be Ashamed To Be Naked</a:t>
            </a:r>
          </a:p>
        </p:txBody>
      </p:sp>
      <p:cxnSp>
        <p:nvCxnSpPr>
          <p:cNvPr id="73" name="Straight Connector 72">
            <a:extLst>
              <a:ext uri="{FF2B5EF4-FFF2-40B4-BE49-F238E27FC236}">
                <a16:creationId xmlns:a16="http://schemas.microsoft.com/office/drawing/2014/main" id="{39B7FDC9-F0CE-43A7-9F2A-83DD09DC345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85718" y="2265037"/>
            <a:ext cx="7593759" cy="0"/>
          </a:xfrm>
          <a:prstGeom prst="line">
            <a:avLst/>
          </a:prstGeom>
          <a:ln w="15875">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pic>
        <p:nvPicPr>
          <p:cNvPr id="17412" name="Picture 4" descr="HandsHoldingBible[1]"/>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835517" y="2811104"/>
            <a:ext cx="2524860" cy="237486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17411" name="Rectangle 3"/>
          <p:cNvSpPr>
            <a:spLocks noGrp="1" noChangeArrowheads="1"/>
          </p:cNvSpPr>
          <p:nvPr>
            <p:ph type="body" idx="1"/>
          </p:nvPr>
        </p:nvSpPr>
        <p:spPr>
          <a:xfrm>
            <a:off x="3716515" y="2682433"/>
            <a:ext cx="4711627" cy="3870766"/>
          </a:xfrm>
        </p:spPr>
        <p:txBody>
          <a:bodyPr>
            <a:normAutofit lnSpcReduction="10000"/>
          </a:bodyPr>
          <a:lstStyle/>
          <a:p>
            <a:pPr eaLnBrk="1" hangingPunct="1">
              <a:buFontTx/>
              <a:buNone/>
            </a:pPr>
            <a:r>
              <a:rPr lang="en-US" b="1" dirty="0"/>
              <a:t>   </a:t>
            </a:r>
            <a:r>
              <a:rPr lang="en-US" b="1" i="1" dirty="0">
                <a:latin typeface="Candara" panose="020E0502030303020204" pitchFamily="34" charset="0"/>
              </a:rPr>
              <a:t>“‘Behold, I am against you,’ says the Lord of hosts; ‘I will lift your skirts over your face, I will show the nations your </a:t>
            </a:r>
            <a:r>
              <a:rPr lang="en-US" b="1" i="1" dirty="0">
                <a:solidFill>
                  <a:srgbClr val="0000FF"/>
                </a:solidFill>
                <a:latin typeface="Candara" panose="020E0502030303020204" pitchFamily="34" charset="0"/>
              </a:rPr>
              <a:t>nakedness,</a:t>
            </a:r>
            <a:r>
              <a:rPr lang="en-US" b="1" i="1" dirty="0">
                <a:latin typeface="Candara" panose="020E0502030303020204" pitchFamily="34" charset="0"/>
              </a:rPr>
              <a:t> and the kingdoms your </a:t>
            </a:r>
            <a:r>
              <a:rPr lang="en-US" b="1" i="1" dirty="0">
                <a:solidFill>
                  <a:srgbClr val="0000FF"/>
                </a:solidFill>
                <a:latin typeface="Candara" panose="020E0502030303020204" pitchFamily="34" charset="0"/>
              </a:rPr>
              <a:t>shame</a:t>
            </a:r>
            <a:r>
              <a:rPr lang="en-US" b="1" i="1" dirty="0">
                <a:latin typeface="Candara" panose="020E0502030303020204" pitchFamily="34" charset="0"/>
              </a:rPr>
              <a:t>” </a:t>
            </a:r>
            <a:endParaRPr lang="en-US" sz="2100" b="1" dirty="0">
              <a:latin typeface="Candara" panose="020E0502030303020204" pitchFamily="34" charset="0"/>
            </a:endParaRPr>
          </a:p>
          <a:p>
            <a:pPr lvl="1" eaLnBrk="1" hangingPunct="1">
              <a:buFont typeface="Wingdings" panose="05000000000000000000" pitchFamily="2" charset="2"/>
              <a:buChar char="§"/>
            </a:pPr>
            <a:r>
              <a:rPr lang="en-US" dirty="0">
                <a:latin typeface="Candara" panose="020E0502030303020204" pitchFamily="34" charset="0"/>
              </a:rPr>
              <a:t>Nahum 3:5</a:t>
            </a: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6" name="Rectangle 135">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561583"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8" name="Rectangle 137">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3999"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0" name="Picture 139">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8434" name="Rectangle 2"/>
          <p:cNvSpPr>
            <a:spLocks noGrp="1" noChangeArrowheads="1"/>
          </p:cNvSpPr>
          <p:nvPr>
            <p:ph type="title"/>
          </p:nvPr>
        </p:nvSpPr>
        <p:spPr>
          <a:xfrm>
            <a:off x="480059" y="2053641"/>
            <a:ext cx="2751871" cy="2760098"/>
          </a:xfrm>
        </p:spPr>
        <p:txBody>
          <a:bodyPr>
            <a:normAutofit/>
          </a:bodyPr>
          <a:lstStyle/>
          <a:p>
            <a:pPr eaLnBrk="1" hangingPunct="1">
              <a:lnSpc>
                <a:spcPct val="90000"/>
              </a:lnSpc>
            </a:pPr>
            <a:r>
              <a:rPr lang="en-US" sz="3700" b="1">
                <a:solidFill>
                  <a:srgbClr val="FFFFFF"/>
                </a:solidFill>
                <a:latin typeface="Candara" panose="020E0502030303020204" pitchFamily="34" charset="0"/>
              </a:rPr>
              <a:t>1. I Should Be Ashamed To Be Naked</a:t>
            </a:r>
          </a:p>
        </p:txBody>
      </p:sp>
      <p:sp>
        <p:nvSpPr>
          <p:cNvPr id="18435" name="Rectangle 3"/>
          <p:cNvSpPr>
            <a:spLocks noGrp="1" noChangeArrowheads="1"/>
          </p:cNvSpPr>
          <p:nvPr>
            <p:ph type="body" idx="1"/>
          </p:nvPr>
        </p:nvSpPr>
        <p:spPr>
          <a:xfrm>
            <a:off x="3985910" y="304800"/>
            <a:ext cx="4853290" cy="6248400"/>
          </a:xfrm>
        </p:spPr>
        <p:txBody>
          <a:bodyPr anchor="ctr">
            <a:noAutofit/>
          </a:bodyPr>
          <a:lstStyle/>
          <a:p>
            <a:pPr eaLnBrk="1" hangingPunct="1">
              <a:buFont typeface="Wingdings" panose="05000000000000000000" pitchFamily="2" charset="2"/>
              <a:buChar char="§"/>
            </a:pPr>
            <a:r>
              <a:rPr lang="en-US" sz="2800" dirty="0">
                <a:solidFill>
                  <a:srgbClr val="000000"/>
                </a:solidFill>
                <a:latin typeface="Candara" panose="020E0502030303020204" pitchFamily="34" charset="0"/>
              </a:rPr>
              <a:t>One does not have to be completely “nude” to be Biblically </a:t>
            </a:r>
            <a:r>
              <a:rPr lang="en-US" sz="2800" b="1" i="1" dirty="0">
                <a:solidFill>
                  <a:srgbClr val="000000"/>
                </a:solidFill>
                <a:latin typeface="Candara" panose="020E0502030303020204" pitchFamily="34" charset="0"/>
              </a:rPr>
              <a:t>“naked”</a:t>
            </a:r>
          </a:p>
          <a:p>
            <a:pPr lvl="1" eaLnBrk="1" hangingPunct="1">
              <a:buFont typeface="Wingdings" panose="05000000000000000000" pitchFamily="2" charset="2"/>
              <a:buChar char="§"/>
            </a:pPr>
            <a:r>
              <a:rPr lang="en-US" dirty="0">
                <a:solidFill>
                  <a:srgbClr val="000000"/>
                </a:solidFill>
                <a:latin typeface="Candara" panose="020E0502030303020204" pitchFamily="34" charset="0"/>
              </a:rPr>
              <a:t>James 2:15-16</a:t>
            </a:r>
          </a:p>
          <a:p>
            <a:pPr lvl="2" eaLnBrk="1" hangingPunct="1">
              <a:buFont typeface="Wingdings" panose="05000000000000000000" pitchFamily="2" charset="2"/>
              <a:buChar char="§"/>
            </a:pPr>
            <a:r>
              <a:rPr lang="en-US" dirty="0">
                <a:solidFill>
                  <a:srgbClr val="000000"/>
                </a:solidFill>
                <a:latin typeface="Candara" panose="020E0502030303020204" pitchFamily="34" charset="0"/>
              </a:rPr>
              <a:t>cf. Matt. 25:36, 38, 43, 44</a:t>
            </a:r>
          </a:p>
          <a:p>
            <a:pPr eaLnBrk="1" hangingPunct="1">
              <a:buFont typeface="Wingdings" panose="05000000000000000000" pitchFamily="2" charset="2"/>
              <a:buChar char="§"/>
            </a:pPr>
            <a:r>
              <a:rPr lang="en-US" sz="2800" dirty="0">
                <a:solidFill>
                  <a:srgbClr val="000000"/>
                </a:solidFill>
                <a:latin typeface="Candara" panose="020E0502030303020204" pitchFamily="34" charset="0"/>
              </a:rPr>
              <a:t>Adam admitted that he was </a:t>
            </a:r>
            <a:r>
              <a:rPr lang="en-US" sz="2800" b="1" i="1" dirty="0">
                <a:solidFill>
                  <a:srgbClr val="000000"/>
                </a:solidFill>
                <a:latin typeface="Candara" panose="020E0502030303020204" pitchFamily="34" charset="0"/>
              </a:rPr>
              <a:t>“naked” </a:t>
            </a:r>
            <a:r>
              <a:rPr lang="en-US" sz="2800" dirty="0">
                <a:solidFill>
                  <a:srgbClr val="000000"/>
                </a:solidFill>
                <a:latin typeface="Candara" panose="020E0502030303020204" pitchFamily="34" charset="0"/>
              </a:rPr>
              <a:t>with his covering</a:t>
            </a:r>
          </a:p>
          <a:p>
            <a:pPr lvl="1" eaLnBrk="1" hangingPunct="1">
              <a:buFont typeface="Wingdings" panose="05000000000000000000" pitchFamily="2" charset="2"/>
              <a:buChar char="§"/>
            </a:pPr>
            <a:r>
              <a:rPr lang="en-US" dirty="0">
                <a:solidFill>
                  <a:srgbClr val="000000"/>
                </a:solidFill>
                <a:latin typeface="Candara" panose="020E0502030303020204" pitchFamily="34" charset="0"/>
              </a:rPr>
              <a:t>Genesis 3:7-11</a:t>
            </a:r>
          </a:p>
          <a:p>
            <a:pPr eaLnBrk="1" hangingPunct="1">
              <a:buFont typeface="Wingdings" panose="05000000000000000000" pitchFamily="2" charset="2"/>
              <a:buChar char="§"/>
            </a:pPr>
            <a:r>
              <a:rPr lang="en-US" sz="2800" b="1" i="1" dirty="0">
                <a:solidFill>
                  <a:srgbClr val="000000"/>
                </a:solidFill>
                <a:latin typeface="Candara" panose="020E0502030303020204" pitchFamily="34" charset="0"/>
              </a:rPr>
              <a:t>“God…clothed them”</a:t>
            </a:r>
          </a:p>
          <a:p>
            <a:pPr lvl="1" eaLnBrk="1" hangingPunct="1">
              <a:buFont typeface="Wingdings" panose="05000000000000000000" pitchFamily="2" charset="2"/>
              <a:buChar char="§"/>
            </a:pPr>
            <a:r>
              <a:rPr lang="en-US" sz="2400" dirty="0">
                <a:solidFill>
                  <a:srgbClr val="000000"/>
                </a:solidFill>
                <a:latin typeface="Candara" panose="020E0502030303020204" pitchFamily="34" charset="0"/>
              </a:rPr>
              <a:t>Genesis 3:21</a:t>
            </a:r>
          </a:p>
          <a:p>
            <a:pPr marL="914400" lvl="2" indent="0" eaLnBrk="1" hangingPunct="1">
              <a:buNone/>
            </a:pPr>
            <a:br>
              <a:rPr lang="en-US" dirty="0">
                <a:solidFill>
                  <a:srgbClr val="000000"/>
                </a:solidFill>
                <a:latin typeface="Candara" panose="020E0502030303020204" pitchFamily="34" charset="0"/>
              </a:rPr>
            </a:br>
            <a:endParaRPr lang="en-US" dirty="0">
              <a:solidFill>
                <a:srgbClr val="000000"/>
              </a:solidFill>
              <a:latin typeface="Candara" panose="020E0502030303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Effect transition="in" filter="fade">
                                      <p:cBhvr>
                                        <p:cTn id="7" dur="1250"/>
                                        <p:tgtEl>
                                          <p:spTgt spid="1843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8435">
                                            <p:txEl>
                                              <p:pRg st="1" end="1"/>
                                            </p:txEl>
                                          </p:spTgt>
                                        </p:tgtEl>
                                        <p:attrNameLst>
                                          <p:attrName>style.visibility</p:attrName>
                                        </p:attrNameLst>
                                      </p:cBhvr>
                                      <p:to>
                                        <p:strVal val="visible"/>
                                      </p:to>
                                    </p:set>
                                    <p:animEffect transition="in" filter="fade">
                                      <p:cBhvr>
                                        <p:cTn id="12" dur="1250"/>
                                        <p:tgtEl>
                                          <p:spTgt spid="18435">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8435">
                                            <p:txEl>
                                              <p:pRg st="2" end="2"/>
                                            </p:txEl>
                                          </p:spTgt>
                                        </p:tgtEl>
                                        <p:attrNameLst>
                                          <p:attrName>style.visibility</p:attrName>
                                        </p:attrNameLst>
                                      </p:cBhvr>
                                      <p:to>
                                        <p:strVal val="visible"/>
                                      </p:to>
                                    </p:set>
                                    <p:animEffect transition="in" filter="fade">
                                      <p:cBhvr>
                                        <p:cTn id="15" dur="1250"/>
                                        <p:tgtEl>
                                          <p:spTgt spid="18435">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18435">
                                            <p:txEl>
                                              <p:pRg st="3" end="3"/>
                                            </p:txEl>
                                          </p:spTgt>
                                        </p:tgtEl>
                                        <p:attrNameLst>
                                          <p:attrName>style.visibility</p:attrName>
                                        </p:attrNameLst>
                                      </p:cBhvr>
                                      <p:to>
                                        <p:strVal val="visible"/>
                                      </p:to>
                                    </p:set>
                                    <p:animEffect transition="in" filter="fade">
                                      <p:cBhvr>
                                        <p:cTn id="20" dur="1250"/>
                                        <p:tgtEl>
                                          <p:spTgt spid="18435">
                                            <p:txEl>
                                              <p:pRg st="3" end="3"/>
                                            </p:txEl>
                                          </p:spTgt>
                                        </p:tgtEl>
                                      </p:cBhvr>
                                    </p:animEffect>
                                  </p:childTnLst>
                                </p:cTn>
                              </p:par>
                            </p:childTnLst>
                          </p:cTn>
                        </p:par>
                        <p:par>
                          <p:cTn id="21" fill="hold">
                            <p:stCondLst>
                              <p:cond delay="1250"/>
                            </p:stCondLst>
                            <p:childTnLst>
                              <p:par>
                                <p:cTn id="22" presetID="10" presetClass="entr" presetSubtype="0" fill="hold" grpId="0" nodeType="afterEffect">
                                  <p:stCondLst>
                                    <p:cond delay="0"/>
                                  </p:stCondLst>
                                  <p:childTnLst>
                                    <p:set>
                                      <p:cBhvr>
                                        <p:cTn id="23" dur="1" fill="hold">
                                          <p:stCondLst>
                                            <p:cond delay="0"/>
                                          </p:stCondLst>
                                        </p:cTn>
                                        <p:tgtEl>
                                          <p:spTgt spid="18435">
                                            <p:txEl>
                                              <p:pRg st="4" end="4"/>
                                            </p:txEl>
                                          </p:spTgt>
                                        </p:tgtEl>
                                        <p:attrNameLst>
                                          <p:attrName>style.visibility</p:attrName>
                                        </p:attrNameLst>
                                      </p:cBhvr>
                                      <p:to>
                                        <p:strVal val="visible"/>
                                      </p:to>
                                    </p:set>
                                    <p:animEffect transition="in" filter="fade">
                                      <p:cBhvr>
                                        <p:cTn id="24" dur="1250"/>
                                        <p:tgtEl>
                                          <p:spTgt spid="18435">
                                            <p:txEl>
                                              <p:pRg st="4" end="4"/>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18435">
                                            <p:txEl>
                                              <p:pRg st="5" end="5"/>
                                            </p:txEl>
                                          </p:spTgt>
                                        </p:tgtEl>
                                        <p:attrNameLst>
                                          <p:attrName>style.visibility</p:attrName>
                                        </p:attrNameLst>
                                      </p:cBhvr>
                                      <p:to>
                                        <p:strVal val="visible"/>
                                      </p:to>
                                    </p:set>
                                    <p:animEffect transition="in" filter="fade">
                                      <p:cBhvr>
                                        <p:cTn id="29" dur="1250"/>
                                        <p:tgtEl>
                                          <p:spTgt spid="18435">
                                            <p:txEl>
                                              <p:pRg st="5" end="5"/>
                                            </p:txEl>
                                          </p:spTgt>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18435">
                                            <p:txEl>
                                              <p:pRg st="6" end="6"/>
                                            </p:txEl>
                                          </p:spTgt>
                                        </p:tgtEl>
                                        <p:attrNameLst>
                                          <p:attrName>style.visibility</p:attrName>
                                        </p:attrNameLst>
                                      </p:cBhvr>
                                      <p:to>
                                        <p:strVal val="visible"/>
                                      </p:to>
                                    </p:set>
                                    <p:animEffect transition="in" filter="fade">
                                      <p:cBhvr>
                                        <p:cTn id="32" dur="1250"/>
                                        <p:tgtEl>
                                          <p:spTgt spid="18435">
                                            <p:txEl>
                                              <p:pRg st="6" end="6"/>
                                            </p:txEl>
                                          </p:spTgt>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18435">
                                            <p:txEl>
                                              <p:pRg st="7" end="7"/>
                                            </p:txEl>
                                          </p:spTgt>
                                        </p:tgtEl>
                                        <p:attrNameLst>
                                          <p:attrName>style.visibility</p:attrName>
                                        </p:attrNameLst>
                                      </p:cBhvr>
                                      <p:to>
                                        <p:strVal val="visible"/>
                                      </p:to>
                                    </p:set>
                                    <p:animEffect transition="in" filter="fade">
                                      <p:cBhvr>
                                        <p:cTn id="35" dur="1250"/>
                                        <p:tgtEl>
                                          <p:spTgt spid="1843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sz="4000" b="1" dirty="0">
                <a:latin typeface="Candara" panose="020E0502030303020204" pitchFamily="34" charset="0"/>
              </a:rPr>
              <a:t>1. I Should Be Ashamed To Be Naked</a:t>
            </a:r>
          </a:p>
        </p:txBody>
      </p:sp>
      <p:sp>
        <p:nvSpPr>
          <p:cNvPr id="21507" name="Rectangle 3"/>
          <p:cNvSpPr>
            <a:spLocks noGrp="1" noChangeArrowheads="1"/>
          </p:cNvSpPr>
          <p:nvPr>
            <p:ph type="body" idx="1"/>
          </p:nvPr>
        </p:nvSpPr>
        <p:spPr>
          <a:xfrm>
            <a:off x="457200" y="1600200"/>
            <a:ext cx="8534400" cy="4525963"/>
          </a:xfrm>
        </p:spPr>
        <p:txBody>
          <a:bodyPr/>
          <a:lstStyle/>
          <a:p>
            <a:pPr eaLnBrk="1" hangingPunct="1">
              <a:buFont typeface="Wingdings" panose="05000000000000000000" pitchFamily="2" charset="2"/>
              <a:buChar char="§"/>
            </a:pPr>
            <a:r>
              <a:rPr lang="en-US" dirty="0">
                <a:latin typeface="Candara" panose="020E0502030303020204" pitchFamily="34" charset="0"/>
              </a:rPr>
              <a:t>God’s covering was a </a:t>
            </a:r>
            <a:r>
              <a:rPr lang="en-US" b="1" i="1" dirty="0">
                <a:latin typeface="Candara" panose="020E0502030303020204" pitchFamily="34" charset="0"/>
              </a:rPr>
              <a:t>“tunic,” “coat,” “garment”</a:t>
            </a:r>
          </a:p>
          <a:p>
            <a:pPr lvl="1" eaLnBrk="1" hangingPunct="1">
              <a:buFont typeface="Wingdings" panose="05000000000000000000" pitchFamily="2" charset="2"/>
              <a:buChar char="§"/>
            </a:pPr>
            <a:r>
              <a:rPr lang="en-US" dirty="0">
                <a:latin typeface="Candara" panose="020E0502030303020204" pitchFamily="34" charset="0"/>
              </a:rPr>
              <a:t>Genesis 3:21</a:t>
            </a:r>
          </a:p>
          <a:p>
            <a:pPr eaLnBrk="1" hangingPunct="1">
              <a:buFont typeface="Wingdings" panose="05000000000000000000" pitchFamily="2" charset="2"/>
              <a:buChar char="§"/>
            </a:pPr>
            <a:r>
              <a:rPr lang="en-US" dirty="0">
                <a:latin typeface="Candara" panose="020E0502030303020204" pitchFamily="34" charset="0"/>
              </a:rPr>
              <a:t>“a long shirt-like garment”</a:t>
            </a:r>
          </a:p>
        </p:txBody>
      </p:sp>
      <p:pic>
        <p:nvPicPr>
          <p:cNvPr id="1946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35572" y="3733800"/>
            <a:ext cx="2922627" cy="2849562"/>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animEffect transition="in" filter="fade">
                                      <p:cBhvr>
                                        <p:cTn id="7" dur="1250"/>
                                        <p:tgtEl>
                                          <p:spTgt spid="2150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1507">
                                            <p:txEl>
                                              <p:pRg st="1" end="1"/>
                                            </p:txEl>
                                          </p:spTgt>
                                        </p:tgtEl>
                                        <p:attrNameLst>
                                          <p:attrName>style.visibility</p:attrName>
                                        </p:attrNameLst>
                                      </p:cBhvr>
                                      <p:to>
                                        <p:strVal val="visible"/>
                                      </p:to>
                                    </p:set>
                                    <p:animEffect transition="in" filter="fade">
                                      <p:cBhvr>
                                        <p:cTn id="12" dur="1250"/>
                                        <p:tgtEl>
                                          <p:spTgt spid="2150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1507">
                                            <p:txEl>
                                              <p:pRg st="2" end="2"/>
                                            </p:txEl>
                                          </p:spTgt>
                                        </p:tgtEl>
                                        <p:attrNameLst>
                                          <p:attrName>style.visibility</p:attrName>
                                        </p:attrNameLst>
                                      </p:cBhvr>
                                      <p:to>
                                        <p:strVal val="visible"/>
                                      </p:to>
                                    </p:set>
                                    <p:animEffect transition="in" filter="fade">
                                      <p:cBhvr>
                                        <p:cTn id="17" dur="1250"/>
                                        <p:tgtEl>
                                          <p:spTgt spid="2150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628650" y="365125"/>
            <a:ext cx="7886700" cy="1325563"/>
          </a:xfrm>
        </p:spPr>
        <p:txBody>
          <a:bodyPr>
            <a:normAutofit/>
          </a:bodyPr>
          <a:lstStyle/>
          <a:p>
            <a:pPr eaLnBrk="1" hangingPunct="1">
              <a:lnSpc>
                <a:spcPct val="90000"/>
              </a:lnSpc>
            </a:pPr>
            <a:r>
              <a:rPr lang="en-US" b="1" dirty="0">
                <a:latin typeface="Candara" panose="020E0502030303020204" pitchFamily="34" charset="0"/>
              </a:rPr>
              <a:t>1. I Should Be Ashamed To Be Naked Because…</a:t>
            </a:r>
          </a:p>
        </p:txBody>
      </p:sp>
      <p:sp>
        <p:nvSpPr>
          <p:cNvPr id="16387" name="Rectangle 3"/>
          <p:cNvSpPr>
            <a:spLocks noGrp="1" noChangeArrowheads="1"/>
          </p:cNvSpPr>
          <p:nvPr>
            <p:ph type="body" idx="1"/>
          </p:nvPr>
        </p:nvSpPr>
        <p:spPr>
          <a:xfrm>
            <a:off x="304800" y="1825625"/>
            <a:ext cx="5710625" cy="4351338"/>
          </a:xfrm>
        </p:spPr>
        <p:txBody>
          <a:bodyPr>
            <a:normAutofit/>
          </a:bodyPr>
          <a:lstStyle/>
          <a:p>
            <a:pPr eaLnBrk="1" hangingPunct="1">
              <a:buNone/>
            </a:pPr>
            <a:r>
              <a:rPr lang="en-US" sz="3400" b="1" dirty="0">
                <a:latin typeface="Candara" panose="020E0502030303020204" pitchFamily="34" charset="0"/>
              </a:rPr>
              <a:t>It is exposure of the </a:t>
            </a:r>
            <a:r>
              <a:rPr lang="en-US" sz="3400" b="1" dirty="0">
                <a:solidFill>
                  <a:srgbClr val="0000FF"/>
                </a:solidFill>
                <a:latin typeface="Candara" panose="020E0502030303020204" pitchFamily="34" charset="0"/>
              </a:rPr>
              <a:t>THIGH</a:t>
            </a:r>
            <a:endParaRPr lang="en-US" sz="3400" b="1" i="1" dirty="0">
              <a:solidFill>
                <a:srgbClr val="0000FF"/>
              </a:solidFill>
              <a:latin typeface="Candara" panose="020E0502030303020204" pitchFamily="34" charset="0"/>
            </a:endParaRPr>
          </a:p>
          <a:p>
            <a:pPr eaLnBrk="1" hangingPunct="1">
              <a:buFont typeface="Wingdings" panose="05000000000000000000" pitchFamily="2" charset="2"/>
              <a:buChar char="§"/>
            </a:pPr>
            <a:r>
              <a:rPr lang="en-US" b="1" i="1" dirty="0">
                <a:latin typeface="Candara" panose="020E0502030303020204" pitchFamily="34" charset="0"/>
              </a:rPr>
              <a:t>“And thou shalt make them linen breeches to cover their </a:t>
            </a:r>
            <a:r>
              <a:rPr lang="en-US" b="1" i="1" dirty="0">
                <a:solidFill>
                  <a:srgbClr val="0000FF"/>
                </a:solidFill>
                <a:latin typeface="Candara" panose="020E0502030303020204" pitchFamily="34" charset="0"/>
              </a:rPr>
              <a:t>nakedness;</a:t>
            </a:r>
            <a:r>
              <a:rPr lang="en-US" b="1" i="1" dirty="0">
                <a:latin typeface="Candara" panose="020E0502030303020204" pitchFamily="34" charset="0"/>
              </a:rPr>
              <a:t> from the </a:t>
            </a:r>
            <a:r>
              <a:rPr lang="en-US" b="1" i="1" dirty="0">
                <a:solidFill>
                  <a:srgbClr val="0000FF"/>
                </a:solidFill>
                <a:latin typeface="Candara" panose="020E0502030303020204" pitchFamily="34" charset="0"/>
              </a:rPr>
              <a:t>loins even unto the thighs </a:t>
            </a:r>
            <a:r>
              <a:rPr lang="en-US" b="1" i="1" dirty="0">
                <a:latin typeface="Candara" panose="020E0502030303020204" pitchFamily="34" charset="0"/>
              </a:rPr>
              <a:t>they shall reach”</a:t>
            </a:r>
          </a:p>
          <a:p>
            <a:pPr lvl="1" eaLnBrk="1" hangingPunct="1">
              <a:buFont typeface="Wingdings" panose="05000000000000000000" pitchFamily="2" charset="2"/>
              <a:buChar char="§"/>
            </a:pPr>
            <a:r>
              <a:rPr lang="en-US" sz="2100" dirty="0">
                <a:latin typeface="Candara" panose="020E0502030303020204" pitchFamily="34" charset="0"/>
              </a:rPr>
              <a:t>	</a:t>
            </a:r>
            <a:r>
              <a:rPr lang="en-US" dirty="0">
                <a:latin typeface="Candara" panose="020E0502030303020204" pitchFamily="34" charset="0"/>
              </a:rPr>
              <a:t>Exodus 28:42</a:t>
            </a:r>
          </a:p>
          <a:p>
            <a:pPr marL="0" indent="0" eaLnBrk="1" hangingPunct="1">
              <a:buNone/>
            </a:pPr>
            <a:endParaRPr lang="en-US" sz="2100" b="1" dirty="0"/>
          </a:p>
        </p:txBody>
      </p:sp>
      <p:pic>
        <p:nvPicPr>
          <p:cNvPr id="16388" name="Picture 4" descr="HandsHoldingBible[1]"/>
          <p:cNvPicPr>
            <a:picLocks noChangeAspect="1" noChangeArrowheads="1"/>
          </p:cNvPicPr>
          <p:nvPr/>
        </p:nvPicPr>
        <p:blipFill rotWithShape="1">
          <a:blip r:embed="rId3">
            <a:extLst>
              <a:ext uri="{28A0092B-C50C-407E-A947-70E740481C1C}">
                <a14:useLocalDpi xmlns:a14="http://schemas.microsoft.com/office/drawing/2010/main" val="0"/>
              </a:ext>
            </a:extLst>
          </a:blip>
          <a:srcRect l="19944" r="15573" b="-2"/>
          <a:stretch/>
        </p:blipFill>
        <p:spPr bwMode="auto">
          <a:xfrm>
            <a:off x="6096000" y="3124200"/>
            <a:ext cx="2823775" cy="34488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Tree>
    <p:extLst>
      <p:ext uri="{BB962C8B-B14F-4D97-AF65-F5344CB8AC3E}">
        <p14:creationId xmlns:p14="http://schemas.microsoft.com/office/powerpoint/2010/main" val="223045549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6387">
                                            <p:txEl>
                                              <p:pRg st="1" end="1"/>
                                            </p:txEl>
                                          </p:spTgt>
                                        </p:tgtEl>
                                        <p:attrNameLst>
                                          <p:attrName>style.visibility</p:attrName>
                                        </p:attrNameLst>
                                      </p:cBhvr>
                                      <p:to>
                                        <p:strVal val="visible"/>
                                      </p:to>
                                    </p:set>
                                    <p:animEffect transition="in" filter="fade">
                                      <p:cBhvr>
                                        <p:cTn id="7" dur="1250"/>
                                        <p:tgtEl>
                                          <p:spTgt spid="16387">
                                            <p:txEl>
                                              <p:pRg st="1" end="1"/>
                                            </p:txEl>
                                          </p:spTgt>
                                        </p:tgtEl>
                                      </p:cBhvr>
                                    </p:animEffect>
                                  </p:childTnLst>
                                </p:cTn>
                              </p:par>
                            </p:childTnLst>
                          </p:cTn>
                        </p:par>
                        <p:par>
                          <p:cTn id="8" fill="hold">
                            <p:stCondLst>
                              <p:cond delay="1250"/>
                            </p:stCondLst>
                            <p:childTnLst>
                              <p:par>
                                <p:cTn id="9" presetID="10" presetClass="entr" presetSubtype="0" fill="hold" grpId="0" nodeType="afterEffect">
                                  <p:stCondLst>
                                    <p:cond delay="0"/>
                                  </p:stCondLst>
                                  <p:childTnLst>
                                    <p:set>
                                      <p:cBhvr>
                                        <p:cTn id="10" dur="1" fill="hold">
                                          <p:stCondLst>
                                            <p:cond delay="0"/>
                                          </p:stCondLst>
                                        </p:cTn>
                                        <p:tgtEl>
                                          <p:spTgt spid="16387">
                                            <p:txEl>
                                              <p:pRg st="2" end="2"/>
                                            </p:txEl>
                                          </p:spTgt>
                                        </p:tgtEl>
                                        <p:attrNameLst>
                                          <p:attrName>style.visibility</p:attrName>
                                        </p:attrNameLst>
                                      </p:cBhvr>
                                      <p:to>
                                        <p:strVal val="visible"/>
                                      </p:to>
                                    </p:set>
                                    <p:animEffect transition="in" filter="fade">
                                      <p:cBhvr>
                                        <p:cTn id="11" dur="1250"/>
                                        <p:tgtEl>
                                          <p:spTgt spid="1638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628650" y="365125"/>
            <a:ext cx="7886700" cy="1325563"/>
          </a:xfrm>
        </p:spPr>
        <p:txBody>
          <a:bodyPr>
            <a:normAutofit/>
          </a:bodyPr>
          <a:lstStyle/>
          <a:p>
            <a:pPr eaLnBrk="1" hangingPunct="1">
              <a:lnSpc>
                <a:spcPct val="90000"/>
              </a:lnSpc>
            </a:pPr>
            <a:r>
              <a:rPr lang="en-US" b="1" dirty="0">
                <a:latin typeface="Candara" panose="020E0502030303020204" pitchFamily="34" charset="0"/>
              </a:rPr>
              <a:t>1. I Should Be Ashamed To Be Naked Because…</a:t>
            </a:r>
          </a:p>
        </p:txBody>
      </p:sp>
      <p:sp>
        <p:nvSpPr>
          <p:cNvPr id="16387" name="Rectangle 3"/>
          <p:cNvSpPr>
            <a:spLocks noGrp="1" noChangeArrowheads="1"/>
          </p:cNvSpPr>
          <p:nvPr>
            <p:ph type="body" idx="1"/>
          </p:nvPr>
        </p:nvSpPr>
        <p:spPr>
          <a:xfrm>
            <a:off x="304800" y="1825624"/>
            <a:ext cx="5710625" cy="4747425"/>
          </a:xfrm>
        </p:spPr>
        <p:txBody>
          <a:bodyPr>
            <a:normAutofit/>
          </a:bodyPr>
          <a:lstStyle/>
          <a:p>
            <a:pPr eaLnBrk="1" hangingPunct="1">
              <a:buNone/>
            </a:pPr>
            <a:r>
              <a:rPr lang="en-US" sz="3400" b="1" dirty="0">
                <a:latin typeface="Candara" panose="020E0502030303020204" pitchFamily="34" charset="0"/>
              </a:rPr>
              <a:t>It is exposure of the </a:t>
            </a:r>
            <a:r>
              <a:rPr lang="en-US" sz="3400" b="1" dirty="0">
                <a:solidFill>
                  <a:srgbClr val="0000FF"/>
                </a:solidFill>
                <a:latin typeface="Candara" panose="020E0502030303020204" pitchFamily="34" charset="0"/>
              </a:rPr>
              <a:t>THIGH</a:t>
            </a:r>
            <a:endParaRPr lang="en-US" sz="3400" b="1" i="1" dirty="0">
              <a:solidFill>
                <a:srgbClr val="0000FF"/>
              </a:solidFill>
              <a:latin typeface="Candara" panose="020E0502030303020204" pitchFamily="34" charset="0"/>
            </a:endParaRPr>
          </a:p>
          <a:p>
            <a:pPr eaLnBrk="1" hangingPunct="1">
              <a:buFont typeface="Wingdings" panose="05000000000000000000" pitchFamily="2" charset="2"/>
              <a:buChar char="§"/>
            </a:pPr>
            <a:r>
              <a:rPr lang="en-US" b="1" i="1" dirty="0">
                <a:latin typeface="Candara" panose="020E0502030303020204" pitchFamily="34" charset="0"/>
              </a:rPr>
              <a:t>“Take the millstones and grind meal. Remove your veil, take off the skirt, </a:t>
            </a:r>
            <a:r>
              <a:rPr lang="en-US" b="1" i="1" dirty="0">
                <a:solidFill>
                  <a:srgbClr val="0000FF"/>
                </a:solidFill>
                <a:latin typeface="Candara" panose="020E0502030303020204" pitchFamily="34" charset="0"/>
              </a:rPr>
              <a:t>uncover the thigh</a:t>
            </a:r>
            <a:r>
              <a:rPr lang="en-US" b="1" i="1" dirty="0">
                <a:latin typeface="Candara" panose="020E0502030303020204" pitchFamily="34" charset="0"/>
              </a:rPr>
              <a:t>, pass through the rivers. </a:t>
            </a:r>
            <a:r>
              <a:rPr lang="en-US" b="1" i="1" dirty="0">
                <a:solidFill>
                  <a:srgbClr val="0000FF"/>
                </a:solidFill>
                <a:latin typeface="Candara" panose="020E0502030303020204" pitchFamily="34" charset="0"/>
              </a:rPr>
              <a:t>Your nakedness shall be uncovered</a:t>
            </a:r>
            <a:r>
              <a:rPr lang="en-US" b="1" i="1" dirty="0">
                <a:latin typeface="Candara" panose="020E0502030303020204" pitchFamily="34" charset="0"/>
              </a:rPr>
              <a:t>, yes, your shame will be seen”</a:t>
            </a:r>
          </a:p>
          <a:p>
            <a:pPr lvl="1" eaLnBrk="1" hangingPunct="1">
              <a:buFont typeface="Wingdings" panose="05000000000000000000" pitchFamily="2" charset="2"/>
              <a:buChar char="§"/>
            </a:pPr>
            <a:r>
              <a:rPr lang="en-US" dirty="0">
                <a:latin typeface="Candara" panose="020E0502030303020204" pitchFamily="34" charset="0"/>
              </a:rPr>
              <a:t>Isaiah 47:2</a:t>
            </a:r>
            <a:r>
              <a:rPr lang="en-US" sz="2400" dirty="0">
                <a:latin typeface="Candara" panose="020E0502030303020204" pitchFamily="34" charset="0"/>
              </a:rPr>
              <a:t>-3</a:t>
            </a:r>
          </a:p>
          <a:p>
            <a:pPr marL="0" indent="0" eaLnBrk="1" hangingPunct="1">
              <a:buNone/>
            </a:pPr>
            <a:endParaRPr lang="en-US" sz="2100" b="1" dirty="0"/>
          </a:p>
        </p:txBody>
      </p:sp>
      <p:pic>
        <p:nvPicPr>
          <p:cNvPr id="5" name="Picture 4" descr="HandsHoldingBible[1]">
            <a:extLst>
              <a:ext uri="{FF2B5EF4-FFF2-40B4-BE49-F238E27FC236}">
                <a16:creationId xmlns:a16="http://schemas.microsoft.com/office/drawing/2014/main" id="{525BB4B8-73DC-416F-9D18-CCF713254C1C}"/>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9944" r="15573" b="-2"/>
          <a:stretch/>
        </p:blipFill>
        <p:spPr bwMode="auto">
          <a:xfrm>
            <a:off x="6096000" y="3124200"/>
            <a:ext cx="2823775" cy="34488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Tree>
    <p:extLst>
      <p:ext uri="{BB962C8B-B14F-4D97-AF65-F5344CB8AC3E}">
        <p14:creationId xmlns:p14="http://schemas.microsoft.com/office/powerpoint/2010/main" val="245631958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HandsHoldingBible[1]">
            <a:extLst>
              <a:ext uri="{FF2B5EF4-FFF2-40B4-BE49-F238E27FC236}">
                <a16:creationId xmlns:a16="http://schemas.microsoft.com/office/drawing/2014/main" id="{005A5001-0479-4E78-95B0-DCDBEF10F64E}"/>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9944" r="15573" b="-2"/>
          <a:stretch/>
        </p:blipFill>
        <p:spPr bwMode="auto">
          <a:xfrm>
            <a:off x="6096000" y="3124200"/>
            <a:ext cx="2823775" cy="34488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16386" name="Rectangle 2"/>
          <p:cNvSpPr>
            <a:spLocks noGrp="1" noChangeArrowheads="1"/>
          </p:cNvSpPr>
          <p:nvPr>
            <p:ph type="title"/>
          </p:nvPr>
        </p:nvSpPr>
        <p:spPr>
          <a:xfrm>
            <a:off x="628650" y="365125"/>
            <a:ext cx="7886700" cy="1325563"/>
          </a:xfrm>
        </p:spPr>
        <p:txBody>
          <a:bodyPr>
            <a:normAutofit/>
          </a:bodyPr>
          <a:lstStyle/>
          <a:p>
            <a:pPr eaLnBrk="1" hangingPunct="1">
              <a:lnSpc>
                <a:spcPct val="90000"/>
              </a:lnSpc>
            </a:pPr>
            <a:r>
              <a:rPr lang="en-US" b="1" dirty="0">
                <a:latin typeface="Candara" panose="020E0502030303020204" pitchFamily="34" charset="0"/>
              </a:rPr>
              <a:t>1. I Should Be Ashamed To Be Naked Because…</a:t>
            </a:r>
          </a:p>
        </p:txBody>
      </p:sp>
      <p:sp>
        <p:nvSpPr>
          <p:cNvPr id="16387" name="Rectangle 3"/>
          <p:cNvSpPr>
            <a:spLocks noGrp="1" noChangeArrowheads="1"/>
          </p:cNvSpPr>
          <p:nvPr>
            <p:ph type="body" idx="1"/>
          </p:nvPr>
        </p:nvSpPr>
        <p:spPr>
          <a:xfrm>
            <a:off x="304800" y="1879413"/>
            <a:ext cx="6172200" cy="4351338"/>
          </a:xfrm>
        </p:spPr>
        <p:txBody>
          <a:bodyPr>
            <a:normAutofit lnSpcReduction="10000"/>
          </a:bodyPr>
          <a:lstStyle/>
          <a:p>
            <a:pPr eaLnBrk="1" hangingPunct="1">
              <a:buNone/>
            </a:pPr>
            <a:r>
              <a:rPr lang="en-US" sz="3400" b="1" dirty="0">
                <a:latin typeface="Candara" panose="020E0502030303020204" pitchFamily="34" charset="0"/>
              </a:rPr>
              <a:t>It is exposure of the </a:t>
            </a:r>
            <a:r>
              <a:rPr lang="en-US" sz="3400" b="1" dirty="0">
                <a:solidFill>
                  <a:srgbClr val="0000FF"/>
                </a:solidFill>
                <a:latin typeface="Candara" panose="020E0502030303020204" pitchFamily="34" charset="0"/>
              </a:rPr>
              <a:t>BUTTOCKS</a:t>
            </a:r>
            <a:endParaRPr lang="en-US" sz="3400" b="1" i="1" dirty="0">
              <a:solidFill>
                <a:srgbClr val="0000FF"/>
              </a:solidFill>
              <a:latin typeface="Candara" panose="020E0502030303020204" pitchFamily="34" charset="0"/>
            </a:endParaRPr>
          </a:p>
          <a:p>
            <a:pPr eaLnBrk="1" hangingPunct="1">
              <a:buFont typeface="Wingdings" panose="05000000000000000000" pitchFamily="2" charset="2"/>
              <a:buChar char="§"/>
            </a:pPr>
            <a:r>
              <a:rPr lang="en-US" b="1" i="1" dirty="0">
                <a:latin typeface="Candara" panose="020E0502030303020204" pitchFamily="34" charset="0"/>
              </a:rPr>
              <a:t>“So shall the king of Assyria lead away the Egyptians as prisoners and the Ethiopians as captives, young and old, </a:t>
            </a:r>
            <a:r>
              <a:rPr lang="en-US" b="1" i="1" dirty="0">
                <a:solidFill>
                  <a:srgbClr val="0000FF"/>
                </a:solidFill>
                <a:latin typeface="Candara" panose="020E0502030303020204" pitchFamily="34" charset="0"/>
              </a:rPr>
              <a:t>naked</a:t>
            </a:r>
            <a:r>
              <a:rPr lang="en-US" b="1" i="1" dirty="0">
                <a:latin typeface="Candara" panose="020E0502030303020204" pitchFamily="34" charset="0"/>
              </a:rPr>
              <a:t> and barefoot, </a:t>
            </a:r>
            <a:r>
              <a:rPr lang="en-US" b="1" i="1" dirty="0">
                <a:solidFill>
                  <a:srgbClr val="0000FF"/>
                </a:solidFill>
                <a:latin typeface="Candara" panose="020E0502030303020204" pitchFamily="34" charset="0"/>
              </a:rPr>
              <a:t>with their buttocks uncovered</a:t>
            </a:r>
            <a:r>
              <a:rPr lang="en-US" b="1" i="1" dirty="0">
                <a:latin typeface="Candara" panose="020E0502030303020204" pitchFamily="34" charset="0"/>
              </a:rPr>
              <a:t>, to the shame of Egypt”</a:t>
            </a:r>
          </a:p>
          <a:p>
            <a:pPr lvl="1" eaLnBrk="1" hangingPunct="1">
              <a:buFont typeface="Wingdings" panose="05000000000000000000" pitchFamily="2" charset="2"/>
              <a:buChar char="§"/>
            </a:pPr>
            <a:r>
              <a:rPr lang="en-US" dirty="0">
                <a:latin typeface="Candara" panose="020E0502030303020204" pitchFamily="34" charset="0"/>
              </a:rPr>
              <a:t>Isaiah 20:4</a:t>
            </a:r>
          </a:p>
          <a:p>
            <a:pPr eaLnBrk="1" hangingPunct="1">
              <a:buFont typeface="Wingdings" panose="05000000000000000000" pitchFamily="2" charset="2"/>
              <a:buChar char="§"/>
            </a:pPr>
            <a:endParaRPr lang="en-US" sz="2800" b="1" i="1" dirty="0">
              <a:latin typeface="Candara" panose="020E0502030303020204" pitchFamily="34" charset="0"/>
            </a:endParaRPr>
          </a:p>
          <a:p>
            <a:pPr eaLnBrk="1" hangingPunct="1">
              <a:buFont typeface="Wingdings" panose="05000000000000000000" pitchFamily="2" charset="2"/>
              <a:buChar char="§"/>
            </a:pPr>
            <a:endParaRPr lang="en-US" sz="2800" dirty="0">
              <a:latin typeface="Candara" panose="020E0502030303020204" pitchFamily="34" charset="0"/>
            </a:endParaRPr>
          </a:p>
          <a:p>
            <a:pPr marL="0" indent="0" eaLnBrk="1" hangingPunct="1">
              <a:buNone/>
            </a:pPr>
            <a:endParaRPr lang="en-US" sz="2100" b="1" dirty="0"/>
          </a:p>
        </p:txBody>
      </p:sp>
    </p:spTree>
    <p:extLst>
      <p:ext uri="{BB962C8B-B14F-4D97-AF65-F5344CB8AC3E}">
        <p14:creationId xmlns:p14="http://schemas.microsoft.com/office/powerpoint/2010/main" val="288136331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628650" y="365125"/>
            <a:ext cx="7886700" cy="1325563"/>
          </a:xfrm>
        </p:spPr>
        <p:txBody>
          <a:bodyPr>
            <a:normAutofit/>
          </a:bodyPr>
          <a:lstStyle/>
          <a:p>
            <a:pPr eaLnBrk="1" hangingPunct="1">
              <a:lnSpc>
                <a:spcPct val="90000"/>
              </a:lnSpc>
            </a:pPr>
            <a:r>
              <a:rPr lang="en-US" b="1" dirty="0">
                <a:latin typeface="Candara" panose="020E0502030303020204" pitchFamily="34" charset="0"/>
              </a:rPr>
              <a:t>1. I Should Be Ashamed To Be Naked</a:t>
            </a:r>
          </a:p>
        </p:txBody>
      </p:sp>
      <p:sp>
        <p:nvSpPr>
          <p:cNvPr id="16387" name="Rectangle 3"/>
          <p:cNvSpPr>
            <a:spLocks noGrp="1" noChangeArrowheads="1"/>
          </p:cNvSpPr>
          <p:nvPr>
            <p:ph type="body" idx="1"/>
          </p:nvPr>
        </p:nvSpPr>
        <p:spPr>
          <a:xfrm>
            <a:off x="304800" y="1825625"/>
            <a:ext cx="5710625" cy="4351338"/>
          </a:xfrm>
        </p:spPr>
        <p:txBody>
          <a:bodyPr>
            <a:normAutofit/>
          </a:bodyPr>
          <a:lstStyle/>
          <a:p>
            <a:pPr eaLnBrk="1" hangingPunct="1">
              <a:buNone/>
            </a:pPr>
            <a:r>
              <a:rPr lang="en-US" sz="3400" b="1" dirty="0">
                <a:latin typeface="Candara" panose="020E0502030303020204" pitchFamily="34" charset="0"/>
              </a:rPr>
              <a:t>It is exposure of the </a:t>
            </a:r>
            <a:r>
              <a:rPr lang="en-US" sz="3400" b="1" dirty="0">
                <a:solidFill>
                  <a:srgbClr val="0000FF"/>
                </a:solidFill>
                <a:latin typeface="Candara" panose="020E0502030303020204" pitchFamily="34" charset="0"/>
              </a:rPr>
              <a:t>BREASTS</a:t>
            </a:r>
            <a:endParaRPr lang="en-US" sz="3400" b="1" i="1" dirty="0">
              <a:solidFill>
                <a:srgbClr val="0000FF"/>
              </a:solidFill>
              <a:latin typeface="Candara" panose="020E0502030303020204" pitchFamily="34" charset="0"/>
            </a:endParaRPr>
          </a:p>
          <a:p>
            <a:pPr eaLnBrk="1" hangingPunct="1">
              <a:buFont typeface="Wingdings" panose="05000000000000000000" pitchFamily="2" charset="2"/>
              <a:buChar char="§"/>
            </a:pPr>
            <a:r>
              <a:rPr lang="en-US" b="1" i="1" dirty="0">
                <a:latin typeface="Candara" panose="020E0502030303020204" pitchFamily="34" charset="0"/>
              </a:rPr>
              <a:t>“I made you thrive like a plant in the field; and you grew, matured, and became very beautiful. Your </a:t>
            </a:r>
            <a:r>
              <a:rPr lang="en-US" b="1" i="1" dirty="0">
                <a:solidFill>
                  <a:srgbClr val="0000FF"/>
                </a:solidFill>
                <a:latin typeface="Candara" panose="020E0502030303020204" pitchFamily="34" charset="0"/>
              </a:rPr>
              <a:t>breasts</a:t>
            </a:r>
            <a:r>
              <a:rPr lang="en-US" b="1" i="1" dirty="0">
                <a:latin typeface="Candara" panose="020E0502030303020204" pitchFamily="34" charset="0"/>
              </a:rPr>
              <a:t> were formed, your hair grew, but </a:t>
            </a:r>
            <a:r>
              <a:rPr lang="en-US" b="1" i="1" dirty="0">
                <a:solidFill>
                  <a:srgbClr val="0000FF"/>
                </a:solidFill>
                <a:latin typeface="Candara" panose="020E0502030303020204" pitchFamily="34" charset="0"/>
              </a:rPr>
              <a:t>you were naked and bar</a:t>
            </a:r>
            <a:r>
              <a:rPr lang="en-US" b="1" dirty="0">
                <a:solidFill>
                  <a:srgbClr val="0000FF"/>
                </a:solidFill>
                <a:latin typeface="Candara" panose="020E0502030303020204" pitchFamily="34" charset="0"/>
              </a:rPr>
              <a:t>e</a:t>
            </a:r>
            <a:r>
              <a:rPr lang="en-US" b="1" dirty="0">
                <a:latin typeface="Candara" panose="020E0502030303020204" pitchFamily="34" charset="0"/>
              </a:rPr>
              <a:t>”</a:t>
            </a:r>
          </a:p>
          <a:p>
            <a:pPr lvl="1" eaLnBrk="1" hangingPunct="1">
              <a:buFont typeface="Wingdings" panose="05000000000000000000" pitchFamily="2" charset="2"/>
              <a:buChar char="§"/>
            </a:pPr>
            <a:r>
              <a:rPr lang="en-US" dirty="0">
                <a:latin typeface="Candara" panose="020E0502030303020204" pitchFamily="34" charset="0"/>
              </a:rPr>
              <a:t>Ezekiel 16:7 </a:t>
            </a:r>
          </a:p>
          <a:p>
            <a:pPr eaLnBrk="1" hangingPunct="1">
              <a:buFont typeface="Wingdings" panose="05000000000000000000" pitchFamily="2" charset="2"/>
              <a:buChar char="§"/>
            </a:pPr>
            <a:endParaRPr lang="en-US" sz="2800" b="1" i="1" dirty="0">
              <a:latin typeface="Candara" panose="020E0502030303020204" pitchFamily="34" charset="0"/>
            </a:endParaRPr>
          </a:p>
          <a:p>
            <a:pPr eaLnBrk="1" hangingPunct="1">
              <a:buFont typeface="Wingdings" panose="05000000000000000000" pitchFamily="2" charset="2"/>
              <a:buChar char="§"/>
            </a:pPr>
            <a:endParaRPr lang="en-US" sz="2800" dirty="0">
              <a:latin typeface="Candara" panose="020E0502030303020204" pitchFamily="34" charset="0"/>
            </a:endParaRPr>
          </a:p>
          <a:p>
            <a:pPr marL="0" indent="0" eaLnBrk="1" hangingPunct="1">
              <a:buNone/>
            </a:pPr>
            <a:endParaRPr lang="en-US" sz="2100" b="1" dirty="0"/>
          </a:p>
        </p:txBody>
      </p:sp>
      <p:pic>
        <p:nvPicPr>
          <p:cNvPr id="6" name="Picture 4" descr="HandsHoldingBible[1]">
            <a:extLst>
              <a:ext uri="{FF2B5EF4-FFF2-40B4-BE49-F238E27FC236}">
                <a16:creationId xmlns:a16="http://schemas.microsoft.com/office/drawing/2014/main" id="{5ADBB006-8209-4745-A059-FA41EED960F7}"/>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9944" r="15573" b="-2"/>
          <a:stretch/>
        </p:blipFill>
        <p:spPr bwMode="auto">
          <a:xfrm>
            <a:off x="6096000" y="3124200"/>
            <a:ext cx="2823775" cy="34488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Tree>
    <p:extLst>
      <p:ext uri="{BB962C8B-B14F-4D97-AF65-F5344CB8AC3E}">
        <p14:creationId xmlns:p14="http://schemas.microsoft.com/office/powerpoint/2010/main" val="217905727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 name="Rectangle 71">
            <a:extLst>
              <a:ext uri="{FF2B5EF4-FFF2-40B4-BE49-F238E27FC236}">
                <a16:creationId xmlns:a16="http://schemas.microsoft.com/office/drawing/2014/main" id="{F56F5174-31D9-4DBB-AAB7-A1FD7BDB13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66129"/>
            <a:ext cx="4851603" cy="5925741"/>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74" name="Picture 73">
            <a:extLst>
              <a:ext uri="{FF2B5EF4-FFF2-40B4-BE49-F238E27FC236}">
                <a16:creationId xmlns:a16="http://schemas.microsoft.com/office/drawing/2014/main" id="{AE113210-7872-481A-ADE6-3A05CCAF5EB2}"/>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r="13200"/>
          <a:stretch/>
        </p:blipFill>
        <p:spPr>
          <a:xfrm>
            <a:off x="0" y="466129"/>
            <a:ext cx="9144000" cy="5925741"/>
          </a:xfrm>
          <a:prstGeom prst="rect">
            <a:avLst/>
          </a:prstGeom>
        </p:spPr>
      </p:pic>
      <p:sp>
        <p:nvSpPr>
          <p:cNvPr id="76" name="Freeform 62">
            <a:extLst>
              <a:ext uri="{FF2B5EF4-FFF2-40B4-BE49-F238E27FC236}">
                <a16:creationId xmlns:a16="http://schemas.microsoft.com/office/drawing/2014/main" id="{F9A95BEE-6BB1-4A28-A8E6-A34B2E42EF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186286"/>
            <a:ext cx="4320692" cy="4666770"/>
          </a:xfrm>
          <a:custGeom>
            <a:avLst/>
            <a:gdLst>
              <a:gd name="connsiteX0" fmla="*/ 2299956 w 5000438"/>
              <a:gd name="connsiteY0" fmla="*/ 0 h 5400962"/>
              <a:gd name="connsiteX1" fmla="*/ 5000438 w 5000438"/>
              <a:gd name="connsiteY1" fmla="*/ 2700481 h 5400962"/>
              <a:gd name="connsiteX2" fmla="*/ 2299956 w 5000438"/>
              <a:gd name="connsiteY2" fmla="*/ 5400962 h 5400962"/>
              <a:gd name="connsiteX3" fmla="*/ 60675 w 5000438"/>
              <a:gd name="connsiteY3" fmla="*/ 4210346 h 5400962"/>
              <a:gd name="connsiteX4" fmla="*/ 0 w 5000438"/>
              <a:gd name="connsiteY4" fmla="*/ 4110472 h 5400962"/>
              <a:gd name="connsiteX5" fmla="*/ 0 w 5000438"/>
              <a:gd name="connsiteY5" fmla="*/ 1290491 h 5400962"/>
              <a:gd name="connsiteX6" fmla="*/ 60675 w 5000438"/>
              <a:gd name="connsiteY6" fmla="*/ 1190617 h 5400962"/>
              <a:gd name="connsiteX7" fmla="*/ 2299956 w 5000438"/>
              <a:gd name="connsiteY7" fmla="*/ 0 h 5400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00438" h="5400962">
                <a:moveTo>
                  <a:pt x="2299956" y="0"/>
                </a:moveTo>
                <a:cubicBezTo>
                  <a:pt x="3791390" y="0"/>
                  <a:pt x="5000438" y="1209047"/>
                  <a:pt x="5000438" y="2700481"/>
                </a:cubicBezTo>
                <a:cubicBezTo>
                  <a:pt x="5000438" y="4191915"/>
                  <a:pt x="3791390" y="5400962"/>
                  <a:pt x="2299956" y="5400962"/>
                </a:cubicBezTo>
                <a:cubicBezTo>
                  <a:pt x="1367810" y="5400962"/>
                  <a:pt x="545971" y="4928678"/>
                  <a:pt x="60675" y="4210346"/>
                </a:cubicBezTo>
                <a:lnTo>
                  <a:pt x="0" y="4110472"/>
                </a:lnTo>
                <a:lnTo>
                  <a:pt x="0" y="1290491"/>
                </a:lnTo>
                <a:lnTo>
                  <a:pt x="60675" y="1190617"/>
                </a:lnTo>
                <a:cubicBezTo>
                  <a:pt x="545971" y="472284"/>
                  <a:pt x="1367810" y="0"/>
                  <a:pt x="2299956" y="0"/>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pic>
        <p:nvPicPr>
          <p:cNvPr id="4099" name="Picture 3" descr="HandsHoldingBible[1]"/>
          <p:cNvPicPr>
            <a:picLocks noChangeAspect="1" noChangeArrowheads="1"/>
          </p:cNvPicPr>
          <p:nvPr/>
        </p:nvPicPr>
        <p:blipFill rotWithShape="1">
          <a:blip r:embed="rId4">
            <a:alphaModFix/>
            <a:extLst>
              <a:ext uri="{28A0092B-C50C-407E-A947-70E740481C1C}">
                <a14:useLocalDpi xmlns:a14="http://schemas.microsoft.com/office/drawing/2010/main" val="0"/>
              </a:ext>
            </a:extLst>
          </a:blip>
          <a:srcRect l="7251" r="2881" b="-2"/>
          <a:stretch/>
        </p:blipFill>
        <p:spPr bwMode="auto">
          <a:xfrm>
            <a:off x="304800" y="1828800"/>
            <a:ext cx="3578442" cy="3745397"/>
          </a:xfrm>
          <a:custGeom>
            <a:avLst/>
            <a:gdLst>
              <a:gd name="connsiteX0" fmla="*/ 2306172 w 4838041"/>
              <a:gd name="connsiteY0" fmla="*/ 0 h 5063738"/>
              <a:gd name="connsiteX1" fmla="*/ 4838041 w 4838041"/>
              <a:gd name="connsiteY1" fmla="*/ 2531869 h 5063738"/>
              <a:gd name="connsiteX2" fmla="*/ 2306172 w 4838041"/>
              <a:gd name="connsiteY2" fmla="*/ 5063738 h 5063738"/>
              <a:gd name="connsiteX3" fmla="*/ 79886 w 4838041"/>
              <a:gd name="connsiteY3" fmla="*/ 3738709 h 5063738"/>
              <a:gd name="connsiteX4" fmla="*/ 0 w 4838041"/>
              <a:gd name="connsiteY4" fmla="*/ 3572876 h 5063738"/>
              <a:gd name="connsiteX5" fmla="*/ 0 w 4838041"/>
              <a:gd name="connsiteY5" fmla="*/ 1490863 h 5063738"/>
              <a:gd name="connsiteX6" fmla="*/ 79886 w 4838041"/>
              <a:gd name="connsiteY6" fmla="*/ 1325030 h 5063738"/>
              <a:gd name="connsiteX7" fmla="*/ 2306172 w 4838041"/>
              <a:gd name="connsiteY7" fmla="*/ 0 h 5063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838041" h="5063738">
                <a:moveTo>
                  <a:pt x="2306172" y="0"/>
                </a:moveTo>
                <a:cubicBezTo>
                  <a:pt x="3704485" y="0"/>
                  <a:pt x="4838041" y="1133556"/>
                  <a:pt x="4838041" y="2531869"/>
                </a:cubicBezTo>
                <a:cubicBezTo>
                  <a:pt x="4838041" y="3930182"/>
                  <a:pt x="3704485" y="5063738"/>
                  <a:pt x="2306172" y="5063738"/>
                </a:cubicBezTo>
                <a:cubicBezTo>
                  <a:pt x="1344832" y="5063738"/>
                  <a:pt x="508631" y="4527956"/>
                  <a:pt x="79886" y="3738709"/>
                </a:cubicBezTo>
                <a:lnTo>
                  <a:pt x="0" y="3572876"/>
                </a:lnTo>
                <a:lnTo>
                  <a:pt x="0" y="1490863"/>
                </a:lnTo>
                <a:lnTo>
                  <a:pt x="79886" y="1325030"/>
                </a:lnTo>
                <a:cubicBezTo>
                  <a:pt x="508631" y="535783"/>
                  <a:pt x="1344832" y="0"/>
                  <a:pt x="2306172" y="0"/>
                </a:cubicBezTo>
                <a:close/>
              </a:path>
            </a:pathLst>
          </a:custGeom>
          <a:noFill/>
          <a:effectLst>
            <a:softEdge rad="0"/>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4098" name="Rectangle 2"/>
          <p:cNvSpPr>
            <a:spLocks noGrp="1" noChangeArrowheads="1"/>
          </p:cNvSpPr>
          <p:nvPr>
            <p:ph type="body" idx="1"/>
          </p:nvPr>
        </p:nvSpPr>
        <p:spPr>
          <a:xfrm>
            <a:off x="4320692" y="609600"/>
            <a:ext cx="4518508" cy="5782270"/>
          </a:xfrm>
        </p:spPr>
        <p:txBody>
          <a:bodyPr anchor="ctr">
            <a:normAutofit/>
          </a:bodyPr>
          <a:lstStyle/>
          <a:p>
            <a:pPr eaLnBrk="1" hangingPunct="1">
              <a:buFontTx/>
              <a:buNone/>
            </a:pPr>
            <a:r>
              <a:rPr lang="en-US" sz="1500" b="1" dirty="0">
                <a:solidFill>
                  <a:srgbClr val="000000"/>
                </a:solidFill>
              </a:rPr>
              <a:t>  	</a:t>
            </a:r>
            <a:r>
              <a:rPr lang="en-US" b="1" i="1" dirty="0">
                <a:solidFill>
                  <a:srgbClr val="000000"/>
                </a:solidFill>
                <a:latin typeface="Candara" panose="020E0502030303020204" pitchFamily="34" charset="0"/>
              </a:rPr>
              <a:t>“Therefore ‘Come out from among them and be separate,’ says the Lord. ‘Do not touch what is unclean, and I will receive you. I will be a Father to you, and you shall be My sons and daughters,’ says the Lord Almighty” </a:t>
            </a:r>
          </a:p>
          <a:p>
            <a:pPr eaLnBrk="1" hangingPunct="1">
              <a:buFontTx/>
              <a:buNone/>
            </a:pPr>
            <a:endParaRPr lang="en-US" sz="1500" b="1" dirty="0">
              <a:solidFill>
                <a:srgbClr val="000000"/>
              </a:solidFill>
            </a:endParaRPr>
          </a:p>
          <a:p>
            <a:pPr lvl="1" eaLnBrk="1" hangingPunct="1">
              <a:buFont typeface="Wingdings" panose="05000000000000000000" pitchFamily="2" charset="2"/>
              <a:buChar char="§"/>
            </a:pPr>
            <a:r>
              <a:rPr lang="en-US" sz="2400" dirty="0">
                <a:solidFill>
                  <a:srgbClr val="000000"/>
                </a:solidFill>
                <a:latin typeface="Candara" panose="020E0502030303020204" pitchFamily="34" charset="0"/>
              </a:rPr>
              <a:t>2 Corinthians 6:17-18</a:t>
            </a:r>
          </a:p>
          <a:p>
            <a:pPr eaLnBrk="1" hangingPunct="1">
              <a:buFontTx/>
              <a:buNone/>
            </a:pPr>
            <a:endParaRPr lang="en-US" sz="1500" b="1" dirty="0">
              <a:solidFill>
                <a:srgbClr val="000000"/>
              </a:solidFill>
            </a:endParaRP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6" name="Rectangle 135">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41173" y="320040"/>
            <a:ext cx="8661654"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554" name="Rectangle 2"/>
          <p:cNvSpPr>
            <a:spLocks noGrp="1" noChangeArrowheads="1"/>
          </p:cNvSpPr>
          <p:nvPr>
            <p:ph type="title"/>
          </p:nvPr>
        </p:nvSpPr>
        <p:spPr>
          <a:xfrm>
            <a:off x="628650" y="963877"/>
            <a:ext cx="2620771" cy="4930246"/>
          </a:xfrm>
        </p:spPr>
        <p:txBody>
          <a:bodyPr>
            <a:normAutofit/>
          </a:bodyPr>
          <a:lstStyle/>
          <a:p>
            <a:pPr eaLnBrk="1" hangingPunct="1">
              <a:lnSpc>
                <a:spcPct val="90000"/>
              </a:lnSpc>
            </a:pPr>
            <a:r>
              <a:rPr lang="en-US" sz="4000" b="1" dirty="0">
                <a:solidFill>
                  <a:schemeClr val="tx1"/>
                </a:solidFill>
                <a:latin typeface="Candara" panose="020E0502030303020204" pitchFamily="34" charset="0"/>
              </a:rPr>
              <a:t>2. I Don’t Want To Advertise Something About Myself That Is Not True</a:t>
            </a:r>
          </a:p>
        </p:txBody>
      </p:sp>
      <p:cxnSp>
        <p:nvCxnSpPr>
          <p:cNvPr id="138" name="Straight Connector 137">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90722"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24579" name="Rectangle 3"/>
          <p:cNvSpPr>
            <a:spLocks noGrp="1" noChangeArrowheads="1"/>
          </p:cNvSpPr>
          <p:nvPr>
            <p:ph type="body" idx="1"/>
          </p:nvPr>
        </p:nvSpPr>
        <p:spPr>
          <a:xfrm>
            <a:off x="3732023" y="457200"/>
            <a:ext cx="5170803" cy="5943600"/>
          </a:xfrm>
        </p:spPr>
        <p:txBody>
          <a:bodyPr anchor="ctr">
            <a:normAutofit lnSpcReduction="10000"/>
          </a:bodyPr>
          <a:lstStyle/>
          <a:p>
            <a:pPr eaLnBrk="1" hangingPunct="1">
              <a:buFont typeface="Wingdings" panose="05000000000000000000" pitchFamily="2" charset="2"/>
              <a:buChar char="§"/>
            </a:pPr>
            <a:r>
              <a:rPr lang="en-US" b="1" dirty="0">
                <a:latin typeface="Candara" panose="020E0502030303020204" pitchFamily="34" charset="0"/>
              </a:rPr>
              <a:t>Our clothing sends a message </a:t>
            </a:r>
            <a:r>
              <a:rPr lang="en-US" dirty="0">
                <a:latin typeface="Candara" panose="020E0502030303020204" pitchFamily="34" charset="0"/>
              </a:rPr>
              <a:t>about ourselves and our heart </a:t>
            </a:r>
          </a:p>
          <a:p>
            <a:pPr eaLnBrk="1" hangingPunct="1">
              <a:buFont typeface="Wingdings" panose="05000000000000000000" pitchFamily="2" charset="2"/>
              <a:buChar char="§"/>
            </a:pPr>
            <a:r>
              <a:rPr lang="en-US" dirty="0">
                <a:latin typeface="Candara" panose="020E0502030303020204" pitchFamily="34" charset="0"/>
              </a:rPr>
              <a:t>One can profess </a:t>
            </a:r>
            <a:r>
              <a:rPr lang="en-US" b="1" dirty="0">
                <a:latin typeface="Candara" panose="020E0502030303020204" pitchFamily="34" charset="0"/>
              </a:rPr>
              <a:t>godliness</a:t>
            </a:r>
            <a:r>
              <a:rPr lang="en-US" dirty="0">
                <a:latin typeface="Candara" panose="020E0502030303020204" pitchFamily="34" charset="0"/>
              </a:rPr>
              <a:t> or one can profess to be a </a:t>
            </a:r>
            <a:r>
              <a:rPr lang="en-US" b="1" dirty="0">
                <a:latin typeface="Candara" panose="020E0502030303020204" pitchFamily="34" charset="0"/>
              </a:rPr>
              <a:t>harlot</a:t>
            </a:r>
          </a:p>
          <a:p>
            <a:pPr lvl="1" eaLnBrk="1" hangingPunct="1">
              <a:buFont typeface="Wingdings" panose="05000000000000000000" pitchFamily="2" charset="2"/>
              <a:buChar char="§"/>
            </a:pPr>
            <a:r>
              <a:rPr lang="en-US" dirty="0">
                <a:latin typeface="Candara" panose="020E0502030303020204" pitchFamily="34" charset="0"/>
              </a:rPr>
              <a:t>1 Timothy 2:9-10</a:t>
            </a:r>
          </a:p>
          <a:p>
            <a:pPr lvl="1" eaLnBrk="1" hangingPunct="1">
              <a:buFont typeface="Wingdings" panose="05000000000000000000" pitchFamily="2" charset="2"/>
              <a:buChar char="§"/>
            </a:pPr>
            <a:r>
              <a:rPr lang="en-US" dirty="0">
                <a:latin typeface="Candara" panose="020E0502030303020204" pitchFamily="34" charset="0"/>
              </a:rPr>
              <a:t>Proverbs 7:10</a:t>
            </a:r>
          </a:p>
          <a:p>
            <a:pPr eaLnBrk="1" hangingPunct="1">
              <a:buFont typeface="Wingdings" panose="05000000000000000000" pitchFamily="2" charset="2"/>
              <a:buChar char="§"/>
            </a:pPr>
            <a:r>
              <a:rPr lang="en-US" dirty="0">
                <a:latin typeface="Candara" panose="020E0502030303020204" pitchFamily="34" charset="0"/>
              </a:rPr>
              <a:t>Clothing is going to do what it has been designed to do, regardless of who is wearing it</a:t>
            </a: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animEffect transition="in" filter="fade">
                                      <p:cBhvr>
                                        <p:cTn id="7" dur="1250"/>
                                        <p:tgtEl>
                                          <p:spTgt spid="245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4579">
                                            <p:txEl>
                                              <p:pRg st="1" end="1"/>
                                            </p:txEl>
                                          </p:spTgt>
                                        </p:tgtEl>
                                        <p:attrNameLst>
                                          <p:attrName>style.visibility</p:attrName>
                                        </p:attrNameLst>
                                      </p:cBhvr>
                                      <p:to>
                                        <p:strVal val="visible"/>
                                      </p:to>
                                    </p:set>
                                    <p:animEffect transition="in" filter="fade">
                                      <p:cBhvr>
                                        <p:cTn id="12" dur="1250"/>
                                        <p:tgtEl>
                                          <p:spTgt spid="24579">
                                            <p:txEl>
                                              <p:pRg st="1" end="1"/>
                                            </p:txEl>
                                          </p:spTgt>
                                        </p:tgtEl>
                                      </p:cBhvr>
                                    </p:animEffect>
                                  </p:childTnLst>
                                </p:cTn>
                              </p:par>
                            </p:childTnLst>
                          </p:cTn>
                        </p:par>
                        <p:par>
                          <p:cTn id="13" fill="hold">
                            <p:stCondLst>
                              <p:cond delay="1250"/>
                            </p:stCondLst>
                            <p:childTnLst>
                              <p:par>
                                <p:cTn id="14" presetID="10" presetClass="entr" presetSubtype="0" fill="hold" grpId="0" nodeType="afterEffect">
                                  <p:stCondLst>
                                    <p:cond delay="0"/>
                                  </p:stCondLst>
                                  <p:childTnLst>
                                    <p:set>
                                      <p:cBhvr>
                                        <p:cTn id="15" dur="1" fill="hold">
                                          <p:stCondLst>
                                            <p:cond delay="0"/>
                                          </p:stCondLst>
                                        </p:cTn>
                                        <p:tgtEl>
                                          <p:spTgt spid="24579">
                                            <p:txEl>
                                              <p:pRg st="2" end="2"/>
                                            </p:txEl>
                                          </p:spTgt>
                                        </p:tgtEl>
                                        <p:attrNameLst>
                                          <p:attrName>style.visibility</p:attrName>
                                        </p:attrNameLst>
                                      </p:cBhvr>
                                      <p:to>
                                        <p:strVal val="visible"/>
                                      </p:to>
                                    </p:set>
                                    <p:animEffect transition="in" filter="fade">
                                      <p:cBhvr>
                                        <p:cTn id="16" dur="1250"/>
                                        <p:tgtEl>
                                          <p:spTgt spid="24579">
                                            <p:txEl>
                                              <p:pRg st="2" end="2"/>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4579">
                                            <p:txEl>
                                              <p:pRg st="3" end="3"/>
                                            </p:txEl>
                                          </p:spTgt>
                                        </p:tgtEl>
                                        <p:attrNameLst>
                                          <p:attrName>style.visibility</p:attrName>
                                        </p:attrNameLst>
                                      </p:cBhvr>
                                      <p:to>
                                        <p:strVal val="visible"/>
                                      </p:to>
                                    </p:set>
                                    <p:animEffect transition="in" filter="fade">
                                      <p:cBhvr>
                                        <p:cTn id="19" dur="1250"/>
                                        <p:tgtEl>
                                          <p:spTgt spid="24579">
                                            <p:txEl>
                                              <p:pRg st="3" end="3"/>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24579">
                                            <p:txEl>
                                              <p:pRg st="4" end="4"/>
                                            </p:txEl>
                                          </p:spTgt>
                                        </p:tgtEl>
                                        <p:attrNameLst>
                                          <p:attrName>style.visibility</p:attrName>
                                        </p:attrNameLst>
                                      </p:cBhvr>
                                      <p:to>
                                        <p:strVal val="visible"/>
                                      </p:to>
                                    </p:set>
                                    <p:animEffect transition="in" filter="fade">
                                      <p:cBhvr>
                                        <p:cTn id="24" dur="1250"/>
                                        <p:tgtEl>
                                          <p:spTgt spid="2457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5" name="Rectangle 74">
            <a:extLst>
              <a:ext uri="{FF2B5EF4-FFF2-40B4-BE49-F238E27FC236}">
                <a16:creationId xmlns:a16="http://schemas.microsoft.com/office/drawing/2014/main" id="{A6EF38B9-FE6A-4D7B-80AA-C5A4D408DA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65470" y="321733"/>
            <a:ext cx="8661654" cy="6214534"/>
          </a:xfrm>
          <a:prstGeom prst="rect">
            <a:avLst/>
          </a:prstGeom>
          <a:solidFill>
            <a:schemeClr val="tx1">
              <a:alpha val="1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5602" name="Rectangle 2"/>
          <p:cNvSpPr>
            <a:spLocks noGrp="1" noChangeArrowheads="1"/>
          </p:cNvSpPr>
          <p:nvPr>
            <p:ph type="title"/>
          </p:nvPr>
        </p:nvSpPr>
        <p:spPr>
          <a:xfrm>
            <a:off x="748070" y="997479"/>
            <a:ext cx="7696453" cy="1258574"/>
          </a:xfrm>
        </p:spPr>
        <p:txBody>
          <a:bodyPr>
            <a:normAutofit/>
          </a:bodyPr>
          <a:lstStyle/>
          <a:p>
            <a:pPr eaLnBrk="1" hangingPunct="1">
              <a:lnSpc>
                <a:spcPct val="90000"/>
              </a:lnSpc>
            </a:pPr>
            <a:r>
              <a:rPr lang="en-US" sz="4100" b="1" dirty="0">
                <a:latin typeface="Candara" panose="020E0502030303020204" pitchFamily="34" charset="0"/>
              </a:rPr>
              <a:t>3. I Don’t Want To Cause One To Stumble</a:t>
            </a:r>
          </a:p>
        </p:txBody>
      </p:sp>
      <p:pic>
        <p:nvPicPr>
          <p:cNvPr id="25604" name="Picture 4" descr="HandsHoldingBible[1]"/>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622404" y="2524978"/>
            <a:ext cx="2561722" cy="240954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25603" name="Rectangle 3"/>
          <p:cNvSpPr>
            <a:spLocks noGrp="1" noChangeArrowheads="1"/>
          </p:cNvSpPr>
          <p:nvPr>
            <p:ph type="body" idx="1"/>
          </p:nvPr>
        </p:nvSpPr>
        <p:spPr>
          <a:xfrm>
            <a:off x="3211020" y="2256053"/>
            <a:ext cx="5667510" cy="4068547"/>
          </a:xfrm>
        </p:spPr>
        <p:txBody>
          <a:bodyPr>
            <a:normAutofit fontScale="92500" lnSpcReduction="20000"/>
          </a:bodyPr>
          <a:lstStyle/>
          <a:p>
            <a:pPr eaLnBrk="1" hangingPunct="1">
              <a:buFontTx/>
              <a:buNone/>
            </a:pPr>
            <a:r>
              <a:rPr lang="en-US" sz="1900" b="1" dirty="0"/>
              <a:t>   </a:t>
            </a:r>
            <a:r>
              <a:rPr lang="en-US" sz="2800" b="1" i="1" dirty="0">
                <a:latin typeface="Candara" panose="020E0502030303020204" pitchFamily="34" charset="0"/>
              </a:rPr>
              <a:t>“6 But whoso shall offend one of these little ones which believe in me, it were better for him that a millstone were hanged about his neck, and that he were drowned in the depth of the sea. 7 Woe unto the world because of offences! for it must needs be that offences come; but woe to that man by whom the offence cometh!”</a:t>
            </a:r>
          </a:p>
          <a:p>
            <a:pPr lvl="1" eaLnBrk="1" hangingPunct="1">
              <a:buFont typeface="Wingdings" panose="05000000000000000000" pitchFamily="2" charset="2"/>
              <a:buChar char="§"/>
            </a:pPr>
            <a:r>
              <a:rPr lang="en-US" dirty="0">
                <a:latin typeface="Candara" panose="020E0502030303020204" pitchFamily="34" charset="0"/>
              </a:rPr>
              <a:t>   </a:t>
            </a:r>
            <a:r>
              <a:rPr lang="en-US" sz="2600" dirty="0">
                <a:latin typeface="Candara" panose="020E0502030303020204" pitchFamily="34" charset="0"/>
              </a:rPr>
              <a:t>Matthew 18:6-7</a:t>
            </a: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5603">
                                            <p:txEl>
                                              <p:pRg st="0" end="0"/>
                                            </p:txEl>
                                          </p:spTgt>
                                        </p:tgtEl>
                                        <p:attrNameLst>
                                          <p:attrName>style.visibility</p:attrName>
                                        </p:attrNameLst>
                                      </p:cBhvr>
                                      <p:to>
                                        <p:strVal val="visible"/>
                                      </p:to>
                                    </p:set>
                                    <p:animEffect transition="in" filter="fade">
                                      <p:cBhvr>
                                        <p:cTn id="7" dur="500"/>
                                        <p:tgtEl>
                                          <p:spTgt spid="2560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5603">
                                            <p:txEl>
                                              <p:pRg st="1" end="1"/>
                                            </p:txEl>
                                          </p:spTgt>
                                        </p:tgtEl>
                                        <p:attrNameLst>
                                          <p:attrName>style.visibility</p:attrName>
                                        </p:attrNameLst>
                                      </p:cBhvr>
                                      <p:to>
                                        <p:strVal val="visible"/>
                                      </p:to>
                                    </p:set>
                                    <p:animEffect transition="in" filter="fade">
                                      <p:cBhvr>
                                        <p:cTn id="10" dur="500"/>
                                        <p:tgtEl>
                                          <p:spTgt spid="2560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3" name="Rectangle 72">
            <a:extLst>
              <a:ext uri="{FF2B5EF4-FFF2-40B4-BE49-F238E27FC236}">
                <a16:creationId xmlns:a16="http://schemas.microsoft.com/office/drawing/2014/main" id="{A6EF38B9-FE6A-4D7B-80AA-C5A4D408DA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65470" y="321733"/>
            <a:ext cx="8661654" cy="6214534"/>
          </a:xfrm>
          <a:prstGeom prst="rect">
            <a:avLst/>
          </a:prstGeom>
          <a:solidFill>
            <a:schemeClr val="tx1">
              <a:alpha val="1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5602" name="Rectangle 2"/>
          <p:cNvSpPr>
            <a:spLocks noGrp="1" noChangeArrowheads="1"/>
          </p:cNvSpPr>
          <p:nvPr>
            <p:ph type="title"/>
          </p:nvPr>
        </p:nvSpPr>
        <p:spPr>
          <a:xfrm>
            <a:off x="748070" y="997479"/>
            <a:ext cx="7696453" cy="1258574"/>
          </a:xfrm>
        </p:spPr>
        <p:txBody>
          <a:bodyPr>
            <a:normAutofit/>
          </a:bodyPr>
          <a:lstStyle/>
          <a:p>
            <a:pPr eaLnBrk="1" hangingPunct="1">
              <a:lnSpc>
                <a:spcPct val="90000"/>
              </a:lnSpc>
            </a:pPr>
            <a:r>
              <a:rPr lang="en-US" sz="4100" b="1">
                <a:latin typeface="Candara" panose="020E0502030303020204" pitchFamily="34" charset="0"/>
              </a:rPr>
              <a:t>3. I Do Not Want To Cause One To Stum</a:t>
            </a:r>
            <a:r>
              <a:rPr lang="en-US" sz="4100" b="1">
                <a:latin typeface="Arial Narrow" pitchFamily="34" charset="0"/>
              </a:rPr>
              <a:t>ble</a:t>
            </a:r>
          </a:p>
        </p:txBody>
      </p:sp>
      <p:pic>
        <p:nvPicPr>
          <p:cNvPr id="25604" name="Picture 4" descr="HandsHoldingBible[1]"/>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619237" y="2528047"/>
            <a:ext cx="2561722" cy="240954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25603" name="Rectangle 3"/>
          <p:cNvSpPr>
            <a:spLocks noGrp="1" noChangeArrowheads="1"/>
          </p:cNvSpPr>
          <p:nvPr>
            <p:ph type="body" idx="1"/>
          </p:nvPr>
        </p:nvSpPr>
        <p:spPr>
          <a:xfrm>
            <a:off x="3352800" y="2438400"/>
            <a:ext cx="5410200" cy="3456388"/>
          </a:xfrm>
        </p:spPr>
        <p:txBody>
          <a:bodyPr>
            <a:normAutofit/>
          </a:bodyPr>
          <a:lstStyle/>
          <a:p>
            <a:pPr eaLnBrk="1" hangingPunct="1">
              <a:buFontTx/>
              <a:buNone/>
            </a:pPr>
            <a:r>
              <a:rPr lang="en-US" sz="2100" b="1" dirty="0"/>
              <a:t>   </a:t>
            </a:r>
            <a:r>
              <a:rPr lang="en-US" sz="2800" b="1" i="1" dirty="0">
                <a:latin typeface="Candara" panose="020E0502030303020204" pitchFamily="34" charset="0"/>
              </a:rPr>
              <a:t>“But if thy brother be grieved with thy meat, now </a:t>
            </a:r>
            <a:r>
              <a:rPr lang="en-US" sz="2800" b="1" i="1" dirty="0" err="1">
                <a:latin typeface="Candara" panose="020E0502030303020204" pitchFamily="34" charset="0"/>
              </a:rPr>
              <a:t>walkest</a:t>
            </a:r>
            <a:r>
              <a:rPr lang="en-US" sz="2800" b="1" i="1" dirty="0">
                <a:latin typeface="Candara" panose="020E0502030303020204" pitchFamily="34" charset="0"/>
              </a:rPr>
              <a:t> thou not charitably. Destroy not him with thy meat, for whom Christ died”</a:t>
            </a:r>
          </a:p>
          <a:p>
            <a:pPr lvl="1" eaLnBrk="1" hangingPunct="1">
              <a:buFont typeface="Wingdings" panose="05000000000000000000" pitchFamily="2" charset="2"/>
              <a:buChar char="§"/>
            </a:pPr>
            <a:r>
              <a:rPr lang="en-US" b="1" dirty="0">
                <a:latin typeface="Candara" panose="020E0502030303020204" pitchFamily="34" charset="0"/>
              </a:rPr>
              <a:t>   </a:t>
            </a:r>
            <a:r>
              <a:rPr lang="en-US" dirty="0">
                <a:latin typeface="Candara" panose="020E0502030303020204" pitchFamily="34" charset="0"/>
              </a:rPr>
              <a:t>Romans 14:15 </a:t>
            </a:r>
          </a:p>
        </p:txBody>
      </p:sp>
    </p:spTree>
    <p:extLst>
      <p:ext uri="{BB962C8B-B14F-4D97-AF65-F5344CB8AC3E}">
        <p14:creationId xmlns:p14="http://schemas.microsoft.com/office/powerpoint/2010/main" val="179054623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6" name="Rectangle 135">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41173" y="320040"/>
            <a:ext cx="8661654"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626" name="Rectangle 2"/>
          <p:cNvSpPr>
            <a:spLocks noGrp="1" noChangeArrowheads="1"/>
          </p:cNvSpPr>
          <p:nvPr>
            <p:ph type="title"/>
          </p:nvPr>
        </p:nvSpPr>
        <p:spPr>
          <a:xfrm>
            <a:off x="241173" y="990600"/>
            <a:ext cx="3249543" cy="4686299"/>
          </a:xfrm>
        </p:spPr>
        <p:txBody>
          <a:bodyPr>
            <a:normAutofit/>
          </a:bodyPr>
          <a:lstStyle/>
          <a:p>
            <a:pPr eaLnBrk="1" hangingPunct="1"/>
            <a:r>
              <a:rPr lang="en-US" b="1" dirty="0">
                <a:solidFill>
                  <a:schemeClr val="tx1">
                    <a:lumMod val="50000"/>
                  </a:schemeClr>
                </a:solidFill>
                <a:latin typeface="Candara" panose="020E0502030303020204" pitchFamily="34" charset="0"/>
              </a:rPr>
              <a:t>Conclusion:    </a:t>
            </a:r>
            <a:br>
              <a:rPr lang="en-US" b="1" dirty="0">
                <a:solidFill>
                  <a:schemeClr val="tx1">
                    <a:lumMod val="50000"/>
                  </a:schemeClr>
                </a:solidFill>
                <a:latin typeface="Candara" panose="020E0502030303020204" pitchFamily="34" charset="0"/>
              </a:rPr>
            </a:br>
            <a:br>
              <a:rPr lang="en-US" b="1" dirty="0">
                <a:solidFill>
                  <a:schemeClr val="tx1">
                    <a:lumMod val="50000"/>
                  </a:schemeClr>
                </a:solidFill>
                <a:latin typeface="Candara" panose="020E0502030303020204" pitchFamily="34" charset="0"/>
              </a:rPr>
            </a:br>
            <a:r>
              <a:rPr lang="en-US" sz="4000" b="1" dirty="0">
                <a:solidFill>
                  <a:schemeClr val="tx1">
                    <a:lumMod val="50000"/>
                  </a:schemeClr>
                </a:solidFill>
                <a:latin typeface="Candara" panose="020E0502030303020204" pitchFamily="34" charset="0"/>
              </a:rPr>
              <a:t>God Is Concerned About the Way I Dress</a:t>
            </a:r>
          </a:p>
        </p:txBody>
      </p:sp>
      <p:cxnSp>
        <p:nvCxnSpPr>
          <p:cNvPr id="138" name="Straight Connector 137">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90722"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27651" name="Rectangle 3"/>
          <p:cNvSpPr>
            <a:spLocks noGrp="1" noChangeArrowheads="1"/>
          </p:cNvSpPr>
          <p:nvPr>
            <p:ph type="body" idx="1"/>
          </p:nvPr>
        </p:nvSpPr>
        <p:spPr>
          <a:xfrm>
            <a:off x="3639577" y="641958"/>
            <a:ext cx="5263250" cy="5574083"/>
          </a:xfrm>
        </p:spPr>
        <p:txBody>
          <a:bodyPr anchor="ctr">
            <a:noAutofit/>
          </a:bodyPr>
          <a:lstStyle/>
          <a:p>
            <a:pPr eaLnBrk="1" hangingPunct="1">
              <a:buFont typeface="Wingdings" panose="05000000000000000000" pitchFamily="2" charset="2"/>
              <a:buChar char="§"/>
            </a:pPr>
            <a:r>
              <a:rPr lang="en-US" sz="3000" b="1" dirty="0">
                <a:solidFill>
                  <a:schemeClr val="tx1">
                    <a:lumMod val="50000"/>
                  </a:schemeClr>
                </a:solidFill>
                <a:latin typeface="Candara" panose="020E0502030303020204" pitchFamily="34" charset="0"/>
              </a:rPr>
              <a:t>God wants me to dress </a:t>
            </a:r>
            <a:r>
              <a:rPr lang="en-US" sz="3000" b="1" u="sng" dirty="0">
                <a:solidFill>
                  <a:schemeClr val="tx1">
                    <a:lumMod val="50000"/>
                  </a:schemeClr>
                </a:solidFill>
                <a:latin typeface="Candara" panose="020E0502030303020204" pitchFamily="34" charset="0"/>
              </a:rPr>
              <a:t>modestly</a:t>
            </a:r>
            <a:r>
              <a:rPr lang="en-US" sz="3000" b="1" dirty="0">
                <a:solidFill>
                  <a:schemeClr val="tx1">
                    <a:lumMod val="50000"/>
                  </a:schemeClr>
                </a:solidFill>
                <a:latin typeface="Candara" panose="020E0502030303020204" pitchFamily="34" charset="0"/>
              </a:rPr>
              <a:t>, with </a:t>
            </a:r>
            <a:r>
              <a:rPr lang="en-US" sz="3000" b="1" u="sng" dirty="0">
                <a:solidFill>
                  <a:schemeClr val="tx1">
                    <a:lumMod val="50000"/>
                  </a:schemeClr>
                </a:solidFill>
                <a:latin typeface="Candara" panose="020E0502030303020204" pitchFamily="34" charset="0"/>
              </a:rPr>
              <a:t>propriety</a:t>
            </a:r>
            <a:r>
              <a:rPr lang="en-US" sz="3000" b="1" dirty="0">
                <a:solidFill>
                  <a:schemeClr val="tx1">
                    <a:lumMod val="50000"/>
                  </a:schemeClr>
                </a:solidFill>
                <a:latin typeface="Candara" panose="020E0502030303020204" pitchFamily="34" charset="0"/>
              </a:rPr>
              <a:t> and </a:t>
            </a:r>
            <a:r>
              <a:rPr lang="en-US" sz="3000" b="1" u="sng" dirty="0">
                <a:solidFill>
                  <a:schemeClr val="tx1">
                    <a:lumMod val="50000"/>
                  </a:schemeClr>
                </a:solidFill>
                <a:latin typeface="Candara" panose="020E0502030303020204" pitchFamily="34" charset="0"/>
              </a:rPr>
              <a:t>moderation</a:t>
            </a:r>
            <a:r>
              <a:rPr lang="en-US" sz="3000" b="1" dirty="0">
                <a:solidFill>
                  <a:schemeClr val="tx1">
                    <a:lumMod val="50000"/>
                  </a:schemeClr>
                </a:solidFill>
                <a:latin typeface="Candara" panose="020E0502030303020204" pitchFamily="34" charset="0"/>
              </a:rPr>
              <a:t> </a:t>
            </a:r>
          </a:p>
          <a:p>
            <a:pPr eaLnBrk="1" hangingPunct="1">
              <a:buFont typeface="Wingdings" panose="05000000000000000000" pitchFamily="2" charset="2"/>
              <a:buChar char="§"/>
            </a:pPr>
            <a:r>
              <a:rPr lang="en-US" sz="3000" b="1" dirty="0">
                <a:solidFill>
                  <a:schemeClr val="tx1">
                    <a:lumMod val="50000"/>
                  </a:schemeClr>
                </a:solidFill>
                <a:latin typeface="Candara" panose="020E0502030303020204" pitchFamily="34" charset="0"/>
              </a:rPr>
              <a:t>God wants me to dress in a way that </a:t>
            </a:r>
            <a:r>
              <a:rPr lang="en-US" sz="3000" b="1" u="sng" dirty="0">
                <a:solidFill>
                  <a:schemeClr val="tx1">
                    <a:lumMod val="50000"/>
                  </a:schemeClr>
                </a:solidFill>
                <a:latin typeface="Candara" panose="020E0502030303020204" pitchFamily="34" charset="0"/>
              </a:rPr>
              <a:t>professes godliness</a:t>
            </a:r>
          </a:p>
          <a:p>
            <a:pPr eaLnBrk="1" hangingPunct="1">
              <a:buFont typeface="Wingdings" panose="05000000000000000000" pitchFamily="2" charset="2"/>
              <a:buChar char="§"/>
            </a:pPr>
            <a:r>
              <a:rPr lang="en-US" sz="3000" b="1" dirty="0">
                <a:solidFill>
                  <a:schemeClr val="tx1">
                    <a:lumMod val="50000"/>
                  </a:schemeClr>
                </a:solidFill>
                <a:latin typeface="Candara" panose="020E0502030303020204" pitchFamily="34" charset="0"/>
              </a:rPr>
              <a:t>God has defined nakedness, and wants me to be </a:t>
            </a:r>
            <a:r>
              <a:rPr lang="en-US" sz="3000" b="1" u="sng" dirty="0">
                <a:solidFill>
                  <a:schemeClr val="tx1">
                    <a:lumMod val="50000"/>
                  </a:schemeClr>
                </a:solidFill>
                <a:latin typeface="Candara" panose="020E0502030303020204" pitchFamily="34" charset="0"/>
              </a:rPr>
              <a:t>ashamed to be naked</a:t>
            </a:r>
          </a:p>
          <a:p>
            <a:pPr eaLnBrk="1" hangingPunct="1">
              <a:buFont typeface="Wingdings" panose="05000000000000000000" pitchFamily="2" charset="2"/>
              <a:buChar char="§"/>
            </a:pPr>
            <a:r>
              <a:rPr lang="en-US" sz="3000" b="1" dirty="0">
                <a:solidFill>
                  <a:schemeClr val="tx1">
                    <a:lumMod val="50000"/>
                  </a:schemeClr>
                </a:solidFill>
                <a:latin typeface="Candara" panose="020E0502030303020204" pitchFamily="34" charset="0"/>
              </a:rPr>
              <a:t>God does not want me to make myself an object of lust, </a:t>
            </a:r>
            <a:r>
              <a:rPr lang="en-US" sz="3000" b="1" u="sng" dirty="0">
                <a:solidFill>
                  <a:schemeClr val="tx1">
                    <a:lumMod val="50000"/>
                  </a:schemeClr>
                </a:solidFill>
                <a:latin typeface="Candara" panose="020E0502030303020204" pitchFamily="34" charset="0"/>
              </a:rPr>
              <a:t>causing others to sin</a:t>
            </a: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7651">
                                            <p:txEl>
                                              <p:pRg st="0" end="0"/>
                                            </p:txEl>
                                          </p:spTgt>
                                        </p:tgtEl>
                                        <p:attrNameLst>
                                          <p:attrName>style.visibility</p:attrName>
                                        </p:attrNameLst>
                                      </p:cBhvr>
                                      <p:to>
                                        <p:strVal val="visible"/>
                                      </p:to>
                                    </p:set>
                                    <p:animEffect transition="in" filter="fade">
                                      <p:cBhvr>
                                        <p:cTn id="7" dur="1250"/>
                                        <p:tgtEl>
                                          <p:spTgt spid="2765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7651">
                                            <p:txEl>
                                              <p:pRg st="1" end="1"/>
                                            </p:txEl>
                                          </p:spTgt>
                                        </p:tgtEl>
                                        <p:attrNameLst>
                                          <p:attrName>style.visibility</p:attrName>
                                        </p:attrNameLst>
                                      </p:cBhvr>
                                      <p:to>
                                        <p:strVal val="visible"/>
                                      </p:to>
                                    </p:set>
                                    <p:animEffect transition="in" filter="fade">
                                      <p:cBhvr>
                                        <p:cTn id="12" dur="1250"/>
                                        <p:tgtEl>
                                          <p:spTgt spid="2765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7651">
                                            <p:txEl>
                                              <p:pRg st="2" end="2"/>
                                            </p:txEl>
                                          </p:spTgt>
                                        </p:tgtEl>
                                        <p:attrNameLst>
                                          <p:attrName>style.visibility</p:attrName>
                                        </p:attrNameLst>
                                      </p:cBhvr>
                                      <p:to>
                                        <p:strVal val="visible"/>
                                      </p:to>
                                    </p:set>
                                    <p:animEffect transition="in" filter="fade">
                                      <p:cBhvr>
                                        <p:cTn id="17" dur="1250"/>
                                        <p:tgtEl>
                                          <p:spTgt spid="2765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7651">
                                            <p:txEl>
                                              <p:pRg st="3" end="3"/>
                                            </p:txEl>
                                          </p:spTgt>
                                        </p:tgtEl>
                                        <p:attrNameLst>
                                          <p:attrName>style.visibility</p:attrName>
                                        </p:attrNameLst>
                                      </p:cBhvr>
                                      <p:to>
                                        <p:strVal val="visible"/>
                                      </p:to>
                                    </p:set>
                                    <p:animEffect transition="in" filter="fade">
                                      <p:cBhvr>
                                        <p:cTn id="22" dur="1250"/>
                                        <p:tgtEl>
                                          <p:spTgt spid="2765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9" name="Rectangle 71">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41173" y="320040"/>
            <a:ext cx="8661654"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627" name="Title 1">
            <a:extLst>
              <a:ext uri="{FF2B5EF4-FFF2-40B4-BE49-F238E27FC236}">
                <a16:creationId xmlns:a16="http://schemas.microsoft.com/office/drawing/2014/main" id="{74E8ADF1-216D-4B73-9121-E2C639B62B1A}"/>
              </a:ext>
            </a:extLst>
          </p:cNvPr>
          <p:cNvSpPr>
            <a:spLocks noGrp="1" noChangeArrowheads="1"/>
          </p:cNvSpPr>
          <p:nvPr>
            <p:ph type="title"/>
          </p:nvPr>
        </p:nvSpPr>
        <p:spPr>
          <a:xfrm>
            <a:off x="457202" y="963877"/>
            <a:ext cx="2792220" cy="4930246"/>
          </a:xfrm>
        </p:spPr>
        <p:txBody>
          <a:bodyPr>
            <a:normAutofit/>
          </a:bodyPr>
          <a:lstStyle/>
          <a:p>
            <a:r>
              <a:rPr lang="en-US" altLang="en-US" b="1" i="1" dirty="0">
                <a:solidFill>
                  <a:schemeClr val="tx1"/>
                </a:solidFill>
                <a:latin typeface="Candara" panose="020E0502030303020204" pitchFamily="34" charset="0"/>
              </a:rPr>
              <a:t>“…what doeth hinder me to be baptized?”</a:t>
            </a:r>
            <a:br>
              <a:rPr lang="en-US" altLang="en-US" sz="4100" b="1" dirty="0">
                <a:solidFill>
                  <a:schemeClr val="tx1"/>
                </a:solidFill>
                <a:latin typeface="Candara" panose="020E0502030303020204" pitchFamily="34" charset="0"/>
              </a:rPr>
            </a:br>
            <a:r>
              <a:rPr lang="en-US" altLang="en-US" sz="2400" b="1" dirty="0">
                <a:solidFill>
                  <a:schemeClr val="tx1"/>
                </a:solidFill>
                <a:latin typeface="Candara" panose="020E0502030303020204" pitchFamily="34" charset="0"/>
              </a:rPr>
              <a:t>Acts 8:36</a:t>
            </a:r>
          </a:p>
        </p:txBody>
      </p:sp>
      <p:cxnSp>
        <p:nvCxnSpPr>
          <p:cNvPr id="74" name="Straight Connector 73">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90722"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1959FB85-40D8-42E0-9AF8-5F2EFDAAE6DA}"/>
              </a:ext>
            </a:extLst>
          </p:cNvPr>
          <p:cNvSpPr>
            <a:spLocks noGrp="1"/>
          </p:cNvSpPr>
          <p:nvPr>
            <p:ph idx="1"/>
          </p:nvPr>
        </p:nvSpPr>
        <p:spPr>
          <a:xfrm>
            <a:off x="3636898" y="320040"/>
            <a:ext cx="5265928" cy="6217920"/>
          </a:xfrm>
        </p:spPr>
        <p:txBody>
          <a:bodyPr anchor="ctr">
            <a:normAutofit/>
          </a:bodyPr>
          <a:lstStyle/>
          <a:p>
            <a:pPr>
              <a:spcBef>
                <a:spcPts val="450"/>
              </a:spcBef>
              <a:buFont typeface="Wingdings" panose="05000000000000000000" pitchFamily="2" charset="2"/>
              <a:buChar char="§"/>
              <a:defRPr/>
            </a:pPr>
            <a:r>
              <a:rPr lang="en-US" altLang="en-US" b="1" dirty="0">
                <a:latin typeface="Candara" panose="020E0502030303020204" pitchFamily="34" charset="0"/>
                <a:cs typeface="Arial" panose="020B0604020202020204" pitchFamily="34" charset="0"/>
              </a:rPr>
              <a:t>Alien sinners must…</a:t>
            </a:r>
          </a:p>
          <a:p>
            <a:pPr lvl="1">
              <a:spcBef>
                <a:spcPts val="450"/>
              </a:spcBef>
              <a:buFont typeface="Wingdings" panose="05000000000000000000" pitchFamily="2" charset="2"/>
              <a:buChar char="§"/>
              <a:defRPr/>
            </a:pPr>
            <a:r>
              <a:rPr lang="en-US" altLang="en-US" sz="2400" dirty="0">
                <a:effectLst/>
                <a:latin typeface="Candara" panose="020E0502030303020204" pitchFamily="34" charset="0"/>
                <a:cs typeface="Arial" panose="020B0604020202020204" pitchFamily="34" charset="0"/>
              </a:rPr>
              <a:t>Hear the Gospel – Romans 10:17</a:t>
            </a:r>
          </a:p>
          <a:p>
            <a:pPr lvl="1">
              <a:spcBef>
                <a:spcPts val="450"/>
              </a:spcBef>
              <a:buFont typeface="Wingdings" panose="05000000000000000000" pitchFamily="2" charset="2"/>
              <a:buChar char="§"/>
              <a:defRPr/>
            </a:pPr>
            <a:r>
              <a:rPr lang="en-US" altLang="en-US" sz="2400" dirty="0">
                <a:effectLst/>
                <a:latin typeface="Candara" panose="020E0502030303020204" pitchFamily="34" charset="0"/>
                <a:cs typeface="Arial" panose="020B0604020202020204" pitchFamily="34" charset="0"/>
              </a:rPr>
              <a:t>Believe – John 8:34</a:t>
            </a:r>
          </a:p>
          <a:p>
            <a:pPr lvl="1">
              <a:spcBef>
                <a:spcPts val="450"/>
              </a:spcBef>
              <a:buFont typeface="Wingdings" panose="05000000000000000000" pitchFamily="2" charset="2"/>
              <a:buChar char="§"/>
              <a:defRPr/>
            </a:pPr>
            <a:r>
              <a:rPr lang="en-US" altLang="en-US" sz="2400" dirty="0">
                <a:effectLst/>
                <a:latin typeface="Candara" panose="020E0502030303020204" pitchFamily="34" charset="0"/>
                <a:cs typeface="Arial" panose="020B0604020202020204" pitchFamily="34" charset="0"/>
              </a:rPr>
              <a:t>Repent – Acts 17:30</a:t>
            </a:r>
          </a:p>
          <a:p>
            <a:pPr lvl="1">
              <a:spcBef>
                <a:spcPts val="450"/>
              </a:spcBef>
              <a:buFont typeface="Wingdings" panose="05000000000000000000" pitchFamily="2" charset="2"/>
              <a:buChar char="§"/>
              <a:defRPr/>
            </a:pPr>
            <a:r>
              <a:rPr lang="en-US" altLang="en-US" sz="2400" dirty="0">
                <a:effectLst/>
                <a:latin typeface="Candara" panose="020E0502030303020204" pitchFamily="34" charset="0"/>
                <a:cs typeface="Arial" panose="020B0604020202020204" pitchFamily="34" charset="0"/>
              </a:rPr>
              <a:t>Confess Christ – Matthew 10:34</a:t>
            </a:r>
          </a:p>
          <a:p>
            <a:pPr lvl="1">
              <a:spcBef>
                <a:spcPts val="450"/>
              </a:spcBef>
              <a:buFont typeface="Wingdings" panose="05000000000000000000" pitchFamily="2" charset="2"/>
              <a:buChar char="§"/>
              <a:defRPr/>
            </a:pPr>
            <a:r>
              <a:rPr lang="en-US" altLang="en-US" sz="2400" dirty="0">
                <a:effectLst/>
                <a:latin typeface="Candara" panose="020E0502030303020204" pitchFamily="34" charset="0"/>
                <a:cs typeface="Arial" panose="020B0604020202020204" pitchFamily="34" charset="0"/>
              </a:rPr>
              <a:t>Be Baptized in water for the remission of sins - Acts 22:16</a:t>
            </a:r>
          </a:p>
          <a:p>
            <a:pPr>
              <a:spcBef>
                <a:spcPts val="450"/>
              </a:spcBef>
              <a:buFont typeface="Wingdings" panose="05000000000000000000" pitchFamily="2" charset="2"/>
              <a:buChar char="§"/>
              <a:defRPr/>
            </a:pPr>
            <a:r>
              <a:rPr lang="en-US" altLang="en-US" b="1" dirty="0">
                <a:latin typeface="Candara" panose="020E0502030303020204" pitchFamily="34" charset="0"/>
                <a:cs typeface="Arial" panose="020B0604020202020204" pitchFamily="34" charset="0"/>
              </a:rPr>
              <a:t>An erring child of God must…</a:t>
            </a:r>
          </a:p>
          <a:p>
            <a:pPr lvl="1">
              <a:spcBef>
                <a:spcPts val="450"/>
              </a:spcBef>
              <a:buFont typeface="Wingdings" panose="05000000000000000000" pitchFamily="2" charset="2"/>
              <a:buChar char="§"/>
              <a:defRPr/>
            </a:pPr>
            <a:r>
              <a:rPr lang="en-US" altLang="en-US" sz="2400" dirty="0">
                <a:effectLst/>
                <a:latin typeface="Candara" panose="020E0502030303020204" pitchFamily="34" charset="0"/>
                <a:cs typeface="Arial" panose="020B0604020202020204" pitchFamily="34" charset="0"/>
              </a:rPr>
              <a:t>Repent and Pray –  Acts 8:22</a:t>
            </a:r>
          </a:p>
          <a:p>
            <a:pPr>
              <a:buFont typeface="Wingdings" panose="05000000000000000000" pitchFamily="2" charset="2"/>
              <a:buChar char="§"/>
              <a:defRPr/>
            </a:pPr>
            <a:r>
              <a:rPr lang="en-US" altLang="en-US" b="1" dirty="0">
                <a:latin typeface="Candara" panose="020E0502030303020204" pitchFamily="34" charset="0"/>
                <a:cs typeface="Arial" panose="020B0604020202020204" pitchFamily="34" charset="0"/>
              </a:rPr>
              <a:t>Christians must live </a:t>
            </a:r>
            <a:r>
              <a:rPr lang="en-US" altLang="en-US" b="1" i="1" dirty="0">
                <a:latin typeface="Candara" panose="020E0502030303020204" pitchFamily="34" charset="0"/>
                <a:cs typeface="Arial" panose="020B0604020202020204" pitchFamily="34" charset="0"/>
              </a:rPr>
              <a:t>“faithful </a:t>
            </a:r>
            <a:r>
              <a:rPr lang="en-US" altLang="en-US" b="1" i="1" u="sng" dirty="0">
                <a:latin typeface="Candara" panose="020E0502030303020204" pitchFamily="34" charset="0"/>
                <a:cs typeface="Arial" panose="020B0604020202020204" pitchFamily="34" charset="0"/>
              </a:rPr>
              <a:t>unto</a:t>
            </a:r>
            <a:r>
              <a:rPr lang="en-US" altLang="en-US" b="1" i="1" dirty="0">
                <a:latin typeface="Candara" panose="020E0502030303020204" pitchFamily="34" charset="0"/>
                <a:cs typeface="Arial" panose="020B0604020202020204" pitchFamily="34" charset="0"/>
              </a:rPr>
              <a:t> death”</a:t>
            </a:r>
            <a:endParaRPr lang="en-US" altLang="en-US" i="1" dirty="0">
              <a:latin typeface="Candara" panose="020E0502030303020204" pitchFamily="34" charset="0"/>
              <a:cs typeface="Arial" panose="020B0604020202020204" pitchFamily="34" charset="0"/>
            </a:endParaRPr>
          </a:p>
          <a:p>
            <a:pPr lvl="1">
              <a:buFont typeface="Wingdings" panose="05000000000000000000" pitchFamily="2" charset="2"/>
              <a:buChar char="§"/>
              <a:defRPr/>
            </a:pPr>
            <a:r>
              <a:rPr lang="en-US" altLang="en-US" sz="2400" dirty="0">
                <a:latin typeface="Candara" panose="020E0502030303020204" pitchFamily="34" charset="0"/>
                <a:cs typeface="Arial" panose="020B0604020202020204" pitchFamily="34" charset="0"/>
              </a:rPr>
              <a:t>Revelation 2:10</a:t>
            </a:r>
          </a:p>
        </p:txBody>
      </p:sp>
      <p:sp>
        <p:nvSpPr>
          <p:cNvPr id="5" name="Slide Number Placeholder 4">
            <a:extLst>
              <a:ext uri="{FF2B5EF4-FFF2-40B4-BE49-F238E27FC236}">
                <a16:creationId xmlns:a16="http://schemas.microsoft.com/office/drawing/2014/main" id="{7F182998-DF12-4FE9-A279-BCB6F1623EAA}"/>
              </a:ext>
            </a:extLst>
          </p:cNvPr>
          <p:cNvSpPr>
            <a:spLocks noGrp="1"/>
          </p:cNvSpPr>
          <p:nvPr>
            <p:ph type="sldNum" sz="quarter" idx="12"/>
          </p:nvPr>
        </p:nvSpPr>
        <p:spPr>
          <a:xfrm>
            <a:off x="7928637" y="6033479"/>
            <a:ext cx="586712" cy="365125"/>
          </a:xfrm>
        </p:spPr>
        <p:txBody>
          <a:bodyPr>
            <a:normAutofit/>
          </a:bodyPr>
          <a:lstStyle>
            <a:lvl1pPr>
              <a:defRPr>
                <a:solidFill>
                  <a:schemeClr val="tx1"/>
                </a:solidFill>
                <a:latin typeface="Tahoma" panose="020B0604030504040204" pitchFamily="34" charset="0"/>
              </a:defRPr>
            </a:lvl1pPr>
            <a:lvl2pPr marL="557213" indent="-214313">
              <a:defRPr>
                <a:solidFill>
                  <a:schemeClr val="tx1"/>
                </a:solidFill>
                <a:latin typeface="Tahoma" panose="020B0604030504040204" pitchFamily="34" charset="0"/>
              </a:defRPr>
            </a:lvl2pPr>
            <a:lvl3pPr marL="857250" indent="-171450">
              <a:defRPr>
                <a:solidFill>
                  <a:schemeClr val="tx1"/>
                </a:solidFill>
                <a:latin typeface="Tahoma" panose="020B0604030504040204" pitchFamily="34" charset="0"/>
              </a:defRPr>
            </a:lvl3pPr>
            <a:lvl4pPr marL="1200150" indent="-171450">
              <a:defRPr>
                <a:solidFill>
                  <a:schemeClr val="tx1"/>
                </a:solidFill>
                <a:latin typeface="Tahoma" panose="020B0604030504040204" pitchFamily="34" charset="0"/>
              </a:defRPr>
            </a:lvl4pPr>
            <a:lvl5pPr marL="1543050" indent="-171450">
              <a:defRPr>
                <a:solidFill>
                  <a:schemeClr val="tx1"/>
                </a:solidFill>
                <a:latin typeface="Tahoma" panose="020B0604030504040204" pitchFamily="34" charset="0"/>
              </a:defRPr>
            </a:lvl5pPr>
            <a:lvl6pPr marL="1885950" indent="-171450" eaLnBrk="0" fontAlgn="base" hangingPunct="0">
              <a:spcBef>
                <a:spcPct val="0"/>
              </a:spcBef>
              <a:spcAft>
                <a:spcPct val="0"/>
              </a:spcAft>
              <a:defRPr>
                <a:solidFill>
                  <a:schemeClr val="tx1"/>
                </a:solidFill>
                <a:latin typeface="Tahoma" panose="020B0604030504040204" pitchFamily="34" charset="0"/>
              </a:defRPr>
            </a:lvl6pPr>
            <a:lvl7pPr marL="2228850" indent="-171450" eaLnBrk="0" fontAlgn="base" hangingPunct="0">
              <a:spcBef>
                <a:spcPct val="0"/>
              </a:spcBef>
              <a:spcAft>
                <a:spcPct val="0"/>
              </a:spcAft>
              <a:defRPr>
                <a:solidFill>
                  <a:schemeClr val="tx1"/>
                </a:solidFill>
                <a:latin typeface="Tahoma" panose="020B0604030504040204" pitchFamily="34" charset="0"/>
              </a:defRPr>
            </a:lvl7pPr>
            <a:lvl8pPr marL="2571750" indent="-171450" eaLnBrk="0" fontAlgn="base" hangingPunct="0">
              <a:spcBef>
                <a:spcPct val="0"/>
              </a:spcBef>
              <a:spcAft>
                <a:spcPct val="0"/>
              </a:spcAft>
              <a:defRPr>
                <a:solidFill>
                  <a:schemeClr val="tx1"/>
                </a:solidFill>
                <a:latin typeface="Tahoma" panose="020B0604030504040204" pitchFamily="34" charset="0"/>
              </a:defRPr>
            </a:lvl8pPr>
            <a:lvl9pPr marL="2914650" indent="-171450" eaLnBrk="0" fontAlgn="base" hangingPunct="0">
              <a:spcBef>
                <a:spcPct val="0"/>
              </a:spcBef>
              <a:spcAft>
                <a:spcPct val="0"/>
              </a:spcAft>
              <a:defRPr>
                <a:solidFill>
                  <a:schemeClr val="tx1"/>
                </a:solidFill>
                <a:latin typeface="Tahoma" panose="020B0604030504040204" pitchFamily="34" charset="0"/>
              </a:defRPr>
            </a:lvl9pPr>
          </a:lstStyle>
          <a:p>
            <a:pPr>
              <a:spcAft>
                <a:spcPts val="600"/>
              </a:spcAft>
              <a:defRPr/>
            </a:pPr>
            <a:fld id="{2DB7C19C-6BF6-43D3-9688-AFDAF0B3462C}" type="slidenum">
              <a:rPr lang="en-US" altLang="en-US" sz="900">
                <a:solidFill>
                  <a:schemeClr val="tx1">
                    <a:alpha val="80000"/>
                  </a:schemeClr>
                </a:solidFill>
                <a:latin typeface="Arial" panose="020B0604020202020204" pitchFamily="34" charset="0"/>
              </a:rPr>
              <a:pPr>
                <a:spcAft>
                  <a:spcPts val="600"/>
                </a:spcAft>
                <a:defRPr/>
              </a:pPr>
              <a:t>24</a:t>
            </a:fld>
            <a:endParaRPr lang="en-US" altLang="en-US" sz="900">
              <a:solidFill>
                <a:schemeClr val="tx1">
                  <a:alpha val="80000"/>
                </a:schemeClr>
              </a:solidFill>
              <a:latin typeface="Arial" panose="020B0604020202020204" pitchFamily="34" charset="0"/>
            </a:endParaRPr>
          </a:p>
        </p:txBody>
      </p:sp>
    </p:spTree>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50"/>
                                        <p:tgtEl>
                                          <p:spTgt spid="3">
                                            <p:txEl>
                                              <p:pRg st="0" end="0"/>
                                            </p:txEl>
                                          </p:spTgt>
                                        </p:tgtEl>
                                      </p:cBhvr>
                                    </p:animEffect>
                                  </p:childTnLst>
                                </p:cTn>
                              </p:par>
                            </p:childTnLst>
                          </p:cTn>
                        </p:par>
                        <p:par>
                          <p:cTn id="8" fill="hold">
                            <p:stCondLst>
                              <p:cond delay="750"/>
                            </p:stCondLst>
                            <p:childTnLst>
                              <p:par>
                                <p:cTn id="9" presetID="10"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750"/>
                                        <p:tgtEl>
                                          <p:spTgt spid="3">
                                            <p:txEl>
                                              <p:pRg st="1" end="1"/>
                                            </p:txEl>
                                          </p:spTgt>
                                        </p:tgtEl>
                                      </p:cBhvr>
                                    </p:animEffect>
                                  </p:childTnLst>
                                </p:cTn>
                              </p:par>
                            </p:childTnLst>
                          </p:cTn>
                        </p:par>
                        <p:par>
                          <p:cTn id="12" fill="hold">
                            <p:stCondLst>
                              <p:cond delay="1500"/>
                            </p:stCondLst>
                            <p:childTnLst>
                              <p:par>
                                <p:cTn id="13" presetID="10" presetClass="entr" presetSubtype="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750"/>
                                        <p:tgtEl>
                                          <p:spTgt spid="3">
                                            <p:txEl>
                                              <p:pRg st="2" end="2"/>
                                            </p:txEl>
                                          </p:spTgt>
                                        </p:tgtEl>
                                      </p:cBhvr>
                                    </p:animEffect>
                                  </p:childTnLst>
                                </p:cTn>
                              </p:par>
                            </p:childTnLst>
                          </p:cTn>
                        </p:par>
                        <p:par>
                          <p:cTn id="16" fill="hold">
                            <p:stCondLst>
                              <p:cond delay="2250"/>
                            </p:stCondLst>
                            <p:childTnLst>
                              <p:par>
                                <p:cTn id="17" presetID="10" presetClass="entr" presetSubtype="0"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750"/>
                                        <p:tgtEl>
                                          <p:spTgt spid="3">
                                            <p:txEl>
                                              <p:pRg st="3" end="3"/>
                                            </p:txEl>
                                          </p:spTgt>
                                        </p:tgtEl>
                                      </p:cBhvr>
                                    </p:animEffect>
                                  </p:childTnLst>
                                </p:cTn>
                              </p:par>
                            </p:childTnLst>
                          </p:cTn>
                        </p:par>
                        <p:par>
                          <p:cTn id="20" fill="hold">
                            <p:stCondLst>
                              <p:cond delay="3000"/>
                            </p:stCondLst>
                            <p:childTnLst>
                              <p:par>
                                <p:cTn id="21" presetID="10" presetClass="entr" presetSubtype="0"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750"/>
                                        <p:tgtEl>
                                          <p:spTgt spid="3">
                                            <p:txEl>
                                              <p:pRg st="4" end="4"/>
                                            </p:txEl>
                                          </p:spTgt>
                                        </p:tgtEl>
                                      </p:cBhvr>
                                    </p:animEffect>
                                  </p:childTnLst>
                                </p:cTn>
                              </p:par>
                            </p:childTnLst>
                          </p:cTn>
                        </p:par>
                        <p:par>
                          <p:cTn id="24" fill="hold">
                            <p:stCondLst>
                              <p:cond delay="3750"/>
                            </p:stCondLst>
                            <p:childTnLst>
                              <p:par>
                                <p:cTn id="25" presetID="10" presetClass="entr" presetSubtype="0" fill="hold" grpId="0"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75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750"/>
                                        <p:tgtEl>
                                          <p:spTgt spid="3">
                                            <p:txEl>
                                              <p:pRg st="6" end="6"/>
                                            </p:txEl>
                                          </p:spTgt>
                                        </p:tgtEl>
                                      </p:cBhvr>
                                    </p:animEffect>
                                  </p:childTnLst>
                                </p:cTn>
                              </p:par>
                            </p:childTnLst>
                          </p:cTn>
                        </p:par>
                        <p:par>
                          <p:cTn id="33" fill="hold">
                            <p:stCondLst>
                              <p:cond delay="750"/>
                            </p:stCondLst>
                            <p:childTnLst>
                              <p:par>
                                <p:cTn id="34" presetID="10" presetClass="entr" presetSubtype="0" fill="hold" grpId="0" nodeType="afterEffect">
                                  <p:stCondLst>
                                    <p:cond delay="0"/>
                                  </p:stCondLst>
                                  <p:childTnLst>
                                    <p:set>
                                      <p:cBhvr>
                                        <p:cTn id="35" dur="1" fill="hold">
                                          <p:stCondLst>
                                            <p:cond delay="0"/>
                                          </p:stCondLst>
                                        </p:cTn>
                                        <p:tgtEl>
                                          <p:spTgt spid="3">
                                            <p:txEl>
                                              <p:pRg st="7" end="7"/>
                                            </p:txEl>
                                          </p:spTgt>
                                        </p:tgtEl>
                                        <p:attrNameLst>
                                          <p:attrName>style.visibility</p:attrName>
                                        </p:attrNameLst>
                                      </p:cBhvr>
                                      <p:to>
                                        <p:strVal val="visible"/>
                                      </p:to>
                                    </p:set>
                                    <p:animEffect transition="in" filter="fade">
                                      <p:cBhvr>
                                        <p:cTn id="36" dur="750"/>
                                        <p:tgtEl>
                                          <p:spTgt spid="3">
                                            <p:txEl>
                                              <p:pRg st="7" end="7"/>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3">
                                            <p:txEl>
                                              <p:pRg st="8" end="8"/>
                                            </p:txEl>
                                          </p:spTgt>
                                        </p:tgtEl>
                                        <p:attrNameLst>
                                          <p:attrName>style.visibility</p:attrName>
                                        </p:attrNameLst>
                                      </p:cBhvr>
                                      <p:to>
                                        <p:strVal val="visible"/>
                                      </p:to>
                                    </p:set>
                                    <p:animEffect transition="in" filter="fade">
                                      <p:cBhvr>
                                        <p:cTn id="41" dur="750"/>
                                        <p:tgtEl>
                                          <p:spTgt spid="3">
                                            <p:txEl>
                                              <p:pRg st="8" end="8"/>
                                            </p:txEl>
                                          </p:spTgt>
                                        </p:tgtEl>
                                      </p:cBhvr>
                                    </p:animEffect>
                                  </p:childTnLst>
                                </p:cTn>
                              </p:par>
                            </p:childTnLst>
                          </p:cTn>
                        </p:par>
                        <p:par>
                          <p:cTn id="42" fill="hold">
                            <p:stCondLst>
                              <p:cond delay="750"/>
                            </p:stCondLst>
                            <p:childTnLst>
                              <p:par>
                                <p:cTn id="43" presetID="10" presetClass="entr" presetSubtype="0" fill="hold" grpId="0" nodeType="afterEffect">
                                  <p:stCondLst>
                                    <p:cond delay="0"/>
                                  </p:stCondLst>
                                  <p:childTnLst>
                                    <p:set>
                                      <p:cBhvr>
                                        <p:cTn id="44" dur="1" fill="hold">
                                          <p:stCondLst>
                                            <p:cond delay="0"/>
                                          </p:stCondLst>
                                        </p:cTn>
                                        <p:tgtEl>
                                          <p:spTgt spid="3">
                                            <p:txEl>
                                              <p:pRg st="9" end="9"/>
                                            </p:txEl>
                                          </p:spTgt>
                                        </p:tgtEl>
                                        <p:attrNameLst>
                                          <p:attrName>style.visibility</p:attrName>
                                        </p:attrNameLst>
                                      </p:cBhvr>
                                      <p:to>
                                        <p:strVal val="visible"/>
                                      </p:to>
                                    </p:set>
                                    <p:animEffect transition="in" filter="fade">
                                      <p:cBhvr>
                                        <p:cTn id="45" dur="75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 name="Rectangle 71">
            <a:extLst>
              <a:ext uri="{FF2B5EF4-FFF2-40B4-BE49-F238E27FC236}">
                <a16:creationId xmlns:a16="http://schemas.microsoft.com/office/drawing/2014/main" id="{AFA67CD3-AB4E-4A7A-BEB8-53C445D8C4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60045"/>
            <a:ext cx="4694659" cy="573405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74" name="Picture 73">
            <a:extLst>
              <a:ext uri="{FF2B5EF4-FFF2-40B4-BE49-F238E27FC236}">
                <a16:creationId xmlns:a16="http://schemas.microsoft.com/office/drawing/2014/main" id="{07CF545F-9C2E-4446-97CD-AD92990C2B6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r="10299"/>
          <a:stretch/>
        </p:blipFill>
        <p:spPr>
          <a:xfrm>
            <a:off x="-1" y="857250"/>
            <a:ext cx="9144001" cy="5734050"/>
          </a:xfrm>
          <a:prstGeom prst="rect">
            <a:avLst/>
          </a:prstGeom>
        </p:spPr>
      </p:pic>
      <p:sp>
        <p:nvSpPr>
          <p:cNvPr id="76" name="Freeform 62">
            <a:extLst>
              <a:ext uri="{FF2B5EF4-FFF2-40B4-BE49-F238E27FC236}">
                <a16:creationId xmlns:a16="http://schemas.microsoft.com/office/drawing/2014/main" id="{339C8D78-A644-462F-B674-F440635E53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25" y="1468363"/>
            <a:ext cx="4180922" cy="4515805"/>
          </a:xfrm>
          <a:custGeom>
            <a:avLst/>
            <a:gdLst>
              <a:gd name="connsiteX0" fmla="*/ 2299956 w 5000438"/>
              <a:gd name="connsiteY0" fmla="*/ 0 h 5400962"/>
              <a:gd name="connsiteX1" fmla="*/ 5000438 w 5000438"/>
              <a:gd name="connsiteY1" fmla="*/ 2700481 h 5400962"/>
              <a:gd name="connsiteX2" fmla="*/ 2299956 w 5000438"/>
              <a:gd name="connsiteY2" fmla="*/ 5400962 h 5400962"/>
              <a:gd name="connsiteX3" fmla="*/ 60675 w 5000438"/>
              <a:gd name="connsiteY3" fmla="*/ 4210346 h 5400962"/>
              <a:gd name="connsiteX4" fmla="*/ 0 w 5000438"/>
              <a:gd name="connsiteY4" fmla="*/ 4110472 h 5400962"/>
              <a:gd name="connsiteX5" fmla="*/ 0 w 5000438"/>
              <a:gd name="connsiteY5" fmla="*/ 1290491 h 5400962"/>
              <a:gd name="connsiteX6" fmla="*/ 60675 w 5000438"/>
              <a:gd name="connsiteY6" fmla="*/ 1190617 h 5400962"/>
              <a:gd name="connsiteX7" fmla="*/ 2299956 w 5000438"/>
              <a:gd name="connsiteY7" fmla="*/ 0 h 5400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00438" h="5400962">
                <a:moveTo>
                  <a:pt x="2299956" y="0"/>
                </a:moveTo>
                <a:cubicBezTo>
                  <a:pt x="3791390" y="0"/>
                  <a:pt x="5000438" y="1209047"/>
                  <a:pt x="5000438" y="2700481"/>
                </a:cubicBezTo>
                <a:cubicBezTo>
                  <a:pt x="5000438" y="4191915"/>
                  <a:pt x="3791390" y="5400962"/>
                  <a:pt x="2299956" y="5400962"/>
                </a:cubicBezTo>
                <a:cubicBezTo>
                  <a:pt x="1367810" y="5400962"/>
                  <a:pt x="545971" y="4928678"/>
                  <a:pt x="60675" y="4210346"/>
                </a:cubicBezTo>
                <a:lnTo>
                  <a:pt x="0" y="4110472"/>
                </a:lnTo>
                <a:lnTo>
                  <a:pt x="0" y="1290491"/>
                </a:lnTo>
                <a:lnTo>
                  <a:pt x="60675" y="1190617"/>
                </a:lnTo>
                <a:cubicBezTo>
                  <a:pt x="545971" y="472284"/>
                  <a:pt x="1367810" y="0"/>
                  <a:pt x="2299956"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85000"/>
                  </a:schemeClr>
                </a:gs>
                <a:gs pos="100000">
                  <a:schemeClr val="bg2">
                    <a:lumMod val="8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pic>
        <p:nvPicPr>
          <p:cNvPr id="5123" name="Picture 4" descr="HandsHoldingBible[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2012" y="2152530"/>
            <a:ext cx="3061697" cy="287981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5122" name="Rectangle 3"/>
          <p:cNvSpPr>
            <a:spLocks noGrp="1" noChangeArrowheads="1"/>
          </p:cNvSpPr>
          <p:nvPr>
            <p:ph type="body" idx="1"/>
          </p:nvPr>
        </p:nvSpPr>
        <p:spPr>
          <a:xfrm>
            <a:off x="4343400" y="762000"/>
            <a:ext cx="4478588" cy="5638800"/>
          </a:xfrm>
        </p:spPr>
        <p:txBody>
          <a:bodyPr anchor="t">
            <a:normAutofit/>
          </a:bodyPr>
          <a:lstStyle/>
          <a:p>
            <a:pPr eaLnBrk="1" hangingPunct="1">
              <a:buFontTx/>
              <a:buNone/>
            </a:pPr>
            <a:r>
              <a:rPr lang="en-US" sz="3500" b="1" dirty="0">
                <a:solidFill>
                  <a:srgbClr val="000000"/>
                </a:solidFill>
                <a:latin typeface="Candara" panose="020E0502030303020204" pitchFamily="34" charset="0"/>
              </a:rPr>
              <a:t>   </a:t>
            </a:r>
            <a:r>
              <a:rPr lang="en-US" b="1" i="1" dirty="0">
                <a:solidFill>
                  <a:srgbClr val="000000"/>
                </a:solidFill>
                <a:latin typeface="Candara" panose="020E0502030303020204" pitchFamily="34" charset="0"/>
              </a:rPr>
              <a:t>“And do not be conformed to this world, but be transformed by the renewing of your mind, that you may prove what is that good and acceptable and perfect will of God” </a:t>
            </a:r>
            <a:endParaRPr lang="en-US" b="1" dirty="0">
              <a:solidFill>
                <a:srgbClr val="000000"/>
              </a:solidFill>
              <a:latin typeface="Candara" panose="020E0502030303020204" pitchFamily="34" charset="0"/>
            </a:endParaRPr>
          </a:p>
          <a:p>
            <a:pPr lvl="1" eaLnBrk="1" hangingPunct="1">
              <a:buFont typeface="Wingdings" panose="05000000000000000000" pitchFamily="2" charset="2"/>
              <a:buChar char="§"/>
            </a:pPr>
            <a:r>
              <a:rPr lang="en-US" dirty="0">
                <a:solidFill>
                  <a:srgbClr val="000000"/>
                </a:solidFill>
                <a:latin typeface="Candara" panose="020E0502030303020204" pitchFamily="34" charset="0"/>
              </a:rPr>
              <a:t>Romans 12:2</a:t>
            </a:r>
          </a:p>
          <a:p>
            <a:pPr eaLnBrk="1" hangingPunct="1">
              <a:buFontTx/>
              <a:buNone/>
            </a:pPr>
            <a:endParaRPr lang="en-US" sz="1500" b="1" dirty="0">
              <a:solidFill>
                <a:srgbClr val="000000"/>
              </a:solidFill>
            </a:endParaRP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6" name="Rectangle 135">
            <a:extLst>
              <a:ext uri="{FF2B5EF4-FFF2-40B4-BE49-F238E27FC236}">
                <a16:creationId xmlns:a16="http://schemas.microsoft.com/office/drawing/2014/main" id="{23962611-DFD5-4092-AAFD-559E3DFCE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6616" y="0"/>
            <a:ext cx="8182719"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8" name="Picture 137">
            <a:extLst>
              <a:ext uri="{FF2B5EF4-FFF2-40B4-BE49-F238E27FC236}">
                <a16:creationId xmlns:a16="http://schemas.microsoft.com/office/drawing/2014/main" id="{2270F1FA-0425-408F-9861-80BF5AFB276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6146" name="Rectangle 2"/>
          <p:cNvSpPr>
            <a:spLocks noGrp="1" noChangeArrowheads="1"/>
          </p:cNvSpPr>
          <p:nvPr>
            <p:ph type="title"/>
          </p:nvPr>
        </p:nvSpPr>
        <p:spPr>
          <a:xfrm>
            <a:off x="2362200" y="1447800"/>
            <a:ext cx="4578895" cy="3326455"/>
          </a:xfrm>
        </p:spPr>
        <p:txBody>
          <a:bodyPr vert="horz" lIns="91440" tIns="45720" rIns="91440" bIns="45720" rtlCol="0" anchor="b">
            <a:noAutofit/>
          </a:bodyPr>
          <a:lstStyle/>
          <a:p>
            <a:pPr eaLnBrk="1" hangingPunct="1">
              <a:lnSpc>
                <a:spcPct val="90000"/>
              </a:lnSpc>
            </a:pPr>
            <a:r>
              <a:rPr lang="en-US" b="1" kern="1200" dirty="0">
                <a:solidFill>
                  <a:srgbClr val="FFFFFF"/>
                </a:solidFill>
                <a:latin typeface="Candara" panose="020E0502030303020204" pitchFamily="34" charset="0"/>
              </a:rPr>
              <a:t>Principles Pertaining To Our Attire and Appearance</a:t>
            </a: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body" idx="1"/>
          </p:nvPr>
        </p:nvSpPr>
        <p:spPr>
          <a:xfrm>
            <a:off x="152400" y="381000"/>
            <a:ext cx="4419600" cy="5948363"/>
          </a:xfrm>
        </p:spPr>
        <p:txBody>
          <a:bodyPr>
            <a:normAutofit lnSpcReduction="10000"/>
          </a:bodyPr>
          <a:lstStyle/>
          <a:p>
            <a:pPr eaLnBrk="1" hangingPunct="1">
              <a:buFontTx/>
              <a:buNone/>
            </a:pPr>
            <a:r>
              <a:rPr lang="en-US" b="1" dirty="0">
                <a:latin typeface="Candara" panose="020E0502030303020204" pitchFamily="34" charset="0"/>
              </a:rPr>
              <a:t>   </a:t>
            </a:r>
            <a:r>
              <a:rPr lang="en-US" b="1" i="1" dirty="0">
                <a:latin typeface="Candara" panose="020E0502030303020204" pitchFamily="34" charset="0"/>
              </a:rPr>
              <a:t>“In like manner also, that the women adorn themselves in modest apparel, with propriety and moderation, not with braided hair or gold or pearls or costly clothing, but, which is proper for women professing godliness, with good works” </a:t>
            </a:r>
            <a:endParaRPr lang="en-US" sz="2800" b="1" i="1" dirty="0">
              <a:latin typeface="Candara" panose="020E0502030303020204" pitchFamily="34" charset="0"/>
            </a:endParaRPr>
          </a:p>
          <a:p>
            <a:pPr lvl="1" eaLnBrk="1" hangingPunct="1">
              <a:buFont typeface="Wingdings" panose="05000000000000000000" pitchFamily="2" charset="2"/>
              <a:buChar char="§"/>
            </a:pPr>
            <a:r>
              <a:rPr lang="en-US" sz="2600" dirty="0">
                <a:latin typeface="Candara" panose="020E0502030303020204" pitchFamily="34" charset="0"/>
              </a:rPr>
              <a:t>1 Timothy 2:9-10</a:t>
            </a:r>
          </a:p>
        </p:txBody>
      </p:sp>
      <p:pic>
        <p:nvPicPr>
          <p:cNvPr id="8195" name="Picture 3" descr="HandsHoldingBible[1]"/>
          <p:cNvPicPr>
            <a:picLocks noChangeAspect="1" noChangeArrowheads="1"/>
          </p:cNvPicPr>
          <p:nvPr/>
        </p:nvPicPr>
        <p:blipFill rotWithShape="1">
          <a:blip r:embed="rId3">
            <a:extLst>
              <a:ext uri="{28A0092B-C50C-407E-A947-70E740481C1C}">
                <a14:useLocalDpi xmlns:a14="http://schemas.microsoft.com/office/drawing/2010/main" val="0"/>
              </a:ext>
            </a:extLst>
          </a:blip>
          <a:srcRect l="10296" r="5929" b="1"/>
          <a:stretch/>
        </p:blipFill>
        <p:spPr bwMode="auto">
          <a:xfrm>
            <a:off x="5029200" y="1600200"/>
            <a:ext cx="3805552" cy="427268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descr="A picture containing nature&#10;&#10;Description automatically generated">
            <a:extLst>
              <a:ext uri="{FF2B5EF4-FFF2-40B4-BE49-F238E27FC236}">
                <a16:creationId xmlns:a16="http://schemas.microsoft.com/office/drawing/2014/main" id="{0F013769-374B-49FA-81D1-74C9CE90D259}"/>
              </a:ext>
            </a:extLst>
          </p:cNvPr>
          <p:cNvPicPr>
            <a:picLocks noChangeAspect="1"/>
          </p:cNvPicPr>
          <p:nvPr/>
        </p:nvPicPr>
        <p:blipFill rotWithShape="1">
          <a:blip r:embed="rId3">
            <a:alphaModFix/>
            <a:extLst>
              <a:ext uri="{28A0092B-C50C-407E-A947-70E740481C1C}">
                <a14:useLocalDpi xmlns:a14="http://schemas.microsoft.com/office/drawing/2010/main" val="0"/>
              </a:ext>
            </a:extLst>
          </a:blip>
          <a:srcRect l="22787" r="19103" b="-1"/>
          <a:stretch/>
        </p:blipFill>
        <p:spPr>
          <a:xfrm>
            <a:off x="4348157" y="10"/>
            <a:ext cx="4795614" cy="5143490"/>
          </a:xfrm>
          <a:prstGeom prst="rect">
            <a:avLst/>
          </a:prstGeom>
        </p:spPr>
      </p:pic>
      <p:pic>
        <p:nvPicPr>
          <p:cNvPr id="256" name="Picture 255">
            <a:extLst>
              <a:ext uri="{FF2B5EF4-FFF2-40B4-BE49-F238E27FC236}">
                <a16:creationId xmlns:a16="http://schemas.microsoft.com/office/drawing/2014/main" id="{54DDEBDD-D8BD-41A6-8A0D-B00E3768B0F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flipH="1" flipV="1">
            <a:off x="0" y="0"/>
            <a:ext cx="9144000" cy="5143500"/>
          </a:xfrm>
          <a:prstGeom prst="rect">
            <a:avLst/>
          </a:prstGeom>
        </p:spPr>
      </p:pic>
      <p:sp>
        <p:nvSpPr>
          <p:cNvPr id="9218" name="Rectangle 2"/>
          <p:cNvSpPr>
            <a:spLocks noGrp="1" noChangeArrowheads="1"/>
          </p:cNvSpPr>
          <p:nvPr>
            <p:ph type="title"/>
          </p:nvPr>
        </p:nvSpPr>
        <p:spPr>
          <a:xfrm>
            <a:off x="228600" y="91360"/>
            <a:ext cx="3602727" cy="1633382"/>
          </a:xfrm>
        </p:spPr>
        <p:txBody>
          <a:bodyPr>
            <a:normAutofit/>
          </a:bodyPr>
          <a:lstStyle/>
          <a:p>
            <a:pPr eaLnBrk="1" hangingPunct="1"/>
            <a:r>
              <a:rPr lang="en-US" b="1" i="1" dirty="0">
                <a:solidFill>
                  <a:srgbClr val="000000"/>
                </a:solidFill>
                <a:latin typeface="Candara" panose="020E0502030303020204" pitchFamily="34" charset="0"/>
              </a:rPr>
              <a:t>“Modest”</a:t>
            </a:r>
          </a:p>
        </p:txBody>
      </p:sp>
      <p:sp>
        <p:nvSpPr>
          <p:cNvPr id="10243" name="Rectangle 3"/>
          <p:cNvSpPr>
            <a:spLocks noGrp="1" noChangeArrowheads="1"/>
          </p:cNvSpPr>
          <p:nvPr>
            <p:ph type="body" idx="1"/>
          </p:nvPr>
        </p:nvSpPr>
        <p:spPr>
          <a:xfrm>
            <a:off x="228600" y="1447800"/>
            <a:ext cx="4648200" cy="5318840"/>
          </a:xfrm>
        </p:spPr>
        <p:txBody>
          <a:bodyPr anchor="t">
            <a:noAutofit/>
          </a:bodyPr>
          <a:lstStyle/>
          <a:p>
            <a:pPr marL="0" indent="0" eaLnBrk="1" hangingPunct="1">
              <a:buNone/>
            </a:pPr>
            <a:r>
              <a:rPr lang="en-US" sz="3600" b="1" i="1" dirty="0" err="1">
                <a:solidFill>
                  <a:srgbClr val="000000"/>
                </a:solidFill>
                <a:latin typeface="Candara" panose="020E0502030303020204" pitchFamily="34" charset="0"/>
              </a:rPr>
              <a:t>kosmios</a:t>
            </a:r>
            <a:endParaRPr lang="en-US" sz="3600" b="1" i="1" dirty="0">
              <a:solidFill>
                <a:srgbClr val="000000"/>
              </a:solidFill>
              <a:latin typeface="Candara" panose="020E0502030303020204" pitchFamily="34" charset="0"/>
            </a:endParaRPr>
          </a:p>
          <a:p>
            <a:pPr eaLnBrk="1" hangingPunct="1">
              <a:buFont typeface="Wingdings" panose="05000000000000000000" pitchFamily="2" charset="2"/>
              <a:buChar char="§"/>
            </a:pPr>
            <a:r>
              <a:rPr lang="en-US" b="1" dirty="0">
                <a:solidFill>
                  <a:srgbClr val="000000"/>
                </a:solidFill>
                <a:latin typeface="Candara" panose="020E0502030303020204" pitchFamily="34" charset="0"/>
              </a:rPr>
              <a:t>“well arranged, orderly”</a:t>
            </a:r>
          </a:p>
          <a:p>
            <a:pPr eaLnBrk="1" hangingPunct="1">
              <a:buFont typeface="Wingdings" panose="05000000000000000000" pitchFamily="2" charset="2"/>
              <a:buChar char="§"/>
            </a:pPr>
            <a:r>
              <a:rPr lang="en-US" b="1" dirty="0">
                <a:solidFill>
                  <a:srgbClr val="000000"/>
                </a:solidFill>
                <a:latin typeface="Candara" panose="020E0502030303020204" pitchFamily="34" charset="0"/>
              </a:rPr>
              <a:t>“Respectable, honorable. Expression of self-control, well mannered, disciplined.” </a:t>
            </a: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Effect transition="in" filter="fade">
                                      <p:cBhvr>
                                        <p:cTn id="7" dur="500"/>
                                        <p:tgtEl>
                                          <p:spTgt spid="1024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243">
                                            <p:txEl>
                                              <p:pRg st="1" end="1"/>
                                            </p:txEl>
                                          </p:spTgt>
                                        </p:tgtEl>
                                        <p:attrNameLst>
                                          <p:attrName>style.visibility</p:attrName>
                                        </p:attrNameLst>
                                      </p:cBhvr>
                                      <p:to>
                                        <p:strVal val="visible"/>
                                      </p:to>
                                    </p:set>
                                    <p:animEffect transition="in" filter="fade">
                                      <p:cBhvr>
                                        <p:cTn id="12" dur="500"/>
                                        <p:tgtEl>
                                          <p:spTgt spid="1024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243">
                                            <p:txEl>
                                              <p:pRg st="2" end="2"/>
                                            </p:txEl>
                                          </p:spTgt>
                                        </p:tgtEl>
                                        <p:attrNameLst>
                                          <p:attrName>style.visibility</p:attrName>
                                        </p:attrNameLst>
                                      </p:cBhvr>
                                      <p:to>
                                        <p:strVal val="visible"/>
                                      </p:to>
                                    </p:set>
                                    <p:animEffect transition="in" filter="fade">
                                      <p:cBhvr>
                                        <p:cTn id="17" dur="500"/>
                                        <p:tgtEl>
                                          <p:spTgt spid="1024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7" name="Rectangle 136">
            <a:extLst>
              <a:ext uri="{FF2B5EF4-FFF2-40B4-BE49-F238E27FC236}">
                <a16:creationId xmlns:a16="http://schemas.microsoft.com/office/drawing/2014/main" id="{AFA67CD3-AB4E-4A7A-BEB8-53C445D8C4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60045"/>
            <a:ext cx="4694659" cy="573405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139" name="Picture 138">
            <a:extLst>
              <a:ext uri="{FF2B5EF4-FFF2-40B4-BE49-F238E27FC236}">
                <a16:creationId xmlns:a16="http://schemas.microsoft.com/office/drawing/2014/main" id="{07CF545F-9C2E-4446-97CD-AD92990C2B6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r="10299"/>
          <a:stretch/>
        </p:blipFill>
        <p:spPr>
          <a:xfrm>
            <a:off x="-1" y="857250"/>
            <a:ext cx="9144001" cy="5734050"/>
          </a:xfrm>
          <a:prstGeom prst="rect">
            <a:avLst/>
          </a:prstGeom>
        </p:spPr>
      </p:pic>
      <p:sp>
        <p:nvSpPr>
          <p:cNvPr id="10242" name="Rectangle 2"/>
          <p:cNvSpPr>
            <a:spLocks noGrp="1" noChangeArrowheads="1"/>
          </p:cNvSpPr>
          <p:nvPr>
            <p:ph type="title"/>
          </p:nvPr>
        </p:nvSpPr>
        <p:spPr>
          <a:xfrm>
            <a:off x="402694" y="168249"/>
            <a:ext cx="8348180" cy="1381125"/>
          </a:xfrm>
        </p:spPr>
        <p:txBody>
          <a:bodyPr>
            <a:noAutofit/>
          </a:bodyPr>
          <a:lstStyle/>
          <a:p>
            <a:pPr eaLnBrk="1" hangingPunct="1">
              <a:lnSpc>
                <a:spcPct val="90000"/>
              </a:lnSpc>
            </a:pPr>
            <a:r>
              <a:rPr lang="en-US" sz="4000" b="1" i="1" dirty="0">
                <a:solidFill>
                  <a:srgbClr val="000000"/>
                </a:solidFill>
                <a:latin typeface="Candara" panose="020E0502030303020204" pitchFamily="34" charset="0"/>
              </a:rPr>
              <a:t>“Shamefacedness” &amp; “Propriety”</a:t>
            </a:r>
          </a:p>
        </p:txBody>
      </p:sp>
      <p:sp>
        <p:nvSpPr>
          <p:cNvPr id="141" name="Freeform 62">
            <a:extLst>
              <a:ext uri="{FF2B5EF4-FFF2-40B4-BE49-F238E27FC236}">
                <a16:creationId xmlns:a16="http://schemas.microsoft.com/office/drawing/2014/main" id="{339C8D78-A644-462F-B674-F440635E53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25" y="1468363"/>
            <a:ext cx="4180922" cy="4515805"/>
          </a:xfrm>
          <a:custGeom>
            <a:avLst/>
            <a:gdLst>
              <a:gd name="connsiteX0" fmla="*/ 2299956 w 5000438"/>
              <a:gd name="connsiteY0" fmla="*/ 0 h 5400962"/>
              <a:gd name="connsiteX1" fmla="*/ 5000438 w 5000438"/>
              <a:gd name="connsiteY1" fmla="*/ 2700481 h 5400962"/>
              <a:gd name="connsiteX2" fmla="*/ 2299956 w 5000438"/>
              <a:gd name="connsiteY2" fmla="*/ 5400962 h 5400962"/>
              <a:gd name="connsiteX3" fmla="*/ 60675 w 5000438"/>
              <a:gd name="connsiteY3" fmla="*/ 4210346 h 5400962"/>
              <a:gd name="connsiteX4" fmla="*/ 0 w 5000438"/>
              <a:gd name="connsiteY4" fmla="*/ 4110472 h 5400962"/>
              <a:gd name="connsiteX5" fmla="*/ 0 w 5000438"/>
              <a:gd name="connsiteY5" fmla="*/ 1290491 h 5400962"/>
              <a:gd name="connsiteX6" fmla="*/ 60675 w 5000438"/>
              <a:gd name="connsiteY6" fmla="*/ 1190617 h 5400962"/>
              <a:gd name="connsiteX7" fmla="*/ 2299956 w 5000438"/>
              <a:gd name="connsiteY7" fmla="*/ 0 h 5400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00438" h="5400962">
                <a:moveTo>
                  <a:pt x="2299956" y="0"/>
                </a:moveTo>
                <a:cubicBezTo>
                  <a:pt x="3791390" y="0"/>
                  <a:pt x="5000438" y="1209047"/>
                  <a:pt x="5000438" y="2700481"/>
                </a:cubicBezTo>
                <a:cubicBezTo>
                  <a:pt x="5000438" y="4191915"/>
                  <a:pt x="3791390" y="5400962"/>
                  <a:pt x="2299956" y="5400962"/>
                </a:cubicBezTo>
                <a:cubicBezTo>
                  <a:pt x="1367810" y="5400962"/>
                  <a:pt x="545971" y="4928678"/>
                  <a:pt x="60675" y="4210346"/>
                </a:cubicBezTo>
                <a:lnTo>
                  <a:pt x="0" y="4110472"/>
                </a:lnTo>
                <a:lnTo>
                  <a:pt x="0" y="1290491"/>
                </a:lnTo>
                <a:lnTo>
                  <a:pt x="60675" y="1190617"/>
                </a:lnTo>
                <a:cubicBezTo>
                  <a:pt x="545971" y="472284"/>
                  <a:pt x="1367810" y="0"/>
                  <a:pt x="2299956"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85000"/>
                  </a:schemeClr>
                </a:gs>
                <a:gs pos="100000">
                  <a:schemeClr val="bg2">
                    <a:lumMod val="8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pic>
        <p:nvPicPr>
          <p:cNvPr id="10244" name="Picture 4" descr="MCj03617280000[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22012" y="2319804"/>
            <a:ext cx="3061697" cy="2545266"/>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9219" name="Rectangle 3"/>
          <p:cNvSpPr>
            <a:spLocks noGrp="1" noChangeArrowheads="1"/>
          </p:cNvSpPr>
          <p:nvPr>
            <p:ph type="body" idx="1"/>
          </p:nvPr>
        </p:nvSpPr>
        <p:spPr>
          <a:xfrm>
            <a:off x="4493410" y="1600200"/>
            <a:ext cx="4498794" cy="4648200"/>
          </a:xfrm>
        </p:spPr>
        <p:txBody>
          <a:bodyPr anchor="t">
            <a:noAutofit/>
          </a:bodyPr>
          <a:lstStyle/>
          <a:p>
            <a:pPr eaLnBrk="1" hangingPunct="1">
              <a:buFont typeface="Wingdings" panose="05000000000000000000" pitchFamily="2" charset="2"/>
              <a:buChar char="§"/>
            </a:pPr>
            <a:r>
              <a:rPr lang="en-US" b="1" dirty="0">
                <a:solidFill>
                  <a:srgbClr val="000000"/>
                </a:solidFill>
                <a:latin typeface="Candara" panose="020E0502030303020204" pitchFamily="34" charset="0"/>
              </a:rPr>
              <a:t>“a sense of shame”</a:t>
            </a:r>
          </a:p>
          <a:p>
            <a:pPr eaLnBrk="1" hangingPunct="1">
              <a:buFont typeface="Wingdings" panose="05000000000000000000" pitchFamily="2" charset="2"/>
              <a:buChar char="§"/>
            </a:pPr>
            <a:r>
              <a:rPr lang="en-US" b="1" dirty="0">
                <a:solidFill>
                  <a:srgbClr val="000000"/>
                </a:solidFill>
                <a:latin typeface="Candara" panose="020E0502030303020204" pitchFamily="34" charset="0"/>
              </a:rPr>
              <a:t>“Precedes and prevents the shameful act”</a:t>
            </a:r>
          </a:p>
          <a:p>
            <a:pPr eaLnBrk="1" hangingPunct="1">
              <a:buFont typeface="Wingdings" panose="05000000000000000000" pitchFamily="2" charset="2"/>
              <a:buChar char="§"/>
            </a:pPr>
            <a:r>
              <a:rPr lang="en-US" b="1" dirty="0">
                <a:solidFill>
                  <a:srgbClr val="000000"/>
                </a:solidFill>
                <a:latin typeface="Candara" panose="020E0502030303020204" pitchFamily="34" charset="0"/>
              </a:rPr>
              <a:t>“That which restrains                                     a good man or woman                                    from an unworthy act”</a:t>
            </a: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Effect transition="in" filter="fade">
                                      <p:cBhvr>
                                        <p:cTn id="7" dur="1250"/>
                                        <p:tgtEl>
                                          <p:spTgt spid="921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219">
                                            <p:txEl>
                                              <p:pRg st="1" end="1"/>
                                            </p:txEl>
                                          </p:spTgt>
                                        </p:tgtEl>
                                        <p:attrNameLst>
                                          <p:attrName>style.visibility</p:attrName>
                                        </p:attrNameLst>
                                      </p:cBhvr>
                                      <p:to>
                                        <p:strVal val="visible"/>
                                      </p:to>
                                    </p:set>
                                    <p:animEffect transition="in" filter="fade">
                                      <p:cBhvr>
                                        <p:cTn id="12" dur="1250"/>
                                        <p:tgtEl>
                                          <p:spTgt spid="921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219">
                                            <p:txEl>
                                              <p:pRg st="2" end="2"/>
                                            </p:txEl>
                                          </p:spTgt>
                                        </p:tgtEl>
                                        <p:attrNameLst>
                                          <p:attrName>style.visibility</p:attrName>
                                        </p:attrNameLst>
                                      </p:cBhvr>
                                      <p:to>
                                        <p:strVal val="visible"/>
                                      </p:to>
                                    </p:set>
                                    <p:animEffect transition="in" filter="fade">
                                      <p:cBhvr>
                                        <p:cTn id="17" dur="1250"/>
                                        <p:tgtEl>
                                          <p:spTgt spid="921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4" name="Rectangle 73">
            <a:extLst>
              <a:ext uri="{FF2B5EF4-FFF2-40B4-BE49-F238E27FC236}">
                <a16:creationId xmlns:a16="http://schemas.microsoft.com/office/drawing/2014/main" id="{AFA67CD3-AB4E-4A7A-BEB8-53C445D8C4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60045"/>
            <a:ext cx="4694659" cy="573405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76" name="Picture 75">
            <a:extLst>
              <a:ext uri="{FF2B5EF4-FFF2-40B4-BE49-F238E27FC236}">
                <a16:creationId xmlns:a16="http://schemas.microsoft.com/office/drawing/2014/main" id="{07CF545F-9C2E-4446-97CD-AD92990C2B6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r="10299"/>
          <a:stretch/>
        </p:blipFill>
        <p:spPr>
          <a:xfrm>
            <a:off x="-1" y="857250"/>
            <a:ext cx="9144001" cy="5734050"/>
          </a:xfrm>
          <a:prstGeom prst="rect">
            <a:avLst/>
          </a:prstGeom>
        </p:spPr>
      </p:pic>
      <p:sp>
        <p:nvSpPr>
          <p:cNvPr id="11266" name="Rectangle 2"/>
          <p:cNvSpPr>
            <a:spLocks noGrp="1" noChangeArrowheads="1"/>
          </p:cNvSpPr>
          <p:nvPr>
            <p:ph type="title"/>
          </p:nvPr>
        </p:nvSpPr>
        <p:spPr>
          <a:xfrm>
            <a:off x="959224" y="170668"/>
            <a:ext cx="7239000" cy="923195"/>
          </a:xfrm>
        </p:spPr>
        <p:txBody>
          <a:bodyPr>
            <a:normAutofit/>
          </a:bodyPr>
          <a:lstStyle/>
          <a:p>
            <a:pPr eaLnBrk="1" hangingPunct="1">
              <a:lnSpc>
                <a:spcPct val="90000"/>
              </a:lnSpc>
            </a:pPr>
            <a:r>
              <a:rPr lang="en-US" sz="4000" b="1" i="1" dirty="0">
                <a:solidFill>
                  <a:srgbClr val="000000"/>
                </a:solidFill>
                <a:latin typeface="Candara" panose="020E0502030303020204" pitchFamily="34" charset="0"/>
              </a:rPr>
              <a:t>“Moderation” - “Sobriety”</a:t>
            </a:r>
          </a:p>
        </p:txBody>
      </p:sp>
      <p:sp>
        <p:nvSpPr>
          <p:cNvPr id="78" name="Freeform 62">
            <a:extLst>
              <a:ext uri="{FF2B5EF4-FFF2-40B4-BE49-F238E27FC236}">
                <a16:creationId xmlns:a16="http://schemas.microsoft.com/office/drawing/2014/main" id="{339C8D78-A644-462F-B674-F440635E53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25" y="1468363"/>
            <a:ext cx="4180922" cy="4515805"/>
          </a:xfrm>
          <a:custGeom>
            <a:avLst/>
            <a:gdLst>
              <a:gd name="connsiteX0" fmla="*/ 2299956 w 5000438"/>
              <a:gd name="connsiteY0" fmla="*/ 0 h 5400962"/>
              <a:gd name="connsiteX1" fmla="*/ 5000438 w 5000438"/>
              <a:gd name="connsiteY1" fmla="*/ 2700481 h 5400962"/>
              <a:gd name="connsiteX2" fmla="*/ 2299956 w 5000438"/>
              <a:gd name="connsiteY2" fmla="*/ 5400962 h 5400962"/>
              <a:gd name="connsiteX3" fmla="*/ 60675 w 5000438"/>
              <a:gd name="connsiteY3" fmla="*/ 4210346 h 5400962"/>
              <a:gd name="connsiteX4" fmla="*/ 0 w 5000438"/>
              <a:gd name="connsiteY4" fmla="*/ 4110472 h 5400962"/>
              <a:gd name="connsiteX5" fmla="*/ 0 w 5000438"/>
              <a:gd name="connsiteY5" fmla="*/ 1290491 h 5400962"/>
              <a:gd name="connsiteX6" fmla="*/ 60675 w 5000438"/>
              <a:gd name="connsiteY6" fmla="*/ 1190617 h 5400962"/>
              <a:gd name="connsiteX7" fmla="*/ 2299956 w 5000438"/>
              <a:gd name="connsiteY7" fmla="*/ 0 h 5400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00438" h="5400962">
                <a:moveTo>
                  <a:pt x="2299956" y="0"/>
                </a:moveTo>
                <a:cubicBezTo>
                  <a:pt x="3791390" y="0"/>
                  <a:pt x="5000438" y="1209047"/>
                  <a:pt x="5000438" y="2700481"/>
                </a:cubicBezTo>
                <a:cubicBezTo>
                  <a:pt x="5000438" y="4191915"/>
                  <a:pt x="3791390" y="5400962"/>
                  <a:pt x="2299956" y="5400962"/>
                </a:cubicBezTo>
                <a:cubicBezTo>
                  <a:pt x="1367810" y="5400962"/>
                  <a:pt x="545971" y="4928678"/>
                  <a:pt x="60675" y="4210346"/>
                </a:cubicBezTo>
                <a:lnTo>
                  <a:pt x="0" y="4110472"/>
                </a:lnTo>
                <a:lnTo>
                  <a:pt x="0" y="1290491"/>
                </a:lnTo>
                <a:lnTo>
                  <a:pt x="60675" y="1190617"/>
                </a:lnTo>
                <a:cubicBezTo>
                  <a:pt x="545971" y="472284"/>
                  <a:pt x="1367810" y="0"/>
                  <a:pt x="2299956"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85000"/>
                  </a:schemeClr>
                </a:gs>
                <a:gs pos="100000">
                  <a:schemeClr val="bg2">
                    <a:lumMod val="8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pic>
        <p:nvPicPr>
          <p:cNvPr id="11268" name="Picture 4" descr="cop_stop"/>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322012" y="2573834"/>
            <a:ext cx="3061697" cy="2037206"/>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7" name="Rectangle 3"/>
          <p:cNvSpPr>
            <a:spLocks noGrp="1" noChangeArrowheads="1"/>
          </p:cNvSpPr>
          <p:nvPr>
            <p:ph type="body" idx="1"/>
          </p:nvPr>
        </p:nvSpPr>
        <p:spPr>
          <a:xfrm>
            <a:off x="4251135" y="1420737"/>
            <a:ext cx="4650590" cy="4343400"/>
          </a:xfrm>
        </p:spPr>
        <p:txBody>
          <a:bodyPr anchor="t">
            <a:normAutofit/>
          </a:bodyPr>
          <a:lstStyle/>
          <a:p>
            <a:pPr eaLnBrk="1" hangingPunct="1">
              <a:buFont typeface="Wingdings" panose="05000000000000000000" pitchFamily="2" charset="2"/>
              <a:buChar char="§"/>
            </a:pPr>
            <a:r>
              <a:rPr lang="en-US" b="1" dirty="0">
                <a:solidFill>
                  <a:srgbClr val="000000"/>
                </a:solidFill>
                <a:latin typeface="Candara" panose="020E0502030303020204" pitchFamily="34" charset="0"/>
              </a:rPr>
              <a:t>“good judgment, moderation, self-control”</a:t>
            </a:r>
          </a:p>
          <a:p>
            <a:pPr eaLnBrk="1" hangingPunct="1">
              <a:buFont typeface="Wingdings" panose="05000000000000000000" pitchFamily="2" charset="2"/>
              <a:buChar char="§"/>
            </a:pPr>
            <a:r>
              <a:rPr lang="en-US" b="1" dirty="0">
                <a:solidFill>
                  <a:srgbClr val="000000"/>
                </a:solidFill>
                <a:latin typeface="Candara" panose="020E0502030303020204" pitchFamily="34" charset="0"/>
              </a:rPr>
              <a:t>“Moderation” would hold a check on and restrain anything to which “propriety” would be opposed</a:t>
            </a: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Effect transition="in" filter="fade">
                                      <p:cBhvr>
                                        <p:cTn id="7" dur="1250"/>
                                        <p:tgtEl>
                                          <p:spTgt spid="1126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267">
                                            <p:txEl>
                                              <p:pRg st="1" end="1"/>
                                            </p:txEl>
                                          </p:spTgt>
                                        </p:tgtEl>
                                        <p:attrNameLst>
                                          <p:attrName>style.visibility</p:attrName>
                                        </p:attrNameLst>
                                      </p:cBhvr>
                                      <p:to>
                                        <p:strVal val="visible"/>
                                      </p:to>
                                    </p:set>
                                    <p:animEffect transition="in" filter="fade">
                                      <p:cBhvr>
                                        <p:cTn id="12" dur="1250"/>
                                        <p:tgtEl>
                                          <p:spTgt spid="1126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Freeform: Shape 70">
            <a:extLst>
              <a:ext uri="{FF2B5EF4-FFF2-40B4-BE49-F238E27FC236}">
                <a16:creationId xmlns:a16="http://schemas.microsoft.com/office/drawing/2014/main" id="{DB66F6E8-4D4A-4907-940A-774703A2D0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6762003" y="5367908"/>
            <a:ext cx="2381997" cy="1490093"/>
          </a:xfrm>
          <a:custGeom>
            <a:avLst/>
            <a:gdLst>
              <a:gd name="connsiteX0" fmla="*/ 2485888 w 3175996"/>
              <a:gd name="connsiteY0" fmla="*/ 1490093 h 1490093"/>
              <a:gd name="connsiteX1" fmla="*/ 0 w 3175996"/>
              <a:gd name="connsiteY1" fmla="*/ 1490093 h 1490093"/>
              <a:gd name="connsiteX2" fmla="*/ 0 w 3175996"/>
              <a:gd name="connsiteY2" fmla="*/ 0 h 1490093"/>
              <a:gd name="connsiteX3" fmla="*/ 3175996 w 3175996"/>
              <a:gd name="connsiteY3" fmla="*/ 0 h 1490093"/>
            </a:gdLst>
            <a:ahLst/>
            <a:cxnLst>
              <a:cxn ang="0">
                <a:pos x="connsiteX0" y="connsiteY0"/>
              </a:cxn>
              <a:cxn ang="0">
                <a:pos x="connsiteX1" y="connsiteY1"/>
              </a:cxn>
              <a:cxn ang="0">
                <a:pos x="connsiteX2" y="connsiteY2"/>
              </a:cxn>
              <a:cxn ang="0">
                <a:pos x="connsiteX3" y="connsiteY3"/>
              </a:cxn>
            </a:cxnLst>
            <a:rect l="l" t="t" r="r" b="b"/>
            <a:pathLst>
              <a:path w="3175996" h="1490093">
                <a:moveTo>
                  <a:pt x="2485888" y="1490093"/>
                </a:moveTo>
                <a:lnTo>
                  <a:pt x="0" y="1490093"/>
                </a:lnTo>
                <a:lnTo>
                  <a:pt x="0" y="0"/>
                </a:lnTo>
                <a:lnTo>
                  <a:pt x="3175996" y="0"/>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73" name="Freeform: Shape 72">
            <a:extLst>
              <a:ext uri="{FF2B5EF4-FFF2-40B4-BE49-F238E27FC236}">
                <a16:creationId xmlns:a16="http://schemas.microsoft.com/office/drawing/2014/main" id="{8F1F5A56-E82B-4FD5-9025-B72896FFBB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367908"/>
            <a:ext cx="7174722" cy="1490093"/>
          </a:xfrm>
          <a:custGeom>
            <a:avLst/>
            <a:gdLst>
              <a:gd name="connsiteX0" fmla="*/ 0 w 9566296"/>
              <a:gd name="connsiteY0" fmla="*/ 0 h 1490093"/>
              <a:gd name="connsiteX1" fmla="*/ 405267 w 9566296"/>
              <a:gd name="connsiteY1" fmla="*/ 0 h 1490093"/>
              <a:gd name="connsiteX2" fmla="*/ 631857 w 9566296"/>
              <a:gd name="connsiteY2" fmla="*/ 0 h 1490093"/>
              <a:gd name="connsiteX3" fmla="*/ 2451761 w 9566296"/>
              <a:gd name="connsiteY3" fmla="*/ 0 h 1490093"/>
              <a:gd name="connsiteX4" fmla="*/ 2901880 w 9566296"/>
              <a:gd name="connsiteY4" fmla="*/ 0 h 1490093"/>
              <a:gd name="connsiteX5" fmla="*/ 3641106 w 9566296"/>
              <a:gd name="connsiteY5" fmla="*/ 0 h 1490093"/>
              <a:gd name="connsiteX6" fmla="*/ 9566296 w 9566296"/>
              <a:gd name="connsiteY6" fmla="*/ 0 h 1490093"/>
              <a:gd name="connsiteX7" fmla="*/ 8876188 w 9566296"/>
              <a:gd name="connsiteY7" fmla="*/ 1490093 h 1490093"/>
              <a:gd name="connsiteX8" fmla="*/ 631857 w 9566296"/>
              <a:gd name="connsiteY8" fmla="*/ 1490093 h 1490093"/>
              <a:gd name="connsiteX9" fmla="*/ 405267 w 9566296"/>
              <a:gd name="connsiteY9" fmla="*/ 1490093 h 1490093"/>
              <a:gd name="connsiteX10" fmla="*/ 0 w 9566296"/>
              <a:gd name="connsiteY10" fmla="*/ 1490093 h 14900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566296" h="1490093">
                <a:moveTo>
                  <a:pt x="0" y="0"/>
                </a:moveTo>
                <a:lnTo>
                  <a:pt x="405267" y="0"/>
                </a:lnTo>
                <a:lnTo>
                  <a:pt x="631857" y="0"/>
                </a:lnTo>
                <a:lnTo>
                  <a:pt x="2451761" y="0"/>
                </a:lnTo>
                <a:lnTo>
                  <a:pt x="2901880" y="0"/>
                </a:lnTo>
                <a:lnTo>
                  <a:pt x="3641106" y="0"/>
                </a:lnTo>
                <a:lnTo>
                  <a:pt x="9566296" y="0"/>
                </a:lnTo>
                <a:lnTo>
                  <a:pt x="8876188" y="1490093"/>
                </a:lnTo>
                <a:lnTo>
                  <a:pt x="631857" y="1490093"/>
                </a:lnTo>
                <a:lnTo>
                  <a:pt x="405267" y="1490093"/>
                </a:lnTo>
                <a:lnTo>
                  <a:pt x="0" y="1490093"/>
                </a:lnTo>
                <a:close/>
              </a:path>
            </a:pathLst>
          </a:custGeom>
          <a:solidFill>
            <a:schemeClr val="tx1">
              <a:lumMod val="65000"/>
              <a:lumOff val="35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2290" name="Rectangle 2"/>
          <p:cNvSpPr>
            <a:spLocks noGrp="1" noChangeArrowheads="1"/>
          </p:cNvSpPr>
          <p:nvPr>
            <p:ph type="title"/>
          </p:nvPr>
        </p:nvSpPr>
        <p:spPr>
          <a:xfrm>
            <a:off x="84083" y="5564788"/>
            <a:ext cx="6687406" cy="1096331"/>
          </a:xfrm>
        </p:spPr>
        <p:txBody>
          <a:bodyPr>
            <a:normAutofit/>
          </a:bodyPr>
          <a:lstStyle/>
          <a:p>
            <a:pPr eaLnBrk="1" hangingPunct="1">
              <a:lnSpc>
                <a:spcPct val="90000"/>
              </a:lnSpc>
            </a:pPr>
            <a:r>
              <a:rPr lang="en-US" sz="3400" b="1" dirty="0">
                <a:latin typeface="Candara" panose="020E0502030303020204" pitchFamily="34" charset="0"/>
              </a:rPr>
              <a:t>All these principles work together in the area of modesty</a:t>
            </a:r>
          </a:p>
        </p:txBody>
      </p:sp>
      <p:graphicFrame>
        <p:nvGraphicFramePr>
          <p:cNvPr id="2" name="Diagram 1"/>
          <p:cNvGraphicFramePr/>
          <p:nvPr>
            <p:extLst>
              <p:ext uri="{D42A27DB-BD31-4B8C-83A1-F6EECF244321}">
                <p14:modId xmlns:p14="http://schemas.microsoft.com/office/powerpoint/2010/main" val="3256003496"/>
              </p:ext>
            </p:extLst>
          </p:nvPr>
        </p:nvGraphicFramePr>
        <p:xfrm>
          <a:off x="628650" y="620647"/>
          <a:ext cx="7886700" cy="408097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01287521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themeOverride>
</file>

<file path=ppt/theme/themeOverride2.xml><?xml version="1.0" encoding="utf-8"?>
<a:themeOverride xmlns:a="http://schemas.openxmlformats.org/drawingml/2006/main">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themeOverride>
</file>

<file path=ppt/theme/themeOverride3.xml><?xml version="1.0" encoding="utf-8"?>
<a:themeOverride xmlns:a="http://schemas.openxmlformats.org/drawingml/2006/main">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themeOverride>
</file>

<file path=ppt/theme/themeOverride4.xml><?xml version="1.0" encoding="utf-8"?>
<a:themeOverride xmlns:a="http://schemas.openxmlformats.org/drawingml/2006/main">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themeOverride>
</file>

<file path=docProps/app.xml><?xml version="1.0" encoding="utf-8"?>
<Properties xmlns="http://schemas.openxmlformats.org/officeDocument/2006/extended-properties" xmlns:vt="http://schemas.openxmlformats.org/officeDocument/2006/docPropsVTypes">
  <TotalTime>129</TotalTime>
  <Words>2420</Words>
  <Application>Microsoft Office PowerPoint</Application>
  <PresentationFormat>On-screen Show (4:3)</PresentationFormat>
  <Paragraphs>153</Paragraphs>
  <Slides>24</Slides>
  <Notes>24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Arial</vt:lpstr>
      <vt:lpstr>Arial Narrow</vt:lpstr>
      <vt:lpstr>Calibri</vt:lpstr>
      <vt:lpstr>Candara</vt:lpstr>
      <vt:lpstr>Wingdings</vt:lpstr>
      <vt:lpstr>Default Design</vt:lpstr>
      <vt:lpstr>Immodest Attire</vt:lpstr>
      <vt:lpstr>PowerPoint Presentation</vt:lpstr>
      <vt:lpstr>PowerPoint Presentation</vt:lpstr>
      <vt:lpstr>Principles Pertaining To Our Attire and Appearance</vt:lpstr>
      <vt:lpstr>PowerPoint Presentation</vt:lpstr>
      <vt:lpstr>“Modest”</vt:lpstr>
      <vt:lpstr>“Shamefacedness” &amp; “Propriety”</vt:lpstr>
      <vt:lpstr>“Moderation” - “Sobriety”</vt:lpstr>
      <vt:lpstr>All these principles work together in the area of modesty</vt:lpstr>
      <vt:lpstr>Why Should I Be Concerned About the Way That I Dress?</vt:lpstr>
      <vt:lpstr>1. I Should Be Ashamed To Be Naked</vt:lpstr>
      <vt:lpstr>1. I Should Be Ashamed To Be Naked</vt:lpstr>
      <vt:lpstr>1. I Should Be Ashamed To Be Naked</vt:lpstr>
      <vt:lpstr>1. I Should Be Ashamed To Be Naked</vt:lpstr>
      <vt:lpstr>1. I Should Be Ashamed To Be Naked</vt:lpstr>
      <vt:lpstr>1. I Should Be Ashamed To Be Naked Because…</vt:lpstr>
      <vt:lpstr>1. I Should Be Ashamed To Be Naked Because…</vt:lpstr>
      <vt:lpstr>1. I Should Be Ashamed To Be Naked Because…</vt:lpstr>
      <vt:lpstr>1. I Should Be Ashamed To Be Naked</vt:lpstr>
      <vt:lpstr>2. I Don’t Want To Advertise Something About Myself That Is Not True</vt:lpstr>
      <vt:lpstr>3. I Don’t Want To Cause One To Stumble</vt:lpstr>
      <vt:lpstr>3. I Do Not Want To Cause One To Stumble</vt:lpstr>
      <vt:lpstr>Conclusion:      God Is Concerned About the Way I Dress</vt:lpstr>
      <vt:lpstr>“…what doeth hinder me to be baptized?” Acts 8:36</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Immodest Attire</dc:title>
  <dc:creator>Tommy McClure</dc:creator>
  <cp:lastModifiedBy>Tommy McClure</cp:lastModifiedBy>
  <cp:revision>25</cp:revision>
  <cp:lastPrinted>2019-04-14T15:01:44Z</cp:lastPrinted>
  <dcterms:created xsi:type="dcterms:W3CDTF">2019-04-13T23:27:40Z</dcterms:created>
  <dcterms:modified xsi:type="dcterms:W3CDTF">2019-04-15T14:53:06Z</dcterms:modified>
</cp:coreProperties>
</file>