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5" r:id="rId3"/>
    <p:sldId id="284" r:id="rId4"/>
    <p:sldId id="262" r:id="rId5"/>
    <p:sldId id="278" r:id="rId6"/>
    <p:sldId id="279" r:id="rId7"/>
    <p:sldId id="283" r:id="rId8"/>
    <p:sldId id="282" r:id="rId9"/>
    <p:sldId id="285" r:id="rId10"/>
    <p:sldId id="276" r:id="rId11"/>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6639" autoAdjust="0"/>
  </p:normalViewPr>
  <p:slideViewPr>
    <p:cSldViewPr>
      <p:cViewPr varScale="1">
        <p:scale>
          <a:sx n="64" d="100"/>
          <a:sy n="64" d="100"/>
        </p:scale>
        <p:origin x="2334"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28FCA9C-FF92-4024-BDEC-A6D3B663DC09}" type="datetimeFigureOut">
              <a:rPr lang="en-US"/>
              <a:t>4/8/2019</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2AB877-E7B1-4681-847E-D0918612832B}" type="datetimeFigureOut">
              <a:rPr lang="en-US"/>
              <a:t>4/8/2019</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lesson based on sermon by Stan Cox.</a:t>
            </a:r>
          </a:p>
        </p:txBody>
      </p:sp>
      <p:sp>
        <p:nvSpPr>
          <p:cNvPr id="4" name="Slide Number Placeholder 3"/>
          <p:cNvSpPr>
            <a:spLocks noGrp="1"/>
          </p:cNvSpPr>
          <p:nvPr>
            <p:ph type="sldNum" sz="quarter" idx="5"/>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251468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50FB146-9B47-433E-99CD-C88F1D69FFF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100" b="1" dirty="0"/>
              <a:t>2 Cor. 5:10 </a:t>
            </a:r>
            <a:r>
              <a:rPr lang="en-US" altLang="en-US" sz="1100" i="1" dirty="0"/>
              <a:t>- 10 For we must all appear before the judgment seat of Christ; that every one may receive the things done in his body, according to that he hath done, whether it be good or bad. 11 Knowing therefore the terror of the Lord, we persuade men; but we are made manifest unto God; and I trust also are made manifest in your consciences.</a:t>
            </a:r>
          </a:p>
          <a:p>
            <a:pPr>
              <a:defRPr/>
            </a:pPr>
            <a:r>
              <a:rPr lang="en-US" altLang="en-US" sz="1100" i="1" dirty="0"/>
              <a:t>Rom. 10:17 - So then faith cometh by hearing, and hearing by the word of God.</a:t>
            </a:r>
          </a:p>
          <a:p>
            <a:pPr>
              <a:defRPr/>
            </a:pPr>
            <a:r>
              <a:rPr lang="en-US" altLang="en-US" sz="1100" b="1" dirty="0"/>
              <a:t>Jn. 8:34 </a:t>
            </a:r>
            <a:r>
              <a:rPr lang="en-US" altLang="en-US" sz="1100" dirty="0"/>
              <a:t>-  </a:t>
            </a:r>
            <a:r>
              <a:rPr lang="en-US" altLang="en-US" sz="1100" i="1" dirty="0"/>
              <a:t>I said therefore unto you, that ye shall die in your sins: for if ye believe not that I am he, ye shall die in your sins.</a:t>
            </a:r>
          </a:p>
          <a:p>
            <a:pPr>
              <a:defRPr/>
            </a:pPr>
            <a:r>
              <a:rPr lang="en-US" altLang="en-US" sz="1100" b="1" dirty="0"/>
              <a:t>Acts. 17:30-31 </a:t>
            </a:r>
            <a:r>
              <a:rPr lang="en-US" altLang="en-US" sz="1100" dirty="0"/>
              <a:t>- </a:t>
            </a:r>
            <a:r>
              <a:rPr lang="en-US" altLang="en-US" sz="1100" i="1" dirty="0"/>
              <a:t>And the times of this ignorance God winked at; but now </a:t>
            </a:r>
            <a:r>
              <a:rPr lang="en-US" altLang="en-US" sz="1100" i="1" dirty="0" err="1"/>
              <a:t>commandeth</a:t>
            </a:r>
            <a:r>
              <a:rPr lang="en-US" altLang="en-US" sz="1100" i="1"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100" b="1" dirty="0"/>
              <a:t>Matt. - 10:34 </a:t>
            </a:r>
            <a:r>
              <a:rPr lang="en-US" altLang="en-US" sz="1100" dirty="0"/>
              <a:t>- </a:t>
            </a:r>
            <a:r>
              <a:rPr lang="en-US" altLang="en-US" sz="1100" b="0" i="1" dirty="0"/>
              <a:t>Whosoever therefore shall confess me before men, him will I confess also before my Father which is in heaven.</a:t>
            </a:r>
          </a:p>
          <a:p>
            <a:pPr>
              <a:defRPr/>
            </a:pPr>
            <a:r>
              <a:rPr lang="en-US" altLang="en-US" sz="1100" b="1" dirty="0"/>
              <a:t>Acts. 2:38 </a:t>
            </a:r>
            <a:r>
              <a:rPr lang="en-US" altLang="en-US" sz="1100" dirty="0"/>
              <a:t>- </a:t>
            </a:r>
            <a:r>
              <a:rPr lang="en-US" altLang="en-US" sz="1100" i="1" dirty="0"/>
              <a:t>Then Peter said unto them, Repent, and be baptized every one of you in the name of Jesus Christ for the remission of sins, and ye shall receive the gift of the Holy Ghost.</a:t>
            </a:r>
          </a:p>
          <a:p>
            <a:pPr>
              <a:defRPr/>
            </a:pPr>
            <a:r>
              <a:rPr lang="en-US" altLang="en-US" sz="1100" b="1" dirty="0"/>
              <a:t>Acts 22:16 </a:t>
            </a:r>
            <a:r>
              <a:rPr lang="en-US" altLang="en-US" sz="1100" dirty="0"/>
              <a:t>- </a:t>
            </a:r>
            <a:r>
              <a:rPr lang="en-US" altLang="en-US" sz="1100" i="1" dirty="0"/>
              <a:t>And now why </a:t>
            </a:r>
            <a:r>
              <a:rPr lang="en-US" altLang="en-US" sz="1100" i="1" dirty="0" err="1"/>
              <a:t>tarriest</a:t>
            </a:r>
            <a:r>
              <a:rPr lang="en-US" altLang="en-US" sz="1100" i="1" dirty="0"/>
              <a:t> thou? arise, and be baptized, and wash away thy sins, calling on the name of the Lord. </a:t>
            </a:r>
          </a:p>
          <a:p>
            <a:pPr>
              <a:defRPr/>
            </a:pPr>
            <a:r>
              <a:rPr lang="en-US" altLang="en-US" sz="1100" b="1" dirty="0"/>
              <a:t>Rev. 2:10 </a:t>
            </a:r>
            <a:r>
              <a:rPr lang="en-US" altLang="en-US" sz="1100" dirty="0"/>
              <a:t>- </a:t>
            </a:r>
            <a:r>
              <a:rPr lang="en-US" altLang="en-US" sz="1100" i="1" dirty="0"/>
              <a:t>Fear none of those things which thou shalt suffer: behold, the devil shall cast some of you into prison, that ye may be tried; and ye shall have tribulation ten days: </a:t>
            </a:r>
            <a:r>
              <a:rPr lang="en-US" altLang="en-US" sz="1100" b="1" i="1" dirty="0"/>
              <a:t>be thou faithful unto death, and I will give thee a crown of life.</a:t>
            </a:r>
          </a:p>
        </p:txBody>
      </p:sp>
      <p:sp>
        <p:nvSpPr>
          <p:cNvPr id="32772" name="Slide Number Placeholder 3">
            <a:extLst>
              <a:ext uri="{FF2B5EF4-FFF2-40B4-BE49-F238E27FC236}">
                <a16:creationId xmlns:a16="http://schemas.microsoft.com/office/drawing/2014/main" id="{5508C4F9-A558-4006-B8F5-08C71E5F9A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5372" indent="-302066">
              <a:defRPr>
                <a:solidFill>
                  <a:schemeClr val="tx1"/>
                </a:solidFill>
                <a:latin typeface="Arial" panose="020B0604020202020204" pitchFamily="34" charset="0"/>
              </a:defRPr>
            </a:lvl2pPr>
            <a:lvl3pPr marL="1208265" indent="-241653">
              <a:defRPr>
                <a:solidFill>
                  <a:schemeClr val="tx1"/>
                </a:solidFill>
                <a:latin typeface="Arial" panose="020B0604020202020204" pitchFamily="34" charset="0"/>
              </a:defRPr>
            </a:lvl3pPr>
            <a:lvl4pPr marL="1691571" indent="-241653">
              <a:defRPr>
                <a:solidFill>
                  <a:schemeClr val="tx1"/>
                </a:solidFill>
                <a:latin typeface="Arial" panose="020B0604020202020204" pitchFamily="34" charset="0"/>
              </a:defRPr>
            </a:lvl4pPr>
            <a:lvl5pPr marL="2174878" indent="-241653">
              <a:defRPr>
                <a:solidFill>
                  <a:schemeClr val="tx1"/>
                </a:solidFill>
                <a:latin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defRPr>
            </a:lvl9pPr>
          </a:lstStyle>
          <a:p>
            <a:fld id="{0AE3EC85-A2C1-44C8-8416-CA96464C77BF}"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267253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24:12-19 -  </a:t>
            </a:r>
            <a:r>
              <a:rPr lang="en-US" b="0" i="1" dirty="0"/>
              <a:t>And they </a:t>
            </a:r>
            <a:r>
              <a:rPr lang="en-US" b="1" i="1" dirty="0"/>
              <a:t>neither found me in the temple disputing with any man, neither raising up the people, </a:t>
            </a:r>
            <a:r>
              <a:rPr lang="en-US" b="0" i="1" dirty="0"/>
              <a:t>neither in the synagogues, nor in the city: 13 </a:t>
            </a:r>
            <a:r>
              <a:rPr lang="en-US" b="1" i="1" dirty="0"/>
              <a:t>Neither can they prove the things whereof they now accuse me. </a:t>
            </a:r>
            <a:r>
              <a:rPr lang="en-US" b="0" i="1" dirty="0"/>
              <a:t>14 But this I confess unto thee, that after the way which they call heresy, so worship I the God of my fathers, believing all things which are written in the law and in the prophets: 15 And have hope toward God, which they themselves also allow, that there shall be a resurrection of the dead, both of the just and unjust. 16 And herein do I exercise myself, to have always a conscience void of offence toward God, and toward men. 17 Now after many years I came to bring alms to my nation, and offerings. 18  Whereupon certain Jews from Asia found me purified in the temple, </a:t>
            </a:r>
            <a:r>
              <a:rPr lang="en-US" b="1" i="1" dirty="0"/>
              <a:t>neither with multitude, nor with tumult. 19 Who ought to have been here before thee, and object, if they had ought against me.</a:t>
            </a:r>
          </a:p>
          <a:p>
            <a:r>
              <a:rPr lang="en-US" b="1" dirty="0"/>
              <a:t>Acts 24:24-27 </a:t>
            </a:r>
            <a:r>
              <a:rPr lang="en-US" b="0" i="1" dirty="0"/>
              <a:t>- 24 And after certain days, when Felix came with his wife Drusilla, which was a Jewess, he sent for Paul, and heard him concerning the faith in Christ. 25 </a:t>
            </a:r>
            <a:r>
              <a:rPr lang="en-US" b="1" i="1" dirty="0"/>
              <a:t>And as he reasoned of righteousness, temperance, and judgment to come</a:t>
            </a:r>
            <a:r>
              <a:rPr lang="en-US" b="0" i="1" dirty="0"/>
              <a:t>, </a:t>
            </a:r>
            <a:r>
              <a:rPr lang="en-US" b="1" i="1" dirty="0"/>
              <a:t>Felix trembled,</a:t>
            </a:r>
            <a:r>
              <a:rPr lang="en-US" b="0" i="1" dirty="0"/>
              <a:t> and answered, Go thy way for this time; when I have a convenient season, I will call for thee. 26 He hoped also that money should have been given him of Paul, that he might loose him: wherefore he sent for him the oftener, and communed with him. 27 But after two years Porcius Festus came into Felix' room: and Felix, willing to shew the Jews a pleasure, left Paul bound.</a:t>
            </a:r>
            <a:endParaRPr lang="en-US" i="1" dirty="0"/>
          </a:p>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3478598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pPr marL="26106" lvl="0" indent="0">
              <a:buFont typeface="Arial" panose="020B0604020202020204" pitchFamily="34" charset="0"/>
              <a:buNone/>
            </a:pPr>
            <a:r>
              <a:rPr lang="en-US" sz="1300" b="1" dirty="0">
                <a:solidFill>
                  <a:schemeClr val="tx1"/>
                </a:solidFill>
              </a:rPr>
              <a:t>Acts 20:20 </a:t>
            </a:r>
            <a:r>
              <a:rPr lang="en-US" sz="1300" dirty="0">
                <a:solidFill>
                  <a:schemeClr val="tx1"/>
                </a:solidFill>
              </a:rPr>
              <a:t>- </a:t>
            </a:r>
            <a:r>
              <a:rPr lang="en-US" sz="1300" i="1" dirty="0">
                <a:solidFill>
                  <a:schemeClr val="tx1"/>
                </a:solidFill>
              </a:rPr>
              <a:t>And how I kept back nothing that was profitable unto you, but have shewed you, and have taught you </a:t>
            </a:r>
            <a:r>
              <a:rPr lang="en-US" sz="1300" i="1" dirty="0" err="1">
                <a:solidFill>
                  <a:schemeClr val="tx1"/>
                </a:solidFill>
              </a:rPr>
              <a:t>publickly</a:t>
            </a:r>
            <a:r>
              <a:rPr lang="en-US" sz="1300" i="1" dirty="0">
                <a:solidFill>
                  <a:schemeClr val="tx1"/>
                </a:solidFill>
              </a:rPr>
              <a:t>, and from house to </a:t>
            </a:r>
            <a:r>
              <a:rPr lang="en-US" sz="1300" dirty="0">
                <a:solidFill>
                  <a:schemeClr val="tx1"/>
                </a:solidFill>
              </a:rPr>
              <a:t>house</a:t>
            </a:r>
          </a:p>
          <a:p>
            <a:pPr marL="26106" lvl="0" indent="0">
              <a:buFont typeface="Arial" panose="020B0604020202020204" pitchFamily="34" charset="0"/>
              <a:buNone/>
            </a:pPr>
            <a:r>
              <a:rPr lang="en-US" sz="1300" b="1" dirty="0">
                <a:solidFill>
                  <a:schemeClr val="tx1"/>
                </a:solidFill>
              </a:rPr>
              <a:t>Acts 20:26-27 </a:t>
            </a:r>
            <a:r>
              <a:rPr lang="en-US" sz="1300" dirty="0">
                <a:solidFill>
                  <a:schemeClr val="tx1"/>
                </a:solidFill>
              </a:rPr>
              <a:t>-  </a:t>
            </a:r>
            <a:r>
              <a:rPr lang="en-US" sz="1300" i="1" dirty="0">
                <a:solidFill>
                  <a:schemeClr val="tx1"/>
                </a:solidFill>
              </a:rPr>
              <a:t>Wherefore I take you to record this day, that I am pure from the blood of all men. 27 For I have not shunned to declare unto you all the counsel of God.</a:t>
            </a:r>
          </a:p>
          <a:p>
            <a:pPr marL="26106" lvl="0" indent="0">
              <a:buFont typeface="Arial" panose="020B0604020202020204" pitchFamily="34" charset="0"/>
              <a:buNone/>
            </a:pPr>
            <a:r>
              <a:rPr lang="en-US" sz="1300" b="1" dirty="0">
                <a:solidFill>
                  <a:schemeClr val="tx1"/>
                </a:solidFill>
              </a:rPr>
              <a:t>Gal. 1:10 </a:t>
            </a:r>
            <a:r>
              <a:rPr lang="en-US" sz="1300" i="1" dirty="0">
                <a:solidFill>
                  <a:schemeClr val="tx1"/>
                </a:solidFill>
              </a:rPr>
              <a:t>-  For do I now persuade men, or God? or do I seek to please men? for if I yet pleased men, I should not be the servant of Christ. </a:t>
            </a:r>
          </a:p>
          <a:p>
            <a:r>
              <a:rPr lang="en-US" sz="1300" b="1" dirty="0">
                <a:solidFill>
                  <a:schemeClr val="tx1"/>
                </a:solidFill>
              </a:rPr>
              <a:t>Acts 2:36-37 -  </a:t>
            </a:r>
            <a:r>
              <a:rPr lang="en-US" i="1" dirty="0"/>
              <a:t>Therefore let all the house of Israel know assuredly that God has made this Jesus, whom you crucified, both Lord and Christ. </a:t>
            </a:r>
            <a:r>
              <a:rPr lang="en-US" i="1" baseline="30000" dirty="0"/>
              <a:t>37</a:t>
            </a:r>
            <a:r>
              <a:rPr lang="en-US" i="1" dirty="0"/>
              <a:t> Now when they heard this, they were cut to the heart, and said to Peter and the rest of the apostles, </a:t>
            </a:r>
          </a:p>
          <a:p>
            <a:r>
              <a:rPr lang="en-US" b="1" i="0" dirty="0"/>
              <a:t>Rom. 3:10 - </a:t>
            </a:r>
            <a:r>
              <a:rPr lang="en-US" b="0" i="1" dirty="0"/>
              <a:t>As it is written, There is none righteous, no, not one</a:t>
            </a:r>
          </a:p>
          <a:p>
            <a:r>
              <a:rPr lang="en-US" b="1" i="0" dirty="0"/>
              <a:t>Rom. 3:23 - </a:t>
            </a:r>
            <a:r>
              <a:rPr lang="en-US" i="1" dirty="0"/>
              <a:t>for all have sinned and fall short of the glory of God</a:t>
            </a:r>
          </a:p>
          <a:p>
            <a:r>
              <a:rPr lang="en-US" b="1" i="0" dirty="0"/>
              <a:t>Rom. 6:23 - </a:t>
            </a:r>
            <a:r>
              <a:rPr lang="en-US" i="1" dirty="0"/>
              <a:t>For the wages of sin is death…</a:t>
            </a:r>
          </a:p>
          <a:p>
            <a:r>
              <a:rPr lang="en-US" b="1" dirty="0"/>
              <a:t>Isa. 59.1-2 </a:t>
            </a:r>
            <a:r>
              <a:rPr lang="en-US" b="0" i="1" dirty="0"/>
              <a:t>- Behold, the LORD'S hand is not shortened, that it cannot save; neither his ear heavy, that it cannot hear: 2 But your iniquities have separated between you and your God, and your sins have hid his face from you, that he will not hear. </a:t>
            </a:r>
          </a:p>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413679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Psa. 119:172 - </a:t>
            </a:r>
            <a:r>
              <a:rPr lang="en-US" b="0" i="1" dirty="0"/>
              <a:t>My tongue shall speak of Your word, for all Your commandments are righteousness.</a:t>
            </a:r>
          </a:p>
          <a:p>
            <a:r>
              <a:rPr lang="en-US" b="1" i="0" dirty="0"/>
              <a:t>1 Cor. 6:9-10 - </a:t>
            </a:r>
            <a:r>
              <a:rPr lang="en-US" b="0" i="1" dirty="0"/>
              <a:t>Do you not know that the unrighteous will not inherit the kingdom of God? Do not be deceived. Neither fornicators, nor idolaters, nor adulterers, nor homosexuals, nor sodomites,</a:t>
            </a:r>
            <a:r>
              <a:rPr lang="en-US" b="0" i="1" baseline="30000" dirty="0"/>
              <a:t> 10</a:t>
            </a:r>
            <a:r>
              <a:rPr lang="en-US" b="0" i="1" dirty="0"/>
              <a:t> nor thieves, nor covetous, nor drunkards, nor revilers, nor extortioners will inherit the kingdom of God.</a:t>
            </a:r>
          </a:p>
          <a:p>
            <a:r>
              <a:rPr lang="en-US" b="1" i="0" dirty="0"/>
              <a:t>Eph. 5:1-8 - READ</a:t>
            </a:r>
          </a:p>
          <a:p>
            <a:r>
              <a:rPr lang="en-US" b="1" i="0" dirty="0"/>
              <a:t>Lk. 13:3 - </a:t>
            </a:r>
            <a:r>
              <a:rPr lang="en-US" b="0" i="1" dirty="0"/>
              <a:t>I tell you, no; but unless you repent you will all likewise perish.</a:t>
            </a:r>
          </a:p>
          <a:p>
            <a:r>
              <a:rPr lang="en-US" b="1" i="0" dirty="0"/>
              <a:t>Acts 3:19 -  </a:t>
            </a:r>
            <a:r>
              <a:rPr lang="en-US" b="0" i="1" dirty="0"/>
              <a:t>Repent ye therefore, and be converted, that your sins may be blotted out, when the times of refreshing shall come from the presence of the Lord;</a:t>
            </a:r>
          </a:p>
          <a:p>
            <a:endParaRPr lang="en-US" b="0" i="0" dirty="0"/>
          </a:p>
        </p:txBody>
      </p:sp>
      <p:sp>
        <p:nvSpPr>
          <p:cNvPr id="4" name="Slide Number Placeholder 3"/>
          <p:cNvSpPr>
            <a:spLocks noGrp="1"/>
          </p:cNvSpPr>
          <p:nvPr>
            <p:ph type="sldNum" sz="quarter" idx="5"/>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1483979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Rom. 1:24-32 </a:t>
            </a:r>
            <a:r>
              <a:rPr lang="en-US" b="0" i="1" dirty="0"/>
              <a:t>-  Wherefore God also gave them up to uncleanness through the lusts of their own hearts, to </a:t>
            </a:r>
            <a:r>
              <a:rPr lang="en-US" b="0" i="1" dirty="0" err="1"/>
              <a:t>dishonour</a:t>
            </a:r>
            <a:r>
              <a:rPr lang="en-US" b="0" i="1" dirty="0"/>
              <a:t> their own bodies between themselves: 25 Who changed the truth of God into a lie, and worshipped and served the creature more than the Creator, who is blessed for ever. Amen.  26 For this cause God gave them up unto vile affections: for even their women did change the natural use into that which is against nature: 27 And likewise also the men, leaving the natural use of the woman, burned in their lust one toward another; men with men working that which is unseemly, and receiving in themselves that recompence of their error which was meet. 28 And even as they did not like to retain God in their knowledge, God gave them over to a reprobate mind, to do those things which are not convenient; 29 Being filled with all unrighteousness, fornication, wickedness, covetousness, maliciousness; full of envy, murder, debate, deceit, malignity; whisperers, 30 Backbiters, haters of God, despiteful, proud, boasters, inventors of evil things, disobedient to parents, 31 Without understanding, </a:t>
            </a:r>
            <a:r>
              <a:rPr lang="en-US" b="0" i="1" dirty="0" err="1"/>
              <a:t>covenantbreakers</a:t>
            </a:r>
            <a:r>
              <a:rPr lang="en-US" b="0" i="1" dirty="0"/>
              <a:t>, without natural affection, implacable, unmerciful: 32 Who knowing the judgment of God, that they which commit such things are worthy of death, not only do the same, but have pleasure in them that do them. </a:t>
            </a:r>
          </a:p>
          <a:p>
            <a:r>
              <a:rPr lang="en-US" b="1" i="0" dirty="0"/>
              <a:t>2 Cor. 10:4-5 - </a:t>
            </a:r>
            <a:r>
              <a:rPr lang="en-US" i="1" dirty="0"/>
              <a:t>For the weapons of our warfare are not carnal but mighty in God for pulling down strongholds, 5 casting down arguments and every high thing that exalts itself against the knowledge of God, </a:t>
            </a:r>
            <a:r>
              <a:rPr lang="en-US" b="1" i="1" dirty="0"/>
              <a:t>bringing every thought into captivity to the obedience of Christ</a:t>
            </a:r>
            <a:r>
              <a:rPr lang="en-US" i="1" dirty="0"/>
              <a:t>.</a:t>
            </a:r>
          </a:p>
          <a:p>
            <a:r>
              <a:rPr lang="en-US" b="1" i="0" dirty="0"/>
              <a:t>1 Cor. 9:24-27 - </a:t>
            </a:r>
            <a:r>
              <a:rPr lang="en-US" b="0" i="1" dirty="0"/>
              <a:t>Know ye not that they which run in a race run all, but one </a:t>
            </a:r>
            <a:r>
              <a:rPr lang="en-US" b="0" i="1" dirty="0" err="1"/>
              <a:t>receiveth</a:t>
            </a:r>
            <a:r>
              <a:rPr lang="en-US" b="0" i="1" dirty="0"/>
              <a:t> the prize? So run, that ye may obtain. 25 And every man that </a:t>
            </a:r>
            <a:r>
              <a:rPr lang="en-US" b="0" i="1" dirty="0" err="1"/>
              <a:t>striveth</a:t>
            </a:r>
            <a:r>
              <a:rPr lang="en-US" b="0" i="1" dirty="0"/>
              <a:t> for the mastery is temperate in all things. Now they do it to obtain a corruptible crown; but we an incorruptible. 26 I therefore so run, not as uncertainly; so fight I, not as one that </a:t>
            </a:r>
            <a:r>
              <a:rPr lang="en-US" b="0" i="1" dirty="0" err="1"/>
              <a:t>beateth</a:t>
            </a:r>
            <a:r>
              <a:rPr lang="en-US" b="0" i="1" dirty="0"/>
              <a:t> the air: 27 </a:t>
            </a:r>
            <a:r>
              <a:rPr lang="en-US" b="1" i="1" dirty="0"/>
              <a:t>But I keep under my body, and bring it into subjection: lest that by any means, when I have preached to others, I myself should be a castaway</a:t>
            </a:r>
            <a:r>
              <a:rPr lang="en-US" b="0" i="1" dirty="0"/>
              <a:t>.</a:t>
            </a:r>
          </a:p>
          <a:p>
            <a:endParaRPr lang="en-US" b="0" i="1" dirty="0"/>
          </a:p>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3939718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66612">
              <a:buFont typeface="Arial" panose="020B0604020202020204" pitchFamily="34" charset="0"/>
              <a:buNone/>
              <a:defRPr/>
            </a:pPr>
            <a:r>
              <a:rPr lang="en-US" b="1" i="0" dirty="0"/>
              <a:t>Heb. 9:27 </a:t>
            </a:r>
            <a:r>
              <a:rPr lang="en-US" b="1" i="1" dirty="0"/>
              <a:t>- </a:t>
            </a:r>
            <a:r>
              <a:rPr lang="en-US" i="1" dirty="0"/>
              <a:t>And as it is appointed for men to die once, but after this the judgment.</a:t>
            </a:r>
            <a:endParaRPr lang="en-US" b="1" i="1" dirty="0"/>
          </a:p>
          <a:p>
            <a:pPr marL="0" indent="0" defTabSz="966612">
              <a:buFont typeface="Arial" panose="020B0604020202020204" pitchFamily="34" charset="0"/>
              <a:buNone/>
              <a:defRPr/>
            </a:pPr>
            <a:r>
              <a:rPr lang="en-US" b="1" i="0" dirty="0"/>
              <a:t>Rom. 14:12 - </a:t>
            </a:r>
            <a:r>
              <a:rPr lang="en-US" b="0" i="1" dirty="0"/>
              <a:t>So then every one of us shall give account of himself to Go</a:t>
            </a:r>
            <a:r>
              <a:rPr lang="en-US" b="0" i="0" dirty="0"/>
              <a:t>d.</a:t>
            </a:r>
          </a:p>
          <a:p>
            <a:pPr marL="0" indent="0" defTabSz="966612">
              <a:buFont typeface="Arial" panose="020B0604020202020204" pitchFamily="34" charset="0"/>
              <a:buNone/>
              <a:defRPr/>
            </a:pPr>
            <a:r>
              <a:rPr lang="en-US" b="1" i="0" dirty="0"/>
              <a:t>2 Cor. 5:10-11 - </a:t>
            </a:r>
            <a:r>
              <a:rPr lang="en-US" b="0" i="1" dirty="0"/>
              <a:t>For we must all appear before the judgment seat of Christ; that every one may receive the things done in his body, according to that he hath done, whether it be good or bad. </a:t>
            </a:r>
            <a:r>
              <a:rPr lang="en-US" b="1" i="1" dirty="0"/>
              <a:t>11 Knowing therefore the terror of the Lord</a:t>
            </a:r>
            <a:r>
              <a:rPr lang="en-US" b="0" i="1" dirty="0"/>
              <a:t>, we persuade men; but we are made manifest unto God; and I trust also are made manifest in your consciences.</a:t>
            </a:r>
          </a:p>
          <a:p>
            <a:pPr marL="0" indent="0" defTabSz="966612">
              <a:buFont typeface="Arial" panose="020B0604020202020204" pitchFamily="34" charset="0"/>
              <a:buNone/>
              <a:defRPr/>
            </a:pPr>
            <a:r>
              <a:rPr lang="en-US" b="1" i="0" dirty="0"/>
              <a:t>Jn. 12:48 </a:t>
            </a:r>
            <a:r>
              <a:rPr lang="en-US" b="0" i="1" dirty="0"/>
              <a:t>- He that </a:t>
            </a:r>
            <a:r>
              <a:rPr lang="en-US" b="0" i="1" dirty="0" err="1"/>
              <a:t>rejecteth</a:t>
            </a:r>
            <a:r>
              <a:rPr lang="en-US" b="0" i="1" dirty="0"/>
              <a:t> me, and </a:t>
            </a:r>
            <a:r>
              <a:rPr lang="en-US" b="0" i="1" dirty="0" err="1"/>
              <a:t>receiveth</a:t>
            </a:r>
            <a:r>
              <a:rPr lang="en-US" b="0" i="1" dirty="0"/>
              <a:t> not my words, hath one that </a:t>
            </a:r>
            <a:r>
              <a:rPr lang="en-US" b="0" i="1" dirty="0" err="1"/>
              <a:t>judgeth</a:t>
            </a:r>
            <a:r>
              <a:rPr lang="en-US" b="0" i="1" dirty="0"/>
              <a:t> him: the word that I have spoken, the same shall judge him in the last day.</a:t>
            </a:r>
          </a:p>
          <a:p>
            <a:pPr marL="0" indent="0" defTabSz="966612">
              <a:buFont typeface="Arial" panose="020B0604020202020204" pitchFamily="34" charset="0"/>
              <a:buNone/>
              <a:defRPr/>
            </a:pPr>
            <a:r>
              <a:rPr lang="en-US" b="1" i="0" dirty="0"/>
              <a:t>Acts 17:30-31 </a:t>
            </a:r>
            <a:r>
              <a:rPr lang="en-US" b="0" i="0" dirty="0"/>
              <a:t>- And the times of this ignorance God winked at; but now </a:t>
            </a:r>
            <a:r>
              <a:rPr lang="en-US" b="0" i="0" dirty="0" err="1"/>
              <a:t>commandeth</a:t>
            </a:r>
            <a:r>
              <a:rPr lang="en-US" b="0" i="0" dirty="0"/>
              <a:t> all men every where to repent: 31 Because he hath appointed a day, in the which he will judge the world in righteousness by that man whom he hath ordained; whereof he hath given assurance unto all men, in that he hath raised him from the dead. </a:t>
            </a:r>
          </a:p>
          <a:p>
            <a:pPr defTabSz="966612">
              <a:defRPr/>
            </a:pPr>
            <a:r>
              <a:rPr lang="en-US" b="1" i="0" dirty="0"/>
              <a:t>Rev. 21:8 - </a:t>
            </a:r>
            <a:r>
              <a:rPr lang="en-US" b="0" i="1" dirty="0"/>
              <a:t>“But the cowardly, unbelieving, abominable, murderers, sexually immoral, sorcerers, idolaters, and all liars shall have their part in the lake which burns with fire and brimstone, which is the second death.”</a:t>
            </a:r>
            <a:endParaRPr lang="en-US" sz="1300" i="1" dirty="0">
              <a:solidFill>
                <a:schemeClr val="tx1"/>
              </a:solidFill>
            </a:endParaRPr>
          </a:p>
          <a:p>
            <a:endParaRPr lang="en-US" b="1" i="0" dirty="0"/>
          </a:p>
        </p:txBody>
      </p:sp>
      <p:sp>
        <p:nvSpPr>
          <p:cNvPr id="4" name="Slide Number Placeholder 3"/>
          <p:cNvSpPr>
            <a:spLocks noGrp="1"/>
          </p:cNvSpPr>
          <p:nvPr>
            <p:ph type="sldNum" sz="quarter" idx="5"/>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929686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solidFill>
                  <a:schemeClr val="tx1"/>
                </a:solidFill>
              </a:rPr>
              <a:t>Acts 8:18-24 - </a:t>
            </a:r>
            <a:r>
              <a:rPr lang="en-US" sz="1300" i="1" dirty="0">
                <a:solidFill>
                  <a:schemeClr val="tx1"/>
                </a:solidFill>
              </a:rPr>
              <a:t>And when Simon saw that through laying on of the apostles' hands the Holy Ghost was given, he offered them money, 19 Saying, Give me also this power, that on whomsoever I lay hands, he may receive the Holy Ghost. 20 But Peter said unto him, Thy money perish with thee, because thou hast thought that the gift of God may be purchased with money. 21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 24 Then answered Simon, and said, Pray ye to the Lord for me, that none of these things which ye have spoken come upon me.</a:t>
            </a:r>
            <a:endParaRPr lang="en-US" b="0" i="1" dirty="0"/>
          </a:p>
          <a:p>
            <a:r>
              <a:rPr lang="en-US" sz="1300" b="1" dirty="0">
                <a:solidFill>
                  <a:schemeClr val="tx1"/>
                </a:solidFill>
              </a:rPr>
              <a:t>Acts 24:26-27 - </a:t>
            </a:r>
            <a:r>
              <a:rPr lang="en-US" sz="1300" i="1" dirty="0">
                <a:solidFill>
                  <a:schemeClr val="tx1"/>
                </a:solidFill>
              </a:rPr>
              <a:t>He hoped also that money should have been given him of Paul, that he might loose him: wherefore he sent for him the oftener, and communed with him. 27 But after two years Porcius Festus came into Felix' room: and Felix, willing to shew the Jews a pleasure, left Paul bound. </a:t>
            </a:r>
            <a:r>
              <a:rPr lang="en-US" sz="1300" b="1" dirty="0">
                <a:solidFill>
                  <a:schemeClr val="tx1"/>
                </a:solidFill>
              </a:rPr>
              <a:t>Felix was of such low character he could be bought off. Paul, gave Felix what money could not buy, the pearl of great price - Ma. Felix did not receive the word with gladness. </a:t>
            </a:r>
            <a:endParaRPr lang="en-US" b="1" i="0" dirty="0"/>
          </a:p>
          <a:p>
            <a:endParaRPr lang="en-US" b="1" i="0" dirty="0"/>
          </a:p>
        </p:txBody>
      </p:sp>
      <p:sp>
        <p:nvSpPr>
          <p:cNvPr id="4" name="Slide Number Placeholder 3"/>
          <p:cNvSpPr>
            <a:spLocks noGrp="1"/>
          </p:cNvSpPr>
          <p:nvPr>
            <p:ph type="sldNum" sz="quarter" idx="5"/>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3674414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p>
        </p:txBody>
      </p:sp>
      <p:sp>
        <p:nvSpPr>
          <p:cNvPr id="4" name="Slide Number Placeholder 3"/>
          <p:cNvSpPr>
            <a:spLocks noGrp="1"/>
          </p:cNvSpPr>
          <p:nvPr>
            <p:ph type="sldNum" sz="quarter" idx="5"/>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2611458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4/8/2019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4/8/2019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4/8/2019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4/8/2019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4/8/2019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a:t>4/8/2019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a:t>4/8/2019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4/8/2019</a:t>
            </a:fld>
            <a:endParaRPr/>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4/8/2019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4/8/2019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4/8/2019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a:latin typeface="Candara" panose="020E0502030303020204" pitchFamily="34" charset="0"/>
              </a:rPr>
              <a:t>The trembling of </a:t>
            </a:r>
            <a:r>
              <a:rPr lang="en-US" sz="6000" b="1" dirty="0" err="1">
                <a:latin typeface="Candara" panose="020E0502030303020204" pitchFamily="34" charset="0"/>
              </a:rPr>
              <a:t>felix</a:t>
            </a:r>
            <a:endParaRPr lang="en-US" sz="6000" b="1" dirty="0">
              <a:latin typeface="Candara" panose="020E0502030303020204" pitchFamily="34" charset="0"/>
            </a:endParaRPr>
          </a:p>
        </p:txBody>
      </p:sp>
      <p:sp>
        <p:nvSpPr>
          <p:cNvPr id="3" name="Subtitle 2"/>
          <p:cNvSpPr>
            <a:spLocks noGrp="1"/>
          </p:cNvSpPr>
          <p:nvPr>
            <p:ph type="subTitle" idx="1"/>
          </p:nvPr>
        </p:nvSpPr>
        <p:spPr/>
        <p:txBody>
          <a:bodyPr>
            <a:normAutofit/>
          </a:bodyPr>
          <a:lstStyle/>
          <a:p>
            <a:r>
              <a:rPr lang="en-US" sz="2800" dirty="0"/>
              <a:t>Acts 24:24-27</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446212" y="1600200"/>
            <a:ext cx="9220200" cy="5121275"/>
          </a:xfrm>
        </p:spPr>
        <p:txBody>
          <a:bodyPr>
            <a:normAutofit fontScale="92500" lnSpcReduction="10000"/>
          </a:bodyPr>
          <a:lstStyle/>
          <a:p>
            <a:pPr>
              <a:spcBef>
                <a:spcPts val="450"/>
              </a:spcBef>
              <a:buFont typeface="Wingdings" panose="05000000000000000000" pitchFamily="2" charset="2"/>
              <a:buChar char="§"/>
              <a:defRPr/>
            </a:pPr>
            <a:r>
              <a:rPr lang="en-US" altLang="en-US" sz="3500"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Believe – John 8:34</a:t>
            </a:r>
          </a:p>
          <a:p>
            <a:pPr lvl="1">
              <a:spcBef>
                <a:spcPts val="450"/>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Be baptized in water for the remission of sin</a:t>
            </a:r>
            <a:r>
              <a:rPr lang="en-US" altLang="en-US" sz="3000" dirty="0">
                <a:solidFill>
                  <a:schemeClr val="tx1"/>
                </a:solidFill>
                <a:latin typeface="Candara" panose="020E0502030303020204" pitchFamily="34" charset="0"/>
                <a:cs typeface="Arial" panose="020B0604020202020204" pitchFamily="34" charset="0"/>
              </a:rPr>
              <a:t>s</a:t>
            </a:r>
          </a:p>
          <a:p>
            <a:pPr lvl="2">
              <a:spcBef>
                <a:spcPts val="450"/>
              </a:spcBef>
              <a:buFont typeface="Wingdings" panose="05000000000000000000" pitchFamily="2" charset="2"/>
              <a:buChar char="§"/>
              <a:defRPr/>
            </a:pPr>
            <a:r>
              <a:rPr lang="en-US" altLang="en-US" sz="2600" dirty="0">
                <a:latin typeface="Candara" panose="020E0502030303020204" pitchFamily="34" charset="0"/>
                <a:cs typeface="Arial" panose="020B0604020202020204" pitchFamily="34" charset="0"/>
              </a:rPr>
              <a:t>  Acts 22:16</a:t>
            </a:r>
          </a:p>
          <a:p>
            <a:pPr>
              <a:spcBef>
                <a:spcPts val="450"/>
              </a:spcBef>
              <a:buFont typeface="Wingdings" panose="05000000000000000000" pitchFamily="2" charset="2"/>
              <a:buChar char="§"/>
              <a:defRPr/>
            </a:pPr>
            <a:r>
              <a:rPr lang="en-US" altLang="en-US" sz="3500" b="1" dirty="0">
                <a:latin typeface="Candara" panose="020E0502030303020204" pitchFamily="34" charset="0"/>
                <a:cs typeface="Arial" panose="020B0604020202020204" pitchFamily="34" charset="0"/>
              </a:rPr>
              <a:t>An erring child of God must</a:t>
            </a:r>
            <a:r>
              <a:rPr lang="en-US" altLang="en-US" sz="2700" b="1" dirty="0">
                <a:latin typeface="Candara" panose="020E0502030303020204" pitchFamily="34" charset="0"/>
                <a:cs typeface="Arial" panose="020B0604020202020204" pitchFamily="34" charset="0"/>
              </a:rPr>
              <a:t>…</a:t>
            </a:r>
          </a:p>
          <a:p>
            <a:pPr lvl="1">
              <a:spcBef>
                <a:spcPts val="450"/>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Repent and pray –  Acts 8:22</a:t>
            </a:r>
          </a:p>
          <a:p>
            <a:pPr>
              <a:buFont typeface="Wingdings" panose="05000000000000000000" pitchFamily="2" charset="2"/>
              <a:buChar char="§"/>
              <a:defRPr/>
            </a:pPr>
            <a:r>
              <a:rPr lang="en-US" altLang="en-US" sz="3500" b="1" dirty="0">
                <a:latin typeface="Candara" panose="020E0502030303020204" pitchFamily="34" charset="0"/>
                <a:cs typeface="Arial" panose="020B0604020202020204" pitchFamily="34" charset="0"/>
              </a:rPr>
              <a:t>Children of God Must live </a:t>
            </a:r>
            <a:r>
              <a:rPr lang="en-US" altLang="en-US" sz="3500" b="1" i="1" dirty="0">
                <a:latin typeface="Candara" panose="020E0502030303020204" pitchFamily="34" charset="0"/>
                <a:cs typeface="Arial" panose="020B0604020202020204" pitchFamily="34" charset="0"/>
              </a:rPr>
              <a:t>“faithful </a:t>
            </a:r>
            <a:r>
              <a:rPr lang="en-US" altLang="en-US" sz="3500" b="1" i="1" u="sng" dirty="0">
                <a:solidFill>
                  <a:srgbClr val="FF0000"/>
                </a:solidFill>
                <a:latin typeface="Candara" panose="020E0502030303020204" pitchFamily="34" charset="0"/>
                <a:cs typeface="Arial" panose="020B0604020202020204" pitchFamily="34" charset="0"/>
              </a:rPr>
              <a:t>unto</a:t>
            </a:r>
            <a:r>
              <a:rPr lang="en-US" altLang="en-US" sz="3500" b="1" i="1" dirty="0">
                <a:latin typeface="Candara" panose="020E0502030303020204" pitchFamily="34" charset="0"/>
                <a:cs typeface="Arial" panose="020B0604020202020204" pitchFamily="34" charset="0"/>
              </a:rPr>
              <a:t> death”</a:t>
            </a:r>
            <a:endParaRPr lang="en-US" altLang="en-US" sz="35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Revelation 2:10</a:t>
            </a:r>
          </a:p>
        </p:txBody>
      </p:sp>
      <p:sp>
        <p:nvSpPr>
          <p:cNvPr id="26627" name="Title 1">
            <a:extLst>
              <a:ext uri="{FF2B5EF4-FFF2-40B4-BE49-F238E27FC236}">
                <a16:creationId xmlns:a16="http://schemas.microsoft.com/office/drawing/2014/main" id="{697840ED-0308-40C5-9366-4E0A124031CF}"/>
              </a:ext>
            </a:extLst>
          </p:cNvPr>
          <p:cNvSpPr>
            <a:spLocks noGrp="1" noChangeArrowheads="1"/>
          </p:cNvSpPr>
          <p:nvPr>
            <p:ph type="title"/>
          </p:nvPr>
        </p:nvSpPr>
        <p:spPr>
          <a:xfrm>
            <a:off x="0" y="381000"/>
            <a:ext cx="12188825" cy="1036638"/>
          </a:xfrm>
        </p:spPr>
        <p:txBody>
          <a:bodyPr>
            <a:normAutofit fontScale="90000"/>
          </a:bodyPr>
          <a:lstStyle/>
          <a:p>
            <a:pPr algn="ctr">
              <a:defRPr/>
            </a:pPr>
            <a:r>
              <a:rPr lang="en-US" altLang="en-US" sz="4400" b="1" i="1" dirty="0">
                <a:latin typeface="Candara" panose="020E0502030303020204" pitchFamily="34" charset="0"/>
              </a:rPr>
              <a:t>Are You prepared for the judgment to Come?</a:t>
            </a:r>
            <a:br>
              <a:rPr lang="en-US" altLang="en-US" sz="4400" b="1" i="1" dirty="0">
                <a:latin typeface="Candara" panose="020E0502030303020204" pitchFamily="34" charset="0"/>
              </a:rPr>
            </a:br>
            <a:r>
              <a:rPr lang="en-US" altLang="en-US" sz="2700" b="1" i="1" dirty="0">
                <a:latin typeface="Candara" panose="020E0502030303020204" pitchFamily="34" charset="0"/>
              </a:rPr>
              <a:t>2 Corinthians 5:10</a:t>
            </a:r>
            <a:endParaRPr lang="en-US" altLang="en-US" sz="2700" b="1" dirty="0">
              <a:solidFill>
                <a:schemeClr val="tx1"/>
              </a:solidFill>
              <a:latin typeface="Candara" panose="020E0502030303020204" pitchFamily="34" charset="0"/>
            </a:endParaRPr>
          </a:p>
        </p:txBody>
      </p:sp>
      <p:sp>
        <p:nvSpPr>
          <p:cNvPr id="31748" name="Slide Number Placeholder 4">
            <a:extLst>
              <a:ext uri="{FF2B5EF4-FFF2-40B4-BE49-F238E27FC236}">
                <a16:creationId xmlns:a16="http://schemas.microsoft.com/office/drawing/2014/main" id="{BEB6151B-1798-4C1E-9B3C-25AE90559E5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557213" indent="-214313">
              <a:defRPr>
                <a:solidFill>
                  <a:schemeClr val="tx1"/>
                </a:solidFill>
                <a:latin typeface="Arial" panose="020B0604020202020204" pitchFamily="34" charset="0"/>
              </a:defRPr>
            </a:lvl2pPr>
            <a:lvl3pPr marL="857250" indent="-171450">
              <a:defRPr>
                <a:solidFill>
                  <a:schemeClr val="tx1"/>
                </a:solidFill>
                <a:latin typeface="Arial" panose="020B0604020202020204" pitchFamily="34" charset="0"/>
              </a:defRPr>
            </a:lvl3pPr>
            <a:lvl4pPr marL="1200150" indent="-171450">
              <a:defRPr>
                <a:solidFill>
                  <a:schemeClr val="tx1"/>
                </a:solidFill>
                <a:latin typeface="Arial" panose="020B0604020202020204" pitchFamily="34" charset="0"/>
              </a:defRPr>
            </a:lvl4pPr>
            <a:lvl5pPr marL="1543050" indent="-171450">
              <a:defRPr>
                <a:solidFill>
                  <a:schemeClr val="tx1"/>
                </a:solidFill>
                <a:latin typeface="Arial" panose="020B0604020202020204" pitchFamily="34" charset="0"/>
              </a:defRPr>
            </a:lvl5pPr>
            <a:lvl6pPr marL="2000250" indent="-171450" eaLnBrk="0" fontAlgn="base" hangingPunct="0">
              <a:spcBef>
                <a:spcPct val="0"/>
              </a:spcBef>
              <a:spcAft>
                <a:spcPct val="0"/>
              </a:spcAft>
              <a:defRPr>
                <a:solidFill>
                  <a:schemeClr val="tx1"/>
                </a:solidFill>
                <a:latin typeface="Arial" panose="020B0604020202020204" pitchFamily="34" charset="0"/>
              </a:defRPr>
            </a:lvl6pPr>
            <a:lvl7pPr marL="2457450" indent="-171450" eaLnBrk="0" fontAlgn="base" hangingPunct="0">
              <a:spcBef>
                <a:spcPct val="0"/>
              </a:spcBef>
              <a:spcAft>
                <a:spcPct val="0"/>
              </a:spcAft>
              <a:defRPr>
                <a:solidFill>
                  <a:schemeClr val="tx1"/>
                </a:solidFill>
                <a:latin typeface="Arial" panose="020B0604020202020204" pitchFamily="34" charset="0"/>
              </a:defRPr>
            </a:lvl7pPr>
            <a:lvl8pPr marL="2914650" indent="-171450" eaLnBrk="0" fontAlgn="base" hangingPunct="0">
              <a:spcBef>
                <a:spcPct val="0"/>
              </a:spcBef>
              <a:spcAft>
                <a:spcPct val="0"/>
              </a:spcAft>
              <a:defRPr>
                <a:solidFill>
                  <a:schemeClr val="tx1"/>
                </a:solidFill>
                <a:latin typeface="Arial" panose="020B0604020202020204" pitchFamily="34" charset="0"/>
              </a:defRPr>
            </a:lvl8pPr>
            <a:lvl9pPr marL="3371850" indent="-171450" eaLnBrk="0" fontAlgn="base" hangingPunct="0">
              <a:spcBef>
                <a:spcPct val="0"/>
              </a:spcBef>
              <a:spcAft>
                <a:spcPct val="0"/>
              </a:spcAft>
              <a:defRPr>
                <a:solidFill>
                  <a:schemeClr val="tx1"/>
                </a:solidFill>
                <a:latin typeface="Arial" panose="020B0604020202020204" pitchFamily="34" charset="0"/>
              </a:defRPr>
            </a:lvl9pPr>
          </a:lstStyle>
          <a:p>
            <a:fld id="{43506E24-DC79-4217-8BDF-288303E18542}" type="slidenum">
              <a:rPr lang="en-US" altLang="en-US" smtClean="0"/>
              <a:pPr/>
              <a:t>10</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par>
                          <p:cTn id="37" fill="hold">
                            <p:stCondLst>
                              <p:cond delay="750"/>
                            </p:stCondLst>
                            <p:childTnLst>
                              <p:par>
                                <p:cTn id="38" presetID="10" presetClass="entr" presetSubtype="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750"/>
                                        <p:tgtEl>
                                          <p:spTgt spid="3">
                                            <p:txEl>
                                              <p:pRg st="8" end="8"/>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750"/>
                                        <p:tgtEl>
                                          <p:spTgt spid="3">
                                            <p:txEl>
                                              <p:pRg st="9" end="9"/>
                                            </p:txEl>
                                          </p:spTgt>
                                        </p:tgtEl>
                                      </p:cBhvr>
                                    </p:animEffect>
                                  </p:childTnLst>
                                </p:cTn>
                              </p:par>
                            </p:childTnLst>
                          </p:cTn>
                        </p:par>
                        <p:par>
                          <p:cTn id="46" fill="hold" nodeType="afterGroup">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A2EC1-A23A-4C7F-BFC3-0D1584A24200}"/>
              </a:ext>
            </a:extLst>
          </p:cNvPr>
          <p:cNvSpPr>
            <a:spLocks noGrp="1"/>
          </p:cNvSpPr>
          <p:nvPr>
            <p:ph type="title"/>
          </p:nvPr>
        </p:nvSpPr>
        <p:spPr/>
        <p:txBody>
          <a:bodyPr>
            <a:normAutofit/>
          </a:bodyPr>
          <a:lstStyle/>
          <a:p>
            <a:r>
              <a:rPr lang="en-US" sz="4400" b="1" dirty="0">
                <a:latin typeface="Candara" panose="020E0502030303020204" pitchFamily="34" charset="0"/>
              </a:rPr>
              <a:t>Acts 24:24-27</a:t>
            </a:r>
          </a:p>
        </p:txBody>
      </p:sp>
      <p:sp>
        <p:nvSpPr>
          <p:cNvPr id="3" name="Content Placeholder 2">
            <a:extLst>
              <a:ext uri="{FF2B5EF4-FFF2-40B4-BE49-F238E27FC236}">
                <a16:creationId xmlns:a16="http://schemas.microsoft.com/office/drawing/2014/main" id="{3FC63A17-60D5-49DA-9E7E-2250B2AC21D7}"/>
              </a:ext>
            </a:extLst>
          </p:cNvPr>
          <p:cNvSpPr>
            <a:spLocks noGrp="1"/>
          </p:cNvSpPr>
          <p:nvPr>
            <p:ph idx="1"/>
          </p:nvPr>
        </p:nvSpPr>
        <p:spPr>
          <a:xfrm>
            <a:off x="1217614" y="1828800"/>
            <a:ext cx="9753600" cy="4754562"/>
          </a:xfrm>
        </p:spPr>
        <p:txBody>
          <a:bodyPr>
            <a:normAutofit/>
          </a:bodyPr>
          <a:lstStyle/>
          <a:p>
            <a:pPr marL="45720" indent="0">
              <a:buNone/>
            </a:pPr>
            <a:r>
              <a:rPr lang="en-US" sz="2800" b="1" i="1" dirty="0"/>
              <a:t>“</a:t>
            </a:r>
            <a:r>
              <a:rPr lang="en-US" sz="2800" b="1" i="1" dirty="0">
                <a:solidFill>
                  <a:schemeClr val="tx2"/>
                </a:solidFill>
              </a:rPr>
              <a:t>24</a:t>
            </a:r>
            <a:r>
              <a:rPr lang="en-US" sz="2800" b="1" i="1" dirty="0"/>
              <a:t> And after certain days, when Felix came with his wife Drusilla, which was a Jewess, he sent for Paul, and heard him concerning the faith in Christ. </a:t>
            </a:r>
            <a:r>
              <a:rPr lang="en-US" sz="2800" b="1" i="1" dirty="0">
                <a:solidFill>
                  <a:schemeClr val="tx2"/>
                </a:solidFill>
              </a:rPr>
              <a:t>25</a:t>
            </a:r>
            <a:r>
              <a:rPr lang="en-US" sz="2800" b="1" i="1" dirty="0"/>
              <a:t> And as he reasoned of righteousness, temperance, and judgment to come, Felix trembled, and answered, Go thy way for this time; when I have a convenient season, I will call for thee. </a:t>
            </a:r>
            <a:r>
              <a:rPr lang="en-US" sz="2800" b="1" i="1" dirty="0">
                <a:solidFill>
                  <a:schemeClr val="tx2"/>
                </a:solidFill>
              </a:rPr>
              <a:t>26 </a:t>
            </a:r>
            <a:r>
              <a:rPr lang="en-US" sz="2800" b="1" i="1" dirty="0"/>
              <a:t>He hoped also that money should have been given him of Paul, that he might loose him: wherefore he sent for him the oftener, and communed with him. </a:t>
            </a:r>
            <a:r>
              <a:rPr lang="en-US" sz="2800" b="1" i="1" dirty="0">
                <a:solidFill>
                  <a:schemeClr val="tx2"/>
                </a:solidFill>
              </a:rPr>
              <a:t>27 </a:t>
            </a:r>
            <a:r>
              <a:rPr lang="en-US" sz="2800" b="1" i="1" dirty="0"/>
              <a:t>But after two years Porcius Festus came into Felix' room: and Felix, willing to shew the Jews a pleasure, left Paul bound</a:t>
            </a:r>
            <a:r>
              <a:rPr lang="en-US" b="1" i="1" dirty="0"/>
              <a:t>”</a:t>
            </a:r>
          </a:p>
        </p:txBody>
      </p:sp>
    </p:spTree>
    <p:extLst>
      <p:ext uri="{BB962C8B-B14F-4D97-AF65-F5344CB8AC3E}">
        <p14:creationId xmlns:p14="http://schemas.microsoft.com/office/powerpoint/2010/main" val="12893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A2EC1-A23A-4C7F-BFC3-0D1584A24200}"/>
              </a:ext>
            </a:extLst>
          </p:cNvPr>
          <p:cNvSpPr>
            <a:spLocks noGrp="1"/>
          </p:cNvSpPr>
          <p:nvPr>
            <p:ph type="title"/>
          </p:nvPr>
        </p:nvSpPr>
        <p:spPr/>
        <p:txBody>
          <a:bodyPr>
            <a:normAutofit/>
          </a:bodyPr>
          <a:lstStyle/>
          <a:p>
            <a:r>
              <a:rPr lang="en-US" sz="4400" b="1" dirty="0">
                <a:latin typeface="Candara" panose="020E0502030303020204" pitchFamily="34" charset="0"/>
              </a:rPr>
              <a:t>Acts 24:24-27</a:t>
            </a:r>
          </a:p>
        </p:txBody>
      </p:sp>
      <p:sp>
        <p:nvSpPr>
          <p:cNvPr id="3" name="Content Placeholder 2">
            <a:extLst>
              <a:ext uri="{FF2B5EF4-FFF2-40B4-BE49-F238E27FC236}">
                <a16:creationId xmlns:a16="http://schemas.microsoft.com/office/drawing/2014/main" id="{3FC63A17-60D5-49DA-9E7E-2250B2AC21D7}"/>
              </a:ext>
            </a:extLst>
          </p:cNvPr>
          <p:cNvSpPr>
            <a:spLocks noGrp="1"/>
          </p:cNvSpPr>
          <p:nvPr>
            <p:ph idx="1"/>
          </p:nvPr>
        </p:nvSpPr>
        <p:spPr>
          <a:xfrm>
            <a:off x="1217614" y="1828800"/>
            <a:ext cx="9753600" cy="4754562"/>
          </a:xfrm>
        </p:spPr>
        <p:txBody>
          <a:bodyPr>
            <a:normAutofit/>
          </a:bodyPr>
          <a:lstStyle/>
          <a:p>
            <a:pPr marL="45720" indent="0">
              <a:buNone/>
            </a:pPr>
            <a:r>
              <a:rPr lang="en-US" sz="2800" b="1" i="1" dirty="0"/>
              <a:t>“</a:t>
            </a:r>
            <a:r>
              <a:rPr lang="en-US" sz="2800" b="1" i="1" dirty="0">
                <a:solidFill>
                  <a:schemeClr val="tx2"/>
                </a:solidFill>
              </a:rPr>
              <a:t>24</a:t>
            </a:r>
            <a:r>
              <a:rPr lang="en-US" sz="2800" b="1" i="1" dirty="0"/>
              <a:t> And after certain days, when Felix came with his wife Drusilla, which was a Jewess, he sent for Paul, and heard him concerning the faith in Christ. </a:t>
            </a:r>
            <a:r>
              <a:rPr lang="en-US" sz="2800" b="1" i="1" dirty="0">
                <a:solidFill>
                  <a:srgbClr val="FF0000"/>
                </a:solidFill>
              </a:rPr>
              <a:t>25 And as he reasoned of righteousness, temperance, and judgment to come, Felix trembled, and answered, Go thy way for this time; when I have a convenient season, I will call for thee. </a:t>
            </a:r>
            <a:r>
              <a:rPr lang="en-US" sz="2800" b="1" i="1" dirty="0">
                <a:solidFill>
                  <a:schemeClr val="tx2"/>
                </a:solidFill>
              </a:rPr>
              <a:t>26 </a:t>
            </a:r>
            <a:r>
              <a:rPr lang="en-US" sz="2800" b="1" i="1" dirty="0"/>
              <a:t>He hoped also that money should have been given him of Paul, that he might loose him: wherefore he sent for him the oftener, and communed with him. </a:t>
            </a:r>
            <a:r>
              <a:rPr lang="en-US" sz="2800" b="1" i="1" dirty="0">
                <a:solidFill>
                  <a:schemeClr val="tx2"/>
                </a:solidFill>
              </a:rPr>
              <a:t>27 </a:t>
            </a:r>
            <a:r>
              <a:rPr lang="en-US" sz="2800" b="1" i="1" dirty="0"/>
              <a:t>But after two years Porcius Festus came into Felix' room: and Felix, willing to shew the Jews a pleasure, left Paul bound</a:t>
            </a:r>
            <a:r>
              <a:rPr lang="en-US" b="1" i="1" dirty="0"/>
              <a:t>”</a:t>
            </a:r>
          </a:p>
        </p:txBody>
      </p:sp>
    </p:spTree>
    <p:extLst>
      <p:ext uri="{BB962C8B-B14F-4D97-AF65-F5344CB8AC3E}">
        <p14:creationId xmlns:p14="http://schemas.microsoft.com/office/powerpoint/2010/main" val="2846878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9912" y="2514600"/>
            <a:ext cx="11049000" cy="1858962"/>
          </a:xfrm>
        </p:spPr>
        <p:txBody>
          <a:bodyPr>
            <a:noAutofit/>
          </a:bodyPr>
          <a:lstStyle/>
          <a:p>
            <a:pPr algn="ctr"/>
            <a:r>
              <a:rPr lang="en-US" sz="6000" b="1" dirty="0">
                <a:latin typeface="Candara" panose="020E0502030303020204" pitchFamily="34" charset="0"/>
              </a:rPr>
              <a:t>What Caused Felix to Tremble?</a:t>
            </a:r>
          </a:p>
        </p:txBody>
      </p:sp>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F398-CE75-41D0-8839-077889A99243}"/>
              </a:ext>
            </a:extLst>
          </p:cNvPr>
          <p:cNvSpPr>
            <a:spLocks noGrp="1"/>
          </p:cNvSpPr>
          <p:nvPr>
            <p:ph type="title"/>
          </p:nvPr>
        </p:nvSpPr>
        <p:spPr/>
        <p:txBody>
          <a:bodyPr>
            <a:normAutofit/>
          </a:bodyPr>
          <a:lstStyle/>
          <a:p>
            <a:r>
              <a:rPr lang="en-US" sz="4400" b="1" i="1" dirty="0">
                <a:latin typeface="Candara" panose="020E0502030303020204" pitchFamily="34" charset="0"/>
              </a:rPr>
              <a:t>Righteousness</a:t>
            </a:r>
          </a:p>
        </p:txBody>
      </p:sp>
      <p:sp>
        <p:nvSpPr>
          <p:cNvPr id="3" name="Content Placeholder 2">
            <a:extLst>
              <a:ext uri="{FF2B5EF4-FFF2-40B4-BE49-F238E27FC236}">
                <a16:creationId xmlns:a16="http://schemas.microsoft.com/office/drawing/2014/main" id="{202F700E-11DD-414A-AA27-13BB34539185}"/>
              </a:ext>
            </a:extLst>
          </p:cNvPr>
          <p:cNvSpPr>
            <a:spLocks noGrp="1"/>
          </p:cNvSpPr>
          <p:nvPr>
            <p:ph idx="1"/>
          </p:nvPr>
        </p:nvSpPr>
        <p:spPr>
          <a:xfrm>
            <a:off x="1217612" y="1686826"/>
            <a:ext cx="10464635" cy="4983162"/>
          </a:xfrm>
        </p:spPr>
        <p:txBody>
          <a:bodyPr>
            <a:normAutofit/>
          </a:bodyPr>
          <a:lstStyle/>
          <a:p>
            <a:pPr marL="45720" indent="0">
              <a:buNone/>
            </a:pPr>
            <a:r>
              <a:rPr lang="en-US" sz="3200" b="1" i="1" dirty="0"/>
              <a:t>“Righteousness”</a:t>
            </a:r>
            <a:r>
              <a:rPr lang="en-US" sz="3200" dirty="0"/>
              <a:t> </a:t>
            </a:r>
            <a:r>
              <a:rPr lang="en-US" sz="2800" dirty="0"/>
              <a:t>- equity (of character or act); specially (Christian) justification:--righteousness</a:t>
            </a:r>
            <a:r>
              <a:rPr lang="en-US" sz="2800" b="1" i="1" dirty="0"/>
              <a:t> - Strong</a:t>
            </a:r>
          </a:p>
          <a:p>
            <a:pPr lvl="1">
              <a:buFont typeface="Wingdings" panose="05000000000000000000" pitchFamily="2" charset="2"/>
              <a:buChar char="§"/>
            </a:pPr>
            <a:r>
              <a:rPr lang="en-US" sz="2400" dirty="0"/>
              <a:t>The opposite of unrighteousness</a:t>
            </a:r>
          </a:p>
          <a:p>
            <a:pPr>
              <a:buFont typeface="Wingdings" panose="05000000000000000000" pitchFamily="2" charset="2"/>
              <a:buChar char="§"/>
            </a:pPr>
            <a:r>
              <a:rPr lang="en-US" sz="2800" dirty="0"/>
              <a:t>God’s commands are righteous - Psalms 119:172</a:t>
            </a:r>
          </a:p>
          <a:p>
            <a:pPr>
              <a:buFont typeface="Wingdings" panose="05000000000000000000" pitchFamily="2" charset="2"/>
              <a:buChar char="§"/>
            </a:pPr>
            <a:r>
              <a:rPr lang="en-US" sz="2800" dirty="0"/>
              <a:t>Paul taught Felix he must obey God to be righteous</a:t>
            </a:r>
          </a:p>
          <a:p>
            <a:pPr>
              <a:buFont typeface="Wingdings" panose="05000000000000000000" pitchFamily="2" charset="2"/>
              <a:buChar char="§"/>
            </a:pPr>
            <a:r>
              <a:rPr lang="en-US" sz="2800" dirty="0"/>
              <a:t>Paul taught principles concerning righteousness</a:t>
            </a:r>
          </a:p>
          <a:p>
            <a:pPr lvl="1">
              <a:buFont typeface="Wingdings" panose="05000000000000000000" pitchFamily="2" charset="2"/>
              <a:buChar char="§"/>
            </a:pPr>
            <a:r>
              <a:rPr lang="en-US" sz="2400" dirty="0"/>
              <a:t>1 Corinthians 6:9-10; Ephesians 5:1-8</a:t>
            </a:r>
          </a:p>
          <a:p>
            <a:pPr>
              <a:buFont typeface="Wingdings" panose="05000000000000000000" pitchFamily="2" charset="2"/>
              <a:buChar char="§"/>
            </a:pPr>
            <a:r>
              <a:rPr lang="en-US" sz="2800" dirty="0"/>
              <a:t>His message was a warning of the need to repent</a:t>
            </a:r>
          </a:p>
          <a:p>
            <a:pPr lvl="1">
              <a:buFont typeface="Wingdings" panose="05000000000000000000" pitchFamily="2" charset="2"/>
              <a:buChar char="§"/>
            </a:pPr>
            <a:r>
              <a:rPr lang="en-US" sz="2400" dirty="0"/>
              <a:t>Luke 13:3; Acts 3:19</a:t>
            </a:r>
          </a:p>
        </p:txBody>
      </p:sp>
      <p:sp>
        <p:nvSpPr>
          <p:cNvPr id="5" name="Rectangle 4">
            <a:extLst>
              <a:ext uri="{FF2B5EF4-FFF2-40B4-BE49-F238E27FC236}">
                <a16:creationId xmlns:a16="http://schemas.microsoft.com/office/drawing/2014/main" id="{97E8A9EA-9332-41AC-B026-0F57C40BFF3E}"/>
              </a:ext>
            </a:extLst>
          </p:cNvPr>
          <p:cNvSpPr/>
          <p:nvPr/>
        </p:nvSpPr>
        <p:spPr>
          <a:xfrm rot="16200000">
            <a:off x="-1739552" y="3635379"/>
            <a:ext cx="4641015" cy="707886"/>
          </a:xfrm>
          <a:prstGeom prst="rect">
            <a:avLst/>
          </a:prstGeom>
          <a:noFill/>
        </p:spPr>
        <p:txBody>
          <a:bodyPr wrap="none" lIns="91440" tIns="45720" rIns="91440" bIns="45720">
            <a:spAutoFit/>
          </a:bodyP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Paul Reasoned of </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Arrow: Bent 5">
            <a:extLst>
              <a:ext uri="{FF2B5EF4-FFF2-40B4-BE49-F238E27FC236}">
                <a16:creationId xmlns:a16="http://schemas.microsoft.com/office/drawing/2014/main" id="{3148B4D9-0CEF-46F3-A8BB-20D3D94B6DEB}"/>
              </a:ext>
            </a:extLst>
          </p:cNvPr>
          <p:cNvSpPr/>
          <p:nvPr/>
        </p:nvSpPr>
        <p:spPr>
          <a:xfrm>
            <a:off x="506576" y="1035269"/>
            <a:ext cx="609602" cy="67266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Tree>
    <p:extLst>
      <p:ext uri="{BB962C8B-B14F-4D97-AF65-F5344CB8AC3E}">
        <p14:creationId xmlns:p14="http://schemas.microsoft.com/office/powerpoint/2010/main" val="105992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par>
                          <p:cTn id="42" fill="hold">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F398-CE75-41D0-8839-077889A99243}"/>
              </a:ext>
            </a:extLst>
          </p:cNvPr>
          <p:cNvSpPr>
            <a:spLocks noGrp="1"/>
          </p:cNvSpPr>
          <p:nvPr>
            <p:ph type="title"/>
          </p:nvPr>
        </p:nvSpPr>
        <p:spPr/>
        <p:txBody>
          <a:bodyPr>
            <a:normAutofit/>
          </a:bodyPr>
          <a:lstStyle/>
          <a:p>
            <a:r>
              <a:rPr lang="en-US" sz="4400" b="1" i="1" dirty="0">
                <a:latin typeface="Candara" panose="020E0502030303020204" pitchFamily="34" charset="0"/>
              </a:rPr>
              <a:t>temperance</a:t>
            </a:r>
          </a:p>
        </p:txBody>
      </p:sp>
      <p:sp>
        <p:nvSpPr>
          <p:cNvPr id="3" name="Content Placeholder 2">
            <a:extLst>
              <a:ext uri="{FF2B5EF4-FFF2-40B4-BE49-F238E27FC236}">
                <a16:creationId xmlns:a16="http://schemas.microsoft.com/office/drawing/2014/main" id="{202F700E-11DD-414A-AA27-13BB34539185}"/>
              </a:ext>
            </a:extLst>
          </p:cNvPr>
          <p:cNvSpPr>
            <a:spLocks noGrp="1"/>
          </p:cNvSpPr>
          <p:nvPr>
            <p:ph idx="1"/>
          </p:nvPr>
        </p:nvSpPr>
        <p:spPr>
          <a:xfrm>
            <a:off x="1217614" y="1684232"/>
            <a:ext cx="10744200" cy="4343400"/>
          </a:xfrm>
        </p:spPr>
        <p:txBody>
          <a:bodyPr>
            <a:normAutofit/>
          </a:bodyPr>
          <a:lstStyle/>
          <a:p>
            <a:pPr marL="45720" indent="0">
              <a:buNone/>
            </a:pPr>
            <a:r>
              <a:rPr lang="en-US" sz="3200" b="1" dirty="0">
                <a:latin typeface="Candara" panose="020E0502030303020204" pitchFamily="34" charset="0"/>
              </a:rPr>
              <a:t>Self-Control - </a:t>
            </a:r>
            <a:r>
              <a:rPr lang="en-US" sz="2800" dirty="0"/>
              <a:t>the virtue of one who masters his desires and passions, especially his sensual appetite - </a:t>
            </a:r>
            <a:r>
              <a:rPr lang="en-US" sz="2800" b="1" i="1" dirty="0">
                <a:latin typeface="Candara" panose="020E0502030303020204" pitchFamily="34" charset="0"/>
              </a:rPr>
              <a:t>Thayer</a:t>
            </a:r>
          </a:p>
          <a:p>
            <a:pPr>
              <a:buFont typeface="Wingdings" panose="05000000000000000000" pitchFamily="2" charset="2"/>
              <a:buChar char="§"/>
            </a:pPr>
            <a:r>
              <a:rPr lang="en-US" sz="2800" dirty="0">
                <a:latin typeface="Candara" panose="020E0502030303020204" pitchFamily="34" charset="0"/>
              </a:rPr>
              <a:t>Roman leaders commonly lacked restraint</a:t>
            </a:r>
          </a:p>
          <a:p>
            <a:pPr lvl="1">
              <a:buFont typeface="Wingdings" panose="05000000000000000000" pitchFamily="2" charset="2"/>
              <a:buChar char="§"/>
            </a:pPr>
            <a:r>
              <a:rPr lang="en-US" sz="2400" dirty="0">
                <a:latin typeface="Candara" panose="020E0502030303020204" pitchFamily="34" charset="0"/>
              </a:rPr>
              <a:t>Felix did not practice restraint - he and Drusilla were living in adultery</a:t>
            </a:r>
          </a:p>
          <a:p>
            <a:pPr lvl="1">
              <a:buFont typeface="Wingdings" panose="05000000000000000000" pitchFamily="2" charset="2"/>
              <a:buChar char="§"/>
            </a:pPr>
            <a:r>
              <a:rPr lang="en-US" sz="2400" dirty="0">
                <a:latin typeface="Candara" panose="020E0502030303020204" pitchFamily="34" charset="0"/>
              </a:rPr>
              <a:t>Paul spoke in the Roman letter of the lack of restraint - Romans 1:24-32</a:t>
            </a:r>
          </a:p>
          <a:p>
            <a:pPr>
              <a:buFont typeface="Wingdings" panose="05000000000000000000" pitchFamily="2" charset="2"/>
              <a:buChar char="§"/>
            </a:pPr>
            <a:r>
              <a:rPr lang="en-US" sz="2800" dirty="0">
                <a:latin typeface="Candara" panose="020E0502030303020204" pitchFamily="34" charset="0"/>
              </a:rPr>
              <a:t>Paul described a Godly character in contrast to Felix’s character</a:t>
            </a:r>
          </a:p>
          <a:p>
            <a:pPr lvl="1">
              <a:buFont typeface="Wingdings" panose="05000000000000000000" pitchFamily="2" charset="2"/>
              <a:buChar char="§"/>
            </a:pPr>
            <a:r>
              <a:rPr lang="en-US" sz="2400" dirty="0">
                <a:latin typeface="Candara" panose="020E0502030303020204" pitchFamily="34" charset="0"/>
              </a:rPr>
              <a:t>2 Corinthians 10:4-5</a:t>
            </a:r>
          </a:p>
          <a:p>
            <a:pPr>
              <a:buFont typeface="Wingdings" panose="05000000000000000000" pitchFamily="2" charset="2"/>
              <a:buChar char="§"/>
            </a:pPr>
            <a:r>
              <a:rPr lang="en-US" sz="2800" dirty="0">
                <a:latin typeface="Candara" panose="020E0502030303020204" pitchFamily="34" charset="0"/>
              </a:rPr>
              <a:t>Paul practiced what he preached to Felix - 2 Corinthians 9:24-27</a:t>
            </a:r>
          </a:p>
        </p:txBody>
      </p:sp>
      <p:sp>
        <p:nvSpPr>
          <p:cNvPr id="5" name="Rectangle 4">
            <a:extLst>
              <a:ext uri="{FF2B5EF4-FFF2-40B4-BE49-F238E27FC236}">
                <a16:creationId xmlns:a16="http://schemas.microsoft.com/office/drawing/2014/main" id="{97E8A9EA-9332-41AC-B026-0F57C40BFF3E}"/>
              </a:ext>
            </a:extLst>
          </p:cNvPr>
          <p:cNvSpPr/>
          <p:nvPr/>
        </p:nvSpPr>
        <p:spPr>
          <a:xfrm rot="16200000">
            <a:off x="-1739552" y="3635379"/>
            <a:ext cx="4641015" cy="707886"/>
          </a:xfrm>
          <a:prstGeom prst="rect">
            <a:avLst/>
          </a:prstGeom>
          <a:noFill/>
        </p:spPr>
        <p:txBody>
          <a:bodyPr wrap="none" lIns="91440" tIns="45720" rIns="91440" bIns="45720">
            <a:spAutoFit/>
          </a:bodyP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Paul Reasoned of </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Arrow: Bent 5">
            <a:extLst>
              <a:ext uri="{FF2B5EF4-FFF2-40B4-BE49-F238E27FC236}">
                <a16:creationId xmlns:a16="http://schemas.microsoft.com/office/drawing/2014/main" id="{3148B4D9-0CEF-46F3-A8BB-20D3D94B6DEB}"/>
              </a:ext>
            </a:extLst>
          </p:cNvPr>
          <p:cNvSpPr/>
          <p:nvPr/>
        </p:nvSpPr>
        <p:spPr>
          <a:xfrm>
            <a:off x="506576" y="1035269"/>
            <a:ext cx="609602" cy="67266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Tree>
    <p:extLst>
      <p:ext uri="{BB962C8B-B14F-4D97-AF65-F5344CB8AC3E}">
        <p14:creationId xmlns:p14="http://schemas.microsoft.com/office/powerpoint/2010/main" val="404564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F398-CE75-41D0-8839-077889A99243}"/>
              </a:ext>
            </a:extLst>
          </p:cNvPr>
          <p:cNvSpPr>
            <a:spLocks noGrp="1"/>
          </p:cNvSpPr>
          <p:nvPr>
            <p:ph type="title"/>
          </p:nvPr>
        </p:nvSpPr>
        <p:spPr/>
        <p:txBody>
          <a:bodyPr>
            <a:normAutofit/>
          </a:bodyPr>
          <a:lstStyle/>
          <a:p>
            <a:r>
              <a:rPr lang="en-US" sz="4400" b="1" i="1" dirty="0">
                <a:latin typeface="Candara" panose="020E0502030303020204" pitchFamily="34" charset="0"/>
              </a:rPr>
              <a:t>The judgment to come</a:t>
            </a:r>
          </a:p>
        </p:txBody>
      </p:sp>
      <p:sp>
        <p:nvSpPr>
          <p:cNvPr id="3" name="Content Placeholder 2">
            <a:extLst>
              <a:ext uri="{FF2B5EF4-FFF2-40B4-BE49-F238E27FC236}">
                <a16:creationId xmlns:a16="http://schemas.microsoft.com/office/drawing/2014/main" id="{202F700E-11DD-414A-AA27-13BB34539185}"/>
              </a:ext>
            </a:extLst>
          </p:cNvPr>
          <p:cNvSpPr>
            <a:spLocks noGrp="1"/>
          </p:cNvSpPr>
          <p:nvPr>
            <p:ph idx="1"/>
          </p:nvPr>
        </p:nvSpPr>
        <p:spPr>
          <a:xfrm>
            <a:off x="1217614" y="1683518"/>
            <a:ext cx="10439398" cy="4876800"/>
          </a:xfrm>
        </p:spPr>
        <p:txBody>
          <a:bodyPr>
            <a:normAutofit fontScale="77500" lnSpcReduction="20000"/>
          </a:bodyPr>
          <a:lstStyle/>
          <a:p>
            <a:pPr marL="45720" indent="0">
              <a:buNone/>
            </a:pPr>
            <a:r>
              <a:rPr lang="en-US" sz="3800" b="1" dirty="0">
                <a:latin typeface="Candara" panose="020E0502030303020204" pitchFamily="34" charset="0"/>
              </a:rPr>
              <a:t>All will give account to God</a:t>
            </a:r>
          </a:p>
          <a:p>
            <a:pPr lvl="1">
              <a:buFont typeface="Wingdings" panose="05000000000000000000" pitchFamily="2" charset="2"/>
              <a:buChar char="§"/>
            </a:pPr>
            <a:r>
              <a:rPr lang="en-US" sz="2800" dirty="0">
                <a:latin typeface="Candara" panose="020E0502030303020204" pitchFamily="34" charset="0"/>
              </a:rPr>
              <a:t>Hebrews 9:27</a:t>
            </a:r>
          </a:p>
          <a:p>
            <a:pPr lvl="1">
              <a:buFont typeface="Wingdings" panose="05000000000000000000" pitchFamily="2" charset="2"/>
              <a:buChar char="§"/>
            </a:pPr>
            <a:r>
              <a:rPr lang="en-US" sz="2800" dirty="0">
                <a:latin typeface="Candara" panose="020E0502030303020204" pitchFamily="34" charset="0"/>
              </a:rPr>
              <a:t>Romans 14:12</a:t>
            </a:r>
          </a:p>
          <a:p>
            <a:pPr lvl="1">
              <a:buFont typeface="Wingdings" panose="05000000000000000000" pitchFamily="2" charset="2"/>
              <a:buChar char="§"/>
            </a:pPr>
            <a:r>
              <a:rPr lang="en-US" sz="2800" dirty="0">
                <a:latin typeface="Candara" panose="020E0502030303020204" pitchFamily="34" charset="0"/>
              </a:rPr>
              <a:t>2 Corinthians 5:10-11</a:t>
            </a:r>
          </a:p>
          <a:p>
            <a:pPr marL="45720" indent="0">
              <a:buNone/>
            </a:pPr>
            <a:r>
              <a:rPr lang="en-US" sz="3800" b="1" dirty="0">
                <a:latin typeface="Candara" panose="020E0502030303020204" pitchFamily="34" charset="0"/>
              </a:rPr>
              <a:t>We will be judged by Christ’s words </a:t>
            </a:r>
            <a:r>
              <a:rPr lang="en-US" sz="3800" dirty="0">
                <a:latin typeface="Candara" panose="020E0502030303020204" pitchFamily="34" charset="0"/>
              </a:rPr>
              <a:t>- John 12:48</a:t>
            </a:r>
          </a:p>
          <a:p>
            <a:pPr marL="45720" indent="0">
              <a:buNone/>
            </a:pPr>
            <a:r>
              <a:rPr lang="en-US" sz="3800" b="1" dirty="0">
                <a:latin typeface="Candara" panose="020E0502030303020204" pitchFamily="34" charset="0"/>
              </a:rPr>
              <a:t>Christ will judge us righteously </a:t>
            </a:r>
            <a:r>
              <a:rPr lang="en-US" sz="3800" dirty="0">
                <a:latin typeface="Candara" panose="020E0502030303020204" pitchFamily="34" charset="0"/>
              </a:rPr>
              <a:t>- Acts 17:30-31</a:t>
            </a:r>
          </a:p>
          <a:p>
            <a:pPr>
              <a:lnSpc>
                <a:spcPct val="120000"/>
              </a:lnSpc>
              <a:buFont typeface="Wingdings" panose="05000000000000000000" pitchFamily="2" charset="2"/>
              <a:buChar char="§"/>
            </a:pPr>
            <a:r>
              <a:rPr lang="en-US" sz="3200" dirty="0">
                <a:latin typeface="Candara" panose="020E0502030303020204" pitchFamily="34" charset="0"/>
              </a:rPr>
              <a:t>Paul’s preaching scared Felix as John’s writings should get our attention</a:t>
            </a:r>
          </a:p>
          <a:p>
            <a:pPr lvl="1">
              <a:buFont typeface="Wingdings" panose="05000000000000000000" pitchFamily="2" charset="2"/>
              <a:buChar char="§"/>
            </a:pPr>
            <a:r>
              <a:rPr lang="en-US" sz="2800" dirty="0">
                <a:latin typeface="Candara" panose="020E0502030303020204" pitchFamily="34" charset="0"/>
              </a:rPr>
              <a:t>Revelation 21:8 - </a:t>
            </a:r>
            <a:r>
              <a:rPr lang="en-US" sz="2600" dirty="0">
                <a:latin typeface="Candara" panose="020E0502030303020204" pitchFamily="34" charset="0"/>
              </a:rPr>
              <a:t>describes the sins of Felix</a:t>
            </a:r>
          </a:p>
          <a:p>
            <a:pPr>
              <a:lnSpc>
                <a:spcPct val="120000"/>
              </a:lnSpc>
              <a:buFont typeface="Wingdings" panose="05000000000000000000" pitchFamily="2" charset="2"/>
              <a:buChar char="§"/>
            </a:pPr>
            <a:r>
              <a:rPr lang="en-US" sz="3200" dirty="0">
                <a:latin typeface="Candara" panose="020E0502030303020204" pitchFamily="34" charset="0"/>
              </a:rPr>
              <a:t>Felix was </a:t>
            </a:r>
            <a:r>
              <a:rPr lang="en-US" sz="3200" u="sng" dirty="0">
                <a:latin typeface="Candara" panose="020E0502030303020204" pitchFamily="34" charset="0"/>
              </a:rPr>
              <a:t>not</a:t>
            </a:r>
            <a:r>
              <a:rPr lang="en-US" sz="3200" dirty="0">
                <a:latin typeface="Candara" panose="020E0502030303020204" pitchFamily="34" charset="0"/>
              </a:rPr>
              <a:t> </a:t>
            </a:r>
            <a:r>
              <a:rPr lang="en-US" sz="3200" b="1" i="1" dirty="0">
                <a:latin typeface="Candara" panose="020E0502030303020204" pitchFamily="34" charset="0"/>
              </a:rPr>
              <a:t>righteous, </a:t>
            </a:r>
            <a:r>
              <a:rPr lang="en-US" sz="3200" u="sng" dirty="0">
                <a:latin typeface="Candara" panose="020E0502030303020204" pitchFamily="34" charset="0"/>
              </a:rPr>
              <a:t>not</a:t>
            </a:r>
            <a:r>
              <a:rPr lang="en-US" sz="3200" dirty="0">
                <a:latin typeface="Candara" panose="020E0502030303020204" pitchFamily="34" charset="0"/>
              </a:rPr>
              <a:t> </a:t>
            </a:r>
            <a:r>
              <a:rPr lang="en-US" sz="3200" b="1" i="1" dirty="0">
                <a:latin typeface="Candara" panose="020E0502030303020204" pitchFamily="34" charset="0"/>
              </a:rPr>
              <a:t>temperate</a:t>
            </a:r>
            <a:r>
              <a:rPr lang="en-US" sz="3200" dirty="0">
                <a:latin typeface="Candara" panose="020E0502030303020204" pitchFamily="34" charset="0"/>
              </a:rPr>
              <a:t> and </a:t>
            </a:r>
            <a:r>
              <a:rPr lang="en-US" sz="3200" u="sng" dirty="0">
                <a:latin typeface="Candara" panose="020E0502030303020204" pitchFamily="34" charset="0"/>
              </a:rPr>
              <a:t>not</a:t>
            </a:r>
            <a:r>
              <a:rPr lang="en-US" sz="3200" b="1" i="1" dirty="0">
                <a:latin typeface="Candara" panose="020E0502030303020204" pitchFamily="34" charset="0"/>
              </a:rPr>
              <a:t> prepared for the judgment </a:t>
            </a:r>
            <a:r>
              <a:rPr lang="en-US" sz="3200" dirty="0">
                <a:latin typeface="Candara" panose="020E0502030303020204" pitchFamily="34" charset="0"/>
              </a:rPr>
              <a:t>to come!</a:t>
            </a:r>
          </a:p>
        </p:txBody>
      </p:sp>
      <p:sp>
        <p:nvSpPr>
          <p:cNvPr id="6" name="Arrow: Bent 5">
            <a:extLst>
              <a:ext uri="{FF2B5EF4-FFF2-40B4-BE49-F238E27FC236}">
                <a16:creationId xmlns:a16="http://schemas.microsoft.com/office/drawing/2014/main" id="{3148B4D9-0CEF-46F3-A8BB-20D3D94B6DEB}"/>
              </a:ext>
            </a:extLst>
          </p:cNvPr>
          <p:cNvSpPr/>
          <p:nvPr/>
        </p:nvSpPr>
        <p:spPr>
          <a:xfrm>
            <a:off x="506576" y="1035269"/>
            <a:ext cx="609602" cy="67266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7" name="Rectangle 6">
            <a:extLst>
              <a:ext uri="{FF2B5EF4-FFF2-40B4-BE49-F238E27FC236}">
                <a16:creationId xmlns:a16="http://schemas.microsoft.com/office/drawing/2014/main" id="{C3CFCAF5-A69F-478F-A229-1F42B24CA275}"/>
              </a:ext>
            </a:extLst>
          </p:cNvPr>
          <p:cNvSpPr/>
          <p:nvPr/>
        </p:nvSpPr>
        <p:spPr>
          <a:xfrm rot="16200000">
            <a:off x="-1667417" y="3711579"/>
            <a:ext cx="4496744" cy="707886"/>
          </a:xfrm>
          <a:prstGeom prst="rect">
            <a:avLst/>
          </a:prstGeom>
          <a:noFill/>
        </p:spPr>
        <p:txBody>
          <a:bodyPr wrap="none" lIns="91440" tIns="45720" rIns="91440" bIns="45720">
            <a:spAutoFit/>
          </a:bodyP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Paul Reasoned of</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91924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F398-CE75-41D0-8839-077889A99243}"/>
              </a:ext>
            </a:extLst>
          </p:cNvPr>
          <p:cNvSpPr>
            <a:spLocks noGrp="1"/>
          </p:cNvSpPr>
          <p:nvPr>
            <p:ph type="title"/>
          </p:nvPr>
        </p:nvSpPr>
        <p:spPr/>
        <p:txBody>
          <a:bodyPr>
            <a:normAutofit/>
          </a:bodyPr>
          <a:lstStyle/>
          <a:p>
            <a:r>
              <a:rPr lang="en-US" sz="4400" b="1" i="1" dirty="0">
                <a:latin typeface="Candara" panose="020E0502030303020204" pitchFamily="34" charset="0"/>
              </a:rPr>
              <a:t>Felix rejected Paul’s warnings</a:t>
            </a:r>
          </a:p>
        </p:txBody>
      </p:sp>
      <p:sp>
        <p:nvSpPr>
          <p:cNvPr id="3" name="Content Placeholder 2">
            <a:extLst>
              <a:ext uri="{FF2B5EF4-FFF2-40B4-BE49-F238E27FC236}">
                <a16:creationId xmlns:a16="http://schemas.microsoft.com/office/drawing/2014/main" id="{202F700E-11DD-414A-AA27-13BB34539185}"/>
              </a:ext>
            </a:extLst>
          </p:cNvPr>
          <p:cNvSpPr>
            <a:spLocks noGrp="1"/>
          </p:cNvSpPr>
          <p:nvPr>
            <p:ph idx="1"/>
          </p:nvPr>
        </p:nvSpPr>
        <p:spPr>
          <a:xfrm>
            <a:off x="1217614" y="1683518"/>
            <a:ext cx="10744202" cy="5174482"/>
          </a:xfrm>
        </p:spPr>
        <p:txBody>
          <a:bodyPr>
            <a:normAutofit lnSpcReduction="10000"/>
          </a:bodyPr>
          <a:lstStyle/>
          <a:p>
            <a:pPr marL="45720" indent="0">
              <a:buNone/>
            </a:pPr>
            <a:r>
              <a:rPr lang="en-US" sz="3200" b="1" dirty="0">
                <a:latin typeface="Candara" panose="020E0502030303020204" pitchFamily="34" charset="0"/>
              </a:rPr>
              <a:t>His fear did not result in repentance and obedience</a:t>
            </a:r>
          </a:p>
          <a:p>
            <a:pPr>
              <a:buFont typeface="Wingdings" panose="05000000000000000000" pitchFamily="2" charset="2"/>
              <a:buChar char="§"/>
            </a:pPr>
            <a:r>
              <a:rPr lang="en-US" sz="2800" dirty="0">
                <a:latin typeface="Candara" panose="020E0502030303020204" pitchFamily="34" charset="0"/>
              </a:rPr>
              <a:t>He was unlike Simon of Acts 8:18-24</a:t>
            </a:r>
          </a:p>
          <a:p>
            <a:pPr lvl="1">
              <a:buFont typeface="Wingdings" panose="05000000000000000000" pitchFamily="2" charset="2"/>
              <a:buChar char="§"/>
            </a:pPr>
            <a:r>
              <a:rPr lang="en-US" sz="2400" dirty="0">
                <a:latin typeface="Candara" panose="020E0502030303020204" pitchFamily="34" charset="0"/>
              </a:rPr>
              <a:t>Simon was penitent</a:t>
            </a:r>
          </a:p>
          <a:p>
            <a:pPr>
              <a:buFont typeface="Wingdings" panose="05000000000000000000" pitchFamily="2" charset="2"/>
              <a:buChar char="§"/>
            </a:pPr>
            <a:r>
              <a:rPr lang="en-US" sz="2800" dirty="0">
                <a:latin typeface="Candara" panose="020E0502030303020204" pitchFamily="34" charset="0"/>
              </a:rPr>
              <a:t>Felix held Paul for two years hoping to get money</a:t>
            </a:r>
          </a:p>
          <a:p>
            <a:pPr lvl="1">
              <a:buFont typeface="Wingdings" panose="05000000000000000000" pitchFamily="2" charset="2"/>
              <a:buChar char="§"/>
            </a:pPr>
            <a:r>
              <a:rPr lang="en-US" sz="2400" dirty="0">
                <a:latin typeface="Candara" panose="020E0502030303020204" pitchFamily="34" charset="0"/>
              </a:rPr>
              <a:t>Acts 24:26-27</a:t>
            </a:r>
          </a:p>
          <a:p>
            <a:pPr>
              <a:buFont typeface="Wingdings" panose="05000000000000000000" pitchFamily="2" charset="2"/>
              <a:buChar char="§"/>
            </a:pPr>
            <a:r>
              <a:rPr lang="en-US" sz="2800" dirty="0">
                <a:latin typeface="Candara" panose="020E0502030303020204" pitchFamily="34" charset="0"/>
              </a:rPr>
              <a:t>Felix had a hardened heart</a:t>
            </a:r>
          </a:p>
          <a:p>
            <a:pPr lvl="1">
              <a:buFont typeface="Wingdings" panose="05000000000000000000" pitchFamily="2" charset="2"/>
              <a:buChar char="§"/>
            </a:pPr>
            <a:r>
              <a:rPr lang="en-US" sz="2400" dirty="0">
                <a:latin typeface="Candara" panose="020E0502030303020204" pitchFamily="34" charset="0"/>
              </a:rPr>
              <a:t>The </a:t>
            </a:r>
            <a:r>
              <a:rPr lang="en-US" sz="2400" b="1" i="1" dirty="0">
                <a:latin typeface="Candara" panose="020E0502030303020204" pitchFamily="34" charset="0"/>
              </a:rPr>
              <a:t>“convenient season” </a:t>
            </a:r>
            <a:r>
              <a:rPr lang="en-US" sz="2400" dirty="0">
                <a:latin typeface="Candara" panose="020E0502030303020204" pitchFamily="34" charset="0"/>
              </a:rPr>
              <a:t>never came</a:t>
            </a:r>
          </a:p>
          <a:p>
            <a:pPr marL="45720" indent="0">
              <a:buNone/>
            </a:pPr>
            <a:r>
              <a:rPr lang="en-US" sz="3200" b="1" dirty="0">
                <a:latin typeface="Candara" panose="020E0502030303020204" pitchFamily="34" charset="0"/>
              </a:rPr>
              <a:t>What about you…</a:t>
            </a:r>
          </a:p>
          <a:p>
            <a:pPr lvl="1">
              <a:buFont typeface="Wingdings" panose="05000000000000000000" pitchFamily="2" charset="2"/>
              <a:buChar char="§"/>
            </a:pPr>
            <a:r>
              <a:rPr lang="en-US" sz="2400" dirty="0">
                <a:latin typeface="Candara" panose="020E0502030303020204" pitchFamily="34" charset="0"/>
              </a:rPr>
              <a:t>Does gospel preaching make you fear and tremble?</a:t>
            </a:r>
          </a:p>
          <a:p>
            <a:pPr marL="274320" lvl="1" indent="0">
              <a:buNone/>
            </a:pPr>
            <a:endParaRPr lang="en-US" sz="200" dirty="0">
              <a:latin typeface="Candara" panose="020E0502030303020204" pitchFamily="34" charset="0"/>
            </a:endParaRPr>
          </a:p>
          <a:p>
            <a:pPr marL="274320" lvl="1" indent="0">
              <a:buNone/>
            </a:pPr>
            <a:r>
              <a:rPr lang="en-US" sz="3600" b="1" dirty="0">
                <a:solidFill>
                  <a:srgbClr val="FF0000"/>
                </a:solidFill>
                <a:latin typeface="Candara" panose="020E0502030303020204" pitchFamily="34" charset="0"/>
              </a:rPr>
              <a:t>       If Not, Consider Doing a Heart Check-up!</a:t>
            </a:r>
          </a:p>
          <a:p>
            <a:pPr>
              <a:buFont typeface="Wingdings" panose="05000000000000000000" pitchFamily="2" charset="2"/>
              <a:buChar char="§"/>
            </a:pPr>
            <a:endParaRPr lang="en-US" sz="3200" dirty="0"/>
          </a:p>
        </p:txBody>
      </p:sp>
      <p:sp>
        <p:nvSpPr>
          <p:cNvPr id="5" name="Rectangle 4">
            <a:extLst>
              <a:ext uri="{FF2B5EF4-FFF2-40B4-BE49-F238E27FC236}">
                <a16:creationId xmlns:a16="http://schemas.microsoft.com/office/drawing/2014/main" id="{97E8A9EA-9332-41AC-B026-0F57C40BFF3E}"/>
              </a:ext>
            </a:extLst>
          </p:cNvPr>
          <p:cNvSpPr/>
          <p:nvPr/>
        </p:nvSpPr>
        <p:spPr>
          <a:xfrm rot="16200000">
            <a:off x="-974922" y="2804885"/>
            <a:ext cx="3111750" cy="707886"/>
          </a:xfrm>
          <a:prstGeom prst="rect">
            <a:avLst/>
          </a:prstGeom>
          <a:noFill/>
        </p:spPr>
        <p:txBody>
          <a:bodyPr wrap="none" lIns="91440" tIns="45720" rIns="91440" bIns="45720">
            <a:spAutoFit/>
          </a:bodyP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Conclusion </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Arrow: Bent 5">
            <a:extLst>
              <a:ext uri="{FF2B5EF4-FFF2-40B4-BE49-F238E27FC236}">
                <a16:creationId xmlns:a16="http://schemas.microsoft.com/office/drawing/2014/main" id="{3148B4D9-0CEF-46F3-A8BB-20D3D94B6DEB}"/>
              </a:ext>
            </a:extLst>
          </p:cNvPr>
          <p:cNvSpPr/>
          <p:nvPr/>
        </p:nvSpPr>
        <p:spPr>
          <a:xfrm>
            <a:off x="506576" y="1035269"/>
            <a:ext cx="609602" cy="67266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Tree>
    <p:extLst>
      <p:ext uri="{BB962C8B-B14F-4D97-AF65-F5344CB8AC3E}">
        <p14:creationId xmlns:p14="http://schemas.microsoft.com/office/powerpoint/2010/main" val="66480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25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F398-CE75-41D0-8839-077889A99243}"/>
              </a:ext>
            </a:extLst>
          </p:cNvPr>
          <p:cNvSpPr>
            <a:spLocks noGrp="1"/>
          </p:cNvSpPr>
          <p:nvPr>
            <p:ph type="title"/>
          </p:nvPr>
        </p:nvSpPr>
        <p:spPr/>
        <p:txBody>
          <a:bodyPr>
            <a:normAutofit/>
          </a:bodyPr>
          <a:lstStyle/>
          <a:p>
            <a:r>
              <a:rPr lang="en-US" sz="4400" b="1" i="1" dirty="0">
                <a:latin typeface="Candara" panose="020E0502030303020204" pitchFamily="34" charset="0"/>
              </a:rPr>
              <a:t>Philippians 2:12-13 </a:t>
            </a:r>
          </a:p>
        </p:txBody>
      </p:sp>
      <p:sp>
        <p:nvSpPr>
          <p:cNvPr id="5" name="Rectangle 4">
            <a:extLst>
              <a:ext uri="{FF2B5EF4-FFF2-40B4-BE49-F238E27FC236}">
                <a16:creationId xmlns:a16="http://schemas.microsoft.com/office/drawing/2014/main" id="{97E8A9EA-9332-41AC-B026-0F57C40BFF3E}"/>
              </a:ext>
            </a:extLst>
          </p:cNvPr>
          <p:cNvSpPr/>
          <p:nvPr/>
        </p:nvSpPr>
        <p:spPr>
          <a:xfrm rot="16200000">
            <a:off x="-691989" y="2557235"/>
            <a:ext cx="2545889" cy="707886"/>
          </a:xfrm>
          <a:prstGeom prst="rect">
            <a:avLst/>
          </a:prstGeom>
          <a:noFill/>
        </p:spPr>
        <p:txBody>
          <a:bodyPr wrap="none" lIns="91440" tIns="45720" rIns="91440" bIns="45720">
            <a:spAutoFit/>
          </a:bodyP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Consider </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Arrow: Bent 5">
            <a:extLst>
              <a:ext uri="{FF2B5EF4-FFF2-40B4-BE49-F238E27FC236}">
                <a16:creationId xmlns:a16="http://schemas.microsoft.com/office/drawing/2014/main" id="{3148B4D9-0CEF-46F3-A8BB-20D3D94B6DEB}"/>
              </a:ext>
            </a:extLst>
          </p:cNvPr>
          <p:cNvSpPr/>
          <p:nvPr/>
        </p:nvSpPr>
        <p:spPr>
          <a:xfrm>
            <a:off x="506576" y="1035269"/>
            <a:ext cx="609602" cy="67266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4" name="Rectangle 3">
            <a:extLst>
              <a:ext uri="{FF2B5EF4-FFF2-40B4-BE49-F238E27FC236}">
                <a16:creationId xmlns:a16="http://schemas.microsoft.com/office/drawing/2014/main" id="{EDFC05A2-A21E-40B6-A9DD-04C5757953AF}"/>
              </a:ext>
            </a:extLst>
          </p:cNvPr>
          <p:cNvSpPr/>
          <p:nvPr/>
        </p:nvSpPr>
        <p:spPr>
          <a:xfrm>
            <a:off x="1293812" y="3216957"/>
            <a:ext cx="4800600" cy="484909"/>
          </a:xfrm>
          <a:prstGeom prst="rect">
            <a:avLst/>
          </a:prstGeom>
          <a:solidFill>
            <a:schemeClr val="accent6">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7" name="Rectangle 6">
            <a:extLst>
              <a:ext uri="{FF2B5EF4-FFF2-40B4-BE49-F238E27FC236}">
                <a16:creationId xmlns:a16="http://schemas.microsoft.com/office/drawing/2014/main" id="{298E02C4-4EAA-4CD6-9295-AC23EC98D619}"/>
              </a:ext>
            </a:extLst>
          </p:cNvPr>
          <p:cNvSpPr/>
          <p:nvPr/>
        </p:nvSpPr>
        <p:spPr>
          <a:xfrm>
            <a:off x="5294311" y="2706724"/>
            <a:ext cx="5638799" cy="484909"/>
          </a:xfrm>
          <a:prstGeom prst="rect">
            <a:avLst/>
          </a:prstGeom>
          <a:solidFill>
            <a:schemeClr val="accent6">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ln>
                <a:solidFill>
                  <a:schemeClr val="tx2">
                    <a:lumMod val="50000"/>
                    <a:lumOff val="50000"/>
                  </a:schemeClr>
                </a:solidFill>
              </a:ln>
              <a:solidFill>
                <a:schemeClr val="bg2"/>
              </a:solidFill>
            </a:endParaRPr>
          </a:p>
        </p:txBody>
      </p:sp>
      <p:sp>
        <p:nvSpPr>
          <p:cNvPr id="3" name="Content Placeholder 2">
            <a:extLst>
              <a:ext uri="{FF2B5EF4-FFF2-40B4-BE49-F238E27FC236}">
                <a16:creationId xmlns:a16="http://schemas.microsoft.com/office/drawing/2014/main" id="{202F700E-11DD-414A-AA27-13BB34539185}"/>
              </a:ext>
            </a:extLst>
          </p:cNvPr>
          <p:cNvSpPr>
            <a:spLocks noGrp="1"/>
          </p:cNvSpPr>
          <p:nvPr>
            <p:ph idx="1"/>
          </p:nvPr>
        </p:nvSpPr>
        <p:spPr>
          <a:xfrm>
            <a:off x="1217614" y="1683518"/>
            <a:ext cx="10286998" cy="3650482"/>
          </a:xfrm>
        </p:spPr>
        <p:txBody>
          <a:bodyPr>
            <a:normAutofit/>
          </a:bodyPr>
          <a:lstStyle/>
          <a:p>
            <a:pPr marL="45720" indent="0">
              <a:buNone/>
            </a:pPr>
            <a:r>
              <a:rPr lang="en-US" sz="3600" b="1" i="1" dirty="0">
                <a:latin typeface="Candara" panose="020E0502030303020204" pitchFamily="34" charset="0"/>
              </a:rPr>
              <a:t>“</a:t>
            </a:r>
            <a:r>
              <a:rPr lang="en-US" sz="3600" b="1" i="1" dirty="0">
                <a:solidFill>
                  <a:schemeClr val="tx2"/>
                </a:solidFill>
                <a:latin typeface="Candara" panose="020E0502030303020204" pitchFamily="34" charset="0"/>
              </a:rPr>
              <a:t>12</a:t>
            </a:r>
            <a:r>
              <a:rPr lang="en-US" sz="3600" b="1" i="1" dirty="0">
                <a:latin typeface="Candara" panose="020E0502030303020204" pitchFamily="34" charset="0"/>
              </a:rPr>
              <a:t> Wherefore, my beloved, as ye have always obeyed, not as in my presence only, but now much more in my absence, work out your own salvation with fear and trembling. </a:t>
            </a:r>
            <a:r>
              <a:rPr lang="en-US" sz="3600" b="1" i="1" dirty="0">
                <a:solidFill>
                  <a:schemeClr val="tx2"/>
                </a:solidFill>
                <a:latin typeface="Candara" panose="020E0502030303020204" pitchFamily="34" charset="0"/>
              </a:rPr>
              <a:t>13</a:t>
            </a:r>
            <a:r>
              <a:rPr lang="en-US" sz="3600" b="1" i="1" dirty="0">
                <a:latin typeface="Candara" panose="020E0502030303020204" pitchFamily="34" charset="0"/>
              </a:rPr>
              <a:t> For it is God which worketh in you both to will and to do of his good pleasure”</a:t>
            </a:r>
          </a:p>
        </p:txBody>
      </p:sp>
    </p:spTree>
    <p:extLst>
      <p:ext uri="{BB962C8B-B14F-4D97-AF65-F5344CB8AC3E}">
        <p14:creationId xmlns:p14="http://schemas.microsoft.com/office/powerpoint/2010/main" val="1917104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500"/>
                                        <p:tgtEl>
                                          <p:spTgt spid="7"/>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3" grpId="0" build="p"/>
    </p:bldLst>
  </p:timing>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North American continent presentation (widescreen).potx" id="{9BCD087D-7D15-4935-9A6F-8C8F414B806B}" vid="{F70B2F2B-E334-4403-A327-17999BAEB2D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358</TotalTime>
  <Words>2793</Words>
  <Application>Microsoft Office PowerPoint</Application>
  <PresentationFormat>Custom</PresentationFormat>
  <Paragraphs>111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Candara</vt:lpstr>
      <vt:lpstr>Century Gothic</vt:lpstr>
      <vt:lpstr>Wingdings</vt:lpstr>
      <vt:lpstr>Continental North America 16x9</vt:lpstr>
      <vt:lpstr>The trembling of felix</vt:lpstr>
      <vt:lpstr>Acts 24:24-27</vt:lpstr>
      <vt:lpstr>Acts 24:24-27</vt:lpstr>
      <vt:lpstr>What Caused Felix to Tremble?</vt:lpstr>
      <vt:lpstr>Righteousness</vt:lpstr>
      <vt:lpstr>temperance</vt:lpstr>
      <vt:lpstr>The judgment to come</vt:lpstr>
      <vt:lpstr>Felix rejected Paul’s warnings</vt:lpstr>
      <vt:lpstr>Philippians 2:12-13 </vt:lpstr>
      <vt:lpstr>Are You prepared for the judgment to Come? 2 Corinthians 5:10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trembling of felix</dc:title>
  <dc:creator>Tommy McClure</dc:creator>
  <cp:lastModifiedBy>Tommy McClure</cp:lastModifiedBy>
  <cp:revision>62</cp:revision>
  <cp:lastPrinted>2019-04-07T23:11:00Z</cp:lastPrinted>
  <dcterms:created xsi:type="dcterms:W3CDTF">2019-04-06T22:50:18Z</dcterms:created>
  <dcterms:modified xsi:type="dcterms:W3CDTF">2019-04-08T19:17:17Z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