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26"/>
  </p:notesMasterIdLst>
  <p:sldIdLst>
    <p:sldId id="256" r:id="rId5"/>
    <p:sldId id="298" r:id="rId6"/>
    <p:sldId id="258" r:id="rId7"/>
    <p:sldId id="259" r:id="rId8"/>
    <p:sldId id="329" r:id="rId9"/>
    <p:sldId id="260" r:id="rId10"/>
    <p:sldId id="372" r:id="rId11"/>
    <p:sldId id="264" r:id="rId12"/>
    <p:sldId id="376" r:id="rId13"/>
    <p:sldId id="399" r:id="rId14"/>
    <p:sldId id="330" r:id="rId15"/>
    <p:sldId id="296" r:id="rId16"/>
    <p:sldId id="299" r:id="rId17"/>
    <p:sldId id="271" r:id="rId18"/>
    <p:sldId id="272" r:id="rId19"/>
    <p:sldId id="331" r:id="rId20"/>
    <p:sldId id="316" r:id="rId21"/>
    <p:sldId id="383" r:id="rId22"/>
    <p:sldId id="400" r:id="rId23"/>
    <p:sldId id="386" r:id="rId24"/>
    <p:sldId id="31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821"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60B44-044C-4AAE-A39B-7AF63816D347}" type="datetimeFigureOut">
              <a:rPr lang="en-US" smtClean="0"/>
              <a:t>3/24/2019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55048-662F-4DEA-B085-D25A92707B0B}" type="slidenum">
              <a:rPr lang="en-US" smtClean="0"/>
              <a:t>‹#›</a:t>
            </a:fld>
            <a:endParaRPr lang="en-US"/>
          </a:p>
        </p:txBody>
      </p:sp>
    </p:spTree>
    <p:extLst>
      <p:ext uri="{BB962C8B-B14F-4D97-AF65-F5344CB8AC3E}">
        <p14:creationId xmlns:p14="http://schemas.microsoft.com/office/powerpoint/2010/main" val="281095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08DA9-61C2-43D2-9D74-F011CD79A7B3}" type="slidenum">
              <a:rPr lang="en-US" altLang="en-US"/>
              <a:pPr/>
              <a:t>2</a:t>
            </a:fld>
            <a:endParaRPr lang="en-US" alt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1ED9733-4AC4-457D-9005-0C80CC3F08C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21521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503238"/>
            <a:ext cx="3136900" cy="2354262"/>
          </a:xfrm>
        </p:spPr>
      </p:sp>
      <p:sp>
        <p:nvSpPr>
          <p:cNvPr id="3" name="Notes Placeholder 2"/>
          <p:cNvSpPr>
            <a:spLocks noGrp="1"/>
          </p:cNvSpPr>
          <p:nvPr>
            <p:ph type="body" idx="1"/>
          </p:nvPr>
        </p:nvSpPr>
        <p:spPr/>
        <p:txBody>
          <a:bodyPr>
            <a:normAutofit fontScale="25000" lnSpcReduction="20000"/>
          </a:bodyPr>
          <a:lstStyle/>
          <a:p>
            <a:r>
              <a:rPr lang="en-US" sz="1400" b="1" dirty="0"/>
              <a:t>Animated balloon floats into distance</a:t>
            </a:r>
          </a:p>
          <a:p>
            <a:r>
              <a:rPr lang="en-US" sz="1400" dirty="0"/>
              <a:t>(Advanced)</a:t>
            </a:r>
          </a:p>
          <a:p>
            <a:endParaRPr lang="en-US" dirty="0">
              <a:latin typeface="+mn-lt"/>
            </a:endParaRPr>
          </a:p>
          <a:p>
            <a:endParaRPr lang="en-US" dirty="0">
              <a:latin typeface="+mn-lt"/>
            </a:endParaRPr>
          </a:p>
          <a:p>
            <a:r>
              <a:rPr lang="en-US" dirty="0">
                <a:latin typeface="+mn-lt"/>
              </a:rPr>
              <a:t>To reproduce the balloon on this slide, do the following:</a:t>
            </a:r>
          </a:p>
          <a:p>
            <a:pPr marL="228580" indent="-228580">
              <a:buFont typeface="+mj-lt"/>
              <a:buAutoNum type="arabicPeriod"/>
            </a:pPr>
            <a:r>
              <a:rPr lang="en-US" dirty="0">
                <a:latin typeface="+mn-lt"/>
              </a:rPr>
              <a:t>On the </a:t>
            </a:r>
            <a:r>
              <a:rPr lang="en-US" b="1" dirty="0">
                <a:latin typeface="+mn-lt"/>
              </a:rPr>
              <a:t>Home</a:t>
            </a:r>
            <a:r>
              <a:rPr lang="en-US" dirty="0">
                <a:latin typeface="+mn-lt"/>
              </a:rPr>
              <a:t> tab, in the </a:t>
            </a:r>
            <a:r>
              <a:rPr lang="en-US" b="1" dirty="0">
                <a:latin typeface="+mn-lt"/>
              </a:rPr>
              <a:t>Slides</a:t>
            </a:r>
            <a:r>
              <a:rPr lang="en-US" dirty="0">
                <a:latin typeface="+mn-lt"/>
              </a:rPr>
              <a:t> group, click </a:t>
            </a:r>
            <a:r>
              <a:rPr lang="en-US" b="1" dirty="0">
                <a:latin typeface="+mn-lt"/>
              </a:rPr>
              <a:t>Layout</a:t>
            </a:r>
            <a:r>
              <a:rPr lang="en-US" dirty="0">
                <a:latin typeface="+mn-lt"/>
              </a:rPr>
              <a:t>, and then click </a:t>
            </a:r>
            <a:r>
              <a:rPr lang="en-US" b="1" dirty="0">
                <a:latin typeface="+mn-lt"/>
              </a:rPr>
              <a:t>Blank</a:t>
            </a:r>
            <a:r>
              <a:rPr lang="en-US" dirty="0">
                <a:latin typeface="+mn-lt"/>
              </a:rPr>
              <a:t>. </a:t>
            </a:r>
          </a:p>
          <a:p>
            <a:pPr marL="228580" indent="-228580">
              <a:buFont typeface="+mj-lt"/>
              <a:buAutoNum type="arabicPeriod"/>
            </a:pPr>
            <a:r>
              <a:rPr lang="en-US" dirty="0">
                <a:latin typeface="+mn-lt"/>
              </a:rPr>
              <a:t>On the </a:t>
            </a:r>
            <a:r>
              <a:rPr lang="en-US" b="1" dirty="0">
                <a:latin typeface="+mn-lt"/>
              </a:rPr>
              <a:t>Home</a:t>
            </a:r>
            <a:r>
              <a:rPr lang="en-US" dirty="0">
                <a:latin typeface="+mn-lt"/>
              </a:rPr>
              <a:t> tab, in the </a:t>
            </a:r>
            <a:r>
              <a:rPr lang="en-US" b="1" dirty="0">
                <a:latin typeface="+mn-lt"/>
              </a:rPr>
              <a:t>Drawing</a:t>
            </a:r>
            <a:r>
              <a:rPr lang="en-US" dirty="0">
                <a:latin typeface="+mn-lt"/>
              </a:rPr>
              <a:t> group, click </a:t>
            </a:r>
            <a:r>
              <a:rPr lang="en-US" b="1" dirty="0">
                <a:latin typeface="+mn-lt"/>
              </a:rPr>
              <a:t>Shapes</a:t>
            </a:r>
            <a:r>
              <a:rPr lang="en-US" dirty="0">
                <a:latin typeface="+mn-lt"/>
              </a:rPr>
              <a:t>, under </a:t>
            </a:r>
            <a:r>
              <a:rPr lang="en-US" b="1" dirty="0">
                <a:latin typeface="+mn-lt"/>
              </a:rPr>
              <a:t>Basic Shapes</a:t>
            </a:r>
            <a:r>
              <a:rPr lang="en-US" dirty="0">
                <a:latin typeface="+mn-lt"/>
              </a:rPr>
              <a:t>, click </a:t>
            </a:r>
            <a:r>
              <a:rPr lang="en-US" b="1" dirty="0">
                <a:latin typeface="+mn-lt"/>
              </a:rPr>
              <a:t>Teardrop </a:t>
            </a:r>
            <a:r>
              <a:rPr lang="en-US" dirty="0">
                <a:latin typeface="+mn-lt"/>
              </a:rPr>
              <a:t>(second row, fourth from the left). On the slide, drag to draw the teardrop.</a:t>
            </a:r>
          </a:p>
          <a:p>
            <a:pPr marL="228580" indent="-228580">
              <a:buFont typeface="+mj-lt"/>
              <a:buAutoNum type="arabicPeriod"/>
            </a:pPr>
            <a:r>
              <a:rPr lang="en-US" dirty="0">
                <a:latin typeface="+mn-lt"/>
              </a:rPr>
              <a:t>Under </a:t>
            </a:r>
            <a:r>
              <a:rPr lang="en-US" b="1" dirty="0">
                <a:latin typeface="+mn-lt"/>
              </a:rPr>
              <a:t>Drawing Tools</a:t>
            </a:r>
            <a:r>
              <a:rPr lang="en-US" dirty="0">
                <a:latin typeface="+mn-lt"/>
              </a:rPr>
              <a:t>, on the </a:t>
            </a:r>
            <a:r>
              <a:rPr lang="en-US" b="1" dirty="0">
                <a:latin typeface="+mn-lt"/>
              </a:rPr>
              <a:t>Format</a:t>
            </a:r>
            <a:r>
              <a:rPr lang="en-US" dirty="0">
                <a:latin typeface="+mn-lt"/>
              </a:rPr>
              <a:t> tab, in the </a:t>
            </a:r>
            <a:r>
              <a:rPr lang="en-US" b="1" dirty="0">
                <a:latin typeface="+mn-lt"/>
              </a:rPr>
              <a:t>Size</a:t>
            </a:r>
            <a:r>
              <a:rPr lang="en-US" dirty="0">
                <a:latin typeface="+mn-lt"/>
              </a:rPr>
              <a:t> group, click the </a:t>
            </a:r>
            <a:r>
              <a:rPr lang="en-US" b="1" dirty="0">
                <a:latin typeface="+mn-lt"/>
              </a:rPr>
              <a:t>Size and Position</a:t>
            </a:r>
            <a:r>
              <a:rPr lang="en-US" dirty="0">
                <a:latin typeface="+mn-lt"/>
              </a:rPr>
              <a:t> dialog box launcher, and then in the </a:t>
            </a:r>
            <a:r>
              <a:rPr lang="en-US" b="1" dirty="0">
                <a:latin typeface="+mn-lt"/>
              </a:rPr>
              <a:t>Format Shape </a:t>
            </a:r>
            <a:r>
              <a:rPr lang="en-US" dirty="0">
                <a:latin typeface="+mn-lt"/>
              </a:rPr>
              <a:t>dialog box, click Size in the left pane. In the </a:t>
            </a:r>
            <a:r>
              <a:rPr lang="en-US" b="1" dirty="0">
                <a:latin typeface="+mn-lt"/>
              </a:rPr>
              <a:t>Size</a:t>
            </a:r>
            <a:r>
              <a:rPr lang="en-US" dirty="0">
                <a:latin typeface="+mn-lt"/>
              </a:rPr>
              <a:t> pane, under </a:t>
            </a:r>
            <a:r>
              <a:rPr lang="en-US" b="1" dirty="0">
                <a:latin typeface="+mn-lt"/>
              </a:rPr>
              <a:t>Size and rotate</a:t>
            </a:r>
            <a:r>
              <a:rPr lang="en-US" dirty="0">
                <a:latin typeface="+mn-lt"/>
              </a:rPr>
              <a:t>, do the following:</a:t>
            </a:r>
          </a:p>
          <a:p>
            <a:pPr marL="685738" lvl="1" indent="-228580">
              <a:buFont typeface="Arial" pitchFamily="34" charset="0"/>
              <a:buChar char="•"/>
            </a:pPr>
            <a:r>
              <a:rPr lang="en-US" dirty="0">
                <a:latin typeface="+mn-lt"/>
              </a:rPr>
              <a:t>In the </a:t>
            </a:r>
            <a:r>
              <a:rPr lang="en-US" b="1" dirty="0">
                <a:latin typeface="+mn-lt"/>
              </a:rPr>
              <a:t>Height </a:t>
            </a:r>
            <a:r>
              <a:rPr lang="en-US" dirty="0">
                <a:latin typeface="+mn-lt"/>
              </a:rPr>
              <a:t>box, enter </a:t>
            </a:r>
            <a:r>
              <a:rPr lang="en-US" b="1" dirty="0">
                <a:latin typeface="+mn-lt"/>
              </a:rPr>
              <a:t>1.66</a:t>
            </a:r>
            <a:r>
              <a:rPr lang="en-US" dirty="0">
                <a:latin typeface="+mn-lt"/>
              </a:rPr>
              <a:t>”.</a:t>
            </a:r>
          </a:p>
          <a:p>
            <a:pPr marL="685738" lvl="1" indent="-228580">
              <a:buFont typeface="Arial" pitchFamily="34" charset="0"/>
              <a:buChar char="•"/>
            </a:pPr>
            <a:r>
              <a:rPr lang="en-US" dirty="0">
                <a:latin typeface="+mn-lt"/>
              </a:rPr>
              <a:t>In the</a:t>
            </a:r>
            <a:r>
              <a:rPr lang="en-US" b="1" dirty="0">
                <a:latin typeface="+mn-lt"/>
              </a:rPr>
              <a:t> Width </a:t>
            </a:r>
            <a:r>
              <a:rPr lang="en-US" dirty="0">
                <a:latin typeface="+mn-lt"/>
              </a:rPr>
              <a:t>box, enter </a:t>
            </a:r>
            <a:r>
              <a:rPr lang="en-US" b="1" dirty="0">
                <a:latin typeface="+mn-lt"/>
              </a:rPr>
              <a:t>1.7”</a:t>
            </a:r>
            <a:r>
              <a:rPr lang="en-US" dirty="0">
                <a:latin typeface="+mn-lt"/>
              </a:rPr>
              <a:t>. </a:t>
            </a:r>
          </a:p>
          <a:p>
            <a:pPr marL="685738" lvl="1" indent="-228580" defTabSz="914318">
              <a:buFont typeface="Arial" pitchFamily="34" charset="0"/>
              <a:buChar char="•"/>
            </a:pPr>
            <a:r>
              <a:rPr lang="en-US" dirty="0">
                <a:latin typeface="+mn-lt"/>
              </a:rPr>
              <a:t>In the Rotation box, enter </a:t>
            </a:r>
            <a:r>
              <a:rPr lang="en-US" b="1" dirty="0">
                <a:latin typeface="+mn-lt"/>
              </a:rPr>
              <a:t>133⁰</a:t>
            </a:r>
            <a:r>
              <a:rPr lang="en-US" dirty="0">
                <a:latin typeface="+mn-lt"/>
              </a:rPr>
              <a:t>.</a:t>
            </a:r>
          </a:p>
          <a:p>
            <a:pPr marL="228580" indent="-228580">
              <a:buFont typeface="+mj-lt"/>
              <a:buAutoNum type="arabicPeriod"/>
            </a:pPr>
            <a:r>
              <a:rPr lang="en-US" dirty="0">
                <a:latin typeface="+mn-lt"/>
              </a:rPr>
              <a:t>Also in In the </a:t>
            </a:r>
            <a:r>
              <a:rPr lang="en-US" b="1" dirty="0">
                <a:latin typeface="+mn-lt"/>
              </a:rPr>
              <a:t>Format Shape</a:t>
            </a:r>
            <a:r>
              <a:rPr lang="en-US" dirty="0">
                <a:latin typeface="+mn-lt"/>
              </a:rPr>
              <a:t> dialog box click </a:t>
            </a:r>
            <a:r>
              <a:rPr lang="en-US" b="1" dirty="0">
                <a:latin typeface="+mn-lt"/>
              </a:rPr>
              <a:t>Fill</a:t>
            </a:r>
            <a:r>
              <a:rPr lang="en-US" dirty="0">
                <a:latin typeface="+mn-lt"/>
              </a:rPr>
              <a:t> in the left pane, select </a:t>
            </a:r>
            <a:r>
              <a:rPr lang="en-US" b="1" dirty="0">
                <a:latin typeface="+mn-lt"/>
              </a:rPr>
              <a:t>Gradient fill </a:t>
            </a:r>
            <a:r>
              <a:rPr lang="en-US" dirty="0">
                <a:latin typeface="+mn-lt"/>
              </a:rPr>
              <a:t>in the </a:t>
            </a:r>
            <a:r>
              <a:rPr lang="en-US" b="1" dirty="0">
                <a:latin typeface="+mn-lt"/>
              </a:rPr>
              <a:t>Fill</a:t>
            </a:r>
            <a:r>
              <a:rPr lang="en-US" dirty="0">
                <a:latin typeface="+mn-lt"/>
              </a:rPr>
              <a:t> pane, and then do the following:</a:t>
            </a:r>
          </a:p>
          <a:p>
            <a:pPr marL="628593" lvl="1" indent="-171435">
              <a:buFont typeface="Arial" pitchFamily="34" charset="0"/>
              <a:buChar char="•"/>
            </a:pPr>
            <a:r>
              <a:rPr lang="en-US" dirty="0">
                <a:latin typeface="+mn-lt"/>
              </a:rPr>
              <a:t>In the </a:t>
            </a:r>
            <a:r>
              <a:rPr lang="en-US" b="1" dirty="0">
                <a:latin typeface="+mn-lt"/>
              </a:rPr>
              <a:t>Type</a:t>
            </a:r>
            <a:r>
              <a:rPr lang="en-US" dirty="0">
                <a:latin typeface="+mn-lt"/>
              </a:rPr>
              <a:t> list, select </a:t>
            </a:r>
            <a:r>
              <a:rPr lang="en-US" b="1" dirty="0">
                <a:latin typeface="+mn-lt"/>
              </a:rPr>
              <a:t>Linear</a:t>
            </a:r>
            <a:r>
              <a:rPr lang="en-US" dirty="0">
                <a:latin typeface="+mn-lt"/>
              </a:rPr>
              <a:t>.</a:t>
            </a:r>
          </a:p>
          <a:p>
            <a:pPr marL="628593" lvl="1" indent="-171435">
              <a:buFont typeface="Arial" pitchFamily="34" charset="0"/>
              <a:buChar char="•"/>
            </a:pPr>
            <a:r>
              <a:rPr lang="en-US" dirty="0">
                <a:latin typeface="+mn-lt"/>
              </a:rPr>
              <a:t>In the </a:t>
            </a:r>
            <a:r>
              <a:rPr lang="en-US" b="1" dirty="0">
                <a:latin typeface="+mn-lt"/>
              </a:rPr>
              <a:t>Angle</a:t>
            </a:r>
            <a:r>
              <a:rPr lang="en-US" dirty="0">
                <a:latin typeface="+mn-lt"/>
              </a:rPr>
              <a:t> box, enter </a:t>
            </a:r>
            <a:r>
              <a:rPr lang="en-US" b="1" dirty="0">
                <a:latin typeface="+mn-lt"/>
              </a:rPr>
              <a:t>90</a:t>
            </a:r>
            <a:r>
              <a:rPr lang="en-US" dirty="0">
                <a:latin typeface="+mn-lt"/>
              </a:rPr>
              <a:t>.</a:t>
            </a:r>
          </a:p>
          <a:p>
            <a:pPr marL="628593" lvl="1" indent="-171435">
              <a:buFont typeface="Arial" pitchFamily="34" charset="0"/>
              <a:buChar char="•"/>
            </a:pPr>
            <a:r>
              <a:rPr lang="en-US" dirty="0">
                <a:latin typeface="+mn-lt"/>
              </a:rPr>
              <a:t>Under </a:t>
            </a:r>
            <a:r>
              <a:rPr lang="en-US" b="1" dirty="0">
                <a:latin typeface="+mn-lt"/>
              </a:rPr>
              <a:t>Gradient stops</a:t>
            </a:r>
            <a:r>
              <a:rPr lang="en-US" dirty="0">
                <a:latin typeface="+mn-lt"/>
              </a:rPr>
              <a:t>, click </a:t>
            </a:r>
            <a:r>
              <a:rPr lang="en-US" b="1" dirty="0">
                <a:latin typeface="+mn-lt"/>
              </a:rPr>
              <a:t>Add gradient stops</a:t>
            </a:r>
            <a:r>
              <a:rPr lang="en-US" dirty="0">
                <a:latin typeface="+mn-lt"/>
              </a:rPr>
              <a:t> or </a:t>
            </a:r>
            <a:r>
              <a:rPr lang="en-US" b="1" dirty="0">
                <a:latin typeface="+mn-lt"/>
              </a:rPr>
              <a:t>Remove gradient stops</a:t>
            </a:r>
            <a:r>
              <a:rPr lang="en-US" dirty="0">
                <a:latin typeface="+mn-lt"/>
              </a:rPr>
              <a:t> until three stops appear in the slider.</a:t>
            </a:r>
          </a:p>
          <a:p>
            <a:pPr marL="228580" indent="-228580">
              <a:buFont typeface="+mj-lt"/>
              <a:buAutoNum type="arabicPeriod"/>
            </a:pPr>
            <a:r>
              <a:rPr lang="en-US" dirty="0">
                <a:latin typeface="+mn-lt"/>
              </a:rPr>
              <a:t>Also under </a:t>
            </a:r>
            <a:r>
              <a:rPr lang="en-US" b="1" dirty="0">
                <a:latin typeface="+mn-lt"/>
              </a:rPr>
              <a:t>Gradient stops</a:t>
            </a:r>
            <a:r>
              <a:rPr lang="en-US" dirty="0">
                <a:latin typeface="+mn-lt"/>
              </a:rPr>
              <a:t>, customize the gradient stops as follows:</a:t>
            </a:r>
          </a:p>
          <a:p>
            <a:pPr marL="685738" lvl="1" indent="-228580">
              <a:buFont typeface="Arial" pitchFamily="34" charset="0"/>
              <a:buChar char="•"/>
            </a:pPr>
            <a:r>
              <a:rPr lang="en-US" dirty="0">
                <a:latin typeface="+mn-lt"/>
              </a:rPr>
              <a:t>Select the first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13%</a:t>
            </a:r>
            <a:r>
              <a:rPr lang="en-US" dirty="0">
                <a:latin typeface="+mn-lt"/>
              </a:rPr>
              <a:t>.</a:t>
            </a:r>
          </a:p>
          <a:p>
            <a:pPr marL="1142897" lvl="2" indent="-228580" defTabSz="914318">
              <a:buFont typeface="Arial" pitchFamily="34" charset="0"/>
              <a:buChar char="•"/>
              <a:defRP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Red, Accent 2, Darker 25%</a:t>
            </a:r>
            <a:r>
              <a:rPr lang="en-US" dirty="0">
                <a:latin typeface="+mn-lt"/>
              </a:rPr>
              <a:t> (fifth row, sixth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0%</a:t>
            </a:r>
            <a:r>
              <a:rPr lang="en-US" dirty="0">
                <a:latin typeface="+mn-lt"/>
              </a:rPr>
              <a:t>. </a:t>
            </a:r>
          </a:p>
          <a:p>
            <a:pPr marL="685738" lvl="1" indent="-228580">
              <a:buFont typeface="Arial" pitchFamily="34" charset="0"/>
              <a:buChar char="•"/>
            </a:pPr>
            <a:r>
              <a:rPr lang="en-US" dirty="0">
                <a:latin typeface="+mn-lt"/>
              </a:rPr>
              <a:t>Select the next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66%</a:t>
            </a:r>
            <a:r>
              <a:rPr lang="en-US" dirty="0">
                <a:latin typeface="+mn-lt"/>
              </a:rPr>
              <a:t>.</a:t>
            </a:r>
          </a:p>
          <a:p>
            <a:pPr marL="1142897" lvl="2" indent="-228580" defTabSz="914318">
              <a:buFont typeface="Arial" pitchFamily="34" charset="0"/>
              <a:buChar char="•"/>
              <a:defRP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Red, Accent 2, Lighter 40%</a:t>
            </a:r>
            <a:r>
              <a:rPr lang="en-US" dirty="0">
                <a:latin typeface="+mn-lt"/>
              </a:rPr>
              <a:t> (fourth row, sixth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0%</a:t>
            </a:r>
            <a:r>
              <a:rPr lang="en-US" dirty="0">
                <a:latin typeface="+mn-lt"/>
              </a:rPr>
              <a:t>.</a:t>
            </a:r>
          </a:p>
          <a:p>
            <a:pPr marL="685738" lvl="1" indent="-228580">
              <a:buFont typeface="Arial" pitchFamily="34" charset="0"/>
              <a:buChar char="•"/>
            </a:pPr>
            <a:r>
              <a:rPr lang="en-US" dirty="0">
                <a:latin typeface="+mn-lt"/>
              </a:rPr>
              <a:t>Select the last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100%</a:t>
            </a:r>
            <a:r>
              <a:rPr lang="en-US" dirty="0">
                <a:latin typeface="+mn-lt"/>
              </a:rPr>
              <a:t>.</a:t>
            </a:r>
          </a:p>
          <a:p>
            <a:pPr marL="1142897" lvl="2" indent="-228580" defTabSz="914318">
              <a:buFont typeface="Arial" pitchFamily="34" charset="0"/>
              <a:buChar char="•"/>
              <a:defRP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White, Background 1 </a:t>
            </a:r>
            <a:r>
              <a:rPr lang="en-US" dirty="0">
                <a:latin typeface="+mn-lt"/>
              </a:rPr>
              <a:t>(first row, first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0%</a:t>
            </a:r>
            <a:r>
              <a:rPr lang="en-US" dirty="0">
                <a:latin typeface="+mn-lt"/>
              </a:rPr>
              <a:t>.</a:t>
            </a:r>
          </a:p>
          <a:p>
            <a:pPr marL="228580" indent="-228580">
              <a:buFont typeface="+mj-lt"/>
              <a:buAutoNum type="arabicPeriod"/>
            </a:pPr>
            <a:r>
              <a:rPr lang="en-US" dirty="0">
                <a:latin typeface="+mn-lt"/>
              </a:rPr>
              <a:t>Also in the </a:t>
            </a:r>
            <a:r>
              <a:rPr lang="en-US" b="1" dirty="0">
                <a:latin typeface="+mn-lt"/>
              </a:rPr>
              <a:t>Format Shape</a:t>
            </a:r>
            <a:r>
              <a:rPr lang="en-US" dirty="0">
                <a:latin typeface="+mn-lt"/>
              </a:rPr>
              <a:t> dialog box in the left pane, click</a:t>
            </a:r>
            <a:r>
              <a:rPr lang="en-US" b="1" dirty="0">
                <a:latin typeface="+mn-lt"/>
              </a:rPr>
              <a:t> Line</a:t>
            </a:r>
            <a:r>
              <a:rPr lang="en-US" dirty="0">
                <a:latin typeface="+mn-lt"/>
              </a:rPr>
              <a:t> </a:t>
            </a:r>
            <a:r>
              <a:rPr lang="en-US" b="1" dirty="0">
                <a:latin typeface="+mn-lt"/>
              </a:rPr>
              <a:t>Color</a:t>
            </a:r>
            <a:r>
              <a:rPr lang="en-US" dirty="0">
                <a:latin typeface="+mn-lt"/>
              </a:rPr>
              <a:t>, and in the </a:t>
            </a:r>
            <a:r>
              <a:rPr lang="en-US" b="1" dirty="0">
                <a:latin typeface="+mn-lt"/>
              </a:rPr>
              <a:t>Line Color</a:t>
            </a:r>
            <a:r>
              <a:rPr lang="en-US" dirty="0">
                <a:latin typeface="+mn-lt"/>
              </a:rPr>
              <a:t> pane, select </a:t>
            </a:r>
            <a:r>
              <a:rPr lang="en-US" b="1" dirty="0">
                <a:latin typeface="+mn-lt"/>
              </a:rPr>
              <a:t>No line</a:t>
            </a:r>
            <a:r>
              <a:rPr lang="en-US" dirty="0">
                <a:latin typeface="+mn-lt"/>
              </a:rPr>
              <a:t>. </a:t>
            </a:r>
          </a:p>
          <a:p>
            <a:pPr marL="228580" indent="-228580">
              <a:buFont typeface="+mj-lt"/>
              <a:buAutoNum type="arabicPeriod"/>
            </a:pPr>
            <a:r>
              <a:rPr lang="en-US" dirty="0">
                <a:latin typeface="+mn-lt"/>
              </a:rPr>
              <a:t>On the </a:t>
            </a:r>
            <a:r>
              <a:rPr lang="en-US" b="1" dirty="0">
                <a:latin typeface="+mn-lt"/>
              </a:rPr>
              <a:t>Home</a:t>
            </a:r>
            <a:r>
              <a:rPr lang="en-US" dirty="0">
                <a:latin typeface="+mn-lt"/>
              </a:rPr>
              <a:t> tab, in the </a:t>
            </a:r>
            <a:r>
              <a:rPr lang="en-US" b="1" dirty="0">
                <a:latin typeface="+mn-lt"/>
              </a:rPr>
              <a:t>Drawing</a:t>
            </a:r>
            <a:r>
              <a:rPr lang="en-US" dirty="0">
                <a:latin typeface="+mn-lt"/>
              </a:rPr>
              <a:t> group, click </a:t>
            </a:r>
            <a:r>
              <a:rPr lang="en-US" b="1" dirty="0">
                <a:latin typeface="+mn-lt"/>
              </a:rPr>
              <a:t>Shapes</a:t>
            </a:r>
            <a:r>
              <a:rPr lang="en-US" dirty="0">
                <a:latin typeface="+mn-lt"/>
              </a:rPr>
              <a:t>, and then under </a:t>
            </a:r>
            <a:r>
              <a:rPr lang="en-US" b="1" dirty="0">
                <a:latin typeface="+mn-lt"/>
              </a:rPr>
              <a:t>Basic</a:t>
            </a:r>
            <a:r>
              <a:rPr lang="en-US" dirty="0">
                <a:latin typeface="+mn-lt"/>
              </a:rPr>
              <a:t> </a:t>
            </a:r>
            <a:r>
              <a:rPr lang="en-US" b="1" dirty="0">
                <a:latin typeface="+mn-lt"/>
              </a:rPr>
              <a:t>Shapes</a:t>
            </a:r>
            <a:r>
              <a:rPr lang="en-US" dirty="0">
                <a:latin typeface="+mn-lt"/>
              </a:rPr>
              <a:t>, click </a:t>
            </a:r>
            <a:r>
              <a:rPr lang="en-US" b="1" dirty="0">
                <a:latin typeface="+mn-lt"/>
              </a:rPr>
              <a:t>Isosceles Triangle</a:t>
            </a:r>
            <a:r>
              <a:rPr lang="en-US" dirty="0">
                <a:latin typeface="+mn-lt"/>
              </a:rPr>
              <a:t> (third option from the left). On the slide, drag to draw the isosceles triangle.</a:t>
            </a:r>
          </a:p>
          <a:p>
            <a:pPr marL="228580" indent="-228580">
              <a:buFont typeface="+mj-lt"/>
              <a:buAutoNum type="arabicPeriod"/>
            </a:pPr>
            <a:r>
              <a:rPr lang="en-US" dirty="0">
                <a:latin typeface="+mn-lt"/>
              </a:rPr>
              <a:t>Select the isosceles triangle. Under </a:t>
            </a:r>
            <a:r>
              <a:rPr lang="en-US" b="1" dirty="0">
                <a:latin typeface="+mn-lt"/>
              </a:rPr>
              <a:t>Drawing Tools</a:t>
            </a:r>
            <a:r>
              <a:rPr lang="en-US" dirty="0">
                <a:latin typeface="+mn-lt"/>
              </a:rPr>
              <a:t>, on the </a:t>
            </a:r>
            <a:r>
              <a:rPr lang="en-US" b="1" dirty="0">
                <a:latin typeface="+mn-lt"/>
              </a:rPr>
              <a:t>Format</a:t>
            </a:r>
            <a:r>
              <a:rPr lang="en-US" dirty="0">
                <a:latin typeface="+mn-lt"/>
              </a:rPr>
              <a:t> tab, in the </a:t>
            </a:r>
            <a:r>
              <a:rPr lang="en-US" b="1" dirty="0">
                <a:latin typeface="+mn-lt"/>
              </a:rPr>
              <a:t>Size</a:t>
            </a:r>
            <a:r>
              <a:rPr lang="en-US" dirty="0">
                <a:latin typeface="+mn-lt"/>
              </a:rPr>
              <a:t> group, click the </a:t>
            </a:r>
            <a:r>
              <a:rPr lang="en-US" b="1" dirty="0">
                <a:latin typeface="+mn-lt"/>
              </a:rPr>
              <a:t>Size</a:t>
            </a:r>
            <a:r>
              <a:rPr lang="en-US" dirty="0">
                <a:latin typeface="+mn-lt"/>
              </a:rPr>
              <a:t> </a:t>
            </a:r>
            <a:r>
              <a:rPr lang="en-US" b="1" dirty="0">
                <a:latin typeface="+mn-lt"/>
              </a:rPr>
              <a:t>and</a:t>
            </a:r>
            <a:r>
              <a:rPr lang="en-US" dirty="0">
                <a:latin typeface="+mn-lt"/>
              </a:rPr>
              <a:t> </a:t>
            </a:r>
            <a:r>
              <a:rPr lang="en-US" b="1" dirty="0">
                <a:latin typeface="+mn-lt"/>
              </a:rPr>
              <a:t>Position</a:t>
            </a:r>
            <a:r>
              <a:rPr lang="en-US" dirty="0">
                <a:latin typeface="+mn-lt"/>
              </a:rPr>
              <a:t> dialog box launcher. In the </a:t>
            </a:r>
            <a:r>
              <a:rPr lang="en-US" b="1" dirty="0">
                <a:latin typeface="+mn-lt"/>
              </a:rPr>
              <a:t>Format Shape </a:t>
            </a:r>
            <a:r>
              <a:rPr lang="en-US" dirty="0">
                <a:latin typeface="+mn-lt"/>
              </a:rPr>
              <a:t>dialog box, click </a:t>
            </a:r>
            <a:r>
              <a:rPr lang="en-US" b="1" dirty="0">
                <a:latin typeface="+mn-lt"/>
              </a:rPr>
              <a:t>Size</a:t>
            </a:r>
            <a:r>
              <a:rPr lang="en-US" dirty="0">
                <a:latin typeface="+mn-lt"/>
              </a:rPr>
              <a:t> in the left pane. in the</a:t>
            </a:r>
            <a:r>
              <a:rPr lang="en-US" b="1" dirty="0">
                <a:latin typeface="+mn-lt"/>
              </a:rPr>
              <a:t> Size </a:t>
            </a:r>
            <a:r>
              <a:rPr lang="en-US" dirty="0">
                <a:latin typeface="+mn-lt"/>
              </a:rPr>
              <a:t>pane</a:t>
            </a:r>
            <a:r>
              <a:rPr lang="en-US" b="1" dirty="0">
                <a:latin typeface="+mn-lt"/>
              </a:rPr>
              <a:t>, </a:t>
            </a:r>
            <a:r>
              <a:rPr lang="en-US" dirty="0">
                <a:latin typeface="+mn-lt"/>
              </a:rPr>
              <a:t>under </a:t>
            </a:r>
            <a:r>
              <a:rPr lang="en-US" b="1" dirty="0">
                <a:latin typeface="+mn-lt"/>
              </a:rPr>
              <a:t>Size</a:t>
            </a:r>
            <a:r>
              <a:rPr lang="en-US" dirty="0">
                <a:latin typeface="+mn-lt"/>
              </a:rPr>
              <a:t> </a:t>
            </a:r>
            <a:r>
              <a:rPr lang="en-US" b="1" dirty="0">
                <a:latin typeface="+mn-lt"/>
              </a:rPr>
              <a:t>and</a:t>
            </a:r>
            <a:r>
              <a:rPr lang="en-US" dirty="0">
                <a:latin typeface="+mn-lt"/>
              </a:rPr>
              <a:t> </a:t>
            </a:r>
            <a:r>
              <a:rPr lang="en-US" b="1" dirty="0">
                <a:latin typeface="+mn-lt"/>
              </a:rPr>
              <a:t>rotate</a:t>
            </a:r>
            <a:r>
              <a:rPr lang="en-US" dirty="0">
                <a:latin typeface="+mn-lt"/>
              </a:rPr>
              <a:t>, do the following:</a:t>
            </a:r>
          </a:p>
          <a:p>
            <a:pPr marL="685738" lvl="1" indent="-228580">
              <a:buFont typeface="Arial" pitchFamily="34" charset="0"/>
              <a:buChar char="•"/>
            </a:pPr>
            <a:r>
              <a:rPr lang="en-US" dirty="0">
                <a:latin typeface="+mn-lt"/>
              </a:rPr>
              <a:t>In the </a:t>
            </a:r>
            <a:r>
              <a:rPr lang="en-US" b="1" dirty="0">
                <a:latin typeface="+mn-lt"/>
              </a:rPr>
              <a:t>Height </a:t>
            </a:r>
            <a:r>
              <a:rPr lang="en-US" dirty="0">
                <a:latin typeface="+mn-lt"/>
              </a:rPr>
              <a:t>box, enter</a:t>
            </a:r>
            <a:r>
              <a:rPr lang="en-US" b="1" dirty="0">
                <a:latin typeface="+mn-lt"/>
              </a:rPr>
              <a:t> 0.16”</a:t>
            </a:r>
            <a:r>
              <a:rPr lang="en-US" dirty="0">
                <a:latin typeface="+mn-lt"/>
              </a:rPr>
              <a:t>.</a:t>
            </a:r>
          </a:p>
          <a:p>
            <a:pPr marL="685738" lvl="1" indent="-228580">
              <a:buFont typeface="Arial" pitchFamily="34" charset="0"/>
              <a:buChar char="•"/>
            </a:pPr>
            <a:r>
              <a:rPr lang="en-US" dirty="0">
                <a:latin typeface="+mn-lt"/>
              </a:rPr>
              <a:t>In</a:t>
            </a:r>
            <a:r>
              <a:rPr lang="en-US" b="1" dirty="0">
                <a:latin typeface="+mn-lt"/>
              </a:rPr>
              <a:t> </a:t>
            </a:r>
            <a:r>
              <a:rPr lang="en-US" dirty="0">
                <a:latin typeface="+mn-lt"/>
              </a:rPr>
              <a:t>the</a:t>
            </a:r>
            <a:r>
              <a:rPr lang="en-US" b="1" dirty="0">
                <a:latin typeface="+mn-lt"/>
              </a:rPr>
              <a:t> Width </a:t>
            </a:r>
            <a:r>
              <a:rPr lang="en-US" dirty="0">
                <a:latin typeface="+mn-lt"/>
              </a:rPr>
              <a:t>box,</a:t>
            </a:r>
            <a:r>
              <a:rPr lang="en-US" b="1" dirty="0">
                <a:latin typeface="+mn-lt"/>
              </a:rPr>
              <a:t> </a:t>
            </a:r>
            <a:r>
              <a:rPr lang="en-US" dirty="0">
                <a:latin typeface="+mn-lt"/>
              </a:rPr>
              <a:t>enter </a:t>
            </a:r>
            <a:r>
              <a:rPr lang="en-US" b="1" dirty="0">
                <a:latin typeface="+mn-lt"/>
              </a:rPr>
              <a:t>0.11</a:t>
            </a:r>
            <a:r>
              <a:rPr lang="en-US" dirty="0">
                <a:latin typeface="+mn-lt"/>
              </a:rPr>
              <a:t>”.</a:t>
            </a:r>
          </a:p>
          <a:p>
            <a:pPr marL="685738" lvl="1" indent="-228580">
              <a:buFont typeface="Arial" pitchFamily="34" charset="0"/>
              <a:buChar char="•"/>
            </a:pPr>
            <a:r>
              <a:rPr lang="en-US" dirty="0">
                <a:latin typeface="+mn-lt"/>
              </a:rPr>
              <a:t>In the</a:t>
            </a:r>
            <a:r>
              <a:rPr lang="en-US" b="1" dirty="0">
                <a:latin typeface="+mn-lt"/>
              </a:rPr>
              <a:t> Rotation </a:t>
            </a:r>
            <a:r>
              <a:rPr lang="en-US" dirty="0">
                <a:latin typeface="+mn-lt"/>
              </a:rPr>
              <a:t>box, enter</a:t>
            </a:r>
            <a:r>
              <a:rPr lang="en-US" b="1" dirty="0">
                <a:latin typeface="+mn-lt"/>
              </a:rPr>
              <a:t> 8</a:t>
            </a:r>
            <a:r>
              <a:rPr lang="en-US" dirty="0">
                <a:latin typeface="+mn-lt"/>
              </a:rPr>
              <a:t>⁰. </a:t>
            </a:r>
          </a:p>
          <a:p>
            <a:pPr marL="228580" indent="-228580">
              <a:buFont typeface="+mj-lt"/>
              <a:buAutoNum type="arabicPeriod"/>
            </a:pPr>
            <a:r>
              <a:rPr lang="en-US" dirty="0">
                <a:latin typeface="+mn-lt"/>
              </a:rPr>
              <a:t>Also in the </a:t>
            </a:r>
            <a:r>
              <a:rPr lang="en-US" b="1" dirty="0">
                <a:latin typeface="+mn-lt"/>
              </a:rPr>
              <a:t>Format Shape </a:t>
            </a:r>
            <a:r>
              <a:rPr lang="en-US" dirty="0">
                <a:latin typeface="+mn-lt"/>
              </a:rPr>
              <a:t>dialog box, in the left pane, click </a:t>
            </a:r>
            <a:r>
              <a:rPr lang="en-US" b="1" dirty="0">
                <a:latin typeface="+mn-lt"/>
              </a:rPr>
              <a:t>Fill</a:t>
            </a:r>
            <a:r>
              <a:rPr lang="en-US" dirty="0">
                <a:latin typeface="+mn-lt"/>
              </a:rPr>
              <a:t>. In the </a:t>
            </a:r>
            <a:r>
              <a:rPr lang="en-US" b="1" dirty="0">
                <a:latin typeface="+mn-lt"/>
              </a:rPr>
              <a:t>Fill</a:t>
            </a:r>
            <a:r>
              <a:rPr lang="en-US" dirty="0">
                <a:latin typeface="+mn-lt"/>
              </a:rPr>
              <a:t> pane, click </a:t>
            </a:r>
            <a:r>
              <a:rPr lang="en-US" b="1" dirty="0">
                <a:latin typeface="+mn-lt"/>
              </a:rPr>
              <a:t>Solid Fill</a:t>
            </a:r>
            <a:r>
              <a:rPr lang="en-US" dirty="0">
                <a:latin typeface="+mn-lt"/>
              </a:rPr>
              <a:t>. 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Red, Accent 2, Darker 25% </a:t>
            </a:r>
            <a:r>
              <a:rPr lang="en-US" dirty="0">
                <a:latin typeface="+mn-lt"/>
              </a:rPr>
              <a:t>(fifth row, sixth option from the left).</a:t>
            </a:r>
          </a:p>
          <a:p>
            <a:pPr marL="228580" indent="-228580">
              <a:buFont typeface="+mj-lt"/>
              <a:buAutoNum type="arabicPeriod"/>
            </a:pPr>
            <a:r>
              <a:rPr lang="en-US" dirty="0">
                <a:latin typeface="+mn-lt"/>
              </a:rPr>
              <a:t>Also in the </a:t>
            </a:r>
            <a:r>
              <a:rPr lang="en-US" b="1" dirty="0">
                <a:latin typeface="+mn-lt"/>
              </a:rPr>
              <a:t>Format Shape </a:t>
            </a:r>
            <a:r>
              <a:rPr lang="en-US" dirty="0">
                <a:latin typeface="+mn-lt"/>
              </a:rPr>
              <a:t>dialog box in the left pane, click</a:t>
            </a:r>
            <a:r>
              <a:rPr lang="en-US" b="1" dirty="0">
                <a:latin typeface="+mn-lt"/>
              </a:rPr>
              <a:t> Line</a:t>
            </a:r>
            <a:r>
              <a:rPr lang="en-US" dirty="0">
                <a:latin typeface="+mn-lt"/>
              </a:rPr>
              <a:t> </a:t>
            </a:r>
            <a:r>
              <a:rPr lang="en-US" b="1" dirty="0">
                <a:latin typeface="+mn-lt"/>
              </a:rPr>
              <a:t>Color, </a:t>
            </a:r>
            <a:r>
              <a:rPr lang="en-US" dirty="0">
                <a:latin typeface="+mn-lt"/>
              </a:rPr>
              <a:t>and then in the</a:t>
            </a:r>
            <a:r>
              <a:rPr lang="en-US" b="1" dirty="0">
                <a:latin typeface="+mn-lt"/>
              </a:rPr>
              <a:t> Line Color </a:t>
            </a:r>
            <a:r>
              <a:rPr lang="en-US" dirty="0">
                <a:latin typeface="+mn-lt"/>
              </a:rPr>
              <a:t>pane select </a:t>
            </a:r>
            <a:r>
              <a:rPr lang="en-US" b="1" dirty="0">
                <a:latin typeface="+mn-lt"/>
              </a:rPr>
              <a:t>No line</a:t>
            </a:r>
            <a:r>
              <a:rPr lang="en-US" dirty="0">
                <a:latin typeface="+mn-lt"/>
              </a:rPr>
              <a:t>. </a:t>
            </a:r>
          </a:p>
          <a:p>
            <a:pPr marL="228580" indent="-228580">
              <a:buFont typeface="+mj-lt"/>
              <a:buAutoNum type="arabicPeriod"/>
            </a:pPr>
            <a:r>
              <a:rPr lang="en-US" dirty="0">
                <a:latin typeface="+mn-lt"/>
              </a:rPr>
              <a:t>Position the isosceles triangle on the slide so that the sharp angle touches the point of the teardrop.</a:t>
            </a:r>
          </a:p>
          <a:p>
            <a:pPr marL="228580" indent="-228580">
              <a:buFont typeface="+mj-lt"/>
              <a:buAutoNum type="arabicPeriod"/>
            </a:pPr>
            <a:r>
              <a:rPr lang="en-US" dirty="0">
                <a:latin typeface="+mn-lt"/>
              </a:rPr>
              <a:t>On the </a:t>
            </a:r>
            <a:r>
              <a:rPr lang="en-US" b="1" dirty="0">
                <a:latin typeface="+mn-lt"/>
              </a:rPr>
              <a:t>Home</a:t>
            </a:r>
            <a:r>
              <a:rPr lang="en-US" dirty="0">
                <a:latin typeface="+mn-lt"/>
              </a:rPr>
              <a:t> tab, in the </a:t>
            </a:r>
            <a:r>
              <a:rPr lang="en-US" b="1" dirty="0">
                <a:latin typeface="+mn-lt"/>
              </a:rPr>
              <a:t>Drawing</a:t>
            </a:r>
            <a:r>
              <a:rPr lang="en-US" dirty="0">
                <a:latin typeface="+mn-lt"/>
              </a:rPr>
              <a:t> group, click </a:t>
            </a:r>
            <a:r>
              <a:rPr lang="en-US" b="1" dirty="0">
                <a:latin typeface="+mn-lt"/>
              </a:rPr>
              <a:t>Shapes</a:t>
            </a:r>
            <a:r>
              <a:rPr lang="en-US" dirty="0">
                <a:latin typeface="+mn-lt"/>
              </a:rPr>
              <a:t>, and under </a:t>
            </a:r>
            <a:r>
              <a:rPr lang="en-US" b="1" dirty="0">
                <a:latin typeface="+mn-lt"/>
              </a:rPr>
              <a:t>Lines </a:t>
            </a:r>
            <a:r>
              <a:rPr lang="en-US" dirty="0">
                <a:latin typeface="+mn-lt"/>
              </a:rPr>
              <a:t>click </a:t>
            </a:r>
            <a:r>
              <a:rPr lang="en-US" b="1" dirty="0">
                <a:latin typeface="+mn-lt"/>
              </a:rPr>
              <a:t>Curve </a:t>
            </a:r>
            <a:r>
              <a:rPr lang="en-US" dirty="0">
                <a:latin typeface="+mn-lt"/>
              </a:rPr>
              <a:t>(tenth option from the right). On the slide, draw a curve (for, example, one that has four points). Press ESC</a:t>
            </a:r>
            <a:r>
              <a:rPr lang="en-US" b="1" dirty="0">
                <a:latin typeface="+mn-lt"/>
              </a:rPr>
              <a:t> </a:t>
            </a:r>
            <a:r>
              <a:rPr lang="en-US" dirty="0">
                <a:latin typeface="+mn-lt"/>
              </a:rPr>
              <a:t>to end the curve.</a:t>
            </a:r>
          </a:p>
          <a:p>
            <a:pPr marL="228580" indent="-228580">
              <a:buFont typeface="+mj-lt"/>
              <a:buAutoNum type="arabicPeriod"/>
            </a:pPr>
            <a:r>
              <a:rPr lang="en-US" dirty="0">
                <a:latin typeface="+mn-lt"/>
              </a:rPr>
              <a:t>Select the curvy line. On the</a:t>
            </a:r>
            <a:r>
              <a:rPr lang="en-US" b="1" dirty="0">
                <a:latin typeface="+mn-lt"/>
              </a:rPr>
              <a:t> Home</a:t>
            </a:r>
            <a:r>
              <a:rPr lang="en-US" dirty="0">
                <a:latin typeface="+mn-lt"/>
              </a:rPr>
              <a:t> tab, in the </a:t>
            </a:r>
            <a:r>
              <a:rPr lang="en-US" b="1" dirty="0">
                <a:latin typeface="+mn-lt"/>
              </a:rPr>
              <a:t>Drawing</a:t>
            </a:r>
            <a:r>
              <a:rPr lang="en-US" dirty="0">
                <a:latin typeface="+mn-lt"/>
              </a:rPr>
              <a:t> group, click the arrow next to </a:t>
            </a:r>
            <a:r>
              <a:rPr lang="en-US" b="1" dirty="0">
                <a:latin typeface="+mn-lt"/>
              </a:rPr>
              <a:t>Shape</a:t>
            </a:r>
            <a:r>
              <a:rPr lang="en-US" dirty="0">
                <a:latin typeface="+mn-lt"/>
              </a:rPr>
              <a:t> </a:t>
            </a:r>
            <a:r>
              <a:rPr lang="en-US" b="1" dirty="0">
                <a:latin typeface="+mn-lt"/>
              </a:rPr>
              <a:t>Outline</a:t>
            </a:r>
            <a:r>
              <a:rPr lang="en-US" dirty="0">
                <a:latin typeface="+mn-lt"/>
              </a:rPr>
              <a:t>, and then under </a:t>
            </a:r>
            <a:r>
              <a:rPr lang="en-US" b="1" dirty="0">
                <a:latin typeface="+mn-lt"/>
              </a:rPr>
              <a:t>Theme Colors</a:t>
            </a:r>
            <a:r>
              <a:rPr lang="en-US" dirty="0">
                <a:latin typeface="+mn-lt"/>
              </a:rPr>
              <a:t>, click </a:t>
            </a:r>
            <a:r>
              <a:rPr lang="en-US" b="1" dirty="0">
                <a:latin typeface="+mn-lt"/>
              </a:rPr>
              <a:t>White, Background 1, Darker 15%</a:t>
            </a:r>
            <a:r>
              <a:rPr lang="en-US" dirty="0">
                <a:latin typeface="+mn-lt"/>
              </a:rPr>
              <a:t> (third row, first option from the left).</a:t>
            </a:r>
          </a:p>
          <a:p>
            <a:pPr marL="228580" indent="-228580">
              <a:buFont typeface="+mj-lt"/>
              <a:buAutoNum type="arabicPeriod"/>
            </a:pPr>
            <a:r>
              <a:rPr lang="en-US" dirty="0">
                <a:latin typeface="+mn-lt"/>
              </a:rPr>
              <a:t>On the</a:t>
            </a:r>
            <a:r>
              <a:rPr lang="en-US" b="1" dirty="0">
                <a:latin typeface="+mn-lt"/>
              </a:rPr>
              <a:t> Home</a:t>
            </a:r>
            <a:r>
              <a:rPr lang="en-US" dirty="0">
                <a:latin typeface="+mn-lt"/>
              </a:rPr>
              <a:t>, in the </a:t>
            </a:r>
            <a:r>
              <a:rPr lang="en-US" b="1" dirty="0">
                <a:latin typeface="+mn-lt"/>
              </a:rPr>
              <a:t>Drawing</a:t>
            </a:r>
            <a:r>
              <a:rPr lang="en-US" dirty="0">
                <a:latin typeface="+mn-lt"/>
              </a:rPr>
              <a:t> group, click </a:t>
            </a:r>
            <a:r>
              <a:rPr lang="en-US" b="1" dirty="0">
                <a:latin typeface="+mn-lt"/>
              </a:rPr>
              <a:t>Shape</a:t>
            </a:r>
            <a:r>
              <a:rPr lang="en-US" dirty="0">
                <a:latin typeface="+mn-lt"/>
              </a:rPr>
              <a:t> </a:t>
            </a:r>
            <a:r>
              <a:rPr lang="en-US" b="1" dirty="0">
                <a:latin typeface="+mn-lt"/>
              </a:rPr>
              <a:t>Outline</a:t>
            </a:r>
            <a:r>
              <a:rPr lang="en-US" dirty="0">
                <a:latin typeface="+mn-lt"/>
              </a:rPr>
              <a:t>, point to </a:t>
            </a:r>
            <a:r>
              <a:rPr lang="en-US" b="1" dirty="0">
                <a:latin typeface="+mn-lt"/>
              </a:rPr>
              <a:t>Weight, </a:t>
            </a:r>
            <a:r>
              <a:rPr lang="en-US" dirty="0">
                <a:latin typeface="+mn-lt"/>
              </a:rPr>
              <a:t>and then click</a:t>
            </a:r>
            <a:r>
              <a:rPr lang="en-US" b="1" dirty="0">
                <a:latin typeface="+mn-lt"/>
              </a:rPr>
              <a:t> 1 pt</a:t>
            </a:r>
            <a:r>
              <a:rPr lang="en-US" dirty="0">
                <a:latin typeface="+mn-lt"/>
              </a:rPr>
              <a:t>.</a:t>
            </a:r>
          </a:p>
          <a:p>
            <a:pPr marL="228580" indent="-228580">
              <a:buFont typeface="+mj-lt"/>
              <a:buAutoNum type="arabicPeriod"/>
            </a:pPr>
            <a:r>
              <a:rPr lang="en-US" dirty="0">
                <a:latin typeface="+mn-lt"/>
              </a:rPr>
              <a:t>Position the curve on your slide so that one end is touching the bottom edge of the isosceles triangle.</a:t>
            </a:r>
          </a:p>
          <a:p>
            <a:pPr marL="228580" indent="-228580">
              <a:buFont typeface="+mj-lt"/>
              <a:buAutoNum type="arabicPeriod"/>
            </a:pPr>
            <a:r>
              <a:rPr lang="en-US" dirty="0">
                <a:latin typeface="+mn-lt"/>
              </a:rPr>
              <a:t>On the</a:t>
            </a:r>
            <a:r>
              <a:rPr lang="en-US" b="1" dirty="0">
                <a:latin typeface="+mn-lt"/>
              </a:rPr>
              <a:t> Home</a:t>
            </a:r>
            <a:r>
              <a:rPr lang="en-US" dirty="0">
                <a:latin typeface="+mn-lt"/>
              </a:rPr>
              <a:t> tab, in the </a:t>
            </a:r>
            <a:r>
              <a:rPr lang="en-US" b="1" dirty="0">
                <a:latin typeface="+mn-lt"/>
              </a:rPr>
              <a:t>Drawing</a:t>
            </a:r>
            <a:r>
              <a:rPr lang="en-US" dirty="0">
                <a:latin typeface="+mn-lt"/>
              </a:rPr>
              <a:t> group, click </a:t>
            </a:r>
            <a:r>
              <a:rPr lang="en-US" b="1" dirty="0">
                <a:latin typeface="+mn-lt"/>
              </a:rPr>
              <a:t>Shapes</a:t>
            </a:r>
            <a:r>
              <a:rPr lang="en-US" dirty="0">
                <a:latin typeface="+mn-lt"/>
              </a:rPr>
              <a:t>, and under </a:t>
            </a:r>
            <a:r>
              <a:rPr lang="en-US" b="1" dirty="0">
                <a:latin typeface="+mn-lt"/>
              </a:rPr>
              <a:t>Basic</a:t>
            </a:r>
            <a:r>
              <a:rPr lang="en-US" dirty="0">
                <a:latin typeface="+mn-lt"/>
              </a:rPr>
              <a:t> </a:t>
            </a:r>
            <a:r>
              <a:rPr lang="en-US" b="1" dirty="0">
                <a:latin typeface="+mn-lt"/>
              </a:rPr>
              <a:t>Shapes</a:t>
            </a:r>
            <a:r>
              <a:rPr lang="en-US" dirty="0">
                <a:latin typeface="+mn-lt"/>
              </a:rPr>
              <a:t>, select </a:t>
            </a:r>
            <a:r>
              <a:rPr lang="en-US" b="1" dirty="0">
                <a:latin typeface="+mn-lt"/>
              </a:rPr>
              <a:t>Oval</a:t>
            </a:r>
            <a:r>
              <a:rPr lang="en-US" dirty="0">
                <a:latin typeface="+mn-lt"/>
              </a:rPr>
              <a:t> (second option from the left). On the slide, drag to draw an oval.</a:t>
            </a:r>
          </a:p>
          <a:p>
            <a:pPr marL="228580" indent="-228580">
              <a:buFont typeface="+mj-lt"/>
              <a:buAutoNum type="arabicPeriod"/>
            </a:pPr>
            <a:r>
              <a:rPr lang="en-US" dirty="0">
                <a:latin typeface="+mn-lt"/>
              </a:rPr>
              <a:t>Select the oval. Under </a:t>
            </a:r>
            <a:r>
              <a:rPr lang="en-US" b="1" dirty="0">
                <a:latin typeface="+mn-lt"/>
              </a:rPr>
              <a:t>Drawing Tools</a:t>
            </a:r>
            <a:r>
              <a:rPr lang="en-US" dirty="0">
                <a:latin typeface="+mn-lt"/>
              </a:rPr>
              <a:t>, on the </a:t>
            </a:r>
            <a:r>
              <a:rPr lang="en-US" b="1" dirty="0">
                <a:latin typeface="+mn-lt"/>
              </a:rPr>
              <a:t>Format</a:t>
            </a:r>
            <a:r>
              <a:rPr lang="en-US" dirty="0">
                <a:latin typeface="+mn-lt"/>
              </a:rPr>
              <a:t> tab, in the </a:t>
            </a:r>
            <a:r>
              <a:rPr lang="en-US" b="1" dirty="0">
                <a:latin typeface="+mn-lt"/>
              </a:rPr>
              <a:t>Size</a:t>
            </a:r>
            <a:r>
              <a:rPr lang="en-US" dirty="0">
                <a:latin typeface="+mn-lt"/>
              </a:rPr>
              <a:t> group do the following:</a:t>
            </a:r>
          </a:p>
          <a:p>
            <a:pPr marL="685738" lvl="1" indent="-228580">
              <a:buFont typeface="Arial" pitchFamily="34" charset="0"/>
              <a:buChar char="•"/>
            </a:pPr>
            <a:r>
              <a:rPr lang="en-US" dirty="0">
                <a:latin typeface="+mn-lt"/>
              </a:rPr>
              <a:t>In the </a:t>
            </a:r>
            <a:r>
              <a:rPr lang="en-US" b="1" dirty="0">
                <a:latin typeface="+mn-lt"/>
              </a:rPr>
              <a:t>Shape Height </a:t>
            </a:r>
            <a:r>
              <a:rPr lang="en-US" dirty="0">
                <a:latin typeface="+mn-lt"/>
              </a:rPr>
              <a:t>box, enter</a:t>
            </a:r>
            <a:r>
              <a:rPr lang="en-US" b="1" dirty="0">
                <a:latin typeface="+mn-lt"/>
              </a:rPr>
              <a:t> 1.2”. </a:t>
            </a:r>
          </a:p>
          <a:p>
            <a:pPr marL="685738" lvl="1" indent="-228580">
              <a:buFont typeface="Arial" pitchFamily="34" charset="0"/>
              <a:buChar char="•"/>
            </a:pPr>
            <a:r>
              <a:rPr lang="en-US" dirty="0">
                <a:latin typeface="+mn-lt"/>
              </a:rPr>
              <a:t>In the</a:t>
            </a:r>
            <a:r>
              <a:rPr lang="en-US" b="1" dirty="0">
                <a:latin typeface="+mn-lt"/>
              </a:rPr>
              <a:t> Shape Width </a:t>
            </a:r>
            <a:r>
              <a:rPr lang="en-US" dirty="0">
                <a:latin typeface="+mn-lt"/>
              </a:rPr>
              <a:t>box, enter </a:t>
            </a:r>
            <a:r>
              <a:rPr lang="en-US" b="1" dirty="0">
                <a:latin typeface="+mn-lt"/>
              </a:rPr>
              <a:t>1.2”</a:t>
            </a:r>
            <a:r>
              <a:rPr lang="en-US" dirty="0">
                <a:latin typeface="+mn-lt"/>
              </a:rPr>
              <a:t>.</a:t>
            </a:r>
          </a:p>
          <a:p>
            <a:pPr marL="228580" indent="-228580">
              <a:buFont typeface="+mj-lt"/>
              <a:buAutoNum type="arabicPeriod"/>
            </a:pPr>
            <a:r>
              <a:rPr lang="en-US" dirty="0">
                <a:latin typeface="+mn-lt"/>
              </a:rPr>
              <a:t>Under </a:t>
            </a:r>
            <a:r>
              <a:rPr lang="en-US" b="1" dirty="0">
                <a:latin typeface="+mn-lt"/>
              </a:rPr>
              <a:t>Drawing Tools</a:t>
            </a:r>
            <a:r>
              <a:rPr lang="en-US" dirty="0">
                <a:latin typeface="+mn-lt"/>
              </a:rPr>
              <a:t>, on the </a:t>
            </a:r>
            <a:r>
              <a:rPr lang="en-US" b="1" dirty="0">
                <a:latin typeface="+mn-lt"/>
              </a:rPr>
              <a:t>Format</a:t>
            </a:r>
            <a:r>
              <a:rPr lang="en-US" dirty="0">
                <a:latin typeface="+mn-lt"/>
              </a:rPr>
              <a:t> tab, in the </a:t>
            </a:r>
            <a:r>
              <a:rPr lang="en-US" b="1" dirty="0">
                <a:latin typeface="+mn-lt"/>
              </a:rPr>
              <a:t>Shape</a:t>
            </a:r>
            <a:r>
              <a:rPr lang="en-US" dirty="0">
                <a:latin typeface="+mn-lt"/>
              </a:rPr>
              <a:t> </a:t>
            </a:r>
            <a:r>
              <a:rPr lang="en-US" b="1" dirty="0">
                <a:latin typeface="+mn-lt"/>
              </a:rPr>
              <a:t>Styles</a:t>
            </a:r>
            <a:r>
              <a:rPr lang="en-US" dirty="0">
                <a:latin typeface="+mn-lt"/>
              </a:rPr>
              <a:t> group, click the arrow next to </a:t>
            </a:r>
            <a:r>
              <a:rPr lang="en-US" b="1" dirty="0">
                <a:latin typeface="+mn-lt"/>
              </a:rPr>
              <a:t>Shape Fill</a:t>
            </a:r>
            <a:r>
              <a:rPr lang="en-US" dirty="0">
                <a:latin typeface="+mn-lt"/>
              </a:rPr>
              <a:t>, point to </a:t>
            </a:r>
            <a:r>
              <a:rPr lang="en-US" b="1" dirty="0">
                <a:latin typeface="+mn-lt"/>
              </a:rPr>
              <a:t>Gradient</a:t>
            </a:r>
            <a:r>
              <a:rPr lang="en-US" dirty="0">
                <a:latin typeface="+mn-lt"/>
              </a:rPr>
              <a:t>, and then click</a:t>
            </a:r>
            <a:r>
              <a:rPr lang="en-US" b="1" dirty="0">
                <a:latin typeface="+mn-lt"/>
              </a:rPr>
              <a:t> More</a:t>
            </a:r>
            <a:r>
              <a:rPr lang="en-US" dirty="0">
                <a:latin typeface="+mn-lt"/>
              </a:rPr>
              <a:t> </a:t>
            </a:r>
            <a:r>
              <a:rPr lang="en-US" b="1" dirty="0">
                <a:latin typeface="+mn-lt"/>
              </a:rPr>
              <a:t>Gradients</a:t>
            </a:r>
            <a:r>
              <a:rPr lang="en-US" dirty="0">
                <a:latin typeface="+mn-lt"/>
              </a:rPr>
              <a:t>.</a:t>
            </a:r>
          </a:p>
          <a:p>
            <a:pPr marL="228580" indent="-228580">
              <a:buFont typeface="+mj-lt"/>
              <a:buAutoNum type="arabicPeriod"/>
            </a:pPr>
            <a:r>
              <a:rPr lang="en-US" dirty="0">
                <a:latin typeface="+mn-lt"/>
              </a:rPr>
              <a:t>In the </a:t>
            </a:r>
            <a:r>
              <a:rPr lang="en-US" b="1" dirty="0">
                <a:latin typeface="+mn-lt"/>
              </a:rPr>
              <a:t>Format</a:t>
            </a:r>
            <a:r>
              <a:rPr lang="en-US" dirty="0">
                <a:latin typeface="+mn-lt"/>
              </a:rPr>
              <a:t> </a:t>
            </a:r>
            <a:r>
              <a:rPr lang="en-US" b="1" dirty="0">
                <a:latin typeface="+mn-lt"/>
              </a:rPr>
              <a:t>Shape</a:t>
            </a:r>
            <a:r>
              <a:rPr lang="en-US" dirty="0">
                <a:latin typeface="+mn-lt"/>
              </a:rPr>
              <a:t> dialog box, in the left pane click </a:t>
            </a:r>
            <a:r>
              <a:rPr lang="en-US" b="1" dirty="0">
                <a:latin typeface="+mn-lt"/>
              </a:rPr>
              <a:t>Fill</a:t>
            </a:r>
            <a:r>
              <a:rPr lang="en-US" dirty="0">
                <a:latin typeface="+mn-lt"/>
              </a:rPr>
              <a:t>. In the </a:t>
            </a:r>
            <a:r>
              <a:rPr lang="en-US" b="1" dirty="0">
                <a:latin typeface="+mn-lt"/>
              </a:rPr>
              <a:t>Fill</a:t>
            </a:r>
            <a:r>
              <a:rPr lang="en-US" dirty="0">
                <a:latin typeface="+mn-lt"/>
              </a:rPr>
              <a:t> pane, select </a:t>
            </a:r>
            <a:r>
              <a:rPr lang="en-US" b="1" dirty="0">
                <a:latin typeface="+mn-lt"/>
              </a:rPr>
              <a:t>Gradient</a:t>
            </a:r>
            <a:r>
              <a:rPr lang="en-US" dirty="0">
                <a:latin typeface="+mn-lt"/>
              </a:rPr>
              <a:t> </a:t>
            </a:r>
            <a:r>
              <a:rPr lang="en-US" b="1" dirty="0">
                <a:latin typeface="+mn-lt"/>
              </a:rPr>
              <a:t>fill.</a:t>
            </a:r>
          </a:p>
          <a:p>
            <a:pPr marL="685738" lvl="1" indent="-228580">
              <a:buFont typeface="Arial" pitchFamily="34" charset="0"/>
              <a:buChar char="•"/>
            </a:pPr>
            <a:r>
              <a:rPr lang="en-US" dirty="0">
                <a:latin typeface="+mn-lt"/>
              </a:rPr>
              <a:t>In the </a:t>
            </a:r>
            <a:r>
              <a:rPr lang="en-US" b="1" dirty="0">
                <a:latin typeface="+mn-lt"/>
              </a:rPr>
              <a:t>Type </a:t>
            </a:r>
            <a:r>
              <a:rPr lang="en-US" dirty="0">
                <a:latin typeface="+mn-lt"/>
              </a:rPr>
              <a:t>list, select </a:t>
            </a:r>
            <a:r>
              <a:rPr lang="en-US" b="1" dirty="0">
                <a:latin typeface="+mn-lt"/>
              </a:rPr>
              <a:t>Radial</a:t>
            </a:r>
            <a:r>
              <a:rPr lang="en-US" dirty="0">
                <a:latin typeface="+mn-lt"/>
              </a:rPr>
              <a:t>. </a:t>
            </a:r>
          </a:p>
          <a:p>
            <a:pPr marL="685738" lvl="1" indent="-228580">
              <a:buFont typeface="Arial" pitchFamily="34" charset="0"/>
              <a:buChar char="•"/>
            </a:pPr>
            <a:r>
              <a:rPr lang="en-US" dirty="0">
                <a:latin typeface="+mn-lt"/>
              </a:rPr>
              <a:t>Click the button next to </a:t>
            </a:r>
            <a:r>
              <a:rPr lang="en-US" b="1" dirty="0">
                <a:latin typeface="+mn-lt"/>
              </a:rPr>
              <a:t>Direction</a:t>
            </a:r>
            <a:r>
              <a:rPr lang="en-US" dirty="0">
                <a:latin typeface="+mn-lt"/>
              </a:rPr>
              <a:t>, and then click </a:t>
            </a:r>
            <a:r>
              <a:rPr lang="en-US" b="1" dirty="0">
                <a:latin typeface="+mn-lt"/>
              </a:rPr>
              <a:t>From Center </a:t>
            </a:r>
            <a:r>
              <a:rPr lang="en-US" dirty="0">
                <a:latin typeface="+mn-lt"/>
              </a:rPr>
              <a:t>(third option from the left).</a:t>
            </a:r>
          </a:p>
          <a:p>
            <a:pPr marL="685738" lvl="1" indent="-228580">
              <a:buFont typeface="Arial" pitchFamily="34" charset="0"/>
              <a:buChar char="•"/>
            </a:pPr>
            <a:r>
              <a:rPr lang="en-US" dirty="0">
                <a:latin typeface="+mn-lt"/>
              </a:rPr>
              <a:t>Under </a:t>
            </a:r>
            <a:r>
              <a:rPr lang="en-US" b="1" dirty="0">
                <a:latin typeface="+mn-lt"/>
              </a:rPr>
              <a:t>Gradient stops</a:t>
            </a:r>
            <a:r>
              <a:rPr lang="en-US" dirty="0">
                <a:latin typeface="+mn-lt"/>
              </a:rPr>
              <a:t>, click </a:t>
            </a:r>
            <a:r>
              <a:rPr lang="en-US" b="1" dirty="0">
                <a:latin typeface="+mn-lt"/>
              </a:rPr>
              <a:t>Add gradient stops</a:t>
            </a:r>
            <a:r>
              <a:rPr lang="en-US" dirty="0">
                <a:latin typeface="+mn-lt"/>
              </a:rPr>
              <a:t> or </a:t>
            </a:r>
            <a:r>
              <a:rPr lang="en-US" b="1" dirty="0">
                <a:latin typeface="+mn-lt"/>
              </a:rPr>
              <a:t>Remove gradient stops</a:t>
            </a:r>
            <a:r>
              <a:rPr lang="en-US" dirty="0">
                <a:latin typeface="+mn-lt"/>
              </a:rPr>
              <a:t> until three stops appear in the slider.</a:t>
            </a:r>
          </a:p>
          <a:p>
            <a:pPr marL="228580" indent="-228580">
              <a:buFont typeface="+mj-lt"/>
              <a:buAutoNum type="arabicPeriod"/>
            </a:pPr>
            <a:r>
              <a:rPr lang="en-US" dirty="0">
                <a:latin typeface="+mn-lt"/>
              </a:rPr>
              <a:t>Also under </a:t>
            </a:r>
            <a:r>
              <a:rPr lang="en-US" b="1" dirty="0">
                <a:latin typeface="+mn-lt"/>
              </a:rPr>
              <a:t>Gradient stops</a:t>
            </a:r>
            <a:r>
              <a:rPr lang="en-US" dirty="0">
                <a:latin typeface="+mn-lt"/>
              </a:rPr>
              <a:t>, customize the gradient stops as follows:</a:t>
            </a:r>
          </a:p>
          <a:p>
            <a:pPr marL="685738" lvl="1" indent="-228580">
              <a:buFont typeface="Arial" pitchFamily="34" charset="0"/>
              <a:buChar char="•"/>
            </a:pPr>
            <a:r>
              <a:rPr lang="en-US" dirty="0">
                <a:latin typeface="+mn-lt"/>
              </a:rPr>
              <a:t>Select the first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0%</a:t>
            </a:r>
            <a:r>
              <a:rPr lang="en-US" dirty="0">
                <a:latin typeface="+mn-lt"/>
              </a:rPr>
              <a:t>.</a:t>
            </a:r>
          </a:p>
          <a:p>
            <a:pPr marL="1142897" lvl="2" indent="-228580">
              <a:buFont typeface="Arial" pitchFamily="34" charset="0"/>
              <a:buChar cha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White, Background 1 </a:t>
            </a:r>
            <a:r>
              <a:rPr lang="en-US" dirty="0">
                <a:latin typeface="+mn-lt"/>
              </a:rPr>
              <a:t>(first row, first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0%</a:t>
            </a:r>
            <a:r>
              <a:rPr lang="en-US" dirty="0">
                <a:latin typeface="+mn-lt"/>
              </a:rPr>
              <a:t>.</a:t>
            </a:r>
          </a:p>
          <a:p>
            <a:pPr marL="685738" lvl="1" indent="-228580">
              <a:buFont typeface="Arial" pitchFamily="34" charset="0"/>
              <a:buChar char="•"/>
            </a:pPr>
            <a:r>
              <a:rPr lang="en-US" dirty="0">
                <a:latin typeface="+mn-lt"/>
              </a:rPr>
              <a:t>Select the first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50%</a:t>
            </a:r>
            <a:r>
              <a:rPr lang="en-US" dirty="0">
                <a:latin typeface="+mn-lt"/>
              </a:rPr>
              <a:t>.</a:t>
            </a:r>
          </a:p>
          <a:p>
            <a:pPr marL="1142897" lvl="2" indent="-228580">
              <a:buFont typeface="Arial" pitchFamily="34" charset="0"/>
              <a:buChar cha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White, Background 1 </a:t>
            </a:r>
            <a:r>
              <a:rPr lang="en-US" dirty="0">
                <a:latin typeface="+mn-lt"/>
              </a:rPr>
              <a:t>(first row, first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81%</a:t>
            </a:r>
            <a:r>
              <a:rPr lang="en-US" dirty="0">
                <a:latin typeface="+mn-lt"/>
              </a:rPr>
              <a:t>.</a:t>
            </a:r>
          </a:p>
          <a:p>
            <a:pPr marL="685738" lvl="1" indent="-228580">
              <a:buFont typeface="Arial" pitchFamily="34" charset="0"/>
              <a:buChar char="•"/>
            </a:pPr>
            <a:r>
              <a:rPr lang="en-US" dirty="0">
                <a:latin typeface="+mn-lt"/>
              </a:rPr>
              <a:t>Select the first stop in the slider, and then do the following: </a:t>
            </a:r>
          </a:p>
          <a:p>
            <a:pPr marL="1142897" lvl="2" indent="-228580">
              <a:buFont typeface="Arial" pitchFamily="34" charset="0"/>
              <a:buChar char="•"/>
            </a:pPr>
            <a:r>
              <a:rPr lang="en-US" dirty="0">
                <a:latin typeface="+mn-lt"/>
              </a:rPr>
              <a:t>In the </a:t>
            </a:r>
            <a:r>
              <a:rPr lang="en-US" b="1" dirty="0">
                <a:latin typeface="+mn-lt"/>
              </a:rPr>
              <a:t>Position </a:t>
            </a:r>
            <a:r>
              <a:rPr lang="en-US" dirty="0">
                <a:latin typeface="+mn-lt"/>
              </a:rPr>
              <a:t>box, enter </a:t>
            </a:r>
            <a:r>
              <a:rPr lang="en-US" b="1" dirty="0">
                <a:latin typeface="+mn-lt"/>
              </a:rPr>
              <a:t>71%</a:t>
            </a:r>
            <a:r>
              <a:rPr lang="en-US" dirty="0">
                <a:latin typeface="+mn-lt"/>
              </a:rPr>
              <a:t>.</a:t>
            </a:r>
          </a:p>
          <a:p>
            <a:pPr marL="1142897" lvl="2" indent="-228580">
              <a:buFont typeface="Arial" pitchFamily="34" charset="0"/>
              <a:buChar char="•"/>
            </a:pPr>
            <a:r>
              <a:rPr lang="en-US" dirty="0">
                <a:latin typeface="+mn-lt"/>
              </a:rPr>
              <a:t>Click the button next to </a:t>
            </a:r>
            <a:r>
              <a:rPr lang="en-US" b="1" dirty="0">
                <a:latin typeface="+mn-lt"/>
              </a:rPr>
              <a:t>Color</a:t>
            </a:r>
            <a:r>
              <a:rPr lang="en-US" dirty="0">
                <a:latin typeface="+mn-lt"/>
              </a:rPr>
              <a:t>, and then under </a:t>
            </a:r>
            <a:r>
              <a:rPr lang="en-US" b="1" dirty="0">
                <a:latin typeface="+mn-lt"/>
              </a:rPr>
              <a:t>Theme Colors</a:t>
            </a:r>
            <a:r>
              <a:rPr lang="en-US" dirty="0">
                <a:latin typeface="+mn-lt"/>
              </a:rPr>
              <a:t> click </a:t>
            </a:r>
            <a:r>
              <a:rPr lang="en-US" b="1" dirty="0">
                <a:latin typeface="+mn-lt"/>
              </a:rPr>
              <a:t>White, Background 1 </a:t>
            </a:r>
            <a:r>
              <a:rPr lang="en-US" dirty="0">
                <a:latin typeface="+mn-lt"/>
              </a:rPr>
              <a:t>(first row, first option from the left).</a:t>
            </a:r>
          </a:p>
          <a:p>
            <a:pPr marL="1142897" lvl="2" indent="-228580">
              <a:buFont typeface="Arial" pitchFamily="34" charset="0"/>
              <a:buChar char="•"/>
            </a:pPr>
            <a:r>
              <a:rPr lang="en-US" dirty="0">
                <a:latin typeface="+mn-lt"/>
              </a:rPr>
              <a:t>In the </a:t>
            </a:r>
            <a:r>
              <a:rPr lang="en-US" b="1" dirty="0">
                <a:latin typeface="+mn-lt"/>
              </a:rPr>
              <a:t>Transparency</a:t>
            </a:r>
            <a:r>
              <a:rPr lang="en-US" dirty="0">
                <a:latin typeface="+mn-lt"/>
              </a:rPr>
              <a:t> box, enter </a:t>
            </a:r>
            <a:r>
              <a:rPr lang="en-US" b="1" dirty="0">
                <a:latin typeface="+mn-lt"/>
              </a:rPr>
              <a:t>100%</a:t>
            </a:r>
            <a:r>
              <a:rPr lang="en-US" dirty="0">
                <a:latin typeface="+mn-lt"/>
              </a:rPr>
              <a:t>.</a:t>
            </a:r>
          </a:p>
          <a:p>
            <a:pPr marL="228580" indent="-228580">
              <a:buFont typeface="+mj-lt"/>
              <a:buAutoNum type="arabicPeriod"/>
            </a:pPr>
            <a:r>
              <a:rPr lang="en-US" dirty="0">
                <a:latin typeface="+mn-lt"/>
              </a:rPr>
              <a:t>Also in the </a:t>
            </a:r>
            <a:r>
              <a:rPr lang="en-US" b="1" dirty="0">
                <a:latin typeface="+mn-lt"/>
              </a:rPr>
              <a:t>Format Shape </a:t>
            </a:r>
            <a:r>
              <a:rPr lang="en-US" dirty="0">
                <a:latin typeface="+mn-lt"/>
              </a:rPr>
              <a:t>dialog box in the left pane,</a:t>
            </a:r>
            <a:r>
              <a:rPr lang="en-US" b="1" dirty="0">
                <a:latin typeface="+mn-lt"/>
              </a:rPr>
              <a:t> </a:t>
            </a:r>
            <a:r>
              <a:rPr lang="en-US" dirty="0">
                <a:latin typeface="+mn-lt"/>
              </a:rPr>
              <a:t>click</a:t>
            </a:r>
            <a:r>
              <a:rPr lang="en-US" b="1" dirty="0">
                <a:latin typeface="+mn-lt"/>
              </a:rPr>
              <a:t> Line</a:t>
            </a:r>
            <a:r>
              <a:rPr lang="en-US" dirty="0">
                <a:latin typeface="+mn-lt"/>
              </a:rPr>
              <a:t> </a:t>
            </a:r>
            <a:r>
              <a:rPr lang="en-US" b="1" dirty="0">
                <a:latin typeface="+mn-lt"/>
              </a:rPr>
              <a:t>Color</a:t>
            </a:r>
            <a:r>
              <a:rPr lang="en-US" dirty="0">
                <a:latin typeface="+mn-lt"/>
              </a:rPr>
              <a:t>, and then in the</a:t>
            </a:r>
            <a:r>
              <a:rPr lang="en-US" b="1" dirty="0">
                <a:latin typeface="+mn-lt"/>
              </a:rPr>
              <a:t> Line Color pane</a:t>
            </a:r>
            <a:r>
              <a:rPr lang="en-US" dirty="0">
                <a:latin typeface="+mn-lt"/>
              </a:rPr>
              <a:t> click</a:t>
            </a:r>
            <a:r>
              <a:rPr lang="en-US" b="1" dirty="0">
                <a:latin typeface="+mn-lt"/>
              </a:rPr>
              <a:t> No line</a:t>
            </a:r>
            <a:r>
              <a:rPr lang="en-US" dirty="0">
                <a:latin typeface="+mn-lt"/>
              </a:rPr>
              <a:t>.</a:t>
            </a:r>
          </a:p>
          <a:p>
            <a:pPr marL="228580" indent="-228580">
              <a:buFont typeface="+mj-lt"/>
              <a:buAutoNum type="arabicPeriod"/>
            </a:pPr>
            <a:r>
              <a:rPr lang="en-US" dirty="0">
                <a:latin typeface="+mn-lt"/>
              </a:rPr>
              <a:t>Position the oval at the top, left edge of the teardrop to create a lighting effect. </a:t>
            </a:r>
          </a:p>
          <a:p>
            <a:pPr marL="228580" indent="-228580">
              <a:buFont typeface="+mj-lt"/>
              <a:buAutoNum type="arabicPeriod"/>
            </a:pPr>
            <a:r>
              <a:rPr lang="en-US" dirty="0">
                <a:latin typeface="+mn-lt"/>
              </a:rPr>
              <a:t>Press and hold CTRL, and then select all four objects. On the </a:t>
            </a:r>
            <a:r>
              <a:rPr lang="en-US" b="1" dirty="0">
                <a:latin typeface="+mn-lt"/>
              </a:rPr>
              <a:t>Home</a:t>
            </a:r>
            <a:r>
              <a:rPr lang="en-US" dirty="0">
                <a:latin typeface="+mn-lt"/>
              </a:rPr>
              <a:t> tab, in the </a:t>
            </a:r>
            <a:r>
              <a:rPr lang="en-US" b="1" dirty="0">
                <a:latin typeface="+mn-lt"/>
              </a:rPr>
              <a:t>Drawing</a:t>
            </a:r>
            <a:r>
              <a:rPr lang="en-US" dirty="0">
                <a:latin typeface="+mn-lt"/>
              </a:rPr>
              <a:t> group, click </a:t>
            </a:r>
            <a:r>
              <a:rPr lang="en-US" b="1" dirty="0">
                <a:latin typeface="+mn-lt"/>
              </a:rPr>
              <a:t>Arrange</a:t>
            </a:r>
            <a:r>
              <a:rPr lang="en-US" dirty="0">
                <a:latin typeface="+mn-lt"/>
              </a:rPr>
              <a:t>, and then under </a:t>
            </a:r>
            <a:r>
              <a:rPr lang="en-US" b="1" dirty="0">
                <a:latin typeface="+mn-lt"/>
              </a:rPr>
              <a:t>Group</a:t>
            </a:r>
            <a:r>
              <a:rPr lang="en-US" dirty="0">
                <a:latin typeface="+mn-lt"/>
              </a:rPr>
              <a:t> </a:t>
            </a:r>
            <a:r>
              <a:rPr lang="en-US" b="1" dirty="0">
                <a:latin typeface="+mn-lt"/>
              </a:rPr>
              <a:t>Objects </a:t>
            </a:r>
            <a:r>
              <a:rPr lang="en-US" dirty="0">
                <a:latin typeface="+mn-lt"/>
              </a:rPr>
              <a:t>click</a:t>
            </a:r>
            <a:r>
              <a:rPr lang="en-US" b="1" dirty="0">
                <a:latin typeface="+mn-lt"/>
              </a:rPr>
              <a:t> Group.</a:t>
            </a:r>
          </a:p>
          <a:p>
            <a:pPr marL="228580" indent="-228580">
              <a:buFont typeface="+mj-lt"/>
              <a:buAutoNum type="arabicPeriod" startAt="31"/>
            </a:pPr>
            <a:endParaRPr lang="en-US" dirty="0">
              <a:latin typeface="+mn-lt"/>
            </a:endParaRPr>
          </a:p>
          <a:p>
            <a:pPr marL="228580" indent="-228580">
              <a:buFont typeface="+mj-lt"/>
              <a:buAutoNum type="arabicPeriod" startAt="31"/>
            </a:pPr>
            <a:endParaRPr lang="en-US" dirty="0">
              <a:latin typeface="+mn-lt"/>
            </a:endParaRPr>
          </a:p>
          <a:p>
            <a:pPr marL="228580" indent="-228580"/>
            <a:r>
              <a:rPr lang="en-US" dirty="0">
                <a:latin typeface="+mn-lt"/>
              </a:rPr>
              <a:t>To reproduce the animation effects on this slide, do the following:</a:t>
            </a:r>
          </a:p>
          <a:p>
            <a:pPr marL="228580" indent="-228580" defTabSz="914318">
              <a:buFont typeface="+mj-lt"/>
              <a:buAutoNum type="arabicPeriod"/>
              <a:defRPr/>
            </a:pPr>
            <a:r>
              <a:rPr lang="en-US" dirty="0">
                <a:latin typeface="+mn-lt"/>
              </a:rPr>
              <a:t>On the slide, select the balloon and drag it off the bottom left corner of the slide.</a:t>
            </a:r>
          </a:p>
          <a:p>
            <a:pPr marL="228580" indent="-228580">
              <a:buFont typeface="+mj-lt"/>
              <a:buAutoNum type="arabicPeriod"/>
            </a:pPr>
            <a:r>
              <a:rPr lang="en-US" dirty="0">
                <a:latin typeface="+mn-lt"/>
              </a:rPr>
              <a:t>On the </a:t>
            </a:r>
            <a:r>
              <a:rPr lang="en-US" b="1" dirty="0">
                <a:latin typeface="+mn-lt"/>
              </a:rPr>
              <a:t>Animations</a:t>
            </a:r>
            <a:r>
              <a:rPr lang="en-US" dirty="0">
                <a:latin typeface="+mn-lt"/>
              </a:rPr>
              <a:t> tab, in the </a:t>
            </a:r>
            <a:r>
              <a:rPr lang="en-US" b="1" dirty="0">
                <a:latin typeface="+mn-lt"/>
              </a:rPr>
              <a:t>Advanced</a:t>
            </a:r>
            <a:r>
              <a:rPr lang="en-US" dirty="0">
                <a:latin typeface="+mn-lt"/>
              </a:rPr>
              <a:t> </a:t>
            </a:r>
            <a:r>
              <a:rPr lang="en-US" b="1" dirty="0">
                <a:latin typeface="+mn-lt"/>
              </a:rPr>
              <a:t>Animation</a:t>
            </a:r>
            <a:r>
              <a:rPr lang="en-US" dirty="0">
                <a:latin typeface="+mn-lt"/>
              </a:rPr>
              <a:t> group, click </a:t>
            </a:r>
            <a:r>
              <a:rPr lang="en-US" b="1" dirty="0">
                <a:latin typeface="+mn-lt"/>
              </a:rPr>
              <a:t>Add</a:t>
            </a:r>
            <a:r>
              <a:rPr lang="en-US" dirty="0">
                <a:latin typeface="+mn-lt"/>
              </a:rPr>
              <a:t> </a:t>
            </a:r>
            <a:r>
              <a:rPr lang="en-US" b="1" dirty="0">
                <a:latin typeface="+mn-lt"/>
              </a:rPr>
              <a:t>Animation</a:t>
            </a:r>
            <a:r>
              <a:rPr lang="en-US" dirty="0">
                <a:latin typeface="+mn-lt"/>
              </a:rPr>
              <a:t>, and then click </a:t>
            </a:r>
            <a:r>
              <a:rPr lang="en-US" b="1" dirty="0">
                <a:latin typeface="+mn-lt"/>
              </a:rPr>
              <a:t>More Motion Paths. </a:t>
            </a:r>
            <a:r>
              <a:rPr lang="en-US" dirty="0">
                <a:latin typeface="+mn-lt"/>
              </a:rPr>
              <a:t>In the </a:t>
            </a:r>
            <a:r>
              <a:rPr lang="en-US" b="1" dirty="0">
                <a:latin typeface="+mn-lt"/>
              </a:rPr>
              <a:t>Motion Path </a:t>
            </a:r>
            <a:r>
              <a:rPr lang="en-US" dirty="0">
                <a:latin typeface="+mn-lt"/>
              </a:rPr>
              <a:t>dialog box, under </a:t>
            </a:r>
            <a:r>
              <a:rPr lang="en-US" b="1" dirty="0">
                <a:latin typeface="+mn-lt"/>
              </a:rPr>
              <a:t>Lines &amp; Curves</a:t>
            </a:r>
            <a:r>
              <a:rPr lang="en-US" dirty="0">
                <a:latin typeface="+mn-lt"/>
              </a:rPr>
              <a:t>, click </a:t>
            </a:r>
            <a:r>
              <a:rPr lang="en-US" b="1" dirty="0">
                <a:latin typeface="+mn-lt"/>
              </a:rPr>
              <a:t>Diagonal Up Right</a:t>
            </a:r>
            <a:r>
              <a:rPr lang="en-US" dirty="0">
                <a:latin typeface="+mn-lt"/>
              </a:rPr>
              <a:t>, and then click </a:t>
            </a:r>
            <a:r>
              <a:rPr lang="en-US" b="1" dirty="0">
                <a:latin typeface="+mn-lt"/>
              </a:rPr>
              <a:t>OK.</a:t>
            </a:r>
            <a:endParaRPr lang="en-US" dirty="0">
              <a:latin typeface="+mn-lt"/>
            </a:endParaRPr>
          </a:p>
          <a:p>
            <a:pPr marL="228580" indent="-228580" defTabSz="914318">
              <a:buFont typeface="+mj-lt"/>
              <a:buAutoNum type="arabicPeriod"/>
              <a:defRPr/>
            </a:pPr>
            <a:r>
              <a:rPr lang="en-US" dirty="0">
                <a:latin typeface="+mn-lt"/>
              </a:rPr>
              <a:t>On the slide, select the motion path and then drag the end point (red triangle) across the slide and off the top right corner.</a:t>
            </a:r>
          </a:p>
          <a:p>
            <a:pPr marL="228580" indent="-228580" defTabSz="914318">
              <a:buFont typeface="+mj-lt"/>
              <a:buAutoNum type="arabicPeriod"/>
              <a:defRPr/>
            </a:pPr>
            <a:r>
              <a:rPr lang="en-US" dirty="0">
                <a:latin typeface="+mn-lt"/>
              </a:rPr>
              <a:t>On the </a:t>
            </a:r>
            <a:r>
              <a:rPr lang="en-US" b="1" dirty="0">
                <a:latin typeface="+mn-lt"/>
              </a:rPr>
              <a:t>Animations</a:t>
            </a:r>
            <a:r>
              <a:rPr lang="en-US" dirty="0">
                <a:latin typeface="+mn-lt"/>
              </a:rPr>
              <a:t> tab, in the </a:t>
            </a:r>
            <a:r>
              <a:rPr lang="en-US" b="1" dirty="0">
                <a:latin typeface="+mn-lt"/>
              </a:rPr>
              <a:t>Timing</a:t>
            </a:r>
            <a:r>
              <a:rPr lang="en-US" dirty="0">
                <a:latin typeface="+mn-lt"/>
              </a:rPr>
              <a:t> group, in the </a:t>
            </a:r>
            <a:r>
              <a:rPr lang="en-US" b="1" dirty="0">
                <a:latin typeface="+mn-lt"/>
              </a:rPr>
              <a:t>Start</a:t>
            </a:r>
            <a:r>
              <a:rPr lang="en-US" dirty="0">
                <a:latin typeface="+mn-lt"/>
              </a:rPr>
              <a:t> list, select </a:t>
            </a:r>
            <a:r>
              <a:rPr lang="en-US" b="1" dirty="0">
                <a:latin typeface="+mn-lt"/>
              </a:rPr>
              <a:t>With</a:t>
            </a:r>
            <a:r>
              <a:rPr lang="en-US" dirty="0">
                <a:latin typeface="+mn-lt"/>
              </a:rPr>
              <a:t> </a:t>
            </a:r>
            <a:r>
              <a:rPr lang="en-US" b="1" dirty="0">
                <a:latin typeface="+mn-lt"/>
              </a:rPr>
              <a:t>Previous</a:t>
            </a:r>
            <a:r>
              <a:rPr lang="en-US" dirty="0">
                <a:latin typeface="+mn-lt"/>
              </a:rPr>
              <a:t>.</a:t>
            </a:r>
          </a:p>
          <a:p>
            <a:pPr marL="228580" indent="-228580" defTabSz="914318">
              <a:buFont typeface="+mj-lt"/>
              <a:buAutoNum type="arabicPeriod"/>
              <a:defRPr/>
            </a:pPr>
            <a:r>
              <a:rPr lang="en-US" dirty="0">
                <a:latin typeface="+mn-lt"/>
              </a:rPr>
              <a:t>On the </a:t>
            </a:r>
            <a:r>
              <a:rPr lang="en-US" b="1" dirty="0">
                <a:latin typeface="+mn-lt"/>
              </a:rPr>
              <a:t>Animations</a:t>
            </a:r>
            <a:r>
              <a:rPr lang="en-US" dirty="0">
                <a:latin typeface="+mn-lt"/>
              </a:rPr>
              <a:t> tab, in the </a:t>
            </a:r>
            <a:r>
              <a:rPr lang="en-US" b="1" dirty="0">
                <a:latin typeface="+mn-lt"/>
              </a:rPr>
              <a:t>Timing</a:t>
            </a:r>
            <a:r>
              <a:rPr lang="en-US" dirty="0">
                <a:latin typeface="+mn-lt"/>
              </a:rPr>
              <a:t> group, in the </a:t>
            </a:r>
            <a:r>
              <a:rPr lang="en-US" b="1" dirty="0">
                <a:latin typeface="+mn-lt"/>
              </a:rPr>
              <a:t>Duration </a:t>
            </a:r>
            <a:r>
              <a:rPr lang="en-US" dirty="0">
                <a:latin typeface="+mn-lt"/>
              </a:rPr>
              <a:t>box, enter </a:t>
            </a:r>
            <a:r>
              <a:rPr lang="en-US" b="1" dirty="0">
                <a:latin typeface="+mn-lt"/>
              </a:rPr>
              <a:t>32</a:t>
            </a:r>
            <a:r>
              <a:rPr lang="en-US" dirty="0">
                <a:latin typeface="+mn-lt"/>
              </a:rPr>
              <a:t>. </a:t>
            </a:r>
          </a:p>
          <a:p>
            <a:pPr marL="228580" indent="-228580">
              <a:buFont typeface="+mj-lt"/>
              <a:buAutoNum type="arabicPeriod"/>
            </a:pPr>
            <a:r>
              <a:rPr lang="en-US" dirty="0">
                <a:latin typeface="+mn-lt"/>
              </a:rPr>
              <a:t>On the </a:t>
            </a:r>
            <a:r>
              <a:rPr lang="en-US" b="1" dirty="0">
                <a:latin typeface="+mn-lt"/>
              </a:rPr>
              <a:t>Animations</a:t>
            </a:r>
            <a:r>
              <a:rPr lang="en-US" dirty="0">
                <a:latin typeface="+mn-lt"/>
              </a:rPr>
              <a:t> tab, in the </a:t>
            </a:r>
            <a:r>
              <a:rPr lang="en-US" b="1" dirty="0">
                <a:latin typeface="+mn-lt"/>
              </a:rPr>
              <a:t>Advanced</a:t>
            </a:r>
            <a:r>
              <a:rPr lang="en-US" dirty="0">
                <a:latin typeface="+mn-lt"/>
              </a:rPr>
              <a:t> </a:t>
            </a:r>
            <a:r>
              <a:rPr lang="en-US" b="1" dirty="0">
                <a:latin typeface="+mn-lt"/>
              </a:rPr>
              <a:t>Animation</a:t>
            </a:r>
            <a:r>
              <a:rPr lang="en-US" dirty="0">
                <a:latin typeface="+mn-lt"/>
              </a:rPr>
              <a:t> group, click </a:t>
            </a:r>
            <a:r>
              <a:rPr lang="en-US" b="1" dirty="0">
                <a:latin typeface="+mn-lt"/>
              </a:rPr>
              <a:t>Add</a:t>
            </a:r>
            <a:r>
              <a:rPr lang="en-US" dirty="0">
                <a:latin typeface="+mn-lt"/>
              </a:rPr>
              <a:t> </a:t>
            </a:r>
            <a:r>
              <a:rPr lang="en-US" b="1" dirty="0">
                <a:latin typeface="+mn-lt"/>
              </a:rPr>
              <a:t>Animation</a:t>
            </a:r>
            <a:r>
              <a:rPr lang="en-US" dirty="0">
                <a:latin typeface="+mn-lt"/>
              </a:rPr>
              <a:t>, and then under </a:t>
            </a:r>
            <a:r>
              <a:rPr lang="en-US" b="1" dirty="0">
                <a:latin typeface="+mn-lt"/>
              </a:rPr>
              <a:t>Emphasis </a:t>
            </a:r>
            <a:r>
              <a:rPr lang="en-US" dirty="0">
                <a:latin typeface="+mn-lt"/>
              </a:rPr>
              <a:t>click </a:t>
            </a:r>
            <a:r>
              <a:rPr lang="en-US" b="1" dirty="0">
                <a:latin typeface="+mn-lt"/>
              </a:rPr>
              <a:t>Grow/Shrink.</a:t>
            </a:r>
            <a:endParaRPr lang="en-US" dirty="0">
              <a:latin typeface="+mn-lt"/>
            </a:endParaRPr>
          </a:p>
          <a:p>
            <a:pPr marL="228580" indent="-228580" defTabSz="914318">
              <a:buFont typeface="+mj-lt"/>
              <a:buAutoNum type="arabicPeriod"/>
              <a:defRPr/>
            </a:pPr>
            <a:r>
              <a:rPr lang="en-US" dirty="0">
                <a:latin typeface="+mn-lt"/>
              </a:rPr>
              <a:t>On the </a:t>
            </a:r>
            <a:r>
              <a:rPr lang="en-US" b="1" dirty="0">
                <a:latin typeface="+mn-lt"/>
              </a:rPr>
              <a:t>Animations</a:t>
            </a:r>
            <a:r>
              <a:rPr lang="en-US" dirty="0">
                <a:latin typeface="+mn-lt"/>
              </a:rPr>
              <a:t> tab, in the </a:t>
            </a:r>
            <a:r>
              <a:rPr lang="en-US" b="1" dirty="0">
                <a:latin typeface="+mn-lt"/>
              </a:rPr>
              <a:t>Timing</a:t>
            </a:r>
            <a:r>
              <a:rPr lang="en-US" dirty="0">
                <a:latin typeface="+mn-lt"/>
              </a:rPr>
              <a:t> group, in the </a:t>
            </a:r>
            <a:r>
              <a:rPr lang="en-US" b="1" dirty="0">
                <a:latin typeface="+mn-lt"/>
              </a:rPr>
              <a:t>Start</a:t>
            </a:r>
            <a:r>
              <a:rPr lang="en-US" dirty="0">
                <a:latin typeface="+mn-lt"/>
              </a:rPr>
              <a:t> list, select </a:t>
            </a:r>
            <a:r>
              <a:rPr lang="en-US" b="1" dirty="0">
                <a:latin typeface="+mn-lt"/>
              </a:rPr>
              <a:t>With</a:t>
            </a:r>
            <a:r>
              <a:rPr lang="en-US" dirty="0">
                <a:latin typeface="+mn-lt"/>
              </a:rPr>
              <a:t> </a:t>
            </a:r>
            <a:r>
              <a:rPr lang="en-US" b="1" dirty="0">
                <a:latin typeface="+mn-lt"/>
              </a:rPr>
              <a:t>Previous</a:t>
            </a:r>
            <a:r>
              <a:rPr lang="en-US" dirty="0">
                <a:latin typeface="+mn-lt"/>
              </a:rPr>
              <a:t>.</a:t>
            </a:r>
          </a:p>
          <a:p>
            <a:pPr marL="228580" indent="-228580" defTabSz="914318">
              <a:buFont typeface="+mj-lt"/>
              <a:buAutoNum type="arabicPeriod"/>
              <a:defRPr/>
            </a:pPr>
            <a:r>
              <a:rPr lang="en-US" dirty="0">
                <a:latin typeface="+mn-lt"/>
              </a:rPr>
              <a:t>On the </a:t>
            </a:r>
            <a:r>
              <a:rPr lang="en-US" b="1" dirty="0">
                <a:latin typeface="+mn-lt"/>
              </a:rPr>
              <a:t>Animations</a:t>
            </a:r>
            <a:r>
              <a:rPr lang="en-US" dirty="0">
                <a:latin typeface="+mn-lt"/>
              </a:rPr>
              <a:t> tab, in the </a:t>
            </a:r>
            <a:r>
              <a:rPr lang="en-US" b="1" dirty="0">
                <a:latin typeface="+mn-lt"/>
              </a:rPr>
              <a:t>Timing</a:t>
            </a:r>
            <a:r>
              <a:rPr lang="en-US" dirty="0">
                <a:latin typeface="+mn-lt"/>
              </a:rPr>
              <a:t> group, in the </a:t>
            </a:r>
            <a:r>
              <a:rPr lang="en-US" b="1" dirty="0">
                <a:latin typeface="+mn-lt"/>
              </a:rPr>
              <a:t>Duration </a:t>
            </a:r>
            <a:r>
              <a:rPr lang="en-US" dirty="0">
                <a:latin typeface="+mn-lt"/>
              </a:rPr>
              <a:t>box, enter </a:t>
            </a:r>
            <a:r>
              <a:rPr lang="en-US" b="1" dirty="0">
                <a:latin typeface="+mn-lt"/>
              </a:rPr>
              <a:t>32</a:t>
            </a:r>
            <a:r>
              <a:rPr lang="en-US" dirty="0">
                <a:latin typeface="+mn-lt"/>
              </a:rPr>
              <a:t>. </a:t>
            </a:r>
          </a:p>
          <a:p>
            <a:pPr marL="228580" indent="-228580" defTabSz="914318">
              <a:buFont typeface="+mj-lt"/>
              <a:buAutoNum type="arabicPeriod"/>
              <a:defRPr/>
            </a:pPr>
            <a:r>
              <a:rPr lang="en-US" dirty="0">
                <a:latin typeface="+mn-lt"/>
              </a:rPr>
              <a:t>On the </a:t>
            </a:r>
            <a:r>
              <a:rPr lang="en-US" b="1" dirty="0">
                <a:latin typeface="+mn-lt"/>
              </a:rPr>
              <a:t>Animations</a:t>
            </a:r>
            <a:r>
              <a:rPr lang="en-US" dirty="0">
                <a:latin typeface="+mn-lt"/>
              </a:rPr>
              <a:t> tab, in the </a:t>
            </a:r>
            <a:r>
              <a:rPr lang="en-US" b="1" dirty="0">
                <a:latin typeface="+mn-lt"/>
              </a:rPr>
              <a:t>Animation</a:t>
            </a:r>
            <a:r>
              <a:rPr lang="en-US" dirty="0">
                <a:latin typeface="+mn-lt"/>
              </a:rPr>
              <a:t> group, click </a:t>
            </a:r>
            <a:r>
              <a:rPr lang="en-US" b="1" dirty="0">
                <a:latin typeface="+mn-lt"/>
              </a:rPr>
              <a:t>Effect</a:t>
            </a:r>
            <a:r>
              <a:rPr lang="en-US" dirty="0">
                <a:latin typeface="+mn-lt"/>
              </a:rPr>
              <a:t> </a:t>
            </a:r>
            <a:r>
              <a:rPr lang="en-US" b="1" dirty="0">
                <a:latin typeface="+mn-lt"/>
              </a:rPr>
              <a:t>Options</a:t>
            </a:r>
            <a:r>
              <a:rPr lang="en-US" dirty="0">
                <a:latin typeface="+mn-lt"/>
              </a:rPr>
              <a:t>, and then click the </a:t>
            </a:r>
            <a:r>
              <a:rPr lang="en-US" b="1" dirty="0">
                <a:latin typeface="+mn-lt"/>
              </a:rPr>
              <a:t>Show Additional Effect Options </a:t>
            </a:r>
            <a:r>
              <a:rPr lang="en-US" dirty="0">
                <a:latin typeface="+mn-lt"/>
              </a:rPr>
              <a:t>dialog box launcher. In the </a:t>
            </a:r>
            <a:r>
              <a:rPr lang="en-US" b="1" dirty="0">
                <a:latin typeface="+mn-lt"/>
              </a:rPr>
              <a:t>Grow/Shrink</a:t>
            </a:r>
            <a:r>
              <a:rPr lang="en-US" dirty="0">
                <a:latin typeface="+mn-lt"/>
              </a:rPr>
              <a:t> dialog box, under </a:t>
            </a:r>
            <a:r>
              <a:rPr lang="en-US" b="1" dirty="0">
                <a:latin typeface="+mn-lt"/>
              </a:rPr>
              <a:t>Settings</a:t>
            </a:r>
            <a:r>
              <a:rPr lang="en-US" dirty="0">
                <a:latin typeface="+mn-lt"/>
              </a:rPr>
              <a:t>, click the arrow next to the </a:t>
            </a:r>
            <a:r>
              <a:rPr lang="en-US" b="1" dirty="0">
                <a:latin typeface="+mn-lt"/>
              </a:rPr>
              <a:t>Size</a:t>
            </a:r>
            <a:r>
              <a:rPr lang="en-US" dirty="0">
                <a:latin typeface="+mn-lt"/>
              </a:rPr>
              <a:t> box and in the </a:t>
            </a:r>
            <a:r>
              <a:rPr lang="en-US" b="1" dirty="0">
                <a:latin typeface="+mn-lt"/>
              </a:rPr>
              <a:t>Custom</a:t>
            </a:r>
            <a:r>
              <a:rPr lang="en-US" dirty="0">
                <a:latin typeface="+mn-lt"/>
              </a:rPr>
              <a:t> box, enter </a:t>
            </a:r>
            <a:r>
              <a:rPr lang="en-US" b="1" dirty="0">
                <a:latin typeface="+mn-lt"/>
              </a:rPr>
              <a:t>2%</a:t>
            </a:r>
            <a:r>
              <a:rPr lang="en-US" dirty="0">
                <a:latin typeface="+mn-lt"/>
              </a:rPr>
              <a:t>.</a:t>
            </a:r>
            <a:endParaRPr lang="en-US" b="1" dirty="0">
              <a:latin typeface="+mn-lt"/>
            </a:endParaRPr>
          </a:p>
          <a:p>
            <a:pPr marL="228580" indent="-228580"/>
            <a:endParaRPr lang="en-US" dirty="0">
              <a:latin typeface="+mn-lt"/>
            </a:endParaRPr>
          </a:p>
          <a:p>
            <a:pPr marL="228580" indent="-228580"/>
            <a:endParaRPr lang="en-US" dirty="0">
              <a:latin typeface="+mn-lt"/>
            </a:endParaRPr>
          </a:p>
          <a:p>
            <a:r>
              <a:rPr lang="en-US" dirty="0">
                <a:latin typeface="+mn-lt"/>
              </a:rPr>
              <a:t>To reproduce the background on this slide, do one of the following:</a:t>
            </a:r>
          </a:p>
          <a:p>
            <a:pPr defTabSz="914318">
              <a:defRPr/>
            </a:pPr>
            <a:r>
              <a:rPr lang="en-US" b="1" dirty="0">
                <a:latin typeface="+mn-lt"/>
              </a:rPr>
              <a:t>Note: </a:t>
            </a:r>
            <a:r>
              <a:rPr lang="en-US" dirty="0">
                <a:latin typeface="+mn-lt"/>
              </a:rPr>
              <a:t>You can save the background of this slide template as a picture and use it in your own slides. To use the same background as this slide, do the following:</a:t>
            </a:r>
          </a:p>
          <a:p>
            <a:pPr marL="685738" lvl="1" indent="-228580">
              <a:buFont typeface="+mj-lt"/>
              <a:buAutoNum type="arabicPeriod"/>
            </a:pPr>
            <a:r>
              <a:rPr lang="en-US" dirty="0">
                <a:latin typeface="+mn-lt"/>
              </a:rPr>
              <a:t>Right-click the sky background on the original template, and then click </a:t>
            </a:r>
            <a:r>
              <a:rPr lang="en-US" b="1" dirty="0">
                <a:latin typeface="+mn-lt"/>
              </a:rPr>
              <a:t>Save Background</a:t>
            </a:r>
            <a:r>
              <a:rPr lang="en-US" dirty="0">
                <a:latin typeface="+mn-lt"/>
              </a:rPr>
              <a:t>.</a:t>
            </a:r>
          </a:p>
          <a:p>
            <a:pPr marL="685738" lvl="1" indent="-228580">
              <a:buFont typeface="+mj-lt"/>
              <a:buAutoNum type="arabicPeriod"/>
            </a:pPr>
            <a:r>
              <a:rPr lang="en-US" dirty="0">
                <a:latin typeface="+mn-lt"/>
              </a:rPr>
              <a:t>Save the file as a JPEG (.jpg) file format.</a:t>
            </a:r>
          </a:p>
          <a:p>
            <a:pPr marL="228580" indent="-228580">
              <a:buFont typeface="+mj-lt"/>
              <a:buAutoNum type="arabicPeriod"/>
            </a:pPr>
            <a:endParaRPr lang="en-US" dirty="0">
              <a:latin typeface="+mn-lt"/>
            </a:endParaRPr>
          </a:p>
          <a:p>
            <a:pPr marL="228580" indent="-228580">
              <a:buFont typeface="+mj-lt"/>
              <a:buAutoNum type="arabicPeriod"/>
            </a:pPr>
            <a:r>
              <a:rPr lang="en-US" dirty="0">
                <a:latin typeface="+mn-lt"/>
              </a:rPr>
              <a:t>On the </a:t>
            </a:r>
            <a:r>
              <a:rPr lang="en-US" b="1" dirty="0">
                <a:latin typeface="+mn-lt"/>
              </a:rPr>
              <a:t>Design</a:t>
            </a:r>
            <a:r>
              <a:rPr lang="en-US" dirty="0">
                <a:latin typeface="+mn-lt"/>
              </a:rPr>
              <a:t> tab, in the </a:t>
            </a:r>
            <a:r>
              <a:rPr lang="en-US" b="1" dirty="0">
                <a:latin typeface="+mn-lt"/>
              </a:rPr>
              <a:t>Background</a:t>
            </a:r>
            <a:r>
              <a:rPr lang="en-US" dirty="0">
                <a:latin typeface="+mn-lt"/>
              </a:rPr>
              <a:t> group, click </a:t>
            </a:r>
            <a:r>
              <a:rPr lang="en-US" b="1" dirty="0">
                <a:latin typeface="+mn-lt"/>
              </a:rPr>
              <a:t>Background Styles</a:t>
            </a:r>
            <a:r>
              <a:rPr lang="en-US" dirty="0">
                <a:latin typeface="+mn-lt"/>
              </a:rPr>
              <a:t>, and then click </a:t>
            </a:r>
            <a:r>
              <a:rPr lang="en-US" b="1" dirty="0">
                <a:latin typeface="+mn-lt"/>
              </a:rPr>
              <a:t>Format Background</a:t>
            </a:r>
            <a:r>
              <a:rPr lang="en-US" dirty="0">
                <a:latin typeface="+mn-lt"/>
              </a:rPr>
              <a:t>. In the </a:t>
            </a:r>
            <a:r>
              <a:rPr lang="en-US" b="1" dirty="0">
                <a:latin typeface="+mn-lt"/>
              </a:rPr>
              <a:t>Format Background </a:t>
            </a:r>
            <a:r>
              <a:rPr lang="en-US" dirty="0">
                <a:latin typeface="+mn-lt"/>
              </a:rPr>
              <a:t>dialog box, click </a:t>
            </a:r>
            <a:r>
              <a:rPr lang="en-US" b="1" dirty="0">
                <a:latin typeface="+mn-lt"/>
              </a:rPr>
              <a:t>Fill</a:t>
            </a:r>
            <a:r>
              <a:rPr lang="en-US" dirty="0">
                <a:latin typeface="+mn-lt"/>
              </a:rPr>
              <a:t> in the left pane, select </a:t>
            </a:r>
            <a:r>
              <a:rPr lang="en-US" b="1" dirty="0">
                <a:latin typeface="+mn-lt"/>
              </a:rPr>
              <a:t>Picture fill</a:t>
            </a:r>
            <a:r>
              <a:rPr lang="en-US" dirty="0">
                <a:latin typeface="+mn-lt"/>
              </a:rPr>
              <a:t> in the </a:t>
            </a:r>
            <a:r>
              <a:rPr lang="en-US" b="1" dirty="0">
                <a:latin typeface="+mn-lt"/>
              </a:rPr>
              <a:t>Fill</a:t>
            </a:r>
            <a:r>
              <a:rPr lang="en-US" dirty="0">
                <a:latin typeface="+mn-lt"/>
              </a:rPr>
              <a:t> pane, and then under </a:t>
            </a:r>
            <a:r>
              <a:rPr lang="en-US" b="1" dirty="0">
                <a:latin typeface="+mn-lt"/>
              </a:rPr>
              <a:t>Insert from </a:t>
            </a:r>
            <a:r>
              <a:rPr lang="en-US" dirty="0">
                <a:latin typeface="+mn-lt"/>
              </a:rPr>
              <a:t>click </a:t>
            </a:r>
            <a:r>
              <a:rPr lang="en-US" b="1" dirty="0">
                <a:latin typeface="+mn-lt"/>
              </a:rPr>
              <a:t>File</a:t>
            </a:r>
            <a:r>
              <a:rPr lang="en-US" dirty="0">
                <a:latin typeface="+mn-lt"/>
              </a:rPr>
              <a:t>. </a:t>
            </a:r>
          </a:p>
          <a:p>
            <a:pPr marL="228580" indent="-228580" defTabSz="914318">
              <a:buFont typeface="+mj-lt"/>
              <a:buAutoNum type="arabicPeriod"/>
              <a:defRPr/>
            </a:pPr>
            <a:r>
              <a:rPr lang="en-US" dirty="0">
                <a:latin typeface="+mn-lt"/>
              </a:rPr>
              <a:t>In the </a:t>
            </a:r>
            <a:r>
              <a:rPr lang="en-US" b="1" dirty="0">
                <a:latin typeface="+mn-lt"/>
              </a:rPr>
              <a:t>Insert Picture </a:t>
            </a:r>
            <a:r>
              <a:rPr lang="en-US" dirty="0">
                <a:latin typeface="+mn-lt"/>
              </a:rPr>
              <a:t>dialog box, select a picture, and then click </a:t>
            </a:r>
            <a:r>
              <a:rPr lang="en-US" b="1" dirty="0">
                <a:latin typeface="+mn-lt"/>
              </a:rPr>
              <a:t>Insert</a:t>
            </a:r>
            <a:r>
              <a:rPr lang="en-US" dirty="0">
                <a:latin typeface="+mn-lt"/>
              </a:rPr>
              <a:t>.  </a:t>
            </a:r>
          </a:p>
        </p:txBody>
      </p:sp>
    </p:spTree>
    <p:extLst>
      <p:ext uri="{BB962C8B-B14F-4D97-AF65-F5344CB8AC3E}">
        <p14:creationId xmlns:p14="http://schemas.microsoft.com/office/powerpoint/2010/main" val="386336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1ED9733-4AC4-457D-9005-0C80CC3F08C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1476244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81ED9733-4AC4-457D-9005-0C80CC3F08C2}"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extLst>
      <p:ext uri="{BB962C8B-B14F-4D97-AF65-F5344CB8AC3E}">
        <p14:creationId xmlns:p14="http://schemas.microsoft.com/office/powerpoint/2010/main" val="3699977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B27D95-CE24-4487-BCB1-A9FF92F865BA}"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184706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27D95-CE24-4487-BCB1-A9FF92F865BA}"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32737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27D95-CE24-4487-BCB1-A9FF92F865BA}"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401420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075563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3901262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70198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6461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82445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045556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661989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52992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27D95-CE24-4487-BCB1-A9FF92F865BA}"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3031494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52040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678997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226886745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75923727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232172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20659573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126152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1443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30397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26549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27D95-CE24-4487-BCB1-A9FF92F865BA}" type="datetimeFigureOut">
              <a:rPr lang="en-US" smtClean="0"/>
              <a:t>3/24/2019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2115165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431718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64506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828846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829892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9238626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14126776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52588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14396293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45167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26917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B27D95-CE24-4487-BCB1-A9FF92F865BA}"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40459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0039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475791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784586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70858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60913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0595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36804973"/>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extLst>
      <p:ext uri="{BB962C8B-B14F-4D97-AF65-F5344CB8AC3E}">
        <p14:creationId xmlns:p14="http://schemas.microsoft.com/office/powerpoint/2010/main" val="148943700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27D95-CE24-4487-BCB1-A9FF92F865BA}" type="datetimeFigureOut">
              <a:rPr lang="en-US" smtClean="0"/>
              <a:t>3/24/2019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369422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B27D95-CE24-4487-BCB1-A9FF92F865BA}" type="datetimeFigureOut">
              <a:rPr lang="en-US" smtClean="0"/>
              <a:t>3/24/2019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113986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27D95-CE24-4487-BCB1-A9FF92F865BA}" type="datetimeFigureOut">
              <a:rPr lang="en-US" smtClean="0"/>
              <a:t>3/24/2019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53158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27D95-CE24-4487-BCB1-A9FF92F865BA}"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345887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27D95-CE24-4487-BCB1-A9FF92F865BA}" type="datetimeFigureOut">
              <a:rPr lang="en-US" smtClean="0"/>
              <a:t>3/24/2019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3FF14C-72E1-4935-80A4-EA444E50DCE8}" type="slidenum">
              <a:rPr lang="en-US" smtClean="0"/>
              <a:t>‹#›</a:t>
            </a:fld>
            <a:endParaRPr lang="en-US"/>
          </a:p>
        </p:txBody>
      </p:sp>
    </p:spTree>
    <p:extLst>
      <p:ext uri="{BB962C8B-B14F-4D97-AF65-F5344CB8AC3E}">
        <p14:creationId xmlns:p14="http://schemas.microsoft.com/office/powerpoint/2010/main" val="2503199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27D95-CE24-4487-BCB1-A9FF92F865BA}" type="datetimeFigureOut">
              <a:rPr lang="en-US" smtClean="0"/>
              <a:t>3/24/2019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FF14C-72E1-4935-80A4-EA444E50DCE8}" type="slidenum">
              <a:rPr lang="en-US" smtClean="0"/>
              <a:t>‹#›</a:t>
            </a:fld>
            <a:endParaRPr lang="en-US"/>
          </a:p>
        </p:txBody>
      </p:sp>
    </p:spTree>
    <p:extLst>
      <p:ext uri="{BB962C8B-B14F-4D97-AF65-F5344CB8AC3E}">
        <p14:creationId xmlns:p14="http://schemas.microsoft.com/office/powerpoint/2010/main" val="249761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28105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074770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4987964"/>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53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1000"/>
                    </a14:imgEffect>
                    <a14:imgEffect>
                      <a14:colorTemperature colorTemp="47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Path to Greatness</a:t>
            </a:r>
          </a:p>
        </p:txBody>
      </p:sp>
      <p:sp>
        <p:nvSpPr>
          <p:cNvPr id="6" name="Text Placeholder 5"/>
          <p:cNvSpPr>
            <a:spLocks noGrp="1"/>
          </p:cNvSpPr>
          <p:nvPr>
            <p:ph type="body" sz="quarter" idx="10"/>
          </p:nvPr>
        </p:nvSpPr>
        <p:spPr>
          <a:xfrm>
            <a:off x="401216" y="1557718"/>
            <a:ext cx="8382000" cy="3939540"/>
          </a:xfrm>
        </p:spPr>
        <p:txBody>
          <a:bodyPr/>
          <a:lstStyle/>
          <a:p>
            <a:r>
              <a:rPr lang="en-US" i="1" dirty="0">
                <a:latin typeface="Times New Roman" panose="02020603050405020304" pitchFamily="18" charset="0"/>
                <a:cs typeface="Times New Roman" panose="02020603050405020304" pitchFamily="18" charset="0"/>
              </a:rPr>
              <a:t>Bondservants, be obedient to those who are your masters according to the flesh, with fear and trembling, in sincerity of heart, as to Christ;</a:t>
            </a:r>
          </a:p>
          <a:p>
            <a:r>
              <a:rPr lang="en-US" i="1" dirty="0">
                <a:latin typeface="Times New Roman" panose="02020603050405020304" pitchFamily="18" charset="0"/>
                <a:cs typeface="Times New Roman" panose="02020603050405020304" pitchFamily="18" charset="0"/>
              </a:rPr>
              <a:t>masters, do the same things to them,</a:t>
            </a:r>
          </a:p>
          <a:p>
            <a:r>
              <a:rPr lang="en-US" dirty="0">
                <a:latin typeface="Times New Roman" panose="02020603050405020304" pitchFamily="18" charset="0"/>
                <a:cs typeface="Times New Roman" panose="02020603050405020304" pitchFamily="18" charset="0"/>
              </a:rPr>
              <a:t>Don’t let Satan or this world deceive us. </a:t>
            </a:r>
          </a:p>
          <a:p>
            <a:r>
              <a:rPr lang="en-US" dirty="0">
                <a:latin typeface="Times New Roman" panose="02020603050405020304" pitchFamily="18" charset="0"/>
                <a:cs typeface="Times New Roman" panose="02020603050405020304" pitchFamily="18" charset="0"/>
              </a:rPr>
              <a:t>God wants us to serve one another in the same way Jesus served us. </a:t>
            </a:r>
          </a:p>
          <a:p>
            <a:r>
              <a:rPr lang="en-US" dirty="0">
                <a:latin typeface="Times New Roman" panose="02020603050405020304" pitchFamily="18" charset="0"/>
                <a:cs typeface="Times New Roman" panose="02020603050405020304" pitchFamily="18" charset="0"/>
              </a:rPr>
              <a:t>This is the true path to greatness… </a:t>
            </a:r>
          </a:p>
        </p:txBody>
      </p:sp>
    </p:spTree>
    <p:extLst>
      <p:ext uri="{BB962C8B-B14F-4D97-AF65-F5344CB8AC3E}">
        <p14:creationId xmlns:p14="http://schemas.microsoft.com/office/powerpoint/2010/main" val="2827139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saturation sat="102000"/>
                    </a14:imgEffect>
                    <a14:imgEffect>
                      <a14:brightnessContrast bright="-4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2700"/>
            <a:ext cx="9144000" cy="914096"/>
          </a:xfrm>
        </p:spPr>
        <p:txBody>
          <a:bodyPr/>
          <a:lstStyle/>
          <a:p>
            <a:pPr algn="ctr"/>
            <a:r>
              <a:rPr lang="en-US" sz="6600" dirty="0">
                <a:latin typeface="Times New Roman" panose="02020603050405020304" pitchFamily="18" charset="0"/>
                <a:cs typeface="Times New Roman" panose="02020603050405020304" pitchFamily="18" charset="0"/>
              </a:rPr>
              <a:t>Jesus Second Example</a:t>
            </a:r>
          </a:p>
        </p:txBody>
      </p:sp>
      <p:sp>
        <p:nvSpPr>
          <p:cNvPr id="6" name="Text Placeholder 5"/>
          <p:cNvSpPr>
            <a:spLocks noGrp="1"/>
          </p:cNvSpPr>
          <p:nvPr>
            <p:ph type="body" sz="quarter" idx="10"/>
          </p:nvPr>
        </p:nvSpPr>
        <p:spPr>
          <a:xfrm>
            <a:off x="228600" y="936379"/>
            <a:ext cx="8763000" cy="6201698"/>
          </a:xfrm>
        </p:spPr>
        <p:txBody>
          <a:bodyPr/>
          <a:lstStyle/>
          <a:p>
            <a:pPr lvl="0">
              <a:spcBef>
                <a:spcPts val="600"/>
              </a:spcBef>
            </a:pPr>
            <a:r>
              <a:rPr lang="en-US" sz="3600" i="1" dirty="0">
                <a:solidFill>
                  <a:srgbClr val="FFFFFF"/>
                </a:solidFill>
                <a:latin typeface="Times New Roman" panose="02020603050405020304" pitchFamily="18" charset="0"/>
                <a:cs typeface="Times New Roman" panose="02020603050405020304" pitchFamily="18" charset="0"/>
              </a:rPr>
              <a:t>Jesus, knowing that the Father had given all things into His hands, and that He had come from God and was going to God, 4 rose from supper and laid aside His garments, took a towel and girded Himself. </a:t>
            </a:r>
            <a:r>
              <a:rPr lang="en-US" sz="3600" i="1" u="sng" dirty="0">
                <a:solidFill>
                  <a:srgbClr val="FFFFFF"/>
                </a:solidFill>
                <a:latin typeface="Times New Roman" panose="02020603050405020304" pitchFamily="18" charset="0"/>
                <a:cs typeface="Times New Roman" panose="02020603050405020304" pitchFamily="18" charset="0"/>
              </a:rPr>
              <a:t>John 13:3-4</a:t>
            </a:r>
          </a:p>
          <a:p>
            <a:pPr>
              <a:spcBef>
                <a:spcPts val="600"/>
              </a:spcBef>
            </a:pPr>
            <a:r>
              <a:rPr lang="en-US" sz="4000" dirty="0">
                <a:latin typeface="Times New Roman" panose="02020603050405020304" pitchFamily="18" charset="0"/>
                <a:cs typeface="Times New Roman" panose="02020603050405020304" pitchFamily="18" charset="0"/>
              </a:rPr>
              <a:t>Jesus knew no one greater than He was.</a:t>
            </a:r>
          </a:p>
          <a:p>
            <a:pPr>
              <a:spcBef>
                <a:spcPts val="600"/>
              </a:spcBef>
            </a:pPr>
            <a:r>
              <a:rPr lang="en-US" sz="4000" dirty="0">
                <a:latin typeface="Times New Roman" panose="02020603050405020304" pitchFamily="18" charset="0"/>
                <a:cs typeface="Times New Roman" panose="02020603050405020304" pitchFamily="18" charset="0"/>
              </a:rPr>
              <a:t>God given all things into His hands</a:t>
            </a:r>
          </a:p>
          <a:p>
            <a:pPr>
              <a:spcBef>
                <a:spcPts val="600"/>
              </a:spcBef>
            </a:pPr>
            <a:r>
              <a:rPr lang="en-US" sz="4000" dirty="0">
                <a:latin typeface="Times New Roman" panose="02020603050405020304" pitchFamily="18" charset="0"/>
                <a:cs typeface="Times New Roman" panose="02020603050405020304" pitchFamily="18" charset="0"/>
              </a:rPr>
              <a:t>Knew He had come from God</a:t>
            </a:r>
          </a:p>
          <a:p>
            <a:pPr>
              <a:spcBef>
                <a:spcPts val="600"/>
              </a:spcBef>
            </a:pPr>
            <a:r>
              <a:rPr lang="en-US" sz="4000" dirty="0">
                <a:latin typeface="Times New Roman" panose="02020603050405020304" pitchFamily="18" charset="0"/>
                <a:cs typeface="Times New Roman" panose="02020603050405020304" pitchFamily="18" charset="0"/>
              </a:rPr>
              <a:t>Knew He was going back to God</a:t>
            </a:r>
          </a:p>
          <a:p>
            <a:pPr>
              <a:spcBef>
                <a:spcPts val="600"/>
              </a:spcBef>
            </a:pPr>
            <a:r>
              <a:rPr lang="en-US" sz="4000" dirty="0">
                <a:latin typeface="Times New Roman" panose="02020603050405020304" pitchFamily="18" charset="0"/>
                <a:cs typeface="Times New Roman" panose="02020603050405020304" pitchFamily="18" charset="0"/>
              </a:rPr>
              <a:t>Did not demean Him to serve in this way</a:t>
            </a:r>
          </a:p>
        </p:txBody>
      </p:sp>
    </p:spTree>
    <p:extLst>
      <p:ext uri="{BB962C8B-B14F-4D97-AF65-F5344CB8AC3E}">
        <p14:creationId xmlns:p14="http://schemas.microsoft.com/office/powerpoint/2010/main" val="2764103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2700"/>
            <a:ext cx="9144000" cy="914096"/>
          </a:xfrm>
        </p:spPr>
        <p:txBody>
          <a:bodyPr/>
          <a:lstStyle/>
          <a:p>
            <a:pPr algn="ctr"/>
            <a:r>
              <a:rPr lang="en-US" sz="6600" dirty="0">
                <a:latin typeface="Times New Roman" panose="02020603050405020304" pitchFamily="18" charset="0"/>
                <a:cs typeface="Times New Roman" panose="02020603050405020304" pitchFamily="18" charset="0"/>
              </a:rPr>
              <a:t>A Lesson to Learn</a:t>
            </a:r>
          </a:p>
        </p:txBody>
      </p:sp>
      <p:sp>
        <p:nvSpPr>
          <p:cNvPr id="6" name="Text Placeholder 5"/>
          <p:cNvSpPr>
            <a:spLocks noGrp="1"/>
          </p:cNvSpPr>
          <p:nvPr>
            <p:ph type="body" sz="quarter" idx="10"/>
          </p:nvPr>
        </p:nvSpPr>
        <p:spPr>
          <a:xfrm>
            <a:off x="228600" y="762000"/>
            <a:ext cx="8686800" cy="5838521"/>
          </a:xfrm>
        </p:spPr>
        <p:txBody>
          <a:bodyPr/>
          <a:lstStyle/>
          <a:p>
            <a:pPr lvl="0">
              <a:spcBef>
                <a:spcPts val="0"/>
              </a:spcBef>
            </a:pPr>
            <a:r>
              <a:rPr lang="en-US" i="1" dirty="0">
                <a:solidFill>
                  <a:srgbClr val="FFFFFF"/>
                </a:solidFill>
                <a:latin typeface="Times New Roman" panose="02020603050405020304" pitchFamily="18" charset="0"/>
                <a:cs typeface="Times New Roman" panose="02020603050405020304" pitchFamily="18" charset="0"/>
              </a:rPr>
              <a:t>After that, He poured water into a basin and began to wash the disciples' feet, </a:t>
            </a:r>
            <a:r>
              <a:rPr lang="en-US" i="1" u="sng" dirty="0">
                <a:solidFill>
                  <a:srgbClr val="FFFFFF"/>
                </a:solidFill>
                <a:latin typeface="Times New Roman" panose="02020603050405020304" pitchFamily="18" charset="0"/>
                <a:cs typeface="Times New Roman" panose="02020603050405020304" pitchFamily="18" charset="0"/>
              </a:rPr>
              <a:t>Jn 13:4-5</a:t>
            </a:r>
          </a:p>
          <a:p>
            <a:pPr lvl="0">
              <a:spcBef>
                <a:spcPts val="0"/>
              </a:spcBef>
            </a:pPr>
            <a:r>
              <a:rPr lang="en-US" dirty="0">
                <a:solidFill>
                  <a:srgbClr val="FFFFFF"/>
                </a:solidFill>
                <a:latin typeface="Times New Roman" panose="02020603050405020304" pitchFamily="18" charset="0"/>
                <a:cs typeface="Times New Roman" panose="02020603050405020304" pitchFamily="18" charset="0"/>
              </a:rPr>
              <a:t>Jesus was giving them a </a:t>
            </a:r>
            <a:r>
              <a:rPr lang="en-US" b="1" dirty="0">
                <a:solidFill>
                  <a:srgbClr val="FFFF00"/>
                </a:solidFill>
                <a:latin typeface="Times New Roman" panose="02020603050405020304" pitchFamily="18" charset="0"/>
                <a:cs typeface="Times New Roman" panose="02020603050405020304" pitchFamily="18" charset="0"/>
              </a:rPr>
              <a:t>perfect</a:t>
            </a:r>
            <a:r>
              <a:rPr lang="en-US" dirty="0">
                <a:solidFill>
                  <a:srgbClr val="FFFFFF"/>
                </a:solidFill>
                <a:latin typeface="Times New Roman" panose="02020603050405020304" pitchFamily="18" charset="0"/>
                <a:cs typeface="Times New Roman" panose="02020603050405020304" pitchFamily="18" charset="0"/>
              </a:rPr>
              <a:t> example:</a:t>
            </a:r>
          </a:p>
          <a:p>
            <a:pPr lvl="0">
              <a:spcBef>
                <a:spcPts val="0"/>
              </a:spcBef>
            </a:pPr>
            <a:r>
              <a:rPr lang="en-US" i="1" dirty="0">
                <a:solidFill>
                  <a:srgbClr val="FFFFFF"/>
                </a:solidFill>
                <a:latin typeface="Times New Roman" panose="02020603050405020304" pitchFamily="18" charset="0"/>
                <a:cs typeface="Times New Roman" panose="02020603050405020304" pitchFamily="18" charset="0"/>
              </a:rPr>
              <a:t>For even the Son of Man did not come to be </a:t>
            </a:r>
            <a:r>
              <a:rPr lang="en-US" b="1" i="1" dirty="0">
                <a:solidFill>
                  <a:srgbClr val="FFC000"/>
                </a:solidFill>
                <a:latin typeface="Times New Roman" panose="02020603050405020304" pitchFamily="18" charset="0"/>
                <a:cs typeface="Times New Roman" panose="02020603050405020304" pitchFamily="18" charset="0"/>
              </a:rPr>
              <a:t>served</a:t>
            </a:r>
            <a:r>
              <a:rPr lang="en-US" i="1" dirty="0">
                <a:solidFill>
                  <a:srgbClr val="FFFFFF"/>
                </a:solidFill>
                <a:latin typeface="Times New Roman" panose="02020603050405020304" pitchFamily="18" charset="0"/>
                <a:cs typeface="Times New Roman" panose="02020603050405020304" pitchFamily="18" charset="0"/>
              </a:rPr>
              <a:t>, but to </a:t>
            </a:r>
            <a:r>
              <a:rPr lang="en-US" b="1" i="1" dirty="0">
                <a:solidFill>
                  <a:srgbClr val="FFC000"/>
                </a:solidFill>
                <a:latin typeface="Times New Roman" panose="02020603050405020304" pitchFamily="18" charset="0"/>
                <a:cs typeface="Times New Roman" panose="02020603050405020304" pitchFamily="18" charset="0"/>
              </a:rPr>
              <a:t>serve</a:t>
            </a:r>
            <a:r>
              <a:rPr lang="en-US" i="1" dirty="0">
                <a:solidFill>
                  <a:srgbClr val="FFFFFF"/>
                </a:solidFill>
                <a:latin typeface="Times New Roman" panose="02020603050405020304" pitchFamily="18" charset="0"/>
                <a:cs typeface="Times New Roman" panose="02020603050405020304" pitchFamily="18" charset="0"/>
              </a:rPr>
              <a:t>, and to </a:t>
            </a:r>
            <a:r>
              <a:rPr lang="en-US" b="1" i="1" dirty="0">
                <a:solidFill>
                  <a:srgbClr val="FFC000"/>
                </a:solidFill>
                <a:latin typeface="Times New Roman" panose="02020603050405020304" pitchFamily="18" charset="0"/>
                <a:cs typeface="Times New Roman" panose="02020603050405020304" pitchFamily="18" charset="0"/>
              </a:rPr>
              <a:t>give His life </a:t>
            </a:r>
            <a:r>
              <a:rPr lang="en-US" i="1" dirty="0">
                <a:solidFill>
                  <a:srgbClr val="FFFFFF"/>
                </a:solidFill>
                <a:latin typeface="Times New Roman" panose="02020603050405020304" pitchFamily="18" charset="0"/>
                <a:cs typeface="Times New Roman" panose="02020603050405020304" pitchFamily="18" charset="0"/>
              </a:rPr>
              <a:t>a ransom for many.</a:t>
            </a:r>
            <a:endParaRPr lang="en-US" dirty="0">
              <a:solidFill>
                <a:srgbClr val="FFFFFF"/>
              </a:solidFill>
              <a:latin typeface="Times New Roman" panose="02020603050405020304" pitchFamily="18" charset="0"/>
              <a:cs typeface="Times New Roman" panose="02020603050405020304" pitchFamily="18" charset="0"/>
            </a:endParaRPr>
          </a:p>
          <a:p>
            <a:pPr lvl="0">
              <a:spcBef>
                <a:spcPts val="0"/>
              </a:spcBef>
            </a:pPr>
            <a:r>
              <a:rPr lang="en-US" dirty="0">
                <a:solidFill>
                  <a:srgbClr val="FFFFFF"/>
                </a:solidFill>
                <a:latin typeface="Times New Roman" panose="02020603050405020304" pitchFamily="18" charset="0"/>
                <a:cs typeface="Times New Roman" panose="02020603050405020304" pitchFamily="18" charset="0"/>
              </a:rPr>
              <a:t>Peter could not grasp it. Did not understand:</a:t>
            </a:r>
          </a:p>
          <a:p>
            <a:pPr lvl="0">
              <a:spcBef>
                <a:spcPts val="0"/>
              </a:spcBef>
            </a:pPr>
            <a:r>
              <a:rPr lang="en-US" i="1" dirty="0">
                <a:solidFill>
                  <a:srgbClr val="FFFFFF"/>
                </a:solidFill>
                <a:latin typeface="Times New Roman" panose="02020603050405020304" pitchFamily="18" charset="0"/>
                <a:cs typeface="Times New Roman" panose="02020603050405020304" pitchFamily="18" charset="0"/>
              </a:rPr>
              <a:t>And Peter said to Him, “Lord, are You washing my feet?” 7 Jesus answered and said to him, “What I am doing you do not understand now, but you will know after this.”  8 Peter said to Him, “You shall never wash my feet!” </a:t>
            </a:r>
            <a:r>
              <a:rPr lang="en-US" i="1" u="sng" dirty="0">
                <a:solidFill>
                  <a:srgbClr val="FFFFFF"/>
                </a:solidFill>
                <a:latin typeface="Times New Roman" panose="02020603050405020304" pitchFamily="18" charset="0"/>
                <a:cs typeface="Times New Roman" panose="02020603050405020304" pitchFamily="18" charset="0"/>
              </a:rPr>
              <a:t>13:6-8</a:t>
            </a:r>
          </a:p>
          <a:p>
            <a:pPr>
              <a:spcBef>
                <a:spcPts val="600"/>
              </a:spcBef>
            </a:pPr>
            <a:r>
              <a:rPr lang="en-US" dirty="0">
                <a:latin typeface="Times New Roman" panose="02020603050405020304" pitchFamily="18" charset="0"/>
                <a:cs typeface="Times New Roman" panose="02020603050405020304" pitchFamily="18" charset="0"/>
              </a:rPr>
              <a:t>Peter thought he was honoring Jesus.</a:t>
            </a:r>
          </a:p>
        </p:txBody>
      </p:sp>
    </p:spTree>
    <p:extLst>
      <p:ext uri="{BB962C8B-B14F-4D97-AF65-F5344CB8AC3E}">
        <p14:creationId xmlns:p14="http://schemas.microsoft.com/office/powerpoint/2010/main" val="3528156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12700"/>
            <a:ext cx="9144000" cy="914096"/>
          </a:xfrm>
        </p:spPr>
        <p:txBody>
          <a:bodyPr/>
          <a:lstStyle/>
          <a:p>
            <a:pPr algn="ctr"/>
            <a:r>
              <a:rPr lang="en-US" sz="6600" dirty="0">
                <a:latin typeface="Times New Roman" panose="02020603050405020304" pitchFamily="18" charset="0"/>
                <a:cs typeface="Times New Roman" panose="02020603050405020304" pitchFamily="18" charset="0"/>
              </a:rPr>
              <a:t>Jesus’ Warning to Peter</a:t>
            </a:r>
          </a:p>
        </p:txBody>
      </p:sp>
      <p:sp>
        <p:nvSpPr>
          <p:cNvPr id="6" name="Text Placeholder 5"/>
          <p:cNvSpPr>
            <a:spLocks noGrp="1"/>
          </p:cNvSpPr>
          <p:nvPr>
            <p:ph type="body" sz="quarter" idx="10"/>
          </p:nvPr>
        </p:nvSpPr>
        <p:spPr>
          <a:xfrm>
            <a:off x="228600" y="1295400"/>
            <a:ext cx="8686800" cy="4985980"/>
          </a:xfrm>
        </p:spPr>
        <p:txBody>
          <a:bodyPr/>
          <a:lstStyle/>
          <a:p>
            <a:pPr lvl="0">
              <a:spcBef>
                <a:spcPts val="0"/>
              </a:spcBef>
            </a:pPr>
            <a:r>
              <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rPr>
              <a:t>Jesus answered him, "If I do not wash you, you have no part with Me." 9 Simon Peter said to Him, "Lord, not my feet only, but also my hands and my head!" </a:t>
            </a:r>
            <a:r>
              <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rPr>
              <a:t>John 13:8-9</a:t>
            </a:r>
          </a:p>
          <a:p>
            <a:pPr lvl="0">
              <a:spcBef>
                <a:spcPts val="0"/>
              </a:spcBef>
            </a:pPr>
            <a:r>
              <a:rPr lang="en-US" sz="3600" kern="0" dirty="0">
                <a:solidFill>
                  <a:srgbClr val="FFFFFF"/>
                </a:solidFill>
                <a:effectLst>
                  <a:outerShdw blurRad="38100" dist="38100" dir="2700000" algn="tl">
                    <a:srgbClr val="000000"/>
                  </a:outerShdw>
                </a:effectLst>
                <a:latin typeface="Times New Roman" pitchFamily="18" charset="0"/>
                <a:cs typeface="Times New Roman" pitchFamily="18" charset="0"/>
              </a:rPr>
              <a:t>This is Jesus final night… now or never </a:t>
            </a:r>
          </a:p>
          <a:p>
            <a:pPr lvl="0">
              <a:spcBef>
                <a:spcPts val="0"/>
              </a:spcBef>
            </a:pPr>
            <a:r>
              <a:rPr lang="en-US" sz="3600" kern="0" dirty="0">
                <a:solidFill>
                  <a:srgbClr val="FFFFFF"/>
                </a:solidFill>
                <a:effectLst>
                  <a:outerShdw blurRad="38100" dist="38100" dir="2700000" algn="tl">
                    <a:srgbClr val="000000"/>
                  </a:outerShdw>
                </a:effectLst>
                <a:latin typeface="Times New Roman" pitchFamily="18" charset="0"/>
                <a:cs typeface="Times New Roman" pitchFamily="18" charset="0"/>
              </a:rPr>
              <a:t>This principle must be learned!</a:t>
            </a:r>
          </a:p>
          <a:p>
            <a:pPr lvl="0">
              <a:spcBef>
                <a:spcPts val="0"/>
              </a:spcBef>
            </a:pPr>
            <a:r>
              <a:rPr lang="en-US" sz="3600" kern="0" dirty="0">
                <a:solidFill>
                  <a:srgbClr val="FFFFFF"/>
                </a:solidFill>
                <a:effectLst>
                  <a:outerShdw blurRad="38100" dist="38100" dir="2700000" algn="tl">
                    <a:srgbClr val="000000"/>
                  </a:outerShdw>
                </a:effectLst>
                <a:latin typeface="Times New Roman" pitchFamily="18" charset="0"/>
                <a:cs typeface="Times New Roman" pitchFamily="18" charset="0"/>
              </a:rPr>
              <a:t>If you can’t or won’t learn it you can’t be a disciple. </a:t>
            </a:r>
          </a:p>
          <a:p>
            <a:pPr lvl="0">
              <a:spcBef>
                <a:spcPts val="0"/>
              </a:spcBef>
            </a:pPr>
            <a:r>
              <a:rPr lang="en-US" sz="3600" kern="0" dirty="0">
                <a:solidFill>
                  <a:srgbClr val="FFFFFF"/>
                </a:solidFill>
                <a:effectLst>
                  <a:outerShdw blurRad="38100" dist="38100" dir="2700000" algn="tl">
                    <a:srgbClr val="000000"/>
                  </a:outerShdw>
                </a:effectLst>
                <a:latin typeface="Times New Roman" pitchFamily="18" charset="0"/>
                <a:cs typeface="Times New Roman" pitchFamily="18" charset="0"/>
              </a:rPr>
              <a:t>Peter still doesn’t understand. Thinks it is just the washing and not the principle. </a:t>
            </a:r>
          </a:p>
        </p:txBody>
      </p:sp>
    </p:spTree>
    <p:extLst>
      <p:ext uri="{BB962C8B-B14F-4D97-AF65-F5344CB8AC3E}">
        <p14:creationId xmlns:p14="http://schemas.microsoft.com/office/powerpoint/2010/main" val="36054822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803297"/>
          </a:xfrm>
        </p:spPr>
        <p:txBody>
          <a:bodyPr/>
          <a:lstStyle/>
          <a:p>
            <a:pPr algn="ctr"/>
            <a:r>
              <a:rPr lang="en-US" sz="5600" dirty="0"/>
              <a:t>Do you Know what I have Done?</a:t>
            </a:r>
          </a:p>
        </p:txBody>
      </p:sp>
      <p:sp>
        <p:nvSpPr>
          <p:cNvPr id="6" name="Text Placeholder 5"/>
          <p:cNvSpPr>
            <a:spLocks noGrp="1"/>
          </p:cNvSpPr>
          <p:nvPr>
            <p:ph type="body" sz="quarter" idx="10"/>
          </p:nvPr>
        </p:nvSpPr>
        <p:spPr>
          <a:xfrm>
            <a:off x="228600" y="914400"/>
            <a:ext cx="8534400" cy="5736955"/>
          </a:xfrm>
        </p:spPr>
        <p:txBody>
          <a:bodyPr/>
          <a:lstStyle/>
          <a:p>
            <a:r>
              <a:rPr lang="en-US" sz="3400" i="1" dirty="0">
                <a:latin typeface="Times New Roman" panose="02020603050405020304" pitchFamily="18" charset="0"/>
                <a:cs typeface="Times New Roman" panose="02020603050405020304" pitchFamily="18" charset="0"/>
              </a:rPr>
              <a:t>12 So when He had washed their feet, taken His garments, and sat down again, He said to them, "Do you know what I have done to you?  </a:t>
            </a:r>
          </a:p>
          <a:p>
            <a:r>
              <a:rPr lang="en-US" sz="3600" dirty="0">
                <a:latin typeface="Times New Roman" panose="02020603050405020304" pitchFamily="18" charset="0"/>
                <a:cs typeface="Times New Roman" panose="02020603050405020304" pitchFamily="18" charset="0"/>
              </a:rPr>
              <a:t>Do we even now understand what He did</a:t>
            </a:r>
            <a:r>
              <a:rPr lang="en-US" sz="3600" i="1" dirty="0">
                <a:latin typeface="Times New Roman" panose="02020603050405020304" pitchFamily="18" charset="0"/>
                <a:cs typeface="Times New Roman" panose="02020603050405020304" pitchFamily="18" charset="0"/>
              </a:rPr>
              <a:t>?</a:t>
            </a:r>
          </a:p>
          <a:p>
            <a:r>
              <a:rPr lang="en-US" sz="3400" i="1" dirty="0">
                <a:latin typeface="Times New Roman" panose="02020603050405020304" pitchFamily="18" charset="0"/>
                <a:cs typeface="Times New Roman" panose="02020603050405020304" pitchFamily="18" charset="0"/>
              </a:rPr>
              <a:t>You call Me Teacher and Lord, and you say well, for so I am.  14 If I then, your Lord and Teacher, have washed your feet, you also ought to wash one another's feet.  </a:t>
            </a:r>
            <a:r>
              <a:rPr lang="en-US" sz="3400" i="1" u="sng" dirty="0">
                <a:latin typeface="Times New Roman" panose="02020603050405020304" pitchFamily="18" charset="0"/>
                <a:cs typeface="Times New Roman" panose="02020603050405020304" pitchFamily="18" charset="0"/>
              </a:rPr>
              <a:t>13:12-14</a:t>
            </a:r>
          </a:p>
          <a:p>
            <a:r>
              <a:rPr lang="en-US" sz="3400" dirty="0">
                <a:latin typeface="Times New Roman" panose="02020603050405020304" pitchFamily="18" charset="0"/>
                <a:cs typeface="Times New Roman" panose="02020603050405020304" pitchFamily="18" charset="0"/>
              </a:rPr>
              <a:t>Jesus had served as an example to them.</a:t>
            </a:r>
          </a:p>
          <a:p>
            <a:r>
              <a:rPr lang="en-US" sz="3400" dirty="0">
                <a:latin typeface="Times New Roman" panose="02020603050405020304" pitchFamily="18" charset="0"/>
                <a:cs typeface="Times New Roman" panose="02020603050405020304" pitchFamily="18" charset="0"/>
              </a:rPr>
              <a:t>We must all learn from this </a:t>
            </a:r>
            <a:r>
              <a:rPr lang="en-US" sz="3400" b="1" dirty="0">
                <a:solidFill>
                  <a:srgbClr val="FFFF00"/>
                </a:solidFill>
                <a:latin typeface="Times New Roman" panose="02020603050405020304" pitchFamily="18" charset="0"/>
                <a:cs typeface="Times New Roman" panose="02020603050405020304" pitchFamily="18" charset="0"/>
              </a:rPr>
              <a:t>objective</a:t>
            </a:r>
            <a:r>
              <a:rPr lang="en-US" sz="3400" dirty="0">
                <a:latin typeface="Times New Roman" panose="02020603050405020304" pitchFamily="18" charset="0"/>
                <a:cs typeface="Times New Roman" panose="02020603050405020304" pitchFamily="18" charset="0"/>
              </a:rPr>
              <a:t> standard</a:t>
            </a:r>
          </a:p>
          <a:p>
            <a:r>
              <a:rPr lang="en-US" sz="3400" dirty="0">
                <a:latin typeface="Times New Roman" panose="02020603050405020304" pitchFamily="18" charset="0"/>
                <a:cs typeface="Times New Roman" panose="02020603050405020304" pitchFamily="18" charset="0"/>
              </a:rPr>
              <a:t>Not the act; but the </a:t>
            </a:r>
            <a:r>
              <a:rPr lang="en-US" sz="3400" b="1" u="sng" dirty="0">
                <a:solidFill>
                  <a:srgbClr val="FFFF00"/>
                </a:solidFill>
                <a:latin typeface="Times New Roman" panose="02020603050405020304" pitchFamily="18" charset="0"/>
                <a:cs typeface="Times New Roman" panose="02020603050405020304" pitchFamily="18" charset="0"/>
              </a:rPr>
              <a:t>principle of service</a:t>
            </a:r>
            <a:r>
              <a:rPr lang="en-US" sz="3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576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contrast="2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914400"/>
            <a:ext cx="8915400" cy="5791200"/>
          </a:xfrm>
        </p:spPr>
        <p:txBody>
          <a:bodyPr>
            <a:noAutofit/>
          </a:bodyPr>
          <a:lstStyle/>
          <a:p>
            <a:pPr>
              <a:spcBef>
                <a:spcPts val="600"/>
              </a:spcBef>
            </a:pPr>
            <a:r>
              <a:rPr lang="en-US" sz="3600" i="1" dirty="0">
                <a:latin typeface="Times New Roman" panose="02020603050405020304" pitchFamily="18" charset="0"/>
                <a:cs typeface="Times New Roman" panose="02020603050405020304" pitchFamily="18" charset="0"/>
              </a:rPr>
              <a:t>For I have given you an example, that you should do as I have done to you.  16 Most assuredly, I say to you, a servant is not greater than his master; nor is he who is sent greater than he who sent him.  17 If you know these things, blessed are you if you do them. </a:t>
            </a:r>
            <a:r>
              <a:rPr lang="en-US" sz="3600" i="1" u="sng" dirty="0">
                <a:latin typeface="Times New Roman" panose="02020603050405020304" pitchFamily="18" charset="0"/>
                <a:cs typeface="Times New Roman" panose="02020603050405020304" pitchFamily="18" charset="0"/>
              </a:rPr>
              <a:t>13:15-17</a:t>
            </a:r>
          </a:p>
          <a:p>
            <a:pPr>
              <a:spcBef>
                <a:spcPts val="600"/>
              </a:spcBef>
            </a:pPr>
            <a:r>
              <a:rPr lang="en-US" sz="3600" dirty="0">
                <a:latin typeface="Times New Roman" panose="02020603050405020304" pitchFamily="18" charset="0"/>
                <a:cs typeface="Times New Roman" panose="02020603050405020304" pitchFamily="18" charset="0"/>
              </a:rPr>
              <a:t>The choice belongs to each of us here. </a:t>
            </a:r>
          </a:p>
          <a:p>
            <a:pPr>
              <a:spcBef>
                <a:spcPts val="600"/>
              </a:spcBef>
            </a:pPr>
            <a:r>
              <a:rPr lang="en-US" sz="3600" dirty="0">
                <a:latin typeface="Times New Roman" panose="02020603050405020304" pitchFamily="18" charset="0"/>
                <a:cs typeface="Times New Roman" panose="02020603050405020304" pitchFamily="18" charset="0"/>
              </a:rPr>
              <a:t>We need to do </a:t>
            </a:r>
            <a:r>
              <a:rPr lang="en-US" sz="3600" b="1" dirty="0">
                <a:latin typeface="Times New Roman" panose="02020603050405020304" pitchFamily="18" charset="0"/>
                <a:cs typeface="Times New Roman" panose="02020603050405020304" pitchFamily="18" charset="0"/>
              </a:rPr>
              <a:t>“</a:t>
            </a:r>
            <a:r>
              <a:rPr lang="en-US" sz="3600" b="1" dirty="0">
                <a:solidFill>
                  <a:srgbClr val="FFFF00"/>
                </a:solidFill>
                <a:latin typeface="Times New Roman" panose="02020603050405020304" pitchFamily="18" charset="0"/>
                <a:cs typeface="Times New Roman" panose="02020603050405020304" pitchFamily="18" charset="0"/>
              </a:rPr>
              <a:t>as</a:t>
            </a:r>
            <a:r>
              <a:rPr lang="en-US"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He did.</a:t>
            </a:r>
          </a:p>
          <a:p>
            <a:pPr>
              <a:spcBef>
                <a:spcPts val="600"/>
              </a:spcBef>
            </a:pPr>
            <a:r>
              <a:rPr lang="en-US" sz="3600" dirty="0">
                <a:latin typeface="Times New Roman" panose="02020603050405020304" pitchFamily="18" charset="0"/>
                <a:cs typeface="Times New Roman" panose="02020603050405020304" pitchFamily="18" charset="0"/>
              </a:rPr>
              <a:t>One we </a:t>
            </a:r>
            <a:r>
              <a:rPr lang="en-US" sz="3600" b="1" u="sng" dirty="0">
                <a:solidFill>
                  <a:srgbClr val="FFFF00"/>
                </a:solidFill>
                <a:latin typeface="Times New Roman" panose="02020603050405020304" pitchFamily="18" charset="0"/>
                <a:cs typeface="Times New Roman" panose="02020603050405020304" pitchFamily="18" charset="0"/>
              </a:rPr>
              <a:t>know</a:t>
            </a:r>
            <a:r>
              <a:rPr lang="en-US" sz="3600" dirty="0">
                <a:latin typeface="Times New Roman" panose="02020603050405020304" pitchFamily="18" charset="0"/>
                <a:cs typeface="Times New Roman" panose="02020603050405020304" pitchFamily="18" charset="0"/>
              </a:rPr>
              <a:t> only </a:t>
            </a:r>
            <a:r>
              <a:rPr lang="en-US" sz="3600" b="1" u="sng" dirty="0">
                <a:solidFill>
                  <a:srgbClr val="FFFF00"/>
                </a:solidFill>
                <a:latin typeface="Times New Roman" panose="02020603050405020304" pitchFamily="18" charset="0"/>
                <a:cs typeface="Times New Roman" panose="02020603050405020304" pitchFamily="18" charset="0"/>
              </a:rPr>
              <a:t>blessed</a:t>
            </a:r>
            <a:r>
              <a:rPr lang="en-US" sz="3600" dirty="0">
                <a:latin typeface="Times New Roman" panose="02020603050405020304" pitchFamily="18" charset="0"/>
                <a:cs typeface="Times New Roman" panose="02020603050405020304" pitchFamily="18" charset="0"/>
              </a:rPr>
              <a:t> if we </a:t>
            </a:r>
            <a:r>
              <a:rPr lang="en-US" sz="3600" b="1" u="sng" dirty="0">
                <a:solidFill>
                  <a:srgbClr val="FFFF00"/>
                </a:solidFill>
                <a:latin typeface="Times New Roman" panose="02020603050405020304" pitchFamily="18" charset="0"/>
                <a:cs typeface="Times New Roman" panose="02020603050405020304" pitchFamily="18" charset="0"/>
              </a:rPr>
              <a:t>do</a:t>
            </a:r>
            <a:r>
              <a:rPr lang="en-US" sz="3600" dirty="0">
                <a:latin typeface="Times New Roman" panose="02020603050405020304" pitchFamily="18" charset="0"/>
                <a:cs typeface="Times New Roman" panose="02020603050405020304" pitchFamily="18" charset="0"/>
              </a:rPr>
              <a:t>.</a:t>
            </a:r>
          </a:p>
          <a:p>
            <a:pPr>
              <a:spcBef>
                <a:spcPts val="600"/>
              </a:spcBef>
            </a:pPr>
            <a:r>
              <a:rPr lang="en-US" sz="3600" dirty="0">
                <a:latin typeface="Times New Roman" panose="02020603050405020304" pitchFamily="18" charset="0"/>
                <a:cs typeface="Times New Roman" panose="02020603050405020304" pitchFamily="18" charset="0"/>
              </a:rPr>
              <a:t>Difficult daily decisions make us great or little</a:t>
            </a:r>
          </a:p>
        </p:txBody>
      </p:sp>
      <p:sp>
        <p:nvSpPr>
          <p:cNvPr id="4" name="Title 4"/>
          <p:cNvSpPr txBox="1">
            <a:spLocks/>
          </p:cNvSpPr>
          <p:nvPr/>
        </p:nvSpPr>
        <p:spPr>
          <a:xfrm>
            <a:off x="381000" y="21436"/>
            <a:ext cx="8382000" cy="8309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sz="6000" dirty="0"/>
              <a:t>I have Given You an Example</a:t>
            </a:r>
          </a:p>
        </p:txBody>
      </p:sp>
    </p:spTree>
    <p:extLst>
      <p:ext uri="{BB962C8B-B14F-4D97-AF65-F5344CB8AC3E}">
        <p14:creationId xmlns:p14="http://schemas.microsoft.com/office/powerpoint/2010/main" val="183879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 y="12700"/>
            <a:ext cx="9067800" cy="1107996"/>
          </a:xfrm>
        </p:spPr>
        <p:txBody>
          <a:bodyPr/>
          <a:lstStyle/>
          <a:p>
            <a:pPr algn="ctr"/>
            <a:r>
              <a:rPr lang="en-US" sz="8000" dirty="0"/>
              <a:t>The Final Destination</a:t>
            </a:r>
          </a:p>
        </p:txBody>
      </p:sp>
      <p:sp>
        <p:nvSpPr>
          <p:cNvPr id="6" name="Text Placeholder 5"/>
          <p:cNvSpPr>
            <a:spLocks noGrp="1"/>
          </p:cNvSpPr>
          <p:nvPr>
            <p:ph type="body" sz="quarter" idx="10"/>
          </p:nvPr>
        </p:nvSpPr>
        <p:spPr>
          <a:xfrm>
            <a:off x="76200" y="1143000"/>
            <a:ext cx="8839200" cy="5484578"/>
          </a:xfrm>
        </p:spPr>
        <p:txBody>
          <a:bodyPr/>
          <a:lstStyle/>
          <a:p>
            <a:pPr lvl="0">
              <a:spcBef>
                <a:spcPts val="0"/>
              </a:spcBef>
            </a:pPr>
            <a:r>
              <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rPr>
              <a:t>Let nothing be done through selfish ambition or conceit, but in lowliness of mind let each esteem others better than himself. 4 Let each of you look out not only for his own interests, but also for the interests of others. 5 Let this mind be in you which was also in Christ Jesus, 6 who, being in the form of God, did not consider being on an equality with God a thing to be grasped 7 but emptied Himself  taking the form of a bondservant, and coming in the likeness of men. </a:t>
            </a:r>
            <a:r>
              <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rPr>
              <a:t>Phil 2:3-11</a:t>
            </a:r>
          </a:p>
        </p:txBody>
      </p:sp>
    </p:spTree>
    <p:extLst>
      <p:ext uri="{BB962C8B-B14F-4D97-AF65-F5344CB8AC3E}">
        <p14:creationId xmlns:p14="http://schemas.microsoft.com/office/powerpoint/2010/main" val="117545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 y="12700"/>
            <a:ext cx="9067800" cy="1107996"/>
          </a:xfrm>
        </p:spPr>
        <p:txBody>
          <a:bodyPr/>
          <a:lstStyle/>
          <a:p>
            <a:pPr algn="ctr"/>
            <a:r>
              <a:rPr lang="en-US" sz="8000" dirty="0"/>
              <a:t>The Final Destination</a:t>
            </a:r>
          </a:p>
        </p:txBody>
      </p:sp>
      <p:sp>
        <p:nvSpPr>
          <p:cNvPr id="6" name="Text Placeholder 5"/>
          <p:cNvSpPr>
            <a:spLocks noGrp="1"/>
          </p:cNvSpPr>
          <p:nvPr>
            <p:ph type="body" sz="quarter" idx="10"/>
          </p:nvPr>
        </p:nvSpPr>
        <p:spPr>
          <a:xfrm>
            <a:off x="76200" y="1143000"/>
            <a:ext cx="8839200" cy="5484578"/>
          </a:xfrm>
        </p:spPr>
        <p:txBody>
          <a:bodyPr/>
          <a:lstStyle/>
          <a:p>
            <a:pPr lvl="0">
              <a:spcBef>
                <a:spcPts val="0"/>
              </a:spcBef>
            </a:pPr>
            <a:r>
              <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rPr>
              <a:t>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 </a:t>
            </a:r>
            <a:r>
              <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rPr>
              <a:t>Phil 2:3-11</a:t>
            </a:r>
            <a:endPar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06989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23327"/>
            <a:ext cx="9144000" cy="1329595"/>
          </a:xfrm>
        </p:spPr>
        <p:txBody>
          <a:bodyPr/>
          <a:lstStyle/>
          <a:p>
            <a:pPr algn="ctr"/>
            <a:r>
              <a:rPr lang="en-US" altLang="en-US" dirty="0"/>
              <a:t>Consistent Throughout the Scriptures</a:t>
            </a:r>
          </a:p>
        </p:txBody>
      </p:sp>
      <p:sp>
        <p:nvSpPr>
          <p:cNvPr id="20483" name="Rectangle 3"/>
          <p:cNvSpPr>
            <a:spLocks noGrp="1" noChangeArrowheads="1"/>
          </p:cNvSpPr>
          <p:nvPr>
            <p:ph type="body" idx="1"/>
          </p:nvPr>
        </p:nvSpPr>
        <p:spPr>
          <a:xfrm>
            <a:off x="228600" y="1143000"/>
            <a:ext cx="8763000" cy="4985980"/>
          </a:xfrm>
        </p:spPr>
        <p:txBody>
          <a:bodyPr/>
          <a:lstStyle/>
          <a:p>
            <a:r>
              <a:rPr lang="en-US" sz="3600" i="1" dirty="0">
                <a:latin typeface="Times New Roman" panose="02020603050405020304" pitchFamily="18" charset="0"/>
                <a:cs typeface="Times New Roman" panose="02020603050405020304" pitchFamily="18" charset="0"/>
              </a:rPr>
              <a:t>For I say, through the grace given to me, to everyone who is among you, not to think of himself more highly than he ought to think, but to think soberly, as God has dealt to each one a measure of faith. </a:t>
            </a:r>
            <a:r>
              <a:rPr lang="en-US" sz="3600" i="1" baseline="30000" dirty="0">
                <a:latin typeface="Times New Roman" panose="02020603050405020304" pitchFamily="18" charset="0"/>
                <a:cs typeface="Times New Roman" panose="02020603050405020304" pitchFamily="18" charset="0"/>
              </a:rPr>
              <a:t>4</a:t>
            </a:r>
            <a:r>
              <a:rPr lang="en-US" sz="3600" i="1" dirty="0">
                <a:latin typeface="Times New Roman" panose="02020603050405020304" pitchFamily="18" charset="0"/>
                <a:cs typeface="Times New Roman" panose="02020603050405020304" pitchFamily="18" charset="0"/>
              </a:rPr>
              <a:t> For as we have many members in one body, but all the members do not have the same function, </a:t>
            </a:r>
            <a:r>
              <a:rPr lang="en-US" sz="3600" i="1" baseline="30000" dirty="0">
                <a:latin typeface="Times New Roman" panose="02020603050405020304" pitchFamily="18" charset="0"/>
                <a:cs typeface="Times New Roman" panose="02020603050405020304" pitchFamily="18" charset="0"/>
              </a:rPr>
              <a:t>5</a:t>
            </a:r>
            <a:r>
              <a:rPr lang="en-US" sz="3600" i="1" dirty="0">
                <a:latin typeface="Times New Roman" panose="02020603050405020304" pitchFamily="18" charset="0"/>
                <a:cs typeface="Times New Roman" panose="02020603050405020304" pitchFamily="18" charset="0"/>
              </a:rPr>
              <a:t> so we, being many, are one body in Christ, and individually members of one another. </a:t>
            </a:r>
            <a:r>
              <a:rPr lang="en-US" sz="3600" i="1" baseline="30000" dirty="0">
                <a:latin typeface="Times New Roman" panose="02020603050405020304" pitchFamily="18" charset="0"/>
                <a:cs typeface="Times New Roman" panose="02020603050405020304" pitchFamily="18" charset="0"/>
              </a:rPr>
              <a:t>6</a:t>
            </a:r>
            <a:r>
              <a:rPr lang="en-US" sz="3600" i="1" dirty="0">
                <a:latin typeface="Times New Roman" panose="02020603050405020304" pitchFamily="18" charset="0"/>
                <a:cs typeface="Times New Roman" panose="02020603050405020304" pitchFamily="18" charset="0"/>
              </a:rPr>
              <a:t> Rom 12:1-5</a:t>
            </a:r>
            <a:endParaRPr lang="en-US" sz="4000"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421668686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1"/>
            <a:ext cx="8458200" cy="664797"/>
          </a:xfrm>
        </p:spPr>
        <p:txBody>
          <a:bodyPr/>
          <a:lstStyle/>
          <a:p>
            <a:pPr algn="ctr"/>
            <a:r>
              <a:rPr lang="en-US" altLang="en-US" dirty="0"/>
              <a:t>We Become Great when We Serve</a:t>
            </a:r>
          </a:p>
        </p:txBody>
      </p:sp>
      <p:sp>
        <p:nvSpPr>
          <p:cNvPr id="20483" name="Rectangle 3"/>
          <p:cNvSpPr>
            <a:spLocks noGrp="1" noChangeArrowheads="1"/>
          </p:cNvSpPr>
          <p:nvPr>
            <p:ph type="body" idx="1"/>
          </p:nvPr>
        </p:nvSpPr>
        <p:spPr>
          <a:xfrm>
            <a:off x="228600" y="1143000"/>
            <a:ext cx="8763000" cy="5164491"/>
          </a:xfrm>
        </p:spPr>
        <p:txBody>
          <a:bodyPr/>
          <a:lstStyle/>
          <a:p>
            <a:r>
              <a:rPr lang="en-US" sz="3600" i="1" dirty="0">
                <a:latin typeface="Times New Roman" panose="02020603050405020304" pitchFamily="18" charset="0"/>
                <a:cs typeface="Times New Roman" panose="02020603050405020304" pitchFamily="18" charset="0"/>
              </a:rPr>
              <a:t>Having then gifts differing according to the grace that is given to us, let us use them: if prophecy, let us prophesy in proportion to our faith; </a:t>
            </a:r>
            <a:r>
              <a:rPr lang="en-US" sz="3600" b="1" i="1" baseline="30000" dirty="0">
                <a:latin typeface="Times New Roman" panose="02020603050405020304" pitchFamily="18" charset="0"/>
                <a:cs typeface="Times New Roman" panose="02020603050405020304" pitchFamily="18" charset="0"/>
              </a:rPr>
              <a:t>7</a:t>
            </a:r>
            <a:r>
              <a:rPr lang="en-US" sz="3600" b="1"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or ministry, let us use it in our ministering; he who teaches, in teaching; </a:t>
            </a:r>
            <a:r>
              <a:rPr lang="en-US" sz="3600" b="1" i="1" baseline="30000" dirty="0">
                <a:latin typeface="Times New Roman" panose="02020603050405020304" pitchFamily="18" charset="0"/>
                <a:cs typeface="Times New Roman" panose="02020603050405020304" pitchFamily="18" charset="0"/>
              </a:rPr>
              <a:t>8</a:t>
            </a:r>
            <a:r>
              <a:rPr lang="en-US" sz="3600" b="1" i="1"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he who exhorts, in exhortation; he who gives, with liberality; he who leads, with diligence; he who shows mercy, with cheerfulness. Rom 12:6-8</a:t>
            </a:r>
          </a:p>
          <a:p>
            <a:pPr>
              <a:defRPr/>
            </a:pPr>
            <a:endParaRPr lang="en-US" sz="4000"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40781908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76200"/>
            <a:ext cx="7772400" cy="664797"/>
          </a:xfrm>
        </p:spPr>
        <p:txBody>
          <a:bodyPr/>
          <a:lstStyle/>
          <a:p>
            <a:pPr algn="ctr"/>
            <a:r>
              <a:rPr lang="en-US" altLang="en-US" dirty="0"/>
              <a:t>Selfishness of Youth – A Journey</a:t>
            </a:r>
          </a:p>
        </p:txBody>
      </p:sp>
      <p:sp>
        <p:nvSpPr>
          <p:cNvPr id="47107" name="Rectangle 3"/>
          <p:cNvSpPr>
            <a:spLocks noGrp="1" noChangeArrowheads="1"/>
          </p:cNvSpPr>
          <p:nvPr>
            <p:ph type="body" idx="1"/>
          </p:nvPr>
        </p:nvSpPr>
        <p:spPr>
          <a:xfrm>
            <a:off x="152400" y="990600"/>
            <a:ext cx="8839200" cy="5035225"/>
          </a:xfrm>
        </p:spPr>
        <p:txBody>
          <a:bodyPr/>
          <a:lstStyle/>
          <a:p>
            <a:r>
              <a:rPr lang="en-US" altLang="en-US" sz="3600" dirty="0">
                <a:latin typeface="Times New Roman" panose="02020603050405020304" pitchFamily="18" charset="0"/>
                <a:cs typeface="Times New Roman" panose="02020603050405020304" pitchFamily="18" charset="0"/>
              </a:rPr>
              <a:t>We all begin the same way. </a:t>
            </a:r>
          </a:p>
          <a:p>
            <a:r>
              <a:rPr lang="en-US" altLang="en-US" sz="3600" dirty="0">
                <a:latin typeface="Times New Roman" panose="02020603050405020304" pitchFamily="18" charset="0"/>
                <a:cs typeface="Times New Roman" panose="02020603050405020304" pitchFamily="18" charset="0"/>
              </a:rPr>
              <a:t>Helpless infants focused on ourselves.</a:t>
            </a:r>
          </a:p>
          <a:p>
            <a:r>
              <a:rPr lang="en-US" altLang="en-US" sz="3600" dirty="0">
                <a:latin typeface="Times New Roman" panose="02020603050405020304" pitchFamily="18" charset="0"/>
                <a:cs typeface="Times New Roman" panose="02020603050405020304" pitchFamily="18" charset="0"/>
              </a:rPr>
              <a:t>Some grow out of it more than others.</a:t>
            </a:r>
          </a:p>
          <a:p>
            <a:r>
              <a:rPr lang="en-US" altLang="en-US" sz="3600" dirty="0">
                <a:latin typeface="Times New Roman" panose="02020603050405020304" pitchFamily="18" charset="0"/>
                <a:cs typeface="Times New Roman" panose="02020603050405020304" pitchFamily="18" charset="0"/>
              </a:rPr>
              <a:t>Everyone is described in 4 verses of the song:  </a:t>
            </a:r>
          </a:p>
          <a:p>
            <a:r>
              <a:rPr lang="en-US" altLang="en-US" sz="4000" i="1" dirty="0">
                <a:latin typeface="Times New Roman" panose="02020603050405020304" pitchFamily="18" charset="0"/>
                <a:cs typeface="Times New Roman" panose="02020603050405020304" pitchFamily="18" charset="0"/>
              </a:rPr>
              <a:t>All of self and none of Thee</a:t>
            </a:r>
          </a:p>
          <a:p>
            <a:r>
              <a:rPr lang="en-US" altLang="en-US" sz="4000" i="1" dirty="0">
                <a:latin typeface="Times New Roman" panose="02020603050405020304" pitchFamily="18" charset="0"/>
                <a:cs typeface="Times New Roman" panose="02020603050405020304" pitchFamily="18" charset="0"/>
              </a:rPr>
              <a:t>Some of self and some of Thee</a:t>
            </a:r>
          </a:p>
          <a:p>
            <a:r>
              <a:rPr lang="en-US" altLang="en-US" sz="4000" i="1" dirty="0">
                <a:latin typeface="Times New Roman" panose="02020603050405020304" pitchFamily="18" charset="0"/>
                <a:cs typeface="Times New Roman" panose="02020603050405020304" pitchFamily="18" charset="0"/>
              </a:rPr>
              <a:t>Less of self and more of Thee</a:t>
            </a:r>
          </a:p>
          <a:p>
            <a:r>
              <a:rPr lang="en-US" altLang="en-US" sz="4000" i="1" dirty="0">
                <a:latin typeface="Times New Roman" panose="02020603050405020304" pitchFamily="18" charset="0"/>
                <a:cs typeface="Times New Roman" panose="02020603050405020304" pitchFamily="18" charset="0"/>
              </a:rPr>
              <a:t>None of self and all of Thee</a:t>
            </a:r>
          </a:p>
        </p:txBody>
      </p:sp>
    </p:spTree>
    <p:extLst>
      <p:ext uri="{BB962C8B-B14F-4D97-AF65-F5344CB8AC3E}">
        <p14:creationId xmlns:p14="http://schemas.microsoft.com/office/powerpoint/2010/main" val="2191567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fade">
                                      <p:cBhvr>
                                        <p:cTn id="7" dur="10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fade">
                                      <p:cBhvr>
                                        <p:cTn id="12" dur="10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fade">
                                      <p:cBhvr>
                                        <p:cTn id="17" dur="10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fade">
                                      <p:cBhvr>
                                        <p:cTn id="22" dur="10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fade">
                                      <p:cBhvr>
                                        <p:cTn id="27" dur="10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fade">
                                      <p:cBhvr>
                                        <p:cTn id="32" dur="1000"/>
                                        <p:tgtEl>
                                          <p:spTgt spid="471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07">
                                            <p:txEl>
                                              <p:pRg st="6" end="6"/>
                                            </p:txEl>
                                          </p:spTgt>
                                        </p:tgtEl>
                                        <p:attrNameLst>
                                          <p:attrName>style.visibility</p:attrName>
                                        </p:attrNameLst>
                                      </p:cBhvr>
                                      <p:to>
                                        <p:strVal val="visible"/>
                                      </p:to>
                                    </p:set>
                                    <p:animEffect transition="in" filter="fade">
                                      <p:cBhvr>
                                        <p:cTn id="37" dur="1000"/>
                                        <p:tgtEl>
                                          <p:spTgt spid="471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07">
                                            <p:txEl>
                                              <p:pRg st="7" end="7"/>
                                            </p:txEl>
                                          </p:spTgt>
                                        </p:tgtEl>
                                        <p:attrNameLst>
                                          <p:attrName>style.visibility</p:attrName>
                                        </p:attrNameLst>
                                      </p:cBhvr>
                                      <p:to>
                                        <p:strVal val="visible"/>
                                      </p:to>
                                    </p:set>
                                    <p:animEffect transition="in" filter="fade">
                                      <p:cBhvr>
                                        <p:cTn id="42" dur="1000"/>
                                        <p:tgtEl>
                                          <p:spTgt spid="47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1000"/>
                    </a14:imgEffect>
                    <a14:imgEffect>
                      <a14:colorTemperature colorTemp="47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quarter" idx="10"/>
          </p:nvPr>
        </p:nvSpPr>
        <p:spPr>
          <a:xfrm>
            <a:off x="365449" y="1143000"/>
            <a:ext cx="8382000" cy="5484578"/>
          </a:xfrm>
        </p:spPr>
        <p:txBody>
          <a:bodyPr/>
          <a:lstStyle/>
          <a:p>
            <a:pPr lvl="0"/>
            <a:r>
              <a:rPr lang="en-US" sz="3600" i="1" dirty="0">
                <a:solidFill>
                  <a:srgbClr val="FFFFFF"/>
                </a:solidFill>
                <a:latin typeface="Times New Roman" panose="02020603050405020304" pitchFamily="18" charset="0"/>
                <a:cs typeface="Times New Roman" panose="02020603050405020304" pitchFamily="18" charset="0"/>
              </a:rPr>
              <a:t>Be hospitable to one another without grumbling. </a:t>
            </a:r>
            <a:r>
              <a:rPr lang="en-US" sz="3600" b="1" i="1" baseline="30000" dirty="0">
                <a:solidFill>
                  <a:srgbClr val="FFFFFF"/>
                </a:solidFill>
                <a:latin typeface="Times New Roman" panose="02020603050405020304" pitchFamily="18" charset="0"/>
                <a:cs typeface="Times New Roman" panose="02020603050405020304" pitchFamily="18" charset="0"/>
              </a:rPr>
              <a:t>10</a:t>
            </a:r>
            <a:r>
              <a:rPr lang="en-US" sz="3600" b="1" i="1" dirty="0">
                <a:solidFill>
                  <a:srgbClr val="FFFFFF"/>
                </a:solidFill>
                <a:latin typeface="Times New Roman" panose="02020603050405020304" pitchFamily="18" charset="0"/>
                <a:cs typeface="Times New Roman" panose="02020603050405020304" pitchFamily="18" charset="0"/>
              </a:rPr>
              <a:t> </a:t>
            </a:r>
            <a:r>
              <a:rPr lang="en-US" sz="3600" i="1" dirty="0">
                <a:solidFill>
                  <a:srgbClr val="FFFFFF"/>
                </a:solidFill>
                <a:latin typeface="Times New Roman" panose="02020603050405020304" pitchFamily="18" charset="0"/>
                <a:cs typeface="Times New Roman" panose="02020603050405020304" pitchFamily="18" charset="0"/>
              </a:rPr>
              <a:t>As each one has received a gift, minister it to one another, as good stewards of the manifold grace of God. </a:t>
            </a:r>
            <a:r>
              <a:rPr lang="en-US" sz="3600" b="1" i="1" baseline="30000" dirty="0">
                <a:solidFill>
                  <a:srgbClr val="FFFFFF"/>
                </a:solidFill>
                <a:latin typeface="Times New Roman" panose="02020603050405020304" pitchFamily="18" charset="0"/>
                <a:cs typeface="Times New Roman" panose="02020603050405020304" pitchFamily="18" charset="0"/>
              </a:rPr>
              <a:t>11</a:t>
            </a:r>
            <a:r>
              <a:rPr lang="en-US" sz="3600" b="1" i="1" dirty="0">
                <a:solidFill>
                  <a:srgbClr val="FFFFFF"/>
                </a:solidFill>
                <a:latin typeface="Times New Roman" panose="02020603050405020304" pitchFamily="18" charset="0"/>
                <a:cs typeface="Times New Roman" panose="02020603050405020304" pitchFamily="18" charset="0"/>
              </a:rPr>
              <a:t> </a:t>
            </a:r>
            <a:r>
              <a:rPr lang="en-US" sz="3600" i="1" dirty="0">
                <a:solidFill>
                  <a:srgbClr val="FFFFFF"/>
                </a:solidFill>
                <a:latin typeface="Times New Roman" panose="02020603050405020304" pitchFamily="18" charset="0"/>
                <a:cs typeface="Times New Roman" panose="02020603050405020304" pitchFamily="18" charset="0"/>
              </a:rPr>
              <a:t>If anyone speaks, let him speak as the oracles of God. If anyone ministers, let him do it as with the ability which God supplies, that in all things God may be glorified through Jesus Christ, to whom belong the glory and the dominion forever and ever. Amen. </a:t>
            </a:r>
            <a:r>
              <a:rPr lang="en-US" sz="3600" i="1" u="sng" dirty="0">
                <a:solidFill>
                  <a:srgbClr val="FFFFFF"/>
                </a:solidFill>
                <a:latin typeface="Times New Roman" panose="02020603050405020304" pitchFamily="18" charset="0"/>
                <a:cs typeface="Times New Roman" panose="02020603050405020304" pitchFamily="18" charset="0"/>
              </a:rPr>
              <a:t>1 Peter 4:9-11</a:t>
            </a:r>
          </a:p>
        </p:txBody>
      </p:sp>
    </p:spTree>
    <p:extLst>
      <p:ext uri="{BB962C8B-B14F-4D97-AF65-F5344CB8AC3E}">
        <p14:creationId xmlns:p14="http://schemas.microsoft.com/office/powerpoint/2010/main" val="420456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037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76200"/>
            <a:ext cx="9144000" cy="747897"/>
          </a:xfrm>
        </p:spPr>
        <p:txBody>
          <a:bodyPr/>
          <a:lstStyle/>
          <a:p>
            <a:pPr algn="ctr"/>
            <a:r>
              <a:rPr lang="en-US" sz="5400" dirty="0"/>
              <a:t> The Road to Greatness</a:t>
            </a:r>
          </a:p>
        </p:txBody>
      </p:sp>
      <p:sp>
        <p:nvSpPr>
          <p:cNvPr id="6" name="Text Placeholder 5"/>
          <p:cNvSpPr>
            <a:spLocks noGrp="1"/>
          </p:cNvSpPr>
          <p:nvPr>
            <p:ph type="body" sz="quarter" idx="10"/>
          </p:nvPr>
        </p:nvSpPr>
        <p:spPr>
          <a:xfrm>
            <a:off x="152400" y="1015555"/>
            <a:ext cx="8839200" cy="5613845"/>
          </a:xfrm>
        </p:spPr>
        <p:txBody>
          <a:bodyPr/>
          <a:lstStyle/>
          <a:p>
            <a:r>
              <a:rPr lang="en-US" dirty="0">
                <a:latin typeface="Times New Roman" panose="02020603050405020304" pitchFamily="18" charset="0"/>
                <a:cs typeface="Times New Roman" panose="02020603050405020304" pitchFamily="18" charset="0"/>
              </a:rPr>
              <a:t>Leads away from the selfish toward service</a:t>
            </a:r>
          </a:p>
          <a:p>
            <a:r>
              <a:rPr lang="en-US" dirty="0">
                <a:latin typeface="Times New Roman" panose="02020603050405020304" pitchFamily="18" charset="0"/>
                <a:cs typeface="Times New Roman" panose="02020603050405020304" pitchFamily="18" charset="0"/>
              </a:rPr>
              <a:t>The apostles had not travelled far…</a:t>
            </a:r>
          </a:p>
          <a:p>
            <a:pPr lvl="0"/>
            <a:r>
              <a:rPr lang="en-US" i="1" dirty="0">
                <a:solidFill>
                  <a:srgbClr val="FFFFFF"/>
                </a:solidFill>
                <a:latin typeface="Times New Roman" panose="02020603050405020304" pitchFamily="18" charset="0"/>
                <a:cs typeface="Times New Roman" panose="02020603050405020304" pitchFamily="18" charset="0"/>
              </a:rPr>
              <a:t>on the road they had disputed among themselves who would be the greatest. 35 And He sat down, called the twelve, and said to them, “</a:t>
            </a:r>
            <a:r>
              <a:rPr lang="en-US" b="1" i="1" dirty="0">
                <a:solidFill>
                  <a:srgbClr val="FFFF00"/>
                </a:solidFill>
                <a:latin typeface="Times New Roman" panose="02020603050405020304" pitchFamily="18" charset="0"/>
                <a:cs typeface="Times New Roman" panose="02020603050405020304" pitchFamily="18" charset="0"/>
              </a:rPr>
              <a:t>If anyone </a:t>
            </a:r>
            <a:r>
              <a:rPr lang="en-US" b="1" i="1" u="sng" dirty="0">
                <a:solidFill>
                  <a:srgbClr val="FFFF00"/>
                </a:solidFill>
                <a:latin typeface="Times New Roman" panose="02020603050405020304" pitchFamily="18" charset="0"/>
                <a:cs typeface="Times New Roman" panose="02020603050405020304" pitchFamily="18" charset="0"/>
              </a:rPr>
              <a:t>desires to be first</a:t>
            </a:r>
            <a:r>
              <a:rPr lang="en-US" b="1" i="1" dirty="0">
                <a:solidFill>
                  <a:srgbClr val="FFFF00"/>
                </a:solidFill>
                <a:latin typeface="Times New Roman" panose="02020603050405020304" pitchFamily="18" charset="0"/>
                <a:cs typeface="Times New Roman" panose="02020603050405020304" pitchFamily="18" charset="0"/>
              </a:rPr>
              <a:t>, he shall be last of all and servant of all</a:t>
            </a:r>
            <a:r>
              <a:rPr lang="en-US" i="1" dirty="0">
                <a:solidFill>
                  <a:srgbClr val="FFFF00"/>
                </a:solidFill>
                <a:latin typeface="Times New Roman" panose="02020603050405020304" pitchFamily="18" charset="0"/>
                <a:cs typeface="Times New Roman" panose="02020603050405020304" pitchFamily="18" charset="0"/>
              </a:rPr>
              <a:t>.</a:t>
            </a:r>
            <a:r>
              <a:rPr lang="en-US" i="1" dirty="0">
                <a:solidFill>
                  <a:srgbClr val="FFFFFF"/>
                </a:solidFill>
                <a:latin typeface="Times New Roman" panose="02020603050405020304" pitchFamily="18" charset="0"/>
                <a:cs typeface="Times New Roman" panose="02020603050405020304" pitchFamily="18" charset="0"/>
              </a:rPr>
              <a:t>” </a:t>
            </a:r>
            <a:r>
              <a:rPr lang="en-US" i="1" u="sng" dirty="0">
                <a:solidFill>
                  <a:srgbClr val="FFFFFF"/>
                </a:solidFill>
                <a:latin typeface="Times New Roman" panose="02020603050405020304" pitchFamily="18" charset="0"/>
                <a:cs typeface="Times New Roman" panose="02020603050405020304" pitchFamily="18" charset="0"/>
              </a:rPr>
              <a:t>Mk. 9:33-35</a:t>
            </a:r>
            <a:endParaRPr lang="en-US" i="1" dirty="0">
              <a:solidFill>
                <a:srgbClr val="FFFFFF"/>
              </a:solidFill>
              <a:latin typeface="Times New Roman" panose="02020603050405020304" pitchFamily="18" charset="0"/>
              <a:cs typeface="Times New Roman" panose="02020603050405020304" pitchFamily="18" charset="0"/>
            </a:endParaRPr>
          </a:p>
          <a:p>
            <a:pPr lvl="0"/>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whoever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desires to become great</a:t>
            </a:r>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shall</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among you shall be your </a:t>
            </a:r>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servant</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44 And whoever of you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desires to be first</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shall be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slave of all</a:t>
            </a:r>
            <a:r>
              <a:rPr lang="en-US" i="1" dirty="0">
                <a:solidFill>
                  <a:srgbClr val="FFFFFF"/>
                </a:solidFill>
                <a:latin typeface="Times New Roman" panose="02020603050405020304" pitchFamily="18" charset="0"/>
                <a:cs typeface="Times New Roman" panose="02020603050405020304" pitchFamily="18" charset="0"/>
              </a:rPr>
              <a:t>. 45 For even </a:t>
            </a:r>
            <a:r>
              <a:rPr lang="en-US" b="1" i="1" dirty="0">
                <a:solidFill>
                  <a:srgbClr val="FFFF00"/>
                </a:solidFill>
                <a:latin typeface="Times New Roman" panose="02020603050405020304" pitchFamily="18" charset="0"/>
                <a:cs typeface="Times New Roman" panose="02020603050405020304" pitchFamily="18" charset="0"/>
              </a:rPr>
              <a:t>the Son of Man did not come to be served, but to serve, and to give His life</a:t>
            </a:r>
            <a:r>
              <a:rPr lang="en-US" b="1" i="1" dirty="0">
                <a:solidFill>
                  <a:srgbClr val="FFC000"/>
                </a:solidFill>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a ransom for many.</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Mk 10:43-45</a:t>
            </a:r>
            <a:endParaRPr lang="en-US" i="1" u="sng"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164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 y="152400"/>
            <a:ext cx="9144000" cy="747897"/>
          </a:xfrm>
        </p:spPr>
        <p:txBody>
          <a:bodyPr/>
          <a:lstStyle/>
          <a:p>
            <a:pPr algn="ctr"/>
            <a:r>
              <a:rPr lang="en-US" sz="5400" dirty="0"/>
              <a:t> Greatness – </a:t>
            </a:r>
            <a:r>
              <a:rPr lang="en-US" sz="5400" dirty="0">
                <a:solidFill>
                  <a:schemeClr val="bg2">
                    <a:lumMod val="60000"/>
                    <a:lumOff val="40000"/>
                  </a:schemeClr>
                </a:solidFill>
              </a:rPr>
              <a:t>Our View</a:t>
            </a:r>
            <a:r>
              <a:rPr lang="en-US" sz="5400" dirty="0"/>
              <a:t> and God’s</a:t>
            </a:r>
          </a:p>
        </p:txBody>
      </p:sp>
      <p:sp>
        <p:nvSpPr>
          <p:cNvPr id="6" name="Text Placeholder 5"/>
          <p:cNvSpPr>
            <a:spLocks noGrp="1"/>
          </p:cNvSpPr>
          <p:nvPr>
            <p:ph type="body" sz="quarter" idx="10"/>
          </p:nvPr>
        </p:nvSpPr>
        <p:spPr>
          <a:xfrm>
            <a:off x="152400" y="878526"/>
            <a:ext cx="8763000" cy="5687711"/>
          </a:xfrm>
        </p:spPr>
        <p:txBody>
          <a:bodyPr/>
          <a:lstStyle/>
          <a:p>
            <a:r>
              <a:rPr lang="en-US" sz="3300" dirty="0">
                <a:latin typeface="Times New Roman" panose="02020603050405020304" pitchFamily="18" charset="0"/>
                <a:cs typeface="Times New Roman" panose="02020603050405020304" pitchFamily="18" charset="0"/>
              </a:rPr>
              <a:t>At the Passover meal they were still arguing</a:t>
            </a:r>
          </a:p>
          <a:p>
            <a:r>
              <a:rPr lang="en-US" sz="3300" i="1" dirty="0">
                <a:latin typeface="Times New Roman" panose="02020603050405020304" pitchFamily="18" charset="0"/>
                <a:cs typeface="Times New Roman" panose="02020603050405020304" pitchFamily="18" charset="0"/>
              </a:rPr>
              <a:t>There was also a dispute among them, which of them should be considered the greatest. </a:t>
            </a:r>
          </a:p>
          <a:p>
            <a:r>
              <a:rPr lang="en-US" sz="3300" i="1" dirty="0">
                <a:latin typeface="Times New Roman" panose="02020603050405020304" pitchFamily="18" charset="0"/>
                <a:cs typeface="Times New Roman" panose="02020603050405020304" pitchFamily="18" charset="0"/>
              </a:rPr>
              <a:t>"The </a:t>
            </a:r>
            <a:r>
              <a:rPr lang="en-US" sz="3300" b="1" i="1" dirty="0">
                <a:solidFill>
                  <a:schemeClr val="bg2">
                    <a:lumMod val="60000"/>
                    <a:lumOff val="40000"/>
                  </a:schemeClr>
                </a:solidFill>
                <a:latin typeface="Times New Roman" panose="02020603050405020304" pitchFamily="18" charset="0"/>
                <a:cs typeface="Times New Roman" panose="02020603050405020304" pitchFamily="18" charset="0"/>
              </a:rPr>
              <a:t>kings of the Gentiles exercise lordship</a:t>
            </a:r>
            <a:r>
              <a:rPr lang="en-US" sz="3300" i="1" dirty="0">
                <a:solidFill>
                  <a:schemeClr val="bg2">
                    <a:lumMod val="60000"/>
                    <a:lumOff val="40000"/>
                  </a:schemeClr>
                </a:solidFill>
                <a:latin typeface="Times New Roman" panose="02020603050405020304" pitchFamily="18" charset="0"/>
                <a:cs typeface="Times New Roman" panose="02020603050405020304" pitchFamily="18" charset="0"/>
              </a:rPr>
              <a:t> </a:t>
            </a:r>
            <a:r>
              <a:rPr lang="en-US" sz="3300" i="1" dirty="0">
                <a:latin typeface="Times New Roman" panose="02020603050405020304" pitchFamily="18" charset="0"/>
                <a:cs typeface="Times New Roman" panose="02020603050405020304" pitchFamily="18" charset="0"/>
              </a:rPr>
              <a:t>over them, and those who exercise authority over them are called 'benefactors.'  26 But </a:t>
            </a:r>
            <a:r>
              <a:rPr lang="en-US" sz="3300" b="1" i="1" dirty="0">
                <a:solidFill>
                  <a:srgbClr val="FFFF00"/>
                </a:solidFill>
                <a:latin typeface="Times New Roman" panose="02020603050405020304" pitchFamily="18" charset="0"/>
                <a:cs typeface="Times New Roman" panose="02020603050405020304" pitchFamily="18" charset="0"/>
              </a:rPr>
              <a:t>not so among you</a:t>
            </a:r>
            <a:r>
              <a:rPr lang="en-US" sz="3300" i="1" dirty="0">
                <a:latin typeface="Times New Roman" panose="02020603050405020304" pitchFamily="18" charset="0"/>
                <a:cs typeface="Times New Roman" panose="02020603050405020304" pitchFamily="18" charset="0"/>
              </a:rPr>
              <a:t>; on the contrary, </a:t>
            </a:r>
            <a:r>
              <a:rPr lang="en-US" sz="3300" b="1" i="1" u="sng" dirty="0">
                <a:solidFill>
                  <a:srgbClr val="FFFF00"/>
                </a:solidFill>
                <a:latin typeface="Times New Roman" panose="02020603050405020304" pitchFamily="18" charset="0"/>
                <a:cs typeface="Times New Roman" panose="02020603050405020304" pitchFamily="18" charset="0"/>
              </a:rPr>
              <a:t>he who is greatest among you</a:t>
            </a:r>
            <a:r>
              <a:rPr lang="en-US" sz="3300" b="1" i="1" dirty="0">
                <a:solidFill>
                  <a:srgbClr val="FFFF00"/>
                </a:solidFill>
                <a:latin typeface="Times New Roman" panose="02020603050405020304" pitchFamily="18" charset="0"/>
                <a:cs typeface="Times New Roman" panose="02020603050405020304" pitchFamily="18" charset="0"/>
              </a:rPr>
              <a:t>, let him be as the younger</a:t>
            </a:r>
            <a:r>
              <a:rPr lang="en-US" sz="3300" b="1" i="1" dirty="0">
                <a:solidFill>
                  <a:srgbClr val="FFC000"/>
                </a:solidFill>
                <a:latin typeface="Times New Roman" panose="02020603050405020304" pitchFamily="18" charset="0"/>
                <a:cs typeface="Times New Roman" panose="02020603050405020304" pitchFamily="18" charset="0"/>
              </a:rPr>
              <a:t>,</a:t>
            </a:r>
            <a:r>
              <a:rPr lang="en-US" sz="3300" i="1" dirty="0">
                <a:latin typeface="Times New Roman" panose="02020603050405020304" pitchFamily="18" charset="0"/>
                <a:cs typeface="Times New Roman" panose="02020603050405020304" pitchFamily="18" charset="0"/>
              </a:rPr>
              <a:t> and </a:t>
            </a:r>
            <a:r>
              <a:rPr lang="en-US" sz="3300" b="1" i="1" u="sng" dirty="0">
                <a:solidFill>
                  <a:srgbClr val="FFFF00"/>
                </a:solidFill>
                <a:latin typeface="Times New Roman" panose="02020603050405020304" pitchFamily="18" charset="0"/>
                <a:cs typeface="Times New Roman" panose="02020603050405020304" pitchFamily="18" charset="0"/>
              </a:rPr>
              <a:t>he who governs</a:t>
            </a:r>
            <a:r>
              <a:rPr lang="en-US" sz="3300" b="1" i="1" dirty="0">
                <a:solidFill>
                  <a:srgbClr val="FFFF00"/>
                </a:solidFill>
                <a:latin typeface="Times New Roman" panose="02020603050405020304" pitchFamily="18" charset="0"/>
                <a:cs typeface="Times New Roman" panose="02020603050405020304" pitchFamily="18" charset="0"/>
              </a:rPr>
              <a:t> as he who serves</a:t>
            </a:r>
            <a:r>
              <a:rPr lang="en-US" sz="3300" i="1" dirty="0">
                <a:latin typeface="Times New Roman" panose="02020603050405020304" pitchFamily="18" charset="0"/>
                <a:cs typeface="Times New Roman" panose="02020603050405020304" pitchFamily="18" charset="0"/>
              </a:rPr>
              <a:t>.  27 For </a:t>
            </a:r>
            <a:r>
              <a:rPr lang="en-US" sz="3300" b="1" i="1" dirty="0">
                <a:solidFill>
                  <a:schemeClr val="bg2">
                    <a:lumMod val="60000"/>
                    <a:lumOff val="40000"/>
                  </a:schemeClr>
                </a:solidFill>
                <a:latin typeface="Times New Roman" panose="02020603050405020304" pitchFamily="18" charset="0"/>
                <a:cs typeface="Times New Roman" panose="02020603050405020304" pitchFamily="18" charset="0"/>
              </a:rPr>
              <a:t>who is greater, he who sits at the table, or he who serves</a:t>
            </a:r>
            <a:r>
              <a:rPr lang="en-US" sz="3300" i="1" dirty="0">
                <a:latin typeface="Times New Roman" panose="02020603050405020304" pitchFamily="18" charset="0"/>
                <a:cs typeface="Times New Roman" panose="02020603050405020304" pitchFamily="18" charset="0"/>
              </a:rPr>
              <a:t>? </a:t>
            </a:r>
            <a:r>
              <a:rPr lang="en-US" sz="3300" b="1" i="1" dirty="0">
                <a:solidFill>
                  <a:schemeClr val="bg2">
                    <a:lumMod val="60000"/>
                    <a:lumOff val="40000"/>
                  </a:schemeClr>
                </a:solidFill>
                <a:latin typeface="Times New Roman" panose="02020603050405020304" pitchFamily="18" charset="0"/>
                <a:cs typeface="Times New Roman" panose="02020603050405020304" pitchFamily="18" charset="0"/>
              </a:rPr>
              <a:t>Is it not he who sits at the table</a:t>
            </a:r>
            <a:r>
              <a:rPr lang="en-US" sz="3300" i="1" dirty="0">
                <a:latin typeface="Times New Roman" panose="02020603050405020304" pitchFamily="18" charset="0"/>
                <a:cs typeface="Times New Roman" panose="02020603050405020304" pitchFamily="18" charset="0"/>
              </a:rPr>
              <a:t>? </a:t>
            </a:r>
            <a:r>
              <a:rPr lang="en-US" sz="3300" b="1" i="1" dirty="0">
                <a:solidFill>
                  <a:srgbClr val="FFFF00"/>
                </a:solidFill>
                <a:latin typeface="Times New Roman" panose="02020603050405020304" pitchFamily="18" charset="0"/>
                <a:cs typeface="Times New Roman" panose="02020603050405020304" pitchFamily="18" charset="0"/>
              </a:rPr>
              <a:t>Yet I am among you as the One who serves</a:t>
            </a:r>
            <a:r>
              <a:rPr lang="en-US" sz="3300" i="1" dirty="0">
                <a:solidFill>
                  <a:srgbClr val="FFFF00"/>
                </a:solidFill>
                <a:latin typeface="Times New Roman" panose="02020603050405020304" pitchFamily="18" charset="0"/>
                <a:cs typeface="Times New Roman" panose="02020603050405020304" pitchFamily="18" charset="0"/>
              </a:rPr>
              <a:t>.</a:t>
            </a:r>
            <a:r>
              <a:rPr lang="en-US" sz="3300" i="1" dirty="0">
                <a:latin typeface="Times New Roman" panose="02020603050405020304" pitchFamily="18" charset="0"/>
                <a:cs typeface="Times New Roman" panose="02020603050405020304" pitchFamily="18" charset="0"/>
              </a:rPr>
              <a:t> Lk 22:25</a:t>
            </a:r>
          </a:p>
        </p:txBody>
      </p:sp>
    </p:spTree>
    <p:extLst>
      <p:ext uri="{BB962C8B-B14F-4D97-AF65-F5344CB8AC3E}">
        <p14:creationId xmlns:p14="http://schemas.microsoft.com/office/powerpoint/2010/main" val="236166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230188"/>
            <a:ext cx="8382000" cy="830997"/>
          </a:xfrm>
        </p:spPr>
        <p:txBody>
          <a:bodyPr/>
          <a:lstStyle/>
          <a:p>
            <a:pPr algn="ctr"/>
            <a:r>
              <a:rPr lang="en-US" sz="6000" dirty="0"/>
              <a:t>Greatness – Men or God</a:t>
            </a:r>
          </a:p>
        </p:txBody>
      </p:sp>
      <p:sp>
        <p:nvSpPr>
          <p:cNvPr id="6" name="Text Placeholder 5"/>
          <p:cNvSpPr>
            <a:spLocks noGrp="1"/>
          </p:cNvSpPr>
          <p:nvPr>
            <p:ph type="body" sz="quarter" idx="10"/>
          </p:nvPr>
        </p:nvSpPr>
        <p:spPr>
          <a:xfrm>
            <a:off x="419100" y="1447800"/>
            <a:ext cx="8382000" cy="4598182"/>
          </a:xfrm>
        </p:spPr>
        <p:txBody>
          <a:bodyPr/>
          <a:lstStyle/>
          <a:p>
            <a:pPr lvl="0"/>
            <a:r>
              <a:rPr lang="en-US" sz="3600" dirty="0">
                <a:latin typeface="Times New Roman" panose="02020603050405020304" pitchFamily="18" charset="0"/>
                <a:cs typeface="Times New Roman" panose="02020603050405020304" pitchFamily="18" charset="0"/>
              </a:rPr>
              <a:t>How the scribes and Pharisees saw greatness:  A position to be served  </a:t>
            </a:r>
          </a:p>
          <a:p>
            <a:pPr lvl="0"/>
            <a:r>
              <a:rPr lang="en-US" sz="3600" i="1" dirty="0">
                <a:latin typeface="Times New Roman" panose="02020603050405020304" pitchFamily="18" charset="0"/>
                <a:cs typeface="Times New Roman" panose="02020603050405020304" pitchFamily="18" charset="0"/>
              </a:rPr>
              <a:t>But all their works they do to be seen by men. They make their phylacteries broad and enlarge the borders of their garments.  6 They love the best places at feasts, the best seats in the synagogues,  7 greetings in the marketplaces, and to be called by men, 'Rabbi, Rabbi.’ </a:t>
            </a:r>
            <a:r>
              <a:rPr lang="en-US" i="1" u="sng" dirty="0">
                <a:solidFill>
                  <a:srgbClr val="FFFFFF"/>
                </a:solidFill>
                <a:latin typeface="Times New Roman" panose="02020603050405020304" pitchFamily="18" charset="0"/>
                <a:cs typeface="Times New Roman" panose="02020603050405020304" pitchFamily="18" charset="0"/>
              </a:rPr>
              <a:t>Mt 23:5-7</a:t>
            </a:r>
          </a:p>
        </p:txBody>
      </p:sp>
    </p:spTree>
    <p:extLst>
      <p:ext uri="{BB962C8B-B14F-4D97-AF65-F5344CB8AC3E}">
        <p14:creationId xmlns:p14="http://schemas.microsoft.com/office/powerpoint/2010/main" val="3169633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l="-1000" r="-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382000" cy="830997"/>
          </a:xfrm>
        </p:spPr>
        <p:txBody>
          <a:bodyPr/>
          <a:lstStyle/>
          <a:p>
            <a:pPr algn="ctr"/>
            <a:r>
              <a:rPr lang="en-US" sz="6000" dirty="0"/>
              <a:t>Greatness – Men or God</a:t>
            </a:r>
          </a:p>
        </p:txBody>
      </p:sp>
      <p:sp>
        <p:nvSpPr>
          <p:cNvPr id="6" name="Text Placeholder 5"/>
          <p:cNvSpPr>
            <a:spLocks noGrp="1"/>
          </p:cNvSpPr>
          <p:nvPr>
            <p:ph type="body" sz="quarter" idx="10"/>
          </p:nvPr>
        </p:nvSpPr>
        <p:spPr>
          <a:xfrm>
            <a:off x="228600" y="1066800"/>
            <a:ext cx="8686800" cy="5595378"/>
          </a:xfrm>
        </p:spPr>
        <p:txBody>
          <a:bodyPr/>
          <a:lstStyle/>
          <a:p>
            <a:r>
              <a:rPr lang="en-US" sz="3600" dirty="0">
                <a:latin typeface="Times New Roman" panose="02020603050405020304" pitchFamily="18" charset="0"/>
                <a:cs typeface="Times New Roman" panose="02020603050405020304" pitchFamily="18" charset="0"/>
              </a:rPr>
              <a:t>How Jesus saw greatness: A position to serve</a:t>
            </a:r>
          </a:p>
          <a:p>
            <a:r>
              <a:rPr lang="en-US" sz="3600" i="1" dirty="0">
                <a:latin typeface="Times New Roman" panose="02020603050405020304" pitchFamily="18" charset="0"/>
                <a:cs typeface="Times New Roman" panose="02020603050405020304" pitchFamily="18" charset="0"/>
              </a:rPr>
              <a:t>But you, </a:t>
            </a:r>
            <a:r>
              <a:rPr lang="en-US" sz="3600" b="1" i="1" dirty="0">
                <a:solidFill>
                  <a:srgbClr val="FFC000"/>
                </a:solidFill>
                <a:latin typeface="Times New Roman" panose="02020603050405020304" pitchFamily="18" charset="0"/>
                <a:cs typeface="Times New Roman" panose="02020603050405020304" pitchFamily="18" charset="0"/>
              </a:rPr>
              <a:t>do not be called 'Rabbi';</a:t>
            </a:r>
            <a:r>
              <a:rPr lang="en-US" sz="3600" i="1" dirty="0">
                <a:latin typeface="Times New Roman" panose="02020603050405020304" pitchFamily="18" charset="0"/>
                <a:cs typeface="Times New Roman" panose="02020603050405020304" pitchFamily="18" charset="0"/>
              </a:rPr>
              <a:t> for One is your Teacher, the Christ, and you are all brethren.  9 </a:t>
            </a:r>
            <a:r>
              <a:rPr lang="en-US" sz="3600" b="1" i="1" dirty="0">
                <a:solidFill>
                  <a:srgbClr val="FFC000"/>
                </a:solidFill>
                <a:latin typeface="Times New Roman" panose="02020603050405020304" pitchFamily="18" charset="0"/>
                <a:cs typeface="Times New Roman" panose="02020603050405020304" pitchFamily="18" charset="0"/>
              </a:rPr>
              <a:t>Do not call anyone on earth your father</a:t>
            </a:r>
            <a:r>
              <a:rPr lang="en-US" sz="3600" i="1" dirty="0">
                <a:latin typeface="Times New Roman" panose="02020603050405020304" pitchFamily="18" charset="0"/>
                <a:cs typeface="Times New Roman" panose="02020603050405020304" pitchFamily="18" charset="0"/>
              </a:rPr>
              <a:t>; for One is your Father, He who is in heaven.  10 And </a:t>
            </a:r>
            <a:r>
              <a:rPr lang="en-US" sz="3600" b="1" i="1" dirty="0">
                <a:solidFill>
                  <a:srgbClr val="FFC000"/>
                </a:solidFill>
                <a:latin typeface="Times New Roman" panose="02020603050405020304" pitchFamily="18" charset="0"/>
                <a:cs typeface="Times New Roman" panose="02020603050405020304" pitchFamily="18" charset="0"/>
              </a:rPr>
              <a:t>do not be called teachers</a:t>
            </a:r>
            <a:r>
              <a:rPr lang="en-US" sz="3600" i="1" dirty="0">
                <a:latin typeface="Times New Roman" panose="02020603050405020304" pitchFamily="18" charset="0"/>
                <a:cs typeface="Times New Roman" panose="02020603050405020304" pitchFamily="18" charset="0"/>
              </a:rPr>
              <a:t>; for One is your Teacher, the Christ.  11 But </a:t>
            </a:r>
            <a:r>
              <a:rPr lang="en-US" sz="3600" b="1" i="1" u="sng" dirty="0">
                <a:solidFill>
                  <a:srgbClr val="FFFF00"/>
                </a:solidFill>
                <a:latin typeface="Times New Roman" panose="02020603050405020304" pitchFamily="18" charset="0"/>
                <a:cs typeface="Times New Roman" panose="02020603050405020304" pitchFamily="18" charset="0"/>
              </a:rPr>
              <a:t>he who is greatest among you shall be your servant</a:t>
            </a:r>
            <a:r>
              <a:rPr lang="en-US" sz="3600" i="1" dirty="0">
                <a:latin typeface="Times New Roman" panose="02020603050405020304" pitchFamily="18" charset="0"/>
                <a:cs typeface="Times New Roman" panose="02020603050405020304" pitchFamily="18" charset="0"/>
              </a:rPr>
              <a:t>.  12 And </a:t>
            </a:r>
            <a:r>
              <a:rPr lang="en-US" sz="3600" b="1" i="1" dirty="0">
                <a:solidFill>
                  <a:srgbClr val="FFC000"/>
                </a:solidFill>
                <a:latin typeface="Times New Roman" panose="02020603050405020304" pitchFamily="18" charset="0"/>
                <a:cs typeface="Times New Roman" panose="02020603050405020304" pitchFamily="18" charset="0"/>
              </a:rPr>
              <a:t>whoever exalts himself will be humbled</a:t>
            </a:r>
            <a:r>
              <a:rPr lang="en-US" sz="3600" i="1" dirty="0">
                <a:latin typeface="Times New Roman" panose="02020603050405020304" pitchFamily="18" charset="0"/>
                <a:cs typeface="Times New Roman" panose="02020603050405020304" pitchFamily="18" charset="0"/>
              </a:rPr>
              <a:t>, and </a:t>
            </a:r>
            <a:r>
              <a:rPr lang="en-US" sz="3600" b="1" i="1" u="sng" dirty="0">
                <a:solidFill>
                  <a:srgbClr val="FFFF00"/>
                </a:solidFill>
                <a:latin typeface="Times New Roman" panose="02020603050405020304" pitchFamily="18" charset="0"/>
                <a:cs typeface="Times New Roman" panose="02020603050405020304" pitchFamily="18" charset="0"/>
              </a:rPr>
              <a:t>he who humbles himself will be exalted. </a:t>
            </a:r>
            <a:r>
              <a:rPr lang="en-US" sz="3600" i="1" u="sng" dirty="0">
                <a:latin typeface="Times New Roman" panose="02020603050405020304" pitchFamily="18" charset="0"/>
                <a:cs typeface="Times New Roman" panose="02020603050405020304" pitchFamily="18" charset="0"/>
              </a:rPr>
              <a:t>Mt 23:8-12</a:t>
            </a:r>
          </a:p>
        </p:txBody>
      </p:sp>
    </p:spTree>
    <p:extLst>
      <p:ext uri="{BB962C8B-B14F-4D97-AF65-F5344CB8AC3E}">
        <p14:creationId xmlns:p14="http://schemas.microsoft.com/office/powerpoint/2010/main" val="3591400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76201"/>
            <a:ext cx="8458200" cy="664797"/>
          </a:xfrm>
        </p:spPr>
        <p:txBody>
          <a:bodyPr/>
          <a:lstStyle/>
          <a:p>
            <a:pPr algn="ctr"/>
            <a:endParaRPr lang="en-US" altLang="en-US" dirty="0"/>
          </a:p>
        </p:txBody>
      </p:sp>
      <p:sp>
        <p:nvSpPr>
          <p:cNvPr id="20483" name="Rectangle 3"/>
          <p:cNvSpPr>
            <a:spLocks noGrp="1" noChangeArrowheads="1"/>
          </p:cNvSpPr>
          <p:nvPr>
            <p:ph type="body" idx="1"/>
          </p:nvPr>
        </p:nvSpPr>
        <p:spPr>
          <a:xfrm>
            <a:off x="228600" y="1143000"/>
            <a:ext cx="8763000" cy="5047536"/>
          </a:xfrm>
        </p:spPr>
        <p:txBody>
          <a:bodyPr/>
          <a:lstStyle/>
          <a:p>
            <a:pPr lvl="0"/>
            <a:r>
              <a:rPr lang="en-US" i="1" dirty="0">
                <a:solidFill>
                  <a:srgbClr val="FFFFFF"/>
                </a:solidFill>
                <a:latin typeface="Times New Roman" panose="02020603050405020304" pitchFamily="18" charset="0"/>
                <a:cs typeface="Times New Roman" panose="02020603050405020304" pitchFamily="18" charset="0"/>
              </a:rPr>
              <a:t>“</a:t>
            </a:r>
            <a:r>
              <a:rPr lang="en-US" b="1" i="1" dirty="0">
                <a:solidFill>
                  <a:srgbClr val="FFFF00"/>
                </a:solidFill>
                <a:latin typeface="Times New Roman" panose="02020603050405020304" pitchFamily="18" charset="0"/>
                <a:cs typeface="Times New Roman" panose="02020603050405020304" pitchFamily="18" charset="0"/>
              </a:rPr>
              <a:t>If anyone </a:t>
            </a:r>
            <a:r>
              <a:rPr lang="en-US" b="1" i="1" u="sng" dirty="0">
                <a:solidFill>
                  <a:srgbClr val="FFFF00"/>
                </a:solidFill>
                <a:latin typeface="Times New Roman" panose="02020603050405020304" pitchFamily="18" charset="0"/>
                <a:cs typeface="Times New Roman" panose="02020603050405020304" pitchFamily="18" charset="0"/>
              </a:rPr>
              <a:t>desires to be first</a:t>
            </a:r>
            <a:r>
              <a:rPr lang="en-US" b="1" i="1" dirty="0">
                <a:solidFill>
                  <a:srgbClr val="FFFF00"/>
                </a:solidFill>
                <a:latin typeface="Times New Roman" panose="02020603050405020304" pitchFamily="18" charset="0"/>
                <a:cs typeface="Times New Roman" panose="02020603050405020304" pitchFamily="18" charset="0"/>
              </a:rPr>
              <a:t>, he shall be last of all and servant of all</a:t>
            </a:r>
            <a:r>
              <a:rPr lang="en-US" i="1" dirty="0">
                <a:solidFill>
                  <a:srgbClr val="FFFF00"/>
                </a:solidFill>
                <a:latin typeface="Times New Roman" panose="02020603050405020304" pitchFamily="18" charset="0"/>
                <a:cs typeface="Times New Roman" panose="02020603050405020304" pitchFamily="18" charset="0"/>
              </a:rPr>
              <a:t>.</a:t>
            </a:r>
            <a:r>
              <a:rPr lang="en-US" i="1" dirty="0">
                <a:solidFill>
                  <a:srgbClr val="FFFFFF"/>
                </a:solidFill>
                <a:latin typeface="Times New Roman" panose="02020603050405020304" pitchFamily="18" charset="0"/>
                <a:cs typeface="Times New Roman" panose="02020603050405020304" pitchFamily="18" charset="0"/>
              </a:rPr>
              <a:t>” </a:t>
            </a:r>
            <a:r>
              <a:rPr lang="en-US" i="1" u="sng" dirty="0">
                <a:solidFill>
                  <a:srgbClr val="FFFFFF"/>
                </a:solidFill>
                <a:latin typeface="Times New Roman" panose="02020603050405020304" pitchFamily="18" charset="0"/>
                <a:cs typeface="Times New Roman" panose="02020603050405020304" pitchFamily="18" charset="0"/>
              </a:rPr>
              <a:t>Mk. 9:33-35</a:t>
            </a:r>
            <a:endParaRPr lang="en-US" i="1" dirty="0">
              <a:solidFill>
                <a:srgbClr val="FFFFFF"/>
              </a:solidFill>
              <a:latin typeface="Times New Roman" panose="02020603050405020304" pitchFamily="18" charset="0"/>
              <a:cs typeface="Times New Roman" panose="02020603050405020304" pitchFamily="18" charset="0"/>
            </a:endParaRPr>
          </a:p>
          <a:p>
            <a:pPr lvl="0"/>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whoever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desires to become great</a:t>
            </a:r>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shall</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among you shall be your </a:t>
            </a:r>
            <a:r>
              <a:rPr lang="en-US"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servant</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44 And whoever of you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desires to be first</a:t>
            </a:r>
            <a:r>
              <a:rPr lang="en-US"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i="1" dirty="0">
                <a:solidFill>
                  <a:srgbClr val="FFFFFF"/>
                </a:solidFill>
                <a:latin typeface="Times New Roman" panose="02020603050405020304" pitchFamily="18" charset="0"/>
                <a:cs typeface="Times New Roman" panose="02020603050405020304" pitchFamily="18" charset="0"/>
              </a:rPr>
              <a:t>shall be </a:t>
            </a:r>
            <a:r>
              <a:rPr lang="en-US" b="1" i="1" u="sng"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slave of all</a:t>
            </a:r>
            <a:r>
              <a:rPr lang="en-US" i="1" dirty="0">
                <a:solidFill>
                  <a:srgbClr val="FFFFFF"/>
                </a:solidFill>
                <a:latin typeface="Times New Roman" panose="02020603050405020304" pitchFamily="18" charset="0"/>
                <a:cs typeface="Times New Roman" panose="02020603050405020304" pitchFamily="18" charset="0"/>
              </a:rPr>
              <a:t>. </a:t>
            </a:r>
            <a:endParaRPr lang="en-US" i="1" u="sng" dirty="0">
              <a:solidFill>
                <a:srgbClr val="FFFFFF"/>
              </a:solidFill>
              <a:latin typeface="Times New Roman" panose="02020603050405020304" pitchFamily="18" charset="0"/>
              <a:cs typeface="Times New Roman" panose="02020603050405020304" pitchFamily="18" charset="0"/>
            </a:endParaRPr>
          </a:p>
          <a:p>
            <a:pPr>
              <a:defRPr/>
            </a:pPr>
            <a:r>
              <a:rPr lang="en-US" sz="3300" b="1" i="1" u="sng" dirty="0">
                <a:solidFill>
                  <a:srgbClr val="FFFF00"/>
                </a:solidFill>
                <a:latin typeface="Times New Roman" panose="02020603050405020304" pitchFamily="18" charset="0"/>
                <a:cs typeface="Times New Roman" panose="02020603050405020304" pitchFamily="18" charset="0"/>
              </a:rPr>
              <a:t>he who is greatest among you</a:t>
            </a:r>
            <a:r>
              <a:rPr lang="en-US" sz="3300" b="1" i="1" dirty="0">
                <a:solidFill>
                  <a:srgbClr val="FFFF00"/>
                </a:solidFill>
                <a:latin typeface="Times New Roman" panose="02020603050405020304" pitchFamily="18" charset="0"/>
                <a:cs typeface="Times New Roman" panose="02020603050405020304" pitchFamily="18" charset="0"/>
              </a:rPr>
              <a:t>, let him be as the younger</a:t>
            </a:r>
            <a:r>
              <a:rPr lang="en-US" sz="3300" b="1" i="1" dirty="0">
                <a:solidFill>
                  <a:srgbClr val="FFC000"/>
                </a:solidFill>
                <a:latin typeface="Times New Roman" panose="02020603050405020304" pitchFamily="18" charset="0"/>
                <a:cs typeface="Times New Roman" panose="02020603050405020304" pitchFamily="18" charset="0"/>
              </a:rPr>
              <a:t>,</a:t>
            </a:r>
            <a:r>
              <a:rPr lang="en-US" sz="3300" i="1" dirty="0">
                <a:solidFill>
                  <a:srgbClr val="FFFFFF"/>
                </a:solidFill>
                <a:latin typeface="Times New Roman" panose="02020603050405020304" pitchFamily="18" charset="0"/>
                <a:cs typeface="Times New Roman" panose="02020603050405020304" pitchFamily="18" charset="0"/>
              </a:rPr>
              <a:t> and </a:t>
            </a:r>
            <a:r>
              <a:rPr lang="en-US" sz="3300" b="1" i="1" u="sng" dirty="0">
                <a:solidFill>
                  <a:srgbClr val="FFFF00"/>
                </a:solidFill>
                <a:latin typeface="Times New Roman" panose="02020603050405020304" pitchFamily="18" charset="0"/>
                <a:cs typeface="Times New Roman" panose="02020603050405020304" pitchFamily="18" charset="0"/>
              </a:rPr>
              <a:t>he who governs</a:t>
            </a:r>
            <a:r>
              <a:rPr lang="en-US" sz="3300" b="1" i="1" dirty="0">
                <a:solidFill>
                  <a:srgbClr val="FFFF00"/>
                </a:solidFill>
                <a:latin typeface="Times New Roman" panose="02020603050405020304" pitchFamily="18" charset="0"/>
                <a:cs typeface="Times New Roman" panose="02020603050405020304" pitchFamily="18" charset="0"/>
              </a:rPr>
              <a:t> as he who serves</a:t>
            </a:r>
            <a:r>
              <a:rPr lang="en-US" sz="3300" i="1" dirty="0">
                <a:solidFill>
                  <a:srgbClr val="FFFFFF"/>
                </a:solidFill>
                <a:latin typeface="Times New Roman" panose="02020603050405020304" pitchFamily="18" charset="0"/>
                <a:cs typeface="Times New Roman" panose="02020603050405020304" pitchFamily="18" charset="0"/>
              </a:rPr>
              <a:t>.  </a:t>
            </a:r>
          </a:p>
          <a:p>
            <a:pPr>
              <a:defRPr/>
            </a:pPr>
            <a:r>
              <a:rPr lang="en-US" sz="3600" i="1" dirty="0">
                <a:solidFill>
                  <a:srgbClr val="FFFFFF"/>
                </a:solidFill>
                <a:latin typeface="Times New Roman" panose="02020603050405020304" pitchFamily="18" charset="0"/>
                <a:cs typeface="Times New Roman" panose="02020603050405020304" pitchFamily="18" charset="0"/>
              </a:rPr>
              <a:t>But </a:t>
            </a:r>
            <a:r>
              <a:rPr lang="en-US" sz="3600" b="1" i="1" u="sng" dirty="0">
                <a:solidFill>
                  <a:srgbClr val="FFFF00"/>
                </a:solidFill>
                <a:latin typeface="Times New Roman" panose="02020603050405020304" pitchFamily="18" charset="0"/>
                <a:cs typeface="Times New Roman" panose="02020603050405020304" pitchFamily="18" charset="0"/>
              </a:rPr>
              <a:t>he who is greatest among you shall be your servant</a:t>
            </a:r>
            <a:r>
              <a:rPr lang="en-US" sz="3600" i="1" dirty="0">
                <a:solidFill>
                  <a:srgbClr val="FFFFFF"/>
                </a:solidFill>
                <a:latin typeface="Times New Roman" panose="02020603050405020304" pitchFamily="18" charset="0"/>
                <a:cs typeface="Times New Roman" panose="02020603050405020304" pitchFamily="18" charset="0"/>
              </a:rPr>
              <a:t>.  </a:t>
            </a:r>
          </a:p>
          <a:p>
            <a:pPr>
              <a:defRPr/>
            </a:pPr>
            <a:r>
              <a:rPr lang="en-US" sz="3600" b="1" i="1" u="sng" dirty="0">
                <a:solidFill>
                  <a:srgbClr val="FFFF00"/>
                </a:solidFill>
                <a:latin typeface="Times New Roman" panose="02020603050405020304" pitchFamily="18" charset="0"/>
                <a:cs typeface="Times New Roman" panose="02020603050405020304" pitchFamily="18" charset="0"/>
              </a:rPr>
              <a:t>he who humbles himself will be exalted. </a:t>
            </a:r>
            <a:endParaRPr lang="en-US" sz="3600" i="1"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283693605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2000"/>
                                        <p:tgtEl>
                                          <p:spTgt spid="2048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Effect transition="in" filter="fade">
                                      <p:cBhvr>
                                        <p:cTn id="11" dur="2000"/>
                                        <p:tgtEl>
                                          <p:spTgt spid="2048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483">
                                            <p:txEl>
                                              <p:pRg st="2" end="2"/>
                                            </p:txEl>
                                          </p:spTgt>
                                        </p:tgtEl>
                                        <p:attrNameLst>
                                          <p:attrName>style.visibility</p:attrName>
                                        </p:attrNameLst>
                                      </p:cBhvr>
                                      <p:to>
                                        <p:strVal val="visible"/>
                                      </p:to>
                                    </p:set>
                                    <p:animEffect transition="in" filter="fade">
                                      <p:cBhvr>
                                        <p:cTn id="16" dur="2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483">
                                            <p:txEl>
                                              <p:pRg st="3" end="3"/>
                                            </p:txEl>
                                          </p:spTgt>
                                        </p:tgtEl>
                                        <p:attrNameLst>
                                          <p:attrName>style.visibility</p:attrName>
                                        </p:attrNameLst>
                                      </p:cBhvr>
                                      <p:to>
                                        <p:strVal val="visible"/>
                                      </p:to>
                                    </p:set>
                                    <p:animEffect transition="in" filter="fade">
                                      <p:cBhvr>
                                        <p:cTn id="21" dur="2000"/>
                                        <p:tgtEl>
                                          <p:spTgt spid="2048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483">
                                            <p:txEl>
                                              <p:pRg st="4" end="4"/>
                                            </p:txEl>
                                          </p:spTgt>
                                        </p:tgtEl>
                                        <p:attrNameLst>
                                          <p:attrName>style.visibility</p:attrName>
                                        </p:attrNameLst>
                                      </p:cBhvr>
                                      <p:to>
                                        <p:strVal val="visible"/>
                                      </p:to>
                                    </p:set>
                                    <p:animEffect transition="in" filter="fade">
                                      <p:cBhvr>
                                        <p:cTn id="26" dur="2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4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76200" y="12700"/>
            <a:ext cx="9067800" cy="747897"/>
          </a:xfrm>
        </p:spPr>
        <p:txBody>
          <a:bodyPr/>
          <a:lstStyle/>
          <a:p>
            <a:pPr algn="ctr"/>
            <a:r>
              <a:rPr lang="en-US" sz="5400" dirty="0"/>
              <a:t>Example of Jesus</a:t>
            </a:r>
          </a:p>
        </p:txBody>
      </p:sp>
      <p:sp>
        <p:nvSpPr>
          <p:cNvPr id="6" name="Text Placeholder 5"/>
          <p:cNvSpPr>
            <a:spLocks noGrp="1"/>
          </p:cNvSpPr>
          <p:nvPr>
            <p:ph type="body" sz="quarter" idx="10"/>
          </p:nvPr>
        </p:nvSpPr>
        <p:spPr>
          <a:xfrm>
            <a:off x="76200" y="838200"/>
            <a:ext cx="8839200" cy="5983176"/>
          </a:xfrm>
        </p:spPr>
        <p:txBody>
          <a:bodyPr/>
          <a:lstStyle/>
          <a:p>
            <a:pPr>
              <a:spcBef>
                <a:spcPts val="0"/>
              </a:spcBef>
            </a:pPr>
            <a:r>
              <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rPr>
              <a:t>Have this mind in you, which was also in Christ Jesus: 6 who, existing in the form of God, counted not the being on an equality with God a thing to be grasped, 7 but emptied himself, taking the form of a servant, being made in the likeness of men; </a:t>
            </a:r>
            <a:r>
              <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rPr>
              <a:t>Phil 2:5-9</a:t>
            </a:r>
          </a:p>
          <a:p>
            <a:pPr>
              <a:spcBef>
                <a:spcPts val="0"/>
              </a:spcBef>
            </a:pPr>
            <a:endPar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endParaRPr>
          </a:p>
          <a:p>
            <a:pPr>
              <a:spcBef>
                <a:spcPts val="0"/>
              </a:spcBef>
            </a:pPr>
            <a:r>
              <a:rPr lang="en-US" sz="3600" i="1" kern="0" dirty="0">
                <a:solidFill>
                  <a:srgbClr val="FFFFFF"/>
                </a:solidFill>
                <a:effectLst>
                  <a:outerShdw blurRad="38100" dist="38100" dir="2700000" algn="tl">
                    <a:srgbClr val="000000"/>
                  </a:outerShdw>
                </a:effectLst>
                <a:latin typeface="Times New Roman" pitchFamily="18" charset="0"/>
                <a:cs typeface="Times New Roman" pitchFamily="18" charset="0"/>
              </a:rPr>
              <a:t>For you know the grace of our Lord Jesus Christ, that though He was rich, yet for your sakes He became poor, that you through His poverty might become rich. </a:t>
            </a:r>
            <a:r>
              <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rPr>
              <a:t>2 Cor 8:5</a:t>
            </a:r>
          </a:p>
          <a:p>
            <a:pPr>
              <a:spcBef>
                <a:spcPts val="0"/>
              </a:spcBef>
            </a:pPr>
            <a:endParaRPr lang="en-US" sz="3600" i="1" u="sng" kern="0" dirty="0">
              <a:solidFill>
                <a:srgbClr val="FFFFFF"/>
              </a:solidFill>
              <a:effectLst>
                <a:outerShdw blurRad="38100" dist="38100" dir="2700000" algn="tl">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56406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1000"/>
                    </a14:imgEffect>
                    <a14:imgEffect>
                      <a14:colorTemperature colorTemp="4700"/>
                    </a14:imgEffect>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The Path to Greatness</a:t>
            </a:r>
          </a:p>
        </p:txBody>
      </p:sp>
      <p:sp>
        <p:nvSpPr>
          <p:cNvPr id="6" name="Text Placeholder 5"/>
          <p:cNvSpPr>
            <a:spLocks noGrp="1"/>
          </p:cNvSpPr>
          <p:nvPr>
            <p:ph type="body" sz="quarter" idx="10"/>
          </p:nvPr>
        </p:nvSpPr>
        <p:spPr>
          <a:xfrm>
            <a:off x="381000" y="1143000"/>
            <a:ext cx="8382000" cy="5158335"/>
          </a:xfrm>
        </p:spPr>
        <p:txBody>
          <a:bodyPr/>
          <a:lstStyle/>
          <a:p>
            <a:r>
              <a:rPr lang="en-US" i="1" dirty="0">
                <a:latin typeface="Times New Roman" panose="02020603050405020304" pitchFamily="18" charset="0"/>
                <a:cs typeface="Times New Roman" panose="02020603050405020304" pitchFamily="18" charset="0"/>
              </a:rPr>
              <a:t>submitting to one another in the fear of God.</a:t>
            </a:r>
            <a:r>
              <a:rPr lang="en-US" b="1" i="1" dirty="0">
                <a:latin typeface="Times New Roman" panose="02020603050405020304" pitchFamily="18" charset="0"/>
                <a:cs typeface="Times New Roman" panose="02020603050405020304" pitchFamily="18" charset="0"/>
              </a:rPr>
              <a:t> </a:t>
            </a:r>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Wives, to your own husbands, as to the Lord.</a:t>
            </a:r>
          </a:p>
          <a:p>
            <a:r>
              <a:rPr lang="en-US" i="1" dirty="0">
                <a:latin typeface="Times New Roman" panose="02020603050405020304" pitchFamily="18" charset="0"/>
                <a:cs typeface="Times New Roman" panose="02020603050405020304" pitchFamily="18" charset="0"/>
              </a:rPr>
              <a:t>Husbands, love your wives, just as Christ also loved the church and gave Himself for her,</a:t>
            </a:r>
            <a:endParaRPr lang="en-US" b="1"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husbands love their wives as their own bodies;</a:t>
            </a:r>
          </a:p>
          <a:p>
            <a:r>
              <a:rPr lang="en-US" i="1" dirty="0">
                <a:latin typeface="Times New Roman" panose="02020603050405020304" pitchFamily="18" charset="0"/>
                <a:cs typeface="Times New Roman" panose="02020603050405020304" pitchFamily="18" charset="0"/>
              </a:rPr>
              <a:t>Children, obey your parents in the Lord, for this is right. </a:t>
            </a:r>
          </a:p>
          <a:p>
            <a:r>
              <a:rPr lang="en-US" i="1" dirty="0">
                <a:latin typeface="Times New Roman" panose="02020603050405020304" pitchFamily="18" charset="0"/>
                <a:cs typeface="Times New Roman" panose="02020603050405020304" pitchFamily="18" charset="0"/>
              </a:rPr>
              <a:t>fathers, bring them up in the training and admonition of the Lord. </a:t>
            </a:r>
          </a:p>
          <a:p>
            <a:endParaRPr lang="en-US"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20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k Blue Streaky Beveled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Grid - TEAL template Segoe">
  <a:themeElements>
    <a:clrScheme name="Teal Template-Template">
      <a:dk1>
        <a:srgbClr val="000000"/>
      </a:dk1>
      <a:lt1>
        <a:srgbClr val="FFFFFF"/>
      </a:lt1>
      <a:dk2>
        <a:srgbClr val="056981"/>
      </a:dk2>
      <a:lt2>
        <a:srgbClr val="BEECE7"/>
      </a:lt2>
      <a:accent1>
        <a:srgbClr val="FFC000"/>
      </a:accent1>
      <a:accent2>
        <a:srgbClr val="6B8EC7"/>
      </a:accent2>
      <a:accent3>
        <a:srgbClr val="DF8045"/>
      </a:accent3>
      <a:accent4>
        <a:srgbClr val="35C595"/>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Blue brushed metal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2710</TotalTime>
  <Words>3530</Words>
  <Application>Microsoft Office PowerPoint</Application>
  <PresentationFormat>On-screen Show (4:3)</PresentationFormat>
  <Paragraphs>179</Paragraphs>
  <Slides>21</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21</vt:i4>
      </vt:variant>
    </vt:vector>
  </HeadingPairs>
  <TitlesOfParts>
    <vt:vector size="29" baseType="lpstr">
      <vt:lpstr>Arial</vt:lpstr>
      <vt:lpstr>Calibri</vt:lpstr>
      <vt:lpstr>Times New Roman</vt:lpstr>
      <vt:lpstr>Wingdings</vt:lpstr>
      <vt:lpstr>Office Theme</vt:lpstr>
      <vt:lpstr>1_Dk Blue Streaky Beveled template Segoe</vt:lpstr>
      <vt:lpstr>1_Grid - TEAL template Segoe</vt:lpstr>
      <vt:lpstr>1_Blue brushed metal Segoe</vt:lpstr>
      <vt:lpstr>PowerPoint Presentation</vt:lpstr>
      <vt:lpstr>Selfishness of Youth – A Journey</vt:lpstr>
      <vt:lpstr> The Road to Greatness</vt:lpstr>
      <vt:lpstr> Greatness – Our View and God’s</vt:lpstr>
      <vt:lpstr>Greatness – Men or God</vt:lpstr>
      <vt:lpstr>Greatness – Men or God</vt:lpstr>
      <vt:lpstr>PowerPoint Presentation</vt:lpstr>
      <vt:lpstr>Example of Jesus</vt:lpstr>
      <vt:lpstr>The Path to Greatness</vt:lpstr>
      <vt:lpstr>The Path to Greatness</vt:lpstr>
      <vt:lpstr>Jesus Second Example</vt:lpstr>
      <vt:lpstr>A Lesson to Learn</vt:lpstr>
      <vt:lpstr>Jesus’ Warning to Peter</vt:lpstr>
      <vt:lpstr>Do you Know what I have Done?</vt:lpstr>
      <vt:lpstr>PowerPoint Presentation</vt:lpstr>
      <vt:lpstr>The Final Destination</vt:lpstr>
      <vt:lpstr>The Final Destination</vt:lpstr>
      <vt:lpstr>Consistent Throughout the Scriptures</vt:lpstr>
      <vt:lpstr>We Become Great when We Serve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dc:creator>
  <cp:lastModifiedBy>Steve Garrison</cp:lastModifiedBy>
  <cp:revision>233</cp:revision>
  <dcterms:created xsi:type="dcterms:W3CDTF">2014-07-06T12:24:32Z</dcterms:created>
  <dcterms:modified xsi:type="dcterms:W3CDTF">2019-03-25T00:24:33Z</dcterms:modified>
</cp:coreProperties>
</file>