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65" r:id="rId2"/>
    <p:sldId id="310" r:id="rId3"/>
    <p:sldId id="338" r:id="rId4"/>
    <p:sldId id="344" r:id="rId5"/>
    <p:sldId id="346" r:id="rId6"/>
    <p:sldId id="337" r:id="rId7"/>
    <p:sldId id="339" r:id="rId8"/>
    <p:sldId id="340" r:id="rId9"/>
    <p:sldId id="347" r:id="rId10"/>
    <p:sldId id="348" r:id="rId11"/>
    <p:sldId id="349" r:id="rId12"/>
    <p:sldId id="352" r:id="rId13"/>
    <p:sldId id="353" r:id="rId14"/>
    <p:sldId id="350" r:id="rId15"/>
    <p:sldId id="269" r:id="rId16"/>
  </p:sldIdLst>
  <p:sldSz cx="12188825" cy="6858000"/>
  <p:notesSz cx="7315200" cy="96012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my McClure" initials="TM" lastIdx="1" clrIdx="0">
    <p:extLst>
      <p:ext uri="{19B8F6BF-5375-455C-9EA6-DF929625EA0E}">
        <p15:presenceInfo xmlns:p15="http://schemas.microsoft.com/office/powerpoint/2012/main" userId="5f57beb918c8a4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7" autoAdjust="0"/>
    <p:restoredTop sz="75558" autoAdjust="0"/>
  </p:normalViewPr>
  <p:slideViewPr>
    <p:cSldViewPr showGuides="1">
      <p:cViewPr varScale="1">
        <p:scale>
          <a:sx n="86" d="100"/>
          <a:sy n="86" d="100"/>
        </p:scale>
        <p:origin x="1542" y="84"/>
      </p:cViewPr>
      <p:guideLst>
        <p:guide pos="3839"/>
        <p:guide orient="horz" pos="2160"/>
      </p:guideLst>
    </p:cSldViewPr>
  </p:slideViewPr>
  <p:outlineViewPr>
    <p:cViewPr>
      <p:scale>
        <a:sx n="33" d="100"/>
        <a:sy n="33" d="100"/>
      </p:scale>
      <p:origin x="0" y="0"/>
    </p:cViewPr>
  </p:outlineViewPr>
  <p:notesTextViewPr>
    <p:cViewPr>
      <p:scale>
        <a:sx n="1" d="1"/>
        <a:sy n="1" d="1"/>
      </p:scale>
      <p:origin x="0" y="-168"/>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088EAF-6ECA-4616-85EF-35AA19C641F3}" type="datetimeFigureOut">
              <a:rPr lang="en-US"/>
              <a:t>1/27/2019</a:t>
            </a:fld>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BD2D7A-D230-4F91-BD59-0A39C2703BA8}" type="datetimeFigureOut">
              <a:rPr lang="en-US"/>
              <a:t>1/27/2019</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18359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the word of God is quick, and powerful, and sharper than any </a:t>
            </a:r>
            <a:r>
              <a:rPr lang="en-US" sz="1200" b="0" i="0" u="none" strike="noStrike" kern="1200" baseline="0" dirty="0" err="1">
                <a:solidFill>
                  <a:schemeClr val="tx1"/>
                </a:solidFill>
                <a:latin typeface="+mn-lt"/>
                <a:ea typeface="+mn-ea"/>
                <a:cs typeface="+mn-cs"/>
              </a:rPr>
              <a:t>twoedged</a:t>
            </a:r>
            <a:r>
              <a:rPr lang="en-US" sz="1200" b="0" i="0" u="none" strike="noStrike" kern="1200" baseline="0" dirty="0">
                <a:solidFill>
                  <a:schemeClr val="tx1"/>
                </a:solidFill>
                <a:latin typeface="+mn-lt"/>
                <a:ea typeface="+mn-ea"/>
                <a:cs typeface="+mn-cs"/>
              </a:rPr>
              <a:t> sword, piercing even to the dividing asunder of soul and spirit, and of the joints and marrow, </a:t>
            </a:r>
            <a:r>
              <a:rPr lang="en-US" sz="1200" b="1" i="0" u="none" strike="noStrike" kern="1200" baseline="0" dirty="0">
                <a:solidFill>
                  <a:schemeClr val="tx1"/>
                </a:solidFill>
                <a:latin typeface="+mn-lt"/>
                <a:ea typeface="+mn-ea"/>
                <a:cs typeface="+mn-cs"/>
              </a:rPr>
              <a:t>and is a discerner of the thoughts and intents of the heart</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Jer. 23:23-24 </a:t>
            </a:r>
            <a:r>
              <a:rPr lang="en-US" b="0" dirty="0">
                <a:latin typeface="Arial" panose="020B0604020202020204" pitchFamily="34" charset="0"/>
                <a:cs typeface="Arial" panose="020B0604020202020204" pitchFamily="34" charset="0"/>
              </a:rPr>
              <a:t>- Am I a God at hand, saith the LORD, and not a God afar off? 24 Can any hide himself in secret places that I shall not see him? saith the LORD. Do not I fill heaven and earth? saith the LORD</a:t>
            </a:r>
            <a:r>
              <a:rPr lang="en-US" b="1" dirty="0">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Simon J. </a:t>
            </a:r>
            <a:r>
              <a:rPr lang="en-US" b="1" dirty="0" err="1">
                <a:latin typeface="Arial" panose="020B0604020202020204" pitchFamily="34" charset="0"/>
                <a:cs typeface="Arial" panose="020B0604020202020204" pitchFamily="34" charset="0"/>
              </a:rPr>
              <a:t>Kistemaker</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comments </a:t>
            </a:r>
            <a:r>
              <a:rPr lang="en-US" b="1" i="1" dirty="0">
                <a:latin typeface="Arial" panose="020B0604020202020204" pitchFamily="34" charset="0"/>
                <a:cs typeface="Arial" panose="020B0604020202020204" pitchFamily="34" charset="0"/>
              </a:rPr>
              <a:t>- “All the recesses of the body and soul--including the thoughts and attitudes--face the sharp edge of God’s dividing sword. Whereas man’s thoughts remind hidden from his neighbor's probing eye, God’s word uncovers them”  </a:t>
            </a:r>
            <a:r>
              <a:rPr lang="en-US" b="0" i="1" dirty="0">
                <a:latin typeface="Arial" panose="020B0604020202020204" pitchFamily="34" charset="0"/>
                <a:cs typeface="Arial" panose="020B0604020202020204" pitchFamily="34" charset="0"/>
              </a:rPr>
              <a:t>(Commentary on Hebrews, </a:t>
            </a:r>
            <a:r>
              <a:rPr lang="en-US" b="0" dirty="0">
                <a:latin typeface="Arial" panose="020B0604020202020204" pitchFamily="34" charset="0"/>
                <a:cs typeface="Arial" panose="020B0604020202020204" pitchFamily="34" charset="0"/>
              </a:rPr>
              <a:t>P-117).</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238609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NKJV- Heb 4:13 And there is no creature hidden from His sight, but all things are naked and open to the eyes of Him </a:t>
            </a:r>
            <a:r>
              <a:rPr lang="en-US" sz="1200" b="1" i="0" u="none" strike="noStrike" kern="1200" baseline="0" dirty="0">
                <a:solidFill>
                  <a:schemeClr val="tx1"/>
                </a:solidFill>
                <a:latin typeface="+mn-lt"/>
                <a:ea typeface="+mn-ea"/>
                <a:cs typeface="+mn-cs"/>
              </a:rPr>
              <a:t>to whom we must give account</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2409209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1910652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421671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Let us labor so that we might enter into His rest!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Cor. 15:58 </a:t>
            </a:r>
            <a:r>
              <a:rPr lang="en-US" b="0" dirty="0">
                <a:latin typeface="Arial" panose="020B0604020202020204" pitchFamily="34" charset="0"/>
                <a:cs typeface="Arial" panose="020B0604020202020204" pitchFamily="34" charset="0"/>
              </a:rPr>
              <a:t>- Therefore, my beloved brethren, be ye </a:t>
            </a:r>
            <a:r>
              <a:rPr lang="en-US" b="0" dirty="0" err="1">
                <a:latin typeface="Arial" panose="020B0604020202020204" pitchFamily="34" charset="0"/>
                <a:cs typeface="Arial" panose="020B0604020202020204" pitchFamily="34" charset="0"/>
              </a:rPr>
              <a:t>stedfast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unmoveable</a:t>
            </a:r>
            <a:r>
              <a:rPr lang="en-US" b="0" dirty="0">
                <a:latin typeface="Arial" panose="020B0604020202020204" pitchFamily="34" charset="0"/>
                <a:cs typeface="Arial" panose="020B0604020202020204" pitchFamily="34" charset="0"/>
              </a:rPr>
              <a:t>, always abounding in the work of the Lord, forasmuch as ye know that your </a:t>
            </a:r>
            <a:r>
              <a:rPr lang="en-US" b="0" dirty="0" err="1">
                <a:latin typeface="Arial" panose="020B0604020202020204" pitchFamily="34" charset="0"/>
                <a:cs typeface="Arial" panose="020B0604020202020204" pitchFamily="34" charset="0"/>
              </a:rPr>
              <a:t>labour</a:t>
            </a:r>
            <a:r>
              <a:rPr lang="en-US" b="0" dirty="0">
                <a:latin typeface="Arial" panose="020B0604020202020204" pitchFamily="34" charset="0"/>
                <a:cs typeface="Arial" panose="020B0604020202020204" pitchFamily="34" charset="0"/>
              </a:rPr>
              <a:t> is not in vain in the Lord.</a:t>
            </a:r>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149021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2 Cor. 6:1-2 - </a:t>
            </a:r>
            <a:r>
              <a:rPr lang="en-US" altLang="en-US" b="0" dirty="0"/>
              <a:t>We then, as workers together with him, beseech you also that ye receive not the grace of God in vain. 2 (For he saith, I have heard thee in a time accepted, and in the day of salvation have I </a:t>
            </a:r>
            <a:r>
              <a:rPr lang="en-US" altLang="en-US" b="0" dirty="0" err="1"/>
              <a:t>succoured</a:t>
            </a:r>
            <a:r>
              <a:rPr lang="en-US" altLang="en-US" b="0" dirty="0"/>
              <a:t> thee (helped you): behold, now is the accepted time; behold, now is the day of salvation</a:t>
            </a:r>
            <a:r>
              <a:rPr lang="en-US" altLang="en-US" b="1" dirty="0"/>
              <a:t>.</a:t>
            </a:r>
            <a:r>
              <a:rPr lang="en-US" altLang="en-US" b="0" dirty="0"/>
              <a:t>) </a:t>
            </a:r>
            <a:r>
              <a:rPr lang="en-US" altLang="en-US" b="1" dirty="0"/>
              <a:t> cf. Isa. 49:8</a:t>
            </a:r>
          </a:p>
          <a:p>
            <a:r>
              <a:rPr lang="en-US" altLang="en-US" b="1" dirty="0"/>
              <a:t>John 3:3-5 </a:t>
            </a:r>
            <a:r>
              <a:rPr lang="en-US" altLang="en-US" b="0" dirty="0"/>
              <a:t>- Jesus answered and said unto him, Verily, verily, I say unto thee, Except a man be born again, he cannot see the kingdom of God. 4 Nicodemus saith unto him, How can a man be born when he is old? can he enter the second time into his mother's womb, and be born? 5 Jesus answered, Verily, verily, I say unto thee, Except a man be born of water and of the Spirit, he cannot enter into the kingdom of God.</a:t>
            </a:r>
          </a:p>
          <a:p>
            <a:r>
              <a:rPr lang="en-US" altLang="en-US" b="1" dirty="0"/>
              <a:t>Rom. 10:17 </a:t>
            </a:r>
            <a:r>
              <a:rPr lang="en-US" altLang="en-US" dirty="0"/>
              <a:t>- So then faith cometh by hearing, and hearing by the word of God.</a:t>
            </a:r>
          </a:p>
          <a:p>
            <a:r>
              <a:rPr lang="en-US" altLang="en-US" b="1" dirty="0"/>
              <a:t>1 Jn. 3:23 </a:t>
            </a:r>
            <a:r>
              <a:rPr lang="en-US" altLang="en-US" b="0" dirty="0"/>
              <a:t>- And this is his commandment</a:t>
            </a:r>
            <a:r>
              <a:rPr lang="en-US" altLang="en-US" b="1" dirty="0"/>
              <a:t>, That we should believe on the name of his Son Jesus Christ, and love one another</a:t>
            </a:r>
            <a:r>
              <a:rPr lang="en-US" altLang="en-US" b="0" dirty="0"/>
              <a:t>, as he gave us commandment.</a:t>
            </a:r>
          </a:p>
          <a:p>
            <a:r>
              <a:rPr lang="en-US" altLang="en-US" b="1" dirty="0"/>
              <a:t>Acts. 17:30-31 </a:t>
            </a:r>
            <a:r>
              <a:rPr lang="en-US" altLang="en-US" dirty="0"/>
              <a:t>- And the times of this ignorance God winked at; but now </a:t>
            </a:r>
            <a:r>
              <a:rPr lang="en-US" altLang="en-US" dirty="0" err="1"/>
              <a:t>commandeth</a:t>
            </a:r>
            <a:r>
              <a:rPr lang="en-US" altLang="en-US" dirty="0"/>
              <a:t> all men every where to repent: 31 Because he hath appointed a day, in the which he will judge the world in righteousness by that man whom he hath ordained; whereof he hath given assurance unto all men, in that he hath raised him from the dead.</a:t>
            </a:r>
          </a:p>
          <a:p>
            <a:r>
              <a:rPr lang="en-US" altLang="en-US" b="1" dirty="0"/>
              <a:t>Acts 8:37 </a:t>
            </a:r>
            <a:r>
              <a:rPr lang="en-US" altLang="en-US" dirty="0"/>
              <a:t>- And Philip said, If thou </a:t>
            </a:r>
            <a:r>
              <a:rPr lang="en-US" altLang="en-US" dirty="0" err="1"/>
              <a:t>believest</a:t>
            </a:r>
            <a:r>
              <a:rPr lang="en-US" altLang="en-US" dirty="0"/>
              <a:t> with all thine heart, thou mayest. And he answered and said, I believe that Jesus Christ is the Son of God.</a:t>
            </a:r>
          </a:p>
          <a:p>
            <a:r>
              <a:rPr lang="en-US" altLang="en-US" b="1" dirty="0"/>
              <a:t>Acts 2:38 -</a:t>
            </a:r>
            <a:r>
              <a:rPr lang="en-US" altLang="en-US" b="0" dirty="0"/>
              <a:t> Then Peter said unto them, Repent, and be baptized every one of you in the name of Jesus Christ for the remission of sins, and ye shall receive the gift of the Holy Ghost.</a:t>
            </a:r>
          </a:p>
          <a:p>
            <a:r>
              <a:rPr lang="en-US" altLang="en-US" b="1" dirty="0"/>
              <a:t>Acts 8:22 </a:t>
            </a:r>
            <a:r>
              <a:rPr lang="en-US" altLang="en-US" dirty="0"/>
              <a:t>- </a:t>
            </a:r>
            <a:r>
              <a:rPr lang="en-US" altLang="en-US" b="1" dirty="0"/>
              <a:t>Repent </a:t>
            </a:r>
            <a:r>
              <a:rPr lang="en-US" altLang="en-US" dirty="0"/>
              <a:t>therefore of this thy wickedness, and </a:t>
            </a:r>
            <a:r>
              <a:rPr lang="en-US" altLang="en-US" b="1" dirty="0"/>
              <a:t>pray God</a:t>
            </a:r>
            <a:r>
              <a:rPr lang="en-US" altLang="en-US" dirty="0"/>
              <a:t>, if perhaps the thought of thine heart may be forgiven thee.</a:t>
            </a:r>
          </a:p>
          <a:p>
            <a:r>
              <a:rPr lang="en-US" altLang="en-US" b="1" dirty="0"/>
              <a:t>1 Jn. 1:8-10 </a:t>
            </a:r>
            <a:r>
              <a:rPr lang="en-US" altLang="en-US" b="0" dirty="0"/>
              <a:t>- If we say that we have no sin, we deceive ourselves, and the truth is not in us. 9 If we confess our sins, he is faithful and just to forgive us our sins, and to cleanse us from all unrighteousness. 10 If we say that we have not sinned, we make him a liar, and his word is not in us.</a:t>
            </a:r>
          </a:p>
          <a:p>
            <a:r>
              <a:rPr lang="en-US" altLang="en-US" b="1" dirty="0"/>
              <a:t>Rev. 2:10 </a:t>
            </a:r>
            <a:r>
              <a:rPr lang="en-US" altLang="en-US" dirty="0"/>
              <a:t>- Fear none of those things which thou shalt suffer: behold, the devil shall cast some of you into prison, that ye may be tried; and ye shall have tribulation ten days: </a:t>
            </a:r>
            <a:r>
              <a:rPr lang="en-US" altLang="en-US" b="1" dirty="0"/>
              <a:t>be thou faithful unto death, and I will give thee a crown of life.</a:t>
            </a:r>
          </a:p>
          <a:p>
            <a:r>
              <a:rPr lang="en-US" altLang="en-US" b="1" dirty="0"/>
              <a:t>2 Tim 4:6-8 </a:t>
            </a:r>
            <a:r>
              <a:rPr lang="en-US" altLang="en-US" b="0" dirty="0"/>
              <a:t>- For I am now ready to be offered, and the time of my departure is at hand. 7 I have fought a good fight, I have finished my course, I have kept the faith: 8 Henceforth there is laid up for me a crown of righteousness, which the Lord, the righteous judge, shall give me at that day: and not to me only, but unto all them also that love his appearing.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COMMENT</a:t>
            </a:r>
            <a:r>
              <a:rPr lang="en-US" sz="1200" b="0" i="0" u="none" strike="noStrike" kern="1200" baseline="0" dirty="0">
                <a:solidFill>
                  <a:schemeClr val="tx1"/>
                </a:solidFill>
                <a:latin typeface="+mn-lt"/>
                <a:ea typeface="+mn-ea"/>
                <a:cs typeface="+mn-cs"/>
              </a:rPr>
              <a:t> Col. 1:13 - "13 </a:t>
            </a:r>
            <a:r>
              <a:rPr lang="en-US" sz="1200" b="0" i="1" u="none" strike="noStrike" kern="1200" baseline="0" dirty="0">
                <a:solidFill>
                  <a:schemeClr val="tx1"/>
                </a:solidFill>
                <a:latin typeface="+mn-lt"/>
                <a:ea typeface="+mn-ea"/>
                <a:cs typeface="+mn-cs"/>
              </a:rPr>
              <a:t>delivered out of the power </a:t>
            </a:r>
            <a:r>
              <a:rPr lang="en-US" sz="1200" b="0" i="1" u="none" strike="noStrike" kern="1200" baseline="0" dirty="0" err="1">
                <a:solidFill>
                  <a:schemeClr val="tx1"/>
                </a:solidFill>
                <a:latin typeface="+mn-lt"/>
                <a:ea typeface="+mn-ea"/>
                <a:cs typeface="+mn-cs"/>
              </a:rPr>
              <a:t>ofdarkness</a:t>
            </a:r>
            <a:r>
              <a:rPr lang="en-US" sz="1200" b="0" i="1" u="none" strike="noStrike" kern="1200" baseline="0" dirty="0">
                <a:solidFill>
                  <a:schemeClr val="tx1"/>
                </a:solidFill>
                <a:latin typeface="+mn-lt"/>
                <a:ea typeface="+mn-ea"/>
                <a:cs typeface="+mn-cs"/>
              </a:rPr>
              <a:t> and translated into </a:t>
            </a:r>
            <a:r>
              <a:rPr lang="en-US" sz="1200" b="1" i="1" u="none" strike="noStrike" kern="1200" baseline="0" dirty="0">
                <a:solidFill>
                  <a:schemeClr val="tx1"/>
                </a:solidFill>
                <a:latin typeface="+mn-lt"/>
                <a:ea typeface="+mn-ea"/>
                <a:cs typeface="+mn-cs"/>
              </a:rPr>
              <a:t>the kingdom </a:t>
            </a:r>
            <a:r>
              <a:rPr lang="en-US" sz="1200" b="0" i="1" u="none" strike="noStrike" kern="1200" baseline="0" dirty="0">
                <a:solidFill>
                  <a:schemeClr val="tx1"/>
                </a:solidFill>
                <a:latin typeface="+mn-lt"/>
                <a:ea typeface="+mn-ea"/>
                <a:cs typeface="+mn-cs"/>
              </a:rPr>
              <a:t>of the Son of his love</a:t>
            </a:r>
            <a:r>
              <a:rPr lang="en-US" sz="1200" b="0" i="0" u="none" strike="noStrike" kern="1200" baseline="0" dirty="0">
                <a:solidFill>
                  <a:schemeClr val="tx1"/>
                </a:solidFill>
                <a:latin typeface="+mn-lt"/>
                <a:ea typeface="+mn-ea"/>
                <a:cs typeface="+mn-cs"/>
              </a:rPr>
              <a:t>"(Colossians 1:13). The word "</a:t>
            </a:r>
            <a:r>
              <a:rPr lang="en-US" sz="1200" b="0" i="1" u="none" strike="noStrike" kern="1200" baseline="0" dirty="0">
                <a:solidFill>
                  <a:schemeClr val="tx1"/>
                </a:solidFill>
                <a:latin typeface="+mn-lt"/>
                <a:ea typeface="+mn-ea"/>
                <a:cs typeface="+mn-cs"/>
              </a:rPr>
              <a:t>translated</a:t>
            </a:r>
            <a:r>
              <a:rPr lang="en-US" sz="1200" b="0" i="0" u="none" strike="noStrike" kern="1200" baseline="0" dirty="0">
                <a:solidFill>
                  <a:schemeClr val="tx1"/>
                </a:solidFill>
                <a:latin typeface="+mn-lt"/>
                <a:ea typeface="+mn-ea"/>
                <a:cs typeface="+mn-cs"/>
              </a:rPr>
              <a:t>" (Greek </a:t>
            </a:r>
            <a:r>
              <a:rPr lang="en-US" sz="1200" b="0" i="1" u="none" strike="noStrike" kern="1200" baseline="0" dirty="0" err="1">
                <a:solidFill>
                  <a:schemeClr val="tx1"/>
                </a:solidFill>
                <a:latin typeface="+mn-lt"/>
                <a:ea typeface="+mn-ea"/>
                <a:cs typeface="+mn-cs"/>
              </a:rPr>
              <a:t>methistemi</a:t>
            </a:r>
            <a:r>
              <a:rPr lang="en-US" sz="1200" b="0" i="0" u="none" strike="noStrike" kern="1200" baseline="0" dirty="0">
                <a:solidFill>
                  <a:schemeClr val="tx1"/>
                </a:solidFill>
                <a:latin typeface="+mn-lt"/>
                <a:ea typeface="+mn-ea"/>
                <a:cs typeface="+mn-cs"/>
              </a:rPr>
              <a:t>) means "to change, of persons, to set free from disease, to change or cease from, of things, to change, or alter sometimes for the better" (LS 493). The Colossians entered the kingdom of God by way of having a change for the better (i.e., repentance of current sinful lives) (see Ezekiel 36:22-31). This change of mind or heart is to become childlike in innocence and thinking in respect to former sins. </a:t>
            </a:r>
            <a:r>
              <a:rPr lang="en-US" sz="1200" b="1" i="0" u="none" strike="noStrike" kern="1200" baseline="0" dirty="0">
                <a:solidFill>
                  <a:schemeClr val="tx1"/>
                </a:solidFill>
                <a:latin typeface="+mn-lt"/>
                <a:ea typeface="+mn-ea"/>
                <a:cs typeface="+mn-cs"/>
              </a:rPr>
              <a:t>The Spirit, through the gospel, and water baptism makes a new person! </a:t>
            </a:r>
            <a:r>
              <a:rPr lang="en-US" sz="1200" b="0" i="0" u="none" strike="noStrike" kern="1200" baseline="0" dirty="0">
                <a:solidFill>
                  <a:schemeClr val="tx1"/>
                </a:solidFill>
                <a:latin typeface="+mn-lt"/>
                <a:ea typeface="+mn-ea"/>
                <a:cs typeface="+mn-cs"/>
              </a:rPr>
              <a:t>The message of Jesus is simple. Nicodemus, and all people, must be baptized for the forgiveness of sins and live a life in accordance with the gospel of Jesus Christ in order to have a place in God's kingdom.</a:t>
            </a:r>
            <a:endParaRPr lang="en-US" altLang="en-US" b="1" dirty="0"/>
          </a:p>
          <a:p>
            <a:endParaRPr lang="en-US" altLang="en-US" b="0" dirty="0"/>
          </a:p>
          <a:p>
            <a:endParaRPr lang="en-US" altLang="en-US" b="1"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itchFamily="34" charset="0"/>
              </a:defRPr>
            </a:lvl1pPr>
            <a:lvl2pPr marL="785372" indent="-302066">
              <a:defRPr>
                <a:solidFill>
                  <a:schemeClr val="tx1"/>
                </a:solidFill>
                <a:latin typeface="Lucida Sans Unicode" pitchFamily="34" charset="0"/>
              </a:defRPr>
            </a:lvl2pPr>
            <a:lvl3pPr marL="1208265" indent="-241653">
              <a:defRPr>
                <a:solidFill>
                  <a:schemeClr val="tx1"/>
                </a:solidFill>
                <a:latin typeface="Lucida Sans Unicode" pitchFamily="34" charset="0"/>
              </a:defRPr>
            </a:lvl3pPr>
            <a:lvl4pPr marL="1691571" indent="-241653">
              <a:defRPr>
                <a:solidFill>
                  <a:schemeClr val="tx1"/>
                </a:solidFill>
                <a:latin typeface="Lucida Sans Unicode" pitchFamily="34" charset="0"/>
              </a:defRPr>
            </a:lvl4pPr>
            <a:lvl5pPr marL="2174878" indent="-241653">
              <a:defRPr>
                <a:solidFill>
                  <a:schemeClr val="tx1"/>
                </a:solidFill>
                <a:latin typeface="Lucida Sans Unicode" pitchFamily="34" charset="0"/>
              </a:defRPr>
            </a:lvl5pPr>
            <a:lvl6pPr marL="2658184" indent="-241653" eaLnBrk="0" fontAlgn="base" hangingPunct="0">
              <a:spcBef>
                <a:spcPct val="0"/>
              </a:spcBef>
              <a:spcAft>
                <a:spcPct val="0"/>
              </a:spcAft>
              <a:defRPr>
                <a:solidFill>
                  <a:schemeClr val="tx1"/>
                </a:solidFill>
                <a:latin typeface="Lucida Sans Unicode" pitchFamily="34" charset="0"/>
              </a:defRPr>
            </a:lvl6pPr>
            <a:lvl7pPr marL="3141490" indent="-241653" eaLnBrk="0" fontAlgn="base" hangingPunct="0">
              <a:spcBef>
                <a:spcPct val="0"/>
              </a:spcBef>
              <a:spcAft>
                <a:spcPct val="0"/>
              </a:spcAft>
              <a:defRPr>
                <a:solidFill>
                  <a:schemeClr val="tx1"/>
                </a:solidFill>
                <a:latin typeface="Lucida Sans Unicode" pitchFamily="34" charset="0"/>
              </a:defRPr>
            </a:lvl7pPr>
            <a:lvl8pPr marL="3624796" indent="-241653" eaLnBrk="0" fontAlgn="base" hangingPunct="0">
              <a:spcBef>
                <a:spcPct val="0"/>
              </a:spcBef>
              <a:spcAft>
                <a:spcPct val="0"/>
              </a:spcAft>
              <a:defRPr>
                <a:solidFill>
                  <a:schemeClr val="tx1"/>
                </a:solidFill>
                <a:latin typeface="Lucida Sans Unicode" pitchFamily="34" charset="0"/>
              </a:defRPr>
            </a:lvl8pPr>
            <a:lvl9pPr marL="4108102" indent="-241653" eaLnBrk="0" fontAlgn="base" hangingPunct="0">
              <a:spcBef>
                <a:spcPct val="0"/>
              </a:spcBef>
              <a:spcAft>
                <a:spcPct val="0"/>
              </a:spcAft>
              <a:defRPr>
                <a:solidFill>
                  <a:schemeClr val="tx1"/>
                </a:solidFill>
                <a:latin typeface="Lucida Sans Unicode" pitchFamily="34" charset="0"/>
              </a:defRPr>
            </a:lvl9pPr>
          </a:lstStyle>
          <a:p>
            <a:fld id="{80332E50-CD5F-481F-B91C-75B12419DFA1}" type="slidenum">
              <a:rPr lang="en-US" altLang="en-US" smtClean="0">
                <a:latin typeface="Calibri" pitchFamily="34" charset="0"/>
              </a:rPr>
              <a:pPr/>
              <a:t>15</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09264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61735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KJV - “For the word of God is quick, and powerful, and sharper than any </a:t>
            </a:r>
            <a:r>
              <a:rPr lang="en-US" sz="1200" b="1" i="0" u="none" strike="noStrike" kern="1200" baseline="0" dirty="0" err="1">
                <a:solidFill>
                  <a:schemeClr val="tx1"/>
                </a:solidFill>
                <a:latin typeface="+mn-lt"/>
                <a:ea typeface="+mn-ea"/>
                <a:cs typeface="+mn-cs"/>
              </a:rPr>
              <a:t>twoedged</a:t>
            </a:r>
            <a:r>
              <a:rPr lang="en-US" sz="1200" b="1" i="0" u="none" strike="noStrike" kern="1200" baseline="0" dirty="0">
                <a:solidFill>
                  <a:schemeClr val="tx1"/>
                </a:solidFill>
                <a:latin typeface="+mn-lt"/>
                <a:ea typeface="+mn-ea"/>
                <a:cs typeface="+mn-cs"/>
              </a:rPr>
              <a:t> sword, piercing even to the dividing asunder of soul and spirit, and of the joints and marrow, and is a discerner of the thoughts and intents of the heart. </a:t>
            </a:r>
            <a:r>
              <a:rPr lang="en-US" sz="1200" b="0" i="0" u="none" strike="noStrike" kern="1200" baseline="0" dirty="0">
                <a:solidFill>
                  <a:schemeClr val="tx1"/>
                </a:solidFill>
                <a:latin typeface="+mn-lt"/>
                <a:ea typeface="+mn-ea"/>
                <a:cs typeface="+mn-cs"/>
              </a:rPr>
              <a:t>13 Neither is there any creature that is not manifest in his sight: but all things are naked and opened unto the eyes of him with whom we have to do.</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(4:12-13)</a:t>
            </a:r>
          </a:p>
          <a:p>
            <a:r>
              <a:rPr lang="en-US" sz="1200" b="1" i="0" u="none" strike="noStrike" kern="1200" baseline="0" dirty="0">
                <a:solidFill>
                  <a:schemeClr val="tx1"/>
                </a:solidFill>
                <a:latin typeface="+mn-lt"/>
                <a:ea typeface="+mn-ea"/>
                <a:cs typeface="+mn-cs"/>
              </a:rPr>
              <a:t>NKJV</a:t>
            </a:r>
            <a:r>
              <a:rPr lang="en-US" sz="1200" b="0" i="0" u="none" strike="noStrike" kern="1200" baseline="0" dirty="0">
                <a:solidFill>
                  <a:schemeClr val="tx1"/>
                </a:solidFill>
                <a:latin typeface="+mn-lt"/>
                <a:ea typeface="+mn-ea"/>
                <a:cs typeface="+mn-cs"/>
              </a:rPr>
              <a:t> - </a:t>
            </a:r>
            <a:r>
              <a:rPr lang="en-US" sz="1200" b="1" i="0" u="none" strike="noStrike" kern="1200" baseline="0" dirty="0">
                <a:solidFill>
                  <a:schemeClr val="tx1"/>
                </a:solidFill>
                <a:latin typeface="+mn-lt"/>
                <a:ea typeface="+mn-ea"/>
                <a:cs typeface="+mn-cs"/>
              </a:rPr>
              <a:t>For the word of God is living and powerful, and sharper than any two-edged sword, piercing even to the division of soul and spirit, and of joints and marrow, and is a discerner of the thoughts and intents of the hea</a:t>
            </a:r>
            <a:r>
              <a:rPr lang="en-US" sz="1200" b="0" i="0" u="none" strike="noStrike" kern="1200" baseline="0" dirty="0">
                <a:solidFill>
                  <a:schemeClr val="tx1"/>
                </a:solidFill>
                <a:latin typeface="+mn-lt"/>
                <a:ea typeface="+mn-ea"/>
                <a:cs typeface="+mn-cs"/>
              </a:rPr>
              <a:t>rt. 13 And there is no creature hidden from His sight, but all things are naked and open to the eyes of Him to whom we must give account.</a:t>
            </a:r>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366095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Lk. 8:12 </a:t>
            </a:r>
            <a:r>
              <a:rPr lang="en-US" sz="1200" b="0" i="0" u="none" strike="noStrike" kern="1200" baseline="0" dirty="0">
                <a:solidFill>
                  <a:schemeClr val="tx1"/>
                </a:solidFill>
                <a:latin typeface="+mn-lt"/>
                <a:ea typeface="+mn-ea"/>
                <a:cs typeface="+mn-cs"/>
              </a:rPr>
              <a:t>- Now the parable is this: The seed is the word of God.</a:t>
            </a:r>
          </a:p>
          <a:p>
            <a:r>
              <a:rPr lang="en-US" sz="1200" b="1" i="0" u="none" strike="noStrike" kern="1200" baseline="0" dirty="0">
                <a:solidFill>
                  <a:schemeClr val="tx1"/>
                </a:solidFill>
                <a:latin typeface="+mn-lt"/>
                <a:ea typeface="+mn-ea"/>
                <a:cs typeface="+mn-cs"/>
              </a:rPr>
              <a:t>Eph. 6:10-17 - READ</a:t>
            </a:r>
            <a:r>
              <a:rPr lang="en-US" sz="1200" b="0" i="0" u="none" strike="noStrike" kern="1200" baseline="0" dirty="0">
                <a:solidFill>
                  <a:schemeClr val="tx1"/>
                </a:solidFill>
                <a:latin typeface="+mn-lt"/>
                <a:ea typeface="+mn-ea"/>
                <a:cs typeface="+mn-cs"/>
              </a:rPr>
              <a:t>, vs, 17 -  And take the helmet of salvation, and the sword of the Spirit, which is the word.</a:t>
            </a:r>
          </a:p>
          <a:p>
            <a:r>
              <a:rPr lang="en-US" sz="1200" b="1" i="0" u="none" strike="noStrike" kern="1200" baseline="0" dirty="0">
                <a:solidFill>
                  <a:schemeClr val="tx1"/>
                </a:solidFill>
                <a:latin typeface="+mn-lt"/>
                <a:ea typeface="+mn-ea"/>
                <a:cs typeface="+mn-cs"/>
              </a:rPr>
              <a:t>Rev. 2:16 </a:t>
            </a:r>
            <a:r>
              <a:rPr lang="en-US" sz="1200" b="0" i="0" u="none" strike="noStrike" kern="1200" baseline="0" dirty="0">
                <a:solidFill>
                  <a:schemeClr val="tx1"/>
                </a:solidFill>
                <a:latin typeface="+mn-lt"/>
                <a:ea typeface="+mn-ea"/>
                <a:cs typeface="+mn-cs"/>
              </a:rPr>
              <a:t>- Repent; or else I will come unto thee quickly, and will fight against them with the </a:t>
            </a:r>
            <a:r>
              <a:rPr lang="en-US" sz="1200" b="1" i="0" u="none" strike="noStrike" kern="1200" baseline="0" dirty="0">
                <a:solidFill>
                  <a:schemeClr val="tx1"/>
                </a:solidFill>
                <a:latin typeface="+mn-lt"/>
                <a:ea typeface="+mn-ea"/>
                <a:cs typeface="+mn-cs"/>
              </a:rPr>
              <a:t>sword of my mou</a:t>
            </a:r>
            <a:r>
              <a:rPr lang="en-US" sz="1200" b="0" i="0" u="none" strike="noStrike" kern="1200" baseline="0" dirty="0">
                <a:solidFill>
                  <a:schemeClr val="tx1"/>
                </a:solidFill>
                <a:latin typeface="+mn-lt"/>
                <a:ea typeface="+mn-ea"/>
                <a:cs typeface="+mn-cs"/>
              </a:rPr>
              <a:t>th. - Letter to Pergamos.</a:t>
            </a:r>
          </a:p>
          <a:p>
            <a:r>
              <a:rPr lang="en-US" sz="1200" b="1" i="0" u="none" strike="noStrike" kern="1200" baseline="0" dirty="0">
                <a:solidFill>
                  <a:schemeClr val="tx1"/>
                </a:solidFill>
                <a:latin typeface="+mn-lt"/>
                <a:ea typeface="+mn-ea"/>
                <a:cs typeface="+mn-cs"/>
              </a:rPr>
              <a:t>Jer. 23:29 </a:t>
            </a:r>
            <a:r>
              <a:rPr lang="en-US" sz="1200" b="0" i="0" u="none" strike="noStrike" kern="1200" baseline="0" dirty="0">
                <a:solidFill>
                  <a:schemeClr val="tx1"/>
                </a:solidFill>
                <a:latin typeface="+mn-lt"/>
                <a:ea typeface="+mn-ea"/>
                <a:cs typeface="+mn-cs"/>
              </a:rPr>
              <a:t>- Is not </a:t>
            </a:r>
            <a:r>
              <a:rPr lang="en-US" sz="1200" b="1" i="0" u="none" strike="noStrike" kern="1200" baseline="0" dirty="0">
                <a:solidFill>
                  <a:schemeClr val="tx1"/>
                </a:solidFill>
                <a:latin typeface="+mn-lt"/>
                <a:ea typeface="+mn-ea"/>
                <a:cs typeface="+mn-cs"/>
              </a:rPr>
              <a:t>My word like a fire</a:t>
            </a:r>
            <a:r>
              <a:rPr lang="en-US" sz="1200" b="0" i="0" u="none" strike="noStrike" kern="1200" baseline="0" dirty="0">
                <a:solidFill>
                  <a:schemeClr val="tx1"/>
                </a:solidFill>
                <a:latin typeface="+mn-lt"/>
                <a:ea typeface="+mn-ea"/>
                <a:cs typeface="+mn-cs"/>
              </a:rPr>
              <a:t>?" says the LORD, "And </a:t>
            </a:r>
            <a:r>
              <a:rPr lang="en-US" sz="1200" b="1" i="0" u="none" strike="noStrike" kern="1200" baseline="0" dirty="0">
                <a:solidFill>
                  <a:schemeClr val="tx1"/>
                </a:solidFill>
                <a:latin typeface="+mn-lt"/>
                <a:ea typeface="+mn-ea"/>
                <a:cs typeface="+mn-cs"/>
              </a:rPr>
              <a:t>like a hammer </a:t>
            </a:r>
            <a:r>
              <a:rPr lang="en-US" sz="1200" b="0" i="0" u="none" strike="noStrike" kern="1200" baseline="0" dirty="0">
                <a:solidFill>
                  <a:schemeClr val="tx1"/>
                </a:solidFill>
                <a:latin typeface="+mn-lt"/>
                <a:ea typeface="+mn-ea"/>
                <a:cs typeface="+mn-cs"/>
              </a:rPr>
              <a:t>that breaks the rock in pieces?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62364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dirty="0">
                <a:latin typeface="Candara" panose="020E0502030303020204" pitchFamily="34" charset="0"/>
              </a:rPr>
              <a:t>“For </a:t>
            </a:r>
            <a:r>
              <a:rPr lang="en-US" sz="1200" b="1" i="1" dirty="0">
                <a:latin typeface="Candara" panose="020E0502030303020204" pitchFamily="34" charset="0"/>
              </a:rPr>
              <a:t>the word of God is quick</a:t>
            </a:r>
            <a:r>
              <a:rPr lang="en-US" sz="1200" b="0" i="1" dirty="0">
                <a:latin typeface="Candara" panose="020E0502030303020204" pitchFamily="34" charset="0"/>
              </a:rPr>
              <a:t>, and powerful, and sharper than any </a:t>
            </a:r>
            <a:r>
              <a:rPr lang="en-US" sz="1200" b="0" i="1" dirty="0" err="1">
                <a:latin typeface="Candara" panose="020E0502030303020204" pitchFamily="34" charset="0"/>
              </a:rPr>
              <a:t>twoedged</a:t>
            </a:r>
            <a:r>
              <a:rPr lang="en-US" sz="1200" b="0" i="1" dirty="0">
                <a:latin typeface="Candara" panose="020E0502030303020204" pitchFamily="34" charset="0"/>
              </a:rPr>
              <a:t> sword, piercing even to the dividing asunder of soul and spirit, and of the joints and marrow, and is a discerner of the thoughts and intents of the heart”</a:t>
            </a:r>
          </a:p>
          <a:p>
            <a:r>
              <a:rPr lang="en-US" sz="1200" b="1" i="0" dirty="0">
                <a:latin typeface="Candara" panose="020E0502030303020204" pitchFamily="34" charset="0"/>
                <a:cs typeface="Arial" panose="020B0604020202020204" pitchFamily="34" charset="0"/>
              </a:rPr>
              <a:t>He is a loving God, He is all powerful, all knowing, all seeing, all present, ever existent and all being - </a:t>
            </a:r>
            <a:r>
              <a:rPr lang="en-US" sz="1200" b="1" i="0" u="sng" dirty="0">
                <a:latin typeface="Candara" panose="020E0502030303020204" pitchFamily="34" charset="0"/>
                <a:cs typeface="Arial" panose="020B0604020202020204" pitchFamily="34" charset="0"/>
              </a:rPr>
              <a:t>the living God</a:t>
            </a:r>
          </a:p>
          <a:p>
            <a:r>
              <a:rPr lang="en-US" sz="1200" b="1" i="0" dirty="0">
                <a:latin typeface="Candara" panose="020E0502030303020204" pitchFamily="34" charset="0"/>
                <a:cs typeface="Arial" panose="020B0604020202020204" pitchFamily="34" charset="0"/>
              </a:rPr>
              <a:t>Heb. 10:31 </a:t>
            </a:r>
            <a:r>
              <a:rPr lang="en-US" sz="1200" b="0" i="0" dirty="0">
                <a:latin typeface="Candara" panose="020E0502030303020204" pitchFamily="34" charset="0"/>
                <a:cs typeface="Arial" panose="020B0604020202020204" pitchFamily="34" charset="0"/>
              </a:rPr>
              <a:t>- It is a fearful thing to fall into the hands of the </a:t>
            </a:r>
            <a:r>
              <a:rPr lang="en-US" sz="1200" b="1" i="0" dirty="0">
                <a:latin typeface="Candara" panose="020E0502030303020204" pitchFamily="34" charset="0"/>
                <a:cs typeface="Arial" panose="020B0604020202020204" pitchFamily="34" charset="0"/>
              </a:rPr>
              <a:t>living</a:t>
            </a:r>
            <a:r>
              <a:rPr lang="en-US" sz="1200" b="0" i="0" dirty="0">
                <a:latin typeface="Candara" panose="020E0502030303020204" pitchFamily="34" charset="0"/>
                <a:cs typeface="Arial" panose="020B0604020202020204" pitchFamily="34" charset="0"/>
              </a:rPr>
              <a:t> (</a:t>
            </a:r>
            <a:r>
              <a:rPr lang="en-US" sz="1200" b="0" i="0" dirty="0" err="1">
                <a:latin typeface="Candara" panose="020E0502030303020204" pitchFamily="34" charset="0"/>
                <a:cs typeface="Arial" panose="020B0604020202020204" pitchFamily="34" charset="0"/>
              </a:rPr>
              <a:t>zoa</a:t>
            </a:r>
            <a:r>
              <a:rPr lang="en-US" sz="1200" b="0" i="0" dirty="0">
                <a:latin typeface="Candara" panose="020E0502030303020204" pitchFamily="34" charset="0"/>
                <a:cs typeface="Arial" panose="020B0604020202020204" pitchFamily="34" charset="0"/>
              </a:rPr>
              <a:t>) </a:t>
            </a:r>
            <a:r>
              <a:rPr lang="en-US" sz="1200" b="1" i="0" dirty="0">
                <a:latin typeface="Candara" panose="020E0502030303020204" pitchFamily="34" charset="0"/>
                <a:cs typeface="Arial" panose="020B0604020202020204" pitchFamily="34" charset="0"/>
              </a:rPr>
              <a:t>God</a:t>
            </a:r>
            <a:r>
              <a:rPr lang="en-US" sz="1200" b="0" i="0" dirty="0">
                <a:latin typeface="Candara" panose="020E0502030303020204" pitchFamily="34" charset="0"/>
                <a:cs typeface="Arial" panose="020B0604020202020204" pitchFamily="34" charset="0"/>
              </a:rPr>
              <a:t>. </a:t>
            </a:r>
            <a:r>
              <a:rPr lang="en-US" sz="1200" b="0" i="0" u="sng" dirty="0">
                <a:latin typeface="Candara" panose="020E0502030303020204" pitchFamily="34" charset="0"/>
                <a:cs typeface="Arial" panose="020B0604020202020204" pitchFamily="34" charset="0"/>
              </a:rPr>
              <a:t>“</a:t>
            </a:r>
            <a:r>
              <a:rPr lang="en-US" sz="1200" b="1" i="0" u="sng" dirty="0" err="1">
                <a:latin typeface="Candara" panose="020E0502030303020204" pitchFamily="34" charset="0"/>
                <a:cs typeface="Arial" panose="020B0604020202020204" pitchFamily="34" charset="0"/>
              </a:rPr>
              <a:t>zao</a:t>
            </a:r>
            <a:r>
              <a:rPr lang="en-US" sz="1200" b="1" i="0" u="sng" dirty="0">
                <a:latin typeface="Candara" panose="020E0502030303020204" pitchFamily="34" charset="0"/>
                <a:cs typeface="Arial" panose="020B0604020202020204" pitchFamily="34" charset="0"/>
              </a:rPr>
              <a:t>”,  </a:t>
            </a:r>
            <a:r>
              <a:rPr lang="en-US" sz="1200" b="1" i="0" u="sng" dirty="0" err="1">
                <a:latin typeface="Candara" panose="020E0502030303020204" pitchFamily="34" charset="0"/>
                <a:cs typeface="Arial" panose="020B0604020202020204" pitchFamily="34" charset="0"/>
              </a:rPr>
              <a:t>dzah</a:t>
            </a:r>
            <a:r>
              <a:rPr lang="en-US" sz="1200" b="1" i="0" u="sng" dirty="0">
                <a:latin typeface="Candara" panose="020E0502030303020204" pitchFamily="34" charset="0"/>
                <a:cs typeface="Arial" panose="020B0604020202020204" pitchFamily="34" charset="0"/>
              </a:rPr>
              <a:t>’-o - to live (literally or figuratively):--life(-time), (a-)live(-</a:t>
            </a:r>
            <a:r>
              <a:rPr lang="en-US" sz="1200" b="1" i="0" u="sng" dirty="0" err="1">
                <a:latin typeface="Candara" panose="020E0502030303020204" pitchFamily="34" charset="0"/>
                <a:cs typeface="Arial" panose="020B0604020202020204" pitchFamily="34" charset="0"/>
              </a:rPr>
              <a:t>ly</a:t>
            </a:r>
            <a:r>
              <a:rPr lang="en-US" sz="1200" b="1" i="0" u="sng" dirty="0">
                <a:latin typeface="Candara" panose="020E0502030303020204" pitchFamily="34" charset="0"/>
                <a:cs typeface="Arial" panose="020B0604020202020204" pitchFamily="34" charset="0"/>
              </a:rPr>
              <a:t>), quick. - Strong </a:t>
            </a:r>
            <a:r>
              <a:rPr lang="en-US" i="1" dirty="0">
                <a:effectLst/>
              </a:rPr>
              <a:t>e Participle</a:t>
            </a:r>
            <a:r>
              <a:rPr lang="en-US" dirty="0">
                <a:effectLst/>
              </a:rPr>
              <a:t> verb form occurs 2,549 times in the New Testament. </a:t>
            </a:r>
          </a:p>
          <a:p>
            <a:r>
              <a:rPr lang="en-US" b="1" dirty="0">
                <a:latin typeface="Arial" panose="020B0604020202020204" pitchFamily="34" charset="0"/>
                <a:cs typeface="Arial" panose="020B0604020202020204" pitchFamily="34" charset="0"/>
              </a:rPr>
              <a:t>Matt. 16:16 - </a:t>
            </a:r>
            <a:r>
              <a:rPr lang="en-US" b="0" dirty="0">
                <a:latin typeface="Arial" panose="020B0604020202020204" pitchFamily="34" charset="0"/>
                <a:cs typeface="Arial" panose="020B0604020202020204" pitchFamily="34" charset="0"/>
              </a:rPr>
              <a:t>And Simon Peter answered and said, Thou art the Christ, the Son of</a:t>
            </a:r>
            <a:r>
              <a:rPr lang="en-US" b="1" dirty="0">
                <a:latin typeface="Arial" panose="020B0604020202020204" pitchFamily="34" charset="0"/>
                <a:cs typeface="Arial" panose="020B0604020202020204" pitchFamily="34" charset="0"/>
              </a:rPr>
              <a:t> the living God</a:t>
            </a:r>
            <a:r>
              <a:rPr lang="en-US" b="0" dirty="0">
                <a:latin typeface="Arial" panose="020B0604020202020204" pitchFamily="34" charset="0"/>
                <a:cs typeface="Arial" panose="020B0604020202020204" pitchFamily="34" charset="0"/>
              </a:rPr>
              <a:t>.</a:t>
            </a:r>
          </a:p>
          <a:p>
            <a:r>
              <a:rPr lang="en-US" b="1" u="sng" dirty="0">
                <a:latin typeface="Arial" panose="020B0604020202020204" pitchFamily="34" charset="0"/>
                <a:cs typeface="Arial" panose="020B0604020202020204" pitchFamily="34" charset="0"/>
              </a:rPr>
              <a:t>Psa. 115:4-8</a:t>
            </a:r>
            <a:r>
              <a:rPr lang="en-US" b="1" dirty="0">
                <a:latin typeface="Arial" panose="020B0604020202020204" pitchFamily="34" charset="0"/>
                <a:cs typeface="Arial" panose="020B0604020202020204" pitchFamily="34" charset="0"/>
              </a:rPr>
              <a:t> - Their idols are silver and gold, the work of men's hands. 5 They have mouths, but they speak not: eyes have they, but they see not: 6 They have ears, but they hear not: noses have they, but they smell not: 7 They have hands, but they handle not: feet have they, but they walk not: neither speak they through their throat. 8 They that make them are like unto them; so is every one that </a:t>
            </a:r>
            <a:r>
              <a:rPr lang="en-US" b="1" dirty="0" err="1">
                <a:latin typeface="Arial" panose="020B0604020202020204" pitchFamily="34" charset="0"/>
                <a:cs typeface="Arial" panose="020B0604020202020204" pitchFamily="34" charset="0"/>
              </a:rPr>
              <a:t>trusteth</a:t>
            </a:r>
            <a:r>
              <a:rPr lang="en-US" b="1" dirty="0">
                <a:latin typeface="Arial" panose="020B0604020202020204" pitchFamily="34" charset="0"/>
                <a:cs typeface="Arial" panose="020B0604020202020204" pitchFamily="34" charset="0"/>
              </a:rPr>
              <a:t> in them.</a:t>
            </a:r>
          </a:p>
          <a:p>
            <a:r>
              <a:rPr lang="en-US" b="1" dirty="0">
                <a:latin typeface="Arial" panose="020B0604020202020204" pitchFamily="34" charset="0"/>
                <a:cs typeface="Arial" panose="020B0604020202020204" pitchFamily="34" charset="0"/>
              </a:rPr>
              <a:t>Psa. 115:1-3 </a:t>
            </a:r>
            <a:r>
              <a:rPr lang="en-US" b="0" dirty="0">
                <a:latin typeface="Arial" panose="020B0604020202020204" pitchFamily="34" charset="0"/>
                <a:cs typeface="Arial" panose="020B0604020202020204" pitchFamily="34" charset="0"/>
              </a:rPr>
              <a:t>- Not unto us, O LORD, not unto us, but unto thy name give glory, for thy mercy, and for thy truth's sake. 2 Wherefore should the heathen say, Where is now their God? 3 But our God is in the heavens: he hath done whatsoever he hath pleased.</a:t>
            </a:r>
          </a:p>
          <a:p>
            <a:r>
              <a:rPr lang="en-US" b="1" dirty="0">
                <a:latin typeface="Arial" panose="020B0604020202020204" pitchFamily="34" charset="0"/>
                <a:cs typeface="Arial" panose="020B0604020202020204" pitchFamily="34" charset="0"/>
              </a:rPr>
              <a:t>Acts 17:24-25 </a:t>
            </a:r>
            <a:r>
              <a:rPr lang="en-US" b="0" dirty="0">
                <a:latin typeface="Arial" panose="020B0604020202020204" pitchFamily="34" charset="0"/>
                <a:cs typeface="Arial" panose="020B0604020202020204" pitchFamily="34" charset="0"/>
              </a:rPr>
              <a:t>- God that made the world and all things therein, seeing that he is Lord of heaven and earth, dwelleth not in temples made with hands; 25 Neither is worshipped with men's hands, as though he needed any thing, seeing he giveth to all life, and breath, and all things;</a:t>
            </a:r>
          </a:p>
          <a:p>
            <a:r>
              <a:rPr lang="en-US" b="1" dirty="0">
                <a:latin typeface="Arial" panose="020B0604020202020204" pitchFamily="34" charset="0"/>
                <a:cs typeface="Arial" panose="020B0604020202020204" pitchFamily="34" charset="0"/>
              </a:rPr>
              <a:t>Jn. 1:-4 </a:t>
            </a:r>
            <a:r>
              <a:rPr lang="en-US" b="0" dirty="0">
                <a:latin typeface="Arial" panose="020B0604020202020204" pitchFamily="34" charset="0"/>
                <a:cs typeface="Arial" panose="020B0604020202020204" pitchFamily="34" charset="0"/>
              </a:rPr>
              <a:t>-  In the beginning was the Word, and the Word was with God, and the Word was God. 2 The same was in the beginning with God. 3 All things were made by him; and without him was not any thing made that was made. 4 </a:t>
            </a:r>
            <a:r>
              <a:rPr lang="en-US" b="1" dirty="0">
                <a:latin typeface="Arial" panose="020B0604020202020204" pitchFamily="34" charset="0"/>
                <a:cs typeface="Arial" panose="020B0604020202020204" pitchFamily="34" charset="0"/>
              </a:rPr>
              <a:t>In him was life; and the life was the light of men.</a:t>
            </a:r>
          </a:p>
          <a:p>
            <a:r>
              <a:rPr lang="en-US" b="1" dirty="0">
                <a:latin typeface="Arial" panose="020B0604020202020204" pitchFamily="34" charset="0"/>
                <a:cs typeface="Arial" panose="020B0604020202020204" pitchFamily="34" charset="0"/>
              </a:rPr>
              <a:t>Jn. 6:33 </a:t>
            </a:r>
            <a:r>
              <a:rPr lang="en-US" b="0" dirty="0">
                <a:latin typeface="Arial" panose="020B0604020202020204" pitchFamily="34" charset="0"/>
                <a:cs typeface="Arial" panose="020B0604020202020204" pitchFamily="34" charset="0"/>
              </a:rPr>
              <a:t>- For the bread of God is he which cometh down from heaven, </a:t>
            </a:r>
            <a:r>
              <a:rPr lang="en-US" b="1" i="1" dirty="0">
                <a:latin typeface="Arial" panose="020B0604020202020204" pitchFamily="34" charset="0"/>
                <a:cs typeface="Arial" panose="020B0604020202020204" pitchFamily="34" charset="0"/>
              </a:rPr>
              <a:t>and giveth life </a:t>
            </a:r>
            <a:r>
              <a:rPr lang="en-US" b="0" dirty="0">
                <a:latin typeface="Arial" panose="020B0604020202020204" pitchFamily="34" charset="0"/>
                <a:cs typeface="Arial" panose="020B0604020202020204" pitchFamily="34" charset="0"/>
              </a:rPr>
              <a:t>unto the world.</a:t>
            </a:r>
          </a:p>
          <a:p>
            <a:r>
              <a:rPr lang="en-US" b="1" dirty="0">
                <a:latin typeface="Arial" panose="020B0604020202020204" pitchFamily="34" charset="0"/>
                <a:cs typeface="Arial" panose="020B0604020202020204" pitchFamily="34" charset="0"/>
              </a:rPr>
              <a:t>Jn. 6:48 </a:t>
            </a:r>
            <a:r>
              <a:rPr lang="en-US" b="0" dirty="0">
                <a:latin typeface="Arial" panose="020B0604020202020204" pitchFamily="34" charset="0"/>
                <a:cs typeface="Arial" panose="020B0604020202020204" pitchFamily="34" charset="0"/>
              </a:rPr>
              <a:t>-  I am </a:t>
            </a:r>
            <a:r>
              <a:rPr lang="en-US" b="1" dirty="0">
                <a:latin typeface="Arial" panose="020B0604020202020204" pitchFamily="34" charset="0"/>
                <a:cs typeface="Arial" panose="020B0604020202020204" pitchFamily="34" charset="0"/>
              </a:rPr>
              <a:t>that bread of life</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58 </a:t>
            </a:r>
            <a:r>
              <a:rPr lang="en-US" b="0" dirty="0">
                <a:latin typeface="Arial" panose="020B0604020202020204" pitchFamily="34" charset="0"/>
                <a:cs typeface="Arial" panose="020B0604020202020204" pitchFamily="34" charset="0"/>
              </a:rPr>
              <a:t>- This is that bread which came down from heaven: not as your fathers did eat manna, and are dead: </a:t>
            </a:r>
            <a:r>
              <a:rPr lang="en-US" b="1" dirty="0">
                <a:latin typeface="Arial" panose="020B0604020202020204" pitchFamily="34" charset="0"/>
                <a:cs typeface="Arial" panose="020B0604020202020204" pitchFamily="34" charset="0"/>
              </a:rPr>
              <a:t>he that </a:t>
            </a:r>
            <a:r>
              <a:rPr lang="en-US" b="1" dirty="0" err="1">
                <a:latin typeface="Arial" panose="020B0604020202020204" pitchFamily="34" charset="0"/>
                <a:cs typeface="Arial" panose="020B0604020202020204" pitchFamily="34" charset="0"/>
              </a:rPr>
              <a:t>eateth</a:t>
            </a:r>
            <a:r>
              <a:rPr lang="en-US" b="1" dirty="0">
                <a:latin typeface="Arial" panose="020B0604020202020204" pitchFamily="34" charset="0"/>
                <a:cs typeface="Arial" panose="020B0604020202020204" pitchFamily="34" charset="0"/>
              </a:rPr>
              <a:t> of this bread shall live for ever</a:t>
            </a:r>
            <a:r>
              <a:rPr lang="en-US" b="0"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Jn. 11:25 </a:t>
            </a:r>
            <a:r>
              <a:rPr lang="en-US" b="0" dirty="0">
                <a:latin typeface="Arial" panose="020B0604020202020204" pitchFamily="34" charset="0"/>
                <a:cs typeface="Arial" panose="020B0604020202020204" pitchFamily="34" charset="0"/>
              </a:rPr>
              <a:t>- Jesus said unto her (Martha), I am the resurrection, </a:t>
            </a:r>
            <a:r>
              <a:rPr lang="en-US" b="1" dirty="0">
                <a:latin typeface="Arial" panose="020B0604020202020204" pitchFamily="34" charset="0"/>
                <a:cs typeface="Arial" panose="020B0604020202020204" pitchFamily="34" charset="0"/>
              </a:rPr>
              <a:t>and the life</a:t>
            </a:r>
            <a:r>
              <a:rPr lang="en-US" b="0" dirty="0">
                <a:latin typeface="Arial" panose="020B0604020202020204" pitchFamily="34" charset="0"/>
                <a:cs typeface="Arial" panose="020B0604020202020204" pitchFamily="34" charset="0"/>
              </a:rPr>
              <a:t>: he that believeth in me, though he were dead, </a:t>
            </a:r>
            <a:r>
              <a:rPr lang="en-US" b="1" dirty="0">
                <a:latin typeface="Arial" panose="020B0604020202020204" pitchFamily="34" charset="0"/>
                <a:cs typeface="Arial" panose="020B0604020202020204" pitchFamily="34" charset="0"/>
              </a:rPr>
              <a:t>yet shall he liv</a:t>
            </a:r>
            <a:r>
              <a:rPr lang="en-US" b="0" dirty="0">
                <a:latin typeface="Arial" panose="020B0604020202020204" pitchFamily="34" charset="0"/>
                <a:cs typeface="Arial" panose="020B0604020202020204" pitchFamily="34" charset="0"/>
              </a:rPr>
              <a:t>e:</a:t>
            </a:r>
          </a:p>
          <a:p>
            <a:r>
              <a:rPr lang="en-US" b="1" dirty="0">
                <a:latin typeface="Arial" panose="020B0604020202020204" pitchFamily="34" charset="0"/>
                <a:cs typeface="Arial" panose="020B0604020202020204" pitchFamily="34" charset="0"/>
              </a:rPr>
              <a:t>Jn. 14:6 </a:t>
            </a:r>
            <a:r>
              <a:rPr lang="en-US" b="0" dirty="0">
                <a:latin typeface="Arial" panose="020B0604020202020204" pitchFamily="34" charset="0"/>
                <a:cs typeface="Arial" panose="020B0604020202020204" pitchFamily="34" charset="0"/>
              </a:rPr>
              <a:t>- Jesus saith unto him, I am the way, the truth, </a:t>
            </a:r>
            <a:r>
              <a:rPr lang="en-US" b="1" dirty="0">
                <a:latin typeface="Arial" panose="020B0604020202020204" pitchFamily="34" charset="0"/>
                <a:cs typeface="Arial" panose="020B0604020202020204" pitchFamily="34" charset="0"/>
              </a:rPr>
              <a:t>and the life</a:t>
            </a:r>
            <a:r>
              <a:rPr lang="en-US" b="0" dirty="0">
                <a:latin typeface="Arial" panose="020B0604020202020204" pitchFamily="34" charset="0"/>
                <a:cs typeface="Arial" panose="020B0604020202020204" pitchFamily="34" charset="0"/>
              </a:rPr>
              <a:t>: no man cometh unto the Father, but by me. </a:t>
            </a:r>
          </a:p>
          <a:p>
            <a:r>
              <a:rPr lang="en-US" b="1" dirty="0">
                <a:latin typeface="Arial" panose="020B0604020202020204" pitchFamily="34" charset="0"/>
                <a:cs typeface="Arial" panose="020B0604020202020204" pitchFamily="34" charset="0"/>
              </a:rPr>
              <a:t>1 Jn. 1:1-4 </a:t>
            </a:r>
            <a:r>
              <a:rPr lang="en-US" b="0" dirty="0">
                <a:latin typeface="Arial" panose="020B0604020202020204" pitchFamily="34" charset="0"/>
                <a:cs typeface="Arial" panose="020B0604020202020204" pitchFamily="34" charset="0"/>
              </a:rPr>
              <a:t>- That which was from the beginning, which we have heard, which we have seen with our eyes, which we have looked upon, and our hands have handled, of the Word of life; 2 (For the life was manifested, and we have seen it, and bear witness, </a:t>
            </a:r>
            <a:r>
              <a:rPr lang="en-US" b="1" dirty="0">
                <a:latin typeface="Arial" panose="020B0604020202020204" pitchFamily="34" charset="0"/>
                <a:cs typeface="Arial" panose="020B0604020202020204" pitchFamily="34" charset="0"/>
              </a:rPr>
              <a:t>and shew unto you that eternal life</a:t>
            </a:r>
            <a:r>
              <a:rPr lang="en-US" b="0" dirty="0">
                <a:latin typeface="Arial" panose="020B0604020202020204" pitchFamily="34" charset="0"/>
                <a:cs typeface="Arial" panose="020B0604020202020204" pitchFamily="34" charset="0"/>
              </a:rPr>
              <a:t>, which was with the Father, and was manifested unto us;) 3 That which we have seen and heard declare we unto you, that ye also may have fellowship with us: and truly our fellowship is with the Father, and with his Son Jesus Christ. 4 And these things write we unto you, that your joy may be full.</a:t>
            </a:r>
          </a:p>
          <a:p>
            <a:r>
              <a:rPr lang="en-US" b="1" dirty="0">
                <a:latin typeface="Arial" panose="020B0604020202020204" pitchFamily="34" charset="0"/>
                <a:cs typeface="Arial" panose="020B0604020202020204" pitchFamily="34" charset="0"/>
              </a:rPr>
              <a:t>1 Pet. 1:23 </a:t>
            </a:r>
            <a:r>
              <a:rPr lang="en-US" b="0" dirty="0">
                <a:latin typeface="Arial" panose="020B0604020202020204" pitchFamily="34" charset="0"/>
                <a:cs typeface="Arial" panose="020B0604020202020204" pitchFamily="34" charset="0"/>
              </a:rPr>
              <a:t>- Being born again, not of corruptible seed, but of incorruptible</a:t>
            </a:r>
            <a:r>
              <a:rPr lang="en-US" b="1" dirty="0">
                <a:latin typeface="Arial" panose="020B0604020202020204" pitchFamily="34" charset="0"/>
                <a:cs typeface="Arial" panose="020B0604020202020204" pitchFamily="34" charset="0"/>
              </a:rPr>
              <a:t>, by the word of God, which </a:t>
            </a:r>
            <a:r>
              <a:rPr lang="en-US" b="1" dirty="0" err="1">
                <a:latin typeface="Arial" panose="020B0604020202020204" pitchFamily="34" charset="0"/>
                <a:cs typeface="Arial" panose="020B0604020202020204" pitchFamily="34" charset="0"/>
              </a:rPr>
              <a:t>liveth</a:t>
            </a:r>
            <a:r>
              <a:rPr lang="en-US" b="1" dirty="0">
                <a:latin typeface="Arial" panose="020B0604020202020204" pitchFamily="34" charset="0"/>
                <a:cs typeface="Arial" panose="020B0604020202020204" pitchFamily="34" charset="0"/>
              </a:rPr>
              <a:t> and </a:t>
            </a:r>
            <a:r>
              <a:rPr lang="en-US" b="1" dirty="0" err="1">
                <a:latin typeface="Arial" panose="020B0604020202020204" pitchFamily="34" charset="0"/>
                <a:cs typeface="Arial" panose="020B0604020202020204" pitchFamily="34" charset="0"/>
              </a:rPr>
              <a:t>abideth</a:t>
            </a:r>
            <a:r>
              <a:rPr lang="en-US" b="1" dirty="0">
                <a:latin typeface="Arial" panose="020B0604020202020204" pitchFamily="34" charset="0"/>
                <a:cs typeface="Arial" panose="020B0604020202020204" pitchFamily="34" charset="0"/>
              </a:rPr>
              <a:t> for ever.</a:t>
            </a:r>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410044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the word of God is quick, </a:t>
            </a:r>
            <a:r>
              <a:rPr lang="en-US" sz="1200" b="1" i="0" u="none" strike="noStrike" kern="1200" baseline="0" dirty="0">
                <a:solidFill>
                  <a:schemeClr val="tx1"/>
                </a:solidFill>
                <a:latin typeface="+mn-lt"/>
                <a:ea typeface="+mn-ea"/>
                <a:cs typeface="+mn-cs"/>
              </a:rPr>
              <a:t>and powerful</a:t>
            </a:r>
            <a:r>
              <a:rPr lang="en-US" sz="1200" b="0" i="0" u="none" strike="noStrike" kern="1200" baseline="0" dirty="0">
                <a:solidFill>
                  <a:schemeClr val="tx1"/>
                </a:solidFill>
                <a:latin typeface="+mn-lt"/>
                <a:ea typeface="+mn-ea"/>
                <a:cs typeface="+mn-cs"/>
              </a:rPr>
              <a:t>, and sharper than any </a:t>
            </a:r>
            <a:r>
              <a:rPr lang="en-US" sz="1200" b="0" i="0" u="none" strike="noStrike" kern="1200" baseline="0" dirty="0" err="1">
                <a:solidFill>
                  <a:schemeClr val="tx1"/>
                </a:solidFill>
                <a:latin typeface="+mn-lt"/>
                <a:ea typeface="+mn-ea"/>
                <a:cs typeface="+mn-cs"/>
              </a:rPr>
              <a:t>twoedged</a:t>
            </a:r>
            <a:r>
              <a:rPr lang="en-US" sz="1200" b="0" i="0" u="none" strike="noStrike" kern="1200" baseline="0" dirty="0">
                <a:solidFill>
                  <a:schemeClr val="tx1"/>
                </a:solidFill>
                <a:latin typeface="+mn-lt"/>
                <a:ea typeface="+mn-ea"/>
                <a:cs typeface="+mn-cs"/>
              </a:rPr>
              <a:t> sword, piercing even to the dividing asunder of soul and spirit, and of the joints and marrow, and is a discerner of the thoughts and intents of the heart</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Powerful (active) </a:t>
            </a:r>
            <a:r>
              <a:rPr lang="en-US" b="0" dirty="0">
                <a:latin typeface="Arial" panose="020B0604020202020204" pitchFamily="34" charset="0"/>
                <a:cs typeface="Arial" panose="020B0604020202020204" pitchFamily="34" charset="0"/>
              </a:rPr>
              <a:t>from the Greek word </a:t>
            </a:r>
            <a:r>
              <a:rPr lang="en-US" b="1" i="1" dirty="0" err="1">
                <a:latin typeface="Arial" panose="020B0604020202020204" pitchFamily="34" charset="0"/>
                <a:cs typeface="Arial" panose="020B0604020202020204" pitchFamily="34" charset="0"/>
              </a:rPr>
              <a:t>energes</a:t>
            </a:r>
            <a:r>
              <a:rPr lang="en-US" b="1" i="1" dirty="0">
                <a:latin typeface="Arial" panose="020B0604020202020204" pitchFamily="34" charset="0"/>
                <a:cs typeface="Arial" panose="020B0604020202020204" pitchFamily="34" charset="0"/>
              </a:rPr>
              <a:t> </a:t>
            </a:r>
          </a:p>
          <a:p>
            <a:r>
              <a:rPr lang="en-US" b="1" i="0" dirty="0">
                <a:latin typeface="Arial" panose="020B0604020202020204" pitchFamily="34" charset="0"/>
                <a:cs typeface="Arial" panose="020B0604020202020204" pitchFamily="34" charset="0"/>
              </a:rPr>
              <a:t>Rom. 1:16-17 </a:t>
            </a:r>
            <a:r>
              <a:rPr lang="en-US" b="0" i="0" dirty="0">
                <a:latin typeface="Arial" panose="020B0604020202020204" pitchFamily="34" charset="0"/>
                <a:cs typeface="Arial" panose="020B0604020202020204" pitchFamily="34" charset="0"/>
              </a:rPr>
              <a:t>-  For I am not ashamed of the gospel of Christ: for it is </a:t>
            </a:r>
            <a:r>
              <a:rPr lang="en-US" b="1" i="0" dirty="0">
                <a:latin typeface="Arial" panose="020B0604020202020204" pitchFamily="34" charset="0"/>
                <a:cs typeface="Arial" panose="020B0604020202020204" pitchFamily="34" charset="0"/>
              </a:rPr>
              <a:t>the power of God unto salvation to every one that believeth</a:t>
            </a:r>
            <a:r>
              <a:rPr lang="en-US" b="0" i="0" dirty="0">
                <a:latin typeface="Arial" panose="020B0604020202020204" pitchFamily="34" charset="0"/>
                <a:cs typeface="Arial" panose="020B0604020202020204" pitchFamily="34" charset="0"/>
              </a:rPr>
              <a:t>; to the Jew first, and also to the Greek. 17 For therein is the righteousness of God revealed from faith to faith: as it is written, The just shall live by faith.</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Acts 7:51-54 - READ</a:t>
            </a:r>
          </a:p>
          <a:p>
            <a:r>
              <a:rPr lang="en-US" sz="1200" b="1" i="0" u="none" strike="noStrike" kern="1200" baseline="0" dirty="0">
                <a:solidFill>
                  <a:schemeClr val="tx1"/>
                </a:solidFill>
                <a:latin typeface="+mn-lt"/>
                <a:ea typeface="+mn-ea"/>
                <a:cs typeface="+mn-cs"/>
              </a:rPr>
              <a:t>Acts 2:36-37 </a:t>
            </a:r>
            <a:r>
              <a:rPr lang="en-US" sz="1200" b="0" i="0" u="none" strike="noStrike" kern="1200" baseline="0" dirty="0">
                <a:solidFill>
                  <a:schemeClr val="tx1"/>
                </a:solidFill>
                <a:latin typeface="+mn-lt"/>
                <a:ea typeface="+mn-ea"/>
                <a:cs typeface="+mn-cs"/>
              </a:rPr>
              <a:t>- Therefore let all the house of Israel know assuredly, that God hath made that same Jesus, whom ye have crucified, both Lord and Christ. 37 Now when they heard this, they were </a:t>
            </a:r>
            <a:r>
              <a:rPr lang="en-US" sz="1200" b="1" i="1" u="none" strike="noStrike" kern="1200" baseline="0" dirty="0">
                <a:solidFill>
                  <a:schemeClr val="tx1"/>
                </a:solidFill>
                <a:latin typeface="+mn-lt"/>
                <a:ea typeface="+mn-ea"/>
                <a:cs typeface="+mn-cs"/>
              </a:rPr>
              <a:t>pricked in their heart</a:t>
            </a:r>
            <a:r>
              <a:rPr lang="en-US" sz="1200" b="0" i="0" u="none" strike="noStrike" kern="1200" baseline="0" dirty="0">
                <a:solidFill>
                  <a:schemeClr val="tx1"/>
                </a:solidFill>
                <a:latin typeface="+mn-lt"/>
                <a:ea typeface="+mn-ea"/>
                <a:cs typeface="+mn-cs"/>
              </a:rPr>
              <a:t> (cut to the heart-NKJV) and said unto Peter and to the rest of the apostles, Men and brethren, what shall we do?</a:t>
            </a:r>
          </a:p>
          <a:p>
            <a:r>
              <a:rPr lang="en-US" sz="1200" b="1" i="0" u="none" strike="noStrike" kern="1200" baseline="0" dirty="0">
                <a:solidFill>
                  <a:schemeClr val="tx1"/>
                </a:solidFill>
                <a:latin typeface="+mn-lt"/>
                <a:ea typeface="+mn-ea"/>
                <a:cs typeface="+mn-cs"/>
              </a:rPr>
              <a:t>Acts 2:37 </a:t>
            </a:r>
            <a:r>
              <a:rPr lang="en-US" sz="1200" b="0"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“Cut or pricked”  </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katanusso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kat</a:t>
            </a:r>
            <a:r>
              <a:rPr lang="en-US" sz="1200" b="0" i="0" u="none" strike="noStrike" kern="1200" baseline="0" dirty="0">
                <a:solidFill>
                  <a:schemeClr val="tx1"/>
                </a:solidFill>
                <a:latin typeface="+mn-lt"/>
                <a:ea typeface="+mn-ea"/>
                <a:cs typeface="+mn-cs"/>
              </a:rPr>
              <a:t>-an-</a:t>
            </a:r>
            <a:r>
              <a:rPr lang="en-US" sz="1200" b="0" i="0" u="none" strike="noStrike" kern="1200" baseline="0" dirty="0" err="1">
                <a:solidFill>
                  <a:schemeClr val="tx1"/>
                </a:solidFill>
                <a:latin typeface="+mn-lt"/>
                <a:ea typeface="+mn-ea"/>
                <a:cs typeface="+mn-cs"/>
              </a:rPr>
              <a:t>oos</a:t>
            </a:r>
            <a:r>
              <a:rPr lang="en-US" sz="1200" b="0" i="0" u="none" strike="noStrike" kern="1200" baseline="0" dirty="0">
                <a:solidFill>
                  <a:schemeClr val="tx1"/>
                </a:solidFill>
                <a:latin typeface="+mn-lt"/>
                <a:ea typeface="+mn-ea"/>
                <a:cs typeface="+mn-cs"/>
              </a:rPr>
              <a:t>’-so -  to pierce thoroughly, i.e. (figuratively) to agitate violently ("sting to the quick"):--prick. </a:t>
            </a:r>
            <a:r>
              <a:rPr lang="en-US" sz="1200" b="1" i="1" u="none" strike="noStrike" kern="1200" baseline="0" dirty="0">
                <a:solidFill>
                  <a:schemeClr val="tx1"/>
                </a:solidFill>
                <a:latin typeface="+mn-lt"/>
                <a:ea typeface="+mn-ea"/>
                <a:cs typeface="+mn-cs"/>
              </a:rPr>
              <a:t>- Strong</a:t>
            </a:r>
          </a:p>
          <a:p>
            <a:r>
              <a:rPr lang="en-US" sz="1200" b="1" i="0" u="none" strike="noStrike" kern="1200" baseline="0" dirty="0">
                <a:solidFill>
                  <a:schemeClr val="tx1"/>
                </a:solidFill>
                <a:latin typeface="+mn-lt"/>
                <a:ea typeface="+mn-ea"/>
                <a:cs typeface="+mn-cs"/>
              </a:rPr>
              <a:t>Acts 7:54 - “Cut”- </a:t>
            </a:r>
            <a:r>
              <a:rPr lang="en-US" sz="1200" b="0" i="0" u="none" strike="noStrike" kern="1200" baseline="0" dirty="0" err="1">
                <a:solidFill>
                  <a:schemeClr val="tx1"/>
                </a:solidFill>
                <a:latin typeface="+mn-lt"/>
                <a:ea typeface="+mn-ea"/>
                <a:cs typeface="+mn-cs"/>
              </a:rPr>
              <a:t>diaprio</a:t>
            </a:r>
            <a:r>
              <a:rPr lang="en-US" sz="1200" b="0" i="0" u="none" strike="noStrike" kern="1200" baseline="0" dirty="0">
                <a:solidFill>
                  <a:schemeClr val="tx1"/>
                </a:solidFill>
                <a:latin typeface="+mn-lt"/>
                <a:ea typeface="+mn-ea"/>
                <a:cs typeface="+mn-cs"/>
              </a:rPr>
              <a:t>,  dee-ap-</a:t>
            </a:r>
            <a:r>
              <a:rPr lang="en-US" sz="1200" b="0" i="0" u="none" strike="noStrike" kern="1200" baseline="0" dirty="0" err="1">
                <a:solidFill>
                  <a:schemeClr val="tx1"/>
                </a:solidFill>
                <a:latin typeface="+mn-lt"/>
                <a:ea typeface="+mn-ea"/>
                <a:cs typeface="+mn-cs"/>
              </a:rPr>
              <a:t>ree</a:t>
            </a:r>
            <a:r>
              <a:rPr lang="en-US" sz="1200" b="0" i="0" u="none" strike="noStrike" kern="1200" baseline="0" dirty="0">
                <a:solidFill>
                  <a:schemeClr val="tx1"/>
                </a:solidFill>
                <a:latin typeface="+mn-lt"/>
                <a:ea typeface="+mn-ea"/>
                <a:cs typeface="+mn-cs"/>
              </a:rPr>
              <a:t>’-o - to saw asunder, i.e. (figuratively) to exasperate:--cut (to the heart).</a:t>
            </a:r>
          </a:p>
          <a:p>
            <a:r>
              <a:rPr lang="en-US" sz="1200" b="1" i="0" u="none" strike="noStrike" kern="1200" baseline="0" dirty="0">
                <a:solidFill>
                  <a:schemeClr val="tx1"/>
                </a:solidFill>
                <a:latin typeface="+mn-lt"/>
                <a:ea typeface="+mn-ea"/>
                <a:cs typeface="+mn-cs"/>
              </a:rPr>
              <a:t>Jer. 23:29 </a:t>
            </a:r>
            <a:r>
              <a:rPr lang="en-US" sz="1200" b="0" i="0" u="none" strike="noStrike" kern="1200" baseline="0" dirty="0">
                <a:solidFill>
                  <a:schemeClr val="tx1"/>
                </a:solidFill>
                <a:latin typeface="+mn-lt"/>
                <a:ea typeface="+mn-ea"/>
                <a:cs typeface="+mn-cs"/>
              </a:rPr>
              <a:t>- Is not my word like as a fire? saith the LORD; and like a hammer that </a:t>
            </a:r>
            <a:r>
              <a:rPr lang="en-US" sz="1200" b="0" i="0" u="none" strike="noStrike" kern="1200" baseline="0" dirty="0" err="1">
                <a:solidFill>
                  <a:schemeClr val="tx1"/>
                </a:solidFill>
                <a:latin typeface="+mn-lt"/>
                <a:ea typeface="+mn-ea"/>
                <a:cs typeface="+mn-cs"/>
              </a:rPr>
              <a:t>breaketh</a:t>
            </a:r>
            <a:r>
              <a:rPr lang="en-US" sz="1200" b="0" i="0" u="none" strike="noStrike" kern="1200" baseline="0" dirty="0">
                <a:solidFill>
                  <a:schemeClr val="tx1"/>
                </a:solidFill>
                <a:latin typeface="+mn-lt"/>
                <a:ea typeface="+mn-ea"/>
                <a:cs typeface="+mn-cs"/>
              </a:rPr>
              <a:t> the rock in pieces?</a:t>
            </a:r>
          </a:p>
          <a:p>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As the prophets continued to preach their lies, their hope was that the people of Judah would forget the word of Jehovah God. </a:t>
            </a:r>
          </a:p>
          <a:p>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Jeremiah proclaimed that a test must be given that the word of God be separated from the imaginations and false teachings of men as “</a:t>
            </a:r>
            <a:r>
              <a:rPr lang="en-US" sz="1200" b="0" i="1" u="none" strike="noStrike" kern="1200" baseline="0" dirty="0">
                <a:solidFill>
                  <a:schemeClr val="tx1"/>
                </a:solidFill>
                <a:latin typeface="+mn-lt"/>
                <a:ea typeface="+mn-ea"/>
                <a:cs typeface="+mn-cs"/>
              </a:rPr>
              <a:t>straw and wheat</a:t>
            </a:r>
            <a:r>
              <a:rPr lang="en-US" sz="1200" b="0" i="0" u="none" strike="noStrike" kern="1200" baseline="0" dirty="0">
                <a:solidFill>
                  <a:schemeClr val="tx1"/>
                </a:solidFill>
                <a:latin typeface="+mn-lt"/>
                <a:ea typeface="+mn-ea"/>
                <a:cs typeface="+mn-cs"/>
              </a:rPr>
              <a:t>.” Let no man mingle his own ideas with the word of God (cf. II Cor. 1:12).</a:t>
            </a:r>
          </a:p>
          <a:p>
            <a:r>
              <a:rPr lang="en-US" sz="1200" b="1" i="0" u="none" strike="noStrike" kern="1200" baseline="0" dirty="0">
                <a:solidFill>
                  <a:schemeClr val="tx1"/>
                </a:solidFill>
                <a:latin typeface="+mn-lt"/>
                <a:ea typeface="+mn-ea"/>
                <a:cs typeface="+mn-cs"/>
              </a:rPr>
              <a:t>3. </a:t>
            </a:r>
            <a:r>
              <a:rPr lang="en-US" sz="1200" b="0" i="0" u="none" strike="noStrike" kern="1200" baseline="0" dirty="0">
                <a:solidFill>
                  <a:schemeClr val="tx1"/>
                </a:solidFill>
                <a:latin typeface="+mn-lt"/>
                <a:ea typeface="+mn-ea"/>
                <a:cs typeface="+mn-cs"/>
              </a:rPr>
              <a:t>God’s word is depicted as a “</a:t>
            </a:r>
            <a:r>
              <a:rPr lang="en-US" sz="1200" b="0" i="1" u="none" strike="noStrike" kern="1200" baseline="0" dirty="0">
                <a:solidFill>
                  <a:schemeClr val="tx1"/>
                </a:solidFill>
                <a:latin typeface="+mn-lt"/>
                <a:ea typeface="+mn-ea"/>
                <a:cs typeface="+mn-cs"/>
              </a:rPr>
              <a:t>fire</a:t>
            </a:r>
            <a:r>
              <a:rPr lang="en-US" sz="1200" b="0" i="0" u="none" strike="noStrike" kern="1200" baseline="0" dirty="0">
                <a:solidFill>
                  <a:schemeClr val="tx1"/>
                </a:solidFill>
                <a:latin typeface="+mn-lt"/>
                <a:ea typeface="+mn-ea"/>
                <a:cs typeface="+mn-cs"/>
              </a:rPr>
              <a:t>” and a “</a:t>
            </a:r>
            <a:r>
              <a:rPr lang="en-US" sz="1200" b="0" i="1" u="none" strike="noStrike" kern="1200" baseline="0" dirty="0">
                <a:solidFill>
                  <a:schemeClr val="tx1"/>
                </a:solidFill>
                <a:latin typeface="+mn-lt"/>
                <a:ea typeface="+mn-ea"/>
                <a:cs typeface="+mn-cs"/>
              </a:rPr>
              <a:t>hammer that breaks the rock in pieces</a:t>
            </a:r>
            <a:r>
              <a:rPr lang="en-US" sz="1200" b="0" i="0" u="none" strike="noStrike" kern="1200" baseline="0" dirty="0">
                <a:solidFill>
                  <a:schemeClr val="tx1"/>
                </a:solidFill>
                <a:latin typeface="+mn-lt"/>
                <a:ea typeface="+mn-ea"/>
                <a:cs typeface="+mn-cs"/>
              </a:rPr>
              <a:t>,” a fire that devours the falsehood of man’s imagination and a hammer that breaks the hard rock of man’s mind.</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3978390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the word of God is quick, and powerful, </a:t>
            </a:r>
            <a:r>
              <a:rPr lang="en-US" sz="1200" b="1" i="0" u="none" strike="noStrike" kern="1200" baseline="0" dirty="0">
                <a:solidFill>
                  <a:schemeClr val="tx1"/>
                </a:solidFill>
                <a:latin typeface="+mn-lt"/>
                <a:ea typeface="+mn-ea"/>
                <a:cs typeface="+mn-cs"/>
              </a:rPr>
              <a:t>and sharper than any </a:t>
            </a:r>
            <a:r>
              <a:rPr lang="en-US" sz="1200" b="1" i="0" u="none" strike="noStrike" kern="1200" baseline="0" dirty="0" err="1">
                <a:solidFill>
                  <a:schemeClr val="tx1"/>
                </a:solidFill>
                <a:latin typeface="+mn-lt"/>
                <a:ea typeface="+mn-ea"/>
                <a:cs typeface="+mn-cs"/>
              </a:rPr>
              <a:t>twoedged</a:t>
            </a:r>
            <a:r>
              <a:rPr lang="en-US" sz="1200" b="1" i="0" u="none" strike="noStrike" kern="1200" baseline="0" dirty="0">
                <a:solidFill>
                  <a:schemeClr val="tx1"/>
                </a:solidFill>
                <a:latin typeface="+mn-lt"/>
                <a:ea typeface="+mn-ea"/>
                <a:cs typeface="+mn-cs"/>
              </a:rPr>
              <a:t> sword</a:t>
            </a:r>
            <a:r>
              <a:rPr lang="en-US" sz="1200" b="0" i="0" u="none" strike="noStrike" kern="1200" baseline="0" dirty="0">
                <a:solidFill>
                  <a:schemeClr val="tx1"/>
                </a:solidFill>
                <a:latin typeface="+mn-lt"/>
                <a:ea typeface="+mn-ea"/>
                <a:cs typeface="+mn-cs"/>
              </a:rPr>
              <a:t>, piercing even to the dividing asunder of soul and spirit, and of the joints and marrow, and is a discerner of the thoughts and intents of the heart</a:t>
            </a:r>
            <a:endParaRPr lang="en-US" b="0" dirty="0">
              <a:latin typeface="Arial" panose="020B0604020202020204" pitchFamily="34" charset="0"/>
              <a:cs typeface="Arial" panose="020B0604020202020204" pitchFamily="34" charset="0"/>
            </a:endParaRPr>
          </a:p>
          <a:p>
            <a:r>
              <a:rPr lang="en-US" b="0" dirty="0" err="1">
                <a:latin typeface="Arial" panose="020B0604020202020204" pitchFamily="34" charset="0"/>
                <a:cs typeface="Arial" panose="020B0604020202020204" pitchFamily="34" charset="0"/>
              </a:rPr>
              <a:t>distomos</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dis'</a:t>
            </a:r>
            <a:r>
              <a:rPr lang="en-US" b="0" dirty="0">
                <a:latin typeface="Arial" panose="020B0604020202020204" pitchFamily="34" charset="0"/>
                <a:cs typeface="Arial" panose="020B0604020202020204" pitchFamily="34" charset="0"/>
              </a:rPr>
              <a:t>-tom-</a:t>
            </a:r>
            <a:r>
              <a:rPr lang="en-US" b="0" dirty="0" err="1">
                <a:latin typeface="Arial" panose="020B0604020202020204" pitchFamily="34" charset="0"/>
                <a:cs typeface="Arial" panose="020B0604020202020204" pitchFamily="34" charset="0"/>
              </a:rPr>
              <a:t>os</a:t>
            </a:r>
            <a:r>
              <a:rPr lang="en-US" b="0" dirty="0">
                <a:latin typeface="Arial" panose="020B0604020202020204" pitchFamily="34" charset="0"/>
                <a:cs typeface="Arial" panose="020B0604020202020204" pitchFamily="34" charset="0"/>
              </a:rPr>
              <a:t> -  double-edged:--with two edges, two-edged </a:t>
            </a:r>
            <a:r>
              <a:rPr lang="en-US" b="1" dirty="0">
                <a:latin typeface="Arial" panose="020B0604020202020204" pitchFamily="34" charset="0"/>
                <a:cs typeface="Arial" panose="020B0604020202020204" pitchFamily="34" charset="0"/>
              </a:rPr>
              <a:t>or two-mouthed</a:t>
            </a:r>
            <a:r>
              <a:rPr lang="en-US" b="0" dirty="0">
                <a:latin typeface="Arial" panose="020B0604020202020204" pitchFamily="34" charset="0"/>
                <a:cs typeface="Arial" panose="020B0604020202020204" pitchFamily="34" charset="0"/>
              </a:rPr>
              <a:t> (in classical usage)</a:t>
            </a:r>
          </a:p>
          <a:p>
            <a:r>
              <a:rPr lang="en-US" b="1" dirty="0">
                <a:latin typeface="Arial" panose="020B0604020202020204" pitchFamily="34" charset="0"/>
                <a:cs typeface="Arial" panose="020B0604020202020204" pitchFamily="34" charset="0"/>
              </a:rPr>
              <a:t>JFB </a:t>
            </a:r>
            <a:r>
              <a:rPr lang="en-US" b="0" dirty="0">
                <a:latin typeface="Arial" panose="020B0604020202020204" pitchFamily="34" charset="0"/>
                <a:cs typeface="Arial" panose="020B0604020202020204" pitchFamily="34" charset="0"/>
              </a:rPr>
              <a:t>- Its </a:t>
            </a:r>
            <a:r>
              <a:rPr lang="en-US" b="1" dirty="0">
                <a:latin typeface="Arial" panose="020B0604020202020204" pitchFamily="34" charset="0"/>
                <a:cs typeface="Arial" panose="020B0604020202020204" pitchFamily="34" charset="0"/>
              </a:rPr>
              <a:t>double power </a:t>
            </a:r>
            <a:r>
              <a:rPr lang="en-US" b="0" dirty="0">
                <a:latin typeface="Arial" panose="020B0604020202020204" pitchFamily="34" charset="0"/>
                <a:cs typeface="Arial" panose="020B0604020202020204" pitchFamily="34" charset="0"/>
              </a:rPr>
              <a:t>seems to be implied by its being "two-edged." "It judges all that is in the heart, for there it passes through, at once punishing [unbelievers] and searching [both believers and unbelievers]“ </a:t>
            </a:r>
          </a:p>
          <a:p>
            <a:r>
              <a:rPr lang="en-US" b="1" dirty="0">
                <a:latin typeface="Arial" panose="020B0604020202020204" pitchFamily="34" charset="0"/>
                <a:cs typeface="Arial" panose="020B0604020202020204" pitchFamily="34" charset="0"/>
              </a:rPr>
              <a:t>Psa. 149:6 </a:t>
            </a:r>
            <a:r>
              <a:rPr lang="en-US" b="0" dirty="0">
                <a:latin typeface="Arial" panose="020B0604020202020204" pitchFamily="34" charset="0"/>
                <a:cs typeface="Arial" panose="020B0604020202020204" pitchFamily="34" charset="0"/>
              </a:rPr>
              <a:t>- Let the high praises of God be in their mouth, </a:t>
            </a:r>
            <a:r>
              <a:rPr lang="en-US" b="1" dirty="0">
                <a:latin typeface="Arial" panose="020B0604020202020204" pitchFamily="34" charset="0"/>
                <a:cs typeface="Arial" panose="020B0604020202020204" pitchFamily="34" charset="0"/>
              </a:rPr>
              <a:t>and a </a:t>
            </a:r>
            <a:r>
              <a:rPr lang="en-US" b="1" dirty="0" err="1">
                <a:latin typeface="Arial" panose="020B0604020202020204" pitchFamily="34" charset="0"/>
                <a:cs typeface="Arial" panose="020B0604020202020204" pitchFamily="34" charset="0"/>
              </a:rPr>
              <a:t>twoedged</a:t>
            </a:r>
            <a:r>
              <a:rPr lang="en-US" b="1" dirty="0">
                <a:latin typeface="Arial" panose="020B0604020202020204" pitchFamily="34" charset="0"/>
                <a:cs typeface="Arial" panose="020B0604020202020204" pitchFamily="34" charset="0"/>
              </a:rPr>
              <a:t> sword in their hand</a:t>
            </a:r>
            <a:r>
              <a:rPr lang="en-US" b="0" dirty="0">
                <a:latin typeface="Arial" panose="020B0604020202020204" pitchFamily="34" charset="0"/>
                <a:cs typeface="Arial" panose="020B0604020202020204" pitchFamily="34" charset="0"/>
              </a:rPr>
              <a:t>; </a:t>
            </a:r>
          </a:p>
          <a:p>
            <a:r>
              <a:rPr lang="en-US" b="0" dirty="0">
                <a:latin typeface="Arial" panose="020B0604020202020204" pitchFamily="34" charset="0"/>
                <a:cs typeface="Arial" panose="020B0604020202020204" pitchFamily="34" charset="0"/>
              </a:rPr>
              <a:t>Prov. 5:4 - But her end is bitter as wormwood, </a:t>
            </a:r>
            <a:r>
              <a:rPr lang="en-US" b="1" dirty="0">
                <a:latin typeface="Arial" panose="020B0604020202020204" pitchFamily="34" charset="0"/>
                <a:cs typeface="Arial" panose="020B0604020202020204" pitchFamily="34" charset="0"/>
              </a:rPr>
              <a:t>sharp as a </a:t>
            </a:r>
            <a:r>
              <a:rPr lang="en-US" b="1" dirty="0" err="1">
                <a:latin typeface="Arial" panose="020B0604020202020204" pitchFamily="34" charset="0"/>
                <a:cs typeface="Arial" panose="020B0604020202020204" pitchFamily="34" charset="0"/>
              </a:rPr>
              <a:t>twoedged</a:t>
            </a:r>
            <a:r>
              <a:rPr lang="en-US" b="1" dirty="0">
                <a:latin typeface="Arial" panose="020B0604020202020204" pitchFamily="34" charset="0"/>
                <a:cs typeface="Arial" panose="020B0604020202020204" pitchFamily="34" charset="0"/>
              </a:rPr>
              <a:t> sword</a:t>
            </a:r>
            <a:r>
              <a:rPr lang="en-US" b="0"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Rev. 1:16 </a:t>
            </a:r>
            <a:r>
              <a:rPr lang="en-US" b="0" dirty="0">
                <a:latin typeface="Arial" panose="020B0604020202020204" pitchFamily="34" charset="0"/>
                <a:cs typeface="Arial" panose="020B0604020202020204" pitchFamily="34" charset="0"/>
              </a:rPr>
              <a:t>- And he had in his right hand seven stars: and </a:t>
            </a:r>
            <a:r>
              <a:rPr lang="en-US" b="1" dirty="0">
                <a:latin typeface="Arial" panose="020B0604020202020204" pitchFamily="34" charset="0"/>
                <a:cs typeface="Arial" panose="020B0604020202020204" pitchFamily="34" charset="0"/>
              </a:rPr>
              <a:t>out of his mouth went a sharp </a:t>
            </a:r>
            <a:r>
              <a:rPr lang="en-US" b="1" dirty="0" err="1">
                <a:latin typeface="Arial" panose="020B0604020202020204" pitchFamily="34" charset="0"/>
                <a:cs typeface="Arial" panose="020B0604020202020204" pitchFamily="34" charset="0"/>
              </a:rPr>
              <a:t>twoedged</a:t>
            </a:r>
            <a:r>
              <a:rPr lang="en-US" b="1" dirty="0">
                <a:latin typeface="Arial" panose="020B0604020202020204" pitchFamily="34" charset="0"/>
                <a:cs typeface="Arial" panose="020B0604020202020204" pitchFamily="34" charset="0"/>
              </a:rPr>
              <a:t> sword</a:t>
            </a:r>
            <a:r>
              <a:rPr lang="en-US" b="0" dirty="0">
                <a:latin typeface="Arial" panose="020B0604020202020204" pitchFamily="34" charset="0"/>
                <a:cs typeface="Arial" panose="020B0604020202020204" pitchFamily="34" charset="0"/>
              </a:rPr>
              <a:t>: and his countenance was as the sun shineth in his strength.</a:t>
            </a:r>
          </a:p>
          <a:p>
            <a:r>
              <a:rPr lang="en-US" b="1" dirty="0">
                <a:latin typeface="Arial" panose="020B0604020202020204" pitchFamily="34" charset="0"/>
                <a:cs typeface="Arial" panose="020B0604020202020204" pitchFamily="34" charset="0"/>
              </a:rPr>
              <a:t>Rev. 2:12 </a:t>
            </a:r>
            <a:r>
              <a:rPr lang="en-US" b="0" dirty="0">
                <a:latin typeface="Arial" panose="020B0604020202020204" pitchFamily="34" charset="0"/>
                <a:cs typeface="Arial" panose="020B0604020202020204" pitchFamily="34" charset="0"/>
              </a:rPr>
              <a:t>- And to the angel of the church in Pergamos write; These things saith he which hath the </a:t>
            </a:r>
            <a:r>
              <a:rPr lang="en-US" b="1" dirty="0">
                <a:latin typeface="Arial" panose="020B0604020202020204" pitchFamily="34" charset="0"/>
                <a:cs typeface="Arial" panose="020B0604020202020204" pitchFamily="34" charset="0"/>
              </a:rPr>
              <a:t>sharp sword with two edges</a:t>
            </a:r>
            <a:r>
              <a:rPr lang="en-US" b="0"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Rev. 2:16 </a:t>
            </a:r>
            <a:r>
              <a:rPr lang="en-US" b="0" dirty="0">
                <a:latin typeface="Arial" panose="020B0604020202020204" pitchFamily="34" charset="0"/>
                <a:cs typeface="Arial" panose="020B0604020202020204" pitchFamily="34" charset="0"/>
              </a:rPr>
              <a:t>- Repent; or else I will come unto thee quickly, and will fight against them with </a:t>
            </a:r>
            <a:r>
              <a:rPr lang="en-US" b="1" dirty="0">
                <a:latin typeface="Arial" panose="020B0604020202020204" pitchFamily="34" charset="0"/>
                <a:cs typeface="Arial" panose="020B0604020202020204" pitchFamily="34" charset="0"/>
              </a:rPr>
              <a:t>the sword of my mouth</a:t>
            </a:r>
            <a:r>
              <a:rPr lang="en-US" b="0"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Rev. 19:15 </a:t>
            </a:r>
            <a:r>
              <a:rPr lang="en-US" b="0" dirty="0">
                <a:latin typeface="Arial" panose="020B0604020202020204" pitchFamily="34" charset="0"/>
                <a:cs typeface="Arial" panose="020B0604020202020204" pitchFamily="34" charset="0"/>
              </a:rPr>
              <a:t>- And out of </a:t>
            </a:r>
            <a:r>
              <a:rPr lang="en-US" b="1" dirty="0">
                <a:latin typeface="Arial" panose="020B0604020202020204" pitchFamily="34" charset="0"/>
                <a:cs typeface="Arial" panose="020B0604020202020204" pitchFamily="34" charset="0"/>
              </a:rPr>
              <a:t>his mouth </a:t>
            </a:r>
            <a:r>
              <a:rPr lang="en-US" b="1" dirty="0" err="1">
                <a:latin typeface="Arial" panose="020B0604020202020204" pitchFamily="34" charset="0"/>
                <a:cs typeface="Arial" panose="020B0604020202020204" pitchFamily="34" charset="0"/>
              </a:rPr>
              <a:t>goeth</a:t>
            </a:r>
            <a:r>
              <a:rPr lang="en-US" b="1" dirty="0">
                <a:latin typeface="Arial" panose="020B0604020202020204" pitchFamily="34" charset="0"/>
                <a:cs typeface="Arial" panose="020B0604020202020204" pitchFamily="34" charset="0"/>
              </a:rPr>
              <a:t> a sharp sword,</a:t>
            </a:r>
            <a:r>
              <a:rPr lang="en-US" b="0" dirty="0">
                <a:latin typeface="Arial" panose="020B0604020202020204" pitchFamily="34" charset="0"/>
                <a:cs typeface="Arial" panose="020B0604020202020204" pitchFamily="34" charset="0"/>
              </a:rPr>
              <a:t> that with it he should smite the nations: and he shall rule them with a rod of iron: and he </a:t>
            </a:r>
            <a:r>
              <a:rPr lang="en-US" b="0" dirty="0" err="1">
                <a:latin typeface="Arial" panose="020B0604020202020204" pitchFamily="34" charset="0"/>
                <a:cs typeface="Arial" panose="020B0604020202020204" pitchFamily="34" charset="0"/>
              </a:rPr>
              <a:t>treadeth</a:t>
            </a:r>
            <a:r>
              <a:rPr lang="en-US" b="0" dirty="0">
                <a:latin typeface="Arial" panose="020B0604020202020204" pitchFamily="34" charset="0"/>
                <a:cs typeface="Arial" panose="020B0604020202020204" pitchFamily="34" charset="0"/>
              </a:rPr>
              <a:t> the winepress of the fierceness and wrath of Almighty God. </a:t>
            </a: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401310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the word of God is quick, and powerful, and sharper than any </a:t>
            </a:r>
            <a:r>
              <a:rPr lang="en-US" sz="1200" b="0" i="0" u="none" strike="noStrike" kern="1200" baseline="0" dirty="0" err="1">
                <a:solidFill>
                  <a:schemeClr val="tx1"/>
                </a:solidFill>
                <a:latin typeface="+mn-lt"/>
                <a:ea typeface="+mn-ea"/>
                <a:cs typeface="+mn-cs"/>
              </a:rPr>
              <a:t>twoedged</a:t>
            </a:r>
            <a:r>
              <a:rPr lang="en-US" sz="1200" b="0" i="0" u="none" strike="noStrike" kern="1200" baseline="0" dirty="0">
                <a:solidFill>
                  <a:schemeClr val="tx1"/>
                </a:solidFill>
                <a:latin typeface="+mn-lt"/>
                <a:ea typeface="+mn-ea"/>
                <a:cs typeface="+mn-cs"/>
              </a:rPr>
              <a:t> sword, </a:t>
            </a:r>
            <a:r>
              <a:rPr lang="en-US" sz="1200" b="1" i="0" u="none" strike="noStrike" kern="1200" baseline="0" dirty="0">
                <a:solidFill>
                  <a:schemeClr val="tx1"/>
                </a:solidFill>
                <a:latin typeface="+mn-lt"/>
                <a:ea typeface="+mn-ea"/>
                <a:cs typeface="+mn-cs"/>
              </a:rPr>
              <a:t>piercing even to the dividing asunder of soul and spirit, and of the joints and marrow</a:t>
            </a:r>
            <a:r>
              <a:rPr lang="en-US" sz="1200" b="0" i="0" u="none" strike="noStrike" kern="1200" baseline="0" dirty="0">
                <a:solidFill>
                  <a:schemeClr val="tx1"/>
                </a:solidFill>
                <a:latin typeface="+mn-lt"/>
                <a:ea typeface="+mn-ea"/>
                <a:cs typeface="+mn-cs"/>
              </a:rPr>
              <a:t>, and is a discerner of the thoughts and intents of the heart</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Cor. 4:5 </a:t>
            </a:r>
            <a:r>
              <a:rPr lang="en-US" b="0" dirty="0">
                <a:latin typeface="Arial" panose="020B0604020202020204" pitchFamily="34" charset="0"/>
                <a:cs typeface="Arial" panose="020B0604020202020204" pitchFamily="34" charset="0"/>
              </a:rPr>
              <a:t>- Therefore judge nothing before the time, until the Lord come, </a:t>
            </a:r>
            <a:r>
              <a:rPr lang="en-US" b="1" i="1" dirty="0">
                <a:latin typeface="Arial" panose="020B0604020202020204" pitchFamily="34" charset="0"/>
                <a:cs typeface="Arial" panose="020B0604020202020204" pitchFamily="34" charset="0"/>
              </a:rPr>
              <a:t>who both will bring to light the hidden things of darkness, and will make manifest the counsels of the hearts: </a:t>
            </a:r>
            <a:r>
              <a:rPr lang="en-US" b="0" i="1" dirty="0">
                <a:latin typeface="Arial" panose="020B0604020202020204" pitchFamily="34" charset="0"/>
                <a:cs typeface="Arial" panose="020B0604020202020204" pitchFamily="34" charset="0"/>
              </a:rPr>
              <a:t>and then shall every man have praise of God</a:t>
            </a:r>
            <a:r>
              <a:rPr lang="en-US" b="0"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Eph. 4:21-24 </a:t>
            </a:r>
            <a:r>
              <a:rPr lang="en-US" b="0" dirty="0">
                <a:latin typeface="Arial" panose="020B0604020202020204" pitchFamily="34" charset="0"/>
                <a:cs typeface="Arial" panose="020B0604020202020204" pitchFamily="34" charset="0"/>
              </a:rPr>
              <a:t>- If so be that ye have heard him, and have been taught by him, as the truth is in Jesus: 22 That ye put off concerning the former conversation the old man, which is corrupt according to the deceitful lusts; 23 And be renewed in the spirit of your mind; 24 And that ye put on the new man, which after God is created in righteousness and true holiness.</a:t>
            </a:r>
          </a:p>
          <a:p>
            <a:r>
              <a:rPr lang="en-US" b="1" dirty="0">
                <a:latin typeface="Arial" panose="020B0604020202020204" pitchFamily="34" charset="0"/>
                <a:cs typeface="Arial" panose="020B0604020202020204" pitchFamily="34" charset="0"/>
              </a:rPr>
              <a:t>Col. 3:8-10 </a:t>
            </a:r>
            <a:r>
              <a:rPr lang="en-US" b="0" dirty="0">
                <a:latin typeface="Arial" panose="020B0604020202020204" pitchFamily="34" charset="0"/>
                <a:cs typeface="Arial" panose="020B0604020202020204" pitchFamily="34" charset="0"/>
              </a:rPr>
              <a:t>- But now ye also put off all these; anger, wrath, malice, blasphemy, filthy communication out of your mouth. 9 Lie not one to another, seeing that ye have put off the old man with his deeds; 10 And have put on the new man, which is renewed in knowledge after the image of him that created him:</a:t>
            </a:r>
          </a:p>
          <a:p>
            <a:r>
              <a:rPr lang="en-US" b="1" dirty="0">
                <a:latin typeface="Arial" panose="020B0604020202020204" pitchFamily="34" charset="0"/>
                <a:cs typeface="Arial" panose="020B0604020202020204" pitchFamily="34" charset="0"/>
              </a:rPr>
              <a:t>Heb. 3:8 </a:t>
            </a:r>
            <a:r>
              <a:rPr lang="en-US" b="0" dirty="0">
                <a:latin typeface="Arial" panose="020B0604020202020204" pitchFamily="34" charset="0"/>
                <a:cs typeface="Arial" panose="020B0604020202020204" pitchFamily="34" charset="0"/>
              </a:rPr>
              <a:t>- Harden not your hearts, as in the provocation (rebellion), in the day of temptation in the wilderness:  </a:t>
            </a:r>
            <a:r>
              <a:rPr lang="en-US" b="1" dirty="0">
                <a:latin typeface="Arial" panose="020B0604020202020204" pitchFamily="34" charset="0"/>
                <a:cs typeface="Arial" panose="020B0604020202020204" pitchFamily="34" charset="0"/>
              </a:rPr>
              <a:t>12</a:t>
            </a:r>
            <a:r>
              <a:rPr lang="en-US" b="0" dirty="0">
                <a:latin typeface="Arial" panose="020B0604020202020204" pitchFamily="34" charset="0"/>
                <a:cs typeface="Arial" panose="020B0604020202020204" pitchFamily="34" charset="0"/>
              </a:rPr>
              <a:t> Take heed, brethren, lest there be in any of you an evil heart of unbelief, in departing from the living God15 While it is said, To day if ye will hear his voice, harden not your hearts, as in the provocation.</a:t>
            </a:r>
          </a:p>
          <a:p>
            <a:r>
              <a:rPr lang="en-US" b="1" dirty="0">
                <a:latin typeface="Arial" panose="020B0604020202020204" pitchFamily="34" charset="0"/>
                <a:cs typeface="Arial" panose="020B0604020202020204" pitchFamily="34" charset="0"/>
              </a:rPr>
              <a:t>Heb. 4:7 </a:t>
            </a:r>
            <a:r>
              <a:rPr lang="en-US" b="0" dirty="0">
                <a:latin typeface="Arial" panose="020B0604020202020204" pitchFamily="34" charset="0"/>
                <a:cs typeface="Arial" panose="020B0604020202020204" pitchFamily="34" charset="0"/>
              </a:rPr>
              <a:t>- Again, he </a:t>
            </a:r>
            <a:r>
              <a:rPr lang="en-US" b="0" dirty="0" err="1">
                <a:latin typeface="Arial" panose="020B0604020202020204" pitchFamily="34" charset="0"/>
                <a:cs typeface="Arial" panose="020B0604020202020204" pitchFamily="34" charset="0"/>
              </a:rPr>
              <a:t>limiteth</a:t>
            </a:r>
            <a:r>
              <a:rPr lang="en-US" b="0" dirty="0">
                <a:latin typeface="Arial" panose="020B0604020202020204" pitchFamily="34" charset="0"/>
                <a:cs typeface="Arial" panose="020B0604020202020204" pitchFamily="34" charset="0"/>
              </a:rPr>
              <a:t> a certain day, saying in David, To day, after so long a time; as it is said, To day if ye will hear his voice, harden not your hearts.</a:t>
            </a:r>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1012648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2" y="1415688"/>
            <a:ext cx="8229600" cy="2895600"/>
          </a:xfrm>
        </p:spPr>
        <p:txBody>
          <a:bodyPr/>
          <a:lstStyle/>
          <a:p>
            <a:r>
              <a:rPr lang="en-US" b="1" dirty="0">
                <a:latin typeface="Candara" panose="020E0502030303020204" pitchFamily="34" charset="0"/>
              </a:rPr>
              <a:t>The Word of God</a:t>
            </a:r>
          </a:p>
        </p:txBody>
      </p:sp>
      <p:sp>
        <p:nvSpPr>
          <p:cNvPr id="4" name="Subtitle 3"/>
          <p:cNvSpPr>
            <a:spLocks noGrp="1"/>
          </p:cNvSpPr>
          <p:nvPr>
            <p:ph type="subTitle" idx="1"/>
          </p:nvPr>
        </p:nvSpPr>
        <p:spPr>
          <a:xfrm>
            <a:off x="1293811" y="4336688"/>
            <a:ext cx="7772401" cy="1219200"/>
          </a:xfrm>
        </p:spPr>
        <p:txBody>
          <a:bodyPr>
            <a:normAutofit/>
          </a:bodyPr>
          <a:lstStyle/>
          <a:p>
            <a:r>
              <a:rPr lang="it-IT" sz="2400" b="1" dirty="0">
                <a:latin typeface="Candara" panose="020E0502030303020204" pitchFamily="34" charset="0"/>
              </a:rPr>
              <a:t>Hebrews 4:12 </a:t>
            </a:r>
          </a:p>
        </p:txBody>
      </p:sp>
      <p:pic>
        <p:nvPicPr>
          <p:cNvPr id="5" name="Picture 2" descr="http://www.kingjamesbibleonline.org/images/king-james-bible.png">
            <a:extLst>
              <a:ext uri="{FF2B5EF4-FFF2-40B4-BE49-F238E27FC236}">
                <a16:creationId xmlns:a16="http://schemas.microsoft.com/office/drawing/2014/main" id="{F8F49170-BD5D-4D2F-AABD-B3A272853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412" y="3606800"/>
            <a:ext cx="3275369" cy="145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12" presetClass="entr" presetSubtype="1"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125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5" dur="1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7C77-3313-4EBD-A541-4E3B70B8E640}"/>
              </a:ext>
            </a:extLst>
          </p:cNvPr>
          <p:cNvSpPr>
            <a:spLocks noGrp="1"/>
          </p:cNvSpPr>
          <p:nvPr>
            <p:ph type="title"/>
          </p:nvPr>
        </p:nvSpPr>
        <p:spPr>
          <a:xfrm>
            <a:off x="1522413" y="228599"/>
            <a:ext cx="10438295" cy="1458221"/>
          </a:xfrm>
        </p:spPr>
        <p:txBody>
          <a:bodyPr>
            <a:noAutofit/>
          </a:bodyPr>
          <a:lstStyle/>
          <a:p>
            <a:r>
              <a:rPr lang="en-US" sz="4000" b="1" i="1" dirty="0">
                <a:latin typeface="Candara" panose="020E0502030303020204" pitchFamily="34" charset="0"/>
                <a:cs typeface="Arial" panose="020B0604020202020204" pitchFamily="34" charset="0"/>
              </a:rPr>
              <a:t>“</a:t>
            </a:r>
            <a:r>
              <a:rPr lang="en-US" sz="4000" b="1" i="1" dirty="0">
                <a:latin typeface="Candara" panose="020E0502030303020204" pitchFamily="34" charset="0"/>
              </a:rPr>
              <a:t>a discerner of the thoughts and intents of the heart”</a:t>
            </a:r>
            <a:endParaRPr lang="en-US" sz="4000" dirty="0">
              <a:latin typeface="Candara" panose="020E0502030303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D51DC1-A98C-43C9-A130-193FA1AE098E}"/>
              </a:ext>
            </a:extLst>
          </p:cNvPr>
          <p:cNvSpPr>
            <a:spLocks noGrp="1"/>
          </p:cNvSpPr>
          <p:nvPr>
            <p:ph idx="1"/>
          </p:nvPr>
        </p:nvSpPr>
        <p:spPr>
          <a:xfrm>
            <a:off x="1533564" y="1845109"/>
            <a:ext cx="10438295" cy="4726679"/>
          </a:xfrm>
        </p:spPr>
        <p:txBody>
          <a:bodyPr>
            <a:normAutofit fontScale="92500" lnSpcReduction="10000"/>
          </a:bodyPr>
          <a:lstStyle/>
          <a:p>
            <a:pPr marL="0" indent="0">
              <a:buNone/>
            </a:pPr>
            <a:r>
              <a:rPr lang="en-US" sz="3600" b="1" dirty="0">
                <a:latin typeface="Candara" panose="020E0502030303020204" pitchFamily="34" charset="0"/>
                <a:cs typeface="Arial" panose="020B0604020202020204" pitchFamily="34" charset="0"/>
              </a:rPr>
              <a:t>The Word Reveals The Inconsistencies Within Us </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Our true motives are revealed whether good or bad</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God knows our hearts, whereas man does not </a:t>
            </a:r>
          </a:p>
          <a:p>
            <a:pPr lvl="1">
              <a:buFont typeface="Wingdings" panose="05000000000000000000" pitchFamily="2" charset="2"/>
              <a:buChar char="§"/>
            </a:pPr>
            <a:r>
              <a:rPr lang="en-US" sz="2800" dirty="0">
                <a:latin typeface="Candara" panose="020E0502030303020204" pitchFamily="34" charset="0"/>
                <a:cs typeface="Arial" panose="020B0604020202020204" pitchFamily="34" charset="0"/>
              </a:rPr>
              <a:t>Jeremiah 23:23-24</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This Word is like a surgeon’s scalpel and exposes the most delicate nerves of the human heart</a:t>
            </a:r>
          </a:p>
          <a:p>
            <a:pPr>
              <a:buFont typeface="Wingdings" panose="05000000000000000000" pitchFamily="2" charset="2"/>
              <a:buChar char="§"/>
            </a:pPr>
            <a:r>
              <a:rPr lang="en-US" sz="3000" b="1" i="1" dirty="0">
                <a:latin typeface="Candara" panose="020E0502030303020204" pitchFamily="34" charset="0"/>
                <a:cs typeface="Arial" panose="020B0604020202020204" pitchFamily="34" charset="0"/>
              </a:rPr>
              <a:t>“All the recesses of the body and soul-including the thoughts and attitudes-face the sharp edge of God’s dividing sword. Whereas man’s thoughts remind hidden from his neighbor's probing eye, God’s word uncovers them” </a:t>
            </a:r>
            <a:r>
              <a:rPr lang="en-US" sz="3000" i="1" dirty="0">
                <a:latin typeface="Candara" panose="020E0502030303020204" pitchFamily="34" charset="0"/>
                <a:cs typeface="Arial" panose="020B0604020202020204" pitchFamily="34" charset="0"/>
              </a:rPr>
              <a:t>- Simon J. </a:t>
            </a:r>
            <a:r>
              <a:rPr lang="en-US" sz="3000" i="1" dirty="0" err="1">
                <a:latin typeface="Candara" panose="020E0502030303020204" pitchFamily="34" charset="0"/>
                <a:cs typeface="Arial" panose="020B0604020202020204" pitchFamily="34" charset="0"/>
              </a:rPr>
              <a:t>Kistemaker</a:t>
            </a:r>
            <a:endParaRPr lang="en-US" sz="3000" i="1" dirty="0">
              <a:latin typeface="Candara" panose="020E0502030303020204" pitchFamily="34" charset="0"/>
              <a:cs typeface="Arial" panose="020B0604020202020204" pitchFamily="34" charset="0"/>
            </a:endParaRPr>
          </a:p>
          <a:p>
            <a:pPr lvl="1">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
        <p:nvSpPr>
          <p:cNvPr id="5" name="Arrow: Bent 4">
            <a:extLst>
              <a:ext uri="{FF2B5EF4-FFF2-40B4-BE49-F238E27FC236}">
                <a16:creationId xmlns:a16="http://schemas.microsoft.com/office/drawing/2014/main" id="{F4C111D9-24C7-4571-BD7B-24F4FD8E7629}"/>
              </a:ext>
            </a:extLst>
          </p:cNvPr>
          <p:cNvSpPr/>
          <p:nvPr/>
        </p:nvSpPr>
        <p:spPr>
          <a:xfrm>
            <a:off x="537192" y="818322"/>
            <a:ext cx="707886" cy="609600"/>
          </a:xfrm>
          <a:prstGeom prst="bentArrow">
            <a:avLst>
              <a:gd name="adj1" fmla="val 25000"/>
              <a:gd name="adj2" fmla="val 20102"/>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6D83E33C-BDEE-47EB-B016-E7C50FB3B428}"/>
              </a:ext>
            </a:extLst>
          </p:cNvPr>
          <p:cNvSpPr/>
          <p:nvPr/>
        </p:nvSpPr>
        <p:spPr>
          <a:xfrm rot="16200000">
            <a:off x="-1750501" y="3585928"/>
            <a:ext cx="4726679" cy="769441"/>
          </a:xfrm>
          <a:prstGeom prst="rect">
            <a:avLst/>
          </a:prstGeom>
          <a:noFill/>
        </p:spPr>
        <p:txBody>
          <a:bodyPr wrap="none" lIns="91440" tIns="45720" rIns="91440" bIns="45720">
            <a:spAutoFit/>
          </a:bodyPr>
          <a:lstStyle/>
          <a:p>
            <a:pPr algn="ctr"/>
            <a:r>
              <a:rPr lang="en-US"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Word of God is</a:t>
            </a:r>
          </a:p>
        </p:txBody>
      </p:sp>
      <p:sp>
        <p:nvSpPr>
          <p:cNvPr id="4" name="Slide Number Placeholder 3">
            <a:extLst>
              <a:ext uri="{FF2B5EF4-FFF2-40B4-BE49-F238E27FC236}">
                <a16:creationId xmlns:a16="http://schemas.microsoft.com/office/drawing/2014/main" id="{40827A80-AEDE-477F-9594-1FEE1744B652}"/>
              </a:ext>
            </a:extLst>
          </p:cNvPr>
          <p:cNvSpPr>
            <a:spLocks noGrp="1"/>
          </p:cNvSpPr>
          <p:nvPr>
            <p:ph type="sldNum" sz="quarter" idx="12"/>
          </p:nvPr>
        </p:nvSpPr>
        <p:spPr/>
        <p:txBody>
          <a:bodyPr/>
          <a:lstStyle/>
          <a:p>
            <a:fld id="{2A013F82-EE5E-44EE-A61D-E31C6657F26F}" type="slidenum">
              <a:rPr lang="en-US" smtClean="0"/>
              <a:t>10</a:t>
            </a:fld>
            <a:endParaRPr lang="en-US"/>
          </a:p>
        </p:txBody>
      </p:sp>
    </p:spTree>
    <p:extLst>
      <p:ext uri="{BB962C8B-B14F-4D97-AF65-F5344CB8AC3E}">
        <p14:creationId xmlns:p14="http://schemas.microsoft.com/office/powerpoint/2010/main" val="2200556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25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3" y="381000"/>
            <a:ext cx="10058402" cy="1219200"/>
          </a:xfrm>
        </p:spPr>
        <p:txBody>
          <a:bodyPr>
            <a:normAutofit/>
          </a:bodyPr>
          <a:lstStyle/>
          <a:p>
            <a:r>
              <a:rPr lang="en-US" sz="4800" b="1">
                <a:latin typeface="Candara" panose="020E0502030303020204" pitchFamily="34" charset="0"/>
              </a:rPr>
              <a:t>Hebrews 4:13</a:t>
            </a:r>
            <a:endParaRPr lang="en-US" sz="4800" b="1" dirty="0">
              <a:latin typeface="Candara" panose="020E0502030303020204" pitchFamily="34" charset="0"/>
            </a:endParaRPr>
          </a:p>
        </p:txBody>
      </p:sp>
      <p:sp>
        <p:nvSpPr>
          <p:cNvPr id="14" name="Content Placeholder 13"/>
          <p:cNvSpPr>
            <a:spLocks noGrp="1"/>
          </p:cNvSpPr>
          <p:nvPr>
            <p:ph idx="1"/>
          </p:nvPr>
        </p:nvSpPr>
        <p:spPr>
          <a:xfrm>
            <a:off x="608013" y="1625600"/>
            <a:ext cx="10972799" cy="4648201"/>
          </a:xfrm>
        </p:spPr>
        <p:txBody>
          <a:bodyPr>
            <a:normAutofit/>
          </a:bodyPr>
          <a:lstStyle/>
          <a:p>
            <a:pPr marL="0" indent="0">
              <a:buNone/>
            </a:pPr>
            <a:r>
              <a:rPr lang="en-US" sz="3800" dirty="0"/>
              <a:t> </a:t>
            </a:r>
            <a:r>
              <a:rPr lang="en-US" sz="3800" b="1" i="1" dirty="0">
                <a:latin typeface="Candara" panose="020E0502030303020204" pitchFamily="34" charset="0"/>
              </a:rPr>
              <a:t>“Neither is there any creature that is not manifest in his sight: but all things are naked and opened unto the eyes of him with whom we have to do”</a:t>
            </a:r>
          </a:p>
        </p:txBody>
      </p:sp>
      <p:sp>
        <p:nvSpPr>
          <p:cNvPr id="2" name="Slide Number Placeholder 1">
            <a:extLst>
              <a:ext uri="{FF2B5EF4-FFF2-40B4-BE49-F238E27FC236}">
                <a16:creationId xmlns:a16="http://schemas.microsoft.com/office/drawing/2014/main" id="{8232A527-4B47-450B-83FC-62F375A1A216}"/>
              </a:ext>
            </a:extLst>
          </p:cNvPr>
          <p:cNvSpPr>
            <a:spLocks noGrp="1"/>
          </p:cNvSpPr>
          <p:nvPr>
            <p:ph type="sldNum" sz="quarter" idx="12"/>
          </p:nvPr>
        </p:nvSpPr>
        <p:spPr/>
        <p:txBody>
          <a:bodyPr/>
          <a:lstStyle/>
          <a:p>
            <a:fld id="{2A013F82-EE5E-44EE-A61D-E31C6657F26F}" type="slidenum">
              <a:rPr lang="en-US" smtClean="0"/>
              <a:t>11</a:t>
            </a:fld>
            <a:endParaRPr lang="en-US"/>
          </a:p>
        </p:txBody>
      </p:sp>
    </p:spTree>
    <p:extLst>
      <p:ext uri="{BB962C8B-B14F-4D97-AF65-F5344CB8AC3E}">
        <p14:creationId xmlns:p14="http://schemas.microsoft.com/office/powerpoint/2010/main" val="92271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1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3" y="381000"/>
            <a:ext cx="10058402" cy="1219200"/>
          </a:xfrm>
        </p:spPr>
        <p:txBody>
          <a:bodyPr>
            <a:normAutofit/>
          </a:bodyPr>
          <a:lstStyle/>
          <a:p>
            <a:r>
              <a:rPr lang="en-US" sz="4800" b="1" dirty="0">
                <a:latin typeface="Candara" panose="020E0502030303020204" pitchFamily="34" charset="0"/>
              </a:rPr>
              <a:t>Psalms 139:1-3 - NKJV</a:t>
            </a:r>
          </a:p>
        </p:txBody>
      </p:sp>
      <p:sp>
        <p:nvSpPr>
          <p:cNvPr id="14" name="Content Placeholder 13"/>
          <p:cNvSpPr>
            <a:spLocks noGrp="1"/>
          </p:cNvSpPr>
          <p:nvPr>
            <p:ph idx="1"/>
          </p:nvPr>
        </p:nvSpPr>
        <p:spPr>
          <a:xfrm>
            <a:off x="608013" y="1625601"/>
            <a:ext cx="10820399" cy="2870200"/>
          </a:xfrm>
        </p:spPr>
        <p:txBody>
          <a:bodyPr/>
          <a:lstStyle/>
          <a:p>
            <a:pPr marL="0" indent="0">
              <a:buNone/>
            </a:pPr>
            <a:r>
              <a:rPr lang="en-US" sz="2800" dirty="0"/>
              <a:t> </a:t>
            </a:r>
            <a:r>
              <a:rPr lang="en-US" sz="3900" b="1" i="1" dirty="0">
                <a:latin typeface="Candara" panose="020E0502030303020204" pitchFamily="34" charset="0"/>
              </a:rPr>
              <a:t>“</a:t>
            </a:r>
            <a:r>
              <a:rPr lang="en-US" sz="3900" b="1" i="1" dirty="0">
                <a:solidFill>
                  <a:schemeClr val="bg2">
                    <a:lumMod val="20000"/>
                    <a:lumOff val="80000"/>
                  </a:schemeClr>
                </a:solidFill>
                <a:latin typeface="Candara" panose="020E0502030303020204" pitchFamily="34" charset="0"/>
              </a:rPr>
              <a:t>1</a:t>
            </a:r>
            <a:r>
              <a:rPr lang="en-US" sz="3900" b="1" i="1" dirty="0">
                <a:latin typeface="Candara" panose="020E0502030303020204" pitchFamily="34" charset="0"/>
              </a:rPr>
              <a:t> O LORD, You have searched me and known me. </a:t>
            </a:r>
            <a:r>
              <a:rPr lang="en-US" sz="3900" b="1" i="1" dirty="0">
                <a:solidFill>
                  <a:schemeClr val="bg2">
                    <a:lumMod val="20000"/>
                    <a:lumOff val="80000"/>
                  </a:schemeClr>
                </a:solidFill>
                <a:latin typeface="Candara" panose="020E0502030303020204" pitchFamily="34" charset="0"/>
              </a:rPr>
              <a:t>2</a:t>
            </a:r>
            <a:r>
              <a:rPr lang="en-US" sz="3900" b="1" i="1" dirty="0">
                <a:latin typeface="Candara" panose="020E0502030303020204" pitchFamily="34" charset="0"/>
              </a:rPr>
              <a:t> You know my sitting down and my rising up; You understand my thought afar off. </a:t>
            </a:r>
            <a:r>
              <a:rPr lang="en-US" sz="3900" b="1" i="1" dirty="0">
                <a:solidFill>
                  <a:schemeClr val="bg2">
                    <a:lumMod val="20000"/>
                    <a:lumOff val="80000"/>
                  </a:schemeClr>
                </a:solidFill>
                <a:latin typeface="Candara" panose="020E0502030303020204" pitchFamily="34" charset="0"/>
              </a:rPr>
              <a:t>3</a:t>
            </a:r>
            <a:r>
              <a:rPr lang="en-US" sz="3900" b="1" i="1" dirty="0">
                <a:latin typeface="Candara" panose="020E0502030303020204" pitchFamily="34" charset="0"/>
              </a:rPr>
              <a:t> You comprehend my path and my lying down, And are acquainted with all my ways”</a:t>
            </a:r>
          </a:p>
        </p:txBody>
      </p:sp>
      <p:sp>
        <p:nvSpPr>
          <p:cNvPr id="2" name="Slide Number Placeholder 1">
            <a:extLst>
              <a:ext uri="{FF2B5EF4-FFF2-40B4-BE49-F238E27FC236}">
                <a16:creationId xmlns:a16="http://schemas.microsoft.com/office/drawing/2014/main" id="{681EEAA9-AA93-4011-94EF-A5B74FF32B33}"/>
              </a:ext>
            </a:extLst>
          </p:cNvPr>
          <p:cNvSpPr>
            <a:spLocks noGrp="1"/>
          </p:cNvSpPr>
          <p:nvPr>
            <p:ph type="sldNum" sz="quarter" idx="12"/>
          </p:nvPr>
        </p:nvSpPr>
        <p:spPr/>
        <p:txBody>
          <a:bodyPr/>
          <a:lstStyle/>
          <a:p>
            <a:fld id="{2A013F82-EE5E-44EE-A61D-E31C6657F26F}" type="slidenum">
              <a:rPr lang="en-US" smtClean="0"/>
              <a:t>12</a:t>
            </a:fld>
            <a:endParaRPr lang="en-US"/>
          </a:p>
        </p:txBody>
      </p:sp>
    </p:spTree>
    <p:extLst>
      <p:ext uri="{BB962C8B-B14F-4D97-AF65-F5344CB8AC3E}">
        <p14:creationId xmlns:p14="http://schemas.microsoft.com/office/powerpoint/2010/main" val="1733407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3" y="381000"/>
            <a:ext cx="10058402" cy="1219200"/>
          </a:xfrm>
        </p:spPr>
        <p:txBody>
          <a:bodyPr>
            <a:normAutofit/>
          </a:bodyPr>
          <a:lstStyle/>
          <a:p>
            <a:r>
              <a:rPr lang="en-US" sz="4800" b="1" dirty="0">
                <a:latin typeface="Candara" panose="020E0502030303020204" pitchFamily="34" charset="0"/>
              </a:rPr>
              <a:t>John 12:47-48</a:t>
            </a:r>
          </a:p>
        </p:txBody>
      </p:sp>
      <p:sp>
        <p:nvSpPr>
          <p:cNvPr id="14" name="Content Placeholder 13"/>
          <p:cNvSpPr>
            <a:spLocks noGrp="1"/>
          </p:cNvSpPr>
          <p:nvPr>
            <p:ph idx="1"/>
          </p:nvPr>
        </p:nvSpPr>
        <p:spPr>
          <a:xfrm>
            <a:off x="608013" y="1625600"/>
            <a:ext cx="10972799" cy="4648201"/>
          </a:xfrm>
        </p:spPr>
        <p:txBody>
          <a:bodyPr/>
          <a:lstStyle/>
          <a:p>
            <a:pPr marL="0" indent="0">
              <a:buNone/>
            </a:pPr>
            <a:r>
              <a:rPr lang="en-US" sz="2800" dirty="0"/>
              <a:t> </a:t>
            </a:r>
            <a:r>
              <a:rPr lang="en-US" sz="3800" b="1" i="1" dirty="0">
                <a:latin typeface="Candara" panose="020E0502030303020204" pitchFamily="34" charset="0"/>
              </a:rPr>
              <a:t>“</a:t>
            </a:r>
            <a:r>
              <a:rPr lang="en-US" sz="3800" b="1" i="1" dirty="0">
                <a:solidFill>
                  <a:schemeClr val="bg2">
                    <a:lumMod val="20000"/>
                    <a:lumOff val="80000"/>
                  </a:schemeClr>
                </a:solidFill>
                <a:latin typeface="Candara" panose="020E0502030303020204" pitchFamily="34" charset="0"/>
              </a:rPr>
              <a:t>47 </a:t>
            </a:r>
            <a:r>
              <a:rPr lang="en-US" sz="3800" b="1" i="1" dirty="0">
                <a:latin typeface="Candara" panose="020E0502030303020204" pitchFamily="34" charset="0"/>
              </a:rPr>
              <a:t>And if any man hear my words, and believe not, I judge him not: for I came not to judge the world, but to save the world. </a:t>
            </a:r>
            <a:r>
              <a:rPr lang="en-US" sz="3800" b="1" i="1" dirty="0">
                <a:solidFill>
                  <a:schemeClr val="bg2">
                    <a:lumMod val="20000"/>
                    <a:lumOff val="80000"/>
                  </a:schemeClr>
                </a:solidFill>
                <a:latin typeface="Candara" panose="020E0502030303020204" pitchFamily="34" charset="0"/>
              </a:rPr>
              <a:t>48</a:t>
            </a:r>
            <a:r>
              <a:rPr lang="en-US" sz="3800" b="1" i="1" dirty="0">
                <a:latin typeface="Candara" panose="020E0502030303020204" pitchFamily="34" charset="0"/>
              </a:rPr>
              <a:t> He that </a:t>
            </a:r>
            <a:r>
              <a:rPr lang="en-US" sz="3800" b="1" i="1" dirty="0" err="1">
                <a:latin typeface="Candara" panose="020E0502030303020204" pitchFamily="34" charset="0"/>
              </a:rPr>
              <a:t>rejecteth</a:t>
            </a:r>
            <a:r>
              <a:rPr lang="en-US" sz="3800" b="1" i="1" dirty="0">
                <a:latin typeface="Candara" panose="020E0502030303020204" pitchFamily="34" charset="0"/>
              </a:rPr>
              <a:t> me, and </a:t>
            </a:r>
            <a:r>
              <a:rPr lang="en-US" sz="3800" b="1" i="1" dirty="0" err="1">
                <a:latin typeface="Candara" panose="020E0502030303020204" pitchFamily="34" charset="0"/>
              </a:rPr>
              <a:t>receiveth</a:t>
            </a:r>
            <a:r>
              <a:rPr lang="en-US" sz="3800" b="1" i="1" dirty="0">
                <a:latin typeface="Candara" panose="020E0502030303020204" pitchFamily="34" charset="0"/>
              </a:rPr>
              <a:t> not my words, hath one that </a:t>
            </a:r>
            <a:r>
              <a:rPr lang="en-US" sz="3800" b="1" i="1" dirty="0" err="1">
                <a:latin typeface="Candara" panose="020E0502030303020204" pitchFamily="34" charset="0"/>
              </a:rPr>
              <a:t>judgeth</a:t>
            </a:r>
            <a:r>
              <a:rPr lang="en-US" sz="3800" b="1" i="1" dirty="0">
                <a:latin typeface="Candara" panose="020E0502030303020204" pitchFamily="34" charset="0"/>
              </a:rPr>
              <a:t> him: the word that I have spoken, the same shall judge him in the last day”</a:t>
            </a:r>
          </a:p>
        </p:txBody>
      </p:sp>
      <p:sp>
        <p:nvSpPr>
          <p:cNvPr id="2" name="Slide Number Placeholder 1">
            <a:extLst>
              <a:ext uri="{FF2B5EF4-FFF2-40B4-BE49-F238E27FC236}">
                <a16:creationId xmlns:a16="http://schemas.microsoft.com/office/drawing/2014/main" id="{A6B89920-809D-4D83-8633-DC88DAD7E1EA}"/>
              </a:ext>
            </a:extLst>
          </p:cNvPr>
          <p:cNvSpPr>
            <a:spLocks noGrp="1"/>
          </p:cNvSpPr>
          <p:nvPr>
            <p:ph type="sldNum" sz="quarter" idx="12"/>
          </p:nvPr>
        </p:nvSpPr>
        <p:spPr/>
        <p:txBody>
          <a:bodyPr/>
          <a:lstStyle/>
          <a:p>
            <a:fld id="{2A013F82-EE5E-44EE-A61D-E31C6657F26F}" type="slidenum">
              <a:rPr lang="en-US" smtClean="0"/>
              <a:t>13</a:t>
            </a:fld>
            <a:endParaRPr lang="en-US"/>
          </a:p>
        </p:txBody>
      </p:sp>
    </p:spTree>
    <p:extLst>
      <p:ext uri="{BB962C8B-B14F-4D97-AF65-F5344CB8AC3E}">
        <p14:creationId xmlns:p14="http://schemas.microsoft.com/office/powerpoint/2010/main" val="168504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51DC1-A98C-43C9-A130-193FA1AE098E}"/>
              </a:ext>
            </a:extLst>
          </p:cNvPr>
          <p:cNvSpPr>
            <a:spLocks noGrp="1"/>
          </p:cNvSpPr>
          <p:nvPr>
            <p:ph idx="1"/>
          </p:nvPr>
        </p:nvSpPr>
        <p:spPr>
          <a:xfrm>
            <a:off x="1522413" y="665356"/>
            <a:ext cx="10210799" cy="5867400"/>
          </a:xfrm>
        </p:spPr>
        <p:txBody>
          <a:bodyPr>
            <a:normAutofit/>
          </a:bodyPr>
          <a:lstStyle/>
          <a:p>
            <a:pPr>
              <a:buFont typeface="Wingdings" panose="05000000000000000000" pitchFamily="2" charset="2"/>
              <a:buChar char="§"/>
            </a:pPr>
            <a:r>
              <a:rPr lang="en-US" sz="4000" b="1" i="1" dirty="0">
                <a:latin typeface="Candara" panose="020E0502030303020204" pitchFamily="34" charset="0"/>
                <a:cs typeface="Arial" panose="020B0604020202020204" pitchFamily="34" charset="0"/>
              </a:rPr>
              <a:t>“living”</a:t>
            </a:r>
          </a:p>
          <a:p>
            <a:pPr>
              <a:buFont typeface="Wingdings" panose="05000000000000000000" pitchFamily="2" charset="2"/>
              <a:buChar char="§"/>
            </a:pPr>
            <a:r>
              <a:rPr lang="en-US" sz="4000" b="1" i="1" dirty="0">
                <a:latin typeface="Candara" panose="020E0502030303020204" pitchFamily="34" charset="0"/>
                <a:cs typeface="Arial" panose="020B0604020202020204" pitchFamily="34" charset="0"/>
              </a:rPr>
              <a:t>“powerful”</a:t>
            </a:r>
          </a:p>
          <a:p>
            <a:pPr>
              <a:buFont typeface="Wingdings" panose="05000000000000000000" pitchFamily="2" charset="2"/>
              <a:buChar char="§"/>
            </a:pPr>
            <a:r>
              <a:rPr lang="en-US" sz="4000" b="1" i="1" dirty="0">
                <a:latin typeface="Candara" panose="020E0502030303020204" pitchFamily="34" charset="0"/>
                <a:cs typeface="Arial" panose="020B0604020202020204" pitchFamily="34" charset="0"/>
              </a:rPr>
              <a:t>“sharper than any </a:t>
            </a:r>
            <a:r>
              <a:rPr lang="en-US" sz="4000" b="1" i="1" dirty="0" err="1">
                <a:latin typeface="Candara" panose="020E0502030303020204" pitchFamily="34" charset="0"/>
                <a:cs typeface="Arial" panose="020B0604020202020204" pitchFamily="34" charset="0"/>
              </a:rPr>
              <a:t>twoedged</a:t>
            </a:r>
            <a:r>
              <a:rPr lang="en-US" sz="4000" b="1" i="1" dirty="0">
                <a:latin typeface="Candara" panose="020E0502030303020204" pitchFamily="34" charset="0"/>
                <a:cs typeface="Arial" panose="020B0604020202020204" pitchFamily="34" charset="0"/>
              </a:rPr>
              <a:t> sword”</a:t>
            </a:r>
          </a:p>
          <a:p>
            <a:pPr>
              <a:buFont typeface="Wingdings" panose="05000000000000000000" pitchFamily="2" charset="2"/>
              <a:buChar char="§"/>
            </a:pPr>
            <a:r>
              <a:rPr lang="en-US" sz="4000" b="1" i="1" dirty="0">
                <a:latin typeface="Candara" panose="020E0502030303020204" pitchFamily="34" charset="0"/>
                <a:cs typeface="Arial" panose="020B0604020202020204" pitchFamily="34" charset="0"/>
              </a:rPr>
              <a:t>“piercing”</a:t>
            </a:r>
          </a:p>
          <a:p>
            <a:pPr>
              <a:buFont typeface="Wingdings" panose="05000000000000000000" pitchFamily="2" charset="2"/>
              <a:buChar char="§"/>
            </a:pPr>
            <a:r>
              <a:rPr lang="en-US" sz="4000" b="1" i="1" dirty="0">
                <a:latin typeface="Candara" panose="020E0502030303020204" pitchFamily="34" charset="0"/>
                <a:cs typeface="Arial" panose="020B0604020202020204" pitchFamily="34" charset="0"/>
              </a:rPr>
              <a:t>“a discerner of the thoughts and intents of the heart”</a:t>
            </a:r>
          </a:p>
          <a:p>
            <a:pPr marL="0" indent="0">
              <a:buNone/>
            </a:pPr>
            <a:endParaRPr lang="en-US" sz="800" dirty="0">
              <a:latin typeface="Arial" panose="020B0604020202020204" pitchFamily="34" charset="0"/>
              <a:cs typeface="Arial" panose="020B0604020202020204" pitchFamily="34" charset="0"/>
            </a:endParaRPr>
          </a:p>
          <a:p>
            <a:pPr marL="0" indent="0" algn="ctr">
              <a:buNone/>
            </a:pPr>
            <a:r>
              <a:rPr lang="en-US" sz="4000" b="1" i="1" dirty="0">
                <a:solidFill>
                  <a:srgbClr val="FFFF00"/>
                </a:solidFill>
                <a:latin typeface="Arial" panose="020B0604020202020204" pitchFamily="34" charset="0"/>
                <a:cs typeface="Arial" panose="020B0604020202020204" pitchFamily="34" charset="0"/>
              </a:rPr>
              <a:t>“No Creature Is Hidden From His Sight”</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
        <p:nvSpPr>
          <p:cNvPr id="5" name="Arrow: Bent 4">
            <a:extLst>
              <a:ext uri="{FF2B5EF4-FFF2-40B4-BE49-F238E27FC236}">
                <a16:creationId xmlns:a16="http://schemas.microsoft.com/office/drawing/2014/main" id="{F4C111D9-24C7-4571-BD7B-24F4FD8E7629}"/>
              </a:ext>
            </a:extLst>
          </p:cNvPr>
          <p:cNvSpPr/>
          <p:nvPr/>
        </p:nvSpPr>
        <p:spPr>
          <a:xfrm>
            <a:off x="537192" y="818322"/>
            <a:ext cx="707886" cy="609600"/>
          </a:xfrm>
          <a:prstGeom prst="bentArrow">
            <a:avLst>
              <a:gd name="adj1" fmla="val 25000"/>
              <a:gd name="adj2" fmla="val 20102"/>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6D83E33C-BDEE-47EB-B016-E7C50FB3B428}"/>
              </a:ext>
            </a:extLst>
          </p:cNvPr>
          <p:cNvSpPr/>
          <p:nvPr/>
        </p:nvSpPr>
        <p:spPr>
          <a:xfrm rot="16200000">
            <a:off x="-1750501" y="3585928"/>
            <a:ext cx="4726679" cy="769441"/>
          </a:xfrm>
          <a:prstGeom prst="rect">
            <a:avLst/>
          </a:prstGeom>
          <a:noFill/>
        </p:spPr>
        <p:txBody>
          <a:bodyPr wrap="none" lIns="91440" tIns="45720" rIns="91440" bIns="45720">
            <a:spAutoFit/>
          </a:bodyPr>
          <a:lstStyle/>
          <a:p>
            <a:pPr algn="ctr"/>
            <a:r>
              <a:rPr lang="en-US"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Word of God is</a:t>
            </a:r>
          </a:p>
        </p:txBody>
      </p:sp>
      <p:sp>
        <p:nvSpPr>
          <p:cNvPr id="2" name="Slide Number Placeholder 1">
            <a:extLst>
              <a:ext uri="{FF2B5EF4-FFF2-40B4-BE49-F238E27FC236}">
                <a16:creationId xmlns:a16="http://schemas.microsoft.com/office/drawing/2014/main" id="{0475603C-842C-456B-82EF-AE258ABF7773}"/>
              </a:ext>
            </a:extLst>
          </p:cNvPr>
          <p:cNvSpPr>
            <a:spLocks noGrp="1"/>
          </p:cNvSpPr>
          <p:nvPr>
            <p:ph type="sldNum" sz="quarter" idx="12"/>
          </p:nvPr>
        </p:nvSpPr>
        <p:spPr/>
        <p:txBody>
          <a:bodyPr/>
          <a:lstStyle/>
          <a:p>
            <a:fld id="{2A013F82-EE5E-44EE-A61D-E31C6657F26F}" type="slidenum">
              <a:rPr lang="en-US" smtClean="0"/>
              <a:t>14</a:t>
            </a:fld>
            <a:endParaRPr lang="en-US"/>
          </a:p>
        </p:txBody>
      </p:sp>
    </p:spTree>
    <p:extLst>
      <p:ext uri="{BB962C8B-B14F-4D97-AF65-F5344CB8AC3E}">
        <p14:creationId xmlns:p14="http://schemas.microsoft.com/office/powerpoint/2010/main" val="3097875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4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4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4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1626076"/>
            <a:ext cx="10375976" cy="4951710"/>
          </a:xfrm>
        </p:spPr>
        <p:txBody>
          <a:bodyPr>
            <a:normAutofit/>
          </a:bodyPr>
          <a:lstStyle/>
          <a:p>
            <a:pPr>
              <a:spcBef>
                <a:spcPts val="600"/>
              </a:spcBef>
              <a:buFont typeface="Wingdings" panose="05000000000000000000" pitchFamily="2" charset="2"/>
              <a:buChar char="§"/>
              <a:defRPr/>
            </a:pPr>
            <a:r>
              <a:rPr lang="en-US" altLang="en-US" sz="3200" b="1" dirty="0">
                <a:latin typeface="Candara" panose="020E0502030303020204" pitchFamily="34" charset="0"/>
                <a:cs typeface="Arial" panose="020B0604020202020204" pitchFamily="34" charset="0"/>
              </a:rPr>
              <a:t>A sinner must be </a:t>
            </a:r>
            <a:r>
              <a:rPr lang="en-US" altLang="en-US" sz="3200" b="1" i="1" dirty="0">
                <a:latin typeface="Candara" panose="020E0502030303020204" pitchFamily="34" charset="0"/>
                <a:cs typeface="Arial" panose="020B0604020202020204" pitchFamily="34" charset="0"/>
              </a:rPr>
              <a:t>“born again” </a:t>
            </a:r>
            <a:r>
              <a:rPr lang="en-US" altLang="en-US" sz="3200" dirty="0">
                <a:latin typeface="Candara" panose="020E0502030303020204" pitchFamily="34" charset="0"/>
                <a:cs typeface="Arial" panose="020B0604020202020204" pitchFamily="34" charset="0"/>
              </a:rPr>
              <a:t>- John 3:3-5</a:t>
            </a:r>
          </a:p>
          <a:p>
            <a:pPr lvl="1">
              <a:spcBef>
                <a:spcPts val="600"/>
              </a:spcBef>
              <a:buFont typeface="Wingdings" panose="05000000000000000000" pitchFamily="2" charset="2"/>
              <a:buChar char="§"/>
              <a:defRPr/>
            </a:pPr>
            <a:r>
              <a:rPr lang="en-US" altLang="en-US" sz="2400" dirty="0">
                <a:latin typeface="Candara" panose="020E0502030303020204" pitchFamily="34" charset="0"/>
                <a:cs typeface="Arial" panose="020B0604020202020204" pitchFamily="34" charset="0"/>
              </a:rPr>
              <a:t>Hear the word - Romans 10:17</a:t>
            </a:r>
          </a:p>
          <a:p>
            <a:pPr lvl="1">
              <a:spcBef>
                <a:spcPts val="600"/>
              </a:spcBef>
              <a:buFont typeface="Wingdings" panose="05000000000000000000" pitchFamily="2" charset="2"/>
              <a:buChar char="§"/>
              <a:defRPr/>
            </a:pPr>
            <a:r>
              <a:rPr lang="en-US" altLang="en-US" sz="2400" dirty="0">
                <a:latin typeface="Candara" panose="020E0502030303020204" pitchFamily="34" charset="0"/>
                <a:cs typeface="Arial" panose="020B0604020202020204" pitchFamily="34" charset="0"/>
              </a:rPr>
              <a:t>Believe the word - 1 John 3:23</a:t>
            </a:r>
          </a:p>
          <a:p>
            <a:pPr lvl="1">
              <a:spcBef>
                <a:spcPts val="600"/>
              </a:spcBef>
              <a:buFont typeface="Wingdings" panose="05000000000000000000" pitchFamily="2" charset="2"/>
              <a:buChar char="§"/>
              <a:defRPr/>
            </a:pPr>
            <a:r>
              <a:rPr lang="en-US" altLang="en-US" sz="2400" dirty="0">
                <a:latin typeface="Candara" panose="020E0502030303020204" pitchFamily="34" charset="0"/>
                <a:cs typeface="Arial" panose="020B0604020202020204" pitchFamily="34" charset="0"/>
              </a:rPr>
              <a:t>Repent of their sins – Acts 17:30</a:t>
            </a:r>
          </a:p>
          <a:p>
            <a:pPr lvl="1">
              <a:spcBef>
                <a:spcPts val="600"/>
              </a:spcBef>
              <a:buFont typeface="Wingdings" panose="05000000000000000000" pitchFamily="2" charset="2"/>
              <a:buChar char="§"/>
              <a:defRPr/>
            </a:pPr>
            <a:r>
              <a:rPr lang="en-US" altLang="en-US" sz="2400" dirty="0">
                <a:latin typeface="Candara" panose="020E0502030303020204" pitchFamily="34" charset="0"/>
                <a:cs typeface="Arial" panose="020B0604020202020204" pitchFamily="34" charset="0"/>
              </a:rPr>
              <a:t>Confess Christ before men - Acts 8:37</a:t>
            </a:r>
          </a:p>
          <a:p>
            <a:pPr lvl="1">
              <a:spcBef>
                <a:spcPts val="600"/>
              </a:spcBef>
              <a:buFont typeface="Wingdings" panose="05000000000000000000" pitchFamily="2" charset="2"/>
              <a:buChar char="§"/>
              <a:defRPr/>
            </a:pPr>
            <a:r>
              <a:rPr lang="en-US" altLang="en-US" sz="2400" dirty="0">
                <a:latin typeface="Candara" panose="020E0502030303020204" pitchFamily="34" charset="0"/>
                <a:cs typeface="Arial" panose="020B0604020202020204" pitchFamily="34" charset="0"/>
              </a:rPr>
              <a:t>Be Baptized in water for the remissions of their sins - Acts 2:</a:t>
            </a:r>
            <a:r>
              <a:rPr lang="en-US" altLang="en-US" sz="2599" dirty="0">
                <a:latin typeface="Candara" panose="020E0502030303020204" pitchFamily="34" charset="0"/>
                <a:cs typeface="Arial" panose="020B0604020202020204" pitchFamily="34" charset="0"/>
              </a:rPr>
              <a:t>38</a:t>
            </a:r>
          </a:p>
          <a:p>
            <a:pPr>
              <a:spcBef>
                <a:spcPts val="600"/>
              </a:spcBef>
              <a:buFont typeface="Wingdings" panose="05000000000000000000" pitchFamily="2" charset="2"/>
              <a:buChar char="§"/>
              <a:defRPr/>
            </a:pPr>
            <a:r>
              <a:rPr lang="en-US" altLang="en-US" sz="3200" b="1" dirty="0">
                <a:latin typeface="Candara" panose="020E0502030303020204" pitchFamily="34" charset="0"/>
                <a:cs typeface="Arial" panose="020B0604020202020204" pitchFamily="34" charset="0"/>
              </a:rPr>
              <a:t>An erring Child of God must…</a:t>
            </a:r>
          </a:p>
          <a:p>
            <a:pPr lvl="1">
              <a:spcBef>
                <a:spcPts val="600"/>
              </a:spcBef>
              <a:buFont typeface="Wingdings" panose="05000000000000000000" pitchFamily="2" charset="2"/>
              <a:buChar char="§"/>
              <a:defRPr/>
            </a:pPr>
            <a:r>
              <a:rPr lang="en-US" altLang="en-US" sz="2400" dirty="0">
                <a:latin typeface="Candara" panose="020E0502030303020204" pitchFamily="34" charset="0"/>
                <a:cs typeface="Arial" panose="020B0604020202020204" pitchFamily="34" charset="0"/>
              </a:rPr>
              <a:t>Repent and Pray to be forgiven - Acts 8:22; 1 John </a:t>
            </a:r>
            <a:r>
              <a:rPr lang="en-US" altLang="en-US" sz="2599" dirty="0">
                <a:latin typeface="Candara" panose="020E0502030303020204" pitchFamily="34" charset="0"/>
                <a:cs typeface="Arial" panose="020B0604020202020204" pitchFamily="34" charset="0"/>
              </a:rPr>
              <a:t>1:8-10</a:t>
            </a:r>
          </a:p>
          <a:p>
            <a:pPr>
              <a:buFont typeface="Wingdings" panose="05000000000000000000" pitchFamily="2" charset="2"/>
              <a:buChar char="§"/>
              <a:defRPr/>
            </a:pPr>
            <a:r>
              <a:rPr lang="en-US" altLang="en-US" sz="3200" b="1" dirty="0">
                <a:latin typeface="Candara" panose="020E0502030303020204" pitchFamily="34" charset="0"/>
                <a:cs typeface="Arial" panose="020B0604020202020204" pitchFamily="34" charset="0"/>
              </a:rPr>
              <a:t>Live </a:t>
            </a:r>
            <a:r>
              <a:rPr lang="en-US" altLang="en-US" sz="3200" b="1" i="1" dirty="0">
                <a:latin typeface="Candara" panose="020E0502030303020204" pitchFamily="34" charset="0"/>
                <a:cs typeface="Arial" panose="020B0604020202020204" pitchFamily="34" charset="0"/>
              </a:rPr>
              <a:t>“faithful </a:t>
            </a:r>
            <a:r>
              <a:rPr lang="en-US" altLang="en-US" sz="3200" b="1" i="1" u="sng" dirty="0">
                <a:solidFill>
                  <a:srgbClr val="FFFF00"/>
                </a:solidFill>
                <a:latin typeface="Candara" panose="020E0502030303020204" pitchFamily="34" charset="0"/>
                <a:cs typeface="Arial" panose="020B0604020202020204" pitchFamily="34" charset="0"/>
              </a:rPr>
              <a:t>unto</a:t>
            </a:r>
            <a:r>
              <a:rPr lang="en-US" altLang="en-US" sz="3200" b="1" i="1" dirty="0">
                <a:latin typeface="Candara" panose="020E0502030303020204" pitchFamily="34" charset="0"/>
                <a:cs typeface="Arial" panose="020B0604020202020204" pitchFamily="34" charset="0"/>
              </a:rPr>
              <a:t> death</a:t>
            </a:r>
            <a:r>
              <a:rPr lang="en-US" altLang="en-US" sz="3499" b="1" i="1" dirty="0">
                <a:latin typeface="Candara" panose="020E0502030303020204" pitchFamily="34" charset="0"/>
                <a:cs typeface="Arial" panose="020B0604020202020204" pitchFamily="34" charset="0"/>
              </a:rPr>
              <a:t>”</a:t>
            </a:r>
            <a:endParaRPr lang="en-US" altLang="en-US" sz="3499" i="1" dirty="0">
              <a:latin typeface="Candara" panose="020E0502030303020204" pitchFamily="34" charset="0"/>
              <a:cs typeface="Arial" panose="020B0604020202020204" pitchFamily="34" charset="0"/>
            </a:endParaRPr>
          </a:p>
          <a:p>
            <a:pPr lvl="1">
              <a:buFont typeface="Wingdings" panose="05000000000000000000" pitchFamily="2" charset="2"/>
              <a:buChar char="§"/>
              <a:defRPr/>
            </a:pPr>
            <a:r>
              <a:rPr lang="en-US" altLang="en-US" sz="2400" dirty="0">
                <a:latin typeface="Candara" panose="020E0502030303020204" pitchFamily="34" charset="0"/>
                <a:cs typeface="Arial" panose="020B0604020202020204" pitchFamily="34" charset="0"/>
              </a:rPr>
              <a:t>Revelation 2:10; 2 Timothy 4:6-8</a:t>
            </a:r>
          </a:p>
        </p:txBody>
      </p:sp>
      <p:sp>
        <p:nvSpPr>
          <p:cNvPr id="17411" name="Title 1"/>
          <p:cNvSpPr>
            <a:spLocks noGrp="1"/>
          </p:cNvSpPr>
          <p:nvPr>
            <p:ph type="title"/>
          </p:nvPr>
        </p:nvSpPr>
        <p:spPr>
          <a:xfrm>
            <a:off x="1522412" y="843189"/>
            <a:ext cx="10085457" cy="1030695"/>
          </a:xfrm>
        </p:spPr>
        <p:txBody>
          <a:bodyPr>
            <a:normAutofit fontScale="90000"/>
          </a:bodyPr>
          <a:lstStyle/>
          <a:p>
            <a:r>
              <a:rPr lang="en-US" altLang="en-US" sz="5298" b="1" i="1" dirty="0">
                <a:latin typeface="Candara" panose="020E0502030303020204" pitchFamily="34" charset="0"/>
              </a:rPr>
              <a:t>Will Save Sinners Now </a:t>
            </a:r>
            <a:r>
              <a:rPr lang="en-US" altLang="en-US" sz="2700" b="1" i="1" dirty="0">
                <a:latin typeface="Candara" panose="020E0502030303020204" pitchFamily="34" charset="0"/>
              </a:rPr>
              <a:t>2 Corinthians 6:1-2</a:t>
            </a:r>
            <a:br>
              <a:rPr lang="en-US" altLang="en-US" sz="4799" b="1" dirty="0">
                <a:latin typeface="Candara" panose="020E0502030303020204" pitchFamily="34" charset="0"/>
              </a:rPr>
            </a:br>
            <a:endParaRPr lang="en-US" altLang="en-US" sz="2399" b="1" dirty="0">
              <a:latin typeface="Candara" panose="020E0502030303020204" pitchFamily="34" charset="0"/>
            </a:endParaRPr>
          </a:p>
        </p:txBody>
      </p:sp>
      <p:sp>
        <p:nvSpPr>
          <p:cNvPr id="5" name="Slide Number Placeholder 4"/>
          <p:cNvSpPr>
            <a:spLocks noGrp="1"/>
          </p:cNvSpPr>
          <p:nvPr>
            <p:ph type="sldNum" sz="quarter" idx="12"/>
          </p:nvPr>
        </p:nvSpPr>
        <p:spPr/>
        <p:txBody>
          <a:bodyPr/>
          <a:lstStyle/>
          <a:p>
            <a:pPr>
              <a:defRPr/>
            </a:pPr>
            <a:fld id="{FCD1D1C7-9B2B-478E-AAF7-82F5934B9FCB}" type="slidenum">
              <a:rPr lang="en-US" smtClean="0"/>
              <a:pPr>
                <a:defRPr/>
              </a:pPr>
              <a:t>15</a:t>
            </a:fld>
            <a:endParaRPr lang="en-US"/>
          </a:p>
        </p:txBody>
      </p:sp>
      <p:sp>
        <p:nvSpPr>
          <p:cNvPr id="6" name="Rectangle 5">
            <a:extLst>
              <a:ext uri="{FF2B5EF4-FFF2-40B4-BE49-F238E27FC236}">
                <a16:creationId xmlns:a16="http://schemas.microsoft.com/office/drawing/2014/main" id="{CF2F6A90-D4BB-4411-9D78-E46E1BF099D3}"/>
              </a:ext>
            </a:extLst>
          </p:cNvPr>
          <p:cNvSpPr/>
          <p:nvPr/>
        </p:nvSpPr>
        <p:spPr>
          <a:xfrm rot="16200000">
            <a:off x="-1460351" y="3443204"/>
            <a:ext cx="4231351" cy="769441"/>
          </a:xfrm>
          <a:prstGeom prst="rect">
            <a:avLst/>
          </a:prstGeom>
          <a:noFill/>
        </p:spPr>
        <p:txBody>
          <a:bodyPr wrap="none" lIns="91440" tIns="45720" rIns="91440" bIns="45720">
            <a:spAutoFit/>
          </a:bodyPr>
          <a:lstStyle/>
          <a:p>
            <a:pPr algn="ctr"/>
            <a:r>
              <a:rPr lang="en-US"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Word of God</a:t>
            </a:r>
          </a:p>
        </p:txBody>
      </p:sp>
      <p:sp>
        <p:nvSpPr>
          <p:cNvPr id="7" name="Arrow: Bent 6">
            <a:extLst>
              <a:ext uri="{FF2B5EF4-FFF2-40B4-BE49-F238E27FC236}">
                <a16:creationId xmlns:a16="http://schemas.microsoft.com/office/drawing/2014/main" id="{583898DF-5003-48EF-AD75-19D76B6D7323}"/>
              </a:ext>
            </a:extLst>
          </p:cNvPr>
          <p:cNvSpPr/>
          <p:nvPr/>
        </p:nvSpPr>
        <p:spPr>
          <a:xfrm>
            <a:off x="580955" y="1053737"/>
            <a:ext cx="707886" cy="609600"/>
          </a:xfrm>
          <a:prstGeom prst="bentArrow">
            <a:avLst>
              <a:gd name="adj1" fmla="val 25000"/>
              <a:gd name="adj2" fmla="val 20102"/>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8979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par>
                          <p:cTn id="24" fill="hold">
                            <p:stCondLst>
                              <p:cond delay="42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250"/>
                                        <p:tgtEl>
                                          <p:spTgt spid="3">
                                            <p:txEl>
                                              <p:pRg st="6" end="6"/>
                                            </p:txEl>
                                          </p:spTgt>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75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250"/>
                                        <p:tgtEl>
                                          <p:spTgt spid="3">
                                            <p:txEl>
                                              <p:pRg st="8" end="8"/>
                                            </p:txEl>
                                          </p:spTgt>
                                        </p:tgtEl>
                                      </p:cBhvr>
                                    </p:animEffect>
                                  </p:childTnLst>
                                </p:cTn>
                              </p:par>
                            </p:childTnLst>
                          </p:cTn>
                        </p:par>
                        <p:par>
                          <p:cTn id="42" fill="hold">
                            <p:stCondLst>
                              <p:cond delay="1250"/>
                            </p:stCondLst>
                            <p:childTnLst>
                              <p:par>
                                <p:cTn id="43" presetID="10" presetClass="entr" presetSubtype="0"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3" y="381000"/>
            <a:ext cx="10058402" cy="1219200"/>
          </a:xfrm>
        </p:spPr>
        <p:txBody>
          <a:bodyPr>
            <a:normAutofit/>
          </a:bodyPr>
          <a:lstStyle/>
          <a:p>
            <a:r>
              <a:rPr lang="en-US" sz="4800" b="1" dirty="0">
                <a:latin typeface="Candara" panose="020E0502030303020204" pitchFamily="34" charset="0"/>
              </a:rPr>
              <a:t>1 Peter 1:22-25</a:t>
            </a:r>
          </a:p>
        </p:txBody>
      </p:sp>
      <p:sp>
        <p:nvSpPr>
          <p:cNvPr id="14" name="Content Placeholder 13"/>
          <p:cNvSpPr>
            <a:spLocks noGrp="1"/>
          </p:cNvSpPr>
          <p:nvPr>
            <p:ph idx="1"/>
          </p:nvPr>
        </p:nvSpPr>
        <p:spPr>
          <a:xfrm>
            <a:off x="608013" y="1625600"/>
            <a:ext cx="10972799" cy="4648201"/>
          </a:xfrm>
        </p:spPr>
        <p:txBody>
          <a:bodyPr/>
          <a:lstStyle/>
          <a:p>
            <a:pPr marL="0" indent="0">
              <a:buNone/>
            </a:pPr>
            <a:r>
              <a:rPr lang="en-US" sz="2800" dirty="0"/>
              <a:t> </a:t>
            </a:r>
            <a:r>
              <a:rPr lang="en-US" sz="3200" b="1" i="1" dirty="0">
                <a:latin typeface="Candara" panose="020E0502030303020204" pitchFamily="34" charset="0"/>
              </a:rPr>
              <a:t>“</a:t>
            </a:r>
            <a:r>
              <a:rPr lang="en-US" sz="3200" b="1" i="1" dirty="0">
                <a:solidFill>
                  <a:schemeClr val="bg2">
                    <a:lumMod val="25000"/>
                    <a:lumOff val="75000"/>
                  </a:schemeClr>
                </a:solidFill>
                <a:latin typeface="Candara" panose="020E0502030303020204" pitchFamily="34" charset="0"/>
              </a:rPr>
              <a:t>22</a:t>
            </a:r>
            <a:r>
              <a:rPr lang="en-US" sz="3200" b="1" i="1" dirty="0">
                <a:latin typeface="Candara" panose="020E0502030303020204" pitchFamily="34" charset="0"/>
              </a:rPr>
              <a:t>Seeing ye have purified your souls in obeying the truth through the Spirit unto unfeigned love of the brethren, see that ye love one another with a pure heart fervently: </a:t>
            </a:r>
            <a:r>
              <a:rPr lang="en-US" sz="3200" b="1" i="1" dirty="0">
                <a:solidFill>
                  <a:schemeClr val="bg2">
                    <a:lumMod val="25000"/>
                    <a:lumOff val="75000"/>
                  </a:schemeClr>
                </a:solidFill>
                <a:latin typeface="Candara" panose="020E0502030303020204" pitchFamily="34" charset="0"/>
              </a:rPr>
              <a:t>23</a:t>
            </a:r>
            <a:r>
              <a:rPr lang="en-US" sz="3200" b="1" i="1" dirty="0">
                <a:latin typeface="Candara" panose="020E0502030303020204" pitchFamily="34" charset="0"/>
              </a:rPr>
              <a:t> Being born again, not of corruptible seed, but of incorruptible, by the word of God, which </a:t>
            </a:r>
            <a:r>
              <a:rPr lang="en-US" sz="3200" b="1" i="1" dirty="0" err="1">
                <a:latin typeface="Candara" panose="020E0502030303020204" pitchFamily="34" charset="0"/>
              </a:rPr>
              <a:t>liveth</a:t>
            </a:r>
            <a:r>
              <a:rPr lang="en-US" sz="3200" b="1" i="1" dirty="0">
                <a:latin typeface="Candara" panose="020E0502030303020204" pitchFamily="34" charset="0"/>
              </a:rPr>
              <a:t> and </a:t>
            </a:r>
            <a:r>
              <a:rPr lang="en-US" sz="3200" b="1" i="1" dirty="0" err="1">
                <a:latin typeface="Candara" panose="020E0502030303020204" pitchFamily="34" charset="0"/>
              </a:rPr>
              <a:t>abideth</a:t>
            </a:r>
            <a:r>
              <a:rPr lang="en-US" sz="3200" b="1" i="1" dirty="0">
                <a:latin typeface="Candara" panose="020E0502030303020204" pitchFamily="34" charset="0"/>
              </a:rPr>
              <a:t> for ever. </a:t>
            </a:r>
            <a:r>
              <a:rPr lang="en-US" sz="3200" b="1" i="1" dirty="0">
                <a:solidFill>
                  <a:schemeClr val="bg2">
                    <a:lumMod val="25000"/>
                    <a:lumOff val="75000"/>
                  </a:schemeClr>
                </a:solidFill>
                <a:latin typeface="Candara" panose="020E0502030303020204" pitchFamily="34" charset="0"/>
              </a:rPr>
              <a:t>24</a:t>
            </a:r>
            <a:r>
              <a:rPr lang="en-US" sz="3200" b="1" i="1" dirty="0">
                <a:latin typeface="Candara" panose="020E0502030303020204" pitchFamily="34" charset="0"/>
              </a:rPr>
              <a:t> For all flesh is as grass, and all the glory of man as the flower of grass. The grass </a:t>
            </a:r>
            <a:r>
              <a:rPr lang="en-US" sz="3200" b="1" i="1" dirty="0" err="1">
                <a:latin typeface="Candara" panose="020E0502030303020204" pitchFamily="34" charset="0"/>
              </a:rPr>
              <a:t>withereth</a:t>
            </a:r>
            <a:r>
              <a:rPr lang="en-US" sz="3200" b="1" i="1" dirty="0">
                <a:latin typeface="Candara" panose="020E0502030303020204" pitchFamily="34" charset="0"/>
              </a:rPr>
              <a:t>, and the flower thereof </a:t>
            </a:r>
            <a:r>
              <a:rPr lang="en-US" sz="3200" b="1" i="1" dirty="0" err="1">
                <a:latin typeface="Candara" panose="020E0502030303020204" pitchFamily="34" charset="0"/>
              </a:rPr>
              <a:t>falleth</a:t>
            </a:r>
            <a:r>
              <a:rPr lang="en-US" sz="3200" b="1" i="1" dirty="0">
                <a:latin typeface="Candara" panose="020E0502030303020204" pitchFamily="34" charset="0"/>
              </a:rPr>
              <a:t> away: </a:t>
            </a:r>
            <a:r>
              <a:rPr lang="en-US" sz="3200" b="1" i="1" dirty="0">
                <a:solidFill>
                  <a:schemeClr val="bg2">
                    <a:lumMod val="25000"/>
                    <a:lumOff val="75000"/>
                  </a:schemeClr>
                </a:solidFill>
                <a:latin typeface="Candara" panose="020E0502030303020204" pitchFamily="34" charset="0"/>
              </a:rPr>
              <a:t>25</a:t>
            </a:r>
            <a:r>
              <a:rPr lang="en-US" sz="3200" b="1" i="1" dirty="0">
                <a:latin typeface="Candara" panose="020E0502030303020204" pitchFamily="34" charset="0"/>
              </a:rPr>
              <a:t> But the word of the Lord </a:t>
            </a:r>
            <a:r>
              <a:rPr lang="en-US" sz="3200" b="1" i="1" dirty="0" err="1">
                <a:latin typeface="Candara" panose="020E0502030303020204" pitchFamily="34" charset="0"/>
              </a:rPr>
              <a:t>endureth</a:t>
            </a:r>
            <a:r>
              <a:rPr lang="en-US" sz="3200" b="1" i="1" dirty="0">
                <a:latin typeface="Candara" panose="020E0502030303020204" pitchFamily="34" charset="0"/>
              </a:rPr>
              <a:t> for ever. And this is the word which by the gospel is preached unto you”</a:t>
            </a:r>
          </a:p>
        </p:txBody>
      </p:sp>
      <p:sp>
        <p:nvSpPr>
          <p:cNvPr id="2" name="Slide Number Placeholder 1">
            <a:extLst>
              <a:ext uri="{FF2B5EF4-FFF2-40B4-BE49-F238E27FC236}">
                <a16:creationId xmlns:a16="http://schemas.microsoft.com/office/drawing/2014/main" id="{D69FB6F2-55AB-4C8D-892F-124EFB5F4C53}"/>
              </a:ext>
            </a:extLst>
          </p:cNvPr>
          <p:cNvSpPr>
            <a:spLocks noGrp="1"/>
          </p:cNvSpPr>
          <p:nvPr>
            <p:ph type="sldNum" sz="quarter" idx="12"/>
          </p:nvPr>
        </p:nvSpPr>
        <p:spPr/>
        <p:txBody>
          <a:bodyPr/>
          <a:lstStyle/>
          <a:p>
            <a:fld id="{2A013F82-EE5E-44EE-A61D-E31C6657F26F}" type="slidenum">
              <a:rPr lang="en-US" smtClean="0"/>
              <a:t>2</a:t>
            </a:fld>
            <a:endParaRPr lang="en-US"/>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7C77-3313-4EBD-A541-4E3B70B8E640}"/>
              </a:ext>
            </a:extLst>
          </p:cNvPr>
          <p:cNvSpPr>
            <a:spLocks noGrp="1"/>
          </p:cNvSpPr>
          <p:nvPr>
            <p:ph type="title"/>
          </p:nvPr>
        </p:nvSpPr>
        <p:spPr>
          <a:xfrm>
            <a:off x="1522413" y="228600"/>
            <a:ext cx="10439399" cy="1371600"/>
          </a:xfrm>
        </p:spPr>
        <p:txBody>
          <a:bodyPr>
            <a:normAutofit/>
          </a:bodyPr>
          <a:lstStyle/>
          <a:p>
            <a:r>
              <a:rPr lang="en-US" sz="4800" b="1" dirty="0">
                <a:latin typeface="Candara" panose="020E0502030303020204" pitchFamily="34" charset="0"/>
                <a:cs typeface="Arial" panose="020B0604020202020204" pitchFamily="34" charset="0"/>
              </a:rPr>
              <a:t>In The Lesson On 1 Peter 1:22-25</a:t>
            </a:r>
          </a:p>
        </p:txBody>
      </p:sp>
      <p:sp>
        <p:nvSpPr>
          <p:cNvPr id="3" name="Content Placeholder 2">
            <a:extLst>
              <a:ext uri="{FF2B5EF4-FFF2-40B4-BE49-F238E27FC236}">
                <a16:creationId xmlns:a16="http://schemas.microsoft.com/office/drawing/2014/main" id="{7BD51DC1-A98C-43C9-A130-193FA1AE098E}"/>
              </a:ext>
            </a:extLst>
          </p:cNvPr>
          <p:cNvSpPr>
            <a:spLocks noGrp="1"/>
          </p:cNvSpPr>
          <p:nvPr>
            <p:ph idx="1"/>
          </p:nvPr>
        </p:nvSpPr>
        <p:spPr>
          <a:xfrm>
            <a:off x="1522413" y="1904999"/>
            <a:ext cx="10439399" cy="3581402"/>
          </a:xfrm>
        </p:spPr>
        <p:txBody>
          <a:bodyPr>
            <a:normAutofit/>
          </a:bodyPr>
          <a:lstStyle/>
          <a:p>
            <a:pPr marL="0" indent="0">
              <a:buNone/>
            </a:pPr>
            <a:r>
              <a:rPr lang="en-US" sz="3600" b="1" dirty="0">
                <a:latin typeface="Candara" panose="020E0502030303020204" pitchFamily="34" charset="0"/>
                <a:cs typeface="Arial" panose="020B0604020202020204" pitchFamily="34" charset="0"/>
              </a:rPr>
              <a:t>The Word Of God Is…</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The Truth</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Purifies the Soul</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Produces Precious Fruit</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Is Enduring</a:t>
            </a:r>
          </a:p>
          <a:p>
            <a:pPr marL="0" indent="0">
              <a:buNone/>
            </a:pPr>
            <a:endParaRPr lang="en-US" sz="2800"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5315246-C79B-4CD1-88E8-60D49F3C6020}"/>
              </a:ext>
            </a:extLst>
          </p:cNvPr>
          <p:cNvSpPr>
            <a:spLocks noGrp="1"/>
          </p:cNvSpPr>
          <p:nvPr>
            <p:ph type="sldNum" sz="quarter" idx="12"/>
          </p:nvPr>
        </p:nvSpPr>
        <p:spPr/>
        <p:txBody>
          <a:bodyPr/>
          <a:lstStyle/>
          <a:p>
            <a:fld id="{2A013F82-EE5E-44EE-A61D-E31C6657F26F}" type="slidenum">
              <a:rPr lang="en-US" smtClean="0"/>
              <a:t>3</a:t>
            </a:fld>
            <a:endParaRPr lang="en-US"/>
          </a:p>
        </p:txBody>
      </p:sp>
    </p:spTree>
    <p:extLst>
      <p:ext uri="{BB962C8B-B14F-4D97-AF65-F5344CB8AC3E}">
        <p14:creationId xmlns:p14="http://schemas.microsoft.com/office/powerpoint/2010/main" val="3799400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3" y="381000"/>
            <a:ext cx="10058402" cy="1219200"/>
          </a:xfrm>
        </p:spPr>
        <p:txBody>
          <a:bodyPr>
            <a:normAutofit/>
          </a:bodyPr>
          <a:lstStyle/>
          <a:p>
            <a:r>
              <a:rPr lang="en-US" sz="4800" b="1" dirty="0">
                <a:latin typeface="Candara" panose="020E0502030303020204" pitchFamily="34" charset="0"/>
              </a:rPr>
              <a:t>Hebrews 4:12 - KJV</a:t>
            </a:r>
          </a:p>
        </p:txBody>
      </p:sp>
      <p:sp>
        <p:nvSpPr>
          <p:cNvPr id="14" name="Content Placeholder 13"/>
          <p:cNvSpPr>
            <a:spLocks noGrp="1"/>
          </p:cNvSpPr>
          <p:nvPr>
            <p:ph idx="1"/>
          </p:nvPr>
        </p:nvSpPr>
        <p:spPr>
          <a:xfrm>
            <a:off x="608013" y="1625600"/>
            <a:ext cx="10972799" cy="4648201"/>
          </a:xfrm>
        </p:spPr>
        <p:txBody>
          <a:bodyPr/>
          <a:lstStyle/>
          <a:p>
            <a:pPr marL="0" indent="0">
              <a:buNone/>
            </a:pPr>
            <a:r>
              <a:rPr lang="en-US" sz="2800" dirty="0"/>
              <a:t> </a:t>
            </a:r>
            <a:r>
              <a:rPr lang="en-US" sz="3600" b="1" i="1" dirty="0">
                <a:latin typeface="Candara" panose="020E0502030303020204" pitchFamily="34" charset="0"/>
              </a:rPr>
              <a:t>“For the word of God is quick, and powerful, and sharper than any </a:t>
            </a:r>
            <a:r>
              <a:rPr lang="en-US" sz="3600" b="1" i="1" dirty="0" err="1">
                <a:latin typeface="Candara" panose="020E0502030303020204" pitchFamily="34" charset="0"/>
              </a:rPr>
              <a:t>twoedged</a:t>
            </a:r>
            <a:r>
              <a:rPr lang="en-US" sz="3600" b="1" i="1" dirty="0">
                <a:latin typeface="Candara" panose="020E0502030303020204" pitchFamily="34" charset="0"/>
              </a:rPr>
              <a:t> sword, piercing even to the dividing asunder of soul and spirit, and of the joints and marrow, and is a discerner of the thoughts and intents of the heart”</a:t>
            </a:r>
          </a:p>
        </p:txBody>
      </p:sp>
      <p:sp>
        <p:nvSpPr>
          <p:cNvPr id="2" name="Slide Number Placeholder 1">
            <a:extLst>
              <a:ext uri="{FF2B5EF4-FFF2-40B4-BE49-F238E27FC236}">
                <a16:creationId xmlns:a16="http://schemas.microsoft.com/office/drawing/2014/main" id="{C264B859-90DB-4C69-9053-B8246546C328}"/>
              </a:ext>
            </a:extLst>
          </p:cNvPr>
          <p:cNvSpPr>
            <a:spLocks noGrp="1"/>
          </p:cNvSpPr>
          <p:nvPr>
            <p:ph type="sldNum" sz="quarter" idx="12"/>
          </p:nvPr>
        </p:nvSpPr>
        <p:spPr/>
        <p:txBody>
          <a:bodyPr/>
          <a:lstStyle/>
          <a:p>
            <a:fld id="{2A013F82-EE5E-44EE-A61D-E31C6657F26F}" type="slidenum">
              <a:rPr lang="en-US" smtClean="0"/>
              <a:t>4</a:t>
            </a:fld>
            <a:endParaRPr lang="en-US"/>
          </a:p>
        </p:txBody>
      </p:sp>
    </p:spTree>
    <p:extLst>
      <p:ext uri="{BB962C8B-B14F-4D97-AF65-F5344CB8AC3E}">
        <p14:creationId xmlns:p14="http://schemas.microsoft.com/office/powerpoint/2010/main" val="4185328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3562-118A-453F-ABF0-E3C455EB148D}"/>
              </a:ext>
            </a:extLst>
          </p:cNvPr>
          <p:cNvSpPr>
            <a:spLocks noGrp="1"/>
          </p:cNvSpPr>
          <p:nvPr>
            <p:ph type="title"/>
          </p:nvPr>
        </p:nvSpPr>
        <p:spPr/>
        <p:txBody>
          <a:bodyPr>
            <a:normAutofit/>
          </a:bodyPr>
          <a:lstStyle/>
          <a:p>
            <a:r>
              <a:rPr lang="en-US" sz="48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B5A7204A-EC89-4F32-90E2-01145D3BCC31}"/>
              </a:ext>
            </a:extLst>
          </p:cNvPr>
          <p:cNvSpPr>
            <a:spLocks noGrp="1"/>
          </p:cNvSpPr>
          <p:nvPr>
            <p:ph idx="1"/>
          </p:nvPr>
        </p:nvSpPr>
        <p:spPr>
          <a:xfrm>
            <a:off x="1522413" y="1904999"/>
            <a:ext cx="10134599" cy="4114801"/>
          </a:xfrm>
        </p:spPr>
        <p:txBody>
          <a:bodyPr>
            <a:normAutofit lnSpcReduction="10000"/>
          </a:bodyPr>
          <a:lstStyle/>
          <a:p>
            <a:pPr marL="0" indent="0">
              <a:buNone/>
            </a:pPr>
            <a:r>
              <a:rPr lang="en-US" sz="3600" b="1" dirty="0">
                <a:latin typeface="Candara" panose="020E0502030303020204" pitchFamily="34" charset="0"/>
              </a:rPr>
              <a:t>The Word Of God Is Likened In Scripture to…</a:t>
            </a:r>
          </a:p>
          <a:p>
            <a:pPr>
              <a:buFont typeface="Wingdings" panose="05000000000000000000" pitchFamily="2" charset="2"/>
              <a:buChar char="§"/>
            </a:pPr>
            <a:r>
              <a:rPr lang="en-US" sz="3200" b="1" i="1" dirty="0">
                <a:latin typeface="Candara" panose="020E0502030303020204" pitchFamily="34" charset="0"/>
              </a:rPr>
              <a:t>“Seed” </a:t>
            </a:r>
            <a:r>
              <a:rPr lang="en-US" sz="3200" dirty="0">
                <a:latin typeface="Candara" panose="020E0502030303020204" pitchFamily="34" charset="0"/>
              </a:rPr>
              <a:t>- Luke 8:11</a:t>
            </a:r>
          </a:p>
          <a:p>
            <a:pPr>
              <a:buFont typeface="Wingdings" panose="05000000000000000000" pitchFamily="2" charset="2"/>
              <a:buChar char="§"/>
            </a:pPr>
            <a:r>
              <a:rPr lang="en-US" sz="3200" dirty="0">
                <a:latin typeface="Candara" panose="020E0502030303020204" pitchFamily="34" charset="0"/>
              </a:rPr>
              <a:t>A </a:t>
            </a:r>
            <a:r>
              <a:rPr lang="en-US" sz="3200" b="1" i="1" dirty="0">
                <a:latin typeface="Candara" panose="020E0502030303020204" pitchFamily="34" charset="0"/>
              </a:rPr>
              <a:t>“Sword” </a:t>
            </a:r>
            <a:r>
              <a:rPr lang="en-US" sz="3200" dirty="0">
                <a:latin typeface="Candara" panose="020E0502030303020204" pitchFamily="34" charset="0"/>
              </a:rPr>
              <a:t>- Ephesians 6:17; Revelation 2:16</a:t>
            </a:r>
          </a:p>
          <a:p>
            <a:pPr>
              <a:buFont typeface="Wingdings" panose="05000000000000000000" pitchFamily="2" charset="2"/>
              <a:buChar char="§"/>
            </a:pPr>
            <a:r>
              <a:rPr lang="en-US" sz="3200" b="1" i="1" dirty="0">
                <a:latin typeface="Candara" panose="020E0502030303020204" pitchFamily="34" charset="0"/>
              </a:rPr>
              <a:t>“Fire</a:t>
            </a:r>
            <a:r>
              <a:rPr lang="en-US" sz="3200" dirty="0">
                <a:latin typeface="Candara" panose="020E0502030303020204" pitchFamily="34" charset="0"/>
              </a:rPr>
              <a:t>” and a</a:t>
            </a:r>
            <a:r>
              <a:rPr lang="en-US" sz="3200" b="1" i="1" dirty="0">
                <a:latin typeface="Candara" panose="020E0502030303020204" pitchFamily="34" charset="0"/>
              </a:rPr>
              <a:t> “Hammer” </a:t>
            </a:r>
            <a:r>
              <a:rPr lang="en-US" sz="3200" dirty="0">
                <a:latin typeface="Candara" panose="020E0502030303020204" pitchFamily="34" charset="0"/>
              </a:rPr>
              <a:t>- Jeremiah 23:29</a:t>
            </a:r>
          </a:p>
          <a:p>
            <a:pPr marL="0" indent="0">
              <a:buNone/>
            </a:pPr>
            <a:r>
              <a:rPr lang="en-US" sz="3600" b="1" dirty="0">
                <a:latin typeface="Candara" panose="020E0502030303020204" pitchFamily="34" charset="0"/>
              </a:rPr>
              <a:t>In our text, the nature of the gospel is graphicly represented and shows that the human soul is exposed to the eyes of God</a:t>
            </a:r>
          </a:p>
          <a:p>
            <a:pPr>
              <a:buFont typeface="Wingdings" panose="05000000000000000000" pitchFamily="2" charset="2"/>
              <a:buChar char="§"/>
            </a:pPr>
            <a:endParaRPr lang="en-US" sz="3600" b="1" dirty="0">
              <a:latin typeface="Candara" panose="020E0502030303020204" pitchFamily="34" charset="0"/>
            </a:endParaRPr>
          </a:p>
          <a:p>
            <a:endParaRPr lang="en-US" dirty="0"/>
          </a:p>
        </p:txBody>
      </p:sp>
      <p:sp>
        <p:nvSpPr>
          <p:cNvPr id="4" name="Slide Number Placeholder 3">
            <a:extLst>
              <a:ext uri="{FF2B5EF4-FFF2-40B4-BE49-F238E27FC236}">
                <a16:creationId xmlns:a16="http://schemas.microsoft.com/office/drawing/2014/main" id="{A3E85A1C-8632-421D-A3D3-43EA74ABADCB}"/>
              </a:ext>
            </a:extLst>
          </p:cNvPr>
          <p:cNvSpPr>
            <a:spLocks noGrp="1"/>
          </p:cNvSpPr>
          <p:nvPr>
            <p:ph type="sldNum" sz="quarter" idx="12"/>
          </p:nvPr>
        </p:nvSpPr>
        <p:spPr/>
        <p:txBody>
          <a:bodyPr/>
          <a:lstStyle/>
          <a:p>
            <a:fld id="{2A013F82-EE5E-44EE-A61D-E31C6657F26F}" type="slidenum">
              <a:rPr lang="en-US" smtClean="0"/>
              <a:t>5</a:t>
            </a:fld>
            <a:endParaRPr lang="en-US"/>
          </a:p>
        </p:txBody>
      </p:sp>
    </p:spTree>
    <p:extLst>
      <p:ext uri="{BB962C8B-B14F-4D97-AF65-F5344CB8AC3E}">
        <p14:creationId xmlns:p14="http://schemas.microsoft.com/office/powerpoint/2010/main" val="1983262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7C77-3313-4EBD-A541-4E3B70B8E640}"/>
              </a:ext>
            </a:extLst>
          </p:cNvPr>
          <p:cNvSpPr>
            <a:spLocks noGrp="1"/>
          </p:cNvSpPr>
          <p:nvPr>
            <p:ph type="title"/>
          </p:nvPr>
        </p:nvSpPr>
        <p:spPr>
          <a:xfrm>
            <a:off x="1532351" y="609600"/>
            <a:ext cx="10439399" cy="769824"/>
          </a:xfrm>
        </p:spPr>
        <p:txBody>
          <a:bodyPr>
            <a:normAutofit/>
          </a:bodyPr>
          <a:lstStyle/>
          <a:p>
            <a:r>
              <a:rPr lang="en-US" sz="4400" b="1" i="1" dirty="0">
                <a:latin typeface="Candara" panose="020E0502030303020204" pitchFamily="34" charset="0"/>
                <a:cs typeface="Arial" panose="020B0604020202020204" pitchFamily="34" charset="0"/>
              </a:rPr>
              <a:t>“Alive”</a:t>
            </a:r>
            <a:r>
              <a:rPr lang="en-US" sz="4400" b="1" dirty="0">
                <a:latin typeface="Candara" panose="020E0502030303020204" pitchFamily="34" charset="0"/>
                <a:cs typeface="Arial" panose="020B0604020202020204" pitchFamily="34" charset="0"/>
              </a:rPr>
              <a:t> (quick) </a:t>
            </a:r>
            <a:endParaRPr lang="en-US" sz="4400" dirty="0">
              <a:latin typeface="Candara" panose="020E0502030303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D51DC1-A98C-43C9-A130-193FA1AE098E}"/>
              </a:ext>
            </a:extLst>
          </p:cNvPr>
          <p:cNvSpPr>
            <a:spLocks noGrp="1"/>
          </p:cNvSpPr>
          <p:nvPr>
            <p:ph idx="1"/>
          </p:nvPr>
        </p:nvSpPr>
        <p:spPr>
          <a:xfrm>
            <a:off x="1522413" y="1607310"/>
            <a:ext cx="10439399" cy="5250690"/>
          </a:xfrm>
        </p:spPr>
        <p:txBody>
          <a:bodyPr>
            <a:normAutofit/>
          </a:bodyPr>
          <a:lstStyle/>
          <a:p>
            <a:pPr marL="0" indent="0">
              <a:buNone/>
            </a:pPr>
            <a:r>
              <a:rPr lang="en-US" sz="3600" b="1" dirty="0">
                <a:latin typeface="Candara" panose="020E0502030303020204" pitchFamily="34" charset="0"/>
                <a:cs typeface="Arial" panose="020B0604020202020204" pitchFamily="34" charset="0"/>
              </a:rPr>
              <a:t>God’s Word is a Representation of His Nature</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God is the </a:t>
            </a:r>
            <a:r>
              <a:rPr lang="en-US" sz="3200" b="1" i="1" dirty="0">
                <a:latin typeface="Candara" panose="020E0502030303020204" pitchFamily="34" charset="0"/>
                <a:cs typeface="Arial" panose="020B0604020202020204" pitchFamily="34" charset="0"/>
              </a:rPr>
              <a:t>“living God” </a:t>
            </a:r>
            <a:r>
              <a:rPr lang="en-US" sz="3200" dirty="0">
                <a:latin typeface="Candara" panose="020E0502030303020204" pitchFamily="34" charset="0"/>
                <a:cs typeface="Arial" panose="020B0604020202020204" pitchFamily="34" charset="0"/>
              </a:rPr>
              <a:t>- Hebrews 10:31; Matthew 16:16</a:t>
            </a:r>
          </a:p>
          <a:p>
            <a:pPr lvl="1">
              <a:buFont typeface="Wingdings" panose="05000000000000000000" pitchFamily="2" charset="2"/>
              <a:buChar char="§"/>
            </a:pPr>
            <a:r>
              <a:rPr lang="en-US" sz="2800" dirty="0">
                <a:latin typeface="Candara" panose="020E0502030303020204" pitchFamily="34" charset="0"/>
                <a:cs typeface="Arial" panose="020B0604020202020204" pitchFamily="34" charset="0"/>
              </a:rPr>
              <a:t>Compare idols who do nothing - Psalms 115:4-8, vss. 1-3</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He gives to all </a:t>
            </a:r>
            <a:r>
              <a:rPr lang="en-US" sz="3200" b="1" i="1" dirty="0">
                <a:latin typeface="Candara" panose="020E0502030303020204" pitchFamily="34" charset="0"/>
                <a:cs typeface="Arial" panose="020B0604020202020204" pitchFamily="34" charset="0"/>
              </a:rPr>
              <a:t>“life and breath  and all things ”</a:t>
            </a:r>
            <a:r>
              <a:rPr lang="en-US" sz="3200" dirty="0">
                <a:latin typeface="Candara" panose="020E0502030303020204" pitchFamily="34" charset="0"/>
                <a:cs typeface="Arial" panose="020B0604020202020204" pitchFamily="34" charset="0"/>
              </a:rPr>
              <a:t> - Acts 17:25</a:t>
            </a:r>
          </a:p>
          <a:p>
            <a:pPr lvl="1">
              <a:buFont typeface="Wingdings" panose="05000000000000000000" pitchFamily="2" charset="2"/>
              <a:buChar char="§"/>
            </a:pPr>
            <a:r>
              <a:rPr lang="en-US" sz="2800" dirty="0">
                <a:latin typeface="Candara" panose="020E0502030303020204" pitchFamily="34" charset="0"/>
                <a:cs typeface="Arial" panose="020B0604020202020204" pitchFamily="34" charset="0"/>
              </a:rPr>
              <a:t>John 1:1-4</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The gospel  of His Son gives Spiritual life - John 6:33</a:t>
            </a:r>
          </a:p>
          <a:p>
            <a:pPr lvl="1">
              <a:buFont typeface="Wingdings" panose="05000000000000000000" pitchFamily="2" charset="2"/>
              <a:buChar char="§"/>
            </a:pPr>
            <a:r>
              <a:rPr lang="en-US" sz="2800" dirty="0">
                <a:latin typeface="Candara" panose="020E0502030303020204" pitchFamily="34" charset="0"/>
                <a:cs typeface="Arial" panose="020B0604020202020204" pitchFamily="34" charset="0"/>
              </a:rPr>
              <a:t>John 6:48, 58; 11:25; 14:6; 1 John 1:1-4</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The Word which </a:t>
            </a:r>
            <a:r>
              <a:rPr lang="en-US" sz="3200" b="1" i="1" dirty="0">
                <a:latin typeface="Candara" panose="020E0502030303020204" pitchFamily="34" charset="0"/>
                <a:cs typeface="Arial" panose="020B0604020202020204" pitchFamily="34" charset="0"/>
              </a:rPr>
              <a:t>“</a:t>
            </a:r>
            <a:r>
              <a:rPr lang="en-US" sz="3200" b="1" i="1" dirty="0" err="1">
                <a:latin typeface="Candara" panose="020E0502030303020204" pitchFamily="34" charset="0"/>
                <a:cs typeface="Arial" panose="020B0604020202020204" pitchFamily="34" charset="0"/>
              </a:rPr>
              <a:t>liveth</a:t>
            </a:r>
            <a:r>
              <a:rPr lang="en-US" sz="3200" b="1" i="1" dirty="0">
                <a:latin typeface="Candara" panose="020E0502030303020204" pitchFamily="34" charset="0"/>
                <a:cs typeface="Arial" panose="020B0604020202020204" pitchFamily="34" charset="0"/>
              </a:rPr>
              <a:t> and </a:t>
            </a:r>
            <a:r>
              <a:rPr lang="en-US" sz="3200" b="1" i="1" dirty="0" err="1">
                <a:latin typeface="Candara" panose="020E0502030303020204" pitchFamily="34" charset="0"/>
                <a:cs typeface="Arial" panose="020B0604020202020204" pitchFamily="34" charset="0"/>
              </a:rPr>
              <a:t>abideth</a:t>
            </a:r>
            <a:r>
              <a:rPr lang="en-US" sz="3200" b="1" i="1" dirty="0">
                <a:latin typeface="Candara" panose="020E0502030303020204" pitchFamily="34" charset="0"/>
                <a:cs typeface="Arial" panose="020B0604020202020204" pitchFamily="34" charset="0"/>
              </a:rPr>
              <a:t> forever” </a:t>
            </a:r>
            <a:r>
              <a:rPr lang="en-US" sz="3200" dirty="0">
                <a:latin typeface="Candara" panose="020E0502030303020204" pitchFamily="34" charset="0"/>
                <a:cs typeface="Arial" panose="020B0604020202020204" pitchFamily="34" charset="0"/>
              </a:rPr>
              <a:t>- 1 Peter 1:23</a:t>
            </a:r>
          </a:p>
          <a:p>
            <a:pPr>
              <a:buFont typeface="Wingdings" panose="05000000000000000000" pitchFamily="2" charset="2"/>
              <a:buChar char="§"/>
            </a:pPr>
            <a:endParaRPr lang="en-US" sz="2800" dirty="0">
              <a:latin typeface="Candara" panose="020E0502030303020204" pitchFamily="34" charset="0"/>
              <a:cs typeface="Arial" panose="020B0604020202020204" pitchFamily="34" charset="0"/>
            </a:endParaRPr>
          </a:p>
          <a:p>
            <a:endParaRPr lang="en-US" sz="3600" b="1"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
        <p:nvSpPr>
          <p:cNvPr id="7" name="Arrow: Bent 6">
            <a:extLst>
              <a:ext uri="{FF2B5EF4-FFF2-40B4-BE49-F238E27FC236}">
                <a16:creationId xmlns:a16="http://schemas.microsoft.com/office/drawing/2014/main" id="{D637ECBC-7611-48A3-9FB3-35D1C0615293}"/>
              </a:ext>
            </a:extLst>
          </p:cNvPr>
          <p:cNvSpPr/>
          <p:nvPr/>
        </p:nvSpPr>
        <p:spPr>
          <a:xfrm>
            <a:off x="537192" y="818322"/>
            <a:ext cx="707886" cy="609600"/>
          </a:xfrm>
          <a:prstGeom prst="bentArrow">
            <a:avLst>
              <a:gd name="adj1" fmla="val 25000"/>
              <a:gd name="adj2" fmla="val 20102"/>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76BE8DD7-924F-413D-BDAA-FB6034A1C426}"/>
              </a:ext>
            </a:extLst>
          </p:cNvPr>
          <p:cNvSpPr/>
          <p:nvPr/>
        </p:nvSpPr>
        <p:spPr>
          <a:xfrm rot="16200000">
            <a:off x="-1750501" y="3585928"/>
            <a:ext cx="4726679" cy="769441"/>
          </a:xfrm>
          <a:prstGeom prst="rect">
            <a:avLst/>
          </a:prstGeom>
          <a:noFill/>
        </p:spPr>
        <p:txBody>
          <a:bodyPr wrap="none" lIns="91440" tIns="45720" rIns="91440" bIns="45720">
            <a:spAutoFit/>
          </a:bodyPr>
          <a:lstStyle/>
          <a:p>
            <a:pPr algn="ctr"/>
            <a:r>
              <a:rPr lang="en-US"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Word of God is</a:t>
            </a:r>
          </a:p>
        </p:txBody>
      </p:sp>
      <p:sp>
        <p:nvSpPr>
          <p:cNvPr id="4" name="Slide Number Placeholder 3">
            <a:extLst>
              <a:ext uri="{FF2B5EF4-FFF2-40B4-BE49-F238E27FC236}">
                <a16:creationId xmlns:a16="http://schemas.microsoft.com/office/drawing/2014/main" id="{F9D5D323-D83A-42A1-961B-65B05756FBDE}"/>
              </a:ext>
            </a:extLst>
          </p:cNvPr>
          <p:cNvSpPr>
            <a:spLocks noGrp="1"/>
          </p:cNvSpPr>
          <p:nvPr>
            <p:ph type="sldNum" sz="quarter" idx="12"/>
          </p:nvPr>
        </p:nvSpPr>
        <p:spPr/>
        <p:txBody>
          <a:bodyPr/>
          <a:lstStyle/>
          <a:p>
            <a:fld id="{2A013F82-EE5E-44EE-A61D-E31C6657F26F}" type="slidenum">
              <a:rPr lang="en-US" smtClean="0"/>
              <a:t>6</a:t>
            </a:fld>
            <a:endParaRPr lang="en-US"/>
          </a:p>
        </p:txBody>
      </p:sp>
    </p:spTree>
    <p:extLst>
      <p:ext uri="{BB962C8B-B14F-4D97-AF65-F5344CB8AC3E}">
        <p14:creationId xmlns:p14="http://schemas.microsoft.com/office/powerpoint/2010/main" val="284062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51DC1-A98C-43C9-A130-193FA1AE098E}"/>
              </a:ext>
            </a:extLst>
          </p:cNvPr>
          <p:cNvSpPr>
            <a:spLocks noGrp="1"/>
          </p:cNvSpPr>
          <p:nvPr>
            <p:ph idx="1"/>
          </p:nvPr>
        </p:nvSpPr>
        <p:spPr>
          <a:xfrm>
            <a:off x="1522413" y="1607309"/>
            <a:ext cx="10666412" cy="5098291"/>
          </a:xfrm>
        </p:spPr>
        <p:txBody>
          <a:bodyPr>
            <a:normAutofit/>
          </a:bodyPr>
          <a:lstStyle/>
          <a:p>
            <a:pPr marL="0" indent="0">
              <a:buNone/>
            </a:pPr>
            <a:r>
              <a:rPr lang="en-US" sz="3600" b="1" dirty="0">
                <a:latin typeface="Candara" panose="020E0502030303020204" pitchFamily="34" charset="0"/>
                <a:cs typeface="Arial" panose="020B0604020202020204" pitchFamily="34" charset="0"/>
              </a:rPr>
              <a:t>It Radically Changes Believers &amp; Devours Unbelievers</a:t>
            </a:r>
          </a:p>
          <a:p>
            <a:pPr>
              <a:buFont typeface="Wingdings" panose="05000000000000000000" pitchFamily="2" charset="2"/>
              <a:buChar char="§"/>
            </a:pPr>
            <a:r>
              <a:rPr lang="en-US" sz="3600" b="1" dirty="0">
                <a:latin typeface="Candara" panose="020E0502030303020204" pitchFamily="34" charset="0"/>
                <a:cs typeface="Arial" panose="020B0604020202020204" pitchFamily="34" charset="0"/>
              </a:rPr>
              <a:t>It has dynamic qualities </a:t>
            </a:r>
            <a:r>
              <a:rPr lang="en-US" sz="3600" dirty="0">
                <a:latin typeface="Candara" panose="020E0502030303020204" pitchFamily="34" charset="0"/>
                <a:cs typeface="Arial" panose="020B0604020202020204" pitchFamily="34" charset="0"/>
              </a:rPr>
              <a:t>- Romans 1:16-17</a:t>
            </a:r>
          </a:p>
          <a:p>
            <a:pPr lvl="1">
              <a:buFont typeface="Wingdings" panose="05000000000000000000" pitchFamily="2" charset="2"/>
              <a:buChar char="§"/>
            </a:pPr>
            <a:r>
              <a:rPr lang="en-US" sz="3200" dirty="0">
                <a:latin typeface="Candara" panose="020E0502030303020204" pitchFamily="34" charset="0"/>
                <a:cs typeface="Arial" panose="020B0604020202020204" pitchFamily="34" charset="0"/>
              </a:rPr>
              <a:t>Like </a:t>
            </a:r>
            <a:r>
              <a:rPr lang="en-US" sz="3200" b="1" i="1" dirty="0">
                <a:latin typeface="Candara" panose="020E0502030303020204" pitchFamily="34" charset="0"/>
                <a:cs typeface="Arial" panose="020B0604020202020204" pitchFamily="34" charset="0"/>
              </a:rPr>
              <a:t>“seed” </a:t>
            </a:r>
            <a:r>
              <a:rPr lang="en-US" sz="3200" dirty="0">
                <a:latin typeface="Candara" panose="020E0502030303020204" pitchFamily="34" charset="0"/>
                <a:cs typeface="Arial" panose="020B0604020202020204" pitchFamily="34" charset="0"/>
              </a:rPr>
              <a:t> - Luke 8:11-15</a:t>
            </a:r>
          </a:p>
          <a:p>
            <a:pPr lvl="2">
              <a:buFont typeface="Wingdings" panose="05000000000000000000" pitchFamily="2" charset="2"/>
              <a:buChar char="§"/>
            </a:pPr>
            <a:r>
              <a:rPr lang="en-US" sz="2800" dirty="0">
                <a:latin typeface="Candara" panose="020E0502030303020204" pitchFamily="34" charset="0"/>
                <a:cs typeface="Arial" panose="020B0604020202020204" pitchFamily="34" charset="0"/>
              </a:rPr>
              <a:t>It produces when planted in </a:t>
            </a:r>
            <a:r>
              <a:rPr lang="en-US" sz="2800" b="1" i="1" dirty="0">
                <a:latin typeface="Candara" panose="020E0502030303020204" pitchFamily="34" charset="0"/>
                <a:cs typeface="Arial" panose="020B0604020202020204" pitchFamily="34" charset="0"/>
              </a:rPr>
              <a:t>“honest and good” </a:t>
            </a:r>
            <a:r>
              <a:rPr lang="en-US" sz="2800" dirty="0">
                <a:latin typeface="Candara" panose="020E0502030303020204" pitchFamily="34" charset="0"/>
                <a:cs typeface="Arial" panose="020B0604020202020204" pitchFamily="34" charset="0"/>
              </a:rPr>
              <a:t>hearts</a:t>
            </a:r>
          </a:p>
          <a:p>
            <a:pPr lvl="1">
              <a:buFont typeface="Wingdings" panose="05000000000000000000" pitchFamily="2" charset="2"/>
              <a:buChar char="§"/>
            </a:pPr>
            <a:r>
              <a:rPr lang="en-US" sz="3200" dirty="0">
                <a:latin typeface="Candara" panose="020E0502030303020204" pitchFamily="34" charset="0"/>
                <a:cs typeface="Arial" panose="020B0604020202020204" pitchFamily="34" charset="0"/>
              </a:rPr>
              <a:t>Like a </a:t>
            </a:r>
            <a:r>
              <a:rPr lang="en-US" sz="3200" b="1" i="1" dirty="0">
                <a:latin typeface="Candara" panose="020E0502030303020204" pitchFamily="34" charset="0"/>
                <a:cs typeface="Arial" panose="020B0604020202020204" pitchFamily="34" charset="0"/>
              </a:rPr>
              <a:t>“sword” </a:t>
            </a:r>
            <a:r>
              <a:rPr lang="en-US" sz="3200" dirty="0">
                <a:latin typeface="Candara" panose="020E0502030303020204" pitchFamily="34" charset="0"/>
                <a:cs typeface="Arial" panose="020B0604020202020204" pitchFamily="34" charset="0"/>
              </a:rPr>
              <a:t>- Acts 7:51-54; Acts 2:36-37</a:t>
            </a:r>
          </a:p>
          <a:p>
            <a:pPr lvl="2">
              <a:buFont typeface="Wingdings" panose="05000000000000000000" pitchFamily="2" charset="2"/>
              <a:buChar char="§"/>
            </a:pPr>
            <a:r>
              <a:rPr lang="en-US" sz="2800" dirty="0">
                <a:latin typeface="Candara" panose="020E0502030303020204" pitchFamily="34" charset="0"/>
                <a:cs typeface="Arial" panose="020B0604020202020204" pitchFamily="34" charset="0"/>
              </a:rPr>
              <a:t>It cuts and pierces </a:t>
            </a:r>
          </a:p>
          <a:p>
            <a:pPr lvl="1">
              <a:buFont typeface="Wingdings" panose="05000000000000000000" pitchFamily="2" charset="2"/>
              <a:buChar char="§"/>
            </a:pPr>
            <a:r>
              <a:rPr lang="en-US" sz="3200" dirty="0">
                <a:latin typeface="Candara" panose="020E0502030303020204" pitchFamily="34" charset="0"/>
                <a:cs typeface="Arial" panose="020B0604020202020204" pitchFamily="34" charset="0"/>
              </a:rPr>
              <a:t>Like </a:t>
            </a:r>
            <a:r>
              <a:rPr lang="en-US" sz="3200" b="1" i="1" dirty="0">
                <a:latin typeface="Candara" panose="020E0502030303020204" pitchFamily="34" charset="0"/>
                <a:cs typeface="Arial" panose="020B0604020202020204" pitchFamily="34" charset="0"/>
              </a:rPr>
              <a:t>“fire” </a:t>
            </a:r>
            <a:r>
              <a:rPr lang="en-US" sz="3200" dirty="0">
                <a:latin typeface="Candara" panose="020E0502030303020204" pitchFamily="34" charset="0"/>
                <a:cs typeface="Arial" panose="020B0604020202020204" pitchFamily="34" charset="0"/>
              </a:rPr>
              <a:t>and a </a:t>
            </a:r>
            <a:r>
              <a:rPr lang="en-US" sz="3200" b="1" i="1" dirty="0">
                <a:latin typeface="Candara" panose="020E0502030303020204" pitchFamily="34" charset="0"/>
                <a:cs typeface="Arial" panose="020B0604020202020204" pitchFamily="34" charset="0"/>
              </a:rPr>
              <a:t>“hammer” </a:t>
            </a:r>
            <a:r>
              <a:rPr lang="en-US" sz="3200" dirty="0">
                <a:latin typeface="Candara" panose="020E0502030303020204" pitchFamily="34" charset="0"/>
                <a:cs typeface="Arial" panose="020B0604020202020204" pitchFamily="34" charset="0"/>
              </a:rPr>
              <a:t>- Jeremiah 23:29</a:t>
            </a:r>
          </a:p>
          <a:p>
            <a:pPr lvl="2">
              <a:buFont typeface="Wingdings" panose="05000000000000000000" pitchFamily="2" charset="2"/>
              <a:buChar char="§"/>
            </a:pPr>
            <a:r>
              <a:rPr lang="en-US" sz="2800" dirty="0">
                <a:latin typeface="Candara" panose="020E0502030303020204" pitchFamily="34" charset="0"/>
                <a:cs typeface="Arial" panose="020B0604020202020204" pitchFamily="34" charset="0"/>
              </a:rPr>
              <a:t>It destroys man’s false ideas &amp; breaks man’s false imaginations</a:t>
            </a:r>
          </a:p>
          <a:p>
            <a:pPr>
              <a:buFont typeface="Wingdings" panose="05000000000000000000" pitchFamily="2" charset="2"/>
              <a:buChar char="§"/>
            </a:pPr>
            <a:endParaRPr lang="en-US" sz="3600" dirty="0">
              <a:latin typeface="Candara" panose="020E0502030303020204" pitchFamily="34" charset="0"/>
              <a:cs typeface="Arial" panose="020B0604020202020204" pitchFamily="34" charset="0"/>
            </a:endParaRPr>
          </a:p>
          <a:p>
            <a:pPr lvl="1">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
        <p:nvSpPr>
          <p:cNvPr id="8" name="Arrow: Bent 7">
            <a:extLst>
              <a:ext uri="{FF2B5EF4-FFF2-40B4-BE49-F238E27FC236}">
                <a16:creationId xmlns:a16="http://schemas.microsoft.com/office/drawing/2014/main" id="{D945E188-E840-467B-A7C9-37EB14D69FBB}"/>
              </a:ext>
            </a:extLst>
          </p:cNvPr>
          <p:cNvSpPr/>
          <p:nvPr/>
        </p:nvSpPr>
        <p:spPr>
          <a:xfrm>
            <a:off x="537192" y="818322"/>
            <a:ext cx="707886" cy="609600"/>
          </a:xfrm>
          <a:prstGeom prst="bentArrow">
            <a:avLst>
              <a:gd name="adj1" fmla="val 25000"/>
              <a:gd name="adj2" fmla="val 20102"/>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8992C953-B841-4547-9B18-D64216C064E6}"/>
              </a:ext>
            </a:extLst>
          </p:cNvPr>
          <p:cNvSpPr/>
          <p:nvPr/>
        </p:nvSpPr>
        <p:spPr>
          <a:xfrm rot="16200000">
            <a:off x="-1750501" y="3585928"/>
            <a:ext cx="4726679" cy="769441"/>
          </a:xfrm>
          <a:prstGeom prst="rect">
            <a:avLst/>
          </a:prstGeom>
          <a:noFill/>
        </p:spPr>
        <p:txBody>
          <a:bodyPr wrap="none" lIns="91440" tIns="45720" rIns="91440" bIns="45720">
            <a:spAutoFit/>
          </a:bodyPr>
          <a:lstStyle/>
          <a:p>
            <a:pPr algn="ctr"/>
            <a:r>
              <a:rPr lang="en-US"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Word of God is</a:t>
            </a:r>
          </a:p>
        </p:txBody>
      </p:sp>
      <p:sp>
        <p:nvSpPr>
          <p:cNvPr id="12" name="Title 1">
            <a:extLst>
              <a:ext uri="{FF2B5EF4-FFF2-40B4-BE49-F238E27FC236}">
                <a16:creationId xmlns:a16="http://schemas.microsoft.com/office/drawing/2014/main" id="{E2A132EB-98E5-458C-95E9-771D4E671B14}"/>
              </a:ext>
            </a:extLst>
          </p:cNvPr>
          <p:cNvSpPr>
            <a:spLocks noGrp="1"/>
          </p:cNvSpPr>
          <p:nvPr>
            <p:ph type="title"/>
          </p:nvPr>
        </p:nvSpPr>
        <p:spPr>
          <a:xfrm>
            <a:off x="1532351" y="609600"/>
            <a:ext cx="10439399" cy="769824"/>
          </a:xfrm>
        </p:spPr>
        <p:txBody>
          <a:bodyPr>
            <a:normAutofit/>
          </a:bodyPr>
          <a:lstStyle/>
          <a:p>
            <a:r>
              <a:rPr lang="en-US" sz="4400" b="1" i="1" dirty="0">
                <a:latin typeface="Candara" panose="020E0502030303020204" pitchFamily="34" charset="0"/>
                <a:cs typeface="Arial" panose="020B0604020202020204" pitchFamily="34" charset="0"/>
              </a:rPr>
              <a:t>“Powerful” </a:t>
            </a:r>
            <a:r>
              <a:rPr lang="en-US" sz="4400" dirty="0">
                <a:latin typeface="Candara" panose="020E0502030303020204" pitchFamily="34" charset="0"/>
                <a:cs typeface="Arial" panose="020B0604020202020204" pitchFamily="34" charset="0"/>
              </a:rPr>
              <a:t>(Active</a:t>
            </a:r>
            <a:r>
              <a:rPr lang="en-US" sz="4400" b="1" i="1" dirty="0">
                <a:latin typeface="Candara" panose="020E0502030303020204" pitchFamily="34" charset="0"/>
                <a:cs typeface="Arial" panose="020B0604020202020204" pitchFamily="34" charset="0"/>
              </a:rPr>
              <a:t>)</a:t>
            </a:r>
            <a:r>
              <a:rPr lang="en-US" sz="4400" b="1" dirty="0">
                <a:latin typeface="Candara" panose="020E0502030303020204" pitchFamily="34" charset="0"/>
                <a:cs typeface="Arial" panose="020B0604020202020204" pitchFamily="34" charset="0"/>
              </a:rPr>
              <a:t>  </a:t>
            </a:r>
            <a:endParaRPr lang="en-US" sz="4400" dirty="0">
              <a:latin typeface="Candara" panose="020E0502030303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77DE7B5-FD79-4F8B-94B6-215418C98858}"/>
              </a:ext>
            </a:extLst>
          </p:cNvPr>
          <p:cNvSpPr>
            <a:spLocks noGrp="1"/>
          </p:cNvSpPr>
          <p:nvPr>
            <p:ph type="sldNum" sz="quarter" idx="12"/>
          </p:nvPr>
        </p:nvSpPr>
        <p:spPr/>
        <p:txBody>
          <a:bodyPr/>
          <a:lstStyle/>
          <a:p>
            <a:fld id="{2A013F82-EE5E-44EE-A61D-E31C6657F26F}" type="slidenum">
              <a:rPr lang="en-US" smtClean="0"/>
              <a:t>7</a:t>
            </a:fld>
            <a:endParaRPr lang="en-US"/>
          </a:p>
        </p:txBody>
      </p:sp>
    </p:spTree>
    <p:extLst>
      <p:ext uri="{BB962C8B-B14F-4D97-AF65-F5344CB8AC3E}">
        <p14:creationId xmlns:p14="http://schemas.microsoft.com/office/powerpoint/2010/main" val="3034692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7C77-3313-4EBD-A541-4E3B70B8E640}"/>
              </a:ext>
            </a:extLst>
          </p:cNvPr>
          <p:cNvSpPr>
            <a:spLocks noGrp="1"/>
          </p:cNvSpPr>
          <p:nvPr>
            <p:ph type="title"/>
          </p:nvPr>
        </p:nvSpPr>
        <p:spPr>
          <a:xfrm>
            <a:off x="1532352" y="616227"/>
            <a:ext cx="10439399" cy="762000"/>
          </a:xfrm>
        </p:spPr>
        <p:txBody>
          <a:bodyPr>
            <a:normAutofit/>
          </a:bodyPr>
          <a:lstStyle/>
          <a:p>
            <a:r>
              <a:rPr lang="en-US" sz="4400" b="1" i="1" dirty="0">
                <a:latin typeface="Candara" panose="020E0502030303020204" pitchFamily="34" charset="0"/>
                <a:cs typeface="Arial" panose="020B0604020202020204" pitchFamily="34" charset="0"/>
              </a:rPr>
              <a:t>“Sharper than any </a:t>
            </a:r>
            <a:r>
              <a:rPr lang="en-US" sz="4400" b="1" i="1" dirty="0" err="1">
                <a:latin typeface="Candara" panose="020E0502030303020204" pitchFamily="34" charset="0"/>
                <a:cs typeface="Arial" panose="020B0604020202020204" pitchFamily="34" charset="0"/>
              </a:rPr>
              <a:t>twoedged</a:t>
            </a:r>
            <a:r>
              <a:rPr lang="en-US" sz="4400" b="1" i="1" dirty="0">
                <a:latin typeface="Candara" panose="020E0502030303020204" pitchFamily="34" charset="0"/>
                <a:cs typeface="Arial" panose="020B0604020202020204" pitchFamily="34" charset="0"/>
              </a:rPr>
              <a:t> sword”</a:t>
            </a:r>
          </a:p>
        </p:txBody>
      </p:sp>
      <p:sp>
        <p:nvSpPr>
          <p:cNvPr id="3" name="Content Placeholder 2">
            <a:extLst>
              <a:ext uri="{FF2B5EF4-FFF2-40B4-BE49-F238E27FC236}">
                <a16:creationId xmlns:a16="http://schemas.microsoft.com/office/drawing/2014/main" id="{7BD51DC1-A98C-43C9-A130-193FA1AE098E}"/>
              </a:ext>
            </a:extLst>
          </p:cNvPr>
          <p:cNvSpPr>
            <a:spLocks noGrp="1"/>
          </p:cNvSpPr>
          <p:nvPr>
            <p:ph idx="1"/>
          </p:nvPr>
        </p:nvSpPr>
        <p:spPr>
          <a:xfrm>
            <a:off x="1522413" y="1904998"/>
            <a:ext cx="10666412" cy="4495801"/>
          </a:xfrm>
        </p:spPr>
        <p:txBody>
          <a:bodyPr>
            <a:normAutofit lnSpcReduction="10000"/>
          </a:bodyPr>
          <a:lstStyle/>
          <a:p>
            <a:pPr marL="0" indent="0">
              <a:buNone/>
            </a:pPr>
            <a:r>
              <a:rPr lang="en-US" sz="3600" b="1" dirty="0">
                <a:latin typeface="Candara" panose="020E0502030303020204" pitchFamily="34" charset="0"/>
                <a:cs typeface="Arial" panose="020B0604020202020204" pitchFamily="34" charset="0"/>
              </a:rPr>
              <a:t>God’s Word Cuts, Divides &amp; Penetrates</a:t>
            </a:r>
          </a:p>
          <a:p>
            <a:pPr>
              <a:buFont typeface="Wingdings" panose="05000000000000000000" pitchFamily="2" charset="2"/>
              <a:buChar char="§"/>
            </a:pPr>
            <a:r>
              <a:rPr lang="en-US" sz="3600" b="1" i="1" dirty="0">
                <a:latin typeface="Candara" panose="020E0502030303020204" pitchFamily="34" charset="0"/>
                <a:cs typeface="Arial" panose="020B0604020202020204" pitchFamily="34" charset="0"/>
              </a:rPr>
              <a:t>“</a:t>
            </a:r>
            <a:r>
              <a:rPr lang="en-US" sz="3200" b="1" i="1" dirty="0" err="1">
                <a:latin typeface="Candara" panose="020E0502030303020204" pitchFamily="34" charset="0"/>
                <a:cs typeface="Arial" panose="020B0604020202020204" pitchFamily="34" charset="0"/>
              </a:rPr>
              <a:t>twoedged</a:t>
            </a:r>
            <a:r>
              <a:rPr lang="en-US" sz="3200" b="1" i="1" dirty="0">
                <a:latin typeface="Candara" panose="020E0502030303020204" pitchFamily="34" charset="0"/>
                <a:cs typeface="Arial" panose="020B0604020202020204" pitchFamily="34" charset="0"/>
              </a:rPr>
              <a:t>”</a:t>
            </a:r>
            <a:r>
              <a:rPr lang="en-US" sz="3200" b="1" dirty="0">
                <a:latin typeface="Candara" panose="020E0502030303020204" pitchFamily="34" charset="0"/>
                <a:cs typeface="Arial" panose="020B0604020202020204" pitchFamily="34" charset="0"/>
              </a:rPr>
              <a:t> </a:t>
            </a:r>
            <a:r>
              <a:rPr lang="en-US" sz="3200" dirty="0">
                <a:latin typeface="Candara" panose="020E0502030303020204" pitchFamily="34" charset="0"/>
                <a:cs typeface="Arial" panose="020B0604020202020204" pitchFamily="34" charset="0"/>
              </a:rPr>
              <a:t>- From Greek word </a:t>
            </a:r>
            <a:r>
              <a:rPr lang="en-US" sz="3200" i="1" dirty="0">
                <a:latin typeface="Candara" panose="020E0502030303020204" pitchFamily="34" charset="0"/>
                <a:cs typeface="Arial" panose="020B0604020202020204" pitchFamily="34" charset="0"/>
              </a:rPr>
              <a:t>“</a:t>
            </a:r>
            <a:r>
              <a:rPr lang="en-US" sz="3200" i="1" dirty="0" err="1">
                <a:latin typeface="Candara" panose="020E0502030303020204" pitchFamily="34" charset="0"/>
                <a:cs typeface="Arial" panose="020B0604020202020204" pitchFamily="34" charset="0"/>
              </a:rPr>
              <a:t>distomos</a:t>
            </a:r>
            <a:r>
              <a:rPr lang="en-US" sz="3200" i="1" dirty="0">
                <a:latin typeface="Candara" panose="020E0502030303020204" pitchFamily="34" charset="0"/>
                <a:cs typeface="Arial" panose="020B0604020202020204" pitchFamily="34" charset="0"/>
              </a:rPr>
              <a:t>”</a:t>
            </a:r>
          </a:p>
          <a:p>
            <a:pPr lvl="1">
              <a:buFont typeface="Wingdings" panose="05000000000000000000" pitchFamily="2" charset="2"/>
              <a:buChar char="§"/>
            </a:pPr>
            <a:r>
              <a:rPr lang="en-US" sz="2800" i="1" dirty="0">
                <a:latin typeface="Candara" panose="020E0502030303020204" pitchFamily="34" charset="0"/>
                <a:cs typeface="Arial" panose="020B0604020202020204" pitchFamily="34" charset="0"/>
              </a:rPr>
              <a:t>“double-edged:- with two edges, two-edged </a:t>
            </a:r>
            <a:r>
              <a:rPr lang="en-US" sz="2800" b="1" i="1" dirty="0">
                <a:latin typeface="Candara" panose="020E0502030303020204" pitchFamily="34" charset="0"/>
                <a:cs typeface="Arial" panose="020B0604020202020204" pitchFamily="34" charset="0"/>
              </a:rPr>
              <a:t>- Strong</a:t>
            </a:r>
          </a:p>
          <a:p>
            <a:pPr lvl="1">
              <a:buFont typeface="Wingdings" panose="05000000000000000000" pitchFamily="2" charset="2"/>
              <a:buChar char="§"/>
            </a:pPr>
            <a:r>
              <a:rPr lang="en-US" sz="2800" dirty="0">
                <a:latin typeface="Candara" panose="020E0502030303020204" pitchFamily="34" charset="0"/>
                <a:cs typeface="Arial" panose="020B0604020202020204" pitchFamily="34" charset="0"/>
              </a:rPr>
              <a:t>But, it is </a:t>
            </a:r>
            <a:r>
              <a:rPr lang="en-US" sz="2800" b="1" i="1" dirty="0">
                <a:latin typeface="Candara" panose="020E0502030303020204" pitchFamily="34" charset="0"/>
                <a:cs typeface="Arial" panose="020B0604020202020204" pitchFamily="34" charset="0"/>
              </a:rPr>
              <a:t>“sharper than a </a:t>
            </a:r>
            <a:r>
              <a:rPr lang="en-US" sz="2800" b="1" i="1" dirty="0" err="1">
                <a:latin typeface="Candara" panose="020E0502030303020204" pitchFamily="34" charset="0"/>
                <a:cs typeface="Arial" panose="020B0604020202020204" pitchFamily="34" charset="0"/>
              </a:rPr>
              <a:t>twoedged</a:t>
            </a:r>
            <a:r>
              <a:rPr lang="en-US" sz="2800" b="1" i="1" dirty="0">
                <a:latin typeface="Candara" panose="020E0502030303020204" pitchFamily="34" charset="0"/>
                <a:cs typeface="Arial" panose="020B0604020202020204" pitchFamily="34" charset="0"/>
              </a:rPr>
              <a:t> sword”</a:t>
            </a:r>
          </a:p>
          <a:p>
            <a:pPr lvl="2">
              <a:buFont typeface="Wingdings" panose="05000000000000000000" pitchFamily="2" charset="2"/>
              <a:buChar char="§"/>
            </a:pPr>
            <a:r>
              <a:rPr lang="en-US" sz="2600" b="1" i="1" dirty="0">
                <a:latin typeface="Candara" panose="020E0502030303020204" pitchFamily="34" charset="0"/>
                <a:cs typeface="Arial" panose="020B0604020202020204" pitchFamily="34" charset="0"/>
              </a:rPr>
              <a:t>“sharper” </a:t>
            </a:r>
            <a:r>
              <a:rPr lang="en-US" sz="2600" dirty="0">
                <a:latin typeface="Candara" panose="020E0502030303020204" pitchFamily="34" charset="0"/>
                <a:cs typeface="Arial" panose="020B0604020202020204" pitchFamily="34" charset="0"/>
              </a:rPr>
              <a:t>or more cutting</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This sharp, cutting idea is found in the OT and NT</a:t>
            </a:r>
          </a:p>
          <a:p>
            <a:pPr lvl="1">
              <a:buFont typeface="Wingdings" panose="05000000000000000000" pitchFamily="2" charset="2"/>
              <a:buChar char="§"/>
            </a:pPr>
            <a:r>
              <a:rPr lang="en-US" sz="2800" dirty="0">
                <a:latin typeface="Candara" panose="020E0502030303020204" pitchFamily="34" charset="0"/>
                <a:cs typeface="Arial" panose="020B0604020202020204" pitchFamily="34" charset="0"/>
              </a:rPr>
              <a:t>Psalms 149:6 </a:t>
            </a:r>
          </a:p>
          <a:p>
            <a:pPr lvl="1">
              <a:buFont typeface="Wingdings" panose="05000000000000000000" pitchFamily="2" charset="2"/>
              <a:buChar char="§"/>
            </a:pPr>
            <a:r>
              <a:rPr lang="en-US" sz="2800" dirty="0">
                <a:latin typeface="Candara" panose="020E0502030303020204" pitchFamily="34" charset="0"/>
                <a:cs typeface="Arial" panose="020B0604020202020204" pitchFamily="34" charset="0"/>
              </a:rPr>
              <a:t>Revelation 1:16; 2:12, 16; 19:15</a:t>
            </a:r>
          </a:p>
          <a:p>
            <a:pPr marL="0" indent="0">
              <a:buNone/>
            </a:pPr>
            <a:endParaRPr lang="en-US" sz="2800" dirty="0">
              <a:latin typeface="Candara" panose="020E0502030303020204" pitchFamily="34" charset="0"/>
              <a:cs typeface="Arial" panose="020B0604020202020204" pitchFamily="34" charset="0"/>
            </a:endParaRPr>
          </a:p>
          <a:p>
            <a:pPr marL="0" indent="0">
              <a:buNone/>
            </a:pPr>
            <a:endParaRPr lang="en-US" sz="2600" dirty="0">
              <a:latin typeface="Candara" panose="020E0502030303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
        <p:nvSpPr>
          <p:cNvPr id="7" name="Arrow: Bent 6">
            <a:extLst>
              <a:ext uri="{FF2B5EF4-FFF2-40B4-BE49-F238E27FC236}">
                <a16:creationId xmlns:a16="http://schemas.microsoft.com/office/drawing/2014/main" id="{AD16396C-B355-4C7B-95FE-A1667F15EC96}"/>
              </a:ext>
            </a:extLst>
          </p:cNvPr>
          <p:cNvSpPr/>
          <p:nvPr/>
        </p:nvSpPr>
        <p:spPr>
          <a:xfrm>
            <a:off x="537192" y="818322"/>
            <a:ext cx="707886" cy="609600"/>
          </a:xfrm>
          <a:prstGeom prst="bentArrow">
            <a:avLst>
              <a:gd name="adj1" fmla="val 25000"/>
              <a:gd name="adj2" fmla="val 20102"/>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6A441DA5-F999-4BCB-A757-252D594B5943}"/>
              </a:ext>
            </a:extLst>
          </p:cNvPr>
          <p:cNvSpPr/>
          <p:nvPr/>
        </p:nvSpPr>
        <p:spPr>
          <a:xfrm rot="16200000">
            <a:off x="-1750501" y="3585928"/>
            <a:ext cx="4726679" cy="769441"/>
          </a:xfrm>
          <a:prstGeom prst="rect">
            <a:avLst/>
          </a:prstGeom>
          <a:noFill/>
        </p:spPr>
        <p:txBody>
          <a:bodyPr wrap="none" lIns="91440" tIns="45720" rIns="91440" bIns="45720">
            <a:spAutoFit/>
          </a:bodyPr>
          <a:lstStyle/>
          <a:p>
            <a:pPr algn="ctr"/>
            <a:r>
              <a:rPr lang="en-US"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Word of God is</a:t>
            </a:r>
          </a:p>
        </p:txBody>
      </p:sp>
      <p:sp>
        <p:nvSpPr>
          <p:cNvPr id="4" name="Slide Number Placeholder 3">
            <a:extLst>
              <a:ext uri="{FF2B5EF4-FFF2-40B4-BE49-F238E27FC236}">
                <a16:creationId xmlns:a16="http://schemas.microsoft.com/office/drawing/2014/main" id="{333AFB59-8350-4817-ABF7-415F9CD7D748}"/>
              </a:ext>
            </a:extLst>
          </p:cNvPr>
          <p:cNvSpPr>
            <a:spLocks noGrp="1"/>
          </p:cNvSpPr>
          <p:nvPr>
            <p:ph type="sldNum" sz="quarter" idx="12"/>
          </p:nvPr>
        </p:nvSpPr>
        <p:spPr/>
        <p:txBody>
          <a:bodyPr/>
          <a:lstStyle/>
          <a:p>
            <a:fld id="{2A013F82-EE5E-44EE-A61D-E31C6657F26F}" type="slidenum">
              <a:rPr lang="en-US" smtClean="0"/>
              <a:t>8</a:t>
            </a:fld>
            <a:endParaRPr lang="en-US"/>
          </a:p>
        </p:txBody>
      </p:sp>
    </p:spTree>
    <p:extLst>
      <p:ext uri="{BB962C8B-B14F-4D97-AF65-F5344CB8AC3E}">
        <p14:creationId xmlns:p14="http://schemas.microsoft.com/office/powerpoint/2010/main" val="3318355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7C77-3313-4EBD-A541-4E3B70B8E640}"/>
              </a:ext>
            </a:extLst>
          </p:cNvPr>
          <p:cNvSpPr>
            <a:spLocks noGrp="1"/>
          </p:cNvSpPr>
          <p:nvPr>
            <p:ph type="title"/>
          </p:nvPr>
        </p:nvSpPr>
        <p:spPr>
          <a:xfrm>
            <a:off x="1522413" y="228599"/>
            <a:ext cx="10438295" cy="1458221"/>
          </a:xfrm>
        </p:spPr>
        <p:txBody>
          <a:bodyPr>
            <a:noAutofit/>
          </a:bodyPr>
          <a:lstStyle/>
          <a:p>
            <a:r>
              <a:rPr lang="en-US" sz="4000" b="1" i="1" dirty="0">
                <a:latin typeface="Candara" panose="020E0502030303020204" pitchFamily="34" charset="0"/>
                <a:cs typeface="Arial" panose="020B0604020202020204" pitchFamily="34" charset="0"/>
              </a:rPr>
              <a:t>“P</a:t>
            </a:r>
            <a:r>
              <a:rPr lang="en-US" sz="4000" b="1" i="1" dirty="0">
                <a:latin typeface="Candara" panose="020E0502030303020204" pitchFamily="34" charset="0"/>
              </a:rPr>
              <a:t>iercing even to the dividing asunder of soul and spirit, and of the joints and marrow”</a:t>
            </a:r>
            <a:endParaRPr lang="en-US" sz="4000" dirty="0">
              <a:latin typeface="Candara" panose="020E0502030303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D51DC1-A98C-43C9-A130-193FA1AE098E}"/>
              </a:ext>
            </a:extLst>
          </p:cNvPr>
          <p:cNvSpPr>
            <a:spLocks noGrp="1"/>
          </p:cNvSpPr>
          <p:nvPr>
            <p:ph idx="1"/>
          </p:nvPr>
        </p:nvSpPr>
        <p:spPr>
          <a:xfrm>
            <a:off x="1533564" y="1851102"/>
            <a:ext cx="10439399" cy="4876800"/>
          </a:xfrm>
        </p:spPr>
        <p:txBody>
          <a:bodyPr>
            <a:normAutofit fontScale="92500" lnSpcReduction="10000"/>
          </a:bodyPr>
          <a:lstStyle/>
          <a:p>
            <a:pPr marL="0" indent="0">
              <a:buNone/>
            </a:pPr>
            <a:r>
              <a:rPr lang="en-US" sz="3600" b="1" dirty="0">
                <a:latin typeface="Candara" panose="020E0502030303020204" pitchFamily="34" charset="0"/>
                <a:cs typeface="Arial" panose="020B0604020202020204" pitchFamily="34" charset="0"/>
              </a:rPr>
              <a:t>It Penetrates Through &amp; Divides </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The Word reveals what is hidden deeply within man </a:t>
            </a:r>
          </a:p>
          <a:p>
            <a:pPr lvl="1">
              <a:buFont typeface="Wingdings" panose="05000000000000000000" pitchFamily="2" charset="2"/>
              <a:buChar char="§"/>
            </a:pPr>
            <a:r>
              <a:rPr lang="en-US" sz="2800" b="1" dirty="0">
                <a:latin typeface="Candara" panose="020E0502030303020204" pitchFamily="34" charset="0"/>
                <a:cs typeface="Arial" panose="020B0604020202020204" pitchFamily="34" charset="0"/>
              </a:rPr>
              <a:t>1 </a:t>
            </a:r>
            <a:r>
              <a:rPr lang="en-US" sz="2800" dirty="0">
                <a:latin typeface="Candara" panose="020E0502030303020204" pitchFamily="34" charset="0"/>
                <a:cs typeface="Arial" panose="020B0604020202020204" pitchFamily="34" charset="0"/>
              </a:rPr>
              <a:t>Corinthians 4:5</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It penetrates to the deepest recesses of the spiritual man</a:t>
            </a:r>
          </a:p>
          <a:p>
            <a:pPr lvl="1">
              <a:buFont typeface="Wingdings" panose="05000000000000000000" pitchFamily="2" charset="2"/>
              <a:buChar char="§"/>
            </a:pPr>
            <a:r>
              <a:rPr lang="en-US" sz="2800" dirty="0">
                <a:latin typeface="Candara" panose="020E0502030303020204" pitchFamily="34" charset="0"/>
                <a:cs typeface="Arial" panose="020B0604020202020204" pitchFamily="34" charset="0"/>
              </a:rPr>
              <a:t>It renders sinful man totally exposed and defenseless</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It can change us inwardly into the </a:t>
            </a:r>
            <a:r>
              <a:rPr lang="en-US" sz="3200" b="1" i="1" dirty="0">
                <a:latin typeface="Candara" panose="020E0502030303020204" pitchFamily="34" charset="0"/>
                <a:cs typeface="Arial" panose="020B0604020202020204" pitchFamily="34" charset="0"/>
              </a:rPr>
              <a:t>“new man”</a:t>
            </a:r>
          </a:p>
          <a:p>
            <a:pPr lvl="1">
              <a:buFont typeface="Wingdings" panose="05000000000000000000" pitchFamily="2" charset="2"/>
              <a:buChar char="§"/>
            </a:pPr>
            <a:r>
              <a:rPr lang="en-US" sz="2800" dirty="0">
                <a:latin typeface="Candara" panose="020E0502030303020204" pitchFamily="34" charset="0"/>
                <a:cs typeface="Arial" panose="020B0604020202020204" pitchFamily="34" charset="0"/>
              </a:rPr>
              <a:t>Ephesians 4:21-24; Colossians 3:8-10</a:t>
            </a:r>
          </a:p>
          <a:p>
            <a:pPr>
              <a:buFont typeface="Wingdings" panose="05000000000000000000" pitchFamily="2" charset="2"/>
              <a:buChar char="§"/>
            </a:pPr>
            <a:r>
              <a:rPr lang="en-US" sz="3200" dirty="0">
                <a:latin typeface="Candara" panose="020E0502030303020204" pitchFamily="34" charset="0"/>
                <a:cs typeface="Arial" panose="020B0604020202020204" pitchFamily="34" charset="0"/>
              </a:rPr>
              <a:t>Or lays bare all the guilt of the self-hardened man</a:t>
            </a:r>
          </a:p>
          <a:p>
            <a:pPr lvl="1">
              <a:buFont typeface="Wingdings" panose="05000000000000000000" pitchFamily="2" charset="2"/>
              <a:buChar char="§"/>
            </a:pPr>
            <a:r>
              <a:rPr lang="en-US" sz="2800" dirty="0">
                <a:latin typeface="Candara" panose="020E0502030303020204" pitchFamily="34" charset="0"/>
                <a:cs typeface="Arial" panose="020B0604020202020204" pitchFamily="34" charset="0"/>
              </a:rPr>
              <a:t>Hebrews 3:8, 12, 15; 4:7</a:t>
            </a:r>
          </a:p>
          <a:p>
            <a:pPr lvl="1">
              <a:buFont typeface="Wingdings" panose="05000000000000000000" pitchFamily="2" charset="2"/>
              <a:buChar char="§"/>
            </a:pPr>
            <a:endParaRPr lang="en-US" sz="2800" dirty="0">
              <a:latin typeface="Candara" panose="020E0502030303020204" pitchFamily="34" charset="0"/>
              <a:cs typeface="Arial" panose="020B0604020202020204" pitchFamily="34" charset="0"/>
            </a:endParaRPr>
          </a:p>
          <a:p>
            <a:pPr>
              <a:buFont typeface="Wingdings" panose="05000000000000000000" pitchFamily="2" charset="2"/>
              <a:buChar char="§"/>
            </a:pPr>
            <a:endParaRPr lang="en-US" sz="3200" dirty="0">
              <a:latin typeface="Candara" panose="020E0502030303020204" pitchFamily="34" charset="0"/>
              <a:cs typeface="Arial" panose="020B0604020202020204" pitchFamily="34" charset="0"/>
            </a:endParaRPr>
          </a:p>
          <a:p>
            <a:pPr>
              <a:buFont typeface="Wingdings" panose="05000000000000000000" pitchFamily="2" charset="2"/>
              <a:buChar char="§"/>
            </a:pPr>
            <a:endParaRPr lang="en-US" sz="3200" dirty="0">
              <a:latin typeface="Candara" panose="020E0502030303020204" pitchFamily="34" charset="0"/>
              <a:cs typeface="Arial" panose="020B0604020202020204" pitchFamily="34" charset="0"/>
            </a:endParaRPr>
          </a:p>
          <a:p>
            <a:pPr lvl="1">
              <a:buFont typeface="Wingdings" panose="05000000000000000000" pitchFamily="2" charset="2"/>
              <a:buChar char="§"/>
            </a:pPr>
            <a:endParaRPr lang="en-US" sz="2800" i="1"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600"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
        <p:nvSpPr>
          <p:cNvPr id="5" name="Arrow: Bent 4">
            <a:extLst>
              <a:ext uri="{FF2B5EF4-FFF2-40B4-BE49-F238E27FC236}">
                <a16:creationId xmlns:a16="http://schemas.microsoft.com/office/drawing/2014/main" id="{F4C111D9-24C7-4571-BD7B-24F4FD8E7629}"/>
              </a:ext>
            </a:extLst>
          </p:cNvPr>
          <p:cNvSpPr/>
          <p:nvPr/>
        </p:nvSpPr>
        <p:spPr>
          <a:xfrm>
            <a:off x="537192" y="818322"/>
            <a:ext cx="707886" cy="609600"/>
          </a:xfrm>
          <a:prstGeom prst="bentArrow">
            <a:avLst>
              <a:gd name="adj1" fmla="val 25000"/>
              <a:gd name="adj2" fmla="val 20102"/>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6D83E33C-BDEE-47EB-B016-E7C50FB3B428}"/>
              </a:ext>
            </a:extLst>
          </p:cNvPr>
          <p:cNvSpPr/>
          <p:nvPr/>
        </p:nvSpPr>
        <p:spPr>
          <a:xfrm rot="16200000">
            <a:off x="-1750501" y="3585928"/>
            <a:ext cx="4726679" cy="769441"/>
          </a:xfrm>
          <a:prstGeom prst="rect">
            <a:avLst/>
          </a:prstGeom>
          <a:noFill/>
        </p:spPr>
        <p:txBody>
          <a:bodyPr wrap="none" lIns="91440" tIns="45720" rIns="91440" bIns="45720">
            <a:spAutoFit/>
          </a:bodyPr>
          <a:lstStyle/>
          <a:p>
            <a:pPr algn="ctr"/>
            <a:r>
              <a:rPr lang="en-US" sz="4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Word of God is</a:t>
            </a:r>
          </a:p>
        </p:txBody>
      </p:sp>
      <p:sp>
        <p:nvSpPr>
          <p:cNvPr id="4" name="Slide Number Placeholder 3">
            <a:extLst>
              <a:ext uri="{FF2B5EF4-FFF2-40B4-BE49-F238E27FC236}">
                <a16:creationId xmlns:a16="http://schemas.microsoft.com/office/drawing/2014/main" id="{60C108C5-24D6-4029-9A3B-E0EBB4CBBD05}"/>
              </a:ext>
            </a:extLst>
          </p:cNvPr>
          <p:cNvSpPr>
            <a:spLocks noGrp="1"/>
          </p:cNvSpPr>
          <p:nvPr>
            <p:ph type="sldNum" sz="quarter" idx="12"/>
          </p:nvPr>
        </p:nvSpPr>
        <p:spPr/>
        <p:txBody>
          <a:bodyPr/>
          <a:lstStyle/>
          <a:p>
            <a:fld id="{2A013F82-EE5E-44EE-A61D-E31C6657F26F}" type="slidenum">
              <a:rPr lang="en-US" smtClean="0"/>
              <a:t>9</a:t>
            </a:fld>
            <a:endParaRPr lang="en-US"/>
          </a:p>
        </p:txBody>
      </p:sp>
    </p:spTree>
    <p:extLst>
      <p:ext uri="{BB962C8B-B14F-4D97-AF65-F5344CB8AC3E}">
        <p14:creationId xmlns:p14="http://schemas.microsoft.com/office/powerpoint/2010/main" val="596545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25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25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250"/>
                                        <p:tgtEl>
                                          <p:spTgt spid="3">
                                            <p:txEl>
                                              <p:pRg st="5" end="5"/>
                                            </p:txEl>
                                          </p:spTgt>
                                        </p:tgtEl>
                                      </p:cBhvr>
                                    </p:animEffect>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25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250"/>
                                        <p:tgtEl>
                                          <p:spTgt spid="3">
                                            <p:txEl>
                                              <p:pRg st="7" end="7"/>
                                            </p:txEl>
                                          </p:spTgt>
                                        </p:tgtEl>
                                      </p:cBhvr>
                                    </p:animEffect>
                                  </p:childTnLst>
                                </p:cTn>
                              </p:par>
                            </p:childTnLst>
                          </p:cTn>
                        </p:par>
                        <p:par>
                          <p:cTn id="41" fill="hold">
                            <p:stCondLst>
                              <p:cond delay="1250"/>
                            </p:stCondLst>
                            <p:childTnLst>
                              <p:par>
                                <p:cTn id="42" presetID="10" presetClass="entr" presetSubtype="0"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1510</TotalTime>
  <Words>4211</Words>
  <Application>Microsoft Office PowerPoint</Application>
  <PresentationFormat>Custom</PresentationFormat>
  <Paragraphs>212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Candara</vt:lpstr>
      <vt:lpstr>Corbel</vt:lpstr>
      <vt:lpstr>Wingdings</vt:lpstr>
      <vt:lpstr>Digital Blue Tunnel 16x9</vt:lpstr>
      <vt:lpstr>The Word of God</vt:lpstr>
      <vt:lpstr>1 Peter 1:22-25</vt:lpstr>
      <vt:lpstr>In The Lesson On 1 Peter 1:22-25</vt:lpstr>
      <vt:lpstr>Hebrews 4:12 - KJV</vt:lpstr>
      <vt:lpstr>Introduction</vt:lpstr>
      <vt:lpstr>“Alive” (quick) </vt:lpstr>
      <vt:lpstr>“Powerful” (Active)  </vt:lpstr>
      <vt:lpstr>“Sharper than any twoedged sword”</vt:lpstr>
      <vt:lpstr>“Piercing even to the dividing asunder of soul and spirit, and of the joints and marrow”</vt:lpstr>
      <vt:lpstr>“a discerner of the thoughts and intents of the heart”</vt:lpstr>
      <vt:lpstr>Hebrews 4:13</vt:lpstr>
      <vt:lpstr>Psalms 139:1-3 - NKJV</vt:lpstr>
      <vt:lpstr>John 12:47-48</vt:lpstr>
      <vt:lpstr>PowerPoint Presentation</vt:lpstr>
      <vt:lpstr>Will Save Sinners Now 2 Corinthians 6:1-2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 of God</dc:title>
  <dc:creator>Tommy McClure</dc:creator>
  <cp:lastModifiedBy>Tommy McClure</cp:lastModifiedBy>
  <cp:revision>186</cp:revision>
  <cp:lastPrinted>2019-01-27T15:36:55Z</cp:lastPrinted>
  <dcterms:created xsi:type="dcterms:W3CDTF">2019-01-11T00:27:37Z</dcterms:created>
  <dcterms:modified xsi:type="dcterms:W3CDTF">2019-01-28T01:19:17Z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