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23"/>
  </p:notesMasterIdLst>
  <p:handoutMasterIdLst>
    <p:handoutMasterId r:id="rId24"/>
  </p:handoutMasterIdLst>
  <p:sldIdLst>
    <p:sldId id="342" r:id="rId2"/>
    <p:sldId id="264" r:id="rId3"/>
    <p:sldId id="267" r:id="rId4"/>
    <p:sldId id="269" r:id="rId5"/>
    <p:sldId id="343" r:id="rId6"/>
    <p:sldId id="354" r:id="rId7"/>
    <p:sldId id="356" r:id="rId8"/>
    <p:sldId id="357" r:id="rId9"/>
    <p:sldId id="359" r:id="rId10"/>
    <p:sldId id="358" r:id="rId11"/>
    <p:sldId id="360" r:id="rId12"/>
    <p:sldId id="361" r:id="rId13"/>
    <p:sldId id="362" r:id="rId14"/>
    <p:sldId id="363" r:id="rId15"/>
    <p:sldId id="364" r:id="rId16"/>
    <p:sldId id="365" r:id="rId17"/>
    <p:sldId id="366" r:id="rId18"/>
    <p:sldId id="367" r:id="rId19"/>
    <p:sldId id="368" r:id="rId20"/>
    <p:sldId id="276" r:id="rId21"/>
    <p:sldId id="340" r:id="rId22"/>
  </p:sldIdLst>
  <p:sldSz cx="12188825" cy="6858000"/>
  <p:notesSz cx="7315200" cy="96012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288" userDrawn="1">
          <p15:clr>
            <a:srgbClr val="A4A3A4"/>
          </p15:clr>
        </p15:guide>
        <p15:guide id="3" orient="horz" pos="4144" userDrawn="1">
          <p15:clr>
            <a:srgbClr val="A4A3A4"/>
          </p15:clr>
        </p15:guide>
        <p15:guide id="4" orient="horz" pos="3984" userDrawn="1">
          <p15:clr>
            <a:srgbClr val="A4A3A4"/>
          </p15:clr>
        </p15:guide>
        <p15:guide id="5" orient="horz" pos="1136" userDrawn="1">
          <p15:clr>
            <a:srgbClr val="A4A3A4"/>
          </p15:clr>
        </p15:guide>
        <p15:guide id="6" pos="3839" userDrawn="1">
          <p15:clr>
            <a:srgbClr val="A4A3A4"/>
          </p15:clr>
        </p15:guide>
        <p15:guide id="7" pos="191" userDrawn="1">
          <p15:clr>
            <a:srgbClr val="A4A3A4"/>
          </p15:clr>
        </p15:guide>
        <p15:guide id="8" pos="7487" userDrawn="1">
          <p15:clr>
            <a:srgbClr val="A4A3A4"/>
          </p15:clr>
        </p15:guide>
        <p15:guide id="9" pos="576" userDrawn="1">
          <p15:clr>
            <a:srgbClr val="A4A3A4"/>
          </p15:clr>
        </p15:guide>
        <p15:guide id="10" pos="7103"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4618" autoAdjust="0"/>
  </p:normalViewPr>
  <p:slideViewPr>
    <p:cSldViewPr>
      <p:cViewPr varScale="1">
        <p:scale>
          <a:sx n="85" d="100"/>
          <a:sy n="85" d="100"/>
        </p:scale>
        <p:origin x="1536" y="84"/>
      </p:cViewPr>
      <p:guideLst>
        <p:guide orient="horz" pos="2160"/>
        <p:guide orient="horz" pos="288"/>
        <p:guide orient="horz" pos="4144"/>
        <p:guide orient="horz" pos="3984"/>
        <p:guide orient="horz" pos="1136"/>
        <p:guide pos="3839"/>
        <p:guide pos="191"/>
        <p:guide pos="7487"/>
        <p:guide pos="576"/>
        <p:guide pos="7103"/>
      </p:guideLst>
    </p:cSldViewPr>
  </p:slideViewPr>
  <p:notesTextViewPr>
    <p:cViewPr>
      <p:scale>
        <a:sx n="1" d="1"/>
        <a:sy n="1" d="1"/>
      </p:scale>
      <p:origin x="0" y="0"/>
    </p:cViewPr>
  </p:notesTextViewPr>
  <p:notesViewPr>
    <p:cSldViewPr showGuides="1">
      <p:cViewPr varScale="1">
        <p:scale>
          <a:sx n="76" d="100"/>
          <a:sy n="76" d="100"/>
        </p:scale>
        <p:origin x="1680"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4954C6E1-AF92-4FB7-A013-0B520EBC30AE}" type="datetimeFigureOut">
              <a:rPr lang="en-US"/>
              <a:t>12/30/2018</a:t>
            </a:fld>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5C10850-0874-4A61-99B4-D613C5E8D9EA}" type="datetimeFigureOut">
              <a:rPr lang="en-US"/>
              <a:t>12/30/2018</a:t>
            </a:fld>
            <a:endParaRPr/>
          </a:p>
        </p:txBody>
      </p:sp>
      <p:sp>
        <p:nvSpPr>
          <p:cNvPr id="4" name="Slide Image Placeholder 3"/>
          <p:cNvSpPr>
            <a:spLocks noGrp="1" noRot="1" noChangeAspect="1"/>
          </p:cNvSpPr>
          <p:nvPr>
            <p:ph type="sldImg" idx="2"/>
          </p:nvPr>
        </p:nvSpPr>
        <p:spPr>
          <a:xfrm>
            <a:off x="458788" y="720725"/>
            <a:ext cx="6397625" cy="3600450"/>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www.studylight.org/desk/?q=re+7:11&amp;sr=1" TargetMode="External"/><Relationship Id="rId13" Type="http://schemas.openxmlformats.org/officeDocument/2006/relationships/hyperlink" Target="https://www.studylight.org/desk/?q=mt+9:18&amp;sr=1" TargetMode="External"/><Relationship Id="rId18" Type="http://schemas.openxmlformats.org/officeDocument/2006/relationships/hyperlink" Target="https://www.studylight.org/desk/?q=joh+9:38&amp;sr=1" TargetMode="External"/><Relationship Id="rId26" Type="http://schemas.openxmlformats.org/officeDocument/2006/relationships/hyperlink" Target="https://www.studylight.org/desk/?q=re+14:11&amp;sr=1" TargetMode="External"/><Relationship Id="rId3" Type="http://schemas.openxmlformats.org/officeDocument/2006/relationships/hyperlink" Target="https://www.studylight.org/desk/?q=mt+4:10&amp;sr=1" TargetMode="External"/><Relationship Id="rId21" Type="http://schemas.openxmlformats.org/officeDocument/2006/relationships/hyperlink" Target="https://www.studylight.org/desk/?q=mt+18:26&amp;sr=1" TargetMode="External"/><Relationship Id="rId7" Type="http://schemas.openxmlformats.org/officeDocument/2006/relationships/hyperlink" Target="https://www.studylight.org/desk/?q=re+5:14&amp;sr=1" TargetMode="External"/><Relationship Id="rId12" Type="http://schemas.openxmlformats.org/officeDocument/2006/relationships/hyperlink" Target="https://www.studylight.org/desk/?q=mt+8:2&amp;sr=1" TargetMode="External"/><Relationship Id="rId17" Type="http://schemas.openxmlformats.org/officeDocument/2006/relationships/hyperlink" Target="https://www.studylight.org/desk/?q=mt+28:9,17&amp;sr=1" TargetMode="External"/><Relationship Id="rId25" Type="http://schemas.openxmlformats.org/officeDocument/2006/relationships/hyperlink" Target="https://www.studylight.org/desk/?q=re+13:15&amp;sr=1" TargetMode="External"/><Relationship Id="rId2" Type="http://schemas.openxmlformats.org/officeDocument/2006/relationships/slide" Target="../slides/slide4.xml"/><Relationship Id="rId16" Type="http://schemas.openxmlformats.org/officeDocument/2006/relationships/hyperlink" Target="https://www.studylight.org/desk/?q=mt+20:20&amp;sr=1" TargetMode="External"/><Relationship Id="rId20" Type="http://schemas.openxmlformats.org/officeDocument/2006/relationships/hyperlink" Target="https://www.studylight.org/desk/?q=de+32:43&amp;sr=1" TargetMode="External"/><Relationship Id="rId29" Type="http://schemas.openxmlformats.org/officeDocument/2006/relationships/hyperlink" Target="https://www.studylight.org/desk/?q=ac+7:43&amp;sr=1" TargetMode="External"/><Relationship Id="rId1" Type="http://schemas.openxmlformats.org/officeDocument/2006/relationships/notesMaster" Target="../notesMasters/notesMaster1.xml"/><Relationship Id="rId6" Type="http://schemas.openxmlformats.org/officeDocument/2006/relationships/hyperlink" Target="https://www.studylight.org/desk/?q=re+4:10&amp;sr=1" TargetMode="External"/><Relationship Id="rId11" Type="http://schemas.openxmlformats.org/officeDocument/2006/relationships/hyperlink" Target="https://www.studylight.org/desk/?q=mt+2:2,8,11&amp;sr=1" TargetMode="External"/><Relationship Id="rId24" Type="http://schemas.openxmlformats.org/officeDocument/2006/relationships/hyperlink" Target="https://www.studylight.org/desk/?q=re+14:9,11&amp;sr=1" TargetMode="External"/><Relationship Id="rId5" Type="http://schemas.openxmlformats.org/officeDocument/2006/relationships/hyperlink" Target="https://www.studylight.org/desk/?q=1co+14:25&amp;sr=1" TargetMode="External"/><Relationship Id="rId15" Type="http://schemas.openxmlformats.org/officeDocument/2006/relationships/hyperlink" Target="https://www.studylight.org/desk/?q=mt+15:25&amp;sr=1" TargetMode="External"/><Relationship Id="rId23" Type="http://schemas.openxmlformats.org/officeDocument/2006/relationships/hyperlink" Target="https://www.studylight.org/desk/?q=re+13:4,8,12&amp;sr=1" TargetMode="External"/><Relationship Id="rId28" Type="http://schemas.openxmlformats.org/officeDocument/2006/relationships/hyperlink" Target="https://www.studylight.org/desk/?q=re+9:20&amp;sr=1" TargetMode="External"/><Relationship Id="rId10" Type="http://schemas.openxmlformats.org/officeDocument/2006/relationships/hyperlink" Target="https://www.studylight.org/desk/?q=re+19:10&amp;sr=1" TargetMode="External"/><Relationship Id="rId19" Type="http://schemas.openxmlformats.org/officeDocument/2006/relationships/hyperlink" Target="https://www.studylight.org/desk/?q=heb+1:6&amp;sr=1" TargetMode="External"/><Relationship Id="rId4" Type="http://schemas.openxmlformats.org/officeDocument/2006/relationships/hyperlink" Target="https://www.studylight.org/desk/?q=joh+4:21-24&amp;sr=1" TargetMode="External"/><Relationship Id="rId9" Type="http://schemas.openxmlformats.org/officeDocument/2006/relationships/hyperlink" Target="https://www.studylight.org/desk/?q=re+11:16&amp;sr=1" TargetMode="External"/><Relationship Id="rId14" Type="http://schemas.openxmlformats.org/officeDocument/2006/relationships/hyperlink" Target="https://www.studylight.org/desk/?q=mt+14:33&amp;sr=1" TargetMode="External"/><Relationship Id="rId22" Type="http://schemas.openxmlformats.org/officeDocument/2006/relationships/hyperlink" Target="https://www.studylight.org/desk/?q=re+13:4&amp;sr=1" TargetMode="External"/><Relationship Id="rId27" Type="http://schemas.openxmlformats.org/officeDocument/2006/relationships/hyperlink" Target="https://www.studylight.org/desk/?q=re+16:2&amp;sr=1"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1</a:t>
            </a:fld>
            <a:endParaRPr lang="en-US"/>
          </a:p>
        </p:txBody>
      </p:sp>
    </p:spTree>
    <p:extLst>
      <p:ext uri="{BB962C8B-B14F-4D97-AF65-F5344CB8AC3E}">
        <p14:creationId xmlns:p14="http://schemas.microsoft.com/office/powerpoint/2010/main" val="2908644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Times New Roman" panose="02020603050405020304" pitchFamily="18" charset="0"/>
                <a:cs typeface="Times New Roman" panose="02020603050405020304" pitchFamily="18" charset="0"/>
              </a:rPr>
              <a:t>Acts 20:7 </a:t>
            </a:r>
            <a:r>
              <a:rPr lang="en-US" sz="1200" dirty="0">
                <a:latin typeface="Times New Roman" panose="02020603050405020304" pitchFamily="18" charset="0"/>
                <a:cs typeface="Times New Roman" panose="02020603050405020304" pitchFamily="18" charset="0"/>
              </a:rPr>
              <a:t>- And upon the first day of the week, when the disciples </a:t>
            </a:r>
            <a:r>
              <a:rPr lang="en-US" sz="1200" b="1" dirty="0">
                <a:latin typeface="Times New Roman" panose="02020603050405020304" pitchFamily="18" charset="0"/>
                <a:cs typeface="Times New Roman" panose="02020603050405020304" pitchFamily="18" charset="0"/>
              </a:rPr>
              <a:t>came together to break bread</a:t>
            </a:r>
            <a:r>
              <a:rPr lang="en-US" sz="1200" dirty="0">
                <a:latin typeface="Times New Roman" panose="02020603050405020304" pitchFamily="18" charset="0"/>
                <a:cs typeface="Times New Roman" panose="02020603050405020304" pitchFamily="18" charset="0"/>
              </a:rPr>
              <a:t>, Paul preached unto them, ready to depart on the morrow; and continued his speech until midnight.</a:t>
            </a:r>
          </a:p>
          <a:p>
            <a:r>
              <a:rPr lang="en-US" sz="1200" b="1" dirty="0">
                <a:latin typeface="Times New Roman" panose="02020603050405020304" pitchFamily="18" charset="0"/>
                <a:cs typeface="Times New Roman" panose="02020603050405020304" pitchFamily="18" charset="0"/>
              </a:rPr>
              <a:t>1 Cor. 16:1-2 </a:t>
            </a:r>
            <a:r>
              <a:rPr lang="en-US" sz="1200" dirty="0">
                <a:latin typeface="Times New Roman" panose="02020603050405020304" pitchFamily="18" charset="0"/>
                <a:cs typeface="Times New Roman" panose="02020603050405020304" pitchFamily="18" charset="0"/>
              </a:rPr>
              <a:t>- Now concerning the collection for the saints, as I have given order to the churches of Galatia, even so do ye. 2 Upon the first day of the week let every one of you lay by him in store, as God hath prospered him, that there be no gatherings when I come.</a:t>
            </a:r>
          </a:p>
          <a:p>
            <a:r>
              <a:rPr lang="en-US" sz="1200" b="1" dirty="0">
                <a:latin typeface="Times New Roman" panose="02020603050405020304" pitchFamily="18" charset="0"/>
                <a:cs typeface="Times New Roman" panose="02020603050405020304" pitchFamily="18" charset="0"/>
              </a:rPr>
              <a:t>1 Cor. 5:4 </a:t>
            </a:r>
            <a:r>
              <a:rPr lang="en-US" sz="1200" dirty="0">
                <a:latin typeface="Times New Roman" panose="02020603050405020304" pitchFamily="18" charset="0"/>
                <a:cs typeface="Times New Roman" panose="02020603050405020304" pitchFamily="18" charset="0"/>
              </a:rPr>
              <a:t>- In the name of our Lord Jesus Christ, </a:t>
            </a:r>
            <a:r>
              <a:rPr lang="en-US" sz="1200" b="1" dirty="0">
                <a:latin typeface="Times New Roman" panose="02020603050405020304" pitchFamily="18" charset="0"/>
                <a:cs typeface="Times New Roman" panose="02020603050405020304" pitchFamily="18" charset="0"/>
              </a:rPr>
              <a:t>when ye are gathered together</a:t>
            </a:r>
            <a:r>
              <a:rPr lang="en-US" sz="1200" dirty="0">
                <a:latin typeface="Times New Roman" panose="02020603050405020304" pitchFamily="18" charset="0"/>
                <a:cs typeface="Times New Roman" panose="02020603050405020304" pitchFamily="18" charset="0"/>
              </a:rPr>
              <a:t>, and my spirit, with the power of our Lord Jesus Christ,</a:t>
            </a:r>
          </a:p>
          <a:p>
            <a:r>
              <a:rPr lang="en-US" sz="1200" b="1" dirty="0">
                <a:latin typeface="Times New Roman" panose="02020603050405020304" pitchFamily="18" charset="0"/>
                <a:cs typeface="Times New Roman" panose="02020603050405020304" pitchFamily="18" charset="0"/>
              </a:rPr>
              <a:t>1 Cor. 11:17-18, 20. 33-34 - READ</a:t>
            </a:r>
          </a:p>
          <a:p>
            <a:r>
              <a:rPr lang="en-US" sz="1200" b="1" dirty="0">
                <a:latin typeface="Times New Roman" panose="02020603050405020304" pitchFamily="18" charset="0"/>
                <a:cs typeface="Times New Roman" panose="02020603050405020304" pitchFamily="18" charset="0"/>
              </a:rPr>
              <a:t>1 Cor. 14:23 -  </a:t>
            </a:r>
            <a:r>
              <a:rPr lang="en-US" sz="1200" dirty="0">
                <a:latin typeface="Times New Roman" panose="02020603050405020304" pitchFamily="18" charset="0"/>
                <a:cs typeface="Times New Roman" panose="02020603050405020304" pitchFamily="18" charset="0"/>
              </a:rPr>
              <a:t>If therefore the whole church </a:t>
            </a:r>
            <a:r>
              <a:rPr lang="en-US" sz="1200" b="1" dirty="0">
                <a:latin typeface="Times New Roman" panose="02020603050405020304" pitchFamily="18" charset="0"/>
                <a:cs typeface="Times New Roman" panose="02020603050405020304" pitchFamily="18" charset="0"/>
              </a:rPr>
              <a:t>be come together into one place</a:t>
            </a:r>
            <a:r>
              <a:rPr lang="en-US" sz="1200" dirty="0">
                <a:latin typeface="Times New Roman" panose="02020603050405020304" pitchFamily="18" charset="0"/>
                <a:cs typeface="Times New Roman" panose="02020603050405020304" pitchFamily="18" charset="0"/>
              </a:rPr>
              <a:t>, and all speak with tongues, and there come in those that are unlearned, or unbelievers, will they not say that ye are mad? </a:t>
            </a:r>
            <a:r>
              <a:rPr lang="en-US" sz="1200" b="1" dirty="0">
                <a:latin typeface="Times New Roman" panose="02020603050405020304" pitchFamily="18" charset="0"/>
                <a:cs typeface="Times New Roman" panose="02020603050405020304" pitchFamily="18" charset="0"/>
              </a:rPr>
              <a:t>26</a:t>
            </a:r>
            <a:r>
              <a:rPr lang="en-US" sz="1200" dirty="0">
                <a:latin typeface="Times New Roman" panose="02020603050405020304" pitchFamily="18" charset="0"/>
                <a:cs typeface="Times New Roman" panose="02020603050405020304" pitchFamily="18" charset="0"/>
              </a:rPr>
              <a:t> How is it then, brethren? </a:t>
            </a:r>
            <a:r>
              <a:rPr lang="en-US" sz="1200" b="1" dirty="0">
                <a:latin typeface="Times New Roman" panose="02020603050405020304" pitchFamily="18" charset="0"/>
                <a:cs typeface="Times New Roman" panose="02020603050405020304" pitchFamily="18" charset="0"/>
              </a:rPr>
              <a:t>when ye come together</a:t>
            </a:r>
            <a:r>
              <a:rPr lang="en-US" sz="1200" dirty="0">
                <a:latin typeface="Times New Roman" panose="02020603050405020304" pitchFamily="18" charset="0"/>
                <a:cs typeface="Times New Roman" panose="02020603050405020304" pitchFamily="18" charset="0"/>
              </a:rPr>
              <a:t>, every one of you hath a psalm, hath a doctrine, hath a tongue, hath a revelation, hath an interpretation. Let all things be done unto edifying.</a:t>
            </a:r>
            <a:endParaRPr lang="en-US" sz="1200" b="1"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Acts 8:27-29 </a:t>
            </a:r>
            <a:r>
              <a:rPr lang="en-US" sz="1200" dirty="0">
                <a:latin typeface="Times New Roman" panose="02020603050405020304" pitchFamily="18" charset="0"/>
                <a:cs typeface="Times New Roman" panose="02020603050405020304" pitchFamily="18" charset="0"/>
              </a:rPr>
              <a:t>- And he arose and went: and, behold, a man of Ethiopia, an eunuch of great authority under Candace queen of the Ethiopians, who had the charge of all her treasure, and had come to Jerusalem for to worship, </a:t>
            </a:r>
            <a:r>
              <a:rPr lang="en-US" sz="1200" b="1" dirty="0">
                <a:latin typeface="Times New Roman" panose="02020603050405020304" pitchFamily="18" charset="0"/>
                <a:cs typeface="Times New Roman" panose="02020603050405020304" pitchFamily="18" charset="0"/>
              </a:rPr>
              <a:t>28 Was returning</a:t>
            </a:r>
            <a:r>
              <a:rPr lang="en-US" sz="1200" dirty="0">
                <a:latin typeface="Times New Roman" panose="02020603050405020304" pitchFamily="18" charset="0"/>
                <a:cs typeface="Times New Roman" panose="02020603050405020304" pitchFamily="18" charset="0"/>
              </a:rPr>
              <a:t>, and sitting in his chariot read Esaias the prophet. 29 Then the Spirit said unto Philip, Go near, and join thyself to this chariot.</a:t>
            </a:r>
          </a:p>
          <a:p>
            <a:endParaRPr lang="en-US" sz="1700" dirty="0"/>
          </a:p>
        </p:txBody>
      </p:sp>
      <p:sp>
        <p:nvSpPr>
          <p:cNvPr id="4" name="Slide Number Placeholder 3"/>
          <p:cNvSpPr>
            <a:spLocks noGrp="1"/>
          </p:cNvSpPr>
          <p:nvPr>
            <p:ph type="sldNum" sz="quarter" idx="5"/>
          </p:nvPr>
        </p:nvSpPr>
        <p:spPr/>
        <p:txBody>
          <a:bodyPr/>
          <a:lstStyle/>
          <a:p>
            <a:fld id="{9E11EC53-F507-411E-9ADC-FBCFECE09D3D}" type="slidenum">
              <a:rPr lang="en-US" smtClean="0"/>
              <a:t>10</a:t>
            </a:fld>
            <a:endParaRPr lang="en-US"/>
          </a:p>
        </p:txBody>
      </p:sp>
    </p:spTree>
    <p:extLst>
      <p:ext uri="{BB962C8B-B14F-4D97-AF65-F5344CB8AC3E}">
        <p14:creationId xmlns:p14="http://schemas.microsoft.com/office/powerpoint/2010/main" val="3038600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Times New Roman" panose="02020603050405020304" pitchFamily="18" charset="0"/>
                <a:cs typeface="Times New Roman" panose="02020603050405020304" pitchFamily="18" charset="0"/>
              </a:rPr>
              <a:t>Acts 8:27-29 </a:t>
            </a:r>
            <a:r>
              <a:rPr lang="en-US" sz="1200" dirty="0">
                <a:latin typeface="Times New Roman" panose="02020603050405020304" pitchFamily="18" charset="0"/>
                <a:cs typeface="Times New Roman" panose="02020603050405020304" pitchFamily="18" charset="0"/>
              </a:rPr>
              <a:t>- And he arose and went: and, behold, a man of Ethiopia, an eunuch of great authority under Candace queen of the Ethiopians, who had the charge of all her treasure, and had come to Jerusalem for to worship, 28 Was returning, and sitting in his chariot read Esaias the prophet. 29 Then the Spirit said unto Philip, Go near, and join thyself to this chariot.</a:t>
            </a:r>
          </a:p>
          <a:p>
            <a:endParaRPr lang="en-US" sz="1700" dirty="0"/>
          </a:p>
        </p:txBody>
      </p:sp>
      <p:sp>
        <p:nvSpPr>
          <p:cNvPr id="4" name="Slide Number Placeholder 3"/>
          <p:cNvSpPr>
            <a:spLocks noGrp="1"/>
          </p:cNvSpPr>
          <p:nvPr>
            <p:ph type="sldNum" sz="quarter" idx="5"/>
          </p:nvPr>
        </p:nvSpPr>
        <p:spPr/>
        <p:txBody>
          <a:bodyPr/>
          <a:lstStyle/>
          <a:p>
            <a:fld id="{9E11EC53-F507-411E-9ADC-FBCFECE09D3D}" type="slidenum">
              <a:rPr lang="en-US" smtClean="0"/>
              <a:t>11</a:t>
            </a:fld>
            <a:endParaRPr lang="en-US"/>
          </a:p>
        </p:txBody>
      </p:sp>
    </p:spTree>
    <p:extLst>
      <p:ext uri="{BB962C8B-B14F-4D97-AF65-F5344CB8AC3E}">
        <p14:creationId xmlns:p14="http://schemas.microsoft.com/office/powerpoint/2010/main" val="2728579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700" dirty="0"/>
          </a:p>
        </p:txBody>
      </p:sp>
      <p:sp>
        <p:nvSpPr>
          <p:cNvPr id="4" name="Slide Number Placeholder 3"/>
          <p:cNvSpPr>
            <a:spLocks noGrp="1"/>
          </p:cNvSpPr>
          <p:nvPr>
            <p:ph type="sldNum" sz="quarter" idx="5"/>
          </p:nvPr>
        </p:nvSpPr>
        <p:spPr/>
        <p:txBody>
          <a:bodyPr/>
          <a:lstStyle/>
          <a:p>
            <a:fld id="{9E11EC53-F507-411E-9ADC-FBCFECE09D3D}" type="slidenum">
              <a:rPr lang="en-US" smtClean="0"/>
              <a:t>12</a:t>
            </a:fld>
            <a:endParaRPr lang="en-US"/>
          </a:p>
        </p:txBody>
      </p:sp>
    </p:spTree>
    <p:extLst>
      <p:ext uri="{BB962C8B-B14F-4D97-AF65-F5344CB8AC3E}">
        <p14:creationId xmlns:p14="http://schemas.microsoft.com/office/powerpoint/2010/main" val="2603505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b="1" dirty="0"/>
              <a:t>If jurors are “expected to dress professionally, in a manner appropriate for a court room” shouldn’t  Christians dress GODLY and modestly in a manner appropriate for worship services?</a:t>
            </a:r>
          </a:p>
          <a:p>
            <a:pPr marL="0" marR="0" lvl="0" indent="0" algn="l" defTabSz="1218987" rtl="0" eaLnBrk="1" fontAlgn="auto" latinLnBrk="0" hangingPunct="1">
              <a:lnSpc>
                <a:spcPct val="100000"/>
              </a:lnSpc>
              <a:spcBef>
                <a:spcPts val="0"/>
              </a:spcBef>
              <a:spcAft>
                <a:spcPts val="0"/>
              </a:spcAft>
              <a:buClrTx/>
              <a:buSzTx/>
              <a:buFontTx/>
              <a:buNone/>
              <a:tabLst/>
              <a:defRPr/>
            </a:pPr>
            <a:endParaRPr lang="en-US" sz="1700" b="1" dirty="0"/>
          </a:p>
          <a:p>
            <a:pPr marL="0" marR="0" lvl="0" indent="0" algn="l" defTabSz="1218987" rtl="0" eaLnBrk="1" fontAlgn="auto" latinLnBrk="0" hangingPunct="1">
              <a:lnSpc>
                <a:spcPct val="100000"/>
              </a:lnSpc>
              <a:spcBef>
                <a:spcPts val="0"/>
              </a:spcBef>
              <a:spcAft>
                <a:spcPts val="0"/>
              </a:spcAft>
              <a:buClrTx/>
              <a:buSzTx/>
              <a:buFontTx/>
              <a:buNone/>
              <a:tabLst/>
              <a:defRPr/>
            </a:pPr>
            <a:r>
              <a:rPr lang="en-US" sz="1700" b="1" dirty="0"/>
              <a:t>God expects Christians to dress GODLY and modestly in a manner appropriate for our worship and public activities?</a:t>
            </a:r>
          </a:p>
          <a:p>
            <a:endParaRPr lang="en-US" sz="1700" b="1" dirty="0"/>
          </a:p>
        </p:txBody>
      </p:sp>
      <p:sp>
        <p:nvSpPr>
          <p:cNvPr id="4" name="Slide Number Placeholder 3"/>
          <p:cNvSpPr>
            <a:spLocks noGrp="1"/>
          </p:cNvSpPr>
          <p:nvPr>
            <p:ph type="sldNum" sz="quarter" idx="5"/>
          </p:nvPr>
        </p:nvSpPr>
        <p:spPr/>
        <p:txBody>
          <a:bodyPr/>
          <a:lstStyle/>
          <a:p>
            <a:fld id="{9E11EC53-F507-411E-9ADC-FBCFECE09D3D}" type="slidenum">
              <a:rPr lang="en-US" smtClean="0"/>
              <a:t>13</a:t>
            </a:fld>
            <a:endParaRPr lang="en-US"/>
          </a:p>
        </p:txBody>
      </p:sp>
    </p:spTree>
    <p:extLst>
      <p:ext uri="{BB962C8B-B14F-4D97-AF65-F5344CB8AC3E}">
        <p14:creationId xmlns:p14="http://schemas.microsoft.com/office/powerpoint/2010/main" val="1623177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latin typeface="Times New Roman" panose="02020603050405020304" pitchFamily="18" charset="0"/>
                <a:cs typeface="Times New Roman" panose="02020603050405020304" pitchFamily="18" charset="0"/>
              </a:rPr>
              <a:t>Gen. 3:7 </a:t>
            </a:r>
            <a:r>
              <a:rPr lang="en-US" sz="1100" dirty="0">
                <a:latin typeface="Times New Roman" panose="02020603050405020304" pitchFamily="18" charset="0"/>
                <a:cs typeface="Times New Roman" panose="02020603050405020304" pitchFamily="18" charset="0"/>
              </a:rPr>
              <a:t>- And the eyes of them both were opened, and they knew that they were naked; and they sewed fig leaves together, and made themselves aprons.  </a:t>
            </a:r>
            <a:r>
              <a:rPr lang="en-US" sz="1100" b="1" dirty="0">
                <a:latin typeface="Times New Roman" panose="02020603050405020304" pitchFamily="18" charset="0"/>
                <a:cs typeface="Times New Roman" panose="02020603050405020304" pitchFamily="18" charset="0"/>
              </a:rPr>
              <a:t>21</a:t>
            </a:r>
            <a:r>
              <a:rPr lang="en-US" sz="1100" dirty="0">
                <a:latin typeface="Times New Roman" panose="02020603050405020304" pitchFamily="18" charset="0"/>
                <a:cs typeface="Times New Roman" panose="02020603050405020304" pitchFamily="18" charset="0"/>
              </a:rPr>
              <a:t> Unto Adam also and to his wife did the LORD God make coats of skins, and clothed them. </a:t>
            </a:r>
            <a:r>
              <a:rPr lang="en-US" sz="1100" b="0" i="0" u="none" strike="noStrike" baseline="0" dirty="0">
                <a:latin typeface="Times New Roman" panose="02020603050405020304" pitchFamily="18" charset="0"/>
                <a:cs typeface="Times New Roman" panose="02020603050405020304" pitchFamily="18" charset="0"/>
              </a:rPr>
              <a:t>Expose thigh (leg between hip and knee) = nakedness in Bible Gen. 3:7, 21 (apron, loin cloth; coat, cover from shoulders to knees); Ex. 28:42; Isa. 47:2-3</a:t>
            </a:r>
          </a:p>
          <a:p>
            <a:r>
              <a:rPr lang="en-US" sz="1100" b="1" i="0" u="none" strike="noStrike" baseline="0" dirty="0">
                <a:latin typeface="Times New Roman" panose="02020603050405020304" pitchFamily="18" charset="0"/>
                <a:cs typeface="Times New Roman" panose="02020603050405020304" pitchFamily="18" charset="0"/>
              </a:rPr>
              <a:t>Ex. 28:42 </a:t>
            </a:r>
            <a:r>
              <a:rPr lang="en-US" sz="1100" b="0" i="0" u="none" strike="noStrike" baseline="0" dirty="0">
                <a:latin typeface="Times New Roman" panose="02020603050405020304" pitchFamily="18" charset="0"/>
                <a:cs typeface="Times New Roman" panose="02020603050405020304" pitchFamily="18" charset="0"/>
              </a:rPr>
              <a:t>- And thou shalt make them linen breeches </a:t>
            </a:r>
            <a:r>
              <a:rPr lang="en-US" sz="1100" b="1" i="0" u="none" strike="noStrike" baseline="0" dirty="0">
                <a:latin typeface="Times New Roman" panose="02020603050405020304" pitchFamily="18" charset="0"/>
                <a:cs typeface="Times New Roman" panose="02020603050405020304" pitchFamily="18" charset="0"/>
              </a:rPr>
              <a:t>to cover their nakedness; from the loins even unto the thighs they shall reach</a:t>
            </a:r>
            <a:r>
              <a:rPr lang="en-US" sz="1100" b="0" i="0" u="none" strike="noStrike" baseline="0" dirty="0">
                <a:latin typeface="Times New Roman" panose="02020603050405020304" pitchFamily="18" charset="0"/>
                <a:cs typeface="Times New Roman" panose="02020603050405020304" pitchFamily="18" charset="0"/>
              </a:rPr>
              <a:t>: </a:t>
            </a:r>
            <a:endParaRPr lang="en-US" sz="1100" dirty="0">
              <a:latin typeface="Times New Roman" panose="02020603050405020304" pitchFamily="18" charset="0"/>
              <a:cs typeface="Times New Roman" panose="02020603050405020304" pitchFamily="18" charset="0"/>
            </a:endParaRPr>
          </a:p>
          <a:p>
            <a:r>
              <a:rPr lang="en-US" sz="1100" b="1" dirty="0">
                <a:latin typeface="Times New Roman" panose="02020603050405020304" pitchFamily="18" charset="0"/>
                <a:cs typeface="Times New Roman" panose="02020603050405020304" pitchFamily="18" charset="0"/>
              </a:rPr>
              <a:t>Gen. 38:14-15 </a:t>
            </a:r>
            <a:r>
              <a:rPr lang="en-US" sz="1100" dirty="0">
                <a:latin typeface="Times New Roman" panose="02020603050405020304" pitchFamily="18" charset="0"/>
                <a:cs typeface="Times New Roman" panose="02020603050405020304" pitchFamily="18" charset="0"/>
              </a:rPr>
              <a:t>- And she (Tamar) put her widow's garments off from her, and covered her with a vail, and wrapped herself, and sat in an open place, which is by the way to </a:t>
            </a:r>
            <a:r>
              <a:rPr lang="en-US" sz="1100" dirty="0" err="1">
                <a:latin typeface="Times New Roman" panose="02020603050405020304" pitchFamily="18" charset="0"/>
                <a:cs typeface="Times New Roman" panose="02020603050405020304" pitchFamily="18" charset="0"/>
              </a:rPr>
              <a:t>Timnath</a:t>
            </a:r>
            <a:r>
              <a:rPr lang="en-US" sz="1100" dirty="0">
                <a:latin typeface="Times New Roman" panose="02020603050405020304" pitchFamily="18" charset="0"/>
                <a:cs typeface="Times New Roman" panose="02020603050405020304" pitchFamily="18" charset="0"/>
              </a:rPr>
              <a:t>; for she saw that Shelah was grown, and she was not given unto him to wife. 15 When Judah saw her, </a:t>
            </a:r>
            <a:r>
              <a:rPr lang="en-US" sz="1100" b="1" dirty="0">
                <a:latin typeface="Times New Roman" panose="02020603050405020304" pitchFamily="18" charset="0"/>
                <a:cs typeface="Times New Roman" panose="02020603050405020304" pitchFamily="18" charset="0"/>
              </a:rPr>
              <a:t>he thought her to be an harlot; because she had covered her face</a:t>
            </a:r>
            <a:r>
              <a:rPr lang="en-US" sz="1100" dirty="0">
                <a:latin typeface="Times New Roman" panose="02020603050405020304" pitchFamily="18" charset="0"/>
                <a:cs typeface="Times New Roman" panose="02020603050405020304" pitchFamily="18" charset="0"/>
              </a:rPr>
              <a:t>.</a:t>
            </a:r>
          </a:p>
          <a:p>
            <a:r>
              <a:rPr lang="en-US" sz="1100" b="1" dirty="0">
                <a:latin typeface="Times New Roman" panose="02020603050405020304" pitchFamily="18" charset="0"/>
                <a:cs typeface="Times New Roman" panose="02020603050405020304" pitchFamily="18" charset="0"/>
              </a:rPr>
              <a:t>Prov. 7:10 </a:t>
            </a:r>
            <a:r>
              <a:rPr lang="en-US" sz="1100" dirty="0">
                <a:latin typeface="Times New Roman" panose="02020603050405020304" pitchFamily="18" charset="0"/>
                <a:cs typeface="Times New Roman" panose="02020603050405020304" pitchFamily="18" charset="0"/>
              </a:rPr>
              <a:t>- And, behold, there met him a woman with the </a:t>
            </a:r>
            <a:r>
              <a:rPr lang="en-US" sz="1100" b="1" dirty="0">
                <a:latin typeface="Times New Roman" panose="02020603050405020304" pitchFamily="18" charset="0"/>
                <a:cs typeface="Times New Roman" panose="02020603050405020304" pitchFamily="18" charset="0"/>
              </a:rPr>
              <a:t>attire of an harlot</a:t>
            </a:r>
            <a:r>
              <a:rPr lang="en-US" sz="1100" dirty="0">
                <a:latin typeface="Times New Roman" panose="02020603050405020304" pitchFamily="18" charset="0"/>
                <a:cs typeface="Times New Roman" panose="02020603050405020304" pitchFamily="18" charset="0"/>
              </a:rPr>
              <a:t>, and </a:t>
            </a:r>
            <a:r>
              <a:rPr lang="en-US" sz="1100" dirty="0" err="1">
                <a:latin typeface="Times New Roman" panose="02020603050405020304" pitchFamily="18" charset="0"/>
                <a:cs typeface="Times New Roman" panose="02020603050405020304" pitchFamily="18" charset="0"/>
              </a:rPr>
              <a:t>subtil</a:t>
            </a:r>
            <a:r>
              <a:rPr lang="en-US" sz="1100" dirty="0">
                <a:latin typeface="Times New Roman" panose="02020603050405020304" pitchFamily="18" charset="0"/>
                <a:cs typeface="Times New Roman" panose="02020603050405020304" pitchFamily="18" charset="0"/>
              </a:rPr>
              <a:t> of heart. </a:t>
            </a:r>
          </a:p>
          <a:p>
            <a:r>
              <a:rPr lang="en-US" sz="1100" b="1" dirty="0">
                <a:latin typeface="Times New Roman" panose="02020603050405020304" pitchFamily="18" charset="0"/>
                <a:cs typeface="Times New Roman" panose="02020603050405020304" pitchFamily="18" charset="0"/>
              </a:rPr>
              <a:t>Ex. 28:1-5 </a:t>
            </a:r>
            <a:r>
              <a:rPr lang="en-US" sz="1100" dirty="0">
                <a:latin typeface="Times New Roman" panose="02020603050405020304" pitchFamily="18" charset="0"/>
                <a:cs typeface="Times New Roman" panose="02020603050405020304" pitchFamily="18" charset="0"/>
              </a:rPr>
              <a:t>-  And take thou unto thee Aaron thy brother, and his sons with him, from among the children of Israel, that he may minister unto me in the priest's office, even Aaron, Nadab and Abihu, Eleazar and </a:t>
            </a:r>
            <a:r>
              <a:rPr lang="en-US" sz="1100" dirty="0" err="1">
                <a:latin typeface="Times New Roman" panose="02020603050405020304" pitchFamily="18" charset="0"/>
                <a:cs typeface="Times New Roman" panose="02020603050405020304" pitchFamily="18" charset="0"/>
              </a:rPr>
              <a:t>Ithamar</a:t>
            </a:r>
            <a:r>
              <a:rPr lang="en-US" sz="1100" dirty="0">
                <a:latin typeface="Times New Roman" panose="02020603050405020304" pitchFamily="18" charset="0"/>
                <a:cs typeface="Times New Roman" panose="02020603050405020304" pitchFamily="18" charset="0"/>
              </a:rPr>
              <a:t>, Aaron's sons. 2 And thou shalt make holy garments for Aaron thy brother for glory and for beauty. 3 And thou shalt speak unto all that are wise hearted, whom I have filled with the spirit of wisdom, that they may make Aaron's garments to consecrate him, that he may minister unto me in the priest's office. 4 And these are the garments which they shall make; a breastplate, and an ephod, and a robe, and a broidered coat, a </a:t>
            </a:r>
            <a:r>
              <a:rPr lang="en-US" sz="1100" dirty="0" err="1">
                <a:latin typeface="Times New Roman" panose="02020603050405020304" pitchFamily="18" charset="0"/>
                <a:cs typeface="Times New Roman" panose="02020603050405020304" pitchFamily="18" charset="0"/>
              </a:rPr>
              <a:t>mitre</a:t>
            </a:r>
            <a:r>
              <a:rPr lang="en-US" sz="1100" dirty="0">
                <a:latin typeface="Times New Roman" panose="02020603050405020304" pitchFamily="18" charset="0"/>
                <a:cs typeface="Times New Roman" panose="02020603050405020304" pitchFamily="18" charset="0"/>
              </a:rPr>
              <a:t>, and a girdle: and they shall make holy garments for Aaron thy brother, and his sons, that he may minister unto me in the priest's office. 5 And they shall take gold, and blue, and purple, and scarlet, and fine linen.</a:t>
            </a:r>
          </a:p>
          <a:p>
            <a:r>
              <a:rPr lang="en-US" sz="1100" b="1" dirty="0">
                <a:latin typeface="Times New Roman" panose="02020603050405020304" pitchFamily="18" charset="0"/>
                <a:cs typeface="Times New Roman" panose="02020603050405020304" pitchFamily="18" charset="0"/>
              </a:rPr>
              <a:t>Vs. 12 </a:t>
            </a:r>
            <a:r>
              <a:rPr lang="en-US" sz="1100" dirty="0">
                <a:latin typeface="Times New Roman" panose="02020603050405020304" pitchFamily="18" charset="0"/>
                <a:cs typeface="Times New Roman" panose="02020603050405020304" pitchFamily="18" charset="0"/>
              </a:rPr>
              <a:t>- And thou shalt put the two stones upon the shoulders of the ephod for stones of memorial unto the children of Israel: and Aaron shall bear their names before the LORD upon his two shoulders for a memorial.</a:t>
            </a:r>
          </a:p>
          <a:p>
            <a:r>
              <a:rPr lang="en-US" sz="1100" b="1" dirty="0">
                <a:latin typeface="Times New Roman" panose="02020603050405020304" pitchFamily="18" charset="0"/>
                <a:cs typeface="Times New Roman" panose="02020603050405020304" pitchFamily="18" charset="0"/>
              </a:rPr>
              <a:t>Vs. 35-36 </a:t>
            </a:r>
            <a:r>
              <a:rPr lang="en-US" sz="1100" dirty="0">
                <a:latin typeface="Times New Roman" panose="02020603050405020304" pitchFamily="18" charset="0"/>
                <a:cs typeface="Times New Roman" panose="02020603050405020304" pitchFamily="18" charset="0"/>
              </a:rPr>
              <a:t>-  And it shall be upon Aaron to minister: and his sound shall be heard when he </a:t>
            </a:r>
            <a:r>
              <a:rPr lang="en-US" sz="1100" dirty="0" err="1">
                <a:latin typeface="Times New Roman" panose="02020603050405020304" pitchFamily="18" charset="0"/>
                <a:cs typeface="Times New Roman" panose="02020603050405020304" pitchFamily="18" charset="0"/>
              </a:rPr>
              <a:t>goeth</a:t>
            </a:r>
            <a:r>
              <a:rPr lang="en-US" sz="1100" dirty="0">
                <a:latin typeface="Times New Roman" panose="02020603050405020304" pitchFamily="18" charset="0"/>
                <a:cs typeface="Times New Roman" panose="02020603050405020304" pitchFamily="18" charset="0"/>
              </a:rPr>
              <a:t> in unto the holy place before the LORD, and when he cometh out, that he die not. 36 And thou shalt make a plate of pure gold, and grave upon it, like the engravings of a signet, HOLINESS TO THE LORD.</a:t>
            </a:r>
          </a:p>
          <a:p>
            <a:r>
              <a:rPr lang="en-US" sz="1100" b="1" dirty="0">
                <a:latin typeface="Times New Roman" panose="02020603050405020304" pitchFamily="18" charset="0"/>
                <a:cs typeface="Times New Roman" panose="02020603050405020304" pitchFamily="18" charset="0"/>
              </a:rPr>
              <a:t>Vs. 43 </a:t>
            </a:r>
            <a:r>
              <a:rPr lang="en-US" sz="1100" dirty="0">
                <a:latin typeface="Times New Roman" panose="02020603050405020304" pitchFamily="18" charset="0"/>
                <a:cs typeface="Times New Roman" panose="02020603050405020304" pitchFamily="18" charset="0"/>
              </a:rPr>
              <a:t>- And they shall be upon Aaron, and upon his sons, when they come in unto the tabernacle of the congregation, or when they come near unto the altar to minister in the holy place; that they bear not iniquity, and die: it shall be a statute for ever unto him and his seed after him.</a:t>
            </a:r>
          </a:p>
        </p:txBody>
      </p:sp>
      <p:sp>
        <p:nvSpPr>
          <p:cNvPr id="4" name="Slide Number Placeholder 3"/>
          <p:cNvSpPr>
            <a:spLocks noGrp="1"/>
          </p:cNvSpPr>
          <p:nvPr>
            <p:ph type="sldNum" sz="quarter" idx="5"/>
          </p:nvPr>
        </p:nvSpPr>
        <p:spPr/>
        <p:txBody>
          <a:bodyPr/>
          <a:lstStyle/>
          <a:p>
            <a:fld id="{9E11EC53-F507-411E-9ADC-FBCFECE09D3D}" type="slidenum">
              <a:rPr lang="en-US" smtClean="0"/>
              <a:t>14</a:t>
            </a:fld>
            <a:endParaRPr lang="en-US"/>
          </a:p>
        </p:txBody>
      </p:sp>
    </p:spTree>
    <p:extLst>
      <p:ext uri="{BB962C8B-B14F-4D97-AF65-F5344CB8AC3E}">
        <p14:creationId xmlns:p14="http://schemas.microsoft.com/office/powerpoint/2010/main" val="15829736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Times New Roman" panose="02020603050405020304" pitchFamily="18" charset="0"/>
                <a:cs typeface="Times New Roman" panose="02020603050405020304" pitchFamily="18" charset="0"/>
              </a:rPr>
              <a:t>1 Pet. 5:5-6 -  </a:t>
            </a:r>
            <a:r>
              <a:rPr lang="en-US" sz="1200" dirty="0">
                <a:latin typeface="Times New Roman" panose="02020603050405020304" pitchFamily="18" charset="0"/>
                <a:cs typeface="Times New Roman" panose="02020603050405020304" pitchFamily="18" charset="0"/>
              </a:rPr>
              <a:t>Likewise, ye younger, submit yourselves unto the elder. Yea, all of you be subject one to another, and be clothed with humility: for God </a:t>
            </a:r>
            <a:r>
              <a:rPr lang="en-US" sz="1200" dirty="0" err="1">
                <a:latin typeface="Times New Roman" panose="02020603050405020304" pitchFamily="18" charset="0"/>
                <a:cs typeface="Times New Roman" panose="02020603050405020304" pitchFamily="18" charset="0"/>
              </a:rPr>
              <a:t>resisteth</a:t>
            </a:r>
            <a:r>
              <a:rPr lang="en-US" sz="1200" dirty="0">
                <a:latin typeface="Times New Roman" panose="02020603050405020304" pitchFamily="18" charset="0"/>
                <a:cs typeface="Times New Roman" panose="02020603050405020304" pitchFamily="18" charset="0"/>
              </a:rPr>
              <a:t> the proud, and giveth grace to the humble. 6 Humble yourselves therefore under the mighty hand of God, that he may exalt you in due time.</a:t>
            </a:r>
          </a:p>
          <a:p>
            <a:r>
              <a:rPr lang="en-US" sz="1200" b="1" dirty="0">
                <a:latin typeface="Times New Roman" panose="02020603050405020304" pitchFamily="18" charset="0"/>
                <a:cs typeface="Times New Roman" panose="02020603050405020304" pitchFamily="18" charset="0"/>
              </a:rPr>
              <a:t>Jas. 4:4-10 </a:t>
            </a:r>
            <a:r>
              <a:rPr lang="en-US" sz="1200" dirty="0">
                <a:latin typeface="Times New Roman" panose="02020603050405020304" pitchFamily="18" charset="0"/>
                <a:cs typeface="Times New Roman" panose="02020603050405020304" pitchFamily="18" charset="0"/>
              </a:rPr>
              <a:t>- Ye adulterers and adulteresses, know ye not that the friendship of the world is enmity with God? whosoever therefore will be a friend of the world is the enemy of God. 5  Do ye think that the scripture saith in vain, The spirit that dwelleth in us </a:t>
            </a:r>
            <a:r>
              <a:rPr lang="en-US" sz="1200" dirty="0" err="1">
                <a:latin typeface="Times New Roman" panose="02020603050405020304" pitchFamily="18" charset="0"/>
                <a:cs typeface="Times New Roman" panose="02020603050405020304" pitchFamily="18" charset="0"/>
              </a:rPr>
              <a:t>lusteth</a:t>
            </a:r>
            <a:r>
              <a:rPr lang="en-US" sz="1200" dirty="0">
                <a:latin typeface="Times New Roman" panose="02020603050405020304" pitchFamily="18" charset="0"/>
                <a:cs typeface="Times New Roman" panose="02020603050405020304" pitchFamily="18" charset="0"/>
              </a:rPr>
              <a:t> to envy? 6 But he giveth more grace. Wherefore he saith, God </a:t>
            </a:r>
            <a:r>
              <a:rPr lang="en-US" sz="1200" dirty="0" err="1">
                <a:latin typeface="Times New Roman" panose="02020603050405020304" pitchFamily="18" charset="0"/>
                <a:cs typeface="Times New Roman" panose="02020603050405020304" pitchFamily="18" charset="0"/>
              </a:rPr>
              <a:t>resisteth</a:t>
            </a:r>
            <a:r>
              <a:rPr lang="en-US" sz="1200" dirty="0">
                <a:latin typeface="Times New Roman" panose="02020603050405020304" pitchFamily="18" charset="0"/>
                <a:cs typeface="Times New Roman" panose="02020603050405020304" pitchFamily="18" charset="0"/>
              </a:rPr>
              <a:t> the proud, but giveth grace unto the humble. 7 Submit yourselves therefore to God. Resist the devil, and he will flee from you. 8 Draw nigh to God, and he will draw nigh to you. Cleanse your hands, ye sinners; and purify your hearts, ye double minded. 9 Be afflicted, and mourn, and weep: let your laughter be turned to mourning, and your joy to heaviness. 10 Humble yourselves in the sight of the Lord, and he shall lift you up.</a:t>
            </a:r>
          </a:p>
        </p:txBody>
      </p:sp>
      <p:sp>
        <p:nvSpPr>
          <p:cNvPr id="4" name="Slide Number Placeholder 3"/>
          <p:cNvSpPr>
            <a:spLocks noGrp="1"/>
          </p:cNvSpPr>
          <p:nvPr>
            <p:ph type="sldNum" sz="quarter" idx="5"/>
          </p:nvPr>
        </p:nvSpPr>
        <p:spPr/>
        <p:txBody>
          <a:bodyPr/>
          <a:lstStyle/>
          <a:p>
            <a:fld id="{9E11EC53-F507-411E-9ADC-FBCFECE09D3D}" type="slidenum">
              <a:rPr lang="en-US" smtClean="0"/>
              <a:t>15</a:t>
            </a:fld>
            <a:endParaRPr lang="en-US"/>
          </a:p>
        </p:txBody>
      </p:sp>
    </p:spTree>
    <p:extLst>
      <p:ext uri="{BB962C8B-B14F-4D97-AF65-F5344CB8AC3E}">
        <p14:creationId xmlns:p14="http://schemas.microsoft.com/office/powerpoint/2010/main" val="6750335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Times New Roman" panose="02020603050405020304" pitchFamily="18" charset="0"/>
                <a:cs typeface="Times New Roman" panose="02020603050405020304" pitchFamily="18" charset="0"/>
              </a:rPr>
              <a:t>1 Pet. 3:1-7 - READ - Reference Titus 2:1-8</a:t>
            </a:r>
          </a:p>
          <a:p>
            <a:r>
              <a:rPr lang="en-US" sz="1200" b="1" dirty="0">
                <a:latin typeface="Times New Roman" panose="02020603050405020304" pitchFamily="18" charset="0"/>
                <a:cs typeface="Times New Roman" panose="02020603050405020304" pitchFamily="18" charset="0"/>
              </a:rPr>
              <a:t>1 Tim. 2:8-15 </a:t>
            </a:r>
            <a:r>
              <a:rPr lang="en-US" sz="1200" dirty="0">
                <a:latin typeface="Times New Roman" panose="02020603050405020304" pitchFamily="18" charset="0"/>
                <a:cs typeface="Times New Roman" panose="02020603050405020304" pitchFamily="18" charset="0"/>
              </a:rPr>
              <a:t>- I will therefore that men pray every where, lifting up holy hands, without wrath and doubting. 9 In like manner also, that women adorn themselves in modest apparel, with shamefacedness and sobriety; not with </a:t>
            </a:r>
            <a:r>
              <a:rPr lang="en-US" sz="1200" dirty="0" err="1">
                <a:latin typeface="Times New Roman" panose="02020603050405020304" pitchFamily="18" charset="0"/>
                <a:cs typeface="Times New Roman" panose="02020603050405020304" pitchFamily="18" charset="0"/>
              </a:rPr>
              <a:t>broided</a:t>
            </a:r>
            <a:r>
              <a:rPr lang="en-US" sz="1200" dirty="0">
                <a:latin typeface="Times New Roman" panose="02020603050405020304" pitchFamily="18" charset="0"/>
                <a:cs typeface="Times New Roman" panose="02020603050405020304" pitchFamily="18" charset="0"/>
              </a:rPr>
              <a:t> hair, or gold, or pearls, or costly array; 10 But (which becometh women professing godliness) with good works. 11 Let the woman learn in silence with all subjection. 12 But I suffer not a woman to teach, nor to usurp authority over the man, but to be in silence. 13 For Adam was first formed, then Eve. 14 And Adam was not deceived, but the woman being deceived was in the transgression. 15 Notwithstanding she shall be saved in childbearing, if they continue in faith and charity and holiness with sobriety.</a:t>
            </a:r>
          </a:p>
          <a:p>
            <a:r>
              <a:rPr lang="en-US" sz="1200" b="1" dirty="0">
                <a:latin typeface="Times New Roman" panose="02020603050405020304" pitchFamily="18" charset="0"/>
                <a:cs typeface="Times New Roman" panose="02020603050405020304" pitchFamily="18" charset="0"/>
              </a:rPr>
              <a:t>Gen. 41:14 </a:t>
            </a:r>
            <a:r>
              <a:rPr lang="en-US" sz="1200" dirty="0">
                <a:latin typeface="Times New Roman" panose="02020603050405020304" pitchFamily="18" charset="0"/>
                <a:cs typeface="Times New Roman" panose="02020603050405020304" pitchFamily="18" charset="0"/>
              </a:rPr>
              <a:t>- When Pharaoh sent and called Joseph, and they brought him hastily out of the dungeon: and he shaved himself, and changed his raiment, and came in unto Pharaoh. </a:t>
            </a:r>
          </a:p>
          <a:p>
            <a:r>
              <a:rPr lang="en-US" sz="1200" b="1" dirty="0">
                <a:latin typeface="Times New Roman" panose="02020603050405020304" pitchFamily="18" charset="0"/>
                <a:cs typeface="Times New Roman" panose="02020603050405020304" pitchFamily="18" charset="0"/>
              </a:rPr>
              <a:t>Matt. 22:11-13 </a:t>
            </a:r>
            <a:r>
              <a:rPr lang="en-US" sz="1200" dirty="0">
                <a:latin typeface="Times New Roman" panose="02020603050405020304" pitchFamily="18" charset="0"/>
                <a:cs typeface="Times New Roman" panose="02020603050405020304" pitchFamily="18" charset="0"/>
              </a:rPr>
              <a:t>- And when the king came in to see the guests, </a:t>
            </a:r>
            <a:r>
              <a:rPr lang="en-US" sz="1200" b="1" dirty="0">
                <a:latin typeface="Times New Roman" panose="02020603050405020304" pitchFamily="18" charset="0"/>
                <a:cs typeface="Times New Roman" panose="02020603050405020304" pitchFamily="18" charset="0"/>
              </a:rPr>
              <a:t>he saw there a man which had not on a wedding garment</a:t>
            </a:r>
            <a:r>
              <a:rPr lang="en-US" sz="1200" dirty="0">
                <a:latin typeface="Times New Roman" panose="02020603050405020304" pitchFamily="18" charset="0"/>
                <a:cs typeface="Times New Roman" panose="02020603050405020304" pitchFamily="18" charset="0"/>
              </a:rPr>
              <a:t>: 12 And he saith unto him, Friend, how </a:t>
            </a:r>
            <a:r>
              <a:rPr lang="en-US" sz="1200" dirty="0" err="1">
                <a:latin typeface="Times New Roman" panose="02020603050405020304" pitchFamily="18" charset="0"/>
                <a:cs typeface="Times New Roman" panose="02020603050405020304" pitchFamily="18" charset="0"/>
              </a:rPr>
              <a:t>camest</a:t>
            </a:r>
            <a:r>
              <a:rPr lang="en-US" sz="1200" dirty="0">
                <a:latin typeface="Times New Roman" panose="02020603050405020304" pitchFamily="18" charset="0"/>
                <a:cs typeface="Times New Roman" panose="02020603050405020304" pitchFamily="18" charset="0"/>
              </a:rPr>
              <a:t> thou in hither not having a wedding garment? And he was speechless. 13 Then said the king to the servants, Bind him hand and foot, and take him away, and cast him into outer darkness; there shall be weeping and gnashing of teeth.</a:t>
            </a:r>
          </a:p>
          <a:p>
            <a:endParaRPr lang="en-US" sz="1200" b="0" i="0" u="none" strike="noStrike" baseline="0" dirty="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E11EC53-F507-411E-9ADC-FBCFECE09D3D}" type="slidenum">
              <a:rPr lang="en-US" smtClean="0"/>
              <a:t>16</a:t>
            </a:fld>
            <a:endParaRPr lang="en-US"/>
          </a:p>
        </p:txBody>
      </p:sp>
    </p:spTree>
    <p:extLst>
      <p:ext uri="{BB962C8B-B14F-4D97-AF65-F5344CB8AC3E}">
        <p14:creationId xmlns:p14="http://schemas.microsoft.com/office/powerpoint/2010/main" val="32424636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Times New Roman" panose="02020603050405020304" pitchFamily="18" charset="0"/>
                <a:cs typeface="Times New Roman" panose="02020603050405020304" pitchFamily="18" charset="0"/>
              </a:rPr>
              <a:t>Matt. 18:1-6 </a:t>
            </a:r>
            <a:r>
              <a:rPr lang="en-US" sz="1200" dirty="0">
                <a:latin typeface="Times New Roman" panose="02020603050405020304" pitchFamily="18" charset="0"/>
                <a:cs typeface="Times New Roman" panose="02020603050405020304" pitchFamily="18" charset="0"/>
              </a:rPr>
              <a:t>- At the same time came the disciples unto Jesus, saying, Who is the greatest in the kingdom of heaven? 2 And Jesus called a little child unto him, and set him in the midst of them, </a:t>
            </a:r>
            <a:r>
              <a:rPr lang="en-US" sz="1200" u="sng" dirty="0">
                <a:latin typeface="Times New Roman" panose="02020603050405020304" pitchFamily="18" charset="0"/>
                <a:cs typeface="Times New Roman" panose="02020603050405020304" pitchFamily="18" charset="0"/>
              </a:rPr>
              <a:t>3 And said, Verily I say unto you, Except ye be converted, and become as little children, ye shall not enter into the kingdom of heaven. 4 Whosoever therefore shall humble himself as this little child, the same is greatest in the kingdom of heaven. 5 And whoso shall receive one such little child in my name </a:t>
            </a:r>
            <a:r>
              <a:rPr lang="en-US" sz="1200" u="sng" dirty="0" err="1">
                <a:latin typeface="Times New Roman" panose="02020603050405020304" pitchFamily="18" charset="0"/>
                <a:cs typeface="Times New Roman" panose="02020603050405020304" pitchFamily="18" charset="0"/>
              </a:rPr>
              <a:t>receiveth</a:t>
            </a:r>
            <a:r>
              <a:rPr lang="en-US" sz="1200" u="sng" dirty="0">
                <a:latin typeface="Times New Roman" panose="02020603050405020304" pitchFamily="18" charset="0"/>
                <a:cs typeface="Times New Roman" panose="02020603050405020304" pitchFamily="18" charset="0"/>
              </a:rPr>
              <a:t> me. 6 But whoso shall offend one of these little ones which believe in me, it were better for him that a millstone were hanged about his neck, and that he were drowned in the depth of the sea.</a:t>
            </a:r>
          </a:p>
          <a:p>
            <a:endParaRPr lang="en-US" sz="1700" dirty="0"/>
          </a:p>
        </p:txBody>
      </p:sp>
      <p:sp>
        <p:nvSpPr>
          <p:cNvPr id="4" name="Slide Number Placeholder 3"/>
          <p:cNvSpPr>
            <a:spLocks noGrp="1"/>
          </p:cNvSpPr>
          <p:nvPr>
            <p:ph type="sldNum" sz="quarter" idx="5"/>
          </p:nvPr>
        </p:nvSpPr>
        <p:spPr/>
        <p:txBody>
          <a:bodyPr/>
          <a:lstStyle/>
          <a:p>
            <a:fld id="{9E11EC53-F507-411E-9ADC-FBCFECE09D3D}" type="slidenum">
              <a:rPr lang="en-US" smtClean="0"/>
              <a:t>17</a:t>
            </a:fld>
            <a:endParaRPr lang="en-US"/>
          </a:p>
        </p:txBody>
      </p:sp>
    </p:spTree>
    <p:extLst>
      <p:ext uri="{BB962C8B-B14F-4D97-AF65-F5344CB8AC3E}">
        <p14:creationId xmlns:p14="http://schemas.microsoft.com/office/powerpoint/2010/main" val="11870613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11EC53-F507-411E-9ADC-FBCFECE09D3D}" type="slidenum">
              <a:rPr lang="en-US" smtClean="0"/>
              <a:t>18</a:t>
            </a:fld>
            <a:endParaRPr lang="en-US"/>
          </a:p>
        </p:txBody>
      </p:sp>
    </p:spTree>
    <p:extLst>
      <p:ext uri="{BB962C8B-B14F-4D97-AF65-F5344CB8AC3E}">
        <p14:creationId xmlns:p14="http://schemas.microsoft.com/office/powerpoint/2010/main" val="26816688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700" dirty="0"/>
          </a:p>
        </p:txBody>
      </p:sp>
      <p:sp>
        <p:nvSpPr>
          <p:cNvPr id="4" name="Slide Number Placeholder 3"/>
          <p:cNvSpPr>
            <a:spLocks noGrp="1"/>
          </p:cNvSpPr>
          <p:nvPr>
            <p:ph type="sldNum" sz="quarter" idx="5"/>
          </p:nvPr>
        </p:nvSpPr>
        <p:spPr/>
        <p:txBody>
          <a:bodyPr/>
          <a:lstStyle/>
          <a:p>
            <a:fld id="{9E11EC53-F507-411E-9ADC-FBCFECE09D3D}" type="slidenum">
              <a:rPr lang="en-US" smtClean="0"/>
              <a:t>19</a:t>
            </a:fld>
            <a:endParaRPr lang="en-US"/>
          </a:p>
        </p:txBody>
      </p:sp>
    </p:spTree>
    <p:extLst>
      <p:ext uri="{BB962C8B-B14F-4D97-AF65-F5344CB8AC3E}">
        <p14:creationId xmlns:p14="http://schemas.microsoft.com/office/powerpoint/2010/main" val="61714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11EC53-F507-411E-9ADC-FBCFECE09D3D}" type="slidenum">
              <a:rPr lang="en-US" smtClean="0"/>
              <a:t>2</a:t>
            </a:fld>
            <a:endParaRPr lang="en-US"/>
          </a:p>
        </p:txBody>
      </p:sp>
    </p:spTree>
    <p:extLst>
      <p:ext uri="{BB962C8B-B14F-4D97-AF65-F5344CB8AC3E}">
        <p14:creationId xmlns:p14="http://schemas.microsoft.com/office/powerpoint/2010/main" val="38844226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11EC53-F507-411E-9ADC-FBCFECE09D3D}" type="slidenum">
              <a:rPr lang="en-US" smtClean="0"/>
              <a:t>20</a:t>
            </a:fld>
            <a:endParaRPr lang="en-US"/>
          </a:p>
        </p:txBody>
      </p:sp>
    </p:spTree>
    <p:extLst>
      <p:ext uri="{BB962C8B-B14F-4D97-AF65-F5344CB8AC3E}">
        <p14:creationId xmlns:p14="http://schemas.microsoft.com/office/powerpoint/2010/main" val="31042600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19F7F576-2C0A-4790-B7CC-B09F096701C4}"/>
              </a:ext>
            </a:extLst>
          </p:cNvPr>
          <p:cNvSpPr>
            <a:spLocks noGrp="1" noRot="1" noChangeAspect="1" noChangeArrowheads="1" noTextEdit="1"/>
          </p:cNvSpPr>
          <p:nvPr>
            <p:ph type="sldImg"/>
          </p:nvPr>
        </p:nvSpPr>
        <p:spPr>
          <a:ln/>
        </p:spPr>
      </p:sp>
      <p:sp>
        <p:nvSpPr>
          <p:cNvPr id="46083" name="Notes Placeholder 2">
            <a:extLst>
              <a:ext uri="{FF2B5EF4-FFF2-40B4-BE49-F238E27FC236}">
                <a16:creationId xmlns:a16="http://schemas.microsoft.com/office/drawing/2014/main" id="{0BF10392-CC60-4DFF-9AC1-4751E6FB2231}"/>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200" b="1" dirty="0">
                <a:latin typeface="Times New Roman" panose="02020603050405020304" pitchFamily="18" charset="0"/>
                <a:cs typeface="Times New Roman" panose="02020603050405020304" pitchFamily="18" charset="0"/>
              </a:rPr>
              <a:t>Acts 2:36 </a:t>
            </a:r>
            <a:r>
              <a:rPr lang="en-US" altLang="en-US" sz="1200" dirty="0">
                <a:latin typeface="Times New Roman" panose="02020603050405020304" pitchFamily="18" charset="0"/>
                <a:cs typeface="Times New Roman" panose="02020603050405020304" pitchFamily="18" charset="0"/>
              </a:rPr>
              <a:t>- Therefore let all the house of Israel know assuredly, that God hath made that same Jesus, whom ye have crucified, both Lord and Christ.</a:t>
            </a:r>
          </a:p>
          <a:p>
            <a:pPr eaLnBrk="1" hangingPunct="1"/>
            <a:r>
              <a:rPr lang="en-US" altLang="en-US" sz="1200" b="1" dirty="0">
                <a:latin typeface="Times New Roman" panose="02020603050405020304" pitchFamily="18" charset="0"/>
                <a:cs typeface="Times New Roman" panose="02020603050405020304" pitchFamily="18" charset="0"/>
              </a:rPr>
              <a:t>Acts 2:37 </a:t>
            </a:r>
            <a:r>
              <a:rPr lang="en-US" altLang="en-US" sz="1200" dirty="0">
                <a:latin typeface="Times New Roman" panose="02020603050405020304" pitchFamily="18" charset="0"/>
                <a:cs typeface="Times New Roman" panose="02020603050405020304" pitchFamily="18" charset="0"/>
              </a:rPr>
              <a:t>- Now when they heard this, they were pricked in their heart (cut to the heart), and said unto Peter and to the rest of the apostles, Men and brethren, what shall we do? </a:t>
            </a:r>
          </a:p>
          <a:p>
            <a:pPr eaLnBrk="1" hangingPunct="1"/>
            <a:r>
              <a:rPr lang="en-US" altLang="en-US" sz="1200" b="1" dirty="0">
                <a:latin typeface="Times New Roman" panose="02020603050405020304" pitchFamily="18" charset="0"/>
                <a:cs typeface="Times New Roman" panose="02020603050405020304" pitchFamily="18" charset="0"/>
              </a:rPr>
              <a:t>Rom. 10:17 </a:t>
            </a:r>
            <a:r>
              <a:rPr lang="en-US" altLang="en-US" sz="1200" dirty="0">
                <a:latin typeface="Times New Roman" panose="02020603050405020304" pitchFamily="18" charset="0"/>
                <a:cs typeface="Times New Roman" panose="02020603050405020304" pitchFamily="18" charset="0"/>
              </a:rPr>
              <a:t>- So then faith cometh by hearing, and hearing by the word of God.</a:t>
            </a:r>
          </a:p>
          <a:p>
            <a:pPr eaLnBrk="1" hangingPunct="1"/>
            <a:r>
              <a:rPr lang="en-US" altLang="en-US" sz="1200" b="1" dirty="0">
                <a:latin typeface="Times New Roman" panose="02020603050405020304" pitchFamily="18" charset="0"/>
                <a:cs typeface="Times New Roman" panose="02020603050405020304" pitchFamily="18" charset="0"/>
              </a:rPr>
              <a:t>Rom. 10:10 </a:t>
            </a:r>
            <a:r>
              <a:rPr lang="en-US" altLang="en-US" sz="1200" dirty="0">
                <a:latin typeface="Times New Roman" panose="02020603050405020304" pitchFamily="18" charset="0"/>
                <a:cs typeface="Times New Roman" panose="02020603050405020304" pitchFamily="18" charset="0"/>
              </a:rPr>
              <a:t>- For with the heart man believeth unto righteousness; and with the mouth confession is made unto salvation.</a:t>
            </a:r>
          </a:p>
          <a:p>
            <a:pPr eaLnBrk="1" hangingPunct="1"/>
            <a:r>
              <a:rPr lang="en-US" altLang="en-US" sz="1200" b="1" dirty="0">
                <a:latin typeface="Times New Roman" panose="02020603050405020304" pitchFamily="18" charset="0"/>
                <a:cs typeface="Times New Roman" panose="02020603050405020304" pitchFamily="18" charset="0"/>
              </a:rPr>
              <a:t>Acts. 17:30-31 </a:t>
            </a:r>
            <a:r>
              <a:rPr lang="en-US" altLang="en-US" sz="1200" dirty="0">
                <a:latin typeface="Times New Roman" panose="02020603050405020304" pitchFamily="18" charset="0"/>
                <a:cs typeface="Times New Roman" panose="02020603050405020304" pitchFamily="18" charset="0"/>
              </a:rPr>
              <a:t>- And the times of this ignorance God winked at; but now </a:t>
            </a:r>
            <a:r>
              <a:rPr lang="en-US" altLang="en-US" sz="1200" dirty="0" err="1">
                <a:latin typeface="Times New Roman" panose="02020603050405020304" pitchFamily="18" charset="0"/>
                <a:cs typeface="Times New Roman" panose="02020603050405020304" pitchFamily="18" charset="0"/>
              </a:rPr>
              <a:t>commandeth</a:t>
            </a:r>
            <a:r>
              <a:rPr lang="en-US" altLang="en-US" sz="1200" dirty="0">
                <a:latin typeface="Times New Roman" panose="02020603050405020304" pitchFamily="18" charset="0"/>
                <a:cs typeface="Times New Roman" panose="02020603050405020304" pitchFamily="18" charset="0"/>
              </a:rPr>
              <a:t> all men every where to repent: 31 Because he hath appointed a day, in the which he will judge the world in righteousness by that man whom he hath ordained; whereof he hath given assurance unto all men, in that he hath raised him from the dead.</a:t>
            </a:r>
          </a:p>
          <a:p>
            <a:pPr eaLnBrk="1" hangingPunct="1"/>
            <a:r>
              <a:rPr lang="en-US" altLang="en-US" sz="1200" b="1" dirty="0">
                <a:latin typeface="Times New Roman" panose="02020603050405020304" pitchFamily="18" charset="0"/>
                <a:cs typeface="Times New Roman" panose="02020603050405020304" pitchFamily="18" charset="0"/>
              </a:rPr>
              <a:t>Matt. 10:32 </a:t>
            </a:r>
            <a:r>
              <a:rPr lang="en-US" altLang="en-US" sz="1200" dirty="0">
                <a:latin typeface="Times New Roman" panose="02020603050405020304" pitchFamily="18" charset="0"/>
                <a:cs typeface="Times New Roman" panose="02020603050405020304" pitchFamily="18" charset="0"/>
              </a:rPr>
              <a:t>- Whosoever therefore shall confess me before men, him will I confess also before my Father which is in heaven.</a:t>
            </a:r>
          </a:p>
          <a:p>
            <a:pPr eaLnBrk="1" hangingPunct="1"/>
            <a:r>
              <a:rPr lang="en-US" altLang="en-US" sz="1200" b="1" dirty="0">
                <a:latin typeface="Times New Roman" panose="02020603050405020304" pitchFamily="18" charset="0"/>
                <a:cs typeface="Times New Roman" panose="02020603050405020304" pitchFamily="18" charset="0"/>
              </a:rPr>
              <a:t>Acts. 2:38 </a:t>
            </a:r>
            <a:r>
              <a:rPr lang="en-US" altLang="en-US" sz="1200" dirty="0">
                <a:latin typeface="Times New Roman" panose="02020603050405020304" pitchFamily="18" charset="0"/>
                <a:cs typeface="Times New Roman" panose="02020603050405020304" pitchFamily="18" charset="0"/>
              </a:rPr>
              <a:t>- Then Peter said unto them, Repent, and be baptized every one of you in the name of Jesus Christ for the remission of sins, and ye shall receive the gift of the Holy Ghost.</a:t>
            </a:r>
          </a:p>
          <a:p>
            <a:pPr eaLnBrk="1" hangingPunct="1"/>
            <a:r>
              <a:rPr lang="en-US" altLang="en-US" sz="1200" b="1" dirty="0">
                <a:latin typeface="Times New Roman" panose="02020603050405020304" pitchFamily="18" charset="0"/>
                <a:cs typeface="Times New Roman" panose="02020603050405020304" pitchFamily="18" charset="0"/>
              </a:rPr>
              <a:t>Acts 8:22 </a:t>
            </a:r>
            <a:r>
              <a:rPr lang="en-US" altLang="en-US" sz="1200" dirty="0">
                <a:latin typeface="Times New Roman" panose="02020603050405020304" pitchFamily="18" charset="0"/>
                <a:cs typeface="Times New Roman" panose="02020603050405020304" pitchFamily="18" charset="0"/>
              </a:rPr>
              <a:t>- Repent therefore of this thy wickedness, and pray God, if perhaps the thought of thine heart may be forgiven thee. </a:t>
            </a:r>
          </a:p>
          <a:p>
            <a:pPr eaLnBrk="1" hangingPunct="1"/>
            <a:r>
              <a:rPr lang="en-US" altLang="en-US" sz="1200" b="1" dirty="0">
                <a:latin typeface="Times New Roman" panose="02020603050405020304" pitchFamily="18" charset="0"/>
                <a:cs typeface="Times New Roman" panose="02020603050405020304" pitchFamily="18" charset="0"/>
              </a:rPr>
              <a:t>Rev. 2:10 </a:t>
            </a:r>
            <a:r>
              <a:rPr lang="en-US" altLang="en-US" sz="1200" dirty="0">
                <a:latin typeface="Times New Roman" panose="02020603050405020304" pitchFamily="18" charset="0"/>
                <a:cs typeface="Times New Roman" panose="02020603050405020304" pitchFamily="18" charset="0"/>
              </a:rPr>
              <a:t>- Fear none of those things which thou shalt suffer: behold, the devil shall cast some of you into prison, that ye may be tried; and ye shall have tribulation ten days: be thou faithful unto death, and I will give thee a crown of life.</a:t>
            </a:r>
          </a:p>
        </p:txBody>
      </p:sp>
      <p:sp>
        <p:nvSpPr>
          <p:cNvPr id="46084" name="Slide Number Placeholder 3">
            <a:extLst>
              <a:ext uri="{FF2B5EF4-FFF2-40B4-BE49-F238E27FC236}">
                <a16:creationId xmlns:a16="http://schemas.microsoft.com/office/drawing/2014/main" id="{EF4C43B8-FA9A-47E6-8ACE-22974A51734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ahoma" panose="020B0604030504040204" pitchFamily="34" charset="0"/>
              </a:defRPr>
            </a:lvl1pPr>
            <a:lvl2pPr marL="1092474" indent="-417859">
              <a:defRPr b="1">
                <a:solidFill>
                  <a:schemeClr val="tx1"/>
                </a:solidFill>
                <a:latin typeface="Tahoma" panose="020B0604030504040204" pitchFamily="34" charset="0"/>
              </a:defRPr>
            </a:lvl2pPr>
            <a:lvl3pPr marL="1683181" indent="-333952">
              <a:defRPr b="1">
                <a:solidFill>
                  <a:schemeClr val="tx1"/>
                </a:solidFill>
                <a:latin typeface="Tahoma" panose="020B0604030504040204" pitchFamily="34" charset="0"/>
              </a:defRPr>
            </a:lvl3pPr>
            <a:lvl4pPr marL="2356117" indent="-333952">
              <a:defRPr b="1">
                <a:solidFill>
                  <a:schemeClr val="tx1"/>
                </a:solidFill>
                <a:latin typeface="Tahoma" panose="020B0604030504040204" pitchFamily="34" charset="0"/>
              </a:defRPr>
            </a:lvl4pPr>
            <a:lvl5pPr marL="3030732" indent="-333952">
              <a:defRPr b="1">
                <a:solidFill>
                  <a:schemeClr val="tx1"/>
                </a:solidFill>
                <a:latin typeface="Tahoma" panose="020B0604030504040204" pitchFamily="34" charset="0"/>
              </a:defRPr>
            </a:lvl5pPr>
            <a:lvl6pPr marL="3514038" indent="-333952" eaLnBrk="0" fontAlgn="base" hangingPunct="0">
              <a:spcBef>
                <a:spcPct val="0"/>
              </a:spcBef>
              <a:spcAft>
                <a:spcPct val="0"/>
              </a:spcAft>
              <a:defRPr b="1">
                <a:solidFill>
                  <a:schemeClr val="tx1"/>
                </a:solidFill>
                <a:latin typeface="Tahoma" panose="020B0604030504040204" pitchFamily="34" charset="0"/>
              </a:defRPr>
            </a:lvl6pPr>
            <a:lvl7pPr marL="3997344" indent="-333952" eaLnBrk="0" fontAlgn="base" hangingPunct="0">
              <a:spcBef>
                <a:spcPct val="0"/>
              </a:spcBef>
              <a:spcAft>
                <a:spcPct val="0"/>
              </a:spcAft>
              <a:defRPr b="1">
                <a:solidFill>
                  <a:schemeClr val="tx1"/>
                </a:solidFill>
                <a:latin typeface="Tahoma" panose="020B0604030504040204" pitchFamily="34" charset="0"/>
              </a:defRPr>
            </a:lvl7pPr>
            <a:lvl8pPr marL="4480650" indent="-333952" eaLnBrk="0" fontAlgn="base" hangingPunct="0">
              <a:spcBef>
                <a:spcPct val="0"/>
              </a:spcBef>
              <a:spcAft>
                <a:spcPct val="0"/>
              </a:spcAft>
              <a:defRPr b="1">
                <a:solidFill>
                  <a:schemeClr val="tx1"/>
                </a:solidFill>
                <a:latin typeface="Tahoma" panose="020B0604030504040204" pitchFamily="34" charset="0"/>
              </a:defRPr>
            </a:lvl8pPr>
            <a:lvl9pPr marL="4963957" indent="-333952" eaLnBrk="0" fontAlgn="base" hangingPunct="0">
              <a:spcBef>
                <a:spcPct val="0"/>
              </a:spcBef>
              <a:spcAft>
                <a:spcPct val="0"/>
              </a:spcAft>
              <a:defRPr b="1">
                <a:solidFill>
                  <a:schemeClr val="tx1"/>
                </a:solidFill>
                <a:latin typeface="Tahoma" panose="020B0604030504040204" pitchFamily="34" charset="0"/>
              </a:defRPr>
            </a:lvl9pPr>
          </a:lstStyle>
          <a:p>
            <a:fld id="{0F27AE53-9634-4609-93AE-228ACFA79A97}" type="slidenum">
              <a:rPr lang="en-US" altLang="en-US" b="0" smtClean="0">
                <a:latin typeface="Calibri" panose="020F0502020204030204" pitchFamily="34" charset="0"/>
                <a:cs typeface="Arial" panose="020B0604020202020204" pitchFamily="34" charset="0"/>
              </a:rPr>
              <a:pPr/>
              <a:t>21</a:t>
            </a:fld>
            <a:endParaRPr lang="en-US" altLang="en-US" b="0">
              <a:latin typeface="Calibri" panose="020F050202020403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1" dirty="0">
                <a:latin typeface="Times New Roman" panose="02020603050405020304" pitchFamily="18" charset="0"/>
                <a:cs typeface="Times New Roman" panose="02020603050405020304" pitchFamily="18" charset="0"/>
              </a:rPr>
              <a:t>Acts 17:16-23 - READ</a:t>
            </a:r>
          </a:p>
          <a:p>
            <a:r>
              <a:rPr lang="en-US" sz="1300" b="1" dirty="0">
                <a:latin typeface="Times New Roman" panose="02020603050405020304" pitchFamily="18" charset="0"/>
                <a:cs typeface="Times New Roman" panose="02020603050405020304" pitchFamily="18" charset="0"/>
              </a:rPr>
              <a:t>Ex. 20:1-6 - READ</a:t>
            </a:r>
          </a:p>
          <a:p>
            <a:r>
              <a:rPr lang="en-US" sz="1300" b="1" dirty="0">
                <a:latin typeface="Times New Roman" panose="02020603050405020304" pitchFamily="18" charset="0"/>
                <a:cs typeface="Times New Roman" panose="02020603050405020304" pitchFamily="18" charset="0"/>
              </a:rPr>
              <a:t>Duet. 11:16 - </a:t>
            </a:r>
            <a:r>
              <a:rPr lang="en-US" sz="1300" dirty="0">
                <a:latin typeface="Times New Roman" panose="02020603050405020304" pitchFamily="18" charset="0"/>
                <a:cs typeface="Times New Roman" panose="02020603050405020304" pitchFamily="18" charset="0"/>
              </a:rPr>
              <a:t>Take heed to yourselves, that your heart be not deceived, and ye turn aside, and serve other gods, and worship them;</a:t>
            </a:r>
          </a:p>
          <a:p>
            <a:r>
              <a:rPr lang="en-US" sz="1300" b="1" dirty="0">
                <a:latin typeface="Times New Roman" panose="02020603050405020304" pitchFamily="18" charset="0"/>
                <a:cs typeface="Times New Roman" panose="02020603050405020304" pitchFamily="18" charset="0"/>
              </a:rPr>
              <a:t>Psa. 97:7 </a:t>
            </a:r>
            <a:r>
              <a:rPr lang="en-US" sz="1300" dirty="0">
                <a:latin typeface="Times New Roman" panose="02020603050405020304" pitchFamily="18" charset="0"/>
                <a:cs typeface="Times New Roman" panose="02020603050405020304" pitchFamily="18" charset="0"/>
              </a:rPr>
              <a:t>- Confounded be all they that serve graven images, that boast themselves of idols: worship him, all ye gods.</a:t>
            </a:r>
          </a:p>
          <a:p>
            <a:r>
              <a:rPr lang="en-US" sz="1300" b="1" dirty="0">
                <a:latin typeface="Times New Roman" panose="02020603050405020304" pitchFamily="18" charset="0"/>
                <a:cs typeface="Times New Roman" panose="02020603050405020304" pitchFamily="18" charset="0"/>
              </a:rPr>
              <a:t>Ps 97:7 (ASV) - </a:t>
            </a:r>
            <a:r>
              <a:rPr lang="en-US" sz="1300" dirty="0">
                <a:latin typeface="Times New Roman" panose="02020603050405020304" pitchFamily="18" charset="0"/>
                <a:cs typeface="Times New Roman" panose="02020603050405020304" pitchFamily="18" charset="0"/>
              </a:rPr>
              <a:t>Let all them be put to shame that serve graven images, That boast themselves of idols: Worship him, all ye gods.</a:t>
            </a:r>
          </a:p>
          <a:p>
            <a:endParaRPr lang="en-US" b="0" dirty="0"/>
          </a:p>
        </p:txBody>
      </p:sp>
      <p:sp>
        <p:nvSpPr>
          <p:cNvPr id="4" name="Slide Number Placeholder 3"/>
          <p:cNvSpPr>
            <a:spLocks noGrp="1"/>
          </p:cNvSpPr>
          <p:nvPr>
            <p:ph type="sldNum" sz="quarter" idx="5"/>
          </p:nvPr>
        </p:nvSpPr>
        <p:spPr/>
        <p:txBody>
          <a:bodyPr/>
          <a:lstStyle/>
          <a:p>
            <a:fld id="{9E11EC53-F507-411E-9ADC-FBCFECE09D3D}" type="slidenum">
              <a:rPr lang="en-US" smtClean="0"/>
              <a:t>3</a:t>
            </a:fld>
            <a:endParaRPr lang="en-US"/>
          </a:p>
        </p:txBody>
      </p:sp>
    </p:spTree>
    <p:extLst>
      <p:ext uri="{BB962C8B-B14F-4D97-AF65-F5344CB8AC3E}">
        <p14:creationId xmlns:p14="http://schemas.microsoft.com/office/powerpoint/2010/main" val="3128580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Times New Roman" panose="02020603050405020304" pitchFamily="18" charset="0"/>
                <a:cs typeface="Times New Roman" panose="02020603050405020304" pitchFamily="18" charset="0"/>
              </a:rPr>
              <a:t>Vine -</a:t>
            </a:r>
            <a:r>
              <a:rPr lang="en-US" sz="1200" dirty="0">
                <a:latin typeface="Times New Roman" panose="02020603050405020304" pitchFamily="18" charset="0"/>
                <a:cs typeface="Times New Roman" panose="02020603050405020304" pitchFamily="18" charset="0"/>
              </a:rPr>
              <a:t> to make obeisance, do reverence to" (from pros, "towards," and </a:t>
            </a:r>
            <a:r>
              <a:rPr lang="en-US" sz="1200" dirty="0" err="1">
                <a:latin typeface="Times New Roman" panose="02020603050405020304" pitchFamily="18" charset="0"/>
                <a:cs typeface="Times New Roman" panose="02020603050405020304" pitchFamily="18" charset="0"/>
              </a:rPr>
              <a:t>kuneo</a:t>
            </a:r>
            <a:r>
              <a:rPr lang="en-US" sz="1200" dirty="0">
                <a:latin typeface="Times New Roman" panose="02020603050405020304" pitchFamily="18" charset="0"/>
                <a:cs typeface="Times New Roman" panose="02020603050405020304" pitchFamily="18" charset="0"/>
              </a:rPr>
              <a:t>, "to kiss"), is the most frequent word rendered "to worship." It is used of an act of homage or reverence </a:t>
            </a:r>
            <a:r>
              <a:rPr lang="en-US" sz="1200" b="1" dirty="0">
                <a:latin typeface="Times New Roman" panose="02020603050405020304" pitchFamily="18" charset="0"/>
                <a:cs typeface="Times New Roman" panose="02020603050405020304" pitchFamily="18" charset="0"/>
              </a:rPr>
              <a:t>(a</a:t>
            </a:r>
            <a:r>
              <a:rPr lang="en-US" sz="1200" dirty="0">
                <a:latin typeface="Times New Roman" panose="02020603050405020304" pitchFamily="18" charset="0"/>
                <a:cs typeface="Times New Roman" panose="02020603050405020304" pitchFamily="18" charset="0"/>
              </a:rPr>
              <a:t>) to God, e.g., </a:t>
            </a:r>
            <a:r>
              <a:rPr lang="en-US" sz="1200" dirty="0">
                <a:latin typeface="Times New Roman" panose="02020603050405020304" pitchFamily="18" charset="0"/>
                <a:cs typeface="Times New Roman" panose="02020603050405020304" pitchFamily="18" charset="0"/>
                <a:hlinkClick r:id="rId3"/>
              </a:rPr>
              <a:t>Matthew 4:10</a:t>
            </a:r>
            <a:r>
              <a:rPr lang="en-US" sz="1200" dirty="0">
                <a:latin typeface="Times New Roman" panose="02020603050405020304" pitchFamily="18" charset="0"/>
                <a:cs typeface="Times New Roman" panose="02020603050405020304" pitchFamily="18" charset="0"/>
              </a:rPr>
              <a:t> ; </a:t>
            </a:r>
            <a:r>
              <a:rPr lang="en-US" sz="1200" dirty="0">
                <a:latin typeface="Times New Roman" panose="02020603050405020304" pitchFamily="18" charset="0"/>
                <a:cs typeface="Times New Roman" panose="02020603050405020304" pitchFamily="18" charset="0"/>
                <a:hlinkClick r:id="rId4"/>
              </a:rPr>
              <a:t>John 4:21-24</a:t>
            </a:r>
            <a:r>
              <a:rPr lang="en-US" sz="1200" dirty="0">
                <a:latin typeface="Times New Roman" panose="02020603050405020304" pitchFamily="18" charset="0"/>
                <a:cs typeface="Times New Roman" panose="02020603050405020304" pitchFamily="18" charset="0"/>
              </a:rPr>
              <a:t> ; </a:t>
            </a:r>
            <a:r>
              <a:rPr lang="en-US" sz="1200" dirty="0">
                <a:latin typeface="Times New Roman" panose="02020603050405020304" pitchFamily="18" charset="0"/>
                <a:cs typeface="Times New Roman" panose="02020603050405020304" pitchFamily="18" charset="0"/>
                <a:hlinkClick r:id="rId5"/>
              </a:rPr>
              <a:t>1 Corinthians 14:25</a:t>
            </a:r>
            <a:r>
              <a:rPr lang="en-US" sz="1200" dirty="0">
                <a:latin typeface="Times New Roman" panose="02020603050405020304" pitchFamily="18" charset="0"/>
                <a:cs typeface="Times New Roman" panose="02020603050405020304" pitchFamily="18" charset="0"/>
              </a:rPr>
              <a:t> ; </a:t>
            </a:r>
            <a:r>
              <a:rPr lang="en-US" sz="1200" dirty="0">
                <a:latin typeface="Times New Roman" panose="02020603050405020304" pitchFamily="18" charset="0"/>
                <a:cs typeface="Times New Roman" panose="02020603050405020304" pitchFamily="18" charset="0"/>
                <a:hlinkClick r:id="rId6"/>
              </a:rPr>
              <a:t>Revelation 4:10</a:t>
            </a:r>
            <a:r>
              <a:rPr lang="en-US" sz="1200" dirty="0">
                <a:latin typeface="Times New Roman" panose="02020603050405020304" pitchFamily="18" charset="0"/>
                <a:cs typeface="Times New Roman" panose="02020603050405020304" pitchFamily="18" charset="0"/>
              </a:rPr>
              <a:t> ; </a:t>
            </a:r>
            <a:r>
              <a:rPr lang="en-US" sz="1200" dirty="0">
                <a:latin typeface="Times New Roman" panose="02020603050405020304" pitchFamily="18" charset="0"/>
                <a:cs typeface="Times New Roman" panose="02020603050405020304" pitchFamily="18" charset="0"/>
                <a:hlinkClick r:id="rId7"/>
              </a:rPr>
              <a:t>5:14</a:t>
            </a:r>
            <a:r>
              <a:rPr lang="en-US" sz="1200" dirty="0">
                <a:latin typeface="Times New Roman" panose="02020603050405020304" pitchFamily="18" charset="0"/>
                <a:cs typeface="Times New Roman" panose="02020603050405020304" pitchFamily="18" charset="0"/>
              </a:rPr>
              <a:t> ; </a:t>
            </a:r>
            <a:r>
              <a:rPr lang="en-US" sz="1200" dirty="0">
                <a:latin typeface="Times New Roman" panose="02020603050405020304" pitchFamily="18" charset="0"/>
                <a:cs typeface="Times New Roman" panose="02020603050405020304" pitchFamily="18" charset="0"/>
                <a:hlinkClick r:id="rId8"/>
              </a:rPr>
              <a:t>7:11</a:t>
            </a:r>
            <a:r>
              <a:rPr lang="en-US" sz="1200" dirty="0">
                <a:latin typeface="Times New Roman" panose="02020603050405020304" pitchFamily="18" charset="0"/>
                <a:cs typeface="Times New Roman" panose="02020603050405020304" pitchFamily="18" charset="0"/>
              </a:rPr>
              <a:t> ; </a:t>
            </a:r>
            <a:r>
              <a:rPr lang="en-US" sz="1200" dirty="0">
                <a:latin typeface="Times New Roman" panose="02020603050405020304" pitchFamily="18" charset="0"/>
                <a:cs typeface="Times New Roman" panose="02020603050405020304" pitchFamily="18" charset="0"/>
                <a:hlinkClick r:id="rId9"/>
              </a:rPr>
              <a:t>11:16</a:t>
            </a:r>
            <a:r>
              <a:rPr lang="en-US" sz="1200" dirty="0">
                <a:latin typeface="Times New Roman" panose="02020603050405020304" pitchFamily="18" charset="0"/>
                <a:cs typeface="Times New Roman" panose="02020603050405020304" pitchFamily="18" charset="0"/>
              </a:rPr>
              <a:t> ; </a:t>
            </a:r>
            <a:r>
              <a:rPr lang="en-US" sz="1200" dirty="0">
                <a:latin typeface="Times New Roman" panose="02020603050405020304" pitchFamily="18" charset="0"/>
                <a:cs typeface="Times New Roman" panose="02020603050405020304" pitchFamily="18" charset="0"/>
                <a:hlinkClick r:id="rId10"/>
              </a:rPr>
              <a:t>19:10</a:t>
            </a:r>
            <a:r>
              <a:rPr lang="en-US" sz="1200" dirty="0">
                <a:latin typeface="Times New Roman" panose="02020603050405020304" pitchFamily="18" charset="0"/>
                <a:cs typeface="Times New Roman" panose="02020603050405020304" pitchFamily="18" charset="0"/>
              </a:rPr>
              <a:t> (2nd part); 22:9</a:t>
            </a:r>
            <a:r>
              <a:rPr lang="en-US" sz="1200" b="1" dirty="0">
                <a:latin typeface="Times New Roman" panose="02020603050405020304" pitchFamily="18" charset="0"/>
                <a:cs typeface="Times New Roman" panose="02020603050405020304" pitchFamily="18" charset="0"/>
              </a:rPr>
              <a:t>; (b)</a:t>
            </a:r>
            <a:r>
              <a:rPr lang="en-US" sz="1200" dirty="0">
                <a:latin typeface="Times New Roman" panose="02020603050405020304" pitchFamily="18" charset="0"/>
                <a:cs typeface="Times New Roman" panose="02020603050405020304" pitchFamily="18" charset="0"/>
              </a:rPr>
              <a:t> to Christ, e.g., </a:t>
            </a:r>
            <a:r>
              <a:rPr lang="en-US" sz="1200" dirty="0">
                <a:latin typeface="Times New Roman" panose="02020603050405020304" pitchFamily="18" charset="0"/>
                <a:cs typeface="Times New Roman" panose="02020603050405020304" pitchFamily="18" charset="0"/>
                <a:hlinkClick r:id="rId11"/>
              </a:rPr>
              <a:t>Matthew 2:2,8,11</a:t>
            </a:r>
            <a:r>
              <a:rPr lang="en-US" sz="1200" dirty="0">
                <a:latin typeface="Times New Roman" panose="02020603050405020304" pitchFamily="18" charset="0"/>
                <a:cs typeface="Times New Roman" panose="02020603050405020304" pitchFamily="18" charset="0"/>
              </a:rPr>
              <a:t> ; </a:t>
            </a:r>
            <a:r>
              <a:rPr lang="en-US" sz="1200" dirty="0">
                <a:latin typeface="Times New Roman" panose="02020603050405020304" pitchFamily="18" charset="0"/>
                <a:cs typeface="Times New Roman" panose="02020603050405020304" pitchFamily="18" charset="0"/>
                <a:hlinkClick r:id="rId12"/>
              </a:rPr>
              <a:t>8:2</a:t>
            </a:r>
            <a:r>
              <a:rPr lang="en-US" sz="1200" dirty="0">
                <a:latin typeface="Times New Roman" panose="02020603050405020304" pitchFamily="18" charset="0"/>
                <a:cs typeface="Times New Roman" panose="02020603050405020304" pitchFamily="18" charset="0"/>
              </a:rPr>
              <a:t> ; </a:t>
            </a:r>
            <a:r>
              <a:rPr lang="en-US" sz="1200" dirty="0">
                <a:latin typeface="Times New Roman" panose="02020603050405020304" pitchFamily="18" charset="0"/>
                <a:cs typeface="Times New Roman" panose="02020603050405020304" pitchFamily="18" charset="0"/>
                <a:hlinkClick r:id="rId13"/>
              </a:rPr>
              <a:t>9:18</a:t>
            </a:r>
            <a:r>
              <a:rPr lang="en-US" sz="1200" dirty="0">
                <a:latin typeface="Times New Roman" panose="02020603050405020304" pitchFamily="18" charset="0"/>
                <a:cs typeface="Times New Roman" panose="02020603050405020304" pitchFamily="18" charset="0"/>
              </a:rPr>
              <a:t> ; </a:t>
            </a:r>
            <a:r>
              <a:rPr lang="en-US" sz="1200" dirty="0">
                <a:latin typeface="Times New Roman" panose="02020603050405020304" pitchFamily="18" charset="0"/>
                <a:cs typeface="Times New Roman" panose="02020603050405020304" pitchFamily="18" charset="0"/>
                <a:hlinkClick r:id="rId14"/>
              </a:rPr>
              <a:t>14:33</a:t>
            </a:r>
            <a:r>
              <a:rPr lang="en-US" sz="1200" dirty="0">
                <a:latin typeface="Times New Roman" panose="02020603050405020304" pitchFamily="18" charset="0"/>
                <a:cs typeface="Times New Roman" panose="02020603050405020304" pitchFamily="18" charset="0"/>
              </a:rPr>
              <a:t> ; </a:t>
            </a:r>
            <a:r>
              <a:rPr lang="en-US" sz="1200" dirty="0">
                <a:latin typeface="Times New Roman" panose="02020603050405020304" pitchFamily="18" charset="0"/>
                <a:cs typeface="Times New Roman" panose="02020603050405020304" pitchFamily="18" charset="0"/>
                <a:hlinkClick r:id="rId15"/>
              </a:rPr>
              <a:t>15:25</a:t>
            </a:r>
            <a:r>
              <a:rPr lang="en-US" sz="1200" dirty="0">
                <a:latin typeface="Times New Roman" panose="02020603050405020304" pitchFamily="18" charset="0"/>
                <a:cs typeface="Times New Roman" panose="02020603050405020304" pitchFamily="18" charset="0"/>
              </a:rPr>
              <a:t> ; </a:t>
            </a:r>
            <a:r>
              <a:rPr lang="en-US" sz="1200" dirty="0">
                <a:latin typeface="Times New Roman" panose="02020603050405020304" pitchFamily="18" charset="0"/>
                <a:cs typeface="Times New Roman" panose="02020603050405020304" pitchFamily="18" charset="0"/>
                <a:hlinkClick r:id="rId16"/>
              </a:rPr>
              <a:t>20:20</a:t>
            </a:r>
            <a:r>
              <a:rPr lang="en-US" sz="1200" dirty="0">
                <a:latin typeface="Times New Roman" panose="02020603050405020304" pitchFamily="18" charset="0"/>
                <a:cs typeface="Times New Roman" panose="02020603050405020304" pitchFamily="18" charset="0"/>
              </a:rPr>
              <a:t> ; </a:t>
            </a:r>
            <a:r>
              <a:rPr lang="en-US" sz="1200" dirty="0">
                <a:latin typeface="Times New Roman" panose="02020603050405020304" pitchFamily="18" charset="0"/>
                <a:cs typeface="Times New Roman" panose="02020603050405020304" pitchFamily="18" charset="0"/>
                <a:hlinkClick r:id="rId17"/>
              </a:rPr>
              <a:t>28:9,17</a:t>
            </a:r>
            <a:r>
              <a:rPr lang="en-US" sz="1200" dirty="0">
                <a:latin typeface="Times New Roman" panose="02020603050405020304" pitchFamily="18" charset="0"/>
                <a:cs typeface="Times New Roman" panose="02020603050405020304" pitchFamily="18" charset="0"/>
              </a:rPr>
              <a:t> ; </a:t>
            </a:r>
            <a:r>
              <a:rPr lang="en-US" sz="1200" dirty="0">
                <a:latin typeface="Times New Roman" panose="02020603050405020304" pitchFamily="18" charset="0"/>
                <a:cs typeface="Times New Roman" panose="02020603050405020304" pitchFamily="18" charset="0"/>
                <a:hlinkClick r:id="rId18"/>
              </a:rPr>
              <a:t>John 9:38</a:t>
            </a:r>
            <a:r>
              <a:rPr lang="en-US" sz="1200" dirty="0">
                <a:latin typeface="Times New Roman" panose="02020603050405020304" pitchFamily="18" charset="0"/>
                <a:cs typeface="Times New Roman" panose="02020603050405020304" pitchFamily="18" charset="0"/>
              </a:rPr>
              <a:t> ; </a:t>
            </a:r>
            <a:r>
              <a:rPr lang="en-US" sz="1200" dirty="0">
                <a:latin typeface="Times New Roman" panose="02020603050405020304" pitchFamily="18" charset="0"/>
                <a:cs typeface="Times New Roman" panose="02020603050405020304" pitchFamily="18" charset="0"/>
                <a:hlinkClick r:id="rId19"/>
              </a:rPr>
              <a:t>Hebrews 1:6</a:t>
            </a:r>
            <a:r>
              <a:rPr lang="en-US" sz="1200" dirty="0">
                <a:latin typeface="Times New Roman" panose="02020603050405020304" pitchFamily="18" charset="0"/>
                <a:cs typeface="Times New Roman" panose="02020603050405020304" pitchFamily="18" charset="0"/>
              </a:rPr>
              <a:t> , in a quotation from the Sept. of </a:t>
            </a:r>
            <a:r>
              <a:rPr lang="en-US" sz="1200" dirty="0">
                <a:latin typeface="Times New Roman" panose="02020603050405020304" pitchFamily="18" charset="0"/>
                <a:cs typeface="Times New Roman" panose="02020603050405020304" pitchFamily="18" charset="0"/>
                <a:hlinkClick r:id="rId20"/>
              </a:rPr>
              <a:t>Deuteronomy 32:43</a:t>
            </a:r>
            <a:r>
              <a:rPr lang="en-US" sz="1200" dirty="0">
                <a:latin typeface="Times New Roman" panose="02020603050405020304" pitchFamily="18" charset="0"/>
                <a:cs typeface="Times New Roman" panose="02020603050405020304" pitchFamily="18" charset="0"/>
              </a:rPr>
              <a:t> , referring to Christ's Second Advent; </a:t>
            </a:r>
            <a:r>
              <a:rPr lang="en-US" sz="1200" b="1" dirty="0">
                <a:latin typeface="Times New Roman" panose="02020603050405020304" pitchFamily="18" charset="0"/>
                <a:cs typeface="Times New Roman" panose="02020603050405020304" pitchFamily="18" charset="0"/>
              </a:rPr>
              <a:t>(c) </a:t>
            </a:r>
            <a:r>
              <a:rPr lang="en-US" sz="1200" dirty="0">
                <a:latin typeface="Times New Roman" panose="02020603050405020304" pitchFamily="18" charset="0"/>
                <a:cs typeface="Times New Roman" panose="02020603050405020304" pitchFamily="18" charset="0"/>
              </a:rPr>
              <a:t>to a man, </a:t>
            </a:r>
            <a:r>
              <a:rPr lang="en-US" sz="1200" dirty="0">
                <a:latin typeface="Times New Roman" panose="02020603050405020304" pitchFamily="18" charset="0"/>
                <a:cs typeface="Times New Roman" panose="02020603050405020304" pitchFamily="18" charset="0"/>
                <a:hlinkClick r:id="rId21"/>
              </a:rPr>
              <a:t>Matthew 18:26</a:t>
            </a:r>
            <a:r>
              <a:rPr lang="en-US" sz="1200" dirty="0">
                <a:latin typeface="Times New Roman" panose="02020603050405020304" pitchFamily="18" charset="0"/>
                <a:cs typeface="Times New Roman" panose="02020603050405020304" pitchFamily="18" charset="0"/>
              </a:rPr>
              <a:t> </a:t>
            </a:r>
            <a:r>
              <a:rPr lang="en-US" sz="1200" b="1" dirty="0">
                <a:latin typeface="Times New Roman" panose="02020603050405020304" pitchFamily="18" charset="0"/>
                <a:cs typeface="Times New Roman" panose="02020603050405020304" pitchFamily="18" charset="0"/>
              </a:rPr>
              <a:t>; (d)</a:t>
            </a:r>
            <a:r>
              <a:rPr lang="en-US" sz="1200" dirty="0">
                <a:latin typeface="Times New Roman" panose="02020603050405020304" pitchFamily="18" charset="0"/>
                <a:cs typeface="Times New Roman" panose="02020603050405020304" pitchFamily="18" charset="0"/>
              </a:rPr>
              <a:t> to the Dragon, by men, </a:t>
            </a:r>
            <a:r>
              <a:rPr lang="en-US" sz="1200" dirty="0">
                <a:latin typeface="Times New Roman" panose="02020603050405020304" pitchFamily="18" charset="0"/>
                <a:cs typeface="Times New Roman" panose="02020603050405020304" pitchFamily="18" charset="0"/>
                <a:hlinkClick r:id="rId22"/>
              </a:rPr>
              <a:t>Revelation 13:4</a:t>
            </a:r>
            <a:r>
              <a:rPr lang="en-US" sz="1200" dirty="0">
                <a:latin typeface="Times New Roman" panose="02020603050405020304" pitchFamily="18" charset="0"/>
                <a:cs typeface="Times New Roman" panose="02020603050405020304" pitchFamily="18" charset="0"/>
              </a:rPr>
              <a:t> ; </a:t>
            </a:r>
            <a:r>
              <a:rPr lang="en-US" sz="1200" b="1" dirty="0">
                <a:latin typeface="Times New Roman" panose="02020603050405020304" pitchFamily="18" charset="0"/>
                <a:cs typeface="Times New Roman" panose="02020603050405020304" pitchFamily="18" charset="0"/>
              </a:rPr>
              <a:t>(e)</a:t>
            </a:r>
            <a:r>
              <a:rPr lang="en-US" sz="1200" dirty="0">
                <a:latin typeface="Times New Roman" panose="02020603050405020304" pitchFamily="18" charset="0"/>
                <a:cs typeface="Times New Roman" panose="02020603050405020304" pitchFamily="18" charset="0"/>
              </a:rPr>
              <a:t> to the Beast, his human instrument, </a:t>
            </a:r>
            <a:r>
              <a:rPr lang="en-US" sz="1200" dirty="0">
                <a:latin typeface="Times New Roman" panose="02020603050405020304" pitchFamily="18" charset="0"/>
                <a:cs typeface="Times New Roman" panose="02020603050405020304" pitchFamily="18" charset="0"/>
                <a:hlinkClick r:id="rId23"/>
              </a:rPr>
              <a:t>Revelation 13:4,8,12</a:t>
            </a:r>
            <a:r>
              <a:rPr lang="en-US" sz="1200" dirty="0">
                <a:latin typeface="Times New Roman" panose="02020603050405020304" pitchFamily="18" charset="0"/>
                <a:cs typeface="Times New Roman" panose="02020603050405020304" pitchFamily="18" charset="0"/>
              </a:rPr>
              <a:t> ; </a:t>
            </a:r>
            <a:r>
              <a:rPr lang="en-US" sz="1200" dirty="0">
                <a:latin typeface="Times New Roman" panose="02020603050405020304" pitchFamily="18" charset="0"/>
                <a:cs typeface="Times New Roman" panose="02020603050405020304" pitchFamily="18" charset="0"/>
                <a:hlinkClick r:id="rId24"/>
              </a:rPr>
              <a:t>14:9,11</a:t>
            </a:r>
            <a:r>
              <a:rPr lang="en-US" sz="1200" dirty="0">
                <a:latin typeface="Times New Roman" panose="02020603050405020304" pitchFamily="18" charset="0"/>
                <a:cs typeface="Times New Roman" panose="02020603050405020304" pitchFamily="18" charset="0"/>
              </a:rPr>
              <a:t> ; </a:t>
            </a:r>
            <a:r>
              <a:rPr lang="en-US" sz="1200" b="1" dirty="0">
                <a:latin typeface="Times New Roman" panose="02020603050405020304" pitchFamily="18" charset="0"/>
                <a:cs typeface="Times New Roman" panose="02020603050405020304" pitchFamily="18" charset="0"/>
              </a:rPr>
              <a:t>(f) </a:t>
            </a:r>
            <a:r>
              <a:rPr lang="en-US" sz="1200" dirty="0">
                <a:latin typeface="Times New Roman" panose="02020603050405020304" pitchFamily="18" charset="0"/>
                <a:cs typeface="Times New Roman" panose="02020603050405020304" pitchFamily="18" charset="0"/>
              </a:rPr>
              <a:t>the image of the Beast, </a:t>
            </a:r>
            <a:r>
              <a:rPr lang="en-US" sz="1200" dirty="0">
                <a:latin typeface="Times New Roman" panose="02020603050405020304" pitchFamily="18" charset="0"/>
                <a:cs typeface="Times New Roman" panose="02020603050405020304" pitchFamily="18" charset="0"/>
                <a:hlinkClick r:id="rId25"/>
              </a:rPr>
              <a:t>Revelation 13:15</a:t>
            </a:r>
            <a:r>
              <a:rPr lang="en-US" sz="1200" dirty="0">
                <a:latin typeface="Times New Roman" panose="02020603050405020304" pitchFamily="18" charset="0"/>
                <a:cs typeface="Times New Roman" panose="02020603050405020304" pitchFamily="18" charset="0"/>
              </a:rPr>
              <a:t> ; </a:t>
            </a:r>
            <a:r>
              <a:rPr lang="en-US" sz="1200" dirty="0">
                <a:latin typeface="Times New Roman" panose="02020603050405020304" pitchFamily="18" charset="0"/>
                <a:cs typeface="Times New Roman" panose="02020603050405020304" pitchFamily="18" charset="0"/>
                <a:hlinkClick r:id="rId26"/>
              </a:rPr>
              <a:t>14:11</a:t>
            </a:r>
            <a:r>
              <a:rPr lang="en-US" sz="1200" dirty="0">
                <a:latin typeface="Times New Roman" panose="02020603050405020304" pitchFamily="18" charset="0"/>
                <a:cs typeface="Times New Roman" panose="02020603050405020304" pitchFamily="18" charset="0"/>
              </a:rPr>
              <a:t> ; </a:t>
            </a:r>
            <a:r>
              <a:rPr lang="en-US" sz="1200" dirty="0">
                <a:latin typeface="Times New Roman" panose="02020603050405020304" pitchFamily="18" charset="0"/>
                <a:cs typeface="Times New Roman" panose="02020603050405020304" pitchFamily="18" charset="0"/>
                <a:hlinkClick r:id="rId27"/>
              </a:rPr>
              <a:t>16:2</a:t>
            </a:r>
            <a:r>
              <a:rPr lang="en-US" sz="1200" dirty="0">
                <a:latin typeface="Times New Roman" panose="02020603050405020304" pitchFamily="18" charset="0"/>
                <a:cs typeface="Times New Roman" panose="02020603050405020304" pitchFamily="18" charset="0"/>
              </a:rPr>
              <a:t> ; </a:t>
            </a:r>
            <a:r>
              <a:rPr lang="en-US" sz="1200" b="1" dirty="0">
                <a:latin typeface="Times New Roman" panose="02020603050405020304" pitchFamily="18" charset="0"/>
                <a:cs typeface="Times New Roman" panose="02020603050405020304" pitchFamily="18" charset="0"/>
              </a:rPr>
              <a:t>(g)</a:t>
            </a:r>
            <a:r>
              <a:rPr lang="en-US" sz="1200" dirty="0">
                <a:latin typeface="Times New Roman" panose="02020603050405020304" pitchFamily="18" charset="0"/>
                <a:cs typeface="Times New Roman" panose="02020603050405020304" pitchFamily="18" charset="0"/>
              </a:rPr>
              <a:t> to demons, </a:t>
            </a:r>
            <a:r>
              <a:rPr lang="en-US" sz="1200" dirty="0">
                <a:latin typeface="Times New Roman" panose="02020603050405020304" pitchFamily="18" charset="0"/>
                <a:cs typeface="Times New Roman" panose="02020603050405020304" pitchFamily="18" charset="0"/>
                <a:hlinkClick r:id="rId28"/>
              </a:rPr>
              <a:t>Revelation 9:20</a:t>
            </a:r>
            <a:r>
              <a:rPr lang="en-US" sz="1200" dirty="0">
                <a:latin typeface="Times New Roman" panose="02020603050405020304" pitchFamily="18" charset="0"/>
                <a:cs typeface="Times New Roman" panose="02020603050405020304" pitchFamily="18" charset="0"/>
              </a:rPr>
              <a:t> ; </a:t>
            </a:r>
            <a:r>
              <a:rPr lang="en-US" sz="1200" b="1" dirty="0">
                <a:latin typeface="Times New Roman" panose="02020603050405020304" pitchFamily="18" charset="0"/>
                <a:cs typeface="Times New Roman" panose="02020603050405020304" pitchFamily="18" charset="0"/>
              </a:rPr>
              <a:t>(h) </a:t>
            </a:r>
            <a:r>
              <a:rPr lang="en-US" sz="1200" dirty="0">
                <a:latin typeface="Times New Roman" panose="02020603050405020304" pitchFamily="18" charset="0"/>
                <a:cs typeface="Times New Roman" panose="02020603050405020304" pitchFamily="18" charset="0"/>
              </a:rPr>
              <a:t>to idols, </a:t>
            </a:r>
            <a:r>
              <a:rPr lang="en-US" sz="1200" dirty="0">
                <a:latin typeface="Times New Roman" panose="02020603050405020304" pitchFamily="18" charset="0"/>
                <a:cs typeface="Times New Roman" panose="02020603050405020304" pitchFamily="18" charset="0"/>
                <a:hlinkClick r:id="rId29"/>
              </a:rPr>
              <a:t>Acts 7:43</a:t>
            </a:r>
            <a:r>
              <a:rPr lang="en-US" sz="1200" dirty="0">
                <a:latin typeface="Times New Roman" panose="02020603050405020304" pitchFamily="18" charset="0"/>
                <a:cs typeface="Times New Roman" panose="02020603050405020304" pitchFamily="18" charset="0"/>
              </a:rPr>
              <a:t> . </a:t>
            </a:r>
          </a:p>
        </p:txBody>
      </p:sp>
      <p:sp>
        <p:nvSpPr>
          <p:cNvPr id="4" name="Slide Number Placeholder 3"/>
          <p:cNvSpPr>
            <a:spLocks noGrp="1"/>
          </p:cNvSpPr>
          <p:nvPr>
            <p:ph type="sldNum" sz="quarter" idx="5"/>
          </p:nvPr>
        </p:nvSpPr>
        <p:spPr/>
        <p:txBody>
          <a:bodyPr/>
          <a:lstStyle/>
          <a:p>
            <a:fld id="{9E11EC53-F507-411E-9ADC-FBCFECE09D3D}" type="slidenum">
              <a:rPr lang="en-US" smtClean="0"/>
              <a:t>4</a:t>
            </a:fld>
            <a:endParaRPr lang="en-US"/>
          </a:p>
        </p:txBody>
      </p:sp>
    </p:spTree>
    <p:extLst>
      <p:ext uri="{BB962C8B-B14F-4D97-AF65-F5344CB8AC3E}">
        <p14:creationId xmlns:p14="http://schemas.microsoft.com/office/powerpoint/2010/main" val="2283080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Times New Roman" panose="02020603050405020304" pitchFamily="18" charset="0"/>
                <a:cs typeface="Times New Roman" panose="02020603050405020304" pitchFamily="18" charset="0"/>
              </a:rPr>
              <a:t>Isa. 33:1-3 </a:t>
            </a:r>
            <a:r>
              <a:rPr lang="en-US" sz="1200" dirty="0">
                <a:latin typeface="Times New Roman" panose="02020603050405020304" pitchFamily="18" charset="0"/>
                <a:cs typeface="Times New Roman" panose="02020603050405020304" pitchFamily="18" charset="0"/>
              </a:rPr>
              <a:t>-  Woe to them that go down to Egypt for help; and stay on horses, and trust in chariots, because they are many; and in horsemen, because they are very strong; but they look not unto the Holy One of Israel, neither seek the LORD! 2 Yet he also is wise, and will bring evil, and will not call back his words: but will arise against the house of the evildoers, and against the help of them that work iniquity. 3 Now the Egyptians are men, and not God; and their horses flesh, and not spirit. When the LORD shall stretch out his hand, both he that </a:t>
            </a:r>
            <a:r>
              <a:rPr lang="en-US" sz="1200" dirty="0" err="1">
                <a:latin typeface="Times New Roman" panose="02020603050405020304" pitchFamily="18" charset="0"/>
                <a:cs typeface="Times New Roman" panose="02020603050405020304" pitchFamily="18" charset="0"/>
              </a:rPr>
              <a:t>helpeth</a:t>
            </a:r>
            <a:r>
              <a:rPr lang="en-US" sz="1200" dirty="0">
                <a:latin typeface="Times New Roman" panose="02020603050405020304" pitchFamily="18" charset="0"/>
                <a:cs typeface="Times New Roman" panose="02020603050405020304" pitchFamily="18" charset="0"/>
              </a:rPr>
              <a:t> shall fall, and he that is holpen shall fall down, and they all shall fail together.</a:t>
            </a:r>
          </a:p>
          <a:p>
            <a:r>
              <a:rPr lang="en-US" sz="1200" b="1" dirty="0">
                <a:latin typeface="Times New Roman" panose="02020603050405020304" pitchFamily="18" charset="0"/>
                <a:cs typeface="Times New Roman" panose="02020603050405020304" pitchFamily="18" charset="0"/>
              </a:rPr>
              <a:t>Acts 17:24-29 - READ</a:t>
            </a:r>
          </a:p>
          <a:p>
            <a:r>
              <a:rPr lang="en-US" sz="1200" b="1" dirty="0">
                <a:latin typeface="Times New Roman" panose="02020603050405020304" pitchFamily="18" charset="0"/>
                <a:cs typeface="Times New Roman" panose="02020603050405020304" pitchFamily="18" charset="0"/>
              </a:rPr>
              <a:t>Isa. 66:1-2 </a:t>
            </a:r>
            <a:r>
              <a:rPr lang="en-US" sz="1200" dirty="0">
                <a:latin typeface="Times New Roman" panose="02020603050405020304" pitchFamily="18" charset="0"/>
                <a:cs typeface="Times New Roman" panose="02020603050405020304" pitchFamily="18" charset="0"/>
              </a:rPr>
              <a:t>- Thus saith the LORD, The heaven is my throne, and the earth is my footstool: where is the house that ye build unto me? and where is the place of my rest? 2 For all those things hath mine hand made, and all those things have been, saith the LORD: but to this man will I look, even to him that is poor and of a contrite spirit, and </a:t>
            </a:r>
            <a:r>
              <a:rPr lang="en-US" sz="1200" dirty="0" err="1">
                <a:latin typeface="Times New Roman" panose="02020603050405020304" pitchFamily="18" charset="0"/>
                <a:cs typeface="Times New Roman" panose="02020603050405020304" pitchFamily="18" charset="0"/>
              </a:rPr>
              <a:t>trembleth</a:t>
            </a:r>
            <a:r>
              <a:rPr lang="en-US" sz="1200" dirty="0">
                <a:latin typeface="Times New Roman" panose="02020603050405020304" pitchFamily="18" charset="0"/>
                <a:cs typeface="Times New Roman" panose="02020603050405020304" pitchFamily="18" charset="0"/>
              </a:rPr>
              <a:t> at my word.</a:t>
            </a:r>
          </a:p>
          <a:p>
            <a:r>
              <a:rPr lang="en-US" sz="1200" b="1" dirty="0">
                <a:latin typeface="Times New Roman" panose="02020603050405020304" pitchFamily="18" charset="0"/>
                <a:cs typeface="Times New Roman" panose="02020603050405020304" pitchFamily="18" charset="0"/>
              </a:rPr>
              <a:t>1 Cor. 2:16 </a:t>
            </a:r>
            <a:r>
              <a:rPr lang="en-US" sz="1200" dirty="0">
                <a:latin typeface="Times New Roman" panose="02020603050405020304" pitchFamily="18" charset="0"/>
                <a:cs typeface="Times New Roman" panose="02020603050405020304" pitchFamily="18" charset="0"/>
              </a:rPr>
              <a:t>-  For </a:t>
            </a:r>
            <a:r>
              <a:rPr lang="en-US" sz="1200" b="1" dirty="0">
                <a:latin typeface="Times New Roman" panose="02020603050405020304" pitchFamily="18" charset="0"/>
                <a:cs typeface="Times New Roman" panose="02020603050405020304" pitchFamily="18" charset="0"/>
              </a:rPr>
              <a:t>who hath known the mind of the Lord</a:t>
            </a:r>
            <a:r>
              <a:rPr lang="en-US" sz="1200" dirty="0">
                <a:latin typeface="Times New Roman" panose="02020603050405020304" pitchFamily="18" charset="0"/>
                <a:cs typeface="Times New Roman" panose="02020603050405020304" pitchFamily="18" charset="0"/>
              </a:rPr>
              <a:t>, that he may instruct him? But we have the mind of Christ.</a:t>
            </a:r>
          </a:p>
          <a:p>
            <a:r>
              <a:rPr lang="en-US" sz="1200" b="1" dirty="0">
                <a:latin typeface="Times New Roman" panose="02020603050405020304" pitchFamily="18" charset="0"/>
                <a:cs typeface="Times New Roman" panose="02020603050405020304" pitchFamily="18" charset="0"/>
              </a:rPr>
              <a:t>Isa. 40:12-14 </a:t>
            </a:r>
            <a:r>
              <a:rPr lang="en-US" sz="1200" dirty="0">
                <a:latin typeface="Times New Roman" panose="02020603050405020304" pitchFamily="18" charset="0"/>
                <a:cs typeface="Times New Roman" panose="02020603050405020304" pitchFamily="18" charset="0"/>
              </a:rPr>
              <a:t>- Who hath measured the waters in the hollow of his hand, and meted out heaven with the span, and comprehended the dust of the earth in a measure, and weighed the mountains in scales, and the hills in a balance? 13 Who hath directed the Spirit of the LORD, or being his counsellor hath taught him? 14 With whom took he counsel, and who instructed him, and taught him in the path of judgment, and taught him knowledge, and shewed to him the way of understanding? </a:t>
            </a:r>
          </a:p>
          <a:p>
            <a:r>
              <a:rPr lang="en-US" sz="1200" b="1" dirty="0">
                <a:latin typeface="Times New Roman" panose="02020603050405020304" pitchFamily="18" charset="0"/>
                <a:cs typeface="Times New Roman" panose="02020603050405020304" pitchFamily="18" charset="0"/>
              </a:rPr>
              <a:t>Isa. 55:8-9 </a:t>
            </a:r>
            <a:r>
              <a:rPr lang="en-US" sz="1200" dirty="0">
                <a:latin typeface="Times New Roman" panose="02020603050405020304" pitchFamily="18" charset="0"/>
                <a:cs typeface="Times New Roman" panose="02020603050405020304" pitchFamily="18" charset="0"/>
              </a:rPr>
              <a:t>-  For my thoughts are not your thoughts, neither are your ways my ways, saith the LORD. 9 For as the heavens are higher than the earth, so are my ways higher than your ways, and my thoughts than your thoughts.</a:t>
            </a:r>
          </a:p>
          <a:p>
            <a:r>
              <a:rPr lang="en-US" sz="1200" b="1" dirty="0">
                <a:latin typeface="Times New Roman" panose="02020603050405020304" pitchFamily="18" charset="0"/>
                <a:cs typeface="Times New Roman" panose="02020603050405020304" pitchFamily="18" charset="0"/>
              </a:rPr>
              <a:t>Rom. 11:34 </a:t>
            </a:r>
            <a:r>
              <a:rPr lang="en-US" sz="1200" dirty="0">
                <a:latin typeface="Times New Roman" panose="02020603050405020304" pitchFamily="18" charset="0"/>
                <a:cs typeface="Times New Roman" panose="02020603050405020304" pitchFamily="18" charset="0"/>
              </a:rPr>
              <a:t>- For who hath known the mind of the Lord? or who hath been his counsellor? 35 Or who hath first given to him, and it shall be recompensed unto him again? 36 For of him, and through him, and to him, are all things: to whom be glory for ever. Amen.</a:t>
            </a:r>
          </a:p>
        </p:txBody>
      </p:sp>
      <p:sp>
        <p:nvSpPr>
          <p:cNvPr id="4" name="Slide Number Placeholder 3"/>
          <p:cNvSpPr>
            <a:spLocks noGrp="1"/>
          </p:cNvSpPr>
          <p:nvPr>
            <p:ph type="sldNum" sz="quarter" idx="5"/>
          </p:nvPr>
        </p:nvSpPr>
        <p:spPr/>
        <p:txBody>
          <a:bodyPr/>
          <a:lstStyle/>
          <a:p>
            <a:fld id="{9E11EC53-F507-411E-9ADC-FBCFECE09D3D}" type="slidenum">
              <a:rPr lang="en-US" smtClean="0"/>
              <a:t>5</a:t>
            </a:fld>
            <a:endParaRPr lang="en-US"/>
          </a:p>
        </p:txBody>
      </p:sp>
    </p:spTree>
    <p:extLst>
      <p:ext uri="{BB962C8B-B14F-4D97-AF65-F5344CB8AC3E}">
        <p14:creationId xmlns:p14="http://schemas.microsoft.com/office/powerpoint/2010/main" val="1546997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Times New Roman" panose="02020603050405020304" pitchFamily="18" charset="0"/>
                <a:cs typeface="Times New Roman" panose="02020603050405020304" pitchFamily="18" charset="0"/>
              </a:rPr>
              <a:t>Matt. 22:34-40 </a:t>
            </a:r>
            <a:r>
              <a:rPr lang="en-US" sz="1200" dirty="0">
                <a:latin typeface="Times New Roman" panose="02020603050405020304" pitchFamily="18" charset="0"/>
                <a:cs typeface="Times New Roman" panose="02020603050405020304" pitchFamily="18" charset="0"/>
              </a:rPr>
              <a:t>-  But when the Pharisees had heard that he had put the Sadducees to silence, they were gathered together. 35 Then one of them, which was a lawyer, asked him a question, tempting him, and saying, 36 Master, which is the great commandment in the law? 37  Jesus said unto him, Thou shalt love the Lord thy God with all thy heart, and with all thy soul, and with all thy mind. 38 This is the first and great commandment. 39 And the second is like unto it, Thou shalt love thy </a:t>
            </a:r>
            <a:r>
              <a:rPr lang="en-US" sz="1200" dirty="0" err="1">
                <a:latin typeface="Times New Roman" panose="02020603050405020304" pitchFamily="18" charset="0"/>
                <a:cs typeface="Times New Roman" panose="02020603050405020304" pitchFamily="18" charset="0"/>
              </a:rPr>
              <a:t>neighbour</a:t>
            </a:r>
            <a:r>
              <a:rPr lang="en-US" sz="1200" dirty="0">
                <a:latin typeface="Times New Roman" panose="02020603050405020304" pitchFamily="18" charset="0"/>
                <a:cs typeface="Times New Roman" panose="02020603050405020304" pitchFamily="18" charset="0"/>
              </a:rPr>
              <a:t> as thyself. 40 On these two commandments hang all the law and the prophets.</a:t>
            </a:r>
          </a:p>
          <a:p>
            <a:r>
              <a:rPr lang="en-US" sz="1200" b="1" dirty="0">
                <a:latin typeface="Times New Roman" panose="02020603050405020304" pitchFamily="18" charset="0"/>
                <a:cs typeface="Times New Roman" panose="02020603050405020304" pitchFamily="18" charset="0"/>
              </a:rPr>
              <a:t>Heb. 5:8-9 </a:t>
            </a:r>
            <a:r>
              <a:rPr lang="en-US" sz="1200" dirty="0">
                <a:latin typeface="Times New Roman" panose="02020603050405020304" pitchFamily="18" charset="0"/>
                <a:cs typeface="Times New Roman" panose="02020603050405020304" pitchFamily="18" charset="0"/>
              </a:rPr>
              <a:t>- Though he were a Son, yet learned he obedience by the things which he suffered; 9 And being made perfect, he became the author of eternal salvation unto all them that obey him;</a:t>
            </a:r>
          </a:p>
          <a:p>
            <a:r>
              <a:rPr lang="en-US" sz="1200" b="1" dirty="0">
                <a:latin typeface="Times New Roman" panose="02020603050405020304" pitchFamily="18" charset="0"/>
                <a:cs typeface="Times New Roman" panose="02020603050405020304" pitchFamily="18" charset="0"/>
              </a:rPr>
              <a:t>Matt. 6:33 </a:t>
            </a:r>
            <a:r>
              <a:rPr lang="en-US" sz="1200" dirty="0">
                <a:latin typeface="Times New Roman" panose="02020603050405020304" pitchFamily="18" charset="0"/>
                <a:cs typeface="Times New Roman" panose="02020603050405020304" pitchFamily="18" charset="0"/>
              </a:rPr>
              <a:t>- But seek ye first the kingdom of God, and his righteousness; and all these things shall be added unto you.</a:t>
            </a:r>
          </a:p>
          <a:p>
            <a:r>
              <a:rPr lang="en-US" sz="1200" b="1" dirty="0">
                <a:latin typeface="Times New Roman" panose="02020603050405020304" pitchFamily="18" charset="0"/>
                <a:cs typeface="Times New Roman" panose="02020603050405020304" pitchFamily="18" charset="0"/>
              </a:rPr>
              <a:t>Matt. 7:21-23 </a:t>
            </a:r>
            <a:r>
              <a:rPr lang="en-US" sz="1200" dirty="0">
                <a:latin typeface="Times New Roman" panose="02020603050405020304" pitchFamily="18" charset="0"/>
                <a:cs typeface="Times New Roman" panose="02020603050405020304" pitchFamily="18" charset="0"/>
              </a:rPr>
              <a:t>-  Not every one that saith unto me, Lord, Lord, shall enter into the kingdom of heaven; but he that doeth the will of my Father which is in heaven. 22 Many will say to me in that day, Lord, Lord, have we not prophesied in thy name? and in thy name have cast out devils? and in thy name done many wonderful works? 23 And then will I profess unto them, I never knew you: depart from me, ye that work iniquity.</a:t>
            </a:r>
          </a:p>
          <a:p>
            <a:r>
              <a:rPr lang="en-US" sz="1200" b="1" dirty="0">
                <a:latin typeface="Times New Roman" panose="02020603050405020304" pitchFamily="18" charset="0"/>
                <a:cs typeface="Times New Roman" panose="02020603050405020304" pitchFamily="18" charset="0"/>
              </a:rPr>
              <a:t>Matt. 7:24-29 </a:t>
            </a:r>
            <a:r>
              <a:rPr lang="en-US" sz="1200" dirty="0">
                <a:latin typeface="Times New Roman" panose="02020603050405020304" pitchFamily="18" charset="0"/>
                <a:cs typeface="Times New Roman" panose="02020603050405020304" pitchFamily="18" charset="0"/>
              </a:rPr>
              <a:t>-  Therefore whosoever heareth these sayings of mine, and doeth them, I will liken him unto a wise man, which built his house upon a rock: 25 And the rain descended, and the floods came, and the winds blew, and beat upon that house; and it fell not: for it was founded upon a rock. 26 And every one that heareth these sayings of mine, and doeth them not, shall be likened unto a foolish man, which built his house upon the sand: 27 And the rain descended, and the floods came, and the winds blew, and beat upon that house; and it fell: and great was the fall of it. 28 And it came to pass, when Jesus had ended these sayings, the people were astonished at his doctrine: 29 For he taught them as one having authority, and not as the scribes.</a:t>
            </a:r>
          </a:p>
          <a:p>
            <a:r>
              <a:rPr lang="en-US" sz="1200" b="1" dirty="0">
                <a:latin typeface="Times New Roman" panose="02020603050405020304" pitchFamily="18" charset="0"/>
                <a:cs typeface="Times New Roman" panose="02020603050405020304" pitchFamily="18" charset="0"/>
              </a:rPr>
              <a:t>Rom. 12:1-2 </a:t>
            </a:r>
            <a:r>
              <a:rPr lang="en-US" sz="1200" dirty="0">
                <a:latin typeface="Times New Roman" panose="02020603050405020304" pitchFamily="18" charset="0"/>
                <a:cs typeface="Times New Roman" panose="02020603050405020304" pitchFamily="18" charset="0"/>
              </a:rPr>
              <a:t>- I beseech you therefore, brethren, by the mercies of God, that ye present your bodies a living sacrifice, holy, acceptable unto God, which is your reasonable service. 2 And be not conformed to this world: but be ye transformed by the renewing of your mind, that ye may prove what is that good, and acceptable, and perfect, will of God.</a:t>
            </a:r>
          </a:p>
          <a:p>
            <a:r>
              <a:rPr lang="en-US" sz="1200" b="1" dirty="0">
                <a:latin typeface="Times New Roman" panose="02020603050405020304" pitchFamily="18" charset="0"/>
                <a:cs typeface="Times New Roman" panose="02020603050405020304" pitchFamily="18" charset="0"/>
              </a:rPr>
              <a:t>2 Tim. 2:15 </a:t>
            </a:r>
            <a:r>
              <a:rPr lang="en-US" sz="1200" dirty="0">
                <a:latin typeface="Times New Roman" panose="02020603050405020304" pitchFamily="18" charset="0"/>
                <a:cs typeface="Times New Roman" panose="02020603050405020304" pitchFamily="18" charset="0"/>
              </a:rPr>
              <a:t>- Study to shew thyself approved unto God, a workman that </a:t>
            </a:r>
            <a:r>
              <a:rPr lang="en-US" sz="1200" dirty="0" err="1">
                <a:latin typeface="Times New Roman" panose="02020603050405020304" pitchFamily="18" charset="0"/>
                <a:cs typeface="Times New Roman" panose="02020603050405020304" pitchFamily="18" charset="0"/>
              </a:rPr>
              <a:t>needeth</a:t>
            </a:r>
            <a:r>
              <a:rPr lang="en-US" sz="1200" dirty="0">
                <a:latin typeface="Times New Roman" panose="02020603050405020304" pitchFamily="18" charset="0"/>
                <a:cs typeface="Times New Roman" panose="02020603050405020304" pitchFamily="18" charset="0"/>
              </a:rPr>
              <a:t> not to be ashamed, rightly dividing the word of truth.</a:t>
            </a:r>
          </a:p>
        </p:txBody>
      </p:sp>
      <p:sp>
        <p:nvSpPr>
          <p:cNvPr id="4" name="Slide Number Placeholder 3"/>
          <p:cNvSpPr>
            <a:spLocks noGrp="1"/>
          </p:cNvSpPr>
          <p:nvPr>
            <p:ph type="sldNum" sz="quarter" idx="5"/>
          </p:nvPr>
        </p:nvSpPr>
        <p:spPr/>
        <p:txBody>
          <a:bodyPr/>
          <a:lstStyle/>
          <a:p>
            <a:fld id="{9E11EC53-F507-411E-9ADC-FBCFECE09D3D}" type="slidenum">
              <a:rPr lang="en-US" smtClean="0"/>
              <a:t>6</a:t>
            </a:fld>
            <a:endParaRPr lang="en-US"/>
          </a:p>
        </p:txBody>
      </p:sp>
    </p:spTree>
    <p:extLst>
      <p:ext uri="{BB962C8B-B14F-4D97-AF65-F5344CB8AC3E}">
        <p14:creationId xmlns:p14="http://schemas.microsoft.com/office/powerpoint/2010/main" val="3998471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Times New Roman" panose="02020603050405020304" pitchFamily="18" charset="0"/>
                <a:cs typeface="Times New Roman" panose="02020603050405020304" pitchFamily="18" charset="0"/>
              </a:rPr>
              <a:t>Heb. 8:5 </a:t>
            </a:r>
            <a:r>
              <a:rPr lang="en-US" sz="1200" dirty="0">
                <a:latin typeface="Times New Roman" panose="02020603050405020304" pitchFamily="18" charset="0"/>
                <a:cs typeface="Times New Roman" panose="02020603050405020304" pitchFamily="18" charset="0"/>
              </a:rPr>
              <a:t>- Who serve unto the example and shadow of heavenly things, as Moses was admonished of God when he was about to make the tabernacle: for, See, saith he, that thou make all things according to the pattern shewed to thee in the mount.</a:t>
            </a:r>
          </a:p>
          <a:p>
            <a:r>
              <a:rPr lang="en-US" sz="1200" b="1" dirty="0">
                <a:latin typeface="Times New Roman" panose="02020603050405020304" pitchFamily="18" charset="0"/>
                <a:cs typeface="Times New Roman" panose="02020603050405020304" pitchFamily="18" charset="0"/>
              </a:rPr>
              <a:t>Ex. 25:9 - </a:t>
            </a:r>
            <a:r>
              <a:rPr lang="en-US" sz="1200" dirty="0">
                <a:latin typeface="Times New Roman" panose="02020603050405020304" pitchFamily="18" charset="0"/>
                <a:cs typeface="Times New Roman" panose="02020603050405020304" pitchFamily="18" charset="0"/>
              </a:rPr>
              <a:t>According to all that I shew thee, after the pattern of the tabernacle, and the pattern of all the instruments thereof, even so shall ye make it.</a:t>
            </a:r>
          </a:p>
          <a:p>
            <a:r>
              <a:rPr lang="en-US" sz="1200" b="1" dirty="0">
                <a:latin typeface="Times New Roman" panose="02020603050405020304" pitchFamily="18" charset="0"/>
                <a:cs typeface="Times New Roman" panose="02020603050405020304" pitchFamily="18" charset="0"/>
              </a:rPr>
              <a:t>Acts 2:41-42 </a:t>
            </a:r>
            <a:r>
              <a:rPr lang="en-US" sz="1200" dirty="0">
                <a:latin typeface="Times New Roman" panose="02020603050405020304" pitchFamily="18" charset="0"/>
                <a:cs typeface="Times New Roman" panose="02020603050405020304" pitchFamily="18" charset="0"/>
              </a:rPr>
              <a:t>- Then they that gladly received his word were baptized: and the same day there were added unto them about three thousand souls. 42 And they continued </a:t>
            </a:r>
            <a:r>
              <a:rPr lang="en-US" sz="1200" dirty="0" err="1">
                <a:latin typeface="Times New Roman" panose="02020603050405020304" pitchFamily="18" charset="0"/>
                <a:cs typeface="Times New Roman" panose="02020603050405020304" pitchFamily="18" charset="0"/>
              </a:rPr>
              <a:t>stedfastly</a:t>
            </a:r>
            <a:r>
              <a:rPr lang="en-US" sz="1200" dirty="0">
                <a:latin typeface="Times New Roman" panose="02020603050405020304" pitchFamily="18" charset="0"/>
                <a:cs typeface="Times New Roman" panose="02020603050405020304" pitchFamily="18" charset="0"/>
              </a:rPr>
              <a:t> in the apostles' doctrine and fellowship, and in breaking of bread, and in prayers.</a:t>
            </a:r>
          </a:p>
          <a:p>
            <a:r>
              <a:rPr lang="en-US" sz="1200" b="1" dirty="0">
                <a:latin typeface="Times New Roman" panose="02020603050405020304" pitchFamily="18" charset="0"/>
                <a:cs typeface="Times New Roman" panose="02020603050405020304" pitchFamily="18" charset="0"/>
              </a:rPr>
              <a:t>Matt. 15:9 - </a:t>
            </a:r>
            <a:r>
              <a:rPr lang="en-US" sz="1200" dirty="0">
                <a:latin typeface="Times New Roman" panose="02020603050405020304" pitchFamily="18" charset="0"/>
                <a:cs typeface="Times New Roman" panose="02020603050405020304" pitchFamily="18" charset="0"/>
              </a:rPr>
              <a:t>But in vain they do worship me, teaching for doctrines the commandments of men.</a:t>
            </a:r>
          </a:p>
          <a:p>
            <a:r>
              <a:rPr lang="en-US" sz="1200" b="1" dirty="0">
                <a:latin typeface="Times New Roman" panose="02020603050405020304" pitchFamily="18" charset="0"/>
                <a:cs typeface="Times New Roman" panose="02020603050405020304" pitchFamily="18" charset="0"/>
              </a:rPr>
              <a:t>Matt. 4:8-10 </a:t>
            </a:r>
            <a:r>
              <a:rPr lang="en-US" sz="1200" dirty="0">
                <a:latin typeface="Times New Roman" panose="02020603050405020304" pitchFamily="18" charset="0"/>
                <a:cs typeface="Times New Roman" panose="02020603050405020304" pitchFamily="18" charset="0"/>
              </a:rPr>
              <a:t>- Again, the devil taketh him up into an exceeding high mountain, and </a:t>
            </a:r>
            <a:r>
              <a:rPr lang="en-US" sz="1200" dirty="0" err="1">
                <a:latin typeface="Times New Roman" panose="02020603050405020304" pitchFamily="18" charset="0"/>
                <a:cs typeface="Times New Roman" panose="02020603050405020304" pitchFamily="18" charset="0"/>
              </a:rPr>
              <a:t>sheweth</a:t>
            </a:r>
            <a:r>
              <a:rPr lang="en-US" sz="1200" dirty="0">
                <a:latin typeface="Times New Roman" panose="02020603050405020304" pitchFamily="18" charset="0"/>
                <a:cs typeface="Times New Roman" panose="02020603050405020304" pitchFamily="18" charset="0"/>
              </a:rPr>
              <a:t> him all the kingdoms of the world, and the glory of them; 9 And saith unto him, All these things will I give thee, if thou wilt fall down and worship me. 10 Then saith Jesus unto him, Get thee hence, Satan: for it is written, Thou shalt worship the Lord thy God, and him only shalt thou serve.</a:t>
            </a:r>
          </a:p>
          <a:p>
            <a:endParaRPr lang="en-US" sz="1200" dirty="0">
              <a:latin typeface="Times New Roman" panose="02020603050405020304" pitchFamily="18" charset="0"/>
              <a:cs typeface="Times New Roman" panose="02020603050405020304" pitchFamily="18" charset="0"/>
            </a:endParaRPr>
          </a:p>
          <a:p>
            <a:endParaRPr lang="en-US" sz="1700" dirty="0"/>
          </a:p>
        </p:txBody>
      </p:sp>
      <p:sp>
        <p:nvSpPr>
          <p:cNvPr id="4" name="Slide Number Placeholder 3"/>
          <p:cNvSpPr>
            <a:spLocks noGrp="1"/>
          </p:cNvSpPr>
          <p:nvPr>
            <p:ph type="sldNum" sz="quarter" idx="5"/>
          </p:nvPr>
        </p:nvSpPr>
        <p:spPr/>
        <p:txBody>
          <a:bodyPr/>
          <a:lstStyle/>
          <a:p>
            <a:fld id="{9E11EC53-F507-411E-9ADC-FBCFECE09D3D}" type="slidenum">
              <a:rPr lang="en-US" smtClean="0"/>
              <a:t>7</a:t>
            </a:fld>
            <a:endParaRPr lang="en-US"/>
          </a:p>
        </p:txBody>
      </p:sp>
    </p:spTree>
    <p:extLst>
      <p:ext uri="{BB962C8B-B14F-4D97-AF65-F5344CB8AC3E}">
        <p14:creationId xmlns:p14="http://schemas.microsoft.com/office/powerpoint/2010/main" val="2699673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latin typeface="Times New Roman" panose="02020603050405020304" pitchFamily="18" charset="0"/>
                <a:cs typeface="Times New Roman" panose="02020603050405020304" pitchFamily="18" charset="0"/>
              </a:rPr>
              <a:t>Acts 20:7 </a:t>
            </a:r>
            <a:r>
              <a:rPr lang="en-US" sz="1100" dirty="0">
                <a:latin typeface="Times New Roman" panose="02020603050405020304" pitchFamily="18" charset="0"/>
                <a:cs typeface="Times New Roman" panose="02020603050405020304" pitchFamily="18" charset="0"/>
              </a:rPr>
              <a:t>- And upon the first day of the week, when the disciples came together to break bread, Paul preached unto them, ready to depart on the morrow; and continued his speech until midnight.</a:t>
            </a:r>
          </a:p>
          <a:p>
            <a:r>
              <a:rPr lang="en-US" sz="1100" b="1" dirty="0">
                <a:latin typeface="Times New Roman" panose="02020603050405020304" pitchFamily="18" charset="0"/>
                <a:cs typeface="Times New Roman" panose="02020603050405020304" pitchFamily="18" charset="0"/>
              </a:rPr>
              <a:t>Acts 2:42 </a:t>
            </a:r>
            <a:r>
              <a:rPr lang="en-US" sz="1100" dirty="0">
                <a:latin typeface="Times New Roman" panose="02020603050405020304" pitchFamily="18" charset="0"/>
                <a:cs typeface="Times New Roman" panose="02020603050405020304" pitchFamily="18" charset="0"/>
              </a:rPr>
              <a:t>- And they continued </a:t>
            </a:r>
            <a:r>
              <a:rPr lang="en-US" sz="1100" dirty="0" err="1">
                <a:latin typeface="Times New Roman" panose="02020603050405020304" pitchFamily="18" charset="0"/>
                <a:cs typeface="Times New Roman" panose="02020603050405020304" pitchFamily="18" charset="0"/>
              </a:rPr>
              <a:t>stedfastly</a:t>
            </a:r>
            <a:r>
              <a:rPr lang="en-US" sz="1100" dirty="0">
                <a:latin typeface="Times New Roman" panose="02020603050405020304" pitchFamily="18" charset="0"/>
                <a:cs typeface="Times New Roman" panose="02020603050405020304" pitchFamily="18" charset="0"/>
              </a:rPr>
              <a:t> in the apostles' doctrine and fellowship, and in breaking of bread, </a:t>
            </a:r>
            <a:r>
              <a:rPr lang="en-US" sz="1100" b="1" dirty="0">
                <a:latin typeface="Times New Roman" panose="02020603050405020304" pitchFamily="18" charset="0"/>
                <a:cs typeface="Times New Roman" panose="02020603050405020304" pitchFamily="18" charset="0"/>
              </a:rPr>
              <a:t>and in prayers</a:t>
            </a:r>
            <a:r>
              <a:rPr lang="en-US" sz="1100" dirty="0">
                <a:latin typeface="Times New Roman" panose="02020603050405020304" pitchFamily="18" charset="0"/>
                <a:cs typeface="Times New Roman" panose="02020603050405020304" pitchFamily="18" charset="0"/>
              </a:rPr>
              <a:t>. </a:t>
            </a:r>
          </a:p>
          <a:p>
            <a:r>
              <a:rPr lang="en-US" sz="1100" b="1" dirty="0">
                <a:latin typeface="Times New Roman" panose="02020603050405020304" pitchFamily="18" charset="0"/>
                <a:cs typeface="Times New Roman" panose="02020603050405020304" pitchFamily="18" charset="0"/>
              </a:rPr>
              <a:t>1 Cor. 11:23-24 </a:t>
            </a:r>
            <a:r>
              <a:rPr lang="en-US" sz="1100" dirty="0">
                <a:latin typeface="Times New Roman" panose="02020603050405020304" pitchFamily="18" charset="0"/>
                <a:cs typeface="Times New Roman" panose="02020603050405020304" pitchFamily="18" charset="0"/>
              </a:rPr>
              <a:t>- For I have received of the Lord that which also I delivered unto you, That the Lord Jesus the same night in which he was betrayed took bread: 24 And when he had given thanks, he brake it, and said, Take, eat: this is my body, which is broken for you: this do in remembrance of me. </a:t>
            </a:r>
          </a:p>
          <a:p>
            <a:r>
              <a:rPr lang="en-US" sz="1100" b="1" dirty="0">
                <a:latin typeface="Times New Roman" panose="02020603050405020304" pitchFamily="18" charset="0"/>
                <a:cs typeface="Times New Roman" panose="02020603050405020304" pitchFamily="18" charset="0"/>
              </a:rPr>
              <a:t>1 Tim. 2:8 </a:t>
            </a:r>
            <a:r>
              <a:rPr lang="en-US" sz="1100" dirty="0">
                <a:latin typeface="Times New Roman" panose="02020603050405020304" pitchFamily="18" charset="0"/>
                <a:cs typeface="Times New Roman" panose="02020603050405020304" pitchFamily="18" charset="0"/>
              </a:rPr>
              <a:t>- I will therefore that men pray every where, lifting up holy hands, without wrath and doubting.</a:t>
            </a:r>
          </a:p>
          <a:p>
            <a:r>
              <a:rPr lang="en-US" sz="1100" b="1" dirty="0">
                <a:latin typeface="Times New Roman" panose="02020603050405020304" pitchFamily="18" charset="0"/>
                <a:cs typeface="Times New Roman" panose="02020603050405020304" pitchFamily="18" charset="0"/>
              </a:rPr>
              <a:t>Eph. 5:18-19 </a:t>
            </a:r>
            <a:r>
              <a:rPr lang="en-US" sz="1100" dirty="0">
                <a:latin typeface="Times New Roman" panose="02020603050405020304" pitchFamily="18" charset="0"/>
                <a:cs typeface="Times New Roman" panose="02020603050405020304" pitchFamily="18" charset="0"/>
              </a:rPr>
              <a:t>-  And be not drunk with wine, wherein is excess; but be filled with the Spirit; 19 Speaking to yourselves in psalms and hymns and </a:t>
            </a:r>
            <a:r>
              <a:rPr lang="en-US" sz="1100" b="1" dirty="0">
                <a:latin typeface="Times New Roman" panose="02020603050405020304" pitchFamily="18" charset="0"/>
                <a:cs typeface="Times New Roman" panose="02020603050405020304" pitchFamily="18" charset="0"/>
              </a:rPr>
              <a:t>spiritual songs</a:t>
            </a:r>
            <a:r>
              <a:rPr lang="en-US" sz="1100" dirty="0">
                <a:latin typeface="Times New Roman" panose="02020603050405020304" pitchFamily="18" charset="0"/>
                <a:cs typeface="Times New Roman" panose="02020603050405020304" pitchFamily="18" charset="0"/>
              </a:rPr>
              <a:t>, singing and </a:t>
            </a:r>
            <a:r>
              <a:rPr lang="en-US" sz="1100" b="1" dirty="0">
                <a:latin typeface="Times New Roman" panose="02020603050405020304" pitchFamily="18" charset="0"/>
                <a:cs typeface="Times New Roman" panose="02020603050405020304" pitchFamily="18" charset="0"/>
              </a:rPr>
              <a:t>making melody in your heart to the Lord.</a:t>
            </a:r>
          </a:p>
          <a:p>
            <a:r>
              <a:rPr lang="en-US" sz="1100" b="1" dirty="0">
                <a:latin typeface="Times New Roman" panose="02020603050405020304" pitchFamily="18" charset="0"/>
                <a:cs typeface="Times New Roman" panose="02020603050405020304" pitchFamily="18" charset="0"/>
              </a:rPr>
              <a:t>Col. 3:16 </a:t>
            </a:r>
            <a:r>
              <a:rPr lang="en-US" sz="1100" dirty="0">
                <a:latin typeface="Times New Roman" panose="02020603050405020304" pitchFamily="18" charset="0"/>
                <a:cs typeface="Times New Roman" panose="02020603050405020304" pitchFamily="18" charset="0"/>
              </a:rPr>
              <a:t>- Let the word of Christ dwell in you richly in all wisdom; teaching and admonishing one another in psalms and hymns and </a:t>
            </a:r>
            <a:r>
              <a:rPr lang="en-US" sz="1100" b="1" dirty="0">
                <a:latin typeface="Times New Roman" panose="02020603050405020304" pitchFamily="18" charset="0"/>
                <a:cs typeface="Times New Roman" panose="02020603050405020304" pitchFamily="18" charset="0"/>
              </a:rPr>
              <a:t>spiritual</a:t>
            </a:r>
            <a:r>
              <a:rPr lang="en-US" sz="1100" dirty="0">
                <a:latin typeface="Times New Roman" panose="02020603050405020304" pitchFamily="18" charset="0"/>
                <a:cs typeface="Times New Roman" panose="02020603050405020304" pitchFamily="18" charset="0"/>
              </a:rPr>
              <a:t> </a:t>
            </a:r>
            <a:r>
              <a:rPr lang="en-US" sz="1100" b="1" dirty="0">
                <a:latin typeface="Times New Roman" panose="02020603050405020304" pitchFamily="18" charset="0"/>
                <a:cs typeface="Times New Roman" panose="02020603050405020304" pitchFamily="18" charset="0"/>
              </a:rPr>
              <a:t>songs</a:t>
            </a:r>
            <a:r>
              <a:rPr lang="en-US" sz="1100" dirty="0">
                <a:latin typeface="Times New Roman" panose="02020603050405020304" pitchFamily="18" charset="0"/>
                <a:cs typeface="Times New Roman" panose="02020603050405020304" pitchFamily="18" charset="0"/>
              </a:rPr>
              <a:t>, singing with grace </a:t>
            </a:r>
            <a:r>
              <a:rPr lang="en-US" sz="1100" b="1" dirty="0">
                <a:latin typeface="Times New Roman" panose="02020603050405020304" pitchFamily="18" charset="0"/>
                <a:cs typeface="Times New Roman" panose="02020603050405020304" pitchFamily="18" charset="0"/>
              </a:rPr>
              <a:t>in your hearts to the Lord. </a:t>
            </a:r>
          </a:p>
          <a:p>
            <a:r>
              <a:rPr lang="en-US" sz="1100" b="1" dirty="0">
                <a:latin typeface="Times New Roman" panose="02020603050405020304" pitchFamily="18" charset="0"/>
                <a:cs typeface="Times New Roman" panose="02020603050405020304" pitchFamily="18" charset="0"/>
              </a:rPr>
              <a:t>1 Cor. 16:1-2 </a:t>
            </a:r>
            <a:r>
              <a:rPr lang="en-US" sz="1100" dirty="0">
                <a:latin typeface="Times New Roman" panose="02020603050405020304" pitchFamily="18" charset="0"/>
                <a:cs typeface="Times New Roman" panose="02020603050405020304" pitchFamily="18" charset="0"/>
              </a:rPr>
              <a:t>- Now concerning the collection for the saints, as I have given order to the churches of Galatia, even so do ye. 2 Upon the first day of the week let every one of you lay by him in store, as God hath prospered him, that there be no gatherings when I come.</a:t>
            </a:r>
          </a:p>
          <a:p>
            <a:r>
              <a:rPr lang="en-US" sz="1100" b="1" dirty="0">
                <a:latin typeface="Times New Roman" panose="02020603050405020304" pitchFamily="18" charset="0"/>
                <a:cs typeface="Times New Roman" panose="02020603050405020304" pitchFamily="18" charset="0"/>
              </a:rPr>
              <a:t>2 Cor. 9:6-7 </a:t>
            </a:r>
            <a:r>
              <a:rPr lang="en-US" sz="1100" dirty="0">
                <a:latin typeface="Times New Roman" panose="02020603050405020304" pitchFamily="18" charset="0"/>
                <a:cs typeface="Times New Roman" panose="02020603050405020304" pitchFamily="18" charset="0"/>
              </a:rPr>
              <a:t>-  But this I say, He which soweth sparingly shall reap also sparingly; and he which soweth bountifully shall reap also bountifully. 7 Every man according as he </a:t>
            </a:r>
            <a:r>
              <a:rPr lang="en-US" sz="1100" dirty="0" err="1">
                <a:latin typeface="Times New Roman" panose="02020603050405020304" pitchFamily="18" charset="0"/>
                <a:cs typeface="Times New Roman" panose="02020603050405020304" pitchFamily="18" charset="0"/>
              </a:rPr>
              <a:t>purposeth</a:t>
            </a:r>
            <a:r>
              <a:rPr lang="en-US" sz="1100" dirty="0">
                <a:latin typeface="Times New Roman" panose="02020603050405020304" pitchFamily="18" charset="0"/>
                <a:cs typeface="Times New Roman" panose="02020603050405020304" pitchFamily="18" charset="0"/>
              </a:rPr>
              <a:t> in his heart, so let him give; not grudgingly, or of necessity: for God loveth a cheerful giver.</a:t>
            </a:r>
          </a:p>
        </p:txBody>
      </p:sp>
      <p:sp>
        <p:nvSpPr>
          <p:cNvPr id="4" name="Slide Number Placeholder 3"/>
          <p:cNvSpPr>
            <a:spLocks noGrp="1"/>
          </p:cNvSpPr>
          <p:nvPr>
            <p:ph type="sldNum" sz="quarter" idx="5"/>
          </p:nvPr>
        </p:nvSpPr>
        <p:spPr/>
        <p:txBody>
          <a:bodyPr/>
          <a:lstStyle/>
          <a:p>
            <a:fld id="{9E11EC53-F507-411E-9ADC-FBCFECE09D3D}" type="slidenum">
              <a:rPr lang="en-US" smtClean="0"/>
              <a:t>8</a:t>
            </a:fld>
            <a:endParaRPr lang="en-US"/>
          </a:p>
        </p:txBody>
      </p:sp>
    </p:spTree>
    <p:extLst>
      <p:ext uri="{BB962C8B-B14F-4D97-AF65-F5344CB8AC3E}">
        <p14:creationId xmlns:p14="http://schemas.microsoft.com/office/powerpoint/2010/main" val="3833465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Times New Roman" panose="02020603050405020304" pitchFamily="18" charset="0"/>
                <a:cs typeface="Times New Roman" panose="02020603050405020304" pitchFamily="18" charset="0"/>
              </a:rPr>
              <a:t>Heb. 10:23-25 </a:t>
            </a:r>
            <a:r>
              <a:rPr lang="en-US" sz="1200" dirty="0">
                <a:latin typeface="Times New Roman" panose="02020603050405020304" pitchFamily="18" charset="0"/>
                <a:cs typeface="Times New Roman" panose="02020603050405020304" pitchFamily="18" charset="0"/>
              </a:rPr>
              <a:t>-  Let us hold fast the profession of our faith without wavering; (for he is faithful that promised;) 24 And let us consider one another to provoke unto love and to good works: 25 Not forsaking the assembling of ourselves together, as the manner of some is; but exhorting one another: and so much the more, as ye see the day approaching. 26 For if we sin </a:t>
            </a:r>
            <a:r>
              <a:rPr lang="en-US" sz="1200" dirty="0" err="1">
                <a:latin typeface="Times New Roman" panose="02020603050405020304" pitchFamily="18" charset="0"/>
                <a:cs typeface="Times New Roman" panose="02020603050405020304" pitchFamily="18" charset="0"/>
              </a:rPr>
              <a:t>wilfully</a:t>
            </a:r>
            <a:r>
              <a:rPr lang="en-US" sz="1200" dirty="0">
                <a:latin typeface="Times New Roman" panose="02020603050405020304" pitchFamily="18" charset="0"/>
                <a:cs typeface="Times New Roman" panose="02020603050405020304" pitchFamily="18" charset="0"/>
              </a:rPr>
              <a:t> after that we have received the knowledge of the truth, there </a:t>
            </a:r>
            <a:r>
              <a:rPr lang="en-US" sz="1200" dirty="0" err="1">
                <a:latin typeface="Times New Roman" panose="02020603050405020304" pitchFamily="18" charset="0"/>
                <a:cs typeface="Times New Roman" panose="02020603050405020304" pitchFamily="18" charset="0"/>
              </a:rPr>
              <a:t>remaineth</a:t>
            </a:r>
            <a:r>
              <a:rPr lang="en-US" sz="1200" dirty="0">
                <a:latin typeface="Times New Roman" panose="02020603050405020304" pitchFamily="18" charset="0"/>
                <a:cs typeface="Times New Roman" panose="02020603050405020304" pitchFamily="18" charset="0"/>
              </a:rPr>
              <a:t> no more sacrifice for sins.</a:t>
            </a:r>
          </a:p>
          <a:p>
            <a:r>
              <a:rPr lang="en-US" sz="1200" b="1" dirty="0">
                <a:latin typeface="Times New Roman" panose="02020603050405020304" pitchFamily="18" charset="0"/>
                <a:cs typeface="Times New Roman" panose="02020603050405020304" pitchFamily="18" charset="0"/>
              </a:rPr>
              <a:t>Heb. 10:26-29 </a:t>
            </a:r>
            <a:r>
              <a:rPr lang="en-US" sz="1200" dirty="0">
                <a:latin typeface="Times New Roman" panose="02020603050405020304" pitchFamily="18" charset="0"/>
                <a:cs typeface="Times New Roman" panose="02020603050405020304" pitchFamily="18" charset="0"/>
              </a:rPr>
              <a:t>- For if we sin </a:t>
            </a:r>
            <a:r>
              <a:rPr lang="en-US" sz="1200" dirty="0" err="1">
                <a:latin typeface="Times New Roman" panose="02020603050405020304" pitchFamily="18" charset="0"/>
                <a:cs typeface="Times New Roman" panose="02020603050405020304" pitchFamily="18" charset="0"/>
              </a:rPr>
              <a:t>wilfully</a:t>
            </a:r>
            <a:r>
              <a:rPr lang="en-US" sz="1200" dirty="0">
                <a:latin typeface="Times New Roman" panose="02020603050405020304" pitchFamily="18" charset="0"/>
                <a:cs typeface="Times New Roman" panose="02020603050405020304" pitchFamily="18" charset="0"/>
              </a:rPr>
              <a:t> after that we have received the knowledge of the truth, there </a:t>
            </a:r>
            <a:r>
              <a:rPr lang="en-US" sz="1200" dirty="0" err="1">
                <a:latin typeface="Times New Roman" panose="02020603050405020304" pitchFamily="18" charset="0"/>
                <a:cs typeface="Times New Roman" panose="02020603050405020304" pitchFamily="18" charset="0"/>
              </a:rPr>
              <a:t>remaineth</a:t>
            </a:r>
            <a:r>
              <a:rPr lang="en-US" sz="1200" dirty="0">
                <a:latin typeface="Times New Roman" panose="02020603050405020304" pitchFamily="18" charset="0"/>
                <a:cs typeface="Times New Roman" panose="02020603050405020304" pitchFamily="18" charset="0"/>
              </a:rPr>
              <a:t> no more sacrifice for sins, 27 But a certain fearful looking for of judgment and fiery indignation, which shall devour the adversaries. 28 He that despised Moses' law died without mercy under two or three witnesses: 29 Of how much sorer punishment, suppose ye, shall he be thought worthy, who hath trodden under foot the Son of God, and hath counted the blood of the covenant, wherewith he was sanctified, an unholy thing, and hath done despite unto the Spirit of grace?</a:t>
            </a:r>
          </a:p>
          <a:p>
            <a:endParaRPr lang="en-US" sz="1700" dirty="0"/>
          </a:p>
        </p:txBody>
      </p:sp>
      <p:sp>
        <p:nvSpPr>
          <p:cNvPr id="4" name="Slide Number Placeholder 3"/>
          <p:cNvSpPr>
            <a:spLocks noGrp="1"/>
          </p:cNvSpPr>
          <p:nvPr>
            <p:ph type="sldNum" sz="quarter" idx="5"/>
          </p:nvPr>
        </p:nvSpPr>
        <p:spPr/>
        <p:txBody>
          <a:bodyPr/>
          <a:lstStyle/>
          <a:p>
            <a:fld id="{9E11EC53-F507-411E-9ADC-FBCFECE09D3D}" type="slidenum">
              <a:rPr lang="en-US" smtClean="0"/>
              <a:t>9</a:t>
            </a:fld>
            <a:endParaRPr lang="en-US"/>
          </a:p>
        </p:txBody>
      </p:sp>
    </p:spTree>
    <p:extLst>
      <p:ext uri="{BB962C8B-B14F-4D97-AF65-F5344CB8AC3E}">
        <p14:creationId xmlns:p14="http://schemas.microsoft.com/office/powerpoint/2010/main" val="39201099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8246" y="1828800"/>
            <a:ext cx="9220200" cy="2147926"/>
          </a:xfrm>
        </p:spPr>
        <p:txBody>
          <a:bodyPr anchor="ctr">
            <a:normAutofit/>
          </a:bodyPr>
          <a:lstStyle>
            <a:lvl1pPr algn="ctr">
              <a:defRPr sz="4400" cap="all" normalizeH="0" baseline="0"/>
            </a:lvl1pPr>
          </a:lstStyle>
          <a:p>
            <a:r>
              <a:rPr lang="en-US"/>
              <a:t>Click to edit Master title style</a:t>
            </a:r>
            <a:endParaRPr dirty="0"/>
          </a:p>
        </p:txBody>
      </p:sp>
      <p:sp>
        <p:nvSpPr>
          <p:cNvPr id="3" name="Subtitle 2"/>
          <p:cNvSpPr>
            <a:spLocks noGrp="1"/>
          </p:cNvSpPr>
          <p:nvPr>
            <p:ph type="subTitle" idx="1"/>
          </p:nvPr>
        </p:nvSpPr>
        <p:spPr>
          <a:xfrm>
            <a:off x="1468246" y="4063998"/>
            <a:ext cx="922020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2" indent="0" algn="ctr">
              <a:buNone/>
              <a:defRPr>
                <a:solidFill>
                  <a:schemeClr val="tx1">
                    <a:tint val="75000"/>
                  </a:schemeClr>
                </a:solidFill>
              </a:defRPr>
            </a:lvl5pPr>
            <a:lvl6pPr marL="3047466"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12/30/2018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147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mod="1">
    <p:ext uri="{DCECCB84-F9BA-43D5-87BE-67443E8EF086}">
      <p15:sldGuideLst xmlns:p15="http://schemas.microsoft.com/office/powerpoint/2012/main">
        <p15:guide id="0" orient="horz" pos="2160" userDrawn="1">
          <p15:clr>
            <a:srgbClr val="FBAE40"/>
          </p15:clr>
        </p15:guide>
        <p15:guide id="1"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
          <p:cNvSpPr>
            <a:spLocks noGrp="1"/>
          </p:cNvSpPr>
          <p:nvPr>
            <p:ph type="pic" idx="1"/>
          </p:nvPr>
        </p:nvSpPr>
        <p:spPr>
          <a:xfrm>
            <a:off x="507869" y="482602"/>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12/30/2018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31507441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12/30/2018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1534751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685800"/>
            <a:ext cx="1843982" cy="558800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3" y="685800"/>
            <a:ext cx="9040045" cy="5588002"/>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12/30/2018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9917638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3" name="Content Placeholder 2"/>
          <p:cNvSpPr>
            <a:spLocks noGrp="1"/>
          </p:cNvSpPr>
          <p:nvPr>
            <p:ph idx="1"/>
          </p:nvPr>
        </p:nvSpPr>
        <p:spPr>
          <a:xfrm>
            <a:off x="914163" y="1803401"/>
            <a:ext cx="10360501" cy="4470400"/>
          </a:xfrm>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12/30/2018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2643087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8883" y="1524002"/>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2" indent="0">
              <a:buNone/>
              <a:defRPr sz="1900">
                <a:solidFill>
                  <a:schemeClr val="tx1">
                    <a:tint val="75000"/>
                  </a:schemeClr>
                </a:solidFill>
              </a:defRPr>
            </a:lvl5pPr>
            <a:lvl6pPr marL="3047466"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12/30/2018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638904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t>12/30/2018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406580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3B9B9059-F1D6-41D0-95CF-D21CAA096B3A}" type="datetimeFigureOut">
              <a:rPr lang="en-US" smtClean="0"/>
              <a:t>12/30/2018</a:t>
            </a:fld>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5616801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3B9B9059-F1D6-41D0-95CF-D21CAA096B3A}" type="datetimeFigureOut">
              <a:rPr lang="en-US" smtClean="0"/>
              <a:t>12/30/2018</a:t>
            </a:fld>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4696843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3B9B9059-F1D6-41D0-95CF-D21CAA096B3A}" type="datetimeFigureOut">
              <a:rPr lang="en-US" smtClean="0"/>
              <a:pPr/>
              <a:t>12/30/2018</a:t>
            </a:fld>
            <a:endParaRPr lang="en-US"/>
          </a:p>
        </p:txBody>
      </p:sp>
      <p:sp>
        <p:nvSpPr>
          <p:cNvPr id="4" name="Slide Number Placeholder 3"/>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18803428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Content Placeholder 2"/>
          <p:cNvSpPr>
            <a:spLocks noGrp="1"/>
          </p:cNvSpPr>
          <p:nvPr>
            <p:ph idx="1"/>
          </p:nvPr>
        </p:nvSpPr>
        <p:spPr bwMode="white">
          <a:xfrm>
            <a:off x="507868" y="482602"/>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12/30/2018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7683114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99134"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
          <p:cNvSpPr>
            <a:spLocks noGrp="1"/>
          </p:cNvSpPr>
          <p:nvPr>
            <p:ph type="pic" idx="1"/>
          </p:nvPr>
        </p:nvSpPr>
        <p:spPr>
          <a:xfrm>
            <a:off x="507870"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4"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12/30/2018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4489904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3"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3"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914163"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lang="en-US"/>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smtClean="0"/>
              <a:pPr/>
              <a:t>12/30/2018</a:t>
            </a:fld>
            <a:endParaRPr lang="en-US"/>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lang="en-US" smtClean="0"/>
              <a:pPr/>
              <a:t>‹#›</a:t>
            </a:fld>
            <a:endParaRPr lang="en-US"/>
          </a:p>
        </p:txBody>
      </p:sp>
    </p:spTree>
    <p:extLst>
      <p:ext uri="{BB962C8B-B14F-4D97-AF65-F5344CB8AC3E}">
        <p14:creationId xmlns:p14="http://schemas.microsoft.com/office/powerpoint/2010/main" val="429948849"/>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accent1"/>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accent1"/>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accent1"/>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juryduty101.com/states/california#attir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i="1" dirty="0">
                <a:latin typeface="Candara" panose="020E0502030303020204" pitchFamily="34" charset="0"/>
              </a:rPr>
              <a:t>“…Approved unto god…”</a:t>
            </a:r>
          </a:p>
        </p:txBody>
      </p:sp>
      <p:sp>
        <p:nvSpPr>
          <p:cNvPr id="3" name="Subtitle 2"/>
          <p:cNvSpPr>
            <a:spLocks noGrp="1"/>
          </p:cNvSpPr>
          <p:nvPr>
            <p:ph type="subTitle" idx="1"/>
          </p:nvPr>
        </p:nvSpPr>
        <p:spPr>
          <a:xfrm>
            <a:off x="1468246" y="3340098"/>
            <a:ext cx="9220200" cy="1308102"/>
          </a:xfrm>
        </p:spPr>
        <p:txBody>
          <a:bodyPr>
            <a:normAutofit/>
          </a:bodyPr>
          <a:lstStyle/>
          <a:p>
            <a:r>
              <a:rPr lang="en-US" sz="4000" b="1" dirty="0">
                <a:latin typeface="Candara" panose="020E0502030303020204" pitchFamily="34" charset="0"/>
              </a:rPr>
              <a:t>Worshiping God</a:t>
            </a:r>
          </a:p>
          <a:p>
            <a:r>
              <a:rPr lang="en-US" sz="3200" b="1" dirty="0">
                <a:solidFill>
                  <a:schemeClr val="tx1">
                    <a:lumMod val="75000"/>
                  </a:schemeClr>
                </a:solidFill>
                <a:latin typeface="Candara" panose="020E0502030303020204" pitchFamily="34" charset="0"/>
              </a:rPr>
              <a:t>John 4:20-24</a:t>
            </a:r>
          </a:p>
        </p:txBody>
      </p:sp>
      <p:pic>
        <p:nvPicPr>
          <p:cNvPr id="5" name="Picture 4" descr="A close up of a sign&#10;&#10;Description automatically generated">
            <a:extLst>
              <a:ext uri="{FF2B5EF4-FFF2-40B4-BE49-F238E27FC236}">
                <a16:creationId xmlns:a16="http://schemas.microsoft.com/office/drawing/2014/main" id="{2A3523B5-359B-480D-B0DC-02DFD7D263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53625" y="3848098"/>
            <a:ext cx="1930400" cy="1447800"/>
          </a:xfrm>
          <a:prstGeom prst="rect">
            <a:avLst/>
          </a:prstGeom>
          <a:ln>
            <a:noFill/>
          </a:ln>
          <a:effectLst>
            <a:softEdge rad="112500"/>
          </a:effectLst>
        </p:spPr>
      </p:pic>
    </p:spTree>
    <p:extLst>
      <p:ext uri="{BB962C8B-B14F-4D97-AF65-F5344CB8AC3E}">
        <p14:creationId xmlns:p14="http://schemas.microsoft.com/office/powerpoint/2010/main" val="17975115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3000"/>
                                        <p:tgtEl>
                                          <p:spTgt spid="5"/>
                                        </p:tgtEl>
                                      </p:cBhvr>
                                    </p:animEffect>
                                  </p:childTnLst>
                                </p:cTn>
                              </p:par>
                            </p:childTnLst>
                          </p:cTn>
                        </p:par>
                        <p:par>
                          <p:cTn id="11" fill="hold">
                            <p:stCondLst>
                              <p:cond delay="3000"/>
                            </p:stCondLst>
                            <p:childTnLst>
                              <p:par>
                                <p:cTn id="12" presetID="12" presetClass="entr" presetSubtype="1"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5" dur="2000"/>
                                        <p:tgtEl>
                                          <p:spTgt spid="3">
                                            <p:txEl>
                                              <p:pRg st="0" end="0"/>
                                            </p:txEl>
                                          </p:spTgt>
                                        </p:tgtEl>
                                      </p:cBhvr>
                                    </p:animEffect>
                                  </p:childTnLst>
                                </p:cTn>
                              </p:par>
                            </p:childTnLst>
                          </p:cTn>
                        </p:par>
                        <p:par>
                          <p:cTn id="16" fill="hold">
                            <p:stCondLst>
                              <p:cond delay="5000"/>
                            </p:stCondLst>
                            <p:childTnLst>
                              <p:par>
                                <p:cTn id="17" presetID="12" presetClass="entr" presetSubtype="1"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2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True Worship to God Must Be…</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2" y="1803400"/>
            <a:ext cx="10360501" cy="4902200"/>
          </a:xfrm>
        </p:spPr>
        <p:txBody>
          <a:bodyPr>
            <a:normAutofit/>
          </a:bodyPr>
          <a:lstStyle/>
          <a:p>
            <a:pPr marL="0" indent="0">
              <a:buNone/>
            </a:pPr>
            <a:r>
              <a:rPr lang="en-US" sz="4000" b="1" dirty="0">
                <a:solidFill>
                  <a:srgbClr val="FFFF00"/>
                </a:solidFill>
                <a:latin typeface="Candara" panose="020E0502030303020204" pitchFamily="34" charset="0"/>
              </a:rPr>
              <a:t>In Truth concerning our </a:t>
            </a:r>
            <a:r>
              <a:rPr lang="en-US" sz="4000" b="1" i="1" u="sng" dirty="0">
                <a:solidFill>
                  <a:srgbClr val="FFFF00"/>
                </a:solidFill>
                <a:latin typeface="Candara" panose="020E0502030303020204" pitchFamily="34" charset="0"/>
              </a:rPr>
              <a:t>PRESENCE</a:t>
            </a:r>
          </a:p>
          <a:p>
            <a:pPr marL="0" indent="0">
              <a:buNone/>
            </a:pPr>
            <a:r>
              <a:rPr lang="en-US" sz="3600" dirty="0">
                <a:latin typeface="Candara" panose="020E0502030303020204" pitchFamily="34" charset="0"/>
              </a:rPr>
              <a:t>The First Century Christians </a:t>
            </a:r>
            <a:r>
              <a:rPr lang="en-US" sz="3600" u="sng" dirty="0">
                <a:latin typeface="Candara" panose="020E0502030303020204" pitchFamily="34" charset="0"/>
              </a:rPr>
              <a:t>assembled</a:t>
            </a:r>
            <a:r>
              <a:rPr lang="en-US" sz="3600" dirty="0">
                <a:latin typeface="Candara" panose="020E0502030303020204" pitchFamily="34" charset="0"/>
              </a:rPr>
              <a:t> for worship</a:t>
            </a:r>
            <a:endParaRPr lang="en-US" dirty="0">
              <a:latin typeface="Candara" panose="020E0502030303020204" pitchFamily="34" charset="0"/>
            </a:endParaRPr>
          </a:p>
          <a:p>
            <a:pPr>
              <a:buFont typeface="Wingdings" panose="05000000000000000000" pitchFamily="2" charset="2"/>
              <a:buChar char="§"/>
            </a:pPr>
            <a:r>
              <a:rPr lang="en-US" sz="3200" dirty="0">
                <a:latin typeface="Candara" panose="020E0502030303020204" pitchFamily="34" charset="0"/>
              </a:rPr>
              <a:t>They </a:t>
            </a:r>
            <a:r>
              <a:rPr lang="en-US" sz="3200" b="1" u="sng" dirty="0">
                <a:latin typeface="Candara" panose="020E0502030303020204" pitchFamily="34" charset="0"/>
              </a:rPr>
              <a:t>came together</a:t>
            </a:r>
            <a:r>
              <a:rPr lang="en-US" sz="3200" dirty="0">
                <a:latin typeface="Candara" panose="020E0502030303020204" pitchFamily="34" charset="0"/>
              </a:rPr>
              <a:t> on the </a:t>
            </a:r>
            <a:r>
              <a:rPr lang="en-US" sz="3200" b="1" i="1" dirty="0">
                <a:latin typeface="Candara" panose="020E0502030303020204" pitchFamily="34" charset="0"/>
              </a:rPr>
              <a:t>“first day of the week”</a:t>
            </a:r>
          </a:p>
          <a:p>
            <a:pPr lvl="1">
              <a:buFont typeface="Wingdings" panose="05000000000000000000" pitchFamily="2" charset="2"/>
              <a:buChar char="§"/>
            </a:pPr>
            <a:r>
              <a:rPr lang="en-US" sz="2800" dirty="0">
                <a:latin typeface="Candara" panose="020E0502030303020204" pitchFamily="34" charset="0"/>
              </a:rPr>
              <a:t>Acts 20:7; 1 Corinthians 16:1-2; 5:4; 11:17-18, 20, 33-34; 14:23, 26</a:t>
            </a:r>
          </a:p>
          <a:p>
            <a:pPr marL="0" indent="0">
              <a:buNone/>
            </a:pPr>
            <a:r>
              <a:rPr lang="en-US" sz="3200" dirty="0">
                <a:latin typeface="Candara" panose="020E0502030303020204" pitchFamily="34" charset="0"/>
              </a:rPr>
              <a:t>Example of the Ethiopian eunuch who </a:t>
            </a:r>
            <a:r>
              <a:rPr lang="en-US" sz="3200" u="sng" dirty="0">
                <a:latin typeface="Candara" panose="020E0502030303020204" pitchFamily="34" charset="0"/>
              </a:rPr>
              <a:t>came to Jerusalem</a:t>
            </a:r>
            <a:r>
              <a:rPr lang="en-US" sz="3200" dirty="0">
                <a:latin typeface="Candara" panose="020E0502030303020204" pitchFamily="34" charset="0"/>
              </a:rPr>
              <a:t> </a:t>
            </a:r>
            <a:r>
              <a:rPr lang="en-US" sz="3200" b="1" i="1" dirty="0">
                <a:latin typeface="Candara" panose="020E0502030303020204" pitchFamily="34" charset="0"/>
              </a:rPr>
              <a:t>“for to worship” </a:t>
            </a:r>
            <a:r>
              <a:rPr lang="en-US" sz="3200" dirty="0">
                <a:latin typeface="Candara" panose="020E0502030303020204" pitchFamily="34" charset="0"/>
              </a:rPr>
              <a:t>- Acts 8:27-29</a:t>
            </a:r>
          </a:p>
          <a:p>
            <a:pPr>
              <a:buFont typeface="Wingdings" panose="05000000000000000000" pitchFamily="2" charset="2"/>
              <a:buChar char="§"/>
            </a:pPr>
            <a:r>
              <a:rPr lang="en-US" dirty="0">
                <a:latin typeface="Candara" panose="020E0502030303020204" pitchFamily="34" charset="0"/>
              </a:rPr>
              <a:t>Traveled by chariot some 1,000-1,500 miles </a:t>
            </a:r>
            <a:r>
              <a:rPr lang="en-US" b="1" dirty="0">
                <a:latin typeface="Candara" panose="020E0502030303020204" pitchFamily="34" charset="0"/>
              </a:rPr>
              <a:t>to worship</a:t>
            </a:r>
          </a:p>
          <a:p>
            <a:pPr marL="0" indent="0">
              <a:buNone/>
            </a:pPr>
            <a:endParaRPr lang="en-US" sz="3600" dirty="0">
              <a:latin typeface="Candara" panose="020E0502030303020204" pitchFamily="34" charset="0"/>
            </a:endParaRPr>
          </a:p>
          <a:p>
            <a:pPr lvl="1">
              <a:buFont typeface="Wingdings" panose="05000000000000000000" pitchFamily="2" charset="2"/>
              <a:buChar char="§"/>
            </a:pPr>
            <a:endParaRPr lang="en-US" sz="3200" dirty="0">
              <a:latin typeface="Candara" panose="020E0502030303020204" pitchFamily="34" charset="0"/>
            </a:endParaRPr>
          </a:p>
          <a:p>
            <a:pPr>
              <a:buFont typeface="Wingdings" panose="05000000000000000000" pitchFamily="2" charset="2"/>
              <a:buChar char="§"/>
            </a:pPr>
            <a:endParaRPr lang="en-US" sz="3600" dirty="0">
              <a:latin typeface="Candara" panose="020E0502030303020204" pitchFamily="34" charset="0"/>
            </a:endParaRPr>
          </a:p>
        </p:txBody>
      </p:sp>
    </p:spTree>
    <p:extLst>
      <p:ext uri="{BB962C8B-B14F-4D97-AF65-F5344CB8AC3E}">
        <p14:creationId xmlns:p14="http://schemas.microsoft.com/office/powerpoint/2010/main" val="14985017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250"/>
                                        <p:tgtEl>
                                          <p:spTgt spid="3">
                                            <p:txEl>
                                              <p:pRg st="2" end="2"/>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1250"/>
                                        <p:tgtEl>
                                          <p:spTgt spid="3">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125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True Worship to God Must Be…</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2" y="1837267"/>
            <a:ext cx="10971451" cy="4741334"/>
          </a:xfrm>
        </p:spPr>
        <p:txBody>
          <a:bodyPr>
            <a:normAutofit fontScale="85000" lnSpcReduction="20000"/>
          </a:bodyPr>
          <a:lstStyle/>
          <a:p>
            <a:pPr marL="0" indent="0">
              <a:buNone/>
            </a:pPr>
            <a:r>
              <a:rPr lang="en-US" sz="3900" b="1" dirty="0">
                <a:solidFill>
                  <a:srgbClr val="FFFF00"/>
                </a:solidFill>
                <a:latin typeface="Candara" panose="020E0502030303020204" pitchFamily="34" charset="0"/>
              </a:rPr>
              <a:t>Eight Things The Eunuch Did </a:t>
            </a:r>
            <a:r>
              <a:rPr lang="en-US" sz="3900" dirty="0">
                <a:solidFill>
                  <a:srgbClr val="FFFF00"/>
                </a:solidFill>
                <a:latin typeface="Candara" panose="020E0502030303020204" pitchFamily="34" charset="0"/>
              </a:rPr>
              <a:t>-</a:t>
            </a:r>
            <a:r>
              <a:rPr lang="en-US" sz="3900" b="1" dirty="0">
                <a:solidFill>
                  <a:srgbClr val="FFFF00"/>
                </a:solidFill>
                <a:latin typeface="Candara" panose="020E0502030303020204" pitchFamily="34" charset="0"/>
              </a:rPr>
              <a:t> Acts 8:26-40</a:t>
            </a:r>
          </a:p>
          <a:p>
            <a:pPr marL="514350" indent="-514350">
              <a:buFont typeface="+mj-lt"/>
              <a:buAutoNum type="arabicPeriod"/>
            </a:pPr>
            <a:r>
              <a:rPr lang="en-US" sz="3300" dirty="0">
                <a:latin typeface="Candara" panose="020E0502030303020204" pitchFamily="34" charset="0"/>
              </a:rPr>
              <a:t>He went </a:t>
            </a:r>
            <a:r>
              <a:rPr lang="en-US" sz="3300" b="1" i="1" dirty="0">
                <a:latin typeface="Candara" panose="020E0502030303020204" pitchFamily="34" charset="0"/>
              </a:rPr>
              <a:t>“for to worship” </a:t>
            </a:r>
            <a:r>
              <a:rPr lang="en-US" sz="3300" dirty="0">
                <a:latin typeface="Candara" panose="020E0502030303020204" pitchFamily="34" charset="0"/>
              </a:rPr>
              <a:t>by chariot a long distance - vs. 27</a:t>
            </a:r>
          </a:p>
          <a:p>
            <a:pPr marL="514350" indent="-514350">
              <a:buFont typeface="+mj-lt"/>
              <a:buAutoNum type="arabicPeriod"/>
            </a:pPr>
            <a:r>
              <a:rPr lang="en-US" sz="3300" dirty="0">
                <a:latin typeface="Candara" panose="020E0502030303020204" pitchFamily="34" charset="0"/>
              </a:rPr>
              <a:t>He read the scriptures - vs. 28</a:t>
            </a:r>
          </a:p>
          <a:p>
            <a:pPr marL="514350" indent="-514350">
              <a:buFont typeface="+mj-lt"/>
              <a:buAutoNum type="arabicPeriod"/>
            </a:pPr>
            <a:r>
              <a:rPr lang="en-US" sz="3300" dirty="0">
                <a:latin typeface="Candara" panose="020E0502030303020204" pitchFamily="34" charset="0"/>
              </a:rPr>
              <a:t>He asked honest questions about the scriptures - vss. 30-34</a:t>
            </a:r>
          </a:p>
          <a:p>
            <a:pPr marL="514350" indent="-514350">
              <a:buFont typeface="+mj-lt"/>
              <a:buAutoNum type="arabicPeriod"/>
            </a:pPr>
            <a:r>
              <a:rPr lang="en-US" sz="3300" dirty="0">
                <a:latin typeface="Candara" panose="020E0502030303020204" pitchFamily="34" charset="0"/>
              </a:rPr>
              <a:t>He heard the gospel preached - vs. 35</a:t>
            </a:r>
          </a:p>
          <a:p>
            <a:pPr marL="514350" indent="-514350">
              <a:buFont typeface="+mj-lt"/>
              <a:buAutoNum type="arabicPeriod"/>
            </a:pPr>
            <a:r>
              <a:rPr lang="en-US" sz="3300" dirty="0">
                <a:latin typeface="Candara" panose="020E0502030303020204" pitchFamily="34" charset="0"/>
              </a:rPr>
              <a:t>He applied the preaching to himself - vs. 36</a:t>
            </a:r>
          </a:p>
          <a:p>
            <a:pPr marL="514350" indent="-514350">
              <a:buFont typeface="+mj-lt"/>
              <a:buAutoNum type="arabicPeriod"/>
            </a:pPr>
            <a:r>
              <a:rPr lang="en-US" sz="3300" dirty="0">
                <a:latin typeface="Candara" panose="020E0502030303020204" pitchFamily="34" charset="0"/>
              </a:rPr>
              <a:t>He confessed Christ - vs. 37</a:t>
            </a:r>
          </a:p>
          <a:p>
            <a:pPr marL="514350" indent="-514350">
              <a:buFont typeface="+mj-lt"/>
              <a:buAutoNum type="arabicPeriod"/>
            </a:pPr>
            <a:r>
              <a:rPr lang="en-US" sz="3300" dirty="0">
                <a:latin typeface="Candara" panose="020E0502030303020204" pitchFamily="34" charset="0"/>
              </a:rPr>
              <a:t>He was baptized into Christ - vs. 38</a:t>
            </a:r>
          </a:p>
          <a:p>
            <a:pPr marL="514350" indent="-514350">
              <a:buFont typeface="+mj-lt"/>
              <a:buAutoNum type="arabicPeriod"/>
            </a:pPr>
            <a:r>
              <a:rPr lang="en-US" sz="3300" dirty="0">
                <a:latin typeface="Candara" panose="020E0502030303020204" pitchFamily="34" charset="0"/>
              </a:rPr>
              <a:t>He rejoiced over his salvation - vs. 39</a:t>
            </a:r>
            <a:endParaRPr lang="en-US" sz="3600" dirty="0">
              <a:latin typeface="Candara" panose="020E0502030303020204" pitchFamily="34" charset="0"/>
            </a:endParaRPr>
          </a:p>
          <a:p>
            <a:pPr lvl="1">
              <a:buFont typeface="Wingdings" panose="05000000000000000000" pitchFamily="2" charset="2"/>
              <a:buChar char="§"/>
            </a:pPr>
            <a:endParaRPr lang="en-US" sz="3200" dirty="0">
              <a:latin typeface="Candara" panose="020E0502030303020204" pitchFamily="34" charset="0"/>
            </a:endParaRPr>
          </a:p>
          <a:p>
            <a:pPr>
              <a:buFont typeface="Wingdings" panose="05000000000000000000" pitchFamily="2" charset="2"/>
              <a:buChar char="§"/>
            </a:pPr>
            <a:endParaRPr lang="en-US" sz="3600" dirty="0">
              <a:latin typeface="Candara" panose="020E0502030303020204" pitchFamily="34" charset="0"/>
            </a:endParaRPr>
          </a:p>
        </p:txBody>
      </p:sp>
    </p:spTree>
    <p:extLst>
      <p:ext uri="{BB962C8B-B14F-4D97-AF65-F5344CB8AC3E}">
        <p14:creationId xmlns:p14="http://schemas.microsoft.com/office/powerpoint/2010/main" val="42937096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2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25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25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25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25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True Worship to God Must Be…</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1" y="1803400"/>
            <a:ext cx="10360501" cy="4775200"/>
          </a:xfrm>
        </p:spPr>
        <p:txBody>
          <a:bodyPr>
            <a:normAutofit fontScale="92500"/>
          </a:bodyPr>
          <a:lstStyle/>
          <a:p>
            <a:pPr marL="0" indent="0">
              <a:buNone/>
            </a:pPr>
            <a:r>
              <a:rPr lang="en-US" sz="4000" b="1" dirty="0">
                <a:solidFill>
                  <a:srgbClr val="FFFF00"/>
                </a:solidFill>
                <a:latin typeface="Candara" panose="020E0502030303020204" pitchFamily="34" charset="0"/>
              </a:rPr>
              <a:t>In Truth concerning our </a:t>
            </a:r>
            <a:r>
              <a:rPr lang="en-US" sz="4000" b="1" i="1" u="sng" dirty="0">
                <a:solidFill>
                  <a:srgbClr val="FFFF00"/>
                </a:solidFill>
                <a:latin typeface="Candara" panose="020E0502030303020204" pitchFamily="34" charset="0"/>
              </a:rPr>
              <a:t>ATTIRE</a:t>
            </a:r>
          </a:p>
          <a:p>
            <a:pPr>
              <a:buFont typeface="Wingdings" panose="05000000000000000000" pitchFamily="2" charset="2"/>
              <a:buChar char="§"/>
            </a:pPr>
            <a:r>
              <a:rPr lang="en-US" sz="3600" dirty="0">
                <a:latin typeface="Candara" panose="020E0502030303020204" pitchFamily="34" charset="0"/>
              </a:rPr>
              <a:t>How we dress is of concern in affairs of this life</a:t>
            </a:r>
          </a:p>
          <a:p>
            <a:pPr lvl="1">
              <a:buFont typeface="Wingdings" panose="05000000000000000000" pitchFamily="2" charset="2"/>
              <a:buChar char="§"/>
            </a:pPr>
            <a:r>
              <a:rPr lang="en-US" sz="3200" dirty="0">
                <a:latin typeface="Candara" panose="020E0502030303020204" pitchFamily="34" charset="0"/>
              </a:rPr>
              <a:t>Most companies have guidelines regarding what is appropriate or inappropriate attire in the workplace</a:t>
            </a:r>
          </a:p>
          <a:p>
            <a:pPr>
              <a:buFont typeface="Wingdings" panose="05000000000000000000" pitchFamily="2" charset="2"/>
              <a:buChar char="§"/>
            </a:pPr>
            <a:r>
              <a:rPr lang="en-US" sz="3600" dirty="0">
                <a:latin typeface="Candara" panose="020E0502030303020204" pitchFamily="34" charset="0"/>
              </a:rPr>
              <a:t> Our judicial courts have a “DRESS CODE”</a:t>
            </a:r>
          </a:p>
          <a:p>
            <a:pPr lvl="1">
              <a:buFont typeface="Wingdings" panose="05000000000000000000" pitchFamily="2" charset="2"/>
              <a:buChar char="§"/>
            </a:pPr>
            <a:r>
              <a:rPr lang="en-US" sz="3200" b="1" dirty="0">
                <a:solidFill>
                  <a:srgbClr val="FFFF00"/>
                </a:solidFill>
                <a:latin typeface="Candara" panose="020E0502030303020204" pitchFamily="34" charset="0"/>
              </a:rPr>
              <a:t>“</a:t>
            </a:r>
            <a:r>
              <a:rPr lang="en-US" sz="3200" b="1" u="sng" dirty="0">
                <a:solidFill>
                  <a:srgbClr val="FFFF00"/>
                </a:solidFill>
                <a:latin typeface="Candara" panose="020E0502030303020204" pitchFamily="34" charset="0"/>
              </a:rPr>
              <a:t>DRESS CODE</a:t>
            </a:r>
            <a:r>
              <a:rPr lang="en-US" sz="3200" b="1" dirty="0">
                <a:solidFill>
                  <a:srgbClr val="FFFF00"/>
                </a:solidFill>
                <a:latin typeface="Candara" panose="020E0502030303020204" pitchFamily="34" charset="0"/>
              </a:rPr>
              <a:t>:</a:t>
            </a:r>
            <a:r>
              <a:rPr lang="en-US" sz="3200" dirty="0">
                <a:solidFill>
                  <a:srgbClr val="FFFF00"/>
                </a:solidFill>
                <a:latin typeface="Candara" panose="020E0502030303020204" pitchFamily="34" charset="0"/>
              </a:rPr>
              <a:t> Proper dress attire is required. No shorts or tank tops are allowed. No bare midriffs. T-Shirts with inappropriate messages or images cannot be worn in the courtrooms” - </a:t>
            </a:r>
            <a:r>
              <a:rPr lang="en-US" sz="3200" b="1" i="1" dirty="0">
                <a:solidFill>
                  <a:srgbClr val="FFFF00"/>
                </a:solidFill>
                <a:latin typeface="Candara" panose="020E0502030303020204" pitchFamily="34" charset="0"/>
              </a:rPr>
              <a:t>San Joaquin County Superior Court</a:t>
            </a:r>
          </a:p>
        </p:txBody>
      </p:sp>
    </p:spTree>
    <p:extLst>
      <p:ext uri="{BB962C8B-B14F-4D97-AF65-F5344CB8AC3E}">
        <p14:creationId xmlns:p14="http://schemas.microsoft.com/office/powerpoint/2010/main" val="33820462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True Worship to God Must Be…</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2" y="1803400"/>
            <a:ext cx="10360501" cy="4902200"/>
          </a:xfrm>
        </p:spPr>
        <p:txBody>
          <a:bodyPr>
            <a:normAutofit/>
          </a:bodyPr>
          <a:lstStyle/>
          <a:p>
            <a:pPr marL="0" indent="0">
              <a:buNone/>
            </a:pPr>
            <a:r>
              <a:rPr lang="en-US" sz="3600" b="1" dirty="0">
                <a:solidFill>
                  <a:srgbClr val="FFFF00"/>
                </a:solidFill>
                <a:latin typeface="Candara" panose="020E0502030303020204" pitchFamily="34" charset="0"/>
                <a:hlinkClick r:id="rId3">
                  <a:extLst>
                    <a:ext uri="{A12FA001-AC4F-418D-AE19-62706E023703}">
                      <ahyp:hlinkClr xmlns:ahyp="http://schemas.microsoft.com/office/drawing/2018/hyperlinkcolor" val="tx"/>
                    </a:ext>
                  </a:extLst>
                </a:hlinkClick>
              </a:rPr>
              <a:t>Requirements of California Courts</a:t>
            </a:r>
            <a:endParaRPr lang="en-US" sz="3600" b="1" dirty="0">
              <a:solidFill>
                <a:srgbClr val="FFFF00"/>
              </a:solidFill>
              <a:latin typeface="Candara" panose="020E0502030303020204" pitchFamily="34" charset="0"/>
            </a:endParaRPr>
          </a:p>
          <a:p>
            <a:pPr marL="0" indent="0">
              <a:buNone/>
            </a:pPr>
            <a:endParaRPr lang="en-US" sz="4000" b="1" i="1" u="sng" dirty="0">
              <a:solidFill>
                <a:srgbClr val="FFFF00"/>
              </a:solidFill>
              <a:latin typeface="Candara" panose="020E0502030303020204" pitchFamily="34" charset="0"/>
            </a:endParaRPr>
          </a:p>
          <a:p>
            <a:pPr marL="0" indent="0">
              <a:buNone/>
            </a:pPr>
            <a:endParaRPr lang="en-US" sz="4000" b="1" i="1" u="sng" dirty="0">
              <a:solidFill>
                <a:srgbClr val="FFFF00"/>
              </a:solidFill>
              <a:latin typeface="Candara" panose="020E0502030303020204" pitchFamily="34" charset="0"/>
            </a:endParaRPr>
          </a:p>
          <a:p>
            <a:pPr marL="0" indent="0">
              <a:buNone/>
            </a:pPr>
            <a:endParaRPr lang="en-US" sz="4000" b="1" i="1" u="sng" dirty="0">
              <a:solidFill>
                <a:srgbClr val="FFFF00"/>
              </a:solidFill>
              <a:latin typeface="Candara" panose="020E0502030303020204" pitchFamily="34" charset="0"/>
            </a:endParaRPr>
          </a:p>
        </p:txBody>
      </p:sp>
      <p:pic>
        <p:nvPicPr>
          <p:cNvPr id="5" name="Picture 4" descr="A screenshot of a social media post&#10;&#10;Description automatically generated">
            <a:extLst>
              <a:ext uri="{FF2B5EF4-FFF2-40B4-BE49-F238E27FC236}">
                <a16:creationId xmlns:a16="http://schemas.microsoft.com/office/drawing/2014/main" id="{F798D7A5-99A6-4C9B-8AC8-76614D4686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98612" y="2454488"/>
            <a:ext cx="8991600" cy="3946312"/>
          </a:xfrm>
          <a:prstGeom prst="rect">
            <a:avLst/>
          </a:prstGeom>
        </p:spPr>
      </p:pic>
      <p:sp>
        <p:nvSpPr>
          <p:cNvPr id="6" name="Rectangle 5">
            <a:extLst>
              <a:ext uri="{FF2B5EF4-FFF2-40B4-BE49-F238E27FC236}">
                <a16:creationId xmlns:a16="http://schemas.microsoft.com/office/drawing/2014/main" id="{D549854B-009E-44FA-BF25-B1CEF49FB90D}"/>
              </a:ext>
            </a:extLst>
          </p:cNvPr>
          <p:cNvSpPr/>
          <p:nvPr/>
        </p:nvSpPr>
        <p:spPr>
          <a:xfrm>
            <a:off x="7994462" y="5949244"/>
            <a:ext cx="2462150" cy="287866"/>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r>
              <a:rPr lang="en-US" sz="1400" dirty="0">
                <a:latin typeface="Candara" panose="020E0502030303020204" pitchFamily="34" charset="0"/>
              </a:rPr>
              <a:t>Source: www.juryduty101.com</a:t>
            </a:r>
          </a:p>
        </p:txBody>
      </p:sp>
      <p:sp>
        <p:nvSpPr>
          <p:cNvPr id="8" name="Oval 7">
            <a:extLst>
              <a:ext uri="{FF2B5EF4-FFF2-40B4-BE49-F238E27FC236}">
                <a16:creationId xmlns:a16="http://schemas.microsoft.com/office/drawing/2014/main" id="{F6D1AC11-7F6B-463B-A452-1F2434561B3B}"/>
              </a:ext>
            </a:extLst>
          </p:cNvPr>
          <p:cNvSpPr/>
          <p:nvPr/>
        </p:nvSpPr>
        <p:spPr>
          <a:xfrm>
            <a:off x="8837612" y="1701800"/>
            <a:ext cx="2743200" cy="651088"/>
          </a:xfrm>
          <a:prstGeom prst="ellipse">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ln w="38100">
                <a:solidFill>
                  <a:schemeClr val="tx1"/>
                </a:solidFill>
              </a:ln>
              <a:noFill/>
            </a:endParaRPr>
          </a:p>
        </p:txBody>
      </p:sp>
      <p:sp>
        <p:nvSpPr>
          <p:cNvPr id="9" name="Oval 8">
            <a:extLst>
              <a:ext uri="{FF2B5EF4-FFF2-40B4-BE49-F238E27FC236}">
                <a16:creationId xmlns:a16="http://schemas.microsoft.com/office/drawing/2014/main" id="{32B1941F-CC31-4073-BAFD-9BE5C0EC713D}"/>
              </a:ext>
            </a:extLst>
          </p:cNvPr>
          <p:cNvSpPr/>
          <p:nvPr/>
        </p:nvSpPr>
        <p:spPr>
          <a:xfrm>
            <a:off x="4570413" y="3124200"/>
            <a:ext cx="5623102" cy="533400"/>
          </a:xfrm>
          <a:prstGeom prst="ellipse">
            <a:avLst/>
          </a:prstGeom>
          <a:noFill/>
          <a:ln w="44450">
            <a:solidFill>
              <a:srgbClr val="FF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29464203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2000"/>
                                        <p:tgtEl>
                                          <p:spTgt spid="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randombar(horizontal)">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True Worship to God Must Be…</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2" y="1827150"/>
            <a:ext cx="11274663" cy="4521200"/>
          </a:xfrm>
        </p:spPr>
        <p:txBody>
          <a:bodyPr>
            <a:normAutofit/>
          </a:bodyPr>
          <a:lstStyle/>
          <a:p>
            <a:pPr marL="0" indent="0">
              <a:buNone/>
            </a:pPr>
            <a:r>
              <a:rPr lang="en-US" sz="4000" b="1" dirty="0">
                <a:solidFill>
                  <a:srgbClr val="FFFF00"/>
                </a:solidFill>
                <a:latin typeface="Candara" panose="020E0502030303020204" pitchFamily="34" charset="0"/>
              </a:rPr>
              <a:t>In Truth concerning our </a:t>
            </a:r>
            <a:r>
              <a:rPr lang="en-US" sz="4000" b="1" i="1" u="sng" dirty="0">
                <a:solidFill>
                  <a:srgbClr val="FFFF00"/>
                </a:solidFill>
                <a:latin typeface="Candara" panose="020E0502030303020204" pitchFamily="34" charset="0"/>
              </a:rPr>
              <a:t>ATTIRE</a:t>
            </a:r>
          </a:p>
          <a:p>
            <a:pPr>
              <a:buFont typeface="Wingdings" panose="05000000000000000000" pitchFamily="2" charset="2"/>
              <a:buChar char="§"/>
            </a:pPr>
            <a:r>
              <a:rPr lang="en-US" sz="3600" dirty="0">
                <a:latin typeface="Candara" panose="020E0502030303020204" pitchFamily="34" charset="0"/>
              </a:rPr>
              <a:t>God is concerned about our attire</a:t>
            </a:r>
          </a:p>
          <a:p>
            <a:pPr lvl="1">
              <a:buFont typeface="Wingdings" panose="05000000000000000000" pitchFamily="2" charset="2"/>
              <a:buChar char="§"/>
            </a:pPr>
            <a:r>
              <a:rPr lang="en-US" sz="3200" dirty="0">
                <a:latin typeface="Candara" panose="020E0502030303020204" pitchFamily="34" charset="0"/>
              </a:rPr>
              <a:t>Proper dress originated with God - </a:t>
            </a:r>
            <a:r>
              <a:rPr lang="en-US" sz="2800" dirty="0">
                <a:latin typeface="Candara" panose="020E0502030303020204" pitchFamily="34" charset="0"/>
              </a:rPr>
              <a:t>Gen. 3:7, 21; Ex. 28:42</a:t>
            </a:r>
          </a:p>
          <a:p>
            <a:pPr lvl="1">
              <a:buFont typeface="Wingdings" panose="05000000000000000000" pitchFamily="2" charset="2"/>
              <a:buChar char="§"/>
            </a:pPr>
            <a:r>
              <a:rPr lang="en-US" sz="3200" dirty="0">
                <a:latin typeface="Candara" panose="020E0502030303020204" pitchFamily="34" charset="0"/>
              </a:rPr>
              <a:t>Dress has always sent a message - Genesis 38:14-15;Prov. 7:10</a:t>
            </a:r>
          </a:p>
          <a:p>
            <a:pPr lvl="1">
              <a:buFont typeface="Wingdings" panose="05000000000000000000" pitchFamily="2" charset="2"/>
              <a:buChar char="§"/>
            </a:pPr>
            <a:r>
              <a:rPr lang="en-US" sz="3200" dirty="0">
                <a:latin typeface="Candara" panose="020E0502030303020204" pitchFamily="34" charset="0"/>
              </a:rPr>
              <a:t>God used the vestments of the Priests to teach concerning His glory, holiness and care over Israel</a:t>
            </a:r>
          </a:p>
          <a:p>
            <a:pPr lvl="2">
              <a:buFont typeface="Wingdings" panose="05000000000000000000" pitchFamily="2" charset="2"/>
              <a:buChar char="§"/>
            </a:pPr>
            <a:r>
              <a:rPr lang="en-US" sz="2800" dirty="0">
                <a:latin typeface="Candara" panose="020E0502030303020204" pitchFamily="34" charset="0"/>
              </a:rPr>
              <a:t>Exodus 28:1-5, 12, 35, 36, 43</a:t>
            </a:r>
          </a:p>
          <a:p>
            <a:pPr lvl="1">
              <a:buFont typeface="Wingdings" panose="05000000000000000000" pitchFamily="2" charset="2"/>
              <a:buChar char="§"/>
            </a:pPr>
            <a:r>
              <a:rPr lang="en-US" sz="3200" dirty="0">
                <a:latin typeface="Candara" panose="020E0502030303020204" pitchFamily="34" charset="0"/>
              </a:rPr>
              <a:t>God is still concerned about our dress &amp; the message it sends</a:t>
            </a:r>
          </a:p>
        </p:txBody>
      </p:sp>
    </p:spTree>
    <p:extLst>
      <p:ext uri="{BB962C8B-B14F-4D97-AF65-F5344CB8AC3E}">
        <p14:creationId xmlns:p14="http://schemas.microsoft.com/office/powerpoint/2010/main" val="1062203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2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250"/>
                                        <p:tgtEl>
                                          <p:spTgt spid="3">
                                            <p:txEl>
                                              <p:pRg st="4" end="4"/>
                                            </p:txEl>
                                          </p:spTgt>
                                        </p:tgtEl>
                                      </p:cBhvr>
                                    </p:animEffect>
                                  </p:childTnLst>
                                </p:cTn>
                              </p:par>
                            </p:childTnLst>
                          </p:cTn>
                        </p:par>
                        <p:par>
                          <p:cTn id="23" fill="hold">
                            <p:stCondLst>
                              <p:cond delay="1250"/>
                            </p:stCondLst>
                            <p:childTnLst>
                              <p:par>
                                <p:cTn id="24" presetID="10" presetClass="entr" presetSubtype="0" fill="hold" grpId="0"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25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True Worship to God Must Be…</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3" y="1827150"/>
            <a:ext cx="10971450" cy="4368800"/>
          </a:xfrm>
        </p:spPr>
        <p:txBody>
          <a:bodyPr>
            <a:normAutofit/>
          </a:bodyPr>
          <a:lstStyle/>
          <a:p>
            <a:pPr marL="0" indent="0">
              <a:buNone/>
            </a:pPr>
            <a:r>
              <a:rPr lang="en-US" sz="4000" b="1" dirty="0">
                <a:solidFill>
                  <a:srgbClr val="FFFF00"/>
                </a:solidFill>
                <a:latin typeface="Candara" panose="020E0502030303020204" pitchFamily="34" charset="0"/>
              </a:rPr>
              <a:t>In Truth concerning our </a:t>
            </a:r>
            <a:r>
              <a:rPr lang="en-US" sz="4000" b="1" i="1" u="sng" dirty="0">
                <a:solidFill>
                  <a:srgbClr val="FFFF00"/>
                </a:solidFill>
                <a:latin typeface="Candara" panose="020E0502030303020204" pitchFamily="34" charset="0"/>
              </a:rPr>
              <a:t>ATTIRE</a:t>
            </a:r>
          </a:p>
          <a:p>
            <a:pPr>
              <a:buFont typeface="Wingdings" panose="05000000000000000000" pitchFamily="2" charset="2"/>
              <a:buChar char="§"/>
            </a:pPr>
            <a:r>
              <a:rPr lang="en-US" sz="3200" dirty="0">
                <a:latin typeface="Candara" panose="020E0502030303020204" pitchFamily="34" charset="0"/>
              </a:rPr>
              <a:t>Christians should dress in appropriate attire for worship</a:t>
            </a:r>
          </a:p>
          <a:p>
            <a:pPr lvl="1">
              <a:buFont typeface="Wingdings" panose="05000000000000000000" pitchFamily="2" charset="2"/>
              <a:buChar char="§"/>
            </a:pPr>
            <a:r>
              <a:rPr lang="en-US" sz="2800" dirty="0">
                <a:latin typeface="Candara" panose="020E0502030303020204" pitchFamily="34" charset="0"/>
              </a:rPr>
              <a:t>No particular code of dress for worship today</a:t>
            </a:r>
          </a:p>
          <a:p>
            <a:pPr>
              <a:buFont typeface="Wingdings" panose="05000000000000000000" pitchFamily="2" charset="2"/>
              <a:buChar char="§"/>
            </a:pPr>
            <a:r>
              <a:rPr lang="en-US" sz="3200" dirty="0">
                <a:latin typeface="Candara" panose="020E0502030303020204" pitchFamily="34" charset="0"/>
              </a:rPr>
              <a:t>We must be clothed with humility - 1 Peter 5:5-6</a:t>
            </a:r>
          </a:p>
          <a:p>
            <a:pPr lvl="1">
              <a:buFont typeface="Wingdings" panose="05000000000000000000" pitchFamily="2" charset="2"/>
              <a:buChar char="§"/>
            </a:pPr>
            <a:r>
              <a:rPr lang="en-US" sz="2800" dirty="0">
                <a:latin typeface="Candara" panose="020E0502030303020204" pitchFamily="34" charset="0"/>
              </a:rPr>
              <a:t>Are we friends of the world or humbled to God? - James 4:4-10</a:t>
            </a:r>
          </a:p>
          <a:p>
            <a:pPr>
              <a:buFont typeface="Wingdings" panose="05000000000000000000" pitchFamily="2" charset="2"/>
              <a:buChar char="§"/>
            </a:pPr>
            <a:r>
              <a:rPr lang="en-US" sz="3200" dirty="0">
                <a:latin typeface="Candara" panose="020E0502030303020204" pitchFamily="34" charset="0"/>
              </a:rPr>
              <a:t>Does our attire show respect and awe for worshiping God?</a:t>
            </a:r>
          </a:p>
          <a:p>
            <a:pPr lvl="1">
              <a:buFont typeface="Wingdings" panose="05000000000000000000" pitchFamily="2" charset="2"/>
              <a:buChar char="§"/>
            </a:pPr>
            <a:r>
              <a:rPr lang="en-US" sz="2800" dirty="0">
                <a:latin typeface="Candara" panose="020E0502030303020204" pitchFamily="34" charset="0"/>
              </a:rPr>
              <a:t> Or do we dress in attire fit for climbing trees and riding horses?</a:t>
            </a:r>
          </a:p>
          <a:p>
            <a:pPr>
              <a:buFont typeface="Wingdings" panose="05000000000000000000" pitchFamily="2" charset="2"/>
              <a:buChar char="§"/>
            </a:pPr>
            <a:endParaRPr lang="en-US" sz="3600" dirty="0">
              <a:latin typeface="Candara" panose="020E0502030303020204" pitchFamily="34" charset="0"/>
            </a:endParaRPr>
          </a:p>
        </p:txBody>
      </p:sp>
    </p:spTree>
    <p:extLst>
      <p:ext uri="{BB962C8B-B14F-4D97-AF65-F5344CB8AC3E}">
        <p14:creationId xmlns:p14="http://schemas.microsoft.com/office/powerpoint/2010/main" val="18175432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2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25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25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True Worship to God Must Be…</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3" y="1827149"/>
            <a:ext cx="11047649" cy="4706295"/>
          </a:xfrm>
        </p:spPr>
        <p:txBody>
          <a:bodyPr>
            <a:normAutofit/>
          </a:bodyPr>
          <a:lstStyle/>
          <a:p>
            <a:pPr marL="0" indent="0">
              <a:buNone/>
            </a:pPr>
            <a:r>
              <a:rPr lang="en-US" sz="4000" b="1" dirty="0">
                <a:solidFill>
                  <a:srgbClr val="FFFF00"/>
                </a:solidFill>
                <a:latin typeface="Candara" panose="020E0502030303020204" pitchFamily="34" charset="0"/>
              </a:rPr>
              <a:t>In Truth concerning our </a:t>
            </a:r>
            <a:r>
              <a:rPr lang="en-US" sz="4000" b="1" i="1" u="sng" dirty="0">
                <a:solidFill>
                  <a:srgbClr val="FFFF00"/>
                </a:solidFill>
                <a:latin typeface="Candara" panose="020E0502030303020204" pitchFamily="34" charset="0"/>
              </a:rPr>
              <a:t>ATTIRE</a:t>
            </a:r>
          </a:p>
          <a:p>
            <a:pPr>
              <a:buFont typeface="Wingdings" panose="05000000000000000000" pitchFamily="2" charset="2"/>
              <a:buChar char="§"/>
            </a:pPr>
            <a:r>
              <a:rPr lang="en-US" sz="3200" dirty="0">
                <a:latin typeface="Candara" panose="020E0502030303020204" pitchFamily="34" charset="0"/>
              </a:rPr>
              <a:t>Peter addressed the </a:t>
            </a:r>
            <a:r>
              <a:rPr lang="en-US" sz="3200" b="1" dirty="0">
                <a:latin typeface="Candara" panose="020E0502030303020204" pitchFamily="34" charset="0"/>
              </a:rPr>
              <a:t>daily</a:t>
            </a:r>
            <a:r>
              <a:rPr lang="en-US" sz="3200" dirty="0">
                <a:latin typeface="Candara" panose="020E0502030303020204" pitchFamily="34" charset="0"/>
              </a:rPr>
              <a:t> attire of women - 1 Peter 3:1-7</a:t>
            </a:r>
          </a:p>
          <a:p>
            <a:pPr>
              <a:buFont typeface="Wingdings" panose="05000000000000000000" pitchFamily="2" charset="2"/>
              <a:buChar char="§"/>
            </a:pPr>
            <a:r>
              <a:rPr lang="en-US" sz="3200" dirty="0">
                <a:latin typeface="Candara" panose="020E0502030303020204" pitchFamily="34" charset="0"/>
              </a:rPr>
              <a:t>Paul addressed attire in the </a:t>
            </a:r>
            <a:r>
              <a:rPr lang="en-US" sz="3200" b="1" dirty="0">
                <a:latin typeface="Candara" panose="020E0502030303020204" pitchFamily="34" charset="0"/>
              </a:rPr>
              <a:t>context of worship</a:t>
            </a:r>
            <a:r>
              <a:rPr lang="en-US" sz="3200" dirty="0">
                <a:latin typeface="Candara" panose="020E0502030303020204" pitchFamily="34" charset="0"/>
              </a:rPr>
              <a:t> - </a:t>
            </a:r>
            <a:r>
              <a:rPr lang="en-US" sz="2400" dirty="0">
                <a:latin typeface="Candara" panose="020E0502030303020204" pitchFamily="34" charset="0"/>
              </a:rPr>
              <a:t> </a:t>
            </a:r>
            <a:r>
              <a:rPr lang="en-US" sz="3200" dirty="0">
                <a:latin typeface="Candara" panose="020E0502030303020204" pitchFamily="34" charset="0"/>
              </a:rPr>
              <a:t>1 Tim. 2:8-15</a:t>
            </a:r>
          </a:p>
          <a:p>
            <a:pPr lvl="1">
              <a:buFont typeface="Wingdings" panose="05000000000000000000" pitchFamily="2" charset="2"/>
              <a:buChar char="§"/>
            </a:pPr>
            <a:r>
              <a:rPr lang="en-US" sz="2800" dirty="0">
                <a:latin typeface="Candara" panose="020E0502030303020204" pitchFamily="34" charset="0"/>
              </a:rPr>
              <a:t>We must have concern for the message our attire sends in </a:t>
            </a:r>
            <a:r>
              <a:rPr lang="en-US" sz="2800" b="1" dirty="0">
                <a:latin typeface="Candara" panose="020E0502030303020204" pitchFamily="34" charset="0"/>
              </a:rPr>
              <a:t>public places </a:t>
            </a:r>
            <a:r>
              <a:rPr lang="en-US" sz="2800" dirty="0">
                <a:latin typeface="Candara" panose="020E0502030303020204" pitchFamily="34" charset="0"/>
              </a:rPr>
              <a:t>and </a:t>
            </a:r>
            <a:r>
              <a:rPr lang="en-US" sz="2800" b="1" dirty="0">
                <a:latin typeface="Candara" panose="020E0502030303020204" pitchFamily="34" charset="0"/>
              </a:rPr>
              <a:t>important occasio</a:t>
            </a:r>
            <a:r>
              <a:rPr lang="en-US" sz="2800" dirty="0">
                <a:latin typeface="Candara" panose="020E0502030303020204" pitchFamily="34" charset="0"/>
              </a:rPr>
              <a:t>ns</a:t>
            </a:r>
          </a:p>
          <a:p>
            <a:pPr lvl="2">
              <a:buFont typeface="Wingdings" panose="05000000000000000000" pitchFamily="2" charset="2"/>
              <a:buChar char="§"/>
            </a:pPr>
            <a:r>
              <a:rPr lang="en-US" sz="2600" dirty="0">
                <a:latin typeface="Candara" panose="020E0502030303020204" pitchFamily="34" charset="0"/>
              </a:rPr>
              <a:t>Dignities, Weddings, Funerals - Genesis 41:14; Matthew 22:11-13</a:t>
            </a:r>
          </a:p>
          <a:p>
            <a:pPr>
              <a:buFont typeface="Wingdings" panose="05000000000000000000" pitchFamily="2" charset="2"/>
              <a:buChar char="§"/>
            </a:pPr>
            <a:r>
              <a:rPr lang="en-US" sz="3200" dirty="0">
                <a:latin typeface="Candara" panose="020E0502030303020204" pitchFamily="34" charset="0"/>
              </a:rPr>
              <a:t>Worship is an </a:t>
            </a:r>
            <a:r>
              <a:rPr lang="en-US" sz="3200" b="1" dirty="0">
                <a:latin typeface="Candara" panose="020E0502030303020204" pitchFamily="34" charset="0"/>
              </a:rPr>
              <a:t>important occasion </a:t>
            </a:r>
            <a:r>
              <a:rPr lang="en-US" sz="3200" dirty="0">
                <a:latin typeface="Candara" panose="020E0502030303020204" pitchFamily="34" charset="0"/>
              </a:rPr>
              <a:t>in a </a:t>
            </a:r>
            <a:r>
              <a:rPr lang="en-US" sz="3200" b="1" dirty="0">
                <a:latin typeface="Candara" panose="020E0502030303020204" pitchFamily="34" charset="0"/>
              </a:rPr>
              <a:t>public place</a:t>
            </a:r>
          </a:p>
          <a:p>
            <a:pPr lvl="1">
              <a:buFont typeface="Wingdings" panose="05000000000000000000" pitchFamily="2" charset="2"/>
              <a:buChar char="§"/>
            </a:pPr>
            <a:r>
              <a:rPr lang="en-US" sz="2800" b="1" dirty="0">
                <a:solidFill>
                  <a:srgbClr val="FFFF00"/>
                </a:solidFill>
                <a:latin typeface="Candara" panose="020E0502030303020204" pitchFamily="34" charset="0"/>
              </a:rPr>
              <a:t>Our attire should reflect this important truth</a:t>
            </a:r>
          </a:p>
          <a:p>
            <a:pPr marL="548640" lvl="2" indent="0">
              <a:buNone/>
            </a:pPr>
            <a:endParaRPr lang="en-US" sz="24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a:buFont typeface="Wingdings" panose="05000000000000000000" pitchFamily="2" charset="2"/>
              <a:buChar char="§"/>
            </a:pPr>
            <a:endParaRPr lang="en-US" sz="3600" dirty="0">
              <a:latin typeface="Candara" panose="020E0502030303020204" pitchFamily="34" charset="0"/>
            </a:endParaRPr>
          </a:p>
        </p:txBody>
      </p:sp>
    </p:spTree>
    <p:extLst>
      <p:ext uri="{BB962C8B-B14F-4D97-AF65-F5344CB8AC3E}">
        <p14:creationId xmlns:p14="http://schemas.microsoft.com/office/powerpoint/2010/main" val="2503593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2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25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25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True Worship to God Must Be…</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3" y="1827150"/>
            <a:ext cx="10819049" cy="4548250"/>
          </a:xfrm>
        </p:spPr>
        <p:txBody>
          <a:bodyPr>
            <a:normAutofit lnSpcReduction="10000"/>
          </a:bodyPr>
          <a:lstStyle/>
          <a:p>
            <a:pPr marL="0" indent="0">
              <a:buNone/>
            </a:pPr>
            <a:r>
              <a:rPr lang="en-US" sz="4000" b="1" dirty="0">
                <a:solidFill>
                  <a:srgbClr val="FFFF00"/>
                </a:solidFill>
                <a:latin typeface="Candara" panose="020E0502030303020204" pitchFamily="34" charset="0"/>
              </a:rPr>
              <a:t>In Truth concerning our </a:t>
            </a:r>
            <a:r>
              <a:rPr lang="en-US" sz="4000" b="1" i="1" u="sng" dirty="0">
                <a:solidFill>
                  <a:srgbClr val="FFFF00"/>
                </a:solidFill>
                <a:latin typeface="Candara" panose="020E0502030303020204" pitchFamily="34" charset="0"/>
              </a:rPr>
              <a:t>ATTIRE</a:t>
            </a:r>
          </a:p>
          <a:p>
            <a:pPr>
              <a:buFont typeface="Wingdings" panose="05000000000000000000" pitchFamily="2" charset="2"/>
              <a:buChar char="§"/>
            </a:pPr>
            <a:r>
              <a:rPr lang="en-US" sz="3200" dirty="0">
                <a:latin typeface="Candara" panose="020E0502030303020204" pitchFamily="34" charset="0"/>
              </a:rPr>
              <a:t>Men and women must give attention to their attire worn in public worship and public places</a:t>
            </a:r>
          </a:p>
          <a:p>
            <a:pPr>
              <a:buFont typeface="Wingdings" panose="05000000000000000000" pitchFamily="2" charset="2"/>
              <a:buChar char="§"/>
            </a:pPr>
            <a:r>
              <a:rPr lang="en-US" sz="3200" dirty="0">
                <a:latin typeface="Candara" panose="020E0502030303020204" pitchFamily="34" charset="0"/>
              </a:rPr>
              <a:t>Godly public attire is part of my setting a proper example &amp; influence - Matthew 18:1- 6</a:t>
            </a:r>
          </a:p>
          <a:p>
            <a:pPr>
              <a:buFont typeface="Wingdings" panose="05000000000000000000" pitchFamily="2" charset="2"/>
              <a:buChar char="§"/>
            </a:pPr>
            <a:r>
              <a:rPr lang="en-US" sz="3200" dirty="0">
                <a:latin typeface="Candara" panose="020E0502030303020204" pitchFamily="34" charset="0"/>
              </a:rPr>
              <a:t>We must use great care not to cause another to stumble</a:t>
            </a:r>
          </a:p>
          <a:p>
            <a:pPr>
              <a:buFont typeface="Wingdings" panose="05000000000000000000" pitchFamily="2" charset="2"/>
              <a:buChar char="§"/>
            </a:pPr>
            <a:r>
              <a:rPr lang="en-US" sz="3200" dirty="0">
                <a:latin typeface="Candara" panose="020E0502030303020204" pitchFamily="34" charset="0"/>
              </a:rPr>
              <a:t>Set your best example before </a:t>
            </a:r>
            <a:r>
              <a:rPr lang="en-US" sz="3200" b="1" dirty="0">
                <a:latin typeface="Candara" panose="020E0502030303020204" pitchFamily="34" charset="0"/>
              </a:rPr>
              <a:t>God</a:t>
            </a:r>
            <a:r>
              <a:rPr lang="en-US" sz="3200" dirty="0">
                <a:latin typeface="Candara" panose="020E0502030303020204" pitchFamily="34" charset="0"/>
              </a:rPr>
              <a:t> and others </a:t>
            </a:r>
          </a:p>
          <a:p>
            <a:pPr>
              <a:buFont typeface="Wingdings" panose="05000000000000000000" pitchFamily="2" charset="2"/>
              <a:buChar char="§"/>
            </a:pPr>
            <a:r>
              <a:rPr lang="en-US" sz="3200" dirty="0">
                <a:latin typeface="Candara" panose="020E0502030303020204" pitchFamily="34" charset="0"/>
              </a:rPr>
              <a:t>Remember who we are worshipping - </a:t>
            </a:r>
            <a:r>
              <a:rPr lang="en-US" sz="3200" b="1" dirty="0">
                <a:solidFill>
                  <a:srgbClr val="FFFF00"/>
                </a:solidFill>
                <a:latin typeface="Candara" panose="020E0502030303020204" pitchFamily="34" charset="0"/>
              </a:rPr>
              <a:t>The Almighty GOD </a:t>
            </a:r>
            <a:endParaRPr lang="en-US" sz="2800" b="1" dirty="0">
              <a:solidFill>
                <a:srgbClr val="FFFF00"/>
              </a:solidFill>
              <a:latin typeface="Candara" panose="020E0502030303020204" pitchFamily="34" charset="0"/>
            </a:endParaRPr>
          </a:p>
          <a:p>
            <a:pPr lvl="1">
              <a:buFont typeface="Wingdings" panose="05000000000000000000" pitchFamily="2" charset="2"/>
              <a:buChar char="§"/>
            </a:pPr>
            <a:endParaRPr lang="en-US" sz="2800" b="1" dirty="0">
              <a:solidFill>
                <a:srgbClr val="FFFF00"/>
              </a:solidFill>
              <a:latin typeface="Candara" panose="020E0502030303020204" pitchFamily="34" charset="0"/>
            </a:endParaRPr>
          </a:p>
          <a:p>
            <a:pPr>
              <a:buFont typeface="Wingdings" panose="05000000000000000000" pitchFamily="2" charset="2"/>
              <a:buChar char="§"/>
            </a:pPr>
            <a:endParaRPr lang="en-US" sz="32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a:buFont typeface="Wingdings" panose="05000000000000000000" pitchFamily="2" charset="2"/>
              <a:buChar char="§"/>
            </a:pPr>
            <a:endParaRPr lang="en-US" sz="3600" dirty="0">
              <a:latin typeface="Candara" panose="020E0502030303020204" pitchFamily="34" charset="0"/>
            </a:endParaRPr>
          </a:p>
        </p:txBody>
      </p:sp>
    </p:spTree>
    <p:extLst>
      <p:ext uri="{BB962C8B-B14F-4D97-AF65-F5344CB8AC3E}">
        <p14:creationId xmlns:p14="http://schemas.microsoft.com/office/powerpoint/2010/main" val="24220899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2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25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56B7-5788-4F8B-B710-B896FCB757A5}"/>
              </a:ext>
            </a:extLst>
          </p:cNvPr>
          <p:cNvSpPr>
            <a:spLocks noGrp="1"/>
          </p:cNvSpPr>
          <p:nvPr>
            <p:ph type="title"/>
          </p:nvPr>
        </p:nvSpPr>
        <p:spPr/>
        <p:txBody>
          <a:bodyPr>
            <a:normAutofit/>
          </a:bodyPr>
          <a:lstStyle/>
          <a:p>
            <a:r>
              <a:rPr lang="en-US" sz="4800" b="1" dirty="0">
                <a:latin typeface="Candara" panose="020E0502030303020204" pitchFamily="34" charset="0"/>
              </a:rPr>
              <a:t>John 4:23-24</a:t>
            </a:r>
          </a:p>
        </p:txBody>
      </p:sp>
      <p:sp>
        <p:nvSpPr>
          <p:cNvPr id="4" name="Rectangle 3">
            <a:extLst>
              <a:ext uri="{FF2B5EF4-FFF2-40B4-BE49-F238E27FC236}">
                <a16:creationId xmlns:a16="http://schemas.microsoft.com/office/drawing/2014/main" id="{EFD5CEE5-E9BD-4584-A253-23855C0A854F}"/>
              </a:ext>
            </a:extLst>
          </p:cNvPr>
          <p:cNvSpPr/>
          <p:nvPr/>
        </p:nvSpPr>
        <p:spPr>
          <a:xfrm>
            <a:off x="995891" y="3769290"/>
            <a:ext cx="9594321" cy="461010"/>
          </a:xfrm>
          <a:prstGeom prst="rect">
            <a:avLst/>
          </a:prstGeom>
          <a:solidFill>
            <a:srgbClr val="FF00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Rectangle 4">
            <a:extLst>
              <a:ext uri="{FF2B5EF4-FFF2-40B4-BE49-F238E27FC236}">
                <a16:creationId xmlns:a16="http://schemas.microsoft.com/office/drawing/2014/main" id="{0B635B85-558E-4B1C-BE92-C0A554CB388A}"/>
              </a:ext>
            </a:extLst>
          </p:cNvPr>
          <p:cNvSpPr/>
          <p:nvPr/>
        </p:nvSpPr>
        <p:spPr>
          <a:xfrm>
            <a:off x="995891" y="4362556"/>
            <a:ext cx="6774921" cy="461010"/>
          </a:xfrm>
          <a:prstGeom prst="rect">
            <a:avLst/>
          </a:prstGeom>
          <a:solidFill>
            <a:srgbClr val="FF00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173F1EB-FE38-4E27-A6EE-45FA916ADDD6}"/>
              </a:ext>
            </a:extLst>
          </p:cNvPr>
          <p:cNvSpPr>
            <a:spLocks noGrp="1"/>
          </p:cNvSpPr>
          <p:nvPr>
            <p:ph idx="1"/>
          </p:nvPr>
        </p:nvSpPr>
        <p:spPr>
          <a:xfrm>
            <a:off x="914163" y="1803401"/>
            <a:ext cx="10209449" cy="3149600"/>
          </a:xfrm>
        </p:spPr>
        <p:txBody>
          <a:bodyPr>
            <a:normAutofit/>
          </a:bodyPr>
          <a:lstStyle/>
          <a:p>
            <a:pPr marL="0" indent="0">
              <a:lnSpc>
                <a:spcPct val="110000"/>
              </a:lnSpc>
              <a:buNone/>
            </a:pPr>
            <a:r>
              <a:rPr lang="en-US" sz="3600" b="1" i="1" dirty="0">
                <a:latin typeface="Candara" panose="020E0502030303020204" pitchFamily="34" charset="0"/>
              </a:rPr>
              <a:t>“</a:t>
            </a:r>
            <a:r>
              <a:rPr lang="en-US" sz="3600" b="1" i="1" dirty="0">
                <a:solidFill>
                  <a:schemeClr val="tx1">
                    <a:lumMod val="75000"/>
                  </a:schemeClr>
                </a:solidFill>
                <a:latin typeface="Candara" panose="020E0502030303020204" pitchFamily="34" charset="0"/>
              </a:rPr>
              <a:t>23 </a:t>
            </a:r>
            <a:r>
              <a:rPr lang="en-US" sz="3600" b="1" i="1" dirty="0">
                <a:latin typeface="Candara" panose="020E0502030303020204" pitchFamily="34" charset="0"/>
              </a:rPr>
              <a:t>But the hour cometh, and now is, when the true worshippers shall worship the Father in spirit and in truth: for the Father </a:t>
            </a:r>
            <a:r>
              <a:rPr lang="en-US" sz="3600" b="1" i="1" dirty="0" err="1">
                <a:latin typeface="Candara" panose="020E0502030303020204" pitchFamily="34" charset="0"/>
              </a:rPr>
              <a:t>seeketh</a:t>
            </a:r>
            <a:r>
              <a:rPr lang="en-US" sz="3600" b="1" i="1" dirty="0">
                <a:latin typeface="Candara" panose="020E0502030303020204" pitchFamily="34" charset="0"/>
              </a:rPr>
              <a:t> such to worship him. </a:t>
            </a:r>
            <a:r>
              <a:rPr lang="en-US" sz="3600" b="1" i="1" dirty="0">
                <a:solidFill>
                  <a:schemeClr val="tx1">
                    <a:lumMod val="75000"/>
                  </a:schemeClr>
                </a:solidFill>
                <a:latin typeface="Candara" panose="020E0502030303020204" pitchFamily="34" charset="0"/>
              </a:rPr>
              <a:t>24</a:t>
            </a:r>
            <a:r>
              <a:rPr lang="en-US" sz="3600" b="1" i="1" dirty="0">
                <a:latin typeface="Candara" panose="020E0502030303020204" pitchFamily="34" charset="0"/>
              </a:rPr>
              <a:t> God is a Spirit: and they that worship him must worship him in spirit and in truth”</a:t>
            </a:r>
          </a:p>
        </p:txBody>
      </p:sp>
    </p:spTree>
    <p:extLst>
      <p:ext uri="{BB962C8B-B14F-4D97-AF65-F5344CB8AC3E}">
        <p14:creationId xmlns:p14="http://schemas.microsoft.com/office/powerpoint/2010/main" val="34292736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500"/>
                                        <p:tgtEl>
                                          <p:spTgt spid="4"/>
                                        </p:tgtEl>
                                      </p:cBhvr>
                                    </p:animEffect>
                                  </p:childTnLst>
                                </p:cTn>
                              </p:par>
                            </p:childTnLst>
                          </p:cTn>
                        </p:par>
                        <p:par>
                          <p:cTn id="8" fill="hold">
                            <p:stCondLst>
                              <p:cond delay="2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2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True Worship to God Must Be…</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89012" y="1803400"/>
            <a:ext cx="10591800" cy="4775200"/>
          </a:xfrm>
        </p:spPr>
        <p:txBody>
          <a:bodyPr>
            <a:normAutofit/>
          </a:bodyPr>
          <a:lstStyle/>
          <a:p>
            <a:pPr marL="0" indent="0">
              <a:buNone/>
            </a:pPr>
            <a:r>
              <a:rPr lang="en-US" sz="3800" b="1" dirty="0">
                <a:solidFill>
                  <a:srgbClr val="FFFF00"/>
                </a:solidFill>
                <a:latin typeface="Candara" panose="020E0502030303020204" pitchFamily="34" charset="0"/>
              </a:rPr>
              <a:t>In Spirit </a:t>
            </a:r>
            <a:r>
              <a:rPr lang="en-US" sz="3800" b="1" dirty="0">
                <a:latin typeface="Candara" panose="020E0502030303020204" pitchFamily="34" charset="0"/>
              </a:rPr>
              <a:t>-</a:t>
            </a:r>
            <a:r>
              <a:rPr lang="en-US" sz="3800" b="1" dirty="0">
                <a:solidFill>
                  <a:srgbClr val="FFFF00"/>
                </a:solidFill>
                <a:latin typeface="Candara" panose="020E0502030303020204" pitchFamily="34" charset="0"/>
              </a:rPr>
              <a:t> </a:t>
            </a:r>
            <a:r>
              <a:rPr lang="en-US" sz="3800" dirty="0">
                <a:latin typeface="Candara" panose="020E0502030303020204" pitchFamily="34" charset="0"/>
              </a:rPr>
              <a:t>Involving the being and intellect - the whole heart of man</a:t>
            </a:r>
          </a:p>
          <a:p>
            <a:pPr marL="0" indent="0">
              <a:buNone/>
            </a:pPr>
            <a:r>
              <a:rPr lang="en-US" sz="3800" b="1" dirty="0">
                <a:solidFill>
                  <a:srgbClr val="FFFF00"/>
                </a:solidFill>
                <a:latin typeface="Candara" panose="020E0502030303020204" pitchFamily="34" charset="0"/>
              </a:rPr>
              <a:t>In Truth </a:t>
            </a:r>
            <a:r>
              <a:rPr lang="en-US" sz="3800" dirty="0">
                <a:latin typeface="Candara" panose="020E0502030303020204" pitchFamily="34" charset="0"/>
              </a:rPr>
              <a:t>- According to Divine revelation and the pattern of the First Century church in…</a:t>
            </a:r>
          </a:p>
          <a:p>
            <a:pPr>
              <a:buFont typeface="Wingdings" panose="05000000000000000000" pitchFamily="2" charset="2"/>
              <a:buChar char="§"/>
            </a:pPr>
            <a:r>
              <a:rPr lang="en-US" sz="3400" dirty="0">
                <a:latin typeface="Candara" panose="020E0502030303020204" pitchFamily="34" charset="0"/>
              </a:rPr>
              <a:t>In our </a:t>
            </a:r>
            <a:r>
              <a:rPr lang="en-US" sz="3400" b="1" dirty="0">
                <a:solidFill>
                  <a:srgbClr val="FFFF00"/>
                </a:solidFill>
                <a:latin typeface="Candara" panose="020E0502030303020204" pitchFamily="34" charset="0"/>
              </a:rPr>
              <a:t>ACTIONS</a:t>
            </a:r>
          </a:p>
          <a:p>
            <a:pPr>
              <a:buFont typeface="Wingdings" panose="05000000000000000000" pitchFamily="2" charset="2"/>
              <a:buChar char="§"/>
            </a:pPr>
            <a:r>
              <a:rPr lang="en-US" sz="3400" dirty="0">
                <a:latin typeface="Candara" panose="020E0502030303020204" pitchFamily="34" charset="0"/>
              </a:rPr>
              <a:t>In our </a:t>
            </a:r>
            <a:r>
              <a:rPr lang="en-US" sz="3400" b="1" dirty="0">
                <a:solidFill>
                  <a:srgbClr val="FFFF00"/>
                </a:solidFill>
                <a:latin typeface="Candara" panose="020E0502030303020204" pitchFamily="34" charset="0"/>
              </a:rPr>
              <a:t>PRESENCE</a:t>
            </a:r>
          </a:p>
          <a:p>
            <a:pPr>
              <a:buFont typeface="Wingdings" panose="05000000000000000000" pitchFamily="2" charset="2"/>
              <a:buChar char="§"/>
            </a:pPr>
            <a:r>
              <a:rPr lang="en-US" sz="3400" dirty="0">
                <a:latin typeface="Candara" panose="020E0502030303020204" pitchFamily="34" charset="0"/>
              </a:rPr>
              <a:t>In our </a:t>
            </a:r>
            <a:r>
              <a:rPr lang="en-US" sz="3400" b="1" dirty="0">
                <a:solidFill>
                  <a:srgbClr val="FFFF00"/>
                </a:solidFill>
                <a:latin typeface="Candara" panose="020E0502030303020204" pitchFamily="34" charset="0"/>
              </a:rPr>
              <a:t>ATTIRE</a:t>
            </a:r>
          </a:p>
          <a:p>
            <a:pPr marL="0" indent="0">
              <a:buNone/>
            </a:pPr>
            <a:endParaRPr lang="en-US" sz="4000" dirty="0">
              <a:latin typeface="Candara" panose="020E0502030303020204" pitchFamily="34" charset="0"/>
            </a:endParaRPr>
          </a:p>
          <a:p>
            <a:pPr marL="0" indent="0">
              <a:buNone/>
            </a:pPr>
            <a:endParaRPr lang="en-US" sz="4000" dirty="0">
              <a:solidFill>
                <a:srgbClr val="FFFF00"/>
              </a:solidFill>
              <a:latin typeface="Candara" panose="020E0502030303020204" pitchFamily="34" charset="0"/>
            </a:endParaRPr>
          </a:p>
          <a:p>
            <a:pPr marL="0" indent="0">
              <a:buNone/>
            </a:pPr>
            <a:endParaRPr lang="en-US" sz="4000" b="1" dirty="0">
              <a:solidFill>
                <a:srgbClr val="FFFF00"/>
              </a:solidFill>
              <a:latin typeface="Candara" panose="020E0502030303020204" pitchFamily="34" charset="0"/>
            </a:endParaRPr>
          </a:p>
          <a:p>
            <a:pPr marL="0" indent="0">
              <a:buNone/>
            </a:pPr>
            <a:endParaRPr lang="en-US" sz="3200" dirty="0">
              <a:latin typeface="Candara" panose="020E0502030303020204" pitchFamily="34" charset="0"/>
            </a:endParaRPr>
          </a:p>
          <a:p>
            <a:pPr marL="274320" lvl="1" indent="0">
              <a:buNone/>
            </a:pPr>
            <a:endParaRPr lang="en-US" sz="2800" dirty="0">
              <a:latin typeface="Candara" panose="020E0502030303020204" pitchFamily="34" charset="0"/>
            </a:endParaRPr>
          </a:p>
          <a:p>
            <a:pPr>
              <a:buFont typeface="Wingdings" panose="05000000000000000000" pitchFamily="2" charset="2"/>
              <a:buChar char="§"/>
            </a:pPr>
            <a:endParaRPr lang="en-US" sz="32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a:buFont typeface="Wingdings" panose="05000000000000000000" pitchFamily="2" charset="2"/>
              <a:buChar char="§"/>
            </a:pPr>
            <a:endParaRPr lang="en-US" sz="3600" dirty="0">
              <a:latin typeface="Candara" panose="020E0502030303020204" pitchFamily="34" charset="0"/>
            </a:endParaRPr>
          </a:p>
        </p:txBody>
      </p:sp>
      <p:sp>
        <p:nvSpPr>
          <p:cNvPr id="4" name="Rectangle 3">
            <a:extLst>
              <a:ext uri="{FF2B5EF4-FFF2-40B4-BE49-F238E27FC236}">
                <a16:creationId xmlns:a16="http://schemas.microsoft.com/office/drawing/2014/main" id="{6D785649-9342-4E9A-93EB-C5780BD235D4}"/>
              </a:ext>
            </a:extLst>
          </p:cNvPr>
          <p:cNvSpPr/>
          <p:nvPr/>
        </p:nvSpPr>
        <p:spPr>
          <a:xfrm rot="16200000">
            <a:off x="-1654481" y="2967335"/>
            <a:ext cx="4182555"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CONCLUSION</a:t>
            </a:r>
            <a:endPar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Tree>
    <p:extLst>
      <p:ext uri="{BB962C8B-B14F-4D97-AF65-F5344CB8AC3E}">
        <p14:creationId xmlns:p14="http://schemas.microsoft.com/office/powerpoint/2010/main" val="19761449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56B7-5788-4F8B-B710-B896FCB757A5}"/>
              </a:ext>
            </a:extLst>
          </p:cNvPr>
          <p:cNvSpPr>
            <a:spLocks noGrp="1"/>
          </p:cNvSpPr>
          <p:nvPr>
            <p:ph type="title"/>
          </p:nvPr>
        </p:nvSpPr>
        <p:spPr/>
        <p:txBody>
          <a:bodyPr>
            <a:normAutofit/>
          </a:bodyPr>
          <a:lstStyle/>
          <a:p>
            <a:r>
              <a:rPr lang="en-US" sz="4800" b="1" dirty="0">
                <a:latin typeface="Candara" panose="020E0502030303020204" pitchFamily="34" charset="0"/>
              </a:rPr>
              <a:t>John 4:20-24</a:t>
            </a:r>
          </a:p>
        </p:txBody>
      </p:sp>
      <p:sp>
        <p:nvSpPr>
          <p:cNvPr id="4" name="Rectangle 3">
            <a:extLst>
              <a:ext uri="{FF2B5EF4-FFF2-40B4-BE49-F238E27FC236}">
                <a16:creationId xmlns:a16="http://schemas.microsoft.com/office/drawing/2014/main" id="{EFD5CEE5-E9BD-4584-A253-23855C0A854F}"/>
              </a:ext>
            </a:extLst>
          </p:cNvPr>
          <p:cNvSpPr/>
          <p:nvPr/>
        </p:nvSpPr>
        <p:spPr>
          <a:xfrm>
            <a:off x="1804634" y="5272618"/>
            <a:ext cx="9664877" cy="419100"/>
          </a:xfrm>
          <a:prstGeom prst="rect">
            <a:avLst/>
          </a:prstGeom>
          <a:solidFill>
            <a:srgbClr val="FF00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Rectangle 4">
            <a:extLst>
              <a:ext uri="{FF2B5EF4-FFF2-40B4-BE49-F238E27FC236}">
                <a16:creationId xmlns:a16="http://schemas.microsoft.com/office/drawing/2014/main" id="{0B635B85-558E-4B1C-BE92-C0A554CB388A}"/>
              </a:ext>
            </a:extLst>
          </p:cNvPr>
          <p:cNvSpPr/>
          <p:nvPr/>
        </p:nvSpPr>
        <p:spPr>
          <a:xfrm>
            <a:off x="960790" y="5695950"/>
            <a:ext cx="4333699" cy="419100"/>
          </a:xfrm>
          <a:prstGeom prst="rect">
            <a:avLst/>
          </a:prstGeom>
          <a:solidFill>
            <a:srgbClr val="FF00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173F1EB-FE38-4E27-A6EE-45FA916ADDD6}"/>
              </a:ext>
            </a:extLst>
          </p:cNvPr>
          <p:cNvSpPr>
            <a:spLocks noGrp="1"/>
          </p:cNvSpPr>
          <p:nvPr>
            <p:ph idx="1"/>
          </p:nvPr>
        </p:nvSpPr>
        <p:spPr>
          <a:xfrm>
            <a:off x="914163" y="1803400"/>
            <a:ext cx="10666649" cy="4775199"/>
          </a:xfrm>
        </p:spPr>
        <p:txBody>
          <a:bodyPr>
            <a:normAutofit fontScale="85000" lnSpcReduction="20000"/>
          </a:bodyPr>
          <a:lstStyle/>
          <a:p>
            <a:pPr marL="0" indent="0">
              <a:lnSpc>
                <a:spcPct val="110000"/>
              </a:lnSpc>
              <a:buNone/>
            </a:pPr>
            <a:r>
              <a:rPr lang="en-US" sz="3600" b="1" i="1" dirty="0">
                <a:latin typeface="Candara" panose="020E0502030303020204" pitchFamily="34" charset="0"/>
              </a:rPr>
              <a:t>“</a:t>
            </a:r>
            <a:r>
              <a:rPr lang="en-US" sz="3600" b="1" i="1" dirty="0">
                <a:solidFill>
                  <a:schemeClr val="tx1">
                    <a:lumMod val="75000"/>
                  </a:schemeClr>
                </a:solidFill>
                <a:latin typeface="Candara" panose="020E0502030303020204" pitchFamily="34" charset="0"/>
              </a:rPr>
              <a:t>20</a:t>
            </a:r>
            <a:r>
              <a:rPr lang="en-US" sz="3600" b="1" i="1" dirty="0">
                <a:latin typeface="Candara" panose="020E0502030303020204" pitchFamily="34" charset="0"/>
              </a:rPr>
              <a:t> Our fathers worshipped in this mountain; and ye say, that in Jerusalem is the place where men ought to worship. </a:t>
            </a:r>
            <a:r>
              <a:rPr lang="en-US" sz="3600" b="1" i="1" dirty="0">
                <a:solidFill>
                  <a:schemeClr val="tx1">
                    <a:lumMod val="75000"/>
                  </a:schemeClr>
                </a:solidFill>
                <a:latin typeface="Candara" panose="020E0502030303020204" pitchFamily="34" charset="0"/>
              </a:rPr>
              <a:t>21 </a:t>
            </a:r>
            <a:r>
              <a:rPr lang="en-US" sz="3600" b="1" i="1" dirty="0">
                <a:latin typeface="Candara" panose="020E0502030303020204" pitchFamily="34" charset="0"/>
              </a:rPr>
              <a:t>Jesus saith unto her, Woman, believe me, the hour cometh, when ye shall neither in this mountain, nor yet at Jerusalem, worship the Father. </a:t>
            </a:r>
            <a:r>
              <a:rPr lang="en-US" sz="3600" b="1" i="1" dirty="0">
                <a:solidFill>
                  <a:schemeClr val="tx1">
                    <a:lumMod val="75000"/>
                  </a:schemeClr>
                </a:solidFill>
                <a:latin typeface="Candara" panose="020E0502030303020204" pitchFamily="34" charset="0"/>
              </a:rPr>
              <a:t>22</a:t>
            </a:r>
            <a:r>
              <a:rPr lang="en-US" sz="3600" b="1" i="1" dirty="0">
                <a:latin typeface="Candara" panose="020E0502030303020204" pitchFamily="34" charset="0"/>
              </a:rPr>
              <a:t> Ye worship ye know not what: we know what we worship: for salvation is of the Jews. </a:t>
            </a:r>
            <a:r>
              <a:rPr lang="en-US" sz="3600" b="1" i="1" dirty="0">
                <a:solidFill>
                  <a:schemeClr val="tx1">
                    <a:lumMod val="75000"/>
                  </a:schemeClr>
                </a:solidFill>
                <a:latin typeface="Candara" panose="020E0502030303020204" pitchFamily="34" charset="0"/>
              </a:rPr>
              <a:t>23 </a:t>
            </a:r>
            <a:r>
              <a:rPr lang="en-US" sz="3600" b="1" i="1" dirty="0">
                <a:latin typeface="Candara" panose="020E0502030303020204" pitchFamily="34" charset="0"/>
              </a:rPr>
              <a:t>But the hour cometh, and now is, when the true worshippers shall worship the Father in spirit and in truth: for the Father </a:t>
            </a:r>
            <a:r>
              <a:rPr lang="en-US" sz="3600" b="1" i="1" dirty="0" err="1">
                <a:latin typeface="Candara" panose="020E0502030303020204" pitchFamily="34" charset="0"/>
              </a:rPr>
              <a:t>seeketh</a:t>
            </a:r>
            <a:r>
              <a:rPr lang="en-US" sz="3600" b="1" i="1" dirty="0">
                <a:latin typeface="Candara" panose="020E0502030303020204" pitchFamily="34" charset="0"/>
              </a:rPr>
              <a:t> such to worship him. </a:t>
            </a:r>
            <a:r>
              <a:rPr lang="en-US" sz="3600" b="1" i="1" dirty="0">
                <a:solidFill>
                  <a:schemeClr val="tx1">
                    <a:lumMod val="75000"/>
                  </a:schemeClr>
                </a:solidFill>
                <a:latin typeface="Candara" panose="020E0502030303020204" pitchFamily="34" charset="0"/>
              </a:rPr>
              <a:t>24</a:t>
            </a:r>
            <a:r>
              <a:rPr lang="en-US" sz="3600" b="1" i="1" dirty="0">
                <a:latin typeface="Candara" panose="020E0502030303020204" pitchFamily="34" charset="0"/>
              </a:rPr>
              <a:t> God is a Spirit: and they that worship him must worship him in spirit and in truth”</a:t>
            </a:r>
          </a:p>
        </p:txBody>
      </p:sp>
    </p:spTree>
    <p:extLst>
      <p:ext uri="{BB962C8B-B14F-4D97-AF65-F5344CB8AC3E}">
        <p14:creationId xmlns:p14="http://schemas.microsoft.com/office/powerpoint/2010/main" val="27567306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56B7-5788-4F8B-B710-B896FCB757A5}"/>
              </a:ext>
            </a:extLst>
          </p:cNvPr>
          <p:cNvSpPr>
            <a:spLocks noGrp="1"/>
          </p:cNvSpPr>
          <p:nvPr>
            <p:ph type="title"/>
          </p:nvPr>
        </p:nvSpPr>
        <p:spPr/>
        <p:txBody>
          <a:bodyPr>
            <a:normAutofit/>
          </a:bodyPr>
          <a:lstStyle/>
          <a:p>
            <a:r>
              <a:rPr lang="en-US" sz="4800" b="1" dirty="0">
                <a:latin typeface="Candara" panose="020E0502030303020204" pitchFamily="34" charset="0"/>
              </a:rPr>
              <a:t>Hebrews 12:28-29</a:t>
            </a:r>
          </a:p>
        </p:txBody>
      </p:sp>
      <p:sp>
        <p:nvSpPr>
          <p:cNvPr id="4" name="Rectangle 3">
            <a:extLst>
              <a:ext uri="{FF2B5EF4-FFF2-40B4-BE49-F238E27FC236}">
                <a16:creationId xmlns:a16="http://schemas.microsoft.com/office/drawing/2014/main" id="{3936512C-BE96-4534-9432-E4DF4FF50FCD}"/>
              </a:ext>
            </a:extLst>
          </p:cNvPr>
          <p:cNvSpPr/>
          <p:nvPr/>
        </p:nvSpPr>
        <p:spPr>
          <a:xfrm>
            <a:off x="959556" y="3535333"/>
            <a:ext cx="9223022" cy="530860"/>
          </a:xfrm>
          <a:prstGeom prst="rect">
            <a:avLst/>
          </a:prstGeom>
          <a:solidFill>
            <a:srgbClr val="C000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Rectangle 4">
            <a:extLst>
              <a:ext uri="{FF2B5EF4-FFF2-40B4-BE49-F238E27FC236}">
                <a16:creationId xmlns:a16="http://schemas.microsoft.com/office/drawing/2014/main" id="{7BFBB7BC-1323-4CDF-AD1B-61F269B7CCD1}"/>
              </a:ext>
            </a:extLst>
          </p:cNvPr>
          <p:cNvSpPr/>
          <p:nvPr/>
        </p:nvSpPr>
        <p:spPr>
          <a:xfrm>
            <a:off x="1979612" y="2953673"/>
            <a:ext cx="8915400" cy="530860"/>
          </a:xfrm>
          <a:prstGeom prst="rect">
            <a:avLst/>
          </a:prstGeom>
          <a:solidFill>
            <a:srgbClr val="C000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173F1EB-FE38-4E27-A6EE-45FA916ADDD6}"/>
              </a:ext>
            </a:extLst>
          </p:cNvPr>
          <p:cNvSpPr>
            <a:spLocks noGrp="1"/>
          </p:cNvSpPr>
          <p:nvPr>
            <p:ph idx="1"/>
          </p:nvPr>
        </p:nvSpPr>
        <p:spPr>
          <a:xfrm>
            <a:off x="914163" y="1803401"/>
            <a:ext cx="10666649" cy="2540000"/>
          </a:xfrm>
        </p:spPr>
        <p:txBody>
          <a:bodyPr>
            <a:normAutofit/>
          </a:bodyPr>
          <a:lstStyle/>
          <a:p>
            <a:pPr marL="0" indent="0">
              <a:buNone/>
            </a:pPr>
            <a:r>
              <a:rPr lang="en-US" sz="4000" b="1" i="1" dirty="0">
                <a:latin typeface="Candara" panose="020E0502030303020204" pitchFamily="34" charset="0"/>
              </a:rPr>
              <a:t>“</a:t>
            </a:r>
            <a:r>
              <a:rPr lang="en-US" sz="4000" b="1" i="1" dirty="0">
                <a:solidFill>
                  <a:schemeClr val="tx1">
                    <a:lumMod val="75000"/>
                  </a:schemeClr>
                </a:solidFill>
                <a:latin typeface="Candara" panose="020E0502030303020204" pitchFamily="34" charset="0"/>
              </a:rPr>
              <a:t>28 </a:t>
            </a:r>
            <a:r>
              <a:rPr lang="en-US" sz="4000" b="1" i="1" dirty="0">
                <a:latin typeface="Candara" panose="020E0502030303020204" pitchFamily="34" charset="0"/>
              </a:rPr>
              <a:t>Wherefore we receiving a kingdom which cannot be moved, let us have grace, whereby we may serve God acceptably with reverence and godly fear: </a:t>
            </a:r>
            <a:r>
              <a:rPr lang="en-US" sz="4000" b="1" i="1" dirty="0">
                <a:solidFill>
                  <a:schemeClr val="tx1">
                    <a:lumMod val="75000"/>
                  </a:schemeClr>
                </a:solidFill>
                <a:latin typeface="Candara" panose="020E0502030303020204" pitchFamily="34" charset="0"/>
              </a:rPr>
              <a:t>29 </a:t>
            </a:r>
            <a:r>
              <a:rPr lang="en-US" sz="3600" b="1" i="1" dirty="0">
                <a:latin typeface="Candara" panose="020E0502030303020204" pitchFamily="34" charset="0"/>
              </a:rPr>
              <a:t>For our God is a consuming fire”</a:t>
            </a:r>
          </a:p>
        </p:txBody>
      </p:sp>
      <p:sp>
        <p:nvSpPr>
          <p:cNvPr id="6" name="TextBox 5">
            <a:extLst>
              <a:ext uri="{FF2B5EF4-FFF2-40B4-BE49-F238E27FC236}">
                <a16:creationId xmlns:a16="http://schemas.microsoft.com/office/drawing/2014/main" id="{FC839A58-D024-4001-BE60-A7DCCA700399}"/>
              </a:ext>
            </a:extLst>
          </p:cNvPr>
          <p:cNvSpPr txBox="1"/>
          <p:nvPr/>
        </p:nvSpPr>
        <p:spPr>
          <a:xfrm>
            <a:off x="914163" y="4840970"/>
            <a:ext cx="10360501" cy="830997"/>
          </a:xfrm>
          <a:prstGeom prst="rect">
            <a:avLst/>
          </a:prstGeom>
          <a:solidFill>
            <a:schemeClr val="bg1">
              <a:lumMod val="65000"/>
              <a:lumOff val="35000"/>
            </a:schemeClr>
          </a:solidFill>
          <a:ln>
            <a:noFill/>
          </a:ln>
        </p:spPr>
        <p:txBody>
          <a:bodyPr wrap="square" rtlCol="0" anchor="ctr" anchorCtr="1">
            <a:spAutoFit/>
          </a:bodyPr>
          <a:lstStyle/>
          <a:p>
            <a:pPr algn="ctr"/>
            <a:r>
              <a:rPr lang="en-US" sz="4800" b="1" dirty="0">
                <a:latin typeface="Candara" panose="020E0502030303020204" pitchFamily="34" charset="0"/>
              </a:rPr>
              <a:t>Is Your Worship </a:t>
            </a:r>
            <a:r>
              <a:rPr lang="en-US" sz="4800" b="1" i="1" dirty="0">
                <a:latin typeface="Candara" panose="020E0502030303020204" pitchFamily="34" charset="0"/>
              </a:rPr>
              <a:t>“Approved Unto God”?</a:t>
            </a:r>
          </a:p>
        </p:txBody>
      </p:sp>
    </p:spTree>
    <p:extLst>
      <p:ext uri="{BB962C8B-B14F-4D97-AF65-F5344CB8AC3E}">
        <p14:creationId xmlns:p14="http://schemas.microsoft.com/office/powerpoint/2010/main" val="15010520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2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2000" fill="hold"/>
                                        <p:tgtEl>
                                          <p:spTgt spid="6"/>
                                        </p:tgtEl>
                                        <p:attrNameLst>
                                          <p:attrName>ppt_w</p:attrName>
                                        </p:attrNameLst>
                                      </p:cBhvr>
                                      <p:tavLst>
                                        <p:tav tm="0">
                                          <p:val>
                                            <p:fltVal val="0"/>
                                          </p:val>
                                        </p:tav>
                                        <p:tav tm="100000">
                                          <p:val>
                                            <p:strVal val="#ppt_w"/>
                                          </p:val>
                                        </p:tav>
                                      </p:tavLst>
                                    </p:anim>
                                    <p:anim calcmode="lin" valueType="num">
                                      <p:cBhvr>
                                        <p:cTn id="17" dur="2000" fill="hold"/>
                                        <p:tgtEl>
                                          <p:spTgt spid="6"/>
                                        </p:tgtEl>
                                        <p:attrNameLst>
                                          <p:attrName>ppt_h</p:attrName>
                                        </p:attrNameLst>
                                      </p:cBhvr>
                                      <p:tavLst>
                                        <p:tav tm="0">
                                          <p:val>
                                            <p:fltVal val="0"/>
                                          </p:val>
                                        </p:tav>
                                        <p:tav tm="100000">
                                          <p:val>
                                            <p:strVal val="#ppt_h"/>
                                          </p:val>
                                        </p:tav>
                                      </p:tavLst>
                                    </p:anim>
                                    <p:animEffect transition="in" filter="fade">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87F7D-E0E6-492F-A64D-1191B5F5E429}"/>
              </a:ext>
            </a:extLst>
          </p:cNvPr>
          <p:cNvSpPr>
            <a:spLocks noGrp="1"/>
          </p:cNvSpPr>
          <p:nvPr>
            <p:ph idx="1"/>
          </p:nvPr>
        </p:nvSpPr>
        <p:spPr>
          <a:xfrm>
            <a:off x="902645" y="1600201"/>
            <a:ext cx="9982200" cy="5135563"/>
          </a:xfrm>
        </p:spPr>
        <p:txBody>
          <a:bodyPr>
            <a:normAutofit/>
          </a:bodyPr>
          <a:lstStyle/>
          <a:p>
            <a:pPr marL="0" indent="0">
              <a:spcBef>
                <a:spcPts val="254"/>
              </a:spcBef>
              <a:buNone/>
              <a:defRPr/>
            </a:pPr>
            <a:r>
              <a:rPr lang="en-US" altLang="en-US" sz="3600" b="1" dirty="0">
                <a:effectLst/>
                <a:latin typeface="Candara" panose="020E0502030303020204" pitchFamily="34" charset="0"/>
                <a:cs typeface="Arial" panose="020B0604020202020204" pitchFamily="34" charset="0"/>
              </a:rPr>
              <a:t>Alien Sinners Must…</a:t>
            </a:r>
          </a:p>
          <a:p>
            <a:pPr lvl="1">
              <a:spcBef>
                <a:spcPts val="254"/>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Hear the gospel – Romans 10:17</a:t>
            </a:r>
          </a:p>
          <a:p>
            <a:pPr lvl="1">
              <a:spcBef>
                <a:spcPts val="254"/>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Believe the gospel – Romans 10:10</a:t>
            </a:r>
          </a:p>
          <a:p>
            <a:pPr lvl="1">
              <a:spcBef>
                <a:spcPts val="254"/>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Repent of their sins – Acts 17:30</a:t>
            </a:r>
          </a:p>
          <a:p>
            <a:pPr lvl="1">
              <a:spcBef>
                <a:spcPts val="254"/>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Confess Christ before men – Matthew 10:32</a:t>
            </a:r>
          </a:p>
          <a:p>
            <a:pPr lvl="1">
              <a:spcBef>
                <a:spcPts val="254"/>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Be baptized in water for the remission of sins –  Acts 2:38</a:t>
            </a:r>
          </a:p>
          <a:p>
            <a:pPr marL="0" indent="0">
              <a:spcBef>
                <a:spcPts val="254"/>
              </a:spcBef>
              <a:buNone/>
              <a:defRPr/>
            </a:pPr>
            <a:r>
              <a:rPr lang="en-US" altLang="en-US" sz="3600" b="1" dirty="0">
                <a:effectLst/>
                <a:latin typeface="Candara" panose="020E0502030303020204" pitchFamily="34" charset="0"/>
                <a:cs typeface="Arial" panose="020B0604020202020204" pitchFamily="34" charset="0"/>
              </a:rPr>
              <a:t>An Erring Child of God Must</a:t>
            </a:r>
            <a:r>
              <a:rPr lang="en-US" altLang="en-US" sz="3600" b="1" dirty="0">
                <a:latin typeface="Candara" panose="020E0502030303020204" pitchFamily="34" charset="0"/>
                <a:cs typeface="Arial" panose="020B0604020202020204" pitchFamily="34" charset="0"/>
              </a:rPr>
              <a:t>…</a:t>
            </a:r>
          </a:p>
          <a:p>
            <a:pPr lvl="1">
              <a:spcBef>
                <a:spcPts val="254"/>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Repent and pray –  Acts 8:22</a:t>
            </a:r>
          </a:p>
          <a:p>
            <a:pPr marL="0" indent="0">
              <a:spcBef>
                <a:spcPts val="254"/>
              </a:spcBef>
              <a:buNone/>
              <a:defRPr/>
            </a:pPr>
            <a:r>
              <a:rPr lang="en-US" altLang="en-US" sz="3600" b="1" dirty="0">
                <a:effectLst/>
                <a:latin typeface="Candara" panose="020E0502030303020204" pitchFamily="34" charset="0"/>
                <a:cs typeface="Arial" panose="020B0604020202020204" pitchFamily="34" charset="0"/>
              </a:rPr>
              <a:t>Children of God Must… </a:t>
            </a:r>
          </a:p>
          <a:p>
            <a:pPr lvl="1">
              <a:spcBef>
                <a:spcPts val="254"/>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Live</a:t>
            </a:r>
            <a:r>
              <a:rPr lang="en-US" altLang="en-US" sz="2800" b="1" dirty="0">
                <a:latin typeface="Candara" panose="020E0502030303020204" pitchFamily="34" charset="0"/>
                <a:cs typeface="Arial" panose="020B0604020202020204" pitchFamily="34" charset="0"/>
              </a:rPr>
              <a:t> </a:t>
            </a:r>
            <a:r>
              <a:rPr lang="en-US" altLang="en-US" sz="2800" b="1" i="1" dirty="0">
                <a:latin typeface="Candara" panose="020E0502030303020204" pitchFamily="34" charset="0"/>
                <a:cs typeface="Arial" panose="020B0604020202020204" pitchFamily="34" charset="0"/>
              </a:rPr>
              <a:t>“faithful </a:t>
            </a:r>
            <a:r>
              <a:rPr lang="en-US" altLang="en-US" sz="2800" b="1" i="1" u="sng" dirty="0">
                <a:solidFill>
                  <a:srgbClr val="FFFF00"/>
                </a:solidFill>
                <a:latin typeface="Candara" panose="020E0502030303020204" pitchFamily="34" charset="0"/>
                <a:cs typeface="Arial" panose="020B0604020202020204" pitchFamily="34" charset="0"/>
              </a:rPr>
              <a:t>unto</a:t>
            </a:r>
            <a:r>
              <a:rPr lang="en-US" altLang="en-US" sz="2800" b="1" i="1" dirty="0">
                <a:latin typeface="Candara" panose="020E0502030303020204" pitchFamily="34" charset="0"/>
                <a:cs typeface="Arial" panose="020B0604020202020204" pitchFamily="34" charset="0"/>
              </a:rPr>
              <a:t> death” </a:t>
            </a:r>
            <a:r>
              <a:rPr lang="en-US" altLang="en-US" sz="2800" dirty="0">
                <a:latin typeface="Candara" panose="020E0502030303020204" pitchFamily="34" charset="0"/>
                <a:cs typeface="Arial" panose="020B0604020202020204" pitchFamily="34" charset="0"/>
              </a:rPr>
              <a:t>-</a:t>
            </a:r>
            <a:r>
              <a:rPr lang="en-US" altLang="en-US" sz="2800" b="1" i="1" dirty="0">
                <a:latin typeface="Candara" panose="020E0502030303020204" pitchFamily="34" charset="0"/>
                <a:cs typeface="Arial" panose="020B0604020202020204" pitchFamily="34" charset="0"/>
              </a:rPr>
              <a:t> </a:t>
            </a:r>
            <a:r>
              <a:rPr lang="en-US" altLang="en-US" sz="2800" dirty="0">
                <a:latin typeface="Candara" panose="020E0502030303020204" pitchFamily="34" charset="0"/>
                <a:cs typeface="Arial" panose="020B0604020202020204" pitchFamily="34" charset="0"/>
              </a:rPr>
              <a:t>Revelation 2:10</a:t>
            </a:r>
          </a:p>
        </p:txBody>
      </p:sp>
      <p:sp>
        <p:nvSpPr>
          <p:cNvPr id="22531" name="Title 1">
            <a:extLst>
              <a:ext uri="{FF2B5EF4-FFF2-40B4-BE49-F238E27FC236}">
                <a16:creationId xmlns:a16="http://schemas.microsoft.com/office/drawing/2014/main" id="{826FEFE5-C25E-4C6C-9859-920F1A197CFE}"/>
              </a:ext>
            </a:extLst>
          </p:cNvPr>
          <p:cNvSpPr>
            <a:spLocks noGrp="1" noChangeArrowheads="1"/>
          </p:cNvSpPr>
          <p:nvPr>
            <p:ph type="title"/>
          </p:nvPr>
        </p:nvSpPr>
        <p:spPr>
          <a:xfrm>
            <a:off x="608012" y="274638"/>
            <a:ext cx="9905999" cy="1325563"/>
          </a:xfrm>
        </p:spPr>
        <p:txBody>
          <a:bodyPr>
            <a:normAutofit/>
          </a:bodyPr>
          <a:lstStyle/>
          <a:p>
            <a:pPr eaLnBrk="1" hangingPunct="1">
              <a:defRPr/>
            </a:pPr>
            <a:r>
              <a:rPr lang="en-US" altLang="en-US" sz="5400" b="1" dirty="0">
                <a:latin typeface="Candara" panose="020E0502030303020204" pitchFamily="34" charset="0"/>
                <a:cs typeface="Arial" panose="020B0604020202020204" pitchFamily="34" charset="0"/>
              </a:rPr>
              <a:t>The Bible Plan Of Salvation</a:t>
            </a:r>
            <a:br>
              <a:rPr lang="en-US" altLang="en-US" sz="5025" b="1" dirty="0">
                <a:latin typeface="Candara" panose="020E0502030303020204" pitchFamily="34" charset="0"/>
              </a:rPr>
            </a:br>
            <a:endParaRPr lang="en-US" altLang="en-US" sz="2025" b="1" dirty="0">
              <a:latin typeface="Candara" panose="020E0502030303020204" pitchFamily="34" charset="0"/>
              <a:cs typeface="Arial" panose="020B0604020202020204" pitchFamily="34" charset="0"/>
            </a:endParaRPr>
          </a:p>
        </p:txBody>
      </p:sp>
      <p:sp>
        <p:nvSpPr>
          <p:cNvPr id="92164" name="Slide Number Placeholder 5">
            <a:extLst>
              <a:ext uri="{FF2B5EF4-FFF2-40B4-BE49-F238E27FC236}">
                <a16:creationId xmlns:a16="http://schemas.microsoft.com/office/drawing/2014/main" id="{7634CE82-4C82-4487-8A6C-B0D26FE52F83}"/>
              </a:ext>
            </a:extLst>
          </p:cNvPr>
          <p:cNvSpPr>
            <a:spLocks noGrp="1"/>
          </p:cNvSpPr>
          <p:nvPr>
            <p:ph type="sldNum" sz="quarter" idx="12"/>
          </p:nvPr>
        </p:nvSpPr>
        <p:spPr/>
        <p:txBody>
          <a:bodyPr/>
          <a:lstStyle>
            <a:lvl1pPr>
              <a:spcBef>
                <a:spcPct val="20000"/>
              </a:spcBef>
              <a:buClr>
                <a:schemeClr val="accent2"/>
              </a:buClr>
              <a:buChar char="•"/>
              <a:defRPr kumimoji="1" sz="1801">
                <a:solidFill>
                  <a:schemeClr val="tx1"/>
                </a:solidFill>
                <a:latin typeface="Times New Roman" panose="02020603050405020304" pitchFamily="18" charset="0"/>
                <a:cs typeface="Arial" panose="020B0604020202020204" pitchFamily="34" charset="0"/>
              </a:defRPr>
            </a:lvl1pPr>
            <a:lvl2pPr marL="418021" indent="-160778">
              <a:spcBef>
                <a:spcPct val="20000"/>
              </a:spcBef>
              <a:buChar char="–"/>
              <a:defRPr kumimoji="1" sz="1576">
                <a:solidFill>
                  <a:schemeClr val="tx1"/>
                </a:solidFill>
                <a:latin typeface="Times New Roman" panose="02020603050405020304" pitchFamily="18" charset="0"/>
                <a:cs typeface="Arial" panose="020B0604020202020204" pitchFamily="34" charset="0"/>
              </a:defRPr>
            </a:lvl2pPr>
            <a:lvl3pPr marL="643109" indent="-128622">
              <a:spcBef>
                <a:spcPct val="20000"/>
              </a:spcBef>
              <a:buChar char="•"/>
              <a:defRPr kumimoji="1" sz="1350">
                <a:solidFill>
                  <a:schemeClr val="tx1"/>
                </a:solidFill>
                <a:latin typeface="Times New Roman" panose="02020603050405020304" pitchFamily="18" charset="0"/>
                <a:cs typeface="Arial" panose="020B0604020202020204" pitchFamily="34" charset="0"/>
              </a:defRPr>
            </a:lvl3pPr>
            <a:lvl4pPr marL="900353" indent="-128622">
              <a:spcBef>
                <a:spcPct val="20000"/>
              </a:spcBef>
              <a:buChar char="–"/>
              <a:defRPr kumimoji="1" sz="1125">
                <a:solidFill>
                  <a:schemeClr val="tx1"/>
                </a:solidFill>
                <a:latin typeface="Times New Roman" panose="02020603050405020304" pitchFamily="18" charset="0"/>
                <a:cs typeface="Arial" panose="020B0604020202020204" pitchFamily="34" charset="0"/>
              </a:defRPr>
            </a:lvl4pPr>
            <a:lvl5pPr marL="1157596" indent="-128622">
              <a:spcBef>
                <a:spcPct val="20000"/>
              </a:spcBef>
              <a:buChar char="•"/>
              <a:defRPr kumimoji="1" sz="1125">
                <a:solidFill>
                  <a:schemeClr val="tx1"/>
                </a:solidFill>
                <a:latin typeface="Times New Roman" panose="02020603050405020304" pitchFamily="18" charset="0"/>
                <a:cs typeface="Arial" panose="020B0604020202020204" pitchFamily="34" charset="0"/>
              </a:defRPr>
            </a:lvl5pPr>
            <a:lvl6pPr marL="1414840" indent="-128622" eaLnBrk="0" fontAlgn="base" hangingPunct="0">
              <a:spcBef>
                <a:spcPct val="20000"/>
              </a:spcBef>
              <a:spcAft>
                <a:spcPct val="0"/>
              </a:spcAft>
              <a:buChar char="•"/>
              <a:defRPr kumimoji="1" sz="1125">
                <a:solidFill>
                  <a:schemeClr val="tx1"/>
                </a:solidFill>
                <a:latin typeface="Times New Roman" panose="02020603050405020304" pitchFamily="18" charset="0"/>
                <a:cs typeface="Arial" panose="020B0604020202020204" pitchFamily="34" charset="0"/>
              </a:defRPr>
            </a:lvl6pPr>
            <a:lvl7pPr marL="1672083" indent="-128622" eaLnBrk="0" fontAlgn="base" hangingPunct="0">
              <a:spcBef>
                <a:spcPct val="20000"/>
              </a:spcBef>
              <a:spcAft>
                <a:spcPct val="0"/>
              </a:spcAft>
              <a:buChar char="•"/>
              <a:defRPr kumimoji="1" sz="1125">
                <a:solidFill>
                  <a:schemeClr val="tx1"/>
                </a:solidFill>
                <a:latin typeface="Times New Roman" panose="02020603050405020304" pitchFamily="18" charset="0"/>
                <a:cs typeface="Arial" panose="020B0604020202020204" pitchFamily="34" charset="0"/>
              </a:defRPr>
            </a:lvl7pPr>
            <a:lvl8pPr marL="1929327" indent="-128622" eaLnBrk="0" fontAlgn="base" hangingPunct="0">
              <a:spcBef>
                <a:spcPct val="20000"/>
              </a:spcBef>
              <a:spcAft>
                <a:spcPct val="0"/>
              </a:spcAft>
              <a:buChar char="•"/>
              <a:defRPr kumimoji="1" sz="1125">
                <a:solidFill>
                  <a:schemeClr val="tx1"/>
                </a:solidFill>
                <a:latin typeface="Times New Roman" panose="02020603050405020304" pitchFamily="18" charset="0"/>
                <a:cs typeface="Arial" panose="020B0604020202020204" pitchFamily="34" charset="0"/>
              </a:defRPr>
            </a:lvl8pPr>
            <a:lvl9pPr marL="2186570" indent="-128622" eaLnBrk="0" fontAlgn="base" hangingPunct="0">
              <a:spcBef>
                <a:spcPct val="20000"/>
              </a:spcBef>
              <a:spcAft>
                <a:spcPct val="0"/>
              </a:spcAft>
              <a:buChar char="•"/>
              <a:defRPr kumimoji="1" sz="1125">
                <a:solidFill>
                  <a:schemeClr val="tx1"/>
                </a:solidFill>
                <a:latin typeface="Times New Roman" panose="02020603050405020304" pitchFamily="18" charset="0"/>
                <a:cs typeface="Arial" panose="020B0604020202020204" pitchFamily="34" charset="0"/>
              </a:defRPr>
            </a:lvl9pPr>
          </a:lstStyle>
          <a:p>
            <a:pPr>
              <a:spcBef>
                <a:spcPct val="50000"/>
              </a:spcBef>
              <a:buClrTx/>
              <a:buFontTx/>
              <a:buNone/>
              <a:defRPr/>
            </a:pPr>
            <a:fld id="{D014EB87-7928-4D74-8DF0-DB0D0FA0BA13}" type="slidenum">
              <a:rPr kumimoji="0" lang="en-US" altLang="en-US" sz="788"/>
              <a:pPr>
                <a:spcBef>
                  <a:spcPct val="50000"/>
                </a:spcBef>
                <a:buClrTx/>
                <a:buFontTx/>
                <a:buNone/>
                <a:defRPr/>
              </a:pPr>
              <a:t>21</a:t>
            </a:fld>
            <a:endParaRPr kumimoji="0" lang="en-US" altLang="en-US" sz="788"/>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750"/>
                                        <p:tgtEl>
                                          <p:spTgt spid="3">
                                            <p:txEl>
                                              <p:pRg st="1" end="1"/>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750"/>
                                        <p:tgtEl>
                                          <p:spTgt spid="3">
                                            <p:txEl>
                                              <p:pRg st="2" end="2"/>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750"/>
                                        <p:tgtEl>
                                          <p:spTgt spid="3">
                                            <p:txEl>
                                              <p:pRg st="3" end="3"/>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750"/>
                                        <p:tgtEl>
                                          <p:spTgt spid="3">
                                            <p:txEl>
                                              <p:pRg st="4" end="4"/>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75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750"/>
                                        <p:tgtEl>
                                          <p:spTgt spid="3">
                                            <p:txEl>
                                              <p:pRg st="6" end="6"/>
                                            </p:txEl>
                                          </p:spTgt>
                                        </p:tgtEl>
                                      </p:cBhvr>
                                    </p:animEffect>
                                  </p:childTnLst>
                                </p:cTn>
                              </p:par>
                            </p:childTnLst>
                          </p:cTn>
                        </p:par>
                        <p:par>
                          <p:cTn id="33" fill="hold">
                            <p:stCondLst>
                              <p:cond delay="750"/>
                            </p:stCondLst>
                            <p:childTnLst>
                              <p:par>
                                <p:cTn id="34" presetID="10" presetClass="entr" presetSubtype="0" fill="hold" grpId="0"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750"/>
                                        <p:tgtEl>
                                          <p:spTgt spid="3">
                                            <p:txEl>
                                              <p:pRg st="7" end="7"/>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750"/>
                                        <p:tgtEl>
                                          <p:spTgt spid="3">
                                            <p:txEl>
                                              <p:pRg st="8" end="8"/>
                                            </p:txEl>
                                          </p:spTgt>
                                        </p:tgtEl>
                                      </p:cBhvr>
                                    </p:animEffect>
                                  </p:childTnLst>
                                </p:cTn>
                              </p:par>
                            </p:childTnLst>
                          </p:cTn>
                        </p:par>
                        <p:par>
                          <p:cTn id="42" fill="hold">
                            <p:stCondLst>
                              <p:cond delay="750"/>
                            </p:stCondLst>
                            <p:childTnLst>
                              <p:par>
                                <p:cTn id="43" presetID="10" presetClass="entr" presetSubtype="0" fill="hold" grpId="0"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7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78E1A-7708-457D-B012-BAA9009FD7B9}"/>
              </a:ext>
            </a:extLst>
          </p:cNvPr>
          <p:cNvSpPr>
            <a:spLocks noGrp="1"/>
          </p:cNvSpPr>
          <p:nvPr>
            <p:ph type="title"/>
          </p:nvPr>
        </p:nvSpPr>
        <p:spPr/>
        <p:txBody>
          <a:bodyPr>
            <a:norm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9ADE2BCE-44CF-4736-97D0-DF2D07B9D91E}"/>
              </a:ext>
            </a:extLst>
          </p:cNvPr>
          <p:cNvSpPr>
            <a:spLocks noGrp="1"/>
          </p:cNvSpPr>
          <p:nvPr>
            <p:ph idx="1"/>
          </p:nvPr>
        </p:nvSpPr>
        <p:spPr>
          <a:xfrm>
            <a:off x="914163" y="1803401"/>
            <a:ext cx="10895249" cy="4470400"/>
          </a:xfrm>
        </p:spPr>
        <p:txBody>
          <a:bodyPr>
            <a:normAutofit fontScale="92500" lnSpcReduction="10000"/>
          </a:bodyPr>
          <a:lstStyle/>
          <a:p>
            <a:pPr marL="0" indent="0">
              <a:buNone/>
            </a:pPr>
            <a:r>
              <a:rPr lang="en-US" sz="3600" b="1" dirty="0">
                <a:latin typeface="Candara" panose="020E0502030303020204" pitchFamily="34" charset="0"/>
              </a:rPr>
              <a:t>Man is a worshipful being and will worship anything</a:t>
            </a:r>
          </a:p>
          <a:p>
            <a:pPr>
              <a:buFont typeface="Wingdings" panose="05000000000000000000" pitchFamily="2" charset="2"/>
              <a:buChar char="§"/>
            </a:pPr>
            <a:r>
              <a:rPr lang="en-US" sz="3200" dirty="0">
                <a:latin typeface="Candara" panose="020E0502030303020204" pitchFamily="34" charset="0"/>
              </a:rPr>
              <a:t>Worship of various idols is common - Acts 17:16-23</a:t>
            </a:r>
          </a:p>
          <a:p>
            <a:pPr marL="0" indent="0">
              <a:buNone/>
            </a:pPr>
            <a:r>
              <a:rPr lang="en-US" sz="3600" b="1" dirty="0">
                <a:latin typeface="Candara" panose="020E0502030303020204" pitchFamily="34" charset="0"/>
              </a:rPr>
              <a:t>God commanded the Israelites to </a:t>
            </a:r>
            <a:r>
              <a:rPr lang="en-US" sz="3600" b="1" u="sng" dirty="0">
                <a:latin typeface="Candara" panose="020E0502030303020204" pitchFamily="34" charset="0"/>
              </a:rPr>
              <a:t>NOT</a:t>
            </a:r>
            <a:r>
              <a:rPr lang="en-US" sz="3600" b="1" dirty="0">
                <a:latin typeface="Candara" panose="020E0502030303020204" pitchFamily="34" charset="0"/>
              </a:rPr>
              <a:t> worship idols</a:t>
            </a:r>
          </a:p>
          <a:p>
            <a:pPr>
              <a:buFont typeface="Wingdings" panose="05000000000000000000" pitchFamily="2" charset="2"/>
              <a:buChar char="§"/>
            </a:pPr>
            <a:r>
              <a:rPr lang="en-US" sz="3200" dirty="0">
                <a:latin typeface="Candara" panose="020E0502030303020204" pitchFamily="34" charset="0"/>
              </a:rPr>
              <a:t>Exodus 20:1-6; Deuteronomy 11:16; ; Psalms 97:7</a:t>
            </a:r>
          </a:p>
          <a:p>
            <a:pPr marL="0" indent="0">
              <a:buNone/>
            </a:pPr>
            <a:r>
              <a:rPr lang="en-US" sz="3600" b="1" dirty="0">
                <a:latin typeface="Candara" panose="020E0502030303020204" pitchFamily="34" charset="0"/>
              </a:rPr>
              <a:t>God </a:t>
            </a:r>
            <a:r>
              <a:rPr lang="en-US" sz="3600" b="1" i="1" dirty="0">
                <a:latin typeface="Candara" panose="020E0502030303020204" pitchFamily="34" charset="0"/>
              </a:rPr>
              <a:t>demands &amp; commands</a:t>
            </a:r>
            <a:r>
              <a:rPr lang="en-US" sz="3600" b="1" dirty="0">
                <a:latin typeface="Candara" panose="020E0502030303020204" pitchFamily="34" charset="0"/>
              </a:rPr>
              <a:t> man </a:t>
            </a:r>
            <a:r>
              <a:rPr lang="en-US" sz="3600" b="1" u="sng" dirty="0">
                <a:latin typeface="Candara" panose="020E0502030303020204" pitchFamily="34" charset="0"/>
              </a:rPr>
              <a:t>HOW</a:t>
            </a:r>
            <a:r>
              <a:rPr lang="en-US" sz="3600" b="1" dirty="0">
                <a:latin typeface="Candara" panose="020E0502030303020204" pitchFamily="34" charset="0"/>
              </a:rPr>
              <a:t> to worship Him</a:t>
            </a:r>
          </a:p>
          <a:p>
            <a:pPr>
              <a:buFont typeface="Wingdings" panose="05000000000000000000" pitchFamily="2" charset="2"/>
              <a:buChar char="§"/>
            </a:pPr>
            <a:r>
              <a:rPr lang="en-US" sz="3200" b="1" dirty="0">
                <a:latin typeface="Candara" panose="020E0502030303020204" pitchFamily="34" charset="0"/>
              </a:rPr>
              <a:t>“</a:t>
            </a:r>
            <a:r>
              <a:rPr lang="en-US" sz="3200" b="1" i="1" dirty="0">
                <a:latin typeface="Candara" panose="020E0502030303020204" pitchFamily="34" charset="0"/>
              </a:rPr>
              <a:t>God is a Spirit: and they that worship him must worship him in spirit and in truth” </a:t>
            </a:r>
            <a:r>
              <a:rPr lang="en-US" sz="3200" dirty="0">
                <a:latin typeface="Candara" panose="020E0502030303020204" pitchFamily="34" charset="0"/>
              </a:rPr>
              <a:t>- John 4:24</a:t>
            </a:r>
          </a:p>
          <a:p>
            <a:pPr>
              <a:buFont typeface="Wingdings" panose="05000000000000000000" pitchFamily="2" charset="2"/>
              <a:buChar char="§"/>
            </a:pPr>
            <a:r>
              <a:rPr lang="en-US" sz="3200" dirty="0">
                <a:latin typeface="Candara" panose="020E0502030303020204" pitchFamily="34" charset="0"/>
              </a:rPr>
              <a:t>How to worship to God is </a:t>
            </a:r>
            <a:r>
              <a:rPr lang="en-US" sz="3200" b="1" dirty="0">
                <a:latin typeface="Candara" panose="020E0502030303020204" pitchFamily="34" charset="0"/>
              </a:rPr>
              <a:t>NOT</a:t>
            </a:r>
            <a:r>
              <a:rPr lang="en-US" sz="3200" dirty="0">
                <a:latin typeface="Candara" panose="020E0502030303020204" pitchFamily="34" charset="0"/>
              </a:rPr>
              <a:t> left up to man’s device</a:t>
            </a:r>
          </a:p>
          <a:p>
            <a:pPr>
              <a:buFont typeface="Wingdings" panose="05000000000000000000" pitchFamily="2" charset="2"/>
              <a:buChar char="§"/>
            </a:pPr>
            <a:endParaRPr lang="en-US" sz="3600" b="1" dirty="0">
              <a:latin typeface="Candara" panose="020E0502030303020204" pitchFamily="34" charset="0"/>
            </a:endParaRPr>
          </a:p>
          <a:p>
            <a:pPr marL="0" indent="0">
              <a:buNone/>
            </a:pPr>
            <a:endParaRPr lang="en-US" sz="3600" b="1" dirty="0">
              <a:latin typeface="Candara" panose="020E0502030303020204" pitchFamily="34" charset="0"/>
            </a:endParaRPr>
          </a:p>
          <a:p>
            <a:pPr marL="0" indent="0">
              <a:buNone/>
            </a:pPr>
            <a:endParaRPr lang="en-US" sz="3200" dirty="0">
              <a:latin typeface="Candara" panose="020E0502030303020204" pitchFamily="34" charset="0"/>
            </a:endParaRPr>
          </a:p>
        </p:txBody>
      </p:sp>
    </p:spTree>
    <p:extLst>
      <p:ext uri="{BB962C8B-B14F-4D97-AF65-F5344CB8AC3E}">
        <p14:creationId xmlns:p14="http://schemas.microsoft.com/office/powerpoint/2010/main" val="39066538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i="1" dirty="0">
                <a:latin typeface="Candara" panose="020E0502030303020204" pitchFamily="34" charset="0"/>
              </a:rPr>
              <a:t>“Worship” </a:t>
            </a:r>
            <a:r>
              <a:rPr lang="en-US" sz="4800" b="1" dirty="0">
                <a:latin typeface="Candara" panose="020E0502030303020204" pitchFamily="34" charset="0"/>
              </a:rPr>
              <a:t>defined</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3" y="1803401"/>
            <a:ext cx="10666649" cy="4470400"/>
          </a:xfrm>
        </p:spPr>
        <p:txBody>
          <a:bodyPr>
            <a:normAutofit/>
          </a:bodyPr>
          <a:lstStyle/>
          <a:p>
            <a:pPr marL="0" indent="0">
              <a:buNone/>
            </a:pPr>
            <a:r>
              <a:rPr lang="en-US" sz="3600" b="1" i="1" dirty="0">
                <a:latin typeface="Candara" panose="020E0502030303020204" pitchFamily="34" charset="0"/>
              </a:rPr>
              <a:t>“worship” </a:t>
            </a:r>
            <a:r>
              <a:rPr lang="en-US" sz="3600" dirty="0">
                <a:latin typeface="Candara" panose="020E0502030303020204" pitchFamily="34" charset="0"/>
              </a:rPr>
              <a:t>-</a:t>
            </a:r>
            <a:r>
              <a:rPr lang="en-US" sz="3600" b="1" i="1" dirty="0">
                <a:latin typeface="Candara" panose="020E0502030303020204" pitchFamily="34" charset="0"/>
              </a:rPr>
              <a:t> </a:t>
            </a:r>
            <a:r>
              <a:rPr lang="en-US" sz="3200" i="1" dirty="0" err="1">
                <a:latin typeface="Candara" panose="020E0502030303020204" pitchFamily="34" charset="0"/>
              </a:rPr>
              <a:t>Proskuneo</a:t>
            </a:r>
            <a:r>
              <a:rPr lang="en-US" sz="3200" dirty="0">
                <a:latin typeface="Candara" panose="020E0502030303020204" pitchFamily="34" charset="0"/>
              </a:rPr>
              <a:t> [pros-</a:t>
            </a:r>
            <a:r>
              <a:rPr lang="en-US" sz="3200" dirty="0" err="1">
                <a:latin typeface="Candara" panose="020E0502030303020204" pitchFamily="34" charset="0"/>
              </a:rPr>
              <a:t>koo</a:t>
            </a:r>
            <a:r>
              <a:rPr lang="en-US" sz="3200" dirty="0">
                <a:latin typeface="Candara" panose="020E0502030303020204" pitchFamily="34" charset="0"/>
              </a:rPr>
              <a:t>-</a:t>
            </a:r>
            <a:r>
              <a:rPr lang="en-US" sz="3200" dirty="0" err="1">
                <a:latin typeface="Candara" panose="020E0502030303020204" pitchFamily="34" charset="0"/>
              </a:rPr>
              <a:t>neh</a:t>
            </a:r>
            <a:r>
              <a:rPr lang="en-US" sz="3200" dirty="0">
                <a:latin typeface="Candara" panose="020E0502030303020204" pitchFamily="34" charset="0"/>
              </a:rPr>
              <a:t>’-o] </a:t>
            </a:r>
          </a:p>
          <a:p>
            <a:pPr lvl="1">
              <a:buFont typeface="Wingdings" panose="05000000000000000000" pitchFamily="2" charset="2"/>
              <a:buChar char="§"/>
            </a:pPr>
            <a:r>
              <a:rPr lang="en-US" sz="3200" dirty="0">
                <a:latin typeface="Candara" panose="020E0502030303020204" pitchFamily="34" charset="0"/>
              </a:rPr>
              <a:t>(…to kiss, like a dog licking his master's hand); to fawn or crouch to, i.e. (literally or figuratively) prostrate oneself in homage (do reverence to, adore):--worship </a:t>
            </a:r>
            <a:r>
              <a:rPr lang="en-US" sz="3200" b="1" i="1" dirty="0">
                <a:latin typeface="Candara" panose="020E0502030303020204" pitchFamily="34" charset="0"/>
              </a:rPr>
              <a:t>- Strong</a:t>
            </a:r>
          </a:p>
          <a:p>
            <a:pPr lvl="1">
              <a:lnSpc>
                <a:spcPct val="100000"/>
              </a:lnSpc>
              <a:buFont typeface="Wingdings" panose="05000000000000000000" pitchFamily="2" charset="2"/>
              <a:buChar char="§"/>
            </a:pPr>
            <a:r>
              <a:rPr lang="en-US" sz="3200" dirty="0">
                <a:latin typeface="Candara" panose="020E0502030303020204" pitchFamily="34" charset="0"/>
              </a:rPr>
              <a:t>“to make obeisance, do reverence to” (from pros, “towards,” and </a:t>
            </a:r>
            <a:r>
              <a:rPr lang="en-US" sz="3200" dirty="0" err="1">
                <a:latin typeface="Candara" panose="020E0502030303020204" pitchFamily="34" charset="0"/>
              </a:rPr>
              <a:t>kuneo</a:t>
            </a:r>
            <a:r>
              <a:rPr lang="en-US" sz="3200" dirty="0">
                <a:latin typeface="Candara" panose="020E0502030303020204" pitchFamily="34" charset="0"/>
              </a:rPr>
              <a:t>, “to kiss”), is the most frequent word rendered “to worship.” It is used of an act of homage or reverence (a) to God…John 4:21-24… </a:t>
            </a:r>
            <a:r>
              <a:rPr lang="en-US" sz="3200" b="1" i="1" dirty="0">
                <a:latin typeface="Candara" panose="020E0502030303020204" pitchFamily="34" charset="0"/>
              </a:rPr>
              <a:t>- Vine</a:t>
            </a:r>
          </a:p>
        </p:txBody>
      </p:sp>
    </p:spTree>
    <p:extLst>
      <p:ext uri="{BB962C8B-B14F-4D97-AF65-F5344CB8AC3E}">
        <p14:creationId xmlns:p14="http://schemas.microsoft.com/office/powerpoint/2010/main" val="38494127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True Worship to God Must Be…</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2" y="1803401"/>
            <a:ext cx="10971451" cy="4470400"/>
          </a:xfrm>
        </p:spPr>
        <p:txBody>
          <a:bodyPr>
            <a:normAutofit/>
          </a:bodyPr>
          <a:lstStyle/>
          <a:p>
            <a:pPr marL="0" indent="0">
              <a:buNone/>
            </a:pPr>
            <a:r>
              <a:rPr lang="en-US" sz="4000" b="1" dirty="0">
                <a:solidFill>
                  <a:srgbClr val="FFFF00"/>
                </a:solidFill>
                <a:latin typeface="Candara" panose="020E0502030303020204" pitchFamily="34" charset="0"/>
              </a:rPr>
              <a:t>In Spirit…</a:t>
            </a:r>
          </a:p>
          <a:p>
            <a:pPr>
              <a:buFont typeface="Wingdings" panose="05000000000000000000" pitchFamily="2" charset="2"/>
              <a:buChar char="§"/>
            </a:pPr>
            <a:r>
              <a:rPr lang="en-US" sz="3200" dirty="0">
                <a:latin typeface="Candara" panose="020E0502030303020204" pitchFamily="34" charset="0"/>
              </a:rPr>
              <a:t>Because </a:t>
            </a:r>
            <a:r>
              <a:rPr lang="en-US" sz="3200" b="1" i="1" dirty="0">
                <a:latin typeface="Candara" panose="020E0502030303020204" pitchFamily="34" charset="0"/>
              </a:rPr>
              <a:t>“God is a Spirit” </a:t>
            </a:r>
            <a:r>
              <a:rPr lang="en-US" sz="3200" dirty="0">
                <a:latin typeface="Candara" panose="020E0502030303020204" pitchFamily="34" charset="0"/>
              </a:rPr>
              <a:t>- vs. 4</a:t>
            </a:r>
          </a:p>
          <a:p>
            <a:pPr lvl="1">
              <a:buFont typeface="Wingdings" panose="05000000000000000000" pitchFamily="2" charset="2"/>
              <a:buChar char="§"/>
            </a:pPr>
            <a:r>
              <a:rPr lang="en-US" sz="2800" dirty="0">
                <a:latin typeface="Candara" panose="020E0502030303020204" pitchFamily="34" charset="0"/>
              </a:rPr>
              <a:t>We must consider His being - Isaiah 31:1-3</a:t>
            </a:r>
          </a:p>
          <a:p>
            <a:pPr>
              <a:buFont typeface="Wingdings" panose="05000000000000000000" pitchFamily="2" charset="2"/>
              <a:buChar char="§"/>
            </a:pPr>
            <a:r>
              <a:rPr lang="en-US" sz="3200" dirty="0">
                <a:latin typeface="Candara" panose="020E0502030303020204" pitchFamily="34" charset="0"/>
              </a:rPr>
              <a:t>Because God is the Creator of All We See - Acts 17:24-29</a:t>
            </a:r>
            <a:endParaRPr lang="en-US" sz="2800" dirty="0">
              <a:latin typeface="Candara" panose="020E0502030303020204" pitchFamily="34" charset="0"/>
            </a:endParaRPr>
          </a:p>
          <a:p>
            <a:pPr>
              <a:buFont typeface="Wingdings" panose="05000000000000000000" pitchFamily="2" charset="2"/>
              <a:buChar char="§"/>
            </a:pPr>
            <a:r>
              <a:rPr lang="en-US" sz="3200" dirty="0">
                <a:latin typeface="Candara" panose="020E0502030303020204" pitchFamily="34" charset="0"/>
              </a:rPr>
              <a:t>Because </a:t>
            </a:r>
            <a:r>
              <a:rPr lang="en-US" sz="2800" dirty="0">
                <a:latin typeface="Candara" panose="020E0502030303020204" pitchFamily="34" charset="0"/>
              </a:rPr>
              <a:t>He is Not </a:t>
            </a:r>
            <a:r>
              <a:rPr lang="en-US" dirty="0">
                <a:latin typeface="Candara" panose="020E0502030303020204" pitchFamily="34" charset="0"/>
              </a:rPr>
              <a:t>L</a:t>
            </a:r>
            <a:r>
              <a:rPr lang="en-US" sz="2800" dirty="0">
                <a:latin typeface="Candara" panose="020E0502030303020204" pitchFamily="34" charset="0"/>
              </a:rPr>
              <a:t>imited in Life, Power or Knowledge</a:t>
            </a:r>
          </a:p>
          <a:p>
            <a:pPr lvl="2">
              <a:buFont typeface="Wingdings" panose="05000000000000000000" pitchFamily="2" charset="2"/>
              <a:buChar char="§"/>
            </a:pPr>
            <a:r>
              <a:rPr lang="en-US" sz="2400" dirty="0">
                <a:latin typeface="Candara" panose="020E0502030303020204" pitchFamily="34" charset="0"/>
              </a:rPr>
              <a:t>Isaiah 66:1-2; 1 Corinthians 2:16; Isaiah 40:12-14; 55:8-9; Romans 11:34</a:t>
            </a:r>
          </a:p>
          <a:p>
            <a:pPr lvl="1">
              <a:buFont typeface="Wingdings" panose="05000000000000000000" pitchFamily="2" charset="2"/>
              <a:buChar char="§"/>
            </a:pPr>
            <a:r>
              <a:rPr lang="en-US" b="1" i="1" dirty="0">
                <a:latin typeface="Candara" panose="020E0502030303020204" pitchFamily="34" charset="0"/>
              </a:rPr>
              <a:t> </a:t>
            </a:r>
            <a:r>
              <a:rPr lang="en-US" sz="2800" b="1" i="1" dirty="0">
                <a:latin typeface="Candara" panose="020E0502030303020204" pitchFamily="34" charset="0"/>
              </a:rPr>
              <a:t>“Now the Egyptians are men, and not God; and their horses flesh, and not spirit” - </a:t>
            </a:r>
            <a:r>
              <a:rPr lang="en-US" sz="2800" dirty="0">
                <a:latin typeface="Candara" panose="020E0502030303020204" pitchFamily="34" charset="0"/>
              </a:rPr>
              <a:t>Isaiah 31:3a</a:t>
            </a:r>
            <a:endParaRPr lang="en-US" sz="2800" b="1" i="1" dirty="0">
              <a:latin typeface="Candara" panose="020E0502030303020204" pitchFamily="34" charset="0"/>
            </a:endParaRPr>
          </a:p>
          <a:p>
            <a:pPr>
              <a:buFont typeface="Wingdings" panose="05000000000000000000" pitchFamily="2" charset="2"/>
              <a:buChar char="§"/>
            </a:pPr>
            <a:endParaRPr lang="en-US" sz="3600" b="1" dirty="0">
              <a:latin typeface="Candara" panose="020E0502030303020204" pitchFamily="34" charset="0"/>
            </a:endParaRPr>
          </a:p>
        </p:txBody>
      </p:sp>
    </p:spTree>
    <p:extLst>
      <p:ext uri="{BB962C8B-B14F-4D97-AF65-F5344CB8AC3E}">
        <p14:creationId xmlns:p14="http://schemas.microsoft.com/office/powerpoint/2010/main" val="36044254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par>
                          <p:cTn id="28" fill="hold">
                            <p:stCondLst>
                              <p:cond delay="1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True Worship to God Must Be…</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3" y="1803400"/>
            <a:ext cx="10971450" cy="4571999"/>
          </a:xfrm>
        </p:spPr>
        <p:txBody>
          <a:bodyPr>
            <a:normAutofit/>
          </a:bodyPr>
          <a:lstStyle/>
          <a:p>
            <a:pPr marL="0" indent="0">
              <a:buNone/>
            </a:pPr>
            <a:r>
              <a:rPr lang="en-US" sz="4000" b="1" dirty="0">
                <a:solidFill>
                  <a:srgbClr val="FFFF00"/>
                </a:solidFill>
                <a:latin typeface="Candara" panose="020E0502030303020204" pitchFamily="34" charset="0"/>
              </a:rPr>
              <a:t>In Spirit…</a:t>
            </a:r>
          </a:p>
          <a:p>
            <a:pPr>
              <a:buFont typeface="Wingdings" panose="05000000000000000000" pitchFamily="2" charset="2"/>
              <a:buChar char="§"/>
            </a:pPr>
            <a:r>
              <a:rPr lang="en-US" sz="3200" dirty="0">
                <a:latin typeface="Candara" panose="020E0502030303020204" pitchFamily="34" charset="0"/>
              </a:rPr>
              <a:t>Because Man Must Seek God (a Spirit) With his Whole Being and Intellect (man’s spirit) - Matthew 22:34-40</a:t>
            </a:r>
          </a:p>
          <a:p>
            <a:pPr lvl="1">
              <a:buFont typeface="Wingdings" panose="05000000000000000000" pitchFamily="2" charset="2"/>
              <a:buChar char="§"/>
            </a:pPr>
            <a:r>
              <a:rPr lang="en-US" sz="2800" dirty="0">
                <a:latin typeface="Candara" panose="020E0502030303020204" pitchFamily="34" charset="0"/>
              </a:rPr>
              <a:t>Man must obey God’s Word - Hebrews 5:8-9</a:t>
            </a:r>
          </a:p>
          <a:p>
            <a:pPr lvl="1">
              <a:buFont typeface="Wingdings" panose="05000000000000000000" pitchFamily="2" charset="2"/>
              <a:buChar char="§"/>
            </a:pPr>
            <a:r>
              <a:rPr lang="en-US" sz="2800" dirty="0">
                <a:latin typeface="Candara" panose="020E0502030303020204" pitchFamily="34" charset="0"/>
              </a:rPr>
              <a:t>Man must seek first the Kingdom of God - Matthew 6:33</a:t>
            </a:r>
          </a:p>
          <a:p>
            <a:pPr lvl="1">
              <a:buFont typeface="Wingdings" panose="05000000000000000000" pitchFamily="2" charset="2"/>
              <a:buChar char="§"/>
            </a:pPr>
            <a:r>
              <a:rPr lang="en-US" sz="2800" dirty="0">
                <a:latin typeface="Candara" panose="020E0502030303020204" pitchFamily="34" charset="0"/>
              </a:rPr>
              <a:t>Man must yield to God’s will - Matthew 7:21-23</a:t>
            </a:r>
          </a:p>
          <a:p>
            <a:pPr lvl="1">
              <a:buFont typeface="Wingdings" panose="05000000000000000000" pitchFamily="2" charset="2"/>
              <a:buChar char="§"/>
            </a:pPr>
            <a:r>
              <a:rPr lang="en-US" sz="2800" dirty="0">
                <a:latin typeface="Candara" panose="020E0502030303020204" pitchFamily="34" charset="0"/>
              </a:rPr>
              <a:t>Man must seek God’s Divine sayings - Matthew 7:24-29</a:t>
            </a:r>
          </a:p>
          <a:p>
            <a:pPr lvl="1">
              <a:buFont typeface="Wingdings" panose="05000000000000000000" pitchFamily="2" charset="2"/>
              <a:buChar char="§"/>
            </a:pPr>
            <a:r>
              <a:rPr lang="en-US" sz="2800" dirty="0">
                <a:latin typeface="Candara" panose="020E0502030303020204" pitchFamily="34" charset="0"/>
              </a:rPr>
              <a:t>Man must seek God’s Approval - Romans 12:1-2; 2 Timothy 2:15</a:t>
            </a:r>
          </a:p>
          <a:p>
            <a:pPr lvl="1">
              <a:buFont typeface="Wingdings" panose="05000000000000000000" pitchFamily="2" charset="2"/>
              <a:buChar char="§"/>
            </a:pPr>
            <a:endParaRPr lang="en-US" sz="28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p:txBody>
      </p:sp>
    </p:spTree>
    <p:extLst>
      <p:ext uri="{BB962C8B-B14F-4D97-AF65-F5344CB8AC3E}">
        <p14:creationId xmlns:p14="http://schemas.microsoft.com/office/powerpoint/2010/main" val="31717487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2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25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25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True Worship to God Must Be…</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3" y="1803400"/>
            <a:ext cx="10819049" cy="4978400"/>
          </a:xfrm>
        </p:spPr>
        <p:txBody>
          <a:bodyPr>
            <a:normAutofit/>
          </a:bodyPr>
          <a:lstStyle/>
          <a:p>
            <a:pPr marL="0" indent="0">
              <a:buNone/>
            </a:pPr>
            <a:r>
              <a:rPr lang="en-US" sz="4000" b="1" dirty="0">
                <a:solidFill>
                  <a:srgbClr val="FFFF00"/>
                </a:solidFill>
                <a:latin typeface="Candara" panose="020E0502030303020204" pitchFamily="34" charset="0"/>
              </a:rPr>
              <a:t>In Truth…</a:t>
            </a:r>
          </a:p>
          <a:p>
            <a:pPr>
              <a:buFont typeface="Wingdings" panose="05000000000000000000" pitchFamily="2" charset="2"/>
              <a:buChar char="§"/>
            </a:pPr>
            <a:r>
              <a:rPr lang="en-US" sz="3200" dirty="0">
                <a:latin typeface="Candara" panose="020E0502030303020204" pitchFamily="34" charset="0"/>
              </a:rPr>
              <a:t>After the pattern of Divine teaching - Hebrews 8:5; Ex. 25:9</a:t>
            </a:r>
          </a:p>
          <a:p>
            <a:pPr lvl="1">
              <a:buFont typeface="Wingdings" panose="05000000000000000000" pitchFamily="2" charset="2"/>
              <a:buChar char="§"/>
            </a:pPr>
            <a:r>
              <a:rPr lang="en-US" sz="2800" dirty="0">
                <a:latin typeface="Candara" panose="020E0502030303020204" pitchFamily="34" charset="0"/>
              </a:rPr>
              <a:t>Must abide in the Apostle’s teaching &amp; examples - Acts 2:41-42</a:t>
            </a:r>
          </a:p>
          <a:p>
            <a:pPr lvl="2">
              <a:buFont typeface="Wingdings" panose="05000000000000000000" pitchFamily="2" charset="2"/>
              <a:buChar char="§"/>
            </a:pPr>
            <a:r>
              <a:rPr lang="en-US" sz="2600" dirty="0">
                <a:latin typeface="Candara" panose="020E0502030303020204" pitchFamily="34" charset="0"/>
              </a:rPr>
              <a:t>Untrue worship is </a:t>
            </a:r>
            <a:r>
              <a:rPr lang="en-US" sz="2600" b="1" i="1" dirty="0">
                <a:latin typeface="Candara" panose="020E0502030303020204" pitchFamily="34" charset="0"/>
              </a:rPr>
              <a:t>“in vain” </a:t>
            </a:r>
            <a:r>
              <a:rPr lang="en-US" sz="2600" dirty="0">
                <a:latin typeface="Candara" panose="020E0502030303020204" pitchFamily="34" charset="0"/>
              </a:rPr>
              <a:t>- Matthew 15:9; Matthew 4:8-10</a:t>
            </a:r>
          </a:p>
          <a:p>
            <a:pPr>
              <a:buFont typeface="Wingdings" panose="05000000000000000000" pitchFamily="2" charset="2"/>
              <a:buChar char="§"/>
            </a:pPr>
            <a:r>
              <a:rPr lang="en-US" sz="3200" dirty="0">
                <a:latin typeface="Candara" panose="020E0502030303020204" pitchFamily="34" charset="0"/>
              </a:rPr>
              <a:t>We have the First Century church pattern of teaching for our example which we must follow…</a:t>
            </a:r>
          </a:p>
          <a:p>
            <a:pPr lvl="1">
              <a:buFont typeface="Wingdings" panose="05000000000000000000" pitchFamily="2" charset="2"/>
              <a:buChar char="§"/>
            </a:pPr>
            <a:r>
              <a:rPr lang="en-US" sz="2800" dirty="0">
                <a:latin typeface="Candara" panose="020E0502030303020204" pitchFamily="34" charset="0"/>
              </a:rPr>
              <a:t>In our </a:t>
            </a:r>
            <a:r>
              <a:rPr lang="en-US" sz="2800" b="1" dirty="0">
                <a:solidFill>
                  <a:srgbClr val="FFFF00"/>
                </a:solidFill>
                <a:latin typeface="Candara" panose="020E0502030303020204" pitchFamily="34" charset="0"/>
              </a:rPr>
              <a:t>ACTIONS</a:t>
            </a:r>
          </a:p>
          <a:p>
            <a:pPr lvl="1">
              <a:buFont typeface="Wingdings" panose="05000000000000000000" pitchFamily="2" charset="2"/>
              <a:buChar char="§"/>
            </a:pPr>
            <a:r>
              <a:rPr lang="en-US" sz="2800" dirty="0">
                <a:latin typeface="Candara" panose="020E0502030303020204" pitchFamily="34" charset="0"/>
              </a:rPr>
              <a:t>In our </a:t>
            </a:r>
            <a:r>
              <a:rPr lang="en-US" sz="2800" b="1" dirty="0">
                <a:solidFill>
                  <a:srgbClr val="FFFF00"/>
                </a:solidFill>
                <a:latin typeface="Candara" panose="020E0502030303020204" pitchFamily="34" charset="0"/>
              </a:rPr>
              <a:t>PRESENCE</a:t>
            </a:r>
          </a:p>
          <a:p>
            <a:pPr lvl="1">
              <a:buFont typeface="Wingdings" panose="05000000000000000000" pitchFamily="2" charset="2"/>
              <a:buChar char="§"/>
            </a:pPr>
            <a:r>
              <a:rPr lang="en-US" sz="2800" dirty="0">
                <a:latin typeface="Candara" panose="020E0502030303020204" pitchFamily="34" charset="0"/>
              </a:rPr>
              <a:t>In our </a:t>
            </a:r>
            <a:r>
              <a:rPr lang="en-US" sz="2800" b="1" dirty="0">
                <a:solidFill>
                  <a:srgbClr val="FFFF00"/>
                </a:solidFill>
                <a:latin typeface="Candara" panose="020E0502030303020204" pitchFamily="34" charset="0"/>
              </a:rPr>
              <a:t>ATTIRE</a:t>
            </a:r>
          </a:p>
          <a:p>
            <a:pPr lvl="1">
              <a:buFont typeface="Wingdings" panose="05000000000000000000" pitchFamily="2" charset="2"/>
              <a:buChar char="§"/>
            </a:pPr>
            <a:endParaRPr lang="en-US"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p:txBody>
      </p:sp>
    </p:spTree>
    <p:extLst>
      <p:ext uri="{BB962C8B-B14F-4D97-AF65-F5344CB8AC3E}">
        <p14:creationId xmlns:p14="http://schemas.microsoft.com/office/powerpoint/2010/main" val="9828353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2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25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25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25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True Worship to God Must Be…</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3" y="1803400"/>
            <a:ext cx="10590450" cy="3835400"/>
          </a:xfrm>
        </p:spPr>
        <p:txBody>
          <a:bodyPr>
            <a:normAutofit fontScale="92500" lnSpcReduction="20000"/>
          </a:bodyPr>
          <a:lstStyle/>
          <a:p>
            <a:pPr marL="0" indent="0">
              <a:buNone/>
            </a:pPr>
            <a:r>
              <a:rPr lang="en-US" sz="4300" b="1" dirty="0">
                <a:solidFill>
                  <a:srgbClr val="FFFF00"/>
                </a:solidFill>
                <a:latin typeface="Candara" panose="020E0502030303020204" pitchFamily="34" charset="0"/>
              </a:rPr>
              <a:t>In Truth concerning our </a:t>
            </a:r>
            <a:r>
              <a:rPr lang="en-US" sz="4300" b="1" i="1" u="sng" dirty="0">
                <a:solidFill>
                  <a:srgbClr val="FFFF00"/>
                </a:solidFill>
                <a:latin typeface="Candara" panose="020E0502030303020204" pitchFamily="34" charset="0"/>
              </a:rPr>
              <a:t>ACTIONS</a:t>
            </a:r>
          </a:p>
          <a:p>
            <a:pPr marL="0" indent="0">
              <a:buNone/>
            </a:pPr>
            <a:r>
              <a:rPr lang="en-US" sz="3900" dirty="0">
                <a:latin typeface="Candara" panose="020E0502030303020204" pitchFamily="34" charset="0"/>
              </a:rPr>
              <a:t>The First Century Christians worshiped God by…</a:t>
            </a:r>
          </a:p>
          <a:p>
            <a:pPr>
              <a:buFont typeface="Wingdings" panose="05000000000000000000" pitchFamily="2" charset="2"/>
              <a:buChar char="§"/>
            </a:pPr>
            <a:r>
              <a:rPr lang="en-US" sz="3000" b="1" dirty="0">
                <a:latin typeface="Candara" panose="020E0502030303020204" pitchFamily="34" charset="0"/>
              </a:rPr>
              <a:t>Observing </a:t>
            </a:r>
            <a:r>
              <a:rPr lang="en-US" sz="3000" dirty="0">
                <a:latin typeface="Candara" panose="020E0502030303020204" pitchFamily="34" charset="0"/>
              </a:rPr>
              <a:t>the Lord’s supper - Acts 20:7; 2:42; 1 Corinthians 11:23-24</a:t>
            </a:r>
            <a:endParaRPr lang="en-US" sz="3000" b="1" dirty="0">
              <a:latin typeface="Candara" panose="020E0502030303020204" pitchFamily="34" charset="0"/>
            </a:endParaRPr>
          </a:p>
          <a:p>
            <a:pPr>
              <a:buFont typeface="Wingdings" panose="05000000000000000000" pitchFamily="2" charset="2"/>
              <a:buChar char="§"/>
            </a:pPr>
            <a:r>
              <a:rPr lang="en-US" sz="3000" b="1" dirty="0">
                <a:latin typeface="Candara" panose="020E0502030303020204" pitchFamily="34" charset="0"/>
              </a:rPr>
              <a:t>Praying</a:t>
            </a:r>
            <a:r>
              <a:rPr lang="en-US" sz="3000" dirty="0">
                <a:latin typeface="Candara" panose="020E0502030303020204" pitchFamily="34" charset="0"/>
              </a:rPr>
              <a:t> - Acts 2:42; 1 Timothy 2:8</a:t>
            </a:r>
          </a:p>
          <a:p>
            <a:pPr>
              <a:buFont typeface="Wingdings" panose="05000000000000000000" pitchFamily="2" charset="2"/>
              <a:buChar char="§"/>
            </a:pPr>
            <a:r>
              <a:rPr lang="en-US" sz="3000" b="1" dirty="0">
                <a:latin typeface="Candara" panose="020E0502030303020204" pitchFamily="34" charset="0"/>
              </a:rPr>
              <a:t>Singing songs &amp; hymns</a:t>
            </a:r>
            <a:r>
              <a:rPr lang="en-US" sz="3000" dirty="0">
                <a:latin typeface="Candara" panose="020E0502030303020204" pitchFamily="34" charset="0"/>
              </a:rPr>
              <a:t> - Ephesians 5:18-19; Colossians 3:16</a:t>
            </a:r>
          </a:p>
          <a:p>
            <a:pPr>
              <a:buFont typeface="Wingdings" panose="05000000000000000000" pitchFamily="2" charset="2"/>
              <a:buChar char="§"/>
            </a:pPr>
            <a:r>
              <a:rPr lang="en-US" sz="3000" b="1" dirty="0">
                <a:latin typeface="Candara" panose="020E0502030303020204" pitchFamily="34" charset="0"/>
              </a:rPr>
              <a:t>Giving</a:t>
            </a:r>
            <a:r>
              <a:rPr lang="en-US" sz="3000" dirty="0">
                <a:latin typeface="Candara" panose="020E0502030303020204" pitchFamily="34" charset="0"/>
              </a:rPr>
              <a:t> as prospered - 1 Corinthians 16:1-2; 2 Corinthians 9:6-7</a:t>
            </a:r>
          </a:p>
          <a:p>
            <a:pPr>
              <a:buFont typeface="Wingdings" panose="05000000000000000000" pitchFamily="2" charset="2"/>
              <a:buChar char="§"/>
            </a:pPr>
            <a:r>
              <a:rPr lang="en-US" sz="3000" b="1" dirty="0">
                <a:latin typeface="Candara" panose="020E0502030303020204" pitchFamily="34" charset="0"/>
              </a:rPr>
              <a:t>Preaching &amp; teaching</a:t>
            </a:r>
            <a:r>
              <a:rPr lang="en-US" sz="3000" dirty="0">
                <a:latin typeface="Candara" panose="020E0502030303020204" pitchFamily="34" charset="0"/>
              </a:rPr>
              <a:t> the gospel - Acts 20:7</a:t>
            </a:r>
          </a:p>
          <a:p>
            <a:pPr marL="274320" lvl="1" indent="0">
              <a:buNone/>
            </a:pPr>
            <a:endParaRPr lang="en-US" sz="2800" dirty="0">
              <a:latin typeface="Candara" panose="020E0502030303020204" pitchFamily="34" charset="0"/>
            </a:endParaRPr>
          </a:p>
        </p:txBody>
      </p:sp>
    </p:spTree>
    <p:extLst>
      <p:ext uri="{BB962C8B-B14F-4D97-AF65-F5344CB8AC3E}">
        <p14:creationId xmlns:p14="http://schemas.microsoft.com/office/powerpoint/2010/main" val="16975183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True Worship to God Must Be…</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2" y="1803400"/>
            <a:ext cx="11428649" cy="4902200"/>
          </a:xfrm>
        </p:spPr>
        <p:txBody>
          <a:bodyPr>
            <a:normAutofit/>
          </a:bodyPr>
          <a:lstStyle/>
          <a:p>
            <a:pPr marL="0" indent="0">
              <a:buNone/>
            </a:pPr>
            <a:r>
              <a:rPr lang="en-US" sz="4000" b="1" dirty="0">
                <a:solidFill>
                  <a:srgbClr val="FFFF00"/>
                </a:solidFill>
                <a:latin typeface="Candara" panose="020E0502030303020204" pitchFamily="34" charset="0"/>
              </a:rPr>
              <a:t>In Truth concerning our </a:t>
            </a:r>
            <a:r>
              <a:rPr lang="en-US" sz="4000" b="1" i="1" u="sng" dirty="0">
                <a:solidFill>
                  <a:srgbClr val="FFFF00"/>
                </a:solidFill>
                <a:latin typeface="Candara" panose="020E0502030303020204" pitchFamily="34" charset="0"/>
              </a:rPr>
              <a:t>PRESENCE</a:t>
            </a:r>
          </a:p>
          <a:p>
            <a:pPr marL="0" indent="0">
              <a:buNone/>
            </a:pPr>
            <a:r>
              <a:rPr lang="en-US" sz="3600" dirty="0">
                <a:latin typeface="Candara" panose="020E0502030303020204" pitchFamily="34" charset="0"/>
              </a:rPr>
              <a:t>The First Century Christians </a:t>
            </a:r>
            <a:r>
              <a:rPr lang="en-US" sz="3600" u="sng" dirty="0">
                <a:latin typeface="Candara" panose="020E0502030303020204" pitchFamily="34" charset="0"/>
              </a:rPr>
              <a:t>assembled</a:t>
            </a:r>
            <a:r>
              <a:rPr lang="en-US" sz="3600" dirty="0">
                <a:latin typeface="Candara" panose="020E0502030303020204" pitchFamily="34" charset="0"/>
              </a:rPr>
              <a:t> for worship</a:t>
            </a:r>
            <a:endParaRPr lang="en-US" dirty="0">
              <a:latin typeface="Candara" panose="020E0502030303020204" pitchFamily="34" charset="0"/>
            </a:endParaRPr>
          </a:p>
          <a:p>
            <a:pPr>
              <a:buFont typeface="Wingdings" panose="05000000000000000000" pitchFamily="2" charset="2"/>
              <a:buChar char="§"/>
            </a:pPr>
            <a:r>
              <a:rPr lang="en-US" sz="3600" dirty="0">
                <a:latin typeface="Candara" panose="020E0502030303020204" pitchFamily="34" charset="0"/>
              </a:rPr>
              <a:t>Commended to not forsake the </a:t>
            </a:r>
            <a:r>
              <a:rPr lang="en-US" sz="3600" b="1" i="1" dirty="0">
                <a:latin typeface="Candara" panose="020E0502030303020204" pitchFamily="34" charset="0"/>
              </a:rPr>
              <a:t>“assembling”</a:t>
            </a:r>
          </a:p>
          <a:p>
            <a:pPr lvl="1">
              <a:buFont typeface="Wingdings" panose="05000000000000000000" pitchFamily="2" charset="2"/>
              <a:buChar char="§"/>
            </a:pPr>
            <a:r>
              <a:rPr lang="en-US" sz="3200" dirty="0">
                <a:latin typeface="Candara" panose="020E0502030303020204" pitchFamily="34" charset="0"/>
              </a:rPr>
              <a:t>Hebrews 10:23-25 </a:t>
            </a:r>
          </a:p>
          <a:p>
            <a:pPr>
              <a:buFont typeface="Wingdings" panose="05000000000000000000" pitchFamily="2" charset="2"/>
              <a:buChar char="§"/>
            </a:pPr>
            <a:r>
              <a:rPr lang="en-US" sz="3600" dirty="0">
                <a:latin typeface="Candara" panose="020E0502030303020204" pitchFamily="34" charset="0"/>
              </a:rPr>
              <a:t>One’s presence is both necessary and commande</a:t>
            </a:r>
            <a:r>
              <a:rPr lang="en-US" sz="4000" dirty="0">
                <a:latin typeface="Candara" panose="020E0502030303020204" pitchFamily="34" charset="0"/>
              </a:rPr>
              <a:t>d</a:t>
            </a:r>
          </a:p>
          <a:p>
            <a:pPr lvl="1">
              <a:buFont typeface="Wingdings" panose="05000000000000000000" pitchFamily="2" charset="2"/>
              <a:buChar char="§"/>
            </a:pPr>
            <a:r>
              <a:rPr lang="en-US" sz="3200" dirty="0">
                <a:latin typeface="Candara" panose="020E0502030303020204" pitchFamily="34" charset="0"/>
              </a:rPr>
              <a:t> </a:t>
            </a:r>
            <a:r>
              <a:rPr lang="en-US" sz="3200" b="1" dirty="0">
                <a:solidFill>
                  <a:srgbClr val="FFFF00"/>
                </a:solidFill>
                <a:latin typeface="Candara" panose="020E0502030303020204" pitchFamily="34" charset="0"/>
              </a:rPr>
              <a:t>WILLFUL ABSENCE is WILLFUL SIN </a:t>
            </a:r>
            <a:r>
              <a:rPr lang="en-US" sz="3200" dirty="0">
                <a:latin typeface="Candara" panose="020E0502030303020204" pitchFamily="34" charset="0"/>
              </a:rPr>
              <a:t>- Hebrews 10:26-29</a:t>
            </a:r>
          </a:p>
          <a:p>
            <a:pPr marL="0" indent="0">
              <a:buNone/>
            </a:pPr>
            <a:endParaRPr lang="en-US" sz="3600" dirty="0">
              <a:latin typeface="Candara" panose="020E0502030303020204" pitchFamily="34" charset="0"/>
            </a:endParaRPr>
          </a:p>
          <a:p>
            <a:pPr lvl="1">
              <a:buFont typeface="Wingdings" panose="05000000000000000000" pitchFamily="2" charset="2"/>
              <a:buChar char="§"/>
            </a:pPr>
            <a:endParaRPr lang="en-US" sz="3200" dirty="0">
              <a:latin typeface="Candara" panose="020E0502030303020204" pitchFamily="34" charset="0"/>
            </a:endParaRPr>
          </a:p>
          <a:p>
            <a:pPr>
              <a:buFont typeface="Wingdings" panose="05000000000000000000" pitchFamily="2" charset="2"/>
              <a:buChar char="§"/>
            </a:pPr>
            <a:endParaRPr lang="en-US" sz="3600" dirty="0">
              <a:latin typeface="Candara" panose="020E0502030303020204" pitchFamily="34" charset="0"/>
            </a:endParaRPr>
          </a:p>
        </p:txBody>
      </p:sp>
    </p:spTree>
    <p:extLst>
      <p:ext uri="{BB962C8B-B14F-4D97-AF65-F5344CB8AC3E}">
        <p14:creationId xmlns:p14="http://schemas.microsoft.com/office/powerpoint/2010/main" val="5163013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Crimson landscape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ln w="190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TF03460512.potx" id="{FAD57A1D-FD3F-410E-BC16-DC0572F34EA3}" vid="{8B1535A0-4296-40FA-BB7E-C6BB75A63359}"/>
    </a:ext>
  </a:extLst>
</a:theme>
</file>

<file path=ppt/theme/theme2.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Crimson landscape design slides</Template>
  <TotalTime>1648</TotalTime>
  <Words>5773</Words>
  <Application>Microsoft Office PowerPoint</Application>
  <PresentationFormat>Custom</PresentationFormat>
  <Paragraphs>244</Paragraphs>
  <Slides>21</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Cambria</vt:lpstr>
      <vt:lpstr>Candara</vt:lpstr>
      <vt:lpstr>Century Gothic</vt:lpstr>
      <vt:lpstr>Times New Roman</vt:lpstr>
      <vt:lpstr>Wingdings</vt:lpstr>
      <vt:lpstr>Crimson landscape design template</vt:lpstr>
      <vt:lpstr>“…Approved unto god…”</vt:lpstr>
      <vt:lpstr>John 4:20-24</vt:lpstr>
      <vt:lpstr>Introduction</vt:lpstr>
      <vt:lpstr>“Worship” defined</vt:lpstr>
      <vt:lpstr>True Worship to God Must Be…</vt:lpstr>
      <vt:lpstr>True Worship to God Must Be…</vt:lpstr>
      <vt:lpstr>True Worship to God Must Be…</vt:lpstr>
      <vt:lpstr>True Worship to God Must Be…</vt:lpstr>
      <vt:lpstr>True Worship to God Must Be…</vt:lpstr>
      <vt:lpstr>True Worship to God Must Be…</vt:lpstr>
      <vt:lpstr>True Worship to God Must Be…</vt:lpstr>
      <vt:lpstr>True Worship to God Must Be…</vt:lpstr>
      <vt:lpstr>True Worship to God Must Be…</vt:lpstr>
      <vt:lpstr>True Worship to God Must Be…</vt:lpstr>
      <vt:lpstr>True Worship to God Must Be…</vt:lpstr>
      <vt:lpstr>True Worship to God Must Be…</vt:lpstr>
      <vt:lpstr>True Worship to God Must Be…</vt:lpstr>
      <vt:lpstr>John 4:23-24</vt:lpstr>
      <vt:lpstr>True Worship to God Must Be…</vt:lpstr>
      <vt:lpstr>Hebrews 12:28-29</vt:lpstr>
      <vt:lpstr>The Bible Plan Of Salvation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Approved unto god</dc:title>
  <dc:creator>Tommy McClure</dc:creator>
  <cp:lastModifiedBy>Tommy McClure</cp:lastModifiedBy>
  <cp:revision>294</cp:revision>
  <dcterms:created xsi:type="dcterms:W3CDTF">2018-12-13T22:25:30Z</dcterms:created>
  <dcterms:modified xsi:type="dcterms:W3CDTF">2018-12-31T01:13:44Z</dcterms:modified>
</cp:coreProperties>
</file>