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19"/>
  </p:notesMasterIdLst>
  <p:handoutMasterIdLst>
    <p:handoutMasterId r:id="rId20"/>
  </p:handoutMasterIdLst>
  <p:sldIdLst>
    <p:sldId id="259" r:id="rId2"/>
    <p:sldId id="264" r:id="rId3"/>
    <p:sldId id="265" r:id="rId4"/>
    <p:sldId id="266" r:id="rId5"/>
    <p:sldId id="268" r:id="rId6"/>
    <p:sldId id="267" r:id="rId7"/>
    <p:sldId id="260" r:id="rId8"/>
    <p:sldId id="269" r:id="rId9"/>
    <p:sldId id="270" r:id="rId10"/>
    <p:sldId id="271" r:id="rId11"/>
    <p:sldId id="272" r:id="rId12"/>
    <p:sldId id="273" r:id="rId13"/>
    <p:sldId id="341" r:id="rId14"/>
    <p:sldId id="274" r:id="rId15"/>
    <p:sldId id="275" r:id="rId16"/>
    <p:sldId id="276" r:id="rId17"/>
    <p:sldId id="340" r:id="rId18"/>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304" userDrawn="1">
          <p15:clr>
            <a:srgbClr val="A4A3A4"/>
          </p15:clr>
        </p15:guide>
        <p15:guide id="3" orient="horz" pos="4144" userDrawn="1">
          <p15:clr>
            <a:srgbClr val="A4A3A4"/>
          </p15:clr>
        </p15:guide>
        <p15:guide id="4" orient="horz" pos="3952" userDrawn="1">
          <p15:clr>
            <a:srgbClr val="A4A3A4"/>
          </p15:clr>
        </p15:guide>
        <p15:guide id="5" orient="horz" pos="1136" userDrawn="1">
          <p15:clr>
            <a:srgbClr val="A4A3A4"/>
          </p15:clr>
        </p15:guide>
        <p15:guide id="6" pos="3839" userDrawn="1">
          <p15:clr>
            <a:srgbClr val="A4A3A4"/>
          </p15:clr>
        </p15:guide>
        <p15:guide id="7" pos="191" userDrawn="1">
          <p15:clr>
            <a:srgbClr val="A4A3A4"/>
          </p15:clr>
        </p15:guide>
        <p15:guide id="8" pos="7487" userDrawn="1">
          <p15:clr>
            <a:srgbClr val="A4A3A4"/>
          </p15:clr>
        </p15:guide>
        <p15:guide id="9" pos="576" userDrawn="1">
          <p15:clr>
            <a:srgbClr val="A4A3A4"/>
          </p15:clr>
        </p15:guide>
        <p15:guide id="10" pos="710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4618" autoAdjust="0"/>
  </p:normalViewPr>
  <p:slideViewPr>
    <p:cSldViewPr>
      <p:cViewPr varScale="1">
        <p:scale>
          <a:sx n="93" d="100"/>
          <a:sy n="93" d="100"/>
        </p:scale>
        <p:origin x="612" y="72"/>
      </p:cViewPr>
      <p:guideLst>
        <p:guide orient="horz" pos="2160"/>
        <p:guide orient="horz" pos="304"/>
        <p:guide orient="horz" pos="4144"/>
        <p:guide orient="horz" pos="3952"/>
        <p:guide orient="horz" pos="1136"/>
        <p:guide pos="3839"/>
        <p:guide pos="191"/>
        <p:guide pos="7487"/>
        <p:guide pos="576"/>
        <p:guide pos="7102"/>
      </p:guideLst>
    </p:cSldViewPr>
  </p:slideViewPr>
  <p:notesTextViewPr>
    <p:cViewPr>
      <p:scale>
        <a:sx n="1" d="1"/>
        <a:sy n="1" d="1"/>
      </p:scale>
      <p:origin x="0" y="0"/>
    </p:cViewPr>
  </p:notesTextViewPr>
  <p:notesViewPr>
    <p:cSldViewPr showGuides="1">
      <p:cViewPr varScale="1">
        <p:scale>
          <a:sx n="76" d="100"/>
          <a:sy n="76" d="100"/>
        </p:scale>
        <p:origin x="16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12/17/2018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12/17/2018</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approval could be more meaningful and valuable than the approval of God, our Creator and Sustainer. Our salvation is dependent on our </a:t>
            </a:r>
            <a:r>
              <a:rPr lang="en-US" dirty="0" err="1"/>
              <a:t>meetins</a:t>
            </a:r>
            <a:r>
              <a:rPr lang="en-US" dirty="0"/>
              <a:t> God’s approval.</a:t>
            </a:r>
          </a:p>
          <a:p>
            <a:r>
              <a:rPr lang="en-US" dirty="0"/>
              <a:t>This was the conclusion of Solomon:</a:t>
            </a:r>
          </a:p>
          <a:p>
            <a:r>
              <a:rPr lang="en-US" dirty="0"/>
              <a:t> </a:t>
            </a:r>
            <a:r>
              <a:rPr lang="en-US" b="1" dirty="0"/>
              <a:t>Eccl. 12:12-13 </a:t>
            </a:r>
            <a:r>
              <a:rPr lang="en-US" dirty="0"/>
              <a:t>-   Let us hear the conclusion of the whole matter: Fear God, and keep his commandments: for this is the whole duty of man. 14 For God shall bring every work into judgment, with every secret thing, whether it be good, or whether it be evil.</a:t>
            </a:r>
          </a:p>
          <a:p>
            <a:r>
              <a:rPr lang="en-US" dirty="0"/>
              <a:t>Of Paul…</a:t>
            </a:r>
          </a:p>
          <a:p>
            <a:r>
              <a:rPr lang="en-US" b="1" dirty="0"/>
              <a:t>Rom. 14:12 </a:t>
            </a:r>
            <a:r>
              <a:rPr lang="en-US" dirty="0"/>
              <a:t>- So then every one of us shall give account of himself to God.</a:t>
            </a:r>
          </a:p>
          <a:p>
            <a:r>
              <a:rPr lang="en-US" b="1" dirty="0"/>
              <a:t>2 Cor. 5:10 </a:t>
            </a:r>
            <a:r>
              <a:rPr lang="en-US" dirty="0"/>
              <a:t>- For we must all appear before the judgment seat of Christ; that every one may receive the things done in his body, according to that he hath done, whether it be good or bad.</a:t>
            </a:r>
          </a:p>
          <a:p>
            <a:r>
              <a:rPr lang="en-US" b="1" dirty="0"/>
              <a:t>Jn. 12:48 </a:t>
            </a:r>
            <a:r>
              <a:rPr lang="en-US" dirty="0"/>
              <a:t>- I am come a light into the world, that whosoever believeth on me should not abide in darkness. 47 And if any man hear my words, and believe not, I judge him not: for I came not to judge the world, but to save the world. 48 He that </a:t>
            </a:r>
            <a:r>
              <a:rPr lang="en-US" dirty="0" err="1"/>
              <a:t>rejecteth</a:t>
            </a:r>
            <a:r>
              <a:rPr lang="en-US" dirty="0"/>
              <a:t> me, and </a:t>
            </a:r>
            <a:r>
              <a:rPr lang="en-US" dirty="0" err="1"/>
              <a:t>receiveth</a:t>
            </a:r>
            <a:r>
              <a:rPr lang="en-US" dirty="0"/>
              <a:t> not my words, hath one that </a:t>
            </a:r>
            <a:r>
              <a:rPr lang="en-US" dirty="0" err="1"/>
              <a:t>judgeth</a:t>
            </a:r>
            <a:r>
              <a:rPr lang="en-US" dirty="0"/>
              <a:t> him: the word that I have spoken, the same shall judge him in the last day. 49 For I have not spoken of myself; but the Father which sent me, he gave me a commandment, what I should say, and what I should speak. 50 And I know that his commandment is life everlasting: whatsoever I speak therefore, even as the Father said unto me, so I speak.</a:t>
            </a:r>
          </a:p>
          <a:p>
            <a:endParaRPr lang="en-US" dirty="0"/>
          </a:p>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1</a:t>
            </a:fld>
            <a:endParaRPr lang="en-US"/>
          </a:p>
        </p:txBody>
      </p:sp>
    </p:spTree>
    <p:extLst>
      <p:ext uri="{BB962C8B-B14F-4D97-AF65-F5344CB8AC3E}">
        <p14:creationId xmlns:p14="http://schemas.microsoft.com/office/powerpoint/2010/main" val="2908644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E11EC53-F507-411E-9ADC-FBCFECE09D3D}" type="slidenum">
              <a:rPr lang="en-US" smtClean="0"/>
              <a:t>14</a:t>
            </a:fld>
            <a:endParaRPr lang="en-US"/>
          </a:p>
        </p:txBody>
      </p:sp>
    </p:spTree>
    <p:extLst>
      <p:ext uri="{BB962C8B-B14F-4D97-AF65-F5344CB8AC3E}">
        <p14:creationId xmlns:p14="http://schemas.microsoft.com/office/powerpoint/2010/main" val="9159734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Psa. 119:97-100 </a:t>
            </a:r>
            <a:r>
              <a:rPr lang="en-US" b="0" dirty="0"/>
              <a:t>-  O how love I thy law! it is my meditation all the day. 98 Thou through thy commandments hast made me wiser than mine enemies: for they are ever with me.  99 I have more understanding than all my teachers: for thy testimonies are my meditation. 100 I understand more than the ancients, because I keep thy precepts.</a:t>
            </a:r>
          </a:p>
          <a:p>
            <a:r>
              <a:rPr lang="en-US" b="1" dirty="0"/>
              <a:t>Vs. 127 </a:t>
            </a:r>
            <a:r>
              <a:rPr lang="en-US" b="0" dirty="0"/>
              <a:t>-  Therefore I love thy commandments above gold; yea, above fine gold.</a:t>
            </a:r>
          </a:p>
          <a:p>
            <a:r>
              <a:rPr lang="en-US" b="1" dirty="0"/>
              <a:t>Vs. 166-168 </a:t>
            </a:r>
            <a:r>
              <a:rPr lang="en-US" b="0" dirty="0"/>
              <a:t>-  LORD, I have hoped for thy salvation, and done thy commandments. 167 My soul hath kept thy testimonies; and I love them exceedingly. 168 I have kept thy precepts and thy testimonies: for all my ways are before thee.</a:t>
            </a:r>
          </a:p>
          <a:p>
            <a:r>
              <a:rPr lang="en-US" b="1" dirty="0"/>
              <a:t>Jer. 15:16 </a:t>
            </a:r>
            <a:r>
              <a:rPr lang="en-US" b="0" dirty="0"/>
              <a:t>- Thy words were found, and I did eat them; and thy word was unto me the joy and rejoicing of mine heart: for I am called by thy name, O LORD God of hosts.</a:t>
            </a:r>
          </a:p>
          <a:p>
            <a:r>
              <a:rPr lang="en-US" b="1" dirty="0"/>
              <a:t>Jn. 10:27 </a:t>
            </a:r>
            <a:r>
              <a:rPr lang="en-US" b="0" dirty="0"/>
              <a:t>- My sheep hear my voice, and I know them, and they follow me:</a:t>
            </a:r>
          </a:p>
          <a:p>
            <a:r>
              <a:rPr lang="en-US" b="1" dirty="0"/>
              <a:t>2 Tim. 2:19</a:t>
            </a:r>
            <a:r>
              <a:rPr lang="en-US" b="0" dirty="0"/>
              <a:t> - </a:t>
            </a:r>
            <a:r>
              <a:rPr lang="en-US" sz="1600" b="0" i="0" u="none" strike="noStrike" kern="1200" baseline="0" dirty="0">
                <a:solidFill>
                  <a:schemeClr val="tx1"/>
                </a:solidFill>
                <a:latin typeface="+mn-lt"/>
                <a:ea typeface="+mn-ea"/>
                <a:cs typeface="+mn-cs"/>
              </a:rPr>
              <a:t>19 Nevertheless the solid foundation of God stands, having this seal: ‘The Lord knows those who are His,’ and, ‘Let everyone who names the name of Christ depart from iniquity’"</a:t>
            </a:r>
            <a:endParaRPr lang="en-US" b="0" dirty="0"/>
          </a:p>
        </p:txBody>
      </p:sp>
      <p:sp>
        <p:nvSpPr>
          <p:cNvPr id="4" name="Slide Number Placeholder 3"/>
          <p:cNvSpPr>
            <a:spLocks noGrp="1"/>
          </p:cNvSpPr>
          <p:nvPr>
            <p:ph type="sldNum" sz="quarter" idx="5"/>
          </p:nvPr>
        </p:nvSpPr>
        <p:spPr/>
        <p:txBody>
          <a:bodyPr/>
          <a:lstStyle/>
          <a:p>
            <a:fld id="{9E11EC53-F507-411E-9ADC-FBCFECE09D3D}" type="slidenum">
              <a:rPr lang="en-US" smtClean="0"/>
              <a:t>15</a:t>
            </a:fld>
            <a:endParaRPr lang="en-US"/>
          </a:p>
        </p:txBody>
      </p:sp>
    </p:spTree>
    <p:extLst>
      <p:ext uri="{BB962C8B-B14F-4D97-AF65-F5344CB8AC3E}">
        <p14:creationId xmlns:p14="http://schemas.microsoft.com/office/powerpoint/2010/main" val="11756499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Consider the richness of what Paul's instruction in our text. Humbly approach the Scriptures with eagerness to learn, a sincerity to do your best, a willingness to put in any effort required, and a knowledge that you urgently need its wisdom in your life.</a:t>
            </a:r>
          </a:p>
          <a:p>
            <a:endParaRPr lang="en-US" dirty="0"/>
          </a:p>
        </p:txBody>
      </p:sp>
      <p:sp>
        <p:nvSpPr>
          <p:cNvPr id="4" name="Slide Number Placeholder 3"/>
          <p:cNvSpPr>
            <a:spLocks noGrp="1"/>
          </p:cNvSpPr>
          <p:nvPr>
            <p:ph type="sldNum" sz="quarter" idx="5"/>
          </p:nvPr>
        </p:nvSpPr>
        <p:spPr/>
        <p:txBody>
          <a:bodyPr/>
          <a:lstStyle/>
          <a:p>
            <a:fld id="{9E11EC53-F507-411E-9ADC-FBCFECE09D3D}" type="slidenum">
              <a:rPr lang="en-US" smtClean="0"/>
              <a:t>16</a:t>
            </a:fld>
            <a:endParaRPr lang="en-US"/>
          </a:p>
        </p:txBody>
      </p:sp>
    </p:spTree>
    <p:extLst>
      <p:ext uri="{BB962C8B-B14F-4D97-AF65-F5344CB8AC3E}">
        <p14:creationId xmlns:p14="http://schemas.microsoft.com/office/powerpoint/2010/main" val="31042600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19F7F576-2C0A-4790-B7CC-B09F096701C4}"/>
              </a:ext>
            </a:extLst>
          </p:cNvPr>
          <p:cNvSpPr>
            <a:spLocks noGrp="1" noRot="1" noChangeAspect="1" noChangeArrowheads="1" noTextEdit="1"/>
          </p:cNvSpPr>
          <p:nvPr>
            <p:ph type="sldImg"/>
          </p:nvPr>
        </p:nvSpPr>
        <p:spPr>
          <a:ln/>
        </p:spPr>
      </p:sp>
      <p:sp>
        <p:nvSpPr>
          <p:cNvPr id="46083" name="Notes Placeholder 2">
            <a:extLst>
              <a:ext uri="{FF2B5EF4-FFF2-40B4-BE49-F238E27FC236}">
                <a16:creationId xmlns:a16="http://schemas.microsoft.com/office/drawing/2014/main" id="{0BF10392-CC60-4DFF-9AC1-4751E6FB2231}"/>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100" b="1">
                <a:cs typeface="Arial" panose="020B0604020202020204" pitchFamily="34" charset="0"/>
              </a:rPr>
              <a:t>Acts 2:36 - Therefore let all the house of Israel know assuredly, that God hath made that same Jesus, whom ye have crucified, both Lord and Christ.</a:t>
            </a:r>
          </a:p>
          <a:p>
            <a:pPr eaLnBrk="1" hangingPunct="1"/>
            <a:r>
              <a:rPr lang="en-US" altLang="en-US" sz="1100" b="1">
                <a:cs typeface="Arial" panose="020B0604020202020204" pitchFamily="34" charset="0"/>
              </a:rPr>
              <a:t>Acts 2:37 </a:t>
            </a:r>
            <a:r>
              <a:rPr lang="en-US" altLang="en-US" sz="1100">
                <a:cs typeface="Arial" panose="020B0604020202020204" pitchFamily="34" charset="0"/>
              </a:rPr>
              <a:t>- Now when they heard this, they were pricked in their heart (cut to the heart), and said unto Peter and to the rest of the apostles, </a:t>
            </a:r>
            <a:r>
              <a:rPr lang="en-US" altLang="en-US" sz="1100" b="1">
                <a:cs typeface="Arial" panose="020B0604020202020204" pitchFamily="34" charset="0"/>
              </a:rPr>
              <a:t>Men and brethren, what shall we do? </a:t>
            </a:r>
          </a:p>
          <a:p>
            <a:pPr eaLnBrk="1" hangingPunct="1"/>
            <a:r>
              <a:rPr lang="en-US" altLang="en-US" sz="1100" b="1">
                <a:cs typeface="Arial" panose="020B0604020202020204" pitchFamily="34" charset="0"/>
              </a:rPr>
              <a:t>Rom. 10:17 </a:t>
            </a:r>
            <a:r>
              <a:rPr lang="en-US" altLang="en-US" sz="1100">
                <a:cs typeface="Arial" panose="020B0604020202020204" pitchFamily="34" charset="0"/>
              </a:rPr>
              <a:t>- So then faith cometh by hearing, and hearing by the word of God.</a:t>
            </a:r>
          </a:p>
          <a:p>
            <a:pPr eaLnBrk="1" hangingPunct="1"/>
            <a:r>
              <a:rPr lang="en-US" altLang="en-US" sz="1100" b="1">
                <a:cs typeface="Arial" panose="020B0604020202020204" pitchFamily="34" charset="0"/>
              </a:rPr>
              <a:t>Rom. 10:10 - </a:t>
            </a:r>
            <a:r>
              <a:rPr lang="en-US" altLang="en-US" sz="1100">
                <a:cs typeface="Arial" panose="020B0604020202020204" pitchFamily="34" charset="0"/>
              </a:rPr>
              <a:t>For with the heart man believeth unto righteousness; and with the mouth confession is made unto salvation.</a:t>
            </a:r>
          </a:p>
          <a:p>
            <a:pPr eaLnBrk="1" hangingPunct="1"/>
            <a:r>
              <a:rPr lang="en-US" altLang="en-US" sz="1100" b="1">
                <a:cs typeface="Arial" panose="020B0604020202020204" pitchFamily="34" charset="0"/>
              </a:rPr>
              <a:t>Acts. 17:30-31 </a:t>
            </a:r>
            <a:r>
              <a:rPr lang="en-US" altLang="en-US" sz="1100">
                <a:cs typeface="Arial" panose="020B0604020202020204" pitchFamily="34" charset="0"/>
              </a:rPr>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pPr eaLnBrk="1" hangingPunct="1"/>
            <a:r>
              <a:rPr lang="en-US" altLang="en-US" sz="1100" b="1">
                <a:cs typeface="Arial" panose="020B0604020202020204" pitchFamily="34" charset="0"/>
              </a:rPr>
              <a:t>Matt. 10:32 </a:t>
            </a:r>
            <a:r>
              <a:rPr lang="en-US" altLang="en-US" sz="1100">
                <a:cs typeface="Arial" panose="020B0604020202020204" pitchFamily="34" charset="0"/>
              </a:rPr>
              <a:t>- Whosoever therefore shall confess me before men, him will I confess also before my Father which is in heaven.</a:t>
            </a:r>
          </a:p>
          <a:p>
            <a:pPr eaLnBrk="1" hangingPunct="1"/>
            <a:r>
              <a:rPr lang="en-US" altLang="en-US" sz="1100" b="1">
                <a:cs typeface="Arial" panose="020B0604020202020204" pitchFamily="34" charset="0"/>
              </a:rPr>
              <a:t>Acts. 2:38 </a:t>
            </a:r>
            <a:r>
              <a:rPr lang="en-US" altLang="en-US" sz="1100">
                <a:cs typeface="Arial" panose="020B0604020202020204" pitchFamily="34" charset="0"/>
              </a:rPr>
              <a:t>- Then Peter said unto them, Repent, and be baptized every one of you in the name of Jesus Christ for the remission of sins, and ye shall receive the gift of the Holy Ghost.</a:t>
            </a:r>
          </a:p>
          <a:p>
            <a:pPr eaLnBrk="1" hangingPunct="1"/>
            <a:r>
              <a:rPr lang="en-US" altLang="en-US" sz="1100" b="1">
                <a:cs typeface="Arial" panose="020B0604020202020204" pitchFamily="34" charset="0"/>
              </a:rPr>
              <a:t>Acts 8:22 </a:t>
            </a:r>
            <a:r>
              <a:rPr lang="en-US" altLang="en-US" sz="1100">
                <a:cs typeface="Arial" panose="020B0604020202020204" pitchFamily="34" charset="0"/>
              </a:rPr>
              <a:t>- Repent therefore of this thy wickedness, and pray God, if perhaps the thought of thine heart may be forgiven thee. </a:t>
            </a:r>
          </a:p>
          <a:p>
            <a:pPr eaLnBrk="1" hangingPunct="1"/>
            <a:r>
              <a:rPr lang="en-US" altLang="en-US" sz="1100" b="1">
                <a:cs typeface="Arial" panose="020B0604020202020204" pitchFamily="34" charset="0"/>
              </a:rPr>
              <a:t>Rev. 2:10 </a:t>
            </a:r>
            <a:r>
              <a:rPr lang="en-US" altLang="en-US" sz="1100">
                <a:cs typeface="Arial" panose="020B0604020202020204" pitchFamily="34" charset="0"/>
              </a:rPr>
              <a:t>- Fear none of those things which thou shalt suffer: behold, the devil shall cast some of you into prison, that ye may be tried; and ye shall have tribulation ten days: </a:t>
            </a:r>
            <a:r>
              <a:rPr lang="en-US" altLang="en-US" sz="1100" b="1">
                <a:cs typeface="Arial" panose="020B0604020202020204" pitchFamily="34" charset="0"/>
              </a:rPr>
              <a:t>be thou faithful unto death, and I will give thee a crown of life.</a:t>
            </a:r>
          </a:p>
        </p:txBody>
      </p:sp>
      <p:sp>
        <p:nvSpPr>
          <p:cNvPr id="46084" name="Slide Number Placeholder 3">
            <a:extLst>
              <a:ext uri="{FF2B5EF4-FFF2-40B4-BE49-F238E27FC236}">
                <a16:creationId xmlns:a16="http://schemas.microsoft.com/office/drawing/2014/main" id="{EF4C43B8-FA9A-47E6-8ACE-22974A51734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ahoma" panose="020B0604030504040204" pitchFamily="34" charset="0"/>
              </a:defRPr>
            </a:lvl1pPr>
            <a:lvl2pPr marL="1033463" indent="-395288">
              <a:defRPr b="1">
                <a:solidFill>
                  <a:schemeClr val="tx1"/>
                </a:solidFill>
                <a:latin typeface="Tahoma" panose="020B0604030504040204" pitchFamily="34" charset="0"/>
              </a:defRPr>
            </a:lvl2pPr>
            <a:lvl3pPr marL="1592263" indent="-315913">
              <a:defRPr b="1">
                <a:solidFill>
                  <a:schemeClr val="tx1"/>
                </a:solidFill>
                <a:latin typeface="Tahoma" panose="020B0604030504040204" pitchFamily="34" charset="0"/>
              </a:defRPr>
            </a:lvl3pPr>
            <a:lvl4pPr marL="2228850" indent="-315913">
              <a:defRPr b="1">
                <a:solidFill>
                  <a:schemeClr val="tx1"/>
                </a:solidFill>
                <a:latin typeface="Tahoma" panose="020B0604030504040204" pitchFamily="34" charset="0"/>
              </a:defRPr>
            </a:lvl4pPr>
            <a:lvl5pPr marL="2867025" indent="-315913">
              <a:defRPr b="1">
                <a:solidFill>
                  <a:schemeClr val="tx1"/>
                </a:solidFill>
                <a:latin typeface="Tahoma" panose="020B0604030504040204" pitchFamily="34" charset="0"/>
              </a:defRPr>
            </a:lvl5pPr>
            <a:lvl6pPr marL="3324225" indent="-315913" eaLnBrk="0" fontAlgn="base" hangingPunct="0">
              <a:spcBef>
                <a:spcPct val="0"/>
              </a:spcBef>
              <a:spcAft>
                <a:spcPct val="0"/>
              </a:spcAft>
              <a:defRPr b="1">
                <a:solidFill>
                  <a:schemeClr val="tx1"/>
                </a:solidFill>
                <a:latin typeface="Tahoma" panose="020B0604030504040204" pitchFamily="34" charset="0"/>
              </a:defRPr>
            </a:lvl6pPr>
            <a:lvl7pPr marL="3781425" indent="-315913" eaLnBrk="0" fontAlgn="base" hangingPunct="0">
              <a:spcBef>
                <a:spcPct val="0"/>
              </a:spcBef>
              <a:spcAft>
                <a:spcPct val="0"/>
              </a:spcAft>
              <a:defRPr b="1">
                <a:solidFill>
                  <a:schemeClr val="tx1"/>
                </a:solidFill>
                <a:latin typeface="Tahoma" panose="020B0604030504040204" pitchFamily="34" charset="0"/>
              </a:defRPr>
            </a:lvl7pPr>
            <a:lvl8pPr marL="4238625" indent="-315913" eaLnBrk="0" fontAlgn="base" hangingPunct="0">
              <a:spcBef>
                <a:spcPct val="0"/>
              </a:spcBef>
              <a:spcAft>
                <a:spcPct val="0"/>
              </a:spcAft>
              <a:defRPr b="1">
                <a:solidFill>
                  <a:schemeClr val="tx1"/>
                </a:solidFill>
                <a:latin typeface="Tahoma" panose="020B0604030504040204" pitchFamily="34" charset="0"/>
              </a:defRPr>
            </a:lvl8pPr>
            <a:lvl9pPr marL="4695825" indent="-315913" eaLnBrk="0" fontAlgn="base" hangingPunct="0">
              <a:spcBef>
                <a:spcPct val="0"/>
              </a:spcBef>
              <a:spcAft>
                <a:spcPct val="0"/>
              </a:spcAft>
              <a:defRPr b="1">
                <a:solidFill>
                  <a:schemeClr val="tx1"/>
                </a:solidFill>
                <a:latin typeface="Tahoma" panose="020B0604030504040204" pitchFamily="34" charset="0"/>
              </a:defRPr>
            </a:lvl9pPr>
          </a:lstStyle>
          <a:p>
            <a:fld id="{0F27AE53-9634-4609-93AE-228ACFA79A97}" type="slidenum">
              <a:rPr lang="en-US" altLang="en-US" b="0" smtClean="0">
                <a:latin typeface="Calibri" panose="020F0502020204030204" pitchFamily="34" charset="0"/>
                <a:cs typeface="Arial" panose="020B0604020202020204" pitchFamily="34" charset="0"/>
              </a:rPr>
              <a:pPr/>
              <a:t>17</a:t>
            </a:fld>
            <a:endParaRPr lang="en-US" altLang="en-US" b="0">
              <a:latin typeface="Calibri" panose="020F050202020403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2:22 </a:t>
            </a:r>
            <a:r>
              <a:rPr lang="en-US" dirty="0"/>
              <a:t>- Ye men of Israel, hear these words; Jesus of Nazareth, </a:t>
            </a:r>
            <a:r>
              <a:rPr lang="en-US" b="1" dirty="0"/>
              <a:t>a man approved of God among you by miracles and wonders and signs</a:t>
            </a:r>
            <a:r>
              <a:rPr lang="en-US" dirty="0"/>
              <a:t>, which God did by him in the midst of you, as ye yourselves also know.</a:t>
            </a:r>
          </a:p>
          <a:p>
            <a:r>
              <a:rPr lang="en-US" b="1" dirty="0"/>
              <a:t>1 Cor. 11:19 </a:t>
            </a:r>
            <a:r>
              <a:rPr lang="en-US" dirty="0"/>
              <a:t>- or there must be also heresies among you, that they which are</a:t>
            </a:r>
            <a:r>
              <a:rPr lang="en-US" b="1" dirty="0"/>
              <a:t> approved </a:t>
            </a:r>
            <a:r>
              <a:rPr lang="en-US" dirty="0"/>
              <a:t>may be made manifest among you. </a:t>
            </a:r>
          </a:p>
          <a:p>
            <a:r>
              <a:rPr lang="en-US" b="1" dirty="0"/>
              <a:t>2 Cor. 7:11 </a:t>
            </a:r>
            <a:r>
              <a:rPr lang="en-US" dirty="0"/>
              <a:t>-For behold this selfsame thing, that ye sorrowed after a godly sort, what carefulness it wrought in you, yea, what clearing of yourselves, yea, what indignation, yea, what fear, yea, what vehement desire, yea, what zeal, yea, what revenge! In all things ye have approved yourselves to be clear in this matter. </a:t>
            </a:r>
          </a:p>
          <a:p>
            <a:r>
              <a:rPr lang="en-US" b="1" dirty="0"/>
              <a:t>Rom. 16:10 </a:t>
            </a:r>
            <a:r>
              <a:rPr lang="en-US" dirty="0"/>
              <a:t>- Salute Apelles approved in Christ. Salute them which are of </a:t>
            </a:r>
            <a:r>
              <a:rPr lang="en-US" dirty="0" err="1"/>
              <a:t>Aristobulus</a:t>
            </a:r>
            <a:r>
              <a:rPr lang="en-US" dirty="0"/>
              <a:t>' household.</a:t>
            </a:r>
          </a:p>
          <a:p>
            <a:r>
              <a:rPr lang="en-US" dirty="0"/>
              <a:t>2 Tim. 2:15 - Study to shew thyself approved unto God, a workman that </a:t>
            </a:r>
            <a:r>
              <a:rPr lang="en-US" dirty="0" err="1"/>
              <a:t>needeth</a:t>
            </a:r>
            <a:r>
              <a:rPr lang="en-US" dirty="0"/>
              <a:t> not to be ashamed, rightly dividing the word of truth. </a:t>
            </a:r>
          </a:p>
        </p:txBody>
      </p:sp>
      <p:sp>
        <p:nvSpPr>
          <p:cNvPr id="4" name="Slide Number Placeholder 3"/>
          <p:cNvSpPr>
            <a:spLocks noGrp="1"/>
          </p:cNvSpPr>
          <p:nvPr>
            <p:ph type="sldNum" sz="quarter" idx="5"/>
          </p:nvPr>
        </p:nvSpPr>
        <p:spPr/>
        <p:txBody>
          <a:bodyPr/>
          <a:lstStyle/>
          <a:p>
            <a:fld id="{9E11EC53-F507-411E-9ADC-FBCFECE09D3D}" type="slidenum">
              <a:rPr lang="en-US" smtClean="0"/>
              <a:t>5</a:t>
            </a:fld>
            <a:endParaRPr lang="en-US"/>
          </a:p>
        </p:txBody>
      </p:sp>
    </p:spTree>
    <p:extLst>
      <p:ext uri="{BB962C8B-B14F-4D97-AF65-F5344CB8AC3E}">
        <p14:creationId xmlns:p14="http://schemas.microsoft.com/office/powerpoint/2010/main" val="4274562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 Tim. 1:13-14 </a:t>
            </a:r>
            <a:r>
              <a:rPr lang="en-US" dirty="0"/>
              <a:t>-  Hold fast the form of sound words, which thou hast heard of me, in faith and love which is in Christ Jesus. 14 That good thing which was committed unto thee keep by the Holy Ghost which dwelleth in us.</a:t>
            </a:r>
          </a:p>
          <a:p>
            <a:r>
              <a:rPr lang="en-US" b="1" dirty="0"/>
              <a:t>2 Tim. 2:14 </a:t>
            </a:r>
            <a:r>
              <a:rPr lang="en-US" dirty="0"/>
              <a:t>-  Of these things put them in remembrance, charging them before the Lord that they strive not about words to no profit, but to the subverting of the hearers.</a:t>
            </a:r>
          </a:p>
          <a:p>
            <a:r>
              <a:rPr lang="en-US" b="1" dirty="0"/>
              <a:t>1 Tim. 1:3 </a:t>
            </a:r>
            <a:r>
              <a:rPr lang="en-US" dirty="0"/>
              <a:t>- As I besought thee to abide still at Ephesus, when I went into Macedonia, that thou </a:t>
            </a:r>
            <a:r>
              <a:rPr lang="en-US" dirty="0" err="1"/>
              <a:t>mightest</a:t>
            </a:r>
            <a:r>
              <a:rPr lang="en-US" dirty="0"/>
              <a:t> charge some </a:t>
            </a:r>
            <a:r>
              <a:rPr lang="en-US" b="1" dirty="0"/>
              <a:t>that they teach no other doctrine</a:t>
            </a:r>
            <a:r>
              <a:rPr lang="en-US" dirty="0"/>
              <a:t>,</a:t>
            </a:r>
          </a:p>
          <a:p>
            <a:r>
              <a:rPr lang="en-US" b="1" dirty="0"/>
              <a:t>2 Pet. 1:3 </a:t>
            </a:r>
            <a:r>
              <a:rPr lang="en-US" dirty="0"/>
              <a:t>- According as his divine power hath given unto us all things that pertain unto life and godliness, through the knowledge of him that hath called us to glory and virtue: </a:t>
            </a:r>
          </a:p>
          <a:p>
            <a:r>
              <a:rPr lang="en-US" b="1" dirty="0"/>
              <a:t>Vss. 5-10 </a:t>
            </a:r>
            <a:r>
              <a:rPr lang="en-US" dirty="0"/>
              <a:t>- 5 And beside this, giving all diligence, add to your faith virtue; and to virtue knowledge; 6 And to knowledge temperance; and to temperance patience; and to patience godliness; 7 And to godliness brotherly kindness; and to brotherly kindness charity. 8 For if these things be in you, and abound, they make you that ye shall neither be barren nor unfruitful in the knowledge of our Lord Jesus Christ. 9 But he that </a:t>
            </a:r>
            <a:r>
              <a:rPr lang="en-US" dirty="0" err="1"/>
              <a:t>lacketh</a:t>
            </a:r>
            <a:r>
              <a:rPr lang="en-US" dirty="0"/>
              <a:t> these things is blind, and cannot see afar off, and hath forgotten that he was purged from his old sins. 10 Wherefore the rather, brethren, give diligence to make your calling and election sure: for if ye do these things, ye shall never fall:</a:t>
            </a:r>
          </a:p>
          <a:p>
            <a:endParaRPr lang="en-US" dirty="0"/>
          </a:p>
        </p:txBody>
      </p:sp>
      <p:sp>
        <p:nvSpPr>
          <p:cNvPr id="4" name="Slide Number Placeholder 3"/>
          <p:cNvSpPr>
            <a:spLocks noGrp="1"/>
          </p:cNvSpPr>
          <p:nvPr>
            <p:ph type="sldNum" sz="quarter" idx="5"/>
          </p:nvPr>
        </p:nvSpPr>
        <p:spPr/>
        <p:txBody>
          <a:bodyPr/>
          <a:lstStyle/>
          <a:p>
            <a:fld id="{9E11EC53-F507-411E-9ADC-FBCFECE09D3D}" type="slidenum">
              <a:rPr lang="en-US" smtClean="0"/>
              <a:t>6</a:t>
            </a:fld>
            <a:endParaRPr lang="en-US"/>
          </a:p>
        </p:txBody>
      </p:sp>
    </p:spTree>
    <p:extLst>
      <p:ext uri="{BB962C8B-B14F-4D97-AF65-F5344CB8AC3E}">
        <p14:creationId xmlns:p14="http://schemas.microsoft.com/office/powerpoint/2010/main" val="3128580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Jas. 4:14 </a:t>
            </a:r>
            <a:r>
              <a:rPr lang="en-US" dirty="0"/>
              <a:t>- Whereas ye know not what shall be on the morrow. For what is your life? It is even a </a:t>
            </a:r>
            <a:r>
              <a:rPr lang="en-US" dirty="0" err="1"/>
              <a:t>vapour</a:t>
            </a:r>
            <a:r>
              <a:rPr lang="en-US" dirty="0"/>
              <a:t>, that </a:t>
            </a:r>
            <a:r>
              <a:rPr lang="en-US" dirty="0" err="1"/>
              <a:t>appeareth</a:t>
            </a:r>
            <a:r>
              <a:rPr lang="en-US" dirty="0"/>
              <a:t> for a little time, and then </a:t>
            </a:r>
            <a:r>
              <a:rPr lang="en-US" dirty="0" err="1"/>
              <a:t>vanisheth</a:t>
            </a:r>
            <a:r>
              <a:rPr lang="en-US" dirty="0"/>
              <a:t> away.</a:t>
            </a:r>
          </a:p>
          <a:p>
            <a:r>
              <a:rPr lang="en-US" b="1" dirty="0"/>
              <a:t>Heb. 9:27</a:t>
            </a:r>
            <a:r>
              <a:rPr lang="en-US" dirty="0"/>
              <a:t> -  And as it is appointed unto men once to die, but after this the judgment:</a:t>
            </a:r>
          </a:p>
          <a:p>
            <a:r>
              <a:rPr lang="en-US" b="1" dirty="0"/>
              <a:t>Eph. 5:15-16 </a:t>
            </a:r>
            <a:r>
              <a:rPr lang="en-US" dirty="0"/>
              <a:t>- 15 See then that ye walk circumspectly, not as fools, but as wise, 16 Redeeming the time, because the days are evil.</a:t>
            </a:r>
          </a:p>
          <a:p>
            <a:r>
              <a:rPr lang="en-US" b="1" dirty="0"/>
              <a:t>Col. 4:5 </a:t>
            </a:r>
            <a:r>
              <a:rPr lang="en-US" dirty="0"/>
              <a:t>- Walk in wisdom toward them that are without, redeeming the time.</a:t>
            </a:r>
          </a:p>
          <a:p>
            <a:r>
              <a:rPr lang="en-US" b="1" dirty="0"/>
              <a:t>Col. 4:6 </a:t>
            </a:r>
            <a:r>
              <a:rPr lang="en-US" dirty="0"/>
              <a:t>- Let your speech be </a:t>
            </a:r>
            <a:r>
              <a:rPr lang="en-US" dirty="0" err="1"/>
              <a:t>alway</a:t>
            </a:r>
            <a:r>
              <a:rPr lang="en-US" dirty="0"/>
              <a:t> with grace, seasoned with salt, that ye may know how ye ought to answer every man. </a:t>
            </a:r>
          </a:p>
          <a:p>
            <a:r>
              <a:rPr lang="en-US" b="1" dirty="0"/>
              <a:t>1 Pet. 3:14-16 </a:t>
            </a:r>
            <a:r>
              <a:rPr lang="en-US" dirty="0"/>
              <a:t>- But and if ye suffer for righteousness' sake, happy are ye: and be not afraid of their terror, neither be troubled; 15 But sanctify the Lord God in your hearts: and be ready always to give an answer to every man that </a:t>
            </a:r>
            <a:r>
              <a:rPr lang="en-US" dirty="0" err="1"/>
              <a:t>asketh</a:t>
            </a:r>
            <a:r>
              <a:rPr lang="en-US" dirty="0"/>
              <a:t> you a reason of the hope that is in you with meekness and fear: </a:t>
            </a:r>
          </a:p>
          <a:p>
            <a:r>
              <a:rPr lang="en-US" b="1" dirty="0"/>
              <a:t>1 Jn. 4:1 </a:t>
            </a:r>
            <a:r>
              <a:rPr lang="en-US" dirty="0"/>
              <a:t>- Beloved, believe not every spirit, but try the spirits whether they are of God: because many false prophets are gone out into the world.</a:t>
            </a:r>
          </a:p>
          <a:p>
            <a:r>
              <a:rPr lang="en-US" b="1" dirty="0"/>
              <a:t>Jude 3-4 </a:t>
            </a:r>
            <a:r>
              <a:rPr lang="en-US" dirty="0"/>
              <a:t>- Beloved, when I gave all diligence to write unto you of the common salvation, it was needful for me to write unto you, and exhort you that ye should earnestly contend for the faith which was once delivered unto the saints. 4 For there are certain men crept in unawares, who were before of old ordained to this condemnation, ungodly men, turning the grace of our God into lasciviousness, and denying the only Lord God, and our Lord Jesus Christ.</a:t>
            </a:r>
          </a:p>
        </p:txBody>
      </p:sp>
      <p:sp>
        <p:nvSpPr>
          <p:cNvPr id="4" name="Slide Number Placeholder 3"/>
          <p:cNvSpPr>
            <a:spLocks noGrp="1"/>
          </p:cNvSpPr>
          <p:nvPr>
            <p:ph type="sldNum" sz="quarter" idx="5"/>
          </p:nvPr>
        </p:nvSpPr>
        <p:spPr/>
        <p:txBody>
          <a:bodyPr/>
          <a:lstStyle/>
          <a:p>
            <a:fld id="{9E11EC53-F507-411E-9ADC-FBCFECE09D3D}" type="slidenum">
              <a:rPr lang="en-US" smtClean="0"/>
              <a:t>8</a:t>
            </a:fld>
            <a:endParaRPr lang="en-US"/>
          </a:p>
        </p:txBody>
      </p:sp>
    </p:spTree>
    <p:extLst>
      <p:ext uri="{BB962C8B-B14F-4D97-AF65-F5344CB8AC3E}">
        <p14:creationId xmlns:p14="http://schemas.microsoft.com/office/powerpoint/2010/main" val="2283080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 Cor. 5:9 </a:t>
            </a:r>
            <a:r>
              <a:rPr lang="en-US" dirty="0"/>
              <a:t>- Wherefore we </a:t>
            </a:r>
            <a:r>
              <a:rPr lang="en-US" dirty="0" err="1"/>
              <a:t>labour</a:t>
            </a:r>
            <a:r>
              <a:rPr lang="en-US" dirty="0"/>
              <a:t>, that, whether present or absent, we may be </a:t>
            </a:r>
            <a:r>
              <a:rPr lang="en-US" b="1" dirty="0"/>
              <a:t>accepted of him.</a:t>
            </a:r>
          </a:p>
          <a:p>
            <a:r>
              <a:rPr lang="en-US" b="1" dirty="0"/>
              <a:t>Rom. 12:11 </a:t>
            </a:r>
            <a:r>
              <a:rPr lang="en-US" dirty="0"/>
              <a:t>- 11 Not slothful in business; </a:t>
            </a:r>
            <a:r>
              <a:rPr lang="en-US" b="1" dirty="0"/>
              <a:t>fervent in spirit</a:t>
            </a:r>
            <a:r>
              <a:rPr lang="en-US" dirty="0"/>
              <a:t>; serving the Lord;</a:t>
            </a:r>
          </a:p>
          <a:p>
            <a:r>
              <a:rPr lang="en-US" b="1" dirty="0"/>
              <a:t>Eccl. 9:10 </a:t>
            </a:r>
            <a:r>
              <a:rPr lang="en-US" dirty="0"/>
              <a:t>-  Whatsoever thy hand </a:t>
            </a:r>
            <a:r>
              <a:rPr lang="en-US" dirty="0" err="1"/>
              <a:t>findeth</a:t>
            </a:r>
            <a:r>
              <a:rPr lang="en-US" dirty="0"/>
              <a:t> to do, </a:t>
            </a:r>
            <a:r>
              <a:rPr lang="en-US" b="1" dirty="0"/>
              <a:t>do it with thy might;</a:t>
            </a:r>
            <a:r>
              <a:rPr lang="en-US" dirty="0"/>
              <a:t> for there is no work, nor device, nor knowledge, nor wisdom, in the grave, whither thou </a:t>
            </a:r>
            <a:r>
              <a:rPr lang="en-US" dirty="0" err="1"/>
              <a:t>goest</a:t>
            </a:r>
            <a:r>
              <a:rPr lang="en-US" dirty="0"/>
              <a:t>.</a:t>
            </a:r>
          </a:p>
          <a:p>
            <a:r>
              <a:rPr lang="en-US" b="1" dirty="0"/>
              <a:t>Phil. 2:12-18 </a:t>
            </a:r>
            <a:r>
              <a:rPr lang="en-US" dirty="0"/>
              <a:t>- Wherefore, my beloved, as ye have always obeyed, not as in my presence only, but now much more in my absence, work out your own salvation with fear and trembling. 13 For it is God which worketh in you both to will and to do of his good pleasure. 14 Do all things without murmurings and </a:t>
            </a:r>
            <a:r>
              <a:rPr lang="en-US" dirty="0" err="1"/>
              <a:t>disputings</a:t>
            </a:r>
            <a:r>
              <a:rPr lang="en-US" dirty="0"/>
              <a:t>: 15 That ye may be blameless and harmless, the sons of God, without rebuke, in the midst of a crooked and perverse nation, among whom ye shine as lights in the world; 16 Holding forth the word of life; that I may rejoice in the day of Christ, that I have not run in vain, neither </a:t>
            </a:r>
            <a:r>
              <a:rPr lang="en-US" dirty="0" err="1"/>
              <a:t>laboured</a:t>
            </a:r>
            <a:r>
              <a:rPr lang="en-US" dirty="0"/>
              <a:t> in vain. 17 Yea, and if I be offered upon the sacrifice and service of your faith, I joy, and rejoice with you all. 18 For the same cause also do ye joy, and rejoice with me.</a:t>
            </a:r>
          </a:p>
          <a:p>
            <a:r>
              <a:rPr lang="en-US" b="1" dirty="0"/>
              <a:t>2 Cor. 6:1-10 - READ</a:t>
            </a:r>
          </a:p>
          <a:p>
            <a:r>
              <a:rPr lang="en-US" b="1" dirty="0"/>
              <a:t>Matt. 25:24-30 - READ</a:t>
            </a:r>
          </a:p>
        </p:txBody>
      </p:sp>
      <p:sp>
        <p:nvSpPr>
          <p:cNvPr id="4" name="Slide Number Placeholder 3"/>
          <p:cNvSpPr>
            <a:spLocks noGrp="1"/>
          </p:cNvSpPr>
          <p:nvPr>
            <p:ph type="sldNum" sz="quarter" idx="5"/>
          </p:nvPr>
        </p:nvSpPr>
        <p:spPr/>
        <p:txBody>
          <a:bodyPr/>
          <a:lstStyle/>
          <a:p>
            <a:fld id="{9E11EC53-F507-411E-9ADC-FBCFECE09D3D}" type="slidenum">
              <a:rPr lang="en-US" smtClean="0"/>
              <a:t>9</a:t>
            </a:fld>
            <a:endParaRPr lang="en-US"/>
          </a:p>
        </p:txBody>
      </p:sp>
    </p:spTree>
    <p:extLst>
      <p:ext uri="{BB962C8B-B14F-4D97-AF65-F5344CB8AC3E}">
        <p14:creationId xmlns:p14="http://schemas.microsoft.com/office/powerpoint/2010/main" val="3614101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 4:1-11 </a:t>
            </a:r>
            <a:r>
              <a:rPr lang="en-US" b="0" dirty="0"/>
              <a:t>- Read, especially </a:t>
            </a:r>
            <a:r>
              <a:rPr lang="en-US" b="1" dirty="0"/>
              <a:t>vs 11 </a:t>
            </a:r>
            <a:r>
              <a:rPr lang="en-US" b="0" dirty="0"/>
              <a:t>- Let us </a:t>
            </a:r>
            <a:r>
              <a:rPr lang="en-US" b="0" dirty="0" err="1"/>
              <a:t>labour</a:t>
            </a:r>
            <a:r>
              <a:rPr lang="en-US" b="0" dirty="0"/>
              <a:t> therefore to enter into that rest, lest any man fall after the same example of unbelief. </a:t>
            </a:r>
          </a:p>
          <a:p>
            <a:r>
              <a:rPr lang="en-US" b="1" dirty="0"/>
              <a:t>2 Pet. 1:10-11 </a:t>
            </a:r>
            <a:r>
              <a:rPr lang="en-US" b="0" dirty="0"/>
              <a:t>-  Wherefore the rather, brethren, give diligence to make your calling and election sure: for if ye do these things, ye shall never fall: 11 For so an entrance shall be ministered unto you abundantly into the everlasting kingdom of our Lord and </a:t>
            </a:r>
            <a:r>
              <a:rPr lang="en-US" b="0" dirty="0" err="1"/>
              <a:t>Saviour</a:t>
            </a:r>
            <a:r>
              <a:rPr lang="en-US" b="0" dirty="0"/>
              <a:t> Jesus Christ.</a:t>
            </a:r>
          </a:p>
          <a:p>
            <a:r>
              <a:rPr lang="en-US" b="1" dirty="0"/>
              <a:t> Matt. 16:26 </a:t>
            </a:r>
            <a:r>
              <a:rPr lang="en-US" b="0" dirty="0"/>
              <a:t>-</a:t>
            </a:r>
            <a:r>
              <a:rPr lang="en-US" b="1" dirty="0"/>
              <a:t> </a:t>
            </a:r>
            <a:r>
              <a:rPr lang="en-US" b="0" dirty="0"/>
              <a:t>For what is a man profited, if he shall gain the whole world, and lose his own soul? or what shall a man give in exchange for his soul?</a:t>
            </a:r>
          </a:p>
          <a:p>
            <a:r>
              <a:rPr lang="en-US" b="1" dirty="0"/>
              <a:t>Psa. 34:22  </a:t>
            </a:r>
            <a:r>
              <a:rPr lang="en-US" b="0" dirty="0"/>
              <a:t>- The LORD </a:t>
            </a:r>
            <a:r>
              <a:rPr lang="en-US" b="0" dirty="0" err="1"/>
              <a:t>redeemeth</a:t>
            </a:r>
            <a:r>
              <a:rPr lang="en-US" b="0" dirty="0"/>
              <a:t> the soul of his servants: and none of them that trust in him shall be desolate.</a:t>
            </a:r>
          </a:p>
          <a:p>
            <a:r>
              <a:rPr lang="en-US" b="1" dirty="0"/>
              <a:t>1 Cor. 15:58 </a:t>
            </a:r>
            <a:r>
              <a:rPr lang="en-US" b="0" dirty="0"/>
              <a:t>- Therefore, my beloved brethren, be ye </a:t>
            </a:r>
            <a:r>
              <a:rPr lang="en-US" b="0" dirty="0" err="1"/>
              <a:t>stedfast</a:t>
            </a:r>
            <a:r>
              <a:rPr lang="en-US" b="0" dirty="0"/>
              <a:t>, </a:t>
            </a:r>
            <a:r>
              <a:rPr lang="en-US" b="0" dirty="0" err="1"/>
              <a:t>unmoveable</a:t>
            </a:r>
            <a:r>
              <a:rPr lang="en-US" b="0" dirty="0"/>
              <a:t>, always abounding in the work of the Lord, forasmuch as ye know that your </a:t>
            </a:r>
            <a:r>
              <a:rPr lang="en-US" b="0" dirty="0" err="1"/>
              <a:t>labour</a:t>
            </a:r>
            <a:r>
              <a:rPr lang="en-US" b="0" dirty="0"/>
              <a:t> is not in vain in the Lord.</a:t>
            </a:r>
          </a:p>
        </p:txBody>
      </p:sp>
      <p:sp>
        <p:nvSpPr>
          <p:cNvPr id="4" name="Slide Number Placeholder 3"/>
          <p:cNvSpPr>
            <a:spLocks noGrp="1"/>
          </p:cNvSpPr>
          <p:nvPr>
            <p:ph type="sldNum" sz="quarter" idx="5"/>
          </p:nvPr>
        </p:nvSpPr>
        <p:spPr/>
        <p:txBody>
          <a:bodyPr/>
          <a:lstStyle/>
          <a:p>
            <a:fld id="{9E11EC53-F507-411E-9ADC-FBCFECE09D3D}" type="slidenum">
              <a:rPr lang="en-US" smtClean="0"/>
              <a:t>10</a:t>
            </a:fld>
            <a:endParaRPr lang="en-US"/>
          </a:p>
        </p:txBody>
      </p:sp>
    </p:spTree>
    <p:extLst>
      <p:ext uri="{BB962C8B-B14F-4D97-AF65-F5344CB8AC3E}">
        <p14:creationId xmlns:p14="http://schemas.microsoft.com/office/powerpoint/2010/main" val="409517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Lev. 9:3 </a:t>
            </a:r>
            <a:r>
              <a:rPr lang="en-US" b="0" dirty="0"/>
              <a:t>- And unto the children of Israel thou shalt speak, saying, Take ye a kid of the goats for a sin offering; and a calf and a lamb, both of the first year, </a:t>
            </a:r>
            <a:r>
              <a:rPr lang="en-US" b="1" dirty="0"/>
              <a:t>without blemish</a:t>
            </a:r>
            <a:r>
              <a:rPr lang="en-US" b="0" dirty="0"/>
              <a:t>, for a burnt offering; </a:t>
            </a:r>
          </a:p>
          <a:p>
            <a:r>
              <a:rPr lang="en-US" b="1" dirty="0"/>
              <a:t>Num. 19:29-30 </a:t>
            </a:r>
            <a:r>
              <a:rPr lang="en-US" b="0" dirty="0"/>
              <a:t>-  Out of all your gifts ye shall offer every heave offering of the LORD</a:t>
            </a:r>
            <a:r>
              <a:rPr lang="en-US" b="1" dirty="0"/>
              <a:t>, of all the best thereof</a:t>
            </a:r>
            <a:r>
              <a:rPr lang="en-US" b="0" dirty="0"/>
              <a:t>, even the hallowed part thereof out of it. 30 Therefore thou shalt say unto them, When ye have heaved the best thereof from it, then it shall be counted unto the Levites as the increase of the threshing floor, and as the increase of the winepress.</a:t>
            </a:r>
          </a:p>
          <a:p>
            <a:r>
              <a:rPr lang="en-US" b="1" dirty="0"/>
              <a:t>Mal. 1:8 </a:t>
            </a:r>
            <a:r>
              <a:rPr lang="en-US" b="0" dirty="0"/>
              <a:t>- And if ye offer the blind for sacrifice, is it not evil? and if ye offer the lame and sick, is it not evil? offer it now unto thy governor; will he be pleased with thee, or accept thy person? saith the LORD of hosts. </a:t>
            </a:r>
          </a:p>
          <a:p>
            <a:r>
              <a:rPr lang="en-US" b="1" dirty="0"/>
              <a:t>Mk. 12:30 </a:t>
            </a:r>
            <a:r>
              <a:rPr lang="en-US" b="0" dirty="0"/>
              <a:t>- And thou shalt love the Lord thy God with </a:t>
            </a:r>
            <a:r>
              <a:rPr lang="en-US" b="1" dirty="0"/>
              <a:t>all thy heart</a:t>
            </a:r>
            <a:r>
              <a:rPr lang="en-US" b="0" dirty="0"/>
              <a:t>, and with </a:t>
            </a:r>
            <a:r>
              <a:rPr lang="en-US" b="1" dirty="0"/>
              <a:t>all thy soul</a:t>
            </a:r>
            <a:r>
              <a:rPr lang="en-US" b="0" dirty="0"/>
              <a:t>, and with </a:t>
            </a:r>
            <a:r>
              <a:rPr lang="en-US" b="1" dirty="0"/>
              <a:t>all thy mind</a:t>
            </a:r>
            <a:r>
              <a:rPr lang="en-US" b="0" dirty="0"/>
              <a:t>, and with </a:t>
            </a:r>
            <a:r>
              <a:rPr lang="en-US" b="1" dirty="0"/>
              <a:t>all thy strength</a:t>
            </a:r>
            <a:r>
              <a:rPr lang="en-US" b="0" dirty="0"/>
              <a:t>: this is the first commandment.</a:t>
            </a:r>
          </a:p>
          <a:p>
            <a:r>
              <a:rPr lang="en-US" b="1" dirty="0"/>
              <a:t>1 Pet. 2:5 </a:t>
            </a:r>
            <a:r>
              <a:rPr lang="en-US" b="0" dirty="0"/>
              <a:t>- Ye also, as lively stones, are built up a spiritual house, an holy priesthood, to </a:t>
            </a:r>
            <a:r>
              <a:rPr lang="en-US" b="1" dirty="0"/>
              <a:t>offer</a:t>
            </a:r>
            <a:r>
              <a:rPr lang="en-US" b="0" dirty="0"/>
              <a:t> </a:t>
            </a:r>
            <a:r>
              <a:rPr lang="en-US" b="1" dirty="0"/>
              <a:t>up spiritual sacrifices, acceptable to God </a:t>
            </a:r>
            <a:r>
              <a:rPr lang="en-US" b="0" dirty="0"/>
              <a:t>by Jesus Christ.</a:t>
            </a:r>
          </a:p>
          <a:p>
            <a:r>
              <a:rPr lang="en-US" b="1" dirty="0"/>
              <a:t>Rom. 12:1 </a:t>
            </a:r>
            <a:r>
              <a:rPr lang="en-US" b="0" dirty="0"/>
              <a:t>- I beseech you therefore, brethren, by the mercies of God, that ye present your bodies </a:t>
            </a:r>
            <a:r>
              <a:rPr lang="en-US" b="1" dirty="0"/>
              <a:t>a living sacrifice, holy, acceptable unto God</a:t>
            </a:r>
            <a:r>
              <a:rPr lang="en-US" b="0" dirty="0"/>
              <a:t>, which is your reasonable service.</a:t>
            </a:r>
          </a:p>
        </p:txBody>
      </p:sp>
      <p:sp>
        <p:nvSpPr>
          <p:cNvPr id="4" name="Slide Number Placeholder 3"/>
          <p:cNvSpPr>
            <a:spLocks noGrp="1"/>
          </p:cNvSpPr>
          <p:nvPr>
            <p:ph type="sldNum" sz="quarter" idx="5"/>
          </p:nvPr>
        </p:nvSpPr>
        <p:spPr/>
        <p:txBody>
          <a:bodyPr/>
          <a:lstStyle/>
          <a:p>
            <a:fld id="{9E11EC53-F507-411E-9ADC-FBCFECE09D3D}" type="slidenum">
              <a:rPr lang="en-US" smtClean="0"/>
              <a:t>11</a:t>
            </a:fld>
            <a:endParaRPr lang="en-US"/>
          </a:p>
        </p:txBody>
      </p:sp>
    </p:spTree>
    <p:extLst>
      <p:ext uri="{BB962C8B-B14F-4D97-AF65-F5344CB8AC3E}">
        <p14:creationId xmlns:p14="http://schemas.microsoft.com/office/powerpoint/2010/main" val="2507976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Jn. 3:16 </a:t>
            </a:r>
            <a:r>
              <a:rPr lang="en-US" b="0" dirty="0"/>
              <a:t>-  For God so loved the world, that he gave his only begotten Son, that whosoever believeth in him should not perish, but have everlasting life. </a:t>
            </a:r>
          </a:p>
          <a:p>
            <a:r>
              <a:rPr lang="en-US" b="1" dirty="0"/>
              <a:t>Heb 9:14 </a:t>
            </a:r>
            <a:r>
              <a:rPr lang="en-US" b="0" dirty="0"/>
              <a:t>- How much more shall the blood of Christ, who through the eternal Spirit offered himself without spot to God, purge your conscience from dead works to serve the living God? </a:t>
            </a:r>
          </a:p>
          <a:p>
            <a:r>
              <a:rPr lang="en-US" b="1" dirty="0"/>
              <a:t>1 Pet. 1:17-19 </a:t>
            </a:r>
            <a:r>
              <a:rPr lang="en-US" b="0" dirty="0"/>
              <a:t>-  And if ye call on the Father, who without respect of persons </a:t>
            </a:r>
            <a:r>
              <a:rPr lang="en-US" b="0" dirty="0" err="1"/>
              <a:t>judgeth</a:t>
            </a:r>
            <a:r>
              <a:rPr lang="en-US" b="0" dirty="0"/>
              <a:t> according to every man's work, pass the time of your sojourning here in fear: 18 Forasmuch as ye know that ye were not redeemed with corruptible things, as silver and gold, from your vain conversation received by tradition from your fathers; 19 But with the precious blood of Christ, as of a lamb without blemish and without spot:</a:t>
            </a:r>
          </a:p>
          <a:p>
            <a:r>
              <a:rPr lang="en-US" b="1" dirty="0"/>
              <a:t>1 Jn. 4:7-21 - READ</a:t>
            </a:r>
          </a:p>
        </p:txBody>
      </p:sp>
      <p:sp>
        <p:nvSpPr>
          <p:cNvPr id="4" name="Slide Number Placeholder 3"/>
          <p:cNvSpPr>
            <a:spLocks noGrp="1"/>
          </p:cNvSpPr>
          <p:nvPr>
            <p:ph type="sldNum" sz="quarter" idx="5"/>
          </p:nvPr>
        </p:nvSpPr>
        <p:spPr/>
        <p:txBody>
          <a:bodyPr/>
          <a:lstStyle/>
          <a:p>
            <a:fld id="{9E11EC53-F507-411E-9ADC-FBCFECE09D3D}" type="slidenum">
              <a:rPr lang="en-US" smtClean="0"/>
              <a:t>12</a:t>
            </a:fld>
            <a:endParaRPr lang="en-US"/>
          </a:p>
        </p:txBody>
      </p:sp>
    </p:spTree>
    <p:extLst>
      <p:ext uri="{BB962C8B-B14F-4D97-AF65-F5344CB8AC3E}">
        <p14:creationId xmlns:p14="http://schemas.microsoft.com/office/powerpoint/2010/main" val="479954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 Tim. 2:15 </a:t>
            </a:r>
            <a:r>
              <a:rPr lang="en-US" b="0" dirty="0"/>
              <a:t>- Study to shew thyself approved unto God, a workman that </a:t>
            </a:r>
            <a:r>
              <a:rPr lang="en-US" b="0" dirty="0" err="1"/>
              <a:t>needeth</a:t>
            </a:r>
            <a:r>
              <a:rPr lang="en-US" b="0" dirty="0"/>
              <a:t> not to be ashamed, rightly dividing the word of truth.</a:t>
            </a:r>
          </a:p>
          <a:p>
            <a:r>
              <a:rPr lang="en-US" b="1" u="sng" dirty="0"/>
              <a:t>Truth Commentary, P. 232</a:t>
            </a:r>
            <a:r>
              <a:rPr lang="en-US" b="0" dirty="0"/>
              <a:t> - </a:t>
            </a:r>
            <a:r>
              <a:rPr lang="en-US" sz="1600" b="0" i="0" u="none" strike="noStrike" kern="1200" baseline="0" dirty="0">
                <a:solidFill>
                  <a:schemeClr val="tx1"/>
                </a:solidFill>
                <a:latin typeface="+mn-lt"/>
                <a:ea typeface="+mn-ea"/>
                <a:cs typeface="+mn-cs"/>
              </a:rPr>
              <a:t>“‘to manage rightly, to treat truthfully without falsification,” In handling the word of God one must hold a straight course without deviating either to the right or left. He must “tell it like it is,” and “let the chips fall where they may.” In essence, the </a:t>
            </a:r>
            <a:r>
              <a:rPr lang="en-US" sz="1600" b="1" i="0" u="none" strike="noStrike" kern="1200" baseline="0" dirty="0">
                <a:solidFill>
                  <a:schemeClr val="tx1"/>
                </a:solidFill>
                <a:latin typeface="+mn-lt"/>
                <a:ea typeface="+mn-ea"/>
                <a:cs typeface="+mn-cs"/>
              </a:rPr>
              <a:t>ASV</a:t>
            </a:r>
            <a:r>
              <a:rPr lang="en-US" sz="1600" b="0" i="0" u="none" strike="noStrike" kern="1200" baseline="0" dirty="0">
                <a:solidFill>
                  <a:schemeClr val="tx1"/>
                </a:solidFill>
                <a:latin typeface="+mn-lt"/>
                <a:ea typeface="+mn-ea"/>
                <a:cs typeface="+mn-cs"/>
              </a:rPr>
              <a:t> expresses the thought more clearly: </a:t>
            </a:r>
            <a:r>
              <a:rPr lang="en-US" sz="1600" b="1" i="0" u="none" strike="noStrike" kern="1200" baseline="0" dirty="0">
                <a:solidFill>
                  <a:schemeClr val="tx1"/>
                </a:solidFill>
                <a:latin typeface="+mn-lt"/>
                <a:ea typeface="+mn-ea"/>
                <a:cs typeface="+mn-cs"/>
              </a:rPr>
              <a:t>Handling aright the word of truth.</a:t>
            </a:r>
            <a:endParaRPr lang="en-US" b="1" dirty="0"/>
          </a:p>
          <a:p>
            <a:r>
              <a:rPr lang="en-US" b="1" dirty="0"/>
              <a:t>Jn. 17:17 </a:t>
            </a:r>
            <a:r>
              <a:rPr lang="en-US" b="0" dirty="0"/>
              <a:t>- Sanctify them through thy truth: thy word is truth.</a:t>
            </a:r>
          </a:p>
          <a:p>
            <a:r>
              <a:rPr lang="en-US" b="1" dirty="0"/>
              <a:t>Gal. 1:6-9 </a:t>
            </a:r>
            <a:r>
              <a:rPr lang="en-US" b="0" dirty="0"/>
              <a:t>- I marvel that ye are so soon removed from him that called you into the grace of Christ unto another gospel: 7 Which is not another; but there be some that trouble you, and would pervert the gospel of Christ. 8 But though we, or an angel from heaven, preach any other gospel unto you than that which we have preached unto you, let him be accursed. 9 As we said before, so say I now again, If any man preach any other gospel unto you than that ye have received, let him be accursed.</a:t>
            </a:r>
          </a:p>
          <a:p>
            <a:r>
              <a:rPr lang="en-US" b="1" dirty="0"/>
              <a:t>2 Pet. 3:16 -  </a:t>
            </a:r>
            <a:r>
              <a:rPr lang="en-US" b="0" dirty="0"/>
              <a:t>As also in all his epistles, speaking in them of these things; in which are some things hard to be understood, which </a:t>
            </a:r>
            <a:r>
              <a:rPr lang="en-US" b="1" i="1" dirty="0"/>
              <a:t>they that are unlearned and unstable wrest, as they do also the other scriptures, unto their own destruction.</a:t>
            </a:r>
          </a:p>
          <a:p>
            <a:r>
              <a:rPr lang="en-US" b="1" i="0" dirty="0"/>
              <a:t>Psa. 119:104 </a:t>
            </a:r>
            <a:r>
              <a:rPr lang="en-US" b="0" i="0" dirty="0"/>
              <a:t>- Through thy precepts I get understanding: therefore I hate every false way.</a:t>
            </a:r>
          </a:p>
          <a:p>
            <a:r>
              <a:rPr lang="en-US" b="1" i="0" dirty="0"/>
              <a:t>1 Pet. 4:</a:t>
            </a:r>
            <a:r>
              <a:rPr lang="en-US" b="0" i="0" dirty="0"/>
              <a:t>11 - If any man speak, let him speak as the oracles of God; if any man minister, let him do it as of the ability which God giveth: that God in all things may be glorified through Jesus Christ, to whom be praise and dominion for ever and ever.</a:t>
            </a:r>
          </a:p>
          <a:p>
            <a:r>
              <a:rPr lang="en-US" b="1" i="0" dirty="0"/>
              <a:t>2 Pet. 3:17-18 </a:t>
            </a:r>
            <a:r>
              <a:rPr lang="en-US" b="0" i="0" dirty="0"/>
              <a:t>-  Ye therefore, beloved, seeing ye know these things before, beware lest ye also, being led away with the error of the wicked, fall from your own </a:t>
            </a:r>
            <a:r>
              <a:rPr lang="en-US" b="0" i="0" dirty="0" err="1"/>
              <a:t>stedfastness</a:t>
            </a:r>
            <a:r>
              <a:rPr lang="en-US" b="0" i="0" dirty="0"/>
              <a:t>. 18 But grow in grace, and in the knowledge of our Lord and </a:t>
            </a:r>
            <a:r>
              <a:rPr lang="en-US" b="0" i="0" dirty="0" err="1"/>
              <a:t>Saviour</a:t>
            </a:r>
            <a:r>
              <a:rPr lang="en-US" b="0" i="0" dirty="0"/>
              <a:t> Jesus Christ. To him be glory both now and for ever. Amen.</a:t>
            </a:r>
          </a:p>
          <a:p>
            <a:r>
              <a:rPr lang="en-US" sz="1200" b="1" i="0" dirty="0"/>
              <a:t>2 Tim. 2:16-19 </a:t>
            </a:r>
            <a:r>
              <a:rPr lang="en-US" sz="1200" b="0" i="0" dirty="0"/>
              <a:t>- </a:t>
            </a:r>
            <a:r>
              <a:rPr lang="en-US" sz="1200" b="0" i="0" dirty="0">
                <a:latin typeface="Candara" panose="020E0502030303020204" pitchFamily="34" charset="0"/>
              </a:rPr>
              <a:t>But shun profane and vain babblings: for they will increase unto more ungodliness. </a:t>
            </a:r>
            <a:r>
              <a:rPr lang="en-US" sz="1200" b="0" i="0" dirty="0">
                <a:solidFill>
                  <a:schemeClr val="tx1">
                    <a:lumMod val="75000"/>
                  </a:schemeClr>
                </a:solidFill>
                <a:latin typeface="Candara" panose="020E0502030303020204" pitchFamily="34" charset="0"/>
              </a:rPr>
              <a:t>17</a:t>
            </a:r>
            <a:r>
              <a:rPr lang="en-US" sz="1200" b="0" i="0" dirty="0">
                <a:latin typeface="Candara" panose="020E0502030303020204" pitchFamily="34" charset="0"/>
              </a:rPr>
              <a:t> And their word will eat as doth a </a:t>
            </a:r>
            <a:r>
              <a:rPr lang="en-US" sz="1200" b="1" i="0" dirty="0">
                <a:latin typeface="Candara" panose="020E0502030303020204" pitchFamily="34" charset="0"/>
              </a:rPr>
              <a:t>canker</a:t>
            </a:r>
            <a:r>
              <a:rPr lang="en-US" sz="1200" b="0" i="0" dirty="0">
                <a:latin typeface="Candara" panose="020E0502030303020204" pitchFamily="34" charset="0"/>
              </a:rPr>
              <a:t>: of whom is Hymenaeus and </a:t>
            </a:r>
            <a:r>
              <a:rPr lang="en-US" sz="1200" b="0" i="0" dirty="0" err="1">
                <a:latin typeface="Candara" panose="020E0502030303020204" pitchFamily="34" charset="0"/>
              </a:rPr>
              <a:t>Philetus</a:t>
            </a:r>
            <a:r>
              <a:rPr lang="en-US" sz="1200" b="0" i="0" dirty="0">
                <a:latin typeface="Candara" panose="020E0502030303020204" pitchFamily="34" charset="0"/>
              </a:rPr>
              <a:t>; </a:t>
            </a:r>
            <a:r>
              <a:rPr lang="en-US" sz="1200" b="0" i="0" dirty="0">
                <a:solidFill>
                  <a:schemeClr val="tx1">
                    <a:lumMod val="75000"/>
                  </a:schemeClr>
                </a:solidFill>
                <a:latin typeface="Candara" panose="020E0502030303020204" pitchFamily="34" charset="0"/>
              </a:rPr>
              <a:t>18</a:t>
            </a:r>
            <a:r>
              <a:rPr lang="en-US" sz="1200" b="0" i="0" dirty="0">
                <a:latin typeface="Candara" panose="020E0502030303020204" pitchFamily="34" charset="0"/>
              </a:rPr>
              <a:t> Who concerning the truth have erred, saying that the resurrection is past already; and overthrow the faith of some.</a:t>
            </a:r>
            <a:r>
              <a:rPr lang="en-US" sz="1200" b="0" i="0" dirty="0">
                <a:solidFill>
                  <a:schemeClr val="tx1">
                    <a:lumMod val="75000"/>
                  </a:schemeClr>
                </a:solidFill>
                <a:latin typeface="Candara" panose="020E0502030303020204" pitchFamily="34" charset="0"/>
              </a:rPr>
              <a:t> </a:t>
            </a:r>
            <a:endParaRPr lang="en-US" sz="1200" b="0" i="0" dirty="0"/>
          </a:p>
        </p:txBody>
      </p:sp>
      <p:sp>
        <p:nvSpPr>
          <p:cNvPr id="4" name="Slide Number Placeholder 3"/>
          <p:cNvSpPr>
            <a:spLocks noGrp="1"/>
          </p:cNvSpPr>
          <p:nvPr>
            <p:ph type="sldNum" sz="quarter" idx="5"/>
          </p:nvPr>
        </p:nvSpPr>
        <p:spPr/>
        <p:txBody>
          <a:bodyPr/>
          <a:lstStyle/>
          <a:p>
            <a:fld id="{9E11EC53-F507-411E-9ADC-FBCFECE09D3D}" type="slidenum">
              <a:rPr lang="en-US" smtClean="0"/>
              <a:t>13</a:t>
            </a:fld>
            <a:endParaRPr lang="en-US"/>
          </a:p>
        </p:txBody>
      </p:sp>
    </p:spTree>
    <p:extLst>
      <p:ext uri="{BB962C8B-B14F-4D97-AF65-F5344CB8AC3E}">
        <p14:creationId xmlns:p14="http://schemas.microsoft.com/office/powerpoint/2010/main" val="36165304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8246" y="1828800"/>
            <a:ext cx="9220200" cy="2147926"/>
          </a:xfrm>
        </p:spPr>
        <p:txBody>
          <a:bodyPr anchor="ctr">
            <a:normAutofit/>
          </a:bodyPr>
          <a:lstStyle>
            <a:lvl1pPr algn="ctr">
              <a:defRPr sz="4400" cap="all" normalizeH="0" baseline="0"/>
            </a:lvl1pPr>
          </a:lstStyle>
          <a:p>
            <a:r>
              <a:rPr lang="en-US"/>
              <a:t>Click to edit Master title style</a:t>
            </a:r>
            <a:endParaRPr dirty="0"/>
          </a:p>
        </p:txBody>
      </p:sp>
      <p:sp>
        <p:nvSpPr>
          <p:cNvPr id="3" name="Subtitle 2"/>
          <p:cNvSpPr>
            <a:spLocks noGrp="1"/>
          </p:cNvSpPr>
          <p:nvPr>
            <p:ph type="subTitle" idx="1"/>
          </p:nvPr>
        </p:nvSpPr>
        <p:spPr>
          <a:xfrm>
            <a:off x="1468246" y="4063998"/>
            <a:ext cx="922020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2" indent="0" algn="ctr">
              <a:buNone/>
              <a:defRPr>
                <a:solidFill>
                  <a:schemeClr val="tx1">
                    <a:tint val="75000"/>
                  </a:schemeClr>
                </a:solidFill>
              </a:defRPr>
            </a:lvl5pPr>
            <a:lvl6pPr marL="3047466"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12/17/2018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147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mod="1">
    <p:ext uri="{DCECCB84-F9BA-43D5-87BE-67443E8EF086}">
      <p15:sldGuideLst xmlns:p15="http://schemas.microsoft.com/office/powerpoint/2012/main">
        <p15:guide id="0" orient="horz" pos="2160" userDrawn="1">
          <p15:clr>
            <a:srgbClr val="FBAE40"/>
          </p15:clr>
        </p15:guide>
        <p15:guide id="1" pos="3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
          <p:cNvSpPr>
            <a:spLocks noGrp="1"/>
          </p:cNvSpPr>
          <p:nvPr>
            <p:ph type="pic" idx="1"/>
          </p:nvPr>
        </p:nvSpPr>
        <p:spPr>
          <a:xfrm>
            <a:off x="507869" y="482602"/>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12/17/2018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31507441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12/17/2018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1534751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685800"/>
            <a:ext cx="1843982" cy="558800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3" y="685800"/>
            <a:ext cx="9040045" cy="5588002"/>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12/17/2018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9917638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3" name="Content Placeholder 2"/>
          <p:cNvSpPr>
            <a:spLocks noGrp="1"/>
          </p:cNvSpPr>
          <p:nvPr>
            <p:ph idx="1"/>
          </p:nvPr>
        </p:nvSpPr>
        <p:spPr>
          <a:xfrm>
            <a:off x="914163" y="1803401"/>
            <a:ext cx="10360501" cy="4470400"/>
          </a:xfrm>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12/17/2018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2643087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8883" y="1524002"/>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2" indent="0">
              <a:buNone/>
              <a:defRPr sz="1900">
                <a:solidFill>
                  <a:schemeClr val="tx1">
                    <a:tint val="75000"/>
                  </a:schemeClr>
                </a:solidFill>
              </a:defRPr>
            </a:lvl5pPr>
            <a:lvl6pPr marL="3047466"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12/17/2018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638904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t>12/17/2018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406580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3B9B9059-F1D6-41D0-95CF-D21CAA096B3A}" type="datetimeFigureOut">
              <a:rPr lang="en-US" smtClean="0"/>
              <a:t>12/17/2018</a:t>
            </a:fld>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5616801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3B9B9059-F1D6-41D0-95CF-D21CAA096B3A}" type="datetimeFigureOut">
              <a:rPr lang="en-US" smtClean="0"/>
              <a:t>12/17/2018</a:t>
            </a:fld>
            <a:endParaRPr lang="en-US"/>
          </a:p>
        </p:txBody>
      </p:sp>
      <p:sp>
        <p:nvSpPr>
          <p:cNvPr id="5" name="Slide Number Placeholder 4"/>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4696843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fld id="{3B9B9059-F1D6-41D0-95CF-D21CAA096B3A}" type="datetimeFigureOut">
              <a:rPr lang="en-US" smtClean="0"/>
              <a:pPr/>
              <a:t>12/17/2018</a:t>
            </a:fld>
            <a:endParaRPr lang="en-US"/>
          </a:p>
        </p:txBody>
      </p:sp>
      <p:sp>
        <p:nvSpPr>
          <p:cNvPr id="4" name="Slide Number Placeholder 3"/>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18803428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Content Placeholder 2"/>
          <p:cNvSpPr>
            <a:spLocks noGrp="1"/>
          </p:cNvSpPr>
          <p:nvPr>
            <p:ph idx="1"/>
          </p:nvPr>
        </p:nvSpPr>
        <p:spPr bwMode="white">
          <a:xfrm>
            <a:off x="507868" y="482602"/>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12/17/2018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7683114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99134"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
          <p:cNvSpPr>
            <a:spLocks noGrp="1"/>
          </p:cNvSpPr>
          <p:nvPr>
            <p:ph type="pic" idx="1"/>
          </p:nvPr>
        </p:nvSpPr>
        <p:spPr>
          <a:xfrm>
            <a:off x="507870"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4"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12/17/2018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4489904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3"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3"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914163"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lang="en-US"/>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smtClean="0"/>
              <a:pPr/>
              <a:t>12/17/2018</a:t>
            </a:fld>
            <a:endParaRPr lang="en-US"/>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lang="en-US" smtClean="0"/>
              <a:pPr/>
              <a:t>‹#›</a:t>
            </a:fld>
            <a:endParaRPr lang="en-US"/>
          </a:p>
        </p:txBody>
      </p:sp>
    </p:spTree>
    <p:extLst>
      <p:ext uri="{BB962C8B-B14F-4D97-AF65-F5344CB8AC3E}">
        <p14:creationId xmlns:p14="http://schemas.microsoft.com/office/powerpoint/2010/main" val="429948849"/>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accent1"/>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accent1"/>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accent1"/>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2" algn="l" defTabSz="1218987" rtl="0" eaLnBrk="1" latinLnBrk="0" hangingPunct="1">
        <a:defRPr sz="2400" kern="1200">
          <a:solidFill>
            <a:schemeClr val="tx1"/>
          </a:solidFill>
          <a:latin typeface="+mn-lt"/>
          <a:ea typeface="+mn-ea"/>
          <a:cs typeface="+mn-cs"/>
        </a:defRPr>
      </a:lvl5pPr>
      <a:lvl6pPr marL="3047466"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i="1" dirty="0">
                <a:latin typeface="Candara" panose="020E0502030303020204" pitchFamily="34" charset="0"/>
              </a:rPr>
              <a:t>“…Approved unto god…”</a:t>
            </a:r>
          </a:p>
        </p:txBody>
      </p:sp>
      <p:sp>
        <p:nvSpPr>
          <p:cNvPr id="3" name="Subtitle 2"/>
          <p:cNvSpPr>
            <a:spLocks noGrp="1"/>
          </p:cNvSpPr>
          <p:nvPr>
            <p:ph type="subTitle" idx="1"/>
          </p:nvPr>
        </p:nvSpPr>
        <p:spPr>
          <a:xfrm>
            <a:off x="1468246" y="3340098"/>
            <a:ext cx="9220200" cy="1016000"/>
          </a:xfrm>
        </p:spPr>
        <p:txBody>
          <a:bodyPr>
            <a:normAutofit/>
          </a:bodyPr>
          <a:lstStyle/>
          <a:p>
            <a:r>
              <a:rPr lang="en-US" sz="3200" b="1" dirty="0">
                <a:solidFill>
                  <a:schemeClr val="tx1">
                    <a:lumMod val="75000"/>
                  </a:schemeClr>
                </a:solidFill>
                <a:latin typeface="Candara" panose="020E0502030303020204" pitchFamily="34" charset="0"/>
              </a:rPr>
              <a:t>2 Timothy 2:15-19</a:t>
            </a:r>
          </a:p>
        </p:txBody>
      </p:sp>
      <p:pic>
        <p:nvPicPr>
          <p:cNvPr id="5" name="Picture 4" descr="A close up of a sign&#10;&#10;Description automatically generated">
            <a:extLst>
              <a:ext uri="{FF2B5EF4-FFF2-40B4-BE49-F238E27FC236}">
                <a16:creationId xmlns:a16="http://schemas.microsoft.com/office/drawing/2014/main" id="{2A3523B5-359B-480D-B0DC-02DFD7D263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53625" y="3848098"/>
            <a:ext cx="1930400" cy="1447800"/>
          </a:xfrm>
          <a:prstGeom prst="rect">
            <a:avLst/>
          </a:prstGeom>
          <a:ln>
            <a:noFill/>
          </a:ln>
          <a:effectLst>
            <a:softEdge rad="112500"/>
          </a:effectLst>
        </p:spPr>
      </p:pic>
    </p:spTree>
    <p:extLst>
      <p:ext uri="{BB962C8B-B14F-4D97-AF65-F5344CB8AC3E}">
        <p14:creationId xmlns:p14="http://schemas.microsoft.com/office/powerpoint/2010/main" val="10170295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childTnLst>
                          </p:cTn>
                        </p:par>
                        <p:par>
                          <p:cTn id="8" fill="hold">
                            <p:stCondLst>
                              <p:cond delay="2000"/>
                            </p:stCondLst>
                            <p:childTnLst>
                              <p:par>
                                <p:cTn id="9" presetID="12" presetClass="entr" presetSubtype="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dirty="0">
                <a:latin typeface="Candara" panose="020E0502030303020204" pitchFamily="34" charset="0"/>
              </a:rPr>
              <a:t>Why </a:t>
            </a:r>
            <a:r>
              <a:rPr lang="en-US" sz="4800" b="1" i="1" dirty="0">
                <a:latin typeface="Candara" panose="020E0502030303020204" pitchFamily="34" charset="0"/>
              </a:rPr>
              <a:t>“study” </a:t>
            </a:r>
            <a:r>
              <a:rPr lang="en-US" sz="4800" b="1" dirty="0">
                <a:latin typeface="Candara" panose="020E0502030303020204" pitchFamily="34" charset="0"/>
              </a:rPr>
              <a:t>or </a:t>
            </a:r>
            <a:r>
              <a:rPr lang="en-US" sz="4800" b="1" i="1" dirty="0">
                <a:latin typeface="Candara" panose="020E0502030303020204" pitchFamily="34" charset="0"/>
              </a:rPr>
              <a:t>“be diligent”</a:t>
            </a:r>
            <a:r>
              <a:rPr lang="en-US" sz="4800" b="1" dirty="0">
                <a:latin typeface="Candara" panose="020E0502030303020204" pitchFamily="34" charset="0"/>
              </a:rPr>
              <a:t>?</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914162" y="1803401"/>
            <a:ext cx="11123849" cy="4470400"/>
          </a:xfrm>
        </p:spPr>
        <p:txBody>
          <a:bodyPr>
            <a:normAutofit/>
          </a:bodyPr>
          <a:lstStyle/>
          <a:p>
            <a:pPr marL="0" indent="0">
              <a:buNone/>
            </a:pPr>
            <a:r>
              <a:rPr lang="en-US" sz="3600" b="1" dirty="0">
                <a:solidFill>
                  <a:srgbClr val="FFFF00"/>
                </a:solidFill>
                <a:latin typeface="Candara" panose="020E0502030303020204" pitchFamily="34" charset="0"/>
              </a:rPr>
              <a:t>Because The Effort Is Worth It</a:t>
            </a:r>
          </a:p>
          <a:p>
            <a:pPr>
              <a:buFont typeface="Wingdings" panose="05000000000000000000" pitchFamily="2" charset="2"/>
              <a:buChar char="§"/>
            </a:pPr>
            <a:r>
              <a:rPr lang="en-US" sz="3200" dirty="0">
                <a:latin typeface="Candara" panose="020E0502030303020204" pitchFamily="34" charset="0"/>
              </a:rPr>
              <a:t>Only the diligent will enter into rest - Hebrews 4:1-11</a:t>
            </a:r>
          </a:p>
          <a:p>
            <a:pPr>
              <a:buFont typeface="Wingdings" panose="05000000000000000000" pitchFamily="2" charset="2"/>
              <a:buChar char="§"/>
            </a:pPr>
            <a:r>
              <a:rPr lang="en-US" sz="3200" dirty="0">
                <a:latin typeface="Candara" panose="020E0502030303020204" pitchFamily="34" charset="0"/>
              </a:rPr>
              <a:t>We must make our calling and election sure</a:t>
            </a:r>
          </a:p>
          <a:p>
            <a:pPr lvl="1">
              <a:buFont typeface="Wingdings" panose="05000000000000000000" pitchFamily="2" charset="2"/>
              <a:buChar char="§"/>
            </a:pPr>
            <a:r>
              <a:rPr lang="en-US" sz="2800" dirty="0">
                <a:latin typeface="Candara" panose="020E0502030303020204" pitchFamily="34" charset="0"/>
              </a:rPr>
              <a:t>2 Peter 1:10-11</a:t>
            </a:r>
          </a:p>
          <a:p>
            <a:pPr>
              <a:buFont typeface="Wingdings" panose="05000000000000000000" pitchFamily="2" charset="2"/>
              <a:buChar char="§"/>
            </a:pPr>
            <a:r>
              <a:rPr lang="en-US" sz="3200" dirty="0">
                <a:latin typeface="Candara" panose="020E0502030303020204" pitchFamily="34" charset="0"/>
              </a:rPr>
              <a:t>Man’s soul is of more valuable than all the earth’s wealth</a:t>
            </a:r>
          </a:p>
          <a:p>
            <a:pPr lvl="1">
              <a:buFont typeface="Wingdings" panose="05000000000000000000" pitchFamily="2" charset="2"/>
              <a:buChar char="§"/>
            </a:pPr>
            <a:r>
              <a:rPr lang="en-US" sz="2800" dirty="0">
                <a:latin typeface="Candara" panose="020E0502030303020204" pitchFamily="34" charset="0"/>
              </a:rPr>
              <a:t>Matthew 16:26; Psalms 34:22</a:t>
            </a:r>
          </a:p>
          <a:p>
            <a:pPr>
              <a:buFont typeface="Wingdings" panose="05000000000000000000" pitchFamily="2" charset="2"/>
              <a:buChar char="§"/>
            </a:pPr>
            <a:r>
              <a:rPr lang="en-US" sz="3200" dirty="0">
                <a:latin typeface="Candara" panose="020E0502030303020204" pitchFamily="34" charset="0"/>
              </a:rPr>
              <a:t>Our labor for the Lord is not in vain - 1 Corinthians 15:58</a:t>
            </a:r>
          </a:p>
          <a:p>
            <a:pPr lvl="1">
              <a:buFont typeface="Wingdings" panose="05000000000000000000" pitchFamily="2" charset="2"/>
              <a:buChar char="§"/>
            </a:pPr>
            <a:endParaRPr lang="en-US" sz="2800" dirty="0"/>
          </a:p>
        </p:txBody>
      </p:sp>
    </p:spTree>
    <p:extLst>
      <p:ext uri="{BB962C8B-B14F-4D97-AF65-F5344CB8AC3E}">
        <p14:creationId xmlns:p14="http://schemas.microsoft.com/office/powerpoint/2010/main" val="3785564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par>
                          <p:cTn id="27" fill="hold">
                            <p:stCondLst>
                              <p:cond delay="125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dirty="0">
                <a:latin typeface="Candara" panose="020E0502030303020204" pitchFamily="34" charset="0"/>
              </a:rPr>
              <a:t>Why </a:t>
            </a:r>
            <a:r>
              <a:rPr lang="en-US" sz="4800" b="1" i="1" dirty="0">
                <a:latin typeface="Candara" panose="020E0502030303020204" pitchFamily="34" charset="0"/>
              </a:rPr>
              <a:t>“study” </a:t>
            </a:r>
            <a:r>
              <a:rPr lang="en-US" sz="4800" b="1" dirty="0">
                <a:latin typeface="Candara" panose="020E0502030303020204" pitchFamily="34" charset="0"/>
              </a:rPr>
              <a:t>or </a:t>
            </a:r>
            <a:r>
              <a:rPr lang="en-US" sz="4800" b="1" i="1" dirty="0">
                <a:latin typeface="Candara" panose="020E0502030303020204" pitchFamily="34" charset="0"/>
              </a:rPr>
              <a:t>“be diligent”</a:t>
            </a:r>
            <a:r>
              <a:rPr lang="en-US" sz="4800" b="1" dirty="0">
                <a:latin typeface="Candara" panose="020E0502030303020204" pitchFamily="34" charset="0"/>
              </a:rPr>
              <a:t>?</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914162" y="1803401"/>
            <a:ext cx="11123849" cy="4470400"/>
          </a:xfrm>
        </p:spPr>
        <p:txBody>
          <a:bodyPr>
            <a:normAutofit/>
          </a:bodyPr>
          <a:lstStyle/>
          <a:p>
            <a:pPr marL="0" indent="0">
              <a:buNone/>
            </a:pPr>
            <a:r>
              <a:rPr lang="en-US" sz="3600" b="1" dirty="0">
                <a:solidFill>
                  <a:srgbClr val="FFFF00"/>
                </a:solidFill>
                <a:latin typeface="Candara" panose="020E0502030303020204" pitchFamily="34" charset="0"/>
              </a:rPr>
              <a:t>Because God Expects The Best - He Always Has!</a:t>
            </a:r>
          </a:p>
          <a:p>
            <a:pPr>
              <a:buFont typeface="Wingdings" panose="05000000000000000000" pitchFamily="2" charset="2"/>
              <a:buChar char="§"/>
            </a:pPr>
            <a:r>
              <a:rPr lang="en-US" sz="3200" dirty="0">
                <a:latin typeface="Candara" panose="020E0502030303020204" pitchFamily="34" charset="0"/>
              </a:rPr>
              <a:t>The Israelites were commanded to give the </a:t>
            </a:r>
            <a:r>
              <a:rPr lang="en-US" sz="3200" b="1" i="1" dirty="0">
                <a:latin typeface="Candara" panose="020E0502030303020204" pitchFamily="34" charset="0"/>
              </a:rPr>
              <a:t>best</a:t>
            </a:r>
            <a:r>
              <a:rPr lang="en-US" sz="3200" dirty="0">
                <a:latin typeface="Candara" panose="020E0502030303020204" pitchFamily="34" charset="0"/>
              </a:rPr>
              <a:t> of their flocks to the Lord - Leviticus 9:3; Numbers 18:29-30</a:t>
            </a:r>
          </a:p>
          <a:p>
            <a:pPr>
              <a:buFont typeface="Wingdings" panose="05000000000000000000" pitchFamily="2" charset="2"/>
              <a:buChar char="§"/>
            </a:pPr>
            <a:r>
              <a:rPr lang="en-US" sz="3200" dirty="0">
                <a:latin typeface="Candara" panose="020E0502030303020204" pitchFamily="34" charset="0"/>
              </a:rPr>
              <a:t>Anything less than the </a:t>
            </a:r>
            <a:r>
              <a:rPr lang="en-US" sz="3200" b="1" i="1" dirty="0">
                <a:latin typeface="Candara" panose="020E0502030303020204" pitchFamily="34" charset="0"/>
              </a:rPr>
              <a:t>best</a:t>
            </a:r>
            <a:r>
              <a:rPr lang="en-US" sz="3200" dirty="0">
                <a:latin typeface="Candara" panose="020E0502030303020204" pitchFamily="34" charset="0"/>
              </a:rPr>
              <a:t> was rejected by God - Malachi 1:8</a:t>
            </a:r>
          </a:p>
          <a:p>
            <a:pPr>
              <a:buFont typeface="Wingdings" panose="05000000000000000000" pitchFamily="2" charset="2"/>
              <a:buChar char="§"/>
            </a:pPr>
            <a:r>
              <a:rPr lang="en-US" sz="3200" dirty="0">
                <a:latin typeface="Candara" panose="020E0502030303020204" pitchFamily="34" charset="0"/>
              </a:rPr>
              <a:t>The</a:t>
            </a:r>
            <a:r>
              <a:rPr lang="en-US" sz="3200" b="1" i="1" dirty="0">
                <a:latin typeface="Candara" panose="020E0502030303020204" pitchFamily="34" charset="0"/>
              </a:rPr>
              <a:t> best</a:t>
            </a:r>
            <a:r>
              <a:rPr lang="en-US" sz="3200" dirty="0">
                <a:latin typeface="Candara" panose="020E0502030303020204" pitchFamily="34" charset="0"/>
              </a:rPr>
              <a:t> is a manifestation of our love for God - Mark 12:30 </a:t>
            </a:r>
          </a:p>
          <a:p>
            <a:pPr>
              <a:buFont typeface="Wingdings" panose="05000000000000000000" pitchFamily="2" charset="2"/>
              <a:buChar char="§"/>
            </a:pPr>
            <a:r>
              <a:rPr lang="en-US" sz="3200" dirty="0">
                <a:latin typeface="Candara" panose="020E0502030303020204" pitchFamily="34" charset="0"/>
              </a:rPr>
              <a:t>We must offer </a:t>
            </a:r>
            <a:r>
              <a:rPr lang="en-US" sz="3200" b="1" i="1" dirty="0">
                <a:latin typeface="Candara" panose="020E0502030303020204" pitchFamily="34" charset="0"/>
              </a:rPr>
              <a:t>acceptabl</a:t>
            </a:r>
            <a:r>
              <a:rPr lang="en-US" sz="3200" dirty="0">
                <a:latin typeface="Candara" panose="020E0502030303020204" pitchFamily="34" charset="0"/>
              </a:rPr>
              <a:t>e sacrifices to God -  1 Peter 2:5</a:t>
            </a:r>
          </a:p>
          <a:p>
            <a:pPr lvl="1">
              <a:buFont typeface="Wingdings" panose="05000000000000000000" pitchFamily="2" charset="2"/>
              <a:buChar char="§"/>
            </a:pPr>
            <a:r>
              <a:rPr lang="en-US" sz="2800" dirty="0">
                <a:latin typeface="Candara" panose="020E0502030303020204" pitchFamily="34" charset="0"/>
              </a:rPr>
              <a:t>Romans 12:1</a:t>
            </a:r>
          </a:p>
        </p:txBody>
      </p:sp>
    </p:spTree>
    <p:extLst>
      <p:ext uri="{BB962C8B-B14F-4D97-AF65-F5344CB8AC3E}">
        <p14:creationId xmlns:p14="http://schemas.microsoft.com/office/powerpoint/2010/main" val="13651535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par>
                          <p:cTn id="28" fill="hold">
                            <p:stCondLst>
                              <p:cond delay="1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dirty="0">
                <a:latin typeface="Candara" panose="020E0502030303020204" pitchFamily="34" charset="0"/>
              </a:rPr>
              <a:t>Why </a:t>
            </a:r>
            <a:r>
              <a:rPr lang="en-US" sz="4800" b="1" i="1" dirty="0">
                <a:latin typeface="Candara" panose="020E0502030303020204" pitchFamily="34" charset="0"/>
              </a:rPr>
              <a:t>“study” </a:t>
            </a:r>
            <a:r>
              <a:rPr lang="en-US" sz="4800" b="1" dirty="0">
                <a:latin typeface="Candara" panose="020E0502030303020204" pitchFamily="34" charset="0"/>
              </a:rPr>
              <a:t>or </a:t>
            </a:r>
            <a:r>
              <a:rPr lang="en-US" sz="4800" b="1" i="1" dirty="0">
                <a:latin typeface="Candara" panose="020E0502030303020204" pitchFamily="34" charset="0"/>
              </a:rPr>
              <a:t>“be diligent”</a:t>
            </a:r>
            <a:r>
              <a:rPr lang="en-US" sz="4800" b="1" dirty="0">
                <a:latin typeface="Candara" panose="020E0502030303020204" pitchFamily="34" charset="0"/>
              </a:rPr>
              <a:t>?</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914162" y="1803401"/>
            <a:ext cx="11123849" cy="4470400"/>
          </a:xfrm>
        </p:spPr>
        <p:txBody>
          <a:bodyPr>
            <a:normAutofit/>
          </a:bodyPr>
          <a:lstStyle/>
          <a:p>
            <a:pPr marL="0" indent="0">
              <a:buNone/>
            </a:pPr>
            <a:r>
              <a:rPr lang="en-US" sz="3600" b="1" dirty="0">
                <a:solidFill>
                  <a:srgbClr val="FFFF00"/>
                </a:solidFill>
                <a:latin typeface="Candara" panose="020E0502030303020204" pitchFamily="34" charset="0"/>
              </a:rPr>
              <a:t>Because God Has Given Man His Best!</a:t>
            </a:r>
          </a:p>
          <a:p>
            <a:pPr>
              <a:buFont typeface="Wingdings" panose="05000000000000000000" pitchFamily="2" charset="2"/>
              <a:buChar char="§"/>
            </a:pPr>
            <a:r>
              <a:rPr lang="en-US" sz="3600" dirty="0">
                <a:latin typeface="Candara" panose="020E0502030303020204" pitchFamily="34" charset="0"/>
              </a:rPr>
              <a:t>He gave His only begotten Son - John 3:16</a:t>
            </a:r>
          </a:p>
          <a:p>
            <a:pPr>
              <a:buFont typeface="Wingdings" panose="05000000000000000000" pitchFamily="2" charset="2"/>
              <a:buChar char="§"/>
            </a:pPr>
            <a:r>
              <a:rPr lang="en-US" sz="3600" dirty="0">
                <a:latin typeface="Candara" panose="020E0502030303020204" pitchFamily="34" charset="0"/>
              </a:rPr>
              <a:t>The blood of Christs was without spot</a:t>
            </a:r>
          </a:p>
          <a:p>
            <a:pPr lvl="1">
              <a:buFont typeface="Wingdings" panose="05000000000000000000" pitchFamily="2" charset="2"/>
              <a:buChar char="§"/>
            </a:pPr>
            <a:r>
              <a:rPr lang="en-US" sz="3200" dirty="0">
                <a:latin typeface="Candara" panose="020E0502030303020204" pitchFamily="34" charset="0"/>
              </a:rPr>
              <a:t>Hebrews 9:14; 1 Peter 1:17-19</a:t>
            </a:r>
          </a:p>
          <a:p>
            <a:pPr>
              <a:buFont typeface="Wingdings" panose="05000000000000000000" pitchFamily="2" charset="2"/>
              <a:buChar char="§"/>
            </a:pPr>
            <a:r>
              <a:rPr lang="en-US" sz="3600" dirty="0">
                <a:latin typeface="Candara" panose="020E0502030303020204" pitchFamily="34" charset="0"/>
              </a:rPr>
              <a:t>His love is an example that we must follow</a:t>
            </a:r>
          </a:p>
          <a:p>
            <a:pPr lvl="1">
              <a:buFont typeface="Wingdings" panose="05000000000000000000" pitchFamily="2" charset="2"/>
              <a:buChar char="§"/>
            </a:pPr>
            <a:r>
              <a:rPr lang="en-US" sz="3200" dirty="0">
                <a:latin typeface="Candara" panose="020E0502030303020204" pitchFamily="34" charset="0"/>
              </a:rPr>
              <a:t>1 John 4:7-21</a:t>
            </a:r>
          </a:p>
        </p:txBody>
      </p:sp>
    </p:spTree>
    <p:extLst>
      <p:ext uri="{BB962C8B-B14F-4D97-AF65-F5344CB8AC3E}">
        <p14:creationId xmlns:p14="http://schemas.microsoft.com/office/powerpoint/2010/main" val="15465760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par>
                          <p:cTn id="27" fill="hold">
                            <p:stCondLst>
                              <p:cond delay="125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dirty="0">
                <a:latin typeface="Candara" panose="020E0502030303020204" pitchFamily="34" charset="0"/>
              </a:rPr>
              <a:t>Why </a:t>
            </a:r>
            <a:r>
              <a:rPr lang="en-US" sz="4800" b="1" i="1" dirty="0">
                <a:latin typeface="Candara" panose="020E0502030303020204" pitchFamily="34" charset="0"/>
              </a:rPr>
              <a:t>“study” </a:t>
            </a:r>
            <a:r>
              <a:rPr lang="en-US" sz="4800" b="1" dirty="0">
                <a:latin typeface="Candara" panose="020E0502030303020204" pitchFamily="34" charset="0"/>
              </a:rPr>
              <a:t>or </a:t>
            </a:r>
            <a:r>
              <a:rPr lang="en-US" sz="4800" b="1" i="1" dirty="0">
                <a:latin typeface="Candara" panose="020E0502030303020204" pitchFamily="34" charset="0"/>
              </a:rPr>
              <a:t>“be diligent”</a:t>
            </a:r>
            <a:r>
              <a:rPr lang="en-US" sz="4800" b="1" dirty="0">
                <a:latin typeface="Candara" panose="020E0502030303020204" pitchFamily="34" charset="0"/>
              </a:rPr>
              <a:t>?</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914162" y="1803400"/>
            <a:ext cx="11123849" cy="4775199"/>
          </a:xfrm>
        </p:spPr>
        <p:txBody>
          <a:bodyPr>
            <a:normAutofit fontScale="92500"/>
          </a:bodyPr>
          <a:lstStyle/>
          <a:p>
            <a:pPr marL="0" indent="0">
              <a:buNone/>
            </a:pPr>
            <a:r>
              <a:rPr lang="en-US" sz="3900" b="1" dirty="0">
                <a:solidFill>
                  <a:srgbClr val="FFFF00"/>
                </a:solidFill>
                <a:latin typeface="Candara" panose="020E0502030303020204" pitchFamily="34" charset="0"/>
              </a:rPr>
              <a:t>So We Can Handle God’s Word Rightly!</a:t>
            </a:r>
          </a:p>
          <a:p>
            <a:pPr>
              <a:buFont typeface="Wingdings" panose="05000000000000000000" pitchFamily="2" charset="2"/>
              <a:buChar char="§"/>
            </a:pPr>
            <a:r>
              <a:rPr lang="en-US" sz="3500" dirty="0">
                <a:latin typeface="Candara" panose="020E0502030303020204" pitchFamily="34" charset="0"/>
              </a:rPr>
              <a:t>Christians recognize the standard of Truth - John 17:17</a:t>
            </a:r>
          </a:p>
          <a:p>
            <a:pPr>
              <a:buFont typeface="Wingdings" panose="05000000000000000000" pitchFamily="2" charset="2"/>
              <a:buChar char="§"/>
            </a:pPr>
            <a:r>
              <a:rPr lang="en-US" sz="3500" dirty="0">
                <a:latin typeface="Candara" panose="020E0502030303020204" pitchFamily="34" charset="0"/>
              </a:rPr>
              <a:t>It is a serious offense to pervert the Truth</a:t>
            </a:r>
          </a:p>
          <a:p>
            <a:pPr lvl="1">
              <a:buFont typeface="Wingdings" panose="05000000000000000000" pitchFamily="2" charset="2"/>
              <a:buChar char="§"/>
            </a:pPr>
            <a:r>
              <a:rPr lang="en-US" sz="3000" dirty="0">
                <a:latin typeface="Candara" panose="020E0502030303020204" pitchFamily="34" charset="0"/>
              </a:rPr>
              <a:t>Galatians 1:6-9; 2 Peter 3:16</a:t>
            </a:r>
            <a:r>
              <a:rPr lang="en-US" sz="3200" dirty="0">
                <a:latin typeface="Candara" panose="020E0502030303020204" pitchFamily="34" charset="0"/>
              </a:rPr>
              <a:t> </a:t>
            </a:r>
          </a:p>
          <a:p>
            <a:pPr>
              <a:buFont typeface="Wingdings" panose="05000000000000000000" pitchFamily="2" charset="2"/>
              <a:buChar char="§"/>
            </a:pPr>
            <a:r>
              <a:rPr lang="en-US" sz="3500" dirty="0">
                <a:latin typeface="Candara" panose="020E0502030303020204" pitchFamily="34" charset="0"/>
              </a:rPr>
              <a:t>We must obey its every precept and principle</a:t>
            </a:r>
          </a:p>
          <a:p>
            <a:pPr lvl="1">
              <a:buFont typeface="Wingdings" panose="05000000000000000000" pitchFamily="2" charset="2"/>
              <a:buChar char="§"/>
            </a:pPr>
            <a:r>
              <a:rPr lang="en-US" sz="3000" dirty="0">
                <a:latin typeface="Candara" panose="020E0502030303020204" pitchFamily="34" charset="0"/>
              </a:rPr>
              <a:t>Psalms 119:104; 1 Peter 4:11</a:t>
            </a:r>
          </a:p>
          <a:p>
            <a:pPr>
              <a:buFont typeface="Wingdings" panose="05000000000000000000" pitchFamily="2" charset="2"/>
              <a:buChar char="§"/>
            </a:pPr>
            <a:r>
              <a:rPr lang="en-US" sz="3500" dirty="0">
                <a:latin typeface="Candara" panose="020E0502030303020204" pitchFamily="34" charset="0"/>
              </a:rPr>
              <a:t>God’s word will prevent us from being </a:t>
            </a:r>
            <a:r>
              <a:rPr lang="en-US" sz="3500" b="1" i="1" dirty="0">
                <a:latin typeface="Candara" panose="020E0502030303020204" pitchFamily="34" charset="0"/>
              </a:rPr>
              <a:t>infected</a:t>
            </a:r>
            <a:r>
              <a:rPr lang="en-US" sz="3500" dirty="0">
                <a:latin typeface="Candara" panose="020E0502030303020204" pitchFamily="34" charset="0"/>
              </a:rPr>
              <a:t> with erro</a:t>
            </a:r>
            <a:r>
              <a:rPr lang="en-US" sz="3600" dirty="0">
                <a:latin typeface="Candara" panose="020E0502030303020204" pitchFamily="34" charset="0"/>
              </a:rPr>
              <a:t>r</a:t>
            </a:r>
          </a:p>
          <a:p>
            <a:pPr lvl="1">
              <a:buFont typeface="Wingdings" panose="05000000000000000000" pitchFamily="2" charset="2"/>
              <a:buChar char="§"/>
            </a:pPr>
            <a:r>
              <a:rPr lang="en-US" sz="3000" dirty="0">
                <a:latin typeface="Candara" panose="020E0502030303020204" pitchFamily="34" charset="0"/>
              </a:rPr>
              <a:t>2 Peter 3:17-18; 2 Timothy 2:16-19</a:t>
            </a:r>
          </a:p>
        </p:txBody>
      </p:sp>
    </p:spTree>
    <p:extLst>
      <p:ext uri="{BB962C8B-B14F-4D97-AF65-F5344CB8AC3E}">
        <p14:creationId xmlns:p14="http://schemas.microsoft.com/office/powerpoint/2010/main" val="7275474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par>
                          <p:cTn id="27" fill="hold">
                            <p:stCondLst>
                              <p:cond delay="125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250"/>
                                        <p:tgtEl>
                                          <p:spTgt spid="3">
                                            <p:txEl>
                                              <p:pRg st="6" end="6"/>
                                            </p:txEl>
                                          </p:spTgt>
                                        </p:tgtEl>
                                      </p:cBhvr>
                                    </p:animEffect>
                                  </p:childTnLst>
                                </p:cTn>
                              </p:par>
                            </p:childTnLst>
                          </p:cTn>
                        </p:par>
                        <p:par>
                          <p:cTn id="36" fill="hold">
                            <p:stCondLst>
                              <p:cond delay="1250"/>
                            </p:stCondLst>
                            <p:childTnLst>
                              <p:par>
                                <p:cTn id="37" presetID="10"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dirty="0">
                <a:latin typeface="Candara" panose="020E0502030303020204" pitchFamily="34" charset="0"/>
              </a:rPr>
              <a:t>Why </a:t>
            </a:r>
            <a:r>
              <a:rPr lang="en-US" sz="4800" b="1" i="1" dirty="0">
                <a:latin typeface="Candara" panose="020E0502030303020204" pitchFamily="34" charset="0"/>
              </a:rPr>
              <a:t>“study” </a:t>
            </a:r>
            <a:r>
              <a:rPr lang="en-US" sz="4800" b="1" dirty="0">
                <a:latin typeface="Candara" panose="020E0502030303020204" pitchFamily="34" charset="0"/>
              </a:rPr>
              <a:t>or </a:t>
            </a:r>
            <a:r>
              <a:rPr lang="en-US" sz="4800" b="1" i="1" dirty="0">
                <a:latin typeface="Candara" panose="020E0502030303020204" pitchFamily="34" charset="0"/>
              </a:rPr>
              <a:t>“be diligent”</a:t>
            </a:r>
            <a:r>
              <a:rPr lang="en-US" sz="4800" b="1" dirty="0">
                <a:latin typeface="Candara" panose="020E0502030303020204" pitchFamily="34" charset="0"/>
              </a:rPr>
              <a:t>?</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1293812" y="1803401"/>
            <a:ext cx="10744199" cy="4470400"/>
          </a:xfrm>
        </p:spPr>
        <p:txBody>
          <a:bodyPr>
            <a:normAutofit/>
          </a:bodyPr>
          <a:lstStyle/>
          <a:p>
            <a:pPr marL="0" indent="0">
              <a:buNone/>
            </a:pPr>
            <a:r>
              <a:rPr lang="en-US" sz="3600" b="1" dirty="0">
                <a:solidFill>
                  <a:srgbClr val="FFFF00"/>
                </a:solidFill>
                <a:latin typeface="Candara" panose="020E0502030303020204" pitchFamily="34" charset="0"/>
              </a:rPr>
              <a:t>Life Is Short, Death is Certain - Redeem the Time</a:t>
            </a:r>
          </a:p>
          <a:p>
            <a:pPr marL="0" indent="0">
              <a:buNone/>
            </a:pPr>
            <a:r>
              <a:rPr lang="en-US" sz="3600" b="1" dirty="0">
                <a:solidFill>
                  <a:srgbClr val="FFFF00"/>
                </a:solidFill>
                <a:latin typeface="Candara" panose="020E0502030303020204" pitchFamily="34" charset="0"/>
              </a:rPr>
              <a:t>To Be A Pleasing &amp; Faithful Servant</a:t>
            </a:r>
          </a:p>
          <a:p>
            <a:pPr marL="0" indent="0">
              <a:buNone/>
            </a:pPr>
            <a:r>
              <a:rPr lang="en-US" sz="3600" b="1" dirty="0">
                <a:solidFill>
                  <a:srgbClr val="FFFF00"/>
                </a:solidFill>
                <a:latin typeface="Candara" panose="020E0502030303020204" pitchFamily="34" charset="0"/>
              </a:rPr>
              <a:t>Because The Effort Is Worth It</a:t>
            </a:r>
          </a:p>
          <a:p>
            <a:pPr marL="0" indent="0">
              <a:buNone/>
            </a:pPr>
            <a:r>
              <a:rPr lang="en-US" sz="3600" b="1" dirty="0">
                <a:solidFill>
                  <a:srgbClr val="FFFF00"/>
                </a:solidFill>
                <a:latin typeface="Candara" panose="020E0502030303020204" pitchFamily="34" charset="0"/>
              </a:rPr>
              <a:t>Because God Expects The Best</a:t>
            </a:r>
          </a:p>
          <a:p>
            <a:pPr marL="0" indent="0">
              <a:buNone/>
            </a:pPr>
            <a:r>
              <a:rPr lang="en-US" sz="3600" b="1" dirty="0">
                <a:solidFill>
                  <a:srgbClr val="FFFF00"/>
                </a:solidFill>
                <a:latin typeface="Candara" panose="020E0502030303020204" pitchFamily="34" charset="0"/>
              </a:rPr>
              <a:t>Because God Has Given Man His Best</a:t>
            </a:r>
          </a:p>
          <a:p>
            <a:pPr marL="0" indent="0">
              <a:buNone/>
            </a:pPr>
            <a:r>
              <a:rPr lang="en-US" sz="3600" b="1" dirty="0">
                <a:solidFill>
                  <a:srgbClr val="FFFF00"/>
                </a:solidFill>
                <a:latin typeface="Candara" panose="020E0502030303020204" pitchFamily="34" charset="0"/>
              </a:rPr>
              <a:t>So We Handle God’s Word Rightly</a:t>
            </a:r>
          </a:p>
        </p:txBody>
      </p:sp>
      <p:sp>
        <p:nvSpPr>
          <p:cNvPr id="5" name="Rectangle 4">
            <a:extLst>
              <a:ext uri="{FF2B5EF4-FFF2-40B4-BE49-F238E27FC236}">
                <a16:creationId xmlns:a16="http://schemas.microsoft.com/office/drawing/2014/main" id="{33BCE926-D8E2-4851-BDB1-1A06A9D6DF0F}"/>
              </a:ext>
            </a:extLst>
          </p:cNvPr>
          <p:cNvSpPr/>
          <p:nvPr/>
        </p:nvSpPr>
        <p:spPr>
          <a:xfrm rot="16200000">
            <a:off x="-1379965" y="2318177"/>
            <a:ext cx="3775393" cy="1323439"/>
          </a:xfrm>
          <a:prstGeom prst="rect">
            <a:avLst/>
          </a:prstGeom>
          <a:noFill/>
        </p:spPr>
        <p:txBody>
          <a:bodyPr wrap="none" lIns="91440" tIns="45720" rIns="91440" bIns="45720">
            <a:spAutoFit/>
          </a:bodyPr>
          <a:lstStyle/>
          <a:p>
            <a:pPr algn="ctr"/>
            <a:r>
              <a:rPr lang="en-US" sz="8000" b="1" cap="none" spc="0" dirty="0">
                <a:ln/>
                <a:solidFill>
                  <a:srgbClr val="C00000"/>
                </a:solidFill>
                <a:effectLst>
                  <a:outerShdw blurRad="38100" dist="19050" dir="2700000" algn="tl" rotWithShape="0">
                    <a:schemeClr val="dk1">
                      <a:lumMod val="50000"/>
                      <a:alpha val="40000"/>
                    </a:schemeClr>
                  </a:outerShdw>
                </a:effectLst>
              </a:rPr>
              <a:t>REVIEW</a:t>
            </a:r>
          </a:p>
        </p:txBody>
      </p:sp>
    </p:spTree>
    <p:extLst>
      <p:ext uri="{BB962C8B-B14F-4D97-AF65-F5344CB8AC3E}">
        <p14:creationId xmlns:p14="http://schemas.microsoft.com/office/powerpoint/2010/main" val="423570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a:xfrm>
            <a:off x="914163" y="471311"/>
            <a:ext cx="10360501" cy="1219200"/>
          </a:xfrm>
        </p:spPr>
        <p:txBody>
          <a:bodyPr>
            <a:normAutofit/>
          </a:bodyPr>
          <a:lstStyle/>
          <a:p>
            <a:r>
              <a:rPr lang="en-US" sz="4800" b="1" dirty="0">
                <a:latin typeface="Candara" panose="020E0502030303020204" pitchFamily="34" charset="0"/>
              </a:rPr>
              <a:t>Conclusion</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743243" y="1803400"/>
            <a:ext cx="11294769" cy="4470400"/>
          </a:xfrm>
        </p:spPr>
        <p:txBody>
          <a:bodyPr>
            <a:normAutofit lnSpcReduction="10000"/>
          </a:bodyPr>
          <a:lstStyle/>
          <a:p>
            <a:pPr marL="0" indent="0">
              <a:buNone/>
            </a:pPr>
            <a:r>
              <a:rPr lang="en-US" sz="3600" b="1" dirty="0">
                <a:latin typeface="Candara" panose="020E0502030303020204" pitchFamily="34" charset="0"/>
              </a:rPr>
              <a:t>Study with speed, brought about by eagerness, devotion, and willingness to learn and work for the Lord</a:t>
            </a:r>
          </a:p>
          <a:p>
            <a:pPr>
              <a:buFont typeface="Wingdings" panose="05000000000000000000" pitchFamily="2" charset="2"/>
              <a:buChar char="§"/>
            </a:pPr>
            <a:r>
              <a:rPr lang="en-US" sz="3200" dirty="0">
                <a:latin typeface="Candara" panose="020E0502030303020204" pitchFamily="34" charset="0"/>
              </a:rPr>
              <a:t>As expressed by the Psalmist - Psalms 119:97-100, 127, 166-168</a:t>
            </a:r>
          </a:p>
          <a:p>
            <a:pPr>
              <a:buFont typeface="Wingdings" panose="05000000000000000000" pitchFamily="2" charset="2"/>
              <a:buChar char="§"/>
            </a:pPr>
            <a:r>
              <a:rPr lang="en-US" sz="3200" dirty="0">
                <a:latin typeface="Candara" panose="020E0502030303020204" pitchFamily="34" charset="0"/>
              </a:rPr>
              <a:t>Demonstrated by Jeremiah’s joy - Jeremiah 15:16</a:t>
            </a:r>
          </a:p>
          <a:p>
            <a:pPr marL="0" indent="0">
              <a:buNone/>
            </a:pPr>
            <a:r>
              <a:rPr lang="en-US" sz="3600" b="1" dirty="0">
                <a:latin typeface="Candara" panose="020E0502030303020204" pitchFamily="34" charset="0"/>
              </a:rPr>
              <a:t>Do you look forward to studying God’s Word?</a:t>
            </a:r>
          </a:p>
          <a:p>
            <a:pPr>
              <a:buFont typeface="Wingdings" panose="05000000000000000000" pitchFamily="2" charset="2"/>
              <a:buChar char="§"/>
            </a:pPr>
            <a:r>
              <a:rPr lang="en-US" sz="3600" dirty="0">
                <a:latin typeface="Candara" panose="020E0502030303020204" pitchFamily="34" charset="0"/>
              </a:rPr>
              <a:t>If not, examine your ATTITUDE and correct it!</a:t>
            </a:r>
          </a:p>
          <a:p>
            <a:pPr>
              <a:buFont typeface="Wingdings" panose="05000000000000000000" pitchFamily="2" charset="2"/>
              <a:buChar char="§"/>
            </a:pPr>
            <a:r>
              <a:rPr lang="en-US" sz="3600" dirty="0">
                <a:latin typeface="Candara" panose="020E0502030303020204" pitchFamily="34" charset="0"/>
              </a:rPr>
              <a:t>Jesus’ sheep hear His voice - John 10:27</a:t>
            </a:r>
          </a:p>
          <a:p>
            <a:pPr lvl="1">
              <a:buFont typeface="Wingdings" panose="05000000000000000000" pitchFamily="2" charset="2"/>
              <a:buChar char="§"/>
            </a:pPr>
            <a:endParaRPr lang="en-US" sz="3200" dirty="0">
              <a:latin typeface="Candara" panose="020E0502030303020204" pitchFamily="34" charset="0"/>
            </a:endParaRPr>
          </a:p>
        </p:txBody>
      </p:sp>
    </p:spTree>
    <p:extLst>
      <p:ext uri="{BB962C8B-B14F-4D97-AF65-F5344CB8AC3E}">
        <p14:creationId xmlns:p14="http://schemas.microsoft.com/office/powerpoint/2010/main" val="24334690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56B7-5788-4F8B-B710-B896FCB757A5}"/>
              </a:ext>
            </a:extLst>
          </p:cNvPr>
          <p:cNvSpPr>
            <a:spLocks noGrp="1"/>
          </p:cNvSpPr>
          <p:nvPr>
            <p:ph type="title"/>
          </p:nvPr>
        </p:nvSpPr>
        <p:spPr/>
        <p:txBody>
          <a:bodyPr>
            <a:normAutofit/>
          </a:bodyPr>
          <a:lstStyle/>
          <a:p>
            <a:r>
              <a:rPr lang="en-US" sz="4800" b="1" dirty="0">
                <a:latin typeface="Candara" panose="020E0502030303020204" pitchFamily="34" charset="0"/>
              </a:rPr>
              <a:t>2 timothy 2:15-19, KJV</a:t>
            </a:r>
          </a:p>
        </p:txBody>
      </p:sp>
      <p:sp>
        <p:nvSpPr>
          <p:cNvPr id="4" name="Rectangle 3">
            <a:extLst>
              <a:ext uri="{FF2B5EF4-FFF2-40B4-BE49-F238E27FC236}">
                <a16:creationId xmlns:a16="http://schemas.microsoft.com/office/drawing/2014/main" id="{3936512C-BE96-4534-9432-E4DF4FF50FCD}"/>
              </a:ext>
            </a:extLst>
          </p:cNvPr>
          <p:cNvSpPr/>
          <p:nvPr/>
        </p:nvSpPr>
        <p:spPr>
          <a:xfrm>
            <a:off x="1674812" y="1859204"/>
            <a:ext cx="7086600" cy="438727"/>
          </a:xfrm>
          <a:prstGeom prst="rect">
            <a:avLst/>
          </a:prstGeom>
          <a:solidFill>
            <a:srgbClr val="C000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Rectangle 4">
            <a:extLst>
              <a:ext uri="{FF2B5EF4-FFF2-40B4-BE49-F238E27FC236}">
                <a16:creationId xmlns:a16="http://schemas.microsoft.com/office/drawing/2014/main" id="{CA51BBB8-64BF-4AFE-B6F7-ACE348C5B177}"/>
              </a:ext>
            </a:extLst>
          </p:cNvPr>
          <p:cNvSpPr/>
          <p:nvPr/>
        </p:nvSpPr>
        <p:spPr>
          <a:xfrm>
            <a:off x="2569454" y="5372228"/>
            <a:ext cx="6191958" cy="438727"/>
          </a:xfrm>
          <a:prstGeom prst="rect">
            <a:avLst/>
          </a:prstGeom>
          <a:solidFill>
            <a:srgbClr val="C000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173F1EB-FE38-4E27-A6EE-45FA916ADDD6}"/>
              </a:ext>
            </a:extLst>
          </p:cNvPr>
          <p:cNvSpPr>
            <a:spLocks noGrp="1"/>
          </p:cNvSpPr>
          <p:nvPr>
            <p:ph idx="1"/>
          </p:nvPr>
        </p:nvSpPr>
        <p:spPr>
          <a:xfrm>
            <a:off x="914163" y="1803400"/>
            <a:ext cx="10666649" cy="4775199"/>
          </a:xfrm>
        </p:spPr>
        <p:txBody>
          <a:bodyPr>
            <a:normAutofit/>
          </a:bodyPr>
          <a:lstStyle/>
          <a:p>
            <a:pPr marL="0" indent="0">
              <a:buNone/>
            </a:pPr>
            <a:r>
              <a:rPr lang="en-US" sz="3200" b="1" i="1" dirty="0">
                <a:latin typeface="Candara" panose="020E0502030303020204" pitchFamily="34" charset="0"/>
              </a:rPr>
              <a:t>“</a:t>
            </a:r>
            <a:r>
              <a:rPr lang="en-US" sz="3200" b="1" i="1" dirty="0">
                <a:solidFill>
                  <a:schemeClr val="tx1">
                    <a:lumMod val="75000"/>
                  </a:schemeClr>
                </a:solidFill>
                <a:latin typeface="Candara" panose="020E0502030303020204" pitchFamily="34" charset="0"/>
              </a:rPr>
              <a:t>15</a:t>
            </a:r>
            <a:r>
              <a:rPr lang="en-US" sz="3200" b="1" i="1" dirty="0">
                <a:latin typeface="Candara" panose="020E0502030303020204" pitchFamily="34" charset="0"/>
              </a:rPr>
              <a:t> Study to shew thyself approved unto God, a workman that </a:t>
            </a:r>
            <a:r>
              <a:rPr lang="en-US" sz="3200" b="1" i="1" dirty="0" err="1">
                <a:latin typeface="Candara" panose="020E0502030303020204" pitchFamily="34" charset="0"/>
              </a:rPr>
              <a:t>needeth</a:t>
            </a:r>
            <a:r>
              <a:rPr lang="en-US" sz="3200" b="1" i="1" dirty="0">
                <a:latin typeface="Candara" panose="020E0502030303020204" pitchFamily="34" charset="0"/>
              </a:rPr>
              <a:t> not to be ashamed, rightly dividing the word of truth. </a:t>
            </a:r>
            <a:r>
              <a:rPr lang="en-US" sz="3200" b="1" i="1" dirty="0">
                <a:solidFill>
                  <a:schemeClr val="tx1">
                    <a:lumMod val="75000"/>
                  </a:schemeClr>
                </a:solidFill>
                <a:latin typeface="Candara" panose="020E0502030303020204" pitchFamily="34" charset="0"/>
              </a:rPr>
              <a:t>16</a:t>
            </a:r>
            <a:r>
              <a:rPr lang="en-US" sz="3200" b="1" i="1" dirty="0">
                <a:latin typeface="Candara" panose="020E0502030303020204" pitchFamily="34" charset="0"/>
              </a:rPr>
              <a:t> But shun profane and vain babblings: for they will increase unto more ungodliness. </a:t>
            </a:r>
            <a:r>
              <a:rPr lang="en-US" sz="3200" b="1" i="1" dirty="0">
                <a:solidFill>
                  <a:schemeClr val="tx1">
                    <a:lumMod val="75000"/>
                  </a:schemeClr>
                </a:solidFill>
                <a:latin typeface="Candara" panose="020E0502030303020204" pitchFamily="34" charset="0"/>
              </a:rPr>
              <a:t>17</a:t>
            </a:r>
            <a:r>
              <a:rPr lang="en-US" sz="3200" b="1" i="1" dirty="0">
                <a:latin typeface="Candara" panose="020E0502030303020204" pitchFamily="34" charset="0"/>
              </a:rPr>
              <a:t> And their word will eat as doth a canker: of whom is Hymenaeus and </a:t>
            </a:r>
            <a:r>
              <a:rPr lang="en-US" sz="3200" b="1" i="1" dirty="0" err="1">
                <a:latin typeface="Candara" panose="020E0502030303020204" pitchFamily="34" charset="0"/>
              </a:rPr>
              <a:t>Philetus</a:t>
            </a:r>
            <a:r>
              <a:rPr lang="en-US" sz="3200" b="1" i="1" dirty="0">
                <a:latin typeface="Candara" panose="020E0502030303020204" pitchFamily="34" charset="0"/>
              </a:rPr>
              <a:t>; </a:t>
            </a:r>
            <a:r>
              <a:rPr lang="en-US" sz="3200" b="1" i="1" dirty="0">
                <a:solidFill>
                  <a:schemeClr val="tx1">
                    <a:lumMod val="75000"/>
                  </a:schemeClr>
                </a:solidFill>
                <a:latin typeface="Candara" panose="020E0502030303020204" pitchFamily="34" charset="0"/>
              </a:rPr>
              <a:t>18</a:t>
            </a:r>
            <a:r>
              <a:rPr lang="en-US" sz="3200" b="1" i="1" dirty="0">
                <a:latin typeface="Candara" panose="020E0502030303020204" pitchFamily="34" charset="0"/>
              </a:rPr>
              <a:t> Who concerning the truth have erred, saying that the resurrection is past already; and overthrow the faith of some.</a:t>
            </a:r>
            <a:r>
              <a:rPr lang="en-US" sz="3200" b="1" i="1" dirty="0">
                <a:solidFill>
                  <a:schemeClr val="tx1">
                    <a:lumMod val="75000"/>
                  </a:schemeClr>
                </a:solidFill>
                <a:latin typeface="Candara" panose="020E0502030303020204" pitchFamily="34" charset="0"/>
              </a:rPr>
              <a:t> 19 </a:t>
            </a:r>
            <a:r>
              <a:rPr lang="en-US" sz="3200" b="1" i="1" dirty="0">
                <a:latin typeface="Candara" panose="020E0502030303020204" pitchFamily="34" charset="0"/>
              </a:rPr>
              <a:t>Nevertheless the foundation of God </a:t>
            </a:r>
            <a:r>
              <a:rPr lang="en-US" sz="3200" b="1" i="1" dirty="0" err="1">
                <a:latin typeface="Candara" panose="020E0502030303020204" pitchFamily="34" charset="0"/>
              </a:rPr>
              <a:t>standeth</a:t>
            </a:r>
            <a:r>
              <a:rPr lang="en-US" sz="3200" b="1" i="1" dirty="0">
                <a:latin typeface="Candara" panose="020E0502030303020204" pitchFamily="34" charset="0"/>
              </a:rPr>
              <a:t> sure, having this seal, The Lord </a:t>
            </a:r>
            <a:r>
              <a:rPr lang="en-US" sz="3200" b="1" i="1" dirty="0" err="1">
                <a:latin typeface="Candara" panose="020E0502030303020204" pitchFamily="34" charset="0"/>
              </a:rPr>
              <a:t>knoweth</a:t>
            </a:r>
            <a:r>
              <a:rPr lang="en-US" sz="3200" b="1" i="1" dirty="0">
                <a:latin typeface="Candara" panose="020E0502030303020204" pitchFamily="34" charset="0"/>
              </a:rPr>
              <a:t> them that are his. And, Let every one that </a:t>
            </a:r>
            <a:r>
              <a:rPr lang="en-US" sz="3200" b="1" i="1" dirty="0" err="1">
                <a:latin typeface="Candara" panose="020E0502030303020204" pitchFamily="34" charset="0"/>
              </a:rPr>
              <a:t>nameth</a:t>
            </a:r>
            <a:r>
              <a:rPr lang="en-US" sz="3200" b="1" i="1" dirty="0">
                <a:latin typeface="Candara" panose="020E0502030303020204" pitchFamily="34" charset="0"/>
              </a:rPr>
              <a:t> the name of Christ depart from iniquity”</a:t>
            </a:r>
          </a:p>
        </p:txBody>
      </p:sp>
    </p:spTree>
    <p:extLst>
      <p:ext uri="{BB962C8B-B14F-4D97-AF65-F5344CB8AC3E}">
        <p14:creationId xmlns:p14="http://schemas.microsoft.com/office/powerpoint/2010/main" val="15010520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87F7D-E0E6-492F-A64D-1191B5F5E429}"/>
              </a:ext>
            </a:extLst>
          </p:cNvPr>
          <p:cNvSpPr>
            <a:spLocks noGrp="1"/>
          </p:cNvSpPr>
          <p:nvPr>
            <p:ph idx="1"/>
          </p:nvPr>
        </p:nvSpPr>
        <p:spPr>
          <a:xfrm>
            <a:off x="1446212" y="1600201"/>
            <a:ext cx="9982200" cy="5135563"/>
          </a:xfrm>
        </p:spPr>
        <p:txBody>
          <a:bodyPr>
            <a:normAutofit/>
          </a:bodyPr>
          <a:lstStyle/>
          <a:p>
            <a:pPr marL="0" indent="0">
              <a:spcBef>
                <a:spcPts val="254"/>
              </a:spcBef>
              <a:buNone/>
              <a:defRPr/>
            </a:pPr>
            <a:r>
              <a:rPr lang="en-US" altLang="en-US" sz="3600" b="1" dirty="0">
                <a:effectLst/>
                <a:latin typeface="Candara" panose="020E0502030303020204" pitchFamily="34" charset="0"/>
                <a:cs typeface="Arial" panose="020B0604020202020204" pitchFamily="34" charset="0"/>
              </a:rPr>
              <a:t>Alien Sinners Must…</a:t>
            </a:r>
          </a:p>
          <a:p>
            <a:pPr lvl="1">
              <a:spcBef>
                <a:spcPts val="254"/>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Hear the gospel – Romans 10:17</a:t>
            </a:r>
          </a:p>
          <a:p>
            <a:pPr lvl="1">
              <a:spcBef>
                <a:spcPts val="254"/>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Believe the gospel – Romans 10:10</a:t>
            </a:r>
          </a:p>
          <a:p>
            <a:pPr lvl="1">
              <a:spcBef>
                <a:spcPts val="254"/>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Repent of their sins – Acts 17:30</a:t>
            </a:r>
          </a:p>
          <a:p>
            <a:pPr lvl="1">
              <a:spcBef>
                <a:spcPts val="254"/>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Confess Christ before men – Matthew 10:32</a:t>
            </a:r>
          </a:p>
          <a:p>
            <a:pPr lvl="1">
              <a:spcBef>
                <a:spcPts val="254"/>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Be baptized in water for the remission of sins –  Acts 2:38</a:t>
            </a:r>
          </a:p>
          <a:p>
            <a:pPr marL="0" indent="0">
              <a:spcBef>
                <a:spcPts val="254"/>
              </a:spcBef>
              <a:buNone/>
              <a:defRPr/>
            </a:pPr>
            <a:r>
              <a:rPr lang="en-US" altLang="en-US" sz="3600" b="1" dirty="0">
                <a:effectLst/>
                <a:latin typeface="Candara" panose="020E0502030303020204" pitchFamily="34" charset="0"/>
                <a:cs typeface="Arial" panose="020B0604020202020204" pitchFamily="34" charset="0"/>
              </a:rPr>
              <a:t>An Erring Child of God Must</a:t>
            </a:r>
            <a:r>
              <a:rPr lang="en-US" altLang="en-US" sz="3600" b="1" dirty="0">
                <a:latin typeface="Candara" panose="020E0502030303020204" pitchFamily="34" charset="0"/>
                <a:cs typeface="Arial" panose="020B0604020202020204" pitchFamily="34" charset="0"/>
              </a:rPr>
              <a:t>…</a:t>
            </a:r>
          </a:p>
          <a:p>
            <a:pPr lvl="1">
              <a:spcBef>
                <a:spcPts val="254"/>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Repent and pray –  Acts 8:22</a:t>
            </a:r>
          </a:p>
          <a:p>
            <a:pPr marL="0" indent="0">
              <a:spcBef>
                <a:spcPts val="254"/>
              </a:spcBef>
              <a:buNone/>
              <a:defRPr/>
            </a:pPr>
            <a:r>
              <a:rPr lang="en-US" altLang="en-US" sz="3600" b="1" dirty="0">
                <a:effectLst/>
                <a:latin typeface="Candara" panose="020E0502030303020204" pitchFamily="34" charset="0"/>
                <a:cs typeface="Arial" panose="020B0604020202020204" pitchFamily="34" charset="0"/>
              </a:rPr>
              <a:t>Children of God Must… </a:t>
            </a:r>
          </a:p>
          <a:p>
            <a:pPr lvl="1">
              <a:spcBef>
                <a:spcPts val="254"/>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Live</a:t>
            </a:r>
            <a:r>
              <a:rPr lang="en-US" altLang="en-US" sz="2800" b="1" dirty="0">
                <a:latin typeface="Candara" panose="020E0502030303020204" pitchFamily="34" charset="0"/>
                <a:cs typeface="Arial" panose="020B0604020202020204" pitchFamily="34" charset="0"/>
              </a:rPr>
              <a:t> </a:t>
            </a:r>
            <a:r>
              <a:rPr lang="en-US" altLang="en-US" sz="2800" b="1" i="1" dirty="0">
                <a:latin typeface="Candara" panose="020E0502030303020204" pitchFamily="34" charset="0"/>
                <a:cs typeface="Arial" panose="020B0604020202020204" pitchFamily="34" charset="0"/>
              </a:rPr>
              <a:t>“faithful </a:t>
            </a:r>
            <a:r>
              <a:rPr lang="en-US" altLang="en-US" sz="2800" b="1" i="1" u="sng" dirty="0">
                <a:solidFill>
                  <a:srgbClr val="FFFF00"/>
                </a:solidFill>
                <a:latin typeface="Candara" panose="020E0502030303020204" pitchFamily="34" charset="0"/>
                <a:cs typeface="Arial" panose="020B0604020202020204" pitchFamily="34" charset="0"/>
              </a:rPr>
              <a:t>unto</a:t>
            </a:r>
            <a:r>
              <a:rPr lang="en-US" altLang="en-US" sz="2800" b="1" i="1" dirty="0">
                <a:latin typeface="Candara" panose="020E0502030303020204" pitchFamily="34" charset="0"/>
                <a:cs typeface="Arial" panose="020B0604020202020204" pitchFamily="34" charset="0"/>
              </a:rPr>
              <a:t> death” </a:t>
            </a:r>
            <a:r>
              <a:rPr lang="en-US" altLang="en-US" sz="2800" dirty="0">
                <a:latin typeface="Candara" panose="020E0502030303020204" pitchFamily="34" charset="0"/>
                <a:cs typeface="Arial" panose="020B0604020202020204" pitchFamily="34" charset="0"/>
              </a:rPr>
              <a:t>-</a:t>
            </a:r>
            <a:r>
              <a:rPr lang="en-US" altLang="en-US" sz="2800" b="1" i="1" dirty="0">
                <a:latin typeface="Candara" panose="020E0502030303020204" pitchFamily="34" charset="0"/>
                <a:cs typeface="Arial" panose="020B0604020202020204" pitchFamily="34" charset="0"/>
              </a:rPr>
              <a:t> </a:t>
            </a:r>
            <a:r>
              <a:rPr lang="en-US" altLang="en-US" sz="2800" dirty="0">
                <a:latin typeface="Candara" panose="020E0502030303020204" pitchFamily="34" charset="0"/>
                <a:cs typeface="Arial" panose="020B0604020202020204" pitchFamily="34" charset="0"/>
              </a:rPr>
              <a:t>Revelation 2:10</a:t>
            </a:r>
          </a:p>
        </p:txBody>
      </p:sp>
      <p:sp>
        <p:nvSpPr>
          <p:cNvPr id="22531" name="Title 1">
            <a:extLst>
              <a:ext uri="{FF2B5EF4-FFF2-40B4-BE49-F238E27FC236}">
                <a16:creationId xmlns:a16="http://schemas.microsoft.com/office/drawing/2014/main" id="{826FEFE5-C25E-4C6C-9859-920F1A197CFE}"/>
              </a:ext>
            </a:extLst>
          </p:cNvPr>
          <p:cNvSpPr>
            <a:spLocks noGrp="1" noChangeArrowheads="1"/>
          </p:cNvSpPr>
          <p:nvPr>
            <p:ph type="title"/>
          </p:nvPr>
        </p:nvSpPr>
        <p:spPr>
          <a:xfrm>
            <a:off x="531812" y="274638"/>
            <a:ext cx="9982200" cy="1325563"/>
          </a:xfrm>
        </p:spPr>
        <p:txBody>
          <a:bodyPr>
            <a:normAutofit/>
          </a:bodyPr>
          <a:lstStyle/>
          <a:p>
            <a:pPr eaLnBrk="1" hangingPunct="1">
              <a:defRPr/>
            </a:pPr>
            <a:r>
              <a:rPr lang="en-US" altLang="en-US" sz="5400" b="1" dirty="0">
                <a:latin typeface="Candara" panose="020E0502030303020204" pitchFamily="34" charset="0"/>
                <a:cs typeface="Arial" panose="020B0604020202020204" pitchFamily="34" charset="0"/>
              </a:rPr>
              <a:t>The Bible Plan Of Salvation</a:t>
            </a:r>
            <a:br>
              <a:rPr lang="en-US" altLang="en-US" sz="5025" b="1" dirty="0">
                <a:latin typeface="Candara" panose="020E0502030303020204" pitchFamily="34" charset="0"/>
              </a:rPr>
            </a:br>
            <a:endParaRPr lang="en-US" altLang="en-US" sz="2025" b="1" dirty="0">
              <a:latin typeface="Candara" panose="020E0502030303020204" pitchFamily="34" charset="0"/>
              <a:cs typeface="Arial" panose="020B0604020202020204" pitchFamily="34" charset="0"/>
            </a:endParaRPr>
          </a:p>
        </p:txBody>
      </p:sp>
      <p:sp>
        <p:nvSpPr>
          <p:cNvPr id="92164" name="Slide Number Placeholder 5">
            <a:extLst>
              <a:ext uri="{FF2B5EF4-FFF2-40B4-BE49-F238E27FC236}">
                <a16:creationId xmlns:a16="http://schemas.microsoft.com/office/drawing/2014/main" id="{7634CE82-4C82-4487-8A6C-B0D26FE52F83}"/>
              </a:ext>
            </a:extLst>
          </p:cNvPr>
          <p:cNvSpPr>
            <a:spLocks noGrp="1"/>
          </p:cNvSpPr>
          <p:nvPr>
            <p:ph type="sldNum" sz="quarter" idx="12"/>
          </p:nvPr>
        </p:nvSpPr>
        <p:spPr/>
        <p:txBody>
          <a:bodyPr/>
          <a:lstStyle>
            <a:lvl1pPr>
              <a:spcBef>
                <a:spcPct val="20000"/>
              </a:spcBef>
              <a:buClr>
                <a:schemeClr val="accent2"/>
              </a:buClr>
              <a:buChar char="•"/>
              <a:defRPr kumimoji="1" sz="1801">
                <a:solidFill>
                  <a:schemeClr val="tx1"/>
                </a:solidFill>
                <a:latin typeface="Times New Roman" panose="02020603050405020304" pitchFamily="18" charset="0"/>
                <a:cs typeface="Arial" panose="020B0604020202020204" pitchFamily="34" charset="0"/>
              </a:defRPr>
            </a:lvl1pPr>
            <a:lvl2pPr marL="418021" indent="-160778">
              <a:spcBef>
                <a:spcPct val="20000"/>
              </a:spcBef>
              <a:buChar char="–"/>
              <a:defRPr kumimoji="1" sz="1576">
                <a:solidFill>
                  <a:schemeClr val="tx1"/>
                </a:solidFill>
                <a:latin typeface="Times New Roman" panose="02020603050405020304" pitchFamily="18" charset="0"/>
                <a:cs typeface="Arial" panose="020B0604020202020204" pitchFamily="34" charset="0"/>
              </a:defRPr>
            </a:lvl2pPr>
            <a:lvl3pPr marL="643109" indent="-128622">
              <a:spcBef>
                <a:spcPct val="20000"/>
              </a:spcBef>
              <a:buChar char="•"/>
              <a:defRPr kumimoji="1" sz="1350">
                <a:solidFill>
                  <a:schemeClr val="tx1"/>
                </a:solidFill>
                <a:latin typeface="Times New Roman" panose="02020603050405020304" pitchFamily="18" charset="0"/>
                <a:cs typeface="Arial" panose="020B0604020202020204" pitchFamily="34" charset="0"/>
              </a:defRPr>
            </a:lvl3pPr>
            <a:lvl4pPr marL="900353" indent="-128622">
              <a:spcBef>
                <a:spcPct val="20000"/>
              </a:spcBef>
              <a:buChar char="–"/>
              <a:defRPr kumimoji="1" sz="1125">
                <a:solidFill>
                  <a:schemeClr val="tx1"/>
                </a:solidFill>
                <a:latin typeface="Times New Roman" panose="02020603050405020304" pitchFamily="18" charset="0"/>
                <a:cs typeface="Arial" panose="020B0604020202020204" pitchFamily="34" charset="0"/>
              </a:defRPr>
            </a:lvl4pPr>
            <a:lvl5pPr marL="1157596" indent="-128622">
              <a:spcBef>
                <a:spcPct val="20000"/>
              </a:spcBef>
              <a:buChar char="•"/>
              <a:defRPr kumimoji="1" sz="1125">
                <a:solidFill>
                  <a:schemeClr val="tx1"/>
                </a:solidFill>
                <a:latin typeface="Times New Roman" panose="02020603050405020304" pitchFamily="18" charset="0"/>
                <a:cs typeface="Arial" panose="020B0604020202020204" pitchFamily="34" charset="0"/>
              </a:defRPr>
            </a:lvl5pPr>
            <a:lvl6pPr marL="1414840" indent="-128622" eaLnBrk="0" fontAlgn="base" hangingPunct="0">
              <a:spcBef>
                <a:spcPct val="20000"/>
              </a:spcBef>
              <a:spcAft>
                <a:spcPct val="0"/>
              </a:spcAft>
              <a:buChar char="•"/>
              <a:defRPr kumimoji="1" sz="1125">
                <a:solidFill>
                  <a:schemeClr val="tx1"/>
                </a:solidFill>
                <a:latin typeface="Times New Roman" panose="02020603050405020304" pitchFamily="18" charset="0"/>
                <a:cs typeface="Arial" panose="020B0604020202020204" pitchFamily="34" charset="0"/>
              </a:defRPr>
            </a:lvl6pPr>
            <a:lvl7pPr marL="1672083" indent="-128622" eaLnBrk="0" fontAlgn="base" hangingPunct="0">
              <a:spcBef>
                <a:spcPct val="20000"/>
              </a:spcBef>
              <a:spcAft>
                <a:spcPct val="0"/>
              </a:spcAft>
              <a:buChar char="•"/>
              <a:defRPr kumimoji="1" sz="1125">
                <a:solidFill>
                  <a:schemeClr val="tx1"/>
                </a:solidFill>
                <a:latin typeface="Times New Roman" panose="02020603050405020304" pitchFamily="18" charset="0"/>
                <a:cs typeface="Arial" panose="020B0604020202020204" pitchFamily="34" charset="0"/>
              </a:defRPr>
            </a:lvl7pPr>
            <a:lvl8pPr marL="1929327" indent="-128622" eaLnBrk="0" fontAlgn="base" hangingPunct="0">
              <a:spcBef>
                <a:spcPct val="20000"/>
              </a:spcBef>
              <a:spcAft>
                <a:spcPct val="0"/>
              </a:spcAft>
              <a:buChar char="•"/>
              <a:defRPr kumimoji="1" sz="1125">
                <a:solidFill>
                  <a:schemeClr val="tx1"/>
                </a:solidFill>
                <a:latin typeface="Times New Roman" panose="02020603050405020304" pitchFamily="18" charset="0"/>
                <a:cs typeface="Arial" panose="020B0604020202020204" pitchFamily="34" charset="0"/>
              </a:defRPr>
            </a:lvl8pPr>
            <a:lvl9pPr marL="2186570" indent="-128622" eaLnBrk="0" fontAlgn="base" hangingPunct="0">
              <a:spcBef>
                <a:spcPct val="20000"/>
              </a:spcBef>
              <a:spcAft>
                <a:spcPct val="0"/>
              </a:spcAft>
              <a:buChar char="•"/>
              <a:defRPr kumimoji="1" sz="1125">
                <a:solidFill>
                  <a:schemeClr val="tx1"/>
                </a:solidFill>
                <a:latin typeface="Times New Roman" panose="02020603050405020304" pitchFamily="18" charset="0"/>
                <a:cs typeface="Arial" panose="020B0604020202020204" pitchFamily="34" charset="0"/>
              </a:defRPr>
            </a:lvl9pPr>
          </a:lstStyle>
          <a:p>
            <a:pPr>
              <a:spcBef>
                <a:spcPct val="50000"/>
              </a:spcBef>
              <a:buClrTx/>
              <a:buFontTx/>
              <a:buNone/>
              <a:defRPr/>
            </a:pPr>
            <a:fld id="{D014EB87-7928-4D74-8DF0-DB0D0FA0BA13}" type="slidenum">
              <a:rPr kumimoji="0" lang="en-US" altLang="en-US" sz="788"/>
              <a:pPr>
                <a:spcBef>
                  <a:spcPct val="50000"/>
                </a:spcBef>
                <a:buClrTx/>
                <a:buFontTx/>
                <a:buNone/>
                <a:defRPr/>
              </a:pPr>
              <a:t>17</a:t>
            </a:fld>
            <a:endParaRPr kumimoji="0" lang="en-US" altLang="en-US" sz="788"/>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750"/>
                                        <p:tgtEl>
                                          <p:spTgt spid="3">
                                            <p:txEl>
                                              <p:pRg st="1" end="1"/>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750"/>
                                        <p:tgtEl>
                                          <p:spTgt spid="3">
                                            <p:txEl>
                                              <p:pRg st="2" end="2"/>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750"/>
                                        <p:tgtEl>
                                          <p:spTgt spid="3">
                                            <p:txEl>
                                              <p:pRg st="3" end="3"/>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750"/>
                                        <p:tgtEl>
                                          <p:spTgt spid="3">
                                            <p:txEl>
                                              <p:pRg st="4" end="4"/>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75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750"/>
                                        <p:tgtEl>
                                          <p:spTgt spid="3">
                                            <p:txEl>
                                              <p:pRg st="6" end="6"/>
                                            </p:txEl>
                                          </p:spTgt>
                                        </p:tgtEl>
                                      </p:cBhvr>
                                    </p:animEffect>
                                  </p:childTnLst>
                                </p:cTn>
                              </p:par>
                            </p:childTnLst>
                          </p:cTn>
                        </p:par>
                        <p:par>
                          <p:cTn id="33" fill="hold">
                            <p:stCondLst>
                              <p:cond delay="750"/>
                            </p:stCondLst>
                            <p:childTnLst>
                              <p:par>
                                <p:cTn id="34" presetID="10" presetClass="entr" presetSubtype="0" fill="hold" grpId="0"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750"/>
                                        <p:tgtEl>
                                          <p:spTgt spid="3">
                                            <p:txEl>
                                              <p:pRg st="7" end="7"/>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750"/>
                                        <p:tgtEl>
                                          <p:spTgt spid="3">
                                            <p:txEl>
                                              <p:pRg st="8" end="8"/>
                                            </p:txEl>
                                          </p:spTgt>
                                        </p:tgtEl>
                                      </p:cBhvr>
                                    </p:animEffect>
                                  </p:childTnLst>
                                </p:cTn>
                              </p:par>
                            </p:childTnLst>
                          </p:cTn>
                        </p:par>
                        <p:par>
                          <p:cTn id="42" fill="hold">
                            <p:stCondLst>
                              <p:cond delay="750"/>
                            </p:stCondLst>
                            <p:childTnLst>
                              <p:par>
                                <p:cTn id="43" presetID="10" presetClass="entr" presetSubtype="0" fill="hold" grpId="0" nodeType="after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7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56B7-5788-4F8B-B710-B896FCB757A5}"/>
              </a:ext>
            </a:extLst>
          </p:cNvPr>
          <p:cNvSpPr>
            <a:spLocks noGrp="1"/>
          </p:cNvSpPr>
          <p:nvPr>
            <p:ph type="title"/>
          </p:nvPr>
        </p:nvSpPr>
        <p:spPr/>
        <p:txBody>
          <a:bodyPr>
            <a:normAutofit/>
          </a:bodyPr>
          <a:lstStyle/>
          <a:p>
            <a:r>
              <a:rPr lang="en-US" sz="4800" b="1" dirty="0">
                <a:latin typeface="Candara" panose="020E0502030303020204" pitchFamily="34" charset="0"/>
              </a:rPr>
              <a:t>2 timothy 2:15-19, KJV</a:t>
            </a:r>
          </a:p>
        </p:txBody>
      </p:sp>
      <p:sp>
        <p:nvSpPr>
          <p:cNvPr id="4" name="Rectangle 3">
            <a:extLst>
              <a:ext uri="{FF2B5EF4-FFF2-40B4-BE49-F238E27FC236}">
                <a16:creationId xmlns:a16="http://schemas.microsoft.com/office/drawing/2014/main" id="{3936512C-BE96-4534-9432-E4DF4FF50FCD}"/>
              </a:ext>
            </a:extLst>
          </p:cNvPr>
          <p:cNvSpPr/>
          <p:nvPr/>
        </p:nvSpPr>
        <p:spPr>
          <a:xfrm>
            <a:off x="1674812" y="1859204"/>
            <a:ext cx="7086600" cy="438727"/>
          </a:xfrm>
          <a:prstGeom prst="rect">
            <a:avLst/>
          </a:prstGeom>
          <a:solidFill>
            <a:srgbClr val="C000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173F1EB-FE38-4E27-A6EE-45FA916ADDD6}"/>
              </a:ext>
            </a:extLst>
          </p:cNvPr>
          <p:cNvSpPr>
            <a:spLocks noGrp="1"/>
          </p:cNvSpPr>
          <p:nvPr>
            <p:ph idx="1"/>
          </p:nvPr>
        </p:nvSpPr>
        <p:spPr>
          <a:xfrm>
            <a:off x="914163" y="1803400"/>
            <a:ext cx="10666649" cy="4775199"/>
          </a:xfrm>
        </p:spPr>
        <p:txBody>
          <a:bodyPr>
            <a:normAutofit/>
          </a:bodyPr>
          <a:lstStyle/>
          <a:p>
            <a:pPr marL="0" indent="0">
              <a:buNone/>
            </a:pPr>
            <a:r>
              <a:rPr lang="en-US" sz="3200" b="1" i="1" dirty="0">
                <a:latin typeface="Candara" panose="020E0502030303020204" pitchFamily="34" charset="0"/>
              </a:rPr>
              <a:t>“</a:t>
            </a:r>
            <a:r>
              <a:rPr lang="en-US" sz="3200" b="1" i="1" dirty="0">
                <a:solidFill>
                  <a:schemeClr val="tx1">
                    <a:lumMod val="75000"/>
                  </a:schemeClr>
                </a:solidFill>
                <a:latin typeface="Candara" panose="020E0502030303020204" pitchFamily="34" charset="0"/>
              </a:rPr>
              <a:t>15</a:t>
            </a:r>
            <a:r>
              <a:rPr lang="en-US" sz="3200" b="1" i="1" dirty="0">
                <a:latin typeface="Candara" panose="020E0502030303020204" pitchFamily="34" charset="0"/>
              </a:rPr>
              <a:t> Study to shew thyself approved unto God, a workman that </a:t>
            </a:r>
            <a:r>
              <a:rPr lang="en-US" sz="3200" b="1" i="1" dirty="0" err="1">
                <a:latin typeface="Candara" panose="020E0502030303020204" pitchFamily="34" charset="0"/>
              </a:rPr>
              <a:t>needeth</a:t>
            </a:r>
            <a:r>
              <a:rPr lang="en-US" sz="3200" b="1" i="1" dirty="0">
                <a:latin typeface="Candara" panose="020E0502030303020204" pitchFamily="34" charset="0"/>
              </a:rPr>
              <a:t> not to be ashamed, rightly dividing the word of truth. </a:t>
            </a:r>
            <a:r>
              <a:rPr lang="en-US" sz="3200" b="1" i="1" dirty="0">
                <a:solidFill>
                  <a:schemeClr val="tx1">
                    <a:lumMod val="75000"/>
                  </a:schemeClr>
                </a:solidFill>
                <a:latin typeface="Candara" panose="020E0502030303020204" pitchFamily="34" charset="0"/>
              </a:rPr>
              <a:t>16</a:t>
            </a:r>
            <a:r>
              <a:rPr lang="en-US" sz="3200" b="1" i="1" dirty="0">
                <a:latin typeface="Candara" panose="020E0502030303020204" pitchFamily="34" charset="0"/>
              </a:rPr>
              <a:t> But shun profane and vain babblings: for they will increase unto more ungodliness. </a:t>
            </a:r>
            <a:r>
              <a:rPr lang="en-US" sz="3200" b="1" i="1" dirty="0">
                <a:solidFill>
                  <a:schemeClr val="tx1">
                    <a:lumMod val="75000"/>
                  </a:schemeClr>
                </a:solidFill>
                <a:latin typeface="Candara" panose="020E0502030303020204" pitchFamily="34" charset="0"/>
              </a:rPr>
              <a:t>17</a:t>
            </a:r>
            <a:r>
              <a:rPr lang="en-US" sz="3200" b="1" i="1" dirty="0">
                <a:latin typeface="Candara" panose="020E0502030303020204" pitchFamily="34" charset="0"/>
              </a:rPr>
              <a:t> And their word will eat as doth a canker: of whom is Hymenaeus and </a:t>
            </a:r>
            <a:r>
              <a:rPr lang="en-US" sz="3200" b="1" i="1" dirty="0" err="1">
                <a:latin typeface="Candara" panose="020E0502030303020204" pitchFamily="34" charset="0"/>
              </a:rPr>
              <a:t>Philetus</a:t>
            </a:r>
            <a:r>
              <a:rPr lang="en-US" sz="3200" b="1" i="1" dirty="0">
                <a:latin typeface="Candara" panose="020E0502030303020204" pitchFamily="34" charset="0"/>
              </a:rPr>
              <a:t>; </a:t>
            </a:r>
            <a:r>
              <a:rPr lang="en-US" sz="3200" b="1" i="1" dirty="0">
                <a:solidFill>
                  <a:schemeClr val="tx1">
                    <a:lumMod val="75000"/>
                  </a:schemeClr>
                </a:solidFill>
                <a:latin typeface="Candara" panose="020E0502030303020204" pitchFamily="34" charset="0"/>
              </a:rPr>
              <a:t>18</a:t>
            </a:r>
            <a:r>
              <a:rPr lang="en-US" sz="3200" b="1" i="1" dirty="0">
                <a:latin typeface="Candara" panose="020E0502030303020204" pitchFamily="34" charset="0"/>
              </a:rPr>
              <a:t> Who concerning the truth have erred, saying that the resurrection is past already; and overthrow the faith of some.</a:t>
            </a:r>
            <a:r>
              <a:rPr lang="en-US" sz="3200" b="1" i="1" dirty="0">
                <a:solidFill>
                  <a:schemeClr val="tx1">
                    <a:lumMod val="75000"/>
                  </a:schemeClr>
                </a:solidFill>
                <a:latin typeface="Candara" panose="020E0502030303020204" pitchFamily="34" charset="0"/>
              </a:rPr>
              <a:t> 19 </a:t>
            </a:r>
            <a:r>
              <a:rPr lang="en-US" sz="3200" b="1" i="1" dirty="0">
                <a:latin typeface="Candara" panose="020E0502030303020204" pitchFamily="34" charset="0"/>
              </a:rPr>
              <a:t>Nevertheless the foundation of God </a:t>
            </a:r>
            <a:r>
              <a:rPr lang="en-US" sz="3200" b="1" i="1" dirty="0" err="1">
                <a:latin typeface="Candara" panose="020E0502030303020204" pitchFamily="34" charset="0"/>
              </a:rPr>
              <a:t>standeth</a:t>
            </a:r>
            <a:r>
              <a:rPr lang="en-US" sz="3200" b="1" i="1" dirty="0">
                <a:latin typeface="Candara" panose="020E0502030303020204" pitchFamily="34" charset="0"/>
              </a:rPr>
              <a:t> sure, having this seal, The Lord </a:t>
            </a:r>
            <a:r>
              <a:rPr lang="en-US" sz="3200" b="1" i="1" dirty="0" err="1">
                <a:latin typeface="Candara" panose="020E0502030303020204" pitchFamily="34" charset="0"/>
              </a:rPr>
              <a:t>knoweth</a:t>
            </a:r>
            <a:r>
              <a:rPr lang="en-US" sz="3200" b="1" i="1" dirty="0">
                <a:latin typeface="Candara" panose="020E0502030303020204" pitchFamily="34" charset="0"/>
              </a:rPr>
              <a:t> them that are his. And, Let every one that </a:t>
            </a:r>
            <a:r>
              <a:rPr lang="en-US" sz="3200" b="1" i="1" dirty="0" err="1">
                <a:latin typeface="Candara" panose="020E0502030303020204" pitchFamily="34" charset="0"/>
              </a:rPr>
              <a:t>nameth</a:t>
            </a:r>
            <a:r>
              <a:rPr lang="en-US" sz="3200" b="1" i="1" dirty="0">
                <a:latin typeface="Candara" panose="020E0502030303020204" pitchFamily="34" charset="0"/>
              </a:rPr>
              <a:t> the name of Christ depart from iniquity”</a:t>
            </a:r>
          </a:p>
        </p:txBody>
      </p:sp>
    </p:spTree>
    <p:extLst>
      <p:ext uri="{BB962C8B-B14F-4D97-AF65-F5344CB8AC3E}">
        <p14:creationId xmlns:p14="http://schemas.microsoft.com/office/powerpoint/2010/main" val="27567306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56B7-5788-4F8B-B710-B896FCB757A5}"/>
              </a:ext>
            </a:extLst>
          </p:cNvPr>
          <p:cNvSpPr>
            <a:spLocks noGrp="1"/>
          </p:cNvSpPr>
          <p:nvPr>
            <p:ph type="title"/>
          </p:nvPr>
        </p:nvSpPr>
        <p:spPr/>
        <p:txBody>
          <a:bodyPr>
            <a:normAutofit/>
          </a:bodyPr>
          <a:lstStyle/>
          <a:p>
            <a:r>
              <a:rPr lang="en-US" sz="4800" b="1" dirty="0">
                <a:latin typeface="Candara" panose="020E0502030303020204" pitchFamily="34" charset="0"/>
              </a:rPr>
              <a:t>2 timothy 2:15-19, NKJ</a:t>
            </a:r>
            <a:r>
              <a:rPr lang="en-US" sz="4400" b="1" dirty="0">
                <a:latin typeface="Candara" panose="020E0502030303020204" pitchFamily="34" charset="0"/>
              </a:rPr>
              <a:t>V</a:t>
            </a:r>
          </a:p>
        </p:txBody>
      </p:sp>
      <p:sp>
        <p:nvSpPr>
          <p:cNvPr id="4" name="Rectangle 3">
            <a:extLst>
              <a:ext uri="{FF2B5EF4-FFF2-40B4-BE49-F238E27FC236}">
                <a16:creationId xmlns:a16="http://schemas.microsoft.com/office/drawing/2014/main" id="{850EE373-3A41-41A4-8AD0-FD495510A5CB}"/>
              </a:ext>
            </a:extLst>
          </p:cNvPr>
          <p:cNvSpPr/>
          <p:nvPr/>
        </p:nvSpPr>
        <p:spPr>
          <a:xfrm>
            <a:off x="1674812" y="1856568"/>
            <a:ext cx="8153400" cy="398843"/>
          </a:xfrm>
          <a:prstGeom prst="rect">
            <a:avLst/>
          </a:prstGeom>
          <a:solidFill>
            <a:srgbClr val="C000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173F1EB-FE38-4E27-A6EE-45FA916ADDD6}"/>
              </a:ext>
            </a:extLst>
          </p:cNvPr>
          <p:cNvSpPr>
            <a:spLocks noGrp="1"/>
          </p:cNvSpPr>
          <p:nvPr>
            <p:ph idx="1"/>
          </p:nvPr>
        </p:nvSpPr>
        <p:spPr>
          <a:xfrm>
            <a:off x="914163" y="1803400"/>
            <a:ext cx="10666649" cy="4775199"/>
          </a:xfrm>
        </p:spPr>
        <p:txBody>
          <a:bodyPr>
            <a:normAutofit lnSpcReduction="10000"/>
          </a:bodyPr>
          <a:lstStyle/>
          <a:p>
            <a:pPr marL="0" indent="0">
              <a:buNone/>
            </a:pPr>
            <a:r>
              <a:rPr lang="en-US" sz="3200" b="1" i="1" dirty="0">
                <a:latin typeface="Candara" panose="020E0502030303020204" pitchFamily="34" charset="0"/>
              </a:rPr>
              <a:t>“</a:t>
            </a:r>
            <a:r>
              <a:rPr lang="en-US" sz="3200" b="1" i="1" dirty="0">
                <a:solidFill>
                  <a:schemeClr val="tx1">
                    <a:lumMod val="75000"/>
                  </a:schemeClr>
                </a:solidFill>
                <a:latin typeface="Candara" panose="020E0502030303020204" pitchFamily="34" charset="0"/>
              </a:rPr>
              <a:t>15</a:t>
            </a:r>
            <a:r>
              <a:rPr lang="en-US" sz="3200" b="1" i="1" dirty="0">
                <a:latin typeface="Candara" panose="020E0502030303020204" pitchFamily="34" charset="0"/>
              </a:rPr>
              <a:t> Be diligent to present yourself approved to God, a worker who does not need to be ashamed, rightly dividing the word of truth. </a:t>
            </a:r>
            <a:r>
              <a:rPr lang="en-US" sz="3200" b="1" i="1" dirty="0">
                <a:solidFill>
                  <a:schemeClr val="tx1">
                    <a:lumMod val="75000"/>
                  </a:schemeClr>
                </a:solidFill>
                <a:latin typeface="Candara" panose="020E0502030303020204" pitchFamily="34" charset="0"/>
              </a:rPr>
              <a:t>16</a:t>
            </a:r>
            <a:r>
              <a:rPr lang="en-US" sz="3200" b="1" i="1" dirty="0">
                <a:latin typeface="Candara" panose="020E0502030303020204" pitchFamily="34" charset="0"/>
              </a:rPr>
              <a:t> But shun profane and idle babblings, for they will increase to more ungodliness. </a:t>
            </a:r>
            <a:r>
              <a:rPr lang="en-US" sz="3200" b="1" i="1" dirty="0">
                <a:solidFill>
                  <a:schemeClr val="tx1">
                    <a:lumMod val="75000"/>
                  </a:schemeClr>
                </a:solidFill>
                <a:latin typeface="Candara" panose="020E0502030303020204" pitchFamily="34" charset="0"/>
              </a:rPr>
              <a:t>1</a:t>
            </a:r>
            <a:r>
              <a:rPr lang="en-US" sz="3200" b="1" i="1" dirty="0">
                <a:latin typeface="Candara" panose="020E0502030303020204" pitchFamily="34" charset="0"/>
              </a:rPr>
              <a:t>7 And their message will spread like cancer. Hymenaeus and </a:t>
            </a:r>
            <a:r>
              <a:rPr lang="en-US" sz="3200" b="1" i="1" dirty="0" err="1">
                <a:latin typeface="Candara" panose="020E0502030303020204" pitchFamily="34" charset="0"/>
              </a:rPr>
              <a:t>Philetus</a:t>
            </a:r>
            <a:r>
              <a:rPr lang="en-US" sz="3200" b="1" i="1" dirty="0">
                <a:latin typeface="Candara" panose="020E0502030303020204" pitchFamily="34" charset="0"/>
              </a:rPr>
              <a:t> are of this sort, </a:t>
            </a:r>
            <a:r>
              <a:rPr lang="en-US" sz="3200" b="1" i="1" dirty="0">
                <a:solidFill>
                  <a:schemeClr val="tx1">
                    <a:lumMod val="75000"/>
                  </a:schemeClr>
                </a:solidFill>
                <a:latin typeface="Candara" panose="020E0502030303020204" pitchFamily="34" charset="0"/>
              </a:rPr>
              <a:t>18</a:t>
            </a:r>
            <a:r>
              <a:rPr lang="en-US" sz="3200" b="1" i="1" dirty="0">
                <a:latin typeface="Candara" panose="020E0502030303020204" pitchFamily="34" charset="0"/>
              </a:rPr>
              <a:t> who have strayed concerning the truth, saying that the resurrection is already past; and they overthrow the faith of some. </a:t>
            </a:r>
            <a:r>
              <a:rPr lang="en-US" sz="3200" b="1" i="1" dirty="0">
                <a:solidFill>
                  <a:schemeClr val="tx1">
                    <a:lumMod val="75000"/>
                  </a:schemeClr>
                </a:solidFill>
                <a:latin typeface="Candara" panose="020E0502030303020204" pitchFamily="34" charset="0"/>
              </a:rPr>
              <a:t>19</a:t>
            </a:r>
            <a:r>
              <a:rPr lang="en-US" sz="3200" b="1" i="1" dirty="0">
                <a:latin typeface="Candara" panose="020E0502030303020204" pitchFamily="34" charset="0"/>
              </a:rPr>
              <a:t> Nevertheless the solid foundation of God stands, having this seal: ‘The Lord knows those who are His,’ and, ‘Let everyone who names the name of Christ depart from iniquity’"</a:t>
            </a:r>
          </a:p>
        </p:txBody>
      </p:sp>
    </p:spTree>
    <p:extLst>
      <p:ext uri="{BB962C8B-B14F-4D97-AF65-F5344CB8AC3E}">
        <p14:creationId xmlns:p14="http://schemas.microsoft.com/office/powerpoint/2010/main" val="18096987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56B7-5788-4F8B-B710-B896FCB757A5}"/>
              </a:ext>
            </a:extLst>
          </p:cNvPr>
          <p:cNvSpPr>
            <a:spLocks noGrp="1"/>
          </p:cNvSpPr>
          <p:nvPr>
            <p:ph type="title"/>
          </p:nvPr>
        </p:nvSpPr>
        <p:spPr/>
        <p:txBody>
          <a:bodyPr>
            <a:normAutofit/>
          </a:bodyPr>
          <a:lstStyle/>
          <a:p>
            <a:r>
              <a:rPr lang="en-US" sz="4800" b="1" dirty="0">
                <a:latin typeface="Candara" panose="020E0502030303020204" pitchFamily="34" charset="0"/>
              </a:rPr>
              <a:t>2 timothy 2:15-19, ASV</a:t>
            </a:r>
          </a:p>
        </p:txBody>
      </p:sp>
      <p:sp>
        <p:nvSpPr>
          <p:cNvPr id="4" name="Rectangle 3">
            <a:extLst>
              <a:ext uri="{FF2B5EF4-FFF2-40B4-BE49-F238E27FC236}">
                <a16:creationId xmlns:a16="http://schemas.microsoft.com/office/drawing/2014/main" id="{DC37EC37-E37B-4D71-B60F-30AF30028096}"/>
              </a:ext>
            </a:extLst>
          </p:cNvPr>
          <p:cNvSpPr/>
          <p:nvPr/>
        </p:nvSpPr>
        <p:spPr>
          <a:xfrm>
            <a:off x="1598612" y="1856568"/>
            <a:ext cx="8915400" cy="398843"/>
          </a:xfrm>
          <a:prstGeom prst="rect">
            <a:avLst/>
          </a:prstGeom>
          <a:solidFill>
            <a:srgbClr val="C0000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173F1EB-FE38-4E27-A6EE-45FA916ADDD6}"/>
              </a:ext>
            </a:extLst>
          </p:cNvPr>
          <p:cNvSpPr>
            <a:spLocks noGrp="1"/>
          </p:cNvSpPr>
          <p:nvPr>
            <p:ph idx="1"/>
          </p:nvPr>
        </p:nvSpPr>
        <p:spPr>
          <a:xfrm>
            <a:off x="914163" y="1803400"/>
            <a:ext cx="10666649" cy="4775199"/>
          </a:xfrm>
        </p:spPr>
        <p:txBody>
          <a:bodyPr>
            <a:normAutofit lnSpcReduction="10000"/>
          </a:bodyPr>
          <a:lstStyle/>
          <a:p>
            <a:pPr marL="0" indent="0">
              <a:buNone/>
            </a:pPr>
            <a:r>
              <a:rPr lang="en-US" sz="3200" b="1" i="1" dirty="0">
                <a:latin typeface="Candara" panose="020E0502030303020204" pitchFamily="34" charset="0"/>
              </a:rPr>
              <a:t>“</a:t>
            </a:r>
            <a:r>
              <a:rPr lang="en-US" sz="3200" b="1" i="1" dirty="0">
                <a:solidFill>
                  <a:schemeClr val="tx1">
                    <a:lumMod val="75000"/>
                  </a:schemeClr>
                </a:solidFill>
                <a:latin typeface="Candara" panose="020E0502030303020204" pitchFamily="34" charset="0"/>
              </a:rPr>
              <a:t>15</a:t>
            </a:r>
            <a:r>
              <a:rPr lang="en-US" sz="3200" b="1" i="1" dirty="0">
                <a:latin typeface="Candara" panose="020E0502030303020204" pitchFamily="34" charset="0"/>
              </a:rPr>
              <a:t> Give diligence to present thyself approved unto God, a workman that </a:t>
            </a:r>
            <a:r>
              <a:rPr lang="en-US" sz="3200" b="1" i="1" dirty="0" err="1">
                <a:latin typeface="Candara" panose="020E0502030303020204" pitchFamily="34" charset="0"/>
              </a:rPr>
              <a:t>needeth</a:t>
            </a:r>
            <a:r>
              <a:rPr lang="en-US" sz="3200" b="1" i="1" dirty="0">
                <a:latin typeface="Candara" panose="020E0502030303020204" pitchFamily="34" charset="0"/>
              </a:rPr>
              <a:t> not to be ashamed, handling aright the word of truth.</a:t>
            </a:r>
            <a:r>
              <a:rPr lang="en-US" sz="3200" b="1" i="1" dirty="0">
                <a:solidFill>
                  <a:schemeClr val="tx1">
                    <a:lumMod val="75000"/>
                  </a:schemeClr>
                </a:solidFill>
                <a:latin typeface="Candara" panose="020E0502030303020204" pitchFamily="34" charset="0"/>
              </a:rPr>
              <a:t> 16 </a:t>
            </a:r>
            <a:r>
              <a:rPr lang="en-US" sz="3200" b="1" i="1" dirty="0">
                <a:latin typeface="Candara" panose="020E0502030303020204" pitchFamily="34" charset="0"/>
              </a:rPr>
              <a:t>But shun profane babblings: for they will proceed further in ungodliness, </a:t>
            </a:r>
            <a:r>
              <a:rPr lang="en-US" sz="3200" b="1" i="1" dirty="0">
                <a:solidFill>
                  <a:schemeClr val="tx1">
                    <a:lumMod val="75000"/>
                  </a:schemeClr>
                </a:solidFill>
                <a:latin typeface="Candara" panose="020E0502030303020204" pitchFamily="34" charset="0"/>
              </a:rPr>
              <a:t>17</a:t>
            </a:r>
            <a:r>
              <a:rPr lang="en-US" sz="3200" b="1" i="1" dirty="0">
                <a:latin typeface="Candara" panose="020E0502030303020204" pitchFamily="34" charset="0"/>
              </a:rPr>
              <a:t> and their word will eat as doth a gangrene: or whom is Hymenaeus an </a:t>
            </a:r>
            <a:r>
              <a:rPr lang="en-US" sz="3200" b="1" i="1" dirty="0" err="1">
                <a:latin typeface="Candara" panose="020E0502030303020204" pitchFamily="34" charset="0"/>
              </a:rPr>
              <a:t>Philetus</a:t>
            </a:r>
            <a:r>
              <a:rPr lang="en-US" sz="3200" b="1" i="1" dirty="0">
                <a:latin typeface="Candara" panose="020E0502030303020204" pitchFamily="34" charset="0"/>
              </a:rPr>
              <a:t>; </a:t>
            </a:r>
            <a:r>
              <a:rPr lang="en-US" sz="3200" b="1" i="1" dirty="0">
                <a:solidFill>
                  <a:schemeClr val="tx1">
                    <a:lumMod val="75000"/>
                  </a:schemeClr>
                </a:solidFill>
                <a:latin typeface="Candara" panose="020E0502030303020204" pitchFamily="34" charset="0"/>
              </a:rPr>
              <a:t>18</a:t>
            </a:r>
            <a:r>
              <a:rPr lang="en-US" sz="3200" b="1" i="1" dirty="0">
                <a:latin typeface="Candara" panose="020E0502030303020204" pitchFamily="34" charset="0"/>
              </a:rPr>
              <a:t> men who concerning the truth have erred, saying that the resurrection is past already, and overthrow the faith of some. </a:t>
            </a:r>
            <a:r>
              <a:rPr lang="en-US" sz="3200" b="1" i="1" dirty="0">
                <a:solidFill>
                  <a:schemeClr val="tx1">
                    <a:lumMod val="75000"/>
                  </a:schemeClr>
                </a:solidFill>
                <a:latin typeface="Candara" panose="020E0502030303020204" pitchFamily="34" charset="0"/>
              </a:rPr>
              <a:t>19</a:t>
            </a:r>
            <a:r>
              <a:rPr lang="en-US" sz="3200" b="1" i="1" dirty="0">
                <a:latin typeface="Candara" panose="020E0502030303020204" pitchFamily="34" charset="0"/>
              </a:rPr>
              <a:t> Howbeit the firm foundation of God </a:t>
            </a:r>
            <a:r>
              <a:rPr lang="en-US" sz="3200" b="1" i="1" dirty="0" err="1">
                <a:latin typeface="Candara" panose="020E0502030303020204" pitchFamily="34" charset="0"/>
              </a:rPr>
              <a:t>standeth</a:t>
            </a:r>
            <a:r>
              <a:rPr lang="en-US" sz="3200" b="1" i="1" dirty="0">
                <a:latin typeface="Candara" panose="020E0502030303020204" pitchFamily="34" charset="0"/>
              </a:rPr>
              <a:t>, having this seal, The Lord </a:t>
            </a:r>
            <a:r>
              <a:rPr lang="en-US" sz="3200" b="1" i="1" dirty="0" err="1">
                <a:latin typeface="Candara" panose="020E0502030303020204" pitchFamily="34" charset="0"/>
              </a:rPr>
              <a:t>knoweth</a:t>
            </a:r>
            <a:r>
              <a:rPr lang="en-US" sz="3200" b="1" i="1" dirty="0">
                <a:latin typeface="Candara" panose="020E0502030303020204" pitchFamily="34" charset="0"/>
              </a:rPr>
              <a:t> them that are his: and, Let every one that </a:t>
            </a:r>
            <a:r>
              <a:rPr lang="en-US" sz="3200" b="1" i="1" dirty="0" err="1">
                <a:latin typeface="Candara" panose="020E0502030303020204" pitchFamily="34" charset="0"/>
              </a:rPr>
              <a:t>nameth</a:t>
            </a:r>
            <a:r>
              <a:rPr lang="en-US" sz="3200" b="1" i="1" dirty="0">
                <a:latin typeface="Candara" panose="020E0502030303020204" pitchFamily="34" charset="0"/>
              </a:rPr>
              <a:t> the name of the Lord depart from unrighteousness”</a:t>
            </a:r>
            <a:endParaRPr lang="en-US" sz="3200" b="1" i="1" dirty="0">
              <a:solidFill>
                <a:schemeClr val="tx1">
                  <a:lumMod val="75000"/>
                </a:schemeClr>
              </a:solidFill>
              <a:latin typeface="Candara" panose="020E0502030303020204" pitchFamily="34" charset="0"/>
            </a:endParaRPr>
          </a:p>
          <a:p>
            <a:pPr marL="0" indent="0">
              <a:buNone/>
            </a:pPr>
            <a:endParaRPr lang="en-US" sz="3200" b="1" i="1" dirty="0">
              <a:latin typeface="Candara" panose="020E0502030303020204" pitchFamily="34" charset="0"/>
            </a:endParaRPr>
          </a:p>
        </p:txBody>
      </p:sp>
    </p:spTree>
    <p:extLst>
      <p:ext uri="{BB962C8B-B14F-4D97-AF65-F5344CB8AC3E}">
        <p14:creationId xmlns:p14="http://schemas.microsoft.com/office/powerpoint/2010/main" val="8325797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78E1A-7708-457D-B012-BAA9009FD7B9}"/>
              </a:ext>
            </a:extLst>
          </p:cNvPr>
          <p:cNvSpPr>
            <a:spLocks noGrp="1"/>
          </p:cNvSpPr>
          <p:nvPr>
            <p:ph type="title"/>
          </p:nvPr>
        </p:nvSpPr>
        <p:spPr/>
        <p:txBody>
          <a:bodyPr>
            <a:norm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9ADE2BCE-44CF-4736-97D0-DF2D07B9D91E}"/>
              </a:ext>
            </a:extLst>
          </p:cNvPr>
          <p:cNvSpPr>
            <a:spLocks noGrp="1"/>
          </p:cNvSpPr>
          <p:nvPr>
            <p:ph idx="1"/>
          </p:nvPr>
        </p:nvSpPr>
        <p:spPr>
          <a:xfrm>
            <a:off x="914163" y="1803401"/>
            <a:ext cx="11123849" cy="4470400"/>
          </a:xfrm>
        </p:spPr>
        <p:txBody>
          <a:bodyPr>
            <a:normAutofit/>
          </a:bodyPr>
          <a:lstStyle/>
          <a:p>
            <a:pPr>
              <a:buFont typeface="Wingdings" panose="05000000000000000000" pitchFamily="2" charset="2"/>
              <a:buChar char="§"/>
            </a:pPr>
            <a:r>
              <a:rPr lang="en-US" sz="3600" dirty="0">
                <a:latin typeface="Candara" panose="020E0502030303020204" pitchFamily="34" charset="0"/>
              </a:rPr>
              <a:t>Approval of God should be every Christian’s desire</a:t>
            </a:r>
          </a:p>
          <a:p>
            <a:pPr>
              <a:buFont typeface="Wingdings" panose="05000000000000000000" pitchFamily="2" charset="2"/>
              <a:buChar char="§"/>
            </a:pPr>
            <a:r>
              <a:rPr lang="en-US" sz="3600" dirty="0">
                <a:latin typeface="Candara" panose="020E0502030303020204" pitchFamily="34" charset="0"/>
              </a:rPr>
              <a:t>One must be obedient in all things to be approved by God</a:t>
            </a:r>
          </a:p>
          <a:p>
            <a:pPr lvl="1">
              <a:buFont typeface="Wingdings" panose="05000000000000000000" pitchFamily="2" charset="2"/>
              <a:buChar char="§"/>
            </a:pPr>
            <a:r>
              <a:rPr lang="en-US" sz="3200" dirty="0">
                <a:latin typeface="Candara" panose="020E0502030303020204" pitchFamily="34" charset="0"/>
              </a:rPr>
              <a:t>Christ was - Acts 2:22</a:t>
            </a:r>
          </a:p>
          <a:p>
            <a:pPr lvl="1">
              <a:buFont typeface="Wingdings" panose="05000000000000000000" pitchFamily="2" charset="2"/>
              <a:buChar char="§"/>
            </a:pPr>
            <a:r>
              <a:rPr lang="en-US" sz="3200" dirty="0">
                <a:latin typeface="Candara" panose="020E0502030303020204" pitchFamily="34" charset="0"/>
              </a:rPr>
              <a:t>Some In Corinth were - 1 Corinthians 11:19; 2 Corinthians 7:11</a:t>
            </a:r>
          </a:p>
          <a:p>
            <a:pPr lvl="1">
              <a:buFont typeface="Wingdings" panose="05000000000000000000" pitchFamily="2" charset="2"/>
              <a:buChar char="§"/>
            </a:pPr>
            <a:r>
              <a:rPr lang="en-US" sz="3200">
                <a:latin typeface="Candara" panose="020E0502030303020204" pitchFamily="34" charset="0"/>
              </a:rPr>
              <a:t>Apelles </a:t>
            </a:r>
            <a:r>
              <a:rPr lang="en-US" sz="3200" dirty="0">
                <a:latin typeface="Candara" panose="020E0502030303020204" pitchFamily="34" charset="0"/>
              </a:rPr>
              <a:t>was approved in Christ - Romans 16:10</a:t>
            </a:r>
          </a:p>
          <a:p>
            <a:pPr lvl="1">
              <a:buFont typeface="Wingdings" panose="05000000000000000000" pitchFamily="2" charset="2"/>
              <a:buChar char="§"/>
            </a:pPr>
            <a:r>
              <a:rPr lang="en-US" sz="3200" dirty="0">
                <a:latin typeface="Candara" panose="020E0502030303020204" pitchFamily="34" charset="0"/>
              </a:rPr>
              <a:t>Christians are command to be - 2 Timothy 2:15</a:t>
            </a:r>
          </a:p>
        </p:txBody>
      </p:sp>
    </p:spTree>
    <p:extLst>
      <p:ext uri="{BB962C8B-B14F-4D97-AF65-F5344CB8AC3E}">
        <p14:creationId xmlns:p14="http://schemas.microsoft.com/office/powerpoint/2010/main" val="15321183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78E1A-7708-457D-B012-BAA9009FD7B9}"/>
              </a:ext>
            </a:extLst>
          </p:cNvPr>
          <p:cNvSpPr>
            <a:spLocks noGrp="1"/>
          </p:cNvSpPr>
          <p:nvPr>
            <p:ph type="title"/>
          </p:nvPr>
        </p:nvSpPr>
        <p:spPr/>
        <p:txBody>
          <a:bodyPr>
            <a:norm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9ADE2BCE-44CF-4736-97D0-DF2D07B9D91E}"/>
              </a:ext>
            </a:extLst>
          </p:cNvPr>
          <p:cNvSpPr>
            <a:spLocks noGrp="1"/>
          </p:cNvSpPr>
          <p:nvPr>
            <p:ph idx="1"/>
          </p:nvPr>
        </p:nvSpPr>
        <p:spPr>
          <a:xfrm>
            <a:off x="914163" y="1803401"/>
            <a:ext cx="10895249" cy="4470400"/>
          </a:xfrm>
        </p:spPr>
        <p:txBody>
          <a:bodyPr>
            <a:normAutofit/>
          </a:bodyPr>
          <a:lstStyle/>
          <a:p>
            <a:pPr marL="0" indent="0">
              <a:buNone/>
            </a:pPr>
            <a:r>
              <a:rPr lang="en-US" sz="3600" dirty="0">
                <a:latin typeface="Candara" panose="020E0502030303020204" pitchFamily="34" charset="0"/>
              </a:rPr>
              <a:t>In context, Paul has contrasted Divine Truth with the errors of men - 2 Timothy 1:13-14; 2:14</a:t>
            </a:r>
          </a:p>
          <a:p>
            <a:pPr marL="0" indent="0">
              <a:buNone/>
            </a:pPr>
            <a:r>
              <a:rPr lang="en-US" sz="3600" dirty="0">
                <a:latin typeface="Candara" panose="020E0502030303020204" pitchFamily="34" charset="0"/>
              </a:rPr>
              <a:t>Christians must give heed to the Truth of the Gospel</a:t>
            </a:r>
          </a:p>
          <a:p>
            <a:pPr lvl="1">
              <a:buFont typeface="Wingdings" panose="05000000000000000000" pitchFamily="2" charset="2"/>
              <a:buChar char="§"/>
            </a:pPr>
            <a:r>
              <a:rPr lang="en-US" sz="3200" dirty="0">
                <a:latin typeface="Candara" panose="020E0502030303020204" pitchFamily="34" charset="0"/>
              </a:rPr>
              <a:t>Not errors of men - 1 Timothy 1:3</a:t>
            </a:r>
          </a:p>
          <a:p>
            <a:pPr marL="0" indent="0">
              <a:buNone/>
            </a:pPr>
            <a:r>
              <a:rPr lang="en-US" sz="3600" dirty="0">
                <a:latin typeface="Candara" panose="020E0502030303020204" pitchFamily="34" charset="0"/>
              </a:rPr>
              <a:t>The child of God is commanded to give </a:t>
            </a:r>
            <a:r>
              <a:rPr lang="en-US" sz="3600" b="1" i="1" dirty="0">
                <a:latin typeface="Candara" panose="020E0502030303020204" pitchFamily="34" charset="0"/>
              </a:rPr>
              <a:t>diligence</a:t>
            </a:r>
            <a:r>
              <a:rPr lang="en-US" sz="3600" dirty="0">
                <a:latin typeface="Candara" panose="020E0502030303020204" pitchFamily="34" charset="0"/>
              </a:rPr>
              <a:t> (to study) so as to be </a:t>
            </a:r>
            <a:r>
              <a:rPr lang="en-US" sz="3600" b="1" i="1" dirty="0">
                <a:latin typeface="Candara" panose="020E0502030303020204" pitchFamily="34" charset="0"/>
              </a:rPr>
              <a:t>approved of God!</a:t>
            </a:r>
          </a:p>
          <a:p>
            <a:pPr>
              <a:buFont typeface="Wingdings" panose="05000000000000000000" pitchFamily="2" charset="2"/>
              <a:buChar char="§"/>
            </a:pPr>
            <a:r>
              <a:rPr lang="en-US" sz="3200" dirty="0">
                <a:latin typeface="Candara" panose="020E0502030303020204" pitchFamily="34" charset="0"/>
              </a:rPr>
              <a:t>2 Peter 1:3, 5-10</a:t>
            </a:r>
          </a:p>
        </p:txBody>
      </p:sp>
    </p:spTree>
    <p:extLst>
      <p:ext uri="{BB962C8B-B14F-4D97-AF65-F5344CB8AC3E}">
        <p14:creationId xmlns:p14="http://schemas.microsoft.com/office/powerpoint/2010/main" val="39066538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b="1" i="1" dirty="0">
                <a:latin typeface="Candara" panose="020E0502030303020204" pitchFamily="34" charset="0"/>
              </a:rPr>
              <a:t>“Study” </a:t>
            </a:r>
            <a:r>
              <a:rPr lang="en-US" sz="4400" b="1" dirty="0">
                <a:latin typeface="Candara" panose="020E0502030303020204" pitchFamily="34" charset="0"/>
              </a:rPr>
              <a:t>defined</a:t>
            </a:r>
          </a:p>
        </p:txBody>
      </p:sp>
      <p:sp>
        <p:nvSpPr>
          <p:cNvPr id="14" name="Content Placeholder 13"/>
          <p:cNvSpPr>
            <a:spLocks noGrp="1"/>
          </p:cNvSpPr>
          <p:nvPr>
            <p:ph idx="1"/>
          </p:nvPr>
        </p:nvSpPr>
        <p:spPr>
          <a:xfrm>
            <a:off x="914163" y="1803401"/>
            <a:ext cx="10971450" cy="4470400"/>
          </a:xfrm>
        </p:spPr>
        <p:txBody>
          <a:bodyPr/>
          <a:lstStyle/>
          <a:p>
            <a:pPr marL="0" lvl="0" indent="0">
              <a:buNone/>
            </a:pPr>
            <a:r>
              <a:rPr lang="en-US" sz="3600" dirty="0">
                <a:latin typeface="Candara" panose="020E0502030303020204" pitchFamily="34" charset="0"/>
              </a:rPr>
              <a:t>From the Greek word </a:t>
            </a:r>
            <a:r>
              <a:rPr lang="en-US" sz="3600" i="1" dirty="0" err="1">
                <a:latin typeface="Candara" panose="020E0502030303020204" pitchFamily="34" charset="0"/>
              </a:rPr>
              <a:t>Spoudazo</a:t>
            </a:r>
            <a:r>
              <a:rPr lang="en-US" sz="3600" dirty="0">
                <a:latin typeface="Candara" panose="020E0502030303020204" pitchFamily="34" charset="0"/>
              </a:rPr>
              <a:t>  [</a:t>
            </a:r>
            <a:r>
              <a:rPr lang="en-US" sz="3600" dirty="0" err="1">
                <a:latin typeface="Candara" panose="020E0502030303020204" pitchFamily="34" charset="0"/>
              </a:rPr>
              <a:t>spoo</a:t>
            </a:r>
            <a:r>
              <a:rPr lang="en-US" sz="3600" dirty="0">
                <a:latin typeface="Candara" panose="020E0502030303020204" pitchFamily="34" charset="0"/>
              </a:rPr>
              <a:t>-dad’-zo]</a:t>
            </a:r>
          </a:p>
          <a:p>
            <a:pPr>
              <a:buFont typeface="Wingdings" panose="05000000000000000000" pitchFamily="2" charset="2"/>
              <a:buChar char="§"/>
            </a:pPr>
            <a:r>
              <a:rPr lang="en-US" sz="3200" dirty="0">
                <a:latin typeface="Candara" panose="020E0502030303020204" pitchFamily="34" charset="0"/>
              </a:rPr>
              <a:t>We get the English word </a:t>
            </a:r>
            <a:r>
              <a:rPr lang="en-US" sz="3200" b="1" i="1" dirty="0">
                <a:latin typeface="Candara" panose="020E0502030303020204" pitchFamily="34" charset="0"/>
              </a:rPr>
              <a:t>speed</a:t>
            </a:r>
            <a:r>
              <a:rPr lang="en-US" sz="3200" dirty="0">
                <a:latin typeface="Candara" panose="020E0502030303020204" pitchFamily="34" charset="0"/>
              </a:rPr>
              <a:t> from this word</a:t>
            </a:r>
          </a:p>
          <a:p>
            <a:pPr>
              <a:buFont typeface="Wingdings" panose="05000000000000000000" pitchFamily="2" charset="2"/>
              <a:buChar char="§"/>
            </a:pPr>
            <a:r>
              <a:rPr lang="en-US" sz="3200" i="1" dirty="0">
                <a:latin typeface="Candara" panose="020E0502030303020204" pitchFamily="34" charset="0"/>
              </a:rPr>
              <a:t>“to use speed, i.e. to make effort, be prompt or earnest:--do (give) diligence, be diligent (forward), </a:t>
            </a:r>
            <a:r>
              <a:rPr lang="en-US" sz="3200" i="1" dirty="0" err="1">
                <a:latin typeface="Candara" panose="020E0502030303020204" pitchFamily="34" charset="0"/>
              </a:rPr>
              <a:t>endeavour</a:t>
            </a:r>
            <a:r>
              <a:rPr lang="en-US" sz="3200" i="1" dirty="0">
                <a:latin typeface="Candara" panose="020E0502030303020204" pitchFamily="34" charset="0"/>
              </a:rPr>
              <a:t>, </a:t>
            </a:r>
            <a:r>
              <a:rPr lang="en-US" sz="3200" i="1" dirty="0" err="1">
                <a:latin typeface="Candara" panose="020E0502030303020204" pitchFamily="34" charset="0"/>
              </a:rPr>
              <a:t>labour</a:t>
            </a:r>
            <a:r>
              <a:rPr lang="en-US" sz="3200" i="1" dirty="0">
                <a:latin typeface="Candara" panose="020E0502030303020204" pitchFamily="34" charset="0"/>
              </a:rPr>
              <a:t>, study” </a:t>
            </a:r>
            <a:r>
              <a:rPr lang="en-US" sz="3200" b="1" i="1" dirty="0">
                <a:latin typeface="Candara" panose="020E0502030303020204" pitchFamily="34" charset="0"/>
              </a:rPr>
              <a:t>- Strong</a:t>
            </a:r>
          </a:p>
          <a:p>
            <a:pPr>
              <a:buFont typeface="Wingdings" panose="05000000000000000000" pitchFamily="2" charset="2"/>
              <a:buChar char="§"/>
            </a:pPr>
            <a:r>
              <a:rPr lang="en-US" sz="3200" i="1" dirty="0">
                <a:latin typeface="Candara" panose="020E0502030303020204" pitchFamily="34" charset="0"/>
              </a:rPr>
              <a:t>“it signifies to hasten to do a thing, to exert oneself, endeavor, give diligence”</a:t>
            </a:r>
            <a:r>
              <a:rPr lang="en-US" sz="3200" dirty="0">
                <a:latin typeface="Candara" panose="020E0502030303020204" pitchFamily="34" charset="0"/>
              </a:rPr>
              <a:t> </a:t>
            </a:r>
            <a:r>
              <a:rPr lang="en-US" sz="3200" b="1" i="1" dirty="0">
                <a:latin typeface="Candara" panose="020E0502030303020204" pitchFamily="34" charset="0"/>
              </a:rPr>
              <a:t>- Vine</a:t>
            </a:r>
          </a:p>
        </p:txBody>
      </p:sp>
    </p:spTree>
    <p:extLst>
      <p:ext uri="{BB962C8B-B14F-4D97-AF65-F5344CB8AC3E}">
        <p14:creationId xmlns:p14="http://schemas.microsoft.com/office/powerpoint/2010/main" val="39125207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dirty="0">
                <a:latin typeface="Candara" panose="020E0502030303020204" pitchFamily="34" charset="0"/>
              </a:rPr>
              <a:t>Why </a:t>
            </a:r>
            <a:r>
              <a:rPr lang="en-US" sz="4800" b="1" i="1" dirty="0">
                <a:latin typeface="Candara" panose="020E0502030303020204" pitchFamily="34" charset="0"/>
              </a:rPr>
              <a:t>“study” </a:t>
            </a:r>
            <a:r>
              <a:rPr lang="en-US" sz="4800" b="1" dirty="0">
                <a:latin typeface="Candara" panose="020E0502030303020204" pitchFamily="34" charset="0"/>
              </a:rPr>
              <a:t>or </a:t>
            </a:r>
            <a:r>
              <a:rPr lang="en-US" sz="4800" b="1" i="1" dirty="0">
                <a:latin typeface="Candara" panose="020E0502030303020204" pitchFamily="34" charset="0"/>
              </a:rPr>
              <a:t>“be diligent”</a:t>
            </a:r>
            <a:r>
              <a:rPr lang="en-US" sz="4800" b="1" dirty="0">
                <a:latin typeface="Candara" panose="020E0502030303020204" pitchFamily="34" charset="0"/>
              </a:rPr>
              <a:t>?</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914163" y="1803401"/>
            <a:ext cx="10971450" cy="4470400"/>
          </a:xfrm>
        </p:spPr>
        <p:txBody>
          <a:bodyPr>
            <a:normAutofit lnSpcReduction="10000"/>
          </a:bodyPr>
          <a:lstStyle/>
          <a:p>
            <a:pPr marL="0" indent="0">
              <a:buNone/>
            </a:pPr>
            <a:r>
              <a:rPr lang="en-US" sz="3600" b="1" dirty="0">
                <a:solidFill>
                  <a:srgbClr val="FFFF00"/>
                </a:solidFill>
                <a:latin typeface="Candara" panose="020E0502030303020204" pitchFamily="34" charset="0"/>
              </a:rPr>
              <a:t>Life Is Short, Death is Certain - Redeem the Time</a:t>
            </a:r>
          </a:p>
          <a:p>
            <a:pPr>
              <a:buFont typeface="Wingdings" panose="05000000000000000000" pitchFamily="2" charset="2"/>
              <a:buChar char="§"/>
            </a:pPr>
            <a:r>
              <a:rPr lang="en-US" sz="3200" dirty="0"/>
              <a:t>James 4:14; Hebrews 9:27; Ephesians 5:15-16; Col. 4:5</a:t>
            </a:r>
          </a:p>
          <a:p>
            <a:pPr marL="0" indent="0">
              <a:buNone/>
            </a:pPr>
            <a:r>
              <a:rPr lang="en-US" sz="3600" b="1" dirty="0">
                <a:latin typeface="Candara" panose="020E0502030303020204" pitchFamily="34" charset="0"/>
              </a:rPr>
              <a:t>We Need God’s Approval When…</a:t>
            </a:r>
          </a:p>
          <a:p>
            <a:pPr>
              <a:buFont typeface="Wingdings" panose="05000000000000000000" pitchFamily="2" charset="2"/>
              <a:buChar char="§"/>
            </a:pPr>
            <a:r>
              <a:rPr lang="en-US" sz="3200" dirty="0">
                <a:latin typeface="Candara" panose="020E0502030303020204" pitchFamily="34" charset="0"/>
              </a:rPr>
              <a:t>We are called to give an answer - Colossians 4:6</a:t>
            </a:r>
          </a:p>
          <a:p>
            <a:pPr>
              <a:buFont typeface="Wingdings" panose="05000000000000000000" pitchFamily="2" charset="2"/>
              <a:buChar char="§"/>
            </a:pPr>
            <a:r>
              <a:rPr lang="en-US" sz="3200" dirty="0">
                <a:latin typeface="Candara" panose="020E0502030303020204" pitchFamily="34" charset="0"/>
              </a:rPr>
              <a:t>It is necessary to make a defense 0f 0ur faith - 1 Peter 3:14-16</a:t>
            </a:r>
          </a:p>
          <a:p>
            <a:pPr>
              <a:buFont typeface="Wingdings" panose="05000000000000000000" pitchFamily="2" charset="2"/>
              <a:buChar char="§"/>
            </a:pPr>
            <a:r>
              <a:rPr lang="en-US" sz="3200" dirty="0">
                <a:latin typeface="Candara" panose="020E0502030303020204" pitchFamily="34" charset="0"/>
              </a:rPr>
              <a:t>Defending the scriptures against false teachers - 1 John 4:1</a:t>
            </a:r>
          </a:p>
          <a:p>
            <a:pPr>
              <a:buFont typeface="Wingdings" panose="05000000000000000000" pitchFamily="2" charset="2"/>
              <a:buChar char="§"/>
            </a:pPr>
            <a:r>
              <a:rPr lang="en-US" sz="3200" dirty="0">
                <a:latin typeface="Candara" panose="020E0502030303020204" pitchFamily="34" charset="0"/>
              </a:rPr>
              <a:t>We must contend for the Faith - Jude 3-4 </a:t>
            </a:r>
          </a:p>
          <a:p>
            <a:pPr>
              <a:buFont typeface="Wingdings" panose="05000000000000000000" pitchFamily="2" charset="2"/>
              <a:buChar char="§"/>
            </a:pPr>
            <a:endParaRPr lang="en-US" sz="3600" b="1" dirty="0">
              <a:latin typeface="Candara" panose="020E0502030303020204" pitchFamily="34" charset="0"/>
            </a:endParaRPr>
          </a:p>
        </p:txBody>
      </p:sp>
    </p:spTree>
    <p:extLst>
      <p:ext uri="{BB962C8B-B14F-4D97-AF65-F5344CB8AC3E}">
        <p14:creationId xmlns:p14="http://schemas.microsoft.com/office/powerpoint/2010/main" val="38494127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779F-A880-4399-A706-5D99F1121E06}"/>
              </a:ext>
            </a:extLst>
          </p:cNvPr>
          <p:cNvSpPr>
            <a:spLocks noGrp="1"/>
          </p:cNvSpPr>
          <p:nvPr>
            <p:ph type="title"/>
          </p:nvPr>
        </p:nvSpPr>
        <p:spPr/>
        <p:txBody>
          <a:bodyPr>
            <a:normAutofit/>
          </a:bodyPr>
          <a:lstStyle/>
          <a:p>
            <a:r>
              <a:rPr lang="en-US" sz="4800" b="1" dirty="0">
                <a:latin typeface="Candara" panose="020E0502030303020204" pitchFamily="34" charset="0"/>
              </a:rPr>
              <a:t>Why </a:t>
            </a:r>
            <a:r>
              <a:rPr lang="en-US" sz="4800" b="1" i="1" dirty="0">
                <a:latin typeface="Candara" panose="020E0502030303020204" pitchFamily="34" charset="0"/>
              </a:rPr>
              <a:t>“study” </a:t>
            </a:r>
            <a:r>
              <a:rPr lang="en-US" sz="4800" b="1" dirty="0">
                <a:latin typeface="Candara" panose="020E0502030303020204" pitchFamily="34" charset="0"/>
              </a:rPr>
              <a:t>or </a:t>
            </a:r>
            <a:r>
              <a:rPr lang="en-US" sz="4800" b="1" i="1" dirty="0">
                <a:latin typeface="Candara" panose="020E0502030303020204" pitchFamily="34" charset="0"/>
              </a:rPr>
              <a:t>“be diligent”</a:t>
            </a:r>
            <a:r>
              <a:rPr lang="en-US" sz="4800" b="1" dirty="0">
                <a:latin typeface="Candara" panose="020E0502030303020204" pitchFamily="34" charset="0"/>
              </a:rPr>
              <a:t>?</a:t>
            </a:r>
          </a:p>
        </p:txBody>
      </p:sp>
      <p:sp>
        <p:nvSpPr>
          <p:cNvPr id="3" name="Content Placeholder 2">
            <a:extLst>
              <a:ext uri="{FF2B5EF4-FFF2-40B4-BE49-F238E27FC236}">
                <a16:creationId xmlns:a16="http://schemas.microsoft.com/office/drawing/2014/main" id="{E91E4401-DA5D-4A88-A347-FF9CC6407FCA}"/>
              </a:ext>
            </a:extLst>
          </p:cNvPr>
          <p:cNvSpPr>
            <a:spLocks noGrp="1"/>
          </p:cNvSpPr>
          <p:nvPr>
            <p:ph idx="1"/>
          </p:nvPr>
        </p:nvSpPr>
        <p:spPr>
          <a:xfrm>
            <a:off x="914162" y="1803401"/>
            <a:ext cx="11123849" cy="4470400"/>
          </a:xfrm>
        </p:spPr>
        <p:txBody>
          <a:bodyPr>
            <a:normAutofit/>
          </a:bodyPr>
          <a:lstStyle/>
          <a:p>
            <a:pPr marL="0" indent="0">
              <a:buNone/>
            </a:pPr>
            <a:r>
              <a:rPr lang="en-US" sz="3600" b="1" dirty="0">
                <a:solidFill>
                  <a:srgbClr val="FFFF00"/>
                </a:solidFill>
                <a:latin typeface="Candara" panose="020E0502030303020204" pitchFamily="34" charset="0"/>
              </a:rPr>
              <a:t>To Be A Pleasing, Faithful, Approved Servant</a:t>
            </a:r>
          </a:p>
          <a:p>
            <a:pPr>
              <a:buFont typeface="Wingdings" panose="05000000000000000000" pitchFamily="2" charset="2"/>
              <a:buChar char="§"/>
            </a:pPr>
            <a:r>
              <a:rPr lang="en-US" sz="3200" dirty="0">
                <a:latin typeface="Candara" panose="020E0502030303020204" pitchFamily="34" charset="0"/>
              </a:rPr>
              <a:t>Pleasing God is the Christian’s goal - 2 Corinthians 5:9</a:t>
            </a:r>
          </a:p>
          <a:p>
            <a:pPr>
              <a:buFont typeface="Wingdings" panose="05000000000000000000" pitchFamily="2" charset="2"/>
              <a:buChar char="§"/>
            </a:pPr>
            <a:r>
              <a:rPr lang="en-US" sz="3200" dirty="0">
                <a:latin typeface="Candara" panose="020E0502030303020204" pitchFamily="34" charset="0"/>
              </a:rPr>
              <a:t>So not to be lagging in diligence - Romans 12:11; Eccl. 9:10</a:t>
            </a:r>
          </a:p>
          <a:p>
            <a:pPr>
              <a:buFont typeface="Wingdings" panose="05000000000000000000" pitchFamily="2" charset="2"/>
              <a:buChar char="§"/>
            </a:pPr>
            <a:r>
              <a:rPr lang="en-US" sz="3200" dirty="0">
                <a:latin typeface="Candara" panose="020E0502030303020204" pitchFamily="34" charset="0"/>
              </a:rPr>
              <a:t>We are entrusted with a precious message - Philippians 2:12-18</a:t>
            </a:r>
          </a:p>
          <a:p>
            <a:pPr>
              <a:buFont typeface="Wingdings" panose="05000000000000000000" pitchFamily="2" charset="2"/>
              <a:buChar char="§"/>
            </a:pPr>
            <a:r>
              <a:rPr lang="en-US" sz="3200" dirty="0">
                <a:latin typeface="Candara" panose="020E0502030303020204" pitchFamily="34" charset="0"/>
              </a:rPr>
              <a:t>Now is the accepted time - 2 Corinthians 6:1-10</a:t>
            </a:r>
          </a:p>
          <a:p>
            <a:pPr>
              <a:buFont typeface="Wingdings" panose="05000000000000000000" pitchFamily="2" charset="2"/>
              <a:buChar char="§"/>
            </a:pPr>
            <a:r>
              <a:rPr lang="en-US" sz="3200" dirty="0">
                <a:latin typeface="Candara" panose="020E0502030303020204" pitchFamily="34" charset="0"/>
              </a:rPr>
              <a:t>We do not want to hear what God said to one servant</a:t>
            </a:r>
          </a:p>
          <a:p>
            <a:pPr lvl="1">
              <a:buFont typeface="Wingdings" panose="05000000000000000000" pitchFamily="2" charset="2"/>
              <a:buChar char="§"/>
            </a:pPr>
            <a:r>
              <a:rPr lang="en-US" sz="2800" dirty="0">
                <a:latin typeface="Candara" panose="020E0502030303020204" pitchFamily="34" charset="0"/>
              </a:rPr>
              <a:t>Matthew 25:24-30</a:t>
            </a:r>
          </a:p>
        </p:txBody>
      </p:sp>
    </p:spTree>
    <p:extLst>
      <p:ext uri="{BB962C8B-B14F-4D97-AF65-F5344CB8AC3E}">
        <p14:creationId xmlns:p14="http://schemas.microsoft.com/office/powerpoint/2010/main" val="5412091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par>
                          <p:cTn id="33" fill="hold">
                            <p:stCondLst>
                              <p:cond delay="1250"/>
                            </p:stCondLst>
                            <p:childTnLst>
                              <p:par>
                                <p:cTn id="34" presetID="10" presetClass="entr" presetSubtype="0"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Crimson landscape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ln w="190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TF03460512.potx" id="{FAD57A1D-FD3F-410E-BC16-DC0572F34EA3}" vid="{8B1535A0-4296-40FA-BB7E-C6BB75A63359}"/>
    </a:ext>
  </a:extLst>
</a:theme>
</file>

<file path=ppt/theme/theme2.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Crimson landscape design slides</Template>
  <TotalTime>397</TotalTime>
  <Words>4500</Words>
  <Application>Microsoft Office PowerPoint</Application>
  <PresentationFormat>Custom</PresentationFormat>
  <Paragraphs>186</Paragraphs>
  <Slides>17</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Cambria</vt:lpstr>
      <vt:lpstr>Candara</vt:lpstr>
      <vt:lpstr>Century Gothic</vt:lpstr>
      <vt:lpstr>Times New Roman</vt:lpstr>
      <vt:lpstr>Wingdings</vt:lpstr>
      <vt:lpstr>Crimson landscape design template</vt:lpstr>
      <vt:lpstr>“…Approved unto god…”</vt:lpstr>
      <vt:lpstr>2 timothy 2:15-19, KJV</vt:lpstr>
      <vt:lpstr>2 timothy 2:15-19, NKJV</vt:lpstr>
      <vt:lpstr>2 timothy 2:15-19, ASV</vt:lpstr>
      <vt:lpstr>Introduction</vt:lpstr>
      <vt:lpstr>Introduction</vt:lpstr>
      <vt:lpstr>“Study” defined</vt:lpstr>
      <vt:lpstr>Why “study” or “be diligent”?</vt:lpstr>
      <vt:lpstr>Why “study” or “be diligent”?</vt:lpstr>
      <vt:lpstr>Why “study” or “be diligent”?</vt:lpstr>
      <vt:lpstr>Why “study” or “be diligent”?</vt:lpstr>
      <vt:lpstr>Why “study” or “be diligent”?</vt:lpstr>
      <vt:lpstr>Why “study” or “be diligent”?</vt:lpstr>
      <vt:lpstr>Why “study” or “be diligent”?</vt:lpstr>
      <vt:lpstr>Conclusion</vt:lpstr>
      <vt:lpstr>2 timothy 2:15-19, KJV</vt:lpstr>
      <vt:lpstr>The Bible Plan Of Salvation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Approved unto god</dc:title>
  <dc:creator>Tommy McClure</dc:creator>
  <cp:lastModifiedBy>Chuck Sibbing</cp:lastModifiedBy>
  <cp:revision>72</cp:revision>
  <dcterms:created xsi:type="dcterms:W3CDTF">2018-12-13T22:25:30Z</dcterms:created>
  <dcterms:modified xsi:type="dcterms:W3CDTF">2018-12-17T20:47:39Z</dcterms:modified>
</cp:coreProperties>
</file>