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2"/>
  </p:notesMasterIdLst>
  <p:sldIdLst>
    <p:sldId id="256" r:id="rId2"/>
    <p:sldId id="344" r:id="rId3"/>
    <p:sldId id="263" r:id="rId4"/>
    <p:sldId id="262" r:id="rId5"/>
    <p:sldId id="259" r:id="rId6"/>
    <p:sldId id="260" r:id="rId7"/>
    <p:sldId id="261" r:id="rId8"/>
    <p:sldId id="342" r:id="rId9"/>
    <p:sldId id="343" r:id="rId10"/>
    <p:sldId id="340"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321" autoAdjust="0"/>
  </p:normalViewPr>
  <p:slideViewPr>
    <p:cSldViewPr>
      <p:cViewPr>
        <p:scale>
          <a:sx n="100" d="100"/>
          <a:sy n="100" d="100"/>
        </p:scale>
        <p:origin x="132" y="-132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2451E40C-5533-4718-8AAF-39FB4942A57D}" type="datetimeFigureOut">
              <a:rPr lang="en-US" smtClean="0"/>
              <a:t>12/9/2018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B6C8F8E-12CF-47C6-8059-8C3760483C8A}" type="slidenum">
              <a:rPr lang="en-US" smtClean="0"/>
              <a:t>‹#›</a:t>
            </a:fld>
            <a:endParaRPr lang="en-US"/>
          </a:p>
        </p:txBody>
      </p:sp>
    </p:spTree>
    <p:extLst>
      <p:ext uri="{BB962C8B-B14F-4D97-AF65-F5344CB8AC3E}">
        <p14:creationId xmlns:p14="http://schemas.microsoft.com/office/powerpoint/2010/main" val="3021331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B6C8F8E-12CF-47C6-8059-8C3760483C8A}" type="slidenum">
              <a:rPr lang="en-US" smtClean="0"/>
              <a:t>1</a:t>
            </a:fld>
            <a:endParaRPr lang="en-US"/>
          </a:p>
        </p:txBody>
      </p:sp>
    </p:spTree>
    <p:extLst>
      <p:ext uri="{BB962C8B-B14F-4D97-AF65-F5344CB8AC3E}">
        <p14:creationId xmlns:p14="http://schemas.microsoft.com/office/powerpoint/2010/main" val="24324275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B4202D1-C791-4C10-B7B0-743303D655E5}"/>
              </a:ext>
            </a:extLst>
          </p:cNvPr>
          <p:cNvSpPr>
            <a:spLocks noGrp="1" noRot="1" noChangeAspect="1" noChangeArrowheads="1" noTextEdit="1"/>
          </p:cNvSpPr>
          <p:nvPr>
            <p:ph type="sldImg"/>
          </p:nvPr>
        </p:nvSpPr>
        <p:spPr>
          <a:ln/>
        </p:spPr>
      </p:sp>
      <p:sp>
        <p:nvSpPr>
          <p:cNvPr id="23555" name="Notes Placeholder 2">
            <a:extLst>
              <a:ext uri="{FF2B5EF4-FFF2-40B4-BE49-F238E27FC236}">
                <a16:creationId xmlns:a16="http://schemas.microsoft.com/office/drawing/2014/main" id="{C83BBBD2-AAF0-4F37-9E73-A47B347B0AB8}"/>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100" b="1" dirty="0">
                <a:cs typeface="Arial" panose="020B0604020202020204" pitchFamily="34" charset="0"/>
              </a:rPr>
              <a:t>Acts 2:36 - Therefore let all the house of Israel know assuredly, that God hath made that same Jesus, whom ye have crucified, both Lord and Christ.</a:t>
            </a:r>
          </a:p>
          <a:p>
            <a:pPr eaLnBrk="1" hangingPunct="1"/>
            <a:r>
              <a:rPr lang="en-US" altLang="en-US" sz="1100" b="1" dirty="0">
                <a:cs typeface="Arial" panose="020B0604020202020204" pitchFamily="34" charset="0"/>
              </a:rPr>
              <a:t>Acts 2:37 </a:t>
            </a:r>
            <a:r>
              <a:rPr lang="en-US" altLang="en-US" sz="1100" dirty="0">
                <a:cs typeface="Arial" panose="020B0604020202020204" pitchFamily="34" charset="0"/>
              </a:rPr>
              <a:t>- Now when they heard this, they were pricked in their heart (cut to the heart), and said unto Peter and to the rest of the apostles, </a:t>
            </a:r>
            <a:r>
              <a:rPr lang="en-US" altLang="en-US" sz="1100" b="1" dirty="0">
                <a:cs typeface="Arial" panose="020B0604020202020204" pitchFamily="34" charset="0"/>
              </a:rPr>
              <a:t>Men and brethren, what shall we do? </a:t>
            </a:r>
          </a:p>
          <a:p>
            <a:pPr eaLnBrk="1" hangingPunct="1"/>
            <a:r>
              <a:rPr lang="en-US" altLang="en-US" sz="1100" b="1" dirty="0">
                <a:cs typeface="Arial" panose="020B0604020202020204" pitchFamily="34" charset="0"/>
              </a:rPr>
              <a:t>Rom. 10:17 </a:t>
            </a:r>
            <a:r>
              <a:rPr lang="en-US" altLang="en-US" sz="1100" dirty="0">
                <a:cs typeface="Arial" panose="020B0604020202020204" pitchFamily="34" charset="0"/>
              </a:rPr>
              <a:t>- So then faith cometh by hearing, and hearing by the word of God.</a:t>
            </a:r>
          </a:p>
          <a:p>
            <a:pPr eaLnBrk="1" hangingPunct="1"/>
            <a:r>
              <a:rPr lang="en-US" altLang="en-US" sz="1100" b="1" dirty="0">
                <a:cs typeface="Arial" panose="020B0604020202020204" pitchFamily="34" charset="0"/>
              </a:rPr>
              <a:t>Rom. 10:10 - </a:t>
            </a:r>
            <a:r>
              <a:rPr lang="en-US" altLang="en-US" sz="1100" dirty="0">
                <a:cs typeface="Arial" panose="020B0604020202020204" pitchFamily="34" charset="0"/>
              </a:rPr>
              <a:t>For with the heart man believeth unto righteousness; and with the mouth confession is made unto salvation.</a:t>
            </a:r>
          </a:p>
          <a:p>
            <a:pPr eaLnBrk="1" hangingPunct="1"/>
            <a:r>
              <a:rPr lang="en-US" altLang="en-US" sz="1100" b="1" dirty="0">
                <a:cs typeface="Arial" panose="020B0604020202020204" pitchFamily="34" charset="0"/>
              </a:rPr>
              <a:t>Acts. 17:30-31 </a:t>
            </a:r>
            <a:r>
              <a:rPr lang="en-US" altLang="en-US" sz="1100" dirty="0">
                <a:cs typeface="Arial" panose="020B0604020202020204" pitchFamily="34" charset="0"/>
              </a:rPr>
              <a:t>- And the times of this ignorance God winked at; but now </a:t>
            </a:r>
            <a:r>
              <a:rPr lang="en-US" altLang="en-US" sz="1100" dirty="0" err="1">
                <a:cs typeface="Arial" panose="020B0604020202020204" pitchFamily="34" charset="0"/>
              </a:rPr>
              <a:t>commandeth</a:t>
            </a:r>
            <a:r>
              <a:rPr lang="en-US" altLang="en-US" sz="1100" dirty="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eaLnBrk="1" hangingPunct="1"/>
            <a:r>
              <a:rPr lang="en-US" altLang="en-US" sz="1100" b="1" dirty="0">
                <a:cs typeface="Arial" panose="020B0604020202020204" pitchFamily="34" charset="0"/>
              </a:rPr>
              <a:t>Matt. 10:32 </a:t>
            </a:r>
            <a:r>
              <a:rPr lang="en-US" altLang="en-US" sz="1100" dirty="0">
                <a:cs typeface="Arial" panose="020B0604020202020204" pitchFamily="34" charset="0"/>
              </a:rPr>
              <a:t>- Whosoever therefore shall confess me before men, him will I confess also before my Father which is in heaven.</a:t>
            </a:r>
          </a:p>
          <a:p>
            <a:pPr eaLnBrk="1" hangingPunct="1"/>
            <a:r>
              <a:rPr lang="en-US" altLang="en-US" sz="1100" b="1" dirty="0">
                <a:cs typeface="Arial" panose="020B0604020202020204" pitchFamily="34" charset="0"/>
              </a:rPr>
              <a:t>Acts. 2:38 </a:t>
            </a:r>
            <a:r>
              <a:rPr lang="en-US" altLang="en-US" sz="1100" dirty="0">
                <a:cs typeface="Arial" panose="020B0604020202020204" pitchFamily="34" charset="0"/>
              </a:rPr>
              <a:t>- Then Peter said unto them, Repent, and be baptized every one of you in the name of Jesus Christ for the remission of sins, and ye shall receive the gift of the Holy Ghost.</a:t>
            </a:r>
          </a:p>
          <a:p>
            <a:pPr eaLnBrk="1" hangingPunct="1"/>
            <a:r>
              <a:rPr lang="en-US" altLang="en-US" sz="1100" b="1" dirty="0">
                <a:cs typeface="Arial" panose="020B0604020202020204" pitchFamily="34" charset="0"/>
              </a:rPr>
              <a:t>Acts 8:22 </a:t>
            </a:r>
            <a:r>
              <a:rPr lang="en-US" altLang="en-US" sz="1100" dirty="0">
                <a:cs typeface="Arial" panose="020B0604020202020204" pitchFamily="34" charset="0"/>
              </a:rPr>
              <a:t>- Repent therefore of this thy wickedness, and pray God, if perhaps the thought of thine heart may be forgiven thee. </a:t>
            </a:r>
          </a:p>
          <a:p>
            <a:pPr eaLnBrk="1" hangingPunct="1"/>
            <a:r>
              <a:rPr lang="en-US" altLang="en-US" sz="1100" b="1" dirty="0">
                <a:cs typeface="Arial" panose="020B0604020202020204" pitchFamily="34" charset="0"/>
              </a:rPr>
              <a:t>Rev. 2:10 </a:t>
            </a:r>
            <a:r>
              <a:rPr lang="en-US" altLang="en-US" sz="1100" dirty="0">
                <a:cs typeface="Arial" panose="020B0604020202020204" pitchFamily="34" charset="0"/>
              </a:rPr>
              <a:t>- Fear none of those things which thou shalt suffer: behold, the devil shall cast some of you into prison, that ye may be tried; and ye shall have tribulation ten days: </a:t>
            </a:r>
            <a:r>
              <a:rPr lang="en-US" altLang="en-US" sz="1100" b="1" dirty="0">
                <a:cs typeface="Arial" panose="020B0604020202020204" pitchFamily="34" charset="0"/>
              </a:rPr>
              <a:t>be thou faithful unto death, and I will give thee a crown of life.</a:t>
            </a:r>
          </a:p>
        </p:txBody>
      </p:sp>
      <p:sp>
        <p:nvSpPr>
          <p:cNvPr id="23556" name="Slide Number Placeholder 3">
            <a:extLst>
              <a:ext uri="{FF2B5EF4-FFF2-40B4-BE49-F238E27FC236}">
                <a16:creationId xmlns:a16="http://schemas.microsoft.com/office/drawing/2014/main" id="{7CA3C41D-B947-4FA4-B3AD-0F4F8951565B}"/>
              </a:ext>
            </a:extLst>
          </p:cNvPr>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1035145" indent="-397555">
              <a:defRPr>
                <a:solidFill>
                  <a:schemeClr val="tx1"/>
                </a:solidFill>
                <a:latin typeface="Arial" panose="020B0604020202020204" pitchFamily="34" charset="0"/>
              </a:defRPr>
            </a:lvl2pPr>
            <a:lvl3pPr marL="1593973" indent="-318795">
              <a:defRPr>
                <a:solidFill>
                  <a:schemeClr val="tx1"/>
                </a:solidFill>
                <a:latin typeface="Arial" panose="020B0604020202020204" pitchFamily="34" charset="0"/>
              </a:defRPr>
            </a:lvl3pPr>
            <a:lvl4pPr marL="2231561" indent="-318795">
              <a:defRPr>
                <a:solidFill>
                  <a:schemeClr val="tx1"/>
                </a:solidFill>
                <a:latin typeface="Arial" panose="020B0604020202020204" pitchFamily="34" charset="0"/>
              </a:defRPr>
            </a:lvl4pPr>
            <a:lvl5pPr marL="2869151" indent="-318795">
              <a:defRPr>
                <a:solidFill>
                  <a:schemeClr val="tx1"/>
                </a:solidFill>
                <a:latin typeface="Arial" panose="020B0604020202020204" pitchFamily="34" charset="0"/>
              </a:defRPr>
            </a:lvl5pPr>
            <a:lvl6pPr marL="3409227" indent="-318795" eaLnBrk="0" fontAlgn="base" hangingPunct="0">
              <a:spcBef>
                <a:spcPct val="0"/>
              </a:spcBef>
              <a:spcAft>
                <a:spcPct val="0"/>
              </a:spcAft>
              <a:defRPr>
                <a:solidFill>
                  <a:schemeClr val="tx1"/>
                </a:solidFill>
                <a:latin typeface="Arial" panose="020B0604020202020204" pitchFamily="34" charset="0"/>
              </a:defRPr>
            </a:lvl6pPr>
            <a:lvl7pPr marL="3949301" indent="-318795" eaLnBrk="0" fontAlgn="base" hangingPunct="0">
              <a:spcBef>
                <a:spcPct val="0"/>
              </a:spcBef>
              <a:spcAft>
                <a:spcPct val="0"/>
              </a:spcAft>
              <a:defRPr>
                <a:solidFill>
                  <a:schemeClr val="tx1"/>
                </a:solidFill>
                <a:latin typeface="Arial" panose="020B0604020202020204" pitchFamily="34" charset="0"/>
              </a:defRPr>
            </a:lvl7pPr>
            <a:lvl8pPr marL="4489377" indent="-318795" eaLnBrk="0" fontAlgn="base" hangingPunct="0">
              <a:spcBef>
                <a:spcPct val="0"/>
              </a:spcBef>
              <a:spcAft>
                <a:spcPct val="0"/>
              </a:spcAft>
              <a:defRPr>
                <a:solidFill>
                  <a:schemeClr val="tx1"/>
                </a:solidFill>
                <a:latin typeface="Arial" panose="020B0604020202020204" pitchFamily="34" charset="0"/>
              </a:defRPr>
            </a:lvl8pPr>
            <a:lvl9pPr marL="5029452" indent="-318795" eaLnBrk="0" fontAlgn="base" hangingPunct="0">
              <a:spcBef>
                <a:spcPct val="0"/>
              </a:spcBef>
              <a:spcAft>
                <a:spcPct val="0"/>
              </a:spcAft>
              <a:defRPr>
                <a:solidFill>
                  <a:schemeClr val="tx1"/>
                </a:solidFill>
                <a:latin typeface="Arial" panose="020B0604020202020204" pitchFamily="34" charset="0"/>
              </a:defRPr>
            </a:lvl9pPr>
          </a:lstStyle>
          <a:p>
            <a:fld id="{C9345466-5B15-41DD-A441-9ACB49DA5B3F}" type="slidenum">
              <a:rPr lang="en-US" altLang="en-US" smtClean="0">
                <a:latin typeface="Calibri" panose="020F0502020204030204" pitchFamily="34" charset="0"/>
                <a:cs typeface="Arial" panose="020B0604020202020204" pitchFamily="34" charset="0"/>
              </a:rPr>
              <a:pPr/>
              <a:t>10</a:t>
            </a:fld>
            <a:endParaRPr lang="en-US" altLang="en-US">
              <a:latin typeface="Calibri" panose="020F0502020204030204" pitchFamily="34" charset="0"/>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2</a:t>
            </a:fld>
            <a:endParaRPr lang="en-US"/>
          </a:p>
        </p:txBody>
      </p:sp>
    </p:spTree>
    <p:extLst>
      <p:ext uri="{BB962C8B-B14F-4D97-AF65-F5344CB8AC3E}">
        <p14:creationId xmlns:p14="http://schemas.microsoft.com/office/powerpoint/2010/main" val="667348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Jn. 8:44 </a:t>
            </a:r>
            <a:r>
              <a:rPr lang="en-US" dirty="0"/>
              <a:t>- Ye are of your father the devil, and the lusts of your father ye will do. He was a </a:t>
            </a:r>
            <a:r>
              <a:rPr lang="en-US" b="1" dirty="0"/>
              <a:t>murderer from the beginning</a:t>
            </a:r>
            <a:r>
              <a:rPr lang="en-US" dirty="0"/>
              <a:t>, and abode not in the truth, because </a:t>
            </a:r>
            <a:r>
              <a:rPr lang="en-US" b="1" dirty="0"/>
              <a:t>there is no truth </a:t>
            </a:r>
            <a:r>
              <a:rPr lang="en-US" dirty="0"/>
              <a:t>in him. When he </a:t>
            </a:r>
            <a:r>
              <a:rPr lang="en-US" dirty="0" err="1"/>
              <a:t>speaketh</a:t>
            </a:r>
            <a:r>
              <a:rPr lang="en-US" dirty="0"/>
              <a:t> a lie, he </a:t>
            </a:r>
            <a:r>
              <a:rPr lang="en-US" dirty="0" err="1"/>
              <a:t>speaketh</a:t>
            </a:r>
            <a:r>
              <a:rPr lang="en-US" dirty="0"/>
              <a:t> of his own: for he is a liar, and the father of it.</a:t>
            </a:r>
          </a:p>
          <a:p>
            <a:r>
              <a:rPr lang="en-US" b="1" dirty="0"/>
              <a:t>Duet. 4:2 </a:t>
            </a:r>
            <a:r>
              <a:rPr lang="en-US" dirty="0"/>
              <a:t>- Ye shall not </a:t>
            </a:r>
            <a:r>
              <a:rPr lang="en-US" b="1" dirty="0"/>
              <a:t>add unto </a:t>
            </a:r>
            <a:r>
              <a:rPr lang="en-US" dirty="0"/>
              <a:t>the word which I command you, neither shall ye </a:t>
            </a:r>
            <a:r>
              <a:rPr lang="en-US" b="1" dirty="0"/>
              <a:t>diminish ought from it</a:t>
            </a:r>
            <a:r>
              <a:rPr lang="en-US" dirty="0"/>
              <a:t>, that ye may keep the commandments of the LORD your God which I command you.</a:t>
            </a:r>
          </a:p>
          <a:p>
            <a:r>
              <a:rPr lang="en-US" b="1" dirty="0"/>
              <a:t>Rev.  22:18-19 </a:t>
            </a:r>
            <a:r>
              <a:rPr lang="en-US" dirty="0"/>
              <a:t>- 18 For I testify unto every man that heareth the words of the prophecy of this book, If any man shall </a:t>
            </a:r>
            <a:r>
              <a:rPr lang="en-US" b="1" dirty="0"/>
              <a:t>add unto </a:t>
            </a:r>
            <a:r>
              <a:rPr lang="en-US" dirty="0"/>
              <a:t>these things, God shall </a:t>
            </a:r>
            <a:r>
              <a:rPr lang="en-US" b="1" dirty="0"/>
              <a:t>add unto </a:t>
            </a:r>
            <a:r>
              <a:rPr lang="en-US" dirty="0"/>
              <a:t>him the plagues that are written in this book: 19 And if any man shall </a:t>
            </a:r>
            <a:r>
              <a:rPr lang="en-US" b="1" dirty="0"/>
              <a:t>take away </a:t>
            </a:r>
            <a:r>
              <a:rPr lang="en-US" dirty="0"/>
              <a:t>from the words of the book of this prophecy, God shall </a:t>
            </a:r>
            <a:r>
              <a:rPr lang="en-US" b="1" dirty="0"/>
              <a:t>take away </a:t>
            </a:r>
            <a:r>
              <a:rPr lang="en-US" dirty="0"/>
              <a:t>his part out of the book of life, and out of the holy city, and from the things which are written in this book.</a:t>
            </a:r>
          </a:p>
          <a:p>
            <a:endParaRPr lang="en-US" dirty="0"/>
          </a:p>
        </p:txBody>
      </p:sp>
      <p:sp>
        <p:nvSpPr>
          <p:cNvPr id="4" name="Slide Number Placeholder 3"/>
          <p:cNvSpPr>
            <a:spLocks noGrp="1"/>
          </p:cNvSpPr>
          <p:nvPr>
            <p:ph type="sldNum" sz="quarter" idx="5"/>
          </p:nvPr>
        </p:nvSpPr>
        <p:spPr/>
        <p:txBody>
          <a:bodyPr/>
          <a:lstStyle/>
          <a:p>
            <a:fld id="{6B6C8F8E-12CF-47C6-8059-8C3760483C8A}" type="slidenum">
              <a:rPr lang="en-US" smtClean="0"/>
              <a:t>3</a:t>
            </a:fld>
            <a:endParaRPr lang="en-US"/>
          </a:p>
        </p:txBody>
      </p:sp>
    </p:spTree>
    <p:extLst>
      <p:ext uri="{BB962C8B-B14F-4D97-AF65-F5344CB8AC3E}">
        <p14:creationId xmlns:p14="http://schemas.microsoft.com/office/powerpoint/2010/main" val="10905075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6C8F8E-12CF-47C6-8059-8C3760483C8A}" type="slidenum">
              <a:rPr lang="en-US" smtClean="0"/>
              <a:t>4</a:t>
            </a:fld>
            <a:endParaRPr lang="en-US"/>
          </a:p>
        </p:txBody>
      </p:sp>
    </p:spTree>
    <p:extLst>
      <p:ext uri="{BB962C8B-B14F-4D97-AF65-F5344CB8AC3E}">
        <p14:creationId xmlns:p14="http://schemas.microsoft.com/office/powerpoint/2010/main" val="37347096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 4:4 </a:t>
            </a:r>
            <a:r>
              <a:rPr lang="en-US" dirty="0"/>
              <a:t>- But he answered and said, It is written, Man shall not live by bread alone, but by every word that </a:t>
            </a:r>
            <a:r>
              <a:rPr lang="en-US" dirty="0" err="1"/>
              <a:t>proceedeth</a:t>
            </a:r>
            <a:r>
              <a:rPr lang="en-US" dirty="0"/>
              <a:t> out of the mouth of God. </a:t>
            </a:r>
          </a:p>
          <a:p>
            <a:r>
              <a:rPr lang="en-US" b="1" dirty="0"/>
              <a:t>Cf. Duet. </a:t>
            </a:r>
            <a:r>
              <a:rPr lang="en-US" b="0" dirty="0"/>
              <a:t>8:3 - And he humbled thee, and suffered thee to hunger, and fed thee with manna, which thou </a:t>
            </a:r>
            <a:r>
              <a:rPr lang="en-US" b="0" dirty="0" err="1"/>
              <a:t>knewest</a:t>
            </a:r>
            <a:r>
              <a:rPr lang="en-US" b="0" dirty="0"/>
              <a:t> not, neither did thy fathers know; that he might make thee know that man doth not live by bread only, but by every word that </a:t>
            </a:r>
            <a:r>
              <a:rPr lang="en-US" b="0" dirty="0" err="1"/>
              <a:t>proceedeth</a:t>
            </a:r>
            <a:r>
              <a:rPr lang="en-US" b="0" dirty="0"/>
              <a:t> out of the mouth of the LORD doth man live.</a:t>
            </a:r>
          </a:p>
          <a:p>
            <a:r>
              <a:rPr lang="en-US" b="1" dirty="0"/>
              <a:t>1 Cor. 14:20 </a:t>
            </a:r>
            <a:r>
              <a:rPr lang="en-US" b="0" dirty="0"/>
              <a:t>- Brethren, be not children in understanding: howbeit in malice be ye children, but in understanding be men. </a:t>
            </a:r>
            <a:r>
              <a:rPr lang="en-US" b="1" dirty="0"/>
              <a:t>13:11</a:t>
            </a:r>
            <a:r>
              <a:rPr lang="en-US" b="0" dirty="0"/>
              <a:t> - When I was a child, I spake as a child, I understood as a child, I thought as a child: but when I became a man, I put away childish things.</a:t>
            </a:r>
          </a:p>
          <a:p>
            <a:r>
              <a:rPr lang="en-US" b="1" dirty="0"/>
              <a:t>1 Jn. 2:15-17 </a:t>
            </a:r>
            <a:r>
              <a:rPr lang="en-US" b="0" dirty="0"/>
              <a:t>- 5 Love not the world, neither the things that are in the world. If any man love the world, the love of the Father is not in him. 16 For all that is in the world, the lust of the flesh, and the lust of the eyes, and the pride of life, is not of the Father, but is of the world. 17 And the world </a:t>
            </a:r>
            <a:r>
              <a:rPr lang="en-US" b="0" dirty="0" err="1"/>
              <a:t>passeth</a:t>
            </a:r>
            <a:r>
              <a:rPr lang="en-US" b="0" dirty="0"/>
              <a:t> away, and the lust thereof: but he that doeth the will of God </a:t>
            </a:r>
            <a:r>
              <a:rPr lang="en-US" b="0" dirty="0" err="1"/>
              <a:t>abideth</a:t>
            </a:r>
            <a:r>
              <a:rPr lang="en-US" b="0" dirty="0"/>
              <a:t> for ever.</a:t>
            </a:r>
          </a:p>
          <a:p>
            <a:r>
              <a:rPr lang="en-US" b="1" dirty="0"/>
              <a:t>Rom. 6:12-13 </a:t>
            </a:r>
            <a:r>
              <a:rPr lang="en-US" b="0" dirty="0"/>
              <a:t>-  Let not sin therefore reign in your mortal body, that ye should obey it in the lusts thereof. 13 Neither yield ye your members as instruments of unrighteousness unto sin: but yield yourselves unto God, as those that are alive from the dead, and your members as instruments of righteousness unto God.</a:t>
            </a:r>
          </a:p>
          <a:p>
            <a:r>
              <a:rPr lang="en-US" b="1" dirty="0"/>
              <a:t>1 Cor. 6:9-10 </a:t>
            </a:r>
            <a:r>
              <a:rPr lang="en-US" b="0" dirty="0"/>
              <a:t>- Know ye not that the unrighteous shall not inherit the kingdom of God? Be not deceived: neither fornicators, nor idolaters, nor adulterers, nor effeminate, nor abusers of themselves with mankind, 10 Nor thieves, nor covetous, nor drunkards, nor revilers, nor extortioners, shall inherit the kingdom of God.</a:t>
            </a:r>
          </a:p>
          <a:p>
            <a:r>
              <a:rPr lang="en-US" b="1" dirty="0"/>
              <a:t>Gal. 6:7-8 </a:t>
            </a:r>
            <a:r>
              <a:rPr lang="en-US" b="0" dirty="0"/>
              <a:t>- Be not deceived; God is not mocked: for whatsoever a man soweth, that shall he also reap. 8 For he that soweth to his flesh shall of the flesh reap corruption; but he that soweth to the Spirit shall of the Spirit reap life everlasting.</a:t>
            </a:r>
          </a:p>
          <a:p>
            <a:r>
              <a:rPr lang="en-US" b="1" dirty="0"/>
              <a:t>Rom. 13:14 </a:t>
            </a:r>
            <a:r>
              <a:rPr lang="en-US" b="0" dirty="0"/>
              <a:t>- But put ye on the Lord Jesus Christ, and make not provision for the flesh, to fulfil the lusts thereof. </a:t>
            </a:r>
            <a:r>
              <a:rPr lang="en-US" b="1" dirty="0"/>
              <a:t>READ vs. 11-14</a:t>
            </a:r>
          </a:p>
          <a:p>
            <a:r>
              <a:rPr lang="en-US" b="1" dirty="0"/>
              <a:t>Gal. 5:16 </a:t>
            </a:r>
            <a:r>
              <a:rPr lang="en-US" b="0" dirty="0"/>
              <a:t>- This I say then, Walk in the Spirit, and ye shall not fulfil the lust of the flesh.</a:t>
            </a:r>
          </a:p>
          <a:p>
            <a:r>
              <a:rPr lang="en-US" b="1" dirty="0"/>
              <a:t>Rom. 12:21 </a:t>
            </a:r>
            <a:r>
              <a:rPr lang="en-US" b="0" dirty="0"/>
              <a:t>- Be not overcome of evil, but overcome evil with good.</a:t>
            </a:r>
          </a:p>
          <a:p>
            <a:r>
              <a:rPr lang="en-US" b="1" dirty="0"/>
              <a:t>1 Pet. 3:9 </a:t>
            </a:r>
            <a:r>
              <a:rPr lang="en-US" b="0" dirty="0"/>
              <a:t>- Not rendering evil for evil, or railing for railing: but contrariwise blessing; knowing that ye are thereunto called, that ye should inherit a blessing.</a:t>
            </a:r>
          </a:p>
          <a:p>
            <a:r>
              <a:rPr lang="en-US" b="1" dirty="0"/>
              <a:t>Col. 3:1-2 </a:t>
            </a:r>
            <a:r>
              <a:rPr lang="en-US" b="0" dirty="0"/>
              <a:t>-  If ye then be risen with Christ, seek those things which are above, where Christ </a:t>
            </a:r>
            <a:r>
              <a:rPr lang="en-US" b="0" dirty="0" err="1"/>
              <a:t>sitteth</a:t>
            </a:r>
            <a:r>
              <a:rPr lang="en-US" b="0" dirty="0"/>
              <a:t> on the right hand of God. 2 Set your affection on things above, not on things on the earth.</a:t>
            </a:r>
          </a:p>
          <a:p>
            <a:r>
              <a:rPr lang="en-US" b="1" dirty="0"/>
              <a:t>Matt. 6:19-21 </a:t>
            </a:r>
            <a:r>
              <a:rPr lang="en-US" b="0" dirty="0"/>
              <a:t>- Lay not up for yourselves treasures upon earth, where moth and rust doth corrupt, and where thieves break through and steal: 20 But lay up for yourselves treasures in heaven, where neither moth nor rust doth corrupt, and where thieves do not break through nor steal: 21 For where your treasure is, there will your heart be also.</a:t>
            </a:r>
          </a:p>
          <a:p>
            <a:r>
              <a:rPr lang="en-US" b="1" dirty="0"/>
              <a:t>Matt. 6:1-2 </a:t>
            </a:r>
            <a:r>
              <a:rPr lang="en-US" b="0" dirty="0"/>
              <a:t>- Take heed that ye do not your alms before men, to be seen of them: otherwise ye have no reward of your Father which is in heaven. 2 Therefore when thou </a:t>
            </a:r>
            <a:r>
              <a:rPr lang="en-US" b="0" dirty="0" err="1"/>
              <a:t>doest</a:t>
            </a:r>
            <a:r>
              <a:rPr lang="en-US" b="0" dirty="0"/>
              <a:t> thine alms, do not sound a trumpet before thee, as the hypocrites do in the synagogues and in the streets, that they may have glory of men. Verily I say unto you, They have their reward.</a:t>
            </a:r>
          </a:p>
          <a:p>
            <a:r>
              <a:rPr lang="en-US" b="1" dirty="0"/>
              <a:t>Matt. 6:7-8 </a:t>
            </a:r>
            <a:r>
              <a:rPr lang="en-US" b="0" dirty="0"/>
              <a:t>- But when ye pray, use not vain repetitions, as the heathen do: for they think that they shall be heard for their much speaking. 8 Be not ye therefore like unto them: for your Father </a:t>
            </a:r>
            <a:r>
              <a:rPr lang="en-US" b="0" dirty="0" err="1"/>
              <a:t>knoweth</a:t>
            </a:r>
            <a:r>
              <a:rPr lang="en-US" b="0" dirty="0"/>
              <a:t> what things ye have need of, before ye ask him.</a:t>
            </a:r>
          </a:p>
          <a:p>
            <a:r>
              <a:rPr lang="en-US" b="1" dirty="0"/>
              <a:t>2 Thess. 3:13 </a:t>
            </a:r>
            <a:r>
              <a:rPr lang="en-US" b="0" dirty="0"/>
              <a:t>- But ye, brethren, be not weary in well doing.</a:t>
            </a:r>
          </a:p>
          <a:p>
            <a:endParaRPr lang="en-US" b="0" dirty="0"/>
          </a:p>
          <a:p>
            <a:endParaRPr lang="en-US" b="0" dirty="0"/>
          </a:p>
        </p:txBody>
      </p:sp>
      <p:sp>
        <p:nvSpPr>
          <p:cNvPr id="4" name="Slide Number Placeholder 3"/>
          <p:cNvSpPr>
            <a:spLocks noGrp="1"/>
          </p:cNvSpPr>
          <p:nvPr>
            <p:ph type="sldNum" sz="quarter" idx="5"/>
          </p:nvPr>
        </p:nvSpPr>
        <p:spPr/>
        <p:txBody>
          <a:bodyPr/>
          <a:lstStyle/>
          <a:p>
            <a:fld id="{6B6C8F8E-12CF-47C6-8059-8C3760483C8A}" type="slidenum">
              <a:rPr lang="en-US" smtClean="0"/>
              <a:t>5</a:t>
            </a:fld>
            <a:endParaRPr lang="en-US"/>
          </a:p>
        </p:txBody>
      </p:sp>
    </p:spTree>
    <p:extLst>
      <p:ext uri="{BB962C8B-B14F-4D97-AF65-F5344CB8AC3E}">
        <p14:creationId xmlns:p14="http://schemas.microsoft.com/office/powerpoint/2010/main" val="2417158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Heb. 10:25 </a:t>
            </a:r>
            <a:r>
              <a:rPr lang="en-US" dirty="0"/>
              <a:t>- Not forsaking the assembling of ourselves together, as the manner of some is; but exhorting one another: and so much the more, as ye see the day approaching.</a:t>
            </a:r>
          </a:p>
          <a:p>
            <a:r>
              <a:rPr lang="en-US" b="1" dirty="0"/>
              <a:t>Matt. 5:34 </a:t>
            </a:r>
            <a:r>
              <a:rPr lang="en-US" dirty="0"/>
              <a:t>- But I say unto you, Swear not at all; neither by heaven; for it is God's throne:</a:t>
            </a:r>
          </a:p>
          <a:p>
            <a:r>
              <a:rPr lang="en-US" b="1" dirty="0"/>
              <a:t>Jas. 5:12 </a:t>
            </a:r>
            <a:r>
              <a:rPr lang="en-US" dirty="0"/>
              <a:t>-  But above all things, my brethren, swear not, neither by heaven, neither by the earth, neither by any other oath: but let your yea be yea; and your nay, nay; lest ye fall into condemnation. </a:t>
            </a:r>
            <a:r>
              <a:rPr lang="en-US" sz="1300" i="1" dirty="0"/>
              <a:t>Christians ought to always</a:t>
            </a:r>
          </a:p>
          <a:p>
            <a:r>
              <a:rPr lang="en-US" sz="1300" i="1" dirty="0"/>
              <a:t>live in such a way that reflects that complete divine revelation and truth. When the Christian, whose life is governed by truth and a hope of heaven, tells someone that a matter is so, said statement will need no accompanying oath. Christians can be trusted by their word and their word alone! </a:t>
            </a:r>
          </a:p>
          <a:p>
            <a:r>
              <a:rPr lang="en-US" sz="1300" b="1" dirty="0"/>
              <a:t>Col. 3:9 </a:t>
            </a:r>
            <a:r>
              <a:rPr lang="en-US" sz="1300" dirty="0"/>
              <a:t>- Lie not one to another, seeing that ye have put off the old man with his deeds;</a:t>
            </a:r>
          </a:p>
          <a:p>
            <a:r>
              <a:rPr lang="en-US" sz="1300" b="1" dirty="0"/>
              <a:t>Eph. 4:24-25 </a:t>
            </a:r>
            <a:r>
              <a:rPr lang="en-US" sz="1300" dirty="0"/>
              <a:t>- And that ye put on the new man, which after God is created in righteousness and true holiness. 25 Wherefore putting away lying, speak every man truth with his </a:t>
            </a:r>
            <a:r>
              <a:rPr lang="en-US" sz="1300" dirty="0" err="1"/>
              <a:t>neighbour</a:t>
            </a:r>
            <a:r>
              <a:rPr lang="en-US" sz="1300" dirty="0"/>
              <a:t>: for we are members one of another.</a:t>
            </a:r>
          </a:p>
          <a:p>
            <a:r>
              <a:rPr lang="en-US" sz="1300" b="1" dirty="0"/>
              <a:t>Jas. 4:11 </a:t>
            </a:r>
            <a:r>
              <a:rPr lang="en-US" sz="1300" dirty="0"/>
              <a:t>- Speak not evil one of another, brethren. He that </a:t>
            </a:r>
            <a:r>
              <a:rPr lang="en-US" sz="1300" dirty="0" err="1"/>
              <a:t>speaketh</a:t>
            </a:r>
            <a:r>
              <a:rPr lang="en-US" sz="1300" dirty="0"/>
              <a:t> evil of his brother, and </a:t>
            </a:r>
            <a:r>
              <a:rPr lang="en-US" sz="1300" dirty="0" err="1"/>
              <a:t>judgeth</a:t>
            </a:r>
            <a:r>
              <a:rPr lang="en-US" sz="1300" dirty="0"/>
              <a:t> his brother, </a:t>
            </a:r>
            <a:r>
              <a:rPr lang="en-US" sz="1300" dirty="0" err="1"/>
              <a:t>speaketh</a:t>
            </a:r>
            <a:r>
              <a:rPr lang="en-US" sz="1300" dirty="0"/>
              <a:t> evil of the law, and </a:t>
            </a:r>
            <a:r>
              <a:rPr lang="en-US" sz="1300" dirty="0" err="1"/>
              <a:t>judgeth</a:t>
            </a:r>
            <a:r>
              <a:rPr lang="en-US" sz="1300" dirty="0"/>
              <a:t> the law: but if thou judge the law, thou art not a doer of the law, but a judge.</a:t>
            </a:r>
          </a:p>
          <a:p>
            <a:r>
              <a:rPr lang="en-US" sz="1300" b="1" dirty="0"/>
              <a:t>Matt. 7:6 </a:t>
            </a:r>
            <a:r>
              <a:rPr lang="en-US" sz="1300" dirty="0"/>
              <a:t>- Give not that which is holy unto the dogs, neither cast ye your pearls before swine, lest they trample them under their feet, and turn again and rend you.</a:t>
            </a:r>
          </a:p>
          <a:p>
            <a:r>
              <a:rPr lang="en-US" sz="1300" b="1" dirty="0"/>
              <a:t>1 Cor. 7:5 </a:t>
            </a:r>
            <a:r>
              <a:rPr lang="en-US" sz="1300" dirty="0"/>
              <a:t>- Defraud (deprive not) ye not one the other, except it be with consent for a time, that ye may give yourselves to fasting and prayer; and come together again, that Satan tempt you not for your incontinency (self-control). </a:t>
            </a:r>
          </a:p>
          <a:p>
            <a:r>
              <a:rPr lang="en-US" sz="1300" b="1" dirty="0"/>
              <a:t>1 Thess. 4:6 </a:t>
            </a:r>
            <a:r>
              <a:rPr lang="en-US" sz="1300" dirty="0"/>
              <a:t>- That no man go beyond and defraud (take advantage of) his brother in any matter: because that the Lord is the avenger of all such, as we also have forewarned you and testified.</a:t>
            </a:r>
          </a:p>
          <a:p>
            <a:r>
              <a:rPr lang="en-US" sz="1300" b="1" dirty="0"/>
              <a:t>Matt. 19:4-6 </a:t>
            </a:r>
            <a:r>
              <a:rPr lang="en-US" sz="1300" dirty="0"/>
              <a:t>-  And he answered and said unto them, Have ye not read, that he which made them at the beginning made them male and female, 5 And said, For this cause shall a man leave father and mother, and shall cleave to his wife: and they twain shall be one flesh? 6 Wherefore they are no more twain, but one flesh. What therefore God hath joined together, let not man put asunder.</a:t>
            </a:r>
          </a:p>
          <a:p>
            <a:r>
              <a:rPr lang="en-US" sz="1300" b="1" dirty="0"/>
              <a:t>Eph. 6:4 </a:t>
            </a:r>
            <a:r>
              <a:rPr lang="en-US" sz="1300" dirty="0"/>
              <a:t>-  And, ye fathers, provoke not your children to wrath: but bring them up in the nurture and admonition of the Lord.</a:t>
            </a:r>
          </a:p>
          <a:p>
            <a:r>
              <a:rPr lang="en-US" sz="1300" b="1" dirty="0"/>
              <a:t>1 Thess. 2:4 </a:t>
            </a:r>
            <a:r>
              <a:rPr lang="en-US" sz="1300" dirty="0"/>
              <a:t>- But as we were allowed of God to be put in trust with the gospel, even so we speak; not as pleasing men, but God, which </a:t>
            </a:r>
            <a:r>
              <a:rPr lang="en-US" sz="1300" dirty="0" err="1"/>
              <a:t>trieth</a:t>
            </a:r>
            <a:r>
              <a:rPr lang="en-US" sz="1300" dirty="0"/>
              <a:t> our hearts.</a:t>
            </a:r>
          </a:p>
          <a:p>
            <a:r>
              <a:rPr lang="en-US" sz="1300" b="1" dirty="0"/>
              <a:t>Gal. 1:10 </a:t>
            </a:r>
            <a:r>
              <a:rPr lang="en-US" sz="1300" dirty="0"/>
              <a:t>- For do I now persuade men, or God? or do I seek to please men? for if I yet pleased men, I should not be the servant of Christ.</a:t>
            </a:r>
          </a:p>
          <a:p>
            <a:r>
              <a:rPr lang="en-US" sz="1300" b="1" dirty="0"/>
              <a:t>Matt. 10:28 </a:t>
            </a:r>
            <a:r>
              <a:rPr lang="en-US" sz="1300" dirty="0"/>
              <a:t>- And fear not them which kill the body, but are not able to kill the soul: but rather fear him which is able to destroy both soul and body in hell. </a:t>
            </a:r>
          </a:p>
          <a:p>
            <a:r>
              <a:rPr lang="en-US" sz="1300" b="1" dirty="0"/>
              <a:t>1 Thess. 4:13-18 - READ</a:t>
            </a:r>
          </a:p>
          <a:p>
            <a:r>
              <a:rPr lang="en-US" sz="1300" b="1" dirty="0"/>
              <a:t>Jn. 14:1-11, 14 - READ</a:t>
            </a:r>
          </a:p>
        </p:txBody>
      </p:sp>
      <p:sp>
        <p:nvSpPr>
          <p:cNvPr id="4" name="Slide Number Placeholder 3"/>
          <p:cNvSpPr>
            <a:spLocks noGrp="1"/>
          </p:cNvSpPr>
          <p:nvPr>
            <p:ph type="sldNum" sz="quarter" idx="10"/>
          </p:nvPr>
        </p:nvSpPr>
        <p:spPr/>
        <p:txBody>
          <a:bodyPr/>
          <a:lstStyle/>
          <a:p>
            <a:fld id="{6B6C8F8E-12CF-47C6-8059-8C3760483C8A}" type="slidenum">
              <a:rPr lang="en-US" smtClean="0"/>
              <a:t>6</a:t>
            </a:fld>
            <a:endParaRPr lang="en-US"/>
          </a:p>
        </p:txBody>
      </p:sp>
    </p:spTree>
    <p:extLst>
      <p:ext uri="{BB962C8B-B14F-4D97-AF65-F5344CB8AC3E}">
        <p14:creationId xmlns:p14="http://schemas.microsoft.com/office/powerpoint/2010/main" val="2188137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7</a:t>
            </a:fld>
            <a:endParaRPr lang="en-US"/>
          </a:p>
        </p:txBody>
      </p:sp>
    </p:spTree>
    <p:extLst>
      <p:ext uri="{BB962C8B-B14F-4D97-AF65-F5344CB8AC3E}">
        <p14:creationId xmlns:p14="http://schemas.microsoft.com/office/powerpoint/2010/main" val="2188137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8</a:t>
            </a:fld>
            <a:endParaRPr lang="en-US"/>
          </a:p>
        </p:txBody>
      </p:sp>
    </p:spTree>
    <p:extLst>
      <p:ext uri="{BB962C8B-B14F-4D97-AF65-F5344CB8AC3E}">
        <p14:creationId xmlns:p14="http://schemas.microsoft.com/office/powerpoint/2010/main" val="3003781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B6C8F8E-12CF-47C6-8059-8C3760483C8A}" type="slidenum">
              <a:rPr lang="en-US" smtClean="0"/>
              <a:t>9</a:t>
            </a:fld>
            <a:endParaRPr lang="en-US"/>
          </a:p>
        </p:txBody>
      </p:sp>
    </p:spTree>
    <p:extLst>
      <p:ext uri="{BB962C8B-B14F-4D97-AF65-F5344CB8AC3E}">
        <p14:creationId xmlns:p14="http://schemas.microsoft.com/office/powerpoint/2010/main" val="2608939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8327BF-151E-4AFE-8466-4ABF839EE49C}" type="datetime1">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31554718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A9CD02-67B8-4C14-A73A-55B8EA651D3D}" type="datetime1">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4011533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8F8D66-5144-4C9E-8173-D68245A6F7CE}" type="datetime1">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3039345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FBA0C47-0C6D-43F8-A002-114A92392A5D}" type="datetime1">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6162894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23B282-2A16-49E0-898C-C1DA24D8BBEE}" type="datetime1">
              <a:rPr lang="en-US" smtClean="0"/>
              <a:t>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6282192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A3C52E-7B0C-43AC-BAF0-FAF6C16A2B93}" type="datetime1">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19370395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B933F0-E61C-4CAD-8826-99DE6455986A}" type="datetime1">
              <a:rPr lang="en-US" smtClean="0"/>
              <a:t>12/9/2018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0316445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2DBA0A-5018-4003-92D1-597FC427E1A4}" type="datetime1">
              <a:rPr lang="en-US" smtClean="0"/>
              <a:t>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8506224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33CB0-CB1C-4986-AF90-B701B4D3FF9D}" type="datetime1">
              <a:rPr lang="en-US" smtClean="0"/>
              <a:t>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20592273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662F79-AF91-404D-BBF8-1FFF4A64FD2E}" type="datetime1">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15058502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431C950-A3A4-4CBB-BFC2-0339A0194F09}" type="datetime1">
              <a:rPr lang="en-US" smtClean="0"/>
              <a:t>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1FF429-9F51-443B-A6E0-6B5375ABDBA6}" type="slidenum">
              <a:rPr lang="en-US" smtClean="0"/>
              <a:t>‹#›</a:t>
            </a:fld>
            <a:endParaRPr lang="en-US"/>
          </a:p>
        </p:txBody>
      </p:sp>
    </p:spTree>
    <p:extLst>
      <p:ext uri="{BB962C8B-B14F-4D97-AF65-F5344CB8AC3E}">
        <p14:creationId xmlns:p14="http://schemas.microsoft.com/office/powerpoint/2010/main" val="3652150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7AB5F-5C50-4011-8492-54BC4064856C}" type="datetime1">
              <a:rPr lang="en-US" smtClean="0"/>
              <a:t>12/9/2018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FF429-9F51-443B-A6E0-6B5375ABDBA6}" type="slidenum">
              <a:rPr lang="en-US" smtClean="0"/>
              <a:t>‹#›</a:t>
            </a:fld>
            <a:endParaRPr lang="en-US"/>
          </a:p>
        </p:txBody>
      </p:sp>
    </p:spTree>
    <p:extLst>
      <p:ext uri="{BB962C8B-B14F-4D97-AF65-F5344CB8AC3E}">
        <p14:creationId xmlns:p14="http://schemas.microsoft.com/office/powerpoint/2010/main" val="310891914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eg"/><Relationship Id="rId4" Type="http://schemas.openxmlformats.org/officeDocument/2006/relationships/image" Target="../media/image2.jpeg"/><Relationship Id="rId9" Type="http://schemas.openxmlformats.org/officeDocument/2006/relationships/image" Target="../media/image7.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85800" y="1600201"/>
            <a:ext cx="7772400" cy="2000250"/>
          </a:xfrm>
          <a:solidFill>
            <a:srgbClr val="FF0000"/>
          </a:solidFill>
        </p:spPr>
        <p:txBody>
          <a:bodyPr>
            <a:normAutofit/>
          </a:bodyPr>
          <a:lstStyle/>
          <a:p>
            <a:r>
              <a:rPr lang="en-US" sz="5400" b="1" i="1" dirty="0">
                <a:solidFill>
                  <a:schemeClr val="bg1"/>
                </a:solidFill>
                <a:latin typeface="Candara" panose="020E0502030303020204" pitchFamily="34" charset="0"/>
              </a:rPr>
              <a:t>Nots</a:t>
            </a:r>
            <a:r>
              <a:rPr lang="en-US" sz="5400" b="1" dirty="0">
                <a:solidFill>
                  <a:schemeClr val="bg1"/>
                </a:solidFill>
                <a:latin typeface="Candara" panose="020E0502030303020204" pitchFamily="34" charset="0"/>
              </a:rPr>
              <a:t> That Must </a:t>
            </a:r>
            <a:r>
              <a:rPr lang="en-US" sz="5400" b="1" u="sng" dirty="0">
                <a:solidFill>
                  <a:schemeClr val="bg1"/>
                </a:solidFill>
                <a:latin typeface="Candara" panose="020E0502030303020204" pitchFamily="34" charset="0"/>
              </a:rPr>
              <a:t>NOT</a:t>
            </a:r>
            <a:r>
              <a:rPr lang="en-US" sz="5400" b="1" dirty="0">
                <a:solidFill>
                  <a:schemeClr val="bg1"/>
                </a:solidFill>
                <a:latin typeface="Candara" panose="020E0502030303020204" pitchFamily="34" charset="0"/>
              </a:rPr>
              <a:t> Be Loosed</a:t>
            </a:r>
          </a:p>
        </p:txBody>
      </p:sp>
      <p:sp>
        <p:nvSpPr>
          <p:cNvPr id="2" name="Slide Number Placeholder 1"/>
          <p:cNvSpPr>
            <a:spLocks noGrp="1"/>
          </p:cNvSpPr>
          <p:nvPr>
            <p:ph type="sldNum" sz="quarter" idx="12"/>
          </p:nvPr>
        </p:nvSpPr>
        <p:spPr/>
        <p:txBody>
          <a:bodyPr/>
          <a:lstStyle/>
          <a:p>
            <a:fld id="{941FF429-9F51-443B-A6E0-6B5375ABDBA6}" type="slidenum">
              <a:rPr lang="en-US" smtClean="0"/>
              <a:t>1</a:t>
            </a:fld>
            <a:endParaRPr lang="en-US"/>
          </a:p>
        </p:txBody>
      </p:sp>
      <p:pic>
        <p:nvPicPr>
          <p:cNvPr id="1026" name="Picture 2" descr="C:\Users\Owner\AppData\Local\Microsoft\Windows\Temporary Internet Files\Content.IE5\NPO5ZVQ2\MP90030963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6691001" y="4296842"/>
            <a:ext cx="2162798" cy="15427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Subtitle 5">
            <a:extLst>
              <a:ext uri="{FF2B5EF4-FFF2-40B4-BE49-F238E27FC236}">
                <a16:creationId xmlns:a16="http://schemas.microsoft.com/office/drawing/2014/main" id="{AD7A962B-9D18-4EF6-924E-E5F9E6E9478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475381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500"/>
                                        <p:tgtEl>
                                          <p:spTgt spid="4"/>
                                        </p:tgtEl>
                                      </p:cBhvr>
                                    </p:animEffect>
                                  </p:childTnLst>
                                </p:cTn>
                              </p:par>
                              <p:par>
                                <p:cTn id="8" presetID="14" presetClass="entr" presetSubtype="10" fill="hold" nodeType="withEffect">
                                  <p:stCondLst>
                                    <p:cond delay="0"/>
                                  </p:stCondLst>
                                  <p:childTnLst>
                                    <p:set>
                                      <p:cBhvr>
                                        <p:cTn id="9" dur="1" fill="hold">
                                          <p:stCondLst>
                                            <p:cond delay="0"/>
                                          </p:stCondLst>
                                        </p:cTn>
                                        <p:tgtEl>
                                          <p:spTgt spid="1026"/>
                                        </p:tgtEl>
                                        <p:attrNameLst>
                                          <p:attrName>style.visibility</p:attrName>
                                        </p:attrNameLst>
                                      </p:cBhvr>
                                      <p:to>
                                        <p:strVal val="visible"/>
                                      </p:to>
                                    </p:set>
                                    <p:animEffect transition="in" filter="randombar(horizontal)">
                                      <p:cBhvr>
                                        <p:cTn id="10" dur="1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E87F7D-E0E6-492F-A64D-1191B5F5E429}"/>
              </a:ext>
            </a:extLst>
          </p:cNvPr>
          <p:cNvSpPr>
            <a:spLocks noGrp="1"/>
          </p:cNvSpPr>
          <p:nvPr>
            <p:ph idx="1"/>
          </p:nvPr>
        </p:nvSpPr>
        <p:spPr>
          <a:xfrm>
            <a:off x="457200" y="1987153"/>
            <a:ext cx="8229600" cy="4734322"/>
          </a:xfrm>
        </p:spPr>
        <p:txBody>
          <a:bodyPr>
            <a:normAutofit/>
          </a:bodyPr>
          <a:lstStyle/>
          <a:p>
            <a:pPr marL="0" indent="0">
              <a:spcBef>
                <a:spcPts val="254"/>
              </a:spcBef>
              <a:buNone/>
              <a:defRPr/>
            </a:pPr>
            <a:r>
              <a:rPr lang="en-US" altLang="en-US" sz="3600" b="1" dirty="0">
                <a:latin typeface="Candara" panose="020E0502030303020204" pitchFamily="34" charset="0"/>
                <a:cs typeface="Arial" panose="020B0604020202020204" pitchFamily="34" charset="0"/>
              </a:rPr>
              <a:t>Alien Sinners Must…</a:t>
            </a:r>
          </a:p>
          <a:p>
            <a:pPr>
              <a:spcBef>
                <a:spcPts val="254"/>
              </a:spcBef>
              <a:buSzPct val="100000"/>
              <a:buFont typeface="Wingdings" panose="05000000000000000000" pitchFamily="2" charset="2"/>
              <a:buChar char="§"/>
              <a:defRPr/>
            </a:pPr>
            <a:r>
              <a:rPr lang="en-US" altLang="en-US" sz="2400" dirty="0">
                <a:latin typeface="Candara" panose="020E0502030303020204" pitchFamily="34" charset="0"/>
                <a:cs typeface="Arial" panose="020B0604020202020204" pitchFamily="34" charset="0"/>
              </a:rPr>
              <a:t>Hear the gospel – Romans 10:17</a:t>
            </a:r>
          </a:p>
          <a:p>
            <a:pPr>
              <a:spcBef>
                <a:spcPts val="254"/>
              </a:spcBef>
              <a:buSzPct val="100000"/>
              <a:buFont typeface="Wingdings" panose="05000000000000000000" pitchFamily="2" charset="2"/>
              <a:buChar char="§"/>
              <a:defRPr/>
            </a:pPr>
            <a:r>
              <a:rPr lang="en-US" altLang="en-US" sz="2400" dirty="0">
                <a:latin typeface="Candara" panose="020E0502030303020204" pitchFamily="34" charset="0"/>
                <a:cs typeface="Arial" panose="020B0604020202020204" pitchFamily="34" charset="0"/>
              </a:rPr>
              <a:t>Believe the gospel – Romans 10:10</a:t>
            </a:r>
          </a:p>
          <a:p>
            <a:pPr>
              <a:spcBef>
                <a:spcPts val="254"/>
              </a:spcBef>
              <a:buSzPct val="100000"/>
              <a:buFont typeface="Wingdings" panose="05000000000000000000" pitchFamily="2" charset="2"/>
              <a:buChar char="§"/>
              <a:defRPr/>
            </a:pPr>
            <a:r>
              <a:rPr lang="en-US" altLang="en-US" sz="2400" dirty="0">
                <a:latin typeface="Candara" panose="020E0502030303020204" pitchFamily="34" charset="0"/>
                <a:cs typeface="Arial" panose="020B0604020202020204" pitchFamily="34" charset="0"/>
              </a:rPr>
              <a:t>Repent of their sins – Acts 17:30</a:t>
            </a:r>
          </a:p>
          <a:p>
            <a:pPr>
              <a:spcBef>
                <a:spcPts val="254"/>
              </a:spcBef>
              <a:buSzPct val="100000"/>
              <a:buFont typeface="Wingdings" panose="05000000000000000000" pitchFamily="2" charset="2"/>
              <a:buChar char="§"/>
              <a:defRPr/>
            </a:pPr>
            <a:r>
              <a:rPr lang="en-US" altLang="en-US" sz="2400" dirty="0">
                <a:latin typeface="Candara" panose="020E0502030303020204" pitchFamily="34" charset="0"/>
                <a:cs typeface="Arial" panose="020B0604020202020204" pitchFamily="34" charset="0"/>
              </a:rPr>
              <a:t>Confess Christ before men – Matthew 10:32</a:t>
            </a:r>
          </a:p>
          <a:p>
            <a:pPr>
              <a:spcBef>
                <a:spcPts val="254"/>
              </a:spcBef>
              <a:buSzPct val="100000"/>
              <a:buFont typeface="Wingdings" panose="05000000000000000000" pitchFamily="2" charset="2"/>
              <a:buChar char="§"/>
              <a:defRPr/>
            </a:pPr>
            <a:r>
              <a:rPr lang="en-US" altLang="en-US" sz="2400" dirty="0">
                <a:latin typeface="Candara" panose="020E0502030303020204" pitchFamily="34" charset="0"/>
                <a:cs typeface="Arial" panose="020B0604020202020204" pitchFamily="34" charset="0"/>
              </a:rPr>
              <a:t>Be baptized in water for the remission of sins –  Acts 2:38</a:t>
            </a:r>
          </a:p>
          <a:p>
            <a:pPr marL="0" indent="0">
              <a:spcBef>
                <a:spcPts val="254"/>
              </a:spcBef>
              <a:buNone/>
              <a:defRPr/>
            </a:pPr>
            <a:r>
              <a:rPr lang="en-US" altLang="en-US" sz="3600" b="1" dirty="0">
                <a:latin typeface="Candara" panose="020E0502030303020204" pitchFamily="34" charset="0"/>
                <a:cs typeface="Arial" panose="020B0604020202020204" pitchFamily="34" charset="0"/>
              </a:rPr>
              <a:t>An Erring Child of God Must…</a:t>
            </a:r>
          </a:p>
          <a:p>
            <a:pPr>
              <a:spcBef>
                <a:spcPts val="254"/>
              </a:spcBef>
              <a:buSzPct val="100000"/>
              <a:buFont typeface="Wingdings" panose="05000000000000000000" pitchFamily="2" charset="2"/>
              <a:buChar char="§"/>
              <a:defRPr/>
            </a:pPr>
            <a:r>
              <a:rPr lang="en-US" altLang="en-US" sz="2400" dirty="0">
                <a:latin typeface="Candara" panose="020E0502030303020204" pitchFamily="34" charset="0"/>
                <a:cs typeface="Arial" panose="020B0604020202020204" pitchFamily="34" charset="0"/>
              </a:rPr>
              <a:t>Repent and pray –  Acts 8:22</a:t>
            </a:r>
          </a:p>
          <a:p>
            <a:pPr marL="0" indent="0">
              <a:spcBef>
                <a:spcPts val="254"/>
              </a:spcBef>
              <a:buNone/>
              <a:defRPr/>
            </a:pPr>
            <a:r>
              <a:rPr lang="en-US" altLang="en-US" sz="3600" b="1" dirty="0">
                <a:latin typeface="Candara" panose="020E0502030303020204" pitchFamily="34" charset="0"/>
                <a:cs typeface="Arial" panose="020B0604020202020204" pitchFamily="34" charset="0"/>
              </a:rPr>
              <a:t>Children of God Must… </a:t>
            </a:r>
          </a:p>
          <a:p>
            <a:pPr>
              <a:spcBef>
                <a:spcPts val="254"/>
              </a:spcBef>
              <a:buSzPct val="100000"/>
              <a:buFont typeface="Wingdings" panose="05000000000000000000" pitchFamily="2" charset="2"/>
              <a:buChar char="§"/>
              <a:defRPr/>
            </a:pPr>
            <a:r>
              <a:rPr lang="en-US" altLang="en-US" sz="2400" dirty="0">
                <a:latin typeface="Candara" panose="020E0502030303020204" pitchFamily="34" charset="0"/>
                <a:cs typeface="Arial" panose="020B0604020202020204" pitchFamily="34" charset="0"/>
              </a:rPr>
              <a:t>Live</a:t>
            </a:r>
            <a:r>
              <a:rPr lang="en-US" altLang="en-US" sz="2400" b="1" dirty="0">
                <a:latin typeface="Candara" panose="020E0502030303020204" pitchFamily="34" charset="0"/>
                <a:cs typeface="Arial" panose="020B0604020202020204" pitchFamily="34" charset="0"/>
              </a:rPr>
              <a:t> </a:t>
            </a:r>
            <a:r>
              <a:rPr lang="en-US" altLang="en-US" sz="2400" b="1" i="1" dirty="0">
                <a:latin typeface="Candara" panose="020E0502030303020204" pitchFamily="34" charset="0"/>
                <a:cs typeface="Arial" panose="020B0604020202020204" pitchFamily="34" charset="0"/>
              </a:rPr>
              <a:t>“faithful</a:t>
            </a:r>
            <a:r>
              <a:rPr lang="en-US" altLang="en-US" sz="2400" b="1" i="1" dirty="0">
                <a:solidFill>
                  <a:srgbClr val="FF0000"/>
                </a:solidFill>
                <a:latin typeface="Candara" panose="020E0502030303020204" pitchFamily="34" charset="0"/>
                <a:cs typeface="Arial" panose="020B0604020202020204" pitchFamily="34" charset="0"/>
              </a:rPr>
              <a:t> </a:t>
            </a:r>
            <a:r>
              <a:rPr lang="en-US" altLang="en-US" sz="2400" b="1" i="1" u="sng" dirty="0">
                <a:solidFill>
                  <a:srgbClr val="FF0000"/>
                </a:solidFill>
                <a:latin typeface="Candara" panose="020E0502030303020204" pitchFamily="34" charset="0"/>
                <a:cs typeface="Arial" panose="020B0604020202020204" pitchFamily="34" charset="0"/>
              </a:rPr>
              <a:t>UNTO</a:t>
            </a:r>
            <a:r>
              <a:rPr lang="en-US" altLang="en-US" sz="2400" b="1" i="1" dirty="0">
                <a:solidFill>
                  <a:srgbClr val="FF0000"/>
                </a:solidFill>
                <a:latin typeface="Candara" panose="020E0502030303020204" pitchFamily="34" charset="0"/>
                <a:cs typeface="Arial" panose="020B0604020202020204" pitchFamily="34" charset="0"/>
              </a:rPr>
              <a:t> </a:t>
            </a:r>
            <a:r>
              <a:rPr lang="en-US" altLang="en-US" sz="2400" b="1" i="1" dirty="0">
                <a:latin typeface="Candara" panose="020E0502030303020204" pitchFamily="34" charset="0"/>
                <a:cs typeface="Arial" panose="020B0604020202020204" pitchFamily="34" charset="0"/>
              </a:rPr>
              <a:t>death” </a:t>
            </a:r>
            <a:r>
              <a:rPr lang="en-US" altLang="en-US" sz="2400" dirty="0">
                <a:latin typeface="Candara" panose="020E0502030303020204" pitchFamily="34" charset="0"/>
                <a:cs typeface="Arial" panose="020B0604020202020204" pitchFamily="34" charset="0"/>
              </a:rPr>
              <a:t>-</a:t>
            </a:r>
            <a:r>
              <a:rPr lang="en-US" altLang="en-US" sz="2400" b="1" i="1" dirty="0">
                <a:latin typeface="Candara" panose="020E0502030303020204" pitchFamily="34" charset="0"/>
                <a:cs typeface="Arial" panose="020B0604020202020204" pitchFamily="34" charset="0"/>
              </a:rPr>
              <a:t> </a:t>
            </a:r>
            <a:r>
              <a:rPr lang="en-US" altLang="en-US" sz="2400" dirty="0">
                <a:latin typeface="Candara" panose="020E0502030303020204" pitchFamily="34" charset="0"/>
                <a:cs typeface="Arial" panose="020B0604020202020204" pitchFamily="34" charset="0"/>
              </a:rPr>
              <a:t>Revelation 2:10</a:t>
            </a:r>
          </a:p>
        </p:txBody>
      </p:sp>
      <p:sp>
        <p:nvSpPr>
          <p:cNvPr id="22531" name="Title 1">
            <a:extLst>
              <a:ext uri="{FF2B5EF4-FFF2-40B4-BE49-F238E27FC236}">
                <a16:creationId xmlns:a16="http://schemas.microsoft.com/office/drawing/2014/main" id="{826FEFE5-C25E-4C6C-9859-920F1A197CFE}"/>
              </a:ext>
            </a:extLst>
          </p:cNvPr>
          <p:cNvSpPr>
            <a:spLocks noGrp="1" noChangeArrowheads="1"/>
          </p:cNvSpPr>
          <p:nvPr>
            <p:ph type="title"/>
          </p:nvPr>
        </p:nvSpPr>
        <p:spPr>
          <a:xfrm>
            <a:off x="1037064" y="1014529"/>
            <a:ext cx="6858000" cy="767954"/>
          </a:xfrm>
        </p:spPr>
        <p:txBody>
          <a:bodyPr>
            <a:normAutofit/>
          </a:bodyPr>
          <a:lstStyle/>
          <a:p>
            <a:pPr algn="ctr" eaLnBrk="1" hangingPunct="1"/>
            <a:endParaRPr lang="en-US" altLang="en-US" sz="2025" b="1" dirty="0">
              <a:latin typeface="Candara" panose="020E0502030303020204" pitchFamily="34" charset="0"/>
              <a:cs typeface="Arial" panose="020B0604020202020204" pitchFamily="34" charset="0"/>
            </a:endParaRPr>
          </a:p>
        </p:txBody>
      </p:sp>
      <p:sp>
        <p:nvSpPr>
          <p:cNvPr id="92164" name="Slide Number Placeholder 5">
            <a:extLst>
              <a:ext uri="{FF2B5EF4-FFF2-40B4-BE49-F238E27FC236}">
                <a16:creationId xmlns:a16="http://schemas.microsoft.com/office/drawing/2014/main" id="{7634CE82-4C82-4487-8A6C-B0D26FE52F83}"/>
              </a:ext>
            </a:extLst>
          </p:cNvPr>
          <p:cNvSpPr>
            <a:spLocks noGrp="1"/>
          </p:cNvSpPr>
          <p:nvPr>
            <p:ph type="sldNum" sz="quarter" idx="12"/>
          </p:nvPr>
        </p:nvSpPr>
        <p:spPr/>
        <p:txBody>
          <a:bodyPr/>
          <a:lstStyle>
            <a:lvl1pPr>
              <a:spcBef>
                <a:spcPct val="20000"/>
              </a:spcBef>
              <a:buClr>
                <a:schemeClr val="accent2"/>
              </a:buClr>
              <a:buChar char="•"/>
              <a:defRPr kumimoji="1" sz="1801">
                <a:solidFill>
                  <a:schemeClr val="tx1"/>
                </a:solidFill>
                <a:latin typeface="Times New Roman" panose="02020603050405020304" pitchFamily="18" charset="0"/>
                <a:cs typeface="Arial" panose="020B0604020202020204" pitchFamily="34" charset="0"/>
              </a:defRPr>
            </a:lvl1pPr>
            <a:lvl2pPr marL="418021" indent="-160778">
              <a:spcBef>
                <a:spcPct val="20000"/>
              </a:spcBef>
              <a:buChar char="–"/>
              <a:defRPr kumimoji="1" sz="1576">
                <a:solidFill>
                  <a:schemeClr val="tx1"/>
                </a:solidFill>
                <a:latin typeface="Times New Roman" panose="02020603050405020304" pitchFamily="18" charset="0"/>
                <a:cs typeface="Arial" panose="020B0604020202020204" pitchFamily="34" charset="0"/>
              </a:defRPr>
            </a:lvl2pPr>
            <a:lvl3pPr marL="643109" indent="-128622">
              <a:spcBef>
                <a:spcPct val="20000"/>
              </a:spcBef>
              <a:buChar char="•"/>
              <a:defRPr kumimoji="1" sz="1350">
                <a:solidFill>
                  <a:schemeClr val="tx1"/>
                </a:solidFill>
                <a:latin typeface="Times New Roman" panose="02020603050405020304" pitchFamily="18" charset="0"/>
                <a:cs typeface="Arial" panose="020B0604020202020204" pitchFamily="34" charset="0"/>
              </a:defRPr>
            </a:lvl3pPr>
            <a:lvl4pPr marL="900353" indent="-128622">
              <a:spcBef>
                <a:spcPct val="20000"/>
              </a:spcBef>
              <a:buChar char="–"/>
              <a:defRPr kumimoji="1" sz="1125">
                <a:solidFill>
                  <a:schemeClr val="tx1"/>
                </a:solidFill>
                <a:latin typeface="Times New Roman" panose="02020603050405020304" pitchFamily="18" charset="0"/>
                <a:cs typeface="Arial" panose="020B0604020202020204" pitchFamily="34" charset="0"/>
              </a:defRPr>
            </a:lvl4pPr>
            <a:lvl5pPr marL="1157596" indent="-128622">
              <a:spcBef>
                <a:spcPct val="20000"/>
              </a:spcBef>
              <a:buChar char="•"/>
              <a:defRPr kumimoji="1" sz="1125">
                <a:solidFill>
                  <a:schemeClr val="tx1"/>
                </a:solidFill>
                <a:latin typeface="Times New Roman" panose="02020603050405020304" pitchFamily="18" charset="0"/>
                <a:cs typeface="Arial" panose="020B0604020202020204" pitchFamily="34" charset="0"/>
              </a:defRPr>
            </a:lvl5pPr>
            <a:lvl6pPr marL="1414840" indent="-128622" eaLnBrk="0" fontAlgn="base" hangingPunct="0">
              <a:spcBef>
                <a:spcPct val="20000"/>
              </a:spcBef>
              <a:spcAft>
                <a:spcPct val="0"/>
              </a:spcAft>
              <a:buChar char="•"/>
              <a:defRPr kumimoji="1" sz="1125">
                <a:solidFill>
                  <a:schemeClr val="tx1"/>
                </a:solidFill>
                <a:latin typeface="Times New Roman" panose="02020603050405020304" pitchFamily="18" charset="0"/>
                <a:cs typeface="Arial" panose="020B0604020202020204" pitchFamily="34" charset="0"/>
              </a:defRPr>
            </a:lvl6pPr>
            <a:lvl7pPr marL="1672083" indent="-128622" eaLnBrk="0" fontAlgn="base" hangingPunct="0">
              <a:spcBef>
                <a:spcPct val="20000"/>
              </a:spcBef>
              <a:spcAft>
                <a:spcPct val="0"/>
              </a:spcAft>
              <a:buChar char="•"/>
              <a:defRPr kumimoji="1" sz="1125">
                <a:solidFill>
                  <a:schemeClr val="tx1"/>
                </a:solidFill>
                <a:latin typeface="Times New Roman" panose="02020603050405020304" pitchFamily="18" charset="0"/>
                <a:cs typeface="Arial" panose="020B0604020202020204" pitchFamily="34" charset="0"/>
              </a:defRPr>
            </a:lvl7pPr>
            <a:lvl8pPr marL="1929327" indent="-128622" eaLnBrk="0" fontAlgn="base" hangingPunct="0">
              <a:spcBef>
                <a:spcPct val="20000"/>
              </a:spcBef>
              <a:spcAft>
                <a:spcPct val="0"/>
              </a:spcAft>
              <a:buChar char="•"/>
              <a:defRPr kumimoji="1" sz="1125">
                <a:solidFill>
                  <a:schemeClr val="tx1"/>
                </a:solidFill>
                <a:latin typeface="Times New Roman" panose="02020603050405020304" pitchFamily="18" charset="0"/>
                <a:cs typeface="Arial" panose="020B0604020202020204" pitchFamily="34" charset="0"/>
              </a:defRPr>
            </a:lvl8pPr>
            <a:lvl9pPr marL="2186570" indent="-128622" eaLnBrk="0" fontAlgn="base" hangingPunct="0">
              <a:spcBef>
                <a:spcPct val="20000"/>
              </a:spcBef>
              <a:spcAft>
                <a:spcPct val="0"/>
              </a:spcAft>
              <a:buChar char="•"/>
              <a:defRPr kumimoji="1" sz="1125">
                <a:solidFill>
                  <a:schemeClr val="tx1"/>
                </a:solidFill>
                <a:latin typeface="Times New Roman" panose="02020603050405020304" pitchFamily="18" charset="0"/>
                <a:cs typeface="Arial" panose="020B0604020202020204" pitchFamily="34" charset="0"/>
              </a:defRPr>
            </a:lvl9pPr>
          </a:lstStyle>
          <a:p>
            <a:pPr>
              <a:spcBef>
                <a:spcPct val="50000"/>
              </a:spcBef>
              <a:buClrTx/>
              <a:buFontTx/>
              <a:buNone/>
              <a:defRPr/>
            </a:pPr>
            <a:fld id="{9236AD83-893B-4F20-B506-9241A4EA9136}" type="slidenum">
              <a:rPr kumimoji="0" lang="en-US" altLang="en-US" sz="788"/>
              <a:pPr>
                <a:spcBef>
                  <a:spcPct val="50000"/>
                </a:spcBef>
                <a:buClrTx/>
                <a:buFontTx/>
                <a:buNone/>
                <a:defRPr/>
              </a:pPr>
              <a:t>10</a:t>
            </a:fld>
            <a:endParaRPr kumimoji="0" lang="en-US" altLang="en-US" sz="788"/>
          </a:p>
        </p:txBody>
      </p:sp>
      <p:sp>
        <p:nvSpPr>
          <p:cNvPr id="5" name="Title 1">
            <a:extLst>
              <a:ext uri="{FF2B5EF4-FFF2-40B4-BE49-F238E27FC236}">
                <a16:creationId xmlns:a16="http://schemas.microsoft.com/office/drawing/2014/main" id="{F6706814-6F20-4C78-9E65-3BE89323706B}"/>
              </a:ext>
            </a:extLst>
          </p:cNvPr>
          <p:cNvSpPr txBox="1">
            <a:spLocks/>
          </p:cNvSpPr>
          <p:nvPr/>
        </p:nvSpPr>
        <p:spPr>
          <a:xfrm>
            <a:off x="457200" y="451281"/>
            <a:ext cx="8229600" cy="1331202"/>
          </a:xfrm>
          <a:prstGeom prst="rect">
            <a:avLst/>
          </a:prstGeom>
          <a:solidFill>
            <a:srgbClr val="FF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en-US" sz="5400" b="1" i="1" dirty="0">
                <a:solidFill>
                  <a:schemeClr val="bg1"/>
                </a:solidFill>
                <a:latin typeface="Candara" panose="020E0502030303020204" pitchFamily="34" charset="0"/>
                <a:cs typeface="Arial" panose="020B0604020202020204" pitchFamily="34" charset="0"/>
              </a:rPr>
              <a:t>“…what shall we do?”</a:t>
            </a:r>
            <a:br>
              <a:rPr lang="en-US" altLang="en-US" sz="4800" b="1" dirty="0">
                <a:solidFill>
                  <a:schemeClr val="bg1"/>
                </a:solidFill>
                <a:latin typeface="Candara" panose="020E0502030303020204" pitchFamily="34" charset="0"/>
              </a:rPr>
            </a:br>
            <a:r>
              <a:rPr lang="en-US" altLang="en-US" sz="2000" b="1" dirty="0">
                <a:solidFill>
                  <a:schemeClr val="bg1"/>
                </a:solidFill>
                <a:latin typeface="Candara" panose="020E0502030303020204" pitchFamily="34" charset="0"/>
                <a:cs typeface="Arial" panose="020B0604020202020204" pitchFamily="34" charset="0"/>
              </a:rPr>
              <a:t>Acts 2:37</a:t>
            </a:r>
            <a:endParaRPr lang="en-US" sz="4600" b="1" dirty="0">
              <a:solidFill>
                <a:schemeClr val="bg1"/>
              </a:solidFill>
              <a:latin typeface="Candara" panose="020E0502030303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par>
                          <p:cTn id="8" fill="hold" nodeType="afterGroup">
                            <p:stCondLst>
                              <p:cond delay="125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250"/>
                                        <p:tgtEl>
                                          <p:spTgt spid="3">
                                            <p:txEl>
                                              <p:pRg st="1" end="1"/>
                                            </p:txEl>
                                          </p:spTgt>
                                        </p:tgtEl>
                                      </p:cBhvr>
                                    </p:animEffect>
                                  </p:childTnLst>
                                </p:cTn>
                              </p:par>
                            </p:childTnLst>
                          </p:cTn>
                        </p:par>
                        <p:par>
                          <p:cTn id="12" fill="hold" nodeType="afterGroup">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250"/>
                                        <p:tgtEl>
                                          <p:spTgt spid="3">
                                            <p:txEl>
                                              <p:pRg st="2" end="2"/>
                                            </p:txEl>
                                          </p:spTgt>
                                        </p:tgtEl>
                                      </p:cBhvr>
                                    </p:animEffect>
                                  </p:childTnLst>
                                </p:cTn>
                              </p:par>
                            </p:childTnLst>
                          </p:cTn>
                        </p:par>
                        <p:par>
                          <p:cTn id="16" fill="hold" nodeType="afterGroup">
                            <p:stCondLst>
                              <p:cond delay="375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250"/>
                                        <p:tgtEl>
                                          <p:spTgt spid="3">
                                            <p:txEl>
                                              <p:pRg st="3" end="3"/>
                                            </p:txEl>
                                          </p:spTgt>
                                        </p:tgtEl>
                                      </p:cBhvr>
                                    </p:animEffect>
                                  </p:childTnLst>
                                </p:cTn>
                              </p:par>
                            </p:childTnLst>
                          </p:cTn>
                        </p:par>
                        <p:par>
                          <p:cTn id="20" fill="hold" nodeType="afterGroup">
                            <p:stCondLst>
                              <p:cond delay="5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250"/>
                                        <p:tgtEl>
                                          <p:spTgt spid="3">
                                            <p:txEl>
                                              <p:pRg st="4" end="4"/>
                                            </p:txEl>
                                          </p:spTgt>
                                        </p:tgtEl>
                                      </p:cBhvr>
                                    </p:animEffect>
                                  </p:childTnLst>
                                </p:cTn>
                              </p:par>
                            </p:childTnLst>
                          </p:cTn>
                        </p:par>
                        <p:par>
                          <p:cTn id="24" fill="hold" nodeType="afterGroup">
                            <p:stCondLst>
                              <p:cond delay="625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25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1250"/>
                                        <p:tgtEl>
                                          <p:spTgt spid="3">
                                            <p:txEl>
                                              <p:pRg st="6" end="6"/>
                                            </p:txEl>
                                          </p:spTgt>
                                        </p:tgtEl>
                                      </p:cBhvr>
                                    </p:animEffect>
                                  </p:childTnLst>
                                </p:cTn>
                              </p:par>
                            </p:childTnLst>
                          </p:cTn>
                        </p:par>
                        <p:par>
                          <p:cTn id="33" fill="hold" nodeType="afterGroup">
                            <p:stCondLst>
                              <p:cond delay="1250"/>
                            </p:stCondLst>
                            <p:childTnLst>
                              <p:par>
                                <p:cTn id="34" presetID="10" presetClass="entr" presetSubtype="0"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250"/>
                                        <p:tgtEl>
                                          <p:spTgt spid="3">
                                            <p:txEl>
                                              <p:pRg st="7" end="7"/>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250"/>
                                        <p:tgtEl>
                                          <p:spTgt spid="3">
                                            <p:txEl>
                                              <p:pRg st="8" end="8"/>
                                            </p:txEl>
                                          </p:spTgt>
                                        </p:tgtEl>
                                      </p:cBhvr>
                                    </p:animEffect>
                                  </p:childTnLst>
                                </p:cTn>
                              </p:par>
                            </p:childTnLst>
                          </p:cTn>
                        </p:par>
                        <p:par>
                          <p:cTn id="42" fill="hold" nodeType="afterGroup">
                            <p:stCondLst>
                              <p:cond delay="1250"/>
                            </p:stCondLst>
                            <p:childTnLst>
                              <p:par>
                                <p:cTn id="43" presetID="10" presetClass="entr" presetSubtype="0" fill="hold" grpId="0" nodeType="after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125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4600" b="1" i="1" dirty="0">
                <a:solidFill>
                  <a:schemeClr val="bg1"/>
                </a:solidFill>
                <a:latin typeface="Candara" panose="020E0502030303020204" pitchFamily="34" charset="0"/>
              </a:rPr>
              <a:t>Nots</a:t>
            </a:r>
            <a:r>
              <a:rPr lang="en-US" sz="4600" b="1" dirty="0">
                <a:solidFill>
                  <a:schemeClr val="bg1"/>
                </a:solidFill>
                <a:latin typeface="Candara" panose="020E0502030303020204" pitchFamily="34" charset="0"/>
              </a:rPr>
              <a:t> That Must </a:t>
            </a:r>
            <a:r>
              <a:rPr lang="en-US" sz="4600" b="1" u="sng" dirty="0">
                <a:solidFill>
                  <a:schemeClr val="bg1"/>
                </a:solidFill>
                <a:latin typeface="Candara" panose="020E0502030303020204" pitchFamily="34" charset="0"/>
              </a:rPr>
              <a:t>NOT</a:t>
            </a:r>
            <a:r>
              <a:rPr lang="en-US" sz="4600" b="1" dirty="0">
                <a:solidFill>
                  <a:schemeClr val="bg1"/>
                </a:solidFill>
                <a:latin typeface="Candara" panose="020E0502030303020204" pitchFamily="34" charset="0"/>
              </a:rPr>
              <a:t> Be Loosed</a:t>
            </a:r>
          </a:p>
        </p:txBody>
      </p:sp>
      <p:sp>
        <p:nvSpPr>
          <p:cNvPr id="2" name="Slide Number Placeholder 1"/>
          <p:cNvSpPr>
            <a:spLocks noGrp="1"/>
          </p:cNvSpPr>
          <p:nvPr>
            <p:ph type="sldNum" sz="quarter" idx="12"/>
          </p:nvPr>
        </p:nvSpPr>
        <p:spPr/>
        <p:txBody>
          <a:bodyPr/>
          <a:lstStyle/>
          <a:p>
            <a:fld id="{941FF429-9F51-443B-A6E0-6B5375ABDBA6}" type="slidenum">
              <a:rPr lang="en-US" smtClean="0"/>
              <a:t>2</a:t>
            </a:fld>
            <a:endParaRPr lang="en-US" dirty="0"/>
          </a:p>
        </p:txBody>
      </p:sp>
      <p:pic>
        <p:nvPicPr>
          <p:cNvPr id="7" name="Picture 2" descr="C:\Users\Owner\AppData\Local\Microsoft\Windows\Temporary Internet Files\Content.IE5\NPO5ZVQ2\MP90030963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6048279" y="4267454"/>
            <a:ext cx="2438400" cy="173939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E6BD068B-081D-4EE6-86D3-D01231DA31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1534173"/>
            <a:ext cx="2667147" cy="2107735"/>
          </a:xfrm>
          <a:prstGeom prst="rect">
            <a:avLst/>
          </a:prstGeom>
          <a:ln>
            <a:noFill/>
          </a:ln>
          <a:effectLst>
            <a:softEdge rad="112500"/>
          </a:effectLst>
        </p:spPr>
      </p:pic>
      <p:pic>
        <p:nvPicPr>
          <p:cNvPr id="9" name="Picture 8" descr="A close up of a rope&#10;&#10;Description automatically generated">
            <a:extLst>
              <a:ext uri="{FF2B5EF4-FFF2-40B4-BE49-F238E27FC236}">
                <a16:creationId xmlns:a16="http://schemas.microsoft.com/office/drawing/2014/main" id="{F1B0F562-1F2A-4680-98B1-2928946E122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6593" y="4527550"/>
            <a:ext cx="2438400" cy="1828800"/>
          </a:xfrm>
          <a:prstGeom prst="rect">
            <a:avLst/>
          </a:prstGeom>
          <a:ln>
            <a:noFill/>
          </a:ln>
          <a:effectLst>
            <a:softEdge rad="112500"/>
          </a:effectLst>
        </p:spPr>
      </p:pic>
      <p:pic>
        <p:nvPicPr>
          <p:cNvPr id="11" name="Picture 10" descr="A close up of a rope&#10;&#10;Description automatically generated">
            <a:extLst>
              <a:ext uri="{FF2B5EF4-FFF2-40B4-BE49-F238E27FC236}">
                <a16:creationId xmlns:a16="http://schemas.microsoft.com/office/drawing/2014/main" id="{354D4565-18ED-4D74-B57B-E59693BBD8A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65717" y="5137150"/>
            <a:ext cx="2053971" cy="1371600"/>
          </a:xfrm>
          <a:prstGeom prst="rect">
            <a:avLst/>
          </a:prstGeom>
          <a:ln>
            <a:noFill/>
          </a:ln>
          <a:effectLst>
            <a:softEdge rad="112500"/>
          </a:effectLst>
        </p:spPr>
      </p:pic>
      <p:pic>
        <p:nvPicPr>
          <p:cNvPr id="17" name="Picture 16" descr="A tree in a forest&#10;&#10;Description automatically generated">
            <a:extLst>
              <a:ext uri="{FF2B5EF4-FFF2-40B4-BE49-F238E27FC236}">
                <a16:creationId xmlns:a16="http://schemas.microsoft.com/office/drawing/2014/main" id="{845BAD36-C0B6-4047-86BB-4EAFD622AF7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29430" y="1786874"/>
            <a:ext cx="2800160" cy="2100120"/>
          </a:xfrm>
          <a:prstGeom prst="rect">
            <a:avLst/>
          </a:prstGeom>
          <a:ln>
            <a:noFill/>
          </a:ln>
          <a:effectLst>
            <a:softEdge rad="112500"/>
          </a:effectLst>
        </p:spPr>
      </p:pic>
      <p:pic>
        <p:nvPicPr>
          <p:cNvPr id="19" name="Picture 18" descr="A picture containing tree, sky, outdoor, plant&#10;&#10;Description automatically generated">
            <a:extLst>
              <a:ext uri="{FF2B5EF4-FFF2-40B4-BE49-F238E27FC236}">
                <a16:creationId xmlns:a16="http://schemas.microsoft.com/office/drawing/2014/main" id="{32A5F3CF-040E-4ED8-9BE2-9D57A11D33A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229327" y="1469362"/>
            <a:ext cx="2267490" cy="3429000"/>
          </a:xfrm>
          <a:prstGeom prst="rect">
            <a:avLst/>
          </a:prstGeom>
          <a:ln>
            <a:noFill/>
          </a:ln>
          <a:effectLst>
            <a:softEdge rad="112500"/>
          </a:effectLst>
        </p:spPr>
      </p:pic>
      <p:pic>
        <p:nvPicPr>
          <p:cNvPr id="21" name="Picture 20" descr="A close up of a logo&#10;&#10;Description automatically generated">
            <a:extLst>
              <a:ext uri="{FF2B5EF4-FFF2-40B4-BE49-F238E27FC236}">
                <a16:creationId xmlns:a16="http://schemas.microsoft.com/office/drawing/2014/main" id="{82A4EDDB-C869-4388-9DF6-D8C3882006C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588597" y="2911177"/>
            <a:ext cx="1600149" cy="1404386"/>
          </a:xfrm>
          <a:prstGeom prst="rect">
            <a:avLst/>
          </a:prstGeom>
        </p:spPr>
      </p:pic>
    </p:spTree>
    <p:extLst>
      <p:ext uri="{BB962C8B-B14F-4D97-AF65-F5344CB8AC3E}">
        <p14:creationId xmlns:p14="http://schemas.microsoft.com/office/powerpoint/2010/main" val="14189750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10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fade">
                                      <p:cBhvr>
                                        <p:cTn id="32" dur="10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2D443864-E4B5-4B10-A7F2-98199F7129D8}"/>
              </a:ext>
            </a:extLst>
          </p:cNvPr>
          <p:cNvSpPr txBox="1">
            <a:spLocks/>
          </p:cNvSpPr>
          <p:nvPr/>
        </p:nvSpPr>
        <p:spPr>
          <a:xfrm>
            <a:off x="4648200" y="1600200"/>
            <a:ext cx="4038600" cy="4983162"/>
          </a:xfrm>
          <a:prstGeom prst="rect">
            <a:avLst/>
          </a:prstGeom>
          <a:solidFill>
            <a:schemeClr val="bg1">
              <a:lumMod val="85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3600" b="1" i="1" dirty="0">
                <a:latin typeface="Candara" panose="020E0502030303020204" pitchFamily="34" charset="0"/>
              </a:rPr>
              <a:t>The Devil’s Lie…</a:t>
            </a:r>
          </a:p>
          <a:p>
            <a:pPr marL="0" indent="0">
              <a:buNone/>
            </a:pPr>
            <a:r>
              <a:rPr lang="en-US" sz="2400" b="1" i="1" dirty="0">
                <a:latin typeface="Candara" panose="020E0502030303020204" pitchFamily="34" charset="0"/>
              </a:rPr>
              <a:t>“2 And the woman said unto the serpent, We may eat of the fruit of the trees of the garden: 3 But of the fruit of the tree which is in the midst of the garden, God hath said, Ye shall not eat of it, neither shall ye touch it, lest ye die. 4 And the serpent said unto the woman, </a:t>
            </a:r>
            <a:r>
              <a:rPr lang="en-US" sz="2400" b="1" i="1" dirty="0">
                <a:solidFill>
                  <a:srgbClr val="FF0000"/>
                </a:solidFill>
                <a:latin typeface="Candara" panose="020E0502030303020204" pitchFamily="34" charset="0"/>
              </a:rPr>
              <a:t>Ye shall not surely die</a:t>
            </a:r>
            <a:r>
              <a:rPr lang="en-US" sz="2400" b="1" i="1" dirty="0">
                <a:latin typeface="Candara" panose="020E0502030303020204" pitchFamily="34" charset="0"/>
              </a:rPr>
              <a:t>” </a:t>
            </a:r>
            <a:r>
              <a:rPr lang="en-US" sz="2400" dirty="0">
                <a:latin typeface="Candara" panose="020E0502030303020204" pitchFamily="34" charset="0"/>
              </a:rPr>
              <a:t>(Gen. 3:2-4)</a:t>
            </a:r>
          </a:p>
          <a:p>
            <a:pPr marL="0" indent="0">
              <a:buFont typeface="Arial" panose="020B0604020202020204" pitchFamily="34" charset="0"/>
              <a:buNone/>
            </a:pPr>
            <a:endParaRPr lang="en-US" sz="2100" b="1" i="1" dirty="0">
              <a:latin typeface="Candara" panose="020E0502030303020204" pitchFamily="34" charset="0"/>
            </a:endParaRPr>
          </a:p>
        </p:txBody>
      </p:sp>
      <p:sp>
        <p:nvSpPr>
          <p:cNvPr id="2" name="Title 1"/>
          <p:cNvSpPr>
            <a:spLocks noGrp="1"/>
          </p:cNvSpPr>
          <p:nvPr>
            <p:ph type="title"/>
          </p:nvPr>
        </p:nvSpPr>
        <p:spPr>
          <a:solidFill>
            <a:srgbClr val="FF0000"/>
          </a:solidFill>
        </p:spPr>
        <p:txBody>
          <a:bodyPr>
            <a:normAutofit/>
          </a:bodyPr>
          <a:lstStyle/>
          <a:p>
            <a:r>
              <a:rPr lang="en-US" sz="5400" b="1" dirty="0">
                <a:solidFill>
                  <a:schemeClr val="bg1"/>
                </a:solidFill>
                <a:latin typeface="Candara" panose="020E0502030303020204" pitchFamily="34" charset="0"/>
              </a:rPr>
              <a:t>God’s Word vs. Satan’s Lie</a:t>
            </a:r>
          </a:p>
        </p:txBody>
      </p:sp>
      <p:sp>
        <p:nvSpPr>
          <p:cNvPr id="3" name="Content Placeholder 2"/>
          <p:cNvSpPr>
            <a:spLocks noGrp="1"/>
          </p:cNvSpPr>
          <p:nvPr>
            <p:ph idx="1"/>
          </p:nvPr>
        </p:nvSpPr>
        <p:spPr>
          <a:xfrm>
            <a:off x="457200" y="1600200"/>
            <a:ext cx="4038600" cy="4983162"/>
          </a:xfrm>
          <a:solidFill>
            <a:schemeClr val="bg1">
              <a:lumMod val="85000"/>
            </a:schemeClr>
          </a:solidFill>
        </p:spPr>
        <p:txBody>
          <a:bodyPr>
            <a:noAutofit/>
          </a:bodyPr>
          <a:lstStyle/>
          <a:p>
            <a:pPr marL="0" indent="0">
              <a:buNone/>
            </a:pPr>
            <a:r>
              <a:rPr lang="en-US" sz="3600" b="1" i="1" dirty="0">
                <a:latin typeface="Candara" panose="020E0502030303020204" pitchFamily="34" charset="0"/>
              </a:rPr>
              <a:t>God Said…</a:t>
            </a:r>
          </a:p>
          <a:p>
            <a:pPr marL="0" indent="0">
              <a:buNone/>
            </a:pPr>
            <a:endParaRPr lang="en-US" sz="800" b="1" i="1" dirty="0">
              <a:latin typeface="Candara" panose="020E0502030303020204" pitchFamily="34" charset="0"/>
            </a:endParaRPr>
          </a:p>
          <a:p>
            <a:pPr marL="0" indent="0">
              <a:buNone/>
            </a:pPr>
            <a:r>
              <a:rPr lang="en-US" sz="2400" b="1" i="1" dirty="0">
                <a:latin typeface="Candara" panose="020E0502030303020204" pitchFamily="34" charset="0"/>
              </a:rPr>
              <a:t>“16 And the LORD God commanded the man, saying, Of every tree of the garden thou mayest freely eat: 17 But of the tree of the knowledge of good and evil, thou shalt not eat of it: for in the day that thou </a:t>
            </a:r>
            <a:r>
              <a:rPr lang="en-US" sz="2400" b="1" i="1" dirty="0" err="1">
                <a:latin typeface="Candara" panose="020E0502030303020204" pitchFamily="34" charset="0"/>
              </a:rPr>
              <a:t>eatest</a:t>
            </a:r>
            <a:r>
              <a:rPr lang="en-US" sz="2400" b="1" i="1" dirty="0">
                <a:latin typeface="Candara" panose="020E0502030303020204" pitchFamily="34" charset="0"/>
              </a:rPr>
              <a:t> thereof </a:t>
            </a:r>
            <a:r>
              <a:rPr lang="en-US" sz="2400" b="1" i="1" dirty="0">
                <a:solidFill>
                  <a:srgbClr val="FF0000"/>
                </a:solidFill>
                <a:latin typeface="Candara" panose="020E0502030303020204" pitchFamily="34" charset="0"/>
              </a:rPr>
              <a:t>thou shalt surely die</a:t>
            </a:r>
            <a:r>
              <a:rPr lang="en-US" sz="2400" b="1" i="1" dirty="0">
                <a:latin typeface="Candara" panose="020E0502030303020204" pitchFamily="34" charset="0"/>
              </a:rPr>
              <a:t>” </a:t>
            </a:r>
            <a:r>
              <a:rPr lang="en-US" sz="2400" dirty="0">
                <a:latin typeface="Candara" panose="020E0502030303020204" pitchFamily="34" charset="0"/>
              </a:rPr>
              <a:t>(Gen. 2:16-17)</a:t>
            </a:r>
          </a:p>
          <a:p>
            <a:pPr marL="0" indent="0">
              <a:buNone/>
            </a:pPr>
            <a:endParaRPr lang="en-US" sz="2100" b="1" i="1"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941FF429-9F51-443B-A6E0-6B5375ABDBA6}" type="slidenum">
              <a:rPr lang="en-US" smtClean="0"/>
              <a:t>3</a:t>
            </a:fld>
            <a:endParaRPr lang="en-US"/>
          </a:p>
        </p:txBody>
      </p:sp>
      <p:sp>
        <p:nvSpPr>
          <p:cNvPr id="5" name="Oval 4">
            <a:extLst>
              <a:ext uri="{FF2B5EF4-FFF2-40B4-BE49-F238E27FC236}">
                <a16:creationId xmlns:a16="http://schemas.microsoft.com/office/drawing/2014/main" id="{6F6BA46C-B1DB-4D42-B278-D3AD73BFF3A1}"/>
              </a:ext>
            </a:extLst>
          </p:cNvPr>
          <p:cNvSpPr/>
          <p:nvPr/>
        </p:nvSpPr>
        <p:spPr>
          <a:xfrm>
            <a:off x="457200" y="4572000"/>
            <a:ext cx="609600" cy="457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77E60038-CC09-463A-BA11-F6375C554862}"/>
              </a:ext>
            </a:extLst>
          </p:cNvPr>
          <p:cNvSpPr/>
          <p:nvPr/>
        </p:nvSpPr>
        <p:spPr>
          <a:xfrm>
            <a:off x="5672358" y="4431493"/>
            <a:ext cx="609600" cy="457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a:extLst>
              <a:ext uri="{FF2B5EF4-FFF2-40B4-BE49-F238E27FC236}">
                <a16:creationId xmlns:a16="http://schemas.microsoft.com/office/drawing/2014/main" id="{F722F47F-94B3-4BC5-9098-83F0A9432870}"/>
              </a:ext>
            </a:extLst>
          </p:cNvPr>
          <p:cNvCxnSpPr>
            <a:cxnSpLocks/>
          </p:cNvCxnSpPr>
          <p:nvPr/>
        </p:nvCxnSpPr>
        <p:spPr>
          <a:xfrm>
            <a:off x="990600" y="4842655"/>
            <a:ext cx="5867400" cy="883250"/>
          </a:xfrm>
          <a:prstGeom prst="straightConnector1">
            <a:avLst/>
          </a:prstGeom>
          <a:ln w="5715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84267AC-D0D5-4D78-BA28-468B15496001}"/>
              </a:ext>
            </a:extLst>
          </p:cNvPr>
          <p:cNvSpPr/>
          <p:nvPr/>
        </p:nvSpPr>
        <p:spPr>
          <a:xfrm>
            <a:off x="6781800" y="5539360"/>
            <a:ext cx="609600" cy="4572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A64E5A85-BB20-4390-A9FA-12F05EA1F980}"/>
              </a:ext>
            </a:extLst>
          </p:cNvPr>
          <p:cNvCxnSpPr>
            <a:cxnSpLocks/>
            <a:stCxn id="14" idx="5"/>
            <a:endCxn id="9" idx="1"/>
          </p:cNvCxnSpPr>
          <p:nvPr/>
        </p:nvCxnSpPr>
        <p:spPr>
          <a:xfrm>
            <a:off x="6192684" y="4821738"/>
            <a:ext cx="678390" cy="784577"/>
          </a:xfrm>
          <a:prstGeom prst="straightConnector1">
            <a:avLst/>
          </a:prstGeom>
          <a:ln w="57150">
            <a:solidFill>
              <a:srgbClr val="FFFF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2522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1250"/>
                                        <p:tgtEl>
                                          <p:spTgt spid="3">
                                            <p:bg/>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0" dur="125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25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randombar(horizontal)">
                                      <p:cBhvr>
                                        <p:cTn id="18" dur="125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heel(1)">
                                      <p:cBhvr>
                                        <p:cTn id="23" dur="2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heel(1)">
                                      <p:cBhvr>
                                        <p:cTn id="28" dur="20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wheel(1)">
                                      <p:cBhvr>
                                        <p:cTn id="33" dur="20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barn(outVertical)">
                                      <p:cBhvr>
                                        <p:cTn id="38" dur="1250"/>
                                        <p:tgtEl>
                                          <p:spTgt spid="16"/>
                                        </p:tgtEl>
                                      </p:cBhvr>
                                    </p:animEffect>
                                  </p:childTnLst>
                                </p:cTn>
                              </p:par>
                              <p:par>
                                <p:cTn id="39" presetID="16" presetClass="entr" presetSubtype="37" fill="hold" nodeType="with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barn(outVertical)">
                                      <p:cBhvr>
                                        <p:cTn id="41" dur="12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3" grpId="0" uiExpand="1" build="p" animBg="1"/>
      <p:bldP spid="5" grpId="0" animBg="1"/>
      <p:bldP spid="14"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solidFill>
            <a:srgbClr val="FF0000"/>
          </a:solidFill>
        </p:spPr>
        <p:txBody>
          <a:bodyPr>
            <a:normAutofit/>
          </a:bodyPr>
          <a:lstStyle/>
          <a:p>
            <a:r>
              <a:rPr lang="en-US" sz="5400" b="1" dirty="0">
                <a:solidFill>
                  <a:schemeClr val="bg1"/>
                </a:solidFill>
                <a:latin typeface="Candara" panose="020E0502030303020204" pitchFamily="34" charset="0"/>
              </a:rPr>
              <a:t>Matthew 25:41-46</a:t>
            </a:r>
          </a:p>
        </p:txBody>
      </p:sp>
      <p:sp>
        <p:nvSpPr>
          <p:cNvPr id="4" name="Slide Number Placeholder 3"/>
          <p:cNvSpPr>
            <a:spLocks noGrp="1"/>
          </p:cNvSpPr>
          <p:nvPr>
            <p:ph type="sldNum" sz="quarter" idx="12"/>
          </p:nvPr>
        </p:nvSpPr>
        <p:spPr/>
        <p:txBody>
          <a:bodyPr/>
          <a:lstStyle/>
          <a:p>
            <a:fld id="{941FF429-9F51-443B-A6E0-6B5375ABDBA6}" type="slidenum">
              <a:rPr lang="en-US" smtClean="0"/>
              <a:t>4</a:t>
            </a:fld>
            <a:endParaRPr lang="en-US"/>
          </a:p>
        </p:txBody>
      </p:sp>
      <p:sp>
        <p:nvSpPr>
          <p:cNvPr id="12" name="Rectangle 11">
            <a:extLst>
              <a:ext uri="{FF2B5EF4-FFF2-40B4-BE49-F238E27FC236}">
                <a16:creationId xmlns:a16="http://schemas.microsoft.com/office/drawing/2014/main" id="{E84C5FB2-7616-4F73-800F-7F84E8C3C750}"/>
              </a:ext>
            </a:extLst>
          </p:cNvPr>
          <p:cNvSpPr/>
          <p:nvPr/>
        </p:nvSpPr>
        <p:spPr>
          <a:xfrm>
            <a:off x="4555521" y="3099227"/>
            <a:ext cx="424056" cy="274325"/>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3" name="Rectangle 12">
            <a:extLst>
              <a:ext uri="{FF2B5EF4-FFF2-40B4-BE49-F238E27FC236}">
                <a16:creationId xmlns:a16="http://schemas.microsoft.com/office/drawing/2014/main" id="{73E90AE4-70DD-4AED-92F5-A071C2B25344}"/>
              </a:ext>
            </a:extLst>
          </p:cNvPr>
          <p:cNvSpPr/>
          <p:nvPr/>
        </p:nvSpPr>
        <p:spPr>
          <a:xfrm>
            <a:off x="5114341" y="3416623"/>
            <a:ext cx="466462" cy="274325"/>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4" name="Rectangle 13">
            <a:extLst>
              <a:ext uri="{FF2B5EF4-FFF2-40B4-BE49-F238E27FC236}">
                <a16:creationId xmlns:a16="http://schemas.microsoft.com/office/drawing/2014/main" id="{61BE3E4A-E62C-4005-8523-DC78ECA9F46A}"/>
              </a:ext>
            </a:extLst>
          </p:cNvPr>
          <p:cNvSpPr/>
          <p:nvPr/>
        </p:nvSpPr>
        <p:spPr>
          <a:xfrm>
            <a:off x="510077" y="3421464"/>
            <a:ext cx="513107" cy="274325"/>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5" name="Rectangle 14">
            <a:extLst>
              <a:ext uri="{FF2B5EF4-FFF2-40B4-BE49-F238E27FC236}">
                <a16:creationId xmlns:a16="http://schemas.microsoft.com/office/drawing/2014/main" id="{9DE4A2AE-7D8C-4EA5-89FD-D3473B502BDE}"/>
              </a:ext>
            </a:extLst>
          </p:cNvPr>
          <p:cNvSpPr/>
          <p:nvPr/>
        </p:nvSpPr>
        <p:spPr>
          <a:xfrm>
            <a:off x="533400" y="4439696"/>
            <a:ext cx="424056" cy="274325"/>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6" name="Rectangle 15">
            <a:extLst>
              <a:ext uri="{FF2B5EF4-FFF2-40B4-BE49-F238E27FC236}">
                <a16:creationId xmlns:a16="http://schemas.microsoft.com/office/drawing/2014/main" id="{6690BB5A-01F9-4F83-9BA2-16EB983ADE34}"/>
              </a:ext>
            </a:extLst>
          </p:cNvPr>
          <p:cNvSpPr/>
          <p:nvPr/>
        </p:nvSpPr>
        <p:spPr>
          <a:xfrm>
            <a:off x="1447800" y="5136419"/>
            <a:ext cx="424056" cy="274325"/>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7" name="Rectangle 16">
            <a:extLst>
              <a:ext uri="{FF2B5EF4-FFF2-40B4-BE49-F238E27FC236}">
                <a16:creationId xmlns:a16="http://schemas.microsoft.com/office/drawing/2014/main" id="{8A35FCBA-1D46-448D-906A-39307C90E3F9}"/>
              </a:ext>
            </a:extLst>
          </p:cNvPr>
          <p:cNvSpPr/>
          <p:nvPr/>
        </p:nvSpPr>
        <p:spPr>
          <a:xfrm>
            <a:off x="5943600" y="5140733"/>
            <a:ext cx="424056" cy="274325"/>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 name="Content Placeholder 2"/>
          <p:cNvSpPr>
            <a:spLocks noGrp="1"/>
          </p:cNvSpPr>
          <p:nvPr>
            <p:ph idx="1"/>
          </p:nvPr>
        </p:nvSpPr>
        <p:spPr>
          <a:xfrm>
            <a:off x="457200" y="1600200"/>
            <a:ext cx="8229600" cy="4983162"/>
          </a:xfrm>
        </p:spPr>
        <p:txBody>
          <a:bodyPr>
            <a:noAutofit/>
          </a:bodyPr>
          <a:lstStyle/>
          <a:p>
            <a:pPr marL="0" indent="0">
              <a:buNone/>
            </a:pPr>
            <a:r>
              <a:rPr lang="en-US" sz="2100" b="1" i="1" dirty="0">
                <a:latin typeface="Candara" panose="020E0502030303020204" pitchFamily="34" charset="0"/>
              </a:rPr>
              <a:t>41 Then shall he say also unto them on the left hand, Depart from me, ye cursed, into everlasting fire, prepared for the devil and his angels:</a:t>
            </a:r>
          </a:p>
          <a:p>
            <a:pPr marL="0" indent="0">
              <a:buNone/>
            </a:pPr>
            <a:r>
              <a:rPr lang="en-US" sz="2100" b="1" i="1" dirty="0">
                <a:latin typeface="Candara" panose="020E0502030303020204" pitchFamily="34" charset="0"/>
              </a:rPr>
              <a:t> 42 For I was an </a:t>
            </a:r>
            <a:r>
              <a:rPr lang="en-US" sz="2100" b="1" i="1" dirty="0" err="1">
                <a:latin typeface="Candara" panose="020E0502030303020204" pitchFamily="34" charset="0"/>
              </a:rPr>
              <a:t>hungred</a:t>
            </a:r>
            <a:r>
              <a:rPr lang="en-US" sz="2100" b="1" i="1" dirty="0">
                <a:latin typeface="Candara" panose="020E0502030303020204" pitchFamily="34" charset="0"/>
              </a:rPr>
              <a:t>, and ye gave me no meat: I was thirsty, and ye gave me no drink:</a:t>
            </a:r>
          </a:p>
          <a:p>
            <a:pPr marL="0" indent="0">
              <a:buNone/>
            </a:pPr>
            <a:r>
              <a:rPr lang="en-US" sz="2100" b="1" i="1" dirty="0">
                <a:latin typeface="Candara" panose="020E0502030303020204" pitchFamily="34" charset="0"/>
              </a:rPr>
              <a:t> 43 I was a stranger, and ye took me not in: naked, and ye clothed me not: sick, and in prison, and ye visited me not.</a:t>
            </a:r>
          </a:p>
          <a:p>
            <a:pPr marL="0" indent="0">
              <a:buNone/>
            </a:pPr>
            <a:r>
              <a:rPr lang="en-US" sz="2100" b="1" i="1" dirty="0">
                <a:latin typeface="Candara" panose="020E0502030303020204" pitchFamily="34" charset="0"/>
              </a:rPr>
              <a:t> 44 Then shall they also answer him, saying, Lord, when saw we thee an </a:t>
            </a:r>
            <a:r>
              <a:rPr lang="en-US" sz="2100" b="1" i="1" dirty="0" err="1">
                <a:latin typeface="Candara" panose="020E0502030303020204" pitchFamily="34" charset="0"/>
              </a:rPr>
              <a:t>hungred</a:t>
            </a:r>
            <a:r>
              <a:rPr lang="en-US" sz="2100" b="1" i="1" dirty="0">
                <a:latin typeface="Candara" panose="020E0502030303020204" pitchFamily="34" charset="0"/>
              </a:rPr>
              <a:t>, or athirst, or a stranger, or naked, or sick, or in prison, and did not minister unto thee?</a:t>
            </a:r>
          </a:p>
          <a:p>
            <a:pPr marL="0" indent="0">
              <a:buNone/>
            </a:pPr>
            <a:r>
              <a:rPr lang="en-US" sz="2100" b="1" i="1" dirty="0">
                <a:latin typeface="Candara" panose="020E0502030303020204" pitchFamily="34" charset="0"/>
              </a:rPr>
              <a:t> 45 Then shall he answer them, saying, Verily I say unto you, Inasmuch as ye did it not to one of the least of these, ye did it not to me.</a:t>
            </a:r>
          </a:p>
          <a:p>
            <a:pPr marL="0" indent="0">
              <a:buNone/>
            </a:pPr>
            <a:r>
              <a:rPr lang="en-US" sz="2100" b="1" i="1" dirty="0">
                <a:latin typeface="Candara" panose="020E0502030303020204" pitchFamily="34" charset="0"/>
              </a:rPr>
              <a:t> 46 And these shall go away into everlasting punishment: but the righteous into life eternal.</a:t>
            </a:r>
          </a:p>
        </p:txBody>
      </p:sp>
    </p:spTree>
    <p:extLst>
      <p:ext uri="{BB962C8B-B14F-4D97-AF65-F5344CB8AC3E}">
        <p14:creationId xmlns:p14="http://schemas.microsoft.com/office/powerpoint/2010/main" val="19987466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125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125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125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wipe(left)">
                                      <p:cBhvr>
                                        <p:cTn id="22" dur="125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left)">
                                      <p:cBhvr>
                                        <p:cTn id="27" dur="125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12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720840"/>
            <a:ext cx="8229600" cy="4524315"/>
          </a:xfrm>
          <a:prstGeom prst="rect">
            <a:avLst/>
          </a:prstGeom>
          <a:solidFill>
            <a:schemeClr val="bg1">
              <a:lumMod val="85000"/>
            </a:schemeClr>
          </a:solidFill>
        </p:spPr>
        <p:txBody>
          <a:bodyPr wrap="square" rtlCol="0">
            <a:spAutoFit/>
          </a:bodyPr>
          <a:lstStyle/>
          <a:p>
            <a:pPr marL="342900" indent="-342900">
              <a:buFont typeface="Wingdings" panose="05000000000000000000" pitchFamily="2" charset="2"/>
              <a:buChar char="§"/>
            </a:pP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To Live by Bread Alone</a:t>
            </a:r>
            <a:r>
              <a:rPr lang="en-US" sz="2400" dirty="0">
                <a:solidFill>
                  <a:srgbClr val="FF0000"/>
                </a:solidFill>
                <a:latin typeface="Candara" panose="020E0502030303020204" pitchFamily="34" charset="0"/>
              </a:rPr>
              <a:t> - Matthew 4:4</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Be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Children in Understanding </a:t>
            </a:r>
            <a:r>
              <a:rPr lang="en-US" sz="2400" dirty="0">
                <a:solidFill>
                  <a:srgbClr val="FF0000"/>
                </a:solidFill>
                <a:latin typeface="Candara" panose="020E0502030303020204" pitchFamily="34" charset="0"/>
              </a:rPr>
              <a:t>- 1 Corinthians 14:20; 13:11</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Love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the World </a:t>
            </a:r>
            <a:r>
              <a:rPr lang="en-US" sz="2400" dirty="0">
                <a:solidFill>
                  <a:srgbClr val="FF0000"/>
                </a:solidFill>
                <a:latin typeface="Candara" panose="020E0502030303020204" pitchFamily="34" charset="0"/>
              </a:rPr>
              <a:t>- 1 John 2:15-17</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Let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Sin Reign Over You </a:t>
            </a:r>
            <a:r>
              <a:rPr lang="en-US" sz="2400" dirty="0">
                <a:solidFill>
                  <a:srgbClr val="FF0000"/>
                </a:solidFill>
                <a:latin typeface="Candara" panose="020E0502030303020204" pitchFamily="34" charset="0"/>
              </a:rPr>
              <a:t>- Romans 6:12-13</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Be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Deceived </a:t>
            </a:r>
            <a:r>
              <a:rPr lang="en-US" sz="2400" dirty="0">
                <a:solidFill>
                  <a:srgbClr val="FF0000"/>
                </a:solidFill>
                <a:latin typeface="Candara" panose="020E0502030303020204" pitchFamily="34" charset="0"/>
              </a:rPr>
              <a:t> - 1 Corinthians 6:9-10; Galatians 6:7-8</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Make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Provision for the Flesh </a:t>
            </a:r>
            <a:r>
              <a:rPr lang="en-US" sz="2400" dirty="0">
                <a:solidFill>
                  <a:srgbClr val="FF0000"/>
                </a:solidFill>
                <a:latin typeface="Candara" panose="020E0502030303020204" pitchFamily="34" charset="0"/>
              </a:rPr>
              <a:t>- Romans 13:14; Gal. 5:16</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Be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Overcome With Evil </a:t>
            </a:r>
            <a:r>
              <a:rPr lang="en-US" sz="2400" dirty="0">
                <a:solidFill>
                  <a:srgbClr val="FF0000"/>
                </a:solidFill>
                <a:latin typeface="Candara" panose="020E0502030303020204" pitchFamily="34" charset="0"/>
              </a:rPr>
              <a:t>- Romans 12:21; 1 Peter 3:9</a:t>
            </a:r>
          </a:p>
          <a:p>
            <a:pPr marL="342900" indent="-342900">
              <a:buFont typeface="Wingdings" panose="05000000000000000000" pitchFamily="2" charset="2"/>
              <a:buChar char="§"/>
            </a:pPr>
            <a:r>
              <a:rPr lang="en-US" sz="2400" b="1" i="1" dirty="0">
                <a:solidFill>
                  <a:schemeClr val="tx1">
                    <a:lumMod val="95000"/>
                    <a:lumOff val="5000"/>
                  </a:schemeClr>
                </a:solidFill>
                <a:latin typeface="Candara" panose="020E0502030303020204" pitchFamily="34" charset="0"/>
              </a:rPr>
              <a:t>NOT</a:t>
            </a:r>
            <a:r>
              <a:rPr lang="en-US" sz="2400" i="1" dirty="0">
                <a:solidFill>
                  <a:schemeClr val="tx1">
                    <a:lumMod val="95000"/>
                    <a:lumOff val="5000"/>
                  </a:schemeClr>
                </a:solidFill>
                <a:latin typeface="Candara" panose="020E0502030303020204" pitchFamily="34" charset="0"/>
              </a:rPr>
              <a:t> </a:t>
            </a:r>
            <a:r>
              <a:rPr lang="en-US" sz="2400" dirty="0">
                <a:solidFill>
                  <a:schemeClr val="tx1">
                    <a:lumMod val="95000"/>
                    <a:lumOff val="5000"/>
                  </a:schemeClr>
                </a:solidFill>
                <a:latin typeface="Candara" panose="020E0502030303020204" pitchFamily="34" charset="0"/>
              </a:rPr>
              <a:t>Set Affections on </a:t>
            </a:r>
            <a:r>
              <a:rPr lang="en-US" sz="2400" dirty="0">
                <a:latin typeface="Candara" panose="020E0502030303020204" pitchFamily="34" charset="0"/>
              </a:rPr>
              <a:t>Things on Earth </a:t>
            </a:r>
            <a:r>
              <a:rPr lang="en-US" sz="2400" dirty="0">
                <a:solidFill>
                  <a:srgbClr val="FF0000"/>
                </a:solidFill>
                <a:latin typeface="Candara" panose="020E0502030303020204" pitchFamily="34" charset="0"/>
              </a:rPr>
              <a:t>- Colossians 3:1-2</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Lay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Up Treasures Upon Earth </a:t>
            </a:r>
            <a:r>
              <a:rPr lang="en-US" sz="2400" dirty="0">
                <a:solidFill>
                  <a:srgbClr val="FF0000"/>
                </a:solidFill>
                <a:latin typeface="Candara" panose="020E0502030303020204" pitchFamily="34" charset="0"/>
              </a:rPr>
              <a:t>- Matthew 6:19-21</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Do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Your Alms Before Men </a:t>
            </a:r>
            <a:r>
              <a:rPr lang="en-US" sz="2400" dirty="0">
                <a:solidFill>
                  <a:srgbClr val="FF0000"/>
                </a:solidFill>
                <a:latin typeface="Candara" panose="020E0502030303020204" pitchFamily="34" charset="0"/>
              </a:rPr>
              <a:t>- Matthew 6:1-2</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Do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Use Vain Repetition </a:t>
            </a:r>
            <a:r>
              <a:rPr lang="en-US" sz="2400" dirty="0">
                <a:solidFill>
                  <a:srgbClr val="FF0000"/>
                </a:solidFill>
                <a:latin typeface="Candara" panose="020E0502030303020204" pitchFamily="34" charset="0"/>
              </a:rPr>
              <a:t>- Matthew 6:7-8</a:t>
            </a:r>
          </a:p>
          <a:p>
            <a:pPr marL="342900" indent="-342900">
              <a:buFont typeface="Wingdings" panose="05000000000000000000" pitchFamily="2" charset="2"/>
              <a:buChar char="§"/>
            </a:pPr>
            <a:r>
              <a:rPr lang="en-US" sz="2400" dirty="0">
                <a:latin typeface="Candara" panose="020E0502030303020204" pitchFamily="34" charset="0"/>
              </a:rPr>
              <a:t>Be </a:t>
            </a:r>
            <a:r>
              <a:rPr lang="en-US" sz="2400" b="1" i="1" dirty="0">
                <a:latin typeface="Candara" panose="020E0502030303020204" pitchFamily="34" charset="0"/>
              </a:rPr>
              <a:t>NOT</a:t>
            </a:r>
            <a:r>
              <a:rPr lang="en-US" sz="2400" dirty="0">
                <a:latin typeface="Candara" panose="020E0502030303020204" pitchFamily="34" charset="0"/>
              </a:rPr>
              <a:t> Weary in Well Doing </a:t>
            </a:r>
            <a:r>
              <a:rPr lang="en-US" sz="2400" dirty="0">
                <a:solidFill>
                  <a:srgbClr val="FF0000"/>
                </a:solidFill>
                <a:latin typeface="Candara" panose="020E0502030303020204" pitchFamily="34" charset="0"/>
              </a:rPr>
              <a:t>- 2 Thessalonians 3:13</a:t>
            </a:r>
          </a:p>
        </p:txBody>
      </p:sp>
      <p:sp>
        <p:nvSpPr>
          <p:cNvPr id="6" name="Title 1"/>
          <p:cNvSpPr>
            <a:spLocks noGrp="1"/>
          </p:cNvSpPr>
          <p:nvPr>
            <p:ph type="title"/>
          </p:nvPr>
        </p:nvSpPr>
        <p:spPr>
          <a:xfrm>
            <a:off x="457200" y="274637"/>
            <a:ext cx="8229600" cy="1173163"/>
          </a:xfrm>
          <a:solidFill>
            <a:srgbClr val="FF0000"/>
          </a:solidFill>
        </p:spPr>
        <p:txBody>
          <a:bodyPr>
            <a:normAutofit/>
          </a:bodyPr>
          <a:lstStyle/>
          <a:p>
            <a:r>
              <a:rPr lang="en-US" sz="4600" b="1" i="1" dirty="0">
                <a:solidFill>
                  <a:schemeClr val="bg1"/>
                </a:solidFill>
                <a:latin typeface="Candara" panose="020E0502030303020204" pitchFamily="34" charset="0"/>
              </a:rPr>
              <a:t>Nots</a:t>
            </a:r>
            <a:r>
              <a:rPr lang="en-US" sz="4600" b="1" dirty="0">
                <a:solidFill>
                  <a:schemeClr val="bg1"/>
                </a:solidFill>
                <a:latin typeface="Candara" panose="020E0502030303020204" pitchFamily="34" charset="0"/>
              </a:rPr>
              <a:t> That Must </a:t>
            </a:r>
            <a:r>
              <a:rPr lang="en-US" sz="4600" b="1" u="sng" dirty="0">
                <a:solidFill>
                  <a:schemeClr val="bg1"/>
                </a:solidFill>
                <a:latin typeface="Candara" panose="020E0502030303020204" pitchFamily="34" charset="0"/>
              </a:rPr>
              <a:t>NOT</a:t>
            </a:r>
            <a:r>
              <a:rPr lang="en-US" sz="4600" b="1" dirty="0">
                <a:solidFill>
                  <a:schemeClr val="bg1"/>
                </a:solidFill>
                <a:latin typeface="Candara" panose="020E0502030303020204" pitchFamily="34" charset="0"/>
              </a:rPr>
              <a:t> Be Loosed</a:t>
            </a:r>
          </a:p>
        </p:txBody>
      </p:sp>
      <p:sp>
        <p:nvSpPr>
          <p:cNvPr id="2" name="Slide Number Placeholder 1"/>
          <p:cNvSpPr>
            <a:spLocks noGrp="1"/>
          </p:cNvSpPr>
          <p:nvPr>
            <p:ph type="sldNum" sz="quarter" idx="12"/>
          </p:nvPr>
        </p:nvSpPr>
        <p:spPr/>
        <p:txBody>
          <a:bodyPr/>
          <a:lstStyle/>
          <a:p>
            <a:fld id="{941FF429-9F51-443B-A6E0-6B5375ABDBA6}" type="slidenum">
              <a:rPr lang="en-US" smtClean="0"/>
              <a:t>5</a:t>
            </a:fld>
            <a:endParaRPr lang="en-US"/>
          </a:p>
        </p:txBody>
      </p:sp>
      <p:pic>
        <p:nvPicPr>
          <p:cNvPr id="2050" name="Picture 2" descr="C:\Users\Owner\AppData\Local\Microsoft\Windows\Temporary Internet Files\Content.IE5\NPO5ZVQ2\MP90030963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7472966" y="5014957"/>
            <a:ext cx="1495513" cy="1066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86311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25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1250"/>
                                        <p:tgtEl>
                                          <p:spTgt spid="4">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125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14" dur="125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125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0" dur="125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125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26" dur="125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125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32" dur="125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125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38" dur="1250"/>
                                        <p:tgtEl>
                                          <p:spTgt spid="4">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1250"/>
                                        <p:tgtEl>
                                          <p:spTgt spid="4">
                                            <p:txEl>
                                              <p:pRg st="6" end="6"/>
                                            </p:txEl>
                                          </p:spTgt>
                                        </p:tgtEl>
                                        <p:attrNameLst>
                                          <p:attrName>ppt_y</p:attrName>
                                        </p:attrNameLst>
                                      </p:cBhvr>
                                      <p:tavLst>
                                        <p:tav tm="0">
                                          <p:val>
                                            <p:strVal val="#ppt_y+#ppt_h*1.125000"/>
                                          </p:val>
                                        </p:tav>
                                        <p:tav tm="100000">
                                          <p:val>
                                            <p:strVal val="#ppt_y"/>
                                          </p:val>
                                        </p:tav>
                                      </p:tavLst>
                                    </p:anim>
                                    <p:animEffect transition="in" filter="wipe(up)">
                                      <p:cBhvr>
                                        <p:cTn id="44" dur="125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1250"/>
                                        <p:tgtEl>
                                          <p:spTgt spid="4">
                                            <p:txEl>
                                              <p:pRg st="7" end="7"/>
                                            </p:txEl>
                                          </p:spTgt>
                                        </p:tgtEl>
                                        <p:attrNameLst>
                                          <p:attrName>ppt_y</p:attrName>
                                        </p:attrNameLst>
                                      </p:cBhvr>
                                      <p:tavLst>
                                        <p:tav tm="0">
                                          <p:val>
                                            <p:strVal val="#ppt_y+#ppt_h*1.125000"/>
                                          </p:val>
                                        </p:tav>
                                        <p:tav tm="100000">
                                          <p:val>
                                            <p:strVal val="#ppt_y"/>
                                          </p:val>
                                        </p:tav>
                                      </p:tavLst>
                                    </p:anim>
                                    <p:animEffect transition="in" filter="wipe(up)">
                                      <p:cBhvr>
                                        <p:cTn id="50" dur="1250"/>
                                        <p:tgtEl>
                                          <p:spTgt spid="4">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1250"/>
                                        <p:tgtEl>
                                          <p:spTgt spid="4">
                                            <p:txEl>
                                              <p:pRg st="8" end="8"/>
                                            </p:txEl>
                                          </p:spTgt>
                                        </p:tgtEl>
                                        <p:attrNameLst>
                                          <p:attrName>ppt_y</p:attrName>
                                        </p:attrNameLst>
                                      </p:cBhvr>
                                      <p:tavLst>
                                        <p:tav tm="0">
                                          <p:val>
                                            <p:strVal val="#ppt_y+#ppt_h*1.125000"/>
                                          </p:val>
                                        </p:tav>
                                        <p:tav tm="100000">
                                          <p:val>
                                            <p:strVal val="#ppt_y"/>
                                          </p:val>
                                        </p:tav>
                                      </p:tavLst>
                                    </p:anim>
                                    <p:animEffect transition="in" filter="wipe(up)">
                                      <p:cBhvr>
                                        <p:cTn id="56" dur="1250"/>
                                        <p:tgtEl>
                                          <p:spTgt spid="4">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1250"/>
                                        <p:tgtEl>
                                          <p:spTgt spid="4">
                                            <p:txEl>
                                              <p:pRg st="9" end="9"/>
                                            </p:txEl>
                                          </p:spTgt>
                                        </p:tgtEl>
                                        <p:attrNameLst>
                                          <p:attrName>ppt_y</p:attrName>
                                        </p:attrNameLst>
                                      </p:cBhvr>
                                      <p:tavLst>
                                        <p:tav tm="0">
                                          <p:val>
                                            <p:strVal val="#ppt_y+#ppt_h*1.125000"/>
                                          </p:val>
                                        </p:tav>
                                        <p:tav tm="100000">
                                          <p:val>
                                            <p:strVal val="#ppt_y"/>
                                          </p:val>
                                        </p:tav>
                                      </p:tavLst>
                                    </p:anim>
                                    <p:animEffect transition="in" filter="wipe(up)">
                                      <p:cBhvr>
                                        <p:cTn id="62" dur="1250"/>
                                        <p:tgtEl>
                                          <p:spTgt spid="4">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1250"/>
                                        <p:tgtEl>
                                          <p:spTgt spid="4">
                                            <p:txEl>
                                              <p:pRg st="10" end="10"/>
                                            </p:txEl>
                                          </p:spTgt>
                                        </p:tgtEl>
                                        <p:attrNameLst>
                                          <p:attrName>ppt_y</p:attrName>
                                        </p:attrNameLst>
                                      </p:cBhvr>
                                      <p:tavLst>
                                        <p:tav tm="0">
                                          <p:val>
                                            <p:strVal val="#ppt_y+#ppt_h*1.125000"/>
                                          </p:val>
                                        </p:tav>
                                        <p:tav tm="100000">
                                          <p:val>
                                            <p:strVal val="#ppt_y"/>
                                          </p:val>
                                        </p:tav>
                                      </p:tavLst>
                                    </p:anim>
                                    <p:animEffect transition="in" filter="wipe(up)">
                                      <p:cBhvr>
                                        <p:cTn id="68" dur="1250"/>
                                        <p:tgtEl>
                                          <p:spTgt spid="4">
                                            <p:txEl>
                                              <p:pRg st="10" end="1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1250"/>
                                        <p:tgtEl>
                                          <p:spTgt spid="4">
                                            <p:txEl>
                                              <p:pRg st="11" end="11"/>
                                            </p:txEl>
                                          </p:spTgt>
                                        </p:tgtEl>
                                        <p:attrNameLst>
                                          <p:attrName>ppt_y</p:attrName>
                                        </p:attrNameLst>
                                      </p:cBhvr>
                                      <p:tavLst>
                                        <p:tav tm="0">
                                          <p:val>
                                            <p:strVal val="#ppt_y+#ppt_h*1.125000"/>
                                          </p:val>
                                        </p:tav>
                                        <p:tav tm="100000">
                                          <p:val>
                                            <p:strVal val="#ppt_y"/>
                                          </p:val>
                                        </p:tav>
                                      </p:tavLst>
                                    </p:anim>
                                    <p:animEffect transition="in" filter="wipe(up)">
                                      <p:cBhvr>
                                        <p:cTn id="74" dur="125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752600"/>
            <a:ext cx="8229600" cy="4524315"/>
          </a:xfrm>
          <a:prstGeom prst="rect">
            <a:avLst/>
          </a:prstGeom>
          <a:solidFill>
            <a:schemeClr val="bg1">
              <a:lumMod val="85000"/>
            </a:schemeClr>
          </a:solidFill>
        </p:spPr>
        <p:txBody>
          <a:bodyPr wrap="square" rtlCol="0">
            <a:spAutoFit/>
          </a:bodyPr>
          <a:lstStyle/>
          <a:p>
            <a:pPr marL="342900" indent="-342900">
              <a:buFont typeface="Wingdings" panose="05000000000000000000" pitchFamily="2" charset="2"/>
              <a:buChar char="§"/>
            </a:pPr>
            <a:r>
              <a:rPr lang="en-US" sz="2400" b="1" i="1" dirty="0">
                <a:latin typeface="Candara" panose="020E0502030303020204" pitchFamily="34" charset="0"/>
              </a:rPr>
              <a:t>NOT</a:t>
            </a:r>
            <a:r>
              <a:rPr lang="en-US" sz="2400" dirty="0">
                <a:latin typeface="Candara" panose="020E0502030303020204" pitchFamily="34" charset="0"/>
              </a:rPr>
              <a:t> Forsake the Assembling Of The Saints </a:t>
            </a:r>
            <a:r>
              <a:rPr lang="en-US" sz="2400" dirty="0">
                <a:solidFill>
                  <a:srgbClr val="FF0000"/>
                </a:solidFill>
                <a:latin typeface="Candara" panose="020E0502030303020204" pitchFamily="34" charset="0"/>
              </a:rPr>
              <a:t>- Hebrews 10:25</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Swear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at All </a:t>
            </a:r>
            <a:r>
              <a:rPr lang="en-US" sz="2400" dirty="0">
                <a:solidFill>
                  <a:srgbClr val="FF0000"/>
                </a:solidFill>
                <a:latin typeface="Candara" panose="020E0502030303020204" pitchFamily="34" charset="0"/>
              </a:rPr>
              <a:t>- Matthew 5:34; James 5:12</a:t>
            </a:r>
          </a:p>
          <a:p>
            <a:pPr marL="342900" indent="-342900">
              <a:buFont typeface="Wingdings" panose="05000000000000000000" pitchFamily="2" charset="2"/>
              <a:buChar char="§"/>
            </a:pPr>
            <a:r>
              <a:rPr lang="en-US" sz="2400" dirty="0">
                <a:latin typeface="Candara" panose="020E0502030303020204" pitchFamily="34" charset="0"/>
              </a:rPr>
              <a:t>Lie </a:t>
            </a:r>
            <a:r>
              <a:rPr lang="en-US" sz="2400" b="1" i="1" dirty="0">
                <a:latin typeface="Candara" panose="020E0502030303020204" pitchFamily="34" charset="0"/>
              </a:rPr>
              <a:t>NOT</a:t>
            </a:r>
            <a:r>
              <a:rPr lang="en-US" sz="2400" dirty="0">
                <a:latin typeface="Candara" panose="020E0502030303020204" pitchFamily="34" charset="0"/>
              </a:rPr>
              <a:t> One to Another </a:t>
            </a:r>
            <a:r>
              <a:rPr lang="en-US" sz="2400" dirty="0">
                <a:solidFill>
                  <a:srgbClr val="FF0000"/>
                </a:solidFill>
                <a:latin typeface="Candara" panose="020E0502030303020204" pitchFamily="34" charset="0"/>
              </a:rPr>
              <a:t>- Colossians 3:9; Ephesians 4:24-25</a:t>
            </a:r>
          </a:p>
          <a:p>
            <a:pPr marL="342900" indent="-342900">
              <a:buFont typeface="Wingdings" panose="05000000000000000000" pitchFamily="2" charset="2"/>
              <a:buChar char="§"/>
            </a:pPr>
            <a:r>
              <a:rPr lang="en-US" sz="2400" dirty="0">
                <a:latin typeface="Candara" panose="020E0502030303020204" pitchFamily="34" charset="0"/>
              </a:rPr>
              <a:t>Speak </a:t>
            </a:r>
            <a:r>
              <a:rPr lang="en-US" sz="2400" b="1" i="1" dirty="0">
                <a:latin typeface="Candara" panose="020E0502030303020204" pitchFamily="34" charset="0"/>
              </a:rPr>
              <a:t>NOT</a:t>
            </a:r>
            <a:r>
              <a:rPr lang="en-US" sz="2400" dirty="0">
                <a:latin typeface="Candara" panose="020E0502030303020204" pitchFamily="34" charset="0"/>
              </a:rPr>
              <a:t> Evil of One Another </a:t>
            </a:r>
            <a:r>
              <a:rPr lang="en-US" sz="2400" dirty="0">
                <a:solidFill>
                  <a:srgbClr val="FF0000"/>
                </a:solidFill>
                <a:latin typeface="Candara" panose="020E0502030303020204" pitchFamily="34" charset="0"/>
              </a:rPr>
              <a:t>- James 4:11</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Give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Holy Things To Dogs &amp; Swine </a:t>
            </a:r>
            <a:r>
              <a:rPr lang="en-US" sz="2400" dirty="0">
                <a:solidFill>
                  <a:srgbClr val="FF0000"/>
                </a:solidFill>
                <a:latin typeface="Candara" panose="020E0502030303020204" pitchFamily="34" charset="0"/>
              </a:rPr>
              <a:t>- Matthew 7:6</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Defraud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a:t>
            </a:r>
            <a:r>
              <a:rPr lang="en-US" sz="2400" dirty="0">
                <a:solidFill>
                  <a:srgbClr val="FF0000"/>
                </a:solidFill>
                <a:latin typeface="Candara" panose="020E0502030303020204" pitchFamily="34" charset="0"/>
              </a:rPr>
              <a:t>- 1 Corinthians 7:5; 1 Thessalonians 4:6</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Let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Man Put Asunder What God Joins </a:t>
            </a:r>
            <a:r>
              <a:rPr lang="en-US" sz="2400" dirty="0">
                <a:solidFill>
                  <a:srgbClr val="FF0000"/>
                </a:solidFill>
                <a:latin typeface="Candara" panose="020E0502030303020204" pitchFamily="34" charset="0"/>
              </a:rPr>
              <a:t>- Matthew 19:4-6</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Provoke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Your Children to Wrath </a:t>
            </a:r>
            <a:r>
              <a:rPr lang="en-US" sz="2400" dirty="0">
                <a:solidFill>
                  <a:srgbClr val="FF0000"/>
                </a:solidFill>
                <a:latin typeface="Candara" panose="020E0502030303020204" pitchFamily="34" charset="0"/>
              </a:rPr>
              <a:t>- Ephesians 6:4</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Speak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to Please Men </a:t>
            </a:r>
            <a:r>
              <a:rPr lang="en-US" sz="2400" dirty="0">
                <a:solidFill>
                  <a:srgbClr val="FF0000"/>
                </a:solidFill>
                <a:latin typeface="Candara" panose="020E0502030303020204" pitchFamily="34" charset="0"/>
              </a:rPr>
              <a:t>- 1 Thess. 2:4; Galatians 1:10</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Fear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Him That Kills The Body </a:t>
            </a:r>
            <a:r>
              <a:rPr lang="en-US" sz="2400" dirty="0">
                <a:solidFill>
                  <a:srgbClr val="FF0000"/>
                </a:solidFill>
                <a:latin typeface="Candara" panose="020E0502030303020204" pitchFamily="34" charset="0"/>
              </a:rPr>
              <a:t>- Matthew 10:28</a:t>
            </a:r>
          </a:p>
          <a:p>
            <a:pPr marL="342900" indent="-342900">
              <a:buFont typeface="Wingdings" panose="05000000000000000000" pitchFamily="2" charset="2"/>
              <a:buChar char="§"/>
            </a:pPr>
            <a:r>
              <a:rPr lang="en-US" sz="2400" dirty="0">
                <a:solidFill>
                  <a:schemeClr val="tx1">
                    <a:lumMod val="95000"/>
                    <a:lumOff val="5000"/>
                  </a:schemeClr>
                </a:solidFill>
                <a:latin typeface="Candara" panose="020E0502030303020204" pitchFamily="34" charset="0"/>
              </a:rPr>
              <a:t>Be </a:t>
            </a:r>
            <a:r>
              <a:rPr lang="en-US" sz="2400" b="1" i="1" dirty="0">
                <a:solidFill>
                  <a:schemeClr val="tx1">
                    <a:lumMod val="95000"/>
                    <a:lumOff val="5000"/>
                  </a:schemeClr>
                </a:solidFill>
                <a:latin typeface="Candara" panose="020E0502030303020204" pitchFamily="34" charset="0"/>
              </a:rPr>
              <a:t>NOT</a:t>
            </a:r>
            <a:r>
              <a:rPr lang="en-US" sz="2400" dirty="0">
                <a:solidFill>
                  <a:schemeClr val="tx1">
                    <a:lumMod val="95000"/>
                    <a:lumOff val="5000"/>
                  </a:schemeClr>
                </a:solidFill>
                <a:latin typeface="Candara" panose="020E0502030303020204" pitchFamily="34" charset="0"/>
              </a:rPr>
              <a:t> Ignorant of Death </a:t>
            </a:r>
            <a:r>
              <a:rPr lang="en-US" sz="2400" dirty="0">
                <a:solidFill>
                  <a:srgbClr val="FF0000"/>
                </a:solidFill>
                <a:latin typeface="Candara" panose="020E0502030303020204" pitchFamily="34" charset="0"/>
              </a:rPr>
              <a:t>- 1 Thessalonians 4:13-18</a:t>
            </a:r>
          </a:p>
          <a:p>
            <a:pPr marL="342900" indent="-342900">
              <a:buFont typeface="Wingdings" panose="05000000000000000000" pitchFamily="2" charset="2"/>
              <a:buChar char="§"/>
            </a:pPr>
            <a:r>
              <a:rPr lang="en-US" sz="2400" dirty="0">
                <a:latin typeface="Candara" panose="020E0502030303020204" pitchFamily="34" charset="0"/>
              </a:rPr>
              <a:t>Let </a:t>
            </a:r>
            <a:r>
              <a:rPr lang="en-US" sz="2400" b="1" i="1" dirty="0">
                <a:latin typeface="Candara" panose="020E0502030303020204" pitchFamily="34" charset="0"/>
              </a:rPr>
              <a:t>NOT</a:t>
            </a:r>
            <a:r>
              <a:rPr lang="en-US" sz="2400" dirty="0">
                <a:latin typeface="Candara" panose="020E0502030303020204" pitchFamily="34" charset="0"/>
              </a:rPr>
              <a:t> Your Heart Be Troubled </a:t>
            </a:r>
            <a:r>
              <a:rPr lang="en-US" sz="2400" dirty="0">
                <a:solidFill>
                  <a:srgbClr val="FF0000"/>
                </a:solidFill>
                <a:latin typeface="Candara" panose="020E0502030303020204" pitchFamily="34" charset="0"/>
              </a:rPr>
              <a:t>- John 14:1-11, 14</a:t>
            </a:r>
          </a:p>
        </p:txBody>
      </p:sp>
      <p:sp>
        <p:nvSpPr>
          <p:cNvPr id="6" name="Title 1"/>
          <p:cNvSpPr>
            <a:spLocks noGrp="1"/>
          </p:cNvSpPr>
          <p:nvPr>
            <p:ph type="title"/>
          </p:nvPr>
        </p:nvSpPr>
        <p:spPr>
          <a:xfrm>
            <a:off x="457200" y="295186"/>
            <a:ext cx="8229600" cy="1143000"/>
          </a:xfrm>
          <a:solidFill>
            <a:srgbClr val="FF0000"/>
          </a:solidFill>
        </p:spPr>
        <p:txBody>
          <a:bodyPr>
            <a:normAutofit/>
          </a:bodyPr>
          <a:lstStyle/>
          <a:p>
            <a:r>
              <a:rPr lang="en-US" sz="4600" b="1" i="1" dirty="0">
                <a:solidFill>
                  <a:schemeClr val="bg1"/>
                </a:solidFill>
                <a:latin typeface="Candara" panose="020E0502030303020204" pitchFamily="34" charset="0"/>
              </a:rPr>
              <a:t>Nots</a:t>
            </a:r>
            <a:r>
              <a:rPr lang="en-US" sz="4600" b="1" dirty="0">
                <a:solidFill>
                  <a:schemeClr val="bg1"/>
                </a:solidFill>
                <a:latin typeface="Candara" panose="020E0502030303020204" pitchFamily="34" charset="0"/>
              </a:rPr>
              <a:t> That Must </a:t>
            </a:r>
            <a:r>
              <a:rPr lang="en-US" sz="4600" b="1" u="sng" dirty="0">
                <a:solidFill>
                  <a:schemeClr val="bg1"/>
                </a:solidFill>
                <a:latin typeface="Candara" panose="020E0502030303020204" pitchFamily="34" charset="0"/>
              </a:rPr>
              <a:t>NOT</a:t>
            </a:r>
            <a:r>
              <a:rPr lang="en-US" sz="4600" b="1" dirty="0">
                <a:solidFill>
                  <a:schemeClr val="bg1"/>
                </a:solidFill>
                <a:latin typeface="Candara" panose="020E0502030303020204" pitchFamily="34" charset="0"/>
              </a:rPr>
              <a:t> Be Loosed</a:t>
            </a:r>
            <a:endParaRPr lang="en-US" sz="4600" b="1" dirty="0">
              <a:solidFill>
                <a:schemeClr val="bg1"/>
              </a:solidFill>
            </a:endParaRPr>
          </a:p>
        </p:txBody>
      </p:sp>
      <p:sp>
        <p:nvSpPr>
          <p:cNvPr id="2" name="Slide Number Placeholder 1"/>
          <p:cNvSpPr>
            <a:spLocks noGrp="1"/>
          </p:cNvSpPr>
          <p:nvPr>
            <p:ph type="sldNum" sz="quarter" idx="12"/>
          </p:nvPr>
        </p:nvSpPr>
        <p:spPr/>
        <p:txBody>
          <a:bodyPr/>
          <a:lstStyle/>
          <a:p>
            <a:fld id="{941FF429-9F51-443B-A6E0-6B5375ABDBA6}" type="slidenum">
              <a:rPr lang="en-US" smtClean="0"/>
              <a:t>6</a:t>
            </a:fld>
            <a:endParaRPr lang="en-US"/>
          </a:p>
        </p:txBody>
      </p:sp>
      <p:pic>
        <p:nvPicPr>
          <p:cNvPr id="7" name="Picture 2" descr="C:\Users\Owner\AppData\Local\Microsoft\Windows\Temporary Internet Files\Content.IE5\NPO5ZVQ2\MP900309633[1].jpg">
            <a:extLst>
              <a:ext uri="{FF2B5EF4-FFF2-40B4-BE49-F238E27FC236}">
                <a16:creationId xmlns:a16="http://schemas.microsoft.com/office/drawing/2014/main" id="{5F4B79E2-96D8-411A-BECB-D38E38AAB76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7481843" y="4710157"/>
            <a:ext cx="1495513" cy="1066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65695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125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8" dur="1250"/>
                                        <p:tgtEl>
                                          <p:spTgt spid="4">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125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14" dur="125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125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20" dur="1250"/>
                                        <p:tgtEl>
                                          <p:spTgt spid="4">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125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26" dur="1250"/>
                                        <p:tgtEl>
                                          <p:spTgt spid="4">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125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32" dur="125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125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38" dur="1250"/>
                                        <p:tgtEl>
                                          <p:spTgt spid="4">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1250"/>
                                        <p:tgtEl>
                                          <p:spTgt spid="4">
                                            <p:txEl>
                                              <p:pRg st="6" end="6"/>
                                            </p:txEl>
                                          </p:spTgt>
                                        </p:tgtEl>
                                        <p:attrNameLst>
                                          <p:attrName>ppt_y</p:attrName>
                                        </p:attrNameLst>
                                      </p:cBhvr>
                                      <p:tavLst>
                                        <p:tav tm="0">
                                          <p:val>
                                            <p:strVal val="#ppt_y+#ppt_h*1.125000"/>
                                          </p:val>
                                        </p:tav>
                                        <p:tav tm="100000">
                                          <p:val>
                                            <p:strVal val="#ppt_y"/>
                                          </p:val>
                                        </p:tav>
                                      </p:tavLst>
                                    </p:anim>
                                    <p:animEffect transition="in" filter="wipe(up)">
                                      <p:cBhvr>
                                        <p:cTn id="44" dur="125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additive="base">
                                        <p:cTn id="49" dur="1250"/>
                                        <p:tgtEl>
                                          <p:spTgt spid="4">
                                            <p:txEl>
                                              <p:pRg st="7" end="7"/>
                                            </p:txEl>
                                          </p:spTgt>
                                        </p:tgtEl>
                                        <p:attrNameLst>
                                          <p:attrName>ppt_y</p:attrName>
                                        </p:attrNameLst>
                                      </p:cBhvr>
                                      <p:tavLst>
                                        <p:tav tm="0">
                                          <p:val>
                                            <p:strVal val="#ppt_y+#ppt_h*1.125000"/>
                                          </p:val>
                                        </p:tav>
                                        <p:tav tm="100000">
                                          <p:val>
                                            <p:strVal val="#ppt_y"/>
                                          </p:val>
                                        </p:tav>
                                      </p:tavLst>
                                    </p:anim>
                                    <p:animEffect transition="in" filter="wipe(up)">
                                      <p:cBhvr>
                                        <p:cTn id="50" dur="1250"/>
                                        <p:tgtEl>
                                          <p:spTgt spid="4">
                                            <p:txEl>
                                              <p:pRg st="7" end="7"/>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12" presetClass="entr" presetSubtype="4" fill="hold"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additive="base">
                                        <p:cTn id="55" dur="1250"/>
                                        <p:tgtEl>
                                          <p:spTgt spid="4">
                                            <p:txEl>
                                              <p:pRg st="8" end="8"/>
                                            </p:txEl>
                                          </p:spTgt>
                                        </p:tgtEl>
                                        <p:attrNameLst>
                                          <p:attrName>ppt_y</p:attrName>
                                        </p:attrNameLst>
                                      </p:cBhvr>
                                      <p:tavLst>
                                        <p:tav tm="0">
                                          <p:val>
                                            <p:strVal val="#ppt_y+#ppt_h*1.125000"/>
                                          </p:val>
                                        </p:tav>
                                        <p:tav tm="100000">
                                          <p:val>
                                            <p:strVal val="#ppt_y"/>
                                          </p:val>
                                        </p:tav>
                                      </p:tavLst>
                                    </p:anim>
                                    <p:animEffect transition="in" filter="wipe(up)">
                                      <p:cBhvr>
                                        <p:cTn id="56" dur="1250"/>
                                        <p:tgtEl>
                                          <p:spTgt spid="4">
                                            <p:txEl>
                                              <p:pRg st="8" end="8"/>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2" presetClass="entr" presetSubtype="4" fill="hold" nodeType="clickEffect">
                                  <p:stCondLst>
                                    <p:cond delay="0"/>
                                  </p:stCondLst>
                                  <p:childTnLst>
                                    <p:set>
                                      <p:cBhvr>
                                        <p:cTn id="60" dur="1" fill="hold">
                                          <p:stCondLst>
                                            <p:cond delay="0"/>
                                          </p:stCondLst>
                                        </p:cTn>
                                        <p:tgtEl>
                                          <p:spTgt spid="4">
                                            <p:txEl>
                                              <p:pRg st="9" end="9"/>
                                            </p:txEl>
                                          </p:spTgt>
                                        </p:tgtEl>
                                        <p:attrNameLst>
                                          <p:attrName>style.visibility</p:attrName>
                                        </p:attrNameLst>
                                      </p:cBhvr>
                                      <p:to>
                                        <p:strVal val="visible"/>
                                      </p:to>
                                    </p:set>
                                    <p:anim calcmode="lin" valueType="num">
                                      <p:cBhvr additive="base">
                                        <p:cTn id="61" dur="1250"/>
                                        <p:tgtEl>
                                          <p:spTgt spid="4">
                                            <p:txEl>
                                              <p:pRg st="9" end="9"/>
                                            </p:txEl>
                                          </p:spTgt>
                                        </p:tgtEl>
                                        <p:attrNameLst>
                                          <p:attrName>ppt_y</p:attrName>
                                        </p:attrNameLst>
                                      </p:cBhvr>
                                      <p:tavLst>
                                        <p:tav tm="0">
                                          <p:val>
                                            <p:strVal val="#ppt_y+#ppt_h*1.125000"/>
                                          </p:val>
                                        </p:tav>
                                        <p:tav tm="100000">
                                          <p:val>
                                            <p:strVal val="#ppt_y"/>
                                          </p:val>
                                        </p:tav>
                                      </p:tavLst>
                                    </p:anim>
                                    <p:animEffect transition="in" filter="wipe(up)">
                                      <p:cBhvr>
                                        <p:cTn id="62" dur="1250"/>
                                        <p:tgtEl>
                                          <p:spTgt spid="4">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2" presetClass="entr" presetSubtype="4" fill="hold" nodeType="clickEffect">
                                  <p:stCondLst>
                                    <p:cond delay="0"/>
                                  </p:stCondLst>
                                  <p:childTnLst>
                                    <p:set>
                                      <p:cBhvr>
                                        <p:cTn id="66" dur="1" fill="hold">
                                          <p:stCondLst>
                                            <p:cond delay="0"/>
                                          </p:stCondLst>
                                        </p:cTn>
                                        <p:tgtEl>
                                          <p:spTgt spid="4">
                                            <p:txEl>
                                              <p:pRg st="10" end="10"/>
                                            </p:txEl>
                                          </p:spTgt>
                                        </p:tgtEl>
                                        <p:attrNameLst>
                                          <p:attrName>style.visibility</p:attrName>
                                        </p:attrNameLst>
                                      </p:cBhvr>
                                      <p:to>
                                        <p:strVal val="visible"/>
                                      </p:to>
                                    </p:set>
                                    <p:anim calcmode="lin" valueType="num">
                                      <p:cBhvr additive="base">
                                        <p:cTn id="67" dur="1250"/>
                                        <p:tgtEl>
                                          <p:spTgt spid="4">
                                            <p:txEl>
                                              <p:pRg st="10" end="10"/>
                                            </p:txEl>
                                          </p:spTgt>
                                        </p:tgtEl>
                                        <p:attrNameLst>
                                          <p:attrName>ppt_y</p:attrName>
                                        </p:attrNameLst>
                                      </p:cBhvr>
                                      <p:tavLst>
                                        <p:tav tm="0">
                                          <p:val>
                                            <p:strVal val="#ppt_y+#ppt_h*1.125000"/>
                                          </p:val>
                                        </p:tav>
                                        <p:tav tm="100000">
                                          <p:val>
                                            <p:strVal val="#ppt_y"/>
                                          </p:val>
                                        </p:tav>
                                      </p:tavLst>
                                    </p:anim>
                                    <p:animEffect transition="in" filter="wipe(up)">
                                      <p:cBhvr>
                                        <p:cTn id="68" dur="1250"/>
                                        <p:tgtEl>
                                          <p:spTgt spid="4">
                                            <p:txEl>
                                              <p:pRg st="10" end="1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2" presetClass="entr" presetSubtype="4" fill="hold" nodeType="clickEffect">
                                  <p:stCondLst>
                                    <p:cond delay="0"/>
                                  </p:stCondLst>
                                  <p:childTnLst>
                                    <p:set>
                                      <p:cBhvr>
                                        <p:cTn id="72" dur="1" fill="hold">
                                          <p:stCondLst>
                                            <p:cond delay="0"/>
                                          </p:stCondLst>
                                        </p:cTn>
                                        <p:tgtEl>
                                          <p:spTgt spid="4">
                                            <p:txEl>
                                              <p:pRg st="11" end="11"/>
                                            </p:txEl>
                                          </p:spTgt>
                                        </p:tgtEl>
                                        <p:attrNameLst>
                                          <p:attrName>style.visibility</p:attrName>
                                        </p:attrNameLst>
                                      </p:cBhvr>
                                      <p:to>
                                        <p:strVal val="visible"/>
                                      </p:to>
                                    </p:set>
                                    <p:anim calcmode="lin" valueType="num">
                                      <p:cBhvr additive="base">
                                        <p:cTn id="73" dur="1250"/>
                                        <p:tgtEl>
                                          <p:spTgt spid="4">
                                            <p:txEl>
                                              <p:pRg st="11" end="11"/>
                                            </p:txEl>
                                          </p:spTgt>
                                        </p:tgtEl>
                                        <p:attrNameLst>
                                          <p:attrName>ppt_y</p:attrName>
                                        </p:attrNameLst>
                                      </p:cBhvr>
                                      <p:tavLst>
                                        <p:tav tm="0">
                                          <p:val>
                                            <p:strVal val="#ppt_y+#ppt_h*1.125000"/>
                                          </p:val>
                                        </p:tav>
                                        <p:tav tm="100000">
                                          <p:val>
                                            <p:strVal val="#ppt_y"/>
                                          </p:val>
                                        </p:tav>
                                      </p:tavLst>
                                    </p:anim>
                                    <p:animEffect transition="in" filter="wipe(up)">
                                      <p:cBhvr>
                                        <p:cTn id="74" dur="125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0"/>
            <a:ext cx="8229600" cy="769441"/>
          </a:xfrm>
          <a:prstGeom prst="rect">
            <a:avLst/>
          </a:prstGeom>
          <a:solidFill>
            <a:schemeClr val="bg1">
              <a:lumMod val="85000"/>
            </a:schemeClr>
          </a:solidFill>
        </p:spPr>
        <p:txBody>
          <a:bodyPr wrap="square" rtlCol="0">
            <a:spAutoFit/>
          </a:bodyPr>
          <a:lstStyle/>
          <a:p>
            <a:pPr algn="ctr"/>
            <a:r>
              <a:rPr lang="en-US" sz="4400" b="1" dirty="0">
                <a:solidFill>
                  <a:srgbClr val="FF0000"/>
                </a:solidFill>
                <a:latin typeface="Candara" panose="020E0502030303020204" pitchFamily="34" charset="0"/>
              </a:rPr>
              <a:t>Let Us </a:t>
            </a:r>
            <a:r>
              <a:rPr lang="en-US" sz="4400" b="1" u="sng" dirty="0">
                <a:solidFill>
                  <a:srgbClr val="FF0000"/>
                </a:solidFill>
                <a:latin typeface="Candara" panose="020E0502030303020204" pitchFamily="34" charset="0"/>
              </a:rPr>
              <a:t>NOT</a:t>
            </a:r>
            <a:r>
              <a:rPr lang="en-US" sz="4400" b="1" dirty="0">
                <a:solidFill>
                  <a:srgbClr val="FF0000"/>
                </a:solidFill>
                <a:latin typeface="Candara" panose="020E0502030303020204" pitchFamily="34" charset="0"/>
              </a:rPr>
              <a:t> forget these </a:t>
            </a:r>
            <a:r>
              <a:rPr lang="en-US" sz="4400" b="1" i="1" dirty="0" err="1">
                <a:solidFill>
                  <a:srgbClr val="FF0000"/>
                </a:solidFill>
                <a:latin typeface="Candara" panose="020E0502030303020204" pitchFamily="34" charset="0"/>
              </a:rPr>
              <a:t>Nots</a:t>
            </a:r>
            <a:r>
              <a:rPr lang="en-US" sz="4400" b="1" dirty="0">
                <a:solidFill>
                  <a:srgbClr val="FF0000"/>
                </a:solidFill>
                <a:latin typeface="Candara" panose="020E0502030303020204" pitchFamily="34" charset="0"/>
              </a:rPr>
              <a:t>!</a:t>
            </a:r>
          </a:p>
        </p:txBody>
      </p:sp>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4600" b="1" i="1" dirty="0">
                <a:solidFill>
                  <a:schemeClr val="bg1"/>
                </a:solidFill>
                <a:latin typeface="Candara" panose="020E0502030303020204" pitchFamily="34" charset="0"/>
              </a:rPr>
              <a:t>Nots</a:t>
            </a:r>
            <a:r>
              <a:rPr lang="en-US" sz="4600" b="1" dirty="0">
                <a:solidFill>
                  <a:schemeClr val="bg1"/>
                </a:solidFill>
                <a:latin typeface="Candara" panose="020E0502030303020204" pitchFamily="34" charset="0"/>
              </a:rPr>
              <a:t> That Must </a:t>
            </a:r>
            <a:r>
              <a:rPr lang="en-US" sz="4600" b="1" u="sng" dirty="0">
                <a:solidFill>
                  <a:schemeClr val="bg1"/>
                </a:solidFill>
                <a:latin typeface="Candara" panose="020E0502030303020204" pitchFamily="34" charset="0"/>
              </a:rPr>
              <a:t>NOT</a:t>
            </a:r>
            <a:r>
              <a:rPr lang="en-US" sz="4600" b="1" dirty="0">
                <a:solidFill>
                  <a:schemeClr val="bg1"/>
                </a:solidFill>
                <a:latin typeface="Candara" panose="020E0502030303020204" pitchFamily="34" charset="0"/>
              </a:rPr>
              <a:t> Be Loosed</a:t>
            </a:r>
          </a:p>
        </p:txBody>
      </p:sp>
      <p:sp>
        <p:nvSpPr>
          <p:cNvPr id="2" name="Slide Number Placeholder 1"/>
          <p:cNvSpPr>
            <a:spLocks noGrp="1"/>
          </p:cNvSpPr>
          <p:nvPr>
            <p:ph type="sldNum" sz="quarter" idx="12"/>
          </p:nvPr>
        </p:nvSpPr>
        <p:spPr/>
        <p:txBody>
          <a:bodyPr/>
          <a:lstStyle/>
          <a:p>
            <a:fld id="{941FF429-9F51-443B-A6E0-6B5375ABDBA6}" type="slidenum">
              <a:rPr lang="en-US" smtClean="0"/>
              <a:t>7</a:t>
            </a:fld>
            <a:endParaRPr lang="en-US" dirty="0"/>
          </a:p>
        </p:txBody>
      </p:sp>
      <p:pic>
        <p:nvPicPr>
          <p:cNvPr id="7" name="Picture 2" descr="C:\Users\Owner\AppData\Local\Microsoft\Windows\Temporary Internet Files\Content.IE5\NPO5ZVQ2\MP900309633[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3352799" y="3702304"/>
            <a:ext cx="2438400" cy="173939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07401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5400" b="1" dirty="0">
                <a:solidFill>
                  <a:schemeClr val="bg1"/>
                </a:solidFill>
                <a:latin typeface="Candara" panose="020E0502030303020204" pitchFamily="34" charset="0"/>
              </a:rPr>
              <a:t>Matthew 7:21-23</a:t>
            </a:r>
          </a:p>
        </p:txBody>
      </p:sp>
      <p:sp>
        <p:nvSpPr>
          <p:cNvPr id="2" name="Slide Number Placeholder 1"/>
          <p:cNvSpPr>
            <a:spLocks noGrp="1"/>
          </p:cNvSpPr>
          <p:nvPr>
            <p:ph type="sldNum" sz="quarter" idx="12"/>
          </p:nvPr>
        </p:nvSpPr>
        <p:spPr/>
        <p:txBody>
          <a:bodyPr/>
          <a:lstStyle/>
          <a:p>
            <a:fld id="{941FF429-9F51-443B-A6E0-6B5375ABDBA6}" type="slidenum">
              <a:rPr lang="en-US" smtClean="0"/>
              <a:t>8</a:t>
            </a:fld>
            <a:endParaRPr lang="en-US" dirty="0"/>
          </a:p>
        </p:txBody>
      </p:sp>
      <p:pic>
        <p:nvPicPr>
          <p:cNvPr id="7" name="Picture 2" descr="C:\Users\Owner\AppData\Local\Microsoft\Windows\Temporary Internet Files\Content.IE5\NPO5ZVQ2\MP900309633[1].jpg"/>
          <p:cNvPicPr>
            <a:picLocks noChangeAspect="1" noChangeArrowheads="1"/>
          </p:cNvPicPr>
          <p:nvPr/>
        </p:nvPicPr>
        <p:blipFill>
          <a:blip r:embed="rId3" cstate="print">
            <a:alphaModFix amt="56000"/>
            <a:extLst>
              <a:ext uri="{28A0092B-C50C-407E-A947-70E740481C1C}">
                <a14:useLocalDpi xmlns:a14="http://schemas.microsoft.com/office/drawing/2010/main" val="0"/>
              </a:ext>
            </a:extLst>
          </a:blip>
          <a:srcRect/>
          <a:stretch>
            <a:fillRect/>
          </a:stretch>
        </p:blipFill>
        <p:spPr bwMode="auto">
          <a:xfrm rot="5400000">
            <a:off x="7051790" y="4443392"/>
            <a:ext cx="2438400" cy="173939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C81BBBE1-0467-4C84-B193-75E3A9241B40}"/>
              </a:ext>
            </a:extLst>
          </p:cNvPr>
          <p:cNvSpPr/>
          <p:nvPr/>
        </p:nvSpPr>
        <p:spPr>
          <a:xfrm>
            <a:off x="1129553" y="1694134"/>
            <a:ext cx="646355" cy="415636"/>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 name="TextBox 2">
            <a:extLst>
              <a:ext uri="{FF2B5EF4-FFF2-40B4-BE49-F238E27FC236}">
                <a16:creationId xmlns:a16="http://schemas.microsoft.com/office/drawing/2014/main" id="{A70B7FCB-CBAB-49C8-9602-FB5BEDF4095C}"/>
              </a:ext>
            </a:extLst>
          </p:cNvPr>
          <p:cNvSpPr txBox="1"/>
          <p:nvPr/>
        </p:nvSpPr>
        <p:spPr>
          <a:xfrm>
            <a:off x="457200" y="1613452"/>
            <a:ext cx="8229600" cy="4385816"/>
          </a:xfrm>
          <a:prstGeom prst="rect">
            <a:avLst/>
          </a:prstGeom>
          <a:noFill/>
        </p:spPr>
        <p:txBody>
          <a:bodyPr wrap="square" rtlCol="0">
            <a:spAutoFit/>
          </a:bodyPr>
          <a:lstStyle/>
          <a:p>
            <a:r>
              <a:rPr lang="en-US" sz="3100" b="1" i="1" dirty="0">
                <a:latin typeface="Candara" panose="020E0502030303020204" pitchFamily="34" charset="0"/>
              </a:rPr>
              <a:t>“</a:t>
            </a:r>
            <a:r>
              <a:rPr lang="en-US" sz="3100" b="1" i="1" dirty="0">
                <a:solidFill>
                  <a:schemeClr val="tx1">
                    <a:lumMod val="50000"/>
                    <a:lumOff val="50000"/>
                  </a:schemeClr>
                </a:solidFill>
                <a:latin typeface="Candara" panose="020E0502030303020204" pitchFamily="34" charset="0"/>
              </a:rPr>
              <a:t>21</a:t>
            </a:r>
            <a:r>
              <a:rPr lang="en-US" sz="3100" b="1" i="1" dirty="0">
                <a:latin typeface="Candara" panose="020E0502030303020204" pitchFamily="34" charset="0"/>
              </a:rPr>
              <a:t> Not every one that saith unto me, Lord, Lord, shall enter into the kingdom of heaven; but he that doeth the will of my Father which is in heaven. </a:t>
            </a:r>
            <a:r>
              <a:rPr lang="en-US" sz="3100" b="1" i="1" dirty="0">
                <a:solidFill>
                  <a:schemeClr val="tx1">
                    <a:lumMod val="50000"/>
                    <a:lumOff val="50000"/>
                  </a:schemeClr>
                </a:solidFill>
                <a:latin typeface="Candara" panose="020E0502030303020204" pitchFamily="34" charset="0"/>
              </a:rPr>
              <a:t>22</a:t>
            </a:r>
            <a:r>
              <a:rPr lang="en-US" sz="3100" b="1" i="1" dirty="0">
                <a:latin typeface="Candara" panose="020E0502030303020204" pitchFamily="34" charset="0"/>
              </a:rPr>
              <a:t> Many will say to me in that day, Lord, Lord, have we not prophesied in thy name? and in thy name have cast out devils? and in thy name done many wonderful works? </a:t>
            </a:r>
            <a:r>
              <a:rPr lang="en-US" sz="3100" b="1" i="1" dirty="0">
                <a:solidFill>
                  <a:schemeClr val="tx1">
                    <a:lumMod val="50000"/>
                    <a:lumOff val="50000"/>
                  </a:schemeClr>
                </a:solidFill>
                <a:latin typeface="Candara" panose="020E0502030303020204" pitchFamily="34" charset="0"/>
              </a:rPr>
              <a:t>23</a:t>
            </a:r>
            <a:r>
              <a:rPr lang="en-US" sz="3100" b="1" i="1" dirty="0">
                <a:latin typeface="Candara" panose="020E0502030303020204" pitchFamily="34" charset="0"/>
              </a:rPr>
              <a:t> And then will I profess unto them, I never knew you: depart from me, ye that work iniquity”</a:t>
            </a:r>
          </a:p>
        </p:txBody>
      </p:sp>
    </p:spTree>
    <p:extLst>
      <p:ext uri="{BB962C8B-B14F-4D97-AF65-F5344CB8AC3E}">
        <p14:creationId xmlns:p14="http://schemas.microsoft.com/office/powerpoint/2010/main" val="30639757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a:solidFill>
            <a:srgbClr val="FF0000"/>
          </a:solidFill>
        </p:spPr>
        <p:txBody>
          <a:bodyPr>
            <a:normAutofit/>
          </a:bodyPr>
          <a:lstStyle/>
          <a:p>
            <a:r>
              <a:rPr lang="en-US" sz="5400" b="1" dirty="0">
                <a:solidFill>
                  <a:schemeClr val="bg1"/>
                </a:solidFill>
                <a:latin typeface="Candara" panose="020E0502030303020204" pitchFamily="34" charset="0"/>
              </a:rPr>
              <a:t>2 Thessalonians 1:7-9</a:t>
            </a:r>
          </a:p>
        </p:txBody>
      </p:sp>
      <p:sp>
        <p:nvSpPr>
          <p:cNvPr id="2" name="Slide Number Placeholder 1"/>
          <p:cNvSpPr>
            <a:spLocks noGrp="1"/>
          </p:cNvSpPr>
          <p:nvPr>
            <p:ph type="sldNum" sz="quarter" idx="12"/>
          </p:nvPr>
        </p:nvSpPr>
        <p:spPr/>
        <p:txBody>
          <a:bodyPr/>
          <a:lstStyle/>
          <a:p>
            <a:fld id="{941FF429-9F51-443B-A6E0-6B5375ABDBA6}" type="slidenum">
              <a:rPr lang="en-US" smtClean="0"/>
              <a:t>9</a:t>
            </a:fld>
            <a:endParaRPr lang="en-US" dirty="0"/>
          </a:p>
        </p:txBody>
      </p:sp>
      <p:pic>
        <p:nvPicPr>
          <p:cNvPr id="7" name="Picture 2" descr="C:\Users\Owner\AppData\Local\Microsoft\Windows\Temporary Internet Files\Content.IE5\NPO5ZVQ2\MP900309633[1].jpg"/>
          <p:cNvPicPr>
            <a:picLocks noChangeAspect="1" noChangeArrowheads="1"/>
          </p:cNvPicPr>
          <p:nvPr/>
        </p:nvPicPr>
        <p:blipFill>
          <a:blip r:embed="rId3" cstate="print">
            <a:alphaModFix amt="56000"/>
            <a:extLst>
              <a:ext uri="{28A0092B-C50C-407E-A947-70E740481C1C}">
                <a14:useLocalDpi xmlns:a14="http://schemas.microsoft.com/office/drawing/2010/main" val="0"/>
              </a:ext>
            </a:extLst>
          </a:blip>
          <a:srcRect/>
          <a:stretch>
            <a:fillRect/>
          </a:stretch>
        </p:blipFill>
        <p:spPr bwMode="auto">
          <a:xfrm rot="5400000">
            <a:off x="7051790" y="4443392"/>
            <a:ext cx="2438400" cy="173939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266135A1-ED45-4974-AF83-CF33DB678109}"/>
              </a:ext>
            </a:extLst>
          </p:cNvPr>
          <p:cNvSpPr/>
          <p:nvPr/>
        </p:nvSpPr>
        <p:spPr>
          <a:xfrm>
            <a:off x="6906707" y="3175045"/>
            <a:ext cx="646355" cy="415636"/>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9" name="Rectangle 8">
            <a:extLst>
              <a:ext uri="{FF2B5EF4-FFF2-40B4-BE49-F238E27FC236}">
                <a16:creationId xmlns:a16="http://schemas.microsoft.com/office/drawing/2014/main" id="{2B949FD8-01F1-458E-A8CB-EBEFB2541870}"/>
              </a:ext>
            </a:extLst>
          </p:cNvPr>
          <p:cNvSpPr/>
          <p:nvPr/>
        </p:nvSpPr>
        <p:spPr>
          <a:xfrm>
            <a:off x="2958432" y="3649268"/>
            <a:ext cx="646355" cy="415636"/>
          </a:xfrm>
          <a:prstGeom prst="rect">
            <a:avLst/>
          </a:prstGeom>
          <a:solidFill>
            <a:srgbClr val="FF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3" name="TextBox 2">
            <a:extLst>
              <a:ext uri="{FF2B5EF4-FFF2-40B4-BE49-F238E27FC236}">
                <a16:creationId xmlns:a16="http://schemas.microsoft.com/office/drawing/2014/main" id="{A70B7FCB-CBAB-49C8-9602-FB5BEDF4095C}"/>
              </a:ext>
            </a:extLst>
          </p:cNvPr>
          <p:cNvSpPr txBox="1"/>
          <p:nvPr/>
        </p:nvSpPr>
        <p:spPr>
          <a:xfrm>
            <a:off x="457200" y="1613452"/>
            <a:ext cx="8229600" cy="4031873"/>
          </a:xfrm>
          <a:prstGeom prst="rect">
            <a:avLst/>
          </a:prstGeom>
          <a:noFill/>
        </p:spPr>
        <p:txBody>
          <a:bodyPr wrap="square" rtlCol="0">
            <a:spAutoFit/>
          </a:bodyPr>
          <a:lstStyle/>
          <a:p>
            <a:r>
              <a:rPr lang="en-US" sz="3000" b="1" i="1" dirty="0">
                <a:latin typeface="Candara" panose="020E0502030303020204" pitchFamily="34" charset="0"/>
              </a:rPr>
              <a:t> </a:t>
            </a:r>
            <a:r>
              <a:rPr lang="en-US" sz="3200" b="1" i="1" dirty="0">
                <a:solidFill>
                  <a:schemeClr val="tx1">
                    <a:lumMod val="50000"/>
                    <a:lumOff val="50000"/>
                  </a:schemeClr>
                </a:solidFill>
                <a:latin typeface="Candara" panose="020E0502030303020204" pitchFamily="34" charset="0"/>
              </a:rPr>
              <a:t>7</a:t>
            </a:r>
            <a:r>
              <a:rPr lang="en-US" sz="3200" b="1" i="1" dirty="0">
                <a:latin typeface="Candara" panose="020E0502030303020204" pitchFamily="34" charset="0"/>
              </a:rPr>
              <a:t> And to you who are troubled rest with us, when the Lord Jesus shall be revealed from heaven with his mighty angels, </a:t>
            </a:r>
            <a:r>
              <a:rPr lang="en-US" sz="3200" b="1" i="1" dirty="0">
                <a:solidFill>
                  <a:schemeClr val="tx1">
                    <a:lumMod val="50000"/>
                    <a:lumOff val="50000"/>
                  </a:schemeClr>
                </a:solidFill>
                <a:latin typeface="Candara" panose="020E0502030303020204" pitchFamily="34" charset="0"/>
              </a:rPr>
              <a:t>8</a:t>
            </a:r>
            <a:r>
              <a:rPr lang="en-US" sz="3200" b="1" i="1" dirty="0">
                <a:latin typeface="Candara" panose="020E0502030303020204" pitchFamily="34" charset="0"/>
              </a:rPr>
              <a:t> In flaming fire taking vengeance on them that know not God, and that obey not the gospel of our Lord Jesus Christ: </a:t>
            </a:r>
            <a:r>
              <a:rPr lang="en-US" sz="3200" b="1" i="1" dirty="0">
                <a:solidFill>
                  <a:schemeClr val="tx1">
                    <a:lumMod val="50000"/>
                    <a:lumOff val="50000"/>
                  </a:schemeClr>
                </a:solidFill>
                <a:latin typeface="Candara" panose="020E0502030303020204" pitchFamily="34" charset="0"/>
              </a:rPr>
              <a:t>9</a:t>
            </a:r>
            <a:r>
              <a:rPr lang="en-US" sz="3200" b="1" i="1" dirty="0">
                <a:latin typeface="Candara" panose="020E0502030303020204" pitchFamily="34" charset="0"/>
              </a:rPr>
              <a:t> Who shall be punished with everlasting destruction from the presence of the Lord, and from the glory of his power;</a:t>
            </a:r>
          </a:p>
        </p:txBody>
      </p:sp>
    </p:spTree>
    <p:extLst>
      <p:ext uri="{BB962C8B-B14F-4D97-AF65-F5344CB8AC3E}">
        <p14:creationId xmlns:p14="http://schemas.microsoft.com/office/powerpoint/2010/main" val="21354528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25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711</TotalTime>
  <Words>2933</Words>
  <Application>Microsoft Office PowerPoint</Application>
  <PresentationFormat>On-screen Show (4:3)</PresentationFormat>
  <Paragraphs>123</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Candara</vt:lpstr>
      <vt:lpstr>Times New Roman</vt:lpstr>
      <vt:lpstr>Wingdings</vt:lpstr>
      <vt:lpstr>Office Theme</vt:lpstr>
      <vt:lpstr>Nots That Must NOT Be Loosed</vt:lpstr>
      <vt:lpstr>Nots That Must NOT Be Loosed</vt:lpstr>
      <vt:lpstr>God’s Word vs. Satan’s Lie</vt:lpstr>
      <vt:lpstr>Matthew 25:41-46</vt:lpstr>
      <vt:lpstr>Nots That Must NOT Be Loosed</vt:lpstr>
      <vt:lpstr>Nots That Must NOT Be Loosed</vt:lpstr>
      <vt:lpstr>Nots That Must NOT Be Loosed</vt:lpstr>
      <vt:lpstr>Matthew 7:21-23</vt:lpstr>
      <vt:lpstr>2 Thessalonians 1:7-9</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Tommy McClure</cp:lastModifiedBy>
  <cp:revision>106</cp:revision>
  <cp:lastPrinted>2018-12-09T15:39:36Z</cp:lastPrinted>
  <dcterms:created xsi:type="dcterms:W3CDTF">2013-10-19T01:35:05Z</dcterms:created>
  <dcterms:modified xsi:type="dcterms:W3CDTF">2018-12-09T15:32:07Z</dcterms:modified>
</cp:coreProperties>
</file>