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0" r:id="rId2"/>
    <p:sldId id="320" r:id="rId3"/>
    <p:sldId id="327" r:id="rId4"/>
    <p:sldId id="328" r:id="rId5"/>
    <p:sldId id="335" r:id="rId6"/>
    <p:sldId id="339" r:id="rId7"/>
    <p:sldId id="334" r:id="rId8"/>
    <p:sldId id="337" r:id="rId9"/>
    <p:sldId id="336" r:id="rId10"/>
    <p:sldId id="305" r:id="rId11"/>
    <p:sldId id="331" r:id="rId12"/>
    <p:sldId id="340"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162" autoAdjust="0"/>
  </p:normalViewPr>
  <p:slideViewPr>
    <p:cSldViewPr showGuides="1">
      <p:cViewPr varScale="1">
        <p:scale>
          <a:sx n="71" d="100"/>
          <a:sy n="71" d="100"/>
        </p:scale>
        <p:origin x="205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10/28/2018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 53:1-12 </a:t>
            </a:r>
            <a:r>
              <a:rPr lang="en-US" dirty="0"/>
              <a:t>-  Who hath believed our report? and to whom is the arm of the LORD revealed? 2 For he shall grow up before him as a tender plant, and as a root out of a dry ground: he hath no form nor comeliness; and when we shall see him, there is no beauty that we should desire him. 3 He is despised and rejected of men; a man of sorrows, and acquainted with grief: and we hid as it were our faces from him; he was despised, and we esteemed him not. 4 Surely he hath borne our griefs, and carried our sorrows: yet we did esteem him stricken, smitten of God, and afflicted. 5 But he was wounded for our transgressions, he was bruised for our iniquities: the chastisement of our peace was upon him; and with his stripes we are healed. 6 All we like sheep have gone astray; we have turned every one to his own way; and the LORD hath laid on him the iniquity of us all. 7 He was oppressed, and he was afflicted, yet he opened not his mouth: he is brought as a lamb to the slaughter, and as a sheep before her shearers is dumb, so he </a:t>
            </a:r>
            <a:r>
              <a:rPr lang="en-US" dirty="0" err="1"/>
              <a:t>openeth</a:t>
            </a:r>
            <a:r>
              <a:rPr lang="en-US" dirty="0"/>
              <a:t> not his mouth. 8 He was taken from prison and from judgment: and who shall declare his generation? for he was cut off out of the land of the living: for the transgression of my people was he stricken. 9 And he made his grave with the wicked, and with the rich in his death; because he had done no violence, neither was any deceit in his mouth. 10 Yet it pleased the LORD to bruise him; he hath put him to grief: when thou shalt make his soul an offering for sin, he shall see his seed, he shall prolong his days, and the pleasure of the LORD shall prosper in his hand. 11 He shall see of the travail of his soul, and shall be satisfied: by his knowledge shall my righteous servant justify many; for he shall bear their iniquities. 12 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2877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57590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“On the left” - Matt. 25:31-33, 41 - </a:t>
            </a:r>
            <a:r>
              <a:rPr lang="en-US" b="0" i="0" dirty="0"/>
              <a:t>When the Son of man shall come in his glory, and all the holy angels with him, then shall he sit upon the throne of his glory: 32 And before him shall be gathered all nations: and he shall separate them one from another, as a shepherd </a:t>
            </a:r>
            <a:r>
              <a:rPr lang="en-US" b="0" i="0" dirty="0" err="1"/>
              <a:t>divideth</a:t>
            </a:r>
            <a:r>
              <a:rPr lang="en-US" b="0" i="0" dirty="0"/>
              <a:t> his sheep from the goats: 33 And he shall set the sheep on his right hand, but the goats on the left. </a:t>
            </a:r>
            <a:r>
              <a:rPr lang="en-US" b="1" i="0" dirty="0"/>
              <a:t>41</a:t>
            </a:r>
            <a:r>
              <a:rPr lang="en-US" b="0" i="0" dirty="0"/>
              <a:t> Then shall he say also unto them on the left hand, Depart from me, ye cursed, into everlasting fire, prepared for the devil and his angels: </a:t>
            </a:r>
            <a:r>
              <a:rPr lang="en-US" b="1" i="0" dirty="0"/>
              <a:t>46</a:t>
            </a:r>
            <a:r>
              <a:rPr lang="en-US" b="0" i="0" dirty="0"/>
              <a:t>  And these shall go away into everlasting punishment: but the righteous into life eternal.</a:t>
            </a:r>
          </a:p>
          <a:p>
            <a:r>
              <a:rPr lang="en-US" b="1" i="0" dirty="0"/>
              <a:t>Eph. 4:28 </a:t>
            </a:r>
            <a:r>
              <a:rPr lang="en-US" b="0" i="0" dirty="0"/>
              <a:t>- Let him that stole steal no more: but rather let him </a:t>
            </a:r>
            <a:r>
              <a:rPr lang="en-US" b="0" i="0" dirty="0" err="1"/>
              <a:t>labour</a:t>
            </a:r>
            <a:r>
              <a:rPr lang="en-US" b="0" i="0" dirty="0"/>
              <a:t>, working with his hands the thing which is good, that he may have to give to him that </a:t>
            </a:r>
            <a:r>
              <a:rPr lang="en-US" b="0" i="0" dirty="0" err="1"/>
              <a:t>needeth</a:t>
            </a:r>
            <a:r>
              <a:rPr lang="en-US" b="0" i="0" dirty="0"/>
              <a:t>. </a:t>
            </a:r>
          </a:p>
          <a:p>
            <a:r>
              <a:rPr lang="en-US" b="1" i="0" dirty="0"/>
              <a:t>Rom. 13:3-5 </a:t>
            </a:r>
            <a:r>
              <a:rPr lang="en-US" b="0" i="0" dirty="0"/>
              <a:t>- For rulers are not a terror to good works, but to the evil. Wilt thou then not be afraid of the power? do that which is good, and thou shalt have praise of the same: 4 For he is the minister of God to thee for good. But if thou do that which is evil, be afraid; for he </a:t>
            </a:r>
            <a:r>
              <a:rPr lang="en-US" b="0" i="0" dirty="0" err="1"/>
              <a:t>beareth</a:t>
            </a:r>
            <a:r>
              <a:rPr lang="en-US" b="0" i="0" dirty="0"/>
              <a:t> not the sword in vain: for he is the minister of God, a revenger to execute wrath upon him that doeth evil. 5 Wherefore ye must needs be subject, not only for wrath, but also for conscience sake.</a:t>
            </a:r>
          </a:p>
          <a:p>
            <a:r>
              <a:rPr lang="en-US" b="1" i="0" dirty="0"/>
              <a:t>Acts 25:11 </a:t>
            </a:r>
            <a:r>
              <a:rPr lang="en-US" b="0" i="0" dirty="0"/>
              <a:t>- For if I be an offender, or have committed any thing worthy of death, I refuse not to die: but if there be none of these things whereof these accuse me, no man may deliver me unto them. I appeal unto Caesar. </a:t>
            </a:r>
          </a:p>
          <a:p>
            <a:r>
              <a:rPr lang="en-US" b="1" dirty="0"/>
              <a:t>1 Jn. 3:4 </a:t>
            </a:r>
            <a:r>
              <a:rPr lang="en-US" b="0" dirty="0"/>
              <a:t>- Whosoever </a:t>
            </a:r>
            <a:r>
              <a:rPr lang="en-US" b="0" dirty="0" err="1"/>
              <a:t>committeth</a:t>
            </a:r>
            <a:r>
              <a:rPr lang="en-US" b="0" dirty="0"/>
              <a:t> sin </a:t>
            </a:r>
            <a:r>
              <a:rPr lang="en-US" b="0" dirty="0" err="1"/>
              <a:t>transgresseth</a:t>
            </a:r>
            <a:r>
              <a:rPr lang="en-US" b="0" dirty="0"/>
              <a:t> also the law: for sin is the transgression of the law.</a:t>
            </a:r>
          </a:p>
          <a:p>
            <a:r>
              <a:rPr lang="en-US" b="1" dirty="0"/>
              <a:t>Lk. 23:39-41</a:t>
            </a:r>
            <a:r>
              <a:rPr lang="en-US" dirty="0"/>
              <a:t>  And one of the malefactors which were hanged railed on him, saying, If thou be Christ, save thyself and us. 40 But the other answering rebuked him, saying, Dost not thou fear God, seeing thou art in the same condemnation? 41 And we indeed justly; for we receive the due reward of our deeds: but this man hath done nothing amiss.</a:t>
            </a:r>
          </a:p>
          <a:p>
            <a:r>
              <a:rPr lang="en-US" b="1" dirty="0"/>
              <a:t>“railed” </a:t>
            </a:r>
            <a:r>
              <a:rPr lang="en-US" dirty="0"/>
              <a:t>- </a:t>
            </a:r>
            <a:r>
              <a:rPr lang="en-US" dirty="0" err="1"/>
              <a:t>blasphemeo</a:t>
            </a:r>
            <a:r>
              <a:rPr lang="en-US" dirty="0"/>
              <a:t>,  </a:t>
            </a:r>
            <a:r>
              <a:rPr lang="en-US" dirty="0" err="1"/>
              <a:t>blas</a:t>
            </a:r>
            <a:r>
              <a:rPr lang="en-US" dirty="0"/>
              <a:t>-fay-meh’-o - from 989; to vilify; specially, to speak impiously:--(speak) blaspheme(-</a:t>
            </a:r>
            <a:r>
              <a:rPr lang="en-US" dirty="0" err="1"/>
              <a:t>er</a:t>
            </a:r>
            <a:r>
              <a:rPr lang="en-US" dirty="0"/>
              <a:t>, -</a:t>
            </a:r>
            <a:r>
              <a:rPr lang="en-US" dirty="0" err="1"/>
              <a:t>mously</a:t>
            </a:r>
            <a:r>
              <a:rPr lang="en-US" dirty="0"/>
              <a:t>, -my), defame, rail on, revile, speak evil. </a:t>
            </a:r>
            <a:r>
              <a:rPr lang="en-US" b="1" i="1" dirty="0"/>
              <a:t>- Strong</a:t>
            </a:r>
          </a:p>
          <a:p>
            <a:endParaRPr lang="en-US" b="1" i="1"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304814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“On the left” - Matt. 25:31-33, 41 - </a:t>
            </a:r>
            <a:r>
              <a:rPr lang="en-US" b="0" i="0" dirty="0"/>
              <a:t>When the Son of man shall come in his glory, and all the holy angels with him, then shall he sit upon the throne of his glory: 32 And before him shall be gathered all nations: and he shall separate them one from another, as a shepherd </a:t>
            </a:r>
            <a:r>
              <a:rPr lang="en-US" b="0" i="0" dirty="0" err="1"/>
              <a:t>divideth</a:t>
            </a:r>
            <a:r>
              <a:rPr lang="en-US" b="0" i="0" dirty="0"/>
              <a:t> his sheep from the goats: 33 And he shall set the sheep on his right hand, but the goats on the left. </a:t>
            </a:r>
            <a:r>
              <a:rPr lang="en-US" b="1" i="0" dirty="0"/>
              <a:t>41</a:t>
            </a:r>
            <a:r>
              <a:rPr lang="en-US" b="0" i="0" dirty="0"/>
              <a:t> Then shall he say also unto them on the left hand, Depart from me, ye cursed, into everlasting fire, prepared for the devil and his angels: </a:t>
            </a:r>
            <a:r>
              <a:rPr lang="en-US" b="1" i="0" dirty="0"/>
              <a:t>46</a:t>
            </a:r>
            <a:r>
              <a:rPr lang="en-US" b="0" i="0" dirty="0"/>
              <a:t>  And these shall go away into everlasting punishment: but the righteous into life eternal.</a:t>
            </a:r>
          </a:p>
          <a:p>
            <a:r>
              <a:rPr lang="en-US" b="1" i="0" dirty="0"/>
              <a:t>Lk. 13:3 </a:t>
            </a:r>
            <a:r>
              <a:rPr lang="en-US" b="0" i="0" dirty="0"/>
              <a:t>- I tell you, Nay: but, except ye repent, ye shall all likewise perish. </a:t>
            </a:r>
          </a:p>
          <a:p>
            <a:r>
              <a:rPr lang="en-US" b="1" i="0" dirty="0"/>
              <a:t>Acts 17:30-31 </a:t>
            </a:r>
            <a:r>
              <a:rPr lang="en-US" b="0" i="0" dirty="0"/>
              <a:t>- And the times of this ignorance God winked at; but now </a:t>
            </a:r>
            <a:r>
              <a:rPr lang="en-US" b="0" i="0" dirty="0" err="1"/>
              <a:t>commandeth</a:t>
            </a:r>
            <a:r>
              <a:rPr lang="en-US" b="0" i="0" dirty="0"/>
              <a:t> all men every where to repent: 31 Because he hath appointed a day, in the which he will judge the world in righteousness by that man whom he hath ordained; whereof he hath given assurance unto all men, in that he hath raised him from the dead.</a:t>
            </a:r>
          </a:p>
          <a:p>
            <a:r>
              <a:rPr lang="en-US" b="1" i="0" dirty="0"/>
              <a:t>Rom. 6:23 </a:t>
            </a:r>
            <a:r>
              <a:rPr lang="en-US" b="0" i="0" dirty="0"/>
              <a:t>-  For the wages of sin is death; but the gift of God is eternal life through Jesus Christ our Lord.</a:t>
            </a:r>
          </a:p>
          <a:p>
            <a:r>
              <a:rPr lang="en-US" b="1" i="0" dirty="0"/>
              <a:t>Eph. 2:1 </a:t>
            </a:r>
            <a:r>
              <a:rPr lang="en-US" b="0" i="0" dirty="0"/>
              <a:t>-And you hath he quickened, who were dead in trespasses and sins; </a:t>
            </a:r>
            <a:r>
              <a:rPr lang="en-US" b="1" i="0" dirty="0"/>
              <a:t>11-12</a:t>
            </a:r>
            <a:r>
              <a:rPr lang="en-US" b="0" i="0" dirty="0"/>
              <a:t> -  Wherefore remember, that ye being in time past Gentiles in the flesh, who are called Uncircumcision by that which is called the Circumcision in the flesh made by hands; 12 That at that time ye were without Christ, being aliens from the commonwealth of Israel, and strangers from the covenants of promise, having no hope, and without God in the world:</a:t>
            </a:r>
          </a:p>
          <a:p>
            <a:r>
              <a:rPr lang="en-US" b="1" i="0" dirty="0"/>
              <a:t>2 Thess. 1:7-9 </a:t>
            </a:r>
            <a:r>
              <a:rPr lang="en-US" b="0" i="0" dirty="0"/>
              <a:t>-  And to you who are troubled rest with us, when the Lord Jesus shall be revealed from heaven with his mighty angels, 8 In flaming fire taking vengeance on them that know not God, and that obey not the gospel of our Lord Jesus Christ: 9 Who shall be punished with everlasting destruction from the presence of the Lord, and from the glory of his power;</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37055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Lk. 23:40-41 </a:t>
            </a:r>
            <a:r>
              <a:rPr lang="en-US" dirty="0"/>
              <a:t>-  But the other answering rebuked him, saying, Dost not thou fear God, seeing thou art in the same condemnation? 41 And we indeed justly; for we receive the due reward of our deeds: but this man hath done nothing amiss.</a:t>
            </a:r>
          </a:p>
          <a:p>
            <a:r>
              <a:rPr lang="en-US" b="1" dirty="0"/>
              <a:t>1 Jn. 1:8, 10</a:t>
            </a:r>
            <a:r>
              <a:rPr lang="en-US" dirty="0"/>
              <a:t> -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p>
          <a:p>
            <a:r>
              <a:rPr lang="en-US" b="1" dirty="0"/>
              <a:t>2 Cor. 7:10 </a:t>
            </a:r>
            <a:r>
              <a:rPr lang="en-US" dirty="0"/>
              <a:t>- For godly sorrow worketh repentance to salvation not to be repented of: but the sorrow of the world worketh death.</a:t>
            </a:r>
          </a:p>
          <a:p>
            <a:r>
              <a:rPr lang="en-US" b="1" dirty="0"/>
              <a:t>Rev. 2:20-21 </a:t>
            </a:r>
            <a:r>
              <a:rPr lang="en-US" dirty="0"/>
              <a:t>-  Notwithstanding I have a few things against thee, because thou </a:t>
            </a:r>
            <a:r>
              <a:rPr lang="en-US" dirty="0" err="1"/>
              <a:t>sufferest</a:t>
            </a:r>
            <a:r>
              <a:rPr lang="en-US" dirty="0"/>
              <a:t> that woman Jezebel, which calleth herself a prophetess, to teach and to seduce my servants to commit fornication, and to eat things sacrificed unto idols. 21 And I gave her space to repent of her fornication; and she repented not.</a:t>
            </a:r>
          </a:p>
          <a:p>
            <a:r>
              <a:rPr lang="en-US" b="1" dirty="0"/>
              <a:t>2 Pet. 3:9-15 - READ</a:t>
            </a:r>
          </a:p>
          <a:p>
            <a:r>
              <a:rPr lang="en-US" b="1" dirty="0"/>
              <a:t>Lk. 23:42 </a:t>
            </a:r>
            <a:r>
              <a:rPr lang="en-US" b="0" dirty="0"/>
              <a:t>- And he said unto Jesus, Lord, remember me when thou </a:t>
            </a:r>
            <a:r>
              <a:rPr lang="en-US" b="0" dirty="0" err="1"/>
              <a:t>comest</a:t>
            </a:r>
            <a:r>
              <a:rPr lang="en-US" b="0" dirty="0"/>
              <a:t> into thy kingdom. </a:t>
            </a:r>
          </a:p>
          <a:p>
            <a:r>
              <a:rPr lang="en-US" b="1" dirty="0"/>
              <a:t>Lk. 23:43 </a:t>
            </a:r>
            <a:r>
              <a:rPr lang="en-US" b="0" dirty="0"/>
              <a:t>-  And Jesus said unto him, Verily I say unto thee, To day shalt thou be with me in paradise. </a:t>
            </a:r>
          </a:p>
          <a:p>
            <a:r>
              <a:rPr lang="en-US" sz="1300" b="1"/>
              <a:t>THE </a:t>
            </a:r>
            <a:r>
              <a:rPr lang="en-US" sz="1300" b="1" dirty="0"/>
              <a:t>CROSS OF REPENTANCE AND REMORSE</a:t>
            </a:r>
          </a:p>
          <a:p>
            <a:pPr marL="241653" indent="-241653">
              <a:buFont typeface="+mj-lt"/>
              <a:buAutoNum type="arabicPeriod"/>
            </a:pPr>
            <a:r>
              <a:rPr lang="en-US" sz="1300" dirty="0"/>
              <a:t>He rebuked the other thief</a:t>
            </a:r>
          </a:p>
          <a:p>
            <a:pPr marL="241653" indent="-241653">
              <a:buFont typeface="+mj-lt"/>
              <a:buAutoNum type="arabicPeriod"/>
            </a:pPr>
            <a:r>
              <a:rPr lang="en-US" sz="1300" dirty="0"/>
              <a:t>He defended the innocence of Jesus</a:t>
            </a:r>
          </a:p>
          <a:p>
            <a:pPr marL="241653" indent="-241653">
              <a:buFont typeface="+mj-lt"/>
              <a:buAutoNum type="arabicPeriod"/>
            </a:pPr>
            <a:r>
              <a:rPr lang="en-US" sz="1300" dirty="0"/>
              <a:t>He asked for Jesus to remember him</a:t>
            </a:r>
          </a:p>
          <a:p>
            <a:pPr marL="241653" indent="-241653">
              <a:buFont typeface="+mj-lt"/>
              <a:buAutoNum type="arabicPeriod"/>
            </a:pPr>
            <a:r>
              <a:rPr lang="en-US" sz="1300" dirty="0"/>
              <a:t>The evidence of genuine repentance:</a:t>
            </a:r>
          </a:p>
          <a:p>
            <a:pPr marL="724959" lvl="1" indent="-241653">
              <a:buFont typeface="+mj-lt"/>
              <a:buAutoNum type="arabicPeriod"/>
            </a:pPr>
            <a:r>
              <a:rPr lang="en-US" sz="1300" dirty="0"/>
              <a:t>Expresses his reverence in the presence of Deity — </a:t>
            </a:r>
            <a:r>
              <a:rPr lang="en-US" sz="1300" b="1" i="1" dirty="0"/>
              <a:t>“Dost not thou fear God, seeing thou art in the same condemnation?”</a:t>
            </a:r>
            <a:r>
              <a:rPr lang="en-US" sz="1300" dirty="0"/>
              <a:t> vs. 40</a:t>
            </a:r>
          </a:p>
          <a:p>
            <a:pPr marL="724959" lvl="1" indent="-241653">
              <a:buFont typeface="+mj-lt"/>
              <a:buAutoNum type="arabicPeriod"/>
            </a:pPr>
            <a:r>
              <a:rPr lang="en-US" sz="1300" dirty="0"/>
              <a:t> Readily admitted his own guilt — </a:t>
            </a:r>
            <a:r>
              <a:rPr lang="en-US" sz="1300" b="1" i="1" dirty="0"/>
              <a:t>“And we indeed justly; for we receive the due reward of our deeds:“ </a:t>
            </a:r>
            <a:r>
              <a:rPr lang="en-US" sz="1300" dirty="0"/>
              <a:t>- vs. 41</a:t>
            </a:r>
          </a:p>
          <a:p>
            <a:pPr marL="724959" lvl="1" indent="-241653">
              <a:buFont typeface="+mj-lt"/>
              <a:buAutoNum type="arabicPeriod"/>
            </a:pPr>
            <a:r>
              <a:rPr lang="en-US" sz="1300" dirty="0"/>
              <a:t>Recognized that Jesus was suffering wrongly — </a:t>
            </a:r>
            <a:r>
              <a:rPr lang="en-US" sz="1300" b="1" i="1" dirty="0"/>
              <a:t>“but this man hath done nothing amiss.” </a:t>
            </a:r>
            <a:r>
              <a:rPr lang="en-US" sz="1300" dirty="0"/>
              <a:t>- vs. 41</a:t>
            </a:r>
          </a:p>
          <a:p>
            <a:pPr marL="724959" lvl="1" indent="-241653">
              <a:buFont typeface="+mj-lt"/>
              <a:buAutoNum type="arabicPeriod"/>
            </a:pPr>
            <a:r>
              <a:rPr lang="en-US" sz="1300" dirty="0"/>
              <a:t>Confessed Jesus openly saying, </a:t>
            </a:r>
            <a:r>
              <a:rPr lang="en-US" sz="1300" b="1" i="1" dirty="0"/>
              <a:t>“And he said unto Jesus, Lord, remember me when thou </a:t>
            </a:r>
            <a:r>
              <a:rPr lang="en-US" sz="1300" b="1" i="1" dirty="0" err="1"/>
              <a:t>comest</a:t>
            </a:r>
            <a:r>
              <a:rPr lang="en-US" sz="1300" b="1" i="1" dirty="0"/>
              <a:t> into thy kingdom.” </a:t>
            </a:r>
            <a:r>
              <a:rPr lang="en-US" sz="1300" b="0" i="0" dirty="0"/>
              <a:t>- vs. 42</a:t>
            </a:r>
          </a:p>
          <a:p>
            <a:pPr marL="724959" lvl="1" indent="-241653">
              <a:buFont typeface="+mj-lt"/>
              <a:buAutoNum type="arabicPeriod"/>
            </a:pPr>
            <a:r>
              <a:rPr lang="en-US" sz="1300" dirty="0"/>
              <a:t>Showed humility in his request — </a:t>
            </a:r>
            <a:r>
              <a:rPr lang="en-US" sz="1300" b="1" dirty="0"/>
              <a:t>“…</a:t>
            </a:r>
            <a:r>
              <a:rPr lang="en-US" sz="1200" b="1" i="1" dirty="0"/>
              <a:t>Lord, remember me when thou </a:t>
            </a:r>
            <a:r>
              <a:rPr lang="en-US" sz="1200" b="1" i="1" dirty="0" err="1"/>
              <a:t>comest</a:t>
            </a:r>
            <a:r>
              <a:rPr lang="en-US" sz="1200" b="1" i="1" dirty="0"/>
              <a:t> into thy kingdom” </a:t>
            </a:r>
            <a:r>
              <a:rPr lang="en-US" sz="1200" b="0" i="0" dirty="0"/>
              <a:t>- vs. 42</a:t>
            </a:r>
            <a:endParaRPr lang="en-US" b="0" i="0" dirty="0"/>
          </a:p>
          <a:p>
            <a:pPr marL="228600" lvl="0" indent="-228600">
              <a:buFont typeface="+mj-lt"/>
              <a:buAutoNum type="arabicPeriod"/>
            </a:pPr>
            <a:endParaRPr lang="en-US" b="0" dirty="0"/>
          </a:p>
          <a:p>
            <a:endParaRPr lang="en-US" b="0"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312723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Jn. 1:29 </a:t>
            </a:r>
            <a:r>
              <a:rPr lang="en-US" dirty="0"/>
              <a:t>- The next day John </a:t>
            </a:r>
            <a:r>
              <a:rPr lang="en-US" dirty="0" err="1"/>
              <a:t>seeth</a:t>
            </a:r>
            <a:r>
              <a:rPr lang="en-US" dirty="0"/>
              <a:t> Jesus coming unto him, and saith, Behold the Lamb of God, which taketh away the sin of the world.  </a:t>
            </a:r>
            <a:r>
              <a:rPr lang="en-US" b="1" dirty="0"/>
              <a:t>36</a:t>
            </a:r>
            <a:r>
              <a:rPr lang="en-US" dirty="0"/>
              <a:t> And looking upon Jesus as he walked, he saith, Behold the Lamb of God! </a:t>
            </a:r>
          </a:p>
          <a:p>
            <a:r>
              <a:rPr lang="en-US" b="1" dirty="0"/>
              <a:t>1 Pet. 1:19 </a:t>
            </a:r>
            <a:r>
              <a:rPr lang="en-US" dirty="0"/>
              <a:t>- But with the precious blood of Christ, as of a lamb without blemish and without spot:</a:t>
            </a:r>
          </a:p>
          <a:p>
            <a:r>
              <a:rPr lang="en-US" b="1" dirty="0"/>
              <a:t>Ex. 12:5 </a:t>
            </a:r>
            <a:r>
              <a:rPr lang="en-US" dirty="0"/>
              <a:t>- Your lamb shall be without blemish, a male of the first year: ye shall take it out from the sheep, or from the goats:</a:t>
            </a:r>
          </a:p>
          <a:p>
            <a:r>
              <a:rPr lang="en-US" b="1" dirty="0"/>
              <a:t>Isa. 53:7 </a:t>
            </a:r>
            <a:r>
              <a:rPr lang="en-US" dirty="0"/>
              <a:t>- He was oppressed, and he was afflicted, yet he opened not his mouth: he is brought as a lamb to the slaughter, and as a sheep before her shearers is dumb, so he </a:t>
            </a:r>
            <a:r>
              <a:rPr lang="en-US" dirty="0" err="1"/>
              <a:t>openeth</a:t>
            </a:r>
            <a:r>
              <a:rPr lang="en-US" dirty="0"/>
              <a:t> not his mouth.</a:t>
            </a:r>
          </a:p>
          <a:p>
            <a:r>
              <a:rPr lang="en-US" b="1" dirty="0"/>
              <a:t>Acts 8:32 </a:t>
            </a:r>
            <a:r>
              <a:rPr lang="en-US" dirty="0"/>
              <a:t>- The place of the scripture which he read was this, He was led as a sheep to the slaughter; and like a lamb dumb before his shearer, so opened he not his mouth: </a:t>
            </a:r>
          </a:p>
          <a:p>
            <a:r>
              <a:rPr lang="en-US" b="1" dirty="0"/>
              <a:t>1 Pet. 2:23 </a:t>
            </a:r>
            <a:r>
              <a:rPr lang="en-US" dirty="0"/>
              <a:t>- Who, when he was reviled, reviled not again; when he suffered, he threatened not; but committed himself to him that </a:t>
            </a:r>
            <a:r>
              <a:rPr lang="en-US" dirty="0" err="1"/>
              <a:t>judgeth</a:t>
            </a:r>
            <a:r>
              <a:rPr lang="en-US" dirty="0"/>
              <a:t> righteously: </a:t>
            </a:r>
          </a:p>
          <a:p>
            <a:r>
              <a:rPr lang="en-US" b="1" dirty="0"/>
              <a:t>Gal. 1:4 </a:t>
            </a:r>
            <a:r>
              <a:rPr lang="en-US" dirty="0"/>
              <a:t>- Who gave himself for our sins, that he might deliver us from this present evil world, according to the will of God and our Father: </a:t>
            </a:r>
          </a:p>
          <a:p>
            <a:r>
              <a:rPr lang="en-US" b="1" dirty="0"/>
              <a:t>1 Cor. 15:1-4 </a:t>
            </a:r>
            <a:r>
              <a:rPr lang="en-US" dirty="0"/>
              <a:t>- Moreover, brethren, I declare unto you the gospel which I preached unto you, which also ye have received, and wherein ye stand; 2 By which also ye are saved, if ye keep in memory what I preached unto you, unless ye have believed in vain. {keep...: or, hold fast} {what: Gr. by what speech} 3 For I delivered unto you first of all that which I also received, how that Christ died for our sins according to the scriptures; 4 And that he was buried, and that he rose again the third day according to the scriptures:</a:t>
            </a:r>
          </a:p>
          <a:p>
            <a:r>
              <a:rPr lang="en-US" b="1" dirty="0"/>
              <a:t>1 Pet. 1:18-20</a:t>
            </a:r>
            <a:r>
              <a:rPr lang="en-US" dirty="0"/>
              <a:t> - Forasmuch as ye know that ye were not redeemed with corruptible things, as silver and gold, from your vain conversation received by tradition from your fathers; 19 But with the precious blood of Christ, as of a lamb without blemish and without spot: 20 Who verily was foreordained before the foundation of the world, but was manifest in these last times for you,</a:t>
            </a:r>
          </a:p>
          <a:p>
            <a:r>
              <a:rPr lang="en-US" b="1" dirty="0"/>
              <a:t>Col. 1:21-22 </a:t>
            </a:r>
            <a:r>
              <a:rPr lang="en-US" dirty="0"/>
              <a:t>- And you, that were sometime alienated and enemies in your mind by wicked works, yet now hath he reconciled 22 In the body of his flesh through death, to present you holy and unblameable and unreproveable in his sight.</a:t>
            </a:r>
          </a:p>
          <a:p>
            <a:r>
              <a:rPr lang="en-US" b="1" dirty="0"/>
              <a:t>Rom. 5:8-9 </a:t>
            </a:r>
            <a:r>
              <a:rPr lang="en-US" dirty="0"/>
              <a:t>- But God </a:t>
            </a:r>
            <a:r>
              <a:rPr lang="en-US" dirty="0" err="1"/>
              <a:t>commendeth</a:t>
            </a:r>
            <a:r>
              <a:rPr lang="en-US" dirty="0"/>
              <a:t> his love toward us, in that, while we were yet sinners, Christ died for us. 9 Much more then, being now justified by his blood, we shall be saved from wrath through him.</a:t>
            </a:r>
          </a:p>
          <a:p>
            <a:r>
              <a:rPr lang="en-US" b="1" dirty="0"/>
              <a:t>Jn. 15:13 </a:t>
            </a:r>
            <a:r>
              <a:rPr lang="en-US" dirty="0"/>
              <a:t>- Greater love hath no man than this, that a man lay down his life for his friends.</a:t>
            </a:r>
          </a:p>
          <a:p>
            <a:r>
              <a:rPr lang="en-US" b="1" dirty="0"/>
              <a:t>Jn. 10:16-18 </a:t>
            </a:r>
            <a:r>
              <a:rPr lang="en-US" dirty="0"/>
              <a:t>- And other sheep I have, which are not of this fold: them also I must bring, and they shall hear my voice; and there shall be one fold, and one shepherd. 17 Therefore doth my Father love me, because I lay down my life, that I might take it again. 18 No man taketh it from me, but I lay it down of myself. I have power to lay it down, and I have power to take it again. This </a:t>
            </a:r>
            <a:r>
              <a:rPr lang="en-US" b="1" dirty="0"/>
              <a:t>commandment have I received of my Father.</a:t>
            </a:r>
          </a:p>
          <a:p>
            <a:r>
              <a:rPr lang="en-US" b="1" dirty="0"/>
              <a:t>Heb. 2:9</a:t>
            </a:r>
            <a:r>
              <a:rPr lang="en-US" dirty="0"/>
              <a:t> - But we see Jesus, who was made a little lower than the angels for the suffering of death, crowned with glory and </a:t>
            </a:r>
            <a:r>
              <a:rPr lang="en-US" dirty="0" err="1"/>
              <a:t>honour</a:t>
            </a:r>
            <a:r>
              <a:rPr lang="en-US" dirty="0"/>
              <a:t>; that he by the grace of God should taste death for every man.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375133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 </a:t>
            </a:r>
            <a:r>
              <a:rPr lang="en-US" b="1" i="0" dirty="0"/>
              <a:t>5:17-18 </a:t>
            </a:r>
            <a:r>
              <a:rPr lang="en-US" b="0" i="0" dirty="0"/>
              <a:t>- Think not that I am come to destroy the law, or the prophets: I am not come to destroy, but to fulfil. 18 For verily I say unto you, Till heaven and earth pass, one jot or one tittle shall in no wise pass from the law, till all be fulfilled. </a:t>
            </a:r>
          </a:p>
          <a:p>
            <a:r>
              <a:rPr lang="en-US" b="1" i="0" dirty="0"/>
              <a:t>Jn. 19:30 </a:t>
            </a:r>
            <a:r>
              <a:rPr lang="en-US" b="0" i="0" dirty="0"/>
              <a:t>- When Jesus therefore had received the vinegar, he said, </a:t>
            </a:r>
            <a:r>
              <a:rPr lang="en-US" b="1" i="1" dirty="0"/>
              <a:t>It is finished</a:t>
            </a:r>
            <a:r>
              <a:rPr lang="en-US" b="0" i="0" dirty="0"/>
              <a:t>: and he bowed his head, and gave up the ghost.</a:t>
            </a:r>
          </a:p>
          <a:p>
            <a:r>
              <a:rPr lang="en-US" b="1" dirty="0"/>
              <a:t>Psa. 34:20 </a:t>
            </a:r>
            <a:r>
              <a:rPr lang="en-US" dirty="0"/>
              <a:t>- He </a:t>
            </a:r>
            <a:r>
              <a:rPr lang="en-US" dirty="0" err="1"/>
              <a:t>keepeth</a:t>
            </a:r>
            <a:r>
              <a:rPr lang="en-US" dirty="0"/>
              <a:t> all his bones: not one of them is broken. </a:t>
            </a:r>
          </a:p>
          <a:p>
            <a:r>
              <a:rPr lang="en-US" b="1" dirty="0"/>
              <a:t>Jn. 19:31-36 </a:t>
            </a:r>
            <a:r>
              <a:rPr lang="en-US" dirty="0"/>
              <a:t>-  The Jews therefore, because it was the preparation, that the bodies should not remain upon the cross on the sabbath day, (for that sabbath day was an high day,) besought Pilate that their legs might be broken, and that they might be taken away. 32 Then came the soldiers, and brake the legs of the first, and of the other which was crucified with him. 33 But when they came to Jesus, and saw that he was dead already, they brake not his legs: 34 But one of the soldiers with a spear pierced his side, and forthwith came there out blood and water. 35 And he that saw it bare record, and his record is true: and he </a:t>
            </a:r>
            <a:r>
              <a:rPr lang="en-US" dirty="0" err="1"/>
              <a:t>knoweth</a:t>
            </a:r>
            <a:r>
              <a:rPr lang="en-US" dirty="0"/>
              <a:t> that he saith true, that ye might believe. 36 For these things were done, that the scripture should be fulfilled, A bone of him shall not be broken.</a:t>
            </a:r>
          </a:p>
          <a:p>
            <a:r>
              <a:rPr lang="en-US" b="1" dirty="0"/>
              <a:t>Isa. 53:12 </a:t>
            </a:r>
            <a:r>
              <a:rPr lang="en-US" dirty="0"/>
              <a:t>- Therefore will I divide him a portion with the great, and he shall divide the spoil with the strong; because he hath poured out his soul unto death: and he was numbered with the transgressors; and he bare the sin of many, and made intercession for the transgressors.</a:t>
            </a:r>
          </a:p>
          <a:p>
            <a:r>
              <a:rPr lang="en-US" b="1" dirty="0"/>
              <a:t>Mk. 15:28 </a:t>
            </a:r>
            <a:r>
              <a:rPr lang="en-US" dirty="0"/>
              <a:t>- And the scripture was fulfilled, which saith, And he was numbered with the transgressors. </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34117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88316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9F7F576-2C0A-4790-B7CC-B09F096701C4}"/>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BF10392-CC60-4DFF-9AC1-4751E6FB223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a:cs typeface="Arial" panose="020B0604020202020204" pitchFamily="34" charset="0"/>
              </a:rPr>
              <a:t>Acts 2:36 - Therefore let all the house of Israel know assuredly, that God hath made that same Jesus, whom ye have crucified, both Lord and Christ.</a:t>
            </a:r>
          </a:p>
          <a:p>
            <a:pPr eaLnBrk="1" hangingPunct="1"/>
            <a:r>
              <a:rPr lang="en-US" altLang="en-US" sz="1100" b="1">
                <a:cs typeface="Arial" panose="020B0604020202020204" pitchFamily="34" charset="0"/>
              </a:rPr>
              <a:t>Acts 2:37 </a:t>
            </a:r>
            <a:r>
              <a:rPr lang="en-US" altLang="en-US" sz="1100">
                <a:cs typeface="Arial" panose="020B0604020202020204" pitchFamily="34" charset="0"/>
              </a:rPr>
              <a:t>- Now when they heard this, they were pricked in their heart (cut to the heart), and said unto Peter and to the rest of the apostles, </a:t>
            </a:r>
            <a:r>
              <a:rPr lang="en-US" altLang="en-US" sz="1100" b="1">
                <a:cs typeface="Arial" panose="020B0604020202020204" pitchFamily="34" charset="0"/>
              </a:rPr>
              <a:t>Men and brethren, what shall we do? </a:t>
            </a:r>
          </a:p>
          <a:p>
            <a:pPr eaLnBrk="1" hangingPunct="1"/>
            <a:r>
              <a:rPr lang="en-US" altLang="en-US" sz="1100" b="1">
                <a:cs typeface="Arial" panose="020B0604020202020204" pitchFamily="34" charset="0"/>
              </a:rPr>
              <a:t>Rom. 10:17 </a:t>
            </a:r>
            <a:r>
              <a:rPr lang="en-US" altLang="en-US" sz="1100">
                <a:cs typeface="Arial" panose="020B0604020202020204" pitchFamily="34" charset="0"/>
              </a:rPr>
              <a:t>- So then faith cometh by hearing, and hearing by the word of God.</a:t>
            </a:r>
          </a:p>
          <a:p>
            <a:pPr eaLnBrk="1" hangingPunct="1"/>
            <a:r>
              <a:rPr lang="en-US" altLang="en-US" sz="1100" b="1">
                <a:cs typeface="Arial" panose="020B0604020202020204" pitchFamily="34" charset="0"/>
              </a:rPr>
              <a:t>Rom. 10:10 - </a:t>
            </a:r>
            <a:r>
              <a:rPr lang="en-US" altLang="en-US" sz="1100">
                <a:cs typeface="Arial" panose="020B0604020202020204" pitchFamily="34" charset="0"/>
              </a:rPr>
              <a:t>For with the heart man believeth unto righteousness; and with the mouth confession is made unto salvation.</a:t>
            </a:r>
          </a:p>
          <a:p>
            <a:pPr eaLnBrk="1" hangingPunct="1"/>
            <a:r>
              <a:rPr lang="en-US" altLang="en-US" sz="1100" b="1">
                <a:cs typeface="Arial" panose="020B0604020202020204" pitchFamily="34" charset="0"/>
              </a:rPr>
              <a:t>Acts. 17:30-31 </a:t>
            </a:r>
            <a:r>
              <a:rPr lang="en-US" altLang="en-US" sz="1100">
                <a:cs typeface="Arial" panose="020B0604020202020204" pitchFamily="34" charset="0"/>
              </a:rPr>
              <a:t>- And the times of this ignorance God winked at; but now commandeth all men every where to repent: 31 Because he hath appointed a day, in the which he will judge the world in righteousness by that man whom he hath ordained; whereof he hath given assurance unto all men, in that he hath raised him from the dead.</a:t>
            </a:r>
          </a:p>
          <a:p>
            <a:pPr eaLnBrk="1" hangingPunct="1"/>
            <a:r>
              <a:rPr lang="en-US" altLang="en-US" sz="1100" b="1">
                <a:cs typeface="Arial" panose="020B0604020202020204" pitchFamily="34" charset="0"/>
              </a:rPr>
              <a:t>Matt. 10:32 </a:t>
            </a:r>
            <a:r>
              <a:rPr lang="en-US" altLang="en-US" sz="1100">
                <a:cs typeface="Arial" panose="020B0604020202020204" pitchFamily="34" charset="0"/>
              </a:rPr>
              <a:t>- Whosoever therefore shall confess me before men, him will I confess also before my Father which is in heaven.</a:t>
            </a:r>
          </a:p>
          <a:p>
            <a:pPr eaLnBrk="1" hangingPunct="1"/>
            <a:r>
              <a:rPr lang="en-US" altLang="en-US" sz="1100" b="1">
                <a:cs typeface="Arial" panose="020B0604020202020204" pitchFamily="34" charset="0"/>
              </a:rPr>
              <a:t>Acts. 2:38 </a:t>
            </a:r>
            <a:r>
              <a:rPr lang="en-US" altLang="en-US" sz="1100">
                <a:cs typeface="Arial" panose="020B0604020202020204" pitchFamily="34" charset="0"/>
              </a:rPr>
              <a:t>- Then Peter said unto them, Repent, and be baptized every one of you in the name of Jesus Christ for the remission of sins, and ye shall receive the gift of the Holy Ghost.</a:t>
            </a:r>
          </a:p>
          <a:p>
            <a:pPr eaLnBrk="1" hangingPunct="1"/>
            <a:r>
              <a:rPr lang="en-US" altLang="en-US" sz="1100" b="1">
                <a:cs typeface="Arial" panose="020B0604020202020204" pitchFamily="34" charset="0"/>
              </a:rPr>
              <a:t>Acts 8:22 </a:t>
            </a:r>
            <a:r>
              <a:rPr lang="en-US" altLang="en-US" sz="1100">
                <a:cs typeface="Arial" panose="020B0604020202020204" pitchFamily="34" charset="0"/>
              </a:rPr>
              <a:t>- Repent therefore of this thy wickedness, and pray God, if perhaps the thought of thine heart may be forgiven thee. </a:t>
            </a:r>
          </a:p>
          <a:p>
            <a:pPr eaLnBrk="1" hangingPunct="1"/>
            <a:r>
              <a:rPr lang="en-US" altLang="en-US" sz="1100" b="1">
                <a:cs typeface="Arial" panose="020B0604020202020204" pitchFamily="34" charset="0"/>
              </a:rPr>
              <a:t>Rev. 2:10 </a:t>
            </a:r>
            <a:r>
              <a:rPr lang="en-US" altLang="en-US" sz="1100">
                <a:cs typeface="Arial" panose="020B0604020202020204" pitchFamily="34" charset="0"/>
              </a:rPr>
              <a:t>- Fear none of those things which thou shalt suffer: behold, the devil shall cast some of you into prison, that ye may be tried; and ye shall have tribulation ten days: </a:t>
            </a:r>
            <a:r>
              <a:rPr lang="en-US" altLang="en-US" sz="1100" b="1">
                <a:cs typeface="Arial" panose="020B0604020202020204" pitchFamily="34" charset="0"/>
              </a:rPr>
              <a:t>be thou faithful unto death, and I will give thee a crown of life.</a:t>
            </a:r>
          </a:p>
        </p:txBody>
      </p:sp>
      <p:sp>
        <p:nvSpPr>
          <p:cNvPr id="46084" name="Slide Number Placeholder 3">
            <a:extLst>
              <a:ext uri="{FF2B5EF4-FFF2-40B4-BE49-F238E27FC236}">
                <a16:creationId xmlns:a16="http://schemas.microsoft.com/office/drawing/2014/main" id="{EF4C43B8-FA9A-47E6-8ACE-22974A5173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1033463" indent="-395288">
              <a:defRPr b="1">
                <a:solidFill>
                  <a:schemeClr val="tx1"/>
                </a:solidFill>
                <a:latin typeface="Tahoma" panose="020B0604030504040204" pitchFamily="34" charset="0"/>
              </a:defRPr>
            </a:lvl2pPr>
            <a:lvl3pPr marL="1592263" indent="-315913">
              <a:defRPr b="1">
                <a:solidFill>
                  <a:schemeClr val="tx1"/>
                </a:solidFill>
                <a:latin typeface="Tahoma" panose="020B0604030504040204" pitchFamily="34" charset="0"/>
              </a:defRPr>
            </a:lvl3pPr>
            <a:lvl4pPr marL="2228850" indent="-315913">
              <a:defRPr b="1">
                <a:solidFill>
                  <a:schemeClr val="tx1"/>
                </a:solidFill>
                <a:latin typeface="Tahoma" panose="020B0604030504040204" pitchFamily="34" charset="0"/>
              </a:defRPr>
            </a:lvl4pPr>
            <a:lvl5pPr marL="2867025" indent="-315913">
              <a:defRPr b="1">
                <a:solidFill>
                  <a:schemeClr val="tx1"/>
                </a:solidFill>
                <a:latin typeface="Tahoma" panose="020B0604030504040204" pitchFamily="34" charset="0"/>
              </a:defRPr>
            </a:lvl5pPr>
            <a:lvl6pPr marL="3324225" indent="-315913" eaLnBrk="0" fontAlgn="base" hangingPunct="0">
              <a:spcBef>
                <a:spcPct val="0"/>
              </a:spcBef>
              <a:spcAft>
                <a:spcPct val="0"/>
              </a:spcAft>
              <a:defRPr b="1">
                <a:solidFill>
                  <a:schemeClr val="tx1"/>
                </a:solidFill>
                <a:latin typeface="Tahoma" panose="020B0604030504040204" pitchFamily="34" charset="0"/>
              </a:defRPr>
            </a:lvl6pPr>
            <a:lvl7pPr marL="3781425" indent="-315913" eaLnBrk="0" fontAlgn="base" hangingPunct="0">
              <a:spcBef>
                <a:spcPct val="0"/>
              </a:spcBef>
              <a:spcAft>
                <a:spcPct val="0"/>
              </a:spcAft>
              <a:defRPr b="1">
                <a:solidFill>
                  <a:schemeClr val="tx1"/>
                </a:solidFill>
                <a:latin typeface="Tahoma" panose="020B0604030504040204" pitchFamily="34" charset="0"/>
              </a:defRPr>
            </a:lvl7pPr>
            <a:lvl8pPr marL="4238625" indent="-315913" eaLnBrk="0" fontAlgn="base" hangingPunct="0">
              <a:spcBef>
                <a:spcPct val="0"/>
              </a:spcBef>
              <a:spcAft>
                <a:spcPct val="0"/>
              </a:spcAft>
              <a:defRPr b="1">
                <a:solidFill>
                  <a:schemeClr val="tx1"/>
                </a:solidFill>
                <a:latin typeface="Tahoma" panose="020B0604030504040204" pitchFamily="34" charset="0"/>
              </a:defRPr>
            </a:lvl8pPr>
            <a:lvl9pPr marL="4695825" indent="-315913" eaLnBrk="0" fontAlgn="base" hangingPunct="0">
              <a:spcBef>
                <a:spcPct val="0"/>
              </a:spcBef>
              <a:spcAft>
                <a:spcPct val="0"/>
              </a:spcAft>
              <a:defRPr b="1">
                <a:solidFill>
                  <a:schemeClr val="tx1"/>
                </a:solidFill>
                <a:latin typeface="Tahoma" panose="020B0604030504040204" pitchFamily="34" charset="0"/>
              </a:defRPr>
            </a:lvl9pPr>
          </a:lstStyle>
          <a:p>
            <a:fld id="{0F27AE53-9634-4609-93AE-228ACFA79A97}" type="slidenum">
              <a:rPr lang="en-US" altLang="en-US" b="0" smtClean="0">
                <a:latin typeface="Calibri" panose="020F0502020204030204" pitchFamily="34" charset="0"/>
                <a:cs typeface="Arial" panose="020B0604020202020204" pitchFamily="34" charset="0"/>
              </a:rPr>
              <a:pPr/>
              <a:t>12</a:t>
            </a:fld>
            <a:endParaRPr lang="en-US" altLang="en-US" b="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EF49EBF0-5BE8-4DBF-967C-746EB1A62857}"/>
              </a:ext>
            </a:extLst>
          </p:cNvPr>
          <p:cNvSpPr>
            <a:spLocks noGrp="1" noChangeArrowheads="1"/>
          </p:cNvSpPr>
          <p:nvPr>
            <p:ph type="dt" sz="half" idx="10"/>
          </p:nvPr>
        </p:nvSpPr>
        <p:spPr>
          <a:ln/>
        </p:spPr>
        <p:txBody>
          <a:bodyPr/>
          <a:lstStyle>
            <a:lvl1pPr>
              <a:defRPr/>
            </a:lvl1pPr>
          </a:lstStyle>
          <a:p>
            <a:pPr>
              <a:defRPr/>
            </a:pPr>
            <a:fld id="{677DC8FB-70C3-4927-8679-FDBF0B354E58}" type="datetime1">
              <a:rPr lang="en-US" altLang="en-US"/>
              <a:pPr>
                <a:defRPr/>
              </a:pPr>
              <a:t>10/28/2018</a:t>
            </a:fld>
            <a:endParaRPr lang="en-US" altLang="en-US"/>
          </a:p>
        </p:txBody>
      </p:sp>
      <p:sp>
        <p:nvSpPr>
          <p:cNvPr id="6" name="Rectangle 45">
            <a:extLst>
              <a:ext uri="{FF2B5EF4-FFF2-40B4-BE49-F238E27FC236}">
                <a16:creationId xmlns:a16="http://schemas.microsoft.com/office/drawing/2014/main" id="{480456D7-5763-4E74-821C-5BB093671C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6">
            <a:extLst>
              <a:ext uri="{FF2B5EF4-FFF2-40B4-BE49-F238E27FC236}">
                <a16:creationId xmlns:a16="http://schemas.microsoft.com/office/drawing/2014/main" id="{B43FFC27-DAA9-474C-8C0A-1C02341014C3}"/>
              </a:ext>
            </a:extLst>
          </p:cNvPr>
          <p:cNvSpPr>
            <a:spLocks noGrp="1" noChangeArrowheads="1"/>
          </p:cNvSpPr>
          <p:nvPr>
            <p:ph type="sldNum" sz="quarter" idx="12"/>
          </p:nvPr>
        </p:nvSpPr>
        <p:spPr>
          <a:ln/>
        </p:spPr>
        <p:txBody>
          <a:bodyPr/>
          <a:lstStyle>
            <a:lvl1pPr>
              <a:defRPr/>
            </a:lvl1pPr>
          </a:lstStyle>
          <a:p>
            <a:fld id="{20E17114-2E40-4BE4-B981-AFBBF661296B}" type="slidenum">
              <a:rPr lang="en-US" altLang="en-US"/>
              <a:pPr/>
              <a:t>‹#›</a:t>
            </a:fld>
            <a:endParaRPr lang="en-US" altLang="en-US"/>
          </a:p>
        </p:txBody>
      </p:sp>
    </p:spTree>
    <p:extLst>
      <p:ext uri="{BB962C8B-B14F-4D97-AF65-F5344CB8AC3E}">
        <p14:creationId xmlns:p14="http://schemas.microsoft.com/office/powerpoint/2010/main" val="3597710050"/>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10/28/2018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10/28/2018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10/28/2018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10/28/2018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10/28/2018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10/28/2018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10/28/2018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D726-80DA-442D-B7EA-B2F6C5BD37E7}"/>
              </a:ext>
            </a:extLst>
          </p:cNvPr>
          <p:cNvSpPr>
            <a:spLocks noGrp="1"/>
          </p:cNvSpPr>
          <p:nvPr>
            <p:ph type="title"/>
          </p:nvPr>
        </p:nvSpPr>
        <p:spPr>
          <a:xfrm>
            <a:off x="61045" y="1230854"/>
            <a:ext cx="3124200" cy="3749961"/>
          </a:xfrm>
        </p:spPr>
        <p:txBody>
          <a:bodyPr>
            <a:noAutofit/>
          </a:bodyPr>
          <a:lstStyle/>
          <a:p>
            <a:pPr algn="ctr"/>
            <a:r>
              <a:rPr lang="en-US" sz="6600" b="1" dirty="0">
                <a:latin typeface="Candara" panose="020E0502030303020204" pitchFamily="34" charset="0"/>
              </a:rPr>
              <a:t>Three Crosses</a:t>
            </a:r>
            <a:br>
              <a:rPr lang="en-US" sz="6600" b="1" dirty="0">
                <a:latin typeface="Candara" panose="020E0502030303020204" pitchFamily="34" charset="0"/>
              </a:rPr>
            </a:br>
            <a:r>
              <a:rPr lang="en-US" sz="6600" b="1" dirty="0">
                <a:latin typeface="Candara" panose="020E0502030303020204" pitchFamily="34" charset="0"/>
              </a:rPr>
              <a:t>At Calvary</a:t>
            </a:r>
            <a:endParaRPr lang="en-US" sz="6600" dirty="0"/>
          </a:p>
        </p:txBody>
      </p:sp>
      <p:pic>
        <p:nvPicPr>
          <p:cNvPr id="4" name="Picture 3" descr="Clouds in the sky&#10;&#10;Description generated with very high confidence">
            <a:extLst>
              <a:ext uri="{FF2B5EF4-FFF2-40B4-BE49-F238E27FC236}">
                <a16:creationId xmlns:a16="http://schemas.microsoft.com/office/drawing/2014/main" id="{1FFBF2A8-5233-4493-8961-7AFFACB8A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3" name="TextBox 2">
            <a:extLst>
              <a:ext uri="{FF2B5EF4-FFF2-40B4-BE49-F238E27FC236}">
                <a16:creationId xmlns:a16="http://schemas.microsoft.com/office/drawing/2014/main" id="{4B52F9D4-2539-44A2-ACB3-F4C02878A889}"/>
              </a:ext>
            </a:extLst>
          </p:cNvPr>
          <p:cNvSpPr txBox="1"/>
          <p:nvPr/>
        </p:nvSpPr>
        <p:spPr>
          <a:xfrm>
            <a:off x="6475412" y="5105400"/>
            <a:ext cx="3429000" cy="646331"/>
          </a:xfrm>
          <a:prstGeom prst="rect">
            <a:avLst/>
          </a:prstGeom>
          <a:noFill/>
        </p:spPr>
        <p:txBody>
          <a:bodyPr wrap="square" rtlCol="0">
            <a:spAutoFit/>
          </a:bodyPr>
          <a:lstStyle/>
          <a:p>
            <a:pPr algn="ctr"/>
            <a:r>
              <a:rPr lang="en-US" sz="3600" b="1" dirty="0">
                <a:solidFill>
                  <a:schemeClr val="accent1"/>
                </a:solidFill>
                <a:latin typeface="Candara" panose="020E0502030303020204" pitchFamily="34" charset="0"/>
              </a:rPr>
              <a:t>Luke 23:32-44</a:t>
            </a:r>
          </a:p>
        </p:txBody>
      </p:sp>
    </p:spTree>
    <p:extLst>
      <p:ext uri="{BB962C8B-B14F-4D97-AF65-F5344CB8AC3E}">
        <p14:creationId xmlns:p14="http://schemas.microsoft.com/office/powerpoint/2010/main" val="1028696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par>
                          <p:cTn id="8" fill="hold">
                            <p:stCondLst>
                              <p:cond delay="1250"/>
                            </p:stCondLst>
                            <p:childTnLst>
                              <p:par>
                                <p:cTn id="9" presetID="12"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s in the sky&#10;&#10;Description generated with very high confidence">
            <a:extLst>
              <a:ext uri="{FF2B5EF4-FFF2-40B4-BE49-F238E27FC236}">
                <a16:creationId xmlns:a16="http://schemas.microsoft.com/office/drawing/2014/main" id="{5558A466-3AA9-46B1-B441-6BE7056CA963}"/>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72706" name="Rectangle 2">
            <a:extLst>
              <a:ext uri="{FF2B5EF4-FFF2-40B4-BE49-F238E27FC236}">
                <a16:creationId xmlns:a16="http://schemas.microsoft.com/office/drawing/2014/main" id="{66AC0BA6-7B76-4B47-A734-59550BE75D22}"/>
              </a:ext>
            </a:extLst>
          </p:cNvPr>
          <p:cNvSpPr>
            <a:spLocks noGrp="1" noChangeArrowheads="1"/>
          </p:cNvSpPr>
          <p:nvPr>
            <p:ph type="title"/>
          </p:nvPr>
        </p:nvSpPr>
        <p:spPr>
          <a:xfrm>
            <a:off x="646112" y="0"/>
            <a:ext cx="10972798" cy="889205"/>
          </a:xfrm>
        </p:spPr>
        <p:txBody>
          <a:bodyPr>
            <a:noAutofit/>
          </a:bodyPr>
          <a:lstStyle/>
          <a:p>
            <a:pPr eaLnBrk="1" hangingPunct="1">
              <a:defRPr/>
            </a:pPr>
            <a:r>
              <a:rPr lang="en-US" altLang="en-US" sz="4800" b="1" dirty="0">
                <a:latin typeface="Candara" panose="020E0502030303020204" pitchFamily="34" charset="0"/>
              </a:rPr>
              <a:t>He Fulfilled Old Testament Prophesies</a:t>
            </a:r>
          </a:p>
        </p:txBody>
      </p:sp>
      <p:graphicFrame>
        <p:nvGraphicFramePr>
          <p:cNvPr id="72878" name="Group 174">
            <a:extLst>
              <a:ext uri="{FF2B5EF4-FFF2-40B4-BE49-F238E27FC236}">
                <a16:creationId xmlns:a16="http://schemas.microsoft.com/office/drawing/2014/main" id="{8AB00605-3D90-41F9-83F7-EED6E5A101A0}"/>
              </a:ext>
            </a:extLst>
          </p:cNvPr>
          <p:cNvGraphicFramePr>
            <a:graphicFrameLocks noGrp="1"/>
          </p:cNvGraphicFramePr>
          <p:nvPr>
            <p:ph sz="half" idx="2"/>
            <p:extLst>
              <p:ext uri="{D42A27DB-BD31-4B8C-83A1-F6EECF244321}">
                <p14:modId xmlns:p14="http://schemas.microsoft.com/office/powerpoint/2010/main" val="3301148611"/>
              </p:ext>
            </p:extLst>
          </p:nvPr>
        </p:nvGraphicFramePr>
        <p:xfrm>
          <a:off x="599703" y="1227230"/>
          <a:ext cx="10972799" cy="5417408"/>
        </p:xfrm>
        <a:graphic>
          <a:graphicData uri="http://schemas.openxmlformats.org/drawingml/2006/table">
            <a:tbl>
              <a:tblPr/>
              <a:tblGrid>
                <a:gridCol w="2057399">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Isaiah 7:14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Born of a Virgin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Matthew 1:23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8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Micah 5:2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Born in Bethlehem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Matthew 2:1, 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8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Zechariah 9:9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Enter Jerusalem on a colt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Matthew 21:5-7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8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Psalms 41:9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Betrayed by a friend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John 13:18-21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8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Zechariah 11:12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Betrayed for 30 pieces of silver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Matthew 26:15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8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Zechariah 13:7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Forsaken by His disciples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Matthew 14:27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280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Psalms 22:16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His hands &amp; feet pierced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John 20:25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3962">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Psalms 22:1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He would cry, </a:t>
                      </a:r>
                      <a:r>
                        <a:rPr kumimoji="0" lang="en-US" altLang="en-US" sz="2400" b="1" i="1"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“My God, My God, why hast thou forsaken me”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Matthew 27:46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4554">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rgbClr val="FFFF00"/>
                          </a:solidFill>
                          <a:effectLst>
                            <a:outerShdw blurRad="38100" dist="38100" dir="2700000" algn="tl">
                              <a:srgbClr val="000000"/>
                            </a:outerShdw>
                          </a:effectLst>
                          <a:latin typeface="Candara" panose="020E0502030303020204" pitchFamily="34" charset="0"/>
                        </a:rPr>
                        <a:t>Psalms 34:20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rgbClr val="FFFF00"/>
                          </a:solidFill>
                          <a:effectLst>
                            <a:outerShdw blurRad="38100" dist="38100" dir="2700000" algn="tl">
                              <a:srgbClr val="000000"/>
                            </a:outerShdw>
                          </a:effectLst>
                          <a:latin typeface="Candara" panose="020E0502030303020204" pitchFamily="34" charset="0"/>
                        </a:rPr>
                        <a:t>His bones would </a:t>
                      </a:r>
                      <a:r>
                        <a:rPr kumimoji="0" lang="en-US" altLang="en-US" sz="2400" b="1" i="0" u="none" strike="noStrike" cap="none" normalizeH="0" baseline="0">
                          <a:ln>
                            <a:noFill/>
                          </a:ln>
                          <a:solidFill>
                            <a:srgbClr val="FFFF00"/>
                          </a:solidFill>
                          <a:effectLst>
                            <a:outerShdw blurRad="38100" dist="38100" dir="2700000" algn="tl">
                              <a:srgbClr val="000000"/>
                            </a:outerShdw>
                          </a:effectLst>
                          <a:latin typeface="Candara" panose="020E0502030303020204" pitchFamily="34" charset="0"/>
                        </a:rPr>
                        <a:t>not be broken</a:t>
                      </a:r>
                      <a:endParaRPr kumimoji="0" lang="en-US" altLang="en-US" sz="2400" b="1" i="0" u="none" strike="noStrike" cap="none" normalizeH="0" baseline="0" dirty="0">
                        <a:ln>
                          <a:noFill/>
                        </a:ln>
                        <a:solidFill>
                          <a:srgbClr val="FFFF00"/>
                        </a:solidFill>
                        <a:effectLst>
                          <a:outerShdw blurRad="38100" dist="38100" dir="2700000" algn="tl">
                            <a:srgbClr val="000000"/>
                          </a:outerShdw>
                        </a:effectLst>
                        <a:latin typeface="Candara" panose="020E0502030303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rgbClr val="FFFF00"/>
                          </a:solidFill>
                          <a:effectLst>
                            <a:outerShdw blurRad="38100" dist="38100" dir="2700000" algn="tl">
                              <a:srgbClr val="000000"/>
                            </a:outerShdw>
                          </a:effectLst>
                          <a:latin typeface="Candara" panose="020E0502030303020204" pitchFamily="34" charset="0"/>
                        </a:rPr>
                        <a:t>John 19:31-36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837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Isaiah 53:9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chemeClr val="tx1"/>
                          </a:solidFill>
                          <a:effectLst>
                            <a:outerShdw blurRad="38100" dist="38100" dir="2700000" algn="tl">
                              <a:srgbClr val="000000"/>
                            </a:outerShdw>
                          </a:effectLst>
                          <a:latin typeface="Candara" panose="020E0502030303020204" pitchFamily="34" charset="0"/>
                        </a:rPr>
                        <a:t>Buried in a rich man’s tomb</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chemeClr val="tx1"/>
                          </a:solidFill>
                          <a:effectLst>
                            <a:outerShdw blurRad="38100" dist="38100" dir="2700000" algn="tl">
                              <a:srgbClr val="000000"/>
                            </a:outerShdw>
                          </a:effectLst>
                          <a:latin typeface="Candara" panose="020E0502030303020204" pitchFamily="34" charset="0"/>
                        </a:rPr>
                        <a:t>Matthew 27:57-60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837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a:ln>
                            <a:noFill/>
                          </a:ln>
                          <a:solidFill>
                            <a:srgbClr val="FFFF00"/>
                          </a:solidFill>
                          <a:effectLst>
                            <a:outerShdw blurRad="38100" dist="38100" dir="2700000" algn="tl">
                              <a:srgbClr val="000000"/>
                            </a:outerShdw>
                          </a:effectLst>
                          <a:latin typeface="Candara" panose="020E0502030303020204" pitchFamily="34" charset="0"/>
                        </a:rPr>
                        <a:t>Isaiah 53:12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rgbClr val="FFFF00"/>
                          </a:solidFill>
                          <a:effectLst>
                            <a:outerShdw blurRad="38100" dist="38100" dir="2700000" algn="tl">
                              <a:srgbClr val="000000"/>
                            </a:outerShdw>
                          </a:effectLst>
                          <a:latin typeface="Candara" panose="020E0502030303020204" pitchFamily="34" charset="0"/>
                        </a:rPr>
                        <a:t>He would be executed with thieves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a:spcBef>
                          <a:spcPct val="20000"/>
                        </a:spcBef>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a:spcBef>
                          <a:spcPct val="20000"/>
                        </a:spcBef>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en-US" sz="2400" b="1" i="0" u="none" strike="noStrike" cap="none" normalizeH="0" baseline="0" dirty="0">
                          <a:ln>
                            <a:noFill/>
                          </a:ln>
                          <a:solidFill>
                            <a:srgbClr val="FFFF00"/>
                          </a:solidFill>
                          <a:effectLst>
                            <a:outerShdw blurRad="38100" dist="38100" dir="2700000" algn="tl">
                              <a:srgbClr val="000000"/>
                            </a:outerShdw>
                          </a:effectLst>
                          <a:latin typeface="Candara" panose="020E0502030303020204" pitchFamily="34" charset="0"/>
                        </a:rPr>
                        <a:t>Mark 15:28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2871" name="AutoShape 167">
            <a:extLst>
              <a:ext uri="{FF2B5EF4-FFF2-40B4-BE49-F238E27FC236}">
                <a16:creationId xmlns:a16="http://schemas.microsoft.com/office/drawing/2014/main" id="{5C376EDC-C669-4601-9410-3A1A8B649CA7}"/>
              </a:ext>
            </a:extLst>
          </p:cNvPr>
          <p:cNvSpPr>
            <a:spLocks noChangeArrowheads="1"/>
          </p:cNvSpPr>
          <p:nvPr/>
        </p:nvSpPr>
        <p:spPr bwMode="auto">
          <a:xfrm>
            <a:off x="-132785" y="5355964"/>
            <a:ext cx="915609" cy="228600"/>
          </a:xfrm>
          <a:prstGeom prst="rightArrow">
            <a:avLst>
              <a:gd name="adj1" fmla="val 50000"/>
              <a:gd name="adj2" fmla="val 91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endParaRPr lang="en-US" altLang="en-US"/>
          </a:p>
        </p:txBody>
      </p:sp>
      <p:sp>
        <p:nvSpPr>
          <p:cNvPr id="72875" name="AutoShape 171">
            <a:extLst>
              <a:ext uri="{FF2B5EF4-FFF2-40B4-BE49-F238E27FC236}">
                <a16:creationId xmlns:a16="http://schemas.microsoft.com/office/drawing/2014/main" id="{5D2CBE25-E22D-4A69-8C3E-068AAE482CAB}"/>
              </a:ext>
            </a:extLst>
          </p:cNvPr>
          <p:cNvSpPr>
            <a:spLocks noChangeArrowheads="1"/>
          </p:cNvSpPr>
          <p:nvPr/>
        </p:nvSpPr>
        <p:spPr bwMode="auto">
          <a:xfrm>
            <a:off x="-4005" y="6286500"/>
            <a:ext cx="915609" cy="228600"/>
          </a:xfrm>
          <a:prstGeom prst="rightArrow">
            <a:avLst>
              <a:gd name="adj1" fmla="val 50000"/>
              <a:gd name="adj2" fmla="val 91667"/>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endParaRPr lang="en-US" altLang="en-US"/>
          </a:p>
        </p:txBody>
      </p:sp>
      <p:sp>
        <p:nvSpPr>
          <p:cNvPr id="72879" name="AutoShape 175">
            <a:extLst>
              <a:ext uri="{FF2B5EF4-FFF2-40B4-BE49-F238E27FC236}">
                <a16:creationId xmlns:a16="http://schemas.microsoft.com/office/drawing/2014/main" id="{AFB01E2A-1387-4DD2-A173-23A770ADB208}"/>
              </a:ext>
            </a:extLst>
          </p:cNvPr>
          <p:cNvSpPr>
            <a:spLocks noChangeArrowheads="1"/>
          </p:cNvSpPr>
          <p:nvPr/>
        </p:nvSpPr>
        <p:spPr bwMode="auto">
          <a:xfrm>
            <a:off x="2208211" y="1774422"/>
            <a:ext cx="7848600" cy="3035403"/>
          </a:xfrm>
          <a:prstGeom prst="wedgeRectCallout">
            <a:avLst>
              <a:gd name="adj1" fmla="val -46176"/>
              <a:gd name="adj2" fmla="val -85878"/>
            </a:avLst>
          </a:prstGeom>
          <a:solidFill>
            <a:schemeClr val="accent1">
              <a:lumMod val="75000"/>
            </a:schemeClr>
          </a:solidFill>
          <a:ln>
            <a:noFill/>
          </a:ln>
          <a:effectLst/>
        </p:spPr>
        <p:txBody>
          <a:bodyPr/>
          <a:lstStyle>
            <a:lvl1pPr eaLnBrk="0" hangingPunct="0">
              <a:defRPr sz="2200">
                <a:solidFill>
                  <a:schemeClr val="tx1"/>
                </a:solidFill>
                <a:latin typeface="Times New Roman" panose="02020603050405020304" pitchFamily="18" charset="0"/>
              </a:defRPr>
            </a:lvl1pPr>
            <a:lvl2pPr marL="742950" indent="-285750" eaLnBrk="0" hangingPunct="0">
              <a:defRPr sz="2200">
                <a:solidFill>
                  <a:schemeClr val="tx1"/>
                </a:solidFill>
                <a:latin typeface="Times New Roman" panose="02020603050405020304" pitchFamily="18" charset="0"/>
              </a:defRPr>
            </a:lvl2pPr>
            <a:lvl3pPr marL="1143000" indent="-228600" eaLnBrk="0" hangingPunct="0">
              <a:defRPr sz="2200">
                <a:solidFill>
                  <a:schemeClr val="tx1"/>
                </a:solidFill>
                <a:latin typeface="Times New Roman" panose="02020603050405020304" pitchFamily="18" charset="0"/>
              </a:defRPr>
            </a:lvl3pPr>
            <a:lvl4pPr marL="1600200" indent="-228600" eaLnBrk="0" hangingPunct="0">
              <a:defRPr sz="2200">
                <a:solidFill>
                  <a:schemeClr val="tx1"/>
                </a:solidFill>
                <a:latin typeface="Times New Roman" panose="02020603050405020304" pitchFamily="18" charset="0"/>
              </a:defRPr>
            </a:lvl4pPr>
            <a:lvl5pPr marL="2057400" indent="-228600" eaLnBrk="0" hangingPunct="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r>
              <a:rPr lang="en-US" altLang="en-US" sz="3200" b="1" i="1" dirty="0">
                <a:latin typeface="Candara" panose="020E0502030303020204" pitchFamily="34" charset="0"/>
              </a:rPr>
              <a:t>“</a:t>
            </a:r>
            <a:r>
              <a:rPr lang="en-US" altLang="en-US" sz="3200" b="1" i="1" dirty="0">
                <a:solidFill>
                  <a:schemeClr val="bg2">
                    <a:lumMod val="90000"/>
                    <a:lumOff val="10000"/>
                  </a:schemeClr>
                </a:solidFill>
                <a:latin typeface="Candara" panose="020E0502030303020204" pitchFamily="34" charset="0"/>
              </a:rPr>
              <a:t>17</a:t>
            </a:r>
            <a:r>
              <a:rPr lang="en-US" altLang="en-US" sz="3200" b="1" i="1" dirty="0">
                <a:latin typeface="Candara" panose="020E0502030303020204" pitchFamily="34" charset="0"/>
              </a:rPr>
              <a:t> Think not that I am come to destroy the law, or the prophets: I am not come to destroy, but to fulfil. </a:t>
            </a:r>
            <a:r>
              <a:rPr lang="en-US" altLang="en-US" sz="3200" b="1" i="1" dirty="0">
                <a:solidFill>
                  <a:schemeClr val="bg2">
                    <a:lumMod val="90000"/>
                    <a:lumOff val="10000"/>
                  </a:schemeClr>
                </a:solidFill>
                <a:latin typeface="Candara" panose="020E0502030303020204" pitchFamily="34" charset="0"/>
              </a:rPr>
              <a:t>18</a:t>
            </a:r>
            <a:r>
              <a:rPr lang="en-US" altLang="en-US" sz="3200" b="1" i="1" dirty="0">
                <a:latin typeface="Candara" panose="020E0502030303020204" pitchFamily="34" charset="0"/>
              </a:rPr>
              <a:t> For verily I say unto you, Till heaven and earth pass, one jot or one tittle shall in no wise pass from the law, till all be fulfilled” </a:t>
            </a:r>
            <a:r>
              <a:rPr lang="en-US" altLang="en-US" sz="3200" b="1" dirty="0">
                <a:latin typeface="Candara" panose="020E0502030303020204" pitchFamily="34" charset="0"/>
              </a:rPr>
              <a:t>- </a:t>
            </a:r>
            <a:r>
              <a:rPr lang="en-US" altLang="en-US" sz="3200" dirty="0">
                <a:latin typeface="Candara" panose="020E0502030303020204" pitchFamily="34" charset="0"/>
              </a:rPr>
              <a:t>Matthew 5:17-18</a:t>
            </a:r>
          </a:p>
        </p:txBody>
      </p:sp>
      <p:sp>
        <p:nvSpPr>
          <p:cNvPr id="2" name="TextBox 1">
            <a:extLst>
              <a:ext uri="{FF2B5EF4-FFF2-40B4-BE49-F238E27FC236}">
                <a16:creationId xmlns:a16="http://schemas.microsoft.com/office/drawing/2014/main" id="{41FB077C-7A80-41AB-A72F-EDEA1225421E}"/>
              </a:ext>
            </a:extLst>
          </p:cNvPr>
          <p:cNvSpPr txBox="1"/>
          <p:nvPr/>
        </p:nvSpPr>
        <p:spPr>
          <a:xfrm>
            <a:off x="4803495" y="685422"/>
            <a:ext cx="2590800" cy="369332"/>
          </a:xfrm>
          <a:prstGeom prst="rect">
            <a:avLst/>
          </a:prstGeom>
          <a:noFill/>
        </p:spPr>
        <p:txBody>
          <a:bodyPr wrap="square" rtlCol="0">
            <a:spAutoFit/>
          </a:bodyPr>
          <a:lstStyle/>
          <a:p>
            <a:pPr algn="ctr"/>
            <a:r>
              <a:rPr lang="en-US" altLang="en-US" dirty="0">
                <a:latin typeface="Candara" panose="020E0502030303020204" pitchFamily="34" charset="0"/>
              </a:rPr>
              <a:t>Matthew 5:17-18</a:t>
            </a:r>
            <a:endParaRPr lang="en-US"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871"/>
                                        </p:tgtEl>
                                        <p:attrNameLst>
                                          <p:attrName>style.visibility</p:attrName>
                                        </p:attrNameLst>
                                      </p:cBhvr>
                                      <p:to>
                                        <p:strVal val="visible"/>
                                      </p:to>
                                    </p:set>
                                    <p:animEffect transition="in" filter="wipe(left)">
                                      <p:cBhvr>
                                        <p:cTn id="7" dur="1250"/>
                                        <p:tgtEl>
                                          <p:spTgt spid="72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875"/>
                                        </p:tgtEl>
                                        <p:attrNameLst>
                                          <p:attrName>style.visibility</p:attrName>
                                        </p:attrNameLst>
                                      </p:cBhvr>
                                      <p:to>
                                        <p:strVal val="visible"/>
                                      </p:to>
                                    </p:set>
                                    <p:animEffect transition="in" filter="wipe(left)">
                                      <p:cBhvr>
                                        <p:cTn id="12" dur="1250"/>
                                        <p:tgtEl>
                                          <p:spTgt spid="72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879"/>
                                        </p:tgtEl>
                                        <p:attrNameLst>
                                          <p:attrName>style.visibility</p:attrName>
                                        </p:attrNameLst>
                                      </p:cBhvr>
                                      <p:to>
                                        <p:strVal val="visible"/>
                                      </p:to>
                                    </p:set>
                                    <p:animEffect transition="in" filter="wipe(up)">
                                      <p:cBhvr>
                                        <p:cTn id="17" dur="500"/>
                                        <p:tgtEl>
                                          <p:spTgt spid="72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71" grpId="0" animBg="1"/>
      <p:bldP spid="72875" grpId="0" animBg="1"/>
      <p:bldP spid="728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1257"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a:xfrm>
            <a:off x="608012" y="304800"/>
            <a:ext cx="11024532" cy="1371600"/>
          </a:xfrm>
        </p:spPr>
        <p:txBody>
          <a:bodyPr>
            <a:normAutofit/>
          </a:bodyPr>
          <a:lstStyle/>
          <a:p>
            <a:pPr algn="ctr"/>
            <a:r>
              <a:rPr lang="en-US" sz="5400" b="1" dirty="0">
                <a:latin typeface="Candara" panose="020E0502030303020204" pitchFamily="34" charset="0"/>
              </a:rPr>
              <a:t>The Two Thieves Compared</a:t>
            </a: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557678" y="1947529"/>
            <a:ext cx="5486400" cy="3124201"/>
          </a:xfrm>
          <a:ln>
            <a:solidFill>
              <a:schemeClr val="tx1"/>
            </a:solidFill>
          </a:ln>
        </p:spPr>
        <p:txBody>
          <a:bodyPr>
            <a:normAutofit/>
          </a:bodyPr>
          <a:lstStyle/>
          <a:p>
            <a:pPr marL="0" indent="0" algn="ctr">
              <a:buNone/>
            </a:pPr>
            <a:r>
              <a:rPr lang="en-US" sz="3600" b="1" dirty="0">
                <a:latin typeface="Candara" panose="020E0502030303020204" pitchFamily="34" charset="0"/>
              </a:rPr>
              <a:t>Impenitent Thief </a:t>
            </a:r>
          </a:p>
          <a:p>
            <a:pPr>
              <a:buFont typeface="Wingdings" panose="05000000000000000000" pitchFamily="2" charset="2"/>
              <a:buChar char="§"/>
            </a:pPr>
            <a:r>
              <a:rPr lang="en-US" sz="2800" dirty="0">
                <a:latin typeface="Candara" panose="020E0502030303020204" pitchFamily="34" charset="0"/>
              </a:rPr>
              <a:t>Saw Jesus as a man</a:t>
            </a:r>
          </a:p>
          <a:p>
            <a:pPr>
              <a:buFont typeface="Wingdings" panose="05000000000000000000" pitchFamily="2" charset="2"/>
              <a:buChar char="§"/>
            </a:pPr>
            <a:r>
              <a:rPr lang="en-US" sz="2800" dirty="0">
                <a:latin typeface="Candara" panose="020E0502030303020204" pitchFamily="34" charset="0"/>
              </a:rPr>
              <a:t>Mocked Jesus’ Kingship</a:t>
            </a:r>
          </a:p>
          <a:p>
            <a:pPr>
              <a:buFont typeface="Wingdings" panose="05000000000000000000" pitchFamily="2" charset="2"/>
              <a:buChar char="§"/>
            </a:pPr>
            <a:endParaRPr lang="en-US" sz="1200" dirty="0">
              <a:latin typeface="Candara" panose="020E0502030303020204" pitchFamily="34" charset="0"/>
            </a:endParaRPr>
          </a:p>
          <a:p>
            <a:pPr>
              <a:buFont typeface="Wingdings" panose="05000000000000000000" pitchFamily="2" charset="2"/>
              <a:buChar char="§"/>
            </a:pPr>
            <a:r>
              <a:rPr lang="en-US" sz="2800" dirty="0">
                <a:latin typeface="Candara" panose="020E0502030303020204" pitchFamily="34" charset="0"/>
              </a:rPr>
              <a:t>Saw Jesus as a sinner like them</a:t>
            </a:r>
          </a:p>
        </p:txBody>
      </p:sp>
      <p:sp>
        <p:nvSpPr>
          <p:cNvPr id="5" name="Content Placeholder 2">
            <a:extLst>
              <a:ext uri="{FF2B5EF4-FFF2-40B4-BE49-F238E27FC236}">
                <a16:creationId xmlns:a16="http://schemas.microsoft.com/office/drawing/2014/main" id="{45DC6C08-50B1-48F3-9F54-7E3BEBC7BC3A}"/>
              </a:ext>
            </a:extLst>
          </p:cNvPr>
          <p:cNvSpPr txBox="1">
            <a:spLocks/>
          </p:cNvSpPr>
          <p:nvPr/>
        </p:nvSpPr>
        <p:spPr>
          <a:xfrm>
            <a:off x="6146144" y="1947531"/>
            <a:ext cx="5486400" cy="3124201"/>
          </a:xfrm>
          <a:prstGeom prst="rect">
            <a:avLst/>
          </a:prstGeom>
          <a:ln>
            <a:solidFill>
              <a:schemeClr val="tx1"/>
            </a:solidFill>
          </a:ln>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lgn="ctr">
              <a:buNone/>
            </a:pPr>
            <a:r>
              <a:rPr lang="en-US" sz="3600" b="1" dirty="0"/>
              <a:t>Penitent Thief</a:t>
            </a:r>
          </a:p>
          <a:p>
            <a:pPr>
              <a:buFont typeface="Wingdings" panose="05000000000000000000" pitchFamily="2" charset="2"/>
              <a:buChar char="§"/>
            </a:pPr>
            <a:r>
              <a:rPr lang="en-US" sz="2800" dirty="0">
                <a:latin typeface="Candara" panose="020E0502030303020204" pitchFamily="34" charset="0"/>
              </a:rPr>
              <a:t>Saw Jesus as Lord</a:t>
            </a:r>
          </a:p>
          <a:p>
            <a:pPr>
              <a:buFont typeface="Wingdings" panose="05000000000000000000" pitchFamily="2" charset="2"/>
              <a:buChar char="§"/>
            </a:pPr>
            <a:r>
              <a:rPr lang="en-US" sz="2800" dirty="0">
                <a:latin typeface="Candara" panose="020E0502030303020204" pitchFamily="34" charset="0"/>
              </a:rPr>
              <a:t>Saw Jesus as King of Kings with a coming Kingdom</a:t>
            </a:r>
            <a:endParaRPr lang="en-US" sz="800" dirty="0">
              <a:latin typeface="Candara" panose="020E0502030303020204" pitchFamily="34" charset="0"/>
            </a:endParaRPr>
          </a:p>
          <a:p>
            <a:pPr>
              <a:buFont typeface="Wingdings" panose="05000000000000000000" pitchFamily="2" charset="2"/>
              <a:buChar char="§"/>
            </a:pPr>
            <a:r>
              <a:rPr lang="en-US" sz="2800" dirty="0">
                <a:latin typeface="Candara" panose="020E0502030303020204" pitchFamily="34" charset="0"/>
              </a:rPr>
              <a:t>Saw Jesus as the Savior</a:t>
            </a:r>
          </a:p>
          <a:p>
            <a:pPr>
              <a:buFont typeface="Wingdings" panose="05000000000000000000" pitchFamily="2" charset="2"/>
              <a:buChar char="§"/>
            </a:pPr>
            <a:endParaRPr lang="en-US" sz="2800" dirty="0"/>
          </a:p>
        </p:txBody>
      </p:sp>
      <p:sp>
        <p:nvSpPr>
          <p:cNvPr id="6" name="TextBox 5">
            <a:extLst>
              <a:ext uri="{FF2B5EF4-FFF2-40B4-BE49-F238E27FC236}">
                <a16:creationId xmlns:a16="http://schemas.microsoft.com/office/drawing/2014/main" id="{4DC924F0-A5FE-45A2-95A8-443EA4B99C89}"/>
              </a:ext>
            </a:extLst>
          </p:cNvPr>
          <p:cNvSpPr txBox="1"/>
          <p:nvPr/>
        </p:nvSpPr>
        <p:spPr>
          <a:xfrm>
            <a:off x="812144" y="5240056"/>
            <a:ext cx="10668000" cy="1323439"/>
          </a:xfrm>
          <a:prstGeom prst="rect">
            <a:avLst/>
          </a:prstGeom>
          <a:noFill/>
        </p:spPr>
        <p:txBody>
          <a:bodyPr wrap="square" rtlCol="0">
            <a:spAutoFit/>
          </a:bodyPr>
          <a:lstStyle/>
          <a:p>
            <a:pPr algn="ctr"/>
            <a:r>
              <a:rPr lang="en-US" sz="4000" b="1" dirty="0">
                <a:solidFill>
                  <a:srgbClr val="FFFF00"/>
                </a:solidFill>
                <a:latin typeface="Candara" panose="020E0502030303020204" pitchFamily="34" charset="0"/>
              </a:rPr>
              <a:t>Which Cross Represents You? The Cross of Rejection or the Cross of Repentance?</a:t>
            </a:r>
          </a:p>
        </p:txBody>
      </p:sp>
    </p:spTree>
    <p:extLst>
      <p:ext uri="{BB962C8B-B14F-4D97-AF65-F5344CB8AC3E}">
        <p14:creationId xmlns:p14="http://schemas.microsoft.com/office/powerpoint/2010/main" val="3882739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25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5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25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2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25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25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25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25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25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125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the sky&#10;&#10;Description generated with very high confidence">
            <a:extLst>
              <a:ext uri="{FF2B5EF4-FFF2-40B4-BE49-F238E27FC236}">
                <a16:creationId xmlns:a16="http://schemas.microsoft.com/office/drawing/2014/main" id="{8BDFF23A-85B4-49D4-B3D5-3B0D0346A94D}"/>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3E87F7D-E0E6-492F-A64D-1191B5F5E429}"/>
              </a:ext>
            </a:extLst>
          </p:cNvPr>
          <p:cNvSpPr>
            <a:spLocks noGrp="1"/>
          </p:cNvSpPr>
          <p:nvPr>
            <p:ph idx="1"/>
          </p:nvPr>
        </p:nvSpPr>
        <p:spPr>
          <a:xfrm>
            <a:off x="1446212" y="1600201"/>
            <a:ext cx="9982200" cy="5135563"/>
          </a:xfrm>
        </p:spPr>
        <p:txBody>
          <a:bodyPr>
            <a:normAutofit/>
          </a:bodyPr>
          <a:lstStyle/>
          <a:p>
            <a:pPr marL="0" indent="0">
              <a:spcBef>
                <a:spcPts val="254"/>
              </a:spcBef>
              <a:buNone/>
              <a:defRPr/>
            </a:pPr>
            <a:r>
              <a:rPr lang="en-US" altLang="en-US" sz="3600" b="1" dirty="0">
                <a:effectLst/>
                <a:latin typeface="Candara" panose="020E0502030303020204" pitchFamily="34" charset="0"/>
                <a:cs typeface="Arial" panose="020B0604020202020204" pitchFamily="34" charset="0"/>
              </a:rPr>
              <a:t>Alien Sinners Must…</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Hear the gospel – Romans 10:17</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Believe the gospel – Romans 10:10</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Repent of their sins – Acts 17:30</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Confess Christ before men – Matthew 10:32</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Be baptized in water for the remission of sins –  Acts 2:38</a:t>
            </a:r>
          </a:p>
          <a:p>
            <a:pPr marL="0" indent="0">
              <a:spcBef>
                <a:spcPts val="254"/>
              </a:spcBef>
              <a:buNone/>
              <a:defRPr/>
            </a:pPr>
            <a:r>
              <a:rPr lang="en-US" altLang="en-US" sz="3600" b="1" dirty="0">
                <a:effectLst/>
                <a:latin typeface="Candara" panose="020E0502030303020204" pitchFamily="34" charset="0"/>
                <a:cs typeface="Arial" panose="020B0604020202020204" pitchFamily="34" charset="0"/>
              </a:rPr>
              <a:t>An Erring Child of God Must</a:t>
            </a:r>
            <a:r>
              <a:rPr lang="en-US" altLang="en-US" sz="3600" b="1" dirty="0">
                <a:latin typeface="Candara" panose="020E0502030303020204" pitchFamily="34" charset="0"/>
                <a:cs typeface="Arial" panose="020B0604020202020204" pitchFamily="34" charset="0"/>
              </a:rPr>
              <a:t>…</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Repent and pray –  Acts 8:22</a:t>
            </a:r>
          </a:p>
          <a:p>
            <a:pPr marL="0" indent="0">
              <a:spcBef>
                <a:spcPts val="254"/>
              </a:spcBef>
              <a:buNone/>
              <a:defRPr/>
            </a:pPr>
            <a:r>
              <a:rPr lang="en-US" altLang="en-US" sz="3600" b="1" dirty="0">
                <a:effectLst/>
                <a:latin typeface="Candara" panose="020E0502030303020204" pitchFamily="34" charset="0"/>
                <a:cs typeface="Arial" panose="020B0604020202020204" pitchFamily="34" charset="0"/>
              </a:rPr>
              <a:t>Children of God Must… </a:t>
            </a:r>
          </a:p>
          <a:p>
            <a:pPr lvl="1">
              <a:spcBef>
                <a:spcPts val="254"/>
              </a:spcBef>
              <a:buFont typeface="Wingdings" panose="05000000000000000000" pitchFamily="2" charset="2"/>
              <a:buChar char="§"/>
              <a:defRPr/>
            </a:pPr>
            <a:r>
              <a:rPr lang="en-US" altLang="en-US" sz="2800" dirty="0">
                <a:latin typeface="Candara" panose="020E0502030303020204" pitchFamily="34" charset="0"/>
                <a:cs typeface="Arial" panose="020B0604020202020204" pitchFamily="34" charset="0"/>
              </a:rPr>
              <a:t>Live</a:t>
            </a:r>
            <a:r>
              <a:rPr lang="en-US" altLang="en-US" sz="2800" b="1" dirty="0">
                <a:latin typeface="Candara" panose="020E0502030303020204" pitchFamily="34" charset="0"/>
                <a:cs typeface="Arial" panose="020B0604020202020204" pitchFamily="34" charset="0"/>
              </a:rPr>
              <a:t> </a:t>
            </a:r>
            <a:r>
              <a:rPr lang="en-US" altLang="en-US" sz="2800" b="1" i="1" dirty="0">
                <a:latin typeface="Candara" panose="020E0502030303020204" pitchFamily="34" charset="0"/>
                <a:cs typeface="Arial" panose="020B0604020202020204" pitchFamily="34" charset="0"/>
              </a:rPr>
              <a:t>“faithful </a:t>
            </a:r>
            <a:r>
              <a:rPr lang="en-US" altLang="en-US" sz="2800" b="1" i="1" u="sng" dirty="0">
                <a:solidFill>
                  <a:schemeClr val="accent1"/>
                </a:solidFill>
                <a:latin typeface="Candara" panose="020E0502030303020204" pitchFamily="34" charset="0"/>
                <a:cs typeface="Arial" panose="020B0604020202020204" pitchFamily="34" charset="0"/>
              </a:rPr>
              <a:t>unto</a:t>
            </a:r>
            <a:r>
              <a:rPr lang="en-US" altLang="en-US" sz="2800" b="1" i="1" dirty="0">
                <a:latin typeface="Candara" panose="020E0502030303020204" pitchFamily="34" charset="0"/>
                <a:cs typeface="Arial" panose="020B0604020202020204" pitchFamily="34" charset="0"/>
              </a:rPr>
              <a:t> death” </a:t>
            </a:r>
            <a:r>
              <a:rPr lang="en-US" altLang="en-US" sz="2800" dirty="0">
                <a:latin typeface="Candara" panose="020E0502030303020204" pitchFamily="34" charset="0"/>
                <a:cs typeface="Arial" panose="020B0604020202020204" pitchFamily="34" charset="0"/>
              </a:rPr>
              <a:t>-</a:t>
            </a:r>
            <a:r>
              <a:rPr lang="en-US" altLang="en-US" sz="2800" b="1" i="1" dirty="0">
                <a:latin typeface="Candara" panose="020E0502030303020204" pitchFamily="34" charset="0"/>
                <a:cs typeface="Arial" panose="020B0604020202020204" pitchFamily="34" charset="0"/>
              </a:rPr>
              <a:t> </a:t>
            </a:r>
            <a:r>
              <a:rPr lang="en-US" altLang="en-US" sz="2800" dirty="0">
                <a:latin typeface="Candara" panose="020E0502030303020204" pitchFamily="34" charset="0"/>
                <a:cs typeface="Arial" panose="020B0604020202020204" pitchFamily="34" charset="0"/>
              </a:rPr>
              <a:t>Revelation 2:10</a:t>
            </a:r>
          </a:p>
        </p:txBody>
      </p:sp>
      <p:sp>
        <p:nvSpPr>
          <p:cNvPr id="22531" name="Title 1">
            <a:extLst>
              <a:ext uri="{FF2B5EF4-FFF2-40B4-BE49-F238E27FC236}">
                <a16:creationId xmlns:a16="http://schemas.microsoft.com/office/drawing/2014/main" id="{826FEFE5-C25E-4C6C-9859-920F1A197CFE}"/>
              </a:ext>
            </a:extLst>
          </p:cNvPr>
          <p:cNvSpPr>
            <a:spLocks noGrp="1" noChangeArrowheads="1"/>
          </p:cNvSpPr>
          <p:nvPr>
            <p:ph type="title"/>
          </p:nvPr>
        </p:nvSpPr>
        <p:spPr>
          <a:xfrm>
            <a:off x="531812" y="274638"/>
            <a:ext cx="9982200" cy="1325563"/>
          </a:xfrm>
        </p:spPr>
        <p:txBody>
          <a:bodyPr>
            <a:normAutofit/>
          </a:bodyPr>
          <a:lstStyle/>
          <a:p>
            <a:pPr eaLnBrk="1" hangingPunct="1">
              <a:defRPr/>
            </a:pPr>
            <a:r>
              <a:rPr lang="en-US" altLang="en-US" sz="5400" b="1" dirty="0">
                <a:latin typeface="Candara" panose="020E0502030303020204" pitchFamily="34" charset="0"/>
                <a:cs typeface="Arial" panose="020B0604020202020204" pitchFamily="34" charset="0"/>
              </a:rPr>
              <a:t>The Bible Plan Of Salvation</a:t>
            </a:r>
            <a:br>
              <a:rPr lang="en-US" altLang="en-US" sz="5025" b="1" dirty="0">
                <a:latin typeface="Candara" panose="020E0502030303020204" pitchFamily="34" charset="0"/>
              </a:rPr>
            </a:br>
            <a:endParaRPr lang="en-US" altLang="en-US" sz="2025" b="1" dirty="0">
              <a:latin typeface="Candara" panose="020E0502030303020204" pitchFamily="34" charset="0"/>
              <a:cs typeface="Arial" panose="020B0604020202020204" pitchFamily="34" charset="0"/>
            </a:endParaRPr>
          </a:p>
        </p:txBody>
      </p:sp>
      <p:sp>
        <p:nvSpPr>
          <p:cNvPr id="92164" name="Slide Number Placeholder 5">
            <a:extLst>
              <a:ext uri="{FF2B5EF4-FFF2-40B4-BE49-F238E27FC236}">
                <a16:creationId xmlns:a16="http://schemas.microsoft.com/office/drawing/2014/main" id="{7634CE82-4C82-4487-8A6C-B0D26FE52F83}"/>
              </a:ext>
            </a:extLst>
          </p:cNvPr>
          <p:cNvSpPr>
            <a:spLocks noGrp="1"/>
          </p:cNvSpPr>
          <p:nvPr>
            <p:ph type="sldNum" sz="quarter" idx="12"/>
          </p:nvPr>
        </p:nvSpPr>
        <p:spPr/>
        <p:txBody>
          <a:bodyPr/>
          <a:lstStyle>
            <a:lvl1pPr>
              <a:spcBef>
                <a:spcPct val="20000"/>
              </a:spcBef>
              <a:buClr>
                <a:schemeClr val="accent2"/>
              </a:buClr>
              <a:buChar char="•"/>
              <a:defRPr kumimoji="1" sz="1801">
                <a:solidFill>
                  <a:schemeClr val="tx1"/>
                </a:solidFill>
                <a:latin typeface="Times New Roman" panose="02020603050405020304" pitchFamily="18" charset="0"/>
                <a:cs typeface="Arial" panose="020B0604020202020204" pitchFamily="34" charset="0"/>
              </a:defRPr>
            </a:lvl1pPr>
            <a:lvl2pPr marL="418021" indent="-160778">
              <a:spcBef>
                <a:spcPct val="20000"/>
              </a:spcBef>
              <a:buChar char="–"/>
              <a:defRPr kumimoji="1" sz="1576">
                <a:solidFill>
                  <a:schemeClr val="tx1"/>
                </a:solidFill>
                <a:latin typeface="Times New Roman" panose="02020603050405020304" pitchFamily="18" charset="0"/>
                <a:cs typeface="Arial" panose="020B0604020202020204" pitchFamily="34" charset="0"/>
              </a:defRPr>
            </a:lvl2pPr>
            <a:lvl3pPr marL="643109" indent="-128622">
              <a:spcBef>
                <a:spcPct val="20000"/>
              </a:spcBef>
              <a:buChar char="•"/>
              <a:defRPr kumimoji="1" sz="1350">
                <a:solidFill>
                  <a:schemeClr val="tx1"/>
                </a:solidFill>
                <a:latin typeface="Times New Roman" panose="02020603050405020304" pitchFamily="18" charset="0"/>
                <a:cs typeface="Arial" panose="020B0604020202020204" pitchFamily="34" charset="0"/>
              </a:defRPr>
            </a:lvl3pPr>
            <a:lvl4pPr marL="900353" indent="-128622">
              <a:spcBef>
                <a:spcPct val="20000"/>
              </a:spcBef>
              <a:buChar char="–"/>
              <a:defRPr kumimoji="1" sz="1125">
                <a:solidFill>
                  <a:schemeClr val="tx1"/>
                </a:solidFill>
                <a:latin typeface="Times New Roman" panose="02020603050405020304" pitchFamily="18" charset="0"/>
                <a:cs typeface="Arial" panose="020B0604020202020204" pitchFamily="34" charset="0"/>
              </a:defRPr>
            </a:lvl4pPr>
            <a:lvl5pPr marL="1157596" indent="-128622">
              <a:spcBef>
                <a:spcPct val="20000"/>
              </a:spcBef>
              <a:buChar char="•"/>
              <a:defRPr kumimoji="1" sz="1125">
                <a:solidFill>
                  <a:schemeClr val="tx1"/>
                </a:solidFill>
                <a:latin typeface="Times New Roman" panose="02020603050405020304" pitchFamily="18" charset="0"/>
                <a:cs typeface="Arial" panose="020B0604020202020204" pitchFamily="34" charset="0"/>
              </a:defRPr>
            </a:lvl5pPr>
            <a:lvl6pPr marL="1414840" indent="-128622" eaLnBrk="0" fontAlgn="base" hangingPunct="0">
              <a:spcBef>
                <a:spcPct val="20000"/>
              </a:spcBef>
              <a:spcAft>
                <a:spcPct val="0"/>
              </a:spcAft>
              <a:buChar char="•"/>
              <a:defRPr kumimoji="1" sz="1125">
                <a:solidFill>
                  <a:schemeClr val="tx1"/>
                </a:solidFill>
                <a:latin typeface="Times New Roman" panose="02020603050405020304" pitchFamily="18" charset="0"/>
                <a:cs typeface="Arial" panose="020B0604020202020204" pitchFamily="34" charset="0"/>
              </a:defRPr>
            </a:lvl6pPr>
            <a:lvl7pPr marL="1672083" indent="-128622" eaLnBrk="0" fontAlgn="base" hangingPunct="0">
              <a:spcBef>
                <a:spcPct val="20000"/>
              </a:spcBef>
              <a:spcAft>
                <a:spcPct val="0"/>
              </a:spcAft>
              <a:buChar char="•"/>
              <a:defRPr kumimoji="1" sz="1125">
                <a:solidFill>
                  <a:schemeClr val="tx1"/>
                </a:solidFill>
                <a:latin typeface="Times New Roman" panose="02020603050405020304" pitchFamily="18" charset="0"/>
                <a:cs typeface="Arial" panose="020B0604020202020204" pitchFamily="34" charset="0"/>
              </a:defRPr>
            </a:lvl7pPr>
            <a:lvl8pPr marL="1929327" indent="-128622" eaLnBrk="0" fontAlgn="base" hangingPunct="0">
              <a:spcBef>
                <a:spcPct val="20000"/>
              </a:spcBef>
              <a:spcAft>
                <a:spcPct val="0"/>
              </a:spcAft>
              <a:buChar char="•"/>
              <a:defRPr kumimoji="1" sz="1125">
                <a:solidFill>
                  <a:schemeClr val="tx1"/>
                </a:solidFill>
                <a:latin typeface="Times New Roman" panose="02020603050405020304" pitchFamily="18" charset="0"/>
                <a:cs typeface="Arial" panose="020B0604020202020204" pitchFamily="34" charset="0"/>
              </a:defRPr>
            </a:lvl8pPr>
            <a:lvl9pPr marL="2186570" indent="-128622" eaLnBrk="0" fontAlgn="base" hangingPunct="0">
              <a:spcBef>
                <a:spcPct val="20000"/>
              </a:spcBef>
              <a:spcAft>
                <a:spcPct val="0"/>
              </a:spcAft>
              <a:buChar char="•"/>
              <a:defRPr kumimoji="1" sz="1125">
                <a:solidFill>
                  <a:schemeClr val="tx1"/>
                </a:solidFill>
                <a:latin typeface="Times New Roman" panose="02020603050405020304" pitchFamily="18" charset="0"/>
                <a:cs typeface="Arial" panose="020B0604020202020204" pitchFamily="34" charset="0"/>
              </a:defRPr>
            </a:lvl9pPr>
          </a:lstStyle>
          <a:p>
            <a:pPr>
              <a:spcBef>
                <a:spcPct val="50000"/>
              </a:spcBef>
              <a:buClrTx/>
              <a:buFontTx/>
              <a:buNone/>
              <a:defRPr/>
            </a:pPr>
            <a:fld id="{D014EB87-7928-4D74-8DF0-DB0D0FA0BA13}" type="slidenum">
              <a:rPr kumimoji="0" lang="en-US" altLang="en-US" sz="788"/>
              <a:pPr>
                <a:spcBef>
                  <a:spcPct val="50000"/>
                </a:spcBef>
                <a:buClrTx/>
                <a:buFontTx/>
                <a:buNone/>
                <a:defRPr/>
              </a:pPr>
              <a:t>12</a:t>
            </a:fld>
            <a:endParaRPr kumimoji="0" lang="en-US" altLang="en-US" sz="788"/>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75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750"/>
                                        <p:tgtEl>
                                          <p:spTgt spid="3">
                                            <p:txEl>
                                              <p:pRg st="6" end="6"/>
                                            </p:txEl>
                                          </p:spTgt>
                                        </p:tgtEl>
                                      </p:cBhvr>
                                    </p:animEffect>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750"/>
                                        <p:tgtEl>
                                          <p:spTgt spid="3">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750"/>
                                        <p:tgtEl>
                                          <p:spTgt spid="3">
                                            <p:txEl>
                                              <p:pRg st="8" end="8"/>
                                            </p:txEl>
                                          </p:spTgt>
                                        </p:tgtEl>
                                      </p:cBhvr>
                                    </p:animEffect>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68EBA7D6-2C63-4676-84CE-2554BE24DED2}"/>
              </a:ext>
            </a:extLst>
          </p:cNvPr>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BC03C4DC-0D46-4BFF-BD51-958FB28B39E9}"/>
              </a:ext>
            </a:extLst>
          </p:cNvPr>
          <p:cNvSpPr>
            <a:spLocks noGrp="1"/>
          </p:cNvSpPr>
          <p:nvPr>
            <p:ph type="title"/>
          </p:nvPr>
        </p:nvSpPr>
        <p:spPr>
          <a:xfrm>
            <a:off x="608012" y="228600"/>
            <a:ext cx="10058402" cy="1371600"/>
          </a:xfrm>
        </p:spPr>
        <p:txBody>
          <a:bodyPr>
            <a:normAutofit/>
          </a:bodyPr>
          <a:lstStyle/>
          <a:p>
            <a:r>
              <a:rPr lang="en-US" sz="5400" b="1" dirty="0">
                <a:solidFill>
                  <a:schemeClr val="bg2">
                    <a:lumMod val="10000"/>
                    <a:lumOff val="90000"/>
                  </a:schemeClr>
                </a:solidFill>
                <a:latin typeface="Candara" panose="020E0502030303020204" pitchFamily="34" charset="0"/>
              </a:rPr>
              <a:t>Luke 23:32-38</a:t>
            </a:r>
            <a:endParaRPr lang="en-US" sz="5400" b="1" dirty="0">
              <a:solidFill>
                <a:schemeClr val="bg2">
                  <a:lumMod val="10000"/>
                  <a:lumOff val="90000"/>
                </a:schemeClr>
              </a:solidFill>
            </a:endParaRPr>
          </a:p>
        </p:txBody>
      </p:sp>
      <p:sp>
        <p:nvSpPr>
          <p:cNvPr id="3" name="Content Placeholder 2">
            <a:extLst>
              <a:ext uri="{FF2B5EF4-FFF2-40B4-BE49-F238E27FC236}">
                <a16:creationId xmlns:a16="http://schemas.microsoft.com/office/drawing/2014/main" id="{D59D345A-B0D0-4894-A47C-5A19D25CBBCC}"/>
              </a:ext>
            </a:extLst>
          </p:cNvPr>
          <p:cNvSpPr>
            <a:spLocks noGrp="1"/>
          </p:cNvSpPr>
          <p:nvPr>
            <p:ph idx="1"/>
          </p:nvPr>
        </p:nvSpPr>
        <p:spPr>
          <a:xfrm>
            <a:off x="608013" y="1904999"/>
            <a:ext cx="11049000" cy="4800601"/>
          </a:xfrm>
        </p:spPr>
        <p:txBody>
          <a:bodyPr>
            <a:normAutofit lnSpcReduction="10000"/>
          </a:bodyPr>
          <a:lstStyle/>
          <a:p>
            <a:pPr marL="0" indent="0">
              <a:buNone/>
            </a:pPr>
            <a:r>
              <a:rPr lang="en-US" sz="3000" b="1" i="1" dirty="0">
                <a:latin typeface="Candara" panose="020E0502030303020204" pitchFamily="34" charset="0"/>
              </a:rPr>
              <a:t>“</a:t>
            </a:r>
            <a:r>
              <a:rPr lang="en-US" sz="3000" b="1" i="1" dirty="0">
                <a:solidFill>
                  <a:schemeClr val="bg2">
                    <a:lumMod val="10000"/>
                    <a:lumOff val="90000"/>
                  </a:schemeClr>
                </a:solidFill>
                <a:latin typeface="Candara" panose="020E0502030303020204" pitchFamily="34" charset="0"/>
              </a:rPr>
              <a:t>32</a:t>
            </a:r>
            <a:r>
              <a:rPr lang="en-US" sz="3000" b="1" i="1" dirty="0">
                <a:latin typeface="Candara" panose="020E0502030303020204" pitchFamily="34" charset="0"/>
              </a:rPr>
              <a:t> And there were also two other, malefactors, led with him to be put to death. </a:t>
            </a:r>
            <a:r>
              <a:rPr lang="en-US" sz="3000" b="1" i="1" dirty="0">
                <a:solidFill>
                  <a:schemeClr val="bg2">
                    <a:lumMod val="10000"/>
                    <a:lumOff val="90000"/>
                  </a:schemeClr>
                </a:solidFill>
                <a:latin typeface="Candara" panose="020E0502030303020204" pitchFamily="34" charset="0"/>
              </a:rPr>
              <a:t>33</a:t>
            </a:r>
            <a:r>
              <a:rPr lang="en-US" sz="3000" b="1" i="1" dirty="0">
                <a:latin typeface="Candara" panose="020E0502030303020204" pitchFamily="34" charset="0"/>
              </a:rPr>
              <a:t> And when they were come to the place, which is called Calvary, there they crucified him, and the malefactors, one on the right hand, and the other on the left. </a:t>
            </a:r>
            <a:r>
              <a:rPr lang="en-US" sz="3000" b="1" i="1" dirty="0">
                <a:solidFill>
                  <a:schemeClr val="bg2">
                    <a:lumMod val="10000"/>
                    <a:lumOff val="90000"/>
                  </a:schemeClr>
                </a:solidFill>
                <a:latin typeface="Candara" panose="020E0502030303020204" pitchFamily="34" charset="0"/>
              </a:rPr>
              <a:t>34</a:t>
            </a:r>
            <a:r>
              <a:rPr lang="en-US" sz="3000" b="1" i="1" dirty="0">
                <a:latin typeface="Candara" panose="020E0502030303020204" pitchFamily="34" charset="0"/>
              </a:rPr>
              <a:t> Then said Jesus, Father, forgive them; for they know not what they do. And they parted his raiment, and cast lots. </a:t>
            </a:r>
            <a:r>
              <a:rPr lang="en-US" sz="3000" b="1" i="1" dirty="0">
                <a:solidFill>
                  <a:schemeClr val="bg2">
                    <a:lumMod val="10000"/>
                    <a:lumOff val="90000"/>
                  </a:schemeClr>
                </a:solidFill>
                <a:latin typeface="Candara" panose="020E0502030303020204" pitchFamily="34" charset="0"/>
              </a:rPr>
              <a:t>35</a:t>
            </a:r>
            <a:r>
              <a:rPr lang="en-US" sz="3000" b="1" i="1" dirty="0">
                <a:latin typeface="Candara" panose="020E0502030303020204" pitchFamily="34" charset="0"/>
              </a:rPr>
              <a:t> And the people stood beholding. And the rulers also with them derided him, saying, He saved others; let him save himself, if he be Christ, the chosen of God. </a:t>
            </a:r>
            <a:r>
              <a:rPr lang="en-US" sz="3000" b="1" i="1" dirty="0">
                <a:solidFill>
                  <a:schemeClr val="bg2">
                    <a:lumMod val="10000"/>
                    <a:lumOff val="90000"/>
                  </a:schemeClr>
                </a:solidFill>
                <a:latin typeface="Candara" panose="020E0502030303020204" pitchFamily="34" charset="0"/>
              </a:rPr>
              <a:t>36</a:t>
            </a:r>
            <a:r>
              <a:rPr lang="en-US" sz="3000" b="1" i="1" dirty="0">
                <a:latin typeface="Candara" panose="020E0502030303020204" pitchFamily="34" charset="0"/>
              </a:rPr>
              <a:t> And the soldiers also mocked him, coming to him, and offering him vinegar, </a:t>
            </a:r>
            <a:r>
              <a:rPr lang="en-US" sz="3000" b="1" i="1" dirty="0">
                <a:solidFill>
                  <a:schemeClr val="bg2">
                    <a:lumMod val="10000"/>
                    <a:lumOff val="90000"/>
                  </a:schemeClr>
                </a:solidFill>
                <a:latin typeface="Candara" panose="020E0502030303020204" pitchFamily="34" charset="0"/>
              </a:rPr>
              <a:t>37 </a:t>
            </a:r>
            <a:r>
              <a:rPr lang="en-US" sz="3000" b="1" i="1" dirty="0">
                <a:latin typeface="Candara" panose="020E0502030303020204" pitchFamily="34" charset="0"/>
              </a:rPr>
              <a:t>And saying, If thou be the king of the Jews, save thyself. </a:t>
            </a:r>
            <a:r>
              <a:rPr lang="en-US" sz="3000" b="1" i="1" dirty="0">
                <a:solidFill>
                  <a:schemeClr val="bg2">
                    <a:lumMod val="10000"/>
                    <a:lumOff val="90000"/>
                  </a:schemeClr>
                </a:solidFill>
                <a:latin typeface="Candara" panose="020E0502030303020204" pitchFamily="34" charset="0"/>
              </a:rPr>
              <a:t>38</a:t>
            </a:r>
            <a:r>
              <a:rPr lang="en-US" sz="3000" b="1" i="1" dirty="0">
                <a:latin typeface="Candara" panose="020E0502030303020204" pitchFamily="34" charset="0"/>
              </a:rPr>
              <a:t> And a superscription also was written over him in letters of Greek, and Latin, and Hebrew, THIS IS THE KING OF THE JEWS”</a:t>
            </a:r>
          </a:p>
          <a:p>
            <a:endParaRPr lang="en-US" dirty="0"/>
          </a:p>
        </p:txBody>
      </p:sp>
    </p:spTree>
    <p:extLst>
      <p:ext uri="{BB962C8B-B14F-4D97-AF65-F5344CB8AC3E}">
        <p14:creationId xmlns:p14="http://schemas.microsoft.com/office/powerpoint/2010/main" val="23889842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C06D7445-55A5-4F51-A9A6-DA86D0919400}"/>
              </a:ext>
            </a:extLst>
          </p:cNvPr>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12B6A9F7-6642-47DF-A511-D779616ED68A}"/>
              </a:ext>
            </a:extLst>
          </p:cNvPr>
          <p:cNvSpPr>
            <a:spLocks noGrp="1"/>
          </p:cNvSpPr>
          <p:nvPr>
            <p:ph type="title"/>
          </p:nvPr>
        </p:nvSpPr>
        <p:spPr>
          <a:xfrm>
            <a:off x="608013" y="228600"/>
            <a:ext cx="9601202" cy="1371600"/>
          </a:xfrm>
        </p:spPr>
        <p:txBody>
          <a:bodyPr>
            <a:normAutofit/>
          </a:bodyPr>
          <a:lstStyle/>
          <a:p>
            <a:r>
              <a:rPr lang="en-US" sz="5400" b="1" dirty="0">
                <a:solidFill>
                  <a:schemeClr val="bg2">
                    <a:lumMod val="10000"/>
                    <a:lumOff val="90000"/>
                  </a:schemeClr>
                </a:solidFill>
                <a:latin typeface="Candara" panose="020E0502030303020204" pitchFamily="34" charset="0"/>
              </a:rPr>
              <a:t>Luke 32:39-44</a:t>
            </a:r>
          </a:p>
        </p:txBody>
      </p:sp>
      <p:sp>
        <p:nvSpPr>
          <p:cNvPr id="3" name="Content Placeholder 2">
            <a:extLst>
              <a:ext uri="{FF2B5EF4-FFF2-40B4-BE49-F238E27FC236}">
                <a16:creationId xmlns:a16="http://schemas.microsoft.com/office/drawing/2014/main" id="{8B143066-88DF-48F4-B690-597E3431275B}"/>
              </a:ext>
            </a:extLst>
          </p:cNvPr>
          <p:cNvSpPr>
            <a:spLocks noGrp="1"/>
          </p:cNvSpPr>
          <p:nvPr>
            <p:ph idx="1"/>
          </p:nvPr>
        </p:nvSpPr>
        <p:spPr>
          <a:xfrm>
            <a:off x="608012" y="1904999"/>
            <a:ext cx="10972799" cy="4572001"/>
          </a:xfrm>
        </p:spPr>
        <p:txBody>
          <a:bodyPr>
            <a:noAutofit/>
          </a:bodyPr>
          <a:lstStyle/>
          <a:p>
            <a:pPr marL="0" indent="0">
              <a:buNone/>
            </a:pPr>
            <a:r>
              <a:rPr lang="en-US" sz="3000" b="1" i="1" dirty="0">
                <a:latin typeface="Candara" panose="020E0502030303020204" pitchFamily="34" charset="0"/>
              </a:rPr>
              <a:t>“</a:t>
            </a:r>
            <a:r>
              <a:rPr lang="en-US" sz="3000" b="1" i="1" dirty="0">
                <a:solidFill>
                  <a:schemeClr val="bg2">
                    <a:lumMod val="10000"/>
                    <a:lumOff val="90000"/>
                  </a:schemeClr>
                </a:solidFill>
                <a:latin typeface="Candara" panose="020E0502030303020204" pitchFamily="34" charset="0"/>
              </a:rPr>
              <a:t>39</a:t>
            </a:r>
            <a:r>
              <a:rPr lang="en-US" sz="3000" b="1" i="1" dirty="0">
                <a:latin typeface="Candara" panose="020E0502030303020204" pitchFamily="34" charset="0"/>
              </a:rPr>
              <a:t> And one of the malefactors which were hanged railed on him, saying, If thou be Christ, save thyself and us. </a:t>
            </a:r>
            <a:r>
              <a:rPr lang="en-US" sz="3000" b="1" i="1" dirty="0">
                <a:solidFill>
                  <a:schemeClr val="bg2">
                    <a:lumMod val="10000"/>
                    <a:lumOff val="90000"/>
                  </a:schemeClr>
                </a:solidFill>
                <a:latin typeface="Candara" panose="020E0502030303020204" pitchFamily="34" charset="0"/>
              </a:rPr>
              <a:t>40</a:t>
            </a:r>
            <a:r>
              <a:rPr lang="en-US" sz="3000" b="1" i="1" dirty="0">
                <a:latin typeface="Candara" panose="020E0502030303020204" pitchFamily="34" charset="0"/>
              </a:rPr>
              <a:t> But the other answering rebuked him, saying, Dost not thou fear God, seeing thou art in the same condemnation?</a:t>
            </a:r>
            <a:r>
              <a:rPr lang="en-US" sz="3000" b="1" i="1" dirty="0">
                <a:solidFill>
                  <a:schemeClr val="accent6"/>
                </a:solidFill>
                <a:latin typeface="Candara" panose="020E0502030303020204" pitchFamily="34" charset="0"/>
              </a:rPr>
              <a:t> </a:t>
            </a:r>
            <a:r>
              <a:rPr lang="en-US" sz="3000" b="1" i="1" dirty="0">
                <a:solidFill>
                  <a:schemeClr val="bg2">
                    <a:lumMod val="10000"/>
                    <a:lumOff val="90000"/>
                  </a:schemeClr>
                </a:solidFill>
                <a:latin typeface="Candara" panose="020E0502030303020204" pitchFamily="34" charset="0"/>
              </a:rPr>
              <a:t>41 </a:t>
            </a:r>
            <a:r>
              <a:rPr lang="en-US" sz="3000" b="1" i="1" dirty="0">
                <a:latin typeface="Candara" panose="020E0502030303020204" pitchFamily="34" charset="0"/>
              </a:rPr>
              <a:t>And we indeed justly; for we receive the due reward of our deeds: but this man hath done nothing amiss. </a:t>
            </a:r>
            <a:r>
              <a:rPr lang="en-US" sz="3000" b="1" i="1" dirty="0">
                <a:solidFill>
                  <a:schemeClr val="bg2">
                    <a:lumMod val="10000"/>
                    <a:lumOff val="90000"/>
                  </a:schemeClr>
                </a:solidFill>
                <a:latin typeface="Candara" panose="020E0502030303020204" pitchFamily="34" charset="0"/>
              </a:rPr>
              <a:t>42</a:t>
            </a:r>
            <a:r>
              <a:rPr lang="en-US" sz="3000" b="1" i="1" dirty="0">
                <a:latin typeface="Candara" panose="020E0502030303020204" pitchFamily="34" charset="0"/>
              </a:rPr>
              <a:t> And he said unto Jesus, Lord, remember me when thou </a:t>
            </a:r>
            <a:r>
              <a:rPr lang="en-US" sz="3000" b="1" i="1" dirty="0" err="1">
                <a:latin typeface="Candara" panose="020E0502030303020204" pitchFamily="34" charset="0"/>
              </a:rPr>
              <a:t>comest</a:t>
            </a:r>
            <a:r>
              <a:rPr lang="en-US" sz="3000" b="1" i="1" dirty="0">
                <a:latin typeface="Candara" panose="020E0502030303020204" pitchFamily="34" charset="0"/>
              </a:rPr>
              <a:t> into thy kingdom</a:t>
            </a:r>
            <a:r>
              <a:rPr lang="en-US" sz="3000" b="1" i="1" dirty="0">
                <a:solidFill>
                  <a:schemeClr val="bg2">
                    <a:lumMod val="10000"/>
                    <a:lumOff val="90000"/>
                  </a:schemeClr>
                </a:solidFill>
                <a:latin typeface="Candara" panose="020E0502030303020204" pitchFamily="34" charset="0"/>
              </a:rPr>
              <a:t>. 43 </a:t>
            </a:r>
            <a:r>
              <a:rPr lang="en-US" sz="3000" b="1" i="1" dirty="0">
                <a:latin typeface="Candara" panose="020E0502030303020204" pitchFamily="34" charset="0"/>
              </a:rPr>
              <a:t>And Jesus said unto him, Verily I say unto thee, To day shalt thou be with me in paradise.</a:t>
            </a:r>
            <a:r>
              <a:rPr lang="en-US" sz="3000" b="1" i="1" dirty="0">
                <a:solidFill>
                  <a:schemeClr val="bg2">
                    <a:lumMod val="10000"/>
                    <a:lumOff val="90000"/>
                  </a:schemeClr>
                </a:solidFill>
                <a:latin typeface="Candara" panose="020E0502030303020204" pitchFamily="34" charset="0"/>
              </a:rPr>
              <a:t> 44 </a:t>
            </a:r>
            <a:r>
              <a:rPr lang="en-US" sz="3000" b="1" i="1" dirty="0">
                <a:latin typeface="Candara" panose="020E0502030303020204" pitchFamily="34" charset="0"/>
              </a:rPr>
              <a:t>And it was about the sixth hour, and there was a darkness over all the earth until the ninth hour”</a:t>
            </a:r>
          </a:p>
        </p:txBody>
      </p:sp>
    </p:spTree>
    <p:extLst>
      <p:ext uri="{BB962C8B-B14F-4D97-AF65-F5344CB8AC3E}">
        <p14:creationId xmlns:p14="http://schemas.microsoft.com/office/powerpoint/2010/main" val="2662766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9E01D133-B17B-4050-8866-58E7797F4D4D}"/>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2557A2C1-CAB7-43D5-BEEE-654B7AFB90C4}"/>
              </a:ext>
            </a:extLst>
          </p:cNvPr>
          <p:cNvSpPr>
            <a:spLocks noGrp="1"/>
          </p:cNvSpPr>
          <p:nvPr>
            <p:ph type="title"/>
          </p:nvPr>
        </p:nvSpPr>
        <p:spPr/>
        <p:txBody>
          <a:bodyPr>
            <a:normAutofit/>
          </a:bodyPr>
          <a:lstStyle/>
          <a:p>
            <a:r>
              <a:rPr lang="en-US" sz="5400" b="1" dirty="0">
                <a:latin typeface="Candara" panose="020E0502030303020204" pitchFamily="34" charset="0"/>
              </a:rPr>
              <a:t>Comparison Passages</a:t>
            </a:r>
          </a:p>
        </p:txBody>
      </p:sp>
      <p:sp>
        <p:nvSpPr>
          <p:cNvPr id="3" name="Content Placeholder 2">
            <a:extLst>
              <a:ext uri="{FF2B5EF4-FFF2-40B4-BE49-F238E27FC236}">
                <a16:creationId xmlns:a16="http://schemas.microsoft.com/office/drawing/2014/main" id="{CE1A8DA5-31BF-4E37-AADE-B6A2E4CED92B}"/>
              </a:ext>
            </a:extLst>
          </p:cNvPr>
          <p:cNvSpPr>
            <a:spLocks noGrp="1"/>
          </p:cNvSpPr>
          <p:nvPr>
            <p:ph idx="1"/>
          </p:nvPr>
        </p:nvSpPr>
        <p:spPr/>
        <p:txBody>
          <a:bodyPr/>
          <a:lstStyle/>
          <a:p>
            <a:pPr>
              <a:buFont typeface="Wingdings" panose="05000000000000000000" pitchFamily="2" charset="2"/>
              <a:buChar char="§"/>
              <a:defRPr/>
            </a:pPr>
            <a:r>
              <a:rPr lang="en-US" sz="3600" dirty="0"/>
              <a:t>Matthew 27:37-44</a:t>
            </a:r>
          </a:p>
          <a:p>
            <a:pPr>
              <a:buFont typeface="Wingdings" panose="05000000000000000000" pitchFamily="2" charset="2"/>
              <a:buChar char="§"/>
              <a:defRPr/>
            </a:pPr>
            <a:r>
              <a:rPr lang="en-US" sz="3600" dirty="0"/>
              <a:t>Mark 15:26-32</a:t>
            </a:r>
          </a:p>
          <a:p>
            <a:pPr>
              <a:buFont typeface="Wingdings" panose="05000000000000000000" pitchFamily="2" charset="2"/>
              <a:buChar char="§"/>
              <a:defRPr/>
            </a:pPr>
            <a:r>
              <a:rPr lang="en-US" sz="3600" dirty="0"/>
              <a:t>Isaiah 53:1-12</a:t>
            </a:r>
          </a:p>
          <a:p>
            <a:endParaRPr lang="en-US" dirty="0"/>
          </a:p>
        </p:txBody>
      </p:sp>
    </p:spTree>
    <p:extLst>
      <p:ext uri="{BB962C8B-B14F-4D97-AF65-F5344CB8AC3E}">
        <p14:creationId xmlns:p14="http://schemas.microsoft.com/office/powerpoint/2010/main" val="1789102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p:txBody>
          <a:bodyPr>
            <a:normAutofit/>
          </a:bodyPr>
          <a:lstStyle/>
          <a:p>
            <a:r>
              <a:rPr lang="en-US" sz="5400" b="1" dirty="0">
                <a:latin typeface="Candara" panose="020E0502030303020204" pitchFamily="34" charset="0"/>
              </a:rPr>
              <a:t>Introduction</a:t>
            </a: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1522413" y="1904999"/>
            <a:ext cx="10058399" cy="4572001"/>
          </a:xfrm>
        </p:spPr>
        <p:txBody>
          <a:bodyPr>
            <a:normAutofit/>
          </a:bodyPr>
          <a:lstStyle/>
          <a:p>
            <a:pPr>
              <a:buFont typeface="Wingdings" panose="05000000000000000000" pitchFamily="2" charset="2"/>
              <a:buChar char="§"/>
            </a:pPr>
            <a:r>
              <a:rPr lang="en-US" sz="3600" dirty="0">
                <a:latin typeface="Candara" panose="020E0502030303020204" pitchFamily="34" charset="0"/>
              </a:rPr>
              <a:t>We Will Look At The Three Crosses</a:t>
            </a:r>
          </a:p>
          <a:p>
            <a:pPr>
              <a:buFont typeface="Wingdings" panose="05000000000000000000" pitchFamily="2" charset="2"/>
              <a:buChar char="§"/>
            </a:pPr>
            <a:r>
              <a:rPr lang="en-US" sz="3600" dirty="0">
                <a:latin typeface="Candara" panose="020E0502030303020204" pitchFamily="34" charset="0"/>
              </a:rPr>
              <a:t>The Cross on the Left, Right &amp; Center</a:t>
            </a:r>
          </a:p>
          <a:p>
            <a:pPr>
              <a:buFont typeface="Wingdings" panose="05000000000000000000" pitchFamily="2" charset="2"/>
              <a:buChar char="§"/>
            </a:pPr>
            <a:r>
              <a:rPr lang="en-US" sz="3600" dirty="0">
                <a:latin typeface="Candara" panose="020E0502030303020204" pitchFamily="34" charset="0"/>
              </a:rPr>
              <a:t>All Three On These Crosses Died Differently…</a:t>
            </a:r>
          </a:p>
          <a:p>
            <a:pPr lvl="1">
              <a:buFont typeface="Wingdings" panose="05000000000000000000" pitchFamily="2" charset="2"/>
              <a:buChar char="§"/>
            </a:pPr>
            <a:r>
              <a:rPr lang="en-US" sz="3200" dirty="0">
                <a:latin typeface="Candara" panose="020E0502030303020204" pitchFamily="34" charset="0"/>
              </a:rPr>
              <a:t>One thief died </a:t>
            </a:r>
            <a:r>
              <a:rPr lang="en-US" sz="3200" b="1" i="1" dirty="0">
                <a:solidFill>
                  <a:schemeClr val="bg2">
                    <a:lumMod val="10000"/>
                    <a:lumOff val="90000"/>
                  </a:schemeClr>
                </a:solidFill>
                <a:latin typeface="Candara" panose="020E0502030303020204" pitchFamily="34" charset="0"/>
              </a:rPr>
              <a:t>IN</a:t>
            </a:r>
            <a:r>
              <a:rPr lang="en-US" sz="3200" dirty="0">
                <a:latin typeface="Candara" panose="020E0502030303020204" pitchFamily="34" charset="0"/>
              </a:rPr>
              <a:t> Sin</a:t>
            </a:r>
          </a:p>
          <a:p>
            <a:pPr lvl="1">
              <a:buFont typeface="Wingdings" panose="05000000000000000000" pitchFamily="2" charset="2"/>
              <a:buChar char="§"/>
            </a:pPr>
            <a:r>
              <a:rPr lang="en-US" sz="3200" dirty="0">
                <a:latin typeface="Candara" panose="020E0502030303020204" pitchFamily="34" charset="0"/>
              </a:rPr>
              <a:t>One thief died </a:t>
            </a:r>
            <a:r>
              <a:rPr lang="en-US" sz="3200" b="1" i="1" dirty="0">
                <a:solidFill>
                  <a:schemeClr val="bg2">
                    <a:lumMod val="10000"/>
                    <a:lumOff val="90000"/>
                  </a:schemeClr>
                </a:solidFill>
                <a:latin typeface="Candara" panose="020E0502030303020204" pitchFamily="34" charset="0"/>
              </a:rPr>
              <a:t>TO</a:t>
            </a:r>
            <a:r>
              <a:rPr lang="en-US" sz="3200" dirty="0">
                <a:latin typeface="Candara" panose="020E0502030303020204" pitchFamily="34" charset="0"/>
              </a:rPr>
              <a:t> Sin</a:t>
            </a:r>
          </a:p>
          <a:p>
            <a:pPr lvl="1">
              <a:buFont typeface="Wingdings" panose="05000000000000000000" pitchFamily="2" charset="2"/>
              <a:buChar char="§"/>
            </a:pPr>
            <a:r>
              <a:rPr lang="en-US" sz="3200" dirty="0">
                <a:latin typeface="Candara" panose="020E0502030303020204" pitchFamily="34" charset="0"/>
              </a:rPr>
              <a:t>Christ died</a:t>
            </a:r>
            <a:r>
              <a:rPr lang="en-US" sz="3200" b="1" dirty="0">
                <a:latin typeface="Candara" panose="020E0502030303020204" pitchFamily="34" charset="0"/>
              </a:rPr>
              <a:t> </a:t>
            </a:r>
            <a:r>
              <a:rPr lang="en-US" sz="3200" b="1" i="1" dirty="0">
                <a:solidFill>
                  <a:schemeClr val="bg2">
                    <a:lumMod val="10000"/>
                    <a:lumOff val="90000"/>
                  </a:schemeClr>
                </a:solidFill>
                <a:latin typeface="Candara" panose="020E0502030303020204" pitchFamily="34" charset="0"/>
              </a:rPr>
              <a:t>FOR</a:t>
            </a:r>
            <a:r>
              <a:rPr lang="en-US" sz="3200" dirty="0">
                <a:latin typeface="Candara" panose="020E0502030303020204" pitchFamily="34" charset="0"/>
              </a:rPr>
              <a:t> Sin</a:t>
            </a:r>
          </a:p>
          <a:p>
            <a:pPr>
              <a:buFont typeface="Wingdings" panose="05000000000000000000" pitchFamily="2" charset="2"/>
              <a:buChar char="§"/>
            </a:pPr>
            <a:r>
              <a:rPr lang="en-US" sz="3600" b="1" dirty="0">
                <a:latin typeface="Candara" panose="020E0502030303020204" pitchFamily="34" charset="0"/>
              </a:rPr>
              <a:t>What Do These Crosses Represent &amp; Mean To Us?</a:t>
            </a:r>
          </a:p>
          <a:p>
            <a:pPr lvl="1"/>
            <a:endParaRPr lang="en-US" sz="3200" dirty="0">
              <a:latin typeface="Candara" panose="020E0502030303020204" pitchFamily="34" charset="0"/>
            </a:endParaRPr>
          </a:p>
        </p:txBody>
      </p:sp>
    </p:spTree>
    <p:extLst>
      <p:ext uri="{BB962C8B-B14F-4D97-AF65-F5344CB8AC3E}">
        <p14:creationId xmlns:p14="http://schemas.microsoft.com/office/powerpoint/2010/main" val="1775941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a:xfrm>
            <a:off x="1522413" y="381000"/>
            <a:ext cx="10134599" cy="1371600"/>
          </a:xfrm>
        </p:spPr>
        <p:txBody>
          <a:bodyPr>
            <a:normAutofit/>
          </a:bodyPr>
          <a:lstStyle/>
          <a:p>
            <a:r>
              <a:rPr lang="en-US" sz="5000" b="1" dirty="0">
                <a:latin typeface="Candara" panose="020E0502030303020204" pitchFamily="34" charset="0"/>
              </a:rPr>
              <a:t>The Cross of Rejection &amp; Railing</a:t>
            </a:r>
            <a:endParaRPr lang="en-US" sz="5000" b="1" u="sng" dirty="0">
              <a:latin typeface="Candara" panose="020E0502030303020204" pitchFamily="34" charset="0"/>
            </a:endParaRP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1522413" y="1904999"/>
            <a:ext cx="10600732" cy="4572001"/>
          </a:xfrm>
        </p:spPr>
        <p:txBody>
          <a:bodyPr>
            <a:normAutofit/>
          </a:bodyPr>
          <a:lstStyle/>
          <a:p>
            <a:pPr marL="231775" lvl="1" indent="0">
              <a:buNone/>
              <a:defRPr/>
            </a:pPr>
            <a:r>
              <a:rPr lang="en-US" sz="3600" dirty="0">
                <a:latin typeface="Candara" panose="020E0502030303020204" pitchFamily="34" charset="0"/>
              </a:rPr>
              <a:t>He was an unrepentant robber</a:t>
            </a:r>
          </a:p>
          <a:p>
            <a:pPr lvl="2">
              <a:buFont typeface="Wingdings" panose="05000000000000000000" pitchFamily="2" charset="2"/>
              <a:buChar char="§"/>
              <a:defRPr/>
            </a:pPr>
            <a:r>
              <a:rPr lang="en-US" sz="2800" dirty="0">
                <a:latin typeface="Candara" panose="020E0502030303020204" pitchFamily="34" charset="0"/>
              </a:rPr>
              <a:t>Ephesians 4:28</a:t>
            </a:r>
          </a:p>
          <a:p>
            <a:pPr marL="231775" lvl="1" indent="0">
              <a:buNone/>
              <a:defRPr/>
            </a:pPr>
            <a:r>
              <a:rPr lang="en-US" sz="3600" dirty="0">
                <a:latin typeface="Candara" panose="020E0502030303020204" pitchFamily="34" charset="0"/>
              </a:rPr>
              <a:t>He received the physical consequences for his crime</a:t>
            </a:r>
          </a:p>
          <a:p>
            <a:pPr lvl="2">
              <a:buFont typeface="Wingdings" panose="05000000000000000000" pitchFamily="2" charset="2"/>
              <a:buChar char="§"/>
              <a:defRPr/>
            </a:pPr>
            <a:r>
              <a:rPr lang="en-US" sz="2800" dirty="0">
                <a:latin typeface="Candara" panose="020E0502030303020204" pitchFamily="34" charset="0"/>
              </a:rPr>
              <a:t>Romans 13:3-5; Acts 25:11</a:t>
            </a:r>
          </a:p>
          <a:p>
            <a:pPr marL="231775" lvl="1" indent="0">
              <a:buNone/>
              <a:defRPr/>
            </a:pPr>
            <a:r>
              <a:rPr lang="en-US" sz="3600" dirty="0">
                <a:latin typeface="Candara" panose="020E0502030303020204" pitchFamily="34" charset="0"/>
              </a:rPr>
              <a:t>He rebelled against the laws of God &amp; man</a:t>
            </a:r>
          </a:p>
          <a:p>
            <a:pPr lvl="2">
              <a:buFont typeface="Wingdings" panose="05000000000000000000" pitchFamily="2" charset="2"/>
              <a:buChar char="§"/>
              <a:defRPr/>
            </a:pPr>
            <a:r>
              <a:rPr lang="en-US" sz="2800" dirty="0">
                <a:latin typeface="Candara" panose="020E0502030303020204" pitchFamily="34" charset="0"/>
              </a:rPr>
              <a:t>1 John 3:4</a:t>
            </a:r>
          </a:p>
          <a:p>
            <a:pPr marL="231775" lvl="1" indent="0">
              <a:buNone/>
              <a:defRPr/>
            </a:pPr>
            <a:r>
              <a:rPr lang="en-US" sz="3600" dirty="0">
                <a:latin typeface="Candara" panose="020E0502030303020204" pitchFamily="34" charset="0"/>
              </a:rPr>
              <a:t>He railed at Jesus unto the end</a:t>
            </a:r>
          </a:p>
          <a:p>
            <a:pPr lvl="2">
              <a:buFont typeface="Wingdings" panose="05000000000000000000" pitchFamily="2" charset="2"/>
              <a:buChar char="§"/>
              <a:defRPr/>
            </a:pPr>
            <a:r>
              <a:rPr lang="en-US" sz="2800" dirty="0">
                <a:latin typeface="Candara" panose="020E0502030303020204" pitchFamily="34" charset="0"/>
              </a:rPr>
              <a:t>Luke 23:39-41</a:t>
            </a:r>
          </a:p>
          <a:p>
            <a:pPr>
              <a:buFont typeface="Wingdings" panose="05000000000000000000" pitchFamily="2" charset="2"/>
              <a:buChar char="§"/>
            </a:pPr>
            <a:endParaRPr lang="en-US" sz="3600" dirty="0"/>
          </a:p>
        </p:txBody>
      </p:sp>
      <p:sp>
        <p:nvSpPr>
          <p:cNvPr id="6" name="Rectangle 5">
            <a:extLst>
              <a:ext uri="{FF2B5EF4-FFF2-40B4-BE49-F238E27FC236}">
                <a16:creationId xmlns:a16="http://schemas.microsoft.com/office/drawing/2014/main" id="{02077D87-9B39-47A2-8EB6-698EFC912AE3}"/>
              </a:ext>
            </a:extLst>
          </p:cNvPr>
          <p:cNvSpPr/>
          <p:nvPr/>
        </p:nvSpPr>
        <p:spPr>
          <a:xfrm rot="16200000">
            <a:off x="-1293826" y="3488442"/>
            <a:ext cx="3642344" cy="923330"/>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On The Left</a:t>
            </a:r>
            <a:endParaRPr lang="en-US" sz="5400" b="1" cap="none" spc="0" dirty="0">
              <a:ln w="0"/>
              <a:solidFill>
                <a:schemeClr val="accent1"/>
              </a:solidFill>
              <a:effectLst>
                <a:outerShdw blurRad="50800" dist="38100" dir="5400000" algn="t" rotWithShape="0">
                  <a:prstClr val="black">
                    <a:alpha val="40000"/>
                  </a:prstClr>
                </a:outerShdw>
              </a:effectLst>
            </a:endParaRPr>
          </a:p>
        </p:txBody>
      </p:sp>
      <p:sp>
        <p:nvSpPr>
          <p:cNvPr id="7" name="Arrow: Bent 6">
            <a:extLst>
              <a:ext uri="{FF2B5EF4-FFF2-40B4-BE49-F238E27FC236}">
                <a16:creationId xmlns:a16="http://schemas.microsoft.com/office/drawing/2014/main" id="{9A95B330-8D5F-49A7-A7BF-CF58FC67283A}"/>
              </a:ext>
            </a:extLst>
          </p:cNvPr>
          <p:cNvSpPr/>
          <p:nvPr/>
        </p:nvSpPr>
        <p:spPr>
          <a:xfrm>
            <a:off x="499353" y="1142999"/>
            <a:ext cx="870659" cy="7318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9778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par>
                          <p:cTn id="31" fill="hold">
                            <p:stCondLst>
                              <p:cond delay="1250"/>
                            </p:stCondLst>
                            <p:childTnLst>
                              <p:par>
                                <p:cTn id="32" presetID="10" presetClass="entr" presetSubtype="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25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250"/>
                                        <p:tgtEl>
                                          <p:spTgt spid="3">
                                            <p:txEl>
                                              <p:pRg st="6" end="6"/>
                                            </p:txEl>
                                          </p:spTgt>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a:xfrm>
            <a:off x="1522413" y="381000"/>
            <a:ext cx="10134599" cy="1371600"/>
          </a:xfrm>
        </p:spPr>
        <p:txBody>
          <a:bodyPr>
            <a:normAutofit/>
          </a:bodyPr>
          <a:lstStyle/>
          <a:p>
            <a:r>
              <a:rPr lang="en-US" sz="5000" b="1" dirty="0">
                <a:latin typeface="Candara" panose="020E0502030303020204" pitchFamily="34" charset="0"/>
              </a:rPr>
              <a:t>The Cross of Rejection &amp; Railing</a:t>
            </a:r>
            <a:endParaRPr lang="en-US" sz="5000" b="1" u="sng" dirty="0">
              <a:latin typeface="Candara" panose="020E0502030303020204" pitchFamily="34" charset="0"/>
            </a:endParaRP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1522413" y="1904999"/>
            <a:ext cx="10600732" cy="4724401"/>
          </a:xfrm>
        </p:spPr>
        <p:txBody>
          <a:bodyPr>
            <a:normAutofit fontScale="92500" lnSpcReduction="10000"/>
          </a:bodyPr>
          <a:lstStyle/>
          <a:p>
            <a:pPr marL="0" indent="0">
              <a:buNone/>
            </a:pPr>
            <a:r>
              <a:rPr lang="en-US" sz="3900" dirty="0"/>
              <a:t>No chance of forgiveness without repentance</a:t>
            </a:r>
          </a:p>
          <a:p>
            <a:pPr lvl="1">
              <a:buFont typeface="Wingdings" panose="05000000000000000000" pitchFamily="2" charset="2"/>
              <a:buChar char="§"/>
            </a:pPr>
            <a:r>
              <a:rPr lang="en-US" sz="3200" dirty="0"/>
              <a:t>Luke 13:3; Acts 17:30</a:t>
            </a:r>
          </a:p>
          <a:p>
            <a:pPr marL="0" indent="0">
              <a:buNone/>
            </a:pPr>
            <a:r>
              <a:rPr lang="en-US" sz="3900" dirty="0"/>
              <a:t>He was dead in sin</a:t>
            </a:r>
          </a:p>
          <a:p>
            <a:pPr lvl="1">
              <a:buFont typeface="Wingdings" panose="05000000000000000000" pitchFamily="2" charset="2"/>
              <a:buChar char="§"/>
            </a:pPr>
            <a:r>
              <a:rPr lang="en-US" sz="3200" dirty="0"/>
              <a:t>Romans 6:23</a:t>
            </a:r>
          </a:p>
          <a:p>
            <a:pPr marL="0" indent="0">
              <a:buNone/>
            </a:pPr>
            <a:r>
              <a:rPr lang="en-US" sz="3900" dirty="0"/>
              <a:t>He had no hop</a:t>
            </a:r>
            <a:r>
              <a:rPr lang="en-US" sz="3600" dirty="0"/>
              <a:t>e</a:t>
            </a:r>
          </a:p>
          <a:p>
            <a:pPr lvl="1">
              <a:buFont typeface="Wingdings" panose="05000000000000000000" pitchFamily="2" charset="2"/>
              <a:buChar char="§"/>
            </a:pPr>
            <a:r>
              <a:rPr lang="en-US" sz="3200" dirty="0"/>
              <a:t>Ephesians 2:1, 11-12</a:t>
            </a:r>
          </a:p>
          <a:p>
            <a:pPr marL="0" indent="0">
              <a:buNone/>
            </a:pPr>
            <a:r>
              <a:rPr lang="en-US" sz="3900" dirty="0"/>
              <a:t>He will suffer eternal fire </a:t>
            </a:r>
          </a:p>
          <a:p>
            <a:pPr lvl="1">
              <a:buFont typeface="Wingdings" panose="05000000000000000000" pitchFamily="2" charset="2"/>
              <a:buChar char="§"/>
            </a:pPr>
            <a:r>
              <a:rPr lang="en-US" sz="3200" dirty="0"/>
              <a:t>2 Thessalonians 1:7-9</a:t>
            </a:r>
          </a:p>
        </p:txBody>
      </p:sp>
      <p:sp>
        <p:nvSpPr>
          <p:cNvPr id="6" name="Rectangle 5">
            <a:extLst>
              <a:ext uri="{FF2B5EF4-FFF2-40B4-BE49-F238E27FC236}">
                <a16:creationId xmlns:a16="http://schemas.microsoft.com/office/drawing/2014/main" id="{02077D87-9B39-47A2-8EB6-698EFC912AE3}"/>
              </a:ext>
            </a:extLst>
          </p:cNvPr>
          <p:cNvSpPr/>
          <p:nvPr/>
        </p:nvSpPr>
        <p:spPr>
          <a:xfrm rot="16200000">
            <a:off x="-1293826" y="3488442"/>
            <a:ext cx="3642344" cy="923330"/>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On The Left</a:t>
            </a:r>
            <a:endParaRPr lang="en-US" sz="5400" b="1" cap="none" spc="0" dirty="0">
              <a:ln w="0"/>
              <a:solidFill>
                <a:schemeClr val="accent1"/>
              </a:solidFill>
              <a:effectLst>
                <a:outerShdw blurRad="50800" dist="38100" dir="5400000" algn="t" rotWithShape="0">
                  <a:prstClr val="black">
                    <a:alpha val="40000"/>
                  </a:prstClr>
                </a:outerShdw>
              </a:effectLst>
            </a:endParaRPr>
          </a:p>
        </p:txBody>
      </p:sp>
      <p:sp>
        <p:nvSpPr>
          <p:cNvPr id="7" name="Arrow: Bent 6">
            <a:extLst>
              <a:ext uri="{FF2B5EF4-FFF2-40B4-BE49-F238E27FC236}">
                <a16:creationId xmlns:a16="http://schemas.microsoft.com/office/drawing/2014/main" id="{9A95B330-8D5F-49A7-A7BF-CF58FC67283A}"/>
              </a:ext>
            </a:extLst>
          </p:cNvPr>
          <p:cNvSpPr/>
          <p:nvPr/>
        </p:nvSpPr>
        <p:spPr>
          <a:xfrm>
            <a:off x="499353" y="1142999"/>
            <a:ext cx="870659" cy="7318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4978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250"/>
                                        <p:tgtEl>
                                          <p:spTgt spid="3">
                                            <p:txEl>
                                              <p:pRg st="2" end="2"/>
                                            </p:txEl>
                                          </p:spTgt>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25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250"/>
                                        <p:tgtEl>
                                          <p:spTgt spid="3">
                                            <p:txEl>
                                              <p:pRg st="4" end="4"/>
                                            </p:txEl>
                                          </p:spTgt>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25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250"/>
                                        <p:tgtEl>
                                          <p:spTgt spid="3">
                                            <p:txEl>
                                              <p:pRg st="6" end="6"/>
                                            </p:txEl>
                                          </p:spTgt>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a:xfrm>
            <a:off x="1522413" y="381000"/>
            <a:ext cx="10666412" cy="1371600"/>
          </a:xfrm>
        </p:spPr>
        <p:txBody>
          <a:bodyPr>
            <a:noAutofit/>
          </a:bodyPr>
          <a:lstStyle/>
          <a:p>
            <a:r>
              <a:rPr lang="en-US" sz="5000" b="1" dirty="0">
                <a:latin typeface="Candara" panose="020E0502030303020204" pitchFamily="34" charset="0"/>
              </a:rPr>
              <a:t>The Cross Of Repentance &amp; Remorse</a:t>
            </a:r>
            <a:endParaRPr lang="en-US" sz="5000" b="1" u="sng" dirty="0">
              <a:latin typeface="Candara" panose="020E0502030303020204" pitchFamily="34" charset="0"/>
            </a:endParaRP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1522413" y="1904999"/>
            <a:ext cx="10666412" cy="4648201"/>
          </a:xfrm>
        </p:spPr>
        <p:txBody>
          <a:bodyPr>
            <a:normAutofit/>
          </a:bodyPr>
          <a:lstStyle/>
          <a:p>
            <a:pPr marL="231775" lvl="1" indent="0">
              <a:buNone/>
              <a:defRPr/>
            </a:pPr>
            <a:r>
              <a:rPr lang="en-US" sz="3600" dirty="0"/>
              <a:t>A robber dying for his crime</a:t>
            </a:r>
          </a:p>
          <a:p>
            <a:pPr lvl="2">
              <a:buFont typeface="Wingdings" panose="05000000000000000000" pitchFamily="2" charset="2"/>
              <a:buChar char="§"/>
              <a:defRPr/>
            </a:pPr>
            <a:r>
              <a:rPr lang="en-US" sz="3000" dirty="0"/>
              <a:t>Recognized his sin &amp; confessed it remorsefully – Luke 23:40-41</a:t>
            </a:r>
          </a:p>
          <a:p>
            <a:pPr marL="231775" lvl="1" indent="0">
              <a:buNone/>
              <a:defRPr/>
            </a:pPr>
            <a:r>
              <a:rPr lang="en-US" sz="3600" dirty="0"/>
              <a:t>Time for honesty &amp; self-examination – 1 John 1:8, 10</a:t>
            </a:r>
          </a:p>
          <a:p>
            <a:pPr lvl="2">
              <a:buFont typeface="Wingdings" panose="05000000000000000000" pitchFamily="2" charset="2"/>
              <a:buChar char="§"/>
              <a:defRPr/>
            </a:pPr>
            <a:r>
              <a:rPr lang="en-US" sz="3000" dirty="0"/>
              <a:t>Godly sorrow works repentance - 2 Corinthians 7:10</a:t>
            </a:r>
          </a:p>
          <a:p>
            <a:pPr marL="231775" lvl="1" indent="0">
              <a:buNone/>
              <a:defRPr/>
            </a:pPr>
            <a:r>
              <a:rPr lang="en-US" sz="3600" dirty="0"/>
              <a:t>It wasn’t too late – Revelation 2:20-21; 2 Peter 3:9-15</a:t>
            </a:r>
          </a:p>
          <a:p>
            <a:pPr marL="231775" lvl="1" indent="0">
              <a:buNone/>
              <a:defRPr/>
            </a:pPr>
            <a:r>
              <a:rPr lang="en-US" sz="3600" dirty="0"/>
              <a:t>He plead for mercy  – Luke 23:42</a:t>
            </a:r>
          </a:p>
          <a:p>
            <a:pPr marL="231775" lvl="1" indent="0">
              <a:buNone/>
              <a:defRPr/>
            </a:pPr>
            <a:r>
              <a:rPr lang="en-US" sz="3600" dirty="0"/>
              <a:t>He was granted salvation – Luke 23:43</a:t>
            </a:r>
          </a:p>
          <a:p>
            <a:endParaRPr lang="en-US" dirty="0"/>
          </a:p>
        </p:txBody>
      </p:sp>
      <p:sp>
        <p:nvSpPr>
          <p:cNvPr id="5" name="Rectangle 4">
            <a:extLst>
              <a:ext uri="{FF2B5EF4-FFF2-40B4-BE49-F238E27FC236}">
                <a16:creationId xmlns:a16="http://schemas.microsoft.com/office/drawing/2014/main" id="{333C695D-4F0A-4033-A616-794EBA42126B}"/>
              </a:ext>
            </a:extLst>
          </p:cNvPr>
          <p:cNvSpPr/>
          <p:nvPr/>
        </p:nvSpPr>
        <p:spPr>
          <a:xfrm rot="16200000">
            <a:off x="-1497409" y="3488442"/>
            <a:ext cx="4049507"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O</a:t>
            </a:r>
            <a:r>
              <a:rPr lang="en-US" sz="5400" b="1" cap="none" spc="0"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n The </a:t>
            </a:r>
            <a:r>
              <a:rPr lang="en-US" sz="5400" b="1"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Right</a:t>
            </a:r>
            <a:endParaRPr lang="en-US" sz="5400" b="1" cap="none" spc="0" dirty="0">
              <a:ln w="0"/>
              <a:solidFill>
                <a:schemeClr val="accent1"/>
              </a:solidFill>
              <a:effectLst>
                <a:outerShdw blurRad="50800" dist="38100" dir="5400000" algn="t" rotWithShape="0">
                  <a:prstClr val="black">
                    <a:alpha val="40000"/>
                  </a:prstClr>
                </a:outerShdw>
              </a:effectLst>
              <a:latin typeface="Candara" panose="020E0502030303020204" pitchFamily="34" charset="0"/>
            </a:endParaRPr>
          </a:p>
        </p:txBody>
      </p:sp>
      <p:sp>
        <p:nvSpPr>
          <p:cNvPr id="7" name="Arrow: Bent 6">
            <a:extLst>
              <a:ext uri="{FF2B5EF4-FFF2-40B4-BE49-F238E27FC236}">
                <a16:creationId xmlns:a16="http://schemas.microsoft.com/office/drawing/2014/main" id="{2AD7B284-0C5A-405C-BE5B-2899B81FC349}"/>
              </a:ext>
            </a:extLst>
          </p:cNvPr>
          <p:cNvSpPr/>
          <p:nvPr/>
        </p:nvSpPr>
        <p:spPr>
          <a:xfrm>
            <a:off x="499353" y="1142999"/>
            <a:ext cx="870659" cy="7318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409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 in the sky&#10;&#10;Description generated with very high confidence">
            <a:extLst>
              <a:ext uri="{FF2B5EF4-FFF2-40B4-BE49-F238E27FC236}">
                <a16:creationId xmlns:a16="http://schemas.microsoft.com/office/drawing/2014/main" id="{06A3D912-E0ED-418E-80ED-832CAA7DCE46}"/>
              </a:ext>
            </a:extLst>
          </p:cNvPr>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3172656" y="533400"/>
            <a:ext cx="9020174" cy="5093746"/>
          </a:xfrm>
          <a:prstGeom prst="rect">
            <a:avLst/>
          </a:prstGeom>
          <a:ln>
            <a:noFill/>
          </a:ln>
          <a:effectLst>
            <a:softEdge rad="112500"/>
          </a:effectLst>
        </p:spPr>
      </p:pic>
      <p:sp>
        <p:nvSpPr>
          <p:cNvPr id="2" name="Title 1">
            <a:extLst>
              <a:ext uri="{FF2B5EF4-FFF2-40B4-BE49-F238E27FC236}">
                <a16:creationId xmlns:a16="http://schemas.microsoft.com/office/drawing/2014/main" id="{C306C6F5-7398-46E0-96C6-9BA1EB13F035}"/>
              </a:ext>
            </a:extLst>
          </p:cNvPr>
          <p:cNvSpPr>
            <a:spLocks noGrp="1"/>
          </p:cNvSpPr>
          <p:nvPr>
            <p:ph type="title"/>
          </p:nvPr>
        </p:nvSpPr>
        <p:spPr>
          <a:xfrm>
            <a:off x="1522413" y="381000"/>
            <a:ext cx="10972799" cy="1371600"/>
          </a:xfrm>
        </p:spPr>
        <p:txBody>
          <a:bodyPr>
            <a:normAutofit/>
          </a:bodyPr>
          <a:lstStyle/>
          <a:p>
            <a:r>
              <a:rPr lang="en-US" sz="4500" b="1" dirty="0">
                <a:latin typeface="Candara" panose="020E0502030303020204" pitchFamily="34" charset="0"/>
              </a:rPr>
              <a:t>The Cross Of Redemption/Reconciliation</a:t>
            </a:r>
          </a:p>
        </p:txBody>
      </p:sp>
      <p:sp>
        <p:nvSpPr>
          <p:cNvPr id="3" name="Content Placeholder 2">
            <a:extLst>
              <a:ext uri="{FF2B5EF4-FFF2-40B4-BE49-F238E27FC236}">
                <a16:creationId xmlns:a16="http://schemas.microsoft.com/office/drawing/2014/main" id="{4CAFAFE7-B940-434B-8BDB-35DB4212F7F3}"/>
              </a:ext>
            </a:extLst>
          </p:cNvPr>
          <p:cNvSpPr>
            <a:spLocks noGrp="1"/>
          </p:cNvSpPr>
          <p:nvPr>
            <p:ph idx="1"/>
          </p:nvPr>
        </p:nvSpPr>
        <p:spPr>
          <a:xfrm>
            <a:off x="1522413" y="1904999"/>
            <a:ext cx="10439399" cy="4953001"/>
          </a:xfrm>
        </p:spPr>
        <p:txBody>
          <a:bodyPr/>
          <a:lstStyle/>
          <a:p>
            <a:pPr marL="231775" lvl="1" indent="0">
              <a:buNone/>
              <a:defRPr/>
            </a:pPr>
            <a:r>
              <a:rPr lang="en-US" sz="3200" dirty="0">
                <a:latin typeface="Candara" panose="020E0502030303020204" pitchFamily="34" charset="0"/>
              </a:rPr>
              <a:t>Jesus was the </a:t>
            </a:r>
            <a:r>
              <a:rPr lang="en-US" sz="3200" b="1" i="1" dirty="0">
                <a:latin typeface="Candara" panose="020E0502030303020204" pitchFamily="34" charset="0"/>
              </a:rPr>
              <a:t>“lamb of God”</a:t>
            </a:r>
          </a:p>
          <a:p>
            <a:pPr lvl="2">
              <a:buFont typeface="Wingdings" panose="05000000000000000000" pitchFamily="2" charset="2"/>
              <a:buChar char="§"/>
              <a:defRPr/>
            </a:pPr>
            <a:r>
              <a:rPr lang="en-US" sz="2800" dirty="0">
                <a:latin typeface="Candara" panose="020E0502030303020204" pitchFamily="34" charset="0"/>
              </a:rPr>
              <a:t>John 1:29, 36; 1 Peter 1:19</a:t>
            </a:r>
          </a:p>
          <a:p>
            <a:pPr lvl="2">
              <a:buFont typeface="Wingdings" panose="05000000000000000000" pitchFamily="2" charset="2"/>
              <a:buChar char="§"/>
              <a:defRPr/>
            </a:pPr>
            <a:r>
              <a:rPr lang="en-US" sz="2800" dirty="0">
                <a:latin typeface="Candara" panose="020E0502030303020204" pitchFamily="34" charset="0"/>
              </a:rPr>
              <a:t>Isaiah 53:7 (cf. Acts 8:32; 1 Peter 2:23)</a:t>
            </a:r>
          </a:p>
          <a:p>
            <a:pPr marL="231775" lvl="1" indent="0">
              <a:buNone/>
              <a:defRPr/>
            </a:pPr>
            <a:r>
              <a:rPr lang="en-US" sz="3200" dirty="0">
                <a:latin typeface="Candara" panose="020E0502030303020204" pitchFamily="34" charset="0"/>
              </a:rPr>
              <a:t>He died for </a:t>
            </a:r>
            <a:r>
              <a:rPr lang="en-US" sz="3200" b="1" dirty="0">
                <a:latin typeface="Candara" panose="020E0502030303020204" pitchFamily="34" charset="0"/>
              </a:rPr>
              <a:t>OUR</a:t>
            </a:r>
            <a:r>
              <a:rPr lang="en-US" sz="3200" dirty="0">
                <a:latin typeface="Candara" panose="020E0502030303020204" pitchFamily="34" charset="0"/>
              </a:rPr>
              <a:t> sins</a:t>
            </a:r>
          </a:p>
          <a:p>
            <a:pPr lvl="2">
              <a:buFont typeface="Wingdings" panose="05000000000000000000" pitchFamily="2" charset="2"/>
              <a:buChar char="§"/>
              <a:defRPr/>
            </a:pPr>
            <a:r>
              <a:rPr lang="en-US" sz="2800" dirty="0">
                <a:latin typeface="Candara" panose="020E0502030303020204" pitchFamily="34" charset="0"/>
              </a:rPr>
              <a:t>Galatians 1:4; 1 Corinthians 15:1-4</a:t>
            </a:r>
          </a:p>
          <a:p>
            <a:pPr marL="231775" lvl="1" indent="0">
              <a:buNone/>
              <a:defRPr/>
            </a:pPr>
            <a:r>
              <a:rPr lang="en-US" sz="3200" dirty="0">
                <a:latin typeface="Candara" panose="020E0502030303020204" pitchFamily="34" charset="0"/>
              </a:rPr>
              <a:t>He died for </a:t>
            </a:r>
            <a:r>
              <a:rPr lang="en-US" sz="3200" b="1" dirty="0">
                <a:latin typeface="Candara" panose="020E0502030303020204" pitchFamily="34" charset="0"/>
              </a:rPr>
              <a:t>OUR</a:t>
            </a:r>
            <a:r>
              <a:rPr lang="en-US" sz="3200" dirty="0">
                <a:latin typeface="Candara" panose="020E0502030303020204" pitchFamily="34" charset="0"/>
              </a:rPr>
              <a:t> redemption &amp; reconciliation</a:t>
            </a:r>
          </a:p>
          <a:p>
            <a:pPr lvl="2">
              <a:buFont typeface="Wingdings" panose="05000000000000000000" pitchFamily="2" charset="2"/>
              <a:buChar char="§"/>
              <a:defRPr/>
            </a:pPr>
            <a:r>
              <a:rPr lang="en-US" sz="2800" dirty="0">
                <a:latin typeface="Candara" panose="020E0502030303020204" pitchFamily="34" charset="0"/>
              </a:rPr>
              <a:t>1 Peter 1:18-20; Colossians 1:21-22</a:t>
            </a:r>
          </a:p>
          <a:p>
            <a:pPr marL="231775" lvl="1" indent="0">
              <a:buNone/>
              <a:defRPr/>
            </a:pPr>
            <a:r>
              <a:rPr lang="en-US" sz="3200" dirty="0">
                <a:latin typeface="Candara" panose="020E0502030303020204" pitchFamily="34" charset="0"/>
              </a:rPr>
              <a:t>He died a death of love for </a:t>
            </a:r>
            <a:r>
              <a:rPr lang="en-US" sz="3200" b="1" dirty="0">
                <a:latin typeface="Candara" panose="020E0502030303020204" pitchFamily="34" charset="0"/>
              </a:rPr>
              <a:t>EVERY</a:t>
            </a:r>
            <a:r>
              <a:rPr lang="en-US" sz="3200" dirty="0">
                <a:latin typeface="Candara" panose="020E0502030303020204" pitchFamily="34" charset="0"/>
              </a:rPr>
              <a:t> man</a:t>
            </a:r>
            <a:endParaRPr lang="en-US" sz="3200" b="1" dirty="0">
              <a:latin typeface="Candara" panose="020E0502030303020204" pitchFamily="34" charset="0"/>
            </a:endParaRPr>
          </a:p>
          <a:p>
            <a:pPr lvl="2">
              <a:buFont typeface="Wingdings" panose="05000000000000000000" pitchFamily="2" charset="2"/>
              <a:buChar char="§"/>
              <a:defRPr/>
            </a:pPr>
            <a:r>
              <a:rPr lang="en-US" sz="2800" dirty="0">
                <a:latin typeface="Candara" panose="020E0502030303020204" pitchFamily="34" charset="0"/>
              </a:rPr>
              <a:t>Romans 5:8-9; John 15:13; John 10:16-18; Hebrews 2:9</a:t>
            </a:r>
          </a:p>
          <a:p>
            <a:pPr marL="0" indent="0">
              <a:buNone/>
            </a:pPr>
            <a:endParaRPr lang="en-US" dirty="0"/>
          </a:p>
        </p:txBody>
      </p:sp>
      <p:sp>
        <p:nvSpPr>
          <p:cNvPr id="5" name="Rectangle 4">
            <a:extLst>
              <a:ext uri="{FF2B5EF4-FFF2-40B4-BE49-F238E27FC236}">
                <a16:creationId xmlns:a16="http://schemas.microsoft.com/office/drawing/2014/main" id="{593D3E88-7AD1-4E62-8AFC-D8D320DE1218}"/>
              </a:ext>
            </a:extLst>
          </p:cNvPr>
          <p:cNvSpPr/>
          <p:nvPr/>
        </p:nvSpPr>
        <p:spPr>
          <a:xfrm rot="16200000">
            <a:off x="-1547902" y="3488442"/>
            <a:ext cx="4150496" cy="923330"/>
          </a:xfrm>
          <a:prstGeom prst="rect">
            <a:avLst/>
          </a:prstGeom>
          <a:noFill/>
        </p:spPr>
        <p:txBody>
          <a:bodyPr wrap="none" lIns="91440" tIns="45720" rIns="91440" bIns="45720">
            <a:spAutoFit/>
          </a:bodyPr>
          <a:lstStyle/>
          <a:p>
            <a:pPr algn="ctr"/>
            <a:r>
              <a:rPr lang="en-US" sz="5400" b="1"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I</a:t>
            </a:r>
            <a:r>
              <a:rPr lang="en-US" sz="5400" b="1" cap="none" spc="0" dirty="0">
                <a:ln w="0"/>
                <a:solidFill>
                  <a:schemeClr val="accent1"/>
                </a:solidFill>
                <a:effectLst>
                  <a:outerShdw blurRad="50800" dist="38100" dir="5400000" algn="t" rotWithShape="0">
                    <a:prstClr val="black">
                      <a:alpha val="40000"/>
                    </a:prstClr>
                  </a:outerShdw>
                </a:effectLst>
                <a:latin typeface="Candara" panose="020E0502030303020204" pitchFamily="34" charset="0"/>
              </a:rPr>
              <a:t>n The Center</a:t>
            </a:r>
            <a:endParaRPr lang="en-US" sz="5400" b="1" cap="none" spc="0" dirty="0">
              <a:ln w="0"/>
              <a:solidFill>
                <a:schemeClr val="accent1"/>
              </a:solidFill>
              <a:effectLst>
                <a:outerShdw blurRad="50800" dist="38100" dir="5400000" algn="t" rotWithShape="0">
                  <a:prstClr val="black">
                    <a:alpha val="40000"/>
                  </a:prstClr>
                </a:outerShdw>
              </a:effectLst>
            </a:endParaRPr>
          </a:p>
        </p:txBody>
      </p:sp>
      <p:sp>
        <p:nvSpPr>
          <p:cNvPr id="6" name="Arrow: Bent 5">
            <a:extLst>
              <a:ext uri="{FF2B5EF4-FFF2-40B4-BE49-F238E27FC236}">
                <a16:creationId xmlns:a16="http://schemas.microsoft.com/office/drawing/2014/main" id="{97F9BE37-D194-4E27-801F-A6B07F96C5BD}"/>
              </a:ext>
            </a:extLst>
          </p:cNvPr>
          <p:cNvSpPr/>
          <p:nvPr/>
        </p:nvSpPr>
        <p:spPr>
          <a:xfrm>
            <a:off x="499353" y="1142999"/>
            <a:ext cx="870659" cy="7318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3039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par>
                          <p:cTn id="36" fill="hold">
                            <p:stCondLst>
                              <p:cond delay="125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25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250"/>
                                        <p:tgtEl>
                                          <p:spTgt spid="3">
                                            <p:txEl>
                                              <p:pRg st="7" end="7"/>
                                            </p:txEl>
                                          </p:spTgt>
                                        </p:tgtEl>
                                      </p:cBhvr>
                                    </p:animEffect>
                                  </p:childTnLst>
                                </p:cTn>
                              </p:par>
                            </p:childTnLst>
                          </p:cTn>
                        </p:par>
                        <p:par>
                          <p:cTn id="45" fill="hold">
                            <p:stCondLst>
                              <p:cond delay="1250"/>
                            </p:stCondLst>
                            <p:childTnLst>
                              <p:par>
                                <p:cTn id="46" presetID="10" presetClass="entr" presetSubtype="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354</TotalTime>
  <Words>4161</Words>
  <Application>Microsoft Office PowerPoint</Application>
  <PresentationFormat>Custom</PresentationFormat>
  <Paragraphs>187</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Candara</vt:lpstr>
      <vt:lpstr>Corbel</vt:lpstr>
      <vt:lpstr>Times New Roman</vt:lpstr>
      <vt:lpstr>Wingdings</vt:lpstr>
      <vt:lpstr>Digital Blue Tunnel 16x9</vt:lpstr>
      <vt:lpstr>Three Crosses At Calvary</vt:lpstr>
      <vt:lpstr>Luke 23:32-38</vt:lpstr>
      <vt:lpstr>Luke 32:39-44</vt:lpstr>
      <vt:lpstr>Comparison Passages</vt:lpstr>
      <vt:lpstr>Introduction</vt:lpstr>
      <vt:lpstr>The Cross of Rejection &amp; Railing</vt:lpstr>
      <vt:lpstr>The Cross of Rejection &amp; Railing</vt:lpstr>
      <vt:lpstr>The Cross Of Repentance &amp; Remorse</vt:lpstr>
      <vt:lpstr>The Cross Of Redemption/Reconciliation</vt:lpstr>
      <vt:lpstr>He Fulfilled Old Testament Prophesies</vt:lpstr>
      <vt:lpstr>The Two Thieves Compared</vt:lpstr>
      <vt:lpstr>The Bible Plan Of Salvation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Crosses</dc:title>
  <dc:creator>Tommy McClure</dc:creator>
  <cp:lastModifiedBy>Tommy McClure</cp:lastModifiedBy>
  <cp:revision>71</cp:revision>
  <dcterms:created xsi:type="dcterms:W3CDTF">2018-10-26T07:27:40Z</dcterms:created>
  <dcterms:modified xsi:type="dcterms:W3CDTF">2018-10-28T23:47:09Z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