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5"/>
  </p:notesMasterIdLst>
  <p:handoutMasterIdLst>
    <p:handoutMasterId r:id="rId26"/>
  </p:handoutMasterIdLst>
  <p:sldIdLst>
    <p:sldId id="322" r:id="rId5"/>
    <p:sldId id="341" r:id="rId6"/>
    <p:sldId id="325" r:id="rId7"/>
    <p:sldId id="324"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273" r:id="rId24"/>
  </p:sldIdLst>
  <p:sldSz cx="12188825" cy="6858000"/>
  <p:notesSz cx="7315200" cy="96012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80" userDrawn="1">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848"/>
    <a:srgbClr val="092548"/>
    <a:srgbClr val="00297A"/>
    <a:srgbClr val="0033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61" autoAdjust="0"/>
    <p:restoredTop sz="64982" autoAdjust="0"/>
  </p:normalViewPr>
  <p:slideViewPr>
    <p:cSldViewPr showGuides="1">
      <p:cViewPr varScale="1">
        <p:scale>
          <a:sx n="74" d="100"/>
          <a:sy n="74" d="100"/>
        </p:scale>
        <p:origin x="1920" y="66"/>
      </p:cViewPr>
      <p:guideLst>
        <p:guide orient="horz" pos="2160"/>
        <p:guide orient="horz" pos="4030"/>
        <p:guide orient="horz" pos="1200"/>
        <p:guide orient="horz" pos="1008"/>
        <p:guide orient="horz" pos="3792"/>
        <p:guide orient="horz"/>
        <p:guide orient="horz" pos="3360"/>
        <p:guide orient="horz" pos="3312"/>
        <p:guide orient="horz" pos="240"/>
        <p:guide orient="horz" pos="480"/>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486"/>
    </p:cViewPr>
  </p:notesTextViewPr>
  <p:notesViewPr>
    <p:cSldViewPr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59088EAF-6ECA-4616-85EF-35AA19C641F3}" type="datetimeFigureOut">
              <a:rPr lang="en-US"/>
              <a:t>10/22/2018</a:t>
            </a:fld>
            <a:endParaRPr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D9F912AB-2776-42F2-A957-313FC7EFEDB9}" type="slidenum">
              <a:rPr/>
              <a:t>‹#›</a:t>
            </a:fld>
            <a:endParaRP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ABD2D7A-D230-4F91-BD59-0A39C2703BA8}" type="datetimeFigureOut">
              <a:rPr lang="en-US"/>
              <a:t>10/22/2018</a:t>
            </a:fld>
            <a:endParaRPr dirty="0"/>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93199CD-3E1B-4AE6-990F-76F925F5EA9F}" type="slidenum">
              <a:rPr/>
              <a:t>‹#›</a:t>
            </a:fld>
            <a:endParaRP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dirty="0"/>
          </a:p>
        </p:txBody>
      </p:sp>
    </p:spTree>
    <p:extLst>
      <p:ext uri="{BB962C8B-B14F-4D97-AF65-F5344CB8AC3E}">
        <p14:creationId xmlns:p14="http://schemas.microsoft.com/office/powerpoint/2010/main" val="3622955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Heb. 11:8-19 - READ</a:t>
            </a:r>
            <a:endParaRPr lang="en-US" b="1" dirty="0"/>
          </a:p>
        </p:txBody>
      </p:sp>
      <p:sp>
        <p:nvSpPr>
          <p:cNvPr id="4" name="Slide Number Placeholder 3"/>
          <p:cNvSpPr>
            <a:spLocks noGrp="1"/>
          </p:cNvSpPr>
          <p:nvPr>
            <p:ph type="sldNum" sz="quarter" idx="5"/>
          </p:nvPr>
        </p:nvSpPr>
        <p:spPr/>
        <p:txBody>
          <a:bodyPr/>
          <a:lstStyle/>
          <a:p>
            <a:fld id="{F93199CD-3E1B-4AE6-990F-76F925F5EA9F}" type="slidenum">
              <a:rPr lang="en-US" smtClean="0"/>
              <a:t>10</a:t>
            </a:fld>
            <a:endParaRPr lang="en-US" dirty="0"/>
          </a:p>
        </p:txBody>
      </p:sp>
    </p:spTree>
    <p:extLst>
      <p:ext uri="{BB962C8B-B14F-4D97-AF65-F5344CB8AC3E}">
        <p14:creationId xmlns:p14="http://schemas.microsoft.com/office/powerpoint/2010/main" val="3410050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Josh. 6:1-5 </a:t>
            </a:r>
            <a:r>
              <a:rPr lang="en-US" sz="1300" dirty="0"/>
              <a:t>- 1 Now Jericho was </a:t>
            </a:r>
            <a:r>
              <a:rPr lang="en-US" sz="1300" dirty="0" err="1"/>
              <a:t>straitly</a:t>
            </a:r>
            <a:r>
              <a:rPr lang="en-US" sz="1300" dirty="0"/>
              <a:t> shut up because of the children of Israel: none went out, and none came in. 2 And the LORD said unto Joshua, See, I have given into thine hand Jericho, and the king thereof, and the mighty men of </a:t>
            </a:r>
            <a:r>
              <a:rPr lang="en-US" sz="1300" dirty="0" err="1"/>
              <a:t>valour</a:t>
            </a:r>
            <a:r>
              <a:rPr lang="en-US" sz="1300" dirty="0"/>
              <a:t>. 3 And ye shall compass the city, all ye men of war, and go round about the city once. Thus shalt thou do six days. 4 And seven priests shall bear before the ark seven trumpets of rams' horns: and the seventh day ye shall compass the city seven times, and the priests shall blow with the trumpets. 5 And it shall come to pass, that when they make a long blast with the ram's horn, and when ye hear the sound of the trumpet, all the people shall shout with a great shout; and the wall of the city shall fall down flat, and the people shall ascend up every man straight before him. </a:t>
            </a: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11</a:t>
            </a:fld>
            <a:endParaRPr lang="en-US" dirty="0"/>
          </a:p>
        </p:txBody>
      </p:sp>
    </p:spTree>
    <p:extLst>
      <p:ext uri="{BB962C8B-B14F-4D97-AF65-F5344CB8AC3E}">
        <p14:creationId xmlns:p14="http://schemas.microsoft.com/office/powerpoint/2010/main" val="834669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2 Kings 5:1 </a:t>
            </a:r>
            <a:r>
              <a:rPr lang="en-US" sz="1300" dirty="0"/>
              <a:t>-Now Naaman, captain of the host of the king of Syria, was a great man with his master, and </a:t>
            </a:r>
            <a:r>
              <a:rPr lang="en-US" sz="1300" dirty="0" err="1"/>
              <a:t>honourable</a:t>
            </a:r>
            <a:r>
              <a:rPr lang="en-US" sz="1300" dirty="0"/>
              <a:t>, because by him the LORD had given deliverance unto Syria: he was also a mighty man in </a:t>
            </a:r>
            <a:r>
              <a:rPr lang="en-US" sz="1300" dirty="0" err="1"/>
              <a:t>valour</a:t>
            </a:r>
            <a:r>
              <a:rPr lang="en-US" sz="1300" dirty="0"/>
              <a:t>, but he was a leper. </a:t>
            </a:r>
          </a:p>
          <a:p>
            <a:r>
              <a:rPr lang="en-US" sz="1300" b="1" dirty="0"/>
              <a:t>2 Kings 5:2-12 - READ</a:t>
            </a:r>
          </a:p>
          <a:p>
            <a:r>
              <a:rPr lang="en-US" sz="1300" b="1" dirty="0"/>
              <a:t>2 Kings 5:13 </a:t>
            </a:r>
            <a:r>
              <a:rPr lang="en-US" sz="1300" dirty="0"/>
              <a:t>- And his servants came near, and spake unto him, and said, My father, if the prophet had bid thee do some great thing, </a:t>
            </a:r>
            <a:r>
              <a:rPr lang="en-US" sz="1300" dirty="0" err="1"/>
              <a:t>wouldest</a:t>
            </a:r>
            <a:r>
              <a:rPr lang="en-US" sz="1300" dirty="0"/>
              <a:t> thou not have done it? how much rather then, when he saith to thee, Wash, and be clean?</a:t>
            </a:r>
          </a:p>
          <a:p>
            <a:r>
              <a:rPr lang="en-US" sz="1300" b="1" dirty="0"/>
              <a:t>2 Kings 5:14 </a:t>
            </a:r>
            <a:r>
              <a:rPr lang="en-US" sz="1300" dirty="0"/>
              <a:t>- Then went he down, and dipped himself seven times in Jordan, according to the saying of the man of God: and his flesh came again like unto the flesh of a little child, and he was clean.</a:t>
            </a: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12</a:t>
            </a:fld>
            <a:endParaRPr lang="en-US" dirty="0"/>
          </a:p>
        </p:txBody>
      </p:sp>
    </p:spTree>
    <p:extLst>
      <p:ext uri="{BB962C8B-B14F-4D97-AF65-F5344CB8AC3E}">
        <p14:creationId xmlns:p14="http://schemas.microsoft.com/office/powerpoint/2010/main" val="2311727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Jn. 9:1-7 </a:t>
            </a:r>
            <a:r>
              <a:rPr lang="en-US" sz="1300" dirty="0"/>
              <a:t>- And as Jesus passed by, he saw a man which was blind from his birth. 2 And his disciples asked him, saying, Master, who did sin, this man, or his parents, that he was born blind? 3 Jesus answered, Neither hath this man sinned, nor his parents: but that the works of God should be made manifest in him. 4 I must work the works of him that sent me, while it is day: the night cometh, when no man can work. 5 As long as I am in the world, I am the light of the world. 6 When he had thus spoken, he spat on the ground, and made clay of the spittle, and he anointed the eyes of the blind man with the clay, 7 And said unto him, Go, wash in the pool of Siloam, (which is by interpretation, Sent.) He went his way therefore, and washed, and came seeing.</a:t>
            </a: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13</a:t>
            </a:fld>
            <a:endParaRPr lang="en-US" dirty="0"/>
          </a:p>
        </p:txBody>
      </p:sp>
    </p:spTree>
    <p:extLst>
      <p:ext uri="{BB962C8B-B14F-4D97-AF65-F5344CB8AC3E}">
        <p14:creationId xmlns:p14="http://schemas.microsoft.com/office/powerpoint/2010/main" val="933227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Acts 2:4-35 READ-Comment</a:t>
            </a:r>
          </a:p>
          <a:p>
            <a:r>
              <a:rPr lang="en-US" sz="1300" b="1" dirty="0"/>
              <a:t>Acts 2:36 </a:t>
            </a:r>
            <a:r>
              <a:rPr lang="en-US" sz="1300" dirty="0"/>
              <a:t>- Therefore let all the house of Israel know assuredly, that God hath made that same Jesus, whom ye have crucified, both Lord and Christ. </a:t>
            </a:r>
          </a:p>
          <a:p>
            <a:r>
              <a:rPr lang="en-US" sz="1300" b="1" dirty="0"/>
              <a:t>Acts 2:37 </a:t>
            </a:r>
            <a:r>
              <a:rPr lang="en-US" sz="1300" dirty="0"/>
              <a:t>- Now when they heard this, they were pricked in their heart, and said unto Peter and to the rest of the apostles, Men and brethren, what shall we do?</a:t>
            </a:r>
          </a:p>
          <a:p>
            <a:r>
              <a:rPr lang="en-US" sz="1300" b="1" dirty="0"/>
              <a:t>Acts 2:38-39 </a:t>
            </a:r>
            <a:r>
              <a:rPr lang="en-US" sz="1300" dirty="0"/>
              <a:t>- Then Peter said unto them, Repent, and be baptized every one of you in the name of Jesus Christ for the remission of sins, and ye shall receive the gift of the Holy Ghost. 39 For the promise is unto you, and to your children, and to all that are afar off, even as many as the Lord our God shall call. </a:t>
            </a:r>
            <a:r>
              <a:rPr lang="en-US" sz="1300" b="1" dirty="0"/>
              <a:t>41-42</a:t>
            </a:r>
            <a:r>
              <a:rPr lang="en-US" sz="1300" dirty="0"/>
              <a:t> Then they that gladly received his word were baptized: and the same day there were added unto them about three thousand souls. 42 And they continued </a:t>
            </a:r>
            <a:r>
              <a:rPr lang="en-US" sz="1300" dirty="0" err="1"/>
              <a:t>stedfastly</a:t>
            </a:r>
            <a:r>
              <a:rPr lang="en-US" sz="1300" dirty="0"/>
              <a:t> in the apostles' doctrine and fellowship, and in breaking of bread, and in prayers.</a:t>
            </a: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14</a:t>
            </a:fld>
            <a:endParaRPr lang="en-US" dirty="0"/>
          </a:p>
        </p:txBody>
      </p:sp>
    </p:spTree>
    <p:extLst>
      <p:ext uri="{BB962C8B-B14F-4D97-AF65-F5344CB8AC3E}">
        <p14:creationId xmlns:p14="http://schemas.microsoft.com/office/powerpoint/2010/main" val="4089779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Rom. 15:4 </a:t>
            </a:r>
            <a:r>
              <a:rPr lang="en-US" sz="1300" dirty="0"/>
              <a:t>- For whatsoever things were written aforetime </a:t>
            </a:r>
            <a:r>
              <a:rPr lang="en-US" sz="1300" b="1" dirty="0"/>
              <a:t>were written for our learning</a:t>
            </a:r>
            <a:r>
              <a:rPr lang="en-US" sz="1300" dirty="0"/>
              <a:t>, that we through patience and comfort of the scriptures might have hope. </a:t>
            </a:r>
          </a:p>
          <a:p>
            <a:r>
              <a:rPr lang="en-US" sz="1300" b="1" dirty="0"/>
              <a:t>Jug. 7:2 </a:t>
            </a:r>
            <a:r>
              <a:rPr lang="en-US" sz="1300" dirty="0"/>
              <a:t>- And the LORD said unto Gideon, The people that are with thee are too many for me to give the Midianites into their hands, </a:t>
            </a:r>
            <a:r>
              <a:rPr lang="en-US" sz="1300" b="1" dirty="0"/>
              <a:t>lest Israel vaunt themselves against me, saying, Mine own hand hath saved me</a:t>
            </a:r>
            <a:r>
              <a:rPr lang="en-US" sz="1300" dirty="0"/>
              <a:t>.</a:t>
            </a:r>
          </a:p>
          <a:p>
            <a:r>
              <a:rPr lang="en-US" sz="1300" b="1" dirty="0"/>
              <a:t>Jug. 7:4-7 </a:t>
            </a:r>
            <a:r>
              <a:rPr lang="en-US" sz="1300" dirty="0"/>
              <a:t>- And the LORD said unto Gideon, The people are yet too many; bring them down unto the water, and I will try them for thee there: and it shall be, that of whom I say unto thee, This shall go with thee, the same shall go with thee; and of whomsoever I say unto thee, This shall not go with thee, the same shall not go. 5 So he brought down the people unto the water: and the LORD said unto Gideon, Every one that </a:t>
            </a:r>
            <a:r>
              <a:rPr lang="en-US" sz="1300" dirty="0" err="1"/>
              <a:t>lappeth</a:t>
            </a:r>
            <a:r>
              <a:rPr lang="en-US" sz="1300" dirty="0"/>
              <a:t> of the water with his tongue, as a dog </a:t>
            </a:r>
            <a:r>
              <a:rPr lang="en-US" sz="1300" dirty="0" err="1"/>
              <a:t>lappeth</a:t>
            </a:r>
            <a:r>
              <a:rPr lang="en-US" sz="1300" dirty="0"/>
              <a:t>, him shalt thou set by himself; likewise every one that </a:t>
            </a:r>
            <a:r>
              <a:rPr lang="en-US" sz="1300" dirty="0" err="1"/>
              <a:t>boweth</a:t>
            </a:r>
            <a:r>
              <a:rPr lang="en-US" sz="1300" dirty="0"/>
              <a:t> down upon his knees to drink. 6 And the number of them that lapped, putting their hand to their mouth, were three hundred men: but all the rest of the people bowed down upon their knees to drink water. 7 And the LORD said unto Gideon, By the three hundred men that lapped will I save you, and deliver the Midianites into thine hand: and let all the other people go every man unto his place.</a:t>
            </a:r>
          </a:p>
          <a:p>
            <a:r>
              <a:rPr lang="en-US" sz="1300" b="1" dirty="0"/>
              <a:t>Eph. 2:8-9 </a:t>
            </a:r>
            <a:r>
              <a:rPr lang="en-US" sz="1300" dirty="0"/>
              <a:t>- For by grace are ye saved through faith; and that not of yourselves: it is the gift of God: 9 Not of works, lest any man should boast.</a:t>
            </a:r>
          </a:p>
          <a:p>
            <a:r>
              <a:rPr lang="en-US" sz="1300" b="1" dirty="0"/>
              <a:t>Jas. 2:17 </a:t>
            </a:r>
            <a:r>
              <a:rPr lang="en-US" sz="1300" dirty="0"/>
              <a:t>- Even so faith, if it hath not works, is dead, being alone.  </a:t>
            </a:r>
            <a:r>
              <a:rPr lang="en-US" sz="1300" b="1" dirty="0"/>
              <a:t>26</a:t>
            </a:r>
            <a:r>
              <a:rPr lang="en-US" sz="1300" dirty="0"/>
              <a:t> For as the body without the spirit is dead, so faith without works is dead also.</a:t>
            </a: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15</a:t>
            </a:fld>
            <a:endParaRPr lang="en-US" dirty="0"/>
          </a:p>
        </p:txBody>
      </p:sp>
    </p:spTree>
    <p:extLst>
      <p:ext uri="{BB962C8B-B14F-4D97-AF65-F5344CB8AC3E}">
        <p14:creationId xmlns:p14="http://schemas.microsoft.com/office/powerpoint/2010/main" val="1510549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Jas. 1:13-14 </a:t>
            </a:r>
            <a:r>
              <a:rPr lang="en-US" sz="1200" dirty="0"/>
              <a:t>- Let no man say when he is tempted, I am tempted of God: for God cannot be tempted with evil, neither </a:t>
            </a:r>
            <a:r>
              <a:rPr lang="en-US" sz="1200" dirty="0" err="1"/>
              <a:t>tempteth</a:t>
            </a:r>
            <a:r>
              <a:rPr lang="en-US" sz="1200" dirty="0"/>
              <a:t> he any man: {evil: or, evils} 14 But every man is tempted, when he is drawn away of his own lust, and enticed.</a:t>
            </a:r>
          </a:p>
          <a:p>
            <a:r>
              <a:rPr lang="en-US" sz="1200" b="1" dirty="0"/>
              <a:t>Gal. 3:10-12 </a:t>
            </a:r>
            <a:r>
              <a:rPr lang="en-US" sz="1200" dirty="0"/>
              <a:t>- For as many as are of the works of the law are under the curse: for it is written, Cursed is every one that </a:t>
            </a:r>
            <a:r>
              <a:rPr lang="en-US" sz="1200" dirty="0" err="1"/>
              <a:t>continueth</a:t>
            </a:r>
            <a:r>
              <a:rPr lang="en-US" sz="1200" dirty="0"/>
              <a:t> not in all things which are written in the book of the law to do them. 11 But that no man is justified by the law in the sight of God, it is evident: for, The just shall live by faith. 12 And the law is not of faith: but, The man that doeth them shall live in them.</a:t>
            </a:r>
          </a:p>
          <a:p>
            <a:r>
              <a:rPr lang="en-US" sz="1200" b="1" dirty="0"/>
              <a:t>1 Jn. 8 </a:t>
            </a:r>
            <a:r>
              <a:rPr lang="en-US" sz="1200" dirty="0"/>
              <a:t>-  If we say that we have no sin, we deceive ourselves, and the truth is not in us.</a:t>
            </a:r>
          </a:p>
          <a:p>
            <a:r>
              <a:rPr lang="en-US" sz="1200" b="1" dirty="0"/>
              <a:t>Rom. 6:23 </a:t>
            </a:r>
            <a:r>
              <a:rPr lang="en-US" sz="1200" dirty="0"/>
              <a:t>- For the wages of sin is death; but the gift of God is eternal life through Jesus Christ our Lord.</a:t>
            </a:r>
          </a:p>
        </p:txBody>
      </p:sp>
      <p:sp>
        <p:nvSpPr>
          <p:cNvPr id="4" name="Slide Number Placeholder 3"/>
          <p:cNvSpPr>
            <a:spLocks noGrp="1"/>
          </p:cNvSpPr>
          <p:nvPr>
            <p:ph type="sldNum" sz="quarter" idx="5"/>
          </p:nvPr>
        </p:nvSpPr>
        <p:spPr/>
        <p:txBody>
          <a:bodyPr/>
          <a:lstStyle/>
          <a:p>
            <a:fld id="{F93199CD-3E1B-4AE6-990F-76F925F5EA9F}" type="slidenum">
              <a:rPr lang="en-US" smtClean="0"/>
              <a:t>16</a:t>
            </a:fld>
            <a:endParaRPr lang="en-US" dirty="0"/>
          </a:p>
        </p:txBody>
      </p:sp>
    </p:spTree>
    <p:extLst>
      <p:ext uri="{BB962C8B-B14F-4D97-AF65-F5344CB8AC3E}">
        <p14:creationId xmlns:p14="http://schemas.microsoft.com/office/powerpoint/2010/main" val="966978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17</a:t>
            </a:fld>
            <a:endParaRPr lang="en-US" dirty="0"/>
          </a:p>
        </p:txBody>
      </p:sp>
    </p:spTree>
    <p:extLst>
      <p:ext uri="{BB962C8B-B14F-4D97-AF65-F5344CB8AC3E}">
        <p14:creationId xmlns:p14="http://schemas.microsoft.com/office/powerpoint/2010/main" val="15937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18</a:t>
            </a:fld>
            <a:endParaRPr lang="en-US" dirty="0"/>
          </a:p>
        </p:txBody>
      </p:sp>
    </p:spTree>
    <p:extLst>
      <p:ext uri="{BB962C8B-B14F-4D97-AF65-F5344CB8AC3E}">
        <p14:creationId xmlns:p14="http://schemas.microsoft.com/office/powerpoint/2010/main" val="4089141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19</a:t>
            </a:fld>
            <a:endParaRPr lang="en-US" dirty="0"/>
          </a:p>
        </p:txBody>
      </p:sp>
    </p:spTree>
    <p:extLst>
      <p:ext uri="{BB962C8B-B14F-4D97-AF65-F5344CB8AC3E}">
        <p14:creationId xmlns:p14="http://schemas.microsoft.com/office/powerpoint/2010/main" val="104517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2</a:t>
            </a:fld>
            <a:endParaRPr lang="en-US" dirty="0"/>
          </a:p>
        </p:txBody>
      </p:sp>
    </p:spTree>
    <p:extLst>
      <p:ext uri="{BB962C8B-B14F-4D97-AF65-F5344CB8AC3E}">
        <p14:creationId xmlns:p14="http://schemas.microsoft.com/office/powerpoint/2010/main" val="759761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a:t>Eph</a:t>
            </a:r>
            <a:r>
              <a:rPr lang="en-US" sz="1200" b="1" dirty="0"/>
              <a:t>. 2:8 </a:t>
            </a:r>
            <a:r>
              <a:rPr lang="en-US" sz="1200" dirty="0"/>
              <a:t>- For by </a:t>
            </a:r>
            <a:r>
              <a:rPr lang="en-US" sz="1200" b="1" dirty="0"/>
              <a:t>grace are ye saved through faith</a:t>
            </a:r>
            <a:r>
              <a:rPr lang="en-US" sz="1200" dirty="0"/>
              <a:t>; and that not of yourselves: it is the gift of God: </a:t>
            </a:r>
          </a:p>
          <a:p>
            <a:r>
              <a:rPr lang="en-US" sz="1200" b="1" dirty="0"/>
              <a:t>Jn. 3:16 </a:t>
            </a:r>
            <a:r>
              <a:rPr lang="en-US" sz="1200" dirty="0"/>
              <a:t>-  </a:t>
            </a:r>
            <a:r>
              <a:rPr lang="en-US" sz="1200" b="1" dirty="0"/>
              <a:t>For God so loved the world</a:t>
            </a:r>
            <a:r>
              <a:rPr lang="en-US" sz="1200" dirty="0"/>
              <a:t>, that he gave his only begotten Son, that whosoever believeth in him should not perish, but have everlasting life.</a:t>
            </a:r>
          </a:p>
          <a:p>
            <a:r>
              <a:rPr lang="en-US" sz="1200" b="1" dirty="0"/>
              <a:t>Lk. 19:10 </a:t>
            </a:r>
            <a:r>
              <a:rPr lang="en-US" sz="1200" dirty="0"/>
              <a:t>- For the Son of man is come </a:t>
            </a:r>
            <a:r>
              <a:rPr lang="en-US" sz="1200" b="1" dirty="0"/>
              <a:t>to seek and to save </a:t>
            </a:r>
            <a:r>
              <a:rPr lang="en-US" sz="1200" dirty="0"/>
              <a:t>that which was lost.</a:t>
            </a:r>
          </a:p>
          <a:p>
            <a:r>
              <a:rPr lang="en-US" sz="1200" b="1" dirty="0"/>
              <a:t>Jn. 16:13 </a:t>
            </a:r>
            <a:r>
              <a:rPr lang="en-US" sz="1200" dirty="0"/>
              <a:t>- Howbeit when he, the Spirit of truth, is come, he will guide you into all truth: for he shall not speak of himself; but whatsoever he shall hear, that shall he speak: and he will shew you things to come.</a:t>
            </a:r>
          </a:p>
          <a:p>
            <a:r>
              <a:rPr lang="en-US" sz="1200" b="1" dirty="0"/>
              <a:t>Rom. 16:16 </a:t>
            </a:r>
            <a:r>
              <a:rPr lang="en-US" sz="1200" dirty="0"/>
              <a:t>- For I am not ashamed of the gospel of Christ: for it is </a:t>
            </a:r>
            <a:r>
              <a:rPr lang="en-US" sz="1200" b="1" dirty="0"/>
              <a:t>the power of God unto salvation </a:t>
            </a:r>
            <a:r>
              <a:rPr lang="en-US" sz="1200" dirty="0"/>
              <a:t>to every one that believeth; to the Jew first, and also to the Greek. </a:t>
            </a:r>
          </a:p>
          <a:p>
            <a:r>
              <a:rPr lang="en-US" sz="1200" b="1" dirty="0"/>
              <a:t>Rom. 5:9 </a:t>
            </a:r>
            <a:r>
              <a:rPr lang="en-US" sz="1200" dirty="0"/>
              <a:t>- Much more then, being now </a:t>
            </a:r>
            <a:r>
              <a:rPr lang="en-US" sz="1200" b="1" dirty="0"/>
              <a:t>justified by his blood</a:t>
            </a:r>
            <a:r>
              <a:rPr lang="en-US" sz="1200" dirty="0"/>
              <a:t>, we shall be saved from wrath through him.</a:t>
            </a:r>
          </a:p>
          <a:p>
            <a:r>
              <a:rPr lang="en-US" sz="1200" dirty="0"/>
              <a:t>-----</a:t>
            </a:r>
          </a:p>
          <a:p>
            <a:r>
              <a:rPr lang="en-US" sz="1200" b="1" dirty="0"/>
              <a:t>Rom. 10:17 </a:t>
            </a:r>
            <a:r>
              <a:rPr lang="en-US" sz="1200" dirty="0"/>
              <a:t>- So then </a:t>
            </a:r>
            <a:r>
              <a:rPr lang="en-US" sz="1200" b="1" dirty="0"/>
              <a:t>faith cometh by hearing</a:t>
            </a:r>
            <a:r>
              <a:rPr lang="en-US" sz="1200" dirty="0"/>
              <a:t>, and hearing by </a:t>
            </a:r>
            <a:r>
              <a:rPr lang="en-US" sz="1200" b="1" dirty="0"/>
              <a:t>the word of God</a:t>
            </a:r>
            <a:r>
              <a:rPr lang="en-US" sz="1200" dirty="0"/>
              <a:t>.</a:t>
            </a:r>
          </a:p>
          <a:p>
            <a:r>
              <a:rPr lang="en-US" sz="1200" b="1" dirty="0"/>
              <a:t>Jn. 8:32 </a:t>
            </a:r>
            <a:r>
              <a:rPr lang="en-US" sz="1200" dirty="0"/>
              <a:t>- And ye shall know the truth, and </a:t>
            </a:r>
            <a:r>
              <a:rPr lang="en-US" sz="1200" b="1" dirty="0"/>
              <a:t>the truth shall make you free</a:t>
            </a:r>
            <a:r>
              <a:rPr lang="en-US" sz="1200" dirty="0"/>
              <a:t>. </a:t>
            </a:r>
          </a:p>
          <a:p>
            <a:r>
              <a:rPr lang="en-US" sz="1200" b="1" dirty="0"/>
              <a:t>Heb. 11:6 </a:t>
            </a:r>
            <a:r>
              <a:rPr lang="en-US" sz="1200" dirty="0"/>
              <a:t>- But without faith it is impossible to please him: for he that cometh to God </a:t>
            </a:r>
            <a:r>
              <a:rPr lang="en-US" sz="1200" b="1" dirty="0"/>
              <a:t>must believe that he i</a:t>
            </a:r>
            <a:r>
              <a:rPr lang="en-US" sz="1200" dirty="0"/>
              <a:t>s, and that he is a rewarder of them that diligently seek him. </a:t>
            </a:r>
          </a:p>
          <a:p>
            <a:r>
              <a:rPr lang="en-US" sz="1200" b="1" dirty="0"/>
              <a:t>Jn. 20:31 </a:t>
            </a:r>
            <a:r>
              <a:rPr lang="en-US" sz="1200" dirty="0"/>
              <a:t>- But these are written, that ye might believe </a:t>
            </a:r>
            <a:r>
              <a:rPr lang="en-US" sz="1200" b="1" dirty="0"/>
              <a:t>that Jesus is the Christ, the Son of God</a:t>
            </a:r>
            <a:r>
              <a:rPr lang="en-US" sz="1200" dirty="0"/>
              <a:t>; and that believing ye might have life through his name.</a:t>
            </a:r>
          </a:p>
          <a:p>
            <a:r>
              <a:rPr lang="en-US" sz="1200" b="1" dirty="0"/>
              <a:t>Lk. 13:3 </a:t>
            </a:r>
            <a:r>
              <a:rPr lang="en-US" sz="1200" dirty="0"/>
              <a:t>- I tell you, Nay: but, </a:t>
            </a:r>
            <a:r>
              <a:rPr lang="en-US" sz="1200" b="1" dirty="0"/>
              <a:t>except ye repent, ye shall all likewise perish</a:t>
            </a:r>
            <a:r>
              <a:rPr lang="en-US" sz="1200" dirty="0"/>
              <a:t>.</a:t>
            </a:r>
          </a:p>
          <a:p>
            <a:r>
              <a:rPr lang="en-US" sz="1200" b="1" dirty="0"/>
              <a:t>Acts 17:30 </a:t>
            </a:r>
            <a:r>
              <a:rPr lang="en-US" sz="1200" dirty="0"/>
              <a:t>- And the times of this ignorance God winked at; </a:t>
            </a:r>
            <a:r>
              <a:rPr lang="en-US" sz="1200" b="1" dirty="0"/>
              <a:t>but now </a:t>
            </a:r>
            <a:r>
              <a:rPr lang="en-US" sz="1200" b="1" dirty="0" err="1"/>
              <a:t>commandeth</a:t>
            </a:r>
            <a:r>
              <a:rPr lang="en-US" sz="1200" b="1" dirty="0"/>
              <a:t> all men every where to repent</a:t>
            </a:r>
            <a:r>
              <a:rPr lang="en-US" sz="1200" dirty="0"/>
              <a:t>: </a:t>
            </a:r>
          </a:p>
          <a:p>
            <a:r>
              <a:rPr lang="en-US" sz="1200" b="1" dirty="0"/>
              <a:t>Rom. 10:10 </a:t>
            </a:r>
            <a:r>
              <a:rPr lang="en-US" sz="1200" dirty="0"/>
              <a:t>- For with the heart man believeth unto righteousness; and </a:t>
            </a:r>
            <a:r>
              <a:rPr lang="en-US" sz="1200" b="1" dirty="0"/>
              <a:t>with the mouth confession is made unto salvation</a:t>
            </a:r>
            <a:r>
              <a:rPr lang="en-US" sz="1200" dirty="0"/>
              <a:t>. </a:t>
            </a:r>
          </a:p>
          <a:p>
            <a:r>
              <a:rPr lang="en-US" sz="1200" b="1" dirty="0"/>
              <a:t>Matt. 10:32 </a:t>
            </a:r>
            <a:r>
              <a:rPr lang="en-US" sz="1200" dirty="0"/>
              <a:t>- Whosoever therefore shall </a:t>
            </a:r>
            <a:r>
              <a:rPr lang="en-US" sz="1200" b="1" dirty="0"/>
              <a:t>confess me before men, him will I confess</a:t>
            </a:r>
            <a:r>
              <a:rPr lang="en-US" sz="1200" dirty="0"/>
              <a:t> also before my Father which is in heaven. </a:t>
            </a:r>
          </a:p>
          <a:p>
            <a:r>
              <a:rPr lang="en-US" sz="1200" b="1" dirty="0"/>
              <a:t>Gal. 3:27 </a:t>
            </a:r>
            <a:r>
              <a:rPr lang="en-US" sz="1200" dirty="0"/>
              <a:t>- For as many of you </a:t>
            </a:r>
            <a:r>
              <a:rPr lang="en-US" sz="1200" b="1" dirty="0"/>
              <a:t>as have been baptized into Christ have put on Christ</a:t>
            </a:r>
            <a:r>
              <a:rPr lang="en-US" sz="1200" dirty="0"/>
              <a:t>.</a:t>
            </a:r>
          </a:p>
          <a:p>
            <a:r>
              <a:rPr lang="en-US" sz="1200" b="1" dirty="0"/>
              <a:t>Acts. 2:38 </a:t>
            </a:r>
            <a:r>
              <a:rPr lang="en-US" sz="1200" dirty="0"/>
              <a:t>- Then Peter said unto them, </a:t>
            </a:r>
            <a:r>
              <a:rPr lang="en-US" sz="1200" b="1" dirty="0"/>
              <a:t>Repent, and be baptized every one of you in the name of Jesus Christ for the remission of sins</a:t>
            </a:r>
            <a:r>
              <a:rPr lang="en-US" sz="1200" dirty="0"/>
              <a:t>, and ye shall receive the gift of the Holy Ghost. </a:t>
            </a:r>
          </a:p>
          <a:p>
            <a:r>
              <a:rPr lang="en-US" sz="1200" b="1" dirty="0"/>
              <a:t>Mk. 16:16 </a:t>
            </a:r>
            <a:r>
              <a:rPr lang="en-US" sz="1200" dirty="0"/>
              <a:t>- He that believeth and is baptized shall be saved; but he that believeth not shall be damned.</a:t>
            </a:r>
          </a:p>
          <a:p>
            <a:r>
              <a:rPr lang="en-US" sz="1200" b="1" dirty="0"/>
              <a:t>Rev. 2:10</a:t>
            </a:r>
            <a:r>
              <a:rPr lang="en-US" sz="1200" dirty="0"/>
              <a:t> - Fear none of those things which thou shalt suffer: behold, the devil shall cast some of you into prison, that ye may be tried; and ye shall have tribulation ten days: </a:t>
            </a:r>
            <a:r>
              <a:rPr lang="en-US" sz="1200" b="1" dirty="0"/>
              <a:t>be thou faithful unto death, and I will give thee a crown of life.</a:t>
            </a:r>
          </a:p>
          <a:p>
            <a:endParaRPr lang="en-US" sz="1200" dirty="0"/>
          </a:p>
          <a:p>
            <a:endParaRPr lang="en-US" dirty="0"/>
          </a:p>
        </p:txBody>
      </p:sp>
      <p:sp>
        <p:nvSpPr>
          <p:cNvPr id="4" name="Slide Number Placeholder 3"/>
          <p:cNvSpPr>
            <a:spLocks noGrp="1"/>
          </p:cNvSpPr>
          <p:nvPr>
            <p:ph type="sldNum" sz="quarter" idx="5"/>
          </p:nvPr>
        </p:nvSpPr>
        <p:spPr/>
        <p:txBody>
          <a:bodyPr/>
          <a:lstStyle/>
          <a:p>
            <a:fld id="{66C546EC-D284-4D84-A52E-033DD83E0803}" type="slidenum">
              <a:rPr lang="en-US" smtClean="0"/>
              <a:t>20</a:t>
            </a:fld>
            <a:endParaRPr lang="en-US"/>
          </a:p>
        </p:txBody>
      </p:sp>
    </p:spTree>
    <p:extLst>
      <p:ext uri="{BB962C8B-B14F-4D97-AF65-F5344CB8AC3E}">
        <p14:creationId xmlns:p14="http://schemas.microsoft.com/office/powerpoint/2010/main" val="1744458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3</a:t>
            </a:fld>
            <a:endParaRPr lang="en-US" dirty="0"/>
          </a:p>
        </p:txBody>
      </p:sp>
    </p:spTree>
    <p:extLst>
      <p:ext uri="{BB962C8B-B14F-4D97-AF65-F5344CB8AC3E}">
        <p14:creationId xmlns:p14="http://schemas.microsoft.com/office/powerpoint/2010/main" val="2376358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4</a:t>
            </a:fld>
            <a:endParaRPr lang="en-US" dirty="0"/>
          </a:p>
        </p:txBody>
      </p:sp>
    </p:spTree>
    <p:extLst>
      <p:ext uri="{BB962C8B-B14F-4D97-AF65-F5344CB8AC3E}">
        <p14:creationId xmlns:p14="http://schemas.microsoft.com/office/powerpoint/2010/main" val="4051953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5:1-2 </a:t>
            </a:r>
            <a:r>
              <a:rPr lang="en-US" dirty="0"/>
              <a:t>-  Therefore being justified by faith, we have peace with God through our Lord Jesus Christ: 2 By whom also we have access by faith into this grace wherein we stand, and rejoice in hope of the glory of God.</a:t>
            </a:r>
          </a:p>
          <a:p>
            <a:r>
              <a:rPr lang="en-US" b="1" dirty="0"/>
              <a:t>“</a:t>
            </a:r>
            <a:r>
              <a:rPr lang="en-US" b="1" i="1" dirty="0"/>
              <a:t>grace</a:t>
            </a:r>
            <a:r>
              <a:rPr lang="en-US" b="1" dirty="0"/>
              <a:t>” </a:t>
            </a:r>
            <a:r>
              <a:rPr lang="en-US" dirty="0"/>
              <a:t>(</a:t>
            </a:r>
            <a:r>
              <a:rPr lang="en-US" i="1" dirty="0" err="1"/>
              <a:t>charis</a:t>
            </a:r>
            <a:r>
              <a:rPr lang="en-US" dirty="0"/>
              <a:t>) = </a:t>
            </a:r>
            <a:r>
              <a:rPr lang="en-US" i="1" dirty="0"/>
              <a:t>“favor, goodwill for or toward another...to confer a favor on one” </a:t>
            </a:r>
            <a:r>
              <a:rPr lang="en-US" dirty="0"/>
              <a:t>(LS 882).</a:t>
            </a:r>
          </a:p>
        </p:txBody>
      </p:sp>
      <p:sp>
        <p:nvSpPr>
          <p:cNvPr id="4" name="Slide Number Placeholder 3"/>
          <p:cNvSpPr>
            <a:spLocks noGrp="1"/>
          </p:cNvSpPr>
          <p:nvPr>
            <p:ph type="sldNum" sz="quarter" idx="5"/>
          </p:nvPr>
        </p:nvSpPr>
        <p:spPr/>
        <p:txBody>
          <a:bodyPr/>
          <a:lstStyle/>
          <a:p>
            <a:fld id="{F93199CD-3E1B-4AE6-990F-76F925F5EA9F}" type="slidenum">
              <a:rPr lang="en-US" smtClean="0"/>
              <a:t>5</a:t>
            </a:fld>
            <a:endParaRPr lang="en-US" dirty="0"/>
          </a:p>
        </p:txBody>
      </p:sp>
    </p:spTree>
    <p:extLst>
      <p:ext uri="{BB962C8B-B14F-4D97-AF65-F5344CB8AC3E}">
        <p14:creationId xmlns:p14="http://schemas.microsoft.com/office/powerpoint/2010/main" val="321906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Genesis 2:16-17 </a:t>
            </a:r>
            <a:r>
              <a:rPr lang="en-US" b="0" dirty="0"/>
              <a:t>- And the LORD God commanded the man, saying, Of every tree of the garden thou mayest freely eat: 17 But of the tree of the knowledge of good and evil, thou shalt not eat of it: for in the day that thou </a:t>
            </a:r>
            <a:r>
              <a:rPr lang="en-US" b="0" dirty="0" err="1"/>
              <a:t>eatest</a:t>
            </a:r>
            <a:r>
              <a:rPr lang="en-US" b="0" dirty="0"/>
              <a:t> thereof thou shalt surely die. </a:t>
            </a:r>
          </a:p>
          <a:p>
            <a:r>
              <a:rPr lang="en-US" b="1" dirty="0"/>
              <a:t>Rom. 5:12 </a:t>
            </a:r>
            <a:r>
              <a:rPr lang="en-US" dirty="0"/>
              <a:t>- Wherefore, as by one man sin entered into the world, and death by sin; and so death passed upon all men, for that all have sinned:</a:t>
            </a:r>
          </a:p>
          <a:p>
            <a:r>
              <a:rPr lang="en-US" b="1" dirty="0"/>
              <a:t>Gen. 3:17-19 </a:t>
            </a:r>
            <a:r>
              <a:rPr lang="en-US" dirty="0"/>
              <a:t>- And unto Adam he said, Because thou hast hearkened unto the voice of thy wife, and hast eaten of the tree, of which I commanded thee, saying, Thou shalt not eat of it: cursed is the ground for thy sake; in sorrow shalt thou eat of it all the days of thy life; 18 Thorns also and thistles shall it bring forth to thee; and thou shalt eat the herb of the field;19 In the sweat of thy face shalt thou eat bread, till thou return unto the ground; for out of it </a:t>
            </a:r>
            <a:r>
              <a:rPr lang="en-US" dirty="0" err="1"/>
              <a:t>wast</a:t>
            </a:r>
            <a:r>
              <a:rPr lang="en-US" dirty="0"/>
              <a:t> thou taken: for dust thou art, and unto dust shalt thou return.</a:t>
            </a:r>
          </a:p>
          <a:p>
            <a:r>
              <a:rPr lang="en-US" b="1" dirty="0"/>
              <a:t>Rom. 6:23 </a:t>
            </a:r>
            <a:r>
              <a:rPr lang="en-US" dirty="0"/>
              <a:t>-  For the wages of sin is death; but the gift of God is eternal life through Jesus Christ our Lord.</a:t>
            </a:r>
          </a:p>
        </p:txBody>
      </p:sp>
      <p:sp>
        <p:nvSpPr>
          <p:cNvPr id="4" name="Slide Number Placeholder 3"/>
          <p:cNvSpPr>
            <a:spLocks noGrp="1"/>
          </p:cNvSpPr>
          <p:nvPr>
            <p:ph type="sldNum" sz="quarter" idx="5"/>
          </p:nvPr>
        </p:nvSpPr>
        <p:spPr/>
        <p:txBody>
          <a:bodyPr/>
          <a:lstStyle/>
          <a:p>
            <a:fld id="{F93199CD-3E1B-4AE6-990F-76F925F5EA9F}" type="slidenum">
              <a:rPr lang="en-US" smtClean="0"/>
              <a:t>6</a:t>
            </a:fld>
            <a:endParaRPr lang="en-US" dirty="0"/>
          </a:p>
        </p:txBody>
      </p:sp>
    </p:spTree>
    <p:extLst>
      <p:ext uri="{BB962C8B-B14F-4D97-AF65-F5344CB8AC3E}">
        <p14:creationId xmlns:p14="http://schemas.microsoft.com/office/powerpoint/2010/main" val="1365811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3:23 </a:t>
            </a:r>
            <a:r>
              <a:rPr lang="en-US" dirty="0"/>
              <a:t>- For all have sinned, and come short of the glory of God; </a:t>
            </a:r>
          </a:p>
          <a:p>
            <a:r>
              <a:rPr lang="en-US" b="1" dirty="0"/>
              <a:t>Gal. 3:10-12</a:t>
            </a:r>
            <a:r>
              <a:rPr lang="en-US" dirty="0"/>
              <a:t> - For as many as are of the works of the law are under the curse: for it is written, Cursed is every one that </a:t>
            </a:r>
            <a:r>
              <a:rPr lang="en-US" dirty="0" err="1"/>
              <a:t>continueth</a:t>
            </a:r>
            <a:r>
              <a:rPr lang="en-US" dirty="0"/>
              <a:t> not in all things which are written in the book of the law to do them. 11 But that no man is justified by the law in the sight of God, it is evident: for, The just shall live by faith. 12 And the law is not of faith: but, The man that doeth them shall live in them.</a:t>
            </a:r>
          </a:p>
          <a:p>
            <a:r>
              <a:rPr lang="en-US" b="1" dirty="0"/>
              <a:t>Rom. 4:4 </a:t>
            </a:r>
            <a:r>
              <a:rPr lang="en-US" dirty="0"/>
              <a:t>- Now to him that worketh is the reward not reckoned of grace, but of debt.</a:t>
            </a:r>
          </a:p>
          <a:p>
            <a:r>
              <a:rPr lang="en-US" b="1" dirty="0"/>
              <a:t>Jas. 1:13-15 </a:t>
            </a:r>
            <a:r>
              <a:rPr lang="en-US" dirty="0"/>
              <a:t>-  Let no man say when he is tempted, I am tempted of God: for God cannot be tempted with evil, neither </a:t>
            </a:r>
            <a:r>
              <a:rPr lang="en-US" dirty="0" err="1"/>
              <a:t>tempteth</a:t>
            </a:r>
            <a:r>
              <a:rPr lang="en-US" dirty="0"/>
              <a:t> he any man: {evil: or, evils} 14 But every man is tempted, when he is drawn away of his own lust, and enticed. 15 Then when lust hath conceived, it bringeth forth sin: and sin, when it is finished, bringeth forth death.</a:t>
            </a:r>
          </a:p>
          <a:p>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7</a:t>
            </a:fld>
            <a:endParaRPr lang="en-US" dirty="0"/>
          </a:p>
        </p:txBody>
      </p:sp>
    </p:spTree>
    <p:extLst>
      <p:ext uri="{BB962C8B-B14F-4D97-AF65-F5344CB8AC3E}">
        <p14:creationId xmlns:p14="http://schemas.microsoft.com/office/powerpoint/2010/main" val="3278856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dirty="0"/>
              <a:t>Rom. 5:1-2 </a:t>
            </a:r>
            <a:r>
              <a:rPr lang="en-US" dirty="0"/>
              <a:t>-  Therefore being justified by faith, we have peace with God through our Lord Jesus Christ: 2 By whom also we have access by faith into this grace wherein we stand, and rejoice in hope of the glory of God.</a:t>
            </a:r>
          </a:p>
          <a:p>
            <a:r>
              <a:rPr lang="en-US" sz="1300" b="1" dirty="0"/>
              <a:t>Rom. 6:23 - For the wages of sin is death</a:t>
            </a:r>
            <a:r>
              <a:rPr lang="en-US" sz="1300" dirty="0"/>
              <a:t>; but the gift of God is eternal life through Jesus Christ our Lord</a:t>
            </a:r>
          </a:p>
          <a:p>
            <a:r>
              <a:rPr lang="en-US" sz="1300" b="1" dirty="0"/>
              <a:t>Rom. 3:20 - </a:t>
            </a:r>
            <a:r>
              <a:rPr lang="en-US" sz="1300" dirty="0"/>
              <a:t>Therefore by the deeds of the law there shall no flesh be justified in his sight: for by the law is the knowledge of sin. </a:t>
            </a:r>
          </a:p>
          <a:p>
            <a:r>
              <a:rPr lang="en-US" sz="1300" b="1" dirty="0"/>
              <a:t>Rom. 7:7 </a:t>
            </a:r>
            <a:r>
              <a:rPr lang="en-US" sz="1300" dirty="0"/>
              <a:t>- What shall we say then? Is the law sin? God forbid. Nay, I had not known sin, but by the law: for I had not known lust, except the law had said, Thou shalt not covet.</a:t>
            </a:r>
          </a:p>
          <a:p>
            <a:r>
              <a:rPr lang="en-US" sz="1300" b="1" dirty="0"/>
              <a:t>Gal. 3:19 </a:t>
            </a:r>
            <a:r>
              <a:rPr lang="en-US" sz="1300" dirty="0"/>
              <a:t>- Wherefore then </a:t>
            </a:r>
            <a:r>
              <a:rPr lang="en-US" sz="1300" dirty="0" err="1"/>
              <a:t>serveth</a:t>
            </a:r>
            <a:r>
              <a:rPr lang="en-US" sz="1300" dirty="0"/>
              <a:t> the law? It was added because of transgressions, till the seed should come to whom the promise was made; and it was ordained by angels in the hand of a mediator. </a:t>
            </a:r>
            <a:r>
              <a:rPr lang="en-US" sz="1300" b="1" dirty="0"/>
              <a:t>24</a:t>
            </a:r>
            <a:r>
              <a:rPr lang="en-US" sz="1300" dirty="0"/>
              <a:t> Wherefore the law was our schoolmaster to bring us unto Christ, that we might be </a:t>
            </a:r>
            <a:r>
              <a:rPr lang="en-US" sz="1300" b="1" dirty="0"/>
              <a:t>justified by faith</a:t>
            </a:r>
            <a:r>
              <a:rPr lang="en-US" sz="1300" dirty="0"/>
              <a:t>.</a:t>
            </a:r>
          </a:p>
          <a:p>
            <a:r>
              <a:rPr lang="en-US" sz="1300" b="1" dirty="0"/>
              <a:t>Isa. 59:1-2 </a:t>
            </a:r>
            <a:r>
              <a:rPr lang="en-US" sz="1300" dirty="0"/>
              <a:t>- Behold, the LORD'S hand is not shortened, that it cannot save; neither his ear heavy, that it cannot hear: 2 But your iniquities have separated between you and your God, and your sins have hid his face from you, that he will not hear. </a:t>
            </a: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8</a:t>
            </a:fld>
            <a:endParaRPr lang="en-US" dirty="0"/>
          </a:p>
        </p:txBody>
      </p:sp>
    </p:spTree>
    <p:extLst>
      <p:ext uri="{BB962C8B-B14F-4D97-AF65-F5344CB8AC3E}">
        <p14:creationId xmlns:p14="http://schemas.microsoft.com/office/powerpoint/2010/main" val="2594746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Heb. 11:7 </a:t>
            </a:r>
            <a:r>
              <a:rPr lang="en-US" sz="1300" dirty="0"/>
              <a:t>-  By faith Noah, being warned of God of things not seen as yet, moved with fear, prepared an ark to the saving of his house; by the which he condemned the world, and became heir of the righteousness which is by faith.</a:t>
            </a:r>
            <a:endParaRPr lang="en-US" dirty="0"/>
          </a:p>
        </p:txBody>
      </p:sp>
      <p:sp>
        <p:nvSpPr>
          <p:cNvPr id="4" name="Slide Number Placeholder 3"/>
          <p:cNvSpPr>
            <a:spLocks noGrp="1"/>
          </p:cNvSpPr>
          <p:nvPr>
            <p:ph type="sldNum" sz="quarter" idx="5"/>
          </p:nvPr>
        </p:nvSpPr>
        <p:spPr/>
        <p:txBody>
          <a:bodyPr/>
          <a:lstStyle/>
          <a:p>
            <a:fld id="{F93199CD-3E1B-4AE6-990F-76F925F5EA9F}" type="slidenum">
              <a:rPr lang="en-US" smtClean="0"/>
              <a:t>9</a:t>
            </a:fld>
            <a:endParaRPr lang="en-US" dirty="0"/>
          </a:p>
        </p:txBody>
      </p:sp>
    </p:spTree>
    <p:extLst>
      <p:ext uri="{BB962C8B-B14F-4D97-AF65-F5344CB8AC3E}">
        <p14:creationId xmlns:p14="http://schemas.microsoft.com/office/powerpoint/2010/main" val="1209714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1828800"/>
            <a:ext cx="8229600" cy="2895600"/>
          </a:xfrm>
        </p:spPr>
        <p:txBody>
          <a:bodyPr anchor="b">
            <a:normAutofit/>
          </a:bodyPr>
          <a:lstStyle>
            <a:lvl1pPr>
              <a:lnSpc>
                <a:spcPct val="80000"/>
              </a:lnSpc>
              <a:defRPr sz="6600" b="1" cap="none" spc="0">
                <a:ln w="9525">
                  <a:noFill/>
                  <a:prstDash val="solid"/>
                </a:ln>
                <a:solidFill>
                  <a:schemeClr val="tx1"/>
                </a:solidFill>
                <a:effectLst/>
              </a:defRPr>
            </a:lvl1pPr>
          </a:lstStyle>
          <a:p>
            <a:r>
              <a:rPr lang="en-US"/>
              <a:t>Click to edit Master title style</a:t>
            </a:r>
            <a:endParaRPr dirty="0"/>
          </a:p>
        </p:txBody>
      </p:sp>
      <p:sp>
        <p:nvSpPr>
          <p:cNvPr id="3" name="Subtitle 2"/>
          <p:cNvSpPr>
            <a:spLocks noGrp="1"/>
          </p:cNvSpPr>
          <p:nvPr>
            <p:ph type="subTitle" idx="1"/>
          </p:nvPr>
        </p:nvSpPr>
        <p:spPr>
          <a:xfrm>
            <a:off x="1065213" y="4800600"/>
            <a:ext cx="8229600" cy="1219200"/>
          </a:xfrm>
        </p:spPr>
        <p:txBody>
          <a:bodyPr>
            <a:normAutofit/>
          </a:bodyPr>
          <a:lstStyle>
            <a:lvl1pPr marL="0" indent="0" algn="l">
              <a:spcBef>
                <a:spcPts val="0"/>
              </a:spcBef>
              <a:buNone/>
              <a:defRPr sz="2000" b="1" cap="all" spc="200"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7" name="Date Placeholder 6"/>
          <p:cNvSpPr>
            <a:spLocks noGrp="1"/>
          </p:cNvSpPr>
          <p:nvPr>
            <p:ph type="dt" sz="half" idx="10"/>
          </p:nvPr>
        </p:nvSpPr>
        <p:spPr/>
        <p:txBody>
          <a:bodyPr/>
          <a:lstStyle>
            <a:lvl1pPr>
              <a:defRPr sz="1100"/>
            </a:lvl1pPr>
          </a:lstStyle>
          <a:p>
            <a:fld id="{1D2498CD-A622-4ACC-98D8-8365C1B868F0}" type="datetime1">
              <a:rPr lang="en-US" smtClean="0"/>
              <a:pPr/>
              <a:t>10/22/2018</a:t>
            </a:fld>
            <a:endParaRPr lang="en-US" dirty="0"/>
          </a:p>
        </p:txBody>
      </p:sp>
      <p:sp>
        <p:nvSpPr>
          <p:cNvPr id="8" name="Footer Placeholder 7"/>
          <p:cNvSpPr>
            <a:spLocks noGrp="1"/>
          </p:cNvSpPr>
          <p:nvPr>
            <p:ph type="ftr" sz="quarter" idx="11"/>
          </p:nvPr>
        </p:nvSpPr>
        <p:spPr/>
        <p:txBody>
          <a:bodyPr/>
          <a:lstStyle>
            <a:lvl1pPr>
              <a:defRPr sz="1100"/>
            </a:lvl1pPr>
          </a:lstStyle>
          <a:p>
            <a:r>
              <a:rPr lang="en-US" dirty="0"/>
              <a:t>Add a footer</a:t>
            </a:r>
          </a:p>
        </p:txBody>
      </p:sp>
      <p:sp>
        <p:nvSpPr>
          <p:cNvPr id="9" name="Slide Number Placeholder 8"/>
          <p:cNvSpPr>
            <a:spLocks noGrp="1"/>
          </p:cNvSpPr>
          <p:nvPr>
            <p:ph type="sldNum" sz="quarter" idx="12"/>
          </p:nvPr>
        </p:nvSpPr>
        <p:spPr/>
        <p:txBody>
          <a:bodyPr/>
          <a:lstStyle>
            <a:lvl1pPr>
              <a:defRPr sz="1100"/>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4678072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6EB2CF6B-193C-4CEB-9860-F1C5F0818FA3}" type="datetime1">
              <a:rPr lang="en-US" smtClean="0"/>
              <a:t>10/22/2018</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13959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2" y="381001"/>
            <a:ext cx="1524001" cy="5638800"/>
          </a:xfrm>
        </p:spPr>
        <p:txBody>
          <a:bodyPr vert="eaVert"/>
          <a:lstStyle/>
          <a:p>
            <a:r>
              <a:rPr lang="en-US"/>
              <a:t>Click to edit Master title style</a:t>
            </a:r>
            <a:endParaRPr dirty="0"/>
          </a:p>
        </p:txBody>
      </p:sp>
      <p:sp>
        <p:nvSpPr>
          <p:cNvPr id="3" name="Vertical Text Placeholder 2"/>
          <p:cNvSpPr>
            <a:spLocks noGrp="1"/>
          </p:cNvSpPr>
          <p:nvPr>
            <p:ph type="body" orient="vert" idx="1"/>
          </p:nvPr>
        </p:nvSpPr>
        <p:spPr>
          <a:xfrm>
            <a:off x="1522412" y="381001"/>
            <a:ext cx="7391399"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856CBC3-4EDC-4C84-BDD0-15F2AD890B92}" type="datetime1">
              <a:rPr lang="en-US" smtClean="0"/>
              <a:t>10/22/2018</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6893052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CEBF3DB-CE40-42F4-BAF4-5D73D1160093}" type="datetime1">
              <a:rPr lang="en-US" smtClean="0"/>
              <a:t>10/22/2018</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29388074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9614" y="2514600"/>
            <a:ext cx="8692399" cy="2819400"/>
          </a:xfrm>
        </p:spPr>
        <p:txBody>
          <a:bodyPr anchor="b">
            <a:normAutofit/>
          </a:bodyPr>
          <a:lstStyle>
            <a:lvl1pPr algn="l">
              <a:lnSpc>
                <a:spcPct val="80000"/>
              </a:lnSpc>
              <a:defRPr sz="4800" b="0" cap="none" baseline="0">
                <a:effectLst/>
              </a:defRPr>
            </a:lvl1pPr>
          </a:lstStyle>
          <a:p>
            <a:r>
              <a:rPr lang="en-US"/>
              <a:t>Click to edit Master title style</a:t>
            </a:r>
            <a:endParaRPr dirty="0"/>
          </a:p>
        </p:txBody>
      </p:sp>
      <p:sp>
        <p:nvSpPr>
          <p:cNvPr id="3" name="Text Placeholder 2"/>
          <p:cNvSpPr>
            <a:spLocks noGrp="1"/>
          </p:cNvSpPr>
          <p:nvPr>
            <p:ph type="body" idx="1"/>
          </p:nvPr>
        </p:nvSpPr>
        <p:spPr>
          <a:xfrm>
            <a:off x="1065213" y="5410200"/>
            <a:ext cx="8687333" cy="609601"/>
          </a:xfrm>
        </p:spPr>
        <p:txBody>
          <a:bodyPr anchor="t">
            <a:normAutofit/>
          </a:bodyPr>
          <a:lstStyle>
            <a:lvl1pPr marL="0" indent="0">
              <a:spcBef>
                <a:spcPts val="0"/>
              </a:spcBef>
              <a:buNone/>
              <a:defRPr sz="2000" cap="all" spc="2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3ECA6E5-33C6-44C3-9324-1BC5DF93F43F}" type="datetime1">
              <a:rPr lang="en-US" smtClean="0"/>
              <a:t>10/22/2018</a:t>
            </a:fld>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699672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p>
            <a:r>
              <a:rPr lang="en-US"/>
              <a:t>Click to edit Master title style</a:t>
            </a:r>
            <a:endParaRPr/>
          </a:p>
        </p:txBody>
      </p:sp>
      <p:sp>
        <p:nvSpPr>
          <p:cNvPr id="3" name="Content Placeholder 2"/>
          <p:cNvSpPr>
            <a:spLocks noGrp="1"/>
          </p:cNvSpPr>
          <p:nvPr>
            <p:ph sz="half" idx="1"/>
          </p:nvPr>
        </p:nvSpPr>
        <p:spPr>
          <a:xfrm>
            <a:off x="1504781" y="1905001"/>
            <a:ext cx="4419599"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29183" y="1905001"/>
            <a:ext cx="4419600" cy="4114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09C9C1D9-07E1-4387-AF34-89EE2802766D}" type="datetime1">
              <a:rPr lang="en-US" smtClean="0"/>
              <a:t>10/22/2018</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461894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2" y="381000"/>
            <a:ext cx="9144002" cy="13716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1" y="1905000"/>
            <a:ext cx="4416552" cy="762000"/>
          </a:xfrm>
        </p:spPr>
        <p:txBody>
          <a:bodyPr anchor="ctr">
            <a:noAutofit/>
          </a:bodyPr>
          <a:lstStyle>
            <a:lvl1pPr marL="0" indent="0">
              <a:spcBef>
                <a:spcPts val="0"/>
              </a:spcBef>
              <a:buNone/>
              <a:defRPr sz="2000" b="0" cap="all" spc="20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9861" y="2743201"/>
            <a:ext cx="4416552" cy="3276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769E85B-B39A-43E9-82DE-E3279D984288}" type="datetime1">
              <a:rPr lang="en-US" smtClean="0"/>
              <a:t>10/22/2018</a:t>
            </a:fld>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8119934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D0270C95-D35D-47FC-816D-E56328637043}" type="datetime1">
              <a:rPr lang="en-US" smtClean="0"/>
              <a:t>10/22/2018</a:t>
            </a:fld>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0545850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151163A7-695C-4C09-B334-6924060F5B71}" type="datetime1">
              <a:rPr lang="en-US" smtClean="0"/>
              <a:t>10/22/2018</a:t>
            </a:fld>
            <a:endParaRPr lang="en-US" dirty="0"/>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0849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Autofit/>
          </a:bodyPr>
          <a:lstStyle>
            <a:lvl1pPr algn="l">
              <a:lnSpc>
                <a:spcPct val="90000"/>
              </a:lnSpc>
              <a:defRPr sz="3600" b="0" baseline="0">
                <a:solidFill>
                  <a:schemeClr val="tx1"/>
                </a:solidFill>
              </a:defRPr>
            </a:lvl1pPr>
          </a:lstStyle>
          <a:p>
            <a:r>
              <a:rPr lang="en-US"/>
              <a:t>Click to edit Master title style</a:t>
            </a:r>
            <a:endParaRPr/>
          </a:p>
        </p:txBody>
      </p:sp>
      <p:sp>
        <p:nvSpPr>
          <p:cNvPr id="3" name="Content Placeholder 2"/>
          <p:cNvSpPr>
            <a:spLocks noGrp="1"/>
          </p:cNvSpPr>
          <p:nvPr>
            <p:ph idx="1"/>
          </p:nvPr>
        </p:nvSpPr>
        <p:spPr>
          <a:xfrm>
            <a:off x="4951414" y="685800"/>
            <a:ext cx="6400800" cy="53340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C5B6D02-49B3-41C1-9893-391F698AE757}" type="datetime1">
              <a:rPr lang="en-US" smtClean="0"/>
              <a:t>10/22/2018</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4655699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5604" y="1905000"/>
            <a:ext cx="3596607" cy="2667000"/>
          </a:xfrm>
        </p:spPr>
        <p:txBody>
          <a:bodyPr anchor="b">
            <a:normAutofit/>
          </a:bodyPr>
          <a:lstStyle>
            <a:lvl1pPr algn="l">
              <a:lnSpc>
                <a:spcPct val="90000"/>
              </a:lnSpc>
              <a:defRPr sz="3600" b="0" i="0" baseline="0">
                <a:solidFill>
                  <a:schemeClr val="tx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951414" y="685800"/>
            <a:ext cx="6400799" cy="5334000"/>
          </a:xfrm>
          <a:solidFill>
            <a:schemeClr val="bg2"/>
          </a:solidFill>
          <a:ln w="76200">
            <a:solidFill>
              <a:schemeClr val="tx1"/>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65213" y="4648200"/>
            <a:ext cx="3581399" cy="1371600"/>
          </a:xfrm>
        </p:spPr>
        <p:txBody>
          <a:bodyPr>
            <a:normAutofit/>
          </a:bodyPr>
          <a:lstStyle>
            <a:lvl1pPr marL="0" indent="0">
              <a:lnSpc>
                <a:spcPct val="9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D91AC91-90B4-40B7-917F-BAE86E369F96}" type="datetime1">
              <a:rPr lang="en-US" smtClean="0"/>
              <a:t>10/22/2018</a:t>
            </a:fld>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85115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3" y="381000"/>
            <a:ext cx="9144001" cy="1371600"/>
          </a:xfrm>
          <a:prstGeom prst="rect">
            <a:avLst/>
          </a:prstGeom>
          <a:ln>
            <a:noFill/>
          </a:ln>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22413" y="1904999"/>
            <a:ext cx="9134391" cy="411480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522413" y="6400800"/>
            <a:ext cx="6553199" cy="276228"/>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US" dirty="0"/>
              <a:t>Add a footer</a:t>
            </a:r>
          </a:p>
        </p:txBody>
      </p:sp>
      <p:sp>
        <p:nvSpPr>
          <p:cNvPr id="4" name="Date Placeholder 3"/>
          <p:cNvSpPr>
            <a:spLocks noGrp="1"/>
          </p:cNvSpPr>
          <p:nvPr>
            <p:ph type="dt" sz="half" idx="2"/>
          </p:nvPr>
        </p:nvSpPr>
        <p:spPr>
          <a:xfrm>
            <a:off x="8226422" y="6400800"/>
            <a:ext cx="1449389"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BB4AB525-F3F4-481A-B8D5-B732FA9EB082}" type="datetime1">
              <a:rPr lang="en-US" smtClean="0"/>
              <a:pPr/>
              <a:t>10/22/2018</a:t>
            </a:fld>
            <a:endParaRPr lang="en-US" dirty="0"/>
          </a:p>
        </p:txBody>
      </p:sp>
      <p:sp>
        <p:nvSpPr>
          <p:cNvPr id="6" name="Slide Number Placeholder 5"/>
          <p:cNvSpPr>
            <a:spLocks noGrp="1"/>
          </p:cNvSpPr>
          <p:nvPr>
            <p:ph type="sldNum" sz="quarter" idx="4"/>
          </p:nvPr>
        </p:nvSpPr>
        <p:spPr>
          <a:xfrm>
            <a:off x="9828211" y="6400800"/>
            <a:ext cx="838201" cy="276228"/>
          </a:xfrm>
          <a:prstGeom prst="rect">
            <a:avLst/>
          </a:prstGeom>
        </p:spPr>
        <p:txBody>
          <a:bodyPr vert="horz" lIns="91440" tIns="45720" rIns="91440" bIns="45720" rtlCol="0" anchor="ctr"/>
          <a:lstStyle>
            <a:lvl1pPr algn="r">
              <a:defRPr sz="1100">
                <a:solidFill>
                  <a:schemeClr val="tx1">
                    <a:tint val="75000"/>
                  </a:schemeClr>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4453442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914400" rtl="0" eaLnBrk="1" latinLnBrk="0" hangingPunct="1">
        <a:lnSpc>
          <a:spcPct val="90000"/>
        </a:lnSpc>
        <a:spcBef>
          <a:spcPct val="0"/>
        </a:spcBef>
        <a:buNone/>
        <a:defRPr sz="3600" b="1" kern="1200" cap="none" spc="0" baseline="0">
          <a:ln w="9525">
            <a:noFill/>
            <a:prstDash val="solid"/>
          </a:ln>
          <a:solidFill>
            <a:schemeClr val="accent5"/>
          </a:solidFill>
          <a:effectLst/>
          <a:latin typeface="+mj-lt"/>
          <a:ea typeface="+mj-ea"/>
          <a:cs typeface="+mj-cs"/>
        </a:defRPr>
      </a:lvl1pPr>
    </p:titleStyle>
    <p:bodyStyle>
      <a:lvl1pPr marL="223838" indent="-223838" algn="l" defTabSz="914400" rtl="0" eaLnBrk="1" latinLnBrk="0" hangingPunct="1">
        <a:lnSpc>
          <a:spcPct val="90000"/>
        </a:lnSpc>
        <a:spcBef>
          <a:spcPts val="1800"/>
        </a:spcBef>
        <a:buClr>
          <a:schemeClr val="accent1"/>
        </a:buClr>
        <a:buSzPct val="100000"/>
        <a:buFont typeface="Arial" pitchFamily="34" charset="0"/>
        <a:buChar char="•"/>
        <a:defRPr sz="2400" kern="1200">
          <a:solidFill>
            <a:schemeClr val="tx1"/>
          </a:solidFill>
          <a:latin typeface="+mn-lt"/>
          <a:ea typeface="+mn-ea"/>
          <a:cs typeface="+mn-cs"/>
        </a:defRPr>
      </a:lvl1pPr>
      <a:lvl2pPr marL="463550" indent="-231775" algn="l" defTabSz="914400" rtl="0" eaLnBrk="1" latinLnBrk="0" hangingPunct="1">
        <a:lnSpc>
          <a:spcPct val="90000"/>
        </a:lnSpc>
        <a:spcBef>
          <a:spcPts val="1200"/>
        </a:spcBef>
        <a:buClr>
          <a:schemeClr val="accent1"/>
        </a:buClr>
        <a:buSzPct val="100000"/>
        <a:buFont typeface="Arial" pitchFamily="34" charset="0"/>
        <a:buChar char="•"/>
        <a:defRPr sz="2000" kern="1200">
          <a:solidFill>
            <a:schemeClr val="tx1"/>
          </a:solidFill>
          <a:latin typeface="+mn-lt"/>
          <a:ea typeface="+mn-ea"/>
          <a:cs typeface="+mn-cs"/>
        </a:defRPr>
      </a:lvl2pPr>
      <a:lvl3pPr marL="682625" indent="-21907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3pPr>
      <a:lvl4pPr marL="857250" indent="-174625"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4pPr>
      <a:lvl5pPr marL="1030288" indent="-173038" algn="l" defTabSz="914400" rtl="0" eaLnBrk="1" latinLnBrk="0" hangingPunct="1">
        <a:lnSpc>
          <a:spcPct val="90000"/>
        </a:lnSpc>
        <a:spcBef>
          <a:spcPts val="600"/>
        </a:spcBef>
        <a:buClr>
          <a:schemeClr val="accent1"/>
        </a:buClr>
        <a:buSzPct val="100000"/>
        <a:buFont typeface="Arial" pitchFamily="34" charset="0"/>
        <a:buChar char="•"/>
        <a:defRPr sz="1800" kern="1200">
          <a:solidFill>
            <a:schemeClr val="tx1"/>
          </a:solidFill>
          <a:latin typeface="+mn-lt"/>
          <a:ea typeface="+mn-ea"/>
          <a:cs typeface="+mn-cs"/>
        </a:defRPr>
      </a:lvl5pPr>
      <a:lvl6pPr marL="1207008"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6pPr>
      <a:lvl7pPr marL="1380744"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7pPr>
      <a:lvl8pPr marL="1554480"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8pPr>
      <a:lvl9pPr marL="1728216" indent="-173736" algn="l" defTabSz="914400" rtl="0" eaLnBrk="1" latinLnBrk="0" hangingPunct="1">
        <a:spcBef>
          <a:spcPts val="600"/>
        </a:spcBef>
        <a:buClr>
          <a:schemeClr val="accent1"/>
        </a:buClr>
        <a:buFont typeface="Arial"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1828800"/>
            <a:ext cx="10058399" cy="2895600"/>
          </a:xfrm>
        </p:spPr>
        <p:txBody>
          <a:bodyPr/>
          <a:lstStyle/>
          <a:p>
            <a:r>
              <a:rPr lang="en-US" dirty="0">
                <a:latin typeface="Candara" panose="020E0502030303020204" pitchFamily="34" charset="0"/>
              </a:rPr>
              <a:t>Where Grace &amp; Faith Meet</a:t>
            </a:r>
          </a:p>
        </p:txBody>
      </p:sp>
      <p:sp>
        <p:nvSpPr>
          <p:cNvPr id="3" name="Subtitle 2"/>
          <p:cNvSpPr>
            <a:spLocks noGrp="1"/>
          </p:cNvSpPr>
          <p:nvPr>
            <p:ph type="subTitle" idx="1"/>
          </p:nvPr>
        </p:nvSpPr>
        <p:spPr>
          <a:xfrm>
            <a:off x="1065213" y="4800600"/>
            <a:ext cx="8229600" cy="533400"/>
          </a:xfrm>
        </p:spPr>
        <p:txBody>
          <a:bodyPr>
            <a:normAutofit/>
          </a:bodyPr>
          <a:lstStyle/>
          <a:p>
            <a:r>
              <a:rPr lang="en-US" sz="2800" dirty="0">
                <a:solidFill>
                  <a:schemeClr val="accent6"/>
                </a:solidFill>
                <a:latin typeface="Candara" panose="020E0502030303020204" pitchFamily="34" charset="0"/>
              </a:rPr>
              <a:t>Romans 5:1-2</a:t>
            </a:r>
          </a:p>
        </p:txBody>
      </p:sp>
    </p:spTree>
    <p:extLst>
      <p:ext uri="{BB962C8B-B14F-4D97-AF65-F5344CB8AC3E}">
        <p14:creationId xmlns:p14="http://schemas.microsoft.com/office/powerpoint/2010/main" val="42144898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303212" y="248097"/>
            <a:ext cx="11582399" cy="1041839"/>
          </a:xfrm>
        </p:spPr>
        <p:txBody>
          <a:bodyPr>
            <a:noAutofit/>
          </a:bodyPr>
          <a:lstStyle/>
          <a:p>
            <a:r>
              <a:rPr lang="en-US" sz="5200" dirty="0">
                <a:solidFill>
                  <a:schemeClr val="accent6"/>
                </a:solidFill>
                <a:latin typeface="Candara" panose="020E0502030303020204" pitchFamily="34" charset="0"/>
              </a:rPr>
              <a:t>God’s Grace Is Conditionally Received…</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600200"/>
            <a:ext cx="10286999" cy="5029201"/>
          </a:xfrm>
        </p:spPr>
        <p:txBody>
          <a:bodyPr>
            <a:normAutofit/>
          </a:bodyPr>
          <a:lstStyle/>
          <a:p>
            <a:pPr marL="0" indent="0">
              <a:buNone/>
            </a:pPr>
            <a:r>
              <a:rPr lang="en-US" sz="3200" b="1" i="1" dirty="0">
                <a:latin typeface="Candara" panose="020E0502030303020204" pitchFamily="34" charset="0"/>
              </a:rPr>
              <a:t>“By faith Abraham, when he was called to go out into a place which he should after receive for an inheritance, obeyed; and he went out, not knowing whither he went”</a:t>
            </a:r>
          </a:p>
          <a:p>
            <a:pPr lvl="1">
              <a:buFont typeface="Wingdings" panose="05000000000000000000" pitchFamily="2" charset="2"/>
              <a:buChar char="§"/>
            </a:pPr>
            <a:r>
              <a:rPr lang="en-US" sz="2800" dirty="0">
                <a:latin typeface="Candara" panose="020E0502030303020204" pitchFamily="34" charset="0"/>
              </a:rPr>
              <a:t>Hebrews 11:8</a:t>
            </a:r>
          </a:p>
          <a:p>
            <a:pPr marL="0" indent="0">
              <a:buNone/>
            </a:pPr>
            <a:r>
              <a:rPr lang="en-US" sz="3200" dirty="0">
                <a:latin typeface="Candara" panose="020E0502030303020204" pitchFamily="34" charset="0"/>
              </a:rPr>
              <a:t>He Received The Promises By Acting </a:t>
            </a:r>
            <a:r>
              <a:rPr lang="en-US" sz="3200" b="1" i="1" dirty="0">
                <a:latin typeface="Candara" panose="020E0502030303020204" pitchFamily="34" charset="0"/>
              </a:rPr>
              <a:t>“By Faith” </a:t>
            </a:r>
          </a:p>
          <a:p>
            <a:pPr marL="0" indent="0">
              <a:buNone/>
            </a:pPr>
            <a:r>
              <a:rPr lang="en-US" sz="3200" dirty="0">
                <a:latin typeface="Candara" panose="020E0502030303020204" pitchFamily="34" charset="0"/>
              </a:rPr>
              <a:t>The Inheritance Was The Favor He Received After He Obeyed The Voice of God and Went Out</a:t>
            </a:r>
          </a:p>
          <a:p>
            <a:pPr lvl="1">
              <a:buFont typeface="Wingdings" panose="05000000000000000000" pitchFamily="2" charset="2"/>
              <a:buChar char="§"/>
            </a:pPr>
            <a:r>
              <a:rPr lang="en-US" sz="2800" dirty="0">
                <a:latin typeface="Candara" panose="020E0502030303020204" pitchFamily="34" charset="0"/>
              </a:rPr>
              <a:t>Hebrews 11:8-19</a:t>
            </a: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1080566" y="3271760"/>
            <a:ext cx="3368230" cy="1415772"/>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A</a:t>
            </a:r>
            <a:r>
              <a:rPr lang="en-US" sz="5400" b="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BRAHAM</a:t>
            </a:r>
          </a:p>
          <a:p>
            <a:pPr algn="ctr"/>
            <a:r>
              <a:rPr lang="en-US" sz="32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Hebrews 11</a:t>
            </a:r>
          </a:p>
        </p:txBody>
      </p:sp>
    </p:spTree>
    <p:extLst>
      <p:ext uri="{BB962C8B-B14F-4D97-AF65-F5344CB8AC3E}">
        <p14:creationId xmlns:p14="http://schemas.microsoft.com/office/powerpoint/2010/main" val="1388144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303212" y="141767"/>
            <a:ext cx="11734799" cy="1143000"/>
          </a:xfrm>
        </p:spPr>
        <p:txBody>
          <a:bodyPr>
            <a:normAutofit/>
          </a:bodyPr>
          <a:lstStyle/>
          <a:p>
            <a:r>
              <a:rPr lang="en-US" sz="5200" dirty="0">
                <a:solidFill>
                  <a:schemeClr val="accent6"/>
                </a:solidFill>
                <a:latin typeface="Candara" panose="020E0502030303020204" pitchFamily="34" charset="0"/>
              </a:rPr>
              <a:t>God’s Grace Is Conditionally Received…</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600200"/>
            <a:ext cx="10286999" cy="5029201"/>
          </a:xfrm>
        </p:spPr>
        <p:txBody>
          <a:bodyPr>
            <a:normAutofit/>
          </a:bodyPr>
          <a:lstStyle/>
          <a:p>
            <a:pPr marL="0" indent="0">
              <a:lnSpc>
                <a:spcPct val="100000"/>
              </a:lnSpc>
              <a:buNone/>
            </a:pPr>
            <a:r>
              <a:rPr lang="en-US" sz="3200" b="1" i="1" dirty="0">
                <a:latin typeface="Candara" panose="020E0502030303020204" pitchFamily="34" charset="0"/>
              </a:rPr>
              <a:t>“By faith the walls of Jericho fell down, after they were compassed about seven days”</a:t>
            </a:r>
          </a:p>
          <a:p>
            <a:pPr lvl="1">
              <a:lnSpc>
                <a:spcPct val="100000"/>
              </a:lnSpc>
              <a:buFont typeface="Wingdings" panose="05000000000000000000" pitchFamily="2" charset="2"/>
              <a:buChar char="§"/>
            </a:pPr>
            <a:r>
              <a:rPr lang="en-US" sz="2800" dirty="0">
                <a:latin typeface="Candara" panose="020E0502030303020204" pitchFamily="34" charset="0"/>
              </a:rPr>
              <a:t>Hebrews 11:30</a:t>
            </a:r>
          </a:p>
          <a:p>
            <a:pPr marL="0" indent="0">
              <a:lnSpc>
                <a:spcPct val="100000"/>
              </a:lnSpc>
              <a:buNone/>
            </a:pPr>
            <a:r>
              <a:rPr lang="en-US" sz="3200" dirty="0">
                <a:latin typeface="Candara" panose="020E0502030303020204" pitchFamily="34" charset="0"/>
              </a:rPr>
              <a:t>God Told Joshua He Had Give Jericho Into His Hand </a:t>
            </a:r>
          </a:p>
          <a:p>
            <a:pPr lvl="1">
              <a:lnSpc>
                <a:spcPct val="100000"/>
              </a:lnSpc>
              <a:buFont typeface="Wingdings" panose="05000000000000000000" pitchFamily="2" charset="2"/>
              <a:buChar char="§"/>
            </a:pPr>
            <a:r>
              <a:rPr lang="en-US" sz="2800" dirty="0">
                <a:latin typeface="Candara" panose="020E0502030303020204" pitchFamily="34" charset="0"/>
              </a:rPr>
              <a:t>Joshua 6:1-5</a:t>
            </a:r>
          </a:p>
          <a:p>
            <a:pPr marL="0" indent="0">
              <a:lnSpc>
                <a:spcPct val="100000"/>
              </a:lnSpc>
              <a:buNone/>
            </a:pPr>
            <a:r>
              <a:rPr lang="en-US" sz="3200" dirty="0">
                <a:latin typeface="Candara" panose="020E0502030303020204" pitchFamily="34" charset="0"/>
              </a:rPr>
              <a:t>This Favor Was Given By God’s Hand, To Israel When They Obeyed The Lord’s Instructions - They Received God’s Favor </a:t>
            </a:r>
            <a:r>
              <a:rPr lang="en-US" sz="3200" b="1" i="1" dirty="0">
                <a:latin typeface="Candara" panose="020E0502030303020204" pitchFamily="34" charset="0"/>
              </a:rPr>
              <a:t>“By Faith”</a:t>
            </a:r>
          </a:p>
          <a:p>
            <a:pPr marL="0" indent="0">
              <a:buNone/>
            </a:pPr>
            <a:endParaRPr lang="en-US" sz="2800" dirty="0">
              <a:latin typeface="Candara" panose="020E0502030303020204" pitchFamily="34" charset="0"/>
            </a:endParaRP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793469" y="3271761"/>
            <a:ext cx="2794035" cy="1415772"/>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JOSHUA </a:t>
            </a:r>
          </a:p>
          <a:p>
            <a:pPr algn="ctr"/>
            <a:r>
              <a:rPr lang="en-US" sz="32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Joshua 6</a:t>
            </a:r>
          </a:p>
        </p:txBody>
      </p:sp>
    </p:spTree>
    <p:extLst>
      <p:ext uri="{BB962C8B-B14F-4D97-AF65-F5344CB8AC3E}">
        <p14:creationId xmlns:p14="http://schemas.microsoft.com/office/powerpoint/2010/main" val="33817229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303212" y="141767"/>
            <a:ext cx="11743730" cy="1143000"/>
          </a:xfrm>
        </p:spPr>
        <p:txBody>
          <a:bodyPr>
            <a:normAutofit/>
          </a:bodyPr>
          <a:lstStyle/>
          <a:p>
            <a:r>
              <a:rPr lang="en-US" sz="5200" dirty="0">
                <a:solidFill>
                  <a:schemeClr val="accent6"/>
                </a:solidFill>
                <a:latin typeface="Candara" panose="020E0502030303020204" pitchFamily="34" charset="0"/>
              </a:rPr>
              <a:t>God’s Grace Is Conditionally Received…</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600200"/>
            <a:ext cx="10210799" cy="5029201"/>
          </a:xfrm>
        </p:spPr>
        <p:txBody>
          <a:bodyPr>
            <a:normAutofit/>
          </a:bodyPr>
          <a:lstStyle/>
          <a:p>
            <a:pPr marL="0" indent="0">
              <a:buNone/>
            </a:pPr>
            <a:r>
              <a:rPr lang="en-US" sz="3200" dirty="0">
                <a:latin typeface="Candara" panose="020E0502030303020204" pitchFamily="34" charset="0"/>
              </a:rPr>
              <a:t>Naaman Was A Captain, A Mighty Man, But A Leper</a:t>
            </a:r>
          </a:p>
          <a:p>
            <a:pPr lvl="1">
              <a:buFont typeface="Wingdings" panose="05000000000000000000" pitchFamily="2" charset="2"/>
              <a:buChar char="§"/>
            </a:pPr>
            <a:r>
              <a:rPr lang="en-US" sz="2800" dirty="0">
                <a:latin typeface="Candara" panose="020E0502030303020204" pitchFamily="34" charset="0"/>
              </a:rPr>
              <a:t>2 Kings 5:1</a:t>
            </a:r>
          </a:p>
          <a:p>
            <a:pPr marL="0" indent="0">
              <a:buNone/>
            </a:pPr>
            <a:r>
              <a:rPr lang="en-US" sz="3200" dirty="0">
                <a:latin typeface="Candara" panose="020E0502030303020204" pitchFamily="34" charset="0"/>
              </a:rPr>
              <a:t>He Learned Of The Prophet Of God Who Could Cleanse Him - vss. 2-12</a:t>
            </a:r>
          </a:p>
          <a:p>
            <a:pPr marL="0" indent="0">
              <a:buNone/>
            </a:pPr>
            <a:r>
              <a:rPr lang="en-US" sz="3200" dirty="0">
                <a:latin typeface="Candara" panose="020E0502030303020204" pitchFamily="34" charset="0"/>
              </a:rPr>
              <a:t>Naaman Was Given Clear Instructions By The Messenger of Elisha - vs. 13</a:t>
            </a:r>
          </a:p>
          <a:p>
            <a:pPr marL="0" indent="0">
              <a:buNone/>
            </a:pPr>
            <a:r>
              <a:rPr lang="en-US" sz="3200" dirty="0">
                <a:latin typeface="Candara" panose="020E0502030303020204" pitchFamily="34" charset="0"/>
              </a:rPr>
              <a:t>Naaman Received God’s Grace When He Obey God’s Instructions - vs. 14</a:t>
            </a: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901831" y="3271760"/>
            <a:ext cx="3010760" cy="1415772"/>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NAAMAN</a:t>
            </a:r>
          </a:p>
          <a:p>
            <a:pPr algn="ctr"/>
            <a:r>
              <a:rPr lang="en-US" sz="3200" b="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2 Kings 5</a:t>
            </a:r>
            <a:endParaRPr lang="en-US" sz="32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Tree>
    <p:extLst>
      <p:ext uri="{BB962C8B-B14F-4D97-AF65-F5344CB8AC3E}">
        <p14:creationId xmlns:p14="http://schemas.microsoft.com/office/powerpoint/2010/main" val="2720158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303212" y="141767"/>
            <a:ext cx="11810999" cy="1143000"/>
          </a:xfrm>
        </p:spPr>
        <p:txBody>
          <a:bodyPr>
            <a:normAutofit/>
          </a:bodyPr>
          <a:lstStyle/>
          <a:p>
            <a:r>
              <a:rPr lang="en-US" sz="5200" dirty="0">
                <a:solidFill>
                  <a:schemeClr val="accent6"/>
                </a:solidFill>
                <a:latin typeface="Candara" panose="020E0502030303020204" pitchFamily="34" charset="0"/>
              </a:rPr>
              <a:t>God’s Grace Is Conditionally Received…</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600200"/>
            <a:ext cx="10286999" cy="5029201"/>
          </a:xfrm>
        </p:spPr>
        <p:txBody>
          <a:bodyPr>
            <a:normAutofit/>
          </a:bodyPr>
          <a:lstStyle/>
          <a:p>
            <a:pPr marL="0" indent="0">
              <a:buNone/>
            </a:pPr>
            <a:r>
              <a:rPr lang="en-US" sz="3200" dirty="0">
                <a:latin typeface="Candara" panose="020E0502030303020204" pitchFamily="34" charset="0"/>
              </a:rPr>
              <a:t>Jesus Encountered A Man, Who Was Blind From Birth </a:t>
            </a:r>
          </a:p>
          <a:p>
            <a:pPr lvl="1">
              <a:buFont typeface="Wingdings" panose="05000000000000000000" pitchFamily="2" charset="2"/>
              <a:buChar char="§"/>
            </a:pPr>
            <a:r>
              <a:rPr lang="en-US" sz="2800" dirty="0">
                <a:latin typeface="Candara" panose="020E0502030303020204" pitchFamily="34" charset="0"/>
              </a:rPr>
              <a:t>John 9:1-5</a:t>
            </a:r>
          </a:p>
          <a:p>
            <a:pPr marL="0" indent="0">
              <a:buNone/>
            </a:pPr>
            <a:r>
              <a:rPr lang="en-US" sz="3200" dirty="0">
                <a:latin typeface="Candara" panose="020E0502030303020204" pitchFamily="34" charset="0"/>
              </a:rPr>
              <a:t>Jesus Anointed The Man’s Eyes With Clay - vs . 6</a:t>
            </a:r>
          </a:p>
          <a:p>
            <a:pPr marL="0" indent="0">
              <a:buNone/>
            </a:pPr>
            <a:r>
              <a:rPr lang="en-US" sz="3200" dirty="0">
                <a:latin typeface="Candara" panose="020E0502030303020204" pitchFamily="34" charset="0"/>
              </a:rPr>
              <a:t>Told Him To </a:t>
            </a:r>
            <a:r>
              <a:rPr lang="en-US" sz="3200" b="1" i="1" dirty="0">
                <a:latin typeface="Candara" panose="020E0502030303020204" pitchFamily="34" charset="0"/>
              </a:rPr>
              <a:t>“Go, Wash In The Pool Of Siloam,...he went…and washed, and came seeing” </a:t>
            </a:r>
            <a:r>
              <a:rPr lang="en-US" sz="3200" dirty="0">
                <a:latin typeface="Candara" panose="020E0502030303020204" pitchFamily="34" charset="0"/>
              </a:rPr>
              <a:t>- vs. 7</a:t>
            </a:r>
          </a:p>
          <a:p>
            <a:pPr marL="0" indent="0">
              <a:buNone/>
            </a:pPr>
            <a:r>
              <a:rPr lang="en-US" sz="3200" dirty="0">
                <a:latin typeface="Candara" panose="020E0502030303020204" pitchFamily="34" charset="0"/>
              </a:rPr>
              <a:t>He Was Heald When He Obeyed The Instructions Of Jesus</a:t>
            </a:r>
          </a:p>
          <a:p>
            <a:pPr marL="0" indent="0">
              <a:buNone/>
            </a:pPr>
            <a:r>
              <a:rPr lang="en-US" sz="3200" dirty="0">
                <a:latin typeface="Candara" panose="020E0502030303020204" pitchFamily="34" charset="0"/>
              </a:rPr>
              <a:t>He Received </a:t>
            </a:r>
            <a:r>
              <a:rPr lang="en-US" sz="3200" b="1" i="1" dirty="0">
                <a:latin typeface="Candara" panose="020E0502030303020204" pitchFamily="34" charset="0"/>
              </a:rPr>
              <a:t>“Grace…Through Faith”</a:t>
            </a: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1255368" y="3348877"/>
            <a:ext cx="3679212" cy="1415772"/>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BLIND MAN</a:t>
            </a:r>
          </a:p>
          <a:p>
            <a:pPr algn="ctr"/>
            <a:r>
              <a:rPr lang="en-US" sz="32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Jo</a:t>
            </a:r>
            <a:r>
              <a:rPr lang="en-US" sz="3200" b="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hn 9</a:t>
            </a:r>
            <a:endParaRPr lang="en-US" sz="32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Tree>
    <p:extLst>
      <p:ext uri="{BB962C8B-B14F-4D97-AF65-F5344CB8AC3E}">
        <p14:creationId xmlns:p14="http://schemas.microsoft.com/office/powerpoint/2010/main" val="808403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303212" y="141767"/>
            <a:ext cx="11734799" cy="1143000"/>
          </a:xfrm>
        </p:spPr>
        <p:txBody>
          <a:bodyPr>
            <a:normAutofit/>
          </a:bodyPr>
          <a:lstStyle/>
          <a:p>
            <a:r>
              <a:rPr lang="en-US" sz="5200" dirty="0">
                <a:solidFill>
                  <a:schemeClr val="accent6"/>
                </a:solidFill>
                <a:latin typeface="Candara" panose="020E0502030303020204" pitchFamily="34" charset="0"/>
              </a:rPr>
              <a:t>God’s Grace Is Conditionally Received…</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600200"/>
            <a:ext cx="10286999" cy="5029201"/>
          </a:xfrm>
        </p:spPr>
        <p:txBody>
          <a:bodyPr>
            <a:normAutofit/>
          </a:bodyPr>
          <a:lstStyle/>
          <a:p>
            <a:pPr marL="0" indent="0">
              <a:buNone/>
            </a:pPr>
            <a:r>
              <a:rPr lang="en-US" sz="3200" dirty="0">
                <a:latin typeface="Candara" panose="020E0502030303020204" pitchFamily="34" charset="0"/>
              </a:rPr>
              <a:t>The Jews Heard Christ Preached - Acts 2:4-35</a:t>
            </a:r>
          </a:p>
          <a:p>
            <a:pPr lvl="1">
              <a:buFont typeface="Wingdings" panose="05000000000000000000" pitchFamily="2" charset="2"/>
              <a:buChar char="§"/>
            </a:pPr>
            <a:r>
              <a:rPr lang="en-US" sz="2800" dirty="0">
                <a:latin typeface="Candara" panose="020E0502030303020204" pitchFamily="34" charset="0"/>
              </a:rPr>
              <a:t>These 3,000 Had Access By Faith Into God’s Grace</a:t>
            </a:r>
          </a:p>
          <a:p>
            <a:pPr marL="0" indent="0">
              <a:buNone/>
            </a:pPr>
            <a:r>
              <a:rPr lang="en-US" sz="3200" dirty="0">
                <a:latin typeface="Candara" panose="020E0502030303020204" pitchFamily="34" charset="0"/>
              </a:rPr>
              <a:t>They Were Convicted For Crucifying Christ - vs. 36</a:t>
            </a:r>
          </a:p>
          <a:p>
            <a:pPr marL="0" indent="0">
              <a:buNone/>
            </a:pPr>
            <a:r>
              <a:rPr lang="en-US" sz="3200" dirty="0">
                <a:latin typeface="Candara" panose="020E0502030303020204" pitchFamily="34" charset="0"/>
              </a:rPr>
              <a:t>They Asked, </a:t>
            </a:r>
            <a:r>
              <a:rPr lang="en-US" sz="3200" b="1" i="1" dirty="0">
                <a:latin typeface="Candara" panose="020E0502030303020204" pitchFamily="34" charset="0"/>
              </a:rPr>
              <a:t>“what shall we do?” </a:t>
            </a:r>
            <a:r>
              <a:rPr lang="en-US" sz="3200" dirty="0">
                <a:latin typeface="Candara" panose="020E0502030303020204" pitchFamily="34" charset="0"/>
              </a:rPr>
              <a:t>- vs. 37</a:t>
            </a:r>
          </a:p>
          <a:p>
            <a:pPr lvl="1">
              <a:buFont typeface="Wingdings" panose="05000000000000000000" pitchFamily="2" charset="2"/>
              <a:buChar char="§"/>
            </a:pPr>
            <a:r>
              <a:rPr lang="en-US" sz="2800" dirty="0">
                <a:latin typeface="Candara" panose="020E0502030303020204" pitchFamily="34" charset="0"/>
              </a:rPr>
              <a:t>They Wanted Forgiveness Of Sins</a:t>
            </a:r>
          </a:p>
          <a:p>
            <a:pPr>
              <a:buFont typeface="Wingdings" panose="05000000000000000000" pitchFamily="2" charset="2"/>
              <a:buChar char="§"/>
            </a:pPr>
            <a:r>
              <a:rPr lang="en-US" sz="3200" dirty="0">
                <a:latin typeface="Candara" panose="020E0502030303020204" pitchFamily="34" charset="0"/>
              </a:rPr>
              <a:t>They Received God’s Favor When They Complied With The Commands of Peter - vss. 38-39, 41-42</a:t>
            </a:r>
          </a:p>
          <a:p>
            <a:pPr marL="0" indent="0">
              <a:buNone/>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1075727" y="3327836"/>
            <a:ext cx="3358555" cy="1415772"/>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The 3,000</a:t>
            </a:r>
          </a:p>
          <a:p>
            <a:pPr algn="ctr"/>
            <a:r>
              <a:rPr lang="en-US" sz="32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Acts 2</a:t>
            </a:r>
          </a:p>
        </p:txBody>
      </p:sp>
    </p:spTree>
    <p:extLst>
      <p:ext uri="{BB962C8B-B14F-4D97-AF65-F5344CB8AC3E}">
        <p14:creationId xmlns:p14="http://schemas.microsoft.com/office/powerpoint/2010/main" val="1955448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303212" y="141767"/>
            <a:ext cx="11734799" cy="1143000"/>
          </a:xfrm>
        </p:spPr>
        <p:txBody>
          <a:bodyPr>
            <a:normAutofit fontScale="90000"/>
          </a:bodyPr>
          <a:lstStyle/>
          <a:p>
            <a:r>
              <a:rPr lang="en-US" sz="5200" dirty="0">
                <a:solidFill>
                  <a:schemeClr val="accent6"/>
                </a:solidFill>
                <a:latin typeface="Candara" panose="020E0502030303020204" pitchFamily="34" charset="0"/>
              </a:rPr>
              <a:t>What Do We Learn From These Examples?</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600200"/>
            <a:ext cx="10286999" cy="5029201"/>
          </a:xfrm>
        </p:spPr>
        <p:txBody>
          <a:bodyPr>
            <a:normAutofit fontScale="92500" lnSpcReduction="10000"/>
          </a:bodyPr>
          <a:lstStyle/>
          <a:p>
            <a:pPr marL="0" indent="0">
              <a:buNone/>
            </a:pPr>
            <a:r>
              <a:rPr lang="en-US" sz="3200" dirty="0">
                <a:latin typeface="Candara" panose="020E0502030303020204" pitchFamily="34" charset="0"/>
              </a:rPr>
              <a:t>God’s Grace Is Conditionally Received!</a:t>
            </a:r>
          </a:p>
          <a:p>
            <a:pPr marL="0" indent="0">
              <a:buNone/>
            </a:pPr>
            <a:r>
              <a:rPr lang="en-US" sz="3200" dirty="0">
                <a:latin typeface="Candara" panose="020E0502030303020204" pitchFamily="34" charset="0"/>
              </a:rPr>
              <a:t>We Do Not Earn or Deserve God’s Favor</a:t>
            </a:r>
          </a:p>
          <a:p>
            <a:pPr marL="0" indent="0">
              <a:buNone/>
            </a:pPr>
            <a:r>
              <a:rPr lang="en-US" sz="3200" dirty="0">
                <a:latin typeface="Candara" panose="020E0502030303020204" pitchFamily="34" charset="0"/>
              </a:rPr>
              <a:t>Man Is Justified Through An Obedient (Working) Faith</a:t>
            </a:r>
          </a:p>
          <a:p>
            <a:pPr marL="0" indent="0">
              <a:buNone/>
            </a:pPr>
            <a:r>
              <a:rPr lang="en-US" sz="3200" dirty="0">
                <a:latin typeface="Candara" panose="020E0502030303020204" pitchFamily="34" charset="0"/>
              </a:rPr>
              <a:t>God Provides Grace, Man Must Do His Part To Receive The Gift or Favor of God - Ephesians 2:8-9</a:t>
            </a:r>
          </a:p>
          <a:p>
            <a:pPr lvl="1">
              <a:buFont typeface="Wingdings" panose="05000000000000000000" pitchFamily="2" charset="2"/>
              <a:buChar char="§"/>
            </a:pPr>
            <a:r>
              <a:rPr lang="en-US" sz="3000" dirty="0">
                <a:latin typeface="Candara" panose="020E0502030303020204" pitchFamily="34" charset="0"/>
              </a:rPr>
              <a:t>Gideon Defeated The Midianites With Only 300 Men, By God’s Grace - Judges 7</a:t>
            </a:r>
          </a:p>
          <a:p>
            <a:pPr marL="0" indent="0">
              <a:buNone/>
            </a:pPr>
            <a:r>
              <a:rPr lang="en-US" sz="3200" dirty="0">
                <a:latin typeface="Candara" panose="020E0502030303020204" pitchFamily="34" charset="0"/>
              </a:rPr>
              <a:t>The Works Of Man Is Clearly Removed In Salvation - We Are Saved By God’s Grace (Favor) When We Obey </a:t>
            </a:r>
            <a:r>
              <a:rPr lang="en-US" sz="3200" b="1" i="1" dirty="0">
                <a:latin typeface="Candara" panose="020E0502030303020204" pitchFamily="34" charset="0"/>
              </a:rPr>
              <a:t>“By Faith”</a:t>
            </a:r>
          </a:p>
          <a:p>
            <a:pPr lvl="1">
              <a:buFont typeface="Wingdings" panose="05000000000000000000" pitchFamily="2" charset="2"/>
              <a:buChar char="§"/>
            </a:pPr>
            <a:r>
              <a:rPr lang="en-US" sz="3000" dirty="0">
                <a:latin typeface="Candara" panose="020E0502030303020204" pitchFamily="34" charset="0"/>
              </a:rPr>
              <a:t>James 2:17, 26</a:t>
            </a:r>
          </a:p>
          <a:p>
            <a:pPr marL="0" indent="0">
              <a:buNone/>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2112182" y="3492666"/>
            <a:ext cx="5431467" cy="1015663"/>
          </a:xfrm>
          <a:prstGeom prst="rect">
            <a:avLst/>
          </a:prstGeom>
          <a:noFill/>
        </p:spPr>
        <p:txBody>
          <a:bodyPr wrap="square" lIns="91440" tIns="45720" rIns="91440" bIns="45720">
            <a:spAutoFit/>
          </a:bodyPr>
          <a:lstStyle/>
          <a:p>
            <a:pPr algn="ctr"/>
            <a:r>
              <a:rPr lang="en-US" sz="3600" b="1" i="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“written for our learning”</a:t>
            </a:r>
          </a:p>
          <a:p>
            <a:pPr algn="ctr"/>
            <a:r>
              <a:rPr lang="en-US" sz="24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Romans 15:4</a:t>
            </a:r>
          </a:p>
        </p:txBody>
      </p:sp>
    </p:spTree>
    <p:extLst>
      <p:ext uri="{BB962C8B-B14F-4D97-AF65-F5344CB8AC3E}">
        <p14:creationId xmlns:p14="http://schemas.microsoft.com/office/powerpoint/2010/main" val="935883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par>
                          <p:cTn id="38" fill="hold">
                            <p:stCondLst>
                              <p:cond delay="1250"/>
                            </p:stCondLst>
                            <p:childTnLst>
                              <p:par>
                                <p:cTn id="39" presetID="10"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686686"/>
            <a:ext cx="10286999" cy="5866514"/>
          </a:xfrm>
        </p:spPr>
        <p:txBody>
          <a:bodyPr>
            <a:normAutofit/>
          </a:bodyPr>
          <a:lstStyle/>
          <a:p>
            <a:pPr marL="0" indent="0">
              <a:buNone/>
            </a:pPr>
            <a:r>
              <a:rPr lang="en-US" sz="3200" dirty="0">
                <a:latin typeface="Candara" panose="020E0502030303020204" pitchFamily="34" charset="0"/>
              </a:rPr>
              <a:t>God Gave Man The Ability Resist Evil - James 4:7-</a:t>
            </a:r>
            <a:r>
              <a:rPr lang="en-US" sz="3600" dirty="0">
                <a:latin typeface="Candara" panose="020E0502030303020204" pitchFamily="34" charset="0"/>
              </a:rPr>
              <a:t>8</a:t>
            </a:r>
          </a:p>
          <a:p>
            <a:pPr marL="0" indent="0">
              <a:buNone/>
            </a:pPr>
            <a:r>
              <a:rPr lang="en-US" sz="3200" dirty="0">
                <a:latin typeface="Candara" panose="020E0502030303020204" pitchFamily="34" charset="0"/>
              </a:rPr>
              <a:t>God Gave Man The Ability To Choose Between Good &amp; Evil </a:t>
            </a:r>
          </a:p>
          <a:p>
            <a:pPr lvl="1">
              <a:buFont typeface="Wingdings" panose="05000000000000000000" pitchFamily="2" charset="2"/>
              <a:buChar char="§"/>
            </a:pPr>
            <a:r>
              <a:rPr lang="en-US" sz="2800" dirty="0">
                <a:latin typeface="Candara" panose="020E0502030303020204" pitchFamily="34" charset="0"/>
              </a:rPr>
              <a:t>James 1:13-14</a:t>
            </a:r>
            <a:endParaRPr lang="en-US" sz="3200" dirty="0">
              <a:latin typeface="Candara" panose="020E0502030303020204" pitchFamily="34" charset="0"/>
            </a:endParaRPr>
          </a:p>
          <a:p>
            <a:pPr marL="0" indent="0">
              <a:buNone/>
            </a:pPr>
            <a:r>
              <a:rPr lang="en-US" sz="3200" dirty="0">
                <a:latin typeface="Candara" panose="020E0502030303020204" pitchFamily="34" charset="0"/>
              </a:rPr>
              <a:t>All Good Deeds According To The Law Would Not Save</a:t>
            </a:r>
          </a:p>
          <a:p>
            <a:pPr lvl="1">
              <a:buFont typeface="Wingdings" panose="05000000000000000000" pitchFamily="2" charset="2"/>
              <a:buChar char="§"/>
            </a:pPr>
            <a:r>
              <a:rPr lang="en-US" sz="2800" dirty="0">
                <a:latin typeface="Candara" panose="020E0502030303020204" pitchFamily="34" charset="0"/>
              </a:rPr>
              <a:t>Galatians 3:10-12</a:t>
            </a:r>
          </a:p>
          <a:p>
            <a:pPr marL="0" indent="0">
              <a:buNone/>
            </a:pPr>
            <a:r>
              <a:rPr lang="en-US" sz="3200" dirty="0">
                <a:latin typeface="Candara" panose="020E0502030303020204" pitchFamily="34" charset="0"/>
              </a:rPr>
              <a:t>All Men Sin At Some Point &amp; Thus Become Imperfect &amp; Are Worthy of God’s Wrath - 1 John 1:8; Romans 6:23</a:t>
            </a:r>
          </a:p>
          <a:p>
            <a:pPr marL="0" indent="0">
              <a:buNone/>
            </a:pPr>
            <a:r>
              <a:rPr lang="en-US" sz="3200" dirty="0">
                <a:latin typeface="Candara" panose="020E0502030303020204" pitchFamily="34" charset="0"/>
              </a:rPr>
              <a:t>Man Needs God’s Grace Which Is Offered To Those Who Will Submit To His Will</a:t>
            </a: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2083647" y="2216855"/>
            <a:ext cx="5431467" cy="923330"/>
          </a:xfrm>
          <a:prstGeom prst="rect">
            <a:avLst/>
          </a:prstGeom>
          <a:noFill/>
        </p:spPr>
        <p:txBody>
          <a:bodyPr wrap="square" lIns="91440" tIns="45720" rIns="91440" bIns="45720">
            <a:spAutoFit/>
          </a:bodyPr>
          <a:lstStyle/>
          <a:p>
            <a:pPr algn="ctr"/>
            <a:r>
              <a:rPr lang="en-US" sz="5400" b="1" i="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CONCLUSION</a:t>
            </a:r>
          </a:p>
        </p:txBody>
      </p:sp>
    </p:spTree>
    <p:extLst>
      <p:ext uri="{BB962C8B-B14F-4D97-AF65-F5344CB8AC3E}">
        <p14:creationId xmlns:p14="http://schemas.microsoft.com/office/powerpoint/2010/main" val="30980532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686686"/>
            <a:ext cx="10286999" cy="5866514"/>
          </a:xfrm>
        </p:spPr>
        <p:txBody>
          <a:bodyPr>
            <a:normAutofit/>
          </a:bodyPr>
          <a:lstStyle/>
          <a:p>
            <a:pPr marL="0" indent="0">
              <a:buNone/>
            </a:pPr>
            <a:r>
              <a:rPr lang="en-US" sz="3200" b="1" i="1" dirty="0">
                <a:latin typeface="Candara" panose="020E0502030303020204" pitchFamily="34" charset="0"/>
              </a:rPr>
              <a:t>“</a:t>
            </a:r>
            <a:r>
              <a:rPr lang="en-US" sz="3200" b="1" i="1" dirty="0">
                <a:solidFill>
                  <a:schemeClr val="accent6"/>
                </a:solidFill>
                <a:latin typeface="Candara" panose="020E0502030303020204" pitchFamily="34" charset="0"/>
              </a:rPr>
              <a:t>2</a:t>
            </a:r>
            <a:r>
              <a:rPr lang="en-US" sz="3200" b="1" i="1" dirty="0">
                <a:latin typeface="Candara" panose="020E0502030303020204" pitchFamily="34" charset="0"/>
              </a:rPr>
              <a:t> By this we know that we love the children of God, when we love God, and keep his commandments. </a:t>
            </a:r>
            <a:r>
              <a:rPr lang="en-US" sz="3200" b="1" i="1" dirty="0">
                <a:solidFill>
                  <a:schemeClr val="accent6"/>
                </a:solidFill>
                <a:latin typeface="Candara" panose="020E0502030303020204" pitchFamily="34" charset="0"/>
              </a:rPr>
              <a:t>3</a:t>
            </a:r>
            <a:r>
              <a:rPr lang="en-US" sz="3200" b="1" i="1" dirty="0">
                <a:latin typeface="Candara" panose="020E0502030303020204" pitchFamily="34" charset="0"/>
              </a:rPr>
              <a:t> For this is the love of God, that we keep his commandments: and his commandments are not grievous” </a:t>
            </a:r>
            <a:r>
              <a:rPr lang="en-US" sz="3200" dirty="0">
                <a:latin typeface="Candara" panose="020E0502030303020204" pitchFamily="34" charset="0"/>
              </a:rPr>
              <a:t>- 1 John 5:2-3</a:t>
            </a:r>
          </a:p>
          <a:p>
            <a:pPr marL="0" indent="0">
              <a:buNone/>
            </a:pPr>
            <a:r>
              <a:rPr lang="en-US" sz="3200" b="1" i="1" dirty="0">
                <a:latin typeface="Candara" panose="020E0502030303020204" pitchFamily="34" charset="0"/>
              </a:rPr>
              <a:t>“And this is love, that we walk after his commandments. This is the commandment, That, as ye have heard from the beginning, ye should walk in it” - </a:t>
            </a:r>
            <a:r>
              <a:rPr lang="en-US" sz="3200" dirty="0">
                <a:latin typeface="Candara" panose="020E0502030303020204" pitchFamily="34" charset="0"/>
              </a:rPr>
              <a:t>2 John 6</a:t>
            </a:r>
          </a:p>
          <a:p>
            <a:pPr marL="0" indent="0">
              <a:buNone/>
            </a:pPr>
            <a:r>
              <a:rPr lang="en-US" sz="3200" b="1" i="1" dirty="0">
                <a:latin typeface="Candara" panose="020E0502030303020204" pitchFamily="34" charset="0"/>
              </a:rPr>
              <a:t>“But that on the good ground are they, which in an </a:t>
            </a:r>
            <a:r>
              <a:rPr lang="en-US" sz="3200" b="1" i="1" dirty="0">
                <a:solidFill>
                  <a:srgbClr val="FFFF00"/>
                </a:solidFill>
                <a:latin typeface="Candara" panose="020E0502030303020204" pitchFamily="34" charset="0"/>
              </a:rPr>
              <a:t>honest and good</a:t>
            </a:r>
            <a:r>
              <a:rPr lang="en-US" sz="3200" b="1" i="1" dirty="0">
                <a:latin typeface="Candara" panose="020E0502030303020204" pitchFamily="34" charset="0"/>
              </a:rPr>
              <a:t> heart, having heard the word, keep it, and bring forth fruit with patience” </a:t>
            </a:r>
            <a:r>
              <a:rPr lang="en-US" sz="3200" dirty="0">
                <a:latin typeface="Candara" panose="020E0502030303020204" pitchFamily="34" charset="0"/>
              </a:rPr>
              <a:t>- Luke 8:15</a:t>
            </a: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2083647" y="2216855"/>
            <a:ext cx="5431467" cy="923330"/>
          </a:xfrm>
          <a:prstGeom prst="rect">
            <a:avLst/>
          </a:prstGeom>
          <a:noFill/>
        </p:spPr>
        <p:txBody>
          <a:bodyPr wrap="square" lIns="91440" tIns="45720" rIns="91440" bIns="45720">
            <a:spAutoFit/>
          </a:bodyPr>
          <a:lstStyle/>
          <a:p>
            <a:pPr algn="ctr"/>
            <a:r>
              <a:rPr lang="en-US" sz="5400" b="1" i="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CONCLUSION</a:t>
            </a:r>
          </a:p>
        </p:txBody>
      </p:sp>
    </p:spTree>
    <p:extLst>
      <p:ext uri="{BB962C8B-B14F-4D97-AF65-F5344CB8AC3E}">
        <p14:creationId xmlns:p14="http://schemas.microsoft.com/office/powerpoint/2010/main" val="4959918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903412" y="1066800"/>
            <a:ext cx="9144000" cy="3733800"/>
          </a:xfrm>
        </p:spPr>
        <p:txBody>
          <a:bodyPr>
            <a:normAutofit/>
          </a:bodyPr>
          <a:lstStyle/>
          <a:p>
            <a:pPr marL="0" indent="0" algn="ctr">
              <a:buNone/>
            </a:pPr>
            <a:r>
              <a:rPr lang="en-US" sz="4800" b="1" dirty="0">
                <a:latin typeface="Candara" panose="020E0502030303020204" pitchFamily="34" charset="0"/>
              </a:rPr>
              <a:t>God’s Grace &amp; Man’s Faith Meet When Man, </a:t>
            </a:r>
            <a:r>
              <a:rPr lang="en-US" sz="4800" b="1" i="1" dirty="0">
                <a:latin typeface="Candara" panose="020E0502030303020204" pitchFamily="34" charset="0"/>
              </a:rPr>
              <a:t>“By Faith,” </a:t>
            </a:r>
            <a:r>
              <a:rPr lang="en-US" sz="4800" b="1" dirty="0">
                <a:latin typeface="Candara" panose="020E0502030303020204" pitchFamily="34" charset="0"/>
              </a:rPr>
              <a:t>Obeys God’s Instructions</a:t>
            </a:r>
          </a:p>
          <a:p>
            <a:pPr marL="0" indent="0" algn="ctr">
              <a:buNone/>
            </a:pPr>
            <a:r>
              <a:rPr lang="en-US" sz="3200" b="1" dirty="0">
                <a:solidFill>
                  <a:schemeClr val="accent6"/>
                </a:solidFill>
                <a:latin typeface="Candara" panose="020E0502030303020204" pitchFamily="34" charset="0"/>
              </a:rPr>
              <a:t>Matthew 7:21-27</a:t>
            </a: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2083647" y="2216855"/>
            <a:ext cx="5431467" cy="923330"/>
          </a:xfrm>
          <a:prstGeom prst="rect">
            <a:avLst/>
          </a:prstGeom>
          <a:noFill/>
        </p:spPr>
        <p:txBody>
          <a:bodyPr wrap="square" lIns="91440" tIns="45720" rIns="91440" bIns="45720">
            <a:spAutoFit/>
          </a:bodyPr>
          <a:lstStyle/>
          <a:p>
            <a:pPr algn="ctr"/>
            <a:r>
              <a:rPr lang="en-US" sz="5400" b="1" i="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CONCLUSION</a:t>
            </a:r>
          </a:p>
        </p:txBody>
      </p:sp>
    </p:spTree>
    <p:extLst>
      <p:ext uri="{BB962C8B-B14F-4D97-AF65-F5344CB8AC3E}">
        <p14:creationId xmlns:p14="http://schemas.microsoft.com/office/powerpoint/2010/main" val="10039881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EFB7-C8C4-4C5C-828D-8BA05DA0B417}"/>
              </a:ext>
            </a:extLst>
          </p:cNvPr>
          <p:cNvSpPr>
            <a:spLocks noGrp="1"/>
          </p:cNvSpPr>
          <p:nvPr>
            <p:ph type="title"/>
          </p:nvPr>
        </p:nvSpPr>
        <p:spPr>
          <a:xfrm>
            <a:off x="1537523" y="304800"/>
            <a:ext cx="9144001" cy="762000"/>
          </a:xfrm>
        </p:spPr>
        <p:txBody>
          <a:bodyPr>
            <a:noAutofit/>
          </a:bodyPr>
          <a:lstStyle/>
          <a:p>
            <a:pPr algn="ctr"/>
            <a:r>
              <a:rPr lang="en-US" sz="4800" dirty="0">
                <a:solidFill>
                  <a:schemeClr val="accent6"/>
                </a:solidFill>
                <a:latin typeface="Candara" panose="020E0502030303020204" pitchFamily="34" charset="0"/>
              </a:rPr>
              <a:t>Matthew 7:21-27</a:t>
            </a:r>
          </a:p>
        </p:txBody>
      </p:sp>
      <p:sp>
        <p:nvSpPr>
          <p:cNvPr id="3" name="Content Placeholder 2">
            <a:extLst>
              <a:ext uri="{FF2B5EF4-FFF2-40B4-BE49-F238E27FC236}">
                <a16:creationId xmlns:a16="http://schemas.microsoft.com/office/drawing/2014/main" id="{1C4CD5C5-3138-496B-91BF-6AAB76E90761}"/>
              </a:ext>
            </a:extLst>
          </p:cNvPr>
          <p:cNvSpPr>
            <a:spLocks noGrp="1"/>
          </p:cNvSpPr>
          <p:nvPr>
            <p:ph idx="1"/>
          </p:nvPr>
        </p:nvSpPr>
        <p:spPr>
          <a:xfrm>
            <a:off x="608012" y="1066800"/>
            <a:ext cx="11125200" cy="6553200"/>
          </a:xfrm>
        </p:spPr>
        <p:txBody>
          <a:bodyPr>
            <a:normAutofit/>
          </a:bodyPr>
          <a:lstStyle/>
          <a:p>
            <a:pPr marL="0" indent="0">
              <a:buNone/>
            </a:pPr>
            <a:r>
              <a:rPr lang="en-US" b="1" i="1" dirty="0"/>
              <a:t>“</a:t>
            </a:r>
            <a:r>
              <a:rPr lang="en-US" b="1" i="1" dirty="0">
                <a:solidFill>
                  <a:schemeClr val="accent6"/>
                </a:solidFill>
              </a:rPr>
              <a:t>21</a:t>
            </a:r>
            <a:r>
              <a:rPr lang="en-US" b="1" i="1" dirty="0"/>
              <a:t> Not every one that saith unto me, Lord, Lord, shall enter into the kingdom of heaven; but he that doeth the will of my Father which is in heaven. </a:t>
            </a:r>
            <a:r>
              <a:rPr lang="en-US" b="1" i="1" dirty="0">
                <a:solidFill>
                  <a:schemeClr val="accent6"/>
                </a:solidFill>
              </a:rPr>
              <a:t>22 </a:t>
            </a:r>
            <a:r>
              <a:rPr lang="en-US" b="1" i="1" dirty="0"/>
              <a:t>Many will say to me in that day, Lord, Lord, have we not prophesied in thy name? and in thy name have cast out devils? and in thy name done many wonderful works? </a:t>
            </a:r>
            <a:r>
              <a:rPr lang="en-US" b="1" i="1" dirty="0">
                <a:solidFill>
                  <a:schemeClr val="accent6"/>
                </a:solidFill>
              </a:rPr>
              <a:t>2</a:t>
            </a:r>
            <a:r>
              <a:rPr lang="en-US" b="1" i="1" dirty="0"/>
              <a:t>3 And then will I profess unto them, I never knew you: depart from me, ye that work iniquity. </a:t>
            </a:r>
            <a:r>
              <a:rPr lang="en-US" b="1" i="1" dirty="0">
                <a:solidFill>
                  <a:schemeClr val="accent6"/>
                </a:solidFill>
              </a:rPr>
              <a:t>24</a:t>
            </a:r>
            <a:r>
              <a:rPr lang="en-US" b="1" i="1" dirty="0"/>
              <a:t> Therefore whosoever heareth these sayings of mine, and doeth them, I will liken him unto a wise man, which built his house upon a rock: </a:t>
            </a:r>
            <a:r>
              <a:rPr lang="en-US" b="1" i="1" dirty="0">
                <a:solidFill>
                  <a:schemeClr val="accent6"/>
                </a:solidFill>
              </a:rPr>
              <a:t>25</a:t>
            </a:r>
            <a:r>
              <a:rPr lang="en-US" b="1" i="1" dirty="0"/>
              <a:t> And the rain descended, and the floods came, and the winds blew, and beat upon that house; and it fell not: for it was founded upon a rock. </a:t>
            </a:r>
            <a:r>
              <a:rPr lang="en-US" b="1" i="1" dirty="0">
                <a:solidFill>
                  <a:schemeClr val="accent6"/>
                </a:solidFill>
              </a:rPr>
              <a:t>26</a:t>
            </a:r>
            <a:r>
              <a:rPr lang="en-US" b="1" i="1" dirty="0"/>
              <a:t> And every one that heareth these sayings of mine, and doeth them not, shall be likened unto a foolish man, which built his house upon the sand: </a:t>
            </a:r>
            <a:r>
              <a:rPr lang="en-US" b="1" i="1" dirty="0">
                <a:solidFill>
                  <a:schemeClr val="accent6"/>
                </a:solidFill>
              </a:rPr>
              <a:t>27</a:t>
            </a:r>
            <a:r>
              <a:rPr lang="en-US" b="1" i="1" dirty="0"/>
              <a:t> And the rain descended, and the floods came, and the winds blew, and beat upon that house; and it fell: and great was the fall of it”</a:t>
            </a:r>
          </a:p>
        </p:txBody>
      </p:sp>
    </p:spTree>
    <p:extLst>
      <p:ext uri="{BB962C8B-B14F-4D97-AF65-F5344CB8AC3E}">
        <p14:creationId xmlns:p14="http://schemas.microsoft.com/office/powerpoint/2010/main" val="2521862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AD6ED-C736-4EAD-A38F-752CBD464549}"/>
              </a:ext>
            </a:extLst>
          </p:cNvPr>
          <p:cNvSpPr>
            <a:spLocks noGrp="1"/>
          </p:cNvSpPr>
          <p:nvPr>
            <p:ph type="title"/>
          </p:nvPr>
        </p:nvSpPr>
        <p:spPr/>
        <p:txBody>
          <a:bodyPr>
            <a:normAutofit/>
          </a:bodyPr>
          <a:lstStyle/>
          <a:p>
            <a:r>
              <a:rPr lang="en-US" sz="4800" dirty="0">
                <a:solidFill>
                  <a:schemeClr val="accent6"/>
                </a:solidFill>
                <a:latin typeface="Candara" panose="020E0502030303020204" pitchFamily="34" charset="0"/>
              </a:rPr>
              <a:t>Romans 5:1-2</a:t>
            </a:r>
          </a:p>
        </p:txBody>
      </p:sp>
      <p:sp>
        <p:nvSpPr>
          <p:cNvPr id="3" name="Content Placeholder 2">
            <a:extLst>
              <a:ext uri="{FF2B5EF4-FFF2-40B4-BE49-F238E27FC236}">
                <a16:creationId xmlns:a16="http://schemas.microsoft.com/office/drawing/2014/main" id="{B37B3369-8E8E-45A8-854F-0DAF958B24A6}"/>
              </a:ext>
            </a:extLst>
          </p:cNvPr>
          <p:cNvSpPr>
            <a:spLocks noGrp="1"/>
          </p:cNvSpPr>
          <p:nvPr>
            <p:ph idx="1"/>
          </p:nvPr>
        </p:nvSpPr>
        <p:spPr>
          <a:xfrm>
            <a:off x="1522413" y="1904999"/>
            <a:ext cx="9829800" cy="4114801"/>
          </a:xfrm>
        </p:spPr>
        <p:txBody>
          <a:bodyPr/>
          <a:lstStyle/>
          <a:p>
            <a:pPr marL="0" indent="0">
              <a:buNone/>
            </a:pPr>
            <a:r>
              <a:rPr lang="en-US" sz="3600" b="1" i="1" dirty="0">
                <a:latin typeface="Candara" panose="020E0502030303020204" pitchFamily="34" charset="0"/>
              </a:rPr>
              <a:t>“</a:t>
            </a:r>
            <a:r>
              <a:rPr lang="en-US" sz="3600" b="1" i="1" dirty="0">
                <a:solidFill>
                  <a:schemeClr val="accent6"/>
                </a:solidFill>
                <a:latin typeface="Candara" panose="020E0502030303020204" pitchFamily="34" charset="0"/>
              </a:rPr>
              <a:t>1</a:t>
            </a:r>
            <a:r>
              <a:rPr lang="en-US" sz="3600" b="1" i="1" dirty="0">
                <a:latin typeface="Candara" panose="020E0502030303020204" pitchFamily="34" charset="0"/>
              </a:rPr>
              <a:t> Therefore being justified by faith, we have peace with God through our Lord Jesus Christ: </a:t>
            </a:r>
            <a:r>
              <a:rPr lang="en-US" sz="3600" b="1" i="1" dirty="0">
                <a:solidFill>
                  <a:schemeClr val="accent6"/>
                </a:solidFill>
                <a:latin typeface="Candara" panose="020E0502030303020204" pitchFamily="34" charset="0"/>
              </a:rPr>
              <a:t>2</a:t>
            </a:r>
            <a:r>
              <a:rPr lang="en-US" sz="3600" b="1" i="1" dirty="0">
                <a:latin typeface="Candara" panose="020E0502030303020204" pitchFamily="34" charset="0"/>
              </a:rPr>
              <a:t> By whom also we have access by faith into this grace wherein we stand, and rejoice in hope of the glory of God”</a:t>
            </a:r>
            <a:endParaRPr lang="en-US" dirty="0"/>
          </a:p>
        </p:txBody>
      </p:sp>
    </p:spTree>
    <p:extLst>
      <p:ext uri="{BB962C8B-B14F-4D97-AF65-F5344CB8AC3E}">
        <p14:creationId xmlns:p14="http://schemas.microsoft.com/office/powerpoint/2010/main" val="28237105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
            <a:extLst>
              <a:ext uri="{FF2B5EF4-FFF2-40B4-BE49-F238E27FC236}">
                <a16:creationId xmlns:a16="http://schemas.microsoft.com/office/drawing/2014/main" id="{7EE7611A-F479-41A0-91FA-3B9950DCED03}"/>
              </a:ext>
            </a:extLst>
          </p:cNvPr>
          <p:cNvSpPr>
            <a:spLocks noGrp="1"/>
          </p:cNvSpPr>
          <p:nvPr>
            <p:ph type="title"/>
          </p:nvPr>
        </p:nvSpPr>
        <p:spPr>
          <a:xfrm>
            <a:off x="72868" y="-89596"/>
            <a:ext cx="12043089" cy="1622971"/>
          </a:xfrm>
        </p:spPr>
        <p:txBody>
          <a:bodyPr>
            <a:normAutofit fontScale="90000"/>
          </a:bodyPr>
          <a:lstStyle/>
          <a:p>
            <a:pPr algn="ctr"/>
            <a:r>
              <a:rPr lang="en-US" sz="5298" i="1" dirty="0">
                <a:solidFill>
                  <a:schemeClr val="tx1"/>
                </a:solidFill>
                <a:latin typeface="Candara" panose="020E0502030303020204" pitchFamily="34" charset="0"/>
              </a:rPr>
              <a:t>“for by </a:t>
            </a:r>
            <a:r>
              <a:rPr lang="en-US" sz="5298" i="1" dirty="0">
                <a:solidFill>
                  <a:schemeClr val="accent6"/>
                </a:solidFill>
                <a:latin typeface="Candara" panose="020E0502030303020204" pitchFamily="34" charset="0"/>
              </a:rPr>
              <a:t>grace</a:t>
            </a:r>
            <a:r>
              <a:rPr lang="en-US" sz="5298" i="1" dirty="0">
                <a:solidFill>
                  <a:schemeClr val="tx1"/>
                </a:solidFill>
                <a:latin typeface="Candara" panose="020E0502030303020204" pitchFamily="34" charset="0"/>
              </a:rPr>
              <a:t> are you saved through </a:t>
            </a:r>
            <a:r>
              <a:rPr lang="en-US" sz="5298" i="1" dirty="0">
                <a:solidFill>
                  <a:schemeClr val="accent6"/>
                </a:solidFill>
                <a:latin typeface="Candara" panose="020E0502030303020204" pitchFamily="34" charset="0"/>
              </a:rPr>
              <a:t>faith</a:t>
            </a:r>
            <a:r>
              <a:rPr lang="en-US" sz="5298" i="1" dirty="0">
                <a:solidFill>
                  <a:schemeClr val="tx1"/>
                </a:solidFill>
                <a:latin typeface="Candara" panose="020E0502030303020204" pitchFamily="34" charset="0"/>
              </a:rPr>
              <a:t>”</a:t>
            </a:r>
            <a:br>
              <a:rPr lang="en-US" sz="5298" i="1" dirty="0">
                <a:solidFill>
                  <a:schemeClr val="tx1"/>
                </a:solidFill>
                <a:latin typeface="Candara" panose="020E0502030303020204" pitchFamily="34" charset="0"/>
              </a:rPr>
            </a:br>
            <a:r>
              <a:rPr lang="en-US" sz="2799" dirty="0">
                <a:solidFill>
                  <a:schemeClr val="tx1"/>
                </a:solidFill>
                <a:latin typeface="Candara" panose="020E0502030303020204" pitchFamily="34" charset="0"/>
              </a:rPr>
              <a:t>Ephesians 2:8</a:t>
            </a:r>
          </a:p>
        </p:txBody>
      </p:sp>
      <p:sp>
        <p:nvSpPr>
          <p:cNvPr id="35" name="Content Placeholder 2">
            <a:extLst>
              <a:ext uri="{FF2B5EF4-FFF2-40B4-BE49-F238E27FC236}">
                <a16:creationId xmlns:a16="http://schemas.microsoft.com/office/drawing/2014/main" id="{A1D49EA0-E3C8-453F-962A-FD461BB9FBCF}"/>
              </a:ext>
            </a:extLst>
          </p:cNvPr>
          <p:cNvSpPr txBox="1">
            <a:spLocks/>
          </p:cNvSpPr>
          <p:nvPr/>
        </p:nvSpPr>
        <p:spPr>
          <a:xfrm>
            <a:off x="6261603" y="1597253"/>
            <a:ext cx="5869181" cy="5020431"/>
          </a:xfrm>
          <a:prstGeom prst="rect">
            <a:avLst/>
          </a:prstGeom>
        </p:spPr>
        <p:txBody>
          <a:bodyPr>
            <a:normAutofit fontScale="625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0" indent="0">
              <a:buNone/>
            </a:pPr>
            <a:r>
              <a:rPr lang="en-US" sz="4499" b="1" dirty="0">
                <a:latin typeface="Candara" panose="020E0502030303020204" pitchFamily="34" charset="0"/>
              </a:rPr>
              <a:t>Man, by </a:t>
            </a:r>
            <a:r>
              <a:rPr lang="en-US" sz="4499" b="1" dirty="0">
                <a:solidFill>
                  <a:schemeClr val="accent6"/>
                </a:solidFill>
                <a:latin typeface="Candara" panose="020E0502030303020204" pitchFamily="34" charset="0"/>
              </a:rPr>
              <a:t>FAITH</a:t>
            </a:r>
            <a:r>
              <a:rPr lang="en-US" sz="4499" b="1" dirty="0">
                <a:latin typeface="Candara" panose="020E0502030303020204" pitchFamily="34" charset="0"/>
              </a:rPr>
              <a:t> must…</a:t>
            </a:r>
          </a:p>
          <a:p>
            <a:r>
              <a:rPr lang="en-US" sz="3799" b="1" dirty="0">
                <a:latin typeface="Candara" panose="020E0502030303020204" pitchFamily="34" charset="0"/>
              </a:rPr>
              <a:t>Hear - </a:t>
            </a:r>
            <a:r>
              <a:rPr lang="en-US" sz="3799" dirty="0">
                <a:latin typeface="Candara" panose="020E0502030303020204" pitchFamily="34" charset="0"/>
              </a:rPr>
              <a:t>Romans 10:17; John 8:32</a:t>
            </a:r>
          </a:p>
          <a:p>
            <a:pPr>
              <a:spcAft>
                <a:spcPts val="600"/>
              </a:spcAft>
            </a:pPr>
            <a:r>
              <a:rPr lang="en-US" sz="3799" b="1" dirty="0">
                <a:latin typeface="Candara" panose="020E0502030303020204" pitchFamily="34" charset="0"/>
              </a:rPr>
              <a:t>Believe - </a:t>
            </a:r>
            <a:r>
              <a:rPr lang="en-US" sz="3799" dirty="0">
                <a:latin typeface="Candara" panose="020E0502030303020204" pitchFamily="34" charset="0"/>
              </a:rPr>
              <a:t>Hebrews 11:6; John 20:31</a:t>
            </a:r>
          </a:p>
          <a:p>
            <a:pPr>
              <a:spcAft>
                <a:spcPts val="600"/>
              </a:spcAft>
            </a:pPr>
            <a:r>
              <a:rPr lang="en-US" sz="3799" b="1" dirty="0">
                <a:latin typeface="Candara" panose="020E0502030303020204" pitchFamily="34" charset="0"/>
              </a:rPr>
              <a:t>Repent of sin - </a:t>
            </a:r>
            <a:r>
              <a:rPr lang="en-US" sz="3799" dirty="0">
                <a:latin typeface="Candara" panose="020E0502030303020204" pitchFamily="34" charset="0"/>
              </a:rPr>
              <a:t>Luke 13:3; Acts 17:30</a:t>
            </a:r>
          </a:p>
          <a:p>
            <a:pPr>
              <a:spcAft>
                <a:spcPts val="600"/>
              </a:spcAft>
            </a:pPr>
            <a:r>
              <a:rPr lang="en-US" sz="3799" b="1" dirty="0">
                <a:latin typeface="Candara" panose="020E0502030303020204" pitchFamily="34" charset="0"/>
              </a:rPr>
              <a:t>Confess Christ - </a:t>
            </a:r>
            <a:r>
              <a:rPr lang="en-US" sz="3799" dirty="0">
                <a:latin typeface="Candara" panose="020E0502030303020204" pitchFamily="34" charset="0"/>
              </a:rPr>
              <a:t>Rom. 10:10; Matt. 10:32</a:t>
            </a:r>
          </a:p>
          <a:p>
            <a:pPr>
              <a:spcAft>
                <a:spcPts val="600"/>
              </a:spcAft>
            </a:pPr>
            <a:r>
              <a:rPr lang="en-US" sz="3799" b="1" dirty="0">
                <a:latin typeface="Candara" panose="020E0502030303020204" pitchFamily="34" charset="0"/>
              </a:rPr>
              <a:t>Be Baptized - </a:t>
            </a:r>
            <a:r>
              <a:rPr lang="en-US" sz="3799" dirty="0">
                <a:latin typeface="Candara" panose="020E0502030303020204" pitchFamily="34" charset="0"/>
              </a:rPr>
              <a:t>Gal. 3:27;  Acts 2:38 Mk. 16:16</a:t>
            </a:r>
          </a:p>
          <a:p>
            <a:r>
              <a:rPr lang="en-US" sz="3799" b="1" dirty="0">
                <a:latin typeface="Candara" panose="020E0502030303020204" pitchFamily="34" charset="0"/>
              </a:rPr>
              <a:t>Be faithful </a:t>
            </a:r>
            <a:r>
              <a:rPr lang="en-US" sz="3799" b="1" i="1" u="sng" dirty="0">
                <a:solidFill>
                  <a:schemeClr val="accent6"/>
                </a:solidFill>
                <a:latin typeface="Candara" panose="020E0502030303020204" pitchFamily="34" charset="0"/>
              </a:rPr>
              <a:t>UNTO</a:t>
            </a:r>
            <a:r>
              <a:rPr lang="en-US" sz="3799" b="1" dirty="0">
                <a:latin typeface="Candara" panose="020E0502030303020204" pitchFamily="34" charset="0"/>
              </a:rPr>
              <a:t> death</a:t>
            </a:r>
            <a:r>
              <a:rPr lang="en-US" sz="3799" dirty="0">
                <a:latin typeface="Candara" panose="020E0502030303020204" pitchFamily="34" charset="0"/>
              </a:rPr>
              <a:t> - Revelation 2:10</a:t>
            </a:r>
          </a:p>
        </p:txBody>
      </p:sp>
      <p:cxnSp>
        <p:nvCxnSpPr>
          <p:cNvPr id="36" name="Straight Connector 35">
            <a:extLst>
              <a:ext uri="{FF2B5EF4-FFF2-40B4-BE49-F238E27FC236}">
                <a16:creationId xmlns:a16="http://schemas.microsoft.com/office/drawing/2014/main" id="{C762F411-BB82-4587-87C9-AC453CE599C1}"/>
              </a:ext>
            </a:extLst>
          </p:cNvPr>
          <p:cNvCxnSpPr>
            <a:cxnSpLocks/>
          </p:cNvCxnSpPr>
          <p:nvPr/>
        </p:nvCxnSpPr>
        <p:spPr>
          <a:xfrm>
            <a:off x="6094412" y="1740110"/>
            <a:ext cx="0" cy="373227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9" name="Content Placeholder 1">
            <a:extLst>
              <a:ext uri="{FF2B5EF4-FFF2-40B4-BE49-F238E27FC236}">
                <a16:creationId xmlns:a16="http://schemas.microsoft.com/office/drawing/2014/main" id="{A78BFC79-99B4-4FC7-A3BE-642C3DBC6DA7}"/>
              </a:ext>
            </a:extLst>
          </p:cNvPr>
          <p:cNvSpPr>
            <a:spLocks noGrp="1"/>
          </p:cNvSpPr>
          <p:nvPr>
            <p:ph sz="half" idx="1"/>
          </p:nvPr>
        </p:nvSpPr>
        <p:spPr>
          <a:xfrm>
            <a:off x="64929" y="1674933"/>
            <a:ext cx="6068603" cy="4084368"/>
          </a:xfrm>
        </p:spPr>
        <p:txBody>
          <a:bodyPr anchor="t">
            <a:normAutofit fontScale="55000" lnSpcReduction="20000"/>
          </a:bodyPr>
          <a:lstStyle/>
          <a:p>
            <a:pPr marL="0" indent="0">
              <a:buNone/>
            </a:pPr>
            <a:r>
              <a:rPr lang="en-US" sz="5098" b="1" dirty="0">
                <a:latin typeface="Candara" panose="020E0502030303020204" pitchFamily="34" charset="0"/>
              </a:rPr>
              <a:t>Because of God’s </a:t>
            </a:r>
            <a:r>
              <a:rPr lang="en-US" sz="5098" b="1" dirty="0">
                <a:solidFill>
                  <a:schemeClr val="accent6"/>
                </a:solidFill>
                <a:latin typeface="Candara" panose="020E0502030303020204" pitchFamily="34" charset="0"/>
              </a:rPr>
              <a:t>GRACE</a:t>
            </a:r>
            <a:r>
              <a:rPr lang="en-US" sz="5098" b="1" dirty="0">
                <a:latin typeface="Candara" panose="020E0502030303020204" pitchFamily="34" charset="0"/>
              </a:rPr>
              <a:t>…</a:t>
            </a:r>
            <a:endParaRPr lang="en-US" sz="1500" b="1" dirty="0">
              <a:latin typeface="Candara" panose="020E0502030303020204" pitchFamily="34" charset="0"/>
            </a:endParaRPr>
          </a:p>
          <a:p>
            <a:pPr>
              <a:buFont typeface="Wingdings" panose="05000000000000000000" pitchFamily="2" charset="2"/>
              <a:buChar char="§"/>
            </a:pPr>
            <a:r>
              <a:rPr lang="en-US" sz="4399" b="1" dirty="0">
                <a:latin typeface="Candara" panose="020E0502030303020204" pitchFamily="34" charset="0"/>
              </a:rPr>
              <a:t>He loved sinful man - </a:t>
            </a:r>
            <a:r>
              <a:rPr lang="en-US" sz="4399" dirty="0">
                <a:latin typeface="Candara" panose="020E0502030303020204" pitchFamily="34" charset="0"/>
              </a:rPr>
              <a:t>John 3:16</a:t>
            </a:r>
          </a:p>
          <a:p>
            <a:pPr>
              <a:spcAft>
                <a:spcPts val="600"/>
              </a:spcAft>
              <a:buFont typeface="Wingdings" panose="05000000000000000000" pitchFamily="2" charset="2"/>
              <a:buChar char="§"/>
            </a:pPr>
            <a:r>
              <a:rPr lang="en-US" sz="4399" b="1" dirty="0">
                <a:latin typeface="Candara" panose="020E0502030303020204" pitchFamily="34" charset="0"/>
              </a:rPr>
              <a:t>He gave His Son, the Savior - </a:t>
            </a:r>
            <a:r>
              <a:rPr lang="en-US" sz="4399" dirty="0">
                <a:latin typeface="Candara" panose="020E0502030303020204" pitchFamily="34" charset="0"/>
              </a:rPr>
              <a:t>Luke 19:10</a:t>
            </a:r>
          </a:p>
          <a:p>
            <a:pPr>
              <a:spcAft>
                <a:spcPts val="600"/>
              </a:spcAft>
              <a:buFont typeface="Wingdings" panose="05000000000000000000" pitchFamily="2" charset="2"/>
              <a:buChar char="§"/>
            </a:pPr>
            <a:r>
              <a:rPr lang="en-US" sz="4399" b="1" dirty="0">
                <a:latin typeface="Candara" panose="020E0502030303020204" pitchFamily="34" charset="0"/>
              </a:rPr>
              <a:t>He sent the Holy Spirit as a Guide - </a:t>
            </a:r>
            <a:r>
              <a:rPr lang="en-US" sz="4399" dirty="0">
                <a:latin typeface="Candara" panose="020E0502030303020204" pitchFamily="34" charset="0"/>
              </a:rPr>
              <a:t>Jn. 16:13</a:t>
            </a:r>
          </a:p>
          <a:p>
            <a:pPr>
              <a:spcAft>
                <a:spcPts val="600"/>
              </a:spcAft>
              <a:buFont typeface="Wingdings" panose="05000000000000000000" pitchFamily="2" charset="2"/>
              <a:buChar char="§"/>
            </a:pPr>
            <a:r>
              <a:rPr lang="en-US" sz="4399" b="1" dirty="0">
                <a:latin typeface="Candara" panose="020E0502030303020204" pitchFamily="34" charset="0"/>
              </a:rPr>
              <a:t>He gave the Gospel, </a:t>
            </a:r>
            <a:r>
              <a:rPr lang="en-US" sz="4399" b="1" i="1" dirty="0">
                <a:latin typeface="Candara" panose="020E0502030303020204" pitchFamily="34" charset="0"/>
              </a:rPr>
              <a:t>“the power of God </a:t>
            </a:r>
            <a:r>
              <a:rPr lang="en-US" sz="4399" b="1" dirty="0">
                <a:latin typeface="Candara" panose="020E0502030303020204" pitchFamily="34" charset="0"/>
              </a:rPr>
              <a:t>unto salvation” - </a:t>
            </a:r>
            <a:r>
              <a:rPr lang="en-US" sz="4399" dirty="0">
                <a:latin typeface="Candara" panose="020E0502030303020204" pitchFamily="34" charset="0"/>
              </a:rPr>
              <a:t>Romans 1:16</a:t>
            </a:r>
          </a:p>
          <a:p>
            <a:pPr>
              <a:buFont typeface="Wingdings" panose="05000000000000000000" pitchFamily="2" charset="2"/>
              <a:buChar char="§"/>
            </a:pPr>
            <a:r>
              <a:rPr lang="en-US" sz="4399" b="1" dirty="0">
                <a:latin typeface="Candara" panose="020E0502030303020204" pitchFamily="34" charset="0"/>
              </a:rPr>
              <a:t>He provided atonement by the blood of Christ - </a:t>
            </a:r>
            <a:r>
              <a:rPr lang="en-US" sz="4399" dirty="0">
                <a:latin typeface="Candara" panose="020E0502030303020204" pitchFamily="34" charset="0"/>
              </a:rPr>
              <a:t>Romans 5:9</a:t>
            </a:r>
          </a:p>
        </p:txBody>
      </p:sp>
      <p:sp>
        <p:nvSpPr>
          <p:cNvPr id="40" name="TextBox 39">
            <a:extLst>
              <a:ext uri="{FF2B5EF4-FFF2-40B4-BE49-F238E27FC236}">
                <a16:creationId xmlns:a16="http://schemas.microsoft.com/office/drawing/2014/main" id="{B2405A79-31A4-476A-A75D-DC1384E15731}"/>
              </a:ext>
            </a:extLst>
          </p:cNvPr>
          <p:cNvSpPr txBox="1"/>
          <p:nvPr/>
        </p:nvSpPr>
        <p:spPr>
          <a:xfrm>
            <a:off x="-377270" y="5752042"/>
            <a:ext cx="12881927" cy="646163"/>
          </a:xfrm>
          <a:prstGeom prst="rect">
            <a:avLst/>
          </a:prstGeom>
          <a:noFill/>
        </p:spPr>
        <p:txBody>
          <a:bodyPr wrap="square" rtlCol="0">
            <a:spAutoFit/>
          </a:bodyPr>
          <a:lstStyle/>
          <a:p>
            <a:pPr algn="ctr" defTabSz="457063">
              <a:defRPr/>
            </a:pPr>
            <a:r>
              <a:rPr lang="en-US" sz="3599" b="1" dirty="0">
                <a:solidFill>
                  <a:srgbClr val="FFFF00"/>
                </a:solidFill>
                <a:latin typeface="Rockwell" panose="02060603020205020403"/>
              </a:rPr>
              <a:t>God Extended His GRACE - Will You Obey By FAITH?</a:t>
            </a:r>
          </a:p>
        </p:txBody>
      </p:sp>
      <p:sp>
        <p:nvSpPr>
          <p:cNvPr id="43" name="Oval 42">
            <a:extLst>
              <a:ext uri="{FF2B5EF4-FFF2-40B4-BE49-F238E27FC236}">
                <a16:creationId xmlns:a16="http://schemas.microsoft.com/office/drawing/2014/main" id="{FD81EA39-014E-4CB9-AFF5-7AB9B975AD3D}"/>
              </a:ext>
            </a:extLst>
          </p:cNvPr>
          <p:cNvSpPr/>
          <p:nvPr/>
        </p:nvSpPr>
        <p:spPr>
          <a:xfrm>
            <a:off x="2339520" y="381000"/>
            <a:ext cx="1901613" cy="962220"/>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44" name="Oval 43">
            <a:extLst>
              <a:ext uri="{FF2B5EF4-FFF2-40B4-BE49-F238E27FC236}">
                <a16:creationId xmlns:a16="http://schemas.microsoft.com/office/drawing/2014/main" id="{BE8CAD06-C91D-4E98-A9B2-AC564A1FAD5C}"/>
              </a:ext>
            </a:extLst>
          </p:cNvPr>
          <p:cNvSpPr/>
          <p:nvPr/>
        </p:nvSpPr>
        <p:spPr>
          <a:xfrm>
            <a:off x="9599612" y="360805"/>
            <a:ext cx="1901613" cy="962220"/>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cxnSp>
        <p:nvCxnSpPr>
          <p:cNvPr id="46" name="Straight Arrow Connector 45">
            <a:extLst>
              <a:ext uri="{FF2B5EF4-FFF2-40B4-BE49-F238E27FC236}">
                <a16:creationId xmlns:a16="http://schemas.microsoft.com/office/drawing/2014/main" id="{DCDB4D69-2486-4EF0-903B-DD001AD22164}"/>
              </a:ext>
            </a:extLst>
          </p:cNvPr>
          <p:cNvCxnSpPr/>
          <p:nvPr/>
        </p:nvCxnSpPr>
        <p:spPr>
          <a:xfrm flipH="1" flipV="1">
            <a:off x="4715914" y="1539007"/>
            <a:ext cx="5856" cy="2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Arrow: Right 50">
            <a:extLst>
              <a:ext uri="{FF2B5EF4-FFF2-40B4-BE49-F238E27FC236}">
                <a16:creationId xmlns:a16="http://schemas.microsoft.com/office/drawing/2014/main" id="{A8CB911E-DBDB-43D8-A252-9E5F8030B11C}"/>
              </a:ext>
            </a:extLst>
          </p:cNvPr>
          <p:cNvSpPr/>
          <p:nvPr/>
        </p:nvSpPr>
        <p:spPr>
          <a:xfrm rot="5400000">
            <a:off x="3036616" y="1228995"/>
            <a:ext cx="629189" cy="304799"/>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52" name="Arrow: Right 51">
            <a:extLst>
              <a:ext uri="{FF2B5EF4-FFF2-40B4-BE49-F238E27FC236}">
                <a16:creationId xmlns:a16="http://schemas.microsoft.com/office/drawing/2014/main" id="{76B74C75-9B47-41C4-8869-7AFAB528007A}"/>
              </a:ext>
            </a:extLst>
          </p:cNvPr>
          <p:cNvSpPr/>
          <p:nvPr/>
        </p:nvSpPr>
        <p:spPr>
          <a:xfrm rot="9211764">
            <a:off x="8428489" y="1202451"/>
            <a:ext cx="1535407" cy="357886"/>
          </a:xfrm>
          <a:prstGeom prst="rightArrow">
            <a:avLst>
              <a:gd name="adj1" fmla="val 45238"/>
              <a:gd name="adj2"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37" name="Arrow: Right 36">
            <a:extLst>
              <a:ext uri="{FF2B5EF4-FFF2-40B4-BE49-F238E27FC236}">
                <a16:creationId xmlns:a16="http://schemas.microsoft.com/office/drawing/2014/main" id="{DF547940-794F-4168-8344-25388658CE4C}"/>
              </a:ext>
            </a:extLst>
          </p:cNvPr>
          <p:cNvSpPr/>
          <p:nvPr/>
        </p:nvSpPr>
        <p:spPr>
          <a:xfrm rot="15461078">
            <a:off x="4366430" y="5234051"/>
            <a:ext cx="1050221" cy="283771"/>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41" name="Arrow: Right 40">
            <a:extLst>
              <a:ext uri="{FF2B5EF4-FFF2-40B4-BE49-F238E27FC236}">
                <a16:creationId xmlns:a16="http://schemas.microsoft.com/office/drawing/2014/main" id="{109E7FB8-C3D3-440B-B20B-3A71E2614000}"/>
              </a:ext>
            </a:extLst>
          </p:cNvPr>
          <p:cNvSpPr/>
          <p:nvPr/>
        </p:nvSpPr>
        <p:spPr>
          <a:xfrm rot="16200000">
            <a:off x="10664368" y="5444367"/>
            <a:ext cx="646163" cy="272326"/>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a:p>
        </p:txBody>
      </p:sp>
      <p:sp>
        <p:nvSpPr>
          <p:cNvPr id="2" name="Oval 1">
            <a:extLst>
              <a:ext uri="{FF2B5EF4-FFF2-40B4-BE49-F238E27FC236}">
                <a16:creationId xmlns:a16="http://schemas.microsoft.com/office/drawing/2014/main" id="{12588645-471A-439A-B123-4C300332E34D}"/>
              </a:ext>
            </a:extLst>
          </p:cNvPr>
          <p:cNvSpPr/>
          <p:nvPr/>
        </p:nvSpPr>
        <p:spPr>
          <a:xfrm>
            <a:off x="4670456" y="1505908"/>
            <a:ext cx="158095" cy="182690"/>
          </a:xfrm>
          <a:prstGeom prst="ellipse">
            <a:avLst/>
          </a:prstGeom>
          <a:solidFill>
            <a:srgbClr val="213848"/>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186341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Effect transition="in" filter="fade">
                                      <p:cBhvr>
                                        <p:cTn id="7" dur="1250"/>
                                        <p:tgtEl>
                                          <p:spTgt spid="39">
                                            <p:txEl>
                                              <p:pRg st="0" end="0"/>
                                            </p:txEl>
                                          </p:spTgt>
                                        </p:tgtEl>
                                      </p:cBhvr>
                                    </p:animEffect>
                                  </p:childTnLst>
                                </p:cTn>
                              </p:par>
                            </p:childTnLst>
                          </p:cTn>
                        </p:par>
                        <p:par>
                          <p:cTn id="8" fill="hold">
                            <p:stCondLst>
                              <p:cond delay="1250"/>
                            </p:stCondLst>
                            <p:childTnLst>
                              <p:par>
                                <p:cTn id="9" presetID="21" presetClass="entr" presetSubtype="1"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heel(1)">
                                      <p:cBhvr>
                                        <p:cTn id="11" dur="1250"/>
                                        <p:tgtEl>
                                          <p:spTgt spid="43"/>
                                        </p:tgtEl>
                                      </p:cBhvr>
                                    </p:animEffect>
                                  </p:childTnLst>
                                </p:cTn>
                              </p:par>
                            </p:childTnLst>
                          </p:cTn>
                        </p:par>
                        <p:par>
                          <p:cTn id="12" fill="hold">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wipe(up)">
                                      <p:cBhvr>
                                        <p:cTn id="15" dur="1250"/>
                                        <p:tgtEl>
                                          <p:spTgt spid="5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9">
                                            <p:txEl>
                                              <p:pRg st="1" end="1"/>
                                            </p:txEl>
                                          </p:spTgt>
                                        </p:tgtEl>
                                        <p:attrNameLst>
                                          <p:attrName>style.visibility</p:attrName>
                                        </p:attrNameLst>
                                      </p:cBhvr>
                                      <p:to>
                                        <p:strVal val="visible"/>
                                      </p:to>
                                    </p:set>
                                    <p:animEffect transition="in" filter="fade">
                                      <p:cBhvr>
                                        <p:cTn id="20" dur="1250"/>
                                        <p:tgtEl>
                                          <p:spTgt spid="3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9">
                                            <p:txEl>
                                              <p:pRg st="2" end="2"/>
                                            </p:txEl>
                                          </p:spTgt>
                                        </p:tgtEl>
                                        <p:attrNameLst>
                                          <p:attrName>style.visibility</p:attrName>
                                        </p:attrNameLst>
                                      </p:cBhvr>
                                      <p:to>
                                        <p:strVal val="visible"/>
                                      </p:to>
                                    </p:set>
                                    <p:animEffect transition="in" filter="fade">
                                      <p:cBhvr>
                                        <p:cTn id="25" dur="1250"/>
                                        <p:tgtEl>
                                          <p:spTgt spid="3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9">
                                            <p:txEl>
                                              <p:pRg st="3" end="3"/>
                                            </p:txEl>
                                          </p:spTgt>
                                        </p:tgtEl>
                                        <p:attrNameLst>
                                          <p:attrName>style.visibility</p:attrName>
                                        </p:attrNameLst>
                                      </p:cBhvr>
                                      <p:to>
                                        <p:strVal val="visible"/>
                                      </p:to>
                                    </p:set>
                                    <p:animEffect transition="in" filter="fade">
                                      <p:cBhvr>
                                        <p:cTn id="30" dur="1250"/>
                                        <p:tgtEl>
                                          <p:spTgt spid="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9">
                                            <p:txEl>
                                              <p:pRg st="4" end="4"/>
                                            </p:txEl>
                                          </p:spTgt>
                                        </p:tgtEl>
                                        <p:attrNameLst>
                                          <p:attrName>style.visibility</p:attrName>
                                        </p:attrNameLst>
                                      </p:cBhvr>
                                      <p:to>
                                        <p:strVal val="visible"/>
                                      </p:to>
                                    </p:set>
                                    <p:animEffect transition="in" filter="fade">
                                      <p:cBhvr>
                                        <p:cTn id="35" dur="1250"/>
                                        <p:tgtEl>
                                          <p:spTgt spid="3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9">
                                            <p:txEl>
                                              <p:pRg st="5" end="5"/>
                                            </p:txEl>
                                          </p:spTgt>
                                        </p:tgtEl>
                                        <p:attrNameLst>
                                          <p:attrName>style.visibility</p:attrName>
                                        </p:attrNameLst>
                                      </p:cBhvr>
                                      <p:to>
                                        <p:strVal val="visible"/>
                                      </p:to>
                                    </p:set>
                                    <p:animEffect transition="in" filter="fade">
                                      <p:cBhvr>
                                        <p:cTn id="40" dur="1250"/>
                                        <p:tgtEl>
                                          <p:spTgt spid="39">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150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5">
                                            <p:txEl>
                                              <p:pRg st="0" end="0"/>
                                            </p:txEl>
                                          </p:spTgt>
                                        </p:tgtEl>
                                        <p:attrNameLst>
                                          <p:attrName>style.visibility</p:attrName>
                                        </p:attrNameLst>
                                      </p:cBhvr>
                                      <p:to>
                                        <p:strVal val="visible"/>
                                      </p:to>
                                    </p:set>
                                    <p:animEffect transition="in" filter="fade">
                                      <p:cBhvr>
                                        <p:cTn id="50" dur="1250"/>
                                        <p:tgtEl>
                                          <p:spTgt spid="35">
                                            <p:txEl>
                                              <p:pRg st="0" end="0"/>
                                            </p:txEl>
                                          </p:spTgt>
                                        </p:tgtEl>
                                      </p:cBhvr>
                                    </p:animEffect>
                                  </p:childTnLst>
                                </p:cTn>
                              </p:par>
                            </p:childTnLst>
                          </p:cTn>
                        </p:par>
                        <p:par>
                          <p:cTn id="51" fill="hold">
                            <p:stCondLst>
                              <p:cond delay="1250"/>
                            </p:stCondLst>
                            <p:childTnLst>
                              <p:par>
                                <p:cTn id="52" presetID="21" presetClass="entr" presetSubtype="1"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wheel(1)">
                                      <p:cBhvr>
                                        <p:cTn id="54" dur="1250"/>
                                        <p:tgtEl>
                                          <p:spTgt spid="44"/>
                                        </p:tgtEl>
                                      </p:cBhvr>
                                    </p:animEffect>
                                  </p:childTnLst>
                                </p:cTn>
                              </p:par>
                            </p:childTnLst>
                          </p:cTn>
                        </p:par>
                        <p:par>
                          <p:cTn id="55" fill="hold">
                            <p:stCondLst>
                              <p:cond delay="2500"/>
                            </p:stCondLst>
                            <p:childTnLst>
                              <p:par>
                                <p:cTn id="56" presetID="22" presetClass="entr" presetSubtype="2" fill="hold" grpId="0" nodeType="afterEffect">
                                  <p:stCondLst>
                                    <p:cond delay="0"/>
                                  </p:stCondLst>
                                  <p:childTnLst>
                                    <p:set>
                                      <p:cBhvr>
                                        <p:cTn id="57" dur="1" fill="hold">
                                          <p:stCondLst>
                                            <p:cond delay="0"/>
                                          </p:stCondLst>
                                        </p:cTn>
                                        <p:tgtEl>
                                          <p:spTgt spid="52"/>
                                        </p:tgtEl>
                                        <p:attrNameLst>
                                          <p:attrName>style.visibility</p:attrName>
                                        </p:attrNameLst>
                                      </p:cBhvr>
                                      <p:to>
                                        <p:strVal val="visible"/>
                                      </p:to>
                                    </p:set>
                                    <p:animEffect transition="in" filter="wipe(right)">
                                      <p:cBhvr>
                                        <p:cTn id="58" dur="1250"/>
                                        <p:tgtEl>
                                          <p:spTgt spid="5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5">
                                            <p:txEl>
                                              <p:pRg st="1" end="1"/>
                                            </p:txEl>
                                          </p:spTgt>
                                        </p:tgtEl>
                                        <p:attrNameLst>
                                          <p:attrName>style.visibility</p:attrName>
                                        </p:attrNameLst>
                                      </p:cBhvr>
                                      <p:to>
                                        <p:strVal val="visible"/>
                                      </p:to>
                                    </p:set>
                                    <p:animEffect transition="in" filter="fade">
                                      <p:cBhvr>
                                        <p:cTn id="63" dur="1250"/>
                                        <p:tgtEl>
                                          <p:spTgt spid="35">
                                            <p:txEl>
                                              <p:pRg st="1" end="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5">
                                            <p:txEl>
                                              <p:pRg st="2" end="2"/>
                                            </p:txEl>
                                          </p:spTgt>
                                        </p:tgtEl>
                                        <p:attrNameLst>
                                          <p:attrName>style.visibility</p:attrName>
                                        </p:attrNameLst>
                                      </p:cBhvr>
                                      <p:to>
                                        <p:strVal val="visible"/>
                                      </p:to>
                                    </p:set>
                                    <p:animEffect transition="in" filter="fade">
                                      <p:cBhvr>
                                        <p:cTn id="68" dur="1250"/>
                                        <p:tgtEl>
                                          <p:spTgt spid="35">
                                            <p:txEl>
                                              <p:pRg st="2" end="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35">
                                            <p:txEl>
                                              <p:pRg st="3" end="3"/>
                                            </p:txEl>
                                          </p:spTgt>
                                        </p:tgtEl>
                                        <p:attrNameLst>
                                          <p:attrName>style.visibility</p:attrName>
                                        </p:attrNameLst>
                                      </p:cBhvr>
                                      <p:to>
                                        <p:strVal val="visible"/>
                                      </p:to>
                                    </p:set>
                                    <p:animEffect transition="in" filter="fade">
                                      <p:cBhvr>
                                        <p:cTn id="73" dur="1250"/>
                                        <p:tgtEl>
                                          <p:spTgt spid="35">
                                            <p:txEl>
                                              <p:pRg st="3" end="3"/>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35">
                                            <p:txEl>
                                              <p:pRg st="4" end="4"/>
                                            </p:txEl>
                                          </p:spTgt>
                                        </p:tgtEl>
                                        <p:attrNameLst>
                                          <p:attrName>style.visibility</p:attrName>
                                        </p:attrNameLst>
                                      </p:cBhvr>
                                      <p:to>
                                        <p:strVal val="visible"/>
                                      </p:to>
                                    </p:set>
                                    <p:animEffect transition="in" filter="fade">
                                      <p:cBhvr>
                                        <p:cTn id="78" dur="1250"/>
                                        <p:tgtEl>
                                          <p:spTgt spid="35">
                                            <p:txEl>
                                              <p:pRg st="4" end="4"/>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5">
                                            <p:txEl>
                                              <p:pRg st="5" end="5"/>
                                            </p:txEl>
                                          </p:spTgt>
                                        </p:tgtEl>
                                        <p:attrNameLst>
                                          <p:attrName>style.visibility</p:attrName>
                                        </p:attrNameLst>
                                      </p:cBhvr>
                                      <p:to>
                                        <p:strVal val="visible"/>
                                      </p:to>
                                    </p:set>
                                    <p:animEffect transition="in" filter="fade">
                                      <p:cBhvr>
                                        <p:cTn id="83" dur="1250"/>
                                        <p:tgtEl>
                                          <p:spTgt spid="35">
                                            <p:txEl>
                                              <p:pRg st="5" end="5"/>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35">
                                            <p:txEl>
                                              <p:pRg st="6" end="6"/>
                                            </p:txEl>
                                          </p:spTgt>
                                        </p:tgtEl>
                                        <p:attrNameLst>
                                          <p:attrName>style.visibility</p:attrName>
                                        </p:attrNameLst>
                                      </p:cBhvr>
                                      <p:to>
                                        <p:strVal val="visible"/>
                                      </p:to>
                                    </p:set>
                                    <p:animEffect transition="in" filter="fade">
                                      <p:cBhvr>
                                        <p:cTn id="88" dur="1250"/>
                                        <p:tgtEl>
                                          <p:spTgt spid="35">
                                            <p:txEl>
                                              <p:pRg st="6" end="6"/>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40"/>
                                        </p:tgtEl>
                                        <p:attrNameLst>
                                          <p:attrName>style.visibility</p:attrName>
                                        </p:attrNameLst>
                                      </p:cBhvr>
                                      <p:to>
                                        <p:strVal val="visible"/>
                                      </p:to>
                                    </p:set>
                                    <p:anim calcmode="lin" valueType="num">
                                      <p:cBhvr additive="base">
                                        <p:cTn id="93" dur="1750"/>
                                        <p:tgtEl>
                                          <p:spTgt spid="40"/>
                                        </p:tgtEl>
                                        <p:attrNameLst>
                                          <p:attrName>ppt_y</p:attrName>
                                        </p:attrNameLst>
                                      </p:cBhvr>
                                      <p:tavLst>
                                        <p:tav tm="0">
                                          <p:val>
                                            <p:strVal val="#ppt_y+#ppt_h*1.125000"/>
                                          </p:val>
                                        </p:tav>
                                        <p:tav tm="100000">
                                          <p:val>
                                            <p:strVal val="#ppt_y"/>
                                          </p:val>
                                        </p:tav>
                                      </p:tavLst>
                                    </p:anim>
                                    <p:animEffect transition="in" filter="wipe(up)">
                                      <p:cBhvr>
                                        <p:cTn id="94" dur="1750"/>
                                        <p:tgtEl>
                                          <p:spTgt spid="40"/>
                                        </p:tgtEl>
                                      </p:cBhvr>
                                    </p:animEffect>
                                  </p:childTnLst>
                                </p:cTn>
                              </p:par>
                            </p:childTnLst>
                          </p:cTn>
                        </p:par>
                        <p:par>
                          <p:cTn id="95" fill="hold">
                            <p:stCondLst>
                              <p:cond delay="1750"/>
                            </p:stCondLst>
                            <p:childTnLst>
                              <p:par>
                                <p:cTn id="96" presetID="22" presetClass="entr" presetSubtype="4" fill="hold" grpId="0" nodeType="afterEffect">
                                  <p:stCondLst>
                                    <p:cond delay="50"/>
                                  </p:stCondLst>
                                  <p:childTnLst>
                                    <p:set>
                                      <p:cBhvr>
                                        <p:cTn id="97" dur="1" fill="hold">
                                          <p:stCondLst>
                                            <p:cond delay="0"/>
                                          </p:stCondLst>
                                        </p:cTn>
                                        <p:tgtEl>
                                          <p:spTgt spid="37"/>
                                        </p:tgtEl>
                                        <p:attrNameLst>
                                          <p:attrName>style.visibility</p:attrName>
                                        </p:attrNameLst>
                                      </p:cBhvr>
                                      <p:to>
                                        <p:strVal val="visible"/>
                                      </p:to>
                                    </p:set>
                                    <p:animEffect transition="in" filter="wipe(down)">
                                      <p:cBhvr>
                                        <p:cTn id="98" dur="1250"/>
                                        <p:tgtEl>
                                          <p:spTgt spid="37"/>
                                        </p:tgtEl>
                                      </p:cBhvr>
                                    </p:animEffect>
                                  </p:childTnLst>
                                </p:cTn>
                              </p:par>
                            </p:childTnLst>
                          </p:cTn>
                        </p:par>
                        <p:par>
                          <p:cTn id="99" fill="hold">
                            <p:stCondLst>
                              <p:cond delay="3050"/>
                            </p:stCondLst>
                            <p:childTnLst>
                              <p:par>
                                <p:cTn id="100" presetID="22" presetClass="entr" presetSubtype="4" fill="hold" grpId="0" nodeType="after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wipe(down)">
                                      <p:cBhvr>
                                        <p:cTn id="102" dur="12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1" build="p"/>
      <p:bldP spid="39" grpId="0" uiExpand="1" build="p"/>
      <p:bldP spid="40" grpId="0"/>
      <p:bldP spid="43" grpId="0" animBg="1"/>
      <p:bldP spid="44" grpId="0" animBg="1"/>
      <p:bldP spid="51" grpId="0" animBg="1"/>
      <p:bldP spid="52" grpId="0" animBg="1"/>
      <p:bldP spid="37" grpId="0" animBg="1"/>
      <p:bldP spid="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7F35E-903A-49E8-BE09-0615CC28B360}"/>
              </a:ext>
            </a:extLst>
          </p:cNvPr>
          <p:cNvSpPr>
            <a:spLocks noGrp="1"/>
          </p:cNvSpPr>
          <p:nvPr>
            <p:ph type="title"/>
          </p:nvPr>
        </p:nvSpPr>
        <p:spPr>
          <a:xfrm>
            <a:off x="1550886" y="1905000"/>
            <a:ext cx="9144001" cy="1371600"/>
          </a:xfrm>
        </p:spPr>
        <p:txBody>
          <a:bodyPr>
            <a:normAutofit/>
          </a:bodyPr>
          <a:lstStyle/>
          <a:p>
            <a:pPr algn="ctr"/>
            <a:r>
              <a:rPr lang="en-US" sz="6600" dirty="0">
                <a:solidFill>
                  <a:schemeClr val="accent6"/>
                </a:solidFill>
                <a:latin typeface="Candara" panose="020E0502030303020204" pitchFamily="34" charset="0"/>
              </a:rPr>
              <a:t>The Grace Of God</a:t>
            </a:r>
          </a:p>
        </p:txBody>
      </p:sp>
    </p:spTree>
    <p:extLst>
      <p:ext uri="{BB962C8B-B14F-4D97-AF65-F5344CB8AC3E}">
        <p14:creationId xmlns:p14="http://schemas.microsoft.com/office/powerpoint/2010/main" val="15211033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AD6ED-C736-4EAD-A38F-752CBD464549}"/>
              </a:ext>
            </a:extLst>
          </p:cNvPr>
          <p:cNvSpPr>
            <a:spLocks noGrp="1"/>
          </p:cNvSpPr>
          <p:nvPr>
            <p:ph type="title"/>
          </p:nvPr>
        </p:nvSpPr>
        <p:spPr/>
        <p:txBody>
          <a:bodyPr>
            <a:normAutofit/>
          </a:bodyPr>
          <a:lstStyle/>
          <a:p>
            <a:r>
              <a:rPr lang="en-US" sz="4800" dirty="0">
                <a:solidFill>
                  <a:schemeClr val="accent6"/>
                </a:solidFill>
                <a:latin typeface="Candara" panose="020E0502030303020204" pitchFamily="34" charset="0"/>
              </a:rPr>
              <a:t>Ephesians 2:8-9</a:t>
            </a:r>
          </a:p>
        </p:txBody>
      </p:sp>
      <p:sp>
        <p:nvSpPr>
          <p:cNvPr id="3" name="Content Placeholder 2">
            <a:extLst>
              <a:ext uri="{FF2B5EF4-FFF2-40B4-BE49-F238E27FC236}">
                <a16:creationId xmlns:a16="http://schemas.microsoft.com/office/drawing/2014/main" id="{B37B3369-8E8E-45A8-854F-0DAF958B24A6}"/>
              </a:ext>
            </a:extLst>
          </p:cNvPr>
          <p:cNvSpPr>
            <a:spLocks noGrp="1"/>
          </p:cNvSpPr>
          <p:nvPr>
            <p:ph idx="1"/>
          </p:nvPr>
        </p:nvSpPr>
        <p:spPr>
          <a:xfrm>
            <a:off x="1522413" y="1904999"/>
            <a:ext cx="9372599" cy="4114801"/>
          </a:xfrm>
        </p:spPr>
        <p:txBody>
          <a:bodyPr/>
          <a:lstStyle/>
          <a:p>
            <a:pPr marL="0" indent="0">
              <a:buNone/>
            </a:pPr>
            <a:r>
              <a:rPr lang="en-US" sz="3600" b="1" i="1" dirty="0">
                <a:latin typeface="Candara" panose="020E0502030303020204" pitchFamily="34" charset="0"/>
              </a:rPr>
              <a:t>“</a:t>
            </a:r>
            <a:r>
              <a:rPr lang="en-US" sz="3600" b="1" i="1" dirty="0">
                <a:solidFill>
                  <a:schemeClr val="accent6"/>
                </a:solidFill>
                <a:latin typeface="Candara" panose="020E0502030303020204" pitchFamily="34" charset="0"/>
              </a:rPr>
              <a:t>8</a:t>
            </a:r>
            <a:r>
              <a:rPr lang="en-US" sz="3600" b="1" i="1" dirty="0">
                <a:latin typeface="Candara" panose="020E0502030303020204" pitchFamily="34" charset="0"/>
              </a:rPr>
              <a:t> For by grace are ye saved through faith; and that not of yourselves: it is the gift of God: </a:t>
            </a:r>
            <a:r>
              <a:rPr lang="en-US" sz="3600" b="1" i="1" dirty="0">
                <a:solidFill>
                  <a:schemeClr val="accent6"/>
                </a:solidFill>
                <a:latin typeface="Candara" panose="020E0502030303020204" pitchFamily="34" charset="0"/>
              </a:rPr>
              <a:t>9</a:t>
            </a:r>
            <a:r>
              <a:rPr lang="en-US" sz="3600" b="1" i="1" dirty="0">
                <a:latin typeface="Candara" panose="020E0502030303020204" pitchFamily="34" charset="0"/>
              </a:rPr>
              <a:t> Not of works, lest any man should boast”</a:t>
            </a:r>
          </a:p>
        </p:txBody>
      </p:sp>
    </p:spTree>
    <p:extLst>
      <p:ext uri="{BB962C8B-B14F-4D97-AF65-F5344CB8AC3E}">
        <p14:creationId xmlns:p14="http://schemas.microsoft.com/office/powerpoint/2010/main" val="35690551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p:txBody>
          <a:bodyPr>
            <a:normAutofit/>
          </a:bodyPr>
          <a:lstStyle/>
          <a:p>
            <a:r>
              <a:rPr lang="en-US" sz="5400" dirty="0">
                <a:solidFill>
                  <a:schemeClr val="accent6"/>
                </a:solidFill>
                <a:latin typeface="Candara" panose="020E0502030303020204" pitchFamily="34" charset="0"/>
              </a:rPr>
              <a:t>What Is Grace?</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904999"/>
            <a:ext cx="9982199" cy="4114801"/>
          </a:xfrm>
        </p:spPr>
        <p:txBody>
          <a:bodyPr>
            <a:normAutofit/>
          </a:bodyPr>
          <a:lstStyle/>
          <a:p>
            <a:pPr marL="0" indent="0">
              <a:buNone/>
            </a:pPr>
            <a:r>
              <a:rPr lang="en-US" sz="3600" dirty="0">
                <a:latin typeface="Candara" panose="020E0502030303020204" pitchFamily="34" charset="0"/>
              </a:rPr>
              <a:t>Christians Have Access </a:t>
            </a:r>
            <a:r>
              <a:rPr lang="en-US" sz="3600" b="1" i="1" dirty="0">
                <a:latin typeface="Candara" panose="020E0502030303020204" pitchFamily="34" charset="0"/>
              </a:rPr>
              <a:t>“By Faith” </a:t>
            </a:r>
            <a:r>
              <a:rPr lang="en-US" sz="3600" dirty="0">
                <a:latin typeface="Candara" panose="020E0502030303020204" pitchFamily="34" charset="0"/>
              </a:rPr>
              <a:t>To God’s Grac</a:t>
            </a:r>
            <a:r>
              <a:rPr lang="en-US" sz="3600" b="1" dirty="0">
                <a:latin typeface="Candara" panose="020E0502030303020204" pitchFamily="34" charset="0"/>
              </a:rPr>
              <a:t>e</a:t>
            </a:r>
          </a:p>
          <a:p>
            <a:pPr lvl="1">
              <a:buFont typeface="Wingdings" panose="05000000000000000000" pitchFamily="2" charset="2"/>
              <a:buChar char="§"/>
            </a:pPr>
            <a:r>
              <a:rPr lang="en-US" sz="2800" dirty="0">
                <a:latin typeface="Candara" panose="020E0502030303020204" pitchFamily="34" charset="0"/>
              </a:rPr>
              <a:t>Romans 5:1-2</a:t>
            </a:r>
          </a:p>
          <a:p>
            <a:pPr marL="0" indent="0">
              <a:buNone/>
            </a:pPr>
            <a:r>
              <a:rPr lang="en-US" sz="3600" b="1" i="1" dirty="0">
                <a:latin typeface="Candara" panose="020E0502030303020204" pitchFamily="34" charset="0"/>
              </a:rPr>
              <a:t>“Grace” </a:t>
            </a:r>
            <a:r>
              <a:rPr lang="en-US" sz="3600" dirty="0">
                <a:latin typeface="Candara" panose="020E0502030303020204" pitchFamily="34" charset="0"/>
              </a:rPr>
              <a:t>is</a:t>
            </a:r>
            <a:r>
              <a:rPr lang="en-US" sz="3600" i="1" dirty="0">
                <a:latin typeface="Candara" panose="020E0502030303020204" pitchFamily="34" charset="0"/>
              </a:rPr>
              <a:t> “kindness or favor which bestows upon one what he has not deserved” </a:t>
            </a:r>
            <a:r>
              <a:rPr lang="en-US" sz="3600" dirty="0">
                <a:latin typeface="Candara" panose="020E0502030303020204" pitchFamily="34" charset="0"/>
              </a:rPr>
              <a:t>-</a:t>
            </a:r>
            <a:r>
              <a:rPr lang="en-US" sz="3600" b="1" dirty="0">
                <a:latin typeface="Candara" panose="020E0502030303020204" pitchFamily="34" charset="0"/>
              </a:rPr>
              <a:t> </a:t>
            </a:r>
            <a:r>
              <a:rPr lang="en-US" sz="3600" b="1" i="1" dirty="0">
                <a:latin typeface="Candara" panose="020E0502030303020204" pitchFamily="34" charset="0"/>
              </a:rPr>
              <a:t>Thayer</a:t>
            </a:r>
          </a:p>
          <a:p>
            <a:pPr marL="0" indent="0">
              <a:buNone/>
            </a:pPr>
            <a:r>
              <a:rPr lang="en-US" sz="3600" dirty="0">
                <a:latin typeface="Candara" panose="020E0502030303020204" pitchFamily="34" charset="0"/>
              </a:rPr>
              <a:t>The Product of This Favor Which God Bestows On Man is </a:t>
            </a:r>
            <a:r>
              <a:rPr lang="en-US" sz="3600" b="1" i="1" dirty="0">
                <a:latin typeface="Candara" panose="020E0502030303020204" pitchFamily="34" charset="0"/>
              </a:rPr>
              <a:t>Salvation</a:t>
            </a:r>
          </a:p>
          <a:p>
            <a:pPr lvl="1">
              <a:buFont typeface="Wingdings" panose="05000000000000000000" pitchFamily="2" charset="2"/>
              <a:buChar char="§"/>
            </a:pPr>
            <a:r>
              <a:rPr lang="en-US" sz="2800" dirty="0">
                <a:latin typeface="Candara" panose="020E0502030303020204" pitchFamily="34" charset="0"/>
              </a:rPr>
              <a:t>Ephesians 2:4-5</a:t>
            </a:r>
          </a:p>
        </p:txBody>
      </p:sp>
    </p:spTree>
    <p:extLst>
      <p:ext uri="{BB962C8B-B14F-4D97-AF65-F5344CB8AC3E}">
        <p14:creationId xmlns:p14="http://schemas.microsoft.com/office/powerpoint/2010/main" val="4207617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1522413" y="381000"/>
            <a:ext cx="10744199" cy="1371600"/>
          </a:xfrm>
        </p:spPr>
        <p:txBody>
          <a:bodyPr>
            <a:normAutofit/>
          </a:bodyPr>
          <a:lstStyle/>
          <a:p>
            <a:r>
              <a:rPr lang="en-US" sz="5400" dirty="0">
                <a:solidFill>
                  <a:schemeClr val="accent6"/>
                </a:solidFill>
                <a:latin typeface="Candara" panose="020E0502030303020204" pitchFamily="34" charset="0"/>
              </a:rPr>
              <a:t>Why Do We Need God’s Grace?</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904999"/>
            <a:ext cx="9677399" cy="4492626"/>
          </a:xfrm>
        </p:spPr>
        <p:txBody>
          <a:bodyPr>
            <a:normAutofit lnSpcReduction="10000"/>
          </a:bodyPr>
          <a:lstStyle/>
          <a:p>
            <a:pPr marL="0" indent="0">
              <a:buNone/>
            </a:pPr>
            <a:r>
              <a:rPr lang="en-US" sz="3600" dirty="0">
                <a:latin typeface="Candara" panose="020E0502030303020204" pitchFamily="34" charset="0"/>
              </a:rPr>
              <a:t>God Gave Man Law in the Beginning	</a:t>
            </a:r>
          </a:p>
          <a:p>
            <a:pPr lvl="1">
              <a:buFont typeface="Wingdings" panose="05000000000000000000" pitchFamily="2" charset="2"/>
              <a:buChar char="§"/>
            </a:pPr>
            <a:r>
              <a:rPr lang="en-US" sz="2800" dirty="0">
                <a:latin typeface="Candara" panose="020E0502030303020204" pitchFamily="34" charset="0"/>
              </a:rPr>
              <a:t>Genesis 2:16-17</a:t>
            </a:r>
          </a:p>
          <a:p>
            <a:pPr marL="0" indent="0">
              <a:buNone/>
            </a:pPr>
            <a:r>
              <a:rPr lang="en-US" sz="3600" dirty="0">
                <a:latin typeface="Candara" panose="020E0502030303020204" pitchFamily="34" charset="0"/>
              </a:rPr>
              <a:t>Man Violated The Law Causing Sin &amp; Death to Enter The World</a:t>
            </a:r>
          </a:p>
          <a:p>
            <a:pPr lvl="1">
              <a:buFont typeface="Wingdings" panose="05000000000000000000" pitchFamily="2" charset="2"/>
              <a:buChar char="§"/>
            </a:pPr>
            <a:r>
              <a:rPr lang="en-US" sz="2800" dirty="0">
                <a:latin typeface="Candara" panose="020E0502030303020204" pitchFamily="34" charset="0"/>
              </a:rPr>
              <a:t>Romans 5:12</a:t>
            </a:r>
          </a:p>
          <a:p>
            <a:pPr marL="0" indent="0">
              <a:buNone/>
            </a:pPr>
            <a:r>
              <a:rPr lang="en-US" sz="3600" dirty="0">
                <a:latin typeface="Candara" panose="020E0502030303020204" pitchFamily="34" charset="0"/>
              </a:rPr>
              <a:t>The Consequences Of Sin Is Both Physical &amp; Spiritual Death</a:t>
            </a:r>
          </a:p>
          <a:p>
            <a:pPr lvl="1">
              <a:buFont typeface="Wingdings" panose="05000000000000000000" pitchFamily="2" charset="2"/>
              <a:buChar char="§"/>
            </a:pPr>
            <a:r>
              <a:rPr lang="en-US" sz="2800" dirty="0">
                <a:latin typeface="Candara" panose="020E0502030303020204" pitchFamily="34" charset="0"/>
              </a:rPr>
              <a:t>Genesis 3:17-19; Romans 6:23</a:t>
            </a:r>
          </a:p>
        </p:txBody>
      </p:sp>
    </p:spTree>
    <p:extLst>
      <p:ext uri="{BB962C8B-B14F-4D97-AF65-F5344CB8AC3E}">
        <p14:creationId xmlns:p14="http://schemas.microsoft.com/office/powerpoint/2010/main" val="2195284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1522413" y="381000"/>
            <a:ext cx="10666412" cy="1371600"/>
          </a:xfrm>
        </p:spPr>
        <p:txBody>
          <a:bodyPr>
            <a:normAutofit/>
          </a:bodyPr>
          <a:lstStyle/>
          <a:p>
            <a:r>
              <a:rPr lang="en-US" sz="5400" dirty="0">
                <a:solidFill>
                  <a:schemeClr val="accent6"/>
                </a:solidFill>
                <a:latin typeface="Candara" panose="020E0502030303020204" pitchFamily="34" charset="0"/>
              </a:rPr>
              <a:t>Why Do We Need God’s Grace?</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904999"/>
            <a:ext cx="10210799" cy="4724402"/>
          </a:xfrm>
        </p:spPr>
        <p:txBody>
          <a:bodyPr>
            <a:normAutofit/>
          </a:bodyPr>
          <a:lstStyle/>
          <a:p>
            <a:pPr marL="0" indent="0">
              <a:buNone/>
            </a:pPr>
            <a:r>
              <a:rPr lang="en-US" sz="3600" dirty="0">
                <a:latin typeface="Candara" panose="020E0502030303020204" pitchFamily="34" charset="0"/>
              </a:rPr>
              <a:t>Man Could Not Keep The Law Perfectly	</a:t>
            </a:r>
          </a:p>
          <a:p>
            <a:pPr lvl="1">
              <a:buFont typeface="Wingdings" panose="05000000000000000000" pitchFamily="2" charset="2"/>
              <a:buChar char="§"/>
            </a:pPr>
            <a:r>
              <a:rPr lang="en-US" sz="2800" dirty="0">
                <a:latin typeface="Candara" panose="020E0502030303020204" pitchFamily="34" charset="0"/>
              </a:rPr>
              <a:t>Romans 3:23; Galatians 3:10-12</a:t>
            </a:r>
          </a:p>
          <a:p>
            <a:pPr marL="0" indent="0">
              <a:buNone/>
            </a:pPr>
            <a:r>
              <a:rPr lang="en-US" sz="3600" dirty="0">
                <a:latin typeface="Candara" panose="020E0502030303020204" pitchFamily="34" charset="0"/>
              </a:rPr>
              <a:t>If God Made Man Sin, God Would Owe Man Salvation</a:t>
            </a:r>
          </a:p>
          <a:p>
            <a:pPr lvl="1">
              <a:buFont typeface="Wingdings" panose="05000000000000000000" pitchFamily="2" charset="2"/>
              <a:buChar char="§"/>
            </a:pPr>
            <a:r>
              <a:rPr lang="en-US" sz="2800" dirty="0">
                <a:latin typeface="Candara" panose="020E0502030303020204" pitchFamily="34" charset="0"/>
              </a:rPr>
              <a:t>Romans 4:4 </a:t>
            </a:r>
          </a:p>
          <a:p>
            <a:pPr marL="0" indent="0">
              <a:buNone/>
            </a:pPr>
            <a:r>
              <a:rPr lang="en-US" sz="3600" dirty="0">
                <a:latin typeface="Candara" panose="020E0502030303020204" pitchFamily="34" charset="0"/>
              </a:rPr>
              <a:t>But Man Chooses To Sin Of His Own Free Will</a:t>
            </a:r>
          </a:p>
          <a:p>
            <a:pPr lvl="1">
              <a:buFont typeface="Wingdings" panose="05000000000000000000" pitchFamily="2" charset="2"/>
              <a:buChar char="§"/>
            </a:pPr>
            <a:r>
              <a:rPr lang="en-US" sz="2800" dirty="0">
                <a:latin typeface="Candara" panose="020E0502030303020204" pitchFamily="34" charset="0"/>
              </a:rPr>
              <a:t>James 1:13-15</a:t>
            </a:r>
          </a:p>
          <a:p>
            <a:pPr marL="0" indent="0">
              <a:buNone/>
            </a:pPr>
            <a:endParaRPr lang="en-US" sz="2800" dirty="0">
              <a:latin typeface="Candara" panose="020E0502030303020204" pitchFamily="34" charset="0"/>
            </a:endParaRPr>
          </a:p>
        </p:txBody>
      </p:sp>
    </p:spTree>
    <p:extLst>
      <p:ext uri="{BB962C8B-B14F-4D97-AF65-F5344CB8AC3E}">
        <p14:creationId xmlns:p14="http://schemas.microsoft.com/office/powerpoint/2010/main" val="643733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1522413" y="381000"/>
            <a:ext cx="10591799" cy="1371600"/>
          </a:xfrm>
        </p:spPr>
        <p:txBody>
          <a:bodyPr>
            <a:normAutofit/>
          </a:bodyPr>
          <a:lstStyle/>
          <a:p>
            <a:r>
              <a:rPr lang="en-US" sz="5400" dirty="0">
                <a:solidFill>
                  <a:schemeClr val="accent6"/>
                </a:solidFill>
                <a:latin typeface="Candara" panose="020E0502030303020204" pitchFamily="34" charset="0"/>
              </a:rPr>
              <a:t>Why Do We Need God’s Grace?</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904999"/>
            <a:ext cx="10286999" cy="4724402"/>
          </a:xfrm>
        </p:spPr>
        <p:txBody>
          <a:bodyPr>
            <a:normAutofit/>
          </a:bodyPr>
          <a:lstStyle/>
          <a:p>
            <a:pPr marL="0" indent="0">
              <a:buNone/>
            </a:pPr>
            <a:r>
              <a:rPr lang="en-US" sz="3600" dirty="0">
                <a:latin typeface="Candara" panose="020E0502030303020204" pitchFamily="34" charset="0"/>
              </a:rPr>
              <a:t>To Receive Justification, God’s Grace is Needed</a:t>
            </a:r>
          </a:p>
          <a:p>
            <a:pPr lvl="1">
              <a:buFont typeface="Wingdings" panose="05000000000000000000" pitchFamily="2" charset="2"/>
              <a:buChar char="§"/>
            </a:pPr>
            <a:r>
              <a:rPr lang="en-US" sz="2800" dirty="0">
                <a:latin typeface="Candara" panose="020E0502030303020204" pitchFamily="34" charset="0"/>
              </a:rPr>
              <a:t>Romans 5:1-2 </a:t>
            </a:r>
          </a:p>
          <a:p>
            <a:pPr marL="0" indent="0">
              <a:buNone/>
            </a:pPr>
            <a:r>
              <a:rPr lang="en-US" sz="3600" dirty="0">
                <a:latin typeface="Candara" panose="020E0502030303020204" pitchFamily="34" charset="0"/>
              </a:rPr>
              <a:t>Man Desperately Needs God’s Grace</a:t>
            </a:r>
          </a:p>
          <a:p>
            <a:pPr lvl="1">
              <a:buFont typeface="Wingdings" panose="05000000000000000000" pitchFamily="2" charset="2"/>
              <a:buChar char="§"/>
            </a:pPr>
            <a:r>
              <a:rPr lang="en-US" sz="2800" dirty="0">
                <a:latin typeface="Candara" panose="020E0502030303020204" pitchFamily="34" charset="0"/>
              </a:rPr>
              <a:t>Romans 6:23</a:t>
            </a:r>
          </a:p>
          <a:p>
            <a:pPr marL="0" indent="0">
              <a:buNone/>
            </a:pPr>
            <a:r>
              <a:rPr lang="en-US" sz="3600" dirty="0">
                <a:latin typeface="Candara" panose="020E0502030303020204" pitchFamily="34" charset="0"/>
              </a:rPr>
              <a:t>Law Identifies Sin &amp; Shows The Heinous Nature Of It</a:t>
            </a:r>
          </a:p>
          <a:p>
            <a:pPr lvl="1">
              <a:buFont typeface="Wingdings" panose="05000000000000000000" pitchFamily="2" charset="2"/>
              <a:buChar char="§"/>
            </a:pPr>
            <a:r>
              <a:rPr lang="en-US" sz="2800" dirty="0">
                <a:latin typeface="Candara" panose="020E0502030303020204" pitchFamily="34" charset="0"/>
              </a:rPr>
              <a:t>Romans 3:20; 7:7; Galatians 3:19, 24; Isaiah 59:1-2</a:t>
            </a:r>
          </a:p>
          <a:p>
            <a:pPr marL="0" indent="0">
              <a:buNone/>
            </a:pPr>
            <a:endParaRPr lang="en-US" sz="2800" dirty="0">
              <a:latin typeface="Candara" panose="020E0502030303020204" pitchFamily="34" charset="0"/>
            </a:endParaRPr>
          </a:p>
        </p:txBody>
      </p:sp>
    </p:spTree>
    <p:extLst>
      <p:ext uri="{BB962C8B-B14F-4D97-AF65-F5344CB8AC3E}">
        <p14:creationId xmlns:p14="http://schemas.microsoft.com/office/powerpoint/2010/main" val="1667707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18927-8A7E-41BE-B36F-7455DCECC6E5}"/>
              </a:ext>
            </a:extLst>
          </p:cNvPr>
          <p:cNvSpPr>
            <a:spLocks noGrp="1"/>
          </p:cNvSpPr>
          <p:nvPr>
            <p:ph type="title"/>
          </p:nvPr>
        </p:nvSpPr>
        <p:spPr>
          <a:xfrm>
            <a:off x="303212" y="295936"/>
            <a:ext cx="11734799" cy="990600"/>
          </a:xfrm>
        </p:spPr>
        <p:txBody>
          <a:bodyPr>
            <a:normAutofit/>
          </a:bodyPr>
          <a:lstStyle/>
          <a:p>
            <a:r>
              <a:rPr lang="en-US" sz="5200" dirty="0">
                <a:solidFill>
                  <a:schemeClr val="accent6"/>
                </a:solidFill>
                <a:latin typeface="Candara" panose="020E0502030303020204" pitchFamily="34" charset="0"/>
              </a:rPr>
              <a:t>God’s Grace Is Conditionally Received…</a:t>
            </a:r>
          </a:p>
        </p:txBody>
      </p:sp>
      <p:sp>
        <p:nvSpPr>
          <p:cNvPr id="3" name="Content Placeholder 2">
            <a:extLst>
              <a:ext uri="{FF2B5EF4-FFF2-40B4-BE49-F238E27FC236}">
                <a16:creationId xmlns:a16="http://schemas.microsoft.com/office/drawing/2014/main" id="{6A5DC014-6ADD-48E0-9946-A13173EB1E06}"/>
              </a:ext>
            </a:extLst>
          </p:cNvPr>
          <p:cNvSpPr>
            <a:spLocks noGrp="1"/>
          </p:cNvSpPr>
          <p:nvPr>
            <p:ph idx="1"/>
          </p:nvPr>
        </p:nvSpPr>
        <p:spPr>
          <a:xfrm>
            <a:off x="1522413" y="1600200"/>
            <a:ext cx="10286999" cy="4829323"/>
          </a:xfrm>
        </p:spPr>
        <p:txBody>
          <a:bodyPr>
            <a:normAutofit/>
          </a:bodyPr>
          <a:lstStyle/>
          <a:p>
            <a:pPr marL="0" indent="0">
              <a:buNone/>
            </a:pPr>
            <a:r>
              <a:rPr lang="en-US" sz="3200" b="1" i="1" dirty="0">
                <a:latin typeface="Candara" panose="020E0502030303020204" pitchFamily="34" charset="0"/>
              </a:rPr>
              <a:t>“But Noah found grace in the eyes of the LORD”</a:t>
            </a:r>
          </a:p>
          <a:p>
            <a:pPr lvl="2">
              <a:buFont typeface="Wingdings" panose="05000000000000000000" pitchFamily="2" charset="2"/>
              <a:buChar char="§"/>
            </a:pPr>
            <a:r>
              <a:rPr lang="en-US" sz="2800" dirty="0">
                <a:latin typeface="Candara" panose="020E0502030303020204" pitchFamily="34" charset="0"/>
              </a:rPr>
              <a:t>Genesis 6:8</a:t>
            </a:r>
            <a:r>
              <a:rPr lang="en-US" sz="2800" b="1" i="1" dirty="0">
                <a:latin typeface="Candara" panose="020E0502030303020204" pitchFamily="34" charset="0"/>
              </a:rPr>
              <a:t> </a:t>
            </a:r>
          </a:p>
          <a:p>
            <a:pPr marL="0" indent="0">
              <a:buNone/>
            </a:pPr>
            <a:r>
              <a:rPr lang="en-US" sz="3200" dirty="0">
                <a:latin typeface="Candara" panose="020E0502030303020204" pitchFamily="34" charset="0"/>
              </a:rPr>
              <a:t>By Godly Fear, Noah Obeyed The Lord’s Command</a:t>
            </a:r>
          </a:p>
          <a:p>
            <a:pPr lvl="2">
              <a:buFont typeface="Wingdings" panose="05000000000000000000" pitchFamily="2" charset="2"/>
              <a:buChar char="§"/>
            </a:pPr>
            <a:r>
              <a:rPr lang="en-US" sz="2800" dirty="0">
                <a:latin typeface="Candara" panose="020E0502030303020204" pitchFamily="34" charset="0"/>
              </a:rPr>
              <a:t>Hebrews 11:7</a:t>
            </a:r>
          </a:p>
          <a:p>
            <a:pPr marL="0" indent="0">
              <a:buNone/>
            </a:pPr>
            <a:r>
              <a:rPr lang="en-US" sz="3200" b="1" i="1" dirty="0">
                <a:latin typeface="Candara" panose="020E0502030303020204" pitchFamily="34" charset="0"/>
              </a:rPr>
              <a:t>“Thus did Noah; according to all that God commanded him, so did he” </a:t>
            </a:r>
            <a:r>
              <a:rPr lang="en-US" sz="3200" dirty="0">
                <a:latin typeface="Candara" panose="020E0502030303020204" pitchFamily="34" charset="0"/>
              </a:rPr>
              <a:t>- Genesis 6:22</a:t>
            </a:r>
          </a:p>
          <a:p>
            <a:pPr marL="0" indent="0">
              <a:buNone/>
            </a:pPr>
            <a:r>
              <a:rPr lang="en-US" sz="3200" dirty="0">
                <a:latin typeface="Candara" panose="020E0502030303020204" pitchFamily="34" charset="0"/>
              </a:rPr>
              <a:t>Noah Received Grace, Salvation From The Flood, Because He Followed All of God’s Instructions </a:t>
            </a:r>
            <a:r>
              <a:rPr lang="en-US" sz="3200" b="1" i="1" dirty="0">
                <a:latin typeface="Candara" panose="020E0502030303020204" pitchFamily="34" charset="0"/>
              </a:rPr>
              <a:t>“By Faith”</a:t>
            </a:r>
          </a:p>
        </p:txBody>
      </p:sp>
      <p:sp>
        <p:nvSpPr>
          <p:cNvPr id="4" name="Rectangle 3">
            <a:extLst>
              <a:ext uri="{FF2B5EF4-FFF2-40B4-BE49-F238E27FC236}">
                <a16:creationId xmlns:a16="http://schemas.microsoft.com/office/drawing/2014/main" id="{29EBA91C-8A16-4580-8E60-C77ABA14FB52}"/>
              </a:ext>
            </a:extLst>
          </p:cNvPr>
          <p:cNvSpPr/>
          <p:nvPr/>
        </p:nvSpPr>
        <p:spPr>
          <a:xfrm rot="16200000">
            <a:off x="-1263353" y="2759212"/>
            <a:ext cx="3733801" cy="1415772"/>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NOAH</a:t>
            </a:r>
          </a:p>
          <a:p>
            <a:pPr algn="ctr"/>
            <a:r>
              <a:rPr lang="en-US" sz="32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Genesi</a:t>
            </a:r>
            <a:r>
              <a:rPr lang="en-US" sz="3200" b="1"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rPr>
              <a:t>s 6</a:t>
            </a:r>
            <a:endParaRPr lang="en-US" sz="3200" b="1" cap="none" spc="0" dirty="0">
              <a:ln w="9525">
                <a:solidFill>
                  <a:schemeClr val="bg1"/>
                </a:solidFill>
                <a:prstDash val="solid"/>
              </a:ln>
              <a:solidFill>
                <a:schemeClr val="accent6"/>
              </a:solidFill>
              <a:effectLst>
                <a:outerShdw blurRad="12700" dist="38100" dir="2700000" algn="tl" rotWithShape="0">
                  <a:schemeClr val="accent5">
                    <a:lumMod val="60000"/>
                    <a:lumOff val="40000"/>
                  </a:schemeClr>
                </a:outerShdw>
              </a:effectLst>
              <a:latin typeface="Candara" panose="020E0502030303020204" pitchFamily="34" charset="0"/>
            </a:endParaRPr>
          </a:p>
        </p:txBody>
      </p:sp>
    </p:spTree>
    <p:extLst>
      <p:ext uri="{BB962C8B-B14F-4D97-AF65-F5344CB8AC3E}">
        <p14:creationId xmlns:p14="http://schemas.microsoft.com/office/powerpoint/2010/main" val="2317926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25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par>
                          <p:cTn id="22" fill="hold">
                            <p:stCondLst>
                              <p:cond delay="125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ue atom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3">
          <a:schemeClr val="lt1"/>
        </a:lnRef>
        <a:fillRef idx="1">
          <a:schemeClr val="accent5"/>
        </a:fillRef>
        <a:effectRef idx="1">
          <a:schemeClr val="accent5"/>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lue atom design slides.potx" id="{20958743-FA80-43E5-9586-B48EF2BE42B5}" vid="{6B9132C0-2E4C-4DF6-B21A-C2322474BD21}"/>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49C11C-71DC-49B6-ACD8-27E3AE088D14}">
  <ds:schemaRefs>
    <ds:schemaRef ds:uri="http://purl.org/dc/terms/"/>
    <ds:schemaRef ds:uri="http://schemas.microsoft.com/office/2006/documentManagement/types"/>
    <ds:schemaRef ds:uri="http://schemas.openxmlformats.org/package/2006/metadata/core-properties"/>
    <ds:schemaRef ds:uri="http://purl.org/dc/elements/1.1/"/>
    <ds:schemaRef ds:uri="a4f35948-e619-41b3-aa29-22878b09cfd2"/>
    <ds:schemaRef ds:uri="http://schemas.microsoft.com/office/infopath/2007/PartnerControls"/>
    <ds:schemaRef ds:uri="40262f94-9f35-4ac3-9a90-690165a166b7"/>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1F78577-2839-4BFF-9EC7-673BD8FE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75BD71-4A33-4FB7-88CA-777C4D9E6E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Blue atom design slides</Template>
  <TotalTime>591</TotalTime>
  <Words>4035</Words>
  <Application>Microsoft Office PowerPoint</Application>
  <PresentationFormat>Custom</PresentationFormat>
  <Paragraphs>203</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Candara</vt:lpstr>
      <vt:lpstr>Century Gothic</vt:lpstr>
      <vt:lpstr>Rockwell</vt:lpstr>
      <vt:lpstr>Wingdings</vt:lpstr>
      <vt:lpstr>Blue atom design template</vt:lpstr>
      <vt:lpstr>Where Grace &amp; Faith Meet</vt:lpstr>
      <vt:lpstr>Romans 5:1-2</vt:lpstr>
      <vt:lpstr>The Grace Of God</vt:lpstr>
      <vt:lpstr>Ephesians 2:8-9</vt:lpstr>
      <vt:lpstr>What Is Grace?</vt:lpstr>
      <vt:lpstr>Why Do We Need God’s Grace?</vt:lpstr>
      <vt:lpstr>Why Do We Need God’s Grace?</vt:lpstr>
      <vt:lpstr>Why Do We Need God’s Grace?</vt:lpstr>
      <vt:lpstr>God’s Grace Is Conditionally Received…</vt:lpstr>
      <vt:lpstr>God’s Grace Is Conditionally Received…</vt:lpstr>
      <vt:lpstr>God’s Grace Is Conditionally Received…</vt:lpstr>
      <vt:lpstr>God’s Grace Is Conditionally Received…</vt:lpstr>
      <vt:lpstr>God’s Grace Is Conditionally Received…</vt:lpstr>
      <vt:lpstr>God’s Grace Is Conditionally Received…</vt:lpstr>
      <vt:lpstr>What Do We Learn From These Examples?</vt:lpstr>
      <vt:lpstr>PowerPoint Presentation</vt:lpstr>
      <vt:lpstr>PowerPoint Presentation</vt:lpstr>
      <vt:lpstr>PowerPoint Presentation</vt:lpstr>
      <vt:lpstr>Matthew 7:21-27</vt:lpstr>
      <vt:lpstr>“for by grace are you saved through faith” Ephesians 2:8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Grace &amp; Faith Meet</dc:title>
  <dc:creator>Tommy McClure</dc:creator>
  <cp:lastModifiedBy>Tommy McClure</cp:lastModifiedBy>
  <cp:revision>97</cp:revision>
  <cp:lastPrinted>2018-10-21T13:34:29Z</cp:lastPrinted>
  <dcterms:created xsi:type="dcterms:W3CDTF">2018-10-19T21:31:17Z</dcterms:created>
  <dcterms:modified xsi:type="dcterms:W3CDTF">2018-10-22T15:10:31Z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74069000</vt:r8>
  </property>
  <property fmtid="{D5CDD505-2E9C-101B-9397-08002B2CF9AE}" pid="3" name="HiddenCategoryTags">
    <vt:lpwstr/>
  </property>
  <property fmtid="{D5CDD505-2E9C-101B-9397-08002B2CF9AE}" pid="4" name="InternalTags">
    <vt:lpwstr/>
  </property>
  <property fmtid="{D5CDD505-2E9C-101B-9397-08002B2CF9AE}" pid="5" name="CategoryTags">
    <vt:lpwstr/>
  </property>
  <property fmtid="{D5CDD505-2E9C-101B-9397-08002B2CF9AE}" pid="6" name="Applications">
    <vt:lpwstr/>
  </property>
  <property fmtid="{D5CDD505-2E9C-101B-9397-08002B2CF9AE}" pid="7" name="CampaignTags">
    <vt:lpwstr/>
  </property>
  <property fmtid="{D5CDD505-2E9C-101B-9397-08002B2CF9AE}" pid="8" name="ScenarioTags">
    <vt:lpwstr/>
  </property>
  <property fmtid="{D5CDD505-2E9C-101B-9397-08002B2CF9AE}" pid="9" name="ContentTypeId">
    <vt:lpwstr>0x010100AA3F7D94069FF64A86F7DFF56D60E3BE</vt:lpwstr>
  </property>
  <property fmtid="{D5CDD505-2E9C-101B-9397-08002B2CF9AE}" pid="10" name="FeatureTags">
    <vt:lpwstr/>
  </property>
  <property fmtid="{D5CDD505-2E9C-101B-9397-08002B2CF9AE}" pid="11" name="LocalizationTags">
    <vt:lpwstr/>
  </property>
</Properties>
</file>