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65" r:id="rId2"/>
    <p:sldId id="329" r:id="rId3"/>
    <p:sldId id="258" r:id="rId4"/>
    <p:sldId id="292" r:id="rId5"/>
    <p:sldId id="330" r:id="rId6"/>
    <p:sldId id="310" r:id="rId7"/>
    <p:sldId id="314" r:id="rId8"/>
    <p:sldId id="321" r:id="rId9"/>
    <p:sldId id="322" r:id="rId10"/>
    <p:sldId id="328" r:id="rId11"/>
    <p:sldId id="325" r:id="rId12"/>
    <p:sldId id="320" r:id="rId13"/>
    <p:sldId id="324" r:id="rId14"/>
    <p:sldId id="326" r:id="rId15"/>
    <p:sldId id="331" r:id="rId16"/>
    <p:sldId id="327" r:id="rId17"/>
    <p:sldId id="274" r:id="rId18"/>
  </p:sldIdLst>
  <p:sldSz cx="12188825" cy="6858000"/>
  <p:notesSz cx="7315200" cy="96012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3099" autoAdjust="0"/>
  </p:normalViewPr>
  <p:slideViewPr>
    <p:cSldViewPr showGuides="1">
      <p:cViewPr varScale="1">
        <p:scale>
          <a:sx n="61" d="100"/>
          <a:sy n="61" d="100"/>
        </p:scale>
        <p:origin x="2454"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9088EAF-6ECA-4616-85EF-35AA19C641F3}" type="datetimeFigureOut">
              <a:rPr lang="en-US"/>
              <a:t>7/16/2018</a:t>
            </a:fld>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ABD2D7A-D230-4F91-BD59-0A39C2703BA8}" type="datetimeFigureOut">
              <a:rPr lang="en-US"/>
              <a:t>7/16/2018</a:t>
            </a:fld>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78546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Pet. 3:11-14 </a:t>
            </a:r>
            <a:r>
              <a:rPr lang="en-US" dirty="0"/>
              <a:t>-  Seeing then that all these things shall be dissolved, what manner of persons ought ye to be in all holy conversation and godliness, 12 Looking for and hasting unto the coming of the day of God, wherein the heavens being on fire shall be dissolved, and the elements shall melt with fervent heat? 13 Nevertheless we, according to his promise, look for new heavens and a new earth, wherein dwelleth righteousness. 14 Wherefore, beloved, seeing that ye look for such things, </a:t>
            </a:r>
            <a:r>
              <a:rPr lang="en-US" b="1" dirty="0"/>
              <a:t>be diligent that ye may be found of him in peace, without spot, and blameless</a:t>
            </a:r>
            <a:r>
              <a:rPr lang="en-US" dirty="0"/>
              <a:t>.</a:t>
            </a:r>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556558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 10:22-26 </a:t>
            </a:r>
            <a:r>
              <a:rPr lang="en-US" dirty="0"/>
              <a:t>-  Let us draw near with a true heart in full assurance of faith, having our hearts sprinkled from an evil conscience, and our bodies washed with pure water. 23 Let us hold fast the profession of our faith without wavering; (for he is faithful that promised;) 24 And let us consider one another to provoke unto love and to good works: 25 Not forsaking the assembling of ourselves together, as the manner of some is; but exhorting one another: and so much the more, as ye see the day approaching. 26 For if we sin </a:t>
            </a:r>
            <a:r>
              <a:rPr lang="en-US" dirty="0" err="1"/>
              <a:t>wilfully</a:t>
            </a:r>
            <a:r>
              <a:rPr lang="en-US" dirty="0"/>
              <a:t> after that we have received the knowledge of the truth, there </a:t>
            </a:r>
            <a:r>
              <a:rPr lang="en-US" dirty="0" err="1"/>
              <a:t>remaineth</a:t>
            </a:r>
            <a:r>
              <a:rPr lang="en-US" dirty="0"/>
              <a:t> no more sacrifice for sins,</a:t>
            </a:r>
          </a:p>
          <a:p>
            <a:endParaRPr lang="en-US" dirty="0"/>
          </a:p>
          <a:p>
            <a:pPr defTabSz="966612">
              <a:defRPr/>
            </a:pPr>
            <a:r>
              <a:rPr lang="en-US" sz="1300" b="1" dirty="0">
                <a:latin typeface="Arial" panose="020B0604020202020204" pitchFamily="34" charset="0"/>
                <a:cs typeface="Arial" panose="020B0604020202020204" pitchFamily="34" charset="0"/>
              </a:rPr>
              <a:t>Acts 20:27 </a:t>
            </a:r>
            <a:r>
              <a:rPr lang="en-US" sz="1300" dirty="0">
                <a:latin typeface="Arial" panose="020B0604020202020204" pitchFamily="34" charset="0"/>
                <a:cs typeface="Arial" panose="020B0604020202020204" pitchFamily="34" charset="0"/>
              </a:rPr>
              <a:t>- For I have not shunned to declare to you the </a:t>
            </a:r>
            <a:r>
              <a:rPr lang="en-US" sz="1300" b="1" dirty="0">
                <a:latin typeface="Arial" panose="020B0604020202020204" pitchFamily="34" charset="0"/>
                <a:cs typeface="Arial" panose="020B0604020202020204" pitchFamily="34" charset="0"/>
              </a:rPr>
              <a:t>whole counsel of God</a:t>
            </a:r>
            <a:r>
              <a:rPr lang="en-US" sz="1300" dirty="0">
                <a:latin typeface="Arial" panose="020B0604020202020204" pitchFamily="34" charset="0"/>
                <a:cs typeface="Arial" panose="020B0604020202020204" pitchFamily="34" charset="0"/>
              </a:rPr>
              <a:t>;</a:t>
            </a:r>
          </a:p>
          <a:p>
            <a:pPr defTabSz="966612">
              <a:defRPr/>
            </a:pPr>
            <a:r>
              <a:rPr lang="en-US" sz="1300" b="1" dirty="0">
                <a:latin typeface="Arial" panose="020B0604020202020204" pitchFamily="34" charset="0"/>
                <a:cs typeface="Arial" panose="020B0604020202020204" pitchFamily="34" charset="0"/>
              </a:rPr>
              <a:t>Eph. 6:10-10 - </a:t>
            </a:r>
            <a:r>
              <a:rPr lang="en-US" sz="1300" dirty="0">
                <a:latin typeface="Arial" panose="020B0604020202020204" pitchFamily="34" charset="0"/>
                <a:cs typeface="Arial" panose="020B0604020202020204" pitchFamily="34" charset="0"/>
              </a:rPr>
              <a:t>READ</a:t>
            </a:r>
          </a:p>
          <a:p>
            <a:pPr defTabSz="966612">
              <a:defRPr/>
            </a:pPr>
            <a:endParaRPr lang="en-US" sz="13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357120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 10:22-26 </a:t>
            </a:r>
            <a:r>
              <a:rPr lang="en-US" dirty="0"/>
              <a:t>-  Let us draw near with a true heart in full assurance of faith, having our hearts sprinkled from an evil conscience, and our bodies washed with pure water. 23 Let us hold fast the profession of our faith without wavering; (for he is faithful that promised</a:t>
            </a:r>
            <a:r>
              <a:rPr lang="en-US" b="1" dirty="0"/>
              <a:t>;) 24 And let us consider one another to provoke unto love and to good works</a:t>
            </a:r>
            <a:r>
              <a:rPr lang="en-US" dirty="0"/>
              <a:t>: 25 Not forsaking the assembling of ourselves together, as the manner of some is; but exhorting one another: and so much the more, as ye see the day approaching. 26 For if we sin </a:t>
            </a:r>
            <a:r>
              <a:rPr lang="en-US" dirty="0" err="1"/>
              <a:t>wilfully</a:t>
            </a:r>
            <a:r>
              <a:rPr lang="en-US" dirty="0"/>
              <a:t> after that we have received the knowledge of the truth, there </a:t>
            </a:r>
            <a:r>
              <a:rPr lang="en-US" dirty="0" err="1"/>
              <a:t>remaineth</a:t>
            </a:r>
            <a:r>
              <a:rPr lang="en-US" dirty="0"/>
              <a:t> no more sacrifice for sins,</a:t>
            </a:r>
          </a:p>
          <a:p>
            <a:r>
              <a:rPr lang="en-US" b="1" dirty="0"/>
              <a:t>Matt. 5:14-16 </a:t>
            </a:r>
            <a:r>
              <a:rPr lang="en-US" dirty="0"/>
              <a:t>-  Ye are the light of the world. A city that is set on an hill cannot be hid. 15 Neither do men light a candle, and put it under a bushel, but on a candlestick; and it giveth light unto all that are in the house. 16 Let your light so shine before men, that they may see your good works, and glorify your Father which is in heaven.</a:t>
            </a:r>
          </a:p>
          <a:p>
            <a:r>
              <a:rPr lang="en-US" b="1" dirty="0"/>
              <a:t>2 Pet. 1:16-21</a:t>
            </a:r>
            <a:r>
              <a:rPr lang="en-US" dirty="0"/>
              <a:t> -  For we have not followed cunningly devised fables, when we made known unto you the power and coming of our Lord Jesus Christ, but were eyewitnesses of his majesty. 17 For he received from God the Father </a:t>
            </a:r>
            <a:r>
              <a:rPr lang="en-US" dirty="0" err="1"/>
              <a:t>honour</a:t>
            </a:r>
            <a:r>
              <a:rPr lang="en-US" dirty="0"/>
              <a:t> and glory, when there came such a voice to him from the excellent glory, This is my beloved Son, in whom I am well pleased. 18 And this voice which came from heaven we heard, when we were with him in the holy mount. 19 We have also a more sure word of prophecy; </a:t>
            </a:r>
            <a:r>
              <a:rPr lang="en-US" b="1" dirty="0"/>
              <a:t>whereunto ye do well that ye take heed, as unto a light that shineth in a dark place</a:t>
            </a:r>
            <a:r>
              <a:rPr lang="en-US" dirty="0"/>
              <a:t>, until the day dawn, and the day star arise in your hearts: 20 Knowing this first, that no prophecy of the scripture is of any private interpretation. 21 For the prophecy came not in old time by the will of man: but holy men of God spake as they were moved by the Holy Ghost. {in old time: or, at any time}</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354381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 10:22-26 </a:t>
            </a:r>
            <a:r>
              <a:rPr lang="en-US" dirty="0"/>
              <a:t>-  Let us draw near with a true heart in full assurance of faith, having our hearts sprinkled from an evil conscience, and our bodies washed with pure water. 23 Let us hold fast the profession of our faith without wavering; (for he is faithful that promised;) 24 And let us consider one another to provoke unto love and to good works: 25 Not forsaking the assembling of ourselves together, as the manner of some is; but exhorting one another: and so much the more, as ye see the day approaching. 26 For if we sin </a:t>
            </a:r>
            <a:r>
              <a:rPr lang="en-US" dirty="0" err="1"/>
              <a:t>wilfully</a:t>
            </a:r>
            <a:r>
              <a:rPr lang="en-US" dirty="0"/>
              <a:t> after that we have received the knowledge of the truth, there </a:t>
            </a:r>
            <a:r>
              <a:rPr lang="en-US" dirty="0" err="1"/>
              <a:t>remaineth</a:t>
            </a:r>
            <a:r>
              <a:rPr lang="en-US" dirty="0"/>
              <a:t> no more sacrifice for sins,</a:t>
            </a:r>
          </a:p>
          <a:p>
            <a:endParaRPr lang="en-US" dirty="0"/>
          </a:p>
          <a:p>
            <a:r>
              <a:rPr lang="en-US" b="1" dirty="0"/>
              <a:t>Acts 2:47 </a:t>
            </a:r>
            <a:r>
              <a:rPr lang="en-US" dirty="0"/>
              <a:t>- Praising God, and having </a:t>
            </a:r>
            <a:r>
              <a:rPr lang="en-US" dirty="0" err="1"/>
              <a:t>favour</a:t>
            </a:r>
            <a:r>
              <a:rPr lang="en-US" dirty="0"/>
              <a:t> with all the people. And the Lord added to the church daily such as should be saved.</a:t>
            </a:r>
          </a:p>
          <a:p>
            <a:r>
              <a:rPr lang="en-US" b="1" dirty="0"/>
              <a:t>Acts 4:4 </a:t>
            </a:r>
            <a:r>
              <a:rPr lang="en-US" dirty="0"/>
              <a:t>- Howbeit many of them which heard the word believed; and the number of the men was about five thousand. </a:t>
            </a:r>
          </a:p>
          <a:p>
            <a:r>
              <a:rPr lang="en-US" b="1" dirty="0"/>
              <a:t>Acts 2:41-46 </a:t>
            </a:r>
            <a:r>
              <a:rPr lang="en-US" dirty="0"/>
              <a:t>- Then they that gladly received his word were baptized: and the same day there were added unto them about three thousand souls. 42 And they continued </a:t>
            </a:r>
            <a:r>
              <a:rPr lang="en-US" dirty="0" err="1"/>
              <a:t>stedfastly</a:t>
            </a:r>
            <a:r>
              <a:rPr lang="en-US" dirty="0"/>
              <a:t> in the apostles' doctrine and fellowship, and in breaking of bread, and in prayers. 43 And fear came upon every soul: and many wonders and signs were done by the apostles. 44 And all that believed were together, and had all things common; 45 And sold their possessions and goods, and parted them to all men, as every man had need. 46 And they, continuing daily with one accord in the temple, and breaking bread from house to house, did eat their meat with gladness and singleness of heart,</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360722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 10:22-26 </a:t>
            </a:r>
            <a:r>
              <a:rPr lang="en-US" dirty="0"/>
              <a:t>-  Let us draw near with a true heart in full assurance of faith, having our hearts sprinkled from an evil conscience, and our bodies washed with pure water. 23 Let us hold fast the profession of our faith without wavering; (for he is faithful that promised;) 24 And let us consider one another to provoke unto love and to good works: 25 Not forsaking the assembling of ourselves together, as the manner of some is; but exhorting one another: and so much the more, as ye see the day approaching</a:t>
            </a:r>
            <a:r>
              <a:rPr lang="en-US" b="1" dirty="0"/>
              <a:t>. 26 For if we sin </a:t>
            </a:r>
            <a:r>
              <a:rPr lang="en-US" b="1" dirty="0" err="1"/>
              <a:t>wilfully</a:t>
            </a:r>
            <a:r>
              <a:rPr lang="en-US" b="1" dirty="0"/>
              <a:t> after that we have received the knowledge of the truth, there </a:t>
            </a:r>
            <a:r>
              <a:rPr lang="en-US" b="1" dirty="0" err="1"/>
              <a:t>remaineth</a:t>
            </a:r>
            <a:r>
              <a:rPr lang="en-US" b="1" dirty="0"/>
              <a:t> no more sacrifice for sins,</a:t>
            </a:r>
          </a:p>
          <a:p>
            <a:endParaRPr lang="en-US" dirty="0"/>
          </a:p>
          <a:p>
            <a:r>
              <a:rPr lang="en-US" b="1" dirty="0"/>
              <a:t>1 Thess. 5:1-9 - READ</a:t>
            </a:r>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368733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 10:22-26 </a:t>
            </a:r>
            <a:r>
              <a:rPr lang="en-US" dirty="0"/>
              <a:t>-  Let us draw near with a true heart in full assurance of faith, having our hearts sprinkled from an evil conscience, and our bodies washed with pure water. 23 Let us hold fast the profession of our faith without wavering; (for he is faithful that promised;) 24 And let us consider one another to provoke unto love and to good works: 25 </a:t>
            </a:r>
            <a:r>
              <a:rPr lang="en-US" b="1" dirty="0"/>
              <a:t>Not forsaking </a:t>
            </a:r>
            <a:r>
              <a:rPr lang="en-US" dirty="0"/>
              <a:t>the assembling of ourselves together, as the manner of some is; but exhorting one another: and so much the more, as ye see the day approaching. 26 For if we sin </a:t>
            </a:r>
            <a:r>
              <a:rPr lang="en-US" dirty="0" err="1"/>
              <a:t>wilfully</a:t>
            </a:r>
            <a:r>
              <a:rPr lang="en-US" dirty="0"/>
              <a:t> after that we have received the knowledge of the truth, there </a:t>
            </a:r>
            <a:r>
              <a:rPr lang="en-US" dirty="0" err="1"/>
              <a:t>remaineth</a:t>
            </a:r>
            <a:r>
              <a:rPr lang="en-US" dirty="0"/>
              <a:t> no more sacrifice for sins,</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2581594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1248191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Acts 2:37 </a:t>
            </a:r>
            <a:r>
              <a:rPr lang="en-US" altLang="en-US" dirty="0"/>
              <a:t>- Now when they heard this, they were pricked in their heart (cut to the heart), and said unto Peter and to the rest of the apostles, </a:t>
            </a:r>
            <a:r>
              <a:rPr lang="en-US" altLang="en-US" b="1" dirty="0"/>
              <a:t>Men and brethren, what shall we do? </a:t>
            </a:r>
          </a:p>
          <a:p>
            <a:r>
              <a:rPr lang="en-US" altLang="en-US" b="1" dirty="0"/>
              <a:t>Rom. 10:17 </a:t>
            </a:r>
            <a:r>
              <a:rPr lang="en-US" altLang="en-US" dirty="0"/>
              <a:t>- So then faith cometh by hearing, and hearing by the word of God.</a:t>
            </a:r>
          </a:p>
          <a:p>
            <a:r>
              <a:rPr lang="en-US" altLang="en-US" b="1" dirty="0"/>
              <a:t>Jn. 8:32 </a:t>
            </a:r>
            <a:r>
              <a:rPr lang="en-US" altLang="en-US" dirty="0"/>
              <a:t>-  I said therefore unto you, that ye shall die in your sins: for if ye believe not that I am he, ye shall die in your sins.</a:t>
            </a:r>
          </a:p>
          <a:p>
            <a:r>
              <a:rPr lang="en-US" altLang="en-US" b="1" dirty="0"/>
              <a:t>Acts. 17:30-31 </a:t>
            </a:r>
            <a:r>
              <a:rPr lang="en-US" altLang="en-US" dirty="0"/>
              <a:t>- And the times of this ignorance God winked at; but now </a:t>
            </a:r>
            <a:r>
              <a:rPr lang="en-US" altLang="en-US" dirty="0" err="1"/>
              <a:t>commandeth</a:t>
            </a:r>
            <a:r>
              <a:rPr lang="en-US" altLang="en-US" dirty="0"/>
              <a:t> all men every where to repent: 31 Because he hath appointed a day, in the which he will judge the world in righteousness by that man whom he hath ordained; whereof he hath given assurance unto all men, in that he hath raised him from the dead.</a:t>
            </a:r>
          </a:p>
          <a:p>
            <a:r>
              <a:rPr lang="en-US" altLang="en-US" b="1" dirty="0"/>
              <a:t>Matt. 10:32 </a:t>
            </a:r>
            <a:r>
              <a:rPr lang="en-US" altLang="en-US" dirty="0"/>
              <a:t>- Whosoever therefore shall confess me before men, him will I confess also before my Father which is in heaven.</a:t>
            </a:r>
          </a:p>
          <a:p>
            <a:r>
              <a:rPr lang="en-US" altLang="en-US" b="1" dirty="0"/>
              <a:t>Acts. 2:38 </a:t>
            </a:r>
            <a:r>
              <a:rPr lang="en-US" altLang="en-US" dirty="0"/>
              <a:t>- Then Peter said unto them, Repent, and be baptized every one of you in the name of Jesus Christ for the remission of sins, and ye shall receive the gift of the Holy Ghost.</a:t>
            </a:r>
          </a:p>
          <a:p>
            <a:r>
              <a:rPr lang="en-US" altLang="en-US" b="1" dirty="0"/>
              <a:t>Acts 8:22 </a:t>
            </a:r>
            <a:r>
              <a:rPr lang="en-US" altLang="en-US" dirty="0"/>
              <a:t>- Repent therefore of this thy wickedness, and pray God, if perhaps the thought of thine heart may be forgiven thee. </a:t>
            </a:r>
          </a:p>
          <a:p>
            <a:r>
              <a:rPr lang="en-US" altLang="en-US" b="1" dirty="0"/>
              <a:t>Rev. 2:10 </a:t>
            </a:r>
            <a:r>
              <a:rPr lang="en-US" altLang="en-US" dirty="0"/>
              <a:t>- Fear none of those things which thou shalt suffer: behold, the devil shall cast some of you into prison, that ye may be tried; and ye shall have tribulation ten days: </a:t>
            </a:r>
            <a:r>
              <a:rPr lang="en-US" altLang="en-US" b="1" dirty="0"/>
              <a:t>be thou faithful unto death, and I will give thee a crown of life.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defRPr>
            </a:lvl1pPr>
            <a:lvl2pPr marL="877622" indent="-337547">
              <a:defRPr>
                <a:solidFill>
                  <a:schemeClr val="tx1"/>
                </a:solidFill>
                <a:latin typeface="Lucida Sans Unicode" pitchFamily="34" charset="0"/>
              </a:defRPr>
            </a:lvl2pPr>
            <a:lvl3pPr marL="1350188" indent="-270037">
              <a:defRPr>
                <a:solidFill>
                  <a:schemeClr val="tx1"/>
                </a:solidFill>
                <a:latin typeface="Lucida Sans Unicode" pitchFamily="34" charset="0"/>
              </a:defRPr>
            </a:lvl3pPr>
            <a:lvl4pPr marL="1890264" indent="-270037">
              <a:defRPr>
                <a:solidFill>
                  <a:schemeClr val="tx1"/>
                </a:solidFill>
                <a:latin typeface="Lucida Sans Unicode" pitchFamily="34" charset="0"/>
              </a:defRPr>
            </a:lvl4pPr>
            <a:lvl5pPr marL="2430341" indent="-270037">
              <a:defRPr>
                <a:solidFill>
                  <a:schemeClr val="tx1"/>
                </a:solidFill>
                <a:latin typeface="Lucida Sans Unicode" pitchFamily="34" charset="0"/>
              </a:defRPr>
            </a:lvl5pPr>
            <a:lvl6pPr marL="2970415" indent="-270037" eaLnBrk="0" fontAlgn="base" hangingPunct="0">
              <a:spcBef>
                <a:spcPct val="0"/>
              </a:spcBef>
              <a:spcAft>
                <a:spcPct val="0"/>
              </a:spcAft>
              <a:defRPr>
                <a:solidFill>
                  <a:schemeClr val="tx1"/>
                </a:solidFill>
                <a:latin typeface="Lucida Sans Unicode" pitchFamily="34" charset="0"/>
              </a:defRPr>
            </a:lvl6pPr>
            <a:lvl7pPr marL="3510491" indent="-270037" eaLnBrk="0" fontAlgn="base" hangingPunct="0">
              <a:spcBef>
                <a:spcPct val="0"/>
              </a:spcBef>
              <a:spcAft>
                <a:spcPct val="0"/>
              </a:spcAft>
              <a:defRPr>
                <a:solidFill>
                  <a:schemeClr val="tx1"/>
                </a:solidFill>
                <a:latin typeface="Lucida Sans Unicode" pitchFamily="34" charset="0"/>
              </a:defRPr>
            </a:lvl7pPr>
            <a:lvl8pPr marL="4050566" indent="-270037" eaLnBrk="0" fontAlgn="base" hangingPunct="0">
              <a:spcBef>
                <a:spcPct val="0"/>
              </a:spcBef>
              <a:spcAft>
                <a:spcPct val="0"/>
              </a:spcAft>
              <a:defRPr>
                <a:solidFill>
                  <a:schemeClr val="tx1"/>
                </a:solidFill>
                <a:latin typeface="Lucida Sans Unicode" pitchFamily="34" charset="0"/>
              </a:defRPr>
            </a:lvl8pPr>
            <a:lvl9pPr marL="4590642" indent="-270037" eaLnBrk="0" fontAlgn="base" hangingPunct="0">
              <a:spcBef>
                <a:spcPct val="0"/>
              </a:spcBef>
              <a:spcAft>
                <a:spcPct val="0"/>
              </a:spcAft>
              <a:defRPr>
                <a:solidFill>
                  <a:schemeClr val="tx1"/>
                </a:solidFill>
                <a:latin typeface="Lucida Sans Unicode" pitchFamily="34" charset="0"/>
              </a:defRPr>
            </a:lvl9pPr>
          </a:lstStyle>
          <a:p>
            <a:fld id="{80332E50-CD5F-481F-B91C-75B12419DFA1}" type="slidenum">
              <a:rPr lang="en-US" altLang="en-US" smtClean="0">
                <a:latin typeface="Calibri" pitchFamily="34" charset="0"/>
              </a:rPr>
              <a:pPr/>
              <a:t>17</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257495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Tim. 4:10 </a:t>
            </a:r>
            <a:r>
              <a:rPr lang="en-US" dirty="0"/>
              <a:t>- for Demas has </a:t>
            </a:r>
            <a:r>
              <a:rPr lang="en-US" b="1" dirty="0"/>
              <a:t>forsaken</a:t>
            </a:r>
            <a:r>
              <a:rPr lang="en-US" dirty="0"/>
              <a:t> me, having loved this present world, and has departed for Thessalonica--</a:t>
            </a:r>
            <a:r>
              <a:rPr lang="en-US" dirty="0" err="1"/>
              <a:t>Crescens</a:t>
            </a:r>
            <a:r>
              <a:rPr lang="en-US" dirty="0"/>
              <a:t> for Galatia, Titus for Dalmatia.</a:t>
            </a:r>
          </a:p>
          <a:p>
            <a:r>
              <a:rPr lang="en-US" b="1" dirty="0"/>
              <a:t>Heb. 10:23 </a:t>
            </a:r>
            <a:r>
              <a:rPr lang="en-US" dirty="0"/>
              <a:t>-  Let us </a:t>
            </a:r>
            <a:r>
              <a:rPr lang="en-US" b="1" dirty="0"/>
              <a:t>hold fast </a:t>
            </a:r>
            <a:r>
              <a:rPr lang="en-US" dirty="0"/>
              <a:t>the profession of our faith without wavering; (for he is faithful that promised;)</a:t>
            </a:r>
          </a:p>
          <a:p>
            <a:r>
              <a:rPr lang="en-US" b="1" dirty="0"/>
              <a:t>Heb. 2:1-3 </a:t>
            </a:r>
            <a:r>
              <a:rPr lang="en-US" dirty="0"/>
              <a:t>-  Therefore we ought to give the more earnest heed to the things which we have heard, </a:t>
            </a:r>
            <a:r>
              <a:rPr lang="en-US" b="1" dirty="0"/>
              <a:t>lest at any time we should let them slip (drift away, slip away, glide aside)</a:t>
            </a:r>
            <a:r>
              <a:rPr lang="en-US" dirty="0"/>
              <a:t>. {let...: Gr. run out as leaking vessels} 2 For if the word spoken by angels was </a:t>
            </a:r>
            <a:r>
              <a:rPr lang="en-US" dirty="0" err="1"/>
              <a:t>stedfast</a:t>
            </a:r>
            <a:r>
              <a:rPr lang="en-US" dirty="0"/>
              <a:t>, and every transgression and disobedience received a just </a:t>
            </a:r>
            <a:r>
              <a:rPr lang="en-US" dirty="0" err="1"/>
              <a:t>recompence</a:t>
            </a:r>
            <a:r>
              <a:rPr lang="en-US" dirty="0"/>
              <a:t> of reward; 3 How shall we escape, if we neglect so great salvation; which at the first began to be spoken by the Lord, and was confirmed unto us by them that heard him;</a:t>
            </a:r>
          </a:p>
          <a:p>
            <a:r>
              <a:rPr lang="en-US" b="1" i="1" dirty="0"/>
              <a:t>“slip” </a:t>
            </a:r>
            <a:r>
              <a:rPr lang="en-US" dirty="0"/>
              <a:t>- </a:t>
            </a:r>
            <a:r>
              <a:rPr lang="en-US" dirty="0" err="1"/>
              <a:t>pararrhueo</a:t>
            </a:r>
            <a:r>
              <a:rPr lang="en-US" dirty="0"/>
              <a:t>,  par-</a:t>
            </a:r>
            <a:r>
              <a:rPr lang="en-US" dirty="0" err="1"/>
              <a:t>ar</a:t>
            </a:r>
            <a:r>
              <a:rPr lang="en-US" dirty="0"/>
              <a:t>-</a:t>
            </a:r>
            <a:r>
              <a:rPr lang="en-US" dirty="0" err="1"/>
              <a:t>hroo</a:t>
            </a:r>
            <a:r>
              <a:rPr lang="en-US" dirty="0"/>
              <a:t>-eh’-o -  to flow by, i.e. (figuratively) carelessly pass (miss):--let slip. </a:t>
            </a:r>
            <a:r>
              <a:rPr lang="en-US" b="1" i="1" dirty="0"/>
              <a:t>- Strong</a:t>
            </a:r>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375296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402363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183795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 122:1 </a:t>
            </a:r>
            <a:r>
              <a:rPr lang="en-US" dirty="0"/>
              <a:t>-  I was glad when they said to me, "Let us go into the house of the LORD.“</a:t>
            </a:r>
          </a:p>
          <a:p>
            <a:r>
              <a:rPr lang="en-US" b="1" dirty="0"/>
              <a:t>Psa. 95:1-7 </a:t>
            </a:r>
            <a:r>
              <a:rPr lang="en-US" dirty="0"/>
              <a:t>- O come, let us sing unto the LORD: let us make a joyful noise to the rock of our salvation. 2 Let us come before his presence with thanksgiving, and make a joyful noise unto him with psalms. 3 For the LORD is a great God, and a great King above all gods. 4 In his hand are the deep places of the earth: the strength of the hills is his also. 5 The sea is his, and he made it: and his hands formed the dry land. 6 O come, let us worship and bow down: let us kneel before the LORD our maker. 7 For he is our God; and we are the people of his pasture, and the sheep of his hand. To day if ye will hear his voice, 8 Harden not your heart, as in the provocation, and as in the day of temptation in the wilderness: 9 When your fathers tempted me, proved me, and saw my work.</a:t>
            </a:r>
          </a:p>
          <a:p>
            <a:r>
              <a:rPr lang="en-US" b="1" dirty="0"/>
              <a:t>Psa. 96:9-13 </a:t>
            </a:r>
            <a:r>
              <a:rPr lang="en-US" dirty="0"/>
              <a:t>-  O worship the LORD in the beauty of holiness: fear before him, all the earth. 10 Say among the heathen that the LORD </a:t>
            </a:r>
            <a:r>
              <a:rPr lang="en-US" dirty="0" err="1"/>
              <a:t>reigneth</a:t>
            </a:r>
            <a:r>
              <a:rPr lang="en-US" dirty="0"/>
              <a:t>: the world also shall be established that it shall not be moved: he shall judge the people righteously. 11 Let the heavens rejoice, and let the earth be glad; let the sea roar, and the fulness thereof. 12 Let the field be joyful, and all that is therein: then shall all the trees of the wood rejoice 13 Before the LORD: for he cometh, for he cometh to judge the earth: he shall judge the world with righteousness, and the people with his truth.</a:t>
            </a:r>
          </a:p>
          <a:p>
            <a:endParaRPr lang="en-US" dirty="0"/>
          </a:p>
          <a:p>
            <a:endParaRPr lang="en-US" b="1" dirty="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210262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82513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 10:22-26 </a:t>
            </a:r>
            <a:r>
              <a:rPr lang="en-US" dirty="0"/>
              <a:t>-  Let us draw near with a true heart in full assurance of faith, having our hearts sprinkled from an evil conscience, and our bodies washed with pure water. 23 Let us hold fast the profession of our faith without wavering; (for he is faithful that promised;) 24 And let us consider one another to provoke unto love and to good works: 25 Not forsaking the assembling of ourselves together, as the manner of some is; but exhorting one another: and so much the more, as ye see the day approaching. 26 For if we sin </a:t>
            </a:r>
            <a:r>
              <a:rPr lang="en-US" dirty="0" err="1"/>
              <a:t>wilfully</a:t>
            </a:r>
            <a:r>
              <a:rPr lang="en-US" dirty="0"/>
              <a:t> after that we have received the knowledge of the truth, there </a:t>
            </a:r>
            <a:r>
              <a:rPr lang="en-US" dirty="0" err="1"/>
              <a:t>remaineth</a:t>
            </a:r>
            <a:r>
              <a:rPr lang="en-US" dirty="0"/>
              <a:t> no more sacrifice for sins,</a:t>
            </a:r>
          </a:p>
          <a:p>
            <a:r>
              <a:rPr lang="en-US" b="1" dirty="0"/>
              <a:t>Jas. 4:17 </a:t>
            </a:r>
            <a:r>
              <a:rPr lang="en-US" dirty="0"/>
              <a:t>- Therefore to him that </a:t>
            </a:r>
            <a:r>
              <a:rPr lang="en-US" dirty="0" err="1"/>
              <a:t>knoweth</a:t>
            </a:r>
            <a:r>
              <a:rPr lang="en-US" dirty="0"/>
              <a:t> to do good, and doeth it not, to him it is sin.</a:t>
            </a:r>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371374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 10:22-26 </a:t>
            </a:r>
            <a:r>
              <a:rPr lang="en-US" dirty="0"/>
              <a:t>-  Let us draw near with a true heart in full assurance of faith, having our hearts sprinkled from an evil conscience, and our bodies washed with pure water. 23 Let us hold fast the profession of our faith without wavering; (for he is faithful that promised;) 24 And let us consider one another to provoke unto love and to good works: </a:t>
            </a:r>
            <a:r>
              <a:rPr lang="en-US" b="1" dirty="0"/>
              <a:t>25 Not forsaking the assembling of ourselves together, as the manner of some is; but exhorting one another: and so much the more, as ye see the day approaching</a:t>
            </a:r>
            <a:r>
              <a:rPr lang="en-US" dirty="0"/>
              <a:t>. 26 For if we sin </a:t>
            </a:r>
            <a:r>
              <a:rPr lang="en-US" dirty="0" err="1"/>
              <a:t>wilfully</a:t>
            </a:r>
            <a:r>
              <a:rPr lang="en-US" dirty="0"/>
              <a:t> after that we have received the knowledge of the truth, there </a:t>
            </a:r>
            <a:r>
              <a:rPr lang="en-US" dirty="0" err="1"/>
              <a:t>remaineth</a:t>
            </a:r>
            <a:r>
              <a:rPr lang="en-US" dirty="0"/>
              <a:t> no more sacrifice for sins,</a:t>
            </a:r>
          </a:p>
          <a:p>
            <a:r>
              <a:rPr lang="en-US" b="1" dirty="0"/>
              <a:t>Luke 9:28-35 </a:t>
            </a:r>
            <a:r>
              <a:rPr lang="en-US" dirty="0"/>
              <a:t>- 28 And it came to pass about an eight days after these sayings, he took </a:t>
            </a:r>
            <a:r>
              <a:rPr lang="en-US" b="1" dirty="0"/>
              <a:t>Peter </a:t>
            </a:r>
            <a:r>
              <a:rPr lang="en-US" dirty="0"/>
              <a:t>and </a:t>
            </a:r>
            <a:r>
              <a:rPr lang="en-US" b="1" dirty="0"/>
              <a:t>John and James</a:t>
            </a:r>
            <a:r>
              <a:rPr lang="en-US" dirty="0"/>
              <a:t>, and went up into a mountain </a:t>
            </a:r>
            <a:r>
              <a:rPr lang="en-US" b="1" dirty="0"/>
              <a:t>to pray</a:t>
            </a:r>
            <a:r>
              <a:rPr lang="en-US" dirty="0"/>
              <a:t>. 29 </a:t>
            </a:r>
            <a:r>
              <a:rPr lang="en-US" b="1" dirty="0"/>
              <a:t>And as he prayed</a:t>
            </a:r>
            <a:r>
              <a:rPr lang="en-US" dirty="0"/>
              <a:t>, the fashion of his countenance was altered, and his raiment was white and glistering. 30 And, behold, there talked with him two men, which were </a:t>
            </a:r>
            <a:r>
              <a:rPr lang="en-US" b="1" dirty="0"/>
              <a:t>Moses and Elias</a:t>
            </a:r>
            <a:r>
              <a:rPr lang="en-US" dirty="0"/>
              <a:t>: 31 </a:t>
            </a:r>
            <a:r>
              <a:rPr lang="en-US" b="1" dirty="0"/>
              <a:t>Who appeared in glory</a:t>
            </a:r>
            <a:r>
              <a:rPr lang="en-US" dirty="0"/>
              <a:t>, and spake of his decease which he should accomplish at Jerusalem. 32 But Peter and they that were with him were heavy with sleep: and when they were awake, they saw his glory, and the two men that stood with him. 33 And it came to pass, as they departed from him, Peter said unto Jesus, Master, </a:t>
            </a:r>
            <a:r>
              <a:rPr lang="en-US" b="1" dirty="0"/>
              <a:t>it is good for us to be here</a:t>
            </a:r>
            <a:r>
              <a:rPr lang="en-US" dirty="0"/>
              <a:t>: and let us make three tabernacles; one for thee, and one for Moses, and one for Elias: not knowing what he said. 34 While he thus spake, there came a cloud, and overshadowed them: and they feared as they entered into the cloud. 35 And there came a voice out of the cloud, saying, </a:t>
            </a:r>
            <a:r>
              <a:rPr lang="en-US" b="1" dirty="0"/>
              <a:t>This is my beloved Son: hear him</a:t>
            </a:r>
            <a:r>
              <a:rPr lang="en-US" dirty="0"/>
              <a:t>.</a:t>
            </a:r>
          </a:p>
          <a:p>
            <a:pPr defTabSz="966612">
              <a:defRPr/>
            </a:pPr>
            <a:r>
              <a:rPr lang="en-US" b="1" dirty="0"/>
              <a:t>Jas. 4:17 </a:t>
            </a:r>
            <a:r>
              <a:rPr lang="en-US" dirty="0"/>
              <a:t>- Therefore to him that </a:t>
            </a:r>
            <a:r>
              <a:rPr lang="en-US" dirty="0" err="1"/>
              <a:t>knoweth</a:t>
            </a:r>
            <a:r>
              <a:rPr lang="en-US" dirty="0"/>
              <a:t> to do good, and doeth it not, to him it is sin.</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1365135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nSpc>
                <a:spcPct val="100000"/>
              </a:lnSpc>
            </a:pPr>
            <a:r>
              <a:rPr lang="en-US" sz="6000" b="1" dirty="0">
                <a:latin typeface="Arial Black" panose="020B0A04020102020204" pitchFamily="34" charset="0"/>
              </a:rPr>
              <a:t>Why I Attend Every Assembly of The Saints</a:t>
            </a:r>
          </a:p>
        </p:txBody>
      </p:sp>
      <p:sp>
        <p:nvSpPr>
          <p:cNvPr id="4" name="Subtitle 3"/>
          <p:cNvSpPr>
            <a:spLocks noGrp="1"/>
          </p:cNvSpPr>
          <p:nvPr>
            <p:ph type="subTitle" idx="1"/>
          </p:nvPr>
        </p:nvSpPr>
        <p:spPr>
          <a:xfrm>
            <a:off x="1217612" y="4800600"/>
            <a:ext cx="8229600" cy="1219200"/>
          </a:xfrm>
        </p:spPr>
        <p:txBody>
          <a:bodyPr>
            <a:normAutofit/>
          </a:bodyPr>
          <a:lstStyle/>
          <a:p>
            <a:r>
              <a:rPr lang="it-IT" sz="2800" dirty="0">
                <a:latin typeface="Arial" panose="020B0604020202020204" pitchFamily="34" charset="0"/>
                <a:cs typeface="Arial" panose="020B0604020202020204" pitchFamily="34" charset="0"/>
              </a:rPr>
              <a:t>Hebrews 10:22-26</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par>
                          <p:cTn id="8" fill="hold">
                            <p:stCondLst>
                              <p:cond delay="2000"/>
                            </p:stCondLst>
                            <p:childTnLst>
                              <p:par>
                                <p:cTn id="9" presetID="12" presetClass="entr" presetSubtype="1"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75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2"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EE06-4C24-4778-8EAA-7A853C9D67A8}"/>
              </a:ext>
            </a:extLst>
          </p:cNvPr>
          <p:cNvSpPr>
            <a:spLocks noGrp="1"/>
          </p:cNvSpPr>
          <p:nvPr>
            <p:ph type="title"/>
          </p:nvPr>
        </p:nvSpPr>
        <p:spPr>
          <a:xfrm>
            <a:off x="1522413" y="228600"/>
            <a:ext cx="10666412" cy="1066800"/>
          </a:xfrm>
        </p:spPr>
        <p:txBody>
          <a:bodyPr>
            <a:normAutofit/>
          </a:bodyPr>
          <a:lstStyle/>
          <a:p>
            <a:r>
              <a:rPr lang="en-US" sz="3700" dirty="0">
                <a:solidFill>
                  <a:schemeClr val="accent1"/>
                </a:solidFill>
                <a:latin typeface="Arial Black" panose="020B0A04020102020204" pitchFamily="34" charset="0"/>
              </a:rPr>
              <a:t>I Want To Abound In The Lord’s Work </a:t>
            </a:r>
          </a:p>
        </p:txBody>
      </p:sp>
      <p:sp>
        <p:nvSpPr>
          <p:cNvPr id="3" name="Content Placeholder 2">
            <a:extLst>
              <a:ext uri="{FF2B5EF4-FFF2-40B4-BE49-F238E27FC236}">
                <a16:creationId xmlns:a16="http://schemas.microsoft.com/office/drawing/2014/main" id="{AD59940F-E2AC-41A8-A9DC-4625A276123D}"/>
              </a:ext>
            </a:extLst>
          </p:cNvPr>
          <p:cNvSpPr>
            <a:spLocks noGrp="1"/>
          </p:cNvSpPr>
          <p:nvPr>
            <p:ph idx="1"/>
          </p:nvPr>
        </p:nvSpPr>
        <p:spPr>
          <a:xfrm>
            <a:off x="1522413" y="1600200"/>
            <a:ext cx="10286999" cy="5029200"/>
          </a:xfrm>
        </p:spPr>
        <p:txBody>
          <a:bodyPr>
            <a:normAutofit/>
          </a:bodyPr>
          <a:lstStyle/>
          <a:p>
            <a:pPr marL="0" indent="0">
              <a:buNone/>
            </a:pPr>
            <a:r>
              <a:rPr lang="en-US" sz="3200" b="1" dirty="0">
                <a:latin typeface="Arial" panose="020B0604020202020204" pitchFamily="34" charset="0"/>
                <a:cs typeface="Arial" panose="020B0604020202020204" pitchFamily="34" charset="0"/>
              </a:rPr>
              <a:t>Laboring In The Lord’s Kingdom Is Not Vain</a:t>
            </a:r>
          </a:p>
          <a:p>
            <a:pPr>
              <a:buFont typeface="Wingdings" panose="05000000000000000000" pitchFamily="2" charset="2"/>
              <a:buChar char="§"/>
            </a:pPr>
            <a:r>
              <a:rPr lang="en-US" sz="2800" b="1" i="1" dirty="0">
                <a:latin typeface="Arial" panose="020B0604020202020204" pitchFamily="34" charset="0"/>
                <a:cs typeface="Arial" panose="020B0604020202020204" pitchFamily="34" charset="0"/>
              </a:rPr>
              <a:t>“Therefore, my beloved brethren, be ye </a:t>
            </a:r>
            <a:r>
              <a:rPr lang="en-US" sz="2800" b="1" i="1" dirty="0" err="1">
                <a:latin typeface="Arial" panose="020B0604020202020204" pitchFamily="34" charset="0"/>
                <a:cs typeface="Arial" panose="020B0604020202020204" pitchFamily="34" charset="0"/>
              </a:rPr>
              <a:t>stedfast</a:t>
            </a:r>
            <a:r>
              <a:rPr lang="en-US" sz="2800" b="1" i="1"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unmoveable</a:t>
            </a:r>
            <a:r>
              <a:rPr lang="en-US" sz="2800" b="1" i="1" dirty="0">
                <a:latin typeface="Arial" panose="020B0604020202020204" pitchFamily="34" charset="0"/>
                <a:cs typeface="Arial" panose="020B0604020202020204" pitchFamily="34" charset="0"/>
              </a:rPr>
              <a:t>, always abounding in the work of the Lord, forasmuch as ye know that your </a:t>
            </a:r>
            <a:r>
              <a:rPr lang="en-US" sz="2800" b="1" i="1" dirty="0" err="1">
                <a:latin typeface="Arial" panose="020B0604020202020204" pitchFamily="34" charset="0"/>
                <a:cs typeface="Arial" panose="020B0604020202020204" pitchFamily="34" charset="0"/>
              </a:rPr>
              <a:t>labour</a:t>
            </a:r>
            <a:r>
              <a:rPr lang="en-US" sz="2800" b="1" i="1" dirty="0">
                <a:latin typeface="Arial" panose="020B0604020202020204" pitchFamily="34" charset="0"/>
                <a:cs typeface="Arial" panose="020B0604020202020204" pitchFamily="34" charset="0"/>
              </a:rPr>
              <a:t> is not in vain in the Lord” </a:t>
            </a:r>
            <a:r>
              <a:rPr lang="en-US" sz="2800" dirty="0">
                <a:latin typeface="Arial" panose="020B0604020202020204" pitchFamily="34" charset="0"/>
                <a:cs typeface="Arial" panose="020B0604020202020204" pitchFamily="34" charset="0"/>
              </a:rPr>
              <a:t>- 1 Corinthians 15:58</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A true Christian wants to do </a:t>
            </a:r>
            <a:r>
              <a:rPr lang="en-US" sz="2800" b="1" dirty="0">
                <a:latin typeface="Arial" panose="020B0604020202020204" pitchFamily="34" charset="0"/>
                <a:cs typeface="Arial" panose="020B0604020202020204" pitchFamily="34" charset="0"/>
              </a:rPr>
              <a:t>ALL </a:t>
            </a:r>
            <a:r>
              <a:rPr lang="en-US" sz="2800" dirty="0">
                <a:latin typeface="Arial" panose="020B0604020202020204" pitchFamily="34" charset="0"/>
                <a:cs typeface="Arial" panose="020B0604020202020204" pitchFamily="34" charset="0"/>
              </a:rPr>
              <a:t>he can in God’s service</a:t>
            </a:r>
          </a:p>
          <a:p>
            <a:pPr lvl="1">
              <a:buFont typeface="Wingdings" panose="05000000000000000000" pitchFamily="2" charset="2"/>
              <a:buChar char="§"/>
            </a:pPr>
            <a:r>
              <a:rPr lang="en-US" sz="2400" b="1" dirty="0">
                <a:latin typeface="Arial" panose="020B0604020202020204" pitchFamily="34" charset="0"/>
                <a:cs typeface="Arial" panose="020B0604020202020204" pitchFamily="34" charset="0"/>
              </a:rPr>
              <a:t>Not As </a:t>
            </a:r>
            <a:r>
              <a:rPr lang="en-US" sz="2400" b="1" u="sng" dirty="0">
                <a:latin typeface="Arial" panose="020B0604020202020204" pitchFamily="34" charset="0"/>
                <a:cs typeface="Arial" panose="020B0604020202020204" pitchFamily="34" charset="0"/>
              </a:rPr>
              <a:t>LITTLE</a:t>
            </a:r>
            <a:r>
              <a:rPr lang="en-US" sz="2400" b="1" dirty="0">
                <a:latin typeface="Arial" panose="020B0604020202020204" pitchFamily="34" charset="0"/>
                <a:cs typeface="Arial" panose="020B0604020202020204" pitchFamily="34" charset="0"/>
              </a:rPr>
              <a:t> As He Can</a:t>
            </a:r>
          </a:p>
          <a:p>
            <a:pPr>
              <a:buFont typeface="Wingdings" panose="05000000000000000000" pitchFamily="2" charset="2"/>
              <a:buChar char="§"/>
            </a:pPr>
            <a:r>
              <a:rPr lang="en-US" sz="2800" b="1" dirty="0">
                <a:latin typeface="Arial" panose="020B0604020202020204" pitchFamily="34" charset="0"/>
                <a:cs typeface="Arial" panose="020B0604020202020204" pitchFamily="34" charset="0"/>
              </a:rPr>
              <a:t>Do you abound in attending or forsaking the assembly?</a:t>
            </a:r>
          </a:p>
          <a:p>
            <a:pPr lvl="1">
              <a:buFont typeface="Wingdings" panose="05000000000000000000" pitchFamily="2" charset="2"/>
              <a:buChar char="§"/>
            </a:pPr>
            <a:r>
              <a:rPr lang="en-US" sz="2400" dirty="0">
                <a:latin typeface="Arial" panose="020B0604020202020204" pitchFamily="34" charset="0"/>
                <a:cs typeface="Arial" panose="020B0604020202020204" pitchFamily="34" charset="0"/>
              </a:rPr>
              <a:t>2 Peter 3:11-14</a:t>
            </a:r>
          </a:p>
        </p:txBody>
      </p:sp>
      <p:sp>
        <p:nvSpPr>
          <p:cNvPr id="6" name="Arrow: Bent 5">
            <a:extLst>
              <a:ext uri="{FF2B5EF4-FFF2-40B4-BE49-F238E27FC236}">
                <a16:creationId xmlns:a16="http://schemas.microsoft.com/office/drawing/2014/main" id="{7D611659-74CF-4884-98B9-8C0CFE9D2F45}"/>
              </a:ext>
            </a:extLst>
          </p:cNvPr>
          <p:cNvSpPr/>
          <p:nvPr/>
        </p:nvSpPr>
        <p:spPr>
          <a:xfrm>
            <a:off x="560095" y="838200"/>
            <a:ext cx="609600" cy="609600"/>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4F0CC5EA-2951-4C8C-B628-B26340D62410}"/>
              </a:ext>
            </a:extLst>
          </p:cNvPr>
          <p:cNvSpPr/>
          <p:nvPr/>
        </p:nvSpPr>
        <p:spPr>
          <a:xfrm rot="16200000">
            <a:off x="-2328095" y="3291870"/>
            <a:ext cx="6059857" cy="1569660"/>
          </a:xfrm>
          <a:prstGeom prst="rect">
            <a:avLst/>
          </a:prstGeom>
          <a:noFill/>
        </p:spPr>
        <p:txBody>
          <a:bodyPr wrap="square" lIns="91440" tIns="45720" rIns="91440" bIns="45720">
            <a:spAutoFit/>
          </a:bodyPr>
          <a:lstStyle/>
          <a:p>
            <a:pPr algn="ctr"/>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 Attend Every Assembly Because…</a:t>
            </a:r>
            <a:endParaRPr lang="en-US" sz="4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Slide Number Placeholder 4">
            <a:extLst>
              <a:ext uri="{FF2B5EF4-FFF2-40B4-BE49-F238E27FC236}">
                <a16:creationId xmlns:a16="http://schemas.microsoft.com/office/drawing/2014/main" id="{2879C095-DEE3-49C0-9859-086DEE9DC606}"/>
              </a:ext>
            </a:extLst>
          </p:cNvPr>
          <p:cNvSpPr>
            <a:spLocks noGrp="1"/>
          </p:cNvSpPr>
          <p:nvPr>
            <p:ph type="sldNum" sz="quarter" idx="12"/>
          </p:nvPr>
        </p:nvSpPr>
        <p:spPr/>
        <p:txBody>
          <a:bodyPr/>
          <a:lstStyle/>
          <a:p>
            <a:fld id="{2A013F82-EE5E-44EE-A61D-E31C6657F26F}" type="slidenum">
              <a:rPr lang="en-US" smtClean="0"/>
              <a:t>10</a:t>
            </a:fld>
            <a:endParaRPr lang="en-US"/>
          </a:p>
        </p:txBody>
      </p:sp>
    </p:spTree>
    <p:extLst>
      <p:ext uri="{BB962C8B-B14F-4D97-AF65-F5344CB8AC3E}">
        <p14:creationId xmlns:p14="http://schemas.microsoft.com/office/powerpoint/2010/main" val="1617397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par>
                          <p:cTn id="33" fill="hold">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EE06-4C24-4778-8EAA-7A853C9D67A8}"/>
              </a:ext>
            </a:extLst>
          </p:cNvPr>
          <p:cNvSpPr>
            <a:spLocks noGrp="1"/>
          </p:cNvSpPr>
          <p:nvPr>
            <p:ph type="title"/>
          </p:nvPr>
        </p:nvSpPr>
        <p:spPr>
          <a:xfrm>
            <a:off x="1522413" y="228600"/>
            <a:ext cx="9144001" cy="1066800"/>
          </a:xfrm>
        </p:spPr>
        <p:txBody>
          <a:bodyPr>
            <a:normAutofit/>
          </a:bodyPr>
          <a:lstStyle/>
          <a:p>
            <a:r>
              <a:rPr lang="en-US" sz="4000" dirty="0">
                <a:solidFill>
                  <a:schemeClr val="accent1"/>
                </a:solidFill>
                <a:latin typeface="Arial Black" panose="020B0A04020102020204" pitchFamily="34" charset="0"/>
              </a:rPr>
              <a:t>I Will Be Made Stronger</a:t>
            </a:r>
          </a:p>
        </p:txBody>
      </p:sp>
      <p:sp>
        <p:nvSpPr>
          <p:cNvPr id="3" name="Content Placeholder 2">
            <a:extLst>
              <a:ext uri="{FF2B5EF4-FFF2-40B4-BE49-F238E27FC236}">
                <a16:creationId xmlns:a16="http://schemas.microsoft.com/office/drawing/2014/main" id="{AD59940F-E2AC-41A8-A9DC-4625A276123D}"/>
              </a:ext>
            </a:extLst>
          </p:cNvPr>
          <p:cNvSpPr>
            <a:spLocks noGrp="1"/>
          </p:cNvSpPr>
          <p:nvPr>
            <p:ph idx="1"/>
          </p:nvPr>
        </p:nvSpPr>
        <p:spPr>
          <a:xfrm>
            <a:off x="1370012" y="1600200"/>
            <a:ext cx="10668000" cy="5118100"/>
          </a:xfrm>
        </p:spPr>
        <p:txBody>
          <a:bodyPr>
            <a:normAutofit/>
          </a:bodyPr>
          <a:lstStyle/>
          <a:p>
            <a:pPr marL="0" indent="0">
              <a:buNone/>
            </a:pPr>
            <a:r>
              <a:rPr lang="en-US" sz="3200" b="1" dirty="0">
                <a:latin typeface="Arial" panose="020B0604020202020204" pitchFamily="34" charset="0"/>
                <a:cs typeface="Arial" panose="020B0604020202020204" pitchFamily="34" charset="0"/>
              </a:rPr>
              <a:t>We are to be strong in the power of His might</a:t>
            </a:r>
          </a:p>
          <a:p>
            <a:pPr lvl="1">
              <a:buFont typeface="Wingdings" panose="05000000000000000000" pitchFamily="2" charset="2"/>
              <a:buChar char="§"/>
            </a:pPr>
            <a:r>
              <a:rPr lang="en-US" sz="2400" b="1" i="1" dirty="0">
                <a:latin typeface="Arial" panose="020B0604020202020204" pitchFamily="34" charset="0"/>
                <a:cs typeface="Arial" panose="020B0604020202020204" pitchFamily="34" charset="0"/>
              </a:rPr>
              <a:t>“And now, brethren, I commend you to God, and to the word of his grace, which is able to build you up, and to give you an inheritance among all them which are sanctified” </a:t>
            </a:r>
            <a:r>
              <a:rPr lang="en-US" sz="2400" dirty="0">
                <a:latin typeface="Arial" panose="020B0604020202020204" pitchFamily="34" charset="0"/>
                <a:cs typeface="Arial" panose="020B0604020202020204" pitchFamily="34" charset="0"/>
              </a:rPr>
              <a:t>- Acts 20:32</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Strength comes by believing the </a:t>
            </a:r>
            <a:r>
              <a:rPr lang="en-US" sz="2800" b="1" i="1" dirty="0">
                <a:latin typeface="Arial" panose="020B0604020202020204" pitchFamily="34" charset="0"/>
                <a:cs typeface="Arial" panose="020B0604020202020204" pitchFamily="34" charset="0"/>
              </a:rPr>
              <a:t>“whole counsel of God”</a:t>
            </a:r>
          </a:p>
          <a:p>
            <a:pPr lvl="1">
              <a:buFont typeface="Wingdings" panose="05000000000000000000" pitchFamily="2" charset="2"/>
              <a:buChar char="§"/>
            </a:pPr>
            <a:r>
              <a:rPr lang="en-US" sz="2400" dirty="0">
                <a:latin typeface="Arial" panose="020B0604020202020204" pitchFamily="34" charset="0"/>
                <a:cs typeface="Arial" panose="020B0604020202020204" pitchFamily="34" charset="0"/>
              </a:rPr>
              <a:t>Acts 20:27</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Strength comes by putting on the </a:t>
            </a:r>
            <a:r>
              <a:rPr lang="en-US" sz="2800" b="1" i="1" dirty="0">
                <a:latin typeface="Arial" panose="020B0604020202020204" pitchFamily="34" charset="0"/>
                <a:cs typeface="Arial" panose="020B0604020202020204" pitchFamily="34" charset="0"/>
              </a:rPr>
              <a:t>“whole armor of God”</a:t>
            </a:r>
          </a:p>
          <a:p>
            <a:pPr lvl="1">
              <a:buFont typeface="Wingdings" panose="05000000000000000000" pitchFamily="2" charset="2"/>
              <a:buChar char="§"/>
            </a:pPr>
            <a:r>
              <a:rPr lang="en-US" sz="2400" dirty="0">
                <a:latin typeface="Arial" panose="020B0604020202020204" pitchFamily="34" charset="0"/>
                <a:cs typeface="Arial" panose="020B0604020202020204" pitchFamily="34" charset="0"/>
              </a:rPr>
              <a:t>Ephesians 6:10-18</a:t>
            </a:r>
          </a:p>
          <a:p>
            <a:pPr>
              <a:buFont typeface="Wingdings" panose="05000000000000000000" pitchFamily="2" charset="2"/>
              <a:buChar char="§"/>
            </a:pPr>
            <a:r>
              <a:rPr lang="en-US" sz="2800" b="1" dirty="0">
                <a:latin typeface="Arial" panose="020B0604020202020204" pitchFamily="34" charset="0"/>
                <a:cs typeface="Arial" panose="020B0604020202020204" pitchFamily="34" charset="0"/>
              </a:rPr>
              <a:t>Attendance makes one </a:t>
            </a:r>
            <a:r>
              <a:rPr lang="en-US" sz="2800" b="1" u="sng" dirty="0">
                <a:latin typeface="Arial" panose="020B0604020202020204" pitchFamily="34" charset="0"/>
                <a:cs typeface="Arial" panose="020B0604020202020204" pitchFamily="34" charset="0"/>
              </a:rPr>
              <a:t>stronger</a:t>
            </a:r>
            <a:r>
              <a:rPr lang="en-US" sz="2800" b="1" dirty="0">
                <a:latin typeface="Arial" panose="020B0604020202020204" pitchFamily="34" charset="0"/>
                <a:cs typeface="Arial" panose="020B0604020202020204" pitchFamily="34" charset="0"/>
              </a:rPr>
              <a:t> - absence makes one </a:t>
            </a:r>
            <a:r>
              <a:rPr lang="en-US" sz="2800" b="1" u="sng" dirty="0">
                <a:latin typeface="Arial" panose="020B0604020202020204" pitchFamily="34" charset="0"/>
                <a:cs typeface="Arial" panose="020B0604020202020204" pitchFamily="34" charset="0"/>
              </a:rPr>
              <a:t>weaker</a:t>
            </a:r>
            <a:r>
              <a:rPr lang="en-US" sz="2800" b="1" dirty="0">
                <a:latin typeface="Arial" panose="020B0604020202020204" pitchFamily="34" charset="0"/>
                <a:cs typeface="Arial" panose="020B0604020202020204" pitchFamily="34" charset="0"/>
              </a:rPr>
              <a:t> !</a:t>
            </a:r>
          </a:p>
        </p:txBody>
      </p:sp>
      <p:sp>
        <p:nvSpPr>
          <p:cNvPr id="6" name="Arrow: Bent 5">
            <a:extLst>
              <a:ext uri="{FF2B5EF4-FFF2-40B4-BE49-F238E27FC236}">
                <a16:creationId xmlns:a16="http://schemas.microsoft.com/office/drawing/2014/main" id="{7D611659-74CF-4884-98B9-8C0CFE9D2F45}"/>
              </a:ext>
            </a:extLst>
          </p:cNvPr>
          <p:cNvSpPr/>
          <p:nvPr/>
        </p:nvSpPr>
        <p:spPr>
          <a:xfrm>
            <a:off x="560095" y="838200"/>
            <a:ext cx="609600" cy="609600"/>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4F0CC5EA-2951-4C8C-B628-B26340D62410}"/>
              </a:ext>
            </a:extLst>
          </p:cNvPr>
          <p:cNvSpPr/>
          <p:nvPr/>
        </p:nvSpPr>
        <p:spPr>
          <a:xfrm rot="16200000">
            <a:off x="-2328095" y="3291870"/>
            <a:ext cx="6059857" cy="1569660"/>
          </a:xfrm>
          <a:prstGeom prst="rect">
            <a:avLst/>
          </a:prstGeom>
          <a:noFill/>
        </p:spPr>
        <p:txBody>
          <a:bodyPr wrap="square" lIns="91440" tIns="45720" rIns="91440" bIns="45720">
            <a:spAutoFit/>
          </a:bodyPr>
          <a:lstStyle/>
          <a:p>
            <a:pPr algn="ctr"/>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 Attend Every Assembly Because…</a:t>
            </a:r>
            <a:endParaRPr lang="en-US" sz="4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Slide Number Placeholder 4">
            <a:extLst>
              <a:ext uri="{FF2B5EF4-FFF2-40B4-BE49-F238E27FC236}">
                <a16:creationId xmlns:a16="http://schemas.microsoft.com/office/drawing/2014/main" id="{A20C88AC-936A-4701-A830-6095AA522B67}"/>
              </a:ext>
            </a:extLst>
          </p:cNvPr>
          <p:cNvSpPr>
            <a:spLocks noGrp="1"/>
          </p:cNvSpPr>
          <p:nvPr>
            <p:ph type="sldNum" sz="quarter" idx="12"/>
          </p:nvPr>
        </p:nvSpPr>
        <p:spPr/>
        <p:txBody>
          <a:bodyPr/>
          <a:lstStyle/>
          <a:p>
            <a:fld id="{2A013F82-EE5E-44EE-A61D-E31C6657F26F}" type="slidenum">
              <a:rPr lang="en-US" smtClean="0"/>
              <a:t>11</a:t>
            </a:fld>
            <a:endParaRPr lang="en-US"/>
          </a:p>
        </p:txBody>
      </p:sp>
    </p:spTree>
    <p:extLst>
      <p:ext uri="{BB962C8B-B14F-4D97-AF65-F5344CB8AC3E}">
        <p14:creationId xmlns:p14="http://schemas.microsoft.com/office/powerpoint/2010/main" val="4204051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25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childTnLst>
                                </p:cTn>
                              </p:par>
                            </p:childTnLst>
                          </p:cTn>
                        </p:par>
                        <p:par>
                          <p:cTn id="32" fill="hold">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25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EE06-4C24-4778-8EAA-7A853C9D67A8}"/>
              </a:ext>
            </a:extLst>
          </p:cNvPr>
          <p:cNvSpPr>
            <a:spLocks noGrp="1"/>
          </p:cNvSpPr>
          <p:nvPr>
            <p:ph type="title"/>
          </p:nvPr>
        </p:nvSpPr>
        <p:spPr>
          <a:xfrm>
            <a:off x="1522413" y="228600"/>
            <a:ext cx="10515599" cy="1066800"/>
          </a:xfrm>
        </p:spPr>
        <p:txBody>
          <a:bodyPr>
            <a:normAutofit/>
          </a:bodyPr>
          <a:lstStyle/>
          <a:p>
            <a:r>
              <a:rPr lang="en-US" sz="4000" dirty="0">
                <a:solidFill>
                  <a:schemeClr val="accent1"/>
                </a:solidFill>
                <a:latin typeface="Arial Black" panose="020B0A04020102020204" pitchFamily="34" charset="0"/>
              </a:rPr>
              <a:t>It Sets A Good Example To Others</a:t>
            </a:r>
          </a:p>
        </p:txBody>
      </p:sp>
      <p:sp>
        <p:nvSpPr>
          <p:cNvPr id="3" name="Content Placeholder 2">
            <a:extLst>
              <a:ext uri="{FF2B5EF4-FFF2-40B4-BE49-F238E27FC236}">
                <a16:creationId xmlns:a16="http://schemas.microsoft.com/office/drawing/2014/main" id="{AD59940F-E2AC-41A8-A9DC-4625A276123D}"/>
              </a:ext>
            </a:extLst>
          </p:cNvPr>
          <p:cNvSpPr>
            <a:spLocks noGrp="1"/>
          </p:cNvSpPr>
          <p:nvPr>
            <p:ph idx="1"/>
          </p:nvPr>
        </p:nvSpPr>
        <p:spPr>
          <a:xfrm>
            <a:off x="1522413" y="1600200"/>
            <a:ext cx="10286999" cy="4952999"/>
          </a:xfrm>
        </p:spPr>
        <p:txBody>
          <a:bodyPr>
            <a:normAutofit lnSpcReduction="10000"/>
          </a:bodyPr>
          <a:lstStyle/>
          <a:p>
            <a:pPr marL="0" indent="0">
              <a:buNone/>
            </a:pPr>
            <a:r>
              <a:rPr lang="en-US" sz="3200" b="1" dirty="0">
                <a:latin typeface="Arial" panose="020B0604020202020204" pitchFamily="34" charset="0"/>
                <a:cs typeface="Arial" panose="020B0604020202020204" pitchFamily="34" charset="0"/>
              </a:rPr>
              <a:t>Christians are to be an example of the believers</a:t>
            </a:r>
          </a:p>
          <a:p>
            <a:pPr lvl="1">
              <a:buFont typeface="Wingdings" panose="05000000000000000000" pitchFamily="2" charset="2"/>
              <a:buChar char="§"/>
            </a:pPr>
            <a:r>
              <a:rPr lang="en-US" sz="2400" b="1" i="1" dirty="0">
                <a:latin typeface="Arial" panose="020B0604020202020204" pitchFamily="34" charset="0"/>
                <a:cs typeface="Arial" panose="020B0604020202020204" pitchFamily="34" charset="0"/>
              </a:rPr>
              <a:t>“Let no man despise thy youth; but be thou an example of the believers, in word, in conversation, in charity, in spirit, in faith, in purity” </a:t>
            </a:r>
            <a:r>
              <a:rPr lang="en-US" sz="2400" dirty="0">
                <a:latin typeface="Arial" panose="020B0604020202020204" pitchFamily="34" charset="0"/>
                <a:cs typeface="Arial" panose="020B0604020202020204" pitchFamily="34" charset="0"/>
              </a:rPr>
              <a:t>- 1 Timothy 4:12</a:t>
            </a:r>
          </a:p>
          <a:p>
            <a:pPr marL="0" indent="0">
              <a:buNone/>
            </a:pPr>
            <a:r>
              <a:rPr lang="en-US" sz="3200" b="1" dirty="0">
                <a:latin typeface="Arial" panose="020B0604020202020204" pitchFamily="34" charset="0"/>
                <a:cs typeface="Arial" panose="020B0604020202020204" pitchFamily="34" charset="0"/>
              </a:rPr>
              <a:t>Christians are to let their light shine </a:t>
            </a:r>
            <a:r>
              <a:rPr lang="en-US" sz="3200" dirty="0">
                <a:latin typeface="Arial" panose="020B0604020202020204" pitchFamily="34" charset="0"/>
                <a:cs typeface="Arial" panose="020B0604020202020204" pitchFamily="34" charset="0"/>
              </a:rPr>
              <a:t>- Matt. 5:14-16</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2 Peter 1:16-21</a:t>
            </a:r>
          </a:p>
          <a:p>
            <a:pPr marL="0" indent="0">
              <a:buNone/>
            </a:pPr>
            <a:r>
              <a:rPr lang="en-US" sz="3200" b="1" dirty="0">
                <a:latin typeface="Arial" panose="020B0604020202020204" pitchFamily="34" charset="0"/>
                <a:cs typeface="Arial" panose="020B0604020202020204" pitchFamily="34" charset="0"/>
              </a:rPr>
              <a:t>Christians are to </a:t>
            </a:r>
            <a:r>
              <a:rPr lang="en-US" sz="3200" b="1" i="1" dirty="0">
                <a:latin typeface="Arial" panose="020B0604020202020204" pitchFamily="34" charset="0"/>
                <a:cs typeface="Arial" panose="020B0604020202020204" pitchFamily="34" charset="0"/>
              </a:rPr>
              <a:t>“</a:t>
            </a:r>
            <a:r>
              <a:rPr lang="en-US" sz="3200" b="1" i="1" u="sng" dirty="0">
                <a:latin typeface="Arial" panose="020B0604020202020204" pitchFamily="34" charset="0"/>
                <a:cs typeface="Arial" panose="020B0604020202020204" pitchFamily="34" charset="0"/>
              </a:rPr>
              <a:t>provoke</a:t>
            </a:r>
            <a:r>
              <a:rPr lang="en-US" sz="3200" b="1" i="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(stir up) their brethren unto </a:t>
            </a:r>
            <a:r>
              <a:rPr lang="en-US" sz="3200" b="1" i="1" dirty="0">
                <a:latin typeface="Arial" panose="020B0604020202020204" pitchFamily="34" charset="0"/>
                <a:cs typeface="Arial" panose="020B0604020202020204" pitchFamily="34" charset="0"/>
              </a:rPr>
              <a:t>“</a:t>
            </a:r>
            <a:r>
              <a:rPr lang="en-US" sz="3200" b="1" i="1" u="sng" dirty="0">
                <a:latin typeface="Arial" panose="020B0604020202020204" pitchFamily="34" charset="0"/>
                <a:cs typeface="Arial" panose="020B0604020202020204" pitchFamily="34" charset="0"/>
              </a:rPr>
              <a:t>love and good works</a:t>
            </a:r>
            <a:r>
              <a:rPr lang="en-US" sz="3200" b="1" i="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Hebrews 10:24</a:t>
            </a:r>
          </a:p>
          <a:p>
            <a:pPr>
              <a:buFont typeface="Wingdings" panose="05000000000000000000" pitchFamily="2" charset="2"/>
              <a:buChar char="§"/>
            </a:pPr>
            <a:r>
              <a:rPr lang="en-US" sz="2800" b="1" dirty="0">
                <a:latin typeface="Arial" panose="020B0604020202020204" pitchFamily="34" charset="0"/>
                <a:cs typeface="Arial" panose="020B0604020202020204" pitchFamily="34" charset="0"/>
              </a:rPr>
              <a:t>If you are absent from the assembly, your light is </a:t>
            </a:r>
            <a:r>
              <a:rPr lang="en-US" sz="2800" b="1" u="sng" dirty="0">
                <a:latin typeface="Arial" panose="020B0604020202020204" pitchFamily="34" charset="0"/>
                <a:cs typeface="Arial" panose="020B0604020202020204" pitchFamily="34" charset="0"/>
              </a:rPr>
              <a:t>NOT</a:t>
            </a:r>
            <a:r>
              <a:rPr lang="en-US" sz="2800" b="1" dirty="0">
                <a:latin typeface="Arial" panose="020B0604020202020204" pitchFamily="34" charset="0"/>
                <a:cs typeface="Arial" panose="020B0604020202020204" pitchFamily="34" charset="0"/>
              </a:rPr>
              <a:t> shining!</a:t>
            </a:r>
          </a:p>
        </p:txBody>
      </p:sp>
      <p:sp>
        <p:nvSpPr>
          <p:cNvPr id="6" name="Arrow: Bent 5">
            <a:extLst>
              <a:ext uri="{FF2B5EF4-FFF2-40B4-BE49-F238E27FC236}">
                <a16:creationId xmlns:a16="http://schemas.microsoft.com/office/drawing/2014/main" id="{7D611659-74CF-4884-98B9-8C0CFE9D2F45}"/>
              </a:ext>
            </a:extLst>
          </p:cNvPr>
          <p:cNvSpPr/>
          <p:nvPr/>
        </p:nvSpPr>
        <p:spPr>
          <a:xfrm>
            <a:off x="560095" y="838200"/>
            <a:ext cx="609600" cy="609600"/>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18B7E3A9-9AC0-4619-AD2A-97447D32E0D4}"/>
              </a:ext>
            </a:extLst>
          </p:cNvPr>
          <p:cNvSpPr/>
          <p:nvPr/>
        </p:nvSpPr>
        <p:spPr>
          <a:xfrm rot="16200000">
            <a:off x="-2328095" y="3291870"/>
            <a:ext cx="6059857" cy="1569660"/>
          </a:xfrm>
          <a:prstGeom prst="rect">
            <a:avLst/>
          </a:prstGeom>
          <a:noFill/>
        </p:spPr>
        <p:txBody>
          <a:bodyPr wrap="square" lIns="91440" tIns="45720" rIns="91440" bIns="45720">
            <a:spAutoFit/>
          </a:bodyPr>
          <a:lstStyle/>
          <a:p>
            <a:pPr algn="ctr"/>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 Attend Every Assembly Because…</a:t>
            </a:r>
            <a:endParaRPr lang="en-US" sz="4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Slide Number Placeholder 4">
            <a:extLst>
              <a:ext uri="{FF2B5EF4-FFF2-40B4-BE49-F238E27FC236}">
                <a16:creationId xmlns:a16="http://schemas.microsoft.com/office/drawing/2014/main" id="{BC7A4837-0ECD-4AF1-9046-C0058363DF57}"/>
              </a:ext>
            </a:extLst>
          </p:cNvPr>
          <p:cNvSpPr>
            <a:spLocks noGrp="1"/>
          </p:cNvSpPr>
          <p:nvPr>
            <p:ph type="sldNum" sz="quarter" idx="12"/>
          </p:nvPr>
        </p:nvSpPr>
        <p:spPr/>
        <p:txBody>
          <a:bodyPr/>
          <a:lstStyle/>
          <a:p>
            <a:fld id="{2A013F82-EE5E-44EE-A61D-E31C6657F26F}" type="slidenum">
              <a:rPr lang="en-US" smtClean="0"/>
              <a:t>12</a:t>
            </a:fld>
            <a:endParaRPr lang="en-US"/>
          </a:p>
        </p:txBody>
      </p:sp>
    </p:spTree>
    <p:extLst>
      <p:ext uri="{BB962C8B-B14F-4D97-AF65-F5344CB8AC3E}">
        <p14:creationId xmlns:p14="http://schemas.microsoft.com/office/powerpoint/2010/main" val="942724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25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EE06-4C24-4778-8EAA-7A853C9D67A8}"/>
              </a:ext>
            </a:extLst>
          </p:cNvPr>
          <p:cNvSpPr>
            <a:spLocks noGrp="1"/>
          </p:cNvSpPr>
          <p:nvPr>
            <p:ph type="title"/>
          </p:nvPr>
        </p:nvSpPr>
        <p:spPr>
          <a:xfrm>
            <a:off x="1522413" y="228600"/>
            <a:ext cx="10439399" cy="1066800"/>
          </a:xfrm>
        </p:spPr>
        <p:txBody>
          <a:bodyPr>
            <a:normAutofit/>
          </a:bodyPr>
          <a:lstStyle/>
          <a:p>
            <a:r>
              <a:rPr lang="en-US" sz="4000" dirty="0">
                <a:solidFill>
                  <a:schemeClr val="accent1"/>
                </a:solidFill>
                <a:latin typeface="Arial Black" panose="020B0A04020102020204" pitchFamily="34" charset="0"/>
              </a:rPr>
              <a:t>I Want To Help The Church Grow</a:t>
            </a:r>
          </a:p>
        </p:txBody>
      </p:sp>
      <p:sp>
        <p:nvSpPr>
          <p:cNvPr id="3" name="Content Placeholder 2">
            <a:extLst>
              <a:ext uri="{FF2B5EF4-FFF2-40B4-BE49-F238E27FC236}">
                <a16:creationId xmlns:a16="http://schemas.microsoft.com/office/drawing/2014/main" id="{AD59940F-E2AC-41A8-A9DC-4625A276123D}"/>
              </a:ext>
            </a:extLst>
          </p:cNvPr>
          <p:cNvSpPr>
            <a:spLocks noGrp="1"/>
          </p:cNvSpPr>
          <p:nvPr>
            <p:ph idx="1"/>
          </p:nvPr>
        </p:nvSpPr>
        <p:spPr>
          <a:xfrm>
            <a:off x="1522413" y="1600200"/>
            <a:ext cx="10058399" cy="4952999"/>
          </a:xfrm>
        </p:spPr>
        <p:txBody>
          <a:bodyPr>
            <a:normAutofit/>
          </a:bodyPr>
          <a:lstStyle/>
          <a:p>
            <a:pPr marL="0" indent="0">
              <a:buNone/>
            </a:pPr>
            <a:r>
              <a:rPr lang="en-US" sz="3200" b="1" dirty="0">
                <a:latin typeface="Arial" panose="020B0604020202020204" pitchFamily="34" charset="0"/>
                <a:cs typeface="Arial" panose="020B0604020202020204" pitchFamily="34" charset="0"/>
              </a:rPr>
              <a:t>For the church to grow, members must grow</a:t>
            </a:r>
          </a:p>
          <a:p>
            <a:pPr lvl="1">
              <a:buFont typeface="Wingdings" panose="05000000000000000000" pitchFamily="2" charset="2"/>
              <a:buChar char="§"/>
            </a:pPr>
            <a:r>
              <a:rPr lang="en-US" sz="2400" b="1" i="1" dirty="0">
                <a:latin typeface="Arial" panose="020B0604020202020204" pitchFamily="34" charset="0"/>
                <a:cs typeface="Arial" panose="020B0604020202020204" pitchFamily="34" charset="0"/>
              </a:rPr>
              <a:t>“As newborn babes, desire the sincere milk of the word, that ye may grow thereby” </a:t>
            </a:r>
            <a:r>
              <a:rPr lang="en-US" sz="2400" dirty="0">
                <a:latin typeface="Arial" panose="020B0604020202020204" pitchFamily="34" charset="0"/>
                <a:cs typeface="Arial" panose="020B0604020202020204" pitchFamily="34" charset="0"/>
              </a:rPr>
              <a:t>- 1 Peter 2:2</a:t>
            </a:r>
          </a:p>
          <a:p>
            <a:pPr lvl="1">
              <a:buFont typeface="Wingdings" panose="05000000000000000000" pitchFamily="2" charset="2"/>
              <a:buChar char="§"/>
            </a:pPr>
            <a:r>
              <a:rPr lang="en-US" sz="2400" b="1" i="1" dirty="0">
                <a:latin typeface="Arial" panose="020B0604020202020204" pitchFamily="34" charset="0"/>
                <a:cs typeface="Arial" panose="020B0604020202020204" pitchFamily="34" charset="0"/>
              </a:rPr>
              <a:t>“But grow in grace, and in the knowledge of our Lord and </a:t>
            </a:r>
            <a:r>
              <a:rPr lang="en-US" sz="2400" b="1" i="1" dirty="0" err="1">
                <a:latin typeface="Arial" panose="020B0604020202020204" pitchFamily="34" charset="0"/>
                <a:cs typeface="Arial" panose="020B0604020202020204" pitchFamily="34" charset="0"/>
              </a:rPr>
              <a:t>Saviour</a:t>
            </a:r>
            <a:r>
              <a:rPr lang="en-US" sz="2400" b="1" i="1" dirty="0">
                <a:latin typeface="Arial" panose="020B0604020202020204" pitchFamily="34" charset="0"/>
                <a:cs typeface="Arial" panose="020B0604020202020204" pitchFamily="34" charset="0"/>
              </a:rPr>
              <a:t> Jesus Christ. To him be glory both now and for ever. Amen” </a:t>
            </a:r>
            <a:r>
              <a:rPr lang="en-US" sz="2400" dirty="0">
                <a:latin typeface="Arial" panose="020B0604020202020204" pitchFamily="34" charset="0"/>
                <a:cs typeface="Arial" panose="020B0604020202020204" pitchFamily="34" charset="0"/>
              </a:rPr>
              <a:t>- 2 Peter 3:18</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The church grew in the First Century - Acts 2:47; 4:4</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The church grows when members put God first by loyally attending all worship services possible - Acts 2:41-46</a:t>
            </a:r>
          </a:p>
          <a:p>
            <a:pPr>
              <a:buFont typeface="Wingdings" panose="05000000000000000000" pitchFamily="2" charset="2"/>
              <a:buChar char="§"/>
            </a:pPr>
            <a:r>
              <a:rPr lang="en-US" sz="2800" b="1" dirty="0">
                <a:latin typeface="Arial" panose="020B0604020202020204" pitchFamily="34" charset="0"/>
                <a:cs typeface="Arial" panose="020B0604020202020204" pitchFamily="34" charset="0"/>
              </a:rPr>
              <a:t>You can help the most noble work by faithful attendance</a:t>
            </a:r>
          </a:p>
        </p:txBody>
      </p:sp>
      <p:sp>
        <p:nvSpPr>
          <p:cNvPr id="6" name="Arrow: Bent 5">
            <a:extLst>
              <a:ext uri="{FF2B5EF4-FFF2-40B4-BE49-F238E27FC236}">
                <a16:creationId xmlns:a16="http://schemas.microsoft.com/office/drawing/2014/main" id="{7D611659-74CF-4884-98B9-8C0CFE9D2F45}"/>
              </a:ext>
            </a:extLst>
          </p:cNvPr>
          <p:cNvSpPr/>
          <p:nvPr/>
        </p:nvSpPr>
        <p:spPr>
          <a:xfrm>
            <a:off x="560095" y="838200"/>
            <a:ext cx="609600" cy="609600"/>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B8594B98-B6EF-4735-B3D7-8DCC68F0B365}"/>
              </a:ext>
            </a:extLst>
          </p:cNvPr>
          <p:cNvSpPr/>
          <p:nvPr/>
        </p:nvSpPr>
        <p:spPr>
          <a:xfrm rot="16200000">
            <a:off x="-2328095" y="3291870"/>
            <a:ext cx="6059857" cy="1569660"/>
          </a:xfrm>
          <a:prstGeom prst="rect">
            <a:avLst/>
          </a:prstGeom>
          <a:noFill/>
        </p:spPr>
        <p:txBody>
          <a:bodyPr wrap="square" lIns="91440" tIns="45720" rIns="91440" bIns="45720">
            <a:spAutoFit/>
          </a:bodyPr>
          <a:lstStyle/>
          <a:p>
            <a:pPr algn="ctr"/>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 Attend Every Assembly Because…</a:t>
            </a:r>
            <a:endParaRPr lang="en-US" sz="4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Slide Number Placeholder 4">
            <a:extLst>
              <a:ext uri="{FF2B5EF4-FFF2-40B4-BE49-F238E27FC236}">
                <a16:creationId xmlns:a16="http://schemas.microsoft.com/office/drawing/2014/main" id="{AAF38783-A70C-42F3-BDC4-A174534EE2CC}"/>
              </a:ext>
            </a:extLst>
          </p:cNvPr>
          <p:cNvSpPr>
            <a:spLocks noGrp="1"/>
          </p:cNvSpPr>
          <p:nvPr>
            <p:ph type="sldNum" sz="quarter" idx="12"/>
          </p:nvPr>
        </p:nvSpPr>
        <p:spPr/>
        <p:txBody>
          <a:bodyPr/>
          <a:lstStyle/>
          <a:p>
            <a:fld id="{2A013F82-EE5E-44EE-A61D-E31C6657F26F}" type="slidenum">
              <a:rPr lang="en-US" smtClean="0"/>
              <a:t>13</a:t>
            </a:fld>
            <a:endParaRPr lang="en-US"/>
          </a:p>
        </p:txBody>
      </p:sp>
    </p:spTree>
    <p:extLst>
      <p:ext uri="{BB962C8B-B14F-4D97-AF65-F5344CB8AC3E}">
        <p14:creationId xmlns:p14="http://schemas.microsoft.com/office/powerpoint/2010/main" val="3886127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EE06-4C24-4778-8EAA-7A853C9D67A8}"/>
              </a:ext>
            </a:extLst>
          </p:cNvPr>
          <p:cNvSpPr>
            <a:spLocks noGrp="1"/>
          </p:cNvSpPr>
          <p:nvPr>
            <p:ph type="title"/>
          </p:nvPr>
        </p:nvSpPr>
        <p:spPr>
          <a:xfrm>
            <a:off x="1522413" y="228600"/>
            <a:ext cx="9144001" cy="1066800"/>
          </a:xfrm>
        </p:spPr>
        <p:txBody>
          <a:bodyPr>
            <a:normAutofit/>
          </a:bodyPr>
          <a:lstStyle/>
          <a:p>
            <a:r>
              <a:rPr lang="en-US" sz="4000" dirty="0">
                <a:solidFill>
                  <a:schemeClr val="accent1"/>
                </a:solidFill>
                <a:latin typeface="Arial Black" panose="020B0A04020102020204" pitchFamily="34" charset="0"/>
              </a:rPr>
              <a:t>I Will Be Safe In Doing So</a:t>
            </a:r>
          </a:p>
        </p:txBody>
      </p:sp>
      <p:sp>
        <p:nvSpPr>
          <p:cNvPr id="3" name="Content Placeholder 2">
            <a:extLst>
              <a:ext uri="{FF2B5EF4-FFF2-40B4-BE49-F238E27FC236}">
                <a16:creationId xmlns:a16="http://schemas.microsoft.com/office/drawing/2014/main" id="{AD59940F-E2AC-41A8-A9DC-4625A276123D}"/>
              </a:ext>
            </a:extLst>
          </p:cNvPr>
          <p:cNvSpPr>
            <a:spLocks noGrp="1"/>
          </p:cNvSpPr>
          <p:nvPr>
            <p:ph idx="1"/>
          </p:nvPr>
        </p:nvSpPr>
        <p:spPr>
          <a:xfrm>
            <a:off x="1522413" y="1600200"/>
            <a:ext cx="10058399" cy="4952999"/>
          </a:xfrm>
        </p:spPr>
        <p:txBody>
          <a:bodyPr>
            <a:normAutofit/>
          </a:bodyPr>
          <a:lstStyle/>
          <a:p>
            <a:pPr marL="0" indent="0">
              <a:buNone/>
            </a:pPr>
            <a:r>
              <a:rPr lang="en-US" sz="3200" b="1" dirty="0">
                <a:latin typeface="Arial" panose="020B0604020202020204" pitchFamily="34" charset="0"/>
                <a:cs typeface="Arial" panose="020B0604020202020204" pitchFamily="34" charset="0"/>
              </a:rPr>
              <a:t>There is safety in obeying God</a:t>
            </a:r>
          </a:p>
          <a:p>
            <a:pPr lvl="1">
              <a:buFont typeface="Wingdings" panose="05000000000000000000" pitchFamily="2" charset="2"/>
              <a:buChar char="§"/>
            </a:pPr>
            <a:r>
              <a:rPr lang="en-US" sz="2400" b="1" i="1" dirty="0">
                <a:latin typeface="Arial" panose="020B0604020202020204" pitchFamily="34" charset="0"/>
                <a:cs typeface="Arial" panose="020B0604020202020204" pitchFamily="34" charset="0"/>
              </a:rPr>
              <a:t>“The name of the LORD is a strong tower: the righteous runneth into it, and is safe” </a:t>
            </a:r>
            <a:r>
              <a:rPr lang="en-US" sz="2400" dirty="0">
                <a:latin typeface="Arial" panose="020B0604020202020204" pitchFamily="34" charset="0"/>
                <a:cs typeface="Arial" panose="020B0604020202020204" pitchFamily="34" charset="0"/>
              </a:rPr>
              <a:t>- Proverbs 18:10</a:t>
            </a:r>
          </a:p>
          <a:p>
            <a:pPr lvl="1">
              <a:buFont typeface="Wingdings" panose="05000000000000000000" pitchFamily="2" charset="2"/>
              <a:buChar char="§"/>
            </a:pPr>
            <a:r>
              <a:rPr lang="en-US" sz="2400" b="1" i="1" dirty="0">
                <a:latin typeface="Arial" panose="020B0604020202020204" pitchFamily="34" charset="0"/>
                <a:cs typeface="Arial" panose="020B0604020202020204" pitchFamily="34" charset="0"/>
              </a:rPr>
              <a:t>“The fear of man bringeth a snare: but whoso </a:t>
            </a:r>
            <a:r>
              <a:rPr lang="en-US" sz="2400" b="1" i="1" dirty="0" err="1">
                <a:latin typeface="Arial" panose="020B0604020202020204" pitchFamily="34" charset="0"/>
                <a:cs typeface="Arial" panose="020B0604020202020204" pitchFamily="34" charset="0"/>
              </a:rPr>
              <a:t>putteth</a:t>
            </a:r>
            <a:r>
              <a:rPr lang="en-US" sz="2400" b="1" i="1" dirty="0">
                <a:latin typeface="Arial" panose="020B0604020202020204" pitchFamily="34" charset="0"/>
                <a:cs typeface="Arial" panose="020B0604020202020204" pitchFamily="34" charset="0"/>
              </a:rPr>
              <a:t> his trust in the LORD shall be safe” </a:t>
            </a:r>
            <a:r>
              <a:rPr lang="en-US" sz="2400" dirty="0">
                <a:latin typeface="Arial" panose="020B0604020202020204" pitchFamily="34" charset="0"/>
                <a:cs typeface="Arial" panose="020B0604020202020204" pitchFamily="34" charset="0"/>
              </a:rPr>
              <a:t>- Proverbs 29:25</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When I attend every assembly of the saints, I am safe!</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If I willfully forsake the assembly, will I be safe when Christ comes? </a:t>
            </a:r>
          </a:p>
          <a:p>
            <a:pPr lvl="1">
              <a:buFont typeface="Wingdings" panose="05000000000000000000" pitchFamily="2" charset="2"/>
              <a:buChar char="§"/>
            </a:pPr>
            <a:r>
              <a:rPr lang="en-US" sz="2400" dirty="0">
                <a:latin typeface="Arial" panose="020B0604020202020204" pitchFamily="34" charset="0"/>
                <a:cs typeface="Arial" panose="020B0604020202020204" pitchFamily="34" charset="0"/>
              </a:rPr>
              <a:t>Hebrew 10:26; 1 Thessalonians 5:1-9 </a:t>
            </a:r>
          </a:p>
          <a:p>
            <a:pPr lvl="1">
              <a:buFont typeface="Wingdings" panose="05000000000000000000" pitchFamily="2" charset="2"/>
              <a:buChar char="§"/>
            </a:pPr>
            <a:r>
              <a:rPr lang="en-US" sz="2800" b="1" dirty="0">
                <a:latin typeface="Arial" panose="020B0604020202020204" pitchFamily="34" charset="0"/>
                <a:cs typeface="Arial" panose="020B0604020202020204" pitchFamily="34" charset="0"/>
              </a:rPr>
              <a:t>Take the safe way, commit to attend </a:t>
            </a:r>
            <a:r>
              <a:rPr lang="en-US" sz="2800" b="1" u="sng" dirty="0">
                <a:latin typeface="Arial" panose="020B0604020202020204" pitchFamily="34" charset="0"/>
                <a:cs typeface="Arial" panose="020B0604020202020204" pitchFamily="34" charset="0"/>
              </a:rPr>
              <a:t>EVERY</a:t>
            </a:r>
            <a:r>
              <a:rPr lang="en-US" sz="2800" b="1" dirty="0">
                <a:latin typeface="Arial" panose="020B0604020202020204" pitchFamily="34" charset="0"/>
                <a:cs typeface="Arial" panose="020B0604020202020204" pitchFamily="34" charset="0"/>
              </a:rPr>
              <a:t> assembly</a:t>
            </a:r>
          </a:p>
        </p:txBody>
      </p:sp>
      <p:sp>
        <p:nvSpPr>
          <p:cNvPr id="6" name="Arrow: Bent 5">
            <a:extLst>
              <a:ext uri="{FF2B5EF4-FFF2-40B4-BE49-F238E27FC236}">
                <a16:creationId xmlns:a16="http://schemas.microsoft.com/office/drawing/2014/main" id="{7D611659-74CF-4884-98B9-8C0CFE9D2F45}"/>
              </a:ext>
            </a:extLst>
          </p:cNvPr>
          <p:cNvSpPr/>
          <p:nvPr/>
        </p:nvSpPr>
        <p:spPr>
          <a:xfrm>
            <a:off x="560095" y="838200"/>
            <a:ext cx="609600" cy="609600"/>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4F0CC5EA-2951-4C8C-B628-B26340D62410}"/>
              </a:ext>
            </a:extLst>
          </p:cNvPr>
          <p:cNvSpPr/>
          <p:nvPr/>
        </p:nvSpPr>
        <p:spPr>
          <a:xfrm rot="16200000">
            <a:off x="-2328095" y="3291870"/>
            <a:ext cx="6059857" cy="1569660"/>
          </a:xfrm>
          <a:prstGeom prst="rect">
            <a:avLst/>
          </a:prstGeom>
          <a:noFill/>
        </p:spPr>
        <p:txBody>
          <a:bodyPr wrap="square" lIns="91440" tIns="45720" rIns="91440" bIns="45720">
            <a:spAutoFit/>
          </a:bodyPr>
          <a:lstStyle/>
          <a:p>
            <a:pPr algn="ctr"/>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 Attend Every Assembly Because…</a:t>
            </a:r>
            <a:endParaRPr lang="en-US" sz="4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Slide Number Placeholder 4">
            <a:extLst>
              <a:ext uri="{FF2B5EF4-FFF2-40B4-BE49-F238E27FC236}">
                <a16:creationId xmlns:a16="http://schemas.microsoft.com/office/drawing/2014/main" id="{4F29C557-9E21-4A88-BACC-6212F7BA8D1C}"/>
              </a:ext>
            </a:extLst>
          </p:cNvPr>
          <p:cNvSpPr>
            <a:spLocks noGrp="1"/>
          </p:cNvSpPr>
          <p:nvPr>
            <p:ph type="sldNum" sz="quarter" idx="12"/>
          </p:nvPr>
        </p:nvSpPr>
        <p:spPr/>
        <p:txBody>
          <a:bodyPr/>
          <a:lstStyle/>
          <a:p>
            <a:fld id="{2A013F82-EE5E-44EE-A61D-E31C6657F26F}" type="slidenum">
              <a:rPr lang="en-US" smtClean="0"/>
              <a:t>14</a:t>
            </a:fld>
            <a:endParaRPr lang="en-US"/>
          </a:p>
        </p:txBody>
      </p:sp>
    </p:spTree>
    <p:extLst>
      <p:ext uri="{BB962C8B-B14F-4D97-AF65-F5344CB8AC3E}">
        <p14:creationId xmlns:p14="http://schemas.microsoft.com/office/powerpoint/2010/main" val="2782178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par>
                          <p:cTn id="33" fill="hold">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25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EE06-4C24-4778-8EAA-7A853C9D67A8}"/>
              </a:ext>
            </a:extLst>
          </p:cNvPr>
          <p:cNvSpPr>
            <a:spLocks noGrp="1"/>
          </p:cNvSpPr>
          <p:nvPr>
            <p:ph type="title"/>
          </p:nvPr>
        </p:nvSpPr>
        <p:spPr>
          <a:xfrm>
            <a:off x="1522413" y="228600"/>
            <a:ext cx="10106317" cy="1066800"/>
          </a:xfrm>
        </p:spPr>
        <p:txBody>
          <a:bodyPr>
            <a:normAutofit/>
          </a:bodyPr>
          <a:lstStyle/>
          <a:p>
            <a:r>
              <a:rPr lang="en-US" sz="4000" dirty="0">
                <a:solidFill>
                  <a:schemeClr val="accent1"/>
                </a:solidFill>
                <a:latin typeface="Arial Black" panose="020B0A04020102020204" pitchFamily="34" charset="0"/>
              </a:rPr>
              <a:t>I Must Obey The Lord’s Command </a:t>
            </a:r>
          </a:p>
        </p:txBody>
      </p:sp>
      <p:sp>
        <p:nvSpPr>
          <p:cNvPr id="6" name="Arrow: Bent 5">
            <a:extLst>
              <a:ext uri="{FF2B5EF4-FFF2-40B4-BE49-F238E27FC236}">
                <a16:creationId xmlns:a16="http://schemas.microsoft.com/office/drawing/2014/main" id="{7D611659-74CF-4884-98B9-8C0CFE9D2F45}"/>
              </a:ext>
            </a:extLst>
          </p:cNvPr>
          <p:cNvSpPr/>
          <p:nvPr/>
        </p:nvSpPr>
        <p:spPr>
          <a:xfrm>
            <a:off x="560095" y="838200"/>
            <a:ext cx="609600" cy="609600"/>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4F0CC5EA-2951-4C8C-B628-B26340D62410}"/>
              </a:ext>
            </a:extLst>
          </p:cNvPr>
          <p:cNvSpPr/>
          <p:nvPr/>
        </p:nvSpPr>
        <p:spPr>
          <a:xfrm rot="16200000">
            <a:off x="-2328095" y="3291870"/>
            <a:ext cx="6059857" cy="1569660"/>
          </a:xfrm>
          <a:prstGeom prst="rect">
            <a:avLst/>
          </a:prstGeom>
          <a:noFill/>
        </p:spPr>
        <p:txBody>
          <a:bodyPr wrap="square" lIns="91440" tIns="45720" rIns="91440" bIns="45720">
            <a:spAutoFit/>
          </a:bodyPr>
          <a:lstStyle/>
          <a:p>
            <a:pPr algn="ctr"/>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 Attend Every Assembly Because…</a:t>
            </a:r>
            <a:endParaRPr lang="en-US" sz="4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Rectangle 4">
            <a:extLst>
              <a:ext uri="{FF2B5EF4-FFF2-40B4-BE49-F238E27FC236}">
                <a16:creationId xmlns:a16="http://schemas.microsoft.com/office/drawing/2014/main" id="{32BFE604-892C-4263-9F72-DD98925425CB}"/>
              </a:ext>
            </a:extLst>
          </p:cNvPr>
          <p:cNvSpPr/>
          <p:nvPr/>
        </p:nvSpPr>
        <p:spPr>
          <a:xfrm>
            <a:off x="2665412" y="2031440"/>
            <a:ext cx="3276600" cy="5334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59940F-E2AC-41A8-A9DC-4625A276123D}"/>
              </a:ext>
            </a:extLst>
          </p:cNvPr>
          <p:cNvSpPr>
            <a:spLocks noGrp="1"/>
          </p:cNvSpPr>
          <p:nvPr>
            <p:ph idx="1"/>
          </p:nvPr>
        </p:nvSpPr>
        <p:spPr>
          <a:xfrm>
            <a:off x="1827212" y="1981200"/>
            <a:ext cx="8915399" cy="3048000"/>
          </a:xfrm>
        </p:spPr>
        <p:txBody>
          <a:bodyPr>
            <a:normAutofit/>
          </a:bodyPr>
          <a:lstStyle/>
          <a:p>
            <a:pPr marL="0" indent="0" algn="ctr">
              <a:buNone/>
            </a:pPr>
            <a:r>
              <a:rPr lang="en-US" sz="3600" b="1" i="1" dirty="0">
                <a:latin typeface="Arial" panose="020B0604020202020204" pitchFamily="34" charset="0"/>
                <a:cs typeface="Arial" panose="020B0604020202020204" pitchFamily="34" charset="0"/>
              </a:rPr>
              <a:t>“Not forsaking the assembling of ourselves together, as the manner of some is; but exhorting one another: and so much the more, as ye see the day approaching” </a:t>
            </a:r>
            <a:r>
              <a:rPr lang="en-US" sz="3600" dirty="0">
                <a:latin typeface="Arial" panose="020B0604020202020204" pitchFamily="34" charset="0"/>
                <a:cs typeface="Arial" panose="020B0604020202020204" pitchFamily="34" charset="0"/>
              </a:rPr>
              <a:t>- Hebrews 10:25</a:t>
            </a:r>
          </a:p>
        </p:txBody>
      </p:sp>
      <p:sp>
        <p:nvSpPr>
          <p:cNvPr id="8" name="Slide Number Placeholder 7">
            <a:extLst>
              <a:ext uri="{FF2B5EF4-FFF2-40B4-BE49-F238E27FC236}">
                <a16:creationId xmlns:a16="http://schemas.microsoft.com/office/drawing/2014/main" id="{A626A331-C810-4417-8C19-F9E946A9D2C5}"/>
              </a:ext>
            </a:extLst>
          </p:cNvPr>
          <p:cNvSpPr>
            <a:spLocks noGrp="1"/>
          </p:cNvSpPr>
          <p:nvPr>
            <p:ph type="sldNum" sz="quarter" idx="12"/>
          </p:nvPr>
        </p:nvSpPr>
        <p:spPr/>
        <p:txBody>
          <a:bodyPr/>
          <a:lstStyle/>
          <a:p>
            <a:fld id="{2A013F82-EE5E-44EE-A61D-E31C6657F26F}" type="slidenum">
              <a:rPr lang="en-US" smtClean="0"/>
              <a:t>15</a:t>
            </a:fld>
            <a:endParaRPr lang="en-US"/>
          </a:p>
        </p:txBody>
      </p:sp>
    </p:spTree>
    <p:extLst>
      <p:ext uri="{BB962C8B-B14F-4D97-AF65-F5344CB8AC3E}">
        <p14:creationId xmlns:p14="http://schemas.microsoft.com/office/powerpoint/2010/main" val="2319265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3938-8442-4D95-9D99-3B4E13012D60}"/>
              </a:ext>
            </a:extLst>
          </p:cNvPr>
          <p:cNvSpPr>
            <a:spLocks noGrp="1"/>
          </p:cNvSpPr>
          <p:nvPr>
            <p:ph type="title"/>
          </p:nvPr>
        </p:nvSpPr>
        <p:spPr>
          <a:xfrm>
            <a:off x="1535112" y="5580434"/>
            <a:ext cx="9144001" cy="990600"/>
          </a:xfrm>
        </p:spPr>
        <p:txBody>
          <a:bodyPr>
            <a:normAutofit/>
          </a:bodyPr>
          <a:lstStyle/>
          <a:p>
            <a:r>
              <a:rPr lang="en-US" sz="4400" b="1" dirty="0">
                <a:solidFill>
                  <a:schemeClr val="bg2">
                    <a:lumMod val="10000"/>
                    <a:lumOff val="90000"/>
                  </a:schemeClr>
                </a:solidFill>
                <a:latin typeface="Arial" panose="020B0604020202020204" pitchFamily="34" charset="0"/>
                <a:cs typeface="Arial" panose="020B0604020202020204" pitchFamily="34" charset="0"/>
              </a:rPr>
              <a:t>Review</a:t>
            </a:r>
          </a:p>
        </p:txBody>
      </p:sp>
      <p:sp>
        <p:nvSpPr>
          <p:cNvPr id="3" name="Content Placeholder 2">
            <a:extLst>
              <a:ext uri="{FF2B5EF4-FFF2-40B4-BE49-F238E27FC236}">
                <a16:creationId xmlns:a16="http://schemas.microsoft.com/office/drawing/2014/main" id="{9C690999-588F-4039-9DEB-2E980786615A}"/>
              </a:ext>
            </a:extLst>
          </p:cNvPr>
          <p:cNvSpPr>
            <a:spLocks noGrp="1"/>
          </p:cNvSpPr>
          <p:nvPr>
            <p:ph idx="1"/>
          </p:nvPr>
        </p:nvSpPr>
        <p:spPr>
          <a:xfrm>
            <a:off x="1535112" y="828748"/>
            <a:ext cx="9134391" cy="4889500"/>
          </a:xfrm>
        </p:spPr>
        <p:txBody>
          <a:bodyPr>
            <a:normAutofit fontScale="92500" lnSpcReduction="20000"/>
          </a:bodyPr>
          <a:lstStyle/>
          <a:p>
            <a:pPr>
              <a:buFont typeface="Wingdings" panose="05000000000000000000" pitchFamily="2" charset="2"/>
              <a:buChar char="§"/>
            </a:pPr>
            <a:r>
              <a:rPr lang="en-US" sz="3600" b="1" dirty="0">
                <a:latin typeface="Arial" panose="020B0604020202020204" pitchFamily="34" charset="0"/>
                <a:cs typeface="Arial" panose="020B0604020202020204" pitchFamily="34" charset="0"/>
              </a:rPr>
              <a:t>I Must Put First Things First</a:t>
            </a:r>
          </a:p>
          <a:p>
            <a:pPr>
              <a:buFont typeface="Wingdings" panose="05000000000000000000" pitchFamily="2" charset="2"/>
              <a:buChar char="§"/>
            </a:pPr>
            <a:r>
              <a:rPr lang="en-US" sz="3600" b="1" dirty="0">
                <a:latin typeface="Arial" panose="020B0604020202020204" pitchFamily="34" charset="0"/>
                <a:cs typeface="Arial" panose="020B0604020202020204" pitchFamily="34" charset="0"/>
              </a:rPr>
              <a:t>I Want To Show Love Good Works</a:t>
            </a:r>
          </a:p>
          <a:p>
            <a:pPr>
              <a:buFont typeface="Wingdings" panose="05000000000000000000" pitchFamily="2" charset="2"/>
              <a:buChar char="§"/>
            </a:pPr>
            <a:r>
              <a:rPr lang="en-US" sz="3600" b="1" dirty="0">
                <a:latin typeface="Arial" panose="020B0604020202020204" pitchFamily="34" charset="0"/>
                <a:cs typeface="Arial" panose="020B0604020202020204" pitchFamily="34" charset="0"/>
              </a:rPr>
              <a:t>I Want To Abound In The Lord’s Work</a:t>
            </a:r>
          </a:p>
          <a:p>
            <a:pPr>
              <a:buFont typeface="Wingdings" panose="05000000000000000000" pitchFamily="2" charset="2"/>
              <a:buChar char="§"/>
            </a:pPr>
            <a:r>
              <a:rPr lang="en-US" sz="3600" b="1" dirty="0">
                <a:latin typeface="Arial" panose="020B0604020202020204" pitchFamily="34" charset="0"/>
                <a:cs typeface="Arial" panose="020B0604020202020204" pitchFamily="34" charset="0"/>
              </a:rPr>
              <a:t>I Will Be Made Stronger</a:t>
            </a:r>
          </a:p>
          <a:p>
            <a:pPr>
              <a:buFont typeface="Wingdings" panose="05000000000000000000" pitchFamily="2" charset="2"/>
              <a:buChar char="§"/>
            </a:pPr>
            <a:r>
              <a:rPr lang="en-US" sz="3600" b="1" dirty="0">
                <a:latin typeface="Arial" panose="020B0604020202020204" pitchFamily="34" charset="0"/>
                <a:cs typeface="Arial" panose="020B0604020202020204" pitchFamily="34" charset="0"/>
              </a:rPr>
              <a:t>It Sets A Good Example To Others</a:t>
            </a:r>
          </a:p>
          <a:p>
            <a:pPr>
              <a:buFont typeface="Wingdings" panose="05000000000000000000" pitchFamily="2" charset="2"/>
              <a:buChar char="§"/>
            </a:pPr>
            <a:r>
              <a:rPr lang="en-US" sz="3600" b="1" dirty="0">
                <a:latin typeface="Arial" panose="020B0604020202020204" pitchFamily="34" charset="0"/>
                <a:cs typeface="Arial" panose="020B0604020202020204" pitchFamily="34" charset="0"/>
              </a:rPr>
              <a:t>I Want To Help The Church Grow</a:t>
            </a:r>
          </a:p>
          <a:p>
            <a:pPr>
              <a:buFont typeface="Wingdings" panose="05000000000000000000" pitchFamily="2" charset="2"/>
              <a:buChar char="§"/>
            </a:pPr>
            <a:r>
              <a:rPr lang="en-US" sz="3600" b="1" dirty="0">
                <a:latin typeface="Arial" panose="020B0604020202020204" pitchFamily="34" charset="0"/>
                <a:cs typeface="Arial" panose="020B0604020202020204" pitchFamily="34" charset="0"/>
              </a:rPr>
              <a:t>I Will Be Safe In Doing So</a:t>
            </a:r>
          </a:p>
          <a:p>
            <a:pPr>
              <a:buFont typeface="Wingdings" panose="05000000000000000000" pitchFamily="2" charset="2"/>
              <a:buChar char="§"/>
            </a:pPr>
            <a:r>
              <a:rPr lang="en-US" sz="3600" b="1" dirty="0">
                <a:latin typeface="Arial" panose="020B0604020202020204" pitchFamily="34" charset="0"/>
                <a:cs typeface="Arial" panose="020B0604020202020204" pitchFamily="34" charset="0"/>
              </a:rPr>
              <a:t>I Must Obey The Lord’s Command </a:t>
            </a:r>
          </a:p>
        </p:txBody>
      </p:sp>
      <p:sp>
        <p:nvSpPr>
          <p:cNvPr id="4" name="Rectangle 3">
            <a:extLst>
              <a:ext uri="{FF2B5EF4-FFF2-40B4-BE49-F238E27FC236}">
                <a16:creationId xmlns:a16="http://schemas.microsoft.com/office/drawing/2014/main" id="{29D16921-3B42-4B6F-B833-5CB002B8AC11}"/>
              </a:ext>
            </a:extLst>
          </p:cNvPr>
          <p:cNvSpPr/>
          <p:nvPr/>
        </p:nvSpPr>
        <p:spPr>
          <a:xfrm rot="16200000">
            <a:off x="-2328095" y="3291870"/>
            <a:ext cx="6059857" cy="1569660"/>
          </a:xfrm>
          <a:prstGeom prst="rect">
            <a:avLst/>
          </a:prstGeom>
          <a:noFill/>
        </p:spPr>
        <p:txBody>
          <a:bodyPr wrap="square" lIns="91440" tIns="45720" rIns="91440" bIns="45720">
            <a:spAutoFit/>
          </a:bodyPr>
          <a:lstStyle/>
          <a:p>
            <a:pPr algn="ctr"/>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 Attend Every Assembly Because…</a:t>
            </a:r>
            <a:endParaRPr lang="en-US" sz="4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Arrow: Bent 4">
            <a:extLst>
              <a:ext uri="{FF2B5EF4-FFF2-40B4-BE49-F238E27FC236}">
                <a16:creationId xmlns:a16="http://schemas.microsoft.com/office/drawing/2014/main" id="{A7BAC444-5A3A-447D-BC5E-42438C560980}"/>
              </a:ext>
            </a:extLst>
          </p:cNvPr>
          <p:cNvSpPr/>
          <p:nvPr/>
        </p:nvSpPr>
        <p:spPr>
          <a:xfrm>
            <a:off x="560095" y="838200"/>
            <a:ext cx="609600" cy="609600"/>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6">
            <a:extLst>
              <a:ext uri="{FF2B5EF4-FFF2-40B4-BE49-F238E27FC236}">
                <a16:creationId xmlns:a16="http://schemas.microsoft.com/office/drawing/2014/main" id="{78317242-0F1E-4AEC-B47F-87B646BA09B7}"/>
              </a:ext>
            </a:extLst>
          </p:cNvPr>
          <p:cNvSpPr>
            <a:spLocks noGrp="1"/>
          </p:cNvSpPr>
          <p:nvPr>
            <p:ph type="sldNum" sz="quarter" idx="12"/>
          </p:nvPr>
        </p:nvSpPr>
        <p:spPr/>
        <p:txBody>
          <a:bodyPr/>
          <a:lstStyle/>
          <a:p>
            <a:fld id="{2A013F82-EE5E-44EE-A61D-E31C6657F26F}" type="slidenum">
              <a:rPr lang="en-US" smtClean="0"/>
              <a:t>16</a:t>
            </a:fld>
            <a:endParaRPr lang="en-US"/>
          </a:p>
        </p:txBody>
      </p:sp>
    </p:spTree>
    <p:extLst>
      <p:ext uri="{BB962C8B-B14F-4D97-AF65-F5344CB8AC3E}">
        <p14:creationId xmlns:p14="http://schemas.microsoft.com/office/powerpoint/2010/main" val="3453294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4" y="1381604"/>
            <a:ext cx="9981128" cy="5257324"/>
          </a:xfrm>
        </p:spPr>
        <p:txBody>
          <a:bodyPr>
            <a:normAutofit fontScale="77500" lnSpcReduction="20000"/>
          </a:bodyPr>
          <a:lstStyle/>
          <a:p>
            <a:pPr marL="0" indent="0">
              <a:lnSpc>
                <a:spcPct val="120000"/>
              </a:lnSpc>
              <a:spcBef>
                <a:spcPts val="600"/>
              </a:spcBef>
              <a:buNone/>
              <a:defRPr/>
            </a:pPr>
            <a:r>
              <a:rPr lang="en-US" altLang="en-US" sz="4100" b="1" dirty="0">
                <a:latin typeface="Arial" panose="020B0604020202020204" pitchFamily="34" charset="0"/>
                <a:cs typeface="Arial" panose="020B0604020202020204" pitchFamily="34" charset="0"/>
              </a:rPr>
              <a:t>An alien sinner must…</a:t>
            </a:r>
          </a:p>
          <a:p>
            <a:pPr>
              <a:lnSpc>
                <a:spcPct val="120000"/>
              </a:lnSpc>
              <a:spcBef>
                <a:spcPts val="600"/>
              </a:spcBef>
              <a:buFont typeface="Wingdings" panose="05000000000000000000" pitchFamily="2" charset="2"/>
              <a:buChar char="§"/>
              <a:defRPr/>
            </a:pPr>
            <a:r>
              <a:rPr lang="en-US" altLang="en-US" sz="3600" dirty="0">
                <a:latin typeface="Arial" panose="020B0604020202020204" pitchFamily="34" charset="0"/>
                <a:cs typeface="Arial" panose="020B0604020202020204" pitchFamily="34" charset="0"/>
              </a:rPr>
              <a:t>Hear the Gospel – Romans 10:17</a:t>
            </a:r>
          </a:p>
          <a:p>
            <a:pPr>
              <a:lnSpc>
                <a:spcPct val="120000"/>
              </a:lnSpc>
              <a:spcBef>
                <a:spcPts val="600"/>
              </a:spcBef>
              <a:buFont typeface="Wingdings" panose="05000000000000000000" pitchFamily="2" charset="2"/>
              <a:buChar char="§"/>
              <a:defRPr/>
            </a:pPr>
            <a:r>
              <a:rPr lang="en-US" altLang="en-US" sz="3600" dirty="0">
                <a:latin typeface="Arial" panose="020B0604020202020204" pitchFamily="34" charset="0"/>
                <a:cs typeface="Arial" panose="020B0604020202020204" pitchFamily="34" charset="0"/>
              </a:rPr>
              <a:t>Believe – John 8:32</a:t>
            </a:r>
          </a:p>
          <a:p>
            <a:pPr>
              <a:lnSpc>
                <a:spcPct val="120000"/>
              </a:lnSpc>
              <a:spcBef>
                <a:spcPts val="600"/>
              </a:spcBef>
              <a:buFont typeface="Wingdings" panose="05000000000000000000" pitchFamily="2" charset="2"/>
              <a:buChar char="§"/>
              <a:defRPr/>
            </a:pPr>
            <a:r>
              <a:rPr lang="en-US" altLang="en-US" sz="3600" dirty="0">
                <a:latin typeface="Arial" panose="020B0604020202020204" pitchFamily="34" charset="0"/>
                <a:cs typeface="Arial" panose="020B0604020202020204" pitchFamily="34" charset="0"/>
              </a:rPr>
              <a:t>Repent – Acts 17:30</a:t>
            </a:r>
          </a:p>
          <a:p>
            <a:pPr>
              <a:lnSpc>
                <a:spcPct val="120000"/>
              </a:lnSpc>
              <a:spcBef>
                <a:spcPts val="600"/>
              </a:spcBef>
              <a:buFont typeface="Wingdings" panose="05000000000000000000" pitchFamily="2" charset="2"/>
              <a:buChar char="§"/>
              <a:defRPr/>
            </a:pPr>
            <a:r>
              <a:rPr lang="en-US" altLang="en-US" sz="3600" dirty="0">
                <a:latin typeface="Arial" panose="020B0604020202020204" pitchFamily="34" charset="0"/>
                <a:cs typeface="Arial" panose="020B0604020202020204" pitchFamily="34" charset="0"/>
              </a:rPr>
              <a:t>Confess Christ – Matthew 10:32</a:t>
            </a:r>
          </a:p>
          <a:p>
            <a:pPr>
              <a:lnSpc>
                <a:spcPct val="120000"/>
              </a:lnSpc>
              <a:spcBef>
                <a:spcPts val="600"/>
              </a:spcBef>
              <a:buFont typeface="Wingdings" panose="05000000000000000000" pitchFamily="2" charset="2"/>
              <a:buChar char="§"/>
              <a:defRPr/>
            </a:pPr>
            <a:r>
              <a:rPr lang="en-US" altLang="en-US" sz="3600" dirty="0">
                <a:latin typeface="Arial" panose="020B0604020202020204" pitchFamily="34" charset="0"/>
                <a:cs typeface="Arial" panose="020B0604020202020204" pitchFamily="34" charset="0"/>
              </a:rPr>
              <a:t>Be Baptized –  Acts 2:38</a:t>
            </a:r>
          </a:p>
          <a:p>
            <a:pPr marL="0" indent="0">
              <a:lnSpc>
                <a:spcPct val="120000"/>
              </a:lnSpc>
              <a:spcBef>
                <a:spcPts val="600"/>
              </a:spcBef>
              <a:buNone/>
              <a:defRPr/>
            </a:pPr>
            <a:r>
              <a:rPr lang="en-US" altLang="en-US" sz="4100" b="1" dirty="0">
                <a:latin typeface="Arial" panose="020B0604020202020204" pitchFamily="34" charset="0"/>
                <a:cs typeface="Arial" panose="020B0604020202020204" pitchFamily="34" charset="0"/>
              </a:rPr>
              <a:t>An erring Child of God must…</a:t>
            </a:r>
          </a:p>
          <a:p>
            <a:pPr>
              <a:lnSpc>
                <a:spcPct val="120000"/>
              </a:lnSpc>
              <a:spcBef>
                <a:spcPts val="600"/>
              </a:spcBef>
              <a:buFont typeface="Wingdings" panose="05000000000000000000" pitchFamily="2" charset="2"/>
              <a:buChar char="§"/>
              <a:defRPr/>
            </a:pPr>
            <a:r>
              <a:rPr lang="en-US" altLang="en-US" sz="3600" dirty="0">
                <a:latin typeface="Arial" panose="020B0604020202020204" pitchFamily="34" charset="0"/>
                <a:cs typeface="Arial" panose="020B0604020202020204" pitchFamily="34" charset="0"/>
              </a:rPr>
              <a:t>Repent and Pray –  Acts 8:22</a:t>
            </a:r>
          </a:p>
          <a:p>
            <a:pPr marL="0" indent="0">
              <a:lnSpc>
                <a:spcPct val="120000"/>
              </a:lnSpc>
              <a:spcBef>
                <a:spcPts val="600"/>
              </a:spcBef>
              <a:buNone/>
              <a:defRPr/>
            </a:pPr>
            <a:r>
              <a:rPr lang="en-US" altLang="en-US" sz="4100" b="1" dirty="0">
                <a:latin typeface="Arial" panose="020B0604020202020204" pitchFamily="34" charset="0"/>
                <a:cs typeface="Arial" panose="020B0604020202020204" pitchFamily="34" charset="0"/>
              </a:rPr>
              <a:t>Live </a:t>
            </a:r>
            <a:r>
              <a:rPr lang="en-US" altLang="en-US" sz="4100" b="1" i="1" dirty="0">
                <a:latin typeface="Arial" panose="020B0604020202020204" pitchFamily="34" charset="0"/>
                <a:cs typeface="Arial" panose="020B0604020202020204" pitchFamily="34" charset="0"/>
              </a:rPr>
              <a:t>“faithful </a:t>
            </a:r>
            <a:r>
              <a:rPr lang="en-US" altLang="en-US" sz="4100" b="1" i="1" u="sng" dirty="0">
                <a:latin typeface="Arial" panose="020B0604020202020204" pitchFamily="34" charset="0"/>
                <a:cs typeface="Arial" panose="020B0604020202020204" pitchFamily="34" charset="0"/>
              </a:rPr>
              <a:t>unto</a:t>
            </a:r>
            <a:r>
              <a:rPr lang="en-US" altLang="en-US" sz="4100" b="1" i="1" dirty="0">
                <a:latin typeface="Arial" panose="020B0604020202020204" pitchFamily="34" charset="0"/>
                <a:cs typeface="Arial" panose="020B0604020202020204" pitchFamily="34" charset="0"/>
              </a:rPr>
              <a:t> death”</a:t>
            </a:r>
          </a:p>
          <a:p>
            <a:pPr>
              <a:lnSpc>
                <a:spcPct val="120000"/>
              </a:lnSpc>
              <a:spcBef>
                <a:spcPts val="600"/>
              </a:spcBef>
              <a:buFont typeface="Wingdings" panose="05000000000000000000" pitchFamily="2" charset="2"/>
              <a:buChar char="§"/>
              <a:defRPr/>
            </a:pPr>
            <a:r>
              <a:rPr lang="en-US" altLang="en-US" sz="3600" dirty="0">
                <a:latin typeface="Arial" panose="020B0604020202020204" pitchFamily="34" charset="0"/>
                <a:cs typeface="Arial" panose="020B0604020202020204" pitchFamily="34" charset="0"/>
              </a:rPr>
              <a:t>Revelation 2:10</a:t>
            </a:r>
          </a:p>
        </p:txBody>
      </p:sp>
      <p:sp>
        <p:nvSpPr>
          <p:cNvPr id="17411" name="Title 1"/>
          <p:cNvSpPr>
            <a:spLocks noGrp="1"/>
          </p:cNvSpPr>
          <p:nvPr>
            <p:ph type="title"/>
          </p:nvPr>
        </p:nvSpPr>
        <p:spPr>
          <a:xfrm>
            <a:off x="2006600" y="219072"/>
            <a:ext cx="8240711" cy="1142702"/>
          </a:xfrm>
        </p:spPr>
        <p:txBody>
          <a:bodyPr>
            <a:noAutofit/>
          </a:bodyPr>
          <a:lstStyle/>
          <a:p>
            <a:pPr algn="ctr"/>
            <a:r>
              <a:rPr lang="en-US" altLang="en-US" sz="4400" b="1" i="1" dirty="0">
                <a:solidFill>
                  <a:schemeClr val="bg2">
                    <a:lumMod val="10000"/>
                    <a:lumOff val="90000"/>
                  </a:schemeClr>
                </a:solidFill>
                <a:latin typeface="Arial Black" pitchFamily="34" charset="0"/>
              </a:rPr>
              <a:t>“…what </a:t>
            </a:r>
            <a:r>
              <a:rPr lang="en-US" altLang="en-US" sz="4400" b="1" i="1" dirty="0" err="1">
                <a:solidFill>
                  <a:schemeClr val="bg2">
                    <a:lumMod val="10000"/>
                    <a:lumOff val="90000"/>
                  </a:schemeClr>
                </a:solidFill>
                <a:latin typeface="Arial Black" pitchFamily="34" charset="0"/>
              </a:rPr>
              <a:t>shalI</a:t>
            </a:r>
            <a:r>
              <a:rPr lang="en-US" altLang="en-US" sz="4400" b="1" i="1" dirty="0">
                <a:solidFill>
                  <a:schemeClr val="bg2">
                    <a:lumMod val="10000"/>
                    <a:lumOff val="90000"/>
                  </a:schemeClr>
                </a:solidFill>
                <a:latin typeface="Arial Black" pitchFamily="34" charset="0"/>
              </a:rPr>
              <a:t> we do?”</a:t>
            </a:r>
            <a:br>
              <a:rPr lang="en-US" altLang="en-US" sz="4400" b="1" dirty="0">
                <a:latin typeface="Arial Black" pitchFamily="34" charset="0"/>
              </a:rPr>
            </a:br>
            <a:r>
              <a:rPr lang="en-US" altLang="en-US" sz="2000" b="1" dirty="0">
                <a:latin typeface="Arial Black" pitchFamily="34" charset="0"/>
              </a:rPr>
              <a:t>Acts 2:37</a:t>
            </a:r>
          </a:p>
        </p:txBody>
      </p:sp>
      <p:sp>
        <p:nvSpPr>
          <p:cNvPr id="6" name="Slide Number Placeholder 5">
            <a:extLst>
              <a:ext uri="{FF2B5EF4-FFF2-40B4-BE49-F238E27FC236}">
                <a16:creationId xmlns:a16="http://schemas.microsoft.com/office/drawing/2014/main" id="{8C5BCD29-B20E-4174-8E5A-D14707C3DE9F}"/>
              </a:ext>
            </a:extLst>
          </p:cNvPr>
          <p:cNvSpPr>
            <a:spLocks noGrp="1"/>
          </p:cNvSpPr>
          <p:nvPr>
            <p:ph type="sldNum" sz="quarter" idx="12"/>
          </p:nvPr>
        </p:nvSpPr>
        <p:spPr/>
        <p:txBody>
          <a:bodyPr/>
          <a:lstStyle/>
          <a:p>
            <a:fld id="{2A013F82-EE5E-44EE-A61D-E31C6657F26F}" type="slidenum">
              <a:rPr lang="en-US" smtClean="0"/>
              <a:t>17</a:t>
            </a:fld>
            <a:endParaRPr lang="en-US"/>
          </a:p>
        </p:txBody>
      </p:sp>
    </p:spTree>
    <p:extLst>
      <p:ext uri="{BB962C8B-B14F-4D97-AF65-F5344CB8AC3E}">
        <p14:creationId xmlns:p14="http://schemas.microsoft.com/office/powerpoint/2010/main" val="1441162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43E6-AD5A-4C9B-BA09-8A21F76F5955}"/>
              </a:ext>
            </a:extLst>
          </p:cNvPr>
          <p:cNvSpPr>
            <a:spLocks noGrp="1"/>
          </p:cNvSpPr>
          <p:nvPr>
            <p:ph type="title"/>
          </p:nvPr>
        </p:nvSpPr>
        <p:spPr>
          <a:xfrm>
            <a:off x="1522413" y="228600"/>
            <a:ext cx="9144001" cy="1066800"/>
          </a:xfrm>
        </p:spPr>
        <p:txBody>
          <a:bodyPr>
            <a:normAutofit/>
          </a:bodyPr>
          <a:lstStyle/>
          <a:p>
            <a:r>
              <a:rPr lang="en-US" sz="4400" b="1" dirty="0">
                <a:latin typeface="Arial" panose="020B0604020202020204" pitchFamily="34" charset="0"/>
                <a:cs typeface="Arial" panose="020B0604020202020204" pitchFamily="34" charset="0"/>
              </a:rPr>
              <a:t>Hebrews 10:22-26</a:t>
            </a:r>
          </a:p>
        </p:txBody>
      </p:sp>
      <p:sp>
        <p:nvSpPr>
          <p:cNvPr id="5" name="Rectangle 4">
            <a:extLst>
              <a:ext uri="{FF2B5EF4-FFF2-40B4-BE49-F238E27FC236}">
                <a16:creationId xmlns:a16="http://schemas.microsoft.com/office/drawing/2014/main" id="{91BCD54C-5767-47FC-AEF3-F386D54D9A0E}"/>
              </a:ext>
            </a:extLst>
          </p:cNvPr>
          <p:cNvSpPr/>
          <p:nvPr/>
        </p:nvSpPr>
        <p:spPr>
          <a:xfrm>
            <a:off x="6246812" y="3679487"/>
            <a:ext cx="5181600" cy="381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DC1F11-31CF-4AE3-8882-4DC186708976}"/>
              </a:ext>
            </a:extLst>
          </p:cNvPr>
          <p:cNvSpPr/>
          <p:nvPr/>
        </p:nvSpPr>
        <p:spPr>
          <a:xfrm>
            <a:off x="1522413" y="4110747"/>
            <a:ext cx="7696200" cy="381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7D5FF55-693D-44A0-9C89-27E9F25ADDFC}"/>
              </a:ext>
            </a:extLst>
          </p:cNvPr>
          <p:cNvSpPr>
            <a:spLocks noGrp="1"/>
          </p:cNvSpPr>
          <p:nvPr>
            <p:ph type="sldNum" sz="quarter" idx="12"/>
          </p:nvPr>
        </p:nvSpPr>
        <p:spPr/>
        <p:txBody>
          <a:bodyPr/>
          <a:lstStyle/>
          <a:p>
            <a:fld id="{2A013F82-EE5E-44EE-A61D-E31C6657F26F}" type="slidenum">
              <a:rPr lang="en-US" smtClean="0"/>
              <a:t>2</a:t>
            </a:fld>
            <a:endParaRPr lang="en-US"/>
          </a:p>
        </p:txBody>
      </p:sp>
      <p:sp>
        <p:nvSpPr>
          <p:cNvPr id="3" name="Content Placeholder 2">
            <a:extLst>
              <a:ext uri="{FF2B5EF4-FFF2-40B4-BE49-F238E27FC236}">
                <a16:creationId xmlns:a16="http://schemas.microsoft.com/office/drawing/2014/main" id="{D1494813-ED7D-469D-B1D3-EF72BE2351E0}"/>
              </a:ext>
            </a:extLst>
          </p:cNvPr>
          <p:cNvSpPr>
            <a:spLocks noGrp="1"/>
          </p:cNvSpPr>
          <p:nvPr>
            <p:ph idx="1"/>
          </p:nvPr>
        </p:nvSpPr>
        <p:spPr>
          <a:xfrm>
            <a:off x="1527311" y="1400783"/>
            <a:ext cx="10058399" cy="5257801"/>
          </a:xfrm>
        </p:spPr>
        <p:txBody>
          <a:bodyPr>
            <a:normAutofit fontScale="92500" lnSpcReduction="10000"/>
          </a:bodyPr>
          <a:lstStyle/>
          <a:p>
            <a:pPr marL="0" indent="0">
              <a:lnSpc>
                <a:spcPct val="120000"/>
              </a:lnSpc>
              <a:buNone/>
            </a:pPr>
            <a:r>
              <a:rPr lang="en-US" sz="2800" b="1" i="1" dirty="0">
                <a:latin typeface="Arial" panose="020B0604020202020204" pitchFamily="34" charset="0"/>
                <a:cs typeface="Arial" panose="020B0604020202020204" pitchFamily="34" charset="0"/>
              </a:rPr>
              <a:t>“</a:t>
            </a:r>
            <a:r>
              <a:rPr lang="en-US" sz="2800" b="1" i="1" dirty="0">
                <a:solidFill>
                  <a:schemeClr val="bg2">
                    <a:lumMod val="10000"/>
                    <a:lumOff val="90000"/>
                  </a:schemeClr>
                </a:solidFill>
                <a:latin typeface="Arial" panose="020B0604020202020204" pitchFamily="34" charset="0"/>
                <a:cs typeface="Arial" panose="020B0604020202020204" pitchFamily="34" charset="0"/>
              </a:rPr>
              <a:t>22</a:t>
            </a:r>
            <a:r>
              <a:rPr lang="en-US" sz="2800" b="1" i="1" dirty="0">
                <a:latin typeface="Arial" panose="020B0604020202020204" pitchFamily="34" charset="0"/>
                <a:cs typeface="Arial" panose="020B0604020202020204" pitchFamily="34" charset="0"/>
              </a:rPr>
              <a:t> Let us draw near with a true heart in full assurance of faith, having our hearts sprinkled from an evil conscience, and our bodies washed with pure water. </a:t>
            </a:r>
            <a:r>
              <a:rPr lang="en-US" sz="2800" b="1" i="1" dirty="0">
                <a:solidFill>
                  <a:schemeClr val="bg2">
                    <a:lumMod val="10000"/>
                    <a:lumOff val="90000"/>
                  </a:schemeClr>
                </a:solidFill>
                <a:latin typeface="Arial" panose="020B0604020202020204" pitchFamily="34" charset="0"/>
                <a:cs typeface="Arial" panose="020B0604020202020204" pitchFamily="34" charset="0"/>
              </a:rPr>
              <a:t>23</a:t>
            </a:r>
            <a:r>
              <a:rPr lang="en-US" sz="2800" b="1" i="1" dirty="0">
                <a:latin typeface="Arial" panose="020B0604020202020204" pitchFamily="34" charset="0"/>
                <a:cs typeface="Arial" panose="020B0604020202020204" pitchFamily="34" charset="0"/>
              </a:rPr>
              <a:t> Let us hold fast the profession of our faith without wavering; (for he is faithful that promised;) </a:t>
            </a:r>
            <a:r>
              <a:rPr lang="en-US" sz="2800" b="1" i="1" dirty="0">
                <a:solidFill>
                  <a:schemeClr val="bg2">
                    <a:lumMod val="10000"/>
                    <a:lumOff val="90000"/>
                  </a:schemeClr>
                </a:solidFill>
                <a:latin typeface="Arial" panose="020B0604020202020204" pitchFamily="34" charset="0"/>
                <a:cs typeface="Arial" panose="020B0604020202020204" pitchFamily="34" charset="0"/>
              </a:rPr>
              <a:t>24</a:t>
            </a:r>
            <a:r>
              <a:rPr lang="en-US" sz="2800" b="1" i="1" dirty="0">
                <a:latin typeface="Arial" panose="020B0604020202020204" pitchFamily="34" charset="0"/>
                <a:cs typeface="Arial" panose="020B0604020202020204" pitchFamily="34" charset="0"/>
              </a:rPr>
              <a:t> And let us consider one another to provoke unto love and to good works: </a:t>
            </a:r>
            <a:r>
              <a:rPr lang="en-US" sz="2800" b="1" i="1" dirty="0">
                <a:solidFill>
                  <a:schemeClr val="bg2">
                    <a:lumMod val="10000"/>
                    <a:lumOff val="90000"/>
                  </a:schemeClr>
                </a:solidFill>
                <a:latin typeface="Arial" panose="020B0604020202020204" pitchFamily="34" charset="0"/>
                <a:cs typeface="Arial" panose="020B0604020202020204" pitchFamily="34" charset="0"/>
              </a:rPr>
              <a:t>25</a:t>
            </a:r>
            <a:r>
              <a:rPr lang="en-US" sz="2800" b="1" i="1" dirty="0">
                <a:latin typeface="Arial" panose="020B0604020202020204" pitchFamily="34" charset="0"/>
                <a:cs typeface="Arial" panose="020B0604020202020204" pitchFamily="34" charset="0"/>
              </a:rPr>
              <a:t> Not forsaking the assembling of ourselves together, as the manner of some is; but exhorting one another: and so much the more, as ye see the day approaching. </a:t>
            </a:r>
            <a:r>
              <a:rPr lang="en-US" sz="2800" b="1" i="1" dirty="0">
                <a:solidFill>
                  <a:schemeClr val="bg2">
                    <a:lumMod val="10000"/>
                    <a:lumOff val="90000"/>
                  </a:schemeClr>
                </a:solidFill>
                <a:latin typeface="Arial" panose="020B0604020202020204" pitchFamily="34" charset="0"/>
                <a:cs typeface="Arial" panose="020B0604020202020204" pitchFamily="34" charset="0"/>
              </a:rPr>
              <a:t>26</a:t>
            </a:r>
            <a:r>
              <a:rPr lang="en-US" sz="2800" b="1" i="1" dirty="0">
                <a:latin typeface="Arial" panose="020B0604020202020204" pitchFamily="34" charset="0"/>
                <a:cs typeface="Arial" panose="020B0604020202020204" pitchFamily="34" charset="0"/>
              </a:rPr>
              <a:t> For if we sin </a:t>
            </a:r>
            <a:r>
              <a:rPr lang="en-US" sz="2800" b="1" i="1" dirty="0" err="1">
                <a:latin typeface="Arial" panose="020B0604020202020204" pitchFamily="34" charset="0"/>
                <a:cs typeface="Arial" panose="020B0604020202020204" pitchFamily="34" charset="0"/>
              </a:rPr>
              <a:t>wilfully</a:t>
            </a:r>
            <a:r>
              <a:rPr lang="en-US" sz="2800" b="1" i="1" dirty="0">
                <a:latin typeface="Arial" panose="020B0604020202020204" pitchFamily="34" charset="0"/>
                <a:cs typeface="Arial" panose="020B0604020202020204" pitchFamily="34" charset="0"/>
              </a:rPr>
              <a:t> after that we have received the knowledge of the truth, there </a:t>
            </a:r>
            <a:r>
              <a:rPr lang="en-US" sz="2800" b="1" i="1" dirty="0" err="1">
                <a:latin typeface="Arial" panose="020B0604020202020204" pitchFamily="34" charset="0"/>
                <a:cs typeface="Arial" panose="020B0604020202020204" pitchFamily="34" charset="0"/>
              </a:rPr>
              <a:t>remaineth</a:t>
            </a:r>
            <a:r>
              <a:rPr lang="en-US" sz="2800" b="1" i="1" dirty="0">
                <a:latin typeface="Arial" panose="020B0604020202020204" pitchFamily="34" charset="0"/>
                <a:cs typeface="Arial" panose="020B0604020202020204" pitchFamily="34" charset="0"/>
              </a:rPr>
              <a:t> no more sacrifice for sins”</a:t>
            </a:r>
          </a:p>
        </p:txBody>
      </p:sp>
    </p:spTree>
    <p:extLst>
      <p:ext uri="{BB962C8B-B14F-4D97-AF65-F5344CB8AC3E}">
        <p14:creationId xmlns:p14="http://schemas.microsoft.com/office/powerpoint/2010/main" val="3832278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250"/>
                                        <p:tgtEl>
                                          <p:spTgt spid="5"/>
                                        </p:tgtEl>
                                      </p:cBhvr>
                                    </p:animEffect>
                                  </p:childTnLst>
                                </p:cTn>
                              </p:par>
                            </p:childTnLst>
                          </p:cTn>
                        </p:par>
                        <p:par>
                          <p:cTn id="8" fill="hold">
                            <p:stCondLst>
                              <p:cond delay="225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97AA1C6-A120-4CE5-B118-4083E01EAEF1}"/>
              </a:ext>
            </a:extLst>
          </p:cNvPr>
          <p:cNvSpPr>
            <a:spLocks noGrp="1" noChangeArrowheads="1"/>
          </p:cNvSpPr>
          <p:nvPr>
            <p:ph type="title"/>
          </p:nvPr>
        </p:nvSpPr>
        <p:spPr>
          <a:xfrm>
            <a:off x="1522413" y="228600"/>
            <a:ext cx="9144001" cy="1371600"/>
          </a:xfrm>
        </p:spPr>
        <p:txBody>
          <a:bodyPr>
            <a:normAutofit/>
          </a:bodyPr>
          <a:lstStyle/>
          <a:p>
            <a:pPr eaLnBrk="1" hangingPunct="1"/>
            <a:r>
              <a:rPr lang="en-US" altLang="en-US" sz="4400" b="1" i="1" dirty="0">
                <a:latin typeface="Arial" panose="020B0604020202020204" pitchFamily="34" charset="0"/>
                <a:cs typeface="Arial" panose="020B0604020202020204" pitchFamily="34" charset="0"/>
              </a:rPr>
              <a:t>“Forsaking”</a:t>
            </a:r>
            <a:r>
              <a:rPr lang="en-US" altLang="en-US" sz="4400" b="1" dirty="0">
                <a:latin typeface="Arial" panose="020B0604020202020204" pitchFamily="34" charset="0"/>
                <a:cs typeface="Arial" panose="020B0604020202020204" pitchFamily="34" charset="0"/>
              </a:rPr>
              <a:t> Defined</a:t>
            </a:r>
          </a:p>
        </p:txBody>
      </p:sp>
      <p:sp>
        <p:nvSpPr>
          <p:cNvPr id="7171" name="Rectangle 3">
            <a:extLst>
              <a:ext uri="{FF2B5EF4-FFF2-40B4-BE49-F238E27FC236}">
                <a16:creationId xmlns:a16="http://schemas.microsoft.com/office/drawing/2014/main" id="{4C8D098C-AC7C-4451-83D3-0A740DDACE85}"/>
              </a:ext>
            </a:extLst>
          </p:cNvPr>
          <p:cNvSpPr>
            <a:spLocks noGrp="1" noChangeArrowheads="1"/>
          </p:cNvSpPr>
          <p:nvPr>
            <p:ph type="body" idx="1"/>
          </p:nvPr>
        </p:nvSpPr>
        <p:spPr>
          <a:xfrm>
            <a:off x="1547101" y="1866900"/>
            <a:ext cx="8229600" cy="1752600"/>
          </a:xfrm>
        </p:spPr>
        <p:txBody>
          <a:bodyPr>
            <a:noAutofit/>
          </a:bodyPr>
          <a:lstStyle/>
          <a:p>
            <a:pPr eaLnBrk="1" hangingPunct="1">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To abandon, desert - </a:t>
            </a:r>
            <a:r>
              <a:rPr lang="en-US" altLang="en-US" sz="3200" b="1" i="1" dirty="0">
                <a:latin typeface="Arial" panose="020B0604020202020204" pitchFamily="34" charset="0"/>
                <a:cs typeface="Arial" panose="020B0604020202020204" pitchFamily="34" charset="0"/>
              </a:rPr>
              <a:t>Thayer</a:t>
            </a:r>
          </a:p>
          <a:p>
            <a:pPr eaLnBrk="1" hangingPunct="1">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To leave behind, abandon:</a:t>
            </a:r>
          </a:p>
          <a:p>
            <a:pPr lvl="1">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Used negatively - </a:t>
            </a:r>
            <a:r>
              <a:rPr lang="en-US" altLang="en-US" sz="2800" b="1" i="1" dirty="0">
                <a:latin typeface="Arial" panose="020B0604020202020204" pitchFamily="34" charset="0"/>
                <a:cs typeface="Arial" panose="020B0604020202020204" pitchFamily="34" charset="0"/>
              </a:rPr>
              <a:t>Vine</a:t>
            </a:r>
          </a:p>
        </p:txBody>
      </p:sp>
      <p:sp>
        <p:nvSpPr>
          <p:cNvPr id="7172" name="Rectangle 4">
            <a:extLst>
              <a:ext uri="{FF2B5EF4-FFF2-40B4-BE49-F238E27FC236}">
                <a16:creationId xmlns:a16="http://schemas.microsoft.com/office/drawing/2014/main" id="{69CF2469-6BCB-4D7B-9DC1-D8A142A05BEE}"/>
              </a:ext>
            </a:extLst>
          </p:cNvPr>
          <p:cNvSpPr>
            <a:spLocks noChangeArrowheads="1"/>
          </p:cNvSpPr>
          <p:nvPr/>
        </p:nvSpPr>
        <p:spPr bwMode="auto">
          <a:xfrm>
            <a:off x="2208212" y="4141070"/>
            <a:ext cx="2362200" cy="160020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i="1" dirty="0"/>
              <a:t>“Forsaken”</a:t>
            </a:r>
          </a:p>
          <a:p>
            <a:pPr algn="ctr"/>
            <a:r>
              <a:rPr lang="en-US" altLang="en-US" sz="2400" dirty="0"/>
              <a:t>2 Timothy 4:10</a:t>
            </a:r>
          </a:p>
        </p:txBody>
      </p:sp>
      <p:sp>
        <p:nvSpPr>
          <p:cNvPr id="7173" name="Rectangle 5">
            <a:extLst>
              <a:ext uri="{FF2B5EF4-FFF2-40B4-BE49-F238E27FC236}">
                <a16:creationId xmlns:a16="http://schemas.microsoft.com/office/drawing/2014/main" id="{5404E27B-EC45-4DE0-9FA9-39FFCDB91B54}"/>
              </a:ext>
            </a:extLst>
          </p:cNvPr>
          <p:cNvSpPr>
            <a:spLocks noChangeArrowheads="1"/>
          </p:cNvSpPr>
          <p:nvPr/>
        </p:nvSpPr>
        <p:spPr bwMode="auto">
          <a:xfrm>
            <a:off x="7313612" y="4146330"/>
            <a:ext cx="2362200" cy="160020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i="1" dirty="0"/>
              <a:t>“Hold fast</a:t>
            </a:r>
            <a:r>
              <a:rPr lang="en-US" altLang="en-US" sz="2800" b="1" i="1" dirty="0"/>
              <a:t>”</a:t>
            </a:r>
          </a:p>
          <a:p>
            <a:pPr algn="ctr"/>
            <a:r>
              <a:rPr lang="en-US" altLang="en-US" sz="2400" dirty="0"/>
              <a:t>Hebrews 10:23</a:t>
            </a:r>
          </a:p>
        </p:txBody>
      </p:sp>
      <p:sp>
        <p:nvSpPr>
          <p:cNvPr id="7174" name="AutoShape 6">
            <a:extLst>
              <a:ext uri="{FF2B5EF4-FFF2-40B4-BE49-F238E27FC236}">
                <a16:creationId xmlns:a16="http://schemas.microsoft.com/office/drawing/2014/main" id="{06665218-7D96-4C49-8D5C-D0484CD2E54A}"/>
              </a:ext>
            </a:extLst>
          </p:cNvPr>
          <p:cNvSpPr>
            <a:spLocks noChangeArrowheads="1"/>
          </p:cNvSpPr>
          <p:nvPr/>
        </p:nvSpPr>
        <p:spPr bwMode="auto">
          <a:xfrm>
            <a:off x="4494212" y="4495800"/>
            <a:ext cx="2895600" cy="914400"/>
          </a:xfrm>
          <a:prstGeom prst="leftRightArrow">
            <a:avLst>
              <a:gd name="adj1" fmla="val 50000"/>
              <a:gd name="adj2" fmla="val 61667"/>
            </a:avLst>
          </a:prstGeom>
          <a:solidFill>
            <a:schemeClr val="fo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5" name="Text Box 7">
            <a:extLst>
              <a:ext uri="{FF2B5EF4-FFF2-40B4-BE49-F238E27FC236}">
                <a16:creationId xmlns:a16="http://schemas.microsoft.com/office/drawing/2014/main" id="{0A9FAF45-EC97-466D-A158-49E9CAD36E83}"/>
              </a:ext>
            </a:extLst>
          </p:cNvPr>
          <p:cNvSpPr txBox="1">
            <a:spLocks noChangeArrowheads="1"/>
          </p:cNvSpPr>
          <p:nvPr/>
        </p:nvSpPr>
        <p:spPr bwMode="auto">
          <a:xfrm>
            <a:off x="5103812" y="470338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dirty="0"/>
              <a:t>Opposites</a:t>
            </a:r>
          </a:p>
        </p:txBody>
      </p:sp>
      <p:sp>
        <p:nvSpPr>
          <p:cNvPr id="2" name="Slide Number Placeholder 1">
            <a:extLst>
              <a:ext uri="{FF2B5EF4-FFF2-40B4-BE49-F238E27FC236}">
                <a16:creationId xmlns:a16="http://schemas.microsoft.com/office/drawing/2014/main" id="{88A6D2DA-E845-45A5-A7C7-84927A477EF5}"/>
              </a:ext>
            </a:extLst>
          </p:cNvPr>
          <p:cNvSpPr>
            <a:spLocks noGrp="1"/>
          </p:cNvSpPr>
          <p:nvPr>
            <p:ph type="sldNum" sz="quarter" idx="12"/>
          </p:nvPr>
        </p:nvSpPr>
        <p:spPr/>
        <p:txBody>
          <a:bodyPr/>
          <a:lstStyle/>
          <a:p>
            <a:fld id="{2A013F82-EE5E-44EE-A61D-E31C6657F26F}" type="slidenum">
              <a:rPr lang="en-US" smtClean="0"/>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25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1250"/>
                                        <p:tgtEl>
                                          <p:spTgt spid="7171">
                                            <p:txEl>
                                              <p:pRg st="1" end="1"/>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7171">
                                            <p:txEl>
                                              <p:pRg st="2" end="2"/>
                                            </p:txEl>
                                          </p:spTgt>
                                        </p:tgtEl>
                                        <p:attrNameLst>
                                          <p:attrName>style.visibility</p:attrName>
                                        </p:attrNameLst>
                                      </p:cBhvr>
                                      <p:to>
                                        <p:strVal val="visible"/>
                                      </p:to>
                                    </p:set>
                                    <p:animEffect transition="in" filter="fade">
                                      <p:cBhvr>
                                        <p:cTn id="16" dur="1250"/>
                                        <p:tgtEl>
                                          <p:spTgt spid="717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randombar(horizontal)">
                                      <p:cBhvr>
                                        <p:cTn id="21" dur="1250"/>
                                        <p:tgtEl>
                                          <p:spTgt spid="71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173"/>
                                        </p:tgtEl>
                                        <p:attrNameLst>
                                          <p:attrName>style.visibility</p:attrName>
                                        </p:attrNameLst>
                                      </p:cBhvr>
                                      <p:to>
                                        <p:strVal val="visible"/>
                                      </p:to>
                                    </p:set>
                                    <p:animEffect transition="in" filter="randombar(horizontal)">
                                      <p:cBhvr>
                                        <p:cTn id="26" dur="1250"/>
                                        <p:tgtEl>
                                          <p:spTgt spid="717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175"/>
                                        </p:tgtEl>
                                        <p:attrNameLst>
                                          <p:attrName>style.visibility</p:attrName>
                                        </p:attrNameLst>
                                      </p:cBhvr>
                                      <p:to>
                                        <p:strVal val="visible"/>
                                      </p:to>
                                    </p:set>
                                    <p:animEffect transition="in" filter="fade">
                                      <p:cBhvr>
                                        <p:cTn id="31" dur="1250"/>
                                        <p:tgtEl>
                                          <p:spTgt spid="7175"/>
                                        </p:tgtEl>
                                      </p:cBhvr>
                                    </p:animEffect>
                                  </p:childTnLst>
                                </p:cTn>
                              </p:par>
                              <p:par>
                                <p:cTn id="32" presetID="9" presetClass="entr" presetSubtype="0" fill="hold" nodeType="withEffect">
                                  <p:stCondLst>
                                    <p:cond delay="0"/>
                                  </p:stCondLst>
                                  <p:childTnLst>
                                    <p:set>
                                      <p:cBhvr>
                                        <p:cTn id="33" dur="1" fill="hold">
                                          <p:stCondLst>
                                            <p:cond delay="0"/>
                                          </p:stCondLst>
                                        </p:cTn>
                                        <p:tgtEl>
                                          <p:spTgt spid="7174"/>
                                        </p:tgtEl>
                                        <p:attrNameLst>
                                          <p:attrName>style.visibility</p:attrName>
                                        </p:attrNameLst>
                                      </p:cBhvr>
                                      <p:to>
                                        <p:strVal val="visible"/>
                                      </p:to>
                                    </p:set>
                                    <p:animEffect transition="in" filter="dissolve">
                                      <p:cBhvr>
                                        <p:cTn id="34" dur="125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7172" grpId="0" animBg="1"/>
      <p:bldP spid="7173" grpId="0" animBg="1"/>
      <p:bldP spid="71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C99F768-2B0A-4EC7-B7FE-B83E85217414}"/>
              </a:ext>
            </a:extLst>
          </p:cNvPr>
          <p:cNvSpPr>
            <a:spLocks noGrp="1" noChangeArrowheads="1"/>
          </p:cNvSpPr>
          <p:nvPr>
            <p:ph type="title"/>
          </p:nvPr>
        </p:nvSpPr>
        <p:spPr>
          <a:xfrm>
            <a:off x="1522413" y="228600"/>
            <a:ext cx="9144001" cy="1371600"/>
          </a:xfrm>
        </p:spPr>
        <p:txBody>
          <a:bodyPr>
            <a:normAutofit/>
          </a:bodyPr>
          <a:lstStyle/>
          <a:p>
            <a:pPr eaLnBrk="1" hangingPunct="1"/>
            <a:r>
              <a:rPr lang="en-US" altLang="en-US" sz="4400" b="1" i="1" dirty="0">
                <a:latin typeface="Arial" panose="020B0604020202020204" pitchFamily="34" charset="0"/>
                <a:cs typeface="Arial" panose="020B0604020202020204" pitchFamily="34" charset="0"/>
              </a:rPr>
              <a:t>“Assembling”</a:t>
            </a:r>
            <a:r>
              <a:rPr lang="en-US" altLang="en-US" sz="4400" b="1" dirty="0">
                <a:latin typeface="Arial" panose="020B0604020202020204" pitchFamily="34" charset="0"/>
                <a:cs typeface="Arial" panose="020B0604020202020204" pitchFamily="34" charset="0"/>
              </a:rPr>
              <a:t> Defined</a:t>
            </a:r>
          </a:p>
        </p:txBody>
      </p:sp>
      <p:sp>
        <p:nvSpPr>
          <p:cNvPr id="44035" name="Rectangle 3">
            <a:extLst>
              <a:ext uri="{FF2B5EF4-FFF2-40B4-BE49-F238E27FC236}">
                <a16:creationId xmlns:a16="http://schemas.microsoft.com/office/drawing/2014/main" id="{DADC57F5-E23D-4EE6-AB15-0FF8DDC2270E}"/>
              </a:ext>
            </a:extLst>
          </p:cNvPr>
          <p:cNvSpPr>
            <a:spLocks noGrp="1" noChangeArrowheads="1"/>
          </p:cNvSpPr>
          <p:nvPr>
            <p:ph type="body" idx="1"/>
          </p:nvPr>
        </p:nvSpPr>
        <p:spPr>
          <a:xfrm>
            <a:off x="1522413" y="1612899"/>
            <a:ext cx="9905999" cy="4114801"/>
          </a:xfrm>
        </p:spPr>
        <p:txBody>
          <a:bodyPr>
            <a:normAutofit/>
          </a:bodyPr>
          <a:lstStyle/>
          <a:p>
            <a:pPr>
              <a:buFont typeface="Wingdings" panose="05000000000000000000" pitchFamily="2" charset="2"/>
              <a:buChar char="§"/>
            </a:pPr>
            <a:r>
              <a:rPr lang="en-US" altLang="en-US" sz="3200" b="1" i="1" dirty="0" err="1">
                <a:latin typeface="Arial" panose="020B0604020202020204" pitchFamily="34" charset="0"/>
                <a:cs typeface="Arial" panose="020B0604020202020204" pitchFamily="34" charset="0"/>
              </a:rPr>
              <a:t>episunagoge</a:t>
            </a:r>
            <a:r>
              <a:rPr lang="en-US" altLang="en-US" sz="3200" b="1" dirty="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 a complete collection; especially a Christian meeting (for worship):--assembling (gathering) together.</a:t>
            </a:r>
          </a:p>
          <a:p>
            <a:pPr marL="914400" lvl="1" indent="-457200">
              <a:buFont typeface="Wingdings" panose="05000000000000000000" pitchFamily="2" charset="2"/>
              <a:buChar char="§"/>
            </a:pPr>
            <a:r>
              <a:rPr lang="en-US" altLang="en-US" sz="2800" b="1" i="1" dirty="0">
                <a:latin typeface="Arial" panose="020B0604020202020204" pitchFamily="34" charset="0"/>
                <a:cs typeface="Arial" panose="020B0604020202020204" pitchFamily="34" charset="0"/>
              </a:rPr>
              <a:t>Strong</a:t>
            </a:r>
          </a:p>
        </p:txBody>
      </p:sp>
      <p:sp>
        <p:nvSpPr>
          <p:cNvPr id="2" name="Slide Number Placeholder 1">
            <a:extLst>
              <a:ext uri="{FF2B5EF4-FFF2-40B4-BE49-F238E27FC236}">
                <a16:creationId xmlns:a16="http://schemas.microsoft.com/office/drawing/2014/main" id="{930B9C49-3162-4EA8-A0D2-5D3C92910E95}"/>
              </a:ext>
            </a:extLst>
          </p:cNvPr>
          <p:cNvSpPr>
            <a:spLocks noGrp="1"/>
          </p:cNvSpPr>
          <p:nvPr>
            <p:ph type="sldNum" sz="quarter" idx="12"/>
          </p:nvPr>
        </p:nvSpPr>
        <p:spPr/>
        <p:txBody>
          <a:bodyPr/>
          <a:lstStyle/>
          <a:p>
            <a:fld id="{2A013F82-EE5E-44EE-A61D-E31C6657F26F}" type="slidenum">
              <a:rPr lang="en-US" smtClean="0"/>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dissolve">
                                      <p:cBhvr>
                                        <p:cTn id="10"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0BEBB01-7818-4F60-BC98-73DC8A16A593}"/>
              </a:ext>
            </a:extLst>
          </p:cNvPr>
          <p:cNvSpPr>
            <a:spLocks noGrp="1" noChangeArrowheads="1"/>
          </p:cNvSpPr>
          <p:nvPr>
            <p:ph type="title"/>
          </p:nvPr>
        </p:nvSpPr>
        <p:spPr>
          <a:xfrm>
            <a:off x="1522413" y="228600"/>
            <a:ext cx="9829799" cy="1371600"/>
          </a:xfrm>
        </p:spPr>
        <p:txBody>
          <a:bodyPr/>
          <a:lstStyle/>
          <a:p>
            <a:pPr eaLnBrk="1" hangingPunct="1"/>
            <a:r>
              <a:rPr lang="en-US" altLang="en-US" sz="4000" b="1" dirty="0">
                <a:latin typeface="Arial" panose="020B0604020202020204" pitchFamily="34" charset="0"/>
                <a:cs typeface="Arial" panose="020B0604020202020204" pitchFamily="34" charset="0"/>
              </a:rPr>
              <a:t>Albert E. Barnes on Hebrews 10:25</a:t>
            </a:r>
          </a:p>
        </p:txBody>
      </p:sp>
      <p:sp>
        <p:nvSpPr>
          <p:cNvPr id="95235" name="Rectangle 3">
            <a:extLst>
              <a:ext uri="{FF2B5EF4-FFF2-40B4-BE49-F238E27FC236}">
                <a16:creationId xmlns:a16="http://schemas.microsoft.com/office/drawing/2014/main" id="{907D2E4E-FDA4-4D27-8CB7-FF09A5FAB1C8}"/>
              </a:ext>
            </a:extLst>
          </p:cNvPr>
          <p:cNvSpPr>
            <a:spLocks noGrp="1" noChangeArrowheads="1"/>
          </p:cNvSpPr>
          <p:nvPr>
            <p:ph type="body" idx="1"/>
          </p:nvPr>
        </p:nvSpPr>
        <p:spPr>
          <a:xfrm>
            <a:off x="1522413" y="1612900"/>
            <a:ext cx="9829799" cy="4787900"/>
          </a:xfrm>
        </p:spPr>
        <p:txBody>
          <a:bodyPr>
            <a:normAutofit/>
          </a:bodyPr>
          <a:lstStyle/>
          <a:p>
            <a:pPr marL="0" indent="0">
              <a:buNone/>
            </a:pPr>
            <a:r>
              <a:rPr lang="en-US" altLang="en-US" sz="3200" i="1" dirty="0">
                <a:solidFill>
                  <a:schemeClr val="bg2">
                    <a:lumMod val="10000"/>
                    <a:lumOff val="90000"/>
                  </a:schemeClr>
                </a:solidFill>
                <a:latin typeface="Arial" panose="020B0604020202020204" pitchFamily="34" charset="0"/>
                <a:cs typeface="Arial" panose="020B0604020202020204" pitchFamily="34" charset="0"/>
              </a:rPr>
              <a:t>“Not forsaking the </a:t>
            </a:r>
            <a:r>
              <a:rPr lang="en-US" altLang="en-US" sz="3200" b="1" i="1" dirty="0">
                <a:solidFill>
                  <a:schemeClr val="bg2">
                    <a:lumMod val="10000"/>
                    <a:lumOff val="90000"/>
                  </a:schemeClr>
                </a:solidFill>
                <a:latin typeface="Arial" panose="020B0604020202020204" pitchFamily="34" charset="0"/>
                <a:cs typeface="Arial" panose="020B0604020202020204" pitchFamily="34" charset="0"/>
              </a:rPr>
              <a:t>assembling</a:t>
            </a:r>
            <a:r>
              <a:rPr lang="en-US" altLang="en-US" sz="3200" i="1" dirty="0">
                <a:solidFill>
                  <a:schemeClr val="bg2">
                    <a:lumMod val="10000"/>
                    <a:lumOff val="90000"/>
                  </a:schemeClr>
                </a:solidFill>
                <a:latin typeface="Arial" panose="020B0604020202020204" pitchFamily="34" charset="0"/>
                <a:cs typeface="Arial" panose="020B0604020202020204" pitchFamily="34" charset="0"/>
              </a:rPr>
              <a:t> of ourselves together. </a:t>
            </a:r>
            <a:r>
              <a:rPr lang="en-US" altLang="en-US" sz="3200" i="1" dirty="0">
                <a:latin typeface="Arial" panose="020B0604020202020204" pitchFamily="34" charset="0"/>
                <a:cs typeface="Arial" panose="020B0604020202020204" pitchFamily="34" charset="0"/>
              </a:rPr>
              <a:t>That is, for purposes of public worship…</a:t>
            </a:r>
            <a:r>
              <a:rPr lang="en-US" altLang="en-US" sz="3200" b="1" i="1" dirty="0">
                <a:latin typeface="Arial" panose="020B0604020202020204" pitchFamily="34" charset="0"/>
                <a:cs typeface="Arial" panose="020B0604020202020204" pitchFamily="34" charset="0"/>
              </a:rPr>
              <a:t>It properly means an act of assembling</a:t>
            </a:r>
            <a:r>
              <a:rPr lang="en-US" altLang="en-US" sz="3200" i="1" dirty="0">
                <a:latin typeface="Arial" panose="020B0604020202020204" pitchFamily="34" charset="0"/>
                <a:cs typeface="Arial" panose="020B0604020202020204" pitchFamily="34" charset="0"/>
              </a:rPr>
              <a:t>, or a gathering together…The command, then, here is, to meet together for the worship of God, and it is enjoined on Christians as an important duty to do it. It is implied, also, that there is blame or fault where this is “neglected.”</a:t>
            </a:r>
          </a:p>
        </p:txBody>
      </p:sp>
      <p:sp>
        <p:nvSpPr>
          <p:cNvPr id="2" name="Slide Number Placeholder 1">
            <a:extLst>
              <a:ext uri="{FF2B5EF4-FFF2-40B4-BE49-F238E27FC236}">
                <a16:creationId xmlns:a16="http://schemas.microsoft.com/office/drawing/2014/main" id="{65EF4251-C390-48A3-B092-437CA846A653}"/>
              </a:ext>
            </a:extLst>
          </p:cNvPr>
          <p:cNvSpPr>
            <a:spLocks noGrp="1"/>
          </p:cNvSpPr>
          <p:nvPr>
            <p:ph type="sldNum" sz="quarter" idx="12"/>
          </p:nvPr>
        </p:nvSpPr>
        <p:spPr/>
        <p:txBody>
          <a:bodyPr/>
          <a:lstStyle/>
          <a:p>
            <a:fld id="{2A013F82-EE5E-44EE-A61D-E31C6657F26F}" type="slidenum">
              <a:rPr lang="en-US" smtClean="0"/>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228600"/>
            <a:ext cx="9144001" cy="1371600"/>
          </a:xfrm>
        </p:spPr>
        <p:txBody>
          <a:bodyPr>
            <a:normAutofit/>
          </a:bodyPr>
          <a:lstStyle/>
          <a:p>
            <a:r>
              <a:rPr lang="en-US" sz="5400" dirty="0">
                <a:latin typeface="Arial Black" panose="020B0A04020102020204" pitchFamily="34" charset="0"/>
              </a:rPr>
              <a:t>Introduction</a:t>
            </a:r>
          </a:p>
        </p:txBody>
      </p:sp>
      <p:sp>
        <p:nvSpPr>
          <p:cNvPr id="14" name="Content Placeholder 13"/>
          <p:cNvSpPr>
            <a:spLocks noGrp="1"/>
          </p:cNvSpPr>
          <p:nvPr>
            <p:ph idx="1"/>
          </p:nvPr>
        </p:nvSpPr>
        <p:spPr>
          <a:xfrm>
            <a:off x="1522413" y="1612899"/>
            <a:ext cx="10058399" cy="4559301"/>
          </a:xfrm>
        </p:spPr>
        <p:txBody>
          <a:bodyPr>
            <a:normAutofit/>
          </a:bodyPr>
          <a:lstStyle/>
          <a:p>
            <a:pPr>
              <a:buFont typeface="Wingdings" panose="05000000000000000000" pitchFamily="2" charset="2"/>
              <a:buChar char="§"/>
            </a:pPr>
            <a:r>
              <a:rPr lang="en-US" sz="3200" b="1" dirty="0">
                <a:latin typeface="Arial" panose="020B0604020202020204" pitchFamily="34" charset="0"/>
                <a:cs typeface="Arial" panose="020B0604020202020204" pitchFamily="34" charset="0"/>
              </a:rPr>
              <a:t>Why Are You Here Today?</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Are you here for the right reason?</a:t>
            </a:r>
          </a:p>
          <a:p>
            <a:pPr>
              <a:buFont typeface="Wingdings" panose="05000000000000000000" pitchFamily="2" charset="2"/>
              <a:buChar char="§"/>
            </a:pPr>
            <a:r>
              <a:rPr lang="en-US" sz="3200" b="1" dirty="0">
                <a:latin typeface="Arial" panose="020B0604020202020204" pitchFamily="34" charset="0"/>
                <a:cs typeface="Arial" panose="020B0604020202020204" pitchFamily="34" charset="0"/>
              </a:rPr>
              <a:t>What is your goal regarding attendance when the church assembles for worship &amp; Bible study?</a:t>
            </a:r>
          </a:p>
          <a:p>
            <a:pPr>
              <a:buFont typeface="Wingdings" panose="05000000000000000000" pitchFamily="2" charset="2"/>
              <a:buChar char="§"/>
            </a:pPr>
            <a:r>
              <a:rPr lang="en-US" sz="3200" b="1" dirty="0">
                <a:latin typeface="Arial" panose="020B0604020202020204" pitchFamily="34" charset="0"/>
                <a:cs typeface="Arial" panose="020B0604020202020204" pitchFamily="34" charset="0"/>
              </a:rPr>
              <a:t>Are you glad to be at the worship assembly?</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Psalms 122:1</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Psalms 95:1-9</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Psalms 96:9-11</a:t>
            </a:r>
          </a:p>
        </p:txBody>
      </p:sp>
      <p:sp>
        <p:nvSpPr>
          <p:cNvPr id="3" name="Slide Number Placeholder 2">
            <a:extLst>
              <a:ext uri="{FF2B5EF4-FFF2-40B4-BE49-F238E27FC236}">
                <a16:creationId xmlns:a16="http://schemas.microsoft.com/office/drawing/2014/main" id="{398607B1-B5E5-466B-BB49-2AEE67C9050B}"/>
              </a:ext>
            </a:extLst>
          </p:cNvPr>
          <p:cNvSpPr>
            <a:spLocks noGrp="1"/>
          </p:cNvSpPr>
          <p:nvPr>
            <p:ph type="sldNum" sz="quarter" idx="12"/>
          </p:nvPr>
        </p:nvSpPr>
        <p:spPr/>
        <p:txBody>
          <a:bodyPr/>
          <a:lstStyle/>
          <a:p>
            <a:fld id="{2A013F82-EE5E-44EE-A61D-E31C6657F26F}" type="slidenum">
              <a:rPr lang="en-US" smtClean="0"/>
              <a:t>6</a:t>
            </a:fld>
            <a:endParaRPr lang="en-US"/>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2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2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2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250"/>
                                        <p:tgtEl>
                                          <p:spTgt spid="14">
                                            <p:txEl>
                                              <p:pRg st="3" end="3"/>
                                            </p:txEl>
                                          </p:spTgt>
                                        </p:tgtEl>
                                      </p:cBhvr>
                                    </p:animEffec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fade">
                                      <p:cBhvr>
                                        <p:cTn id="26" dur="1250"/>
                                        <p:tgtEl>
                                          <p:spTgt spid="1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Effect transition="in" filter="fade">
                                      <p:cBhvr>
                                        <p:cTn id="31" dur="1250"/>
                                        <p:tgtEl>
                                          <p:spTgt spid="1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xEl>
                                              <p:pRg st="6" end="6"/>
                                            </p:txEl>
                                          </p:spTgt>
                                        </p:tgtEl>
                                        <p:attrNameLst>
                                          <p:attrName>style.visibility</p:attrName>
                                        </p:attrNameLst>
                                      </p:cBhvr>
                                      <p:to>
                                        <p:strVal val="visible"/>
                                      </p:to>
                                    </p:set>
                                    <p:animEffect transition="in" filter="fade">
                                      <p:cBhvr>
                                        <p:cTn id="36" dur="125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FDDE33-5007-4226-9B26-AD0B3E6AA480}"/>
              </a:ext>
            </a:extLst>
          </p:cNvPr>
          <p:cNvSpPr>
            <a:spLocks noGrp="1"/>
          </p:cNvSpPr>
          <p:nvPr>
            <p:ph type="title"/>
          </p:nvPr>
        </p:nvSpPr>
        <p:spPr>
          <a:xfrm>
            <a:off x="1291013" y="2514600"/>
            <a:ext cx="9606798" cy="2590800"/>
          </a:xfrm>
        </p:spPr>
        <p:txBody>
          <a:bodyPr>
            <a:normAutofit fontScale="90000"/>
          </a:bodyPr>
          <a:lstStyle/>
          <a:p>
            <a:pPr algn="ctr">
              <a:lnSpc>
                <a:spcPct val="100000"/>
              </a:lnSpc>
            </a:pPr>
            <a:r>
              <a:rPr lang="en-US" sz="6000" b="1" dirty="0">
                <a:latin typeface="Arial Black" panose="020B0A04020102020204" pitchFamily="34" charset="0"/>
              </a:rPr>
              <a:t>Reasons Why I Attend Every Assembly of The Saints</a:t>
            </a:r>
            <a:endParaRPr lang="en-US" sz="6000" dirty="0"/>
          </a:p>
        </p:txBody>
      </p:sp>
      <p:sp>
        <p:nvSpPr>
          <p:cNvPr id="7" name="Slide Number Placeholder 6">
            <a:extLst>
              <a:ext uri="{FF2B5EF4-FFF2-40B4-BE49-F238E27FC236}">
                <a16:creationId xmlns:a16="http://schemas.microsoft.com/office/drawing/2014/main" id="{9D11E7EB-B8A0-461B-99C4-AD0923AECB7A}"/>
              </a:ext>
            </a:extLst>
          </p:cNvPr>
          <p:cNvSpPr>
            <a:spLocks noGrp="1"/>
          </p:cNvSpPr>
          <p:nvPr>
            <p:ph type="sldNum" sz="quarter" idx="12"/>
          </p:nvPr>
        </p:nvSpPr>
        <p:spPr/>
        <p:txBody>
          <a:bodyPr/>
          <a:lstStyle/>
          <a:p>
            <a:fld id="{2A013F82-EE5E-44EE-A61D-E31C6657F26F}" type="slidenum">
              <a:rPr lang="en-US" smtClean="0"/>
              <a:t>7</a:t>
            </a:fld>
            <a:endParaRPr lang="en-US"/>
          </a:p>
        </p:txBody>
      </p:sp>
    </p:spTree>
    <p:extLst>
      <p:ext uri="{BB962C8B-B14F-4D97-AF65-F5344CB8AC3E}">
        <p14:creationId xmlns:p14="http://schemas.microsoft.com/office/powerpoint/2010/main" val="2601672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EE06-4C24-4778-8EAA-7A853C9D67A8}"/>
              </a:ext>
            </a:extLst>
          </p:cNvPr>
          <p:cNvSpPr>
            <a:spLocks noGrp="1"/>
          </p:cNvSpPr>
          <p:nvPr>
            <p:ph type="title"/>
          </p:nvPr>
        </p:nvSpPr>
        <p:spPr>
          <a:xfrm>
            <a:off x="1522413" y="228600"/>
            <a:ext cx="9144001" cy="1066800"/>
          </a:xfrm>
        </p:spPr>
        <p:txBody>
          <a:bodyPr>
            <a:normAutofit/>
          </a:bodyPr>
          <a:lstStyle/>
          <a:p>
            <a:r>
              <a:rPr lang="en-US" sz="4000" dirty="0">
                <a:solidFill>
                  <a:schemeClr val="accent1"/>
                </a:solidFill>
                <a:latin typeface="Arial Black" panose="020B0A04020102020204" pitchFamily="34" charset="0"/>
              </a:rPr>
              <a:t>I Must Put First Things First</a:t>
            </a:r>
          </a:p>
        </p:txBody>
      </p:sp>
      <p:sp>
        <p:nvSpPr>
          <p:cNvPr id="3" name="Content Placeholder 2">
            <a:extLst>
              <a:ext uri="{FF2B5EF4-FFF2-40B4-BE49-F238E27FC236}">
                <a16:creationId xmlns:a16="http://schemas.microsoft.com/office/drawing/2014/main" id="{AD59940F-E2AC-41A8-A9DC-4625A276123D}"/>
              </a:ext>
            </a:extLst>
          </p:cNvPr>
          <p:cNvSpPr>
            <a:spLocks noGrp="1"/>
          </p:cNvSpPr>
          <p:nvPr>
            <p:ph idx="1"/>
          </p:nvPr>
        </p:nvSpPr>
        <p:spPr>
          <a:xfrm>
            <a:off x="1522413" y="1600200"/>
            <a:ext cx="10058399" cy="4952999"/>
          </a:xfrm>
        </p:spPr>
        <p:txBody>
          <a:bodyPr>
            <a:normAutofit/>
          </a:bodyPr>
          <a:lstStyle/>
          <a:p>
            <a:pPr marL="0" indent="0">
              <a:buNone/>
            </a:pPr>
            <a:r>
              <a:rPr lang="en-US" sz="3200" b="1" dirty="0">
                <a:latin typeface="Arial" panose="020B0604020202020204" pitchFamily="34" charset="0"/>
                <a:cs typeface="Arial" panose="020B0604020202020204" pitchFamily="34" charset="0"/>
              </a:rPr>
              <a:t>Seeking God and His Kingdom Must Be First Place</a:t>
            </a:r>
          </a:p>
          <a:p>
            <a:pPr>
              <a:buFont typeface="Wingdings" panose="05000000000000000000" pitchFamily="2" charset="2"/>
              <a:buChar char="§"/>
            </a:pPr>
            <a:r>
              <a:rPr lang="en-US" sz="2800" b="1" i="1" dirty="0">
                <a:latin typeface="Arial" panose="020B0604020202020204" pitchFamily="34" charset="0"/>
                <a:cs typeface="Arial" panose="020B0604020202020204" pitchFamily="34" charset="0"/>
              </a:rPr>
              <a:t>“But seek ye </a:t>
            </a:r>
            <a:r>
              <a:rPr lang="en-US" sz="2800" b="1" i="1" u="sng" dirty="0">
                <a:latin typeface="Arial" panose="020B0604020202020204" pitchFamily="34" charset="0"/>
                <a:cs typeface="Arial" panose="020B0604020202020204" pitchFamily="34" charset="0"/>
              </a:rPr>
              <a:t>first</a:t>
            </a:r>
            <a:r>
              <a:rPr lang="en-US" sz="2800" b="1" i="1" dirty="0">
                <a:latin typeface="Arial" panose="020B0604020202020204" pitchFamily="34" charset="0"/>
                <a:cs typeface="Arial" panose="020B0604020202020204" pitchFamily="34" charset="0"/>
              </a:rPr>
              <a:t> the kingdom of God, and his righteousness; and all these things shall be added unto you” </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Matthew 6:33</a:t>
            </a:r>
          </a:p>
          <a:p>
            <a:pPr>
              <a:buFont typeface="Wingdings" panose="05000000000000000000" pitchFamily="2" charset="2"/>
              <a:buChar char="§"/>
            </a:pPr>
            <a:r>
              <a:rPr lang="en-US" sz="3200" dirty="0">
                <a:latin typeface="Arial" panose="020B0604020202020204" pitchFamily="34" charset="0"/>
                <a:cs typeface="Arial" panose="020B0604020202020204" pitchFamily="34" charset="0"/>
              </a:rPr>
              <a:t>Jesus taught that His children are to put the Kingdom (church) above food, drink and clothing</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If I put first anything </a:t>
            </a:r>
            <a:r>
              <a:rPr lang="en-US" sz="2800" b="1" dirty="0">
                <a:latin typeface="Arial" panose="020B0604020202020204" pitchFamily="34" charset="0"/>
                <a:cs typeface="Arial" panose="020B0604020202020204" pitchFamily="34" charset="0"/>
              </a:rPr>
              <a:t>else</a:t>
            </a:r>
            <a:r>
              <a:rPr lang="en-US" sz="2800" dirty="0">
                <a:latin typeface="Arial" panose="020B0604020202020204" pitchFamily="34" charset="0"/>
                <a:cs typeface="Arial" panose="020B0604020202020204" pitchFamily="34" charset="0"/>
              </a:rPr>
              <a:t> in my life then I disobey Jesus</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800" b="1" dirty="0">
                <a:latin typeface="Arial" panose="020B0604020202020204" pitchFamily="34" charset="0"/>
                <a:cs typeface="Arial" panose="020B0604020202020204" pitchFamily="34" charset="0"/>
              </a:rPr>
              <a:t>What place in your heart is God, Christ and the church?</a:t>
            </a:r>
          </a:p>
        </p:txBody>
      </p:sp>
      <p:sp>
        <p:nvSpPr>
          <p:cNvPr id="6" name="Arrow: Bent 5">
            <a:extLst>
              <a:ext uri="{FF2B5EF4-FFF2-40B4-BE49-F238E27FC236}">
                <a16:creationId xmlns:a16="http://schemas.microsoft.com/office/drawing/2014/main" id="{7D611659-74CF-4884-98B9-8C0CFE9D2F45}"/>
              </a:ext>
            </a:extLst>
          </p:cNvPr>
          <p:cNvSpPr/>
          <p:nvPr/>
        </p:nvSpPr>
        <p:spPr>
          <a:xfrm>
            <a:off x="560095" y="838200"/>
            <a:ext cx="609600" cy="609600"/>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A57A3CA7-B5D8-4FFE-BA44-610F61764438}"/>
              </a:ext>
            </a:extLst>
          </p:cNvPr>
          <p:cNvSpPr/>
          <p:nvPr/>
        </p:nvSpPr>
        <p:spPr>
          <a:xfrm rot="16200000">
            <a:off x="-2328095" y="3291870"/>
            <a:ext cx="6059857" cy="1569660"/>
          </a:xfrm>
          <a:prstGeom prst="rect">
            <a:avLst/>
          </a:prstGeom>
          <a:noFill/>
        </p:spPr>
        <p:txBody>
          <a:bodyPr wrap="square" lIns="91440" tIns="45720" rIns="91440" bIns="45720">
            <a:spAutoFit/>
          </a:bodyPr>
          <a:lstStyle/>
          <a:p>
            <a:pPr algn="ctr"/>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 Attend Every Assembly Because…</a:t>
            </a:r>
            <a:endParaRPr lang="en-US" sz="4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Slide Number Placeholder 4">
            <a:extLst>
              <a:ext uri="{FF2B5EF4-FFF2-40B4-BE49-F238E27FC236}">
                <a16:creationId xmlns:a16="http://schemas.microsoft.com/office/drawing/2014/main" id="{8FE458B4-F09C-4F7B-90ED-A1B892FFA298}"/>
              </a:ext>
            </a:extLst>
          </p:cNvPr>
          <p:cNvSpPr>
            <a:spLocks noGrp="1"/>
          </p:cNvSpPr>
          <p:nvPr>
            <p:ph type="sldNum" sz="quarter" idx="12"/>
          </p:nvPr>
        </p:nvSpPr>
        <p:spPr/>
        <p:txBody>
          <a:bodyPr/>
          <a:lstStyle/>
          <a:p>
            <a:fld id="{2A013F82-EE5E-44EE-A61D-E31C6657F26F}" type="slidenum">
              <a:rPr lang="en-US" smtClean="0"/>
              <a:t>8</a:t>
            </a:fld>
            <a:endParaRPr lang="en-US"/>
          </a:p>
        </p:txBody>
      </p:sp>
    </p:spTree>
    <p:extLst>
      <p:ext uri="{BB962C8B-B14F-4D97-AF65-F5344CB8AC3E}">
        <p14:creationId xmlns:p14="http://schemas.microsoft.com/office/powerpoint/2010/main" val="2517678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EE06-4C24-4778-8EAA-7A853C9D67A8}"/>
              </a:ext>
            </a:extLst>
          </p:cNvPr>
          <p:cNvSpPr>
            <a:spLocks noGrp="1"/>
          </p:cNvSpPr>
          <p:nvPr>
            <p:ph type="title"/>
          </p:nvPr>
        </p:nvSpPr>
        <p:spPr>
          <a:xfrm>
            <a:off x="1522413" y="197069"/>
            <a:ext cx="10515599" cy="1066800"/>
          </a:xfrm>
        </p:spPr>
        <p:txBody>
          <a:bodyPr>
            <a:normAutofit/>
          </a:bodyPr>
          <a:lstStyle/>
          <a:p>
            <a:r>
              <a:rPr lang="en-US" sz="4000" dirty="0">
                <a:solidFill>
                  <a:schemeClr val="accent1"/>
                </a:solidFill>
                <a:latin typeface="Arial Black" panose="020B0A04020102020204" pitchFamily="34" charset="0"/>
              </a:rPr>
              <a:t>I Want To Show Love &amp; Good Works</a:t>
            </a:r>
          </a:p>
        </p:txBody>
      </p:sp>
      <p:sp>
        <p:nvSpPr>
          <p:cNvPr id="3" name="Content Placeholder 2">
            <a:extLst>
              <a:ext uri="{FF2B5EF4-FFF2-40B4-BE49-F238E27FC236}">
                <a16:creationId xmlns:a16="http://schemas.microsoft.com/office/drawing/2014/main" id="{AD59940F-E2AC-41A8-A9DC-4625A276123D}"/>
              </a:ext>
            </a:extLst>
          </p:cNvPr>
          <p:cNvSpPr>
            <a:spLocks noGrp="1"/>
          </p:cNvSpPr>
          <p:nvPr>
            <p:ph idx="1"/>
          </p:nvPr>
        </p:nvSpPr>
        <p:spPr>
          <a:xfrm>
            <a:off x="1522413" y="1600200"/>
            <a:ext cx="10058399" cy="5257800"/>
          </a:xfrm>
        </p:spPr>
        <p:txBody>
          <a:bodyPr>
            <a:normAutofit/>
          </a:bodyPr>
          <a:lstStyle/>
          <a:p>
            <a:pPr marL="0" indent="0">
              <a:buNone/>
            </a:pPr>
            <a:r>
              <a:rPr lang="en-US" sz="3200" b="1" dirty="0">
                <a:latin typeface="Arial" panose="020B0604020202020204" pitchFamily="34" charset="0"/>
                <a:cs typeface="Arial" panose="020B0604020202020204" pitchFamily="34" charset="0"/>
              </a:rPr>
              <a:t>Attendance demonstrates your concern for others</a:t>
            </a:r>
          </a:p>
          <a:p>
            <a:pPr>
              <a:buFont typeface="Wingdings" panose="05000000000000000000" pitchFamily="2" charset="2"/>
              <a:buChar char="§"/>
            </a:pPr>
            <a:r>
              <a:rPr lang="en-US" sz="2800" b="1" i="1" dirty="0">
                <a:latin typeface="Arial" panose="020B0604020202020204" pitchFamily="34" charset="0"/>
                <a:cs typeface="Arial" panose="020B0604020202020204" pitchFamily="34" charset="0"/>
              </a:rPr>
              <a:t>“And let us </a:t>
            </a:r>
            <a:r>
              <a:rPr lang="en-US" sz="2800" b="1" i="1" u="sng" dirty="0">
                <a:latin typeface="Arial" panose="020B0604020202020204" pitchFamily="34" charset="0"/>
                <a:cs typeface="Arial" panose="020B0604020202020204" pitchFamily="34" charset="0"/>
              </a:rPr>
              <a:t>consider one another</a:t>
            </a:r>
            <a:r>
              <a:rPr lang="en-US" sz="2800" b="1" i="1" dirty="0">
                <a:latin typeface="Arial" panose="020B0604020202020204" pitchFamily="34" charset="0"/>
                <a:cs typeface="Arial" panose="020B0604020202020204" pitchFamily="34" charset="0"/>
              </a:rPr>
              <a:t> to </a:t>
            </a:r>
            <a:r>
              <a:rPr lang="en-US" sz="2800" b="1" i="1" u="sng" dirty="0">
                <a:latin typeface="Arial" panose="020B0604020202020204" pitchFamily="34" charset="0"/>
                <a:cs typeface="Arial" panose="020B0604020202020204" pitchFamily="34" charset="0"/>
              </a:rPr>
              <a:t>provoke</a:t>
            </a:r>
            <a:r>
              <a:rPr lang="en-US" sz="2800" b="1" i="1" dirty="0">
                <a:latin typeface="Arial" panose="020B0604020202020204" pitchFamily="34" charset="0"/>
                <a:cs typeface="Arial" panose="020B0604020202020204" pitchFamily="34" charset="0"/>
              </a:rPr>
              <a:t> unto </a:t>
            </a:r>
            <a:r>
              <a:rPr lang="en-US" sz="2800" b="1" i="1" u="sng" dirty="0">
                <a:latin typeface="Arial" panose="020B0604020202020204" pitchFamily="34" charset="0"/>
                <a:cs typeface="Arial" panose="020B0604020202020204" pitchFamily="34" charset="0"/>
              </a:rPr>
              <a:t>love</a:t>
            </a:r>
            <a:r>
              <a:rPr lang="en-US" sz="2800" b="1" i="1" dirty="0">
                <a:latin typeface="Arial" panose="020B0604020202020204" pitchFamily="34" charset="0"/>
                <a:cs typeface="Arial" panose="020B0604020202020204" pitchFamily="34" charset="0"/>
              </a:rPr>
              <a:t> and to </a:t>
            </a:r>
            <a:r>
              <a:rPr lang="en-US" sz="2800" b="1" i="1" u="sng" dirty="0">
                <a:latin typeface="Arial" panose="020B0604020202020204" pitchFamily="34" charset="0"/>
                <a:cs typeface="Arial" panose="020B0604020202020204" pitchFamily="34" charset="0"/>
              </a:rPr>
              <a:t>good works</a:t>
            </a:r>
            <a:r>
              <a:rPr lang="en-US" sz="2800" b="1"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Hebrews 10:24</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Assemblies where the Bible is taught, prayers are offered and God is worshiped </a:t>
            </a:r>
            <a:r>
              <a:rPr lang="en-US" sz="2800" b="1" i="1" dirty="0">
                <a:latin typeface="Arial" panose="020B0604020202020204" pitchFamily="34" charset="0"/>
                <a:cs typeface="Arial" panose="020B0604020202020204" pitchFamily="34" charset="0"/>
              </a:rPr>
              <a:t>“in spirit and in truth” </a:t>
            </a:r>
            <a:r>
              <a:rPr lang="en-US" sz="2800" dirty="0">
                <a:latin typeface="Arial" panose="020B0604020202020204" pitchFamily="34" charset="0"/>
                <a:cs typeface="Arial" panose="020B0604020202020204" pitchFamily="34" charset="0"/>
              </a:rPr>
              <a:t>is </a:t>
            </a:r>
            <a:r>
              <a:rPr lang="en-US" sz="2800" b="1" dirty="0">
                <a:latin typeface="Arial" panose="020B0604020202020204" pitchFamily="34" charset="0"/>
                <a:cs typeface="Arial" panose="020B0604020202020204" pitchFamily="34" charset="0"/>
              </a:rPr>
              <a:t>good</a:t>
            </a:r>
          </a:p>
          <a:p>
            <a:pPr lvl="1">
              <a:buFont typeface="Wingdings" panose="05000000000000000000" pitchFamily="2" charset="2"/>
              <a:buChar char="§"/>
            </a:pPr>
            <a:r>
              <a:rPr lang="en-US" sz="2400" b="1" i="1" dirty="0">
                <a:latin typeface="Arial" panose="020B0604020202020204" pitchFamily="34" charset="0"/>
                <a:cs typeface="Arial" panose="020B0604020202020204" pitchFamily="34" charset="0"/>
              </a:rPr>
              <a:t>“Master, it is good for us to be here…” </a:t>
            </a:r>
            <a:r>
              <a:rPr lang="en-US" sz="2400" dirty="0">
                <a:latin typeface="Arial" panose="020B0604020202020204" pitchFamily="34" charset="0"/>
                <a:cs typeface="Arial" panose="020B0604020202020204" pitchFamily="34" charset="0"/>
              </a:rPr>
              <a:t>- Luke 9:33</a:t>
            </a:r>
          </a:p>
          <a:p>
            <a:pPr>
              <a:buFont typeface="Wingdings" panose="05000000000000000000" pitchFamily="2" charset="2"/>
              <a:buChar char="§"/>
            </a:pPr>
            <a:r>
              <a:rPr lang="en-US" sz="2800" b="1" dirty="0">
                <a:latin typeface="Arial" panose="020B0604020202020204" pitchFamily="34" charset="0"/>
                <a:cs typeface="Arial" panose="020B0604020202020204" pitchFamily="34" charset="0"/>
              </a:rPr>
              <a:t>If I do not assemble and partake of that which is </a:t>
            </a:r>
            <a:r>
              <a:rPr lang="en-US" sz="2800" b="1" u="sng" dirty="0">
                <a:latin typeface="Arial" panose="020B0604020202020204" pitchFamily="34" charset="0"/>
                <a:cs typeface="Arial" panose="020B0604020202020204" pitchFamily="34" charset="0"/>
              </a:rPr>
              <a:t>good</a:t>
            </a:r>
            <a:r>
              <a:rPr lang="en-US" sz="2800" b="1" dirty="0">
                <a:latin typeface="Arial" panose="020B0604020202020204" pitchFamily="34" charset="0"/>
                <a:cs typeface="Arial" panose="020B0604020202020204" pitchFamily="34" charset="0"/>
              </a:rPr>
              <a:t>, then my actions are </a:t>
            </a:r>
            <a:r>
              <a:rPr lang="en-US" sz="2800" b="1" u="sng" dirty="0">
                <a:latin typeface="Arial" panose="020B0604020202020204" pitchFamily="34" charset="0"/>
                <a:cs typeface="Arial" panose="020B0604020202020204" pitchFamily="34" charset="0"/>
              </a:rPr>
              <a:t>bad</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James 4:17</a:t>
            </a:r>
          </a:p>
        </p:txBody>
      </p:sp>
      <p:sp>
        <p:nvSpPr>
          <p:cNvPr id="6" name="Arrow: Bent 5">
            <a:extLst>
              <a:ext uri="{FF2B5EF4-FFF2-40B4-BE49-F238E27FC236}">
                <a16:creationId xmlns:a16="http://schemas.microsoft.com/office/drawing/2014/main" id="{7D611659-74CF-4884-98B9-8C0CFE9D2F45}"/>
              </a:ext>
            </a:extLst>
          </p:cNvPr>
          <p:cNvSpPr/>
          <p:nvPr/>
        </p:nvSpPr>
        <p:spPr>
          <a:xfrm>
            <a:off x="684212" y="766888"/>
            <a:ext cx="609600" cy="75711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CA76A7D0-733B-4AB6-90C1-2B50FB5799C3}"/>
              </a:ext>
            </a:extLst>
          </p:cNvPr>
          <p:cNvSpPr/>
          <p:nvPr/>
        </p:nvSpPr>
        <p:spPr>
          <a:xfrm rot="16200000">
            <a:off x="-2328095" y="3291870"/>
            <a:ext cx="6059857" cy="1569660"/>
          </a:xfrm>
          <a:prstGeom prst="rect">
            <a:avLst/>
          </a:prstGeom>
          <a:noFill/>
        </p:spPr>
        <p:txBody>
          <a:bodyPr wrap="square" lIns="91440" tIns="45720" rIns="91440" bIns="45720">
            <a:spAutoFit/>
          </a:bodyPr>
          <a:lstStyle/>
          <a:p>
            <a:pPr algn="ctr"/>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 Attend Every Assembly Because…</a:t>
            </a:r>
            <a:endParaRPr lang="en-US" sz="4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Slide Number Placeholder 4">
            <a:extLst>
              <a:ext uri="{FF2B5EF4-FFF2-40B4-BE49-F238E27FC236}">
                <a16:creationId xmlns:a16="http://schemas.microsoft.com/office/drawing/2014/main" id="{8CC9A169-6FF1-4DF1-9818-D7A1B5CDC498}"/>
              </a:ext>
            </a:extLst>
          </p:cNvPr>
          <p:cNvSpPr>
            <a:spLocks noGrp="1"/>
          </p:cNvSpPr>
          <p:nvPr>
            <p:ph type="sldNum" sz="quarter" idx="12"/>
          </p:nvPr>
        </p:nvSpPr>
        <p:spPr/>
        <p:txBody>
          <a:bodyPr/>
          <a:lstStyle/>
          <a:p>
            <a:fld id="{2A013F82-EE5E-44EE-A61D-E31C6657F26F}" type="slidenum">
              <a:rPr lang="en-US" smtClean="0"/>
              <a:t>9</a:t>
            </a:fld>
            <a:endParaRPr lang="en-US"/>
          </a:p>
        </p:txBody>
      </p:sp>
    </p:spTree>
    <p:extLst>
      <p:ext uri="{BB962C8B-B14F-4D97-AF65-F5344CB8AC3E}">
        <p14:creationId xmlns:p14="http://schemas.microsoft.com/office/powerpoint/2010/main" val="704579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645</TotalTime>
  <Words>3933</Words>
  <Application>Microsoft Office PowerPoint</Application>
  <PresentationFormat>Custom</PresentationFormat>
  <Paragraphs>178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Corbel</vt:lpstr>
      <vt:lpstr>Wingdings</vt:lpstr>
      <vt:lpstr>Digital Blue Tunnel 16x9</vt:lpstr>
      <vt:lpstr>Why I Attend Every Assembly of The Saints</vt:lpstr>
      <vt:lpstr>Hebrews 10:22-26</vt:lpstr>
      <vt:lpstr>“Forsaking” Defined</vt:lpstr>
      <vt:lpstr>“Assembling” Defined</vt:lpstr>
      <vt:lpstr>Albert E. Barnes on Hebrews 10:25</vt:lpstr>
      <vt:lpstr>Introduction</vt:lpstr>
      <vt:lpstr>Reasons Why I Attend Every Assembly of The Saints</vt:lpstr>
      <vt:lpstr>I Must Put First Things First</vt:lpstr>
      <vt:lpstr>I Want To Show Love &amp; Good Works</vt:lpstr>
      <vt:lpstr>I Want To Abound In The Lord’s Work </vt:lpstr>
      <vt:lpstr>I Will Be Made Stronger</vt:lpstr>
      <vt:lpstr>It Sets A Good Example To Others</vt:lpstr>
      <vt:lpstr>I Want To Help The Church Grow</vt:lpstr>
      <vt:lpstr>I Will Be Safe In Doing So</vt:lpstr>
      <vt:lpstr>I Must Obey The Lord’s Command </vt:lpstr>
      <vt:lpstr>Review</vt:lpstr>
      <vt:lpstr>“…what shalI we do?” Acts 2:37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Forsaking The Assembly Does &amp; Does Not Do</dc:title>
  <dc:creator>Tommy McClure</dc:creator>
  <cp:lastModifiedBy>Tommy McClure</cp:lastModifiedBy>
  <cp:revision>91</cp:revision>
  <cp:lastPrinted>2018-07-15T05:56:56Z</cp:lastPrinted>
  <dcterms:created xsi:type="dcterms:W3CDTF">2018-07-11T17:22:08Z</dcterms:created>
  <dcterms:modified xsi:type="dcterms:W3CDTF">2018-07-16T16:38:55Z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