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84" r:id="rId3"/>
    <p:sldId id="285" r:id="rId4"/>
    <p:sldId id="258" r:id="rId5"/>
    <p:sldId id="259" r:id="rId6"/>
    <p:sldId id="286" r:id="rId7"/>
    <p:sldId id="290" r:id="rId8"/>
    <p:sldId id="287" r:id="rId9"/>
    <p:sldId id="288" r:id="rId10"/>
    <p:sldId id="289" r:id="rId11"/>
    <p:sldId id="27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71798" autoAdjust="0"/>
  </p:normalViewPr>
  <p:slideViewPr>
    <p:cSldViewPr showGuides="1">
      <p:cViewPr varScale="1">
        <p:scale>
          <a:sx n="82" d="100"/>
          <a:sy n="82" d="100"/>
        </p:scale>
        <p:origin x="246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D6B86D-415E-4027-BB0B-8ABC3B47871F}" type="datetimeFigureOut">
              <a:rPr lang="en-US" smtClean="0"/>
              <a:t>6/4/2018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FCF3D2-005A-44A5-B7AA-F0156D6AB743}" type="slidenum">
              <a:rPr lang="en-US" smtClean="0"/>
              <a:t>‹#›</a:t>
            </a:fld>
            <a:endParaRPr lang="en-US"/>
          </a:p>
        </p:txBody>
      </p:sp>
    </p:spTree>
    <p:extLst>
      <p:ext uri="{BB962C8B-B14F-4D97-AF65-F5344CB8AC3E}">
        <p14:creationId xmlns:p14="http://schemas.microsoft.com/office/powerpoint/2010/main" val="3902837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tudylight.org/lexicons/greek/2644.html"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studylight.org/desk/?q=col+1:21&amp;sr=1" TargetMode="External"/><Relationship Id="rId4" Type="http://schemas.openxmlformats.org/officeDocument/2006/relationships/hyperlink" Target="https://www.studylight.org/desk/?q=2co+5:19&amp;sr=1"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FCF3D2-005A-44A5-B7AA-F0156D6AB743}" type="slidenum">
              <a:rPr lang="en-US" smtClean="0"/>
              <a:t>1</a:t>
            </a:fld>
            <a:endParaRPr lang="en-US"/>
          </a:p>
        </p:txBody>
      </p:sp>
    </p:spTree>
    <p:extLst>
      <p:ext uri="{BB962C8B-B14F-4D97-AF65-F5344CB8AC3E}">
        <p14:creationId xmlns:p14="http://schemas.microsoft.com/office/powerpoint/2010/main" val="2312410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100" b="1" dirty="0"/>
              <a:t>Acts</a:t>
            </a:r>
            <a:r>
              <a:rPr lang="en-US" altLang="en-US" sz="1100" b="1" baseline="0" dirty="0"/>
              <a:t> 2:37 </a:t>
            </a:r>
            <a:r>
              <a:rPr lang="en-US" altLang="en-US" sz="1100" b="0" baseline="0" dirty="0"/>
              <a:t>- Now when they heard this, they were pricked in their heart (cut to the heart), and said unto Peter and to the rest of the apostles, </a:t>
            </a:r>
            <a:r>
              <a:rPr lang="en-US" altLang="en-US" sz="1100" b="1" baseline="0" dirty="0"/>
              <a:t>Men and brethren, what shall we do? </a:t>
            </a:r>
            <a:endParaRPr lang="en-US" altLang="en-US" sz="1100" b="1" dirty="0"/>
          </a:p>
          <a:p>
            <a:r>
              <a:rPr lang="en-US" altLang="en-US" sz="1100" b="1" dirty="0"/>
              <a:t>Rom. 10:17 </a:t>
            </a:r>
            <a:r>
              <a:rPr lang="en-US" altLang="en-US" sz="1100" dirty="0"/>
              <a:t>- So then faith cometh by hearing, and hearing by the word of God.</a:t>
            </a:r>
          </a:p>
          <a:p>
            <a:r>
              <a:rPr lang="en-US" altLang="en-US" sz="1100" b="1" dirty="0"/>
              <a:t>Jn.</a:t>
            </a:r>
            <a:r>
              <a:rPr lang="en-US" altLang="en-US" sz="1100" b="1" baseline="0" dirty="0"/>
              <a:t> 8:32</a:t>
            </a:r>
            <a:r>
              <a:rPr lang="en-US" altLang="en-US" sz="1100" b="1" dirty="0"/>
              <a:t> </a:t>
            </a:r>
            <a:r>
              <a:rPr lang="en-US" altLang="en-US" sz="1100" dirty="0"/>
              <a:t>-  I said therefore unto you, that ye shall die in your sins: for if ye believe not that I am he, ye shall die in your sins.</a:t>
            </a:r>
          </a:p>
          <a:p>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sz="1100" b="1" dirty="0"/>
              <a:t>Matt</a:t>
            </a:r>
            <a:r>
              <a:rPr lang="en-US" altLang="en-US" sz="1100" b="1" baseline="0" dirty="0"/>
              <a:t>. </a:t>
            </a:r>
            <a:r>
              <a:rPr lang="en-US" altLang="en-US" sz="1100" b="1" dirty="0"/>
              <a:t>10:32 </a:t>
            </a:r>
            <a:r>
              <a:rPr lang="en-US" altLang="en-US" sz="1100" dirty="0"/>
              <a:t>- Whosoever therefore shall confess me before men, him will I confess also before my Father which is in heaven.</a:t>
            </a:r>
          </a:p>
          <a:p>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r>
              <a:rPr lang="en-US" altLang="en-US" sz="1100" b="1" dirty="0"/>
              <a:t>Acts 8:22 </a:t>
            </a:r>
            <a:r>
              <a:rPr lang="en-US" altLang="en-US" sz="1100" dirty="0"/>
              <a:t>- Repent therefore of this thy wickedness, and pray God, if perhaps the thought of thine heart may be forgiven thee. </a:t>
            </a:r>
          </a:p>
          <a:p>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eaLnBrk="0" fontAlgn="base" hangingPunct="0">
              <a:spcBef>
                <a:spcPct val="0"/>
              </a:spcBef>
              <a:spcAft>
                <a:spcPct val="0"/>
              </a:spcAft>
              <a:defRPr>
                <a:solidFill>
                  <a:schemeClr val="tx1"/>
                </a:solidFill>
                <a:latin typeface="Lucida Sans Unicode" pitchFamily="34" charset="0"/>
              </a:defRPr>
            </a:lvl6pPr>
            <a:lvl7pPr marL="2971800" indent="-228600" eaLnBrk="0" fontAlgn="base" hangingPunct="0">
              <a:spcBef>
                <a:spcPct val="0"/>
              </a:spcBef>
              <a:spcAft>
                <a:spcPct val="0"/>
              </a:spcAft>
              <a:defRPr>
                <a:solidFill>
                  <a:schemeClr val="tx1"/>
                </a:solidFill>
                <a:latin typeface="Lucida Sans Unicode" pitchFamily="34" charset="0"/>
              </a:defRPr>
            </a:lvl7pPr>
            <a:lvl8pPr marL="3429000" indent="-228600" eaLnBrk="0" fontAlgn="base" hangingPunct="0">
              <a:spcBef>
                <a:spcPct val="0"/>
              </a:spcBef>
              <a:spcAft>
                <a:spcPct val="0"/>
              </a:spcAft>
              <a:defRPr>
                <a:solidFill>
                  <a:schemeClr val="tx1"/>
                </a:solidFill>
                <a:latin typeface="Lucida Sans Unicode" pitchFamily="34" charset="0"/>
              </a:defRPr>
            </a:lvl8pPr>
            <a:lvl9pPr marL="3886200" indent="-228600" eaLnBrk="0" fontAlgn="base" hangingPunct="0">
              <a:spcBef>
                <a:spcPct val="0"/>
              </a:spcBef>
              <a:spcAft>
                <a:spcPct val="0"/>
              </a:spcAft>
              <a:defRPr>
                <a:solidFill>
                  <a:schemeClr val="tx1"/>
                </a:solidFill>
                <a:latin typeface="Lucida Sans Unicode" pitchFamily="34" charset="0"/>
              </a:defRPr>
            </a:lvl9pPr>
          </a:lstStyle>
          <a:p>
            <a:fld id="{80332E50-CD5F-481F-B91C-75B12419DFA1}" type="slidenum">
              <a:rPr lang="en-US" altLang="en-US" smtClean="0">
                <a:latin typeface="Calibri" pitchFamily="34" charset="0"/>
              </a:rPr>
              <a:pPr/>
              <a:t>12</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b="1" dirty="0"/>
              <a:t>1 Tim. 3:15 - </a:t>
            </a:r>
            <a:r>
              <a:rPr lang="en-US" sz="1050" b="0" dirty="0"/>
              <a:t>But if I tarry long, that thou mayest know how thou </a:t>
            </a:r>
            <a:r>
              <a:rPr lang="en-US" sz="1050" b="0" dirty="0" err="1"/>
              <a:t>oughtest</a:t>
            </a:r>
            <a:r>
              <a:rPr lang="en-US" sz="1050" b="0" dirty="0"/>
              <a:t> to behave thyself in the </a:t>
            </a:r>
            <a:r>
              <a:rPr lang="en-US" sz="1050" b="1" dirty="0"/>
              <a:t>house of God</a:t>
            </a:r>
            <a:r>
              <a:rPr lang="en-US" sz="1050" b="0" dirty="0"/>
              <a:t>, which is </a:t>
            </a:r>
            <a:r>
              <a:rPr lang="en-US" sz="1050" b="1" dirty="0"/>
              <a:t>the church of the living God</a:t>
            </a:r>
            <a:r>
              <a:rPr lang="en-US" sz="1050" b="0" dirty="0"/>
              <a:t>, </a:t>
            </a:r>
            <a:r>
              <a:rPr lang="en-US" sz="1050" b="1" dirty="0"/>
              <a:t>the pillar and ground of the </a:t>
            </a:r>
            <a:r>
              <a:rPr lang="en-US" sz="1050" b="0" dirty="0"/>
              <a:t>truth. </a:t>
            </a:r>
          </a:p>
          <a:p>
            <a:r>
              <a:rPr lang="en-US" sz="1050" b="0" dirty="0"/>
              <a:t> </a:t>
            </a:r>
            <a:r>
              <a:rPr lang="en-US" sz="1050" b="1" dirty="0"/>
              <a:t>Heb. 12:23 </a:t>
            </a:r>
            <a:r>
              <a:rPr lang="en-US" sz="1050" b="0" dirty="0"/>
              <a:t>- To the </a:t>
            </a:r>
            <a:r>
              <a:rPr lang="en-US" sz="1050" b="1" dirty="0"/>
              <a:t>general assembly </a:t>
            </a:r>
            <a:r>
              <a:rPr lang="en-US" sz="1050" b="0" dirty="0"/>
              <a:t>and </a:t>
            </a:r>
            <a:r>
              <a:rPr lang="en-US" sz="1050" b="1" dirty="0"/>
              <a:t>church of the firstborn</a:t>
            </a:r>
            <a:r>
              <a:rPr lang="en-US" sz="1050" b="0" dirty="0"/>
              <a:t>, which are written in heaven, and to God the Judge of all, and to the spirits of just men made perfect.</a:t>
            </a:r>
          </a:p>
          <a:p>
            <a:r>
              <a:rPr lang="en-US" sz="1050" b="1" dirty="0"/>
              <a:t>1 Cor. 12:27 </a:t>
            </a:r>
            <a:r>
              <a:rPr lang="en-US" sz="1050" b="0" dirty="0"/>
              <a:t>- Now </a:t>
            </a:r>
            <a:r>
              <a:rPr lang="en-US" sz="1050" b="1" dirty="0"/>
              <a:t>ye are the body of Christ</a:t>
            </a:r>
            <a:r>
              <a:rPr lang="en-US" sz="1050" b="0" dirty="0"/>
              <a:t>, and members in particular.</a:t>
            </a:r>
          </a:p>
          <a:p>
            <a:r>
              <a:rPr lang="en-US" sz="1050" b="0" dirty="0"/>
              <a:t> </a:t>
            </a:r>
            <a:r>
              <a:rPr lang="en-US" sz="1050" b="1" dirty="0"/>
              <a:t>Eph. 4:12 </a:t>
            </a:r>
            <a:r>
              <a:rPr lang="en-US" sz="1050" b="0" dirty="0"/>
              <a:t>- For the perfecting of the saints, for the work of the ministry, for the edifying of </a:t>
            </a:r>
            <a:r>
              <a:rPr lang="en-US" sz="1050" b="1" dirty="0"/>
              <a:t>the body of Christ</a:t>
            </a:r>
            <a:r>
              <a:rPr lang="en-US" sz="1050" b="0" dirty="0"/>
              <a:t>:</a:t>
            </a:r>
          </a:p>
          <a:p>
            <a:r>
              <a:rPr lang="en-US" sz="1050" b="1" u="sng" kern="1200" dirty="0">
                <a:solidFill>
                  <a:schemeClr val="tx1"/>
                </a:solidFill>
                <a:effectLst/>
                <a:latin typeface="+mn-lt"/>
                <a:ea typeface="+mn-ea"/>
                <a:cs typeface="+mn-cs"/>
              </a:rPr>
              <a:t>Other terms used </a:t>
            </a:r>
            <a:r>
              <a:rPr lang="en-US" sz="1050" kern="1200" dirty="0">
                <a:solidFill>
                  <a:schemeClr val="tx1"/>
                </a:solidFill>
                <a:effectLst/>
                <a:latin typeface="+mn-lt"/>
                <a:ea typeface="+mn-ea"/>
                <a:cs typeface="+mn-cs"/>
              </a:rPr>
              <a:t>- </a:t>
            </a:r>
          </a:p>
          <a:p>
            <a:r>
              <a:rPr lang="en-US" sz="1050" kern="1200" dirty="0">
                <a:solidFill>
                  <a:schemeClr val="tx1"/>
                </a:solidFill>
                <a:effectLst/>
                <a:latin typeface="+mn-lt"/>
                <a:ea typeface="+mn-ea"/>
                <a:cs typeface="+mn-cs"/>
              </a:rPr>
              <a:t>a. “The church”, b. “The Lord’s church”, c. “The New Testament church”, d. “The church of the New Testament”, e. “The body” f. “The body of Christ” </a:t>
            </a:r>
            <a:r>
              <a:rPr lang="en-US" sz="1050" kern="1200" dirty="0" err="1">
                <a:solidFill>
                  <a:schemeClr val="tx1"/>
                </a:solidFill>
                <a:effectLst/>
                <a:latin typeface="+mn-lt"/>
                <a:ea typeface="+mn-ea"/>
                <a:cs typeface="+mn-cs"/>
              </a:rPr>
              <a:t>g.</a:t>
            </a:r>
            <a:r>
              <a:rPr lang="en-US" sz="1050" kern="1200" dirty="0">
                <a:solidFill>
                  <a:schemeClr val="tx1"/>
                </a:solidFill>
                <a:effectLst/>
                <a:latin typeface="+mn-lt"/>
                <a:ea typeface="+mn-ea"/>
                <a:cs typeface="+mn-cs"/>
              </a:rPr>
              <a:t> “The kingdom of God” h. “The kingdom of Heaven” </a:t>
            </a:r>
            <a:r>
              <a:rPr lang="en-US" sz="1050" kern="1200" dirty="0" err="1">
                <a:solidFill>
                  <a:schemeClr val="tx1"/>
                </a:solidFill>
                <a:effectLst/>
                <a:latin typeface="+mn-lt"/>
                <a:ea typeface="+mn-ea"/>
                <a:cs typeface="+mn-cs"/>
              </a:rPr>
              <a:t>i</a:t>
            </a:r>
            <a:r>
              <a:rPr lang="en-US" sz="1050" kern="1200" dirty="0">
                <a:solidFill>
                  <a:schemeClr val="tx1"/>
                </a:solidFill>
                <a:effectLst/>
                <a:latin typeface="+mn-lt"/>
                <a:ea typeface="+mn-ea"/>
                <a:cs typeface="+mn-cs"/>
              </a:rPr>
              <a:t>. “Church of God” j. “Churches of Christ” </a:t>
            </a:r>
          </a:p>
          <a:p>
            <a:r>
              <a:rPr lang="en-US" sz="1050" kern="1200" dirty="0">
                <a:solidFill>
                  <a:schemeClr val="tx1"/>
                </a:solidFill>
                <a:effectLst/>
                <a:latin typeface="+mn-lt"/>
                <a:ea typeface="+mn-ea"/>
                <a:cs typeface="+mn-cs"/>
              </a:rPr>
              <a:t>k. “Church of the Lord” l. “Church of the first born”  n. “The bride of Christ” o. “The house of God” </a:t>
            </a:r>
            <a:endParaRPr lang="en-US" sz="1050" b="0" dirty="0"/>
          </a:p>
          <a:p>
            <a:r>
              <a:rPr lang="en-US" sz="1050" b="1" i="1" dirty="0"/>
              <a:t>“Church” - </a:t>
            </a:r>
            <a:r>
              <a:rPr lang="en-US" sz="1050" b="0" dirty="0" err="1"/>
              <a:t>ekklesia</a:t>
            </a:r>
            <a:r>
              <a:rPr lang="en-US" sz="1050" b="0" dirty="0"/>
              <a:t>,  </a:t>
            </a:r>
            <a:r>
              <a:rPr lang="en-US" sz="1050" b="0" dirty="0" err="1"/>
              <a:t>ek</a:t>
            </a:r>
            <a:r>
              <a:rPr lang="en-US" sz="1050" b="0" dirty="0"/>
              <a:t>-</a:t>
            </a:r>
            <a:r>
              <a:rPr lang="en-US" sz="1050" b="0" dirty="0" err="1"/>
              <a:t>klay</a:t>
            </a:r>
            <a:r>
              <a:rPr lang="en-US" sz="1050" b="0" dirty="0"/>
              <a:t>-see'-ah from a compound of 1537 and a derivative of 2564; a calling out, i.e. (concretely) a popular meeting, especially a religious congregation (Jewish synagogue, or Christian community of members on earth or saints in heaven or both):--assembly, church. - </a:t>
            </a:r>
            <a:r>
              <a:rPr lang="en-US" sz="1050" b="1" i="1" dirty="0"/>
              <a:t>Strong</a:t>
            </a:r>
          </a:p>
          <a:p>
            <a:r>
              <a:rPr lang="en-US" sz="1050" b="1" i="1" dirty="0"/>
              <a:t>Church - </a:t>
            </a:r>
            <a:r>
              <a:rPr lang="en-US" sz="1050" dirty="0">
                <a:effectLst/>
              </a:rPr>
              <a:t>occurs 77 times in </a:t>
            </a:r>
            <a:r>
              <a:rPr lang="en-US" sz="1050" b="1" dirty="0">
                <a:effectLst/>
              </a:rPr>
              <a:t>76</a:t>
            </a:r>
            <a:r>
              <a:rPr lang="en-US" sz="1050" dirty="0">
                <a:effectLst/>
              </a:rPr>
              <a:t> verses in the KJV.</a:t>
            </a:r>
            <a:endParaRPr lang="en-US" sz="1050" b="1" i="1" dirty="0"/>
          </a:p>
          <a:p>
            <a:r>
              <a:rPr lang="en-US" sz="1050" b="1" i="0" u="sng" dirty="0"/>
              <a:t>Christians are called out of the world by the gos</a:t>
            </a:r>
            <a:r>
              <a:rPr lang="en-US" sz="1050" b="1" i="0" dirty="0"/>
              <a:t>pel</a:t>
            </a:r>
            <a:r>
              <a:rPr lang="en-US" sz="1050" b="0" i="0" dirty="0"/>
              <a:t> -  </a:t>
            </a:r>
            <a:r>
              <a:rPr lang="en-US" sz="1050" b="1" i="0" dirty="0"/>
              <a:t>2 Thess. 2:14 </a:t>
            </a:r>
            <a:r>
              <a:rPr lang="en-US" sz="1050" b="0" i="0" dirty="0"/>
              <a:t>-  But we are bound to give thanks to God always for you, brethren beloved by the Lord, because God from the beginning chose you for salvation through sanctification by the Spirit and belief in the truth, 14 Whereunto </a:t>
            </a:r>
            <a:r>
              <a:rPr lang="en-US" sz="1050" b="1" i="0" dirty="0"/>
              <a:t>he called you by our gospel, </a:t>
            </a:r>
            <a:r>
              <a:rPr lang="en-US" sz="1050" b="0" i="0" dirty="0"/>
              <a:t>to the obtaining of the glory of our Lord Jesus Christ. 15 Therefore, brethren, stand fast, and hold the traditions which ye have been taught, whether by word, or our epistle. </a:t>
            </a:r>
          </a:p>
          <a:p>
            <a:r>
              <a:rPr lang="en-US" sz="1050" b="1" i="0" dirty="0"/>
              <a:t>Acts 22:16 </a:t>
            </a:r>
            <a:r>
              <a:rPr lang="en-US" sz="1050" b="0" i="0" dirty="0"/>
              <a:t>- And now why </a:t>
            </a:r>
            <a:r>
              <a:rPr lang="en-US" sz="1050" b="0" i="0" dirty="0" err="1"/>
              <a:t>tarriest</a:t>
            </a:r>
            <a:r>
              <a:rPr lang="en-US" sz="1050" b="0" i="0" dirty="0"/>
              <a:t> thou? arise, and be baptized, and wash away thy sins, </a:t>
            </a:r>
            <a:r>
              <a:rPr lang="en-US" sz="1050" b="1" i="0" dirty="0"/>
              <a:t>calling on the name of the Lord</a:t>
            </a:r>
            <a:r>
              <a:rPr lang="en-US" sz="1050" b="0" i="0" dirty="0"/>
              <a:t>.</a:t>
            </a:r>
          </a:p>
          <a:p>
            <a:r>
              <a:rPr lang="en-US" sz="1050" b="1" i="0" dirty="0"/>
              <a:t>1 Cor. 1:1-9; 17-31 - READ</a:t>
            </a:r>
          </a:p>
        </p:txBody>
      </p:sp>
      <p:sp>
        <p:nvSpPr>
          <p:cNvPr id="4" name="Slide Number Placeholder 3"/>
          <p:cNvSpPr>
            <a:spLocks noGrp="1"/>
          </p:cNvSpPr>
          <p:nvPr>
            <p:ph type="sldNum" sz="quarter" idx="10"/>
          </p:nvPr>
        </p:nvSpPr>
        <p:spPr/>
        <p:txBody>
          <a:bodyPr/>
          <a:lstStyle/>
          <a:p>
            <a:fld id="{D6FCF3D2-005A-44A5-B7AA-F0156D6AB743}" type="slidenum">
              <a:rPr lang="en-US" smtClean="0"/>
              <a:t>4</a:t>
            </a:fld>
            <a:endParaRPr lang="en-US"/>
          </a:p>
        </p:txBody>
      </p:sp>
    </p:spTree>
    <p:extLst>
      <p:ext uri="{BB962C8B-B14F-4D97-AF65-F5344CB8AC3E}">
        <p14:creationId xmlns:p14="http://schemas.microsoft.com/office/powerpoint/2010/main" val="3495171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Eph. 2:16 </a:t>
            </a:r>
            <a:r>
              <a:rPr lang="en-US" sz="1200" b="0" dirty="0"/>
              <a:t>- And that he might reconcile both unto God in one body by the cross, having slain the enmity thereby: </a:t>
            </a:r>
          </a:p>
          <a:p>
            <a:r>
              <a:rPr lang="en-US" sz="1200" b="1" dirty="0"/>
              <a:t>Eph. 1:22-23 </a:t>
            </a:r>
            <a:r>
              <a:rPr lang="en-US" sz="1200" b="0" dirty="0"/>
              <a:t>- And hath put all things under his feet, and gave him to be the head over all things to the church, 23 Which is his body, the fulness of him that </a:t>
            </a:r>
            <a:r>
              <a:rPr lang="en-US" sz="1200" b="0" dirty="0" err="1"/>
              <a:t>filleth</a:t>
            </a:r>
            <a:r>
              <a:rPr lang="en-US" sz="1200" b="0" dirty="0"/>
              <a:t> all in all.</a:t>
            </a:r>
          </a:p>
          <a:p>
            <a:r>
              <a:rPr lang="en-US" sz="1200" b="1" dirty="0"/>
              <a:t>Acts 2:47 </a:t>
            </a:r>
            <a:r>
              <a:rPr lang="en-US" sz="1200" b="0" dirty="0"/>
              <a:t>- Praising God, and having </a:t>
            </a:r>
            <a:r>
              <a:rPr lang="en-US" sz="1200" b="0" dirty="0" err="1"/>
              <a:t>favour</a:t>
            </a:r>
            <a:r>
              <a:rPr lang="en-US" sz="1200" b="0" dirty="0"/>
              <a:t> with all the people. And the Lord added to the church daily such as should be saved.</a:t>
            </a:r>
          </a:p>
          <a:p>
            <a:r>
              <a:rPr lang="en-US" sz="1200" b="1" i="1" dirty="0"/>
              <a:t>“Reconciled” - </a:t>
            </a:r>
            <a:r>
              <a:rPr lang="en-US" dirty="0">
                <a:effectLst/>
              </a:rPr>
              <a:t>A — 1: </a:t>
            </a:r>
            <a:r>
              <a:rPr lang="en-US" dirty="0">
                <a:effectLst/>
                <a:hlinkClick r:id="rId3"/>
              </a:rPr>
              <a:t>κατα</a:t>
            </a:r>
            <a:r>
              <a:rPr lang="en-US" dirty="0" err="1">
                <a:effectLst/>
                <a:hlinkClick r:id="rId3"/>
              </a:rPr>
              <a:t>λλάσσω</a:t>
            </a:r>
            <a:r>
              <a:rPr lang="en-US" dirty="0">
                <a:effectLst/>
              </a:rPr>
              <a:t> (</a:t>
            </a:r>
            <a:r>
              <a:rPr lang="en-US" dirty="0">
                <a:effectLst/>
                <a:hlinkClick r:id="rId3"/>
              </a:rPr>
              <a:t>Strong's #2644</a:t>
            </a:r>
            <a:r>
              <a:rPr lang="en-US" dirty="0">
                <a:effectLst/>
              </a:rPr>
              <a:t> — Verb — </a:t>
            </a:r>
            <a:r>
              <a:rPr lang="en-US" dirty="0" err="1">
                <a:effectLst/>
              </a:rPr>
              <a:t>katallasso</a:t>
            </a:r>
            <a:r>
              <a:rPr lang="en-US" dirty="0">
                <a:effectLst/>
              </a:rPr>
              <a:t> — </a:t>
            </a:r>
            <a:r>
              <a:rPr lang="en-US" dirty="0" err="1">
                <a:effectLst/>
              </a:rPr>
              <a:t>kat</a:t>
            </a:r>
            <a:r>
              <a:rPr lang="en-US" dirty="0">
                <a:effectLst/>
              </a:rPr>
              <a:t>-al-las'-so ) </a:t>
            </a:r>
            <a:r>
              <a:rPr lang="en-US" dirty="0"/>
              <a:t>properly denotes "to change, exchange" (especially of money); hence, of persons, "to change from enmity to friendship, to reconcile." With regard to the relationship between God and man, the use of this and connected words shows that primarily "reconciliation" is what God accomplishes, exercising His grace towards sinful man on the ground of the death of Christ in propitiatory sacrifice under the judgment due to sin, </a:t>
            </a:r>
            <a:r>
              <a:rPr lang="en-US" dirty="0">
                <a:hlinkClick r:id="rId4"/>
              </a:rPr>
              <a:t>2 Corinthians 5:19</a:t>
            </a:r>
            <a:r>
              <a:rPr lang="en-US" dirty="0"/>
              <a:t> , where both the verb and the noun are used (cp. No. 2, in </a:t>
            </a:r>
            <a:r>
              <a:rPr lang="en-US" dirty="0">
                <a:hlinkClick r:id="rId5"/>
              </a:rPr>
              <a:t>Colossians 1:21</a:t>
            </a:r>
            <a:r>
              <a:rPr lang="en-US" dirty="0"/>
              <a:t> ). By reason of this men in their sinful condition and alienation from God are invited to be "reconciled" to Him; that is to say, to change their attitude, and accept the provision God had made, whereby </a:t>
            </a:r>
            <a:r>
              <a:rPr lang="en-US" dirty="0" err="1"/>
              <a:t>thier</a:t>
            </a:r>
            <a:r>
              <a:rPr lang="en-US" dirty="0"/>
              <a:t> sins can be remitted and they themselves be justified in His sight in Christ. - </a:t>
            </a:r>
            <a:r>
              <a:rPr lang="en-US" b="1" i="1" dirty="0"/>
              <a:t>Vine</a:t>
            </a:r>
          </a:p>
          <a:p>
            <a:pPr>
              <a:spcBef>
                <a:spcPct val="0"/>
              </a:spcBef>
            </a:pPr>
            <a:r>
              <a:rPr lang="en-US" altLang="en-US" sz="1200" b="1" u="sng" dirty="0">
                <a:ea typeface="Narkisim"/>
                <a:cs typeface="Narkisim"/>
              </a:rPr>
              <a:t>Produce harmony, return to </a:t>
            </a:r>
            <a:r>
              <a:rPr lang="en-US" altLang="en-US" sz="1200" b="1" u="sng" dirty="0" err="1">
                <a:ea typeface="Narkisim"/>
                <a:cs typeface="Narkisim"/>
              </a:rPr>
              <a:t>favour</a:t>
            </a:r>
            <a:r>
              <a:rPr lang="en-US" altLang="en-US" sz="1200" b="1" u="sng" dirty="0">
                <a:ea typeface="Narkisim"/>
                <a:cs typeface="Narkisim"/>
              </a:rPr>
              <a:t>, atonement</a:t>
            </a:r>
            <a:r>
              <a:rPr lang="en-US" altLang="en-US" sz="1200" b="1" i="1" u="sng" dirty="0"/>
              <a:t> (at-one-</a:t>
            </a:r>
            <a:r>
              <a:rPr lang="en-US" altLang="en-US" sz="1200" b="1" i="1" u="sng" dirty="0" err="1"/>
              <a:t>ment</a:t>
            </a:r>
            <a:r>
              <a:rPr lang="en-US" altLang="en-US" sz="1200" b="1" i="1" u="sng" dirty="0"/>
              <a:t>) </a:t>
            </a:r>
            <a:r>
              <a:rPr lang="en-US" altLang="en-US" sz="1200" b="1" i="1" u="sng" dirty="0">
                <a:ea typeface="Narkisim"/>
                <a:cs typeface="Narkisim"/>
              </a:rPr>
              <a:t>“the state of being at one”</a:t>
            </a:r>
          </a:p>
          <a:p>
            <a:r>
              <a:rPr lang="en-US" sz="1200" b="1" i="0" dirty="0"/>
              <a:t>1 Pet. 3:21 </a:t>
            </a:r>
            <a:r>
              <a:rPr lang="en-US" sz="1200" b="0" i="0" dirty="0"/>
              <a:t>- The like figure whereunto even baptism doth also now save us (not the putting away of the filth of the flesh, but the answer of a good conscience toward God,) by the resurrection of Jesus Christ:</a:t>
            </a:r>
          </a:p>
          <a:p>
            <a:r>
              <a:rPr lang="en-US" sz="1200" b="1" i="0" dirty="0"/>
              <a:t>1 Cor. 12:13 </a:t>
            </a:r>
            <a:r>
              <a:rPr lang="en-US" sz="1200" b="0" i="0" dirty="0"/>
              <a:t>- For by one Spirit are we all baptized into one body, whether we be Jews or Gentiles, whether we be bond or free; and have been all made to drink into one Spirit. </a:t>
            </a:r>
          </a:p>
          <a:p>
            <a:r>
              <a:rPr lang="en-US" sz="1200" b="1" i="0" dirty="0"/>
              <a:t>Eph. 4:16 </a:t>
            </a:r>
            <a:r>
              <a:rPr lang="en-US" sz="1200" b="0" i="0" dirty="0"/>
              <a:t>- From whom the whole body fitly joined together and compacted by that which every joint </a:t>
            </a:r>
            <a:r>
              <a:rPr lang="en-US" sz="1200" b="0" i="0" dirty="0" err="1"/>
              <a:t>supplieth</a:t>
            </a:r>
            <a:r>
              <a:rPr lang="en-US" sz="1200" b="0" i="0" dirty="0"/>
              <a:t>, according to the effectual working in the measure of every part, </a:t>
            </a:r>
            <a:r>
              <a:rPr lang="en-US" sz="1200" b="0" i="0" dirty="0" err="1"/>
              <a:t>maketh</a:t>
            </a:r>
            <a:r>
              <a:rPr lang="en-US" sz="1200" b="0" i="0" dirty="0"/>
              <a:t> increase of the body unto the edifying of itself in love.</a:t>
            </a:r>
          </a:p>
          <a:p>
            <a:r>
              <a:rPr lang="en-US" sz="1200" b="1" i="0" dirty="0"/>
              <a:t>1 Cor. 12:12-27 - READ</a:t>
            </a:r>
          </a:p>
        </p:txBody>
      </p:sp>
      <p:sp>
        <p:nvSpPr>
          <p:cNvPr id="4" name="Slide Number Placeholder 3"/>
          <p:cNvSpPr>
            <a:spLocks noGrp="1"/>
          </p:cNvSpPr>
          <p:nvPr>
            <p:ph type="sldNum" sz="quarter" idx="10"/>
          </p:nvPr>
        </p:nvSpPr>
        <p:spPr/>
        <p:txBody>
          <a:bodyPr/>
          <a:lstStyle/>
          <a:p>
            <a:fld id="{D6FCF3D2-005A-44A5-B7AA-F0156D6AB743}" type="slidenum">
              <a:rPr lang="en-US" smtClean="0"/>
              <a:t>5</a:t>
            </a:fld>
            <a:endParaRPr lang="en-US"/>
          </a:p>
        </p:txBody>
      </p:sp>
    </p:spTree>
    <p:extLst>
      <p:ext uri="{BB962C8B-B14F-4D97-AF65-F5344CB8AC3E}">
        <p14:creationId xmlns:p14="http://schemas.microsoft.com/office/powerpoint/2010/main" val="3527055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Matt. 16:18 </a:t>
            </a:r>
            <a:r>
              <a:rPr lang="en-US" sz="1200" b="0" dirty="0"/>
              <a:t>- And I say also unto thee, That thou art Peter, and upon this rock I will build my church; and the gates of hell shall not prevail against it. </a:t>
            </a:r>
          </a:p>
          <a:p>
            <a:r>
              <a:rPr lang="en-US" sz="1200" b="1" dirty="0"/>
              <a:t>Jn. 8:36 </a:t>
            </a:r>
            <a:r>
              <a:rPr lang="en-US" sz="1200" b="0" dirty="0"/>
              <a:t>- Jesus answered, My kingdom is not of this world: if my kingdom were of this world, then would my servants fight, that I should not be delivered to the Jews: but now is my kingdom not from hence.</a:t>
            </a:r>
          </a:p>
          <a:p>
            <a:r>
              <a:rPr lang="en-US" sz="1200" b="1" dirty="0"/>
              <a:t>Phil. 3:20 NKJV </a:t>
            </a:r>
            <a:r>
              <a:rPr lang="en-US" sz="1200" b="0" dirty="0"/>
              <a:t>- For our citizenship is in heaven, from which we also eagerly wait for the Savior, the Lord Jesus Christ,</a:t>
            </a:r>
          </a:p>
          <a:p>
            <a:r>
              <a:rPr lang="en-US" sz="1200" b="1" dirty="0"/>
              <a:t>1 Pet. 2:9 </a:t>
            </a:r>
            <a:r>
              <a:rPr lang="en-US" sz="1200" b="0" dirty="0"/>
              <a:t>- But ye are a chosen generation, a royal priesthood, an holy nation, a peculiar people; that ye should shew forth the praises of him who hath called you out of darkness into his </a:t>
            </a:r>
            <a:r>
              <a:rPr lang="en-US" sz="1200" b="0" dirty="0" err="1"/>
              <a:t>marvellous</a:t>
            </a:r>
            <a:r>
              <a:rPr lang="en-US" sz="1200" b="0" dirty="0"/>
              <a:t> light: </a:t>
            </a:r>
          </a:p>
          <a:p>
            <a:r>
              <a:rPr lang="en-US" sz="1200" b="1" dirty="0"/>
              <a:t>Jas. 1:25 </a:t>
            </a:r>
            <a:r>
              <a:rPr lang="en-US" sz="1200" b="0" dirty="0"/>
              <a:t>- But whoso </a:t>
            </a:r>
            <a:r>
              <a:rPr lang="en-US" sz="1200" b="0" dirty="0" err="1"/>
              <a:t>looketh</a:t>
            </a:r>
            <a:r>
              <a:rPr lang="en-US" sz="1200" b="0" dirty="0"/>
              <a:t> into the perfect law of liberty, and </a:t>
            </a:r>
            <a:r>
              <a:rPr lang="en-US" sz="1200" b="0" dirty="0" err="1"/>
              <a:t>continueth</a:t>
            </a:r>
            <a:r>
              <a:rPr lang="en-US" sz="1200" b="0" dirty="0"/>
              <a:t> therein, he being not a forgetful hearer, but a doer of the work, this man shall be blessed in his deed.</a:t>
            </a:r>
          </a:p>
          <a:p>
            <a:r>
              <a:rPr lang="en-US" sz="1200" b="1" i="0" u="none" dirty="0"/>
              <a:t>Cf. 1 Cor. 13:10 </a:t>
            </a:r>
            <a:r>
              <a:rPr lang="en-US" sz="1200" b="0" dirty="0"/>
              <a:t>- But when that which is </a:t>
            </a:r>
            <a:r>
              <a:rPr lang="en-US" sz="1200" b="1" i="1" dirty="0"/>
              <a:t>perfect</a:t>
            </a:r>
            <a:r>
              <a:rPr lang="en-US" sz="1200" b="0" dirty="0"/>
              <a:t> is come, then that which is in part shall be done away.</a:t>
            </a:r>
          </a:p>
          <a:p>
            <a:r>
              <a:rPr lang="en-US" sz="1200" b="1" dirty="0"/>
              <a:t>2 Tim. 3:16-17 </a:t>
            </a:r>
            <a:r>
              <a:rPr lang="en-US" sz="1200" b="0" dirty="0"/>
              <a:t>- All scripture is given by inspiration of God, and is profitable for doctrine, for reproof, for correction, for instruction in righteousness: 17 That the man of God may be perfect, </a:t>
            </a:r>
            <a:r>
              <a:rPr lang="en-US" sz="1200" b="0" dirty="0" err="1"/>
              <a:t>throughly</a:t>
            </a:r>
            <a:r>
              <a:rPr lang="en-US" sz="1200" b="0" dirty="0"/>
              <a:t> furnished unto all good works.</a:t>
            </a:r>
          </a:p>
          <a:p>
            <a:r>
              <a:rPr lang="en-US" sz="1200" b="1" dirty="0"/>
              <a:t>1 Cor. 9:21 </a:t>
            </a:r>
            <a:r>
              <a:rPr lang="en-US" sz="1200" b="0" dirty="0"/>
              <a:t>-  To them that are without law, as without law, (being not without law to God, but under the law to Christ,) that I might gain them that are without law.</a:t>
            </a:r>
          </a:p>
          <a:p>
            <a:endParaRPr lang="en-US" sz="120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6</a:t>
            </a:fld>
            <a:endParaRPr lang="en-US"/>
          </a:p>
        </p:txBody>
      </p:sp>
    </p:spTree>
    <p:extLst>
      <p:ext uri="{BB962C8B-B14F-4D97-AF65-F5344CB8AC3E}">
        <p14:creationId xmlns:p14="http://schemas.microsoft.com/office/powerpoint/2010/main" val="379396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Matt. 28:18</a:t>
            </a:r>
            <a:r>
              <a:rPr lang="en-US" sz="1200" b="0" dirty="0"/>
              <a:t> - And Jesus came and spake unto them, saying, All power is given unto me in heaven and in earth.</a:t>
            </a:r>
          </a:p>
          <a:p>
            <a:r>
              <a:rPr lang="en-US" sz="1200" b="1" dirty="0"/>
              <a:t>Col. 1:18 </a:t>
            </a:r>
            <a:r>
              <a:rPr lang="en-US" sz="1200" b="0" dirty="0"/>
              <a:t>-And he is </a:t>
            </a:r>
            <a:r>
              <a:rPr lang="en-US" sz="1200" b="1" dirty="0"/>
              <a:t>the head of the body</a:t>
            </a:r>
            <a:r>
              <a:rPr lang="en-US" sz="1200" b="0" dirty="0"/>
              <a:t>, </a:t>
            </a:r>
            <a:r>
              <a:rPr lang="en-US" sz="1200" b="1" dirty="0"/>
              <a:t>the church</a:t>
            </a:r>
            <a:r>
              <a:rPr lang="en-US" sz="1200" b="0" dirty="0"/>
              <a:t>: who is the beginning, the firstborn from the dead; that </a:t>
            </a:r>
            <a:r>
              <a:rPr lang="en-US" sz="1200" b="1" dirty="0"/>
              <a:t>in all things he might have the preeminence</a:t>
            </a:r>
            <a:r>
              <a:rPr lang="en-US" sz="1200" b="0" dirty="0"/>
              <a:t>.</a:t>
            </a:r>
          </a:p>
          <a:p>
            <a:r>
              <a:rPr lang="en-US" sz="1200" b="1" dirty="0"/>
              <a:t>Col. 2:10 </a:t>
            </a:r>
            <a:r>
              <a:rPr lang="en-US" sz="1200" b="0" dirty="0"/>
              <a:t>- And ye are complete in him, </a:t>
            </a:r>
            <a:r>
              <a:rPr lang="en-US" sz="1200" b="1" dirty="0"/>
              <a:t>which is the  head of all principality and power</a:t>
            </a:r>
            <a:r>
              <a:rPr lang="en-US" sz="1200" b="0" dirty="0"/>
              <a:t>: </a:t>
            </a:r>
          </a:p>
          <a:p>
            <a:r>
              <a:rPr lang="en-US" sz="1200" b="1" dirty="0"/>
              <a:t>Acts. 2:29-36 - READ</a:t>
            </a:r>
          </a:p>
          <a:p>
            <a:r>
              <a:rPr lang="en-US" sz="1200" b="1" dirty="0"/>
              <a:t>Eph. 4:4-6 </a:t>
            </a:r>
            <a:r>
              <a:rPr lang="en-US" sz="1200" b="0" dirty="0"/>
              <a:t>- There is one body, and one Spirit, even as ye are called in one hope of your calling; 5 One Lord, one faith, one baptism, 6 One God and Father of all, who is above all, and through all, and in you all.</a:t>
            </a:r>
          </a:p>
          <a:p>
            <a:r>
              <a:rPr lang="en-US" sz="1200" b="1" dirty="0"/>
              <a:t>1 Cor. 15:24-28 </a:t>
            </a:r>
            <a:r>
              <a:rPr lang="en-US" sz="1200" b="0" dirty="0"/>
              <a:t>- Then cometh the end, when he shall have delivered up the kingdom to God, even the Father; when he shall have put down all rule and all authority and power. 25 For he must reign, till he hath put all enemies under his feet. 26 The last enemy that shall be destroyed is death. 27 For he hath put all things under his feet. But when he saith all things are put under him, it is manifest that he is excepted, which did put all things under him. 28 And when all things shall be subdued unto him, then shall the Son also himself be subject unto him that put all things under him, that God may be all in all.</a:t>
            </a:r>
          </a:p>
        </p:txBody>
      </p:sp>
      <p:sp>
        <p:nvSpPr>
          <p:cNvPr id="4" name="Slide Number Placeholder 3"/>
          <p:cNvSpPr>
            <a:spLocks noGrp="1"/>
          </p:cNvSpPr>
          <p:nvPr>
            <p:ph type="sldNum" sz="quarter" idx="10"/>
          </p:nvPr>
        </p:nvSpPr>
        <p:spPr/>
        <p:txBody>
          <a:bodyPr/>
          <a:lstStyle/>
          <a:p>
            <a:fld id="{D6FCF3D2-005A-44A5-B7AA-F0156D6AB743}" type="slidenum">
              <a:rPr lang="en-US" smtClean="0"/>
              <a:t>7</a:t>
            </a:fld>
            <a:endParaRPr lang="en-US"/>
          </a:p>
        </p:txBody>
      </p:sp>
    </p:spTree>
    <p:extLst>
      <p:ext uri="{BB962C8B-B14F-4D97-AF65-F5344CB8AC3E}">
        <p14:creationId xmlns:p14="http://schemas.microsoft.com/office/powerpoint/2010/main" val="3863296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1 Pet. 1:22-23 </a:t>
            </a:r>
            <a:r>
              <a:rPr lang="en-US" sz="1200" b="0" dirty="0"/>
              <a:t>- Seeing ye have purified your souls in obeying the truth through the Spirit unto unfeigned love of the brethren, see that ye love one another with a pure heart fervently: 23 Being born again, not of corruptible seed, but of incorruptible, by the word of God, which </a:t>
            </a:r>
            <a:r>
              <a:rPr lang="en-US" sz="1200" b="0" dirty="0" err="1"/>
              <a:t>liveth</a:t>
            </a:r>
            <a:r>
              <a:rPr lang="en-US" sz="1200" b="0" dirty="0"/>
              <a:t> and </a:t>
            </a:r>
            <a:r>
              <a:rPr lang="en-US" sz="1200" b="0" dirty="0" err="1"/>
              <a:t>abideth</a:t>
            </a:r>
            <a:r>
              <a:rPr lang="en-US" sz="1200" b="0" dirty="0"/>
              <a:t> for ever.</a:t>
            </a:r>
          </a:p>
          <a:p>
            <a:r>
              <a:rPr lang="en-US" sz="1200" b="1" dirty="0"/>
              <a:t>1 Jn. 3:1 </a:t>
            </a:r>
            <a:r>
              <a:rPr lang="en-US" sz="1200" b="0" dirty="0"/>
              <a:t>- Behold, what manner of love the Father hath bestowed upon us, that we should be called the sons of God: therefore the world </a:t>
            </a:r>
            <a:r>
              <a:rPr lang="en-US" sz="1200" b="0" dirty="0" err="1"/>
              <a:t>knoweth</a:t>
            </a:r>
            <a:r>
              <a:rPr lang="en-US" sz="1200" b="0" dirty="0"/>
              <a:t> us not, because it knew him not.</a:t>
            </a:r>
          </a:p>
          <a:p>
            <a:r>
              <a:rPr lang="en-US" sz="1200" b="1" dirty="0"/>
              <a:t>Rom. 8:17 </a:t>
            </a:r>
            <a:r>
              <a:rPr lang="en-US" sz="1200" b="0" dirty="0"/>
              <a:t>- And if children, then heirs; heirs of God, and joint-heirs with Christ; if so be that we suffer with him, that we may be also glorified together.</a:t>
            </a:r>
          </a:p>
          <a:p>
            <a:r>
              <a:rPr lang="en-US" sz="1200" b="1" dirty="0"/>
              <a:t>1 Jn. 4:6 </a:t>
            </a:r>
            <a:r>
              <a:rPr lang="en-US" sz="1200" b="0" dirty="0"/>
              <a:t>- We are of God: he that </a:t>
            </a:r>
            <a:r>
              <a:rPr lang="en-US" sz="1200" b="0" dirty="0" err="1"/>
              <a:t>knoweth</a:t>
            </a:r>
            <a:r>
              <a:rPr lang="en-US" sz="1200" b="0" dirty="0"/>
              <a:t> God heareth us; he that is not of God heareth not us. Hereby know we the spirit of truth, and the spirit of error.</a:t>
            </a:r>
          </a:p>
          <a:p>
            <a:r>
              <a:rPr lang="en-US" sz="1200" b="1" dirty="0"/>
              <a:t>Eph. 1:7 </a:t>
            </a:r>
            <a:r>
              <a:rPr lang="en-US" sz="1200" b="0" dirty="0"/>
              <a:t>- In whom we have redemption through his blood, the forgiveness of sins, according to the riches of his grace; </a:t>
            </a:r>
          </a:p>
          <a:p>
            <a:r>
              <a:rPr lang="en-US" sz="1200" b="1" dirty="0"/>
              <a:t>Eph. 3:15 </a:t>
            </a:r>
            <a:r>
              <a:rPr lang="en-US" sz="1200" b="0" dirty="0"/>
              <a:t>- Of whom the whole family in heaven and earth is named,</a:t>
            </a:r>
          </a:p>
          <a:p>
            <a:r>
              <a:rPr lang="en-US" sz="1200" b="1" dirty="0"/>
              <a:t>1 Tim. 3:15 </a:t>
            </a:r>
            <a:r>
              <a:rPr lang="en-US" sz="1200" b="0" dirty="0"/>
              <a:t>- But if I tarry long, that thou mayest know how thou </a:t>
            </a:r>
            <a:r>
              <a:rPr lang="en-US" sz="1200" b="0" dirty="0" err="1"/>
              <a:t>oughtest</a:t>
            </a:r>
            <a:r>
              <a:rPr lang="en-US" sz="1200" b="0" dirty="0"/>
              <a:t> to behave thyself in the house of God, which is the church of the living God, the pillar and ground of the truth.</a:t>
            </a:r>
          </a:p>
        </p:txBody>
      </p:sp>
      <p:sp>
        <p:nvSpPr>
          <p:cNvPr id="4" name="Slide Number Placeholder 3"/>
          <p:cNvSpPr>
            <a:spLocks noGrp="1"/>
          </p:cNvSpPr>
          <p:nvPr>
            <p:ph type="sldNum" sz="quarter" idx="10"/>
          </p:nvPr>
        </p:nvSpPr>
        <p:spPr/>
        <p:txBody>
          <a:bodyPr/>
          <a:lstStyle/>
          <a:p>
            <a:fld id="{D6FCF3D2-005A-44A5-B7AA-F0156D6AB743}" type="slidenum">
              <a:rPr lang="en-US" smtClean="0"/>
              <a:t>8</a:t>
            </a:fld>
            <a:endParaRPr lang="en-US"/>
          </a:p>
        </p:txBody>
      </p:sp>
    </p:spTree>
    <p:extLst>
      <p:ext uri="{BB962C8B-B14F-4D97-AF65-F5344CB8AC3E}">
        <p14:creationId xmlns:p14="http://schemas.microsoft.com/office/powerpoint/2010/main" val="3145403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Ex. 25:8 </a:t>
            </a:r>
            <a:r>
              <a:rPr lang="en-US" sz="1200" b="0" dirty="0"/>
              <a:t>- And let them make me a sanctuary; that I may dwell among them. </a:t>
            </a:r>
          </a:p>
          <a:p>
            <a:r>
              <a:rPr lang="en-US" sz="1200" b="1" dirty="0"/>
              <a:t>Ex. 25:21-22 </a:t>
            </a:r>
            <a:r>
              <a:rPr lang="en-US" sz="1200" b="0" dirty="0"/>
              <a:t>-  And there I will meet with thee, and I will commune with thee from above the mercy seat, from between the two </a:t>
            </a:r>
            <a:r>
              <a:rPr lang="en-US" sz="1200" b="0" dirty="0" err="1"/>
              <a:t>cherubims</a:t>
            </a:r>
            <a:r>
              <a:rPr lang="en-US" sz="1200" b="0" dirty="0"/>
              <a:t> which are upon the ark of the testimony, of all things which I will give thee in commandment unto the children of Israel. 23 Thou shalt also make a table of shittim wood: two cubits shall be the length thereof, and a cubit the breadth thereof, and a cubit and a half the height thereof.</a:t>
            </a:r>
          </a:p>
          <a:p>
            <a:r>
              <a:rPr lang="en-US" sz="1200" b="1" dirty="0"/>
              <a:t>Ex. 29:44-46 </a:t>
            </a:r>
            <a:r>
              <a:rPr lang="en-US" sz="1200" b="0" dirty="0"/>
              <a:t>- And I will sanctify the tabernacle of the congregation, and the altar: I will sanctify also both Aaron and his sons, to minister to me in the priest's office. 45 And I will dwell among the children of Israel, and will be their God. 46 And they shall know that I am the LORD their God, that brought them forth out of the land of Egypt, that I may dwell among them: I am the LORD their God.</a:t>
            </a:r>
          </a:p>
          <a:p>
            <a:r>
              <a:rPr lang="en-US" sz="1200" b="1" dirty="0"/>
              <a:t>Matt. 18:20 </a:t>
            </a:r>
            <a:r>
              <a:rPr lang="en-US" sz="1200" b="0" dirty="0"/>
              <a:t>- For where two or three are gathered together in my name, there am I in the midst of them.</a:t>
            </a:r>
          </a:p>
          <a:p>
            <a:r>
              <a:rPr lang="en-US" sz="1200" b="0" i="0" u="none" strike="noStrike" kern="1200" baseline="0" dirty="0">
                <a:solidFill>
                  <a:schemeClr val="tx1"/>
                </a:solidFill>
                <a:latin typeface="+mn-lt"/>
                <a:ea typeface="+mn-ea"/>
                <a:cs typeface="+mn-cs"/>
              </a:rPr>
              <a:t>Unity at its lowest numerical level is two and three. When two or three brethren are joined together in doctrine and prayer “there am I in the midst of them” as far as their “gathering together” is considered. It seems apparent that the purpose of these two or three brethren’s “gathering together” is not for a church meeting (i.e., the generally first day of the week assembly) but rather a gathering of witnesses to bear testimony and establish guilt in the sinner of the context. While I believe this to be the teaching it seems apparent that another general principle is established by the Lord. When two brethren assemble there is an assembly and God is there with them as they are in fellowship with Him.</a:t>
            </a:r>
          </a:p>
          <a:p>
            <a:r>
              <a:rPr lang="en-US" sz="1200" b="1" i="0" u="none" strike="noStrike" kern="1200" baseline="0" dirty="0">
                <a:solidFill>
                  <a:schemeClr val="tx1"/>
                </a:solidFill>
                <a:latin typeface="+mn-lt"/>
                <a:ea typeface="+mn-ea"/>
                <a:cs typeface="+mn-cs"/>
              </a:rPr>
              <a:t>Eph. 3:21 </a:t>
            </a:r>
            <a:r>
              <a:rPr lang="en-US" sz="1200" b="0" i="0" u="none" strike="noStrike" kern="1200" baseline="0" dirty="0">
                <a:solidFill>
                  <a:schemeClr val="tx1"/>
                </a:solidFill>
                <a:latin typeface="+mn-lt"/>
                <a:ea typeface="+mn-ea"/>
                <a:cs typeface="+mn-cs"/>
              </a:rPr>
              <a:t>-  Unto him be glory in the church by Christ Jesus throughout all ages, world without end. Amen. </a:t>
            </a:r>
          </a:p>
          <a:p>
            <a:r>
              <a:rPr lang="en-US" sz="1200" b="1" i="0" u="none" strike="noStrike" kern="1200" baseline="0" dirty="0">
                <a:solidFill>
                  <a:schemeClr val="tx1"/>
                </a:solidFill>
                <a:latin typeface="+mn-lt"/>
                <a:ea typeface="+mn-ea"/>
                <a:cs typeface="+mn-cs"/>
              </a:rPr>
              <a:t>1 Pet. 2:5-9 - READ</a:t>
            </a:r>
          </a:p>
          <a:p>
            <a:r>
              <a:rPr lang="en-US" sz="1200" b="1" i="0" u="none" strike="noStrike" kern="1200" baseline="0" dirty="0">
                <a:solidFill>
                  <a:schemeClr val="tx1"/>
                </a:solidFill>
                <a:latin typeface="+mn-lt"/>
                <a:ea typeface="+mn-ea"/>
                <a:cs typeface="+mn-cs"/>
              </a:rPr>
              <a:t>Heb. 13:15-16  </a:t>
            </a:r>
            <a:r>
              <a:rPr lang="en-US" sz="1200" b="0" i="0" u="none" strike="noStrike" kern="1200" baseline="0" dirty="0">
                <a:solidFill>
                  <a:schemeClr val="tx1"/>
                </a:solidFill>
                <a:latin typeface="+mn-lt"/>
                <a:ea typeface="+mn-ea"/>
                <a:cs typeface="+mn-cs"/>
              </a:rPr>
              <a:t>- By him therefore let us offer the sacrifice of praise to God continually, that is, the fruit of our lips giving thanks to his name. 16 But to do good and to communicate forget not: for with such sacrifices God is well pleased.</a:t>
            </a:r>
          </a:p>
          <a:p>
            <a:r>
              <a:rPr lang="en-US" sz="1200" b="1" i="0" u="none" strike="noStrike" kern="1200" baseline="0" dirty="0">
                <a:solidFill>
                  <a:schemeClr val="tx1"/>
                </a:solidFill>
                <a:latin typeface="+mn-lt"/>
                <a:ea typeface="+mn-ea"/>
                <a:cs typeface="+mn-cs"/>
              </a:rPr>
              <a:t>Jn. 4:23-24 </a:t>
            </a:r>
            <a:r>
              <a:rPr lang="en-US" sz="1200" b="0" i="0" u="none" strike="noStrike" kern="1200" baseline="0" dirty="0">
                <a:solidFill>
                  <a:schemeClr val="tx1"/>
                </a:solidFill>
                <a:latin typeface="+mn-lt"/>
                <a:ea typeface="+mn-ea"/>
                <a:cs typeface="+mn-cs"/>
              </a:rPr>
              <a:t>-  But the hour cometh, and now is, when the true worshippers shall worship the Father in spirit and in truth: for the Father </a:t>
            </a:r>
            <a:r>
              <a:rPr lang="en-US" sz="1200" b="0" i="0" u="none" strike="noStrike" kern="1200" baseline="0" dirty="0" err="1">
                <a:solidFill>
                  <a:schemeClr val="tx1"/>
                </a:solidFill>
                <a:latin typeface="+mn-lt"/>
                <a:ea typeface="+mn-ea"/>
                <a:cs typeface="+mn-cs"/>
              </a:rPr>
              <a:t>seeketh</a:t>
            </a:r>
            <a:r>
              <a:rPr lang="en-US" sz="1200" b="0" i="0" u="none" strike="noStrike" kern="1200" baseline="0" dirty="0">
                <a:solidFill>
                  <a:schemeClr val="tx1"/>
                </a:solidFill>
                <a:latin typeface="+mn-lt"/>
                <a:ea typeface="+mn-ea"/>
                <a:cs typeface="+mn-cs"/>
              </a:rPr>
              <a:t> such to worship him. 24 God is a Spirit: and they that worship him must worship him in spirit and in truth.</a:t>
            </a:r>
          </a:p>
          <a:p>
            <a:endParaRPr lang="en-US" sz="120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9</a:t>
            </a:fld>
            <a:endParaRPr lang="en-US"/>
          </a:p>
        </p:txBody>
      </p:sp>
    </p:spTree>
    <p:extLst>
      <p:ext uri="{BB962C8B-B14F-4D97-AF65-F5344CB8AC3E}">
        <p14:creationId xmlns:p14="http://schemas.microsoft.com/office/powerpoint/2010/main" val="367580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dirty="0"/>
          </a:p>
        </p:txBody>
      </p:sp>
      <p:sp>
        <p:nvSpPr>
          <p:cNvPr id="4" name="Slide Number Placeholder 3"/>
          <p:cNvSpPr>
            <a:spLocks noGrp="1"/>
          </p:cNvSpPr>
          <p:nvPr>
            <p:ph type="sldNum" sz="quarter" idx="10"/>
          </p:nvPr>
        </p:nvSpPr>
        <p:spPr/>
        <p:txBody>
          <a:bodyPr/>
          <a:lstStyle/>
          <a:p>
            <a:fld id="{D6FCF3D2-005A-44A5-B7AA-F0156D6AB743}" type="slidenum">
              <a:rPr lang="en-US" smtClean="0"/>
              <a:t>10</a:t>
            </a:fld>
            <a:endParaRPr lang="en-US"/>
          </a:p>
        </p:txBody>
      </p:sp>
    </p:spTree>
    <p:extLst>
      <p:ext uri="{BB962C8B-B14F-4D97-AF65-F5344CB8AC3E}">
        <p14:creationId xmlns:p14="http://schemas.microsoft.com/office/powerpoint/2010/main" val="351903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FCF3D2-005A-44A5-B7AA-F0156D6AB743}" type="slidenum">
              <a:rPr lang="en-US" smtClean="0"/>
              <a:t>11</a:t>
            </a:fld>
            <a:endParaRPr lang="en-US"/>
          </a:p>
        </p:txBody>
      </p:sp>
    </p:spTree>
    <p:extLst>
      <p:ext uri="{BB962C8B-B14F-4D97-AF65-F5344CB8AC3E}">
        <p14:creationId xmlns:p14="http://schemas.microsoft.com/office/powerpoint/2010/main" val="3635167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1A5E6D57-B813-4988-8882-8E079F5A0A48}" type="datetime1">
              <a:rPr lang="en-US" smtClean="0"/>
              <a:t>6/4/2018</a:t>
            </a:fld>
            <a:endParaRPr lang="en-US"/>
          </a:p>
        </p:txBody>
      </p:sp>
      <p:sp>
        <p:nvSpPr>
          <p:cNvPr id="17" name="Footer Placeholder 16"/>
          <p:cNvSpPr>
            <a:spLocks noGrp="1"/>
          </p:cNvSpPr>
          <p:nvPr>
            <p:ph type="ftr" sz="quarter" idx="11"/>
          </p:nvPr>
        </p:nvSpPr>
        <p:spPr/>
        <p:txBody>
          <a:bodyPr/>
          <a:lstStyle/>
          <a:p>
            <a:r>
              <a:rPr lang="en-US"/>
              <a:t>Four Descriptions Of The Church By Paul</a:t>
            </a:r>
          </a:p>
        </p:txBody>
      </p:sp>
      <p:sp>
        <p:nvSpPr>
          <p:cNvPr id="29" name="Slide Number Placeholder 28"/>
          <p:cNvSpPr>
            <a:spLocks noGrp="1"/>
          </p:cNvSpPr>
          <p:nvPr>
            <p:ph type="sldNum" sz="quarter" idx="12"/>
          </p:nvPr>
        </p:nvSpPr>
        <p:spPr/>
        <p:txBody>
          <a:bodyPr/>
          <a:lstStyle/>
          <a:p>
            <a:fld id="{48268D78-A5F9-4AAB-AD2B-E9E3FFD5809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7C6F7A1-47D3-4E0A-BE39-AD4CAC48DB1C}" type="datetime1">
              <a:rPr lang="en-US" smtClean="0"/>
              <a:t>6/4/2018</a:t>
            </a:fld>
            <a:endParaRPr lang="en-US"/>
          </a:p>
        </p:txBody>
      </p:sp>
      <p:sp>
        <p:nvSpPr>
          <p:cNvPr id="5" name="Footer Placeholder 4"/>
          <p:cNvSpPr>
            <a:spLocks noGrp="1"/>
          </p:cNvSpPr>
          <p:nvPr>
            <p:ph type="ftr" sz="quarter" idx="11"/>
          </p:nvPr>
        </p:nvSpPr>
        <p:spPr/>
        <p:txBody>
          <a:bodyPr/>
          <a:lstStyle/>
          <a:p>
            <a:r>
              <a:rPr lang="en-US"/>
              <a:t>Four Descriptions Of The Church By Paul</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5CB634-25BD-4B3C-9E84-DFD0301BEA17}" type="datetime1">
              <a:rPr lang="en-US" smtClean="0"/>
              <a:t>6/4/2018</a:t>
            </a:fld>
            <a:endParaRPr lang="en-US"/>
          </a:p>
        </p:txBody>
      </p:sp>
      <p:sp>
        <p:nvSpPr>
          <p:cNvPr id="5" name="Footer Placeholder 4"/>
          <p:cNvSpPr>
            <a:spLocks noGrp="1"/>
          </p:cNvSpPr>
          <p:nvPr>
            <p:ph type="ftr" sz="quarter" idx="11"/>
          </p:nvPr>
        </p:nvSpPr>
        <p:spPr/>
        <p:txBody>
          <a:bodyPr/>
          <a:lstStyle/>
          <a:p>
            <a:r>
              <a:rPr lang="en-US"/>
              <a:t>Four Descriptions Of The Church By Paul</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67C9D2-8D06-44A8-BE61-E0A520CFAC2B}" type="datetime1">
              <a:rPr lang="en-US" smtClean="0"/>
              <a:t>6/4/2018</a:t>
            </a:fld>
            <a:endParaRPr lang="en-US"/>
          </a:p>
        </p:txBody>
      </p:sp>
      <p:sp>
        <p:nvSpPr>
          <p:cNvPr id="5" name="Footer Placeholder 4"/>
          <p:cNvSpPr>
            <a:spLocks noGrp="1"/>
          </p:cNvSpPr>
          <p:nvPr>
            <p:ph type="ftr" sz="quarter" idx="11"/>
          </p:nvPr>
        </p:nvSpPr>
        <p:spPr/>
        <p:txBody>
          <a:bodyPr/>
          <a:lstStyle/>
          <a:p>
            <a:r>
              <a:rPr lang="en-US"/>
              <a:t>Four Descriptions Of The Church By Paul</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C54050D-1A1A-4A3B-AA81-84447E7CC50C}" type="datetime1">
              <a:rPr lang="en-US" smtClean="0"/>
              <a:t>6/4/2018</a:t>
            </a:fld>
            <a:endParaRPr lang="en-US"/>
          </a:p>
        </p:txBody>
      </p:sp>
      <p:sp>
        <p:nvSpPr>
          <p:cNvPr id="5" name="Footer Placeholder 4"/>
          <p:cNvSpPr>
            <a:spLocks noGrp="1"/>
          </p:cNvSpPr>
          <p:nvPr>
            <p:ph type="ftr" sz="quarter" idx="11"/>
          </p:nvPr>
        </p:nvSpPr>
        <p:spPr/>
        <p:txBody>
          <a:bodyPr/>
          <a:lstStyle/>
          <a:p>
            <a:r>
              <a:rPr lang="en-US"/>
              <a:t>Four Descriptions Of The Church By Paul</a:t>
            </a:r>
          </a:p>
        </p:txBody>
      </p:sp>
      <p:sp>
        <p:nvSpPr>
          <p:cNvPr id="6" name="Slide Number Placeholder 5"/>
          <p:cNvSpPr>
            <a:spLocks noGrp="1"/>
          </p:cNvSpPr>
          <p:nvPr>
            <p:ph type="sldNum" sz="quarter" idx="12"/>
          </p:nvPr>
        </p:nvSpPr>
        <p:spPr/>
        <p:txBody>
          <a:bodyPr/>
          <a:lstStyle/>
          <a:p>
            <a:fld id="{48268D78-A5F9-4AAB-AD2B-E9E3FFD5809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2F72EA7-9C0A-4B0A-998B-140A800551E1}" type="datetime1">
              <a:rPr lang="en-US" smtClean="0"/>
              <a:t>6/4/2018</a:t>
            </a:fld>
            <a:endParaRPr lang="en-US"/>
          </a:p>
        </p:txBody>
      </p:sp>
      <p:sp>
        <p:nvSpPr>
          <p:cNvPr id="6" name="Footer Placeholder 5"/>
          <p:cNvSpPr>
            <a:spLocks noGrp="1"/>
          </p:cNvSpPr>
          <p:nvPr>
            <p:ph type="ftr" sz="quarter" idx="11"/>
          </p:nvPr>
        </p:nvSpPr>
        <p:spPr/>
        <p:txBody>
          <a:bodyPr/>
          <a:lstStyle/>
          <a:p>
            <a:r>
              <a:rPr lang="en-US"/>
              <a:t>Four Descriptions Of The Church By Paul</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422CFD3-225D-45AF-A046-7757F0DE040C}" type="datetime1">
              <a:rPr lang="en-US" smtClean="0"/>
              <a:t>6/4/2018</a:t>
            </a:fld>
            <a:endParaRPr lang="en-US"/>
          </a:p>
        </p:txBody>
      </p:sp>
      <p:sp>
        <p:nvSpPr>
          <p:cNvPr id="8" name="Footer Placeholder 7"/>
          <p:cNvSpPr>
            <a:spLocks noGrp="1"/>
          </p:cNvSpPr>
          <p:nvPr>
            <p:ph type="ftr" sz="quarter" idx="11"/>
          </p:nvPr>
        </p:nvSpPr>
        <p:spPr/>
        <p:txBody>
          <a:bodyPr/>
          <a:lstStyle/>
          <a:p>
            <a:r>
              <a:rPr lang="en-US"/>
              <a:t>Four Descriptions Of The Church By Paul</a:t>
            </a:r>
          </a:p>
        </p:txBody>
      </p:sp>
      <p:sp>
        <p:nvSpPr>
          <p:cNvPr id="9" name="Slide Number Placeholder 8"/>
          <p:cNvSpPr>
            <a:spLocks noGrp="1"/>
          </p:cNvSpPr>
          <p:nvPr>
            <p:ph type="sldNum" sz="quarter" idx="12"/>
          </p:nvPr>
        </p:nvSpPr>
        <p:spPr/>
        <p:txBody>
          <a:bodyPr/>
          <a:lstStyle/>
          <a:p>
            <a:fld id="{48268D78-A5F9-4AAB-AD2B-E9E3FFD5809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DBA9C131-CA8D-4043-A8D7-C26865745F30}" type="datetime1">
              <a:rPr lang="en-US" smtClean="0"/>
              <a:t>6/4/2018</a:t>
            </a:fld>
            <a:endParaRPr lang="en-US"/>
          </a:p>
        </p:txBody>
      </p:sp>
      <p:sp>
        <p:nvSpPr>
          <p:cNvPr id="4" name="Footer Placeholder 3"/>
          <p:cNvSpPr>
            <a:spLocks noGrp="1"/>
          </p:cNvSpPr>
          <p:nvPr>
            <p:ph type="ftr" sz="quarter" idx="11"/>
          </p:nvPr>
        </p:nvSpPr>
        <p:spPr/>
        <p:txBody>
          <a:bodyPr/>
          <a:lstStyle/>
          <a:p>
            <a:r>
              <a:rPr lang="en-US"/>
              <a:t>Four Descriptions Of The Church By Paul</a:t>
            </a:r>
          </a:p>
        </p:txBody>
      </p:sp>
      <p:sp>
        <p:nvSpPr>
          <p:cNvPr id="5" name="Slide Number Placeholder 4"/>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21335-88C1-43A9-BB2A-ECC7B38DC8C1}" type="datetime1">
              <a:rPr lang="en-US" smtClean="0"/>
              <a:t>6/4/2018</a:t>
            </a:fld>
            <a:endParaRPr lang="en-US"/>
          </a:p>
        </p:txBody>
      </p:sp>
      <p:sp>
        <p:nvSpPr>
          <p:cNvPr id="3" name="Footer Placeholder 2"/>
          <p:cNvSpPr>
            <a:spLocks noGrp="1"/>
          </p:cNvSpPr>
          <p:nvPr>
            <p:ph type="ftr" sz="quarter" idx="11"/>
          </p:nvPr>
        </p:nvSpPr>
        <p:spPr/>
        <p:txBody>
          <a:bodyPr/>
          <a:lstStyle/>
          <a:p>
            <a:r>
              <a:rPr lang="en-US"/>
              <a:t>Four Descriptions Of The Church By Paul</a:t>
            </a:r>
          </a:p>
        </p:txBody>
      </p:sp>
      <p:sp>
        <p:nvSpPr>
          <p:cNvPr id="4" name="Slide Number Placeholder 3"/>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A0AA87-9A43-409F-A4FB-4979F6064E04}" type="datetime1">
              <a:rPr lang="en-US" smtClean="0"/>
              <a:t>6/4/2018</a:t>
            </a:fld>
            <a:endParaRPr lang="en-US"/>
          </a:p>
        </p:txBody>
      </p:sp>
      <p:sp>
        <p:nvSpPr>
          <p:cNvPr id="6" name="Footer Placeholder 5"/>
          <p:cNvSpPr>
            <a:spLocks noGrp="1"/>
          </p:cNvSpPr>
          <p:nvPr>
            <p:ph type="ftr" sz="quarter" idx="11"/>
          </p:nvPr>
        </p:nvSpPr>
        <p:spPr/>
        <p:txBody>
          <a:bodyPr/>
          <a:lstStyle/>
          <a:p>
            <a:r>
              <a:rPr lang="en-US"/>
              <a:t>Four Descriptions Of The Church By Paul</a:t>
            </a:r>
          </a:p>
        </p:txBody>
      </p:sp>
      <p:sp>
        <p:nvSpPr>
          <p:cNvPr id="7" name="Slide Number Placeholder 6"/>
          <p:cNvSpPr>
            <a:spLocks noGrp="1"/>
          </p:cNvSpPr>
          <p:nvPr>
            <p:ph type="sldNum" sz="quarter" idx="12"/>
          </p:nvPr>
        </p:nvSpPr>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97643979-9B66-496F-8558-75D55FF28FDC}" type="datetime1">
              <a:rPr lang="en-US" smtClean="0"/>
              <a:t>6/4/2018</a:t>
            </a:fld>
            <a:endParaRPr lang="en-US"/>
          </a:p>
        </p:txBody>
      </p:sp>
      <p:sp>
        <p:nvSpPr>
          <p:cNvPr id="6" name="Footer Placeholder 5"/>
          <p:cNvSpPr>
            <a:spLocks noGrp="1"/>
          </p:cNvSpPr>
          <p:nvPr>
            <p:ph type="ftr" sz="quarter" idx="11"/>
          </p:nvPr>
        </p:nvSpPr>
        <p:spPr>
          <a:xfrm>
            <a:off x="914400" y="55499"/>
            <a:ext cx="5562600" cy="365125"/>
          </a:xfrm>
        </p:spPr>
        <p:txBody>
          <a:bodyPr/>
          <a:lstStyle/>
          <a:p>
            <a:r>
              <a:rPr lang="en-US"/>
              <a:t>Four Descriptions Of The Church By Paul</a:t>
            </a:r>
          </a:p>
        </p:txBody>
      </p:sp>
      <p:sp>
        <p:nvSpPr>
          <p:cNvPr id="7" name="Slide Number Placeholder 6"/>
          <p:cNvSpPr>
            <a:spLocks noGrp="1"/>
          </p:cNvSpPr>
          <p:nvPr>
            <p:ph type="sldNum" sz="quarter" idx="12"/>
          </p:nvPr>
        </p:nvSpPr>
        <p:spPr>
          <a:xfrm>
            <a:off x="8610600" y="55499"/>
            <a:ext cx="457200" cy="365125"/>
          </a:xfrm>
        </p:spPr>
        <p:txBody>
          <a:bodyPr/>
          <a:lstStyle/>
          <a:p>
            <a:fld id="{48268D78-A5F9-4AAB-AD2B-E9E3FFD5809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A1D64A5-9C0F-4A49-B9EA-89F08A43680E}" type="datetime1">
              <a:rPr lang="en-US" smtClean="0"/>
              <a:t>6/4/2018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n-US"/>
              <a:t>Four Descriptions Of The Church By Paul</a:t>
            </a: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8268D78-A5F9-4AAB-AD2B-E9E3FFD5809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429000"/>
            <a:ext cx="7772400" cy="2889504"/>
          </a:xfrm>
        </p:spPr>
        <p:txBody>
          <a:bodyPr/>
          <a:lstStyle/>
          <a:p>
            <a:r>
              <a:rPr lang="en-US" sz="5000" dirty="0">
                <a:latin typeface="Arial Black" panose="020B0A04020102020204" pitchFamily="34" charset="0"/>
              </a:rPr>
              <a:t>Four descriptions of the church </a:t>
            </a:r>
            <a:r>
              <a:rPr lang="en-US" sz="5000">
                <a:latin typeface="Arial Black" panose="020B0A04020102020204" pitchFamily="34" charset="0"/>
              </a:rPr>
              <a:t>by Paul</a:t>
            </a:r>
            <a:endParaRPr lang="en-US" sz="5000" dirty="0">
              <a:latin typeface="Arial Black" panose="020B0A04020102020204" pitchFamily="34" charset="0"/>
            </a:endParaRPr>
          </a:p>
        </p:txBody>
      </p:sp>
      <p:sp>
        <p:nvSpPr>
          <p:cNvPr id="3" name="Subtitle 2"/>
          <p:cNvSpPr>
            <a:spLocks noGrp="1"/>
          </p:cNvSpPr>
          <p:nvPr>
            <p:ph type="subTitle" idx="1"/>
          </p:nvPr>
        </p:nvSpPr>
        <p:spPr>
          <a:xfrm>
            <a:off x="914400" y="1752600"/>
            <a:ext cx="7772400" cy="1447800"/>
          </a:xfrm>
        </p:spPr>
        <p:txBody>
          <a:bodyPr>
            <a:normAutofit/>
          </a:bodyPr>
          <a:lstStyle/>
          <a:p>
            <a:r>
              <a:rPr lang="en-US" sz="2400" dirty="0">
                <a:latin typeface="Arial Black" panose="020B0A04020102020204" pitchFamily="34" charset="0"/>
                <a:cs typeface="Arial" panose="020B0604020202020204" pitchFamily="34" charset="0"/>
              </a:rPr>
              <a:t>Ephesians 2:14-22</a:t>
            </a:r>
          </a:p>
        </p:txBody>
      </p:sp>
    </p:spTree>
    <p:extLst>
      <p:ext uri="{BB962C8B-B14F-4D97-AF65-F5344CB8AC3E}">
        <p14:creationId xmlns:p14="http://schemas.microsoft.com/office/powerpoint/2010/main" val="11221263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par>
                          <p:cTn id="8" fill="hold">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315200" cy="914400"/>
          </a:xfrm>
        </p:spPr>
        <p:txBody>
          <a:bodyPr/>
          <a:lstStyle/>
          <a:p>
            <a:r>
              <a:rPr lang="en-US" sz="4400" dirty="0">
                <a:latin typeface="Arial Black" panose="020B0A04020102020204" pitchFamily="34" charset="0"/>
              </a:rPr>
              <a:t>Body of Christ - vs. 16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5502275"/>
            <a:ext cx="7543800" cy="1158219"/>
          </a:xfrm>
        </p:spPr>
        <p:txBody>
          <a:bodyPr>
            <a:normAutofit/>
          </a:bodyPr>
          <a:lstStyle/>
          <a:p>
            <a:pPr marL="125730" indent="0">
              <a:buNone/>
            </a:pPr>
            <a:r>
              <a:rPr lang="en-US" sz="5400" dirty="0">
                <a:solidFill>
                  <a:schemeClr val="tx2"/>
                </a:solidFill>
                <a:latin typeface="Arial Black" panose="020B0A04020102020204" pitchFamily="34" charset="0"/>
                <a:cs typeface="Arial" panose="020B0604020202020204" pitchFamily="34" charset="0"/>
              </a:rPr>
              <a:t>Review</a:t>
            </a:r>
          </a:p>
        </p:txBody>
      </p:sp>
      <p:sp>
        <p:nvSpPr>
          <p:cNvPr id="4" name="Footer Placeholder 3"/>
          <p:cNvSpPr>
            <a:spLocks noGrp="1"/>
          </p:cNvSpPr>
          <p:nvPr>
            <p:ph type="ftr" sz="quarter" idx="11"/>
          </p:nvPr>
        </p:nvSpPr>
        <p:spPr/>
        <p:txBody>
          <a:bodyPr/>
          <a:lstStyle/>
          <a:p>
            <a:r>
              <a:rPr lang="en-US"/>
              <a:t>Four Descriptions Of The Church By Paul</a:t>
            </a:r>
          </a:p>
        </p:txBody>
      </p:sp>
      <p:sp>
        <p:nvSpPr>
          <p:cNvPr id="5" name="Slide Number Placeholder 4"/>
          <p:cNvSpPr>
            <a:spLocks noGrp="1"/>
          </p:cNvSpPr>
          <p:nvPr>
            <p:ph type="sldNum" sz="quarter" idx="12"/>
          </p:nvPr>
        </p:nvSpPr>
        <p:spPr/>
        <p:txBody>
          <a:bodyPr/>
          <a:lstStyle/>
          <a:p>
            <a:fld id="{48268D78-A5F9-4AAB-AD2B-E9E3FFD5809B}" type="slidenum">
              <a:rPr lang="en-US" smtClean="0"/>
              <a:t>10</a:t>
            </a:fld>
            <a:endParaRPr lang="en-US"/>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itle 1">
            <a:extLst>
              <a:ext uri="{FF2B5EF4-FFF2-40B4-BE49-F238E27FC236}">
                <a16:creationId xmlns:a16="http://schemas.microsoft.com/office/drawing/2014/main" id="{7B2E4B53-E0CF-4778-B140-CF5BC8435CE5}"/>
              </a:ext>
            </a:extLst>
          </p:cNvPr>
          <p:cNvSpPr txBox="1">
            <a:spLocks/>
          </p:cNvSpPr>
          <p:nvPr/>
        </p:nvSpPr>
        <p:spPr>
          <a:xfrm>
            <a:off x="1371600" y="1426464"/>
            <a:ext cx="7696200" cy="9144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r>
              <a:rPr lang="en-US" sz="4400" dirty="0">
                <a:latin typeface="Arial Black" panose="020B0A04020102020204" pitchFamily="34" charset="0"/>
              </a:rPr>
              <a:t>Kingdom of God - vs. 16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9" name="Title 1">
            <a:extLst>
              <a:ext uri="{FF2B5EF4-FFF2-40B4-BE49-F238E27FC236}">
                <a16:creationId xmlns:a16="http://schemas.microsoft.com/office/drawing/2014/main" id="{CC4A6588-DBB3-413B-8A87-A52876C056BE}"/>
              </a:ext>
            </a:extLst>
          </p:cNvPr>
          <p:cNvSpPr txBox="1">
            <a:spLocks/>
          </p:cNvSpPr>
          <p:nvPr/>
        </p:nvSpPr>
        <p:spPr>
          <a:xfrm>
            <a:off x="1423606" y="2461770"/>
            <a:ext cx="7720394" cy="9144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r>
              <a:rPr lang="en-US" sz="4400" dirty="0">
                <a:latin typeface="Arial Black" panose="020B0A04020102020204" pitchFamily="34" charset="0"/>
              </a:rPr>
              <a:t>Household of God - vs. 16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10" name="Title 1">
            <a:extLst>
              <a:ext uri="{FF2B5EF4-FFF2-40B4-BE49-F238E27FC236}">
                <a16:creationId xmlns:a16="http://schemas.microsoft.com/office/drawing/2014/main" id="{47E1B1DF-ED20-4B37-9ACC-90EF675388FD}"/>
              </a:ext>
            </a:extLst>
          </p:cNvPr>
          <p:cNvSpPr txBox="1">
            <a:spLocks/>
          </p:cNvSpPr>
          <p:nvPr/>
        </p:nvSpPr>
        <p:spPr>
          <a:xfrm>
            <a:off x="1423606" y="3501061"/>
            <a:ext cx="7315200" cy="914400"/>
          </a:xfrm>
          <a:prstGeom prst="rect">
            <a:avLst/>
          </a:prstGeom>
        </p:spPr>
        <p:txBody>
          <a:bodyPr vert="horz" anchor="t">
            <a:noAutofit/>
          </a:bodyPr>
          <a:lst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a:lstStyle>
          <a:p>
            <a:r>
              <a:rPr lang="en-US" sz="4400" dirty="0">
                <a:latin typeface="Arial Black" panose="020B0A04020102020204" pitchFamily="34" charset="0"/>
              </a:rPr>
              <a:t>Temple of God - vs. 21 </a:t>
            </a:r>
            <a:br>
              <a:rPr lang="en-US" sz="4400" dirty="0">
                <a:latin typeface="Arial Black" panose="020B0A04020102020204" pitchFamily="34" charset="0"/>
              </a:rPr>
            </a:br>
            <a:endParaRPr lang="en-US" sz="2000" dirty="0">
              <a:latin typeface="Arial Black" panose="020B0A04020102020204" pitchFamily="34" charset="0"/>
            </a:endParaRPr>
          </a:p>
        </p:txBody>
      </p:sp>
    </p:spTree>
    <p:extLst>
      <p:ext uri="{BB962C8B-B14F-4D97-AF65-F5344CB8AC3E}">
        <p14:creationId xmlns:p14="http://schemas.microsoft.com/office/powerpoint/2010/main" val="3247707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1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125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125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E9F5-3C52-4A9F-B97B-3D72FCB2F096}"/>
              </a:ext>
            </a:extLst>
          </p:cNvPr>
          <p:cNvSpPr>
            <a:spLocks noGrp="1"/>
          </p:cNvSpPr>
          <p:nvPr>
            <p:ph type="title"/>
          </p:nvPr>
        </p:nvSpPr>
        <p:spPr/>
        <p:txBody>
          <a:bodyPr/>
          <a:lstStyle/>
          <a:p>
            <a:r>
              <a:rPr lang="en-US" sz="4800" dirty="0">
                <a:latin typeface="Arial Black" panose="020B0A04020102020204" pitchFamily="34" charset="0"/>
              </a:rPr>
              <a:t>Where Are You?</a:t>
            </a:r>
          </a:p>
        </p:txBody>
      </p:sp>
      <p:sp>
        <p:nvSpPr>
          <p:cNvPr id="3" name="Content Placeholder 2">
            <a:extLst>
              <a:ext uri="{FF2B5EF4-FFF2-40B4-BE49-F238E27FC236}">
                <a16:creationId xmlns:a16="http://schemas.microsoft.com/office/drawing/2014/main" id="{07B4BD0E-DEF2-4D57-8709-B1B925845654}"/>
              </a:ext>
            </a:extLst>
          </p:cNvPr>
          <p:cNvSpPr>
            <a:spLocks noGrp="1"/>
          </p:cNvSpPr>
          <p:nvPr>
            <p:ph idx="1"/>
          </p:nvPr>
        </p:nvSpPr>
        <p:spPr>
          <a:xfrm>
            <a:off x="914400" y="1600200"/>
            <a:ext cx="7543801" cy="4816475"/>
          </a:xfrm>
        </p:spPr>
        <p:txBody>
          <a:bodyPr>
            <a:normAutofit fontScale="85000" lnSpcReduction="10000"/>
          </a:bodyPr>
          <a:lstStyle/>
          <a:p>
            <a:pPr marL="68580" indent="0" algn="ctr">
              <a:buNone/>
            </a:pPr>
            <a:r>
              <a:rPr lang="en-US" sz="5100" b="1" dirty="0">
                <a:latin typeface="Arial" panose="020B0604020202020204" pitchFamily="34" charset="0"/>
                <a:cs typeface="Arial" panose="020B0604020202020204" pitchFamily="34" charset="0"/>
              </a:rPr>
              <a:t>Are You A Member Of The Church of Christ?</a:t>
            </a:r>
          </a:p>
          <a:p>
            <a:pPr marL="68580" indent="0" algn="ctr">
              <a:buNone/>
            </a:pPr>
            <a:endParaRPr lang="en-US" sz="5100" b="1" dirty="0">
              <a:latin typeface="Arial" panose="020B0604020202020204" pitchFamily="34" charset="0"/>
              <a:cs typeface="Arial" panose="020B0604020202020204" pitchFamily="34" charset="0"/>
            </a:endParaRPr>
          </a:p>
          <a:p>
            <a:pPr marL="68580" indent="0" algn="ctr">
              <a:buNone/>
            </a:pPr>
            <a:r>
              <a:rPr lang="en-US" sz="5100" b="1" dirty="0">
                <a:latin typeface="Arial" panose="020B0604020202020204" pitchFamily="34" charset="0"/>
                <a:cs typeface="Arial" panose="020B0604020202020204" pitchFamily="34" charset="0"/>
              </a:rPr>
              <a:t>His Body, His Kingdom, His Household, His Temple?</a:t>
            </a:r>
          </a:p>
          <a:p>
            <a:pPr marL="68580" indent="0" algn="ctr">
              <a:buNone/>
            </a:pPr>
            <a:endParaRPr lang="en-US" sz="4000" b="1" dirty="0">
              <a:solidFill>
                <a:srgbClr val="FFFF00"/>
              </a:solidFill>
              <a:latin typeface="Arial Black" panose="020B0A04020102020204" pitchFamily="34" charset="0"/>
              <a:cs typeface="Arial" panose="020B0604020202020204" pitchFamily="34" charset="0"/>
            </a:endParaRPr>
          </a:p>
          <a:p>
            <a:pPr marL="68580" indent="0" algn="ctr">
              <a:buNone/>
            </a:pPr>
            <a:r>
              <a:rPr lang="en-US" sz="4800" b="1" dirty="0">
                <a:solidFill>
                  <a:srgbClr val="FFFF00"/>
                </a:solidFill>
                <a:latin typeface="Arial Black" panose="020B0A04020102020204" pitchFamily="34" charset="0"/>
                <a:cs typeface="Arial" panose="020B0604020202020204" pitchFamily="34" charset="0"/>
              </a:rPr>
              <a:t>If Not, Why Not?</a:t>
            </a:r>
          </a:p>
        </p:txBody>
      </p:sp>
      <p:sp>
        <p:nvSpPr>
          <p:cNvPr id="4" name="Footer Placeholder 3">
            <a:extLst>
              <a:ext uri="{FF2B5EF4-FFF2-40B4-BE49-F238E27FC236}">
                <a16:creationId xmlns:a16="http://schemas.microsoft.com/office/drawing/2014/main" id="{04DC976F-A0FB-4901-9077-EE285BC2F9C3}"/>
              </a:ext>
            </a:extLst>
          </p:cNvPr>
          <p:cNvSpPr>
            <a:spLocks noGrp="1"/>
          </p:cNvSpPr>
          <p:nvPr>
            <p:ph type="ftr" sz="quarter" idx="11"/>
          </p:nvPr>
        </p:nvSpPr>
        <p:spPr/>
        <p:txBody>
          <a:bodyPr/>
          <a:lstStyle/>
          <a:p>
            <a:r>
              <a:rPr lang="en-US"/>
              <a:t>Four Descriptions Of The Church By Paul</a:t>
            </a:r>
          </a:p>
        </p:txBody>
      </p:sp>
      <p:sp>
        <p:nvSpPr>
          <p:cNvPr id="5" name="Slide Number Placeholder 4">
            <a:extLst>
              <a:ext uri="{FF2B5EF4-FFF2-40B4-BE49-F238E27FC236}">
                <a16:creationId xmlns:a16="http://schemas.microsoft.com/office/drawing/2014/main" id="{3A520E74-74EA-4E30-96B3-36EFB4B85554}"/>
              </a:ext>
            </a:extLst>
          </p:cNvPr>
          <p:cNvSpPr>
            <a:spLocks noGrp="1"/>
          </p:cNvSpPr>
          <p:nvPr>
            <p:ph type="sldNum" sz="quarter" idx="12"/>
          </p:nvPr>
        </p:nvSpPr>
        <p:spPr/>
        <p:txBody>
          <a:bodyPr/>
          <a:lstStyle/>
          <a:p>
            <a:fld id="{48268D78-A5F9-4AAB-AD2B-E9E3FFD5809B}" type="slidenum">
              <a:rPr lang="en-US" smtClean="0"/>
              <a:t>11</a:t>
            </a:fld>
            <a:endParaRPr lang="en-US"/>
          </a:p>
        </p:txBody>
      </p:sp>
    </p:spTree>
    <p:extLst>
      <p:ext uri="{BB962C8B-B14F-4D97-AF65-F5344CB8AC3E}">
        <p14:creationId xmlns:p14="http://schemas.microsoft.com/office/powerpoint/2010/main" val="2347485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lnSpcReduction="10000"/>
          </a:bodyPr>
          <a:lstStyle/>
          <a:p>
            <a:pPr>
              <a:spcBef>
                <a:spcPts val="600"/>
              </a:spcBef>
              <a:defRPr/>
            </a:pPr>
            <a:r>
              <a:rPr lang="en-US" altLang="en-US" sz="3500" b="1" dirty="0">
                <a:latin typeface="Arial" panose="020B0604020202020204" pitchFamily="34" charset="0"/>
                <a:cs typeface="Arial" panose="020B0604020202020204" pitchFamily="34" charset="0"/>
              </a:rPr>
              <a:t>An alien sinner must…</a:t>
            </a:r>
          </a:p>
          <a:p>
            <a:pPr lvl="1">
              <a:spcBef>
                <a:spcPts val="600"/>
              </a:spcBef>
              <a:defRPr/>
            </a:pPr>
            <a:r>
              <a:rPr lang="en-US" altLang="en-US" dirty="0">
                <a:latin typeface="Arial" panose="020B0604020202020204" pitchFamily="34" charset="0"/>
                <a:cs typeface="Arial" panose="020B0604020202020204" pitchFamily="34" charset="0"/>
              </a:rPr>
              <a:t>Hear the Gospel – Romans 10:17</a:t>
            </a:r>
          </a:p>
          <a:p>
            <a:pPr lvl="1">
              <a:spcBef>
                <a:spcPts val="600"/>
              </a:spcBef>
              <a:defRPr/>
            </a:pPr>
            <a:r>
              <a:rPr lang="en-US" altLang="en-US" dirty="0">
                <a:latin typeface="Arial" panose="020B0604020202020204" pitchFamily="34" charset="0"/>
                <a:cs typeface="Arial" panose="020B0604020202020204" pitchFamily="34" charset="0"/>
              </a:rPr>
              <a:t>Believe – John 8:32</a:t>
            </a:r>
          </a:p>
          <a:p>
            <a:pPr lvl="1">
              <a:spcBef>
                <a:spcPts val="600"/>
              </a:spcBef>
              <a:defRPr/>
            </a:pPr>
            <a:r>
              <a:rPr lang="en-US" altLang="en-US" dirty="0">
                <a:latin typeface="Arial" panose="020B0604020202020204" pitchFamily="34" charset="0"/>
                <a:cs typeface="Arial" panose="020B0604020202020204" pitchFamily="34" charset="0"/>
              </a:rPr>
              <a:t>Repent – Acts 17:30</a:t>
            </a:r>
          </a:p>
          <a:p>
            <a:pPr lvl="1">
              <a:spcBef>
                <a:spcPts val="600"/>
              </a:spcBef>
              <a:defRPr/>
            </a:pPr>
            <a:r>
              <a:rPr lang="en-US" altLang="en-US" dirty="0">
                <a:latin typeface="Arial" panose="020B0604020202020204" pitchFamily="34" charset="0"/>
                <a:cs typeface="Arial" panose="020B0604020202020204" pitchFamily="34" charset="0"/>
              </a:rPr>
              <a:t>Confess Christ – Matthew 10:32</a:t>
            </a:r>
          </a:p>
          <a:p>
            <a:pPr lvl="1">
              <a:spcBef>
                <a:spcPts val="600"/>
              </a:spcBef>
              <a:defRPr/>
            </a:pPr>
            <a:r>
              <a:rPr lang="en-US" altLang="en-US" dirty="0">
                <a:latin typeface="Arial" panose="020B0604020202020204" pitchFamily="34" charset="0"/>
                <a:cs typeface="Arial" panose="020B0604020202020204" pitchFamily="34" charset="0"/>
              </a:rPr>
              <a:t>Be Baptized –  Acts 2:38</a:t>
            </a:r>
          </a:p>
          <a:p>
            <a:pPr>
              <a:spcBef>
                <a:spcPts val="600"/>
              </a:spcBef>
              <a:defRPr/>
            </a:pPr>
            <a:r>
              <a:rPr lang="en-US" altLang="en-US" sz="3500" b="1" dirty="0">
                <a:latin typeface="Arial" panose="020B0604020202020204" pitchFamily="34" charset="0"/>
                <a:cs typeface="Arial" panose="020B0604020202020204" pitchFamily="34" charset="0"/>
              </a:rPr>
              <a:t>An erring Child of God must…</a:t>
            </a:r>
          </a:p>
          <a:p>
            <a:pPr lvl="1">
              <a:spcBef>
                <a:spcPts val="600"/>
              </a:spcBef>
              <a:defRPr/>
            </a:pPr>
            <a:r>
              <a:rPr lang="en-US" altLang="en-US" sz="2600" dirty="0">
                <a:latin typeface="Arial" panose="020B0604020202020204" pitchFamily="34" charset="0"/>
                <a:cs typeface="Arial" panose="020B0604020202020204" pitchFamily="34" charset="0"/>
              </a:rPr>
              <a:t>Repent and Pray –  Acts 8:22</a:t>
            </a:r>
          </a:p>
          <a:p>
            <a:pPr>
              <a:defRPr/>
            </a:pPr>
            <a:r>
              <a:rPr lang="en-US" altLang="en-US" sz="3500" b="1" dirty="0">
                <a:latin typeface="Arial" panose="020B0604020202020204" pitchFamily="34" charset="0"/>
                <a:cs typeface="Arial" panose="020B0604020202020204" pitchFamily="34" charset="0"/>
              </a:rPr>
              <a:t>Live </a:t>
            </a:r>
            <a:r>
              <a:rPr lang="en-US" altLang="en-US" sz="3500" b="1" i="1" dirty="0">
                <a:latin typeface="Arial" panose="020B0604020202020204" pitchFamily="34" charset="0"/>
                <a:cs typeface="Arial" panose="020B0604020202020204" pitchFamily="34" charset="0"/>
              </a:rPr>
              <a:t>“faithful </a:t>
            </a:r>
            <a:r>
              <a:rPr lang="en-US" altLang="en-US" sz="3500" b="1" i="1" u="sng" dirty="0">
                <a:latin typeface="Arial" panose="020B0604020202020204" pitchFamily="34" charset="0"/>
                <a:cs typeface="Arial" panose="020B0604020202020204" pitchFamily="34" charset="0"/>
              </a:rPr>
              <a:t>unto</a:t>
            </a:r>
            <a:r>
              <a:rPr lang="en-US" altLang="en-US" sz="3500" b="1" i="1" dirty="0">
                <a:latin typeface="Arial" panose="020B0604020202020204" pitchFamily="34" charset="0"/>
                <a:cs typeface="Arial" panose="020B0604020202020204" pitchFamily="34" charset="0"/>
              </a:rPr>
              <a:t> death”</a:t>
            </a:r>
            <a:endParaRPr lang="en-US" altLang="en-US" sz="3500" i="1" dirty="0">
              <a:latin typeface="Arial" panose="020B0604020202020204" pitchFamily="34" charset="0"/>
              <a:cs typeface="Arial" panose="020B0604020202020204" pitchFamily="34" charset="0"/>
            </a:endParaRPr>
          </a:p>
          <a:p>
            <a:pPr lvl="1">
              <a:defRPr/>
            </a:pPr>
            <a:r>
              <a:rPr lang="en-US" altLang="en-US" sz="2600" dirty="0">
                <a:latin typeface="Arial" panose="020B0604020202020204" pitchFamily="34" charset="0"/>
                <a:cs typeface="Arial" panose="020B0604020202020204" pitchFamily="34" charset="0"/>
              </a:rPr>
              <a:t>Revelation 2:10</a:t>
            </a:r>
          </a:p>
        </p:txBody>
      </p:sp>
      <p:sp>
        <p:nvSpPr>
          <p:cNvPr id="17411" name="Title 1"/>
          <p:cNvSpPr>
            <a:spLocks noGrp="1"/>
          </p:cNvSpPr>
          <p:nvPr>
            <p:ph type="title"/>
          </p:nvPr>
        </p:nvSpPr>
        <p:spPr>
          <a:xfrm>
            <a:off x="914400" y="457200"/>
            <a:ext cx="7315200" cy="1143000"/>
          </a:xfrm>
        </p:spPr>
        <p:txBody>
          <a:bodyPr/>
          <a:lstStyle/>
          <a:p>
            <a:pPr algn="ctr"/>
            <a:r>
              <a:rPr lang="en-US" altLang="en-US" sz="4400" b="1" i="1" dirty="0">
                <a:latin typeface="Arial Black" pitchFamily="34" charset="0"/>
              </a:rPr>
              <a:t>“…what </a:t>
            </a:r>
            <a:r>
              <a:rPr lang="en-US" altLang="en-US" sz="4400" b="1" i="1" dirty="0" err="1">
                <a:latin typeface="Arial Black" pitchFamily="34" charset="0"/>
              </a:rPr>
              <a:t>shalI</a:t>
            </a:r>
            <a:r>
              <a:rPr lang="en-US" altLang="en-US" sz="4400" b="1" i="1" dirty="0">
                <a:latin typeface="Arial Black" pitchFamily="34" charset="0"/>
              </a:rPr>
              <a:t> we do?”</a:t>
            </a:r>
            <a:br>
              <a:rPr lang="en-US" altLang="en-US" sz="4400" b="1" dirty="0">
                <a:latin typeface="Arial Black" pitchFamily="34" charset="0"/>
              </a:rPr>
            </a:br>
            <a:r>
              <a:rPr lang="en-US" altLang="en-US" sz="1800" b="1" dirty="0">
                <a:latin typeface="Arial Black" pitchFamily="34" charset="0"/>
              </a:rPr>
              <a:t>Acts 2:37</a:t>
            </a:r>
          </a:p>
        </p:txBody>
      </p:sp>
      <p:sp>
        <p:nvSpPr>
          <p:cNvPr id="5" name="Slide Number Placeholder 4"/>
          <p:cNvSpPr>
            <a:spLocks noGrp="1"/>
          </p:cNvSpPr>
          <p:nvPr>
            <p:ph type="sldNum" sz="quarter" idx="12"/>
          </p:nvPr>
        </p:nvSpPr>
        <p:spPr/>
        <p:txBody>
          <a:bodyPr/>
          <a:lstStyle/>
          <a:p>
            <a:pPr>
              <a:defRPr/>
            </a:pPr>
            <a:fld id="{FCD1D1C7-9B2B-478E-AAF7-82F5934B9FCB}" type="slidenum">
              <a:rPr lang="en-US" smtClean="0"/>
              <a:pPr>
                <a:defRPr/>
              </a:pPr>
              <a:t>12</a:t>
            </a:fld>
            <a:endParaRPr lang="en-US"/>
          </a:p>
        </p:txBody>
      </p:sp>
      <p:sp>
        <p:nvSpPr>
          <p:cNvPr id="2" name="Footer Placeholder 1"/>
          <p:cNvSpPr>
            <a:spLocks noGrp="1"/>
          </p:cNvSpPr>
          <p:nvPr>
            <p:ph type="ftr" sz="quarter" idx="11"/>
          </p:nvPr>
        </p:nvSpPr>
        <p:spPr/>
        <p:txBody>
          <a:bodyPr/>
          <a:lstStyle/>
          <a:p>
            <a:r>
              <a:rPr lang="en-US"/>
              <a:t>Four Descriptions Of The Church By Paul</a:t>
            </a:r>
          </a:p>
        </p:txBody>
      </p:sp>
    </p:spTree>
    <p:extLst>
      <p:ext uri="{BB962C8B-B14F-4D97-AF65-F5344CB8AC3E}">
        <p14:creationId xmlns:p14="http://schemas.microsoft.com/office/powerpoint/2010/main" val="1441162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childTnLst>
                                </p:cTn>
                              </p:par>
                            </p:childTnLst>
                          </p:cTn>
                        </p:par>
                        <p:par>
                          <p:cTn id="33" fill="hold" nodeType="withGroup">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childTnLst>
                                </p:cTn>
                              </p:par>
                            </p:childTnLst>
                          </p:cTn>
                        </p:par>
                        <p:par>
                          <p:cTn id="42" fill="hold">
                            <p:stCondLst>
                              <p:cond delay="100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0B54-07B2-4C34-8081-258500F60FEE}"/>
              </a:ext>
            </a:extLst>
          </p:cNvPr>
          <p:cNvSpPr>
            <a:spLocks noGrp="1"/>
          </p:cNvSpPr>
          <p:nvPr>
            <p:ph type="title"/>
          </p:nvPr>
        </p:nvSpPr>
        <p:spPr/>
        <p:txBody>
          <a:bodyPr/>
          <a:lstStyle/>
          <a:p>
            <a:r>
              <a:rPr lang="en-US" dirty="0">
                <a:latin typeface="Arial Black" panose="020B0A04020102020204" pitchFamily="34" charset="0"/>
              </a:rPr>
              <a:t>Ephesians 2:14-17</a:t>
            </a:r>
          </a:p>
        </p:txBody>
      </p:sp>
      <p:sp>
        <p:nvSpPr>
          <p:cNvPr id="3" name="Content Placeholder 2">
            <a:extLst>
              <a:ext uri="{FF2B5EF4-FFF2-40B4-BE49-F238E27FC236}">
                <a16:creationId xmlns:a16="http://schemas.microsoft.com/office/drawing/2014/main" id="{FA54BE81-6FA9-44DF-8A6E-2CE19BB1ED1C}"/>
              </a:ext>
            </a:extLst>
          </p:cNvPr>
          <p:cNvSpPr>
            <a:spLocks noGrp="1"/>
          </p:cNvSpPr>
          <p:nvPr>
            <p:ph idx="1"/>
          </p:nvPr>
        </p:nvSpPr>
        <p:spPr/>
        <p:txBody>
          <a:bodyPr>
            <a:normAutofit fontScale="92500" lnSpcReduction="20000"/>
          </a:bodyPr>
          <a:lstStyle/>
          <a:p>
            <a:pPr marL="68580" indent="0">
              <a:buNone/>
            </a:pPr>
            <a:r>
              <a:rPr lang="en-US" b="1" i="1" dirty="0">
                <a:latin typeface="Arial" panose="020B0604020202020204" pitchFamily="34" charset="0"/>
                <a:cs typeface="Arial" panose="020B0604020202020204" pitchFamily="34" charset="0"/>
              </a:rPr>
              <a:t>“</a:t>
            </a:r>
            <a:r>
              <a:rPr lang="en-US" b="1" i="1" dirty="0">
                <a:solidFill>
                  <a:schemeClr val="tx2"/>
                </a:solidFill>
                <a:latin typeface="Arial" panose="020B0604020202020204" pitchFamily="34" charset="0"/>
                <a:cs typeface="Arial" panose="020B0604020202020204" pitchFamily="34" charset="0"/>
              </a:rPr>
              <a:t>14</a:t>
            </a:r>
            <a:r>
              <a:rPr lang="en-US" b="1" i="1" dirty="0">
                <a:latin typeface="Arial" panose="020B0604020202020204" pitchFamily="34" charset="0"/>
                <a:cs typeface="Arial" panose="020B0604020202020204" pitchFamily="34" charset="0"/>
              </a:rPr>
              <a:t> For he is our peace, who hath made both one, and hath broken down the middle wall of partition between us; </a:t>
            </a:r>
            <a:r>
              <a:rPr lang="en-US" b="1" i="1" dirty="0">
                <a:solidFill>
                  <a:schemeClr val="tx2"/>
                </a:solidFill>
                <a:latin typeface="Arial" panose="020B0604020202020204" pitchFamily="34" charset="0"/>
                <a:cs typeface="Arial" panose="020B0604020202020204" pitchFamily="34" charset="0"/>
              </a:rPr>
              <a:t>15</a:t>
            </a:r>
            <a:r>
              <a:rPr lang="en-US" b="1" i="1" dirty="0">
                <a:latin typeface="Arial" panose="020B0604020202020204" pitchFamily="34" charset="0"/>
                <a:cs typeface="Arial" panose="020B0604020202020204" pitchFamily="34" charset="0"/>
              </a:rPr>
              <a:t> Having abolished in his flesh the enmity, even the law of commandments contained in ordinances; for to make in himself of twain one new man, so making peace; </a:t>
            </a:r>
            <a:r>
              <a:rPr lang="en-US" b="1" i="1" dirty="0">
                <a:solidFill>
                  <a:schemeClr val="tx2"/>
                </a:solidFill>
                <a:latin typeface="Arial" panose="020B0604020202020204" pitchFamily="34" charset="0"/>
                <a:cs typeface="Arial" panose="020B0604020202020204" pitchFamily="34" charset="0"/>
              </a:rPr>
              <a:t>16</a:t>
            </a:r>
            <a:r>
              <a:rPr lang="en-US" b="1" i="1" dirty="0">
                <a:latin typeface="Arial" panose="020B0604020202020204" pitchFamily="34" charset="0"/>
                <a:cs typeface="Arial" panose="020B0604020202020204" pitchFamily="34" charset="0"/>
              </a:rPr>
              <a:t> And that he might reconcile both unto God in one body by the cross, having slain the enmity thereby: </a:t>
            </a:r>
            <a:r>
              <a:rPr lang="en-US" b="1" i="1" dirty="0">
                <a:solidFill>
                  <a:schemeClr val="tx2"/>
                </a:solidFill>
                <a:latin typeface="Arial" panose="020B0604020202020204" pitchFamily="34" charset="0"/>
                <a:cs typeface="Arial" panose="020B0604020202020204" pitchFamily="34" charset="0"/>
              </a:rPr>
              <a:t>17</a:t>
            </a:r>
            <a:r>
              <a:rPr lang="en-US" b="1" i="1" dirty="0">
                <a:latin typeface="Arial" panose="020B0604020202020204" pitchFamily="34" charset="0"/>
                <a:cs typeface="Arial" panose="020B0604020202020204" pitchFamily="34" charset="0"/>
              </a:rPr>
              <a:t> And came and preached peace to you which were afar off, and to them that were nigh. </a:t>
            </a:r>
          </a:p>
        </p:txBody>
      </p:sp>
      <p:sp>
        <p:nvSpPr>
          <p:cNvPr id="4" name="Footer Placeholder 3">
            <a:extLst>
              <a:ext uri="{FF2B5EF4-FFF2-40B4-BE49-F238E27FC236}">
                <a16:creationId xmlns:a16="http://schemas.microsoft.com/office/drawing/2014/main" id="{DA701FE5-BCE2-480E-AA65-A95D45787EF8}"/>
              </a:ext>
            </a:extLst>
          </p:cNvPr>
          <p:cNvSpPr>
            <a:spLocks noGrp="1"/>
          </p:cNvSpPr>
          <p:nvPr>
            <p:ph type="ftr" sz="quarter" idx="11"/>
          </p:nvPr>
        </p:nvSpPr>
        <p:spPr/>
        <p:txBody>
          <a:bodyPr/>
          <a:lstStyle/>
          <a:p>
            <a:r>
              <a:rPr lang="en-US"/>
              <a:t>Four Descriptions Of The Church By Paul</a:t>
            </a:r>
          </a:p>
        </p:txBody>
      </p:sp>
      <p:sp>
        <p:nvSpPr>
          <p:cNvPr id="5" name="Slide Number Placeholder 4">
            <a:extLst>
              <a:ext uri="{FF2B5EF4-FFF2-40B4-BE49-F238E27FC236}">
                <a16:creationId xmlns:a16="http://schemas.microsoft.com/office/drawing/2014/main" id="{557A49A8-F99B-4D1F-9CD7-55BB51946C15}"/>
              </a:ext>
            </a:extLst>
          </p:cNvPr>
          <p:cNvSpPr>
            <a:spLocks noGrp="1"/>
          </p:cNvSpPr>
          <p:nvPr>
            <p:ph type="sldNum" sz="quarter" idx="12"/>
          </p:nvPr>
        </p:nvSpPr>
        <p:spPr/>
        <p:txBody>
          <a:bodyPr/>
          <a:lstStyle/>
          <a:p>
            <a:fld id="{48268D78-A5F9-4AAB-AD2B-E9E3FFD5809B}" type="slidenum">
              <a:rPr lang="en-US" smtClean="0"/>
              <a:t>2</a:t>
            </a:fld>
            <a:endParaRPr lang="en-US"/>
          </a:p>
        </p:txBody>
      </p:sp>
    </p:spTree>
    <p:extLst>
      <p:ext uri="{BB962C8B-B14F-4D97-AF65-F5344CB8AC3E}">
        <p14:creationId xmlns:p14="http://schemas.microsoft.com/office/powerpoint/2010/main" val="244265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80B54-07B2-4C34-8081-258500F60FEE}"/>
              </a:ext>
            </a:extLst>
          </p:cNvPr>
          <p:cNvSpPr>
            <a:spLocks noGrp="1"/>
          </p:cNvSpPr>
          <p:nvPr>
            <p:ph type="title"/>
          </p:nvPr>
        </p:nvSpPr>
        <p:spPr/>
        <p:txBody>
          <a:bodyPr/>
          <a:lstStyle/>
          <a:p>
            <a:r>
              <a:rPr lang="en-US" dirty="0">
                <a:latin typeface="Arial Black" panose="020B0A04020102020204" pitchFamily="34" charset="0"/>
              </a:rPr>
              <a:t>Ephesians 2:18-22</a:t>
            </a:r>
          </a:p>
        </p:txBody>
      </p:sp>
      <p:sp>
        <p:nvSpPr>
          <p:cNvPr id="3" name="Content Placeholder 2">
            <a:extLst>
              <a:ext uri="{FF2B5EF4-FFF2-40B4-BE49-F238E27FC236}">
                <a16:creationId xmlns:a16="http://schemas.microsoft.com/office/drawing/2014/main" id="{FA54BE81-6FA9-44DF-8A6E-2CE19BB1ED1C}"/>
              </a:ext>
            </a:extLst>
          </p:cNvPr>
          <p:cNvSpPr>
            <a:spLocks noGrp="1"/>
          </p:cNvSpPr>
          <p:nvPr>
            <p:ph idx="1"/>
          </p:nvPr>
        </p:nvSpPr>
        <p:spPr/>
        <p:txBody>
          <a:bodyPr>
            <a:normAutofit fontScale="92500" lnSpcReduction="20000"/>
          </a:bodyPr>
          <a:lstStyle/>
          <a:p>
            <a:pPr marL="68580" indent="0">
              <a:buNone/>
            </a:pPr>
            <a:r>
              <a:rPr lang="en-US" b="1" i="1" dirty="0">
                <a:latin typeface="Arial" panose="020B0604020202020204" pitchFamily="34" charset="0"/>
                <a:cs typeface="Arial" panose="020B0604020202020204" pitchFamily="34" charset="0"/>
              </a:rPr>
              <a:t>“</a:t>
            </a:r>
            <a:r>
              <a:rPr lang="en-US" b="1" i="1" dirty="0">
                <a:solidFill>
                  <a:schemeClr val="tx2"/>
                </a:solidFill>
                <a:latin typeface="Arial" panose="020B0604020202020204" pitchFamily="34" charset="0"/>
                <a:cs typeface="Arial" panose="020B0604020202020204" pitchFamily="34" charset="0"/>
              </a:rPr>
              <a:t>18</a:t>
            </a:r>
            <a:r>
              <a:rPr lang="en-US" b="1" i="1" dirty="0">
                <a:latin typeface="Arial" panose="020B0604020202020204" pitchFamily="34" charset="0"/>
                <a:cs typeface="Arial" panose="020B0604020202020204" pitchFamily="34" charset="0"/>
              </a:rPr>
              <a:t> For through him we both have access by one Spirit unto the Father. </a:t>
            </a:r>
            <a:r>
              <a:rPr lang="en-US" b="1" i="1" dirty="0">
                <a:solidFill>
                  <a:schemeClr val="tx2"/>
                </a:solidFill>
                <a:latin typeface="Arial" panose="020B0604020202020204" pitchFamily="34" charset="0"/>
                <a:cs typeface="Arial" panose="020B0604020202020204" pitchFamily="34" charset="0"/>
              </a:rPr>
              <a:t>19</a:t>
            </a:r>
            <a:r>
              <a:rPr lang="en-US" b="1" i="1" dirty="0">
                <a:latin typeface="Arial" panose="020B0604020202020204" pitchFamily="34" charset="0"/>
                <a:cs typeface="Arial" panose="020B0604020202020204" pitchFamily="34" charset="0"/>
              </a:rPr>
              <a:t> Now therefore ye are no more strangers and foreigners, but </a:t>
            </a:r>
            <a:r>
              <a:rPr lang="en-US" b="1" i="1" dirty="0" err="1">
                <a:latin typeface="Arial" panose="020B0604020202020204" pitchFamily="34" charset="0"/>
                <a:cs typeface="Arial" panose="020B0604020202020204" pitchFamily="34" charset="0"/>
              </a:rPr>
              <a:t>fellowcitizens</a:t>
            </a:r>
            <a:r>
              <a:rPr lang="en-US" b="1" i="1" dirty="0">
                <a:latin typeface="Arial" panose="020B0604020202020204" pitchFamily="34" charset="0"/>
                <a:cs typeface="Arial" panose="020B0604020202020204" pitchFamily="34" charset="0"/>
              </a:rPr>
              <a:t> with the saints, and of the household of God; </a:t>
            </a:r>
            <a:r>
              <a:rPr lang="en-US" b="1" i="1" dirty="0">
                <a:solidFill>
                  <a:schemeClr val="tx2"/>
                </a:solidFill>
                <a:latin typeface="Arial" panose="020B0604020202020204" pitchFamily="34" charset="0"/>
                <a:cs typeface="Arial" panose="020B0604020202020204" pitchFamily="34" charset="0"/>
              </a:rPr>
              <a:t>20</a:t>
            </a:r>
            <a:r>
              <a:rPr lang="en-US" b="1" i="1" dirty="0">
                <a:latin typeface="Arial" panose="020B0604020202020204" pitchFamily="34" charset="0"/>
                <a:cs typeface="Arial" panose="020B0604020202020204" pitchFamily="34" charset="0"/>
              </a:rPr>
              <a:t> And are built upon the foundation of the apostles and prophets, Jesus Christ himself being the chief corner stone; </a:t>
            </a:r>
            <a:r>
              <a:rPr lang="en-US" b="1" i="1" dirty="0">
                <a:solidFill>
                  <a:schemeClr val="tx2"/>
                </a:solidFill>
                <a:latin typeface="Arial" panose="020B0604020202020204" pitchFamily="34" charset="0"/>
                <a:cs typeface="Arial" panose="020B0604020202020204" pitchFamily="34" charset="0"/>
              </a:rPr>
              <a:t>21</a:t>
            </a:r>
            <a:r>
              <a:rPr lang="en-US" b="1" i="1" dirty="0">
                <a:latin typeface="Arial" panose="020B0604020202020204" pitchFamily="34" charset="0"/>
                <a:cs typeface="Arial" panose="020B0604020202020204" pitchFamily="34" charset="0"/>
              </a:rPr>
              <a:t> In whom all the building fitly framed together </a:t>
            </a:r>
            <a:r>
              <a:rPr lang="en-US" b="1" i="1" dirty="0" err="1">
                <a:latin typeface="Arial" panose="020B0604020202020204" pitchFamily="34" charset="0"/>
                <a:cs typeface="Arial" panose="020B0604020202020204" pitchFamily="34" charset="0"/>
              </a:rPr>
              <a:t>groweth</a:t>
            </a:r>
            <a:r>
              <a:rPr lang="en-US" b="1" i="1" dirty="0">
                <a:latin typeface="Arial" panose="020B0604020202020204" pitchFamily="34" charset="0"/>
                <a:cs typeface="Arial" panose="020B0604020202020204" pitchFamily="34" charset="0"/>
              </a:rPr>
              <a:t> unto an holy temple in the Lord: </a:t>
            </a:r>
            <a:r>
              <a:rPr lang="en-US" b="1" i="1" dirty="0">
                <a:solidFill>
                  <a:schemeClr val="tx2"/>
                </a:solidFill>
                <a:latin typeface="Arial" panose="020B0604020202020204" pitchFamily="34" charset="0"/>
                <a:cs typeface="Arial" panose="020B0604020202020204" pitchFamily="34" charset="0"/>
              </a:rPr>
              <a:t>22</a:t>
            </a:r>
            <a:r>
              <a:rPr lang="en-US" b="1" i="1" dirty="0">
                <a:latin typeface="Arial" panose="020B0604020202020204" pitchFamily="34" charset="0"/>
                <a:cs typeface="Arial" panose="020B0604020202020204" pitchFamily="34" charset="0"/>
              </a:rPr>
              <a:t> In whom ye also are </a:t>
            </a:r>
            <a:r>
              <a:rPr lang="en-US" b="1" i="1" dirty="0" err="1">
                <a:latin typeface="Arial" panose="020B0604020202020204" pitchFamily="34" charset="0"/>
                <a:cs typeface="Arial" panose="020B0604020202020204" pitchFamily="34" charset="0"/>
              </a:rPr>
              <a:t>builded</a:t>
            </a:r>
            <a:r>
              <a:rPr lang="en-US" b="1" i="1" dirty="0">
                <a:latin typeface="Arial" panose="020B0604020202020204" pitchFamily="34" charset="0"/>
                <a:cs typeface="Arial" panose="020B0604020202020204" pitchFamily="34" charset="0"/>
              </a:rPr>
              <a:t> together for an habitation of God through the Spirit”</a:t>
            </a:r>
          </a:p>
        </p:txBody>
      </p:sp>
      <p:sp>
        <p:nvSpPr>
          <p:cNvPr id="4" name="Footer Placeholder 3">
            <a:extLst>
              <a:ext uri="{FF2B5EF4-FFF2-40B4-BE49-F238E27FC236}">
                <a16:creationId xmlns:a16="http://schemas.microsoft.com/office/drawing/2014/main" id="{DA701FE5-BCE2-480E-AA65-A95D45787EF8}"/>
              </a:ext>
            </a:extLst>
          </p:cNvPr>
          <p:cNvSpPr>
            <a:spLocks noGrp="1"/>
          </p:cNvSpPr>
          <p:nvPr>
            <p:ph type="ftr" sz="quarter" idx="11"/>
          </p:nvPr>
        </p:nvSpPr>
        <p:spPr/>
        <p:txBody>
          <a:bodyPr/>
          <a:lstStyle/>
          <a:p>
            <a:r>
              <a:rPr lang="en-US"/>
              <a:t>Four Descriptions Of The Church By Paul</a:t>
            </a:r>
          </a:p>
        </p:txBody>
      </p:sp>
      <p:sp>
        <p:nvSpPr>
          <p:cNvPr id="5" name="Slide Number Placeholder 4">
            <a:extLst>
              <a:ext uri="{FF2B5EF4-FFF2-40B4-BE49-F238E27FC236}">
                <a16:creationId xmlns:a16="http://schemas.microsoft.com/office/drawing/2014/main" id="{557A49A8-F99B-4D1F-9CD7-55BB51946C15}"/>
              </a:ext>
            </a:extLst>
          </p:cNvPr>
          <p:cNvSpPr>
            <a:spLocks noGrp="1"/>
          </p:cNvSpPr>
          <p:nvPr>
            <p:ph type="sldNum" sz="quarter" idx="12"/>
          </p:nvPr>
        </p:nvSpPr>
        <p:spPr/>
        <p:txBody>
          <a:bodyPr/>
          <a:lstStyle/>
          <a:p>
            <a:fld id="{48268D78-A5F9-4AAB-AD2B-E9E3FFD5809B}" type="slidenum">
              <a:rPr lang="en-US" smtClean="0"/>
              <a:t>3</a:t>
            </a:fld>
            <a:endParaRPr lang="en-US"/>
          </a:p>
        </p:txBody>
      </p:sp>
    </p:spTree>
    <p:extLst>
      <p:ext uri="{BB962C8B-B14F-4D97-AF65-F5344CB8AC3E}">
        <p14:creationId xmlns:p14="http://schemas.microsoft.com/office/powerpoint/2010/main" val="27016621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Arial Black" panose="020B0A04020102020204" pitchFamily="34" charset="0"/>
              </a:rPr>
              <a:t>Introduction</a:t>
            </a:r>
          </a:p>
        </p:txBody>
      </p:sp>
      <p:sp>
        <p:nvSpPr>
          <p:cNvPr id="3" name="Content Placeholder 2"/>
          <p:cNvSpPr>
            <a:spLocks noGrp="1"/>
          </p:cNvSpPr>
          <p:nvPr>
            <p:ph idx="1"/>
          </p:nvPr>
        </p:nvSpPr>
        <p:spPr>
          <a:xfrm>
            <a:off x="914400" y="1600200"/>
            <a:ext cx="8001000" cy="4755360"/>
          </a:xfrm>
        </p:spPr>
        <p:txBody>
          <a:bodyPr>
            <a:normAutofit lnSpcReduction="10000"/>
          </a:bodyPr>
          <a:lstStyle/>
          <a:p>
            <a:pPr marL="68580" indent="0">
              <a:buNone/>
            </a:pPr>
            <a:r>
              <a:rPr lang="en-US" sz="3200" b="1" dirty="0">
                <a:latin typeface="Arial" panose="020B0604020202020204" pitchFamily="34" charset="0"/>
                <a:cs typeface="Arial" panose="020B0604020202020204" pitchFamily="34" charset="0"/>
              </a:rPr>
              <a:t>The Church is described in different ways in the NT</a:t>
            </a:r>
          </a:p>
          <a:p>
            <a:pPr marL="68580" indent="0">
              <a:buNone/>
            </a:pPr>
            <a:r>
              <a:rPr lang="en-US" sz="3200" b="1" dirty="0">
                <a:solidFill>
                  <a:schemeClr val="tx2"/>
                </a:solidFill>
                <a:latin typeface="Arial" panose="020B0604020202020204" pitchFamily="34" charset="0"/>
                <a:cs typeface="Arial" panose="020B0604020202020204" pitchFamily="34" charset="0"/>
              </a:rPr>
              <a:t>These Descriptions Help Us To Understand It’s Work and Purpose</a:t>
            </a:r>
          </a:p>
          <a:p>
            <a:pPr marL="68580" indent="0">
              <a:buNone/>
            </a:pPr>
            <a:r>
              <a:rPr lang="en-US" sz="3200" b="1" i="1" dirty="0">
                <a:latin typeface="Arial" panose="020B0604020202020204" pitchFamily="34" charset="0"/>
                <a:cs typeface="Arial" panose="020B0604020202020204" pitchFamily="34" charset="0"/>
              </a:rPr>
              <a:t>“Church” </a:t>
            </a:r>
            <a:r>
              <a:rPr lang="en-US" sz="3200" b="1" dirty="0">
                <a:latin typeface="Arial" panose="020B0604020202020204" pitchFamily="34" charset="0"/>
                <a:cs typeface="Arial" panose="020B0604020202020204" pitchFamily="34" charset="0"/>
              </a:rPr>
              <a:t>is a Noun Referring To God’s People Who Are Called Out Of This World By The Gospel</a:t>
            </a:r>
          </a:p>
          <a:p>
            <a:pPr marL="68580" indent="0">
              <a:buNone/>
            </a:pPr>
            <a:r>
              <a:rPr lang="en-US" sz="3200" b="1" dirty="0">
                <a:solidFill>
                  <a:schemeClr val="tx2"/>
                </a:solidFill>
                <a:latin typeface="Arial" panose="020B0604020202020204" pitchFamily="34" charset="0"/>
                <a:cs typeface="Arial" panose="020B0604020202020204" pitchFamily="34" charset="0"/>
              </a:rPr>
              <a:t>Paul Used </a:t>
            </a:r>
            <a:r>
              <a:rPr lang="en-US" sz="3200" b="1" u="sng" dirty="0">
                <a:solidFill>
                  <a:schemeClr val="tx2"/>
                </a:solidFill>
                <a:latin typeface="Arial" panose="020B0604020202020204" pitchFamily="34" charset="0"/>
                <a:cs typeface="Arial" panose="020B0604020202020204" pitchFamily="34" charset="0"/>
              </a:rPr>
              <a:t>Descriptions</a:t>
            </a:r>
            <a:r>
              <a:rPr lang="en-US" sz="3200" b="1" dirty="0">
                <a:solidFill>
                  <a:schemeClr val="tx2"/>
                </a:solidFill>
                <a:latin typeface="Arial" panose="020B0604020202020204" pitchFamily="34" charset="0"/>
                <a:cs typeface="Arial" panose="020B0604020202020204" pitchFamily="34" charset="0"/>
              </a:rPr>
              <a:t> That Help Us To Have A Better Understanding of the Church</a:t>
            </a:r>
          </a:p>
          <a:p>
            <a:pPr marL="68580" indent="0" algn="ctr">
              <a:buNone/>
            </a:pPr>
            <a:endParaRPr lang="en-US" sz="3600" b="1" dirty="0">
              <a:solidFill>
                <a:srgbClr val="FFFF00"/>
              </a:solidFill>
              <a:latin typeface="Arial" panose="020B0604020202020204" pitchFamily="34" charset="0"/>
              <a:cs typeface="Arial" panose="020B0604020202020204" pitchFamily="34" charset="0"/>
            </a:endParaRPr>
          </a:p>
          <a:p>
            <a:pPr lvl="1">
              <a:buFont typeface="Wingdings" panose="05000000000000000000" pitchFamily="2" charset="2"/>
              <a:buChar char="§"/>
            </a:pPr>
            <a:endParaRPr lang="en-US" sz="3500" b="1" dirty="0">
              <a:solidFill>
                <a:srgbClr val="FFFF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Four Descriptions Of The Church By Paul</a:t>
            </a:r>
          </a:p>
        </p:txBody>
      </p:sp>
      <p:sp>
        <p:nvSpPr>
          <p:cNvPr id="5" name="Slide Number Placeholder 4"/>
          <p:cNvSpPr>
            <a:spLocks noGrp="1"/>
          </p:cNvSpPr>
          <p:nvPr>
            <p:ph type="sldNum" sz="quarter" idx="12"/>
          </p:nvPr>
        </p:nvSpPr>
        <p:spPr/>
        <p:txBody>
          <a:bodyPr/>
          <a:lstStyle/>
          <a:p>
            <a:fld id="{48268D78-A5F9-4AAB-AD2B-E9E3FFD5809B}" type="slidenum">
              <a:rPr lang="en-US" smtClean="0"/>
              <a:t>4</a:t>
            </a:fld>
            <a:endParaRPr lang="en-US"/>
          </a:p>
        </p:txBody>
      </p:sp>
    </p:spTree>
    <p:extLst>
      <p:ext uri="{BB962C8B-B14F-4D97-AF65-F5344CB8AC3E}">
        <p14:creationId xmlns:p14="http://schemas.microsoft.com/office/powerpoint/2010/main" val="22488450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315200" cy="914400"/>
          </a:xfrm>
        </p:spPr>
        <p:txBody>
          <a:bodyPr/>
          <a:lstStyle/>
          <a:p>
            <a:r>
              <a:rPr lang="en-US" sz="4400" dirty="0">
                <a:latin typeface="Arial Black" panose="020B0A04020102020204" pitchFamily="34" charset="0"/>
              </a:rPr>
              <a:t>Body of Christ - vs. 16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1600199"/>
            <a:ext cx="7543800" cy="4936788"/>
          </a:xfrm>
        </p:spPr>
        <p:txBody>
          <a:bodyPr>
            <a:normAutofit lnSpcReduction="10000"/>
          </a:bodyPr>
          <a:lstStyle/>
          <a:p>
            <a:pPr marL="125730" indent="0">
              <a:buNone/>
            </a:pPr>
            <a:r>
              <a:rPr lang="en-US" sz="3200" b="1" dirty="0">
                <a:latin typeface="Arial" panose="020B0604020202020204" pitchFamily="34" charset="0"/>
                <a:cs typeface="Arial" panose="020B0604020202020204" pitchFamily="34" charset="0"/>
              </a:rPr>
              <a:t>The Body is the Church, </a:t>
            </a:r>
            <a:r>
              <a:rPr lang="en-US" sz="3200" dirty="0">
                <a:latin typeface="Arial" panose="020B0604020202020204" pitchFamily="34" charset="0"/>
                <a:cs typeface="Arial" panose="020B0604020202020204" pitchFamily="34" charset="0"/>
              </a:rPr>
              <a:t>Eph. 1:22-23</a:t>
            </a:r>
          </a:p>
          <a:p>
            <a:pPr marL="125730" indent="0">
              <a:buNone/>
            </a:pPr>
            <a:r>
              <a:rPr lang="en-US" sz="3200" b="1" dirty="0">
                <a:latin typeface="Arial" panose="020B0604020202020204" pitchFamily="34" charset="0"/>
                <a:cs typeface="Arial" panose="020B0604020202020204" pitchFamily="34" charset="0"/>
              </a:rPr>
              <a:t>The Body Is Reconciled To God</a:t>
            </a:r>
          </a:p>
          <a:p>
            <a:pPr marL="912114" lvl="1" indent="-457200"/>
            <a:r>
              <a:rPr lang="en-US" sz="2800" dirty="0">
                <a:latin typeface="Arial" panose="020B0604020202020204" pitchFamily="34" charset="0"/>
                <a:cs typeface="Arial" panose="020B0604020202020204" pitchFamily="34" charset="0"/>
              </a:rPr>
              <a:t>Acts 2:47</a:t>
            </a:r>
          </a:p>
          <a:p>
            <a:pPr marL="582930" indent="-457200"/>
            <a:r>
              <a:rPr lang="en-US" sz="3200" dirty="0">
                <a:latin typeface="Arial" panose="020B0604020202020204" pitchFamily="34" charset="0"/>
                <a:cs typeface="Arial" panose="020B0604020202020204" pitchFamily="34" charset="0"/>
              </a:rPr>
              <a:t>Reconciled By Baptism, 1 Pet. 3:21</a:t>
            </a:r>
          </a:p>
          <a:p>
            <a:pPr marL="582930" indent="-457200"/>
            <a:r>
              <a:rPr lang="en-US" sz="3200" dirty="0">
                <a:latin typeface="Arial" panose="020B0604020202020204" pitchFamily="34" charset="0"/>
                <a:cs typeface="Arial" panose="020B0604020202020204" pitchFamily="34" charset="0"/>
              </a:rPr>
              <a:t>Baptized Into The Body, 1 Cor. 12:13</a:t>
            </a:r>
          </a:p>
          <a:p>
            <a:pPr marL="125730" indent="0">
              <a:buNone/>
            </a:pPr>
            <a:r>
              <a:rPr lang="en-US" sz="3200" b="1" dirty="0">
                <a:latin typeface="Arial" panose="020B0604020202020204" pitchFamily="34" charset="0"/>
                <a:cs typeface="Arial" panose="020B0604020202020204" pitchFamily="34" charset="0"/>
              </a:rPr>
              <a:t>The Head Directs/Nurtures the Body</a:t>
            </a:r>
          </a:p>
          <a:p>
            <a:pPr marL="582930" indent="-457200"/>
            <a:r>
              <a:rPr lang="en-US" sz="3200" dirty="0">
                <a:latin typeface="Arial" panose="020B0604020202020204" pitchFamily="34" charset="0"/>
                <a:cs typeface="Arial" panose="020B0604020202020204" pitchFamily="34" charset="0"/>
              </a:rPr>
              <a:t>Ephesians 4:16</a:t>
            </a:r>
          </a:p>
          <a:p>
            <a:pPr marL="125730" indent="0">
              <a:buNone/>
            </a:pPr>
            <a:r>
              <a:rPr lang="en-US" sz="3200" b="1" dirty="0">
                <a:latin typeface="Arial" panose="020B0604020202020204" pitchFamily="34" charset="0"/>
                <a:cs typeface="Arial" panose="020B0604020202020204" pitchFamily="34" charset="0"/>
              </a:rPr>
              <a:t>Each Member Has A Role Under the Head, </a:t>
            </a:r>
            <a:r>
              <a:rPr lang="en-US" sz="3200" dirty="0">
                <a:latin typeface="Arial" panose="020B0604020202020204" pitchFamily="34" charset="0"/>
                <a:cs typeface="Arial" panose="020B0604020202020204" pitchFamily="34" charset="0"/>
              </a:rPr>
              <a:t>1 Corinthians 12:12-27</a:t>
            </a:r>
          </a:p>
        </p:txBody>
      </p:sp>
      <p:sp>
        <p:nvSpPr>
          <p:cNvPr id="4" name="Footer Placeholder 3"/>
          <p:cNvSpPr>
            <a:spLocks noGrp="1"/>
          </p:cNvSpPr>
          <p:nvPr>
            <p:ph type="ftr" sz="quarter" idx="11"/>
          </p:nvPr>
        </p:nvSpPr>
        <p:spPr/>
        <p:txBody>
          <a:bodyPr/>
          <a:lstStyle/>
          <a:p>
            <a:r>
              <a:rPr lang="en-US"/>
              <a:t>Four Descriptions Of The Church By Paul</a:t>
            </a:r>
            <a:endParaRPr lang="en-US" dirty="0"/>
          </a:p>
        </p:txBody>
      </p:sp>
      <p:sp>
        <p:nvSpPr>
          <p:cNvPr id="5" name="Slide Number Placeholder 4"/>
          <p:cNvSpPr>
            <a:spLocks noGrp="1"/>
          </p:cNvSpPr>
          <p:nvPr>
            <p:ph type="sldNum" sz="quarter" idx="12"/>
          </p:nvPr>
        </p:nvSpPr>
        <p:spPr/>
        <p:txBody>
          <a:bodyPr/>
          <a:lstStyle/>
          <a:p>
            <a:fld id="{48268D78-A5F9-4AAB-AD2B-E9E3FFD5809B}" type="slidenum">
              <a:rPr lang="en-US" smtClean="0"/>
              <a:t>5</a:t>
            </a:fld>
            <a:endParaRPr lang="en-US"/>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Speech Bubble: Rectangle 7">
            <a:extLst>
              <a:ext uri="{FF2B5EF4-FFF2-40B4-BE49-F238E27FC236}">
                <a16:creationId xmlns:a16="http://schemas.microsoft.com/office/drawing/2014/main" id="{A19B008D-D04F-4400-BA23-D687BBEDAC79}"/>
              </a:ext>
            </a:extLst>
          </p:cNvPr>
          <p:cNvSpPr/>
          <p:nvPr/>
        </p:nvSpPr>
        <p:spPr>
          <a:xfrm>
            <a:off x="1371600" y="1587806"/>
            <a:ext cx="6858000" cy="2091869"/>
          </a:xfrm>
          <a:prstGeom prst="wedgeRectCallout">
            <a:avLst>
              <a:gd name="adj1" fmla="val 40585"/>
              <a:gd name="adj2" fmla="val -69382"/>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a:solidFill>
                  <a:schemeClr val="bg1"/>
                </a:solidFill>
                <a:latin typeface="Arial" panose="020B0604020202020204" pitchFamily="34" charset="0"/>
                <a:cs typeface="Arial" panose="020B0604020202020204" pitchFamily="34" charset="0"/>
              </a:rPr>
              <a:t>“And that he might reconcile both unto God in one body by the cross, having slain the enmity thereby”  </a:t>
            </a:r>
            <a:r>
              <a:rPr lang="en-US" sz="3200" dirty="0">
                <a:solidFill>
                  <a:schemeClr val="bg1"/>
                </a:solidFill>
                <a:latin typeface="Arial" panose="020B0604020202020204" pitchFamily="34" charset="0"/>
                <a:cs typeface="Arial" panose="020B0604020202020204" pitchFamily="34" charset="0"/>
              </a:rPr>
              <a:t>(Eph. 2:16)</a:t>
            </a:r>
            <a:endParaRPr lang="en-US" dirty="0">
              <a:solidFill>
                <a:schemeClr val="bg1"/>
              </a:solidFill>
            </a:endParaRPr>
          </a:p>
        </p:txBody>
      </p:sp>
    </p:spTree>
    <p:extLst>
      <p:ext uri="{BB962C8B-B14F-4D97-AF65-F5344CB8AC3E}">
        <p14:creationId xmlns:p14="http://schemas.microsoft.com/office/powerpoint/2010/main" val="180419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750"/>
                                        <p:tgtEl>
                                          <p:spTgt spid="8"/>
                                        </p:tgtEl>
                                      </p:cBhvr>
                                    </p:animEffect>
                                    <p:set>
                                      <p:cBhvr>
                                        <p:cTn id="12" dur="1" fill="hold">
                                          <p:stCondLst>
                                            <p:cond delay="74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315200" cy="914400"/>
          </a:xfrm>
        </p:spPr>
        <p:txBody>
          <a:bodyPr/>
          <a:lstStyle/>
          <a:p>
            <a:r>
              <a:rPr lang="en-US" sz="4400" dirty="0">
                <a:latin typeface="Arial Black" panose="020B0A04020102020204" pitchFamily="34" charset="0"/>
              </a:rPr>
              <a:t>Kingdom of God - vs. 19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1600199"/>
            <a:ext cx="7696200" cy="5060296"/>
          </a:xfrm>
        </p:spPr>
        <p:txBody>
          <a:bodyPr>
            <a:normAutofit lnSpcReduction="10000"/>
          </a:bodyPr>
          <a:lstStyle/>
          <a:p>
            <a:pPr marL="125730" indent="0">
              <a:buNone/>
            </a:pPr>
            <a:r>
              <a:rPr lang="en-US" sz="3200" b="1" i="1" dirty="0">
                <a:latin typeface="Arial" panose="020B0604020202020204" pitchFamily="34" charset="0"/>
                <a:cs typeface="Arial" panose="020B0604020202020204" pitchFamily="34" charset="0"/>
              </a:rPr>
              <a:t>“</a:t>
            </a:r>
            <a:r>
              <a:rPr lang="en-US" sz="3200" b="1" i="1" dirty="0" err="1">
                <a:latin typeface="Arial" panose="020B0604020202020204" pitchFamily="34" charset="0"/>
                <a:cs typeface="Arial" panose="020B0604020202020204" pitchFamily="34" charset="0"/>
              </a:rPr>
              <a:t>Fellowcitizens</a:t>
            </a:r>
            <a:r>
              <a:rPr lang="en-US" sz="3200" b="1" i="1"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Are</a:t>
            </a:r>
            <a:r>
              <a:rPr lang="en-US" sz="3200" b="1" i="1" dirty="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In This Kingdom, Nation or Commonwealth</a:t>
            </a:r>
          </a:p>
          <a:p>
            <a:pPr marL="125730" indent="0">
              <a:buNone/>
            </a:pPr>
            <a:r>
              <a:rPr lang="en-US" sz="3200" b="1" i="1" dirty="0">
                <a:latin typeface="Arial" panose="020B0604020202020204" pitchFamily="34" charset="0"/>
                <a:cs typeface="Arial" panose="020B0604020202020204" pitchFamily="34" charset="0"/>
              </a:rPr>
              <a:t>“kingdom” &amp; “church” </a:t>
            </a:r>
            <a:r>
              <a:rPr lang="en-US" sz="3200" b="1" dirty="0">
                <a:latin typeface="Arial" panose="020B0604020202020204" pitchFamily="34" charset="0"/>
                <a:cs typeface="Arial" panose="020B0604020202020204" pitchFamily="34" charset="0"/>
              </a:rPr>
              <a:t>used by Jesus</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Matthew 16:18</a:t>
            </a:r>
            <a:endParaRPr lang="en-US" sz="2800" b="1" i="1" dirty="0">
              <a:latin typeface="Arial" panose="020B0604020202020204" pitchFamily="34" charset="0"/>
              <a:cs typeface="Arial" panose="020B0604020202020204" pitchFamily="34" charset="0"/>
            </a:endParaRPr>
          </a:p>
          <a:p>
            <a:pPr marL="68580" indent="0">
              <a:buNone/>
            </a:pPr>
            <a:r>
              <a:rPr lang="en-US" sz="3200" b="1" dirty="0">
                <a:latin typeface="Arial" panose="020B0604020202020204" pitchFamily="34" charset="0"/>
                <a:cs typeface="Arial" panose="020B0604020202020204" pitchFamily="34" charset="0"/>
              </a:rPr>
              <a:t>It Is “</a:t>
            </a:r>
            <a:r>
              <a:rPr lang="en-US" sz="3200" b="1" i="1" dirty="0">
                <a:latin typeface="Arial" panose="020B0604020202020204" pitchFamily="34" charset="0"/>
                <a:cs typeface="Arial" panose="020B0604020202020204" pitchFamily="34" charset="0"/>
              </a:rPr>
              <a:t>Not Of This World” </a:t>
            </a:r>
            <a:r>
              <a:rPr lang="en-US" sz="3200" dirty="0">
                <a:latin typeface="Arial" panose="020B0604020202020204" pitchFamily="34" charset="0"/>
                <a:cs typeface="Arial" panose="020B0604020202020204" pitchFamily="34" charset="0"/>
              </a:rPr>
              <a:t>- John 18:36</a:t>
            </a:r>
          </a:p>
          <a:p>
            <a:r>
              <a:rPr lang="en-US" sz="2800" dirty="0">
                <a:latin typeface="Arial" panose="020B0604020202020204" pitchFamily="34" charset="0"/>
                <a:cs typeface="Arial" panose="020B0604020202020204" pitchFamily="34" charset="0"/>
              </a:rPr>
              <a:t>No Physical Boundaries</a:t>
            </a:r>
          </a:p>
          <a:p>
            <a:r>
              <a:rPr lang="en-US" sz="2800" dirty="0">
                <a:latin typeface="Arial" panose="020B0604020202020204" pitchFamily="34" charset="0"/>
                <a:cs typeface="Arial" panose="020B0604020202020204" pitchFamily="34" charset="0"/>
              </a:rPr>
              <a:t>A Spiritual Kingdom of Only Christians</a:t>
            </a:r>
          </a:p>
          <a:p>
            <a:pPr lvl="1"/>
            <a:r>
              <a:rPr lang="fr-FR" dirty="0" err="1">
                <a:latin typeface="Arial" panose="020B0604020202020204" pitchFamily="34" charset="0"/>
                <a:cs typeface="Arial" panose="020B0604020202020204" pitchFamily="34" charset="0"/>
              </a:rPr>
              <a:t>Philippians</a:t>
            </a:r>
            <a:r>
              <a:rPr lang="fr-FR" dirty="0">
                <a:latin typeface="Arial" panose="020B0604020202020204" pitchFamily="34" charset="0"/>
                <a:cs typeface="Arial" panose="020B0604020202020204" pitchFamily="34" charset="0"/>
              </a:rPr>
              <a:t> 3:20; 1 Peter 2:9</a:t>
            </a:r>
          </a:p>
          <a:p>
            <a:r>
              <a:rPr lang="en-US" sz="2800" dirty="0">
                <a:latin typeface="Arial" panose="020B0604020202020204" pitchFamily="34" charset="0"/>
                <a:cs typeface="Arial" panose="020B0604020202020204" pitchFamily="34" charset="0"/>
              </a:rPr>
              <a:t>Governed by the </a:t>
            </a:r>
            <a:r>
              <a:rPr lang="en-US" sz="2800" b="1" i="1" dirty="0">
                <a:latin typeface="Arial" panose="020B0604020202020204" pitchFamily="34" charset="0"/>
                <a:cs typeface="Arial" panose="020B0604020202020204" pitchFamily="34" charset="0"/>
              </a:rPr>
              <a:t>“perfect law of liberty”</a:t>
            </a:r>
            <a:endParaRPr lang="fr-FR" sz="2800" b="1" i="1"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James 1:25; 2 Timothy 3:16-17; 1 Cor. 9:21</a:t>
            </a:r>
          </a:p>
        </p:txBody>
      </p:sp>
      <p:sp>
        <p:nvSpPr>
          <p:cNvPr id="4" name="Footer Placeholder 3"/>
          <p:cNvSpPr>
            <a:spLocks noGrp="1"/>
          </p:cNvSpPr>
          <p:nvPr>
            <p:ph type="ftr" sz="quarter" idx="11"/>
          </p:nvPr>
        </p:nvSpPr>
        <p:spPr/>
        <p:txBody>
          <a:bodyPr/>
          <a:lstStyle/>
          <a:p>
            <a:r>
              <a:rPr lang="en-US"/>
              <a:t>Four Descriptions Of The Church By Paul</a:t>
            </a:r>
            <a:endParaRPr lang="en-US" dirty="0"/>
          </a:p>
        </p:txBody>
      </p:sp>
      <p:sp>
        <p:nvSpPr>
          <p:cNvPr id="5" name="Slide Number Placeholder 4"/>
          <p:cNvSpPr>
            <a:spLocks noGrp="1"/>
          </p:cNvSpPr>
          <p:nvPr>
            <p:ph type="sldNum" sz="quarter" idx="12"/>
          </p:nvPr>
        </p:nvSpPr>
        <p:spPr/>
        <p:txBody>
          <a:bodyPr/>
          <a:lstStyle/>
          <a:p>
            <a:fld id="{48268D78-A5F9-4AAB-AD2B-E9E3FFD5809B}" type="slidenum">
              <a:rPr lang="en-US" smtClean="0"/>
              <a:t>6</a:t>
            </a:fld>
            <a:endParaRPr lang="en-US" dirty="0"/>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Speech Bubble: Rectangle 7">
            <a:extLst>
              <a:ext uri="{FF2B5EF4-FFF2-40B4-BE49-F238E27FC236}">
                <a16:creationId xmlns:a16="http://schemas.microsoft.com/office/drawing/2014/main" id="{8DC2BAE0-1489-49F3-813A-C520C52F7D2A}"/>
              </a:ext>
            </a:extLst>
          </p:cNvPr>
          <p:cNvSpPr/>
          <p:nvPr/>
        </p:nvSpPr>
        <p:spPr>
          <a:xfrm>
            <a:off x="1151190" y="1600199"/>
            <a:ext cx="7535610" cy="2057401"/>
          </a:xfrm>
          <a:prstGeom prst="wedgeRectCallout">
            <a:avLst>
              <a:gd name="adj1" fmla="val 39356"/>
              <a:gd name="adj2" fmla="val -72839"/>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a:solidFill>
                  <a:schemeClr val="bg1"/>
                </a:solidFill>
                <a:latin typeface="Arial" panose="020B0604020202020204" pitchFamily="34" charset="0"/>
                <a:cs typeface="Arial" panose="020B0604020202020204" pitchFamily="34" charset="0"/>
              </a:rPr>
              <a:t>“Now therefore ye are no more strangers and foreigners, but </a:t>
            </a:r>
            <a:r>
              <a:rPr lang="en-US" sz="3200" b="1" i="1" dirty="0" err="1">
                <a:solidFill>
                  <a:schemeClr val="bg1"/>
                </a:solidFill>
                <a:latin typeface="Arial" panose="020B0604020202020204" pitchFamily="34" charset="0"/>
                <a:cs typeface="Arial" panose="020B0604020202020204" pitchFamily="34" charset="0"/>
              </a:rPr>
              <a:t>fellowcitizens</a:t>
            </a:r>
            <a:r>
              <a:rPr lang="en-US" sz="3200" b="1" i="1" dirty="0">
                <a:solidFill>
                  <a:schemeClr val="bg1"/>
                </a:solidFill>
                <a:latin typeface="Arial" panose="020B0604020202020204" pitchFamily="34" charset="0"/>
                <a:cs typeface="Arial" panose="020B0604020202020204" pitchFamily="34" charset="0"/>
              </a:rPr>
              <a:t> with the saints, and of the household of God”  </a:t>
            </a:r>
            <a:r>
              <a:rPr lang="en-US" sz="3200" dirty="0">
                <a:solidFill>
                  <a:schemeClr val="bg1"/>
                </a:solidFill>
                <a:latin typeface="Arial" panose="020B0604020202020204" pitchFamily="34" charset="0"/>
                <a:cs typeface="Arial" panose="020B0604020202020204" pitchFamily="34" charset="0"/>
              </a:rPr>
              <a:t>(Eph. 2:19)</a:t>
            </a:r>
            <a:endParaRPr lang="en-US" dirty="0">
              <a:solidFill>
                <a:schemeClr val="bg1"/>
              </a:solidFill>
            </a:endParaRPr>
          </a:p>
        </p:txBody>
      </p:sp>
    </p:spTree>
    <p:extLst>
      <p:ext uri="{BB962C8B-B14F-4D97-AF65-F5344CB8AC3E}">
        <p14:creationId xmlns:p14="http://schemas.microsoft.com/office/powerpoint/2010/main" val="3021759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750"/>
                                        <p:tgtEl>
                                          <p:spTgt spid="8"/>
                                        </p:tgtEl>
                                      </p:cBhvr>
                                    </p:animEffect>
                                    <p:set>
                                      <p:cBhvr>
                                        <p:cTn id="12" dur="1" fill="hold">
                                          <p:stCondLst>
                                            <p:cond delay="74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315200" cy="914400"/>
          </a:xfrm>
        </p:spPr>
        <p:txBody>
          <a:bodyPr/>
          <a:lstStyle/>
          <a:p>
            <a:r>
              <a:rPr lang="en-US" sz="4400" dirty="0">
                <a:latin typeface="Arial Black" panose="020B0A04020102020204" pitchFamily="34" charset="0"/>
              </a:rPr>
              <a:t>Kingdom of God - vs. 19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1600199"/>
            <a:ext cx="7772400" cy="5060296"/>
          </a:xfrm>
        </p:spPr>
        <p:txBody>
          <a:bodyPr>
            <a:normAutofit/>
          </a:bodyPr>
          <a:lstStyle/>
          <a:p>
            <a:pPr marL="125730" indent="0">
              <a:buNone/>
            </a:pPr>
            <a:r>
              <a:rPr lang="en-US" sz="3200" b="1" dirty="0">
                <a:latin typeface="Arial" panose="020B0604020202020204" pitchFamily="34" charset="0"/>
                <a:cs typeface="Arial" panose="020B0604020202020204" pitchFamily="34" charset="0"/>
              </a:rPr>
              <a:t>This Kingdom Is Ruled By A Monarch</a:t>
            </a:r>
          </a:p>
          <a:p>
            <a:pPr marL="125730" indent="0">
              <a:buNone/>
            </a:pPr>
            <a:r>
              <a:rPr lang="en-US" sz="3200" b="1" dirty="0">
                <a:latin typeface="Arial" panose="020B0604020202020204" pitchFamily="34" charset="0"/>
                <a:cs typeface="Arial" panose="020B0604020202020204" pitchFamily="34" charset="0"/>
              </a:rPr>
              <a:t>It Is Not A Democracy</a:t>
            </a:r>
          </a:p>
          <a:p>
            <a:pPr marL="582930" indent="-457200"/>
            <a:r>
              <a:rPr lang="en-US" sz="3200" dirty="0">
                <a:latin typeface="Arial" panose="020B0604020202020204" pitchFamily="34" charset="0"/>
                <a:cs typeface="Arial" panose="020B0604020202020204" pitchFamily="34" charset="0"/>
              </a:rPr>
              <a:t>Because Christ has ALL authority</a:t>
            </a:r>
          </a:p>
          <a:p>
            <a:pPr marL="912114" lvl="1" indent="-457200"/>
            <a:r>
              <a:rPr lang="en-US" sz="2800" dirty="0">
                <a:latin typeface="Arial" panose="020B0604020202020204" pitchFamily="34" charset="0"/>
                <a:cs typeface="Arial" panose="020B0604020202020204" pitchFamily="34" charset="0"/>
              </a:rPr>
              <a:t>Matthew 28:18; Colossians 1:18; 2:10</a:t>
            </a:r>
          </a:p>
          <a:p>
            <a:pPr marL="582930" indent="-457200"/>
            <a:r>
              <a:rPr lang="en-US" sz="3200" dirty="0">
                <a:latin typeface="Arial" panose="020B0604020202020204" pitchFamily="34" charset="0"/>
                <a:cs typeface="Arial" panose="020B0604020202020204" pitchFamily="34" charset="0"/>
              </a:rPr>
              <a:t>Christ Is The ONE and ONLY Ruler</a:t>
            </a:r>
          </a:p>
          <a:p>
            <a:pPr marL="912114" lvl="1" indent="-457200"/>
            <a:r>
              <a:rPr lang="en-US" sz="2800" dirty="0">
                <a:latin typeface="Arial" panose="020B0604020202020204" pitchFamily="34" charset="0"/>
                <a:cs typeface="Arial" panose="020B0604020202020204" pitchFamily="34" charset="0"/>
              </a:rPr>
              <a:t>Acts 2:29-36; Ephesians 4:4-6</a:t>
            </a:r>
          </a:p>
          <a:p>
            <a:pPr marL="582930" indent="-457200"/>
            <a:r>
              <a:rPr lang="en-US" sz="3200" dirty="0">
                <a:latin typeface="Arial" panose="020B0604020202020204" pitchFamily="34" charset="0"/>
                <a:cs typeface="Arial" panose="020B0604020202020204" pitchFamily="34" charset="0"/>
              </a:rPr>
              <a:t>He will rule until death is destroyed</a:t>
            </a:r>
          </a:p>
          <a:p>
            <a:pPr marL="912114" lvl="1" indent="-457200"/>
            <a:r>
              <a:rPr lang="en-US" sz="2800" dirty="0">
                <a:latin typeface="Arial" panose="020B0604020202020204" pitchFamily="34" charset="0"/>
                <a:cs typeface="Arial" panose="020B0604020202020204" pitchFamily="34" charset="0"/>
              </a:rPr>
              <a:t>1 Corinthians 15:24-28</a:t>
            </a:r>
          </a:p>
          <a:p>
            <a:pPr marL="125730" indent="0">
              <a:buNone/>
            </a:pPr>
            <a:endParaRPr lang="en-US" sz="32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US"/>
              <a:t>Four Descriptions Of The Church By Paul</a:t>
            </a:r>
            <a:endParaRPr lang="en-US" dirty="0"/>
          </a:p>
        </p:txBody>
      </p:sp>
      <p:sp>
        <p:nvSpPr>
          <p:cNvPr id="5" name="Slide Number Placeholder 4"/>
          <p:cNvSpPr>
            <a:spLocks noGrp="1"/>
          </p:cNvSpPr>
          <p:nvPr>
            <p:ph type="sldNum" sz="quarter" idx="12"/>
          </p:nvPr>
        </p:nvSpPr>
        <p:spPr/>
        <p:txBody>
          <a:bodyPr/>
          <a:lstStyle/>
          <a:p>
            <a:fld id="{48268D78-A5F9-4AAB-AD2B-E9E3FFD5809B}" type="slidenum">
              <a:rPr lang="en-US" smtClean="0"/>
              <a:t>7</a:t>
            </a:fld>
            <a:endParaRPr lang="en-US" dirty="0"/>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912087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latin typeface="Arial Black" panose="020B0A04020102020204" pitchFamily="34" charset="0"/>
              </a:rPr>
              <a:t>Household of God - vs. 19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1600199"/>
            <a:ext cx="7543800" cy="5060296"/>
          </a:xfrm>
        </p:spPr>
        <p:txBody>
          <a:bodyPr>
            <a:normAutofit fontScale="92500" lnSpcReduction="10000"/>
          </a:bodyPr>
          <a:lstStyle/>
          <a:p>
            <a:pPr marL="125730" indent="0">
              <a:buNone/>
            </a:pPr>
            <a:r>
              <a:rPr lang="en-US" sz="3200" b="1" dirty="0">
                <a:latin typeface="Arial" panose="020B0604020202020204" pitchFamily="34" charset="0"/>
                <a:cs typeface="Arial" panose="020B0604020202020204" pitchFamily="34" charset="0"/>
              </a:rPr>
              <a:t>Born Again Into This Household</a:t>
            </a:r>
          </a:p>
          <a:p>
            <a:pPr marL="582930" indent="-457200"/>
            <a:r>
              <a:rPr lang="en-US" sz="2800" dirty="0">
                <a:latin typeface="Arial" panose="020B0604020202020204" pitchFamily="34" charset="0"/>
                <a:cs typeface="Arial" panose="020B0604020202020204" pitchFamily="34" charset="0"/>
              </a:rPr>
              <a:t>1 Peter 1:22-23</a:t>
            </a:r>
          </a:p>
          <a:p>
            <a:pPr marL="125730" indent="0">
              <a:buNone/>
            </a:pPr>
            <a:r>
              <a:rPr lang="en-US" sz="3200" b="1" dirty="0">
                <a:latin typeface="Arial" panose="020B0604020202020204" pitchFamily="34" charset="0"/>
                <a:cs typeface="Arial" panose="020B0604020202020204" pitchFamily="34" charset="0"/>
              </a:rPr>
              <a:t>Great Blessings In This House</a:t>
            </a:r>
          </a:p>
          <a:p>
            <a:pPr marL="912114" lvl="1" indent="-457200"/>
            <a:r>
              <a:rPr lang="en-US" sz="2800" dirty="0">
                <a:latin typeface="Arial" panose="020B0604020202020204" pitchFamily="34" charset="0"/>
                <a:cs typeface="Arial" panose="020B0604020202020204" pitchFamily="34" charset="0"/>
              </a:rPr>
              <a:t>I John 3:1; Romans 8:17</a:t>
            </a:r>
          </a:p>
          <a:p>
            <a:pPr marL="582930" indent="-457200"/>
            <a:r>
              <a:rPr lang="en-US" sz="3200" dirty="0">
                <a:latin typeface="Arial" panose="020B0604020202020204" pitchFamily="34" charset="0"/>
                <a:cs typeface="Arial" panose="020B0604020202020204" pitchFamily="34" charset="0"/>
              </a:rPr>
              <a:t>Christ hears our prayers, 1 John 4:6</a:t>
            </a:r>
          </a:p>
          <a:p>
            <a:pPr marL="582930" indent="-457200"/>
            <a:r>
              <a:rPr lang="en-US" sz="3200" dirty="0">
                <a:latin typeface="Arial" panose="020B0604020202020204" pitchFamily="34" charset="0"/>
                <a:cs typeface="Arial" panose="020B0604020202020204" pitchFamily="34" charset="0"/>
              </a:rPr>
              <a:t>Forgives our sins, Ephesians 1:7</a:t>
            </a:r>
          </a:p>
          <a:p>
            <a:pPr marL="125730" indent="0">
              <a:buNone/>
            </a:pPr>
            <a:r>
              <a:rPr lang="en-US" sz="3200" b="1" dirty="0">
                <a:latin typeface="Arial" panose="020B0604020202020204" pitchFamily="34" charset="0"/>
                <a:cs typeface="Arial" panose="020B0604020202020204" pitchFamily="34" charset="0"/>
              </a:rPr>
              <a:t>Great Responsibilities In This House</a:t>
            </a:r>
          </a:p>
          <a:p>
            <a:pPr marL="582930" indent="-457200"/>
            <a:r>
              <a:rPr lang="en-US" sz="3200" dirty="0">
                <a:latin typeface="Arial" panose="020B0604020202020204" pitchFamily="34" charset="0"/>
                <a:cs typeface="Arial" panose="020B0604020202020204" pitchFamily="34" charset="0"/>
              </a:rPr>
              <a:t>Must wear His name, Eph. 3:15</a:t>
            </a:r>
          </a:p>
          <a:p>
            <a:pPr marL="582930" indent="-457200"/>
            <a:r>
              <a:rPr lang="en-US" sz="3200" dirty="0">
                <a:latin typeface="Arial" panose="020B0604020202020204" pitchFamily="34" charset="0"/>
                <a:cs typeface="Arial" panose="020B0604020202020204" pitchFamily="34" charset="0"/>
              </a:rPr>
              <a:t>Must behave as His children</a:t>
            </a:r>
          </a:p>
          <a:p>
            <a:pPr marL="912114" lvl="1" indent="-457200"/>
            <a:r>
              <a:rPr lang="en-US" sz="2800" dirty="0">
                <a:latin typeface="Arial" panose="020B0604020202020204" pitchFamily="34" charset="0"/>
                <a:cs typeface="Arial" panose="020B0604020202020204" pitchFamily="34" charset="0"/>
              </a:rPr>
              <a:t>1 Timothy 3:15</a:t>
            </a:r>
          </a:p>
        </p:txBody>
      </p:sp>
      <p:sp>
        <p:nvSpPr>
          <p:cNvPr id="4" name="Footer Placeholder 3"/>
          <p:cNvSpPr>
            <a:spLocks noGrp="1"/>
          </p:cNvSpPr>
          <p:nvPr>
            <p:ph type="ftr" sz="quarter" idx="11"/>
          </p:nvPr>
        </p:nvSpPr>
        <p:spPr/>
        <p:txBody>
          <a:bodyPr/>
          <a:lstStyle/>
          <a:p>
            <a:r>
              <a:rPr lang="en-US"/>
              <a:t>Four Descriptions Of The Church By Paul</a:t>
            </a:r>
          </a:p>
        </p:txBody>
      </p:sp>
      <p:sp>
        <p:nvSpPr>
          <p:cNvPr id="5" name="Slide Number Placeholder 4"/>
          <p:cNvSpPr>
            <a:spLocks noGrp="1"/>
          </p:cNvSpPr>
          <p:nvPr>
            <p:ph type="sldNum" sz="quarter" idx="12"/>
          </p:nvPr>
        </p:nvSpPr>
        <p:spPr/>
        <p:txBody>
          <a:bodyPr/>
          <a:lstStyle/>
          <a:p>
            <a:fld id="{48268D78-A5F9-4AAB-AD2B-E9E3FFD5809B}" type="slidenum">
              <a:rPr lang="en-US" smtClean="0"/>
              <a:t>8</a:t>
            </a:fld>
            <a:endParaRPr lang="en-US"/>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Speech Bubble: Rectangle 7">
            <a:extLst>
              <a:ext uri="{FF2B5EF4-FFF2-40B4-BE49-F238E27FC236}">
                <a16:creationId xmlns:a16="http://schemas.microsoft.com/office/drawing/2014/main" id="{A15050C3-DB6E-4A7F-8DF6-4D5503097F4D}"/>
              </a:ext>
            </a:extLst>
          </p:cNvPr>
          <p:cNvSpPr/>
          <p:nvPr/>
        </p:nvSpPr>
        <p:spPr>
          <a:xfrm>
            <a:off x="1371600" y="1626131"/>
            <a:ext cx="7239000" cy="1955270"/>
          </a:xfrm>
          <a:prstGeom prst="wedgeRectCallout">
            <a:avLst>
              <a:gd name="adj1" fmla="val 43429"/>
              <a:gd name="adj2" fmla="val -76134"/>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a:solidFill>
                  <a:schemeClr val="bg1"/>
                </a:solidFill>
                <a:latin typeface="Arial" panose="020B0604020202020204" pitchFamily="34" charset="0"/>
                <a:cs typeface="Arial" panose="020B0604020202020204" pitchFamily="34" charset="0"/>
              </a:rPr>
              <a:t>“Now therefore ye are no more strangers and foreigners, but </a:t>
            </a:r>
            <a:r>
              <a:rPr lang="en-US" sz="3200" b="1" i="1" dirty="0" err="1">
                <a:solidFill>
                  <a:schemeClr val="bg1"/>
                </a:solidFill>
                <a:latin typeface="Arial" panose="020B0604020202020204" pitchFamily="34" charset="0"/>
                <a:cs typeface="Arial" panose="020B0604020202020204" pitchFamily="34" charset="0"/>
              </a:rPr>
              <a:t>fellowcitizens</a:t>
            </a:r>
            <a:r>
              <a:rPr lang="en-US" sz="3200" b="1" i="1" dirty="0">
                <a:solidFill>
                  <a:schemeClr val="bg1"/>
                </a:solidFill>
                <a:latin typeface="Arial" panose="020B0604020202020204" pitchFamily="34" charset="0"/>
                <a:cs typeface="Arial" panose="020B0604020202020204" pitchFamily="34" charset="0"/>
              </a:rPr>
              <a:t> with the saints, and of the household of God”  </a:t>
            </a:r>
            <a:r>
              <a:rPr lang="en-US" sz="3200" dirty="0">
                <a:solidFill>
                  <a:schemeClr val="bg1"/>
                </a:solidFill>
                <a:latin typeface="Arial" panose="020B0604020202020204" pitchFamily="34" charset="0"/>
                <a:cs typeface="Arial" panose="020B0604020202020204" pitchFamily="34" charset="0"/>
              </a:rPr>
              <a:t>(Eph. 2:19)</a:t>
            </a:r>
            <a:endParaRPr lang="en-US" dirty="0">
              <a:solidFill>
                <a:schemeClr val="bg1"/>
              </a:solidFill>
            </a:endParaRPr>
          </a:p>
        </p:txBody>
      </p:sp>
    </p:spTree>
    <p:extLst>
      <p:ext uri="{BB962C8B-B14F-4D97-AF65-F5344CB8AC3E}">
        <p14:creationId xmlns:p14="http://schemas.microsoft.com/office/powerpoint/2010/main" val="1634375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750"/>
                                        <p:tgtEl>
                                          <p:spTgt spid="8"/>
                                        </p:tgtEl>
                                      </p:cBhvr>
                                    </p:animEffect>
                                    <p:set>
                                      <p:cBhvr>
                                        <p:cTn id="12" dur="1" fill="hold">
                                          <p:stCondLst>
                                            <p:cond delay="74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12064"/>
            <a:ext cx="7696200" cy="914400"/>
          </a:xfrm>
        </p:spPr>
        <p:txBody>
          <a:bodyPr/>
          <a:lstStyle/>
          <a:p>
            <a:r>
              <a:rPr lang="en-US" sz="4400" dirty="0">
                <a:latin typeface="Arial Black" panose="020B0A04020102020204" pitchFamily="34" charset="0"/>
              </a:rPr>
              <a:t>Temple of God - vs. 21 </a:t>
            </a:r>
            <a:br>
              <a:rPr lang="en-US" sz="4400" dirty="0">
                <a:latin typeface="Arial Black" panose="020B0A04020102020204" pitchFamily="34" charset="0"/>
              </a:rPr>
            </a:br>
            <a:endParaRPr lang="en-US" sz="2000" dirty="0">
              <a:latin typeface="Arial Black" panose="020B0A04020102020204" pitchFamily="34" charset="0"/>
            </a:endParaRPr>
          </a:p>
        </p:txBody>
      </p:sp>
      <p:sp>
        <p:nvSpPr>
          <p:cNvPr id="3" name="Content Placeholder 2"/>
          <p:cNvSpPr>
            <a:spLocks noGrp="1"/>
          </p:cNvSpPr>
          <p:nvPr>
            <p:ph idx="1"/>
          </p:nvPr>
        </p:nvSpPr>
        <p:spPr>
          <a:xfrm>
            <a:off x="1371600" y="1600199"/>
            <a:ext cx="7543800" cy="5060296"/>
          </a:xfrm>
        </p:spPr>
        <p:txBody>
          <a:bodyPr>
            <a:normAutofit fontScale="92500" lnSpcReduction="20000"/>
          </a:bodyPr>
          <a:lstStyle/>
          <a:p>
            <a:pPr marL="125730" indent="0">
              <a:buNone/>
            </a:pPr>
            <a:r>
              <a:rPr lang="en-US" sz="3200" b="1" dirty="0">
                <a:latin typeface="Arial" panose="020B0604020202020204" pitchFamily="34" charset="0"/>
                <a:cs typeface="Arial" panose="020B0604020202020204" pitchFamily="34" charset="0"/>
              </a:rPr>
              <a:t>In The OT, A Material Building Was Where He Dwelt Among His People</a:t>
            </a:r>
          </a:p>
          <a:p>
            <a:pPr marL="582930" indent="-457200"/>
            <a:r>
              <a:rPr lang="en-US" sz="3200" dirty="0">
                <a:latin typeface="Arial" panose="020B0604020202020204" pitchFamily="34" charset="0"/>
                <a:cs typeface="Arial" panose="020B0604020202020204" pitchFamily="34" charset="0"/>
              </a:rPr>
              <a:t>Exodus 25:8, 21-22; 29:44-46</a:t>
            </a:r>
          </a:p>
          <a:p>
            <a:pPr marL="125730" indent="0">
              <a:buNone/>
            </a:pPr>
            <a:r>
              <a:rPr lang="en-US" sz="3200" b="1" dirty="0">
                <a:latin typeface="Arial" panose="020B0604020202020204" pitchFamily="34" charset="0"/>
                <a:cs typeface="Arial" panose="020B0604020202020204" pitchFamily="34" charset="0"/>
              </a:rPr>
              <a:t>The Church Is Where God Meets His True Worshipers Today </a:t>
            </a:r>
          </a:p>
          <a:p>
            <a:pPr marL="582930" indent="-457200"/>
            <a:r>
              <a:rPr lang="en-US" sz="3200" dirty="0">
                <a:latin typeface="Arial" panose="020B0604020202020204" pitchFamily="34" charset="0"/>
                <a:cs typeface="Arial" panose="020B0604020202020204" pitchFamily="34" charset="0"/>
              </a:rPr>
              <a:t>Matthew 18:20; Ephesians 3:21</a:t>
            </a:r>
          </a:p>
          <a:p>
            <a:pPr marL="125730" indent="0">
              <a:buNone/>
            </a:pPr>
            <a:r>
              <a:rPr lang="en-US" sz="3200" b="1" dirty="0">
                <a:latin typeface="Arial" panose="020B0604020202020204" pitchFamily="34" charset="0"/>
                <a:cs typeface="Arial" panose="020B0604020202020204" pitchFamily="34" charset="0"/>
              </a:rPr>
              <a:t>A Spiritual House</a:t>
            </a:r>
            <a:r>
              <a:rPr lang="en-US" sz="3200" dirty="0">
                <a:latin typeface="Arial" panose="020B0604020202020204" pitchFamily="34" charset="0"/>
                <a:cs typeface="Arial" panose="020B0604020202020204" pitchFamily="34" charset="0"/>
              </a:rPr>
              <a:t>, 1 Peter 2:5-9</a:t>
            </a:r>
          </a:p>
          <a:p>
            <a:pPr marL="582930" indent="-457200"/>
            <a:r>
              <a:rPr lang="en-US" sz="3200" dirty="0">
                <a:latin typeface="Arial" panose="020B0604020202020204" pitchFamily="34" charset="0"/>
                <a:cs typeface="Arial" panose="020B0604020202020204" pitchFamily="34" charset="0"/>
              </a:rPr>
              <a:t>A sanctuary for worship</a:t>
            </a:r>
          </a:p>
          <a:p>
            <a:pPr marL="582930" indent="-457200"/>
            <a:r>
              <a:rPr lang="en-US" sz="3200" dirty="0">
                <a:latin typeface="Arial" panose="020B0604020202020204" pitchFamily="34" charset="0"/>
                <a:cs typeface="Arial" panose="020B0604020202020204" pitchFamily="34" charset="0"/>
              </a:rPr>
              <a:t>We are priests in this temple</a:t>
            </a:r>
          </a:p>
          <a:p>
            <a:pPr marL="582930" indent="-457200"/>
            <a:r>
              <a:rPr lang="en-US" sz="3200" dirty="0">
                <a:latin typeface="Arial" panose="020B0604020202020204" pitchFamily="34" charset="0"/>
                <a:cs typeface="Arial" panose="020B0604020202020204" pitchFamily="34" charset="0"/>
              </a:rPr>
              <a:t>We are to offer spiritual sacrifices</a:t>
            </a:r>
          </a:p>
          <a:p>
            <a:pPr marL="912114" lvl="1" indent="-457200"/>
            <a:r>
              <a:rPr lang="en-US" sz="2800" dirty="0">
                <a:latin typeface="Arial" panose="020B0604020202020204" pitchFamily="34" charset="0"/>
                <a:cs typeface="Arial" panose="020B0604020202020204" pitchFamily="34" charset="0"/>
              </a:rPr>
              <a:t>Hebrews 13:15-16; John 4:23-24</a:t>
            </a:r>
          </a:p>
        </p:txBody>
      </p:sp>
      <p:sp>
        <p:nvSpPr>
          <p:cNvPr id="4" name="Footer Placeholder 3"/>
          <p:cNvSpPr>
            <a:spLocks noGrp="1"/>
          </p:cNvSpPr>
          <p:nvPr>
            <p:ph type="ftr" sz="quarter" idx="11"/>
          </p:nvPr>
        </p:nvSpPr>
        <p:spPr/>
        <p:txBody>
          <a:bodyPr/>
          <a:lstStyle/>
          <a:p>
            <a:r>
              <a:rPr lang="en-US"/>
              <a:t>Four Descriptions Of The Church By Paul</a:t>
            </a:r>
          </a:p>
        </p:txBody>
      </p:sp>
      <p:sp>
        <p:nvSpPr>
          <p:cNvPr id="5" name="Slide Number Placeholder 4"/>
          <p:cNvSpPr>
            <a:spLocks noGrp="1"/>
          </p:cNvSpPr>
          <p:nvPr>
            <p:ph type="sldNum" sz="quarter" idx="12"/>
          </p:nvPr>
        </p:nvSpPr>
        <p:spPr/>
        <p:txBody>
          <a:bodyPr/>
          <a:lstStyle/>
          <a:p>
            <a:fld id="{48268D78-A5F9-4AAB-AD2B-E9E3FFD5809B}" type="slidenum">
              <a:rPr lang="en-US" smtClean="0"/>
              <a:t>9</a:t>
            </a:fld>
            <a:endParaRPr lang="en-US"/>
          </a:p>
        </p:txBody>
      </p:sp>
      <p:sp>
        <p:nvSpPr>
          <p:cNvPr id="6" name="Rectangle 5">
            <a:extLst>
              <a:ext uri="{FF2B5EF4-FFF2-40B4-BE49-F238E27FC236}">
                <a16:creationId xmlns:a16="http://schemas.microsoft.com/office/drawing/2014/main" id="{7AC472A1-EF13-4CEB-B562-3D33B447133B}"/>
              </a:ext>
            </a:extLst>
          </p:cNvPr>
          <p:cNvSpPr/>
          <p:nvPr/>
        </p:nvSpPr>
        <p:spPr>
          <a:xfrm rot="16200000">
            <a:off x="-1452377" y="3692203"/>
            <a:ext cx="4437690" cy="769441"/>
          </a:xfrm>
          <a:prstGeom prst="rect">
            <a:avLst/>
          </a:prstGeom>
          <a:noFill/>
        </p:spPr>
        <p:txBody>
          <a:bodyPr wrap="none" lIns="91440" tIns="45720" rIns="91440" bIns="45720">
            <a:spAutoFit/>
          </a:bodyPr>
          <a:lstStyle/>
          <a:p>
            <a:pPr algn="ctr"/>
            <a:r>
              <a:rPr lang="en-US" sz="4400" b="1" dirty="0">
                <a:ln w="13462">
                  <a:solidFill>
                    <a:schemeClr val="bg1"/>
                  </a:solidFill>
                  <a:prstDash val="solid"/>
                </a:ln>
                <a:solidFill>
                  <a:srgbClr val="00B0F0"/>
                </a:solidFill>
                <a:effectLst>
                  <a:outerShdw dist="38100" dir="2700000" algn="bl" rotWithShape="0">
                    <a:schemeClr val="accent5"/>
                  </a:outerShdw>
                </a:effectLst>
              </a:rPr>
              <a:t>The Church Is The</a:t>
            </a:r>
          </a:p>
        </p:txBody>
      </p:sp>
      <p:sp>
        <p:nvSpPr>
          <p:cNvPr id="7" name="Arrow: Bent 6">
            <a:extLst>
              <a:ext uri="{FF2B5EF4-FFF2-40B4-BE49-F238E27FC236}">
                <a16:creationId xmlns:a16="http://schemas.microsoft.com/office/drawing/2014/main" id="{7C6B3953-BA8D-4578-BEC5-A4279B58A644}"/>
              </a:ext>
            </a:extLst>
          </p:cNvPr>
          <p:cNvSpPr/>
          <p:nvPr/>
        </p:nvSpPr>
        <p:spPr>
          <a:xfrm>
            <a:off x="762000" y="686792"/>
            <a:ext cx="609600" cy="859984"/>
          </a:xfrm>
          <a:prstGeom prst="ben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Speech Bubble: Rectangle 7">
            <a:extLst>
              <a:ext uri="{FF2B5EF4-FFF2-40B4-BE49-F238E27FC236}">
                <a16:creationId xmlns:a16="http://schemas.microsoft.com/office/drawing/2014/main" id="{5D6395C2-4C63-4B8B-AE6B-58B85D63F65B}"/>
              </a:ext>
            </a:extLst>
          </p:cNvPr>
          <p:cNvSpPr/>
          <p:nvPr/>
        </p:nvSpPr>
        <p:spPr>
          <a:xfrm>
            <a:off x="1447800" y="1626131"/>
            <a:ext cx="7086600" cy="1574269"/>
          </a:xfrm>
          <a:prstGeom prst="wedgeRectCallout">
            <a:avLst>
              <a:gd name="adj1" fmla="val 34546"/>
              <a:gd name="adj2" fmla="val -78141"/>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a:solidFill>
                  <a:schemeClr val="bg1"/>
                </a:solidFill>
                <a:latin typeface="Arial" panose="020B0604020202020204" pitchFamily="34" charset="0"/>
                <a:cs typeface="Arial" panose="020B0604020202020204" pitchFamily="34" charset="0"/>
              </a:rPr>
              <a:t>“In whom all the building fitly framed together </a:t>
            </a:r>
            <a:r>
              <a:rPr lang="en-US" sz="3200" b="1" i="1" dirty="0" err="1">
                <a:solidFill>
                  <a:schemeClr val="bg1"/>
                </a:solidFill>
                <a:latin typeface="Arial" panose="020B0604020202020204" pitchFamily="34" charset="0"/>
                <a:cs typeface="Arial" panose="020B0604020202020204" pitchFamily="34" charset="0"/>
              </a:rPr>
              <a:t>groweth</a:t>
            </a:r>
            <a:r>
              <a:rPr lang="en-US" sz="3200" b="1" i="1" dirty="0">
                <a:solidFill>
                  <a:schemeClr val="bg1"/>
                </a:solidFill>
                <a:latin typeface="Arial" panose="020B0604020202020204" pitchFamily="34" charset="0"/>
                <a:cs typeface="Arial" panose="020B0604020202020204" pitchFamily="34" charset="0"/>
              </a:rPr>
              <a:t> unto an holy temple in the Lord” </a:t>
            </a:r>
            <a:r>
              <a:rPr lang="en-US" sz="3200" dirty="0">
                <a:solidFill>
                  <a:schemeClr val="bg1"/>
                </a:solidFill>
                <a:latin typeface="Arial" panose="020B0604020202020204" pitchFamily="34" charset="0"/>
                <a:cs typeface="Arial" panose="020B0604020202020204" pitchFamily="34" charset="0"/>
              </a:rPr>
              <a:t>(Eph. 2:21)</a:t>
            </a:r>
            <a:endParaRPr lang="en-US" dirty="0">
              <a:solidFill>
                <a:schemeClr val="bg1"/>
              </a:solidFill>
            </a:endParaRPr>
          </a:p>
        </p:txBody>
      </p:sp>
    </p:spTree>
    <p:extLst>
      <p:ext uri="{BB962C8B-B14F-4D97-AF65-F5344CB8AC3E}">
        <p14:creationId xmlns:p14="http://schemas.microsoft.com/office/powerpoint/2010/main" val="4060531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750"/>
                                        <p:tgtEl>
                                          <p:spTgt spid="8"/>
                                        </p:tgtEl>
                                      </p:cBhvr>
                                    </p:animEffect>
                                    <p:set>
                                      <p:cBhvr>
                                        <p:cTn id="12" dur="1" fill="hold">
                                          <p:stCondLst>
                                            <p:cond delay="74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250"/>
                                        <p:tgtEl>
                                          <p:spTgt spid="3">
                                            <p:txEl>
                                              <p:pRg st="0" end="0"/>
                                            </p:txEl>
                                          </p:spTgt>
                                        </p:tgtEl>
                                      </p:cBhvr>
                                    </p:animEffect>
                                  </p:childTnLst>
                                </p:cTn>
                              </p:par>
                            </p:childTnLst>
                          </p:cTn>
                        </p:par>
                        <p:par>
                          <p:cTn id="18" fill="hold">
                            <p:stCondLst>
                              <p:cond delay="125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25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250"/>
                                        <p:tgtEl>
                                          <p:spTgt spid="3">
                                            <p:txEl>
                                              <p:pRg st="2" end="2"/>
                                            </p:txEl>
                                          </p:spTgt>
                                        </p:tgtEl>
                                      </p:cBhvr>
                                    </p:animEffect>
                                  </p:childTnLst>
                                </p:cTn>
                              </p:par>
                            </p:childTnLst>
                          </p:cTn>
                        </p:par>
                        <p:par>
                          <p:cTn id="27" fill="hold">
                            <p:stCondLst>
                              <p:cond delay="1250"/>
                            </p:stCondLst>
                            <p:childTnLst>
                              <p:par>
                                <p:cTn id="28" presetID="10"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25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25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25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25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250"/>
                                        <p:tgtEl>
                                          <p:spTgt spid="3">
                                            <p:txEl>
                                              <p:pRg st="7" end="7"/>
                                            </p:txEl>
                                          </p:spTgt>
                                        </p:tgtEl>
                                      </p:cBhvr>
                                    </p:animEffect>
                                  </p:childTnLst>
                                </p:cTn>
                              </p:par>
                            </p:childTnLst>
                          </p:cTn>
                        </p:par>
                        <p:par>
                          <p:cTn id="51" fill="hold">
                            <p:stCondLst>
                              <p:cond delay="1250"/>
                            </p:stCondLst>
                            <p:childTnLst>
                              <p:par>
                                <p:cTn id="52" presetID="10" presetClass="entr" presetSubtype="0" fill="hold" grpId="0" nodeType="after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P spid="8"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1303</TotalTime>
  <Words>3520</Words>
  <Application>Microsoft Office PowerPoint</Application>
  <PresentationFormat>On-screen Show (4:3)</PresentationFormat>
  <Paragraphs>183</Paragraphs>
  <Slides>12</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 Black</vt:lpstr>
      <vt:lpstr>Calibri</vt:lpstr>
      <vt:lpstr>Consolas</vt:lpstr>
      <vt:lpstr>Corbel</vt:lpstr>
      <vt:lpstr>Narkisim</vt:lpstr>
      <vt:lpstr>Wingdings</vt:lpstr>
      <vt:lpstr>Wingdings 2</vt:lpstr>
      <vt:lpstr>Wingdings 3</vt:lpstr>
      <vt:lpstr>Metro</vt:lpstr>
      <vt:lpstr>Four descriptions of the church by Paul</vt:lpstr>
      <vt:lpstr>Ephesians 2:14-17</vt:lpstr>
      <vt:lpstr>Ephesians 2:18-22</vt:lpstr>
      <vt:lpstr>Introduction</vt:lpstr>
      <vt:lpstr>Body of Christ - vs. 16  </vt:lpstr>
      <vt:lpstr>Kingdom of God - vs. 19  </vt:lpstr>
      <vt:lpstr>Kingdom of God - vs. 19  </vt:lpstr>
      <vt:lpstr>Household of God - vs. 19  </vt:lpstr>
      <vt:lpstr>Temple of God - vs. 21  </vt:lpstr>
      <vt:lpstr>Body of Christ - vs. 16  </vt:lpstr>
      <vt:lpstr>Where Are You?</vt:lpstr>
      <vt:lpstr>“…what shalI we do?” Acts 2:37</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Glory and gain of godliness</dc:title>
  <dc:creator>Tommy G. McClure</dc:creator>
  <cp:lastModifiedBy>Tommy McClure</cp:lastModifiedBy>
  <cp:revision>231</cp:revision>
  <dcterms:created xsi:type="dcterms:W3CDTF">2017-12-09T17:24:54Z</dcterms:created>
  <dcterms:modified xsi:type="dcterms:W3CDTF">2018-06-04T16:48:10Z</dcterms:modified>
</cp:coreProperties>
</file>