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6" r:id="rId3"/>
    <p:sldId id="265" r:id="rId4"/>
    <p:sldId id="268" r:id="rId5"/>
    <p:sldId id="257" r:id="rId6"/>
    <p:sldId id="258" r:id="rId7"/>
    <p:sldId id="260" r:id="rId8"/>
    <p:sldId id="259" r:id="rId9"/>
    <p:sldId id="261" r:id="rId10"/>
    <p:sldId id="262" r:id="rId11"/>
    <p:sldId id="264" r:id="rId12"/>
    <p:sldId id="267" r:id="rId13"/>
    <p:sldId id="2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DEDEDE"/>
    <a:srgbClr val="DDDDDD"/>
    <a:srgbClr val="DCDCDC"/>
    <a:srgbClr val="DBDBDB"/>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96" autoAdjust="0"/>
  </p:normalViewPr>
  <p:slideViewPr>
    <p:cSldViewPr>
      <p:cViewPr varScale="1">
        <p:scale>
          <a:sx n="82" d="100"/>
          <a:sy n="82" d="100"/>
        </p:scale>
        <p:origin x="24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018B43-5344-46EB-A654-3FD1DDC58886}" type="datetimeFigureOut">
              <a:rPr lang="en-US" smtClean="0"/>
              <a:t>4/23/2018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5AEDC3C-1937-498A-A1A7-787424AAE267}" type="slidenum">
              <a:rPr lang="en-US" smtClean="0"/>
              <a:t>‹#›</a:t>
            </a:fld>
            <a:endParaRPr lang="en-US"/>
          </a:p>
        </p:txBody>
      </p:sp>
    </p:spTree>
    <p:extLst>
      <p:ext uri="{BB962C8B-B14F-4D97-AF65-F5344CB8AC3E}">
        <p14:creationId xmlns:p14="http://schemas.microsoft.com/office/powerpoint/2010/main" val="152318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lueletterbible.org/kjv/colossians/1/18/s_110801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EDC3C-1937-498A-A1A7-787424AAE267}" type="slidenum">
              <a:rPr lang="en-US" smtClean="0"/>
              <a:t>1</a:t>
            </a:fld>
            <a:endParaRPr lang="en-US"/>
          </a:p>
        </p:txBody>
      </p:sp>
    </p:spTree>
    <p:extLst>
      <p:ext uri="{BB962C8B-B14F-4D97-AF65-F5344CB8AC3E}">
        <p14:creationId xmlns:p14="http://schemas.microsoft.com/office/powerpoint/2010/main" val="111604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14:6 - Jesus </a:t>
            </a:r>
            <a:r>
              <a:rPr lang="en-US" b="1" dirty="0" err="1"/>
              <a:t>saith</a:t>
            </a:r>
            <a:r>
              <a:rPr lang="en-US" b="1" dirty="0"/>
              <a:t> unto him, I am the way, the truth, and the life: no man cometh unto the Father, but by me.</a:t>
            </a:r>
          </a:p>
          <a:p>
            <a:r>
              <a:rPr lang="en-US" b="1" dirty="0"/>
              <a:t>Jn. 14:3-5 - </a:t>
            </a:r>
            <a:r>
              <a:rPr lang="en-US" dirty="0"/>
              <a:t>And if I go and prepare a place for you, I will come again, and receive you unto myself; that where I am, there ye may be also 4 And whither I go ye know, and the way ye know. </a:t>
            </a:r>
            <a:r>
              <a:rPr lang="en-US" b="1" dirty="0"/>
              <a:t>5 Thomas </a:t>
            </a:r>
            <a:r>
              <a:rPr lang="en-US" b="1" dirty="0" err="1"/>
              <a:t>saith</a:t>
            </a:r>
            <a:r>
              <a:rPr lang="en-US" b="1" dirty="0"/>
              <a:t> unto him, Lord, we know not whither thou </a:t>
            </a:r>
            <a:r>
              <a:rPr lang="en-US" b="1" dirty="0" err="1"/>
              <a:t>goest</a:t>
            </a:r>
            <a:r>
              <a:rPr lang="en-US" b="1" dirty="0"/>
              <a:t>; and how can we know the way?</a:t>
            </a:r>
          </a:p>
          <a:p>
            <a:r>
              <a:rPr lang="en-US" b="1" dirty="0"/>
              <a:t>Jn. 1:1 </a:t>
            </a:r>
            <a:r>
              <a:rPr lang="en-US" dirty="0"/>
              <a:t>- In the beginning was the Word, and the Word was with God, and the Word was God. 2 The same was in the beginning with God.</a:t>
            </a:r>
          </a:p>
          <a:p>
            <a:r>
              <a:rPr lang="en-US" b="1" dirty="0"/>
              <a:t>Jn. 17:17 </a:t>
            </a:r>
            <a:r>
              <a:rPr lang="en-US" dirty="0"/>
              <a:t>- Sanctify them through thy truth: thy word is truth.</a:t>
            </a:r>
          </a:p>
          <a:p>
            <a:r>
              <a:rPr lang="en-US" b="1" dirty="0"/>
              <a:t>Jn. 12:48-50 </a:t>
            </a:r>
            <a:r>
              <a:rPr lang="en-US" dirty="0"/>
              <a:t>-  "He who rejects Me, and does not receive My words, has that which judges him--the word that I have spoken will judge him in the last day. 49 "For I have not spoken on My own authority; but the Father who sent Me gave Me a command, what I should say and what I should speak. 50 "And I know that His command is everlasting life. Therefore, whatever I speak, just as the Father has told Me, so I speak.“</a:t>
            </a:r>
          </a:p>
          <a:p>
            <a:r>
              <a:rPr lang="en-US" b="1" dirty="0"/>
              <a:t>Jn. 1:4 </a:t>
            </a:r>
            <a:r>
              <a:rPr lang="en-US" dirty="0"/>
              <a:t>- In him was life; and the life was the light of men. </a:t>
            </a:r>
          </a:p>
          <a:p>
            <a:r>
              <a:rPr lang="en-US" b="1" dirty="0"/>
              <a:t>Jn. 9:5 </a:t>
            </a:r>
            <a:r>
              <a:rPr lang="en-US" dirty="0"/>
              <a:t>- As long as I am in the world, I am the light of the world.</a:t>
            </a:r>
          </a:p>
          <a:p>
            <a:r>
              <a:rPr lang="en-US" b="1" dirty="0"/>
              <a:t>Jn. 20:31 </a:t>
            </a:r>
            <a:r>
              <a:rPr lang="en-US" dirty="0"/>
              <a:t>- But these are written, that ye might believe that Jesus is the Christ, the Son of God; and that believing ye might have life through his name.</a:t>
            </a:r>
          </a:p>
          <a:p>
            <a:r>
              <a:rPr lang="en-US" b="1" dirty="0"/>
              <a:t>1 Jn. 5:10-11 </a:t>
            </a:r>
            <a:r>
              <a:rPr lang="en-US" dirty="0"/>
              <a:t>- He who believes in the Son of God has the witness in himself; he who does not believe God has made Him a liar, because he has not believed the testimony that God has given of His Son. 11 And this is the testimony: that God has given us eternal life, and this life is in His Son.</a:t>
            </a:r>
          </a:p>
        </p:txBody>
      </p:sp>
      <p:sp>
        <p:nvSpPr>
          <p:cNvPr id="4" name="Slide Number Placeholder 3"/>
          <p:cNvSpPr>
            <a:spLocks noGrp="1"/>
          </p:cNvSpPr>
          <p:nvPr>
            <p:ph type="sldNum" sz="quarter" idx="10"/>
          </p:nvPr>
        </p:nvSpPr>
        <p:spPr/>
        <p:txBody>
          <a:bodyPr/>
          <a:lstStyle/>
          <a:p>
            <a:fld id="{85AEDC3C-1937-498A-A1A7-787424AAE267}" type="slidenum">
              <a:rPr lang="en-US" smtClean="0"/>
              <a:t>10</a:t>
            </a:fld>
            <a:endParaRPr lang="en-US"/>
          </a:p>
        </p:txBody>
      </p:sp>
    </p:spTree>
    <p:extLst>
      <p:ext uri="{BB962C8B-B14F-4D97-AF65-F5344CB8AC3E}">
        <p14:creationId xmlns:p14="http://schemas.microsoft.com/office/powerpoint/2010/main" val="2353339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Jn. 15:1, 4 </a:t>
            </a:r>
            <a:r>
              <a:rPr lang="en-US" b="0" i="0" dirty="0"/>
              <a:t>- "I am the true vine, and my Father is the husbandman. </a:t>
            </a:r>
            <a:r>
              <a:rPr lang="en-US" b="1" i="0" dirty="0"/>
              <a:t>5</a:t>
            </a:r>
            <a:r>
              <a:rPr lang="en-US" b="0" i="0" dirty="0"/>
              <a:t> I am the vine, ye are the branches: He that </a:t>
            </a:r>
            <a:r>
              <a:rPr lang="en-US" b="0" i="0" dirty="0" err="1"/>
              <a:t>abideth</a:t>
            </a:r>
            <a:r>
              <a:rPr lang="en-US" b="0" i="0" dirty="0"/>
              <a:t> in me, and I in him, the same </a:t>
            </a:r>
            <a:r>
              <a:rPr lang="en-US" b="0" i="0" dirty="0" err="1"/>
              <a:t>bringeth</a:t>
            </a:r>
            <a:r>
              <a:rPr lang="en-US" b="0" i="0" dirty="0"/>
              <a:t> forth much fruit: for without me ye can do nothing”</a:t>
            </a:r>
          </a:p>
          <a:p>
            <a:r>
              <a:rPr lang="en-US" b="1" i="0" dirty="0"/>
              <a:t>Jn. 15:2 </a:t>
            </a:r>
            <a:r>
              <a:rPr lang="en-US" b="0" i="0" dirty="0"/>
              <a:t>- Every branch in me that </a:t>
            </a:r>
            <a:r>
              <a:rPr lang="en-US" b="0" i="0" dirty="0" err="1"/>
              <a:t>beareth</a:t>
            </a:r>
            <a:r>
              <a:rPr lang="en-US" b="0" i="0" dirty="0"/>
              <a:t> not fruit he taketh away: and every branch that </a:t>
            </a:r>
            <a:r>
              <a:rPr lang="en-US" b="0" i="0" dirty="0" err="1"/>
              <a:t>beareth</a:t>
            </a:r>
            <a:r>
              <a:rPr lang="en-US" b="0" i="0" dirty="0"/>
              <a:t> fruit, he </a:t>
            </a:r>
            <a:r>
              <a:rPr lang="en-US" b="0" i="0" dirty="0" err="1"/>
              <a:t>purgeth</a:t>
            </a:r>
            <a:r>
              <a:rPr lang="en-US" b="0" i="0" dirty="0"/>
              <a:t> it, that it may bring forth more fruit. </a:t>
            </a:r>
            <a:r>
              <a:rPr lang="en-US" b="1" i="0" dirty="0"/>
              <a:t>6</a:t>
            </a:r>
            <a:r>
              <a:rPr lang="en-US" b="0" i="0" dirty="0"/>
              <a:t> </a:t>
            </a:r>
            <a:r>
              <a:rPr lang="en-US" b="1" i="0" dirty="0"/>
              <a:t>If a man abide not in me</a:t>
            </a:r>
            <a:r>
              <a:rPr lang="en-US" b="0" i="0" dirty="0"/>
              <a:t>, he is cast forth as a branch, and is withered; and men gather them, and cast them into the fire, and they are burned.</a:t>
            </a:r>
          </a:p>
          <a:p>
            <a:r>
              <a:rPr lang="en-US" b="1" i="0" dirty="0"/>
              <a:t>2 Jn. 9-11 </a:t>
            </a:r>
            <a:r>
              <a:rPr lang="en-US" b="0" i="0" dirty="0"/>
              <a:t>-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p>
          <a:p>
            <a:r>
              <a:rPr lang="en-US" b="1" i="0" dirty="0"/>
              <a:t>Jn. 15:4 </a:t>
            </a:r>
            <a:r>
              <a:rPr lang="en-US" b="0" i="0" dirty="0"/>
              <a:t>- Abide in me, and I in you. As the branch cannot bear fruit of itself, except it abide in the vine; no more can ye, except ye abide in me.</a:t>
            </a:r>
          </a:p>
          <a:p>
            <a:r>
              <a:rPr lang="en-US" b="1" i="0" dirty="0"/>
              <a:t>Jn. 15:5-6 </a:t>
            </a:r>
            <a:r>
              <a:rPr lang="en-US" b="0" i="0" dirty="0"/>
              <a:t>- "I am the vine, you are the branches. He who abides in Me, and I in him, bears much fruit; for without Me you can do nothing. 6 "If anyone does not abide in Me, he is cast out as a branch and is withered; and they gather them and throw them into the fire, and they are burned.</a:t>
            </a:r>
          </a:p>
          <a:p>
            <a:r>
              <a:rPr lang="en-US" b="1" i="0" dirty="0"/>
              <a:t>Jn. 15:8 </a:t>
            </a:r>
            <a:r>
              <a:rPr lang="en-US" b="0" i="0" dirty="0"/>
              <a:t>- "By this My Father is glorified, that you bear much fruit; so you will be My disciples.</a:t>
            </a:r>
          </a:p>
        </p:txBody>
      </p:sp>
      <p:sp>
        <p:nvSpPr>
          <p:cNvPr id="4" name="Slide Number Placeholder 3"/>
          <p:cNvSpPr>
            <a:spLocks noGrp="1"/>
          </p:cNvSpPr>
          <p:nvPr>
            <p:ph type="sldNum" sz="quarter" idx="10"/>
          </p:nvPr>
        </p:nvSpPr>
        <p:spPr/>
        <p:txBody>
          <a:bodyPr/>
          <a:lstStyle/>
          <a:p>
            <a:fld id="{85AEDC3C-1937-498A-A1A7-787424AAE267}" type="slidenum">
              <a:rPr lang="en-US" smtClean="0"/>
              <a:t>11</a:t>
            </a:fld>
            <a:endParaRPr lang="en-US"/>
          </a:p>
        </p:txBody>
      </p:sp>
    </p:spTree>
    <p:extLst>
      <p:ext uri="{BB962C8B-B14F-4D97-AF65-F5344CB8AC3E}">
        <p14:creationId xmlns:p14="http://schemas.microsoft.com/office/powerpoint/2010/main" val="305802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AEDC3C-1937-498A-A1A7-787424AAE267}" type="slidenum">
              <a:rPr lang="en-US" smtClean="0"/>
              <a:t>12</a:t>
            </a:fld>
            <a:endParaRPr lang="en-US"/>
          </a:p>
        </p:txBody>
      </p:sp>
    </p:spTree>
    <p:extLst>
      <p:ext uri="{BB962C8B-B14F-4D97-AF65-F5344CB8AC3E}">
        <p14:creationId xmlns:p14="http://schemas.microsoft.com/office/powerpoint/2010/main" val="3191796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B512225-E894-4DA7-8BFA-EE1BFEB8F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9F24DF8-EC3B-4A72-99A8-F26DA08F36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latin typeface="Arial" panose="020B0604020202020204" pitchFamily="34" charset="0"/>
                <a:cs typeface="Arial" panose="020B0604020202020204" pitchFamily="34" charset="0"/>
              </a:rPr>
              <a:t>Acts 2:37 </a:t>
            </a:r>
            <a:r>
              <a:rPr lang="en-US" altLang="en-US" sz="1100" dirty="0">
                <a:latin typeface="Arial" panose="020B0604020202020204" pitchFamily="34" charset="0"/>
                <a:cs typeface="Arial" panose="020B0604020202020204" pitchFamily="34" charset="0"/>
              </a:rPr>
              <a:t>- Now when they heard this, they were pricked in their heart (cut to the heart), and said unto Peter and to the rest of the apostles, </a:t>
            </a:r>
            <a:r>
              <a:rPr lang="en-US" altLang="en-US" sz="1100" b="1" dirty="0">
                <a:latin typeface="Arial" panose="020B0604020202020204" pitchFamily="34" charset="0"/>
                <a:cs typeface="Arial" panose="020B0604020202020204" pitchFamily="34" charset="0"/>
              </a:rPr>
              <a:t>Men and brethren, what shall we do? </a:t>
            </a:r>
          </a:p>
          <a:p>
            <a:r>
              <a:rPr lang="en-US" altLang="en-US" sz="1100" b="1" dirty="0">
                <a:latin typeface="Arial" panose="020B0604020202020204" pitchFamily="34" charset="0"/>
                <a:cs typeface="Arial" panose="020B0604020202020204" pitchFamily="34" charset="0"/>
              </a:rPr>
              <a:t>Rom. 10:17 </a:t>
            </a:r>
            <a:r>
              <a:rPr lang="en-US" altLang="en-US" sz="1100" dirty="0">
                <a:latin typeface="Arial" panose="020B0604020202020204" pitchFamily="34" charset="0"/>
                <a:cs typeface="Arial" panose="020B0604020202020204" pitchFamily="34" charset="0"/>
              </a:rPr>
              <a:t>- So then faith cometh by hearing, and hearing by the word of God.</a:t>
            </a:r>
          </a:p>
          <a:p>
            <a:r>
              <a:rPr lang="en-US" altLang="en-US" sz="1100" b="1" dirty="0">
                <a:latin typeface="Arial" panose="020B0604020202020204" pitchFamily="34" charset="0"/>
                <a:cs typeface="Arial" panose="020B0604020202020204" pitchFamily="34" charset="0"/>
              </a:rPr>
              <a:t>Jn. 8:34 </a:t>
            </a:r>
            <a:r>
              <a:rPr lang="en-US" altLang="en-US" sz="11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r>
              <a:rPr lang="en-US" altLang="en-US" sz="1100" b="1" dirty="0">
                <a:latin typeface="Arial" panose="020B0604020202020204" pitchFamily="34" charset="0"/>
                <a:cs typeface="Arial" panose="020B0604020202020204" pitchFamily="34" charset="0"/>
              </a:rPr>
              <a:t>Acts. 17:30-31 </a:t>
            </a:r>
            <a:r>
              <a:rPr lang="en-US" altLang="en-US" sz="1100" dirty="0">
                <a:latin typeface="Arial" panose="020B0604020202020204" pitchFamily="34" charset="0"/>
                <a:cs typeface="Arial" panose="020B0604020202020204" pitchFamily="34" charset="0"/>
              </a:rPr>
              <a:t>- And the times of this ignorance God winked at; but now </a:t>
            </a:r>
            <a:r>
              <a:rPr lang="en-US" altLang="en-US" sz="1100" dirty="0" err="1">
                <a:latin typeface="Arial" panose="020B0604020202020204" pitchFamily="34" charset="0"/>
                <a:cs typeface="Arial" panose="020B0604020202020204" pitchFamily="34" charset="0"/>
              </a:rPr>
              <a:t>commandeth</a:t>
            </a:r>
            <a:r>
              <a:rPr lang="en-US" altLang="en-US" sz="11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latin typeface="Arial" panose="020B0604020202020204" pitchFamily="34" charset="0"/>
                <a:cs typeface="Arial" panose="020B0604020202020204" pitchFamily="34" charset="0"/>
              </a:rPr>
              <a:t>Matt. 10:32 </a:t>
            </a:r>
            <a:r>
              <a:rPr lang="en-US" altLang="en-US" sz="1100" dirty="0">
                <a:latin typeface="Arial" panose="020B0604020202020204" pitchFamily="34" charset="0"/>
                <a:cs typeface="Arial" panose="020B0604020202020204" pitchFamily="34" charset="0"/>
              </a:rPr>
              <a:t>- Whosoever therefore shall confess me before men, him will I confess also before my Father which is in heaven.</a:t>
            </a:r>
          </a:p>
          <a:p>
            <a:r>
              <a:rPr lang="en-US" altLang="en-US" sz="1100" b="1" dirty="0">
                <a:latin typeface="Arial" panose="020B0604020202020204" pitchFamily="34" charset="0"/>
                <a:cs typeface="Arial" panose="020B0604020202020204" pitchFamily="34" charset="0"/>
              </a:rPr>
              <a:t>Acts. 2:38 </a:t>
            </a:r>
            <a:r>
              <a:rPr lang="en-US" altLang="en-US" sz="11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r>
              <a:rPr lang="en-US" altLang="en-US" sz="1100" b="1" dirty="0">
                <a:latin typeface="Arial" panose="020B0604020202020204" pitchFamily="34" charset="0"/>
                <a:cs typeface="Arial" panose="020B0604020202020204" pitchFamily="34" charset="0"/>
              </a:rPr>
              <a:t>Acts 8:22 </a:t>
            </a:r>
            <a:r>
              <a:rPr lang="en-US" altLang="en-US" sz="1100" dirty="0">
                <a:latin typeface="Arial" panose="020B0604020202020204" pitchFamily="34" charset="0"/>
                <a:cs typeface="Arial" panose="020B0604020202020204" pitchFamily="34" charset="0"/>
              </a:rPr>
              <a:t>- Repent therefore of this thy wickedness, and pray God, if perhaps the thought of thine heart may be forgiven thee. </a:t>
            </a:r>
          </a:p>
          <a:p>
            <a:r>
              <a:rPr lang="en-US" altLang="en-US" sz="1100" b="1" dirty="0">
                <a:latin typeface="Arial" panose="020B0604020202020204" pitchFamily="34" charset="0"/>
                <a:cs typeface="Arial" panose="020B0604020202020204" pitchFamily="34" charset="0"/>
              </a:rPr>
              <a:t>Rev. 2:10 </a:t>
            </a:r>
            <a:r>
              <a:rPr lang="en-US" altLang="en-US" sz="11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100" b="1" dirty="0">
                <a:latin typeface="Arial" panose="020B0604020202020204" pitchFamily="34" charset="0"/>
                <a:cs typeface="Arial" panose="020B0604020202020204" pitchFamily="34" charset="0"/>
              </a:rPr>
              <a:t>be thou faithful unto death, and I will give thee a crown of life.</a:t>
            </a:r>
          </a:p>
        </p:txBody>
      </p:sp>
      <p:sp>
        <p:nvSpPr>
          <p:cNvPr id="29700" name="Slide Number Placeholder 3">
            <a:extLst>
              <a:ext uri="{FF2B5EF4-FFF2-40B4-BE49-F238E27FC236}">
                <a16:creationId xmlns:a16="http://schemas.microsoft.com/office/drawing/2014/main" id="{5E45D37F-6AFC-41D8-888F-802656571C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1626" indent="-296033">
              <a:defRPr>
                <a:solidFill>
                  <a:schemeClr val="tx1"/>
                </a:solidFill>
                <a:latin typeface="Calibri" panose="020F0502020204030204" pitchFamily="34" charset="0"/>
              </a:defRPr>
            </a:lvl2pPr>
            <a:lvl3pPr marL="1185747" indent="-236179">
              <a:defRPr>
                <a:solidFill>
                  <a:schemeClr val="tx1"/>
                </a:solidFill>
                <a:latin typeface="Calibri" panose="020F0502020204030204" pitchFamily="34" charset="0"/>
              </a:defRPr>
            </a:lvl3pPr>
            <a:lvl4pPr marL="1661340" indent="-236179">
              <a:defRPr>
                <a:solidFill>
                  <a:schemeClr val="tx1"/>
                </a:solidFill>
                <a:latin typeface="Calibri" panose="020F0502020204030204" pitchFamily="34" charset="0"/>
              </a:defRPr>
            </a:lvl4pPr>
            <a:lvl5pPr marL="2136933" indent="-236179">
              <a:defRPr>
                <a:solidFill>
                  <a:schemeClr val="tx1"/>
                </a:solidFill>
                <a:latin typeface="Calibri" panose="020F0502020204030204" pitchFamily="34" charset="0"/>
              </a:defRPr>
            </a:lvl5pPr>
            <a:lvl6pPr marL="2602819" indent="-236179" defTabSz="465887" eaLnBrk="0" fontAlgn="base" hangingPunct="0">
              <a:spcBef>
                <a:spcPct val="0"/>
              </a:spcBef>
              <a:spcAft>
                <a:spcPct val="0"/>
              </a:spcAft>
              <a:defRPr>
                <a:solidFill>
                  <a:schemeClr val="tx1"/>
                </a:solidFill>
                <a:latin typeface="Calibri" panose="020F0502020204030204" pitchFamily="34" charset="0"/>
              </a:defRPr>
            </a:lvl6pPr>
            <a:lvl7pPr marL="3068706" indent="-236179" defTabSz="465887" eaLnBrk="0" fontAlgn="base" hangingPunct="0">
              <a:spcBef>
                <a:spcPct val="0"/>
              </a:spcBef>
              <a:spcAft>
                <a:spcPct val="0"/>
              </a:spcAft>
              <a:defRPr>
                <a:solidFill>
                  <a:schemeClr val="tx1"/>
                </a:solidFill>
                <a:latin typeface="Calibri" panose="020F0502020204030204" pitchFamily="34" charset="0"/>
              </a:defRPr>
            </a:lvl7pPr>
            <a:lvl8pPr marL="3534593" indent="-236179" defTabSz="465887" eaLnBrk="0" fontAlgn="base" hangingPunct="0">
              <a:spcBef>
                <a:spcPct val="0"/>
              </a:spcBef>
              <a:spcAft>
                <a:spcPct val="0"/>
              </a:spcAft>
              <a:defRPr>
                <a:solidFill>
                  <a:schemeClr val="tx1"/>
                </a:solidFill>
                <a:latin typeface="Calibri" panose="020F0502020204030204" pitchFamily="34" charset="0"/>
              </a:defRPr>
            </a:lvl8pPr>
            <a:lvl9pPr marL="4000480" indent="-236179" defTabSz="465887"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9437E69-BFD9-4283-8433-D17775119BA7}" type="slidenum">
              <a:rPr lang="en-US" altLang="en-US" smtClean="0"/>
              <a:pPr fontAlgn="base">
                <a:spcBef>
                  <a:spcPct val="0"/>
                </a:spcBef>
                <a:spcAft>
                  <a:spcPct val="0"/>
                </a:spcAft>
              </a:pPr>
              <a:t>13</a:t>
            </a:fld>
            <a:endParaRPr lang="en-US" altLang="en-US"/>
          </a:p>
        </p:txBody>
      </p:sp>
    </p:spTree>
    <p:extLst>
      <p:ext uri="{BB962C8B-B14F-4D97-AF65-F5344CB8AC3E}">
        <p14:creationId xmlns:p14="http://schemas.microsoft.com/office/powerpoint/2010/main" val="393650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1" dirty="0"/>
          </a:p>
        </p:txBody>
      </p:sp>
      <p:sp>
        <p:nvSpPr>
          <p:cNvPr id="4" name="Slide Number Placeholder 3"/>
          <p:cNvSpPr>
            <a:spLocks noGrp="1"/>
          </p:cNvSpPr>
          <p:nvPr>
            <p:ph type="sldNum" sz="quarter" idx="10"/>
          </p:nvPr>
        </p:nvSpPr>
        <p:spPr/>
        <p:txBody>
          <a:bodyPr/>
          <a:lstStyle/>
          <a:p>
            <a:fld id="{85AEDC3C-1937-498A-A1A7-787424AAE267}" type="slidenum">
              <a:rPr lang="en-US" smtClean="0"/>
              <a:t>2</a:t>
            </a:fld>
            <a:endParaRPr lang="en-US"/>
          </a:p>
        </p:txBody>
      </p:sp>
    </p:spTree>
    <p:extLst>
      <p:ext uri="{BB962C8B-B14F-4D97-AF65-F5344CB8AC3E}">
        <p14:creationId xmlns:p14="http://schemas.microsoft.com/office/powerpoint/2010/main" val="239116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Lev. 24:16 </a:t>
            </a:r>
            <a:r>
              <a:rPr lang="en-US" dirty="0"/>
              <a:t>- And he that </a:t>
            </a:r>
            <a:r>
              <a:rPr lang="en-US" dirty="0" err="1"/>
              <a:t>blasphemeth</a:t>
            </a:r>
            <a:r>
              <a:rPr lang="en-US" dirty="0"/>
              <a:t> the name of the LORD, he shall surely be put to death, and all the congregation shall certainly stone him: as well the stranger, as he that is born in the land, when he </a:t>
            </a:r>
            <a:r>
              <a:rPr lang="en-US" dirty="0" err="1"/>
              <a:t>blasphemeth</a:t>
            </a:r>
            <a:r>
              <a:rPr lang="en-US" dirty="0"/>
              <a:t> the name of the LORD, shall be put to death.</a:t>
            </a:r>
          </a:p>
          <a:p>
            <a:r>
              <a:rPr lang="en-US" b="1" dirty="0"/>
              <a:t>Ex. 3:1-14 - READ</a:t>
            </a:r>
          </a:p>
          <a:p>
            <a:r>
              <a:rPr lang="en-US" b="1" dirty="0"/>
              <a:t>Jn. 1:14 - </a:t>
            </a:r>
            <a:r>
              <a:rPr lang="en-US" b="0" dirty="0"/>
              <a:t>And the Word was made flesh, and dwelt among us, (and we beheld his glory, the glory as of the only begotten of the Father,) full of grace and truth.</a:t>
            </a:r>
          </a:p>
          <a:p>
            <a:r>
              <a:rPr lang="en-US" b="1" dirty="0"/>
              <a:t>Col. 1:12-22 - READ</a:t>
            </a:r>
          </a:p>
          <a:p>
            <a:r>
              <a:rPr lang="en-US" b="1" dirty="0"/>
              <a:t>“Preeminence” </a:t>
            </a:r>
            <a:r>
              <a:rPr lang="en-US" b="0" i="1" dirty="0"/>
              <a:t>- </a:t>
            </a:r>
            <a:r>
              <a:rPr lang="en-US" b="0" i="1" dirty="0" err="1"/>
              <a:t>proteuo</a:t>
            </a:r>
            <a:r>
              <a:rPr lang="en-US" b="0" i="1" dirty="0"/>
              <a:t> - </a:t>
            </a:r>
            <a:r>
              <a:rPr lang="en-US" b="0" i="0" dirty="0"/>
              <a:t>to be first (in rank or influence):--have the preeminence - </a:t>
            </a:r>
            <a:r>
              <a:rPr lang="en-US" b="1" i="1" dirty="0"/>
              <a:t>Strong</a:t>
            </a:r>
            <a:r>
              <a:rPr lang="en-US" b="0" i="0" dirty="0"/>
              <a:t>; </a:t>
            </a:r>
            <a:r>
              <a:rPr lang="en-US" b="1" i="1" dirty="0"/>
              <a:t>Vine</a:t>
            </a:r>
            <a:r>
              <a:rPr lang="en-US" b="0" i="0" dirty="0"/>
              <a:t> - </a:t>
            </a:r>
            <a:r>
              <a:rPr lang="en-US" dirty="0"/>
              <a:t>"to be first" (</a:t>
            </a:r>
            <a:r>
              <a:rPr lang="en-US" i="1" dirty="0"/>
              <a:t>protos</a:t>
            </a:r>
            <a:r>
              <a:rPr lang="en-US" dirty="0"/>
              <a:t>), "to be preeminent," is used of Christ in relation to the Church, </a:t>
            </a:r>
            <a:r>
              <a:rPr lang="en-US" dirty="0">
                <a:hlinkClick r:id="rId3"/>
              </a:rPr>
              <a:t>Col 1:18</a:t>
            </a:r>
            <a:r>
              <a:rPr lang="en-US" dirty="0"/>
              <a:t>. </a:t>
            </a:r>
            <a:r>
              <a:rPr lang="en-US" b="1" i="1" dirty="0"/>
              <a:t>Thaye</a:t>
            </a:r>
            <a:r>
              <a:rPr lang="en-US" b="1" dirty="0"/>
              <a:t>r</a:t>
            </a:r>
            <a:r>
              <a:rPr lang="en-US" dirty="0"/>
              <a:t> - to be first, hold the first place </a:t>
            </a:r>
            <a:endParaRPr lang="en-US" b="0" i="0" dirty="0"/>
          </a:p>
          <a:p>
            <a:r>
              <a:rPr lang="en-US" b="1" dirty="0"/>
              <a:t>Matt. 28:18 </a:t>
            </a:r>
            <a:r>
              <a:rPr lang="en-US" b="0" dirty="0"/>
              <a:t>- And Jesus came and spoke to them, saying</a:t>
            </a:r>
            <a:r>
              <a:rPr lang="en-US" b="1" dirty="0"/>
              <a:t>, "All authority has been given to Me in heaven and on earth.”</a:t>
            </a:r>
          </a:p>
          <a:p>
            <a:r>
              <a:rPr lang="en-US" b="1" dirty="0"/>
              <a:t>Phil. 2:5-11 (ASV) </a:t>
            </a:r>
            <a:r>
              <a:rPr lang="en-US" dirty="0"/>
              <a:t>-  Have this mind in you, which was also in Christ Jesus: </a:t>
            </a:r>
            <a:r>
              <a:rPr lang="en-US" b="1" dirty="0"/>
              <a:t>6 who, existing in the form of God, counted not the being on an equality with God a thing to be grasped</a:t>
            </a:r>
            <a:r>
              <a:rPr lang="en-US" dirty="0"/>
              <a:t>, 7 but emptied himself, taking the form of a servant, being made in the likeness of men; 8 and being found in fashion as a man, he humbled himself, becoming obedient even unto death, yea, the death of the cross. 9 Wherefore also God highly exalted him, and gave unto him the name which is above every name; 10 that in the name of Jesus every knee should bow, of things in heaven and things on earth and things under the earth, 11 and that every tongue should confess that Jesus Christ is Lord, to the glory of God the Father.</a:t>
            </a:r>
          </a:p>
          <a:p>
            <a:r>
              <a:rPr lang="en-US" b="1" dirty="0"/>
              <a:t>Jn. 12:44-46 </a:t>
            </a:r>
            <a:r>
              <a:rPr lang="en-US" dirty="0"/>
              <a:t>- </a:t>
            </a:r>
            <a:r>
              <a:rPr lang="en-US" b="0" dirty="0"/>
              <a:t>Jesus cried and said</a:t>
            </a:r>
            <a:r>
              <a:rPr lang="en-US" b="1" dirty="0"/>
              <a:t>, He that believeth on me, believeth not on me, but on him that sent me. 45 And he that </a:t>
            </a:r>
            <a:r>
              <a:rPr lang="en-US" b="1" dirty="0" err="1"/>
              <a:t>seeth</a:t>
            </a:r>
            <a:r>
              <a:rPr lang="en-US" b="1" dirty="0"/>
              <a:t> me </a:t>
            </a:r>
            <a:r>
              <a:rPr lang="en-US" b="1" dirty="0" err="1"/>
              <a:t>seeth</a:t>
            </a:r>
            <a:r>
              <a:rPr lang="en-US" b="1" dirty="0"/>
              <a:t> him that sent me. </a:t>
            </a:r>
            <a:r>
              <a:rPr lang="en-US" dirty="0"/>
              <a:t>46 I am come a light into the world, that whosoever believeth on me should not abide in darkness.</a:t>
            </a:r>
          </a:p>
          <a:p>
            <a:r>
              <a:rPr lang="en-US" b="1" dirty="0"/>
              <a:t>Jn. 14:8-9 </a:t>
            </a:r>
            <a:r>
              <a:rPr lang="en-US" dirty="0"/>
              <a:t>- Philip </a:t>
            </a:r>
            <a:r>
              <a:rPr lang="en-US" dirty="0" err="1"/>
              <a:t>saith</a:t>
            </a:r>
            <a:r>
              <a:rPr lang="en-US" dirty="0"/>
              <a:t> unto him, Lord, shew us the Father, and it </a:t>
            </a:r>
            <a:r>
              <a:rPr lang="en-US" dirty="0" err="1"/>
              <a:t>sufficeth</a:t>
            </a:r>
            <a:r>
              <a:rPr lang="en-US" dirty="0"/>
              <a:t> us. 9 Jesus </a:t>
            </a:r>
            <a:r>
              <a:rPr lang="en-US" dirty="0" err="1"/>
              <a:t>saith</a:t>
            </a:r>
            <a:r>
              <a:rPr lang="en-US" dirty="0"/>
              <a:t> unto him, Have I been so long time with you, and yet hast thou not known me, Philip? he that hath seen me hath seen the Father; and how </a:t>
            </a:r>
            <a:r>
              <a:rPr lang="en-US" dirty="0" err="1"/>
              <a:t>sayest</a:t>
            </a:r>
            <a:r>
              <a:rPr lang="en-US" dirty="0"/>
              <a:t> thou then, Shew us the Father?</a:t>
            </a:r>
          </a:p>
          <a:p>
            <a:r>
              <a:rPr lang="en-US" b="1" dirty="0"/>
              <a:t>Heb. 1:1-3 </a:t>
            </a:r>
            <a:r>
              <a:rPr lang="en-US" dirty="0"/>
              <a:t>- God, who at sundry times and in divers manners spake in time past unto the fathers by the prophets, 2 Hath in these last days spoken unto us by his Son, whom he hath appointed heir of all things, by whom also he made the worlds; </a:t>
            </a:r>
            <a:r>
              <a:rPr lang="en-US" b="1" dirty="0"/>
              <a:t>3 Who being the brightness of his glory, and the express image of his person,</a:t>
            </a:r>
            <a:r>
              <a:rPr lang="en-US" dirty="0"/>
              <a:t> and upholding all things by the word of his power, when he had by himself purged our sins, sat down on the right hand of the Majesty on high;</a:t>
            </a:r>
          </a:p>
        </p:txBody>
      </p:sp>
      <p:sp>
        <p:nvSpPr>
          <p:cNvPr id="4" name="Slide Number Placeholder 3"/>
          <p:cNvSpPr>
            <a:spLocks noGrp="1"/>
          </p:cNvSpPr>
          <p:nvPr>
            <p:ph type="sldNum" sz="quarter" idx="10"/>
          </p:nvPr>
        </p:nvSpPr>
        <p:spPr/>
        <p:txBody>
          <a:bodyPr/>
          <a:lstStyle/>
          <a:p>
            <a:fld id="{85AEDC3C-1937-498A-A1A7-787424AAE267}" type="slidenum">
              <a:rPr lang="en-US" smtClean="0"/>
              <a:t>3</a:t>
            </a:fld>
            <a:endParaRPr lang="en-US"/>
          </a:p>
        </p:txBody>
      </p:sp>
    </p:spTree>
    <p:extLst>
      <p:ext uri="{BB962C8B-B14F-4D97-AF65-F5344CB8AC3E}">
        <p14:creationId xmlns:p14="http://schemas.microsoft.com/office/powerpoint/2010/main" val="263756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 15:1-7 - READ</a:t>
            </a:r>
          </a:p>
          <a:p>
            <a:r>
              <a:rPr lang="en-US" b="1" dirty="0"/>
              <a:t>Ex. 3:14 - </a:t>
            </a:r>
            <a:r>
              <a:rPr lang="en-US" b="0" dirty="0"/>
              <a:t>And God said unto Moses</a:t>
            </a:r>
            <a:r>
              <a:rPr lang="en-US" b="1" dirty="0"/>
              <a:t>, I AM THAT I AM</a:t>
            </a:r>
            <a:r>
              <a:rPr lang="en-US" b="0" dirty="0"/>
              <a:t>: and he said, Thus shalt thou say unto the children of Israel</a:t>
            </a:r>
            <a:r>
              <a:rPr lang="en-US" b="1" dirty="0"/>
              <a:t>, I AM </a:t>
            </a:r>
            <a:r>
              <a:rPr lang="en-US" b="0" dirty="0"/>
              <a:t>hath sent me unto you.</a:t>
            </a:r>
          </a:p>
          <a:p>
            <a:r>
              <a:rPr lang="en-US" b="1" dirty="0"/>
              <a:t>Mal. 3:7 </a:t>
            </a:r>
            <a:r>
              <a:rPr lang="en-US" dirty="0"/>
              <a:t>- For </a:t>
            </a:r>
            <a:r>
              <a:rPr lang="en-US" b="1" dirty="0"/>
              <a:t>I am </a:t>
            </a:r>
            <a:r>
              <a:rPr lang="en-US" dirty="0"/>
              <a:t>the LORD, I change not; therefore ye sons of Jacob are not consumed.</a:t>
            </a:r>
          </a:p>
        </p:txBody>
      </p:sp>
      <p:sp>
        <p:nvSpPr>
          <p:cNvPr id="4" name="Slide Number Placeholder 3"/>
          <p:cNvSpPr>
            <a:spLocks noGrp="1"/>
          </p:cNvSpPr>
          <p:nvPr>
            <p:ph type="sldNum" sz="quarter" idx="10"/>
          </p:nvPr>
        </p:nvSpPr>
        <p:spPr/>
        <p:txBody>
          <a:bodyPr/>
          <a:lstStyle/>
          <a:p>
            <a:fld id="{85AEDC3C-1937-498A-A1A7-787424AAE267}" type="slidenum">
              <a:rPr lang="en-US" smtClean="0"/>
              <a:t>4</a:t>
            </a:fld>
            <a:endParaRPr lang="en-US"/>
          </a:p>
        </p:txBody>
      </p:sp>
    </p:spTree>
    <p:extLst>
      <p:ext uri="{BB962C8B-B14F-4D97-AF65-F5344CB8AC3E}">
        <p14:creationId xmlns:p14="http://schemas.microsoft.com/office/powerpoint/2010/main" val="417569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6:35 - 35 </a:t>
            </a:r>
            <a:r>
              <a:rPr lang="en-US" b="0" dirty="0"/>
              <a:t>And Jesus said unto them, I am the bread of life: he that cometh to me shall never hunger; and he that believeth on me shall never thirst. </a:t>
            </a:r>
            <a:r>
              <a:rPr lang="en-US" b="1" dirty="0"/>
              <a:t>48</a:t>
            </a:r>
            <a:r>
              <a:rPr lang="en-US" b="0" dirty="0"/>
              <a:t>  I am that bread of life. </a:t>
            </a:r>
            <a:r>
              <a:rPr lang="en-US" b="1" dirty="0"/>
              <a:t>51 </a:t>
            </a:r>
            <a:r>
              <a:rPr lang="en-US" b="0" dirty="0"/>
              <a:t>I am the living bread which came down from heaven: if any man eat of this bread, he shall live for ever: and the bread that I will give is my flesh, which I will give for the life of the world</a:t>
            </a:r>
            <a:endParaRPr lang="en-US" b="1" dirty="0"/>
          </a:p>
          <a:p>
            <a:r>
              <a:rPr lang="en-US" b="1" dirty="0"/>
              <a:t>Ex. 16:12-15 </a:t>
            </a:r>
            <a:r>
              <a:rPr lang="en-US" dirty="0"/>
              <a:t>- 12 I have heard the murmurings of the children of Israel: speak unto them, saying, At even ye shall eat flesh, and in the morning ye shall be filled with bread; and ye shall know that I am the LORD your God. 13 And it came to pass, that at even the quails came up, and covered the camp: and in the morning the dew lay round about the host. 14 And when the dew that lay was gone up, behold, upon the face of the wilderness there lay a small round thing, as small as the hoar frost on the ground. 15 And when the children of Israel saw it, they said one to another, It is manna: for they </a:t>
            </a:r>
            <a:r>
              <a:rPr lang="en-US" dirty="0" err="1"/>
              <a:t>wist</a:t>
            </a:r>
            <a:r>
              <a:rPr lang="en-US" dirty="0"/>
              <a:t> not what it was. And Moses said unto them, This is the bread which the LORD hath given you to eat.</a:t>
            </a:r>
          </a:p>
          <a:p>
            <a:r>
              <a:rPr lang="en-US" b="1" dirty="0"/>
              <a:t>Jn. 6:1-14 - READ</a:t>
            </a:r>
          </a:p>
          <a:p>
            <a:r>
              <a:rPr lang="en-US" b="1" dirty="0"/>
              <a:t>Matt. 15:29-39 - READ</a:t>
            </a:r>
          </a:p>
          <a:p>
            <a:r>
              <a:rPr lang="en-US" b="1" dirty="0"/>
              <a:t>Jas. 1:17 - </a:t>
            </a:r>
            <a:r>
              <a:rPr lang="en-US" b="0" dirty="0"/>
              <a:t>Every good gift and every perfect gift is from above, and cometh down from the Father of lights, with whom is no variableness, neither shadow of turning.</a:t>
            </a:r>
          </a:p>
          <a:p>
            <a:r>
              <a:rPr lang="en-US" b="1" dirty="0"/>
              <a:t>Eph. 1:3 </a:t>
            </a:r>
            <a:r>
              <a:rPr lang="en-US" b="0" dirty="0"/>
              <a:t>- Blessed be the God and Father of our Lord Jesus Christ, who hath blessed us with all spiritual blessings in heavenly places in Christ:</a:t>
            </a:r>
          </a:p>
        </p:txBody>
      </p:sp>
      <p:sp>
        <p:nvSpPr>
          <p:cNvPr id="4" name="Slide Number Placeholder 3"/>
          <p:cNvSpPr>
            <a:spLocks noGrp="1"/>
          </p:cNvSpPr>
          <p:nvPr>
            <p:ph type="sldNum" sz="quarter" idx="10"/>
          </p:nvPr>
        </p:nvSpPr>
        <p:spPr/>
        <p:txBody>
          <a:bodyPr/>
          <a:lstStyle/>
          <a:p>
            <a:fld id="{85AEDC3C-1937-498A-A1A7-787424AAE267}" type="slidenum">
              <a:rPr lang="en-US" smtClean="0"/>
              <a:t>5</a:t>
            </a:fld>
            <a:endParaRPr lang="en-US"/>
          </a:p>
        </p:txBody>
      </p:sp>
    </p:spTree>
    <p:extLst>
      <p:ext uri="{BB962C8B-B14F-4D97-AF65-F5344CB8AC3E}">
        <p14:creationId xmlns:p14="http://schemas.microsoft.com/office/powerpoint/2010/main" val="286212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8:12 - Then spake Jesus again unto them, saying, I am the light of the world: he that </a:t>
            </a:r>
            <a:r>
              <a:rPr lang="en-US" b="1" dirty="0" err="1"/>
              <a:t>followeth</a:t>
            </a:r>
            <a:r>
              <a:rPr lang="en-US" b="1" dirty="0"/>
              <a:t> me shall not walk in darkness, but shall have the light of life</a:t>
            </a:r>
            <a:r>
              <a:rPr lang="en-US" dirty="0"/>
              <a:t>.</a:t>
            </a:r>
          </a:p>
          <a:p>
            <a:r>
              <a:rPr lang="en-US" dirty="0"/>
              <a:t>Jn. 1:1-9 - READ</a:t>
            </a:r>
          </a:p>
          <a:p>
            <a:r>
              <a:rPr lang="en-US" dirty="0"/>
              <a:t>1 Jn. 1:1-7 - READ</a:t>
            </a:r>
          </a:p>
        </p:txBody>
      </p:sp>
      <p:sp>
        <p:nvSpPr>
          <p:cNvPr id="4" name="Slide Number Placeholder 3"/>
          <p:cNvSpPr>
            <a:spLocks noGrp="1"/>
          </p:cNvSpPr>
          <p:nvPr>
            <p:ph type="sldNum" sz="quarter" idx="10"/>
          </p:nvPr>
        </p:nvSpPr>
        <p:spPr/>
        <p:txBody>
          <a:bodyPr/>
          <a:lstStyle/>
          <a:p>
            <a:fld id="{85AEDC3C-1937-498A-A1A7-787424AAE267}" type="slidenum">
              <a:rPr lang="en-US" smtClean="0"/>
              <a:t>6</a:t>
            </a:fld>
            <a:endParaRPr lang="en-US"/>
          </a:p>
        </p:txBody>
      </p:sp>
    </p:spTree>
    <p:extLst>
      <p:ext uri="{BB962C8B-B14F-4D97-AF65-F5344CB8AC3E}">
        <p14:creationId xmlns:p14="http://schemas.microsoft.com/office/powerpoint/2010/main" val="92262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10:7-9 </a:t>
            </a:r>
            <a:r>
              <a:rPr lang="en-US" dirty="0"/>
              <a:t>-Then said Jesus unto them again</a:t>
            </a:r>
            <a:r>
              <a:rPr lang="en-US" b="1" dirty="0"/>
              <a:t>, Verily, verily, I say unto you, I am the door of the sheep</a:t>
            </a:r>
            <a:r>
              <a:rPr lang="en-US" b="0" dirty="0"/>
              <a:t>. 8 All that ever came before me are thieves and robbers: but the sheep did not hear them</a:t>
            </a:r>
            <a:r>
              <a:rPr lang="en-US" b="1" dirty="0"/>
              <a:t>.</a:t>
            </a:r>
            <a:r>
              <a:rPr lang="en-US" b="0" dirty="0"/>
              <a:t> </a:t>
            </a:r>
            <a:r>
              <a:rPr lang="en-US" b="1" dirty="0"/>
              <a:t>9 I am the door: by me if any man enter in, he shall be saved, and shall go in and out, and find pasture.</a:t>
            </a:r>
          </a:p>
          <a:p>
            <a:endParaRPr lang="en-US" b="1" dirty="0"/>
          </a:p>
          <a:p>
            <a:r>
              <a:rPr lang="en-US" b="1" dirty="0"/>
              <a:t>Jn. 10:1-16 - READ</a:t>
            </a:r>
          </a:p>
          <a:p>
            <a:r>
              <a:rPr lang="en-US" b="1" dirty="0"/>
              <a:t>Jn. 10:3 - </a:t>
            </a:r>
            <a:r>
              <a:rPr lang="en-US" b="0" dirty="0"/>
              <a:t>To him the porter (doorkeeper) </a:t>
            </a:r>
            <a:r>
              <a:rPr lang="en-US" b="0" dirty="0" err="1"/>
              <a:t>openeth</a:t>
            </a:r>
            <a:r>
              <a:rPr lang="en-US" b="0" dirty="0"/>
              <a:t>; and the sheep hear his voice: and he </a:t>
            </a:r>
            <a:r>
              <a:rPr lang="en-US" b="0" dirty="0" err="1"/>
              <a:t>calleth</a:t>
            </a:r>
            <a:r>
              <a:rPr lang="en-US" b="0" dirty="0"/>
              <a:t> his own sheep by name, and </a:t>
            </a:r>
            <a:r>
              <a:rPr lang="en-US" b="0" dirty="0" err="1"/>
              <a:t>leadeth</a:t>
            </a:r>
            <a:r>
              <a:rPr lang="en-US" b="0" dirty="0"/>
              <a:t> them out.</a:t>
            </a:r>
          </a:p>
          <a:p>
            <a:r>
              <a:rPr lang="en-US" b="1" dirty="0"/>
              <a:t>Jn. 10:16 </a:t>
            </a:r>
            <a:r>
              <a:rPr lang="en-US" b="0" dirty="0"/>
              <a:t>- And other sheep I have, which are not of this fold: them also I must bring, and they shall hear my voice; and there shall be one fold, and one shepherd. </a:t>
            </a:r>
          </a:p>
          <a:p>
            <a:r>
              <a:rPr lang="en-US" b="1" dirty="0"/>
              <a:t>Jn. 10:1-2 </a:t>
            </a:r>
            <a:r>
              <a:rPr lang="en-US" b="0" dirty="0"/>
              <a:t>-</a:t>
            </a:r>
            <a:r>
              <a:rPr lang="en-US" b="1" dirty="0"/>
              <a:t> </a:t>
            </a:r>
            <a:r>
              <a:rPr lang="en-US" b="0" dirty="0"/>
              <a:t>"Most assuredly, I say to you, </a:t>
            </a:r>
            <a:r>
              <a:rPr lang="en-US" b="1" dirty="0"/>
              <a:t>he who does not enter the sheepfold by the door, but climbs up some other way, the same is a thief and a robber. </a:t>
            </a:r>
            <a:r>
              <a:rPr lang="en-US" b="0" dirty="0"/>
              <a:t>2 "But he who enters by the door is the shepherd of the sheep.</a:t>
            </a:r>
          </a:p>
          <a:p>
            <a:r>
              <a:rPr lang="en-US" b="1" dirty="0"/>
              <a:t>Heb. 5:8-9 </a:t>
            </a:r>
            <a:r>
              <a:rPr lang="en-US" b="0" dirty="0"/>
              <a:t>- though He was a Son, yet He learned obedience by the things which He suffered. 9 And having been perfected, He became the author of eternal salvation to all who obey Him,</a:t>
            </a:r>
          </a:p>
          <a:p>
            <a:r>
              <a:rPr lang="en-US" b="1" dirty="0"/>
              <a:t>2 Thess. 1:7-9 </a:t>
            </a:r>
            <a:r>
              <a:rPr lang="en-US" b="0" dirty="0"/>
              <a:t>-  and to give you who are troubled rest with us when the Lord Jesus is revealed from heaven with His mighty angels, 8 in flaming fire taking vengeance on those who do not know God, and on those who do not obey the gospel of our Lord Jesus Christ. 9 These shall be punished with everlasting destruction from the presence of the Lord and from the glory of His power,</a:t>
            </a:r>
          </a:p>
          <a:p>
            <a:endParaRPr lang="en-US" b="0" dirty="0"/>
          </a:p>
          <a:p>
            <a:endParaRPr lang="en-US" dirty="0"/>
          </a:p>
        </p:txBody>
      </p:sp>
      <p:sp>
        <p:nvSpPr>
          <p:cNvPr id="4" name="Slide Number Placeholder 3"/>
          <p:cNvSpPr>
            <a:spLocks noGrp="1"/>
          </p:cNvSpPr>
          <p:nvPr>
            <p:ph type="sldNum" sz="quarter" idx="10"/>
          </p:nvPr>
        </p:nvSpPr>
        <p:spPr/>
        <p:txBody>
          <a:bodyPr/>
          <a:lstStyle/>
          <a:p>
            <a:fld id="{85AEDC3C-1937-498A-A1A7-787424AAE267}" type="slidenum">
              <a:rPr lang="en-US" smtClean="0"/>
              <a:t>7</a:t>
            </a:fld>
            <a:endParaRPr lang="en-US"/>
          </a:p>
        </p:txBody>
      </p:sp>
    </p:spTree>
    <p:extLst>
      <p:ext uri="{BB962C8B-B14F-4D97-AF65-F5344CB8AC3E}">
        <p14:creationId xmlns:p14="http://schemas.microsoft.com/office/powerpoint/2010/main" val="332545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Jn. 10:11, 14 </a:t>
            </a:r>
            <a:r>
              <a:rPr lang="en-US" dirty="0"/>
              <a:t>- I am the good shepherd: the good shepherd giveth his life for the sheep. </a:t>
            </a:r>
            <a:r>
              <a:rPr lang="en-US" b="1" dirty="0"/>
              <a:t>14</a:t>
            </a:r>
            <a:r>
              <a:rPr lang="en-US" dirty="0"/>
              <a:t> I am the good shepherd, and know my sheep, and am known of mine.</a:t>
            </a:r>
          </a:p>
          <a:p>
            <a:r>
              <a:rPr lang="en-US" b="1" dirty="0"/>
              <a:t>Heb. 13:20 </a:t>
            </a:r>
            <a:r>
              <a:rPr lang="en-US" dirty="0"/>
              <a:t>- Now the God of peace, that brought again from the dead our Lord Jesus, that great shepherd of the sheep, through the blood of the everlasting covenant,</a:t>
            </a:r>
          </a:p>
          <a:p>
            <a:r>
              <a:rPr lang="en-US" b="1" dirty="0"/>
              <a:t>Matt. 18:12-14 </a:t>
            </a:r>
            <a:r>
              <a:rPr lang="en-US" dirty="0"/>
              <a:t>-  "What do you think? If a man has a hundred sheep, and one of them goes astray, does he not leave the ninety-nine and go to the mountains to seek the one that is straying? 13 "And if he should find it, assuredly, I say to you, he rejoices more over that sheep than over the ninety-nine that did not go astray. 14 "Even so it is not the will of your Father who is in heaven that one of these little ones should perish.</a:t>
            </a:r>
          </a:p>
          <a:p>
            <a:r>
              <a:rPr lang="en-US" b="1" dirty="0"/>
              <a:t>Lk. 12:32 </a:t>
            </a:r>
            <a:r>
              <a:rPr lang="en-US" dirty="0"/>
              <a:t>- Fear not, little flock; for it is your Father's good pleasure to give you the kingdom.</a:t>
            </a:r>
          </a:p>
          <a:p>
            <a:r>
              <a:rPr lang="en-US" b="1" dirty="0"/>
              <a:t>Jn. 10:16 </a:t>
            </a:r>
            <a:r>
              <a:rPr lang="en-US" dirty="0"/>
              <a:t>- And other sheep I have, which are not of this fold: them also I must bring, and they shall hear my voice; and there shall be one fold, and one shepherd. </a:t>
            </a:r>
            <a:r>
              <a:rPr lang="en-US" b="1" dirty="0"/>
              <a:t>27</a:t>
            </a:r>
            <a:r>
              <a:rPr lang="en-US" dirty="0"/>
              <a:t> My sheep hear my voice, and I know them, and they follow me: </a:t>
            </a:r>
          </a:p>
          <a:p>
            <a:r>
              <a:rPr lang="en-US" b="1" dirty="0"/>
              <a:t>1 Pet: 2:25 </a:t>
            </a:r>
            <a:r>
              <a:rPr lang="en-US" dirty="0"/>
              <a:t>- For ye were as sheep going astray; but are now returned unto the Shepherd and Bishop of your souls. </a:t>
            </a:r>
          </a:p>
          <a:p>
            <a:r>
              <a:rPr lang="en-US" b="1" dirty="0"/>
              <a:t>2 Tim. 2:19 </a:t>
            </a:r>
            <a:r>
              <a:rPr lang="en-US" dirty="0"/>
              <a:t>- Nevertheless the foundation of God </a:t>
            </a:r>
            <a:r>
              <a:rPr lang="en-US" dirty="0" err="1"/>
              <a:t>standeth</a:t>
            </a:r>
            <a:r>
              <a:rPr lang="en-US" dirty="0"/>
              <a:t> sure, having this seal, The Lord </a:t>
            </a:r>
            <a:r>
              <a:rPr lang="en-US" dirty="0" err="1"/>
              <a:t>knoweth</a:t>
            </a:r>
            <a:r>
              <a:rPr lang="en-US" dirty="0"/>
              <a:t> them that are his. And, Let every one that </a:t>
            </a:r>
            <a:r>
              <a:rPr lang="en-US" dirty="0" err="1"/>
              <a:t>nameth</a:t>
            </a:r>
            <a:r>
              <a:rPr lang="en-US" dirty="0"/>
              <a:t> the name of Christ depart from iniquity.</a:t>
            </a:r>
          </a:p>
          <a:p>
            <a:endParaRPr lang="en-US" dirty="0"/>
          </a:p>
        </p:txBody>
      </p:sp>
      <p:sp>
        <p:nvSpPr>
          <p:cNvPr id="4" name="Slide Number Placeholder 3"/>
          <p:cNvSpPr>
            <a:spLocks noGrp="1"/>
          </p:cNvSpPr>
          <p:nvPr>
            <p:ph type="sldNum" sz="quarter" idx="10"/>
          </p:nvPr>
        </p:nvSpPr>
        <p:spPr/>
        <p:txBody>
          <a:bodyPr/>
          <a:lstStyle/>
          <a:p>
            <a:fld id="{85AEDC3C-1937-498A-A1A7-787424AAE267}" type="slidenum">
              <a:rPr lang="en-US" smtClean="0"/>
              <a:t>8</a:t>
            </a:fld>
            <a:endParaRPr lang="en-US"/>
          </a:p>
        </p:txBody>
      </p:sp>
    </p:spTree>
    <p:extLst>
      <p:ext uri="{BB962C8B-B14F-4D97-AF65-F5344CB8AC3E}">
        <p14:creationId xmlns:p14="http://schemas.microsoft.com/office/powerpoint/2010/main" val="100418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11:25 - Jesus said unto her (Martha), I am the resurrection, and the life: he that believeth in me, though he were dead, yet shall he live:</a:t>
            </a:r>
          </a:p>
          <a:p>
            <a:r>
              <a:rPr lang="en-US" b="1" dirty="0"/>
              <a:t>Jn. 11:24 - </a:t>
            </a:r>
            <a:r>
              <a:rPr lang="en-US" b="0" dirty="0"/>
              <a:t>Martha </a:t>
            </a:r>
            <a:r>
              <a:rPr lang="en-US" b="0" dirty="0" err="1"/>
              <a:t>saith</a:t>
            </a:r>
            <a:r>
              <a:rPr lang="en-US" b="0" dirty="0"/>
              <a:t> unto him, I know that he shall rise again in the resurrection at the last day.</a:t>
            </a:r>
          </a:p>
          <a:p>
            <a:r>
              <a:rPr lang="en-US" b="1" dirty="0"/>
              <a:t>Jn. 11:32-45 - READ</a:t>
            </a:r>
          </a:p>
          <a:p>
            <a:r>
              <a:rPr lang="en-US" b="1" dirty="0"/>
              <a:t>Jn. 11:25-26 </a:t>
            </a:r>
            <a:r>
              <a:rPr lang="en-US" b="0" dirty="0"/>
              <a:t>-  Jesus said unto her, I am the resurrection, and the life: he that believeth in me, though he were dead, yet shall he live: </a:t>
            </a:r>
            <a:r>
              <a:rPr lang="en-US" b="1" dirty="0"/>
              <a:t>26</a:t>
            </a:r>
            <a:r>
              <a:rPr lang="en-US" b="0" dirty="0"/>
              <a:t> And whosoever </a:t>
            </a:r>
            <a:r>
              <a:rPr lang="en-US" b="0" dirty="0" err="1"/>
              <a:t>liveth</a:t>
            </a:r>
            <a:r>
              <a:rPr lang="en-US" b="0" dirty="0"/>
              <a:t> and believeth in me shall never die. </a:t>
            </a:r>
            <a:r>
              <a:rPr lang="en-US" b="0" dirty="0" err="1"/>
              <a:t>Believest</a:t>
            </a:r>
            <a:r>
              <a:rPr lang="en-US" b="0" dirty="0"/>
              <a:t> thou this?</a:t>
            </a:r>
          </a:p>
          <a:p>
            <a:r>
              <a:rPr lang="en-US" b="1" dirty="0"/>
              <a:t>Lk. 15:22-32 - READ</a:t>
            </a:r>
          </a:p>
          <a:p>
            <a:r>
              <a:rPr lang="en-US" b="1" dirty="0"/>
              <a:t>Rom. 5:10 - </a:t>
            </a:r>
            <a:r>
              <a:rPr lang="en-US" b="0" dirty="0"/>
              <a:t>For if, when we were enemies, we were reconciled to God by the death of his Son, much more, being reconciled, we shall be saved by his life.</a:t>
            </a:r>
          </a:p>
          <a:p>
            <a:r>
              <a:rPr lang="en-US" b="1" dirty="0"/>
              <a:t>1 Cor. 15:22 </a:t>
            </a:r>
            <a:r>
              <a:rPr lang="en-US" b="0" dirty="0"/>
              <a:t>- For as in Adam all die, even so in Christ shall all be made alive.</a:t>
            </a:r>
          </a:p>
          <a:p>
            <a:r>
              <a:rPr lang="en-US" b="1" dirty="0"/>
              <a:t>2 Cor. 5:1-10 - READ</a:t>
            </a:r>
          </a:p>
          <a:p>
            <a:r>
              <a:rPr lang="en-US" b="1" dirty="0"/>
              <a:t>Phil. 1:21-26 -  </a:t>
            </a:r>
            <a:r>
              <a:rPr lang="en-US" b="0" dirty="0"/>
              <a:t>For to me to live is Christ, and to die is gain. 22 But if I live in the flesh, this is the fruit of my </a:t>
            </a:r>
            <a:r>
              <a:rPr lang="en-US" b="0" dirty="0" err="1"/>
              <a:t>labour</a:t>
            </a:r>
            <a:r>
              <a:rPr lang="en-US" b="0" dirty="0"/>
              <a:t>: yet what I shall choose I wot not. 23 For I am in a strait betwixt two, having a desire to depart, and to be with Christ; which is far better: 24 Nevertheless to abide in the flesh is more needful for you. 25 And having this confidence, I know that I shall abide and continue with you all for your furtherance and joy of faith; 26 That your rejoicing may be more abundant in Jesus Christ for me by my coming to you again.</a:t>
            </a:r>
          </a:p>
        </p:txBody>
      </p:sp>
      <p:sp>
        <p:nvSpPr>
          <p:cNvPr id="4" name="Slide Number Placeholder 3"/>
          <p:cNvSpPr>
            <a:spLocks noGrp="1"/>
          </p:cNvSpPr>
          <p:nvPr>
            <p:ph type="sldNum" sz="quarter" idx="10"/>
          </p:nvPr>
        </p:nvSpPr>
        <p:spPr/>
        <p:txBody>
          <a:bodyPr/>
          <a:lstStyle/>
          <a:p>
            <a:fld id="{85AEDC3C-1937-498A-A1A7-787424AAE267}" type="slidenum">
              <a:rPr lang="en-US" smtClean="0"/>
              <a:t>9</a:t>
            </a:fld>
            <a:endParaRPr lang="en-US"/>
          </a:p>
        </p:txBody>
      </p:sp>
    </p:spTree>
    <p:extLst>
      <p:ext uri="{BB962C8B-B14F-4D97-AF65-F5344CB8AC3E}">
        <p14:creationId xmlns:p14="http://schemas.microsoft.com/office/powerpoint/2010/main" val="113544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3610B59-3C72-42D1-8498-3FFEFEE0E2AB}" type="datetime1">
              <a:rPr lang="en-US" smtClean="0"/>
              <a:t>4/23/2018</a:t>
            </a:fld>
            <a:endParaRPr lang="en-US"/>
          </a:p>
        </p:txBody>
      </p:sp>
      <p:sp>
        <p:nvSpPr>
          <p:cNvPr id="8" name="Slide Number Placeholder 7"/>
          <p:cNvSpPr>
            <a:spLocks noGrp="1"/>
          </p:cNvSpPr>
          <p:nvPr>
            <p:ph type="sldNum" sz="quarter" idx="11"/>
          </p:nvPr>
        </p:nvSpPr>
        <p:spPr/>
        <p:txBody>
          <a:bodyPr/>
          <a:lstStyle/>
          <a:p>
            <a:fld id="{36FD20AE-CD9F-4017-9DBE-3F85155F023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422B9F-213B-4232-BCE3-106D19A93ACC}" type="datetime1">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ED35D7-1B44-46FC-B899-30E1E54CF60A}" type="datetime1">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B2D68-D688-4B36-BAF5-10F2E212790D}" type="datetime1">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78390-28AC-4111-ACE8-10575A40C6B3}" type="datetime1">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D20AE-CD9F-4017-9DBE-3F85155F023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442630-D199-431A-99CF-795D2D00DD40}" type="datetime1">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D3C6938-2776-410C-AC6C-A46BFEAA3FDC}" type="datetime1">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D20AE-CD9F-4017-9DBE-3F85155F023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19D5C6-E6CB-4AF8-B347-69E6909A0A4D}" type="datetime1">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D1B7B-25BE-4966-96D9-D24A30076304}" type="datetime1">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A1463-9669-4D97-933D-9914E4C4D0A8}" type="datetime1">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897643-F2AF-4A8F-BBD3-70EEE69BDC4D}" type="datetime1">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D20AE-CD9F-4017-9DBE-3F85155F023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A6D4778-3E3F-4E5A-9386-DE4A1E1DD8F8}" type="datetime1">
              <a:rPr lang="en-US" smtClean="0"/>
              <a:t>4/23/2018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6FD20AE-CD9F-4017-9DBE-3F85155F023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1196" y="1026944"/>
            <a:ext cx="8229600" cy="4324261"/>
          </a:xfrm>
          <a:prstGeom prst="rect">
            <a:avLst/>
          </a:prstGeom>
          <a:noFill/>
        </p:spPr>
        <p:txBody>
          <a:bodyPr wrap="square" lIns="91440" tIns="45720" rIns="91440" bIns="45720">
            <a:spAutoFit/>
          </a:bodyPr>
          <a:lstStyle/>
          <a:p>
            <a:pPr algn="ctr"/>
            <a:r>
              <a:rPr lang="en-US" sz="27500" dirty="0">
                <a:solidFill>
                  <a:srgbClr val="E0E0E0"/>
                </a:solidFill>
              </a:rPr>
              <a:t>I Am</a:t>
            </a:r>
          </a:p>
        </p:txBody>
      </p:sp>
      <p:sp>
        <p:nvSpPr>
          <p:cNvPr id="3" name="Subtitle 2"/>
          <p:cNvSpPr>
            <a:spLocks noGrp="1"/>
          </p:cNvSpPr>
          <p:nvPr>
            <p:ph type="subTitle" idx="1"/>
          </p:nvPr>
        </p:nvSpPr>
        <p:spPr>
          <a:xfrm>
            <a:off x="1405596" y="4389061"/>
            <a:ext cx="6400800" cy="1219200"/>
          </a:xfrm>
        </p:spPr>
        <p:txBody>
          <a:bodyPr/>
          <a:lstStyle/>
          <a:p>
            <a:r>
              <a:rPr lang="en-US" b="1" dirty="0"/>
              <a:t>John 8:51-59</a:t>
            </a:r>
          </a:p>
        </p:txBody>
      </p:sp>
      <p:sp>
        <p:nvSpPr>
          <p:cNvPr id="2" name="Title 1"/>
          <p:cNvSpPr>
            <a:spLocks noGrp="1"/>
          </p:cNvSpPr>
          <p:nvPr>
            <p:ph type="ctrTitle"/>
          </p:nvPr>
        </p:nvSpPr>
        <p:spPr>
          <a:xfrm>
            <a:off x="609600" y="1569660"/>
            <a:ext cx="7772400" cy="2819401"/>
          </a:xfrm>
        </p:spPr>
        <p:txBody>
          <a:bodyPr/>
          <a:lstStyle/>
          <a:p>
            <a:r>
              <a:rPr lang="en-US" dirty="0"/>
              <a:t>The </a:t>
            </a:r>
            <a:r>
              <a:rPr lang="en-US" b="1" i="1" dirty="0"/>
              <a:t>I </a:t>
            </a:r>
            <a:r>
              <a:rPr lang="en-US" b="1" i="1" dirty="0" err="1"/>
              <a:t>Am’s</a:t>
            </a:r>
            <a:r>
              <a:rPr lang="en-US" b="1" i="1" dirty="0"/>
              <a:t> </a:t>
            </a:r>
            <a:r>
              <a:rPr lang="en-US" dirty="0"/>
              <a:t>of Christ</a:t>
            </a:r>
          </a:p>
        </p:txBody>
      </p:sp>
      <p:sp>
        <p:nvSpPr>
          <p:cNvPr id="6" name="Slide Number Placeholder 5"/>
          <p:cNvSpPr>
            <a:spLocks noGrp="1"/>
          </p:cNvSpPr>
          <p:nvPr>
            <p:ph type="sldNum" sz="quarter" idx="11"/>
          </p:nvPr>
        </p:nvSpPr>
        <p:spPr/>
        <p:txBody>
          <a:bodyPr/>
          <a:lstStyle/>
          <a:p>
            <a:fld id="{36FD20AE-CD9F-4017-9DBE-3F85155F0234}" type="slidenum">
              <a:rPr lang="en-US" smtClean="0"/>
              <a:t>1</a:t>
            </a:fld>
            <a:endParaRPr lang="en-US"/>
          </a:p>
        </p:txBody>
      </p:sp>
    </p:spTree>
    <p:extLst>
      <p:ext uri="{BB962C8B-B14F-4D97-AF65-F5344CB8AC3E}">
        <p14:creationId xmlns:p14="http://schemas.microsoft.com/office/powerpoint/2010/main" val="4089611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p:txBody>
          <a:bodyPr/>
          <a:lstStyle/>
          <a:p>
            <a:r>
              <a:rPr lang="en-US" b="1" i="1" dirty="0"/>
              <a:t>“the way, the truth, and the life”</a:t>
            </a:r>
            <a:r>
              <a:rPr lang="en-US" sz="2400" b="1" i="1" dirty="0"/>
              <a:t>- </a:t>
            </a:r>
            <a:r>
              <a:rPr lang="en-US" sz="2400" dirty="0"/>
              <a:t>John 14:6</a:t>
            </a:r>
          </a:p>
        </p:txBody>
      </p:sp>
      <p:sp>
        <p:nvSpPr>
          <p:cNvPr id="3" name="Content Placeholder 2"/>
          <p:cNvSpPr>
            <a:spLocks noGrp="1"/>
          </p:cNvSpPr>
          <p:nvPr>
            <p:ph idx="1"/>
          </p:nvPr>
        </p:nvSpPr>
        <p:spPr>
          <a:xfrm>
            <a:off x="457200" y="1600199"/>
            <a:ext cx="8305800" cy="5121275"/>
          </a:xfrm>
        </p:spPr>
        <p:txBody>
          <a:bodyPr>
            <a:normAutofit fontScale="92500" lnSpcReduction="20000"/>
          </a:bodyPr>
          <a:lstStyle/>
          <a:p>
            <a:r>
              <a:rPr lang="en-US" sz="2600" dirty="0"/>
              <a:t>He answers the question asked by Thomas - vs. 5</a:t>
            </a:r>
          </a:p>
          <a:p>
            <a:r>
              <a:rPr lang="en-US" sz="2600" dirty="0"/>
              <a:t>Jesus is:</a:t>
            </a:r>
          </a:p>
          <a:p>
            <a:pPr lvl="1"/>
            <a:r>
              <a:rPr lang="en-US" sz="2200" b="1" u="sng" dirty="0"/>
              <a:t>The way</a:t>
            </a:r>
            <a:r>
              <a:rPr lang="en-US" sz="2200" dirty="0"/>
              <a:t> (this suggests there is </a:t>
            </a:r>
            <a:r>
              <a:rPr lang="en-US" sz="2200" b="1" dirty="0"/>
              <a:t>one</a:t>
            </a:r>
            <a:r>
              <a:rPr lang="en-US" sz="2200" dirty="0"/>
              <a:t> and </a:t>
            </a:r>
            <a:r>
              <a:rPr lang="en-US" sz="2200" b="1" dirty="0"/>
              <a:t>only one</a:t>
            </a:r>
            <a:r>
              <a:rPr lang="en-US" sz="2200" dirty="0"/>
              <a:t> way)</a:t>
            </a:r>
          </a:p>
          <a:p>
            <a:pPr lvl="2"/>
            <a:r>
              <a:rPr lang="en-US" sz="1900" dirty="0"/>
              <a:t>Greek suggests a road or pathway</a:t>
            </a:r>
          </a:p>
          <a:p>
            <a:pPr lvl="2"/>
            <a:r>
              <a:rPr lang="en-US" sz="1900" dirty="0"/>
              <a:t>The proper way</a:t>
            </a:r>
          </a:p>
          <a:p>
            <a:pPr lvl="3"/>
            <a:r>
              <a:rPr lang="en-US" dirty="0"/>
              <a:t>Vs. 6b - </a:t>
            </a:r>
            <a:r>
              <a:rPr lang="en-US" b="1" i="1" dirty="0"/>
              <a:t>“No one comes to the Father </a:t>
            </a:r>
            <a:r>
              <a:rPr lang="en-US" b="1" i="1" u="sng" dirty="0"/>
              <a:t>except</a:t>
            </a:r>
            <a:r>
              <a:rPr lang="en-US" b="1" i="1" dirty="0"/>
              <a:t> through Me”</a:t>
            </a:r>
          </a:p>
          <a:p>
            <a:pPr lvl="1"/>
            <a:r>
              <a:rPr lang="en-US" sz="2200" b="1" u="sng" dirty="0"/>
              <a:t>The Truth</a:t>
            </a:r>
            <a:r>
              <a:rPr lang="en-US" sz="2200" dirty="0"/>
              <a:t> - He is not connected to a source of Truth - He is truth!</a:t>
            </a:r>
          </a:p>
          <a:p>
            <a:pPr lvl="2"/>
            <a:r>
              <a:rPr lang="en-US" sz="1900" dirty="0"/>
              <a:t>It is the essence of His being - His Divine Word</a:t>
            </a:r>
          </a:p>
          <a:p>
            <a:pPr lvl="3"/>
            <a:r>
              <a:rPr lang="en-US" sz="1900" dirty="0"/>
              <a:t>John 1:1-2; 17:17</a:t>
            </a:r>
          </a:p>
          <a:p>
            <a:pPr lvl="2"/>
            <a:r>
              <a:rPr lang="en-US" sz="1900" dirty="0"/>
              <a:t>We will be judged by His words - John 12:48-50</a:t>
            </a:r>
          </a:p>
          <a:p>
            <a:pPr lvl="1"/>
            <a:r>
              <a:rPr lang="en-US" sz="2200" b="1" u="sng" dirty="0"/>
              <a:t>The Life</a:t>
            </a:r>
            <a:r>
              <a:rPr lang="en-US" sz="2200" dirty="0"/>
              <a:t> - He is the source of spiritual and physical life</a:t>
            </a:r>
          </a:p>
          <a:p>
            <a:pPr lvl="2"/>
            <a:r>
              <a:rPr lang="en-US" sz="1900" dirty="0"/>
              <a:t>John 1:4; 9:5; John 20:31; 1 John 5:10-11</a:t>
            </a:r>
          </a:p>
          <a:p>
            <a:pPr lvl="2"/>
            <a:endParaRPr lang="en-US" sz="900" dirty="0"/>
          </a:p>
          <a:p>
            <a:pPr marL="0" indent="0" algn="just">
              <a:buNone/>
            </a:pPr>
            <a:r>
              <a:rPr lang="en-US" sz="2600" b="1" i="1" dirty="0"/>
              <a:t>“Jesus </a:t>
            </a:r>
            <a:r>
              <a:rPr lang="en-US" sz="2600" b="1" i="1" dirty="0" err="1"/>
              <a:t>saith</a:t>
            </a:r>
            <a:r>
              <a:rPr lang="en-US" sz="2600" b="1" i="1" dirty="0"/>
              <a:t> unto him, I am the way, the truth, and the life: no man cometh unto the Father, but by me”</a:t>
            </a:r>
          </a:p>
          <a:p>
            <a:pPr lvl="1" algn="just"/>
            <a:r>
              <a:rPr lang="en-US" sz="1900" dirty="0"/>
              <a:t>John 14:6</a:t>
            </a:r>
          </a:p>
          <a:p>
            <a:pPr lvl="3"/>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t>10</a:t>
            </a:fld>
            <a:endParaRPr lang="en-US"/>
          </a:p>
        </p:txBody>
      </p:sp>
    </p:spTree>
    <p:extLst>
      <p:ext uri="{BB962C8B-B14F-4D97-AF65-F5344CB8AC3E}">
        <p14:creationId xmlns:p14="http://schemas.microsoft.com/office/powerpoint/2010/main" val="1606761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1000"/>
                                        <p:tgtEl>
                                          <p:spTgt spid="3">
                                            <p:txEl>
                                              <p:pRg st="13" end="13"/>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fade">
                                      <p:cBhvr>
                                        <p:cTn id="68"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p:txBody>
          <a:bodyPr/>
          <a:lstStyle/>
          <a:p>
            <a:pPr>
              <a:lnSpc>
                <a:spcPct val="100000"/>
              </a:lnSpc>
            </a:pPr>
            <a:r>
              <a:rPr lang="en-US" b="1" i="1" dirty="0"/>
              <a:t>“the true vine” </a:t>
            </a:r>
            <a:br>
              <a:rPr lang="en-US" sz="2400" b="1" i="1" dirty="0"/>
            </a:br>
            <a:r>
              <a:rPr lang="en-US" sz="2400" dirty="0"/>
              <a:t>John 15: 1, 5</a:t>
            </a:r>
          </a:p>
        </p:txBody>
      </p:sp>
      <p:sp>
        <p:nvSpPr>
          <p:cNvPr id="3" name="Content Placeholder 2"/>
          <p:cNvSpPr>
            <a:spLocks noGrp="1"/>
          </p:cNvSpPr>
          <p:nvPr>
            <p:ph idx="1"/>
          </p:nvPr>
        </p:nvSpPr>
        <p:spPr>
          <a:xfrm>
            <a:off x="457200" y="1594879"/>
            <a:ext cx="8382000" cy="5126596"/>
          </a:xfrm>
        </p:spPr>
        <p:txBody>
          <a:bodyPr>
            <a:normAutofit fontScale="92500" lnSpcReduction="10000"/>
          </a:bodyPr>
          <a:lstStyle/>
          <a:p>
            <a:r>
              <a:rPr lang="en-US" dirty="0"/>
              <a:t>Relationship with Christ, as a Vine to the Branches</a:t>
            </a:r>
          </a:p>
          <a:p>
            <a:pPr lvl="1"/>
            <a:r>
              <a:rPr lang="en-US" sz="1900" dirty="0"/>
              <a:t>A lesson on spiritual horticulture </a:t>
            </a:r>
          </a:p>
          <a:p>
            <a:r>
              <a:rPr lang="en-US" dirty="0"/>
              <a:t>Christ is the </a:t>
            </a:r>
            <a:r>
              <a:rPr lang="en-US" b="1" i="1" dirty="0"/>
              <a:t>“true vine”</a:t>
            </a:r>
          </a:p>
          <a:p>
            <a:pPr lvl="1"/>
            <a:r>
              <a:rPr lang="en-US" sz="1900" dirty="0"/>
              <a:t>The Father is the </a:t>
            </a:r>
            <a:r>
              <a:rPr lang="en-US" sz="1900" b="1" i="1" dirty="0"/>
              <a:t>“husbandman” </a:t>
            </a:r>
          </a:p>
          <a:p>
            <a:r>
              <a:rPr lang="en-US" dirty="0"/>
              <a:t>Disciples (branches) must:</a:t>
            </a:r>
          </a:p>
          <a:p>
            <a:pPr lvl="1"/>
            <a:r>
              <a:rPr lang="en-US" sz="1900" dirty="0"/>
              <a:t>Abide in the vine and bear fruit - Vs. 2, 6</a:t>
            </a:r>
          </a:p>
          <a:p>
            <a:pPr lvl="2"/>
            <a:r>
              <a:rPr lang="en-US" sz="1700" dirty="0"/>
              <a:t>This speaks of abiding in His word - 2 John 9-11</a:t>
            </a:r>
          </a:p>
          <a:p>
            <a:pPr lvl="1"/>
            <a:r>
              <a:rPr lang="en-US" sz="1900" dirty="0"/>
              <a:t>Branch cannot bear itself - Must be supported by the Vine - Vs. 4</a:t>
            </a:r>
          </a:p>
          <a:p>
            <a:pPr lvl="1"/>
            <a:r>
              <a:rPr lang="en-US" sz="1900" dirty="0"/>
              <a:t>Cannot survive, </a:t>
            </a:r>
            <a:r>
              <a:rPr lang="en-US" sz="1900" b="1" i="1" dirty="0"/>
              <a:t>“except” </a:t>
            </a:r>
            <a:r>
              <a:rPr lang="en-US" sz="1900" dirty="0"/>
              <a:t>we abide in the Vine! - Vs. 5-6</a:t>
            </a:r>
          </a:p>
          <a:p>
            <a:pPr lvl="1"/>
            <a:r>
              <a:rPr lang="en-US" sz="1900" dirty="0"/>
              <a:t>We glorify the Father when we abide in Christ and bear fruit - Vs. 8</a:t>
            </a:r>
          </a:p>
          <a:p>
            <a:pPr marL="914400" lvl="2" indent="0">
              <a:buNone/>
            </a:pPr>
            <a:endParaRPr lang="en-US" dirty="0"/>
          </a:p>
          <a:p>
            <a:pPr marL="114300" indent="0">
              <a:buNone/>
            </a:pPr>
            <a:r>
              <a:rPr lang="en-US" b="1" i="1" dirty="0"/>
              <a:t>"I am the true vine, and my Father is the husbandman… I am the vine, ye are the branches: He that </a:t>
            </a:r>
            <a:r>
              <a:rPr lang="en-US" b="1" i="1" dirty="0" err="1">
                <a:solidFill>
                  <a:schemeClr val="tx1"/>
                </a:solidFill>
              </a:rPr>
              <a:t>abideth</a:t>
            </a:r>
            <a:r>
              <a:rPr lang="en-US" b="1" i="1" dirty="0">
                <a:solidFill>
                  <a:schemeClr val="tx1"/>
                </a:solidFill>
              </a:rPr>
              <a:t> in me</a:t>
            </a:r>
            <a:r>
              <a:rPr lang="en-US" b="1" i="1" dirty="0"/>
              <a:t>, and I in him, the same </a:t>
            </a:r>
            <a:r>
              <a:rPr lang="en-US" b="1" i="1" dirty="0" err="1"/>
              <a:t>bringeth</a:t>
            </a:r>
            <a:r>
              <a:rPr lang="en-US" b="1" i="1" dirty="0"/>
              <a:t> forth much fruit: for without me ye can do nothing” </a:t>
            </a:r>
            <a:r>
              <a:rPr lang="en-US" dirty="0"/>
              <a:t>- John 15:1, 5</a:t>
            </a:r>
          </a:p>
          <a:p>
            <a:pPr lvl="2"/>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t>11</a:t>
            </a:fld>
            <a:endParaRPr lang="en-US"/>
          </a:p>
        </p:txBody>
      </p:sp>
      <p:sp>
        <p:nvSpPr>
          <p:cNvPr id="7" name="TextBox 6">
            <a:extLst>
              <a:ext uri="{FF2B5EF4-FFF2-40B4-BE49-F238E27FC236}">
                <a16:creationId xmlns:a16="http://schemas.microsoft.com/office/drawing/2014/main" id="{2B296B94-4D30-4F45-84F7-CBEA4D2EBDD6}"/>
              </a:ext>
            </a:extLst>
          </p:cNvPr>
          <p:cNvSpPr txBox="1"/>
          <p:nvPr/>
        </p:nvSpPr>
        <p:spPr>
          <a:xfrm>
            <a:off x="5867400" y="2004614"/>
            <a:ext cx="2971800" cy="1354217"/>
          </a:xfrm>
          <a:prstGeom prst="rect">
            <a:avLst/>
          </a:prstGeom>
          <a:solidFill>
            <a:schemeClr val="tx2">
              <a:lumMod val="20000"/>
              <a:lumOff val="80000"/>
            </a:schemeClr>
          </a:solidFill>
        </p:spPr>
        <p:txBody>
          <a:bodyPr wrap="square" rtlCol="0">
            <a:spAutoFit/>
          </a:bodyPr>
          <a:lstStyle/>
          <a:p>
            <a:r>
              <a:rPr lang="en-US" b="1" i="1" dirty="0"/>
              <a:t>“Abide</a:t>
            </a:r>
            <a:r>
              <a:rPr lang="en-US" b="1" dirty="0"/>
              <a:t>” </a:t>
            </a:r>
            <a:r>
              <a:rPr lang="en-US" sz="1600" dirty="0"/>
              <a:t>(</a:t>
            </a:r>
            <a:r>
              <a:rPr lang="en-US" sz="1600" i="1" dirty="0" err="1"/>
              <a:t>meno</a:t>
            </a:r>
            <a:r>
              <a:rPr lang="en-US" sz="1600" dirty="0"/>
              <a:t>) - To stay (in a given place, state, relation or expectancy):--abide, continue, dwell, endure, be present, remain, stand, tarry - </a:t>
            </a:r>
            <a:r>
              <a:rPr lang="en-US" sz="1600" b="1" i="1" dirty="0"/>
              <a:t>Strong</a:t>
            </a:r>
          </a:p>
        </p:txBody>
      </p:sp>
    </p:spTree>
    <p:extLst>
      <p:ext uri="{BB962C8B-B14F-4D97-AF65-F5344CB8AC3E}">
        <p14:creationId xmlns:p14="http://schemas.microsoft.com/office/powerpoint/2010/main" val="3110616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743200"/>
            <a:ext cx="32117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457200" y="0"/>
            <a:ext cx="8229600" cy="1295400"/>
          </a:xfrm>
        </p:spPr>
        <p:txBody>
          <a:bodyPr/>
          <a:lstStyle/>
          <a:p>
            <a:r>
              <a:rPr lang="en-US" b="1" dirty="0"/>
              <a:t>Conclusion</a:t>
            </a:r>
          </a:p>
        </p:txBody>
      </p:sp>
      <p:sp>
        <p:nvSpPr>
          <p:cNvPr id="3" name="Content Placeholder 2"/>
          <p:cNvSpPr>
            <a:spLocks noGrp="1"/>
          </p:cNvSpPr>
          <p:nvPr>
            <p:ph idx="1"/>
          </p:nvPr>
        </p:nvSpPr>
        <p:spPr>
          <a:xfrm>
            <a:off x="609600" y="1341437"/>
            <a:ext cx="8648053" cy="5197475"/>
          </a:xfrm>
        </p:spPr>
        <p:txBody>
          <a:bodyPr>
            <a:normAutofit fontScale="92500" lnSpcReduction="20000"/>
          </a:bodyPr>
          <a:lstStyle/>
          <a:p>
            <a:r>
              <a:rPr lang="en-US" sz="3600" dirty="0"/>
              <a:t>The </a:t>
            </a:r>
            <a:r>
              <a:rPr lang="en-US" sz="3600" b="1" i="1" dirty="0"/>
              <a:t>I </a:t>
            </a:r>
            <a:r>
              <a:rPr lang="en-US" sz="3600" b="1" i="1" dirty="0" err="1"/>
              <a:t>Am’s</a:t>
            </a:r>
            <a:r>
              <a:rPr lang="en-US" sz="3600" dirty="0"/>
              <a:t> of Jesus found in John illustrate His remarkable Deity!</a:t>
            </a:r>
          </a:p>
          <a:p>
            <a:pPr marL="3200400" lvl="7" indent="0">
              <a:buNone/>
            </a:pPr>
            <a:endParaRPr lang="en-US" sz="2600" dirty="0"/>
          </a:p>
          <a:p>
            <a:pPr marL="3200400" lvl="7" indent="0">
              <a:buNone/>
            </a:pPr>
            <a:r>
              <a:rPr lang="en-US" sz="2600" b="1" i="1" dirty="0"/>
              <a:t>“…the bread of life”</a:t>
            </a:r>
          </a:p>
          <a:p>
            <a:pPr marL="3200400" lvl="7" indent="0">
              <a:buNone/>
            </a:pPr>
            <a:r>
              <a:rPr lang="en-US" sz="2600" b="1" i="1" dirty="0"/>
              <a:t>“…the light of the world”</a:t>
            </a:r>
          </a:p>
          <a:p>
            <a:pPr marL="3200400" lvl="7" indent="0">
              <a:buNone/>
            </a:pPr>
            <a:r>
              <a:rPr lang="en-US" sz="2600" b="1" i="1" dirty="0"/>
              <a:t>“…the door of the sheep”</a:t>
            </a:r>
          </a:p>
          <a:p>
            <a:pPr marL="3200400" lvl="7" indent="0">
              <a:buNone/>
            </a:pPr>
            <a:r>
              <a:rPr lang="en-US" sz="2600" b="1" i="1" dirty="0"/>
              <a:t>“…the good shepherd”</a:t>
            </a:r>
          </a:p>
          <a:p>
            <a:pPr marL="3200400" lvl="7" indent="0">
              <a:buNone/>
            </a:pPr>
            <a:r>
              <a:rPr lang="en-US" sz="2600" b="1" i="1" dirty="0"/>
              <a:t>“…the resurrection, and the life”</a:t>
            </a:r>
          </a:p>
          <a:p>
            <a:pPr marL="3200400" lvl="7" indent="0">
              <a:buNone/>
            </a:pPr>
            <a:r>
              <a:rPr lang="en-US" sz="2600" b="1" i="1" dirty="0"/>
              <a:t>“…the way, the truth, and the life”</a:t>
            </a:r>
          </a:p>
          <a:p>
            <a:pPr marL="3200400" lvl="7" indent="0">
              <a:buNone/>
            </a:pPr>
            <a:r>
              <a:rPr lang="en-US" sz="2600" b="1" i="1" dirty="0"/>
              <a:t>“…the true vine”</a:t>
            </a:r>
          </a:p>
          <a:p>
            <a:pPr marL="457200" lvl="1" indent="0" algn="ctr">
              <a:buNone/>
            </a:pPr>
            <a:endParaRPr lang="en-US" sz="2000" b="1" i="1" dirty="0"/>
          </a:p>
          <a:p>
            <a:pPr marL="57150" indent="0" algn="ctr">
              <a:buNone/>
            </a:pPr>
            <a:r>
              <a:rPr lang="en-US" sz="3400" b="1" i="1" dirty="0"/>
              <a:t>May we always respect His Deity and reverence Him!</a:t>
            </a:r>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t>12</a:t>
            </a:fld>
            <a:endParaRPr lang="en-US"/>
          </a:p>
        </p:txBody>
      </p:sp>
      <p:sp>
        <p:nvSpPr>
          <p:cNvPr id="7" name="TextBox 6">
            <a:extLst>
              <a:ext uri="{FF2B5EF4-FFF2-40B4-BE49-F238E27FC236}">
                <a16:creationId xmlns:a16="http://schemas.microsoft.com/office/drawing/2014/main" id="{F3C71D2D-FCFD-46FC-B18C-0C4CCDF03DFD}"/>
              </a:ext>
            </a:extLst>
          </p:cNvPr>
          <p:cNvSpPr txBox="1"/>
          <p:nvPr/>
        </p:nvSpPr>
        <p:spPr>
          <a:xfrm>
            <a:off x="8991600" y="914400"/>
            <a:ext cx="1600200" cy="25146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435165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FE76A5-251C-4B7E-B5F8-34D3013B0ED4}"/>
              </a:ext>
            </a:extLst>
          </p:cNvPr>
          <p:cNvSpPr>
            <a:spLocks noGrp="1"/>
          </p:cNvSpPr>
          <p:nvPr>
            <p:ph idx="1"/>
          </p:nvPr>
        </p:nvSpPr>
        <p:spPr>
          <a:xfrm>
            <a:off x="533400" y="1828800"/>
            <a:ext cx="8382000" cy="4495800"/>
          </a:xfrm>
        </p:spPr>
        <p:txBody>
          <a:bodyPr>
            <a:normAutofit fontScale="85000" lnSpcReduction="20000"/>
          </a:bodyPr>
          <a:lstStyle/>
          <a:p>
            <a:pPr marL="0" indent="0">
              <a:spcBef>
                <a:spcPts val="600"/>
              </a:spcBef>
              <a:spcAft>
                <a:spcPts val="0"/>
              </a:spcAft>
              <a:buFont typeface="Calibri" panose="020F0502020204030204" pitchFamily="34" charset="0"/>
              <a:buNone/>
              <a:defRPr/>
            </a:pPr>
            <a:r>
              <a:rPr lang="en-US" altLang="en-US" sz="3500" b="1" dirty="0">
                <a:latin typeface="Arial" panose="020B0604020202020204" pitchFamily="34" charset="0"/>
                <a:cs typeface="Arial" panose="020B0604020202020204" pitchFamily="34" charset="0"/>
              </a:rPr>
              <a:t> An alien sinner must…</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Hear the Gospel – Romans 10:17</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Believe – John 8:34</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Repent – Acts 17:30</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Confess Christ – Matthew 10:32</a:t>
            </a:r>
          </a:p>
          <a:p>
            <a:pPr lvl="1">
              <a:lnSpc>
                <a:spcPct val="120000"/>
              </a:lnSpc>
              <a:spcBef>
                <a:spcPts val="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Be Baptized –  Acts 2:38</a:t>
            </a:r>
          </a:p>
          <a:p>
            <a:pPr marL="0" indent="0">
              <a:lnSpc>
                <a:spcPct val="120000"/>
              </a:lnSpc>
              <a:spcBef>
                <a:spcPts val="0"/>
              </a:spcBef>
              <a:spcAft>
                <a:spcPts val="0"/>
              </a:spcAft>
              <a:buFont typeface="Calibri" panose="020F0502020204030204" pitchFamily="34" charset="0"/>
              <a:buNone/>
              <a:defRPr/>
            </a:pPr>
            <a:endParaRPr lang="en-US" altLang="en-US" sz="500" b="1" dirty="0">
              <a:latin typeface="Arial" panose="020B0604020202020204" pitchFamily="34" charset="0"/>
              <a:cs typeface="Arial" panose="020B0604020202020204" pitchFamily="34" charset="0"/>
            </a:endParaRPr>
          </a:p>
          <a:p>
            <a:pPr marL="0" indent="0">
              <a:lnSpc>
                <a:spcPct val="120000"/>
              </a:lnSpc>
              <a:spcBef>
                <a:spcPts val="0"/>
              </a:spcBef>
              <a:spcAft>
                <a:spcPts val="0"/>
              </a:spcAft>
              <a:buFont typeface="Calibri" panose="020F0502020204030204" pitchFamily="34" charset="0"/>
              <a:buNone/>
              <a:defRPr/>
            </a:pPr>
            <a:r>
              <a:rPr lang="en-US" altLang="en-US" sz="3700" b="1" dirty="0">
                <a:latin typeface="Arial" panose="020B0604020202020204" pitchFamily="34" charset="0"/>
                <a:cs typeface="Arial" panose="020B0604020202020204" pitchFamily="34" charset="0"/>
              </a:rPr>
              <a:t> </a:t>
            </a:r>
            <a:r>
              <a:rPr lang="en-US" altLang="en-US" sz="3500" b="1" dirty="0">
                <a:latin typeface="Arial" panose="020B0604020202020204" pitchFamily="34" charset="0"/>
                <a:cs typeface="Arial" panose="020B0604020202020204" pitchFamily="34" charset="0"/>
              </a:rPr>
              <a:t>An erring Child of God must…</a:t>
            </a:r>
          </a:p>
          <a:p>
            <a:pPr lvl="1">
              <a:spcBef>
                <a:spcPts val="600"/>
              </a:spcBef>
              <a:spcAft>
                <a:spcPts val="0"/>
              </a:spcAft>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Repent and Pray –  Acts 8:22 </a:t>
            </a:r>
          </a:p>
          <a:p>
            <a:pPr marL="0" indent="0">
              <a:spcBef>
                <a:spcPts val="600"/>
              </a:spcBef>
              <a:spcAft>
                <a:spcPts val="0"/>
              </a:spcAft>
              <a:buFont typeface="Calibri" panose="020F0502020204030204" pitchFamily="34" charset="0"/>
              <a:buNone/>
              <a:defRPr/>
            </a:pPr>
            <a:endParaRPr lang="en-US" altLang="en-US" sz="500" b="1" dirty="0">
              <a:latin typeface="Arial" panose="020B0604020202020204" pitchFamily="34" charset="0"/>
              <a:cs typeface="Arial" panose="020B0604020202020204" pitchFamily="34" charset="0"/>
            </a:endParaRPr>
          </a:p>
          <a:p>
            <a:pPr marL="0" indent="0">
              <a:spcBef>
                <a:spcPts val="600"/>
              </a:spcBef>
              <a:spcAft>
                <a:spcPts val="0"/>
              </a:spcAft>
              <a:buFont typeface="Calibri" panose="020F0502020204030204" pitchFamily="34" charset="0"/>
              <a:buNone/>
              <a:defRPr/>
            </a:pPr>
            <a:r>
              <a:rPr lang="en-US" altLang="en-US" sz="3700" b="1" dirty="0">
                <a:latin typeface="Arial" panose="020B0604020202020204" pitchFamily="34" charset="0"/>
                <a:cs typeface="Arial" panose="020B0604020202020204" pitchFamily="34" charset="0"/>
              </a:rPr>
              <a:t> </a:t>
            </a:r>
            <a:r>
              <a:rPr lang="en-US" altLang="en-US" sz="3500" b="1" dirty="0">
                <a:latin typeface="Arial" panose="020B0604020202020204" pitchFamily="34" charset="0"/>
                <a:cs typeface="Arial" panose="020B0604020202020204" pitchFamily="34" charset="0"/>
              </a:rPr>
              <a:t>Live </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p>
          <a:p>
            <a:pPr lvl="1">
              <a:spcBef>
                <a:spcPts val="600"/>
              </a:spcBef>
              <a:spcAft>
                <a:spcPts val="0"/>
              </a:spcAft>
              <a:buFont typeface="Wingdings" panose="05000000000000000000" pitchFamily="2" charset="2"/>
              <a:buChar char="§"/>
              <a:defRPr/>
            </a:pPr>
            <a:r>
              <a:rPr lang="en-US" altLang="en-US" sz="3300" b="1" i="1" dirty="0">
                <a:latin typeface="Arial" panose="020B0604020202020204" pitchFamily="34" charset="0"/>
                <a:cs typeface="Arial" panose="020B0604020202020204" pitchFamily="34" charset="0"/>
              </a:rPr>
              <a:t> </a:t>
            </a:r>
            <a:r>
              <a:rPr lang="en-US" altLang="en-US" sz="3000" dirty="0">
                <a:latin typeface="Arial" panose="020B0604020202020204" pitchFamily="34" charset="0"/>
                <a:cs typeface="Arial" panose="020B0604020202020204" pitchFamily="34" charset="0"/>
              </a:rPr>
              <a:t>Revelation 2:10</a:t>
            </a:r>
          </a:p>
        </p:txBody>
      </p:sp>
      <p:sp>
        <p:nvSpPr>
          <p:cNvPr id="17411" name="Title 1">
            <a:extLst>
              <a:ext uri="{FF2B5EF4-FFF2-40B4-BE49-F238E27FC236}">
                <a16:creationId xmlns:a16="http://schemas.microsoft.com/office/drawing/2014/main" id="{85C7881F-1D9A-44B1-8B6A-A81ED949F54C}"/>
              </a:ext>
            </a:extLst>
          </p:cNvPr>
          <p:cNvSpPr>
            <a:spLocks noGrp="1"/>
          </p:cNvSpPr>
          <p:nvPr>
            <p:ph type="title"/>
          </p:nvPr>
        </p:nvSpPr>
        <p:spPr>
          <a:xfrm>
            <a:off x="914400" y="381000"/>
            <a:ext cx="7315200" cy="1143000"/>
          </a:xfrm>
        </p:spPr>
        <p:txBody>
          <a:bodyPr/>
          <a:lstStyle/>
          <a:p>
            <a:pPr algn="ctr">
              <a:defRPr/>
            </a:pPr>
            <a:r>
              <a:rPr lang="en-US" altLang="en-US" sz="4400" b="1" i="1" dirty="0">
                <a:latin typeface="Arial Black" pitchFamily="34" charset="0"/>
              </a:rPr>
              <a:t>“…what shall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a:extLst>
              <a:ext uri="{FF2B5EF4-FFF2-40B4-BE49-F238E27FC236}">
                <a16:creationId xmlns:a16="http://schemas.microsoft.com/office/drawing/2014/main" id="{7CB65572-092A-4063-8FA1-FFEF4E685E27}"/>
              </a:ext>
            </a:extLst>
          </p:cNvPr>
          <p:cNvSpPr>
            <a:spLocks noGrp="1"/>
          </p:cNvSpPr>
          <p:nvPr>
            <p:ph type="sldNum" sz="quarter" idx="12"/>
          </p:nvPr>
        </p:nvSpPr>
        <p:spPr/>
        <p:txBody>
          <a:bodyPr/>
          <a:lstStyle/>
          <a:p>
            <a:pPr>
              <a:defRPr/>
            </a:pPr>
            <a:fld id="{5E927ED1-96A6-4339-8E1B-1EE7FB04C455}" type="slidenum">
              <a:rPr lang="en-US" smtClean="0"/>
              <a:pPr>
                <a:defRPr/>
              </a:pPr>
              <a:t>13</a:t>
            </a:fld>
            <a:endParaRPr lang="en-US"/>
          </a:p>
        </p:txBody>
      </p:sp>
    </p:spTree>
    <p:extLst>
      <p:ext uri="{BB962C8B-B14F-4D97-AF65-F5344CB8AC3E}">
        <p14:creationId xmlns:p14="http://schemas.microsoft.com/office/powerpoint/2010/main" val="3380060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nodeType="afterGroup">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nodeType="afterGroup">
                            <p:stCondLst>
                              <p:cond delay="325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nodeType="afterGroup">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75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750"/>
                                        <p:tgtEl>
                                          <p:spTgt spid="3">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75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7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B7176-EF67-44E1-81B6-C43A85322B24}"/>
              </a:ext>
            </a:extLst>
          </p:cNvPr>
          <p:cNvSpPr/>
          <p:nvPr/>
        </p:nvSpPr>
        <p:spPr>
          <a:xfrm>
            <a:off x="6019800" y="5282076"/>
            <a:ext cx="2895600" cy="2286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457200" y="-381000"/>
            <a:ext cx="8229600" cy="1600200"/>
          </a:xfrm>
        </p:spPr>
        <p:txBody>
          <a:bodyPr/>
          <a:lstStyle/>
          <a:p>
            <a:r>
              <a:rPr lang="en-US" sz="5500" dirty="0"/>
              <a:t>John 8:51-59</a:t>
            </a:r>
          </a:p>
        </p:txBody>
      </p:sp>
      <p:sp>
        <p:nvSpPr>
          <p:cNvPr id="5" name="Slide Number Placeholder 4"/>
          <p:cNvSpPr>
            <a:spLocks noGrp="1"/>
          </p:cNvSpPr>
          <p:nvPr>
            <p:ph type="sldNum" sz="quarter" idx="12"/>
          </p:nvPr>
        </p:nvSpPr>
        <p:spPr/>
        <p:txBody>
          <a:bodyPr/>
          <a:lstStyle/>
          <a:p>
            <a:fld id="{36FD20AE-CD9F-4017-9DBE-3F85155F0234}" type="slidenum">
              <a:rPr lang="en-US" smtClean="0"/>
              <a:t>2</a:t>
            </a:fld>
            <a:endParaRPr lang="en-US"/>
          </a:p>
        </p:txBody>
      </p:sp>
      <p:sp>
        <p:nvSpPr>
          <p:cNvPr id="3" name="Content Placeholder 2"/>
          <p:cNvSpPr>
            <a:spLocks noGrp="1"/>
          </p:cNvSpPr>
          <p:nvPr>
            <p:ph idx="1"/>
          </p:nvPr>
        </p:nvSpPr>
        <p:spPr>
          <a:xfrm>
            <a:off x="381000" y="1219200"/>
            <a:ext cx="8648053" cy="5137150"/>
          </a:xfrm>
        </p:spPr>
        <p:txBody>
          <a:bodyPr>
            <a:noAutofit/>
          </a:bodyPr>
          <a:lstStyle/>
          <a:p>
            <a:pPr marL="0" indent="0">
              <a:buNone/>
            </a:pPr>
            <a:r>
              <a:rPr lang="en-US" sz="1700" b="1" i="1" dirty="0">
                <a:solidFill>
                  <a:schemeClr val="accent1">
                    <a:lumMod val="75000"/>
                  </a:schemeClr>
                </a:solidFill>
              </a:rPr>
              <a:t>51</a:t>
            </a:r>
            <a:r>
              <a:rPr lang="en-US" sz="1700" b="1" i="1" dirty="0"/>
              <a:t> Verily, verily, I say unto you, If a man keep my saying, he shall never see death.</a:t>
            </a:r>
          </a:p>
          <a:p>
            <a:pPr marL="0" indent="0">
              <a:buNone/>
            </a:pPr>
            <a:r>
              <a:rPr lang="en-US" sz="1700" b="1" i="1" dirty="0">
                <a:solidFill>
                  <a:schemeClr val="accent1">
                    <a:lumMod val="75000"/>
                  </a:schemeClr>
                </a:solidFill>
              </a:rPr>
              <a:t>52</a:t>
            </a:r>
            <a:r>
              <a:rPr lang="en-US" sz="1700" b="1" i="1" dirty="0"/>
              <a:t> Then said the Jews unto him, Now we know that thou hast a devil. Abraham is dead, and the prophets; and thou </a:t>
            </a:r>
            <a:r>
              <a:rPr lang="en-US" sz="1700" b="1" i="1" dirty="0" err="1"/>
              <a:t>sayest</a:t>
            </a:r>
            <a:r>
              <a:rPr lang="en-US" sz="1700" b="1" i="1" dirty="0"/>
              <a:t>, If a man keep my saying, he shall never taste of death.</a:t>
            </a:r>
          </a:p>
          <a:p>
            <a:pPr marL="0" indent="0">
              <a:buNone/>
            </a:pPr>
            <a:r>
              <a:rPr lang="en-US" sz="1700" b="1" i="1" dirty="0">
                <a:solidFill>
                  <a:schemeClr val="accent1">
                    <a:lumMod val="75000"/>
                  </a:schemeClr>
                </a:solidFill>
              </a:rPr>
              <a:t>53</a:t>
            </a:r>
            <a:r>
              <a:rPr lang="en-US" sz="1700" b="1" i="1" dirty="0"/>
              <a:t> Art thou greater than our father Abraham, which is dead? and the prophets are dead: whom </a:t>
            </a:r>
            <a:r>
              <a:rPr lang="en-US" sz="1700" b="1" i="1" dirty="0" err="1"/>
              <a:t>makest</a:t>
            </a:r>
            <a:r>
              <a:rPr lang="en-US" sz="1700" b="1" i="1" dirty="0"/>
              <a:t> thou thyself?</a:t>
            </a:r>
          </a:p>
          <a:p>
            <a:pPr marL="0" indent="0">
              <a:buNone/>
            </a:pPr>
            <a:r>
              <a:rPr lang="en-US" sz="1700" b="1" i="1" dirty="0">
                <a:solidFill>
                  <a:schemeClr val="accent1">
                    <a:lumMod val="75000"/>
                  </a:schemeClr>
                </a:solidFill>
              </a:rPr>
              <a:t>54 </a:t>
            </a:r>
            <a:r>
              <a:rPr lang="en-US" sz="1700" b="1" i="1" dirty="0"/>
              <a:t>Jesus answered, If I </a:t>
            </a:r>
            <a:r>
              <a:rPr lang="en-US" sz="1700" b="1" i="1" dirty="0" err="1"/>
              <a:t>honour</a:t>
            </a:r>
            <a:r>
              <a:rPr lang="en-US" sz="1700" b="1" i="1" dirty="0"/>
              <a:t> myself, my </a:t>
            </a:r>
            <a:r>
              <a:rPr lang="en-US" sz="1700" b="1" i="1" dirty="0" err="1"/>
              <a:t>honour</a:t>
            </a:r>
            <a:r>
              <a:rPr lang="en-US" sz="1700" b="1" i="1" dirty="0"/>
              <a:t> is nothing: it is my Father that </a:t>
            </a:r>
            <a:r>
              <a:rPr lang="en-US" sz="1700" b="1" i="1" dirty="0" err="1"/>
              <a:t>honoureth</a:t>
            </a:r>
            <a:r>
              <a:rPr lang="en-US" sz="1700" b="1" i="1" dirty="0"/>
              <a:t> me; of whom ye say, that he is your God:</a:t>
            </a:r>
          </a:p>
          <a:p>
            <a:pPr marL="0" indent="0">
              <a:buNone/>
            </a:pPr>
            <a:r>
              <a:rPr lang="en-US" sz="1700" b="1" i="1" dirty="0">
                <a:solidFill>
                  <a:schemeClr val="accent1">
                    <a:lumMod val="75000"/>
                  </a:schemeClr>
                </a:solidFill>
              </a:rPr>
              <a:t>55 </a:t>
            </a:r>
            <a:r>
              <a:rPr lang="en-US" sz="1700" b="1" i="1" dirty="0"/>
              <a:t>Yet ye have not known him; but I know him: and if I should say, I know him not, I shall be a liar like unto you: but I know him, and keep his saying.</a:t>
            </a:r>
          </a:p>
          <a:p>
            <a:pPr marL="0" indent="0">
              <a:buNone/>
            </a:pPr>
            <a:r>
              <a:rPr lang="en-US" sz="1700" b="1" i="1" dirty="0">
                <a:solidFill>
                  <a:schemeClr val="accent1">
                    <a:lumMod val="75000"/>
                  </a:schemeClr>
                </a:solidFill>
              </a:rPr>
              <a:t>56</a:t>
            </a:r>
            <a:r>
              <a:rPr lang="en-US" sz="1700" b="1" i="1" dirty="0"/>
              <a:t> Your father Abraham rejoiced to see my day: and he saw it, and was glad.</a:t>
            </a:r>
          </a:p>
          <a:p>
            <a:pPr marL="0" indent="0">
              <a:buNone/>
            </a:pPr>
            <a:r>
              <a:rPr lang="en-US" sz="1700" b="1" i="1" dirty="0">
                <a:solidFill>
                  <a:schemeClr val="accent1">
                    <a:lumMod val="75000"/>
                  </a:schemeClr>
                </a:solidFill>
              </a:rPr>
              <a:t>57</a:t>
            </a:r>
            <a:r>
              <a:rPr lang="en-US" sz="1700" b="1" i="1" dirty="0"/>
              <a:t> Then said the Jews unto him, Thou art not yet fifty years old, and hast thou seen Abraham?</a:t>
            </a:r>
          </a:p>
          <a:p>
            <a:pPr marL="0" indent="0">
              <a:buNone/>
            </a:pPr>
            <a:r>
              <a:rPr lang="en-US" sz="1700" b="1" i="1" dirty="0">
                <a:solidFill>
                  <a:schemeClr val="accent1">
                    <a:lumMod val="75000"/>
                  </a:schemeClr>
                </a:solidFill>
              </a:rPr>
              <a:t>58</a:t>
            </a:r>
            <a:r>
              <a:rPr lang="en-US" sz="1700" b="1" i="1" dirty="0"/>
              <a:t> Jesus said unto them, Verily, verily, I say unto you, Before Abraham was, I am.</a:t>
            </a:r>
          </a:p>
          <a:p>
            <a:pPr marL="0" indent="0">
              <a:buNone/>
            </a:pPr>
            <a:r>
              <a:rPr lang="en-US" sz="1700" b="1" i="1" dirty="0">
                <a:solidFill>
                  <a:schemeClr val="accent1">
                    <a:lumMod val="75000"/>
                  </a:schemeClr>
                </a:solidFill>
              </a:rPr>
              <a:t>59</a:t>
            </a:r>
            <a:r>
              <a:rPr lang="en-US" sz="1700" b="1" i="1" dirty="0"/>
              <a:t> Then took they up stones to cast at him: but Jesus hid himself, and went out of the temple, going through the midst of them, and so passed by.</a:t>
            </a:r>
          </a:p>
        </p:txBody>
      </p:sp>
    </p:spTree>
    <p:extLst>
      <p:ext uri="{BB962C8B-B14F-4D97-AF65-F5344CB8AC3E}">
        <p14:creationId xmlns:p14="http://schemas.microsoft.com/office/powerpoint/2010/main" val="3234753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0" y="-685800"/>
            <a:ext cx="9144000" cy="1828800"/>
          </a:xfrm>
        </p:spPr>
        <p:txBody>
          <a:bodyPr/>
          <a:lstStyle/>
          <a:p>
            <a:r>
              <a:rPr lang="en-US" b="1" dirty="0"/>
              <a:t>Introduction</a:t>
            </a:r>
          </a:p>
        </p:txBody>
      </p:sp>
      <p:sp>
        <p:nvSpPr>
          <p:cNvPr id="3" name="Content Placeholder 2"/>
          <p:cNvSpPr>
            <a:spLocks noGrp="1"/>
          </p:cNvSpPr>
          <p:nvPr>
            <p:ph idx="1"/>
          </p:nvPr>
        </p:nvSpPr>
        <p:spPr>
          <a:xfrm>
            <a:off x="457199" y="1447799"/>
            <a:ext cx="8648053" cy="5384982"/>
          </a:xfrm>
        </p:spPr>
        <p:txBody>
          <a:bodyPr>
            <a:normAutofit/>
          </a:bodyPr>
          <a:lstStyle/>
          <a:p>
            <a:r>
              <a:rPr lang="en-US" dirty="0"/>
              <a:t>Jesus faces the Jews and they berated Him</a:t>
            </a:r>
          </a:p>
          <a:p>
            <a:pPr lvl="1"/>
            <a:r>
              <a:rPr lang="en-US" sz="2000" dirty="0"/>
              <a:t>Accused Him of blasphemy</a:t>
            </a:r>
          </a:p>
          <a:p>
            <a:r>
              <a:rPr lang="en-US" dirty="0"/>
              <a:t>This was His bold claim of Deity!</a:t>
            </a:r>
          </a:p>
          <a:p>
            <a:pPr lvl="1"/>
            <a:r>
              <a:rPr lang="en-US" sz="2000" dirty="0"/>
              <a:t>If He was not God, then he was guilty of blasphemy!</a:t>
            </a:r>
          </a:p>
          <a:p>
            <a:pPr lvl="1"/>
            <a:r>
              <a:rPr lang="en-US" sz="2000" dirty="0"/>
              <a:t>Punishment for blasphemy was death - Leviticus 24:16</a:t>
            </a:r>
          </a:p>
          <a:p>
            <a:r>
              <a:rPr lang="en-US" dirty="0"/>
              <a:t>God made this claim to Moses at the burning bush</a:t>
            </a:r>
          </a:p>
          <a:p>
            <a:pPr lvl="1"/>
            <a:r>
              <a:rPr lang="en-US" sz="2000" dirty="0"/>
              <a:t>Exodus 3:1-14</a:t>
            </a:r>
          </a:p>
          <a:p>
            <a:r>
              <a:rPr lang="en-US" dirty="0"/>
              <a:t>Jesus was God in the flesh - </a:t>
            </a:r>
            <a:r>
              <a:rPr lang="en-US" b="1" dirty="0"/>
              <a:t>Preeminent</a:t>
            </a:r>
            <a:r>
              <a:rPr lang="en-US" dirty="0"/>
              <a:t> in All Things</a:t>
            </a:r>
          </a:p>
          <a:p>
            <a:pPr lvl="1"/>
            <a:r>
              <a:rPr lang="en-US" sz="2000" dirty="0"/>
              <a:t>John 1:14; Colossians 1:12-22; Matthew 28:18</a:t>
            </a:r>
          </a:p>
          <a:p>
            <a:r>
              <a:rPr lang="en-US" dirty="0"/>
              <a:t>He is Equal With God the Father - He is Eternal</a:t>
            </a:r>
          </a:p>
          <a:p>
            <a:pPr lvl="1"/>
            <a:r>
              <a:rPr lang="en-US" sz="2000" dirty="0"/>
              <a:t>Philippians 2:5-11; John 12:44-45; 14:8-9</a:t>
            </a:r>
          </a:p>
          <a:p>
            <a:r>
              <a:rPr lang="en-US" dirty="0"/>
              <a:t>He Was the </a:t>
            </a:r>
            <a:r>
              <a:rPr lang="en-US" b="1" i="1" dirty="0"/>
              <a:t>“express image” </a:t>
            </a:r>
            <a:r>
              <a:rPr lang="en-US" dirty="0"/>
              <a:t>of the Father - Heb. 1:3</a:t>
            </a:r>
          </a:p>
        </p:txBody>
      </p:sp>
      <p:sp>
        <p:nvSpPr>
          <p:cNvPr id="5" name="Slide Number Placeholder 4"/>
          <p:cNvSpPr>
            <a:spLocks noGrp="1"/>
          </p:cNvSpPr>
          <p:nvPr>
            <p:ph type="sldNum" sz="quarter" idx="12"/>
          </p:nvPr>
        </p:nvSpPr>
        <p:spPr/>
        <p:txBody>
          <a:bodyPr/>
          <a:lstStyle/>
          <a:p>
            <a:fld id="{36FD20AE-CD9F-4017-9DBE-3F85155F0234}" type="slidenum">
              <a:rPr lang="en-US" smtClean="0"/>
              <a:t>3</a:t>
            </a:fld>
            <a:endParaRPr lang="en-US"/>
          </a:p>
        </p:txBody>
      </p:sp>
    </p:spTree>
    <p:extLst>
      <p:ext uri="{BB962C8B-B14F-4D97-AF65-F5344CB8AC3E}">
        <p14:creationId xmlns:p14="http://schemas.microsoft.com/office/powerpoint/2010/main" val="1581289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0" y="-685800"/>
            <a:ext cx="9144000" cy="1828800"/>
          </a:xfrm>
        </p:spPr>
        <p:txBody>
          <a:bodyPr/>
          <a:lstStyle/>
          <a:p>
            <a:r>
              <a:rPr lang="en-US" b="1" dirty="0"/>
              <a:t>Introduction</a:t>
            </a:r>
          </a:p>
        </p:txBody>
      </p:sp>
      <p:sp>
        <p:nvSpPr>
          <p:cNvPr id="3" name="Content Placeholder 2"/>
          <p:cNvSpPr>
            <a:spLocks noGrp="1"/>
          </p:cNvSpPr>
          <p:nvPr>
            <p:ph idx="1"/>
          </p:nvPr>
        </p:nvSpPr>
        <p:spPr>
          <a:xfrm>
            <a:off x="457199" y="1447799"/>
            <a:ext cx="8648054" cy="5273676"/>
          </a:xfrm>
        </p:spPr>
        <p:txBody>
          <a:bodyPr>
            <a:normAutofit lnSpcReduction="10000"/>
          </a:bodyPr>
          <a:lstStyle/>
          <a:p>
            <a:r>
              <a:rPr lang="en-US" dirty="0"/>
              <a:t>God appeared to Abraham and comforted him</a:t>
            </a:r>
          </a:p>
          <a:p>
            <a:pPr lvl="1"/>
            <a:r>
              <a:rPr lang="en-US" dirty="0"/>
              <a:t> </a:t>
            </a:r>
            <a:r>
              <a:rPr lang="en-US" sz="2000" dirty="0"/>
              <a:t>Promised to protect &amp; provide for him - Genesis 15:1-7</a:t>
            </a:r>
          </a:p>
          <a:p>
            <a:r>
              <a:rPr lang="en-US" b="1" i="1" dirty="0"/>
              <a:t>“I Am” </a:t>
            </a:r>
            <a:r>
              <a:rPr lang="en-US" dirty="0"/>
              <a:t>(Lord, Jehovah) in the OT:</a:t>
            </a:r>
          </a:p>
          <a:p>
            <a:pPr lvl="1"/>
            <a:r>
              <a:rPr lang="en-US" sz="2000" dirty="0"/>
              <a:t>At least 7 times in Genesis - 15:1, 7; 17:1; 26:24; 28:13; 35:11; 46:3</a:t>
            </a:r>
          </a:p>
          <a:p>
            <a:pPr lvl="1"/>
            <a:r>
              <a:rPr lang="en-US" sz="2000" dirty="0"/>
              <a:t>Occurs at least 21 times in Exodus - 3 times in Exodus 3:14</a:t>
            </a:r>
          </a:p>
          <a:p>
            <a:pPr lvl="1"/>
            <a:r>
              <a:rPr lang="en-US" sz="2000" dirty="0"/>
              <a:t>7 times in Psalms (Prophetic in nature)</a:t>
            </a:r>
          </a:p>
          <a:p>
            <a:pPr lvl="2"/>
            <a:r>
              <a:rPr lang="en-US" sz="2000" dirty="0"/>
              <a:t>Psalms 22:6; 40:17; 69:8, 20, 29; 102:7, 11</a:t>
            </a:r>
          </a:p>
          <a:p>
            <a:pPr lvl="1"/>
            <a:r>
              <a:rPr lang="en-US" sz="2000" dirty="0"/>
              <a:t>Final OT </a:t>
            </a:r>
            <a:r>
              <a:rPr lang="en-US" sz="2000" b="1" i="1" dirty="0"/>
              <a:t>“I am” </a:t>
            </a:r>
            <a:r>
              <a:rPr lang="en-US" sz="2000" dirty="0"/>
              <a:t>in Mal. 3:6 - </a:t>
            </a:r>
            <a:r>
              <a:rPr lang="en-US" sz="2000" b="1" i="1" dirty="0"/>
              <a:t>“For I am the LORD, I change not…”</a:t>
            </a:r>
          </a:p>
          <a:p>
            <a:r>
              <a:rPr lang="en-US" b="1" i="1" dirty="0"/>
              <a:t>“I Am”</a:t>
            </a:r>
            <a:r>
              <a:rPr lang="en-US" i="1" dirty="0"/>
              <a:t> </a:t>
            </a:r>
            <a:r>
              <a:rPr lang="en-US" dirty="0"/>
              <a:t>is</a:t>
            </a:r>
            <a:r>
              <a:rPr lang="en-US" i="1" dirty="0"/>
              <a:t> </a:t>
            </a:r>
            <a:r>
              <a:rPr lang="en-US" dirty="0"/>
              <a:t>found</a:t>
            </a:r>
            <a:r>
              <a:rPr lang="en-US" i="1" dirty="0"/>
              <a:t> </a:t>
            </a:r>
            <a:r>
              <a:rPr lang="en-US" dirty="0"/>
              <a:t>in Revelation</a:t>
            </a:r>
          </a:p>
          <a:p>
            <a:pPr lvl="1"/>
            <a:r>
              <a:rPr lang="en-US" sz="2100" dirty="0"/>
              <a:t>Revelation 1:8, 11, 17, 18; 2:23; 21:6; 22:13, 16</a:t>
            </a:r>
          </a:p>
          <a:p>
            <a:r>
              <a:rPr lang="en-US" dirty="0"/>
              <a:t>The Gospel of John contains the most beautiful and personal </a:t>
            </a:r>
            <a:r>
              <a:rPr lang="en-US" b="1" i="1" dirty="0"/>
              <a:t>“I </a:t>
            </a:r>
            <a:r>
              <a:rPr lang="en-US" b="1" i="1" dirty="0" err="1"/>
              <a:t>Am’s</a:t>
            </a:r>
            <a:r>
              <a:rPr lang="en-US" b="1" i="1" dirty="0"/>
              <a:t>”</a:t>
            </a:r>
            <a:r>
              <a:rPr lang="en-US" dirty="0"/>
              <a:t> of Jesus and in meaning, expresses His eternal nature and Deity and his love for sinful man!</a:t>
            </a:r>
          </a:p>
        </p:txBody>
      </p:sp>
      <p:sp>
        <p:nvSpPr>
          <p:cNvPr id="5" name="Slide Number Placeholder 4"/>
          <p:cNvSpPr>
            <a:spLocks noGrp="1"/>
          </p:cNvSpPr>
          <p:nvPr>
            <p:ph type="sldNum" sz="quarter" idx="12"/>
          </p:nvPr>
        </p:nvSpPr>
        <p:spPr/>
        <p:txBody>
          <a:bodyPr/>
          <a:lstStyle/>
          <a:p>
            <a:fld id="{36FD20AE-CD9F-4017-9DBE-3F85155F0234}" type="slidenum">
              <a:rPr lang="en-US" smtClean="0"/>
              <a:t>4</a:t>
            </a:fld>
            <a:endParaRPr lang="en-US"/>
          </a:p>
        </p:txBody>
      </p:sp>
    </p:spTree>
    <p:extLst>
      <p:ext uri="{BB962C8B-B14F-4D97-AF65-F5344CB8AC3E}">
        <p14:creationId xmlns:p14="http://schemas.microsoft.com/office/powerpoint/2010/main" val="1505918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p:txBody>
          <a:bodyPr/>
          <a:lstStyle/>
          <a:p>
            <a:pPr>
              <a:lnSpc>
                <a:spcPct val="100000"/>
              </a:lnSpc>
            </a:pPr>
            <a:r>
              <a:rPr lang="en-US" b="1" i="1" dirty="0"/>
              <a:t>“the bread of life”</a:t>
            </a:r>
            <a:br>
              <a:rPr lang="en-US" b="1" i="1" dirty="0"/>
            </a:br>
            <a:r>
              <a:rPr lang="en-US" sz="2400" dirty="0"/>
              <a:t>John 6:35, 48, 51</a:t>
            </a:r>
          </a:p>
        </p:txBody>
      </p:sp>
      <p:sp>
        <p:nvSpPr>
          <p:cNvPr id="3" name="Content Placeholder 2"/>
          <p:cNvSpPr>
            <a:spLocks noGrp="1"/>
          </p:cNvSpPr>
          <p:nvPr>
            <p:ph idx="1"/>
          </p:nvPr>
        </p:nvSpPr>
        <p:spPr>
          <a:xfrm>
            <a:off x="457200" y="1600199"/>
            <a:ext cx="8534400" cy="5029201"/>
          </a:xfrm>
        </p:spPr>
        <p:txBody>
          <a:bodyPr>
            <a:normAutofit/>
          </a:bodyPr>
          <a:lstStyle/>
          <a:p>
            <a:r>
              <a:rPr lang="en-US" dirty="0"/>
              <a:t>Jesus is the </a:t>
            </a:r>
            <a:r>
              <a:rPr lang="en-US" b="1" dirty="0"/>
              <a:t>giver</a:t>
            </a:r>
            <a:r>
              <a:rPr lang="en-US" dirty="0"/>
              <a:t> of bread</a:t>
            </a:r>
          </a:p>
          <a:p>
            <a:pPr lvl="1"/>
            <a:r>
              <a:rPr lang="en-US" sz="1800" dirty="0"/>
              <a:t>Reference made to the manna in the wilderness</a:t>
            </a:r>
          </a:p>
          <a:p>
            <a:pPr lvl="2"/>
            <a:r>
              <a:rPr lang="en-US" dirty="0"/>
              <a:t>Given by God - Exodus 16</a:t>
            </a:r>
          </a:p>
          <a:p>
            <a:pPr lvl="1"/>
            <a:r>
              <a:rPr lang="en-US" sz="1800" dirty="0"/>
              <a:t>He fed His disciples and multitudes with physical food</a:t>
            </a:r>
          </a:p>
          <a:p>
            <a:pPr lvl="2"/>
            <a:r>
              <a:rPr lang="en-US" dirty="0"/>
              <a:t>5000 - John 6:1-14 - 4000 - Matthew 15:29-39</a:t>
            </a:r>
          </a:p>
          <a:p>
            <a:pPr lvl="1"/>
            <a:r>
              <a:rPr lang="en-US" sz="1800" dirty="0"/>
              <a:t>He is the source of all blessing - both physical and spiritual - Jas. 1:17</a:t>
            </a:r>
          </a:p>
          <a:p>
            <a:r>
              <a:rPr lang="en-US" dirty="0"/>
              <a:t>Jesus is the </a:t>
            </a:r>
            <a:r>
              <a:rPr lang="en-US" b="1" dirty="0"/>
              <a:t>gift</a:t>
            </a:r>
            <a:r>
              <a:rPr lang="en-US" dirty="0"/>
              <a:t>, refers to Himself as </a:t>
            </a:r>
            <a:r>
              <a:rPr lang="en-US" b="1" i="1" dirty="0"/>
              <a:t>“the bread”</a:t>
            </a:r>
          </a:p>
          <a:p>
            <a:pPr lvl="1"/>
            <a:r>
              <a:rPr lang="en-US" sz="1800" dirty="0"/>
              <a:t>He is the gift of God and the sustainer of the spirit</a:t>
            </a:r>
          </a:p>
          <a:p>
            <a:pPr lvl="1"/>
            <a:r>
              <a:rPr lang="en-US" sz="1800" dirty="0"/>
              <a:t>All spiritual blessing are </a:t>
            </a:r>
            <a:r>
              <a:rPr lang="en-US" sz="1800" b="1" i="1" dirty="0"/>
              <a:t>“in Christ” </a:t>
            </a:r>
            <a:r>
              <a:rPr lang="en-US" sz="1800" dirty="0"/>
              <a:t>made possible By God - Eph. 1:3</a:t>
            </a:r>
          </a:p>
          <a:p>
            <a:pPr lvl="1"/>
            <a:r>
              <a:rPr lang="en-US" sz="1800" dirty="0"/>
              <a:t>He is the </a:t>
            </a:r>
            <a:r>
              <a:rPr lang="en-US" sz="1800" b="1" i="1" dirty="0"/>
              <a:t>“living bread…from heaven” </a:t>
            </a:r>
            <a:r>
              <a:rPr lang="en-US" sz="1800" dirty="0"/>
              <a:t>vs. 51</a:t>
            </a:r>
          </a:p>
          <a:p>
            <a:pPr marL="914400" lvl="2" indent="0">
              <a:buNone/>
            </a:pPr>
            <a:endParaRPr lang="en-US" sz="800" b="1" i="1" dirty="0"/>
          </a:p>
          <a:p>
            <a:pPr marL="114300" indent="0">
              <a:buNone/>
            </a:pPr>
            <a:r>
              <a:rPr lang="en-US" sz="2200" b="1" i="1" dirty="0"/>
              <a:t>“…I am the living bread which came down from heaven: if any man eat of this bread, he shall live for ever: and the bread that I will give is my flesh, which I will give for the life of the world” </a:t>
            </a:r>
            <a:r>
              <a:rPr lang="en-US" sz="2200" dirty="0"/>
              <a:t>- John 6:51</a:t>
            </a:r>
          </a:p>
        </p:txBody>
      </p:sp>
      <p:sp>
        <p:nvSpPr>
          <p:cNvPr id="4" name="Slide Number Placeholder 3"/>
          <p:cNvSpPr>
            <a:spLocks noGrp="1"/>
          </p:cNvSpPr>
          <p:nvPr>
            <p:ph type="sldNum" sz="quarter" idx="12"/>
          </p:nvPr>
        </p:nvSpPr>
        <p:spPr/>
        <p:txBody>
          <a:bodyPr/>
          <a:lstStyle/>
          <a:p>
            <a:fld id="{36FD20AE-CD9F-4017-9DBE-3F85155F0234}" type="slidenum">
              <a:rPr lang="en-US" smtClean="0"/>
              <a:t>5</a:t>
            </a:fld>
            <a:endParaRPr lang="en-US"/>
          </a:p>
        </p:txBody>
      </p:sp>
    </p:spTree>
    <p:extLst>
      <p:ext uri="{BB962C8B-B14F-4D97-AF65-F5344CB8AC3E}">
        <p14:creationId xmlns:p14="http://schemas.microsoft.com/office/powerpoint/2010/main" val="4162364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0" y="0"/>
            <a:ext cx="9144000" cy="1600200"/>
          </a:xfrm>
        </p:spPr>
        <p:txBody>
          <a:bodyPr/>
          <a:lstStyle/>
          <a:p>
            <a:pPr>
              <a:lnSpc>
                <a:spcPct val="100000"/>
              </a:lnSpc>
            </a:pPr>
            <a:r>
              <a:rPr lang="en-US" b="1" i="1" dirty="0"/>
              <a:t>“the light of the world”</a:t>
            </a:r>
            <a:br>
              <a:rPr lang="en-US" b="1" i="1" dirty="0"/>
            </a:br>
            <a:r>
              <a:rPr lang="en-US" sz="2400" dirty="0"/>
              <a:t>John 8:12</a:t>
            </a:r>
          </a:p>
        </p:txBody>
      </p:sp>
      <p:sp>
        <p:nvSpPr>
          <p:cNvPr id="3" name="Content Placeholder 2"/>
          <p:cNvSpPr>
            <a:spLocks noGrp="1"/>
          </p:cNvSpPr>
          <p:nvPr>
            <p:ph idx="1"/>
          </p:nvPr>
        </p:nvSpPr>
        <p:spPr>
          <a:xfrm>
            <a:off x="457200" y="1600200"/>
            <a:ext cx="8382000" cy="5334000"/>
          </a:xfrm>
        </p:spPr>
        <p:txBody>
          <a:bodyPr/>
          <a:lstStyle/>
          <a:p>
            <a:r>
              <a:rPr lang="en-US" dirty="0"/>
              <a:t>John described Jesus as </a:t>
            </a:r>
            <a:r>
              <a:rPr lang="en-US" b="1" i="1" dirty="0"/>
              <a:t>“the True Light”</a:t>
            </a:r>
          </a:p>
          <a:p>
            <a:pPr lvl="1"/>
            <a:r>
              <a:rPr lang="en-US" sz="2000" dirty="0"/>
              <a:t>John 1:1-9 - Word and the Light</a:t>
            </a:r>
          </a:p>
          <a:p>
            <a:pPr lvl="1"/>
            <a:r>
              <a:rPr lang="en-US" sz="2000" dirty="0"/>
              <a:t>1 </a:t>
            </a:r>
            <a:r>
              <a:rPr lang="en-US" sz="2000"/>
              <a:t>John 1:1-7 </a:t>
            </a:r>
            <a:r>
              <a:rPr lang="en-US" sz="2000" dirty="0"/>
              <a:t>- Called God and the Light</a:t>
            </a:r>
          </a:p>
          <a:p>
            <a:r>
              <a:rPr lang="en-US" dirty="0"/>
              <a:t>Jesus is the source of Light and Truth - John 8:12-59</a:t>
            </a:r>
          </a:p>
          <a:p>
            <a:pPr lvl="1"/>
            <a:r>
              <a:rPr lang="en-US" sz="2000" dirty="0"/>
              <a:t>Jesus distinguished His teaching as </a:t>
            </a:r>
            <a:r>
              <a:rPr lang="en-US" sz="2000" b="1" i="1" dirty="0"/>
              <a:t>“Light” </a:t>
            </a:r>
            <a:r>
              <a:rPr lang="en-US" sz="2000" dirty="0"/>
              <a:t>in contrast to the darkness of the religious teachers of his day</a:t>
            </a:r>
          </a:p>
          <a:p>
            <a:pPr lvl="1"/>
            <a:r>
              <a:rPr lang="en-US" sz="2000" dirty="0"/>
              <a:t>He insinuated that the teachers of His day did not have the light of life, but walked in darkness</a:t>
            </a:r>
          </a:p>
          <a:p>
            <a:pPr lvl="1"/>
            <a:r>
              <a:rPr lang="en-US" sz="2000" dirty="0"/>
              <a:t>Taught the people that they must follow Him to have the light</a:t>
            </a:r>
          </a:p>
          <a:p>
            <a:pPr lvl="1"/>
            <a:endParaRPr lang="en-US" sz="1000" b="1" i="1" dirty="0"/>
          </a:p>
          <a:p>
            <a:pPr marL="57150" indent="0">
              <a:buNone/>
            </a:pPr>
            <a:r>
              <a:rPr lang="en-US" b="1" i="1" dirty="0"/>
              <a:t>“…I am the light of the world. He who </a:t>
            </a:r>
            <a:r>
              <a:rPr lang="en-US" b="1" i="1" dirty="0" err="1"/>
              <a:t>followeth</a:t>
            </a:r>
            <a:r>
              <a:rPr lang="en-US" b="1" i="1" dirty="0"/>
              <a:t> Me shall not walk in darkness, but shall have the light of life” </a:t>
            </a:r>
            <a:r>
              <a:rPr lang="en-US" dirty="0"/>
              <a:t>- John 8:12</a:t>
            </a:r>
          </a:p>
          <a:p>
            <a:pPr marL="457200" lvl="1" indent="0">
              <a:buNone/>
            </a:pPr>
            <a:endParaRPr lang="en-US" b="1" i="1" dirty="0"/>
          </a:p>
        </p:txBody>
      </p:sp>
      <p:sp>
        <p:nvSpPr>
          <p:cNvPr id="5" name="Slide Number Placeholder 4"/>
          <p:cNvSpPr>
            <a:spLocks noGrp="1"/>
          </p:cNvSpPr>
          <p:nvPr>
            <p:ph type="sldNum" sz="quarter" idx="12"/>
          </p:nvPr>
        </p:nvSpPr>
        <p:spPr/>
        <p:txBody>
          <a:bodyPr/>
          <a:lstStyle/>
          <a:p>
            <a:fld id="{36FD20AE-CD9F-4017-9DBE-3F85155F0234}" type="slidenum">
              <a:rPr lang="en-US" smtClean="0"/>
              <a:t>6</a:t>
            </a:fld>
            <a:endParaRPr lang="en-US"/>
          </a:p>
        </p:txBody>
      </p:sp>
    </p:spTree>
    <p:extLst>
      <p:ext uri="{BB962C8B-B14F-4D97-AF65-F5344CB8AC3E}">
        <p14:creationId xmlns:p14="http://schemas.microsoft.com/office/powerpoint/2010/main" val="516619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00200"/>
            <a:ext cx="8541143" cy="5029200"/>
          </a:xfrm>
        </p:spPr>
        <p:txBody>
          <a:bodyPr>
            <a:normAutofit lnSpcReduction="10000"/>
          </a:bodyPr>
          <a:lstStyle/>
          <a:p>
            <a:r>
              <a:rPr lang="en-US" dirty="0"/>
              <a:t>Jesus teaches the parable of the Sheepfold and the Good Shepherd - vss. 1-16</a:t>
            </a:r>
          </a:p>
          <a:p>
            <a:r>
              <a:rPr lang="en-US" dirty="0"/>
              <a:t>The sheepfold was where sheep were kept over night!</a:t>
            </a:r>
          </a:p>
          <a:p>
            <a:pPr lvl="1"/>
            <a:r>
              <a:rPr lang="en-US" sz="1800" dirty="0"/>
              <a:t>Usually one shepherd guarded the entrance, hence Jesus’ illusion to this</a:t>
            </a:r>
          </a:p>
          <a:p>
            <a:pPr lvl="1"/>
            <a:r>
              <a:rPr lang="en-US" sz="1800" dirty="0"/>
              <a:t>The </a:t>
            </a:r>
            <a:r>
              <a:rPr lang="en-US" sz="1800" b="1" i="1" dirty="0"/>
              <a:t>“porter” </a:t>
            </a:r>
            <a:r>
              <a:rPr lang="en-US" sz="1800" b="1" dirty="0"/>
              <a:t>(</a:t>
            </a:r>
            <a:r>
              <a:rPr lang="en-US" sz="1800" b="1" i="1" dirty="0"/>
              <a:t>doorkeeper </a:t>
            </a:r>
            <a:r>
              <a:rPr lang="en-US" sz="1800" b="1" dirty="0"/>
              <a:t>- NKJV</a:t>
            </a:r>
            <a:r>
              <a:rPr lang="en-US" sz="1800" b="1" i="1" dirty="0"/>
              <a:t>) </a:t>
            </a:r>
            <a:r>
              <a:rPr lang="en-US" sz="1800" dirty="0"/>
              <a:t>was at the door - vs. 3</a:t>
            </a:r>
          </a:p>
          <a:p>
            <a:r>
              <a:rPr lang="en-US" dirty="0"/>
              <a:t>Christians are of His fold - vs. 16</a:t>
            </a:r>
          </a:p>
          <a:p>
            <a:pPr lvl="1"/>
            <a:r>
              <a:rPr lang="en-US" sz="1800" dirty="0"/>
              <a:t>Entrance into His fold is on His terms - vs. 1; Hebrews 5:8-9</a:t>
            </a:r>
          </a:p>
          <a:p>
            <a:pPr lvl="1"/>
            <a:r>
              <a:rPr lang="en-US" sz="1800" dirty="0"/>
              <a:t>Obedience to the Gospel is of necessity - 2 Thessalonians 1:7-9</a:t>
            </a:r>
          </a:p>
          <a:p>
            <a:pPr marL="0" indent="0">
              <a:buNone/>
            </a:pPr>
            <a:endParaRPr lang="en-US" sz="1400" dirty="0"/>
          </a:p>
          <a:p>
            <a:pPr marL="0" indent="0">
              <a:buNone/>
            </a:pPr>
            <a:r>
              <a:rPr lang="en-US" b="1" i="1" dirty="0"/>
              <a:t>“…Verily, verily, I say unto you, I am the door of the sheep…I am the door: by me if any man enter in, he shall be saved, and shall go in and out, and find pasture” </a:t>
            </a:r>
            <a:r>
              <a:rPr lang="en-US" dirty="0"/>
              <a:t>- John 10:7, 9</a:t>
            </a:r>
          </a:p>
        </p:txBody>
      </p:sp>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76200" y="0"/>
            <a:ext cx="8839200" cy="1600200"/>
          </a:xfrm>
        </p:spPr>
        <p:txBody>
          <a:bodyPr/>
          <a:lstStyle/>
          <a:p>
            <a:pPr>
              <a:lnSpc>
                <a:spcPct val="100000"/>
              </a:lnSpc>
            </a:pPr>
            <a:r>
              <a:rPr lang="en-US" b="1" i="1" dirty="0"/>
              <a:t>“the door of the sheep”</a:t>
            </a:r>
            <a:br>
              <a:rPr lang="en-US" b="1" i="1" dirty="0"/>
            </a:br>
            <a:r>
              <a:rPr lang="en-US" sz="2400" dirty="0"/>
              <a:t>John 10:7, 9</a:t>
            </a:r>
          </a:p>
        </p:txBody>
      </p:sp>
      <p:sp>
        <p:nvSpPr>
          <p:cNvPr id="5" name="Slide Number Placeholder 4"/>
          <p:cNvSpPr>
            <a:spLocks noGrp="1"/>
          </p:cNvSpPr>
          <p:nvPr>
            <p:ph type="sldNum" sz="quarter" idx="12"/>
          </p:nvPr>
        </p:nvSpPr>
        <p:spPr/>
        <p:txBody>
          <a:bodyPr/>
          <a:lstStyle/>
          <a:p>
            <a:fld id="{36FD20AE-CD9F-4017-9DBE-3F85155F0234}" type="slidenum">
              <a:rPr lang="en-US" smtClean="0"/>
              <a:t>7</a:t>
            </a:fld>
            <a:endParaRPr lang="en-US"/>
          </a:p>
        </p:txBody>
      </p:sp>
    </p:spTree>
    <p:extLst>
      <p:ext uri="{BB962C8B-B14F-4D97-AF65-F5344CB8AC3E}">
        <p14:creationId xmlns:p14="http://schemas.microsoft.com/office/powerpoint/2010/main" val="4205064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3544"/>
            <a:ext cx="8458200" cy="5157931"/>
          </a:xfrm>
        </p:spPr>
        <p:txBody>
          <a:bodyPr>
            <a:normAutofit fontScale="92500"/>
          </a:bodyPr>
          <a:lstStyle/>
          <a:p>
            <a:r>
              <a:rPr lang="en-US" dirty="0"/>
              <a:t>Describes Himself as the </a:t>
            </a:r>
            <a:r>
              <a:rPr lang="en-US" b="1" i="1" dirty="0"/>
              <a:t>“Good Shepherd”</a:t>
            </a:r>
          </a:p>
          <a:p>
            <a:pPr lvl="1"/>
            <a:r>
              <a:rPr lang="en-US" sz="2000" dirty="0"/>
              <a:t>This suggests there were bad ones!</a:t>
            </a:r>
          </a:p>
          <a:p>
            <a:pPr lvl="2"/>
            <a:r>
              <a:rPr lang="en-US" sz="1800" dirty="0"/>
              <a:t>Jesus was the protector and leader of the sheep - no reason to fear </a:t>
            </a:r>
          </a:p>
          <a:p>
            <a:pPr lvl="2"/>
            <a:r>
              <a:rPr lang="en-US" sz="1800" dirty="0"/>
              <a:t>He gave His life for His sheep - Hebrews 13:20</a:t>
            </a:r>
          </a:p>
          <a:p>
            <a:pPr lvl="1"/>
            <a:r>
              <a:rPr lang="en-US" sz="2000" dirty="0"/>
              <a:t>Shepherds and sheep were frequently used in Jesus’ teachings</a:t>
            </a:r>
          </a:p>
          <a:p>
            <a:pPr lvl="2"/>
            <a:r>
              <a:rPr lang="en-US" sz="1800" dirty="0"/>
              <a:t>Parable of the lost sheep - Matthew 18:12-14; Luke 15:3-7</a:t>
            </a:r>
          </a:p>
          <a:p>
            <a:pPr lvl="2"/>
            <a:r>
              <a:rPr lang="en-US" sz="1800" dirty="0"/>
              <a:t>Called his disciples His </a:t>
            </a:r>
            <a:r>
              <a:rPr lang="en-US" sz="1800" b="1" i="1" dirty="0"/>
              <a:t>“little flock” </a:t>
            </a:r>
            <a:r>
              <a:rPr lang="en-US" sz="1800" dirty="0"/>
              <a:t>- Luke 12:32</a:t>
            </a:r>
          </a:p>
          <a:p>
            <a:r>
              <a:rPr lang="en-US" dirty="0"/>
              <a:t>The </a:t>
            </a:r>
            <a:r>
              <a:rPr lang="en-US" b="1" i="1" dirty="0"/>
              <a:t>“Good Shepherd” </a:t>
            </a:r>
            <a:r>
              <a:rPr lang="en-US" dirty="0"/>
              <a:t>protects and feeds the sheep!</a:t>
            </a:r>
          </a:p>
          <a:p>
            <a:pPr lvl="1"/>
            <a:r>
              <a:rPr lang="en-US" sz="2200" dirty="0"/>
              <a:t>The sheep hear His voice (obey Him) - vs. 16, 27</a:t>
            </a:r>
          </a:p>
          <a:p>
            <a:pPr lvl="1"/>
            <a:r>
              <a:rPr lang="en-US" sz="2200" dirty="0"/>
              <a:t>Jesus is the </a:t>
            </a:r>
            <a:r>
              <a:rPr lang="en-US" sz="2200" b="1" i="1" dirty="0"/>
              <a:t>“Shepherd and Bishop” </a:t>
            </a:r>
            <a:r>
              <a:rPr lang="en-US" sz="2200" dirty="0"/>
              <a:t>of our souls - 1 Peter 2:25</a:t>
            </a:r>
          </a:p>
          <a:p>
            <a:pPr marL="914400" lvl="2" indent="0">
              <a:buNone/>
            </a:pPr>
            <a:endParaRPr lang="en-US" sz="900" dirty="0"/>
          </a:p>
          <a:p>
            <a:pPr marL="0" indent="0">
              <a:buNone/>
            </a:pPr>
            <a:r>
              <a:rPr lang="en-US" b="1" i="1" dirty="0"/>
              <a:t>“I am the good shepherd: the good shepherd giveth his life for the sheep…I am the good shepherd, and know my sheep, and am known of mine”</a:t>
            </a:r>
            <a:r>
              <a:rPr lang="en-US" dirty="0"/>
              <a:t> - John 10:11, 14</a:t>
            </a:r>
          </a:p>
          <a:p>
            <a:pPr marL="0" indent="0">
              <a:buNone/>
            </a:pPr>
            <a:endParaRPr lang="en-US" dirty="0"/>
          </a:p>
          <a:p>
            <a:pPr lvl="2"/>
            <a:endParaRPr lang="en-US" dirty="0"/>
          </a:p>
          <a:p>
            <a:endParaRPr lang="en-US" dirty="0"/>
          </a:p>
        </p:txBody>
      </p:sp>
      <p:sp>
        <p:nvSpPr>
          <p:cNvPr id="6" name="Rectangle 5"/>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609600" y="0"/>
            <a:ext cx="8077200" cy="1600200"/>
          </a:xfrm>
        </p:spPr>
        <p:txBody>
          <a:bodyPr/>
          <a:lstStyle/>
          <a:p>
            <a:pPr>
              <a:lnSpc>
                <a:spcPct val="100000"/>
              </a:lnSpc>
            </a:pPr>
            <a:r>
              <a:rPr lang="en-US" b="1" i="1" dirty="0"/>
              <a:t>“the good shepherd”</a:t>
            </a:r>
            <a:br>
              <a:rPr lang="en-US" b="1" i="1" dirty="0"/>
            </a:br>
            <a:r>
              <a:rPr lang="en-US" sz="2400" dirty="0">
                <a:effectLst>
                  <a:outerShdw blurRad="38100" dist="38100" dir="2700000" algn="tl">
                    <a:srgbClr val="000000">
                      <a:alpha val="43137"/>
                    </a:srgbClr>
                  </a:outerShdw>
                </a:effectLst>
              </a:rPr>
              <a:t>John 10:11, 14</a:t>
            </a:r>
            <a:endParaRPr lang="en-US" sz="24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36FD20AE-CD9F-4017-9DBE-3F85155F0234}" type="slidenum">
              <a:rPr lang="en-US" smtClean="0"/>
              <a:t>8</a:t>
            </a:fld>
            <a:endParaRPr lang="en-US"/>
          </a:p>
        </p:txBody>
      </p:sp>
    </p:spTree>
    <p:extLst>
      <p:ext uri="{BB962C8B-B14F-4D97-AF65-F5344CB8AC3E}">
        <p14:creationId xmlns:p14="http://schemas.microsoft.com/office/powerpoint/2010/main" val="1258856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19"/>
            <a:ext cx="2983154" cy="1569660"/>
          </a:xfrm>
          <a:prstGeom prst="rect">
            <a:avLst/>
          </a:prstGeom>
          <a:noFill/>
        </p:spPr>
        <p:txBody>
          <a:bodyPr wrap="square" lIns="91440" tIns="45720" rIns="91440" bIns="45720">
            <a:spAutoFit/>
          </a:bodyPr>
          <a:lstStyle/>
          <a:p>
            <a:pPr algn="ctr"/>
            <a:r>
              <a:rPr lang="en-US" sz="9600" dirty="0">
                <a:solidFill>
                  <a:schemeClr val="bg1">
                    <a:lumMod val="85000"/>
                  </a:schemeClr>
                </a:solidFill>
              </a:rPr>
              <a:t>I Am</a:t>
            </a:r>
          </a:p>
        </p:txBody>
      </p:sp>
      <p:sp>
        <p:nvSpPr>
          <p:cNvPr id="2" name="Title 1"/>
          <p:cNvSpPr>
            <a:spLocks noGrp="1"/>
          </p:cNvSpPr>
          <p:nvPr>
            <p:ph type="title"/>
          </p:nvPr>
        </p:nvSpPr>
        <p:spPr>
          <a:xfrm>
            <a:off x="0" y="0"/>
            <a:ext cx="9144000" cy="1600200"/>
          </a:xfrm>
        </p:spPr>
        <p:txBody>
          <a:bodyPr/>
          <a:lstStyle/>
          <a:p>
            <a:pPr>
              <a:lnSpc>
                <a:spcPct val="100000"/>
              </a:lnSpc>
            </a:pPr>
            <a:r>
              <a:rPr lang="en-US" sz="5000" b="1" i="1" dirty="0"/>
              <a:t>“the resurrection, and the life”</a:t>
            </a:r>
            <a:br>
              <a:rPr lang="en-US" sz="5000" b="1" i="1" dirty="0"/>
            </a:br>
            <a:r>
              <a:rPr lang="en-US" sz="2400" dirty="0"/>
              <a:t>John 11:25</a:t>
            </a:r>
          </a:p>
        </p:txBody>
      </p:sp>
      <p:sp>
        <p:nvSpPr>
          <p:cNvPr id="3" name="Content Placeholder 2"/>
          <p:cNvSpPr>
            <a:spLocks noGrp="1"/>
          </p:cNvSpPr>
          <p:nvPr>
            <p:ph idx="1"/>
          </p:nvPr>
        </p:nvSpPr>
        <p:spPr>
          <a:xfrm>
            <a:off x="457200" y="1600200"/>
            <a:ext cx="8534400" cy="4525963"/>
          </a:xfrm>
        </p:spPr>
        <p:txBody>
          <a:bodyPr>
            <a:normAutofit fontScale="92500" lnSpcReduction="10000"/>
          </a:bodyPr>
          <a:lstStyle/>
          <a:p>
            <a:r>
              <a:rPr lang="en-US" dirty="0"/>
              <a:t>This was said by Jesus in connection with the raising of Lazarus - vss. 1-44</a:t>
            </a:r>
          </a:p>
          <a:p>
            <a:pPr lvl="1"/>
            <a:r>
              <a:rPr lang="en-US" sz="2000" dirty="0"/>
              <a:t>Martha understood it in light of the final resurrection - vs. 24</a:t>
            </a:r>
          </a:p>
          <a:p>
            <a:pPr lvl="1"/>
            <a:r>
              <a:rPr lang="en-US" sz="2000" dirty="0"/>
              <a:t>This statement was a test of Mary’s faith &amp; a sign of Jesus power </a:t>
            </a:r>
          </a:p>
          <a:p>
            <a:pPr lvl="2"/>
            <a:r>
              <a:rPr lang="en-US" sz="2000" dirty="0"/>
              <a:t>vss. 32-45</a:t>
            </a:r>
          </a:p>
          <a:p>
            <a:r>
              <a:rPr lang="en-US" dirty="0"/>
              <a:t>Possessing a spiritual relationship with the Son of God can make the spiritually dead alive again and the living shall not die - vss. 25-26</a:t>
            </a:r>
          </a:p>
          <a:p>
            <a:pPr lvl="1"/>
            <a:r>
              <a:rPr lang="en-US" sz="2000" dirty="0"/>
              <a:t>Parable of the lost son - Luke 15:22-32</a:t>
            </a:r>
          </a:p>
          <a:p>
            <a:pPr lvl="1"/>
            <a:r>
              <a:rPr lang="en-US" sz="2000" dirty="0"/>
              <a:t>Romans 5:10; 1 Corinthians 15:22; 2 Cor 5:1-10; Phil. 1:21-23</a:t>
            </a:r>
          </a:p>
          <a:p>
            <a:pPr marL="0" indent="0">
              <a:buNone/>
            </a:pPr>
            <a:endParaRPr lang="en-US" sz="2200" dirty="0"/>
          </a:p>
          <a:p>
            <a:pPr marL="0" indent="0">
              <a:buNone/>
            </a:pPr>
            <a:r>
              <a:rPr lang="en-US" sz="2600" b="1" i="1" dirty="0"/>
              <a:t>“…I am the resurrection, and the life: he that believeth in me, though he were dead, yet shall he live” </a:t>
            </a:r>
            <a:r>
              <a:rPr lang="en-US" sz="2600" dirty="0"/>
              <a:t>- John 11:25</a:t>
            </a:r>
          </a:p>
        </p:txBody>
      </p:sp>
      <p:sp>
        <p:nvSpPr>
          <p:cNvPr id="5" name="Slide Number Placeholder 4"/>
          <p:cNvSpPr>
            <a:spLocks noGrp="1"/>
          </p:cNvSpPr>
          <p:nvPr>
            <p:ph type="sldNum" sz="quarter" idx="12"/>
          </p:nvPr>
        </p:nvSpPr>
        <p:spPr/>
        <p:txBody>
          <a:bodyPr/>
          <a:lstStyle/>
          <a:p>
            <a:fld id="{36FD20AE-CD9F-4017-9DBE-3F85155F0234}" type="slidenum">
              <a:rPr lang="en-US" smtClean="0"/>
              <a:t>9</a:t>
            </a:fld>
            <a:endParaRPr lang="en-US"/>
          </a:p>
        </p:txBody>
      </p:sp>
    </p:spTree>
    <p:extLst>
      <p:ext uri="{BB962C8B-B14F-4D97-AF65-F5344CB8AC3E}">
        <p14:creationId xmlns:p14="http://schemas.microsoft.com/office/powerpoint/2010/main" val="3761271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908</TotalTime>
  <Words>4882</Words>
  <Application>Microsoft Office PowerPoint</Application>
  <PresentationFormat>On-screen Show (4:3)</PresentationFormat>
  <Paragraphs>257</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Century Gothic</vt:lpstr>
      <vt:lpstr>Courier New</vt:lpstr>
      <vt:lpstr>Palatino Linotype</vt:lpstr>
      <vt:lpstr>Wingdings</vt:lpstr>
      <vt:lpstr>Executive</vt:lpstr>
      <vt:lpstr>The I Am’s of Christ</vt:lpstr>
      <vt:lpstr>John 8:51-59</vt:lpstr>
      <vt:lpstr>Introduction</vt:lpstr>
      <vt:lpstr>Introduction</vt:lpstr>
      <vt:lpstr>“the bread of life” John 6:35, 48, 51</vt:lpstr>
      <vt:lpstr>“the light of the world” John 8:12</vt:lpstr>
      <vt:lpstr>“the door of the sheep” John 10:7, 9</vt:lpstr>
      <vt:lpstr>“the good shepherd” John 10:11, 14</vt:lpstr>
      <vt:lpstr>“the resurrection, and the life” John 11:25</vt:lpstr>
      <vt:lpstr>“the way, the truth, and the life”- John 14:6</vt:lpstr>
      <vt:lpstr>“the true vine”  John 15: 1, 5</vt:lpstr>
      <vt:lpstr>Conclusion</vt:lpstr>
      <vt:lpstr>“…what shall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 am’s” of Christ</dc:title>
  <dc:creator>Tommy G. McClure</dc:creator>
  <cp:lastModifiedBy>Tommy McClure</cp:lastModifiedBy>
  <cp:revision>194</cp:revision>
  <cp:lastPrinted>2018-04-22T23:42:33Z</cp:lastPrinted>
  <dcterms:created xsi:type="dcterms:W3CDTF">2013-08-31T22:28:54Z</dcterms:created>
  <dcterms:modified xsi:type="dcterms:W3CDTF">2018-04-23T16:33:52Z</dcterms:modified>
</cp:coreProperties>
</file>