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6"/>
  </p:notesMasterIdLst>
  <p:sldIdLst>
    <p:sldId id="256" r:id="rId2"/>
    <p:sldId id="267" r:id="rId3"/>
    <p:sldId id="257" r:id="rId4"/>
    <p:sldId id="258" r:id="rId5"/>
    <p:sldId id="259" r:id="rId6"/>
    <p:sldId id="260" r:id="rId7"/>
    <p:sldId id="261" r:id="rId8"/>
    <p:sldId id="269" r:id="rId9"/>
    <p:sldId id="262" r:id="rId10"/>
    <p:sldId id="263" r:id="rId11"/>
    <p:sldId id="264" r:id="rId12"/>
    <p:sldId id="268" r:id="rId13"/>
    <p:sldId id="266" r:id="rId14"/>
    <p:sldId id="27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173" autoAdjust="0"/>
  </p:normalViewPr>
  <p:slideViewPr>
    <p:cSldViewPr>
      <p:cViewPr varScale="1">
        <p:scale>
          <a:sx n="101" d="100"/>
          <a:sy n="101" d="100"/>
        </p:scale>
        <p:origin x="191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8828F1-A788-4B1D-98F7-5BDD8BD4AEAB}" type="datetimeFigureOut">
              <a:rPr lang="en-US" smtClean="0"/>
              <a:t>4/1/2018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124FC22-FDB5-4E1C-A4D9-4AAA145B6D11}" type="slidenum">
              <a:rPr lang="en-US" smtClean="0"/>
              <a:t>‹#›</a:t>
            </a:fld>
            <a:endParaRPr lang="en-US"/>
          </a:p>
        </p:txBody>
      </p:sp>
    </p:spTree>
    <p:extLst>
      <p:ext uri="{BB962C8B-B14F-4D97-AF65-F5344CB8AC3E}">
        <p14:creationId xmlns:p14="http://schemas.microsoft.com/office/powerpoint/2010/main" val="14283716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124FC22-FDB5-4E1C-A4D9-4AAA145B6D11}" type="slidenum">
              <a:rPr lang="en-US" smtClean="0"/>
              <a:t>1</a:t>
            </a:fld>
            <a:endParaRPr lang="en-US"/>
          </a:p>
        </p:txBody>
      </p:sp>
    </p:spTree>
    <p:extLst>
      <p:ext uri="{BB962C8B-B14F-4D97-AF65-F5344CB8AC3E}">
        <p14:creationId xmlns:p14="http://schemas.microsoft.com/office/powerpoint/2010/main" val="9849553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1 Cor. 15:20-23 </a:t>
            </a:r>
            <a:r>
              <a:rPr lang="en-US" dirty="0"/>
              <a:t>-  But now is Christ risen from the dead, and become the </a:t>
            </a:r>
            <a:r>
              <a:rPr lang="en-US" dirty="0" err="1"/>
              <a:t>firstfruits</a:t>
            </a:r>
            <a:r>
              <a:rPr lang="en-US" dirty="0"/>
              <a:t> of them that slept. 21 For since by man came death, by man came also the resurrection of the dead. 22 For as in Adam all die, even so in Christ shall all be made alive. 23 But every man in his own order: Christ the </a:t>
            </a:r>
            <a:r>
              <a:rPr lang="en-US" dirty="0" err="1"/>
              <a:t>firstfruits</a:t>
            </a:r>
            <a:r>
              <a:rPr lang="en-US" dirty="0"/>
              <a:t>; afterward they that are Christ's at his coming.</a:t>
            </a:r>
          </a:p>
          <a:p>
            <a:r>
              <a:rPr lang="en-US" b="1" dirty="0"/>
              <a:t>Col. 1:18 </a:t>
            </a:r>
            <a:r>
              <a:rPr lang="en-US" dirty="0"/>
              <a:t>-  And he is the head of the body, the church: who is the beginning, the firstborn from the dead; that in all things he might have the preeminence.</a:t>
            </a:r>
          </a:p>
          <a:p>
            <a:r>
              <a:rPr lang="en-US" b="1" dirty="0"/>
              <a:t>Acts 4:1-2 </a:t>
            </a:r>
            <a:r>
              <a:rPr lang="en-US" dirty="0"/>
              <a:t>- And as they spake unto the people, the priests, and the captain of the temple, and the Sadducees, came upon them, 2 Being grieved that they taught the people, and preached through Jesus the resurrection from the dead.</a:t>
            </a:r>
          </a:p>
          <a:p>
            <a:r>
              <a:rPr lang="en-US" b="1" dirty="0"/>
              <a:t>1 Cor. 15:1-8 - READ</a:t>
            </a:r>
          </a:p>
          <a:p>
            <a:r>
              <a:rPr lang="en-US" b="1" dirty="0"/>
              <a:t>1 Thess. 4:13-18 - READ</a:t>
            </a:r>
          </a:p>
        </p:txBody>
      </p:sp>
      <p:sp>
        <p:nvSpPr>
          <p:cNvPr id="4" name="Slide Number Placeholder 3"/>
          <p:cNvSpPr>
            <a:spLocks noGrp="1"/>
          </p:cNvSpPr>
          <p:nvPr>
            <p:ph type="sldNum" sz="quarter" idx="10"/>
          </p:nvPr>
        </p:nvSpPr>
        <p:spPr/>
        <p:txBody>
          <a:bodyPr/>
          <a:lstStyle/>
          <a:p>
            <a:fld id="{E124FC22-FDB5-4E1C-A4D9-4AAA145B6D11}" type="slidenum">
              <a:rPr lang="en-US" smtClean="0"/>
              <a:t>10</a:t>
            </a:fld>
            <a:endParaRPr lang="en-US"/>
          </a:p>
        </p:txBody>
      </p:sp>
    </p:spTree>
    <p:extLst>
      <p:ext uri="{BB962C8B-B14F-4D97-AF65-F5344CB8AC3E}">
        <p14:creationId xmlns:p14="http://schemas.microsoft.com/office/powerpoint/2010/main" val="16421448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1 Cor. 15:35-44 - READ - “Natural body” - vs. 44</a:t>
            </a:r>
          </a:p>
          <a:p>
            <a:r>
              <a:rPr lang="en-US" b="1" dirty="0"/>
              <a:t>Vs. 38 </a:t>
            </a:r>
            <a:r>
              <a:rPr lang="en-US" dirty="0"/>
              <a:t>- But God giveth it a body as it hath pleased him, and to every seed his own body.</a:t>
            </a:r>
          </a:p>
          <a:p>
            <a:r>
              <a:rPr lang="en-US" b="1" dirty="0"/>
              <a:t>Vss. 40-41 </a:t>
            </a:r>
            <a:r>
              <a:rPr lang="en-US" dirty="0"/>
              <a:t>- There are also celestial bodies, and bodies terrestrial: but the glory of the celestial is one, and the glory of the terrestrial is another. 41 here is one glory of the sun, and another glory of the moon, and another glory of the stars: for one star </a:t>
            </a:r>
            <a:r>
              <a:rPr lang="en-US" dirty="0" err="1"/>
              <a:t>differeth</a:t>
            </a:r>
            <a:r>
              <a:rPr lang="en-US" dirty="0"/>
              <a:t> from another star in glory.</a:t>
            </a:r>
          </a:p>
          <a:p>
            <a:r>
              <a:rPr lang="en-US" b="1" dirty="0"/>
              <a:t>Vs. 42 </a:t>
            </a:r>
            <a:r>
              <a:rPr lang="en-US" dirty="0"/>
              <a:t>- So also is the resurrection of the dead. It is sown in corruption; it is raised in incorruption: </a:t>
            </a:r>
          </a:p>
          <a:p>
            <a:r>
              <a:rPr lang="en-US" b="1" dirty="0"/>
              <a:t>Vs. 44 </a:t>
            </a:r>
            <a:r>
              <a:rPr lang="en-US" dirty="0"/>
              <a:t>- It is sown a natural body; it is raised a spiritual body. There is a natural body, and there is a spiritual body.</a:t>
            </a:r>
          </a:p>
          <a:p>
            <a:r>
              <a:rPr lang="en-US" b="1" dirty="0"/>
              <a:t>Phil 3:20-21 </a:t>
            </a:r>
            <a:r>
              <a:rPr lang="en-US" dirty="0"/>
              <a:t>- For our conversation is in heaven; from whence also we look for the </a:t>
            </a:r>
            <a:r>
              <a:rPr lang="en-US" dirty="0" err="1"/>
              <a:t>Saviour</a:t>
            </a:r>
            <a:r>
              <a:rPr lang="en-US" dirty="0"/>
              <a:t>, the Lord Jesus Christ: 21 Who shall change our vile body, that it may be fashioned like unto his glorious body, according to the working whereby he is able even to subdue all things unto himself.</a:t>
            </a:r>
          </a:p>
        </p:txBody>
      </p:sp>
      <p:sp>
        <p:nvSpPr>
          <p:cNvPr id="4" name="Slide Number Placeholder 3"/>
          <p:cNvSpPr>
            <a:spLocks noGrp="1"/>
          </p:cNvSpPr>
          <p:nvPr>
            <p:ph type="sldNum" sz="quarter" idx="10"/>
          </p:nvPr>
        </p:nvSpPr>
        <p:spPr/>
        <p:txBody>
          <a:bodyPr/>
          <a:lstStyle/>
          <a:p>
            <a:fld id="{E124FC22-FDB5-4E1C-A4D9-4AAA145B6D11}" type="slidenum">
              <a:rPr lang="en-US" smtClean="0"/>
              <a:t>11</a:t>
            </a:fld>
            <a:endParaRPr lang="en-US"/>
          </a:p>
        </p:txBody>
      </p:sp>
    </p:spTree>
    <p:extLst>
      <p:ext uri="{BB962C8B-B14F-4D97-AF65-F5344CB8AC3E}">
        <p14:creationId xmlns:p14="http://schemas.microsoft.com/office/powerpoint/2010/main" val="5756654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124FC22-FDB5-4E1C-A4D9-4AAA145B6D11}" type="slidenum">
              <a:rPr lang="en-US" smtClean="0"/>
              <a:t>12</a:t>
            </a:fld>
            <a:endParaRPr lang="en-US"/>
          </a:p>
        </p:txBody>
      </p:sp>
    </p:spTree>
    <p:extLst>
      <p:ext uri="{BB962C8B-B14F-4D97-AF65-F5344CB8AC3E}">
        <p14:creationId xmlns:p14="http://schemas.microsoft.com/office/powerpoint/2010/main" val="38915699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2 Thess. 1:7-10 </a:t>
            </a:r>
            <a:endParaRPr lang="en-US" dirty="0"/>
          </a:p>
        </p:txBody>
      </p:sp>
      <p:sp>
        <p:nvSpPr>
          <p:cNvPr id="4" name="Slide Number Placeholder 3"/>
          <p:cNvSpPr>
            <a:spLocks noGrp="1"/>
          </p:cNvSpPr>
          <p:nvPr>
            <p:ph type="sldNum" sz="quarter" idx="10"/>
          </p:nvPr>
        </p:nvSpPr>
        <p:spPr/>
        <p:txBody>
          <a:bodyPr/>
          <a:lstStyle/>
          <a:p>
            <a:fld id="{E124FC22-FDB5-4E1C-A4D9-4AAA145B6D11}" type="slidenum">
              <a:rPr lang="en-US" smtClean="0"/>
              <a:t>13</a:t>
            </a:fld>
            <a:endParaRPr lang="en-US"/>
          </a:p>
        </p:txBody>
      </p:sp>
    </p:spTree>
    <p:extLst>
      <p:ext uri="{BB962C8B-B14F-4D97-AF65-F5344CB8AC3E}">
        <p14:creationId xmlns:p14="http://schemas.microsoft.com/office/powerpoint/2010/main" val="25651230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1100" b="1" dirty="0"/>
              <a:t>Acts 2:37 </a:t>
            </a:r>
            <a:r>
              <a:rPr lang="en-US" altLang="en-US" sz="1100" dirty="0"/>
              <a:t>- Now when they heard this, they were pricked in their heart (cut to the heart), and said unto Peter and to the rest of the apostles, </a:t>
            </a:r>
            <a:r>
              <a:rPr lang="en-US" altLang="en-US" sz="1100" b="1" dirty="0"/>
              <a:t>Men and brethren, what shall we do? </a:t>
            </a:r>
          </a:p>
          <a:p>
            <a:r>
              <a:rPr lang="en-US" altLang="en-US" sz="1100" b="1" dirty="0"/>
              <a:t>Rom. 10:17 </a:t>
            </a:r>
            <a:r>
              <a:rPr lang="en-US" altLang="en-US" sz="1100" dirty="0"/>
              <a:t>- So then faith cometh by hearing, and hearing by the word of God.</a:t>
            </a:r>
          </a:p>
          <a:p>
            <a:r>
              <a:rPr lang="en-US" altLang="en-US" sz="1100" b="1" dirty="0"/>
              <a:t>Jn. 8:34 </a:t>
            </a:r>
            <a:r>
              <a:rPr lang="en-US" altLang="en-US" sz="1100" dirty="0"/>
              <a:t>-  I said therefore unto you, that ye shall die in your sins: for if ye believe not that I am he, ye shall die in your sins.</a:t>
            </a:r>
          </a:p>
          <a:p>
            <a:r>
              <a:rPr lang="en-US" altLang="en-US" sz="1100" b="1" dirty="0"/>
              <a:t>Acts. 17:30-31 </a:t>
            </a:r>
            <a:r>
              <a:rPr lang="en-US" altLang="en-US" sz="1100" dirty="0"/>
              <a:t>- And the times of this ignorance God winked at; but now </a:t>
            </a:r>
            <a:r>
              <a:rPr lang="en-US" altLang="en-US" sz="1100" dirty="0" err="1"/>
              <a:t>commandeth</a:t>
            </a:r>
            <a:r>
              <a:rPr lang="en-US" altLang="en-US" sz="1100" dirty="0"/>
              <a:t> all men every where to repent: 31 Because he hath appointed a day, in the which he will judge the world in righteousness by that man whom he hath ordained; whereof he hath given assurance unto all men, in that he hath raised him from the dead.</a:t>
            </a:r>
          </a:p>
          <a:p>
            <a:r>
              <a:rPr lang="en-US" altLang="en-US" sz="1100" b="1" dirty="0"/>
              <a:t>Matt. 10:34 </a:t>
            </a:r>
            <a:r>
              <a:rPr lang="en-US" altLang="en-US" sz="1100" dirty="0"/>
              <a:t>- Whosoever therefore shall confess me before men, him will I confess also before my Father which is in heaven.</a:t>
            </a:r>
          </a:p>
          <a:p>
            <a:r>
              <a:rPr lang="en-US" altLang="en-US" sz="1100" b="1" dirty="0"/>
              <a:t>Acts. 2:38 </a:t>
            </a:r>
            <a:r>
              <a:rPr lang="en-US" altLang="en-US" sz="1100" dirty="0"/>
              <a:t>- Then Peter said unto them, Repent, and be baptized every one of you in the name of Jesus Christ for the remission of sins, and ye shall receive the gift of the Holy Ghost.</a:t>
            </a:r>
          </a:p>
          <a:p>
            <a:r>
              <a:rPr lang="en-US" altLang="en-US" sz="1100" b="1" dirty="0"/>
              <a:t>Acts 8:22 </a:t>
            </a:r>
            <a:r>
              <a:rPr lang="en-US" altLang="en-US" sz="1100" dirty="0"/>
              <a:t>- Repent therefore of this thy wickedness, and pray God, if perhaps the thought of thine heart may be forgiven thee. </a:t>
            </a:r>
          </a:p>
          <a:p>
            <a:r>
              <a:rPr lang="en-US" altLang="en-US" sz="1100" b="1" dirty="0"/>
              <a:t>Rev. 2:10 </a:t>
            </a:r>
            <a:r>
              <a:rPr lang="en-US" altLang="en-US" sz="1100" dirty="0"/>
              <a:t>- Fear none of those things which thou shalt suffer: behold, the devil shall cast some of you into prison, that ye may be tried; and ye shall have tribulation ten days: </a:t>
            </a:r>
            <a:r>
              <a:rPr lang="en-US" altLang="en-US" sz="1100" b="1" dirty="0"/>
              <a:t>be thou faithful unto death, and I will give thee a crown of life.</a:t>
            </a:r>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Lucida Sans Unicode" pitchFamily="34" charset="0"/>
              </a:defRPr>
            </a:lvl1pPr>
            <a:lvl2pPr marL="757066" indent="-291179">
              <a:defRPr>
                <a:solidFill>
                  <a:schemeClr val="tx1"/>
                </a:solidFill>
                <a:latin typeface="Lucida Sans Unicode" pitchFamily="34" charset="0"/>
              </a:defRPr>
            </a:lvl2pPr>
            <a:lvl3pPr marL="1164717" indent="-232943">
              <a:defRPr>
                <a:solidFill>
                  <a:schemeClr val="tx1"/>
                </a:solidFill>
                <a:latin typeface="Lucida Sans Unicode" pitchFamily="34" charset="0"/>
              </a:defRPr>
            </a:lvl3pPr>
            <a:lvl4pPr marL="1630604" indent="-232943">
              <a:defRPr>
                <a:solidFill>
                  <a:schemeClr val="tx1"/>
                </a:solidFill>
                <a:latin typeface="Lucida Sans Unicode" pitchFamily="34" charset="0"/>
              </a:defRPr>
            </a:lvl4pPr>
            <a:lvl5pPr marL="2096491" indent="-232943">
              <a:defRPr>
                <a:solidFill>
                  <a:schemeClr val="tx1"/>
                </a:solidFill>
                <a:latin typeface="Lucida Sans Unicode" pitchFamily="34" charset="0"/>
              </a:defRPr>
            </a:lvl5pPr>
            <a:lvl6pPr marL="2562377" indent="-232943" eaLnBrk="0" fontAlgn="base" hangingPunct="0">
              <a:spcBef>
                <a:spcPct val="0"/>
              </a:spcBef>
              <a:spcAft>
                <a:spcPct val="0"/>
              </a:spcAft>
              <a:defRPr>
                <a:solidFill>
                  <a:schemeClr val="tx1"/>
                </a:solidFill>
                <a:latin typeface="Lucida Sans Unicode" pitchFamily="34" charset="0"/>
              </a:defRPr>
            </a:lvl6pPr>
            <a:lvl7pPr marL="3028264" indent="-232943" eaLnBrk="0" fontAlgn="base" hangingPunct="0">
              <a:spcBef>
                <a:spcPct val="0"/>
              </a:spcBef>
              <a:spcAft>
                <a:spcPct val="0"/>
              </a:spcAft>
              <a:defRPr>
                <a:solidFill>
                  <a:schemeClr val="tx1"/>
                </a:solidFill>
                <a:latin typeface="Lucida Sans Unicode" pitchFamily="34" charset="0"/>
              </a:defRPr>
            </a:lvl7pPr>
            <a:lvl8pPr marL="3494151" indent="-232943" eaLnBrk="0" fontAlgn="base" hangingPunct="0">
              <a:spcBef>
                <a:spcPct val="0"/>
              </a:spcBef>
              <a:spcAft>
                <a:spcPct val="0"/>
              </a:spcAft>
              <a:defRPr>
                <a:solidFill>
                  <a:schemeClr val="tx1"/>
                </a:solidFill>
                <a:latin typeface="Lucida Sans Unicode" pitchFamily="34" charset="0"/>
              </a:defRPr>
            </a:lvl8pPr>
            <a:lvl9pPr marL="3960038" indent="-232943" eaLnBrk="0" fontAlgn="base" hangingPunct="0">
              <a:spcBef>
                <a:spcPct val="0"/>
              </a:spcBef>
              <a:spcAft>
                <a:spcPct val="0"/>
              </a:spcAft>
              <a:defRPr>
                <a:solidFill>
                  <a:schemeClr val="tx1"/>
                </a:solidFill>
                <a:latin typeface="Lucida Sans Unicode" pitchFamily="34" charset="0"/>
              </a:defRPr>
            </a:lvl9pPr>
          </a:lstStyle>
          <a:p>
            <a:fld id="{80332E50-CD5F-481F-B91C-75B12419DFA1}" type="slidenum">
              <a:rPr lang="en-US" altLang="en-US" smtClean="0">
                <a:latin typeface="Calibri" pitchFamily="34" charset="0"/>
              </a:rPr>
              <a:pPr/>
              <a:t>14</a:t>
            </a:fld>
            <a:endParaRPr lang="en-US" altLang="en-US">
              <a:latin typeface="Calibri" pitchFamily="34" charset="0"/>
            </a:endParaRPr>
          </a:p>
        </p:txBody>
      </p:sp>
    </p:spTree>
    <p:extLst>
      <p:ext uri="{BB962C8B-B14F-4D97-AF65-F5344CB8AC3E}">
        <p14:creationId xmlns:p14="http://schemas.microsoft.com/office/powerpoint/2010/main" val="31032179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124FC22-FDB5-4E1C-A4D9-4AAA145B6D11}" type="slidenum">
              <a:rPr lang="en-US" smtClean="0"/>
              <a:t>2</a:t>
            </a:fld>
            <a:endParaRPr lang="en-US"/>
          </a:p>
        </p:txBody>
      </p:sp>
    </p:spTree>
    <p:extLst>
      <p:ext uri="{BB962C8B-B14F-4D97-AF65-F5344CB8AC3E}">
        <p14:creationId xmlns:p14="http://schemas.microsoft.com/office/powerpoint/2010/main" val="2690500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Acts 17:18 </a:t>
            </a:r>
            <a:r>
              <a:rPr lang="en-US" dirty="0"/>
              <a:t>- Then certain philosophers of the Epicureans, and of the </a:t>
            </a:r>
            <a:r>
              <a:rPr lang="en-US" dirty="0" err="1"/>
              <a:t>Stoicks</a:t>
            </a:r>
            <a:r>
              <a:rPr lang="en-US" dirty="0"/>
              <a:t>, encountered him. And some said, What will this babbler say? other some, He </a:t>
            </a:r>
            <a:r>
              <a:rPr lang="en-US" dirty="0" err="1"/>
              <a:t>seemeth</a:t>
            </a:r>
            <a:r>
              <a:rPr lang="en-US" dirty="0"/>
              <a:t> to be a setter forth of strange gods: because he preached unto them Jesus, and the resurrection.  32 And when they heard of the resurrection of the dead, some mocked: and others said, We will hear thee again of this matter.</a:t>
            </a:r>
          </a:p>
          <a:p>
            <a:r>
              <a:rPr lang="en-US" b="1" dirty="0"/>
              <a:t>Acts 23: 6-8 </a:t>
            </a:r>
            <a:r>
              <a:rPr lang="en-US" dirty="0"/>
              <a:t>- </a:t>
            </a:r>
            <a:r>
              <a:rPr lang="en-US" b="1" dirty="0"/>
              <a:t>(Paul being tried by the Sanhedrin Council) </a:t>
            </a:r>
            <a:r>
              <a:rPr lang="en-US" dirty="0"/>
              <a:t>But when Paul perceived that the one part were Sadducees, and the other Pharisees, he cried out in the council, Men and brethren, I am a Pharisee, the son of a Pharisee: of the hope and resurrection of the dead I am called in question. 7 And when he had so said, there arose a dissension between the Pharisees and the Sadducees: and the multitude was divided. 8 For the Sadducees say that there is no resurrection, neither angel, nor spirit: but the Pharisees confess both.</a:t>
            </a:r>
          </a:p>
          <a:p>
            <a:r>
              <a:rPr lang="en-US" b="1" dirty="0"/>
              <a:t>Acts 24:14-21 </a:t>
            </a:r>
            <a:r>
              <a:rPr lang="en-US" dirty="0"/>
              <a:t>- </a:t>
            </a:r>
            <a:r>
              <a:rPr lang="en-US" b="1" dirty="0"/>
              <a:t>(Paul answering 4-fold charge against him-vss. 5-6)</a:t>
            </a:r>
            <a:r>
              <a:rPr lang="en-US" dirty="0"/>
              <a:t> But this I confess unto thee, that after the way which they call heresy, so worship I the God of my fathers, believing all things which are written in the law and in the prophets: 15 And have hope toward God, which they themselves also allow, that there shall be a resurrection of the dead, both of the just and unjust. 16 And herein do I exercise myself, to have always a conscience void of offence toward God, and toward men. 17 Now after many years I came to bring alms to my nation, and offerings. 18  Whereupon certain Jews from Asia found me purified in the temple, neither with multitude, nor with tumult. 19 Who ought to have been here before thee, and object, if they had ought against me. 20 Or else let these same here say, if they have found any evil doing in me, while I stood before the council, 21 Except it be for this one voice, that I cried standing among them, Touching the resurrection of the dead I am called in question by you this day.</a:t>
            </a:r>
          </a:p>
          <a:p>
            <a:r>
              <a:rPr lang="en-US" b="1" dirty="0"/>
              <a:t>Acts 26:21-23 </a:t>
            </a:r>
            <a:r>
              <a:rPr lang="en-US" dirty="0"/>
              <a:t>- </a:t>
            </a:r>
            <a:r>
              <a:rPr lang="en-US" b="1" dirty="0"/>
              <a:t>(Paul before King Agrippa) </a:t>
            </a:r>
            <a:r>
              <a:rPr lang="en-US" dirty="0"/>
              <a:t>For these causes the Jews caught me in the temple, and went about to kill me. 22 Having therefore obtained help of God, I continue unto this day, witnessing both to small and great, saying none other things than those which the prophets and Moses did say should come: 23 That Christ should suffer, and that he should be the first that should rise from the dead, and should shew light unto the people, and to the Gentiles.</a:t>
            </a:r>
          </a:p>
          <a:p>
            <a:r>
              <a:rPr lang="en-US" b="1" dirty="0"/>
              <a:t>Jn. 20:19-31 - READ</a:t>
            </a:r>
          </a:p>
          <a:p>
            <a:r>
              <a:rPr lang="en-US" b="1" dirty="0"/>
              <a:t>1 Jn. 1:1-4 - </a:t>
            </a:r>
            <a:r>
              <a:rPr lang="en-US" b="0" dirty="0"/>
              <a:t>That which was from the beginning, which we have heard, which we have seen with our eyes, which we have looked upon, and our hands have handled, of the Word of life; 2 (For the life was manifested, and we have seen it, and bear witness, and shew unto you that eternal life, which was with the Father, and was manifested unto us;) 3 That which we have seen and heard declare we unto you, that ye also may have fellowship with us: and truly our fellowship is with the Father, and with his Son Jesus Christ. 4 And these things write we unto you, that your joy may be full.</a:t>
            </a:r>
          </a:p>
          <a:p>
            <a:r>
              <a:rPr lang="en-US" b="1" dirty="0"/>
              <a:t>1 Cor. 15:1-8 </a:t>
            </a:r>
            <a:r>
              <a:rPr lang="en-US" b="0" dirty="0"/>
              <a:t>- Seen by Peter on the road to Emmaus (Lk 24:13-49), the 500, James &amp; all the apostles, and Paul.</a:t>
            </a:r>
          </a:p>
          <a:p>
            <a:r>
              <a:rPr lang="en-US" b="1" dirty="0"/>
              <a:t>Acts 2:23-24 </a:t>
            </a:r>
            <a:r>
              <a:rPr lang="en-US" b="0" dirty="0"/>
              <a:t>-</a:t>
            </a:r>
            <a:r>
              <a:rPr lang="en-US" b="1" dirty="0"/>
              <a:t> </a:t>
            </a:r>
            <a:r>
              <a:rPr lang="en-US" b="0" dirty="0"/>
              <a:t> Ye men of Israel, hear these words; Jesus of Nazareth, a man approved of God among you by miracles and wonders and signs, which God did by him in the midst of you, as ye yourselves also know: 23 Him, being delivered by the determinate counsel and foreknowledge of God, ye have taken, and by wicked hands have crucified and slain: 24 Whom God hath raised up, having loosed the pains of death: because it was not possible that he should be </a:t>
            </a:r>
            <a:r>
              <a:rPr lang="en-US" b="0" dirty="0" err="1"/>
              <a:t>holden</a:t>
            </a:r>
            <a:r>
              <a:rPr lang="en-US" b="0" dirty="0"/>
              <a:t> of it.</a:t>
            </a:r>
          </a:p>
        </p:txBody>
      </p:sp>
      <p:sp>
        <p:nvSpPr>
          <p:cNvPr id="4" name="Slide Number Placeholder 3"/>
          <p:cNvSpPr>
            <a:spLocks noGrp="1"/>
          </p:cNvSpPr>
          <p:nvPr>
            <p:ph type="sldNum" sz="quarter" idx="10"/>
          </p:nvPr>
        </p:nvSpPr>
        <p:spPr/>
        <p:txBody>
          <a:bodyPr/>
          <a:lstStyle/>
          <a:p>
            <a:fld id="{E124FC22-FDB5-4E1C-A4D9-4AAA145B6D11}" type="slidenum">
              <a:rPr lang="en-US" smtClean="0"/>
              <a:t>3</a:t>
            </a:fld>
            <a:endParaRPr lang="en-US"/>
          </a:p>
        </p:txBody>
      </p:sp>
    </p:spTree>
    <p:extLst>
      <p:ext uri="{BB962C8B-B14F-4D97-AF65-F5344CB8AC3E}">
        <p14:creationId xmlns:p14="http://schemas.microsoft.com/office/powerpoint/2010/main" val="19886926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1 Cor. 15:12-22 READ</a:t>
            </a:r>
          </a:p>
        </p:txBody>
      </p:sp>
      <p:sp>
        <p:nvSpPr>
          <p:cNvPr id="4" name="Slide Number Placeholder 3"/>
          <p:cNvSpPr>
            <a:spLocks noGrp="1"/>
          </p:cNvSpPr>
          <p:nvPr>
            <p:ph type="sldNum" sz="quarter" idx="10"/>
          </p:nvPr>
        </p:nvSpPr>
        <p:spPr/>
        <p:txBody>
          <a:bodyPr/>
          <a:lstStyle/>
          <a:p>
            <a:fld id="{E124FC22-FDB5-4E1C-A4D9-4AAA145B6D11}" type="slidenum">
              <a:rPr lang="en-US" smtClean="0"/>
              <a:t>4</a:t>
            </a:fld>
            <a:endParaRPr lang="en-US"/>
          </a:p>
        </p:txBody>
      </p:sp>
    </p:spTree>
    <p:extLst>
      <p:ext uri="{BB962C8B-B14F-4D97-AF65-F5344CB8AC3E}">
        <p14:creationId xmlns:p14="http://schemas.microsoft.com/office/powerpoint/2010/main" val="32501428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2 Cor. 5:10 </a:t>
            </a:r>
            <a:r>
              <a:rPr lang="en-US" dirty="0"/>
              <a:t>- For we must all appear before the judgment seat of Christ; that every one may receive the things done in his body, according to that he hath done, whether it be good or bad.</a:t>
            </a:r>
          </a:p>
          <a:p>
            <a:r>
              <a:rPr lang="en-US" b="1" dirty="0"/>
              <a:t>1 Cor. 15:52 </a:t>
            </a:r>
            <a:r>
              <a:rPr lang="en-US" dirty="0"/>
              <a:t>-  For as in Adam all die, even so in Christ shall all be made alive.</a:t>
            </a:r>
          </a:p>
          <a:p>
            <a:r>
              <a:rPr lang="en-US" b="1" dirty="0"/>
              <a:t>Rev. 20:11-15 </a:t>
            </a:r>
            <a:r>
              <a:rPr lang="en-US" dirty="0"/>
              <a:t>-  And I saw a great white throne, and him that sat on it, from whose face the earth and the heaven fled away; and there was found no place for them. 12 And I saw the dead, small and great, stand before God; and the books were opened: and another book was opened, which is the book of life: and the dead were judged out of those things which were written in the books, according to their works. 13 And the sea gave up the dead which were in it; and death and hell delivered up the dead which were in them: and they were judged every man according to their works. {hell: or, the grave} 14 And death and hell were cast into the lake of fire. This is the second death. 15 And whosoever was not found written in the book of life was cast into the lake of fire.</a:t>
            </a:r>
          </a:p>
        </p:txBody>
      </p:sp>
      <p:sp>
        <p:nvSpPr>
          <p:cNvPr id="4" name="Slide Number Placeholder 3"/>
          <p:cNvSpPr>
            <a:spLocks noGrp="1"/>
          </p:cNvSpPr>
          <p:nvPr>
            <p:ph type="sldNum" sz="quarter" idx="10"/>
          </p:nvPr>
        </p:nvSpPr>
        <p:spPr/>
        <p:txBody>
          <a:bodyPr/>
          <a:lstStyle/>
          <a:p>
            <a:fld id="{E124FC22-FDB5-4E1C-A4D9-4AAA145B6D11}" type="slidenum">
              <a:rPr lang="en-US" smtClean="0"/>
              <a:t>5</a:t>
            </a:fld>
            <a:endParaRPr lang="en-US"/>
          </a:p>
        </p:txBody>
      </p:sp>
    </p:spTree>
    <p:extLst>
      <p:ext uri="{BB962C8B-B14F-4D97-AF65-F5344CB8AC3E}">
        <p14:creationId xmlns:p14="http://schemas.microsoft.com/office/powerpoint/2010/main" val="6865815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Acts 24:15 </a:t>
            </a:r>
            <a:r>
              <a:rPr lang="en-US" dirty="0"/>
              <a:t>- And have hope toward God, which they themselves also allow, that there shall be a resurrection of the dead, both of the just and unjust.</a:t>
            </a:r>
          </a:p>
        </p:txBody>
      </p:sp>
      <p:sp>
        <p:nvSpPr>
          <p:cNvPr id="4" name="Slide Number Placeholder 3"/>
          <p:cNvSpPr>
            <a:spLocks noGrp="1"/>
          </p:cNvSpPr>
          <p:nvPr>
            <p:ph type="sldNum" sz="quarter" idx="10"/>
          </p:nvPr>
        </p:nvSpPr>
        <p:spPr/>
        <p:txBody>
          <a:bodyPr/>
          <a:lstStyle/>
          <a:p>
            <a:fld id="{E124FC22-FDB5-4E1C-A4D9-4AAA145B6D11}" type="slidenum">
              <a:rPr lang="en-US" smtClean="0"/>
              <a:t>6</a:t>
            </a:fld>
            <a:endParaRPr lang="en-US"/>
          </a:p>
        </p:txBody>
      </p:sp>
    </p:spTree>
    <p:extLst>
      <p:ext uri="{BB962C8B-B14F-4D97-AF65-F5344CB8AC3E}">
        <p14:creationId xmlns:p14="http://schemas.microsoft.com/office/powerpoint/2010/main" val="41575987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https://www.cnsnews.com/blog/michael-w-chapman/pope-francis-there-no-hell </a:t>
            </a:r>
          </a:p>
        </p:txBody>
      </p:sp>
      <p:sp>
        <p:nvSpPr>
          <p:cNvPr id="4" name="Slide Number Placeholder 3"/>
          <p:cNvSpPr>
            <a:spLocks noGrp="1"/>
          </p:cNvSpPr>
          <p:nvPr>
            <p:ph type="sldNum" sz="quarter" idx="10"/>
          </p:nvPr>
        </p:nvSpPr>
        <p:spPr/>
        <p:txBody>
          <a:bodyPr/>
          <a:lstStyle/>
          <a:p>
            <a:fld id="{E124FC22-FDB5-4E1C-A4D9-4AAA145B6D11}" type="slidenum">
              <a:rPr lang="en-US" smtClean="0"/>
              <a:t>7</a:t>
            </a:fld>
            <a:endParaRPr lang="en-US"/>
          </a:p>
        </p:txBody>
      </p:sp>
    </p:spTree>
    <p:extLst>
      <p:ext uri="{BB962C8B-B14F-4D97-AF65-F5344CB8AC3E}">
        <p14:creationId xmlns:p14="http://schemas.microsoft.com/office/powerpoint/2010/main" val="8908325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124FC22-FDB5-4E1C-A4D9-4AAA145B6D11}" type="slidenum">
              <a:rPr lang="en-US" smtClean="0"/>
              <a:t>8</a:t>
            </a:fld>
            <a:endParaRPr lang="en-US"/>
          </a:p>
        </p:txBody>
      </p:sp>
    </p:spTree>
    <p:extLst>
      <p:ext uri="{BB962C8B-B14F-4D97-AF65-F5344CB8AC3E}">
        <p14:creationId xmlns:p14="http://schemas.microsoft.com/office/powerpoint/2010/main" val="29203751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Jn. 11:23-24 </a:t>
            </a:r>
            <a:r>
              <a:rPr lang="en-US" dirty="0"/>
              <a:t>- 23 Jesus </a:t>
            </a:r>
            <a:r>
              <a:rPr lang="en-US" dirty="0" err="1"/>
              <a:t>saith</a:t>
            </a:r>
            <a:r>
              <a:rPr lang="en-US" dirty="0"/>
              <a:t> unto her, Thy brother shall rise again. 24 Martha </a:t>
            </a:r>
            <a:r>
              <a:rPr lang="en-US" dirty="0" err="1"/>
              <a:t>saith</a:t>
            </a:r>
            <a:r>
              <a:rPr lang="en-US" dirty="0"/>
              <a:t> unto him, I know that he shall rise again in the resurrection at the last day.</a:t>
            </a:r>
          </a:p>
        </p:txBody>
      </p:sp>
      <p:sp>
        <p:nvSpPr>
          <p:cNvPr id="4" name="Slide Number Placeholder 3"/>
          <p:cNvSpPr>
            <a:spLocks noGrp="1"/>
          </p:cNvSpPr>
          <p:nvPr>
            <p:ph type="sldNum" sz="quarter" idx="10"/>
          </p:nvPr>
        </p:nvSpPr>
        <p:spPr/>
        <p:txBody>
          <a:bodyPr/>
          <a:lstStyle/>
          <a:p>
            <a:fld id="{E124FC22-FDB5-4E1C-A4D9-4AAA145B6D11}" type="slidenum">
              <a:rPr lang="en-US" smtClean="0"/>
              <a:t>9</a:t>
            </a:fld>
            <a:endParaRPr lang="en-US"/>
          </a:p>
        </p:txBody>
      </p:sp>
    </p:spTree>
    <p:extLst>
      <p:ext uri="{BB962C8B-B14F-4D97-AF65-F5344CB8AC3E}">
        <p14:creationId xmlns:p14="http://schemas.microsoft.com/office/powerpoint/2010/main" val="13241106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a:t>Click to edit Master title style</a:t>
            </a:r>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6278C340-9666-49B1-A134-5AE5CF806BD7}" type="datetime1">
              <a:rPr lang="en-US" smtClean="0"/>
              <a:t>4/1/2018</a:t>
            </a:fld>
            <a:endParaRPr lang="en-US"/>
          </a:p>
        </p:txBody>
      </p:sp>
      <p:sp>
        <p:nvSpPr>
          <p:cNvPr id="17" name="Footer Placeholder 16"/>
          <p:cNvSpPr>
            <a:spLocks noGrp="1"/>
          </p:cNvSpPr>
          <p:nvPr>
            <p:ph type="ftr" sz="quarter" idx="11"/>
          </p:nvPr>
        </p:nvSpPr>
        <p:spPr>
          <a:xfrm>
            <a:off x="2898648" y="6355080"/>
            <a:ext cx="3474720" cy="365760"/>
          </a:xfrm>
        </p:spPr>
        <p:txBody>
          <a:bodyPr/>
          <a:lstStyle/>
          <a:p>
            <a:r>
              <a:rPr lang="en-US"/>
              <a:t>Seven Resurrection Facts</a:t>
            </a:r>
          </a:p>
        </p:txBody>
      </p:sp>
      <p:sp>
        <p:nvSpPr>
          <p:cNvPr id="29" name="Slide Number Placeholder 28"/>
          <p:cNvSpPr>
            <a:spLocks noGrp="1"/>
          </p:cNvSpPr>
          <p:nvPr>
            <p:ph type="sldNum" sz="quarter" idx="12"/>
          </p:nvPr>
        </p:nvSpPr>
        <p:spPr>
          <a:xfrm>
            <a:off x="1216152" y="6355080"/>
            <a:ext cx="1219200" cy="365760"/>
          </a:xfrm>
        </p:spPr>
        <p:txBody>
          <a:bodyPr/>
          <a:lstStyle/>
          <a:p>
            <a:fld id="{363C2F65-6F45-418E-8DEB-7A113A83F7AF}" type="slidenum">
              <a:rPr lang="en-US" smtClean="0"/>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transition spd="med">
    <p:circl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2DBBE61-98DA-4D90-9199-01B95A4A20EB}" type="datetime1">
              <a:rPr lang="en-US" smtClean="0"/>
              <a:t>4/1/2018</a:t>
            </a:fld>
            <a:endParaRPr lang="en-US"/>
          </a:p>
        </p:txBody>
      </p:sp>
      <p:sp>
        <p:nvSpPr>
          <p:cNvPr id="5" name="Footer Placeholder 4"/>
          <p:cNvSpPr>
            <a:spLocks noGrp="1"/>
          </p:cNvSpPr>
          <p:nvPr>
            <p:ph type="ftr" sz="quarter" idx="11"/>
          </p:nvPr>
        </p:nvSpPr>
        <p:spPr/>
        <p:txBody>
          <a:bodyPr/>
          <a:lstStyle/>
          <a:p>
            <a:r>
              <a:rPr lang="en-US"/>
              <a:t>Seven Resurrection Facts</a:t>
            </a:r>
          </a:p>
        </p:txBody>
      </p:sp>
      <p:sp>
        <p:nvSpPr>
          <p:cNvPr id="6" name="Slide Number Placeholder 5"/>
          <p:cNvSpPr>
            <a:spLocks noGrp="1"/>
          </p:cNvSpPr>
          <p:nvPr>
            <p:ph type="sldNum" sz="quarter" idx="12"/>
          </p:nvPr>
        </p:nvSpPr>
        <p:spPr/>
        <p:txBody>
          <a:bodyPr/>
          <a:lstStyle/>
          <a:p>
            <a:fld id="{363C2F65-6F45-418E-8DEB-7A113A83F7AF}" type="slidenum">
              <a:rPr lang="en-US" smtClean="0"/>
              <a:t>‹#›</a:t>
            </a:fld>
            <a:endParaRPr lang="en-US"/>
          </a:p>
        </p:txBody>
      </p:sp>
    </p:spTree>
  </p:cSld>
  <p:clrMapOvr>
    <a:masterClrMapping/>
  </p:clrMapOvr>
  <p:transition spd="med">
    <p:circl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877EC14-9A1B-48B9-8E5D-3FEFEFA8C6F8}" type="datetime1">
              <a:rPr lang="en-US" smtClean="0"/>
              <a:t>4/1/2018</a:t>
            </a:fld>
            <a:endParaRPr lang="en-US"/>
          </a:p>
        </p:txBody>
      </p:sp>
      <p:sp>
        <p:nvSpPr>
          <p:cNvPr id="5" name="Footer Placeholder 4"/>
          <p:cNvSpPr>
            <a:spLocks noGrp="1"/>
          </p:cNvSpPr>
          <p:nvPr>
            <p:ph type="ftr" sz="quarter" idx="11"/>
          </p:nvPr>
        </p:nvSpPr>
        <p:spPr/>
        <p:txBody>
          <a:bodyPr/>
          <a:lstStyle/>
          <a:p>
            <a:r>
              <a:rPr lang="en-US"/>
              <a:t>Seven Resurrection Facts</a:t>
            </a:r>
          </a:p>
        </p:txBody>
      </p:sp>
      <p:sp>
        <p:nvSpPr>
          <p:cNvPr id="6" name="Slide Number Placeholder 5"/>
          <p:cNvSpPr>
            <a:spLocks noGrp="1"/>
          </p:cNvSpPr>
          <p:nvPr>
            <p:ph type="sldNum" sz="quarter" idx="12"/>
          </p:nvPr>
        </p:nvSpPr>
        <p:spPr/>
        <p:txBody>
          <a:bodyPr/>
          <a:lstStyle/>
          <a:p>
            <a:fld id="{363C2F65-6F45-418E-8DEB-7A113A83F7AF}" type="slidenum">
              <a:rPr lang="en-US" smtClean="0"/>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transition spd="med">
    <p:circl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68E54C4A-E7B2-401B-959B-DEDE1C2964FC}" type="datetime1">
              <a:rPr lang="en-US" smtClean="0"/>
              <a:t>4/1/2018</a:t>
            </a:fld>
            <a:endParaRPr lang="en-US"/>
          </a:p>
        </p:txBody>
      </p:sp>
      <p:sp>
        <p:nvSpPr>
          <p:cNvPr id="5" name="Footer Placeholder 4"/>
          <p:cNvSpPr>
            <a:spLocks noGrp="1"/>
          </p:cNvSpPr>
          <p:nvPr>
            <p:ph type="ftr" sz="quarter" idx="11"/>
          </p:nvPr>
        </p:nvSpPr>
        <p:spPr/>
        <p:txBody>
          <a:bodyPr/>
          <a:lstStyle/>
          <a:p>
            <a:r>
              <a:rPr lang="en-US"/>
              <a:t>Seven Resurrection Facts</a:t>
            </a:r>
          </a:p>
        </p:txBody>
      </p:sp>
      <p:sp>
        <p:nvSpPr>
          <p:cNvPr id="6" name="Slide Number Placeholder 5"/>
          <p:cNvSpPr>
            <a:spLocks noGrp="1"/>
          </p:cNvSpPr>
          <p:nvPr>
            <p:ph type="sldNum" sz="quarter" idx="12"/>
          </p:nvPr>
        </p:nvSpPr>
        <p:spPr/>
        <p:txBody>
          <a:bodyPr/>
          <a:lstStyle/>
          <a:p>
            <a:fld id="{363C2F65-6F45-418E-8DEB-7A113A83F7AF}" type="slidenum">
              <a:rPr lang="en-US" smtClean="0"/>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transition spd="med">
    <p:circl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a:t>Click to edit Master title style</a:t>
            </a:r>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8207BAF4-E578-4C81-934A-544C3CAB65AE}" type="datetime1">
              <a:rPr lang="en-US" smtClean="0"/>
              <a:t>4/1/2018</a:t>
            </a:fld>
            <a:endParaRPr lang="en-US"/>
          </a:p>
        </p:txBody>
      </p:sp>
      <p:sp>
        <p:nvSpPr>
          <p:cNvPr id="5" name="Footer Placeholder 4"/>
          <p:cNvSpPr>
            <a:spLocks noGrp="1"/>
          </p:cNvSpPr>
          <p:nvPr>
            <p:ph type="ftr" sz="quarter" idx="11"/>
          </p:nvPr>
        </p:nvSpPr>
        <p:spPr>
          <a:xfrm>
            <a:off x="2898648" y="6355080"/>
            <a:ext cx="3474720" cy="365760"/>
          </a:xfrm>
        </p:spPr>
        <p:txBody>
          <a:bodyPr/>
          <a:lstStyle/>
          <a:p>
            <a:r>
              <a:rPr lang="en-US"/>
              <a:t>Seven Resurrection Facts</a:t>
            </a:r>
          </a:p>
        </p:txBody>
      </p:sp>
      <p:sp>
        <p:nvSpPr>
          <p:cNvPr id="6" name="Slide Number Placeholder 5"/>
          <p:cNvSpPr>
            <a:spLocks noGrp="1"/>
          </p:cNvSpPr>
          <p:nvPr>
            <p:ph type="sldNum" sz="quarter" idx="12"/>
          </p:nvPr>
        </p:nvSpPr>
        <p:spPr>
          <a:xfrm>
            <a:off x="1069848" y="6355080"/>
            <a:ext cx="1520952" cy="365760"/>
          </a:xfrm>
        </p:spPr>
        <p:txBody>
          <a:bodyPr/>
          <a:lstStyle/>
          <a:p>
            <a:fld id="{363C2F65-6F45-418E-8DEB-7A113A83F7AF}" type="slidenum">
              <a:rPr lang="en-US" smtClean="0"/>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med">
    <p:circl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8797B9C7-1B0A-4B43-B8F1-2F80B43ACE22}" type="datetime1">
              <a:rPr lang="en-US" smtClean="0"/>
              <a:t>4/1/2018</a:t>
            </a:fld>
            <a:endParaRPr lang="en-US"/>
          </a:p>
        </p:txBody>
      </p:sp>
      <p:sp>
        <p:nvSpPr>
          <p:cNvPr id="6" name="Footer Placeholder 5"/>
          <p:cNvSpPr>
            <a:spLocks noGrp="1"/>
          </p:cNvSpPr>
          <p:nvPr>
            <p:ph type="ftr" sz="quarter" idx="11"/>
          </p:nvPr>
        </p:nvSpPr>
        <p:spPr/>
        <p:txBody>
          <a:bodyPr/>
          <a:lstStyle/>
          <a:p>
            <a:r>
              <a:rPr lang="en-US"/>
              <a:t>Seven Resurrection Facts</a:t>
            </a:r>
          </a:p>
        </p:txBody>
      </p:sp>
      <p:sp>
        <p:nvSpPr>
          <p:cNvPr id="7" name="Slide Number Placeholder 6"/>
          <p:cNvSpPr>
            <a:spLocks noGrp="1"/>
          </p:cNvSpPr>
          <p:nvPr>
            <p:ph type="sldNum" sz="quarter" idx="12"/>
          </p:nvPr>
        </p:nvSpPr>
        <p:spPr/>
        <p:txBody>
          <a:bodyPr/>
          <a:lstStyle/>
          <a:p>
            <a:fld id="{363C2F65-6F45-418E-8DEB-7A113A83F7AF}" type="slidenum">
              <a:rPr lang="en-US" smtClean="0"/>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transition spd="med">
    <p:circl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723D3DAB-148B-4E63-9B11-19B2E1ED2799}" type="datetime1">
              <a:rPr lang="en-US" smtClean="0"/>
              <a:t>4/1/2018</a:t>
            </a:fld>
            <a:endParaRPr lang="en-US"/>
          </a:p>
        </p:txBody>
      </p:sp>
      <p:sp>
        <p:nvSpPr>
          <p:cNvPr id="8" name="Footer Placeholder 7"/>
          <p:cNvSpPr>
            <a:spLocks noGrp="1"/>
          </p:cNvSpPr>
          <p:nvPr>
            <p:ph type="ftr" sz="quarter" idx="11"/>
          </p:nvPr>
        </p:nvSpPr>
        <p:spPr/>
        <p:txBody>
          <a:bodyPr/>
          <a:lstStyle/>
          <a:p>
            <a:r>
              <a:rPr lang="en-US"/>
              <a:t>Seven Resurrection Facts</a:t>
            </a:r>
          </a:p>
        </p:txBody>
      </p:sp>
      <p:sp>
        <p:nvSpPr>
          <p:cNvPr id="9" name="Slide Number Placeholder 8"/>
          <p:cNvSpPr>
            <a:spLocks noGrp="1"/>
          </p:cNvSpPr>
          <p:nvPr>
            <p:ph type="sldNum" sz="quarter" idx="12"/>
          </p:nvPr>
        </p:nvSpPr>
        <p:spPr/>
        <p:txBody>
          <a:bodyPr/>
          <a:lstStyle/>
          <a:p>
            <a:fld id="{363C2F65-6F45-418E-8DEB-7A113A83F7AF}" type="slidenum">
              <a:rPr lang="en-US" smtClean="0"/>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transition spd="med">
    <p:circl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50191EBD-D47C-4394-8678-DC6AB3735EC3}" type="datetime1">
              <a:rPr lang="en-US" smtClean="0"/>
              <a:t>4/1/2018</a:t>
            </a:fld>
            <a:endParaRPr lang="en-US"/>
          </a:p>
        </p:txBody>
      </p:sp>
      <p:sp>
        <p:nvSpPr>
          <p:cNvPr id="4" name="Footer Placeholder 3"/>
          <p:cNvSpPr>
            <a:spLocks noGrp="1"/>
          </p:cNvSpPr>
          <p:nvPr>
            <p:ph type="ftr" sz="quarter" idx="11"/>
          </p:nvPr>
        </p:nvSpPr>
        <p:spPr/>
        <p:txBody>
          <a:bodyPr/>
          <a:lstStyle/>
          <a:p>
            <a:r>
              <a:rPr lang="en-US"/>
              <a:t>Seven Resurrection Facts</a:t>
            </a:r>
          </a:p>
        </p:txBody>
      </p:sp>
      <p:sp>
        <p:nvSpPr>
          <p:cNvPr id="5" name="Slide Number Placeholder 4"/>
          <p:cNvSpPr>
            <a:spLocks noGrp="1"/>
          </p:cNvSpPr>
          <p:nvPr>
            <p:ph type="sldNum" sz="quarter" idx="12"/>
          </p:nvPr>
        </p:nvSpPr>
        <p:spPr/>
        <p:txBody>
          <a:bodyPr/>
          <a:lstStyle/>
          <a:p>
            <a:fld id="{363C2F65-6F45-418E-8DEB-7A113A83F7AF}" type="slidenum">
              <a:rPr lang="en-US" smtClean="0"/>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transition spd="med">
    <p:circl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A03B22-23FA-4287-8020-E91DBDF746CB}" type="datetime1">
              <a:rPr lang="en-US" smtClean="0"/>
              <a:t>4/1/2018</a:t>
            </a:fld>
            <a:endParaRPr lang="en-US"/>
          </a:p>
        </p:txBody>
      </p:sp>
      <p:sp>
        <p:nvSpPr>
          <p:cNvPr id="3" name="Footer Placeholder 2"/>
          <p:cNvSpPr>
            <a:spLocks noGrp="1"/>
          </p:cNvSpPr>
          <p:nvPr>
            <p:ph type="ftr" sz="quarter" idx="11"/>
          </p:nvPr>
        </p:nvSpPr>
        <p:spPr/>
        <p:txBody>
          <a:bodyPr/>
          <a:lstStyle/>
          <a:p>
            <a:r>
              <a:rPr lang="en-US"/>
              <a:t>Seven Resurrection Facts</a:t>
            </a:r>
          </a:p>
        </p:txBody>
      </p:sp>
      <p:sp>
        <p:nvSpPr>
          <p:cNvPr id="4" name="Slide Number Placeholder 3"/>
          <p:cNvSpPr>
            <a:spLocks noGrp="1"/>
          </p:cNvSpPr>
          <p:nvPr>
            <p:ph type="sldNum" sz="quarter" idx="12"/>
          </p:nvPr>
        </p:nvSpPr>
        <p:spPr/>
        <p:txBody>
          <a:bodyPr/>
          <a:lstStyle/>
          <a:p>
            <a:fld id="{363C2F65-6F45-418E-8DEB-7A113A83F7AF}" type="slidenum">
              <a:rPr lang="en-US" smtClean="0"/>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transition spd="med">
    <p:circl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a:t>Click to edit Master title style</a:t>
            </a:r>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D3E623D6-CEEB-45E8-BACC-59D1BB6F9DC4}" type="datetime1">
              <a:rPr lang="en-US" smtClean="0"/>
              <a:t>4/1/2018</a:t>
            </a:fld>
            <a:endParaRPr lang="en-US"/>
          </a:p>
        </p:txBody>
      </p:sp>
      <p:sp>
        <p:nvSpPr>
          <p:cNvPr id="6" name="Footer Placeholder 5"/>
          <p:cNvSpPr>
            <a:spLocks noGrp="1"/>
          </p:cNvSpPr>
          <p:nvPr>
            <p:ph type="ftr" sz="quarter" idx="11"/>
          </p:nvPr>
        </p:nvSpPr>
        <p:spPr/>
        <p:txBody>
          <a:bodyPr/>
          <a:lstStyle/>
          <a:p>
            <a:r>
              <a:rPr lang="en-US"/>
              <a:t>Seven Resurrection Facts</a:t>
            </a:r>
          </a:p>
        </p:txBody>
      </p:sp>
      <p:sp>
        <p:nvSpPr>
          <p:cNvPr id="7" name="Slide Number Placeholder 6"/>
          <p:cNvSpPr>
            <a:spLocks noGrp="1"/>
          </p:cNvSpPr>
          <p:nvPr>
            <p:ph type="sldNum" sz="quarter" idx="12"/>
          </p:nvPr>
        </p:nvSpPr>
        <p:spPr/>
        <p:txBody>
          <a:bodyPr/>
          <a:lstStyle/>
          <a:p>
            <a:fld id="{363C2F65-6F45-418E-8DEB-7A113A83F7AF}" type="slidenum">
              <a:rPr lang="en-US" smtClean="0"/>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transition spd="med">
    <p:circl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a:t>Click to edit Master title style</a:t>
            </a:r>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C13CD3DC-B911-4E0A-8E31-746B51FA5D56}" type="datetime1">
              <a:rPr lang="en-US" smtClean="0"/>
              <a:t>4/1/2018</a:t>
            </a:fld>
            <a:endParaRPr lang="en-US"/>
          </a:p>
        </p:txBody>
      </p:sp>
      <p:sp>
        <p:nvSpPr>
          <p:cNvPr id="6" name="Footer Placeholder 5"/>
          <p:cNvSpPr>
            <a:spLocks noGrp="1"/>
          </p:cNvSpPr>
          <p:nvPr>
            <p:ph type="ftr" sz="quarter" idx="11"/>
          </p:nvPr>
        </p:nvSpPr>
        <p:spPr/>
        <p:txBody>
          <a:bodyPr/>
          <a:lstStyle/>
          <a:p>
            <a:r>
              <a:rPr lang="en-US"/>
              <a:t>Seven Resurrection Facts</a:t>
            </a:r>
          </a:p>
        </p:txBody>
      </p:sp>
      <p:sp>
        <p:nvSpPr>
          <p:cNvPr id="7" name="Slide Number Placeholder 6"/>
          <p:cNvSpPr>
            <a:spLocks noGrp="1"/>
          </p:cNvSpPr>
          <p:nvPr>
            <p:ph type="sldNum" sz="quarter" idx="12"/>
          </p:nvPr>
        </p:nvSpPr>
        <p:spPr/>
        <p:txBody>
          <a:bodyPr/>
          <a:lstStyle/>
          <a:p>
            <a:fld id="{363C2F65-6F45-418E-8DEB-7A113A83F7AF}" type="slidenum">
              <a:rPr lang="en-US" smtClean="0"/>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med">
    <p:circl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a:t>Click to edit Master title style</a:t>
            </a:r>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A6178909-79E6-496A-A67D-087248ADEED3}" type="datetime1">
              <a:rPr lang="en-US" smtClean="0"/>
              <a:t>4/1/2018</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r>
              <a:rPr lang="en-US"/>
              <a:t>Seven Resurrection Facts</a:t>
            </a:r>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363C2F65-6F45-418E-8DEB-7A113A83F7AF}" type="slidenum">
              <a:rPr lang="en-US" smtClean="0"/>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med">
    <p:circle/>
  </p:transition>
  <p:hf hdr="0" dt="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r"/>
            <a:r>
              <a:rPr lang="en-US" sz="4000" b="1" dirty="0">
                <a:latin typeface="Arial Black" panose="020B0A04020102020204" pitchFamily="34" charset="0"/>
              </a:rPr>
              <a:t>Seven Resurrection Facts </a:t>
            </a:r>
            <a:r>
              <a:rPr lang="en-US" dirty="0">
                <a:latin typeface="Arial" panose="020B0604020202020204" pitchFamily="34" charset="0"/>
                <a:cs typeface="Arial" panose="020B0604020202020204" pitchFamily="34" charset="0"/>
              </a:rPr>
              <a:t>According to the Bib</a:t>
            </a:r>
            <a:r>
              <a:rPr lang="en-US" dirty="0"/>
              <a:t>le</a:t>
            </a:r>
            <a:r>
              <a:rPr lang="en-US" b="1" dirty="0"/>
              <a:t>  </a:t>
            </a:r>
          </a:p>
        </p:txBody>
      </p:sp>
      <p:sp>
        <p:nvSpPr>
          <p:cNvPr id="3" name="Subtitle 2"/>
          <p:cNvSpPr>
            <a:spLocks noGrp="1"/>
          </p:cNvSpPr>
          <p:nvPr>
            <p:ph type="subTitle" idx="1"/>
          </p:nvPr>
        </p:nvSpPr>
        <p:spPr/>
        <p:txBody>
          <a:bodyPr>
            <a:normAutofit/>
          </a:bodyPr>
          <a:lstStyle/>
          <a:p>
            <a:r>
              <a:rPr lang="en-US" sz="2800" b="1" dirty="0">
                <a:latin typeface="Arial" panose="020B0604020202020204" pitchFamily="34" charset="0"/>
                <a:cs typeface="Arial" panose="020B0604020202020204" pitchFamily="34" charset="0"/>
              </a:rPr>
              <a:t>Luke 9:18-22</a:t>
            </a:r>
          </a:p>
        </p:txBody>
      </p:sp>
    </p:spTree>
    <p:extLst>
      <p:ext uri="{BB962C8B-B14F-4D97-AF65-F5344CB8AC3E}">
        <p14:creationId xmlns:p14="http://schemas.microsoft.com/office/powerpoint/2010/main" val="3998011430"/>
      </p:ext>
    </p:extLst>
  </p:cSld>
  <p:clrMapOvr>
    <a:masterClrMapping/>
  </p:clrMapOvr>
  <p:transition spd="med">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2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1000"/>
                                        <p:tgtEl>
                                          <p:spTgt spid="3">
                                            <p:txEl>
                                              <p:pRg st="0" end="0"/>
                                            </p:txEl>
                                          </p:spTgt>
                                        </p:tgtEl>
                                        <p:attrNameLst>
                                          <p:attrName>ppt_y</p:attrName>
                                        </p:attrNameLst>
                                      </p:cBhvr>
                                      <p:tavLst>
                                        <p:tav tm="0">
                                          <p:val>
                                            <p:strVal val="#ppt_y-#ppt_h*1.125000"/>
                                          </p:val>
                                        </p:tav>
                                        <p:tav tm="100000">
                                          <p:val>
                                            <p:strVal val="#ppt_y"/>
                                          </p:val>
                                        </p:tav>
                                      </p:tavLst>
                                    </p:anim>
                                    <p:animEffect transition="in" filter="wipe(down)">
                                      <p:cBhvr>
                                        <p:cTn id="13"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772400" cy="990600"/>
          </a:xfrm>
        </p:spPr>
        <p:txBody>
          <a:bodyPr>
            <a:normAutofit/>
          </a:bodyPr>
          <a:lstStyle/>
          <a:p>
            <a:r>
              <a:rPr lang="en-US" sz="4800" dirty="0">
                <a:solidFill>
                  <a:srgbClr val="FF0000"/>
                </a:solidFill>
                <a:latin typeface="Arial Black" panose="020B0A04020102020204" pitchFamily="34" charset="0"/>
              </a:rPr>
              <a:t>Is </a:t>
            </a:r>
            <a:r>
              <a:rPr lang="en-US" sz="4800" b="1" i="1" dirty="0">
                <a:solidFill>
                  <a:srgbClr val="FF0000"/>
                </a:solidFill>
                <a:latin typeface="Arial Black" panose="020B0A04020102020204" pitchFamily="34" charset="0"/>
              </a:rPr>
              <a:t>Assured By Jesus</a:t>
            </a:r>
          </a:p>
        </p:txBody>
      </p:sp>
      <p:sp>
        <p:nvSpPr>
          <p:cNvPr id="3" name="Footer Placeholder 2"/>
          <p:cNvSpPr>
            <a:spLocks noGrp="1"/>
          </p:cNvSpPr>
          <p:nvPr>
            <p:ph type="ftr" sz="quarter" idx="11"/>
          </p:nvPr>
        </p:nvSpPr>
        <p:spPr/>
        <p:txBody>
          <a:bodyPr/>
          <a:lstStyle/>
          <a:p>
            <a:pPr algn="ctr"/>
            <a:r>
              <a:rPr lang="en-US"/>
              <a:t>Seven Resurrection Facts</a:t>
            </a:r>
            <a:endParaRPr lang="en-US" dirty="0"/>
          </a:p>
        </p:txBody>
      </p:sp>
      <p:sp>
        <p:nvSpPr>
          <p:cNvPr id="4" name="Slide Number Placeholder 3"/>
          <p:cNvSpPr>
            <a:spLocks noGrp="1"/>
          </p:cNvSpPr>
          <p:nvPr>
            <p:ph type="sldNum" sz="quarter" idx="12"/>
          </p:nvPr>
        </p:nvSpPr>
        <p:spPr/>
        <p:txBody>
          <a:bodyPr/>
          <a:lstStyle/>
          <a:p>
            <a:fld id="{363C2F65-6F45-418E-8DEB-7A113A83F7AF}" type="slidenum">
              <a:rPr lang="en-US" smtClean="0"/>
              <a:t>10</a:t>
            </a:fld>
            <a:endParaRPr lang="en-US"/>
          </a:p>
        </p:txBody>
      </p:sp>
      <p:sp>
        <p:nvSpPr>
          <p:cNvPr id="5" name="Content Placeholder 4"/>
          <p:cNvSpPr>
            <a:spLocks noGrp="1"/>
          </p:cNvSpPr>
          <p:nvPr>
            <p:ph sz="quarter" idx="1"/>
          </p:nvPr>
        </p:nvSpPr>
        <p:spPr>
          <a:xfrm>
            <a:off x="923278" y="1157054"/>
            <a:ext cx="8068322" cy="4937760"/>
          </a:xfrm>
        </p:spPr>
        <p:txBody>
          <a:bodyPr/>
          <a:lstStyle/>
          <a:p>
            <a:pPr>
              <a:buSzPct val="100000"/>
              <a:buFont typeface="Wingdings" panose="05000000000000000000" pitchFamily="2" charset="2"/>
              <a:buChar char="§"/>
            </a:pPr>
            <a:r>
              <a:rPr lang="en-US" dirty="0">
                <a:latin typeface="Arial" panose="020B0604020202020204" pitchFamily="34" charset="0"/>
                <a:cs typeface="Arial" panose="020B0604020202020204" pitchFamily="34" charset="0"/>
              </a:rPr>
              <a:t>Paul wrote, </a:t>
            </a:r>
            <a:r>
              <a:rPr lang="en-US" b="1" i="1" dirty="0">
                <a:latin typeface="Arial" panose="020B0604020202020204" pitchFamily="34" charset="0"/>
                <a:cs typeface="Arial" panose="020B0604020202020204" pitchFamily="34" charset="0"/>
              </a:rPr>
              <a:t>“Knowing that he which raised up the Lord Jesus shall raise up us also by Jesus, and shall present us with you”</a:t>
            </a:r>
          </a:p>
          <a:p>
            <a:pPr lvl="1">
              <a:buSzPct val="100000"/>
              <a:buFont typeface="Wingdings" panose="05000000000000000000" pitchFamily="2" charset="2"/>
              <a:buChar char="§"/>
            </a:pPr>
            <a:r>
              <a:rPr lang="en-US" dirty="0">
                <a:latin typeface="Arial" panose="020B0604020202020204" pitchFamily="34" charset="0"/>
                <a:cs typeface="Arial" panose="020B0604020202020204" pitchFamily="34" charset="0"/>
              </a:rPr>
              <a:t>2 Corinthians 4:14</a:t>
            </a:r>
          </a:p>
          <a:p>
            <a:pPr lvl="1">
              <a:buSzPct val="100000"/>
              <a:buFont typeface="Wingdings" panose="05000000000000000000" pitchFamily="2" charset="2"/>
              <a:buChar char="§"/>
            </a:pPr>
            <a:endParaRPr lang="en-US" sz="1400" dirty="0">
              <a:latin typeface="Arial" panose="020B0604020202020204" pitchFamily="34" charset="0"/>
              <a:cs typeface="Arial" panose="020B0604020202020204" pitchFamily="34" charset="0"/>
            </a:endParaRPr>
          </a:p>
          <a:p>
            <a:pPr>
              <a:buSzPct val="100000"/>
              <a:buFont typeface="Wingdings" panose="05000000000000000000" pitchFamily="2" charset="2"/>
              <a:buChar char="§"/>
            </a:pPr>
            <a:r>
              <a:rPr lang="en-US" dirty="0">
                <a:latin typeface="Arial" panose="020B0604020202020204" pitchFamily="34" charset="0"/>
                <a:cs typeface="Arial" panose="020B0604020202020204" pitchFamily="34" charset="0"/>
              </a:rPr>
              <a:t>Paul taught Jesus was the </a:t>
            </a:r>
            <a:r>
              <a:rPr lang="en-US" b="1" i="1" dirty="0">
                <a:latin typeface="Arial" panose="020B0604020202020204" pitchFamily="34" charset="0"/>
                <a:cs typeface="Arial" panose="020B0604020202020204" pitchFamily="34" charset="0"/>
              </a:rPr>
              <a:t>“</a:t>
            </a:r>
            <a:r>
              <a:rPr lang="en-US" b="1" i="1" dirty="0" err="1">
                <a:latin typeface="Arial" panose="020B0604020202020204" pitchFamily="34" charset="0"/>
                <a:cs typeface="Arial" panose="020B0604020202020204" pitchFamily="34" charset="0"/>
              </a:rPr>
              <a:t>firstfruits</a:t>
            </a:r>
            <a:r>
              <a:rPr lang="en-US" b="1" i="1"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of the dead</a:t>
            </a:r>
          </a:p>
          <a:p>
            <a:pPr lvl="1">
              <a:buSzPct val="100000"/>
              <a:buFont typeface="Wingdings" panose="05000000000000000000" pitchFamily="2" charset="2"/>
              <a:buChar char="§"/>
            </a:pPr>
            <a:r>
              <a:rPr lang="en-US" dirty="0">
                <a:latin typeface="Arial" panose="020B0604020202020204" pitchFamily="34" charset="0"/>
                <a:cs typeface="Arial" panose="020B0604020202020204" pitchFamily="34" charset="0"/>
              </a:rPr>
              <a:t>1 Corinthians 15:20-23; cf. Colossians 1:18</a:t>
            </a:r>
          </a:p>
          <a:p>
            <a:pPr lvl="1">
              <a:buSzPct val="100000"/>
              <a:buFont typeface="Wingdings" panose="05000000000000000000" pitchFamily="2" charset="2"/>
              <a:buChar char="§"/>
            </a:pPr>
            <a:endParaRPr lang="en-US" sz="1400" dirty="0">
              <a:latin typeface="Arial" panose="020B0604020202020204" pitchFamily="34" charset="0"/>
              <a:cs typeface="Arial" panose="020B0604020202020204" pitchFamily="34" charset="0"/>
            </a:endParaRPr>
          </a:p>
          <a:p>
            <a:pPr>
              <a:buSzPct val="100000"/>
              <a:buFont typeface="Wingdings" panose="05000000000000000000" pitchFamily="2" charset="2"/>
              <a:buChar char="§"/>
            </a:pPr>
            <a:r>
              <a:rPr lang="en-US" dirty="0">
                <a:latin typeface="Arial" panose="020B0604020202020204" pitchFamily="34" charset="0"/>
                <a:cs typeface="Arial" panose="020B0604020202020204" pitchFamily="34" charset="0"/>
              </a:rPr>
              <a:t>The apostles preached the resurrection</a:t>
            </a:r>
          </a:p>
          <a:p>
            <a:pPr lvl="1">
              <a:buSzPct val="100000"/>
              <a:buFont typeface="Wingdings" panose="05000000000000000000" pitchFamily="2" charset="2"/>
              <a:buChar char="§"/>
            </a:pPr>
            <a:r>
              <a:rPr lang="en-US" dirty="0">
                <a:latin typeface="Arial" panose="020B0604020202020204" pitchFamily="34" charset="0"/>
                <a:cs typeface="Arial" panose="020B0604020202020204" pitchFamily="34" charset="0"/>
              </a:rPr>
              <a:t>Acts 4:2; 17:18; 1 Corinthians 15:1-8</a:t>
            </a:r>
          </a:p>
          <a:p>
            <a:pPr lvl="1">
              <a:buSzPct val="100000"/>
              <a:buFont typeface="Wingdings" panose="05000000000000000000" pitchFamily="2" charset="2"/>
              <a:buChar char="§"/>
            </a:pPr>
            <a:r>
              <a:rPr lang="en-US" dirty="0">
                <a:latin typeface="Arial" panose="020B0604020202020204" pitchFamily="34" charset="0"/>
                <a:cs typeface="Arial" panose="020B0604020202020204" pitchFamily="34" charset="0"/>
              </a:rPr>
              <a:t>1 Thessalonians 4:13-18</a:t>
            </a:r>
          </a:p>
        </p:txBody>
      </p:sp>
      <p:sp>
        <p:nvSpPr>
          <p:cNvPr id="6" name="Rectangle 5">
            <a:extLst>
              <a:ext uri="{FF2B5EF4-FFF2-40B4-BE49-F238E27FC236}">
                <a16:creationId xmlns:a16="http://schemas.microsoft.com/office/drawing/2014/main" id="{EFF8D896-A94D-48DD-AA57-9657D4DCA739}"/>
              </a:ext>
            </a:extLst>
          </p:cNvPr>
          <p:cNvSpPr/>
          <p:nvPr/>
        </p:nvSpPr>
        <p:spPr>
          <a:xfrm rot="16200000">
            <a:off x="-2133146" y="3363966"/>
            <a:ext cx="5015347" cy="707886"/>
          </a:xfrm>
          <a:prstGeom prst="rect">
            <a:avLst/>
          </a:prstGeom>
          <a:noFill/>
        </p:spPr>
        <p:txBody>
          <a:bodyPr wrap="none" lIns="91440" tIns="45720" rIns="91440" bIns="45720">
            <a:spAutoFit/>
          </a:bodyPr>
          <a:lstStyle/>
          <a:p>
            <a:pPr algn="ctr"/>
            <a:r>
              <a:rPr lang="en-US" sz="40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#6 The Resurrection</a:t>
            </a:r>
            <a:endParaRPr lang="en-US" sz="40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
        <p:nvSpPr>
          <p:cNvPr id="8" name="Arrow: Bent 7">
            <a:extLst>
              <a:ext uri="{FF2B5EF4-FFF2-40B4-BE49-F238E27FC236}">
                <a16:creationId xmlns:a16="http://schemas.microsoft.com/office/drawing/2014/main" id="{E17139D5-07A4-4CAD-9E2E-8804CCFE6F43}"/>
              </a:ext>
            </a:extLst>
          </p:cNvPr>
          <p:cNvSpPr/>
          <p:nvPr/>
        </p:nvSpPr>
        <p:spPr>
          <a:xfrm>
            <a:off x="374528" y="574089"/>
            <a:ext cx="476240" cy="609600"/>
          </a:xfrm>
          <a:prstGeom prst="ben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948586534"/>
      </p:ext>
    </p:extLst>
  </p:cSld>
  <p:clrMapOvr>
    <a:masterClrMapping/>
  </p:clrMapOvr>
  <p:transition spd="med">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1000"/>
                                        <p:tgtEl>
                                          <p:spTgt spid="5">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Effect transition="in" filter="fade">
                                      <p:cBhvr>
                                        <p:cTn id="15" dur="1000"/>
                                        <p:tgtEl>
                                          <p:spTgt spid="5">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5">
                                            <p:txEl>
                                              <p:pRg st="3" end="3"/>
                                            </p:txEl>
                                          </p:spTgt>
                                        </p:tgtEl>
                                        <p:attrNameLst>
                                          <p:attrName>style.visibility</p:attrName>
                                        </p:attrNameLst>
                                      </p:cBhvr>
                                      <p:to>
                                        <p:strVal val="visible"/>
                                      </p:to>
                                    </p:set>
                                    <p:animEffect transition="in" filter="fade">
                                      <p:cBhvr>
                                        <p:cTn id="20" dur="1000"/>
                                        <p:tgtEl>
                                          <p:spTgt spid="5">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animEffect transition="in" filter="fade">
                                      <p:cBhvr>
                                        <p:cTn id="23" dur="1000"/>
                                        <p:tgtEl>
                                          <p:spTgt spid="5">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5">
                                            <p:txEl>
                                              <p:pRg st="6" end="6"/>
                                            </p:txEl>
                                          </p:spTgt>
                                        </p:tgtEl>
                                        <p:attrNameLst>
                                          <p:attrName>style.visibility</p:attrName>
                                        </p:attrNameLst>
                                      </p:cBhvr>
                                      <p:to>
                                        <p:strVal val="visible"/>
                                      </p:to>
                                    </p:set>
                                    <p:animEffect transition="in" filter="fade">
                                      <p:cBhvr>
                                        <p:cTn id="28" dur="1000"/>
                                        <p:tgtEl>
                                          <p:spTgt spid="5">
                                            <p:txEl>
                                              <p:pRg st="6" end="6"/>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5">
                                            <p:txEl>
                                              <p:pRg st="7" end="7"/>
                                            </p:txEl>
                                          </p:spTgt>
                                        </p:tgtEl>
                                        <p:attrNameLst>
                                          <p:attrName>style.visibility</p:attrName>
                                        </p:attrNameLst>
                                      </p:cBhvr>
                                      <p:to>
                                        <p:strVal val="visible"/>
                                      </p:to>
                                    </p:set>
                                    <p:animEffect transition="in" filter="fade">
                                      <p:cBhvr>
                                        <p:cTn id="31" dur="1000"/>
                                        <p:tgtEl>
                                          <p:spTgt spid="5">
                                            <p:txEl>
                                              <p:pRg st="7" end="7"/>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5">
                                            <p:txEl>
                                              <p:pRg st="8" end="8"/>
                                            </p:txEl>
                                          </p:spTgt>
                                        </p:tgtEl>
                                        <p:attrNameLst>
                                          <p:attrName>style.visibility</p:attrName>
                                        </p:attrNameLst>
                                      </p:cBhvr>
                                      <p:to>
                                        <p:strVal val="visible"/>
                                      </p:to>
                                    </p:set>
                                    <p:animEffect transition="in" filter="fade">
                                      <p:cBhvr>
                                        <p:cTn id="36" dur="10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8FF626E9-0862-4EF4-9D01-32FC25FE89BC}"/>
              </a:ext>
            </a:extLst>
          </p:cNvPr>
          <p:cNvSpPr/>
          <p:nvPr/>
        </p:nvSpPr>
        <p:spPr>
          <a:xfrm>
            <a:off x="4384088" y="3482413"/>
            <a:ext cx="3997912" cy="336466"/>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1AB7E51B-75CD-4899-8DDE-CA4510E1296E}"/>
              </a:ext>
            </a:extLst>
          </p:cNvPr>
          <p:cNvSpPr/>
          <p:nvPr/>
        </p:nvSpPr>
        <p:spPr>
          <a:xfrm>
            <a:off x="4919339" y="4908609"/>
            <a:ext cx="2743200" cy="336466"/>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23278" y="152400"/>
            <a:ext cx="7992122" cy="990600"/>
          </a:xfrm>
        </p:spPr>
        <p:txBody>
          <a:bodyPr>
            <a:normAutofit/>
          </a:bodyPr>
          <a:lstStyle/>
          <a:p>
            <a:r>
              <a:rPr lang="en-US" sz="4800" dirty="0">
                <a:solidFill>
                  <a:srgbClr val="FF0000"/>
                </a:solidFill>
                <a:latin typeface="Arial Black" panose="020B0A04020102020204" pitchFamily="34" charset="0"/>
              </a:rPr>
              <a:t>Brings a </a:t>
            </a:r>
            <a:r>
              <a:rPr lang="en-US" sz="4800" b="1" i="1" dirty="0">
                <a:solidFill>
                  <a:srgbClr val="FF0000"/>
                </a:solidFill>
                <a:latin typeface="Arial Black" panose="020B0A04020102020204" pitchFamily="34" charset="0"/>
              </a:rPr>
              <a:t>Spiritual Body</a:t>
            </a:r>
          </a:p>
        </p:txBody>
      </p:sp>
      <p:sp>
        <p:nvSpPr>
          <p:cNvPr id="3" name="Footer Placeholder 2"/>
          <p:cNvSpPr>
            <a:spLocks noGrp="1"/>
          </p:cNvSpPr>
          <p:nvPr>
            <p:ph type="ftr" sz="quarter" idx="11"/>
          </p:nvPr>
        </p:nvSpPr>
        <p:spPr/>
        <p:txBody>
          <a:bodyPr/>
          <a:lstStyle/>
          <a:p>
            <a:pPr algn="ctr"/>
            <a:r>
              <a:rPr lang="en-US"/>
              <a:t>Seven Resurrection Facts</a:t>
            </a:r>
            <a:endParaRPr lang="en-US" dirty="0"/>
          </a:p>
        </p:txBody>
      </p:sp>
      <p:sp>
        <p:nvSpPr>
          <p:cNvPr id="4" name="Slide Number Placeholder 3"/>
          <p:cNvSpPr>
            <a:spLocks noGrp="1"/>
          </p:cNvSpPr>
          <p:nvPr>
            <p:ph type="sldNum" sz="quarter" idx="12"/>
          </p:nvPr>
        </p:nvSpPr>
        <p:spPr/>
        <p:txBody>
          <a:bodyPr/>
          <a:lstStyle/>
          <a:p>
            <a:fld id="{363C2F65-6F45-418E-8DEB-7A113A83F7AF}" type="slidenum">
              <a:rPr lang="en-US" smtClean="0"/>
              <a:t>11</a:t>
            </a:fld>
            <a:endParaRPr lang="en-US"/>
          </a:p>
        </p:txBody>
      </p:sp>
      <p:sp>
        <p:nvSpPr>
          <p:cNvPr id="9" name="Rectangle 8">
            <a:extLst>
              <a:ext uri="{FF2B5EF4-FFF2-40B4-BE49-F238E27FC236}">
                <a16:creationId xmlns:a16="http://schemas.microsoft.com/office/drawing/2014/main" id="{A3A662C2-7495-4399-BDD8-A70FB8E8881B}"/>
              </a:ext>
            </a:extLst>
          </p:cNvPr>
          <p:cNvSpPr/>
          <p:nvPr/>
        </p:nvSpPr>
        <p:spPr>
          <a:xfrm rot="16200000">
            <a:off x="-2133146" y="3363967"/>
            <a:ext cx="5015347" cy="707886"/>
          </a:xfrm>
          <a:prstGeom prst="rect">
            <a:avLst/>
          </a:prstGeom>
          <a:noFill/>
        </p:spPr>
        <p:txBody>
          <a:bodyPr wrap="none" lIns="91440" tIns="45720" rIns="91440" bIns="45720">
            <a:spAutoFit/>
          </a:bodyPr>
          <a:lstStyle/>
          <a:p>
            <a:pPr algn="ctr"/>
            <a:r>
              <a:rPr lang="en-US" sz="40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#7 The Resurrection</a:t>
            </a:r>
            <a:endParaRPr lang="en-US" sz="40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
        <p:nvSpPr>
          <p:cNvPr id="8" name="Arrow: Right 7">
            <a:extLst>
              <a:ext uri="{FF2B5EF4-FFF2-40B4-BE49-F238E27FC236}">
                <a16:creationId xmlns:a16="http://schemas.microsoft.com/office/drawing/2014/main" id="{7C15E22A-D421-4D6D-88E0-B5EF59D8D836}"/>
              </a:ext>
            </a:extLst>
          </p:cNvPr>
          <p:cNvSpPr/>
          <p:nvPr/>
        </p:nvSpPr>
        <p:spPr>
          <a:xfrm rot="16200000">
            <a:off x="5912989" y="4249444"/>
            <a:ext cx="1210321" cy="228600"/>
          </a:xfrm>
          <a:prstGeom prst="rightArrow">
            <a:avLst>
              <a:gd name="adj1" fmla="val 50000"/>
              <a:gd name="adj2" fmla="val 96602"/>
            </a:avLst>
          </a:prstGeom>
          <a:solidFill>
            <a:srgbClr val="FF0000">
              <a:alpha val="76863"/>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2" name="Arrow: Bent 11">
            <a:extLst>
              <a:ext uri="{FF2B5EF4-FFF2-40B4-BE49-F238E27FC236}">
                <a16:creationId xmlns:a16="http://schemas.microsoft.com/office/drawing/2014/main" id="{DC3F424E-E0E4-4E92-8331-A98A3405E752}"/>
              </a:ext>
            </a:extLst>
          </p:cNvPr>
          <p:cNvSpPr/>
          <p:nvPr/>
        </p:nvSpPr>
        <p:spPr>
          <a:xfrm>
            <a:off x="374528" y="574089"/>
            <a:ext cx="476240" cy="609600"/>
          </a:xfrm>
          <a:prstGeom prst="ben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Content Placeholder 4"/>
          <p:cNvSpPr>
            <a:spLocks noGrp="1"/>
          </p:cNvSpPr>
          <p:nvPr>
            <p:ph sz="quarter" idx="1"/>
          </p:nvPr>
        </p:nvSpPr>
        <p:spPr>
          <a:xfrm>
            <a:off x="929640" y="1158240"/>
            <a:ext cx="7772400" cy="4937760"/>
          </a:xfrm>
        </p:spPr>
        <p:txBody>
          <a:bodyPr>
            <a:normAutofit fontScale="85000" lnSpcReduction="20000"/>
          </a:bodyPr>
          <a:lstStyle/>
          <a:p>
            <a:pPr>
              <a:buSzPct val="100000"/>
              <a:buFont typeface="Wingdings" panose="05000000000000000000" pitchFamily="2" charset="2"/>
              <a:buChar char="§"/>
            </a:pPr>
            <a:r>
              <a:rPr lang="en-US" dirty="0">
                <a:latin typeface="Arial" panose="020B0604020202020204" pitchFamily="34" charset="0"/>
                <a:cs typeface="Arial" panose="020B0604020202020204" pitchFamily="34" charset="0"/>
              </a:rPr>
              <a:t>Paul declared the body would be changed and have a different nature than the earthly </a:t>
            </a:r>
            <a:r>
              <a:rPr lang="en-US" b="1" i="1" dirty="0">
                <a:latin typeface="Arial" panose="020B0604020202020204" pitchFamily="34" charset="0"/>
                <a:cs typeface="Arial" panose="020B0604020202020204" pitchFamily="34" charset="0"/>
              </a:rPr>
              <a:t>“natural body”</a:t>
            </a:r>
          </a:p>
          <a:p>
            <a:pPr lvl="2">
              <a:buSzPct val="100000"/>
              <a:buFont typeface="Wingdings" panose="05000000000000000000" pitchFamily="2" charset="2"/>
              <a:buChar char="§"/>
            </a:pPr>
            <a:r>
              <a:rPr lang="en-US" dirty="0">
                <a:latin typeface="Arial" panose="020B0604020202020204" pitchFamily="34" charset="0"/>
                <a:cs typeface="Arial" panose="020B0604020202020204" pitchFamily="34" charset="0"/>
              </a:rPr>
              <a:t>1 Corinthians 15:35-44</a:t>
            </a:r>
          </a:p>
          <a:p>
            <a:pPr lvl="1">
              <a:buSzPct val="100000"/>
              <a:buFont typeface="Wingdings" panose="05000000000000000000" pitchFamily="2" charset="2"/>
              <a:buChar char="§"/>
            </a:pPr>
            <a:r>
              <a:rPr lang="en-US" dirty="0">
                <a:latin typeface="Arial" panose="020B0604020202020204" pitchFamily="34" charset="0"/>
                <a:cs typeface="Arial" panose="020B0604020202020204" pitchFamily="34" charset="0"/>
              </a:rPr>
              <a:t>It will be a body that pleases the Lord - vs. 38</a:t>
            </a:r>
          </a:p>
          <a:p>
            <a:pPr lvl="1">
              <a:buSzPct val="100000"/>
              <a:buFont typeface="Wingdings" panose="05000000000000000000" pitchFamily="2" charset="2"/>
              <a:buChar char="§"/>
            </a:pPr>
            <a:r>
              <a:rPr lang="en-US" dirty="0">
                <a:latin typeface="Arial" panose="020B0604020202020204" pitchFamily="34" charset="0"/>
                <a:cs typeface="Arial" panose="020B0604020202020204" pitchFamily="34" charset="0"/>
              </a:rPr>
              <a:t>It will be a glorious body - vss. 40-41</a:t>
            </a:r>
          </a:p>
          <a:p>
            <a:pPr lvl="1">
              <a:buSzPct val="100000"/>
              <a:buFont typeface="Wingdings" panose="05000000000000000000" pitchFamily="2" charset="2"/>
              <a:buChar char="§"/>
            </a:pPr>
            <a:r>
              <a:rPr lang="en-US" dirty="0">
                <a:latin typeface="Arial" panose="020B0604020202020204" pitchFamily="34" charset="0"/>
                <a:cs typeface="Arial" panose="020B0604020202020204" pitchFamily="34" charset="0"/>
              </a:rPr>
              <a:t>It will be an incorruptible body - vs. 42</a:t>
            </a:r>
          </a:p>
          <a:p>
            <a:pPr lvl="1">
              <a:buSzPct val="100000"/>
              <a:buFont typeface="Wingdings" panose="05000000000000000000" pitchFamily="2" charset="2"/>
              <a:buChar char="§"/>
            </a:pPr>
            <a:r>
              <a:rPr lang="en-US" dirty="0">
                <a:latin typeface="Arial" panose="020B0604020202020204" pitchFamily="34" charset="0"/>
                <a:cs typeface="Arial" panose="020B0604020202020204" pitchFamily="34" charset="0"/>
              </a:rPr>
              <a:t>It will be a spiritual body - vs. 44</a:t>
            </a:r>
          </a:p>
          <a:p>
            <a:pPr lvl="1">
              <a:buSzPct val="100000"/>
              <a:buFont typeface="Wingdings" panose="05000000000000000000" pitchFamily="2" charset="2"/>
              <a:buChar char="§"/>
            </a:pPr>
            <a:endParaRPr lang="en-US" sz="1500" dirty="0">
              <a:latin typeface="Arial" panose="020B0604020202020204" pitchFamily="34" charset="0"/>
              <a:cs typeface="Arial" panose="020B0604020202020204" pitchFamily="34" charset="0"/>
            </a:endParaRPr>
          </a:p>
          <a:p>
            <a:pPr>
              <a:buSzPct val="100000"/>
              <a:buFont typeface="Wingdings" panose="05000000000000000000" pitchFamily="2" charset="2"/>
              <a:buChar char="§"/>
            </a:pPr>
            <a:r>
              <a:rPr lang="en-US" dirty="0">
                <a:latin typeface="Arial" panose="020B0604020202020204" pitchFamily="34" charset="0"/>
                <a:cs typeface="Arial" panose="020B0604020202020204" pitchFamily="34" charset="0"/>
              </a:rPr>
              <a:t>A vile body changed and fashioned like His glorious body</a:t>
            </a:r>
          </a:p>
          <a:p>
            <a:pPr lvl="1">
              <a:buSzPct val="100000"/>
              <a:buFont typeface="Wingdings" panose="05000000000000000000" pitchFamily="2" charset="2"/>
              <a:buChar char="§"/>
            </a:pPr>
            <a:r>
              <a:rPr lang="en-US" dirty="0">
                <a:latin typeface="Arial" panose="020B0604020202020204" pitchFamily="34" charset="0"/>
                <a:cs typeface="Arial" panose="020B0604020202020204" pitchFamily="34" charset="0"/>
              </a:rPr>
              <a:t>Philippians 3:20, 21</a:t>
            </a:r>
          </a:p>
          <a:p>
            <a:pPr lvl="1">
              <a:buSzPct val="100000"/>
              <a:buFont typeface="Wingdings" panose="05000000000000000000" pitchFamily="2" charset="2"/>
              <a:buChar char="§"/>
            </a:pPr>
            <a:endParaRPr lang="en-US" sz="1500" dirty="0">
              <a:latin typeface="Arial" panose="020B0604020202020204" pitchFamily="34" charset="0"/>
              <a:cs typeface="Arial" panose="020B0604020202020204" pitchFamily="34" charset="0"/>
            </a:endParaRPr>
          </a:p>
          <a:p>
            <a:pPr>
              <a:buSzPct val="100000"/>
              <a:buFont typeface="Wingdings" panose="05000000000000000000" pitchFamily="2" charset="2"/>
              <a:buChar char="§"/>
            </a:pPr>
            <a:r>
              <a:rPr lang="en-US" dirty="0">
                <a:latin typeface="Arial" panose="020B0604020202020204" pitchFamily="34" charset="0"/>
                <a:cs typeface="Arial" panose="020B0604020202020204" pitchFamily="34" charset="0"/>
              </a:rPr>
              <a:t>John wrote, </a:t>
            </a:r>
            <a:r>
              <a:rPr lang="en-US" b="1" i="1" dirty="0">
                <a:latin typeface="Arial" panose="020B0604020202020204" pitchFamily="34" charset="0"/>
                <a:cs typeface="Arial" panose="020B0604020202020204" pitchFamily="34" charset="0"/>
              </a:rPr>
              <a:t>“Beloved, now are we the sons of God, and it doth not yet appear what we shall be: but we know that, when he shall appear, we shall be like him; for we shall see him as he is”</a:t>
            </a:r>
          </a:p>
          <a:p>
            <a:pPr lvl="1">
              <a:buSzPct val="100000"/>
              <a:buFont typeface="Wingdings" panose="05000000000000000000" pitchFamily="2" charset="2"/>
              <a:buChar char="§"/>
            </a:pPr>
            <a:r>
              <a:rPr lang="en-US" dirty="0">
                <a:latin typeface="Arial" panose="020B0604020202020204" pitchFamily="34" charset="0"/>
                <a:cs typeface="Arial" panose="020B0604020202020204" pitchFamily="34" charset="0"/>
              </a:rPr>
              <a:t>1 John 3:2</a:t>
            </a:r>
          </a:p>
        </p:txBody>
      </p:sp>
    </p:spTree>
    <p:extLst>
      <p:ext uri="{BB962C8B-B14F-4D97-AF65-F5344CB8AC3E}">
        <p14:creationId xmlns:p14="http://schemas.microsoft.com/office/powerpoint/2010/main" val="400925004"/>
      </p:ext>
    </p:extLst>
  </p:cSld>
  <p:clrMapOvr>
    <a:masterClrMapping/>
  </p:clrMapOvr>
  <p:transition spd="med">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25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10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25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10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25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fade">
                                      <p:cBhvr>
                                        <p:cTn id="22" dur="1000"/>
                                        <p:tgtEl>
                                          <p:spTgt spid="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250"/>
                                  </p:stCondLst>
                                  <p:childTnLst>
                                    <p:set>
                                      <p:cBhvr>
                                        <p:cTn id="26" dur="1" fill="hold">
                                          <p:stCondLst>
                                            <p:cond delay="0"/>
                                          </p:stCondLst>
                                        </p:cTn>
                                        <p:tgtEl>
                                          <p:spTgt spid="5">
                                            <p:txEl>
                                              <p:pRg st="3" end="3"/>
                                            </p:txEl>
                                          </p:spTgt>
                                        </p:tgtEl>
                                        <p:attrNameLst>
                                          <p:attrName>style.visibility</p:attrName>
                                        </p:attrNameLst>
                                      </p:cBhvr>
                                      <p:to>
                                        <p:strVal val="visible"/>
                                      </p:to>
                                    </p:set>
                                    <p:animEffect transition="in" filter="fade">
                                      <p:cBhvr>
                                        <p:cTn id="27" dur="1000"/>
                                        <p:tgtEl>
                                          <p:spTgt spid="5">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250"/>
                                  </p:stCondLst>
                                  <p:childTnLst>
                                    <p:set>
                                      <p:cBhvr>
                                        <p:cTn id="31" dur="1" fill="hold">
                                          <p:stCondLst>
                                            <p:cond delay="0"/>
                                          </p:stCondLst>
                                        </p:cTn>
                                        <p:tgtEl>
                                          <p:spTgt spid="5">
                                            <p:txEl>
                                              <p:pRg st="4" end="4"/>
                                            </p:txEl>
                                          </p:spTgt>
                                        </p:tgtEl>
                                        <p:attrNameLst>
                                          <p:attrName>style.visibility</p:attrName>
                                        </p:attrNameLst>
                                      </p:cBhvr>
                                      <p:to>
                                        <p:strVal val="visible"/>
                                      </p:to>
                                    </p:set>
                                    <p:animEffect transition="in" filter="fade">
                                      <p:cBhvr>
                                        <p:cTn id="32" dur="1000"/>
                                        <p:tgtEl>
                                          <p:spTgt spid="5">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250"/>
                                  </p:stCondLst>
                                  <p:childTnLst>
                                    <p:set>
                                      <p:cBhvr>
                                        <p:cTn id="36" dur="1" fill="hold">
                                          <p:stCondLst>
                                            <p:cond delay="0"/>
                                          </p:stCondLst>
                                        </p:cTn>
                                        <p:tgtEl>
                                          <p:spTgt spid="5">
                                            <p:txEl>
                                              <p:pRg st="5" end="5"/>
                                            </p:txEl>
                                          </p:spTgt>
                                        </p:tgtEl>
                                        <p:attrNameLst>
                                          <p:attrName>style.visibility</p:attrName>
                                        </p:attrNameLst>
                                      </p:cBhvr>
                                      <p:to>
                                        <p:strVal val="visible"/>
                                      </p:to>
                                    </p:set>
                                    <p:animEffect transition="in" filter="fade">
                                      <p:cBhvr>
                                        <p:cTn id="37" dur="1000"/>
                                        <p:tgtEl>
                                          <p:spTgt spid="5">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25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fade">
                                      <p:cBhvr>
                                        <p:cTn id="42" dur="1000"/>
                                        <p:tgtEl>
                                          <p:spTgt spid="5">
                                            <p:txEl>
                                              <p:pRg st="7" end="7"/>
                                            </p:txEl>
                                          </p:spTgt>
                                        </p:tgtEl>
                                      </p:cBhvr>
                                    </p:animEffect>
                                  </p:childTnLst>
                                </p:cTn>
                              </p:par>
                              <p:par>
                                <p:cTn id="43" presetID="10" presetClass="entr" presetSubtype="0" fill="hold" grpId="0" nodeType="withEffect">
                                  <p:stCondLst>
                                    <p:cond delay="250"/>
                                  </p:stCondLst>
                                  <p:childTnLst>
                                    <p:set>
                                      <p:cBhvr>
                                        <p:cTn id="44" dur="1" fill="hold">
                                          <p:stCondLst>
                                            <p:cond delay="0"/>
                                          </p:stCondLst>
                                        </p:cTn>
                                        <p:tgtEl>
                                          <p:spTgt spid="5">
                                            <p:txEl>
                                              <p:pRg st="8" end="8"/>
                                            </p:txEl>
                                          </p:spTgt>
                                        </p:tgtEl>
                                        <p:attrNameLst>
                                          <p:attrName>style.visibility</p:attrName>
                                        </p:attrNameLst>
                                      </p:cBhvr>
                                      <p:to>
                                        <p:strVal val="visible"/>
                                      </p:to>
                                    </p:set>
                                    <p:animEffect transition="in" filter="fade">
                                      <p:cBhvr>
                                        <p:cTn id="45" dur="1000"/>
                                        <p:tgtEl>
                                          <p:spTgt spid="5">
                                            <p:txEl>
                                              <p:pRg st="8" end="8"/>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250"/>
                                  </p:stCondLst>
                                  <p:childTnLst>
                                    <p:set>
                                      <p:cBhvr>
                                        <p:cTn id="49" dur="1" fill="hold">
                                          <p:stCondLst>
                                            <p:cond delay="0"/>
                                          </p:stCondLst>
                                        </p:cTn>
                                        <p:tgtEl>
                                          <p:spTgt spid="5">
                                            <p:txEl>
                                              <p:pRg st="10" end="10"/>
                                            </p:txEl>
                                          </p:spTgt>
                                        </p:tgtEl>
                                        <p:attrNameLst>
                                          <p:attrName>style.visibility</p:attrName>
                                        </p:attrNameLst>
                                      </p:cBhvr>
                                      <p:to>
                                        <p:strVal val="visible"/>
                                      </p:to>
                                    </p:set>
                                    <p:animEffect transition="in" filter="fade">
                                      <p:cBhvr>
                                        <p:cTn id="50" dur="1000"/>
                                        <p:tgtEl>
                                          <p:spTgt spid="5">
                                            <p:txEl>
                                              <p:pRg st="10" end="10"/>
                                            </p:txEl>
                                          </p:spTgt>
                                        </p:tgtEl>
                                      </p:cBhvr>
                                    </p:animEffect>
                                  </p:childTnLst>
                                </p:cTn>
                              </p:par>
                              <p:par>
                                <p:cTn id="51" presetID="10" presetClass="entr" presetSubtype="0" fill="hold" grpId="0" nodeType="withEffect">
                                  <p:stCondLst>
                                    <p:cond delay="250"/>
                                  </p:stCondLst>
                                  <p:childTnLst>
                                    <p:set>
                                      <p:cBhvr>
                                        <p:cTn id="52" dur="1" fill="hold">
                                          <p:stCondLst>
                                            <p:cond delay="0"/>
                                          </p:stCondLst>
                                        </p:cTn>
                                        <p:tgtEl>
                                          <p:spTgt spid="5">
                                            <p:txEl>
                                              <p:pRg st="11" end="11"/>
                                            </p:txEl>
                                          </p:spTgt>
                                        </p:tgtEl>
                                        <p:attrNameLst>
                                          <p:attrName>style.visibility</p:attrName>
                                        </p:attrNameLst>
                                      </p:cBhvr>
                                      <p:to>
                                        <p:strVal val="visible"/>
                                      </p:to>
                                    </p:set>
                                    <p:animEffect transition="in" filter="fade">
                                      <p:cBhvr>
                                        <p:cTn id="53" dur="1000"/>
                                        <p:tgtEl>
                                          <p:spTgt spid="5">
                                            <p:txEl>
                                              <p:pRg st="11" end="11"/>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8" fill="hold" grpId="0" nodeType="clickEffect">
                                  <p:stCondLst>
                                    <p:cond delay="0"/>
                                  </p:stCondLst>
                                  <p:childTnLst>
                                    <p:set>
                                      <p:cBhvr>
                                        <p:cTn id="57" dur="1" fill="hold">
                                          <p:stCondLst>
                                            <p:cond delay="0"/>
                                          </p:stCondLst>
                                        </p:cTn>
                                        <p:tgtEl>
                                          <p:spTgt spid="6"/>
                                        </p:tgtEl>
                                        <p:attrNameLst>
                                          <p:attrName>style.visibility</p:attrName>
                                        </p:attrNameLst>
                                      </p:cBhvr>
                                      <p:to>
                                        <p:strVal val="visible"/>
                                      </p:to>
                                    </p:set>
                                    <p:animEffect transition="in" filter="wipe(left)">
                                      <p:cBhvr>
                                        <p:cTn id="58" dur="1250"/>
                                        <p:tgtEl>
                                          <p:spTgt spid="6"/>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8" fill="hold" grpId="0" nodeType="clickEffect">
                                  <p:stCondLst>
                                    <p:cond delay="0"/>
                                  </p:stCondLst>
                                  <p:childTnLst>
                                    <p:set>
                                      <p:cBhvr>
                                        <p:cTn id="62" dur="1" fill="hold">
                                          <p:stCondLst>
                                            <p:cond delay="0"/>
                                          </p:stCondLst>
                                        </p:cTn>
                                        <p:tgtEl>
                                          <p:spTgt spid="13"/>
                                        </p:tgtEl>
                                        <p:attrNameLst>
                                          <p:attrName>style.visibility</p:attrName>
                                        </p:attrNameLst>
                                      </p:cBhvr>
                                      <p:to>
                                        <p:strVal val="visible"/>
                                      </p:to>
                                    </p:set>
                                    <p:animEffect transition="in" filter="wipe(left)">
                                      <p:cBhvr>
                                        <p:cTn id="63" dur="1250"/>
                                        <p:tgtEl>
                                          <p:spTgt spid="13"/>
                                        </p:tgtEl>
                                      </p:cBhvr>
                                    </p:animEffect>
                                  </p:childTnLst>
                                </p:cTn>
                              </p:par>
                              <p:par>
                                <p:cTn id="64" presetID="22" presetClass="entr" presetSubtype="4" fill="hold" grpId="0" nodeType="withEffect">
                                  <p:stCondLst>
                                    <p:cond delay="0"/>
                                  </p:stCondLst>
                                  <p:childTnLst>
                                    <p:set>
                                      <p:cBhvr>
                                        <p:cTn id="65" dur="1" fill="hold">
                                          <p:stCondLst>
                                            <p:cond delay="0"/>
                                          </p:stCondLst>
                                        </p:cTn>
                                        <p:tgtEl>
                                          <p:spTgt spid="8"/>
                                        </p:tgtEl>
                                        <p:attrNameLst>
                                          <p:attrName>style.visibility</p:attrName>
                                        </p:attrNameLst>
                                      </p:cBhvr>
                                      <p:to>
                                        <p:strVal val="visible"/>
                                      </p:to>
                                    </p:set>
                                    <p:animEffect transition="in" filter="wipe(down)">
                                      <p:cBhvr>
                                        <p:cTn id="66" dur="125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6" grpId="0" animBg="1"/>
      <p:bldP spid="2" grpId="0"/>
      <p:bldP spid="8" grpId="0" animBg="1"/>
      <p:bldP spid="5"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F61071-CE37-4F06-9CA6-8563AC422FE3}"/>
              </a:ext>
            </a:extLst>
          </p:cNvPr>
          <p:cNvSpPr>
            <a:spLocks noGrp="1"/>
          </p:cNvSpPr>
          <p:nvPr>
            <p:ph type="title"/>
          </p:nvPr>
        </p:nvSpPr>
        <p:spPr>
          <a:xfrm>
            <a:off x="914400" y="135890"/>
            <a:ext cx="7789416" cy="990600"/>
          </a:xfrm>
        </p:spPr>
        <p:txBody>
          <a:bodyPr>
            <a:normAutofit/>
          </a:bodyPr>
          <a:lstStyle/>
          <a:p>
            <a:r>
              <a:rPr lang="en-US" sz="4800" dirty="0">
                <a:latin typeface="Arial Black" panose="020B0A04020102020204" pitchFamily="34" charset="0"/>
              </a:rPr>
              <a:t>The Resurrection…</a:t>
            </a:r>
          </a:p>
        </p:txBody>
      </p:sp>
      <p:sp>
        <p:nvSpPr>
          <p:cNvPr id="3" name="Footer Placeholder 2">
            <a:extLst>
              <a:ext uri="{FF2B5EF4-FFF2-40B4-BE49-F238E27FC236}">
                <a16:creationId xmlns:a16="http://schemas.microsoft.com/office/drawing/2014/main" id="{5BB90863-7E31-48E8-A9B0-A319634BEA83}"/>
              </a:ext>
            </a:extLst>
          </p:cNvPr>
          <p:cNvSpPr>
            <a:spLocks noGrp="1"/>
          </p:cNvSpPr>
          <p:nvPr>
            <p:ph type="ftr" sz="quarter" idx="11"/>
          </p:nvPr>
        </p:nvSpPr>
        <p:spPr/>
        <p:txBody>
          <a:bodyPr/>
          <a:lstStyle/>
          <a:p>
            <a:r>
              <a:rPr lang="en-US"/>
              <a:t>Seven Resurrection Facts</a:t>
            </a:r>
          </a:p>
        </p:txBody>
      </p:sp>
      <p:sp>
        <p:nvSpPr>
          <p:cNvPr id="4" name="Slide Number Placeholder 3">
            <a:extLst>
              <a:ext uri="{FF2B5EF4-FFF2-40B4-BE49-F238E27FC236}">
                <a16:creationId xmlns:a16="http://schemas.microsoft.com/office/drawing/2014/main" id="{EE0247C2-4CC0-4CC2-A677-38DA31E1EFDA}"/>
              </a:ext>
            </a:extLst>
          </p:cNvPr>
          <p:cNvSpPr>
            <a:spLocks noGrp="1"/>
          </p:cNvSpPr>
          <p:nvPr>
            <p:ph type="sldNum" sz="quarter" idx="12"/>
          </p:nvPr>
        </p:nvSpPr>
        <p:spPr/>
        <p:txBody>
          <a:bodyPr/>
          <a:lstStyle/>
          <a:p>
            <a:fld id="{363C2F65-6F45-418E-8DEB-7A113A83F7AF}" type="slidenum">
              <a:rPr lang="en-US" smtClean="0"/>
              <a:t>12</a:t>
            </a:fld>
            <a:endParaRPr lang="en-US"/>
          </a:p>
        </p:txBody>
      </p:sp>
      <p:sp>
        <p:nvSpPr>
          <p:cNvPr id="5" name="Content Placeholder 4">
            <a:extLst>
              <a:ext uri="{FF2B5EF4-FFF2-40B4-BE49-F238E27FC236}">
                <a16:creationId xmlns:a16="http://schemas.microsoft.com/office/drawing/2014/main" id="{45B0D9FD-09B6-4220-812F-26087590E0E8}"/>
              </a:ext>
            </a:extLst>
          </p:cNvPr>
          <p:cNvSpPr>
            <a:spLocks noGrp="1"/>
          </p:cNvSpPr>
          <p:nvPr>
            <p:ph sz="quarter" idx="1"/>
          </p:nvPr>
        </p:nvSpPr>
        <p:spPr>
          <a:xfrm>
            <a:off x="914400" y="1219200"/>
            <a:ext cx="8077200" cy="4937760"/>
          </a:xfrm>
        </p:spPr>
        <p:txBody>
          <a:bodyPr>
            <a:normAutofit/>
          </a:bodyPr>
          <a:lstStyle/>
          <a:p>
            <a:pPr>
              <a:buFont typeface="Wingdings" panose="05000000000000000000" pitchFamily="2" charset="2"/>
              <a:buChar char="§"/>
            </a:pPr>
            <a:r>
              <a:rPr lang="en-US" sz="3200" dirty="0">
                <a:latin typeface="Arial" panose="020B0604020202020204" pitchFamily="34" charset="0"/>
                <a:cs typeface="Arial" panose="020B0604020202020204" pitchFamily="34" charset="0"/>
              </a:rPr>
              <a:t>Is </a:t>
            </a:r>
            <a:r>
              <a:rPr lang="en-US" sz="3200" b="1" dirty="0">
                <a:latin typeface="Arial" panose="020B0604020202020204" pitchFamily="34" charset="0"/>
                <a:cs typeface="Arial" panose="020B0604020202020204" pitchFamily="34" charset="0"/>
              </a:rPr>
              <a:t>Certain</a:t>
            </a:r>
          </a:p>
          <a:p>
            <a:pPr>
              <a:buFont typeface="Wingdings" panose="05000000000000000000" pitchFamily="2" charset="2"/>
              <a:buChar char="§"/>
            </a:pPr>
            <a:r>
              <a:rPr lang="en-US" sz="3200" dirty="0">
                <a:latin typeface="Arial" panose="020B0604020202020204" pitchFamily="34" charset="0"/>
                <a:cs typeface="Arial" panose="020B0604020202020204" pitchFamily="34" charset="0"/>
              </a:rPr>
              <a:t>Includes</a:t>
            </a:r>
            <a:r>
              <a:rPr lang="en-US" sz="3200" b="1" dirty="0">
                <a:latin typeface="Arial" panose="020B0604020202020204" pitchFamily="34" charset="0"/>
                <a:cs typeface="Arial" panose="020B0604020202020204" pitchFamily="34" charset="0"/>
              </a:rPr>
              <a:t> Everyone</a:t>
            </a:r>
          </a:p>
          <a:p>
            <a:pPr>
              <a:buFont typeface="Wingdings" panose="05000000000000000000" pitchFamily="2" charset="2"/>
              <a:buChar char="§"/>
            </a:pPr>
            <a:r>
              <a:rPr lang="en-US" sz="3200" dirty="0">
                <a:latin typeface="Arial" panose="020B0604020202020204" pitchFamily="34" charset="0"/>
                <a:cs typeface="Arial" panose="020B0604020202020204" pitchFamily="34" charset="0"/>
              </a:rPr>
              <a:t>Reveals </a:t>
            </a:r>
            <a:r>
              <a:rPr lang="en-US" sz="3200" b="1" dirty="0">
                <a:latin typeface="Arial" panose="020B0604020202020204" pitchFamily="34" charset="0"/>
                <a:cs typeface="Arial" panose="020B0604020202020204" pitchFamily="34" charset="0"/>
              </a:rPr>
              <a:t>Two Groups</a:t>
            </a:r>
          </a:p>
          <a:p>
            <a:pPr>
              <a:buFont typeface="Wingdings" panose="05000000000000000000" pitchFamily="2" charset="2"/>
              <a:buChar char="§"/>
            </a:pPr>
            <a:r>
              <a:rPr lang="en-US" sz="3200" dirty="0">
                <a:latin typeface="Arial" panose="020B0604020202020204" pitchFamily="34" charset="0"/>
                <a:cs typeface="Arial" panose="020B0604020202020204" pitchFamily="34" charset="0"/>
              </a:rPr>
              <a:t>Reveals </a:t>
            </a:r>
            <a:r>
              <a:rPr lang="en-US" sz="3200" b="1" dirty="0">
                <a:latin typeface="Arial" panose="020B0604020202020204" pitchFamily="34" charset="0"/>
                <a:cs typeface="Arial" panose="020B0604020202020204" pitchFamily="34" charset="0"/>
              </a:rPr>
              <a:t>Two Destinations</a:t>
            </a:r>
          </a:p>
          <a:p>
            <a:pPr>
              <a:buFont typeface="Wingdings" panose="05000000000000000000" pitchFamily="2" charset="2"/>
              <a:buChar char="§"/>
            </a:pPr>
            <a:r>
              <a:rPr lang="en-US" sz="3200" dirty="0">
                <a:latin typeface="Arial" panose="020B0604020202020204" pitchFamily="34" charset="0"/>
                <a:cs typeface="Arial" panose="020B0604020202020204" pitchFamily="34" charset="0"/>
              </a:rPr>
              <a:t>Will Be On the </a:t>
            </a:r>
            <a:r>
              <a:rPr lang="en-US" sz="3200" b="1" dirty="0">
                <a:latin typeface="Arial" panose="020B0604020202020204" pitchFamily="34" charset="0"/>
                <a:cs typeface="Arial" panose="020B0604020202020204" pitchFamily="34" charset="0"/>
              </a:rPr>
              <a:t>Last Day</a:t>
            </a:r>
          </a:p>
          <a:p>
            <a:pPr>
              <a:buFont typeface="Wingdings" panose="05000000000000000000" pitchFamily="2" charset="2"/>
              <a:buChar char="§"/>
            </a:pPr>
            <a:r>
              <a:rPr lang="en-US" sz="3200" dirty="0">
                <a:latin typeface="Arial" panose="020B0604020202020204" pitchFamily="34" charset="0"/>
                <a:cs typeface="Arial" panose="020B0604020202020204" pitchFamily="34" charset="0"/>
              </a:rPr>
              <a:t>Is Assured By </a:t>
            </a:r>
            <a:r>
              <a:rPr lang="en-US" sz="3200" b="1" dirty="0">
                <a:latin typeface="Arial" panose="020B0604020202020204" pitchFamily="34" charset="0"/>
                <a:cs typeface="Arial" panose="020B0604020202020204" pitchFamily="34" charset="0"/>
              </a:rPr>
              <a:t>Jesus’ Resurrection</a:t>
            </a:r>
          </a:p>
          <a:p>
            <a:pPr>
              <a:buFont typeface="Wingdings" panose="05000000000000000000" pitchFamily="2" charset="2"/>
              <a:buChar char="§"/>
            </a:pPr>
            <a:r>
              <a:rPr lang="en-US" sz="3200" dirty="0">
                <a:latin typeface="Arial" panose="020B0604020202020204" pitchFamily="34" charset="0"/>
                <a:cs typeface="Arial" panose="020B0604020202020204" pitchFamily="34" charset="0"/>
              </a:rPr>
              <a:t>Will Bring About a </a:t>
            </a:r>
            <a:r>
              <a:rPr lang="en-US" sz="3200" b="1" dirty="0">
                <a:latin typeface="Arial" panose="020B0604020202020204" pitchFamily="34" charset="0"/>
                <a:cs typeface="Arial" panose="020B0604020202020204" pitchFamily="34" charset="0"/>
              </a:rPr>
              <a:t>Spiritual Body</a:t>
            </a:r>
            <a:br>
              <a:rPr lang="en-US" sz="3200" b="1" dirty="0">
                <a:latin typeface="Arial" panose="020B0604020202020204" pitchFamily="34" charset="0"/>
                <a:cs typeface="Arial" panose="020B0604020202020204" pitchFamily="34" charset="0"/>
              </a:rPr>
            </a:br>
            <a:endParaRPr lang="en-US" sz="3200" dirty="0"/>
          </a:p>
        </p:txBody>
      </p:sp>
      <p:sp>
        <p:nvSpPr>
          <p:cNvPr id="6" name="Rectangle 5">
            <a:extLst>
              <a:ext uri="{FF2B5EF4-FFF2-40B4-BE49-F238E27FC236}">
                <a16:creationId xmlns:a16="http://schemas.microsoft.com/office/drawing/2014/main" id="{2755EAD1-C856-4DCD-A580-E82A1AA48896}"/>
              </a:ext>
            </a:extLst>
          </p:cNvPr>
          <p:cNvSpPr/>
          <p:nvPr/>
        </p:nvSpPr>
        <p:spPr>
          <a:xfrm rot="16200000">
            <a:off x="-878125" y="2173526"/>
            <a:ext cx="2464137" cy="707886"/>
          </a:xfrm>
          <a:prstGeom prst="rect">
            <a:avLst/>
          </a:prstGeom>
          <a:noFill/>
        </p:spPr>
        <p:txBody>
          <a:bodyPr wrap="none" lIns="91440" tIns="45720" rIns="91440" bIns="45720">
            <a:spAutoFit/>
          </a:bodyPr>
          <a:lstStyle/>
          <a:p>
            <a:pPr algn="ctr"/>
            <a:r>
              <a:rPr lang="en-US" sz="40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 REVIEW</a:t>
            </a:r>
            <a:endParaRPr lang="en-US" sz="40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
        <p:nvSpPr>
          <p:cNvPr id="8" name="Arrow: Bent 7">
            <a:extLst>
              <a:ext uri="{FF2B5EF4-FFF2-40B4-BE49-F238E27FC236}">
                <a16:creationId xmlns:a16="http://schemas.microsoft.com/office/drawing/2014/main" id="{AD7D6D51-DE80-4CF2-A7D6-4727187F77DF}"/>
              </a:ext>
            </a:extLst>
          </p:cNvPr>
          <p:cNvSpPr/>
          <p:nvPr/>
        </p:nvSpPr>
        <p:spPr>
          <a:xfrm>
            <a:off x="374528" y="574089"/>
            <a:ext cx="476240" cy="609600"/>
          </a:xfrm>
          <a:prstGeom prst="ben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4129469867"/>
      </p:ext>
    </p:extLst>
  </p:cSld>
  <p:clrMapOvr>
    <a:masterClrMapping/>
  </p:clrMapOvr>
  <p:transition spd="med">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1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10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10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10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10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fade">
                                      <p:cBhvr>
                                        <p:cTn id="37" dur="10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772400" cy="990600"/>
          </a:xfrm>
        </p:spPr>
        <p:txBody>
          <a:bodyPr>
            <a:normAutofit/>
          </a:bodyPr>
          <a:lstStyle/>
          <a:p>
            <a:r>
              <a:rPr lang="en-US" sz="4000" dirty="0">
                <a:latin typeface="Arial Black" panose="020B0A04020102020204" pitchFamily="34" charset="0"/>
              </a:rPr>
              <a:t>A Passage To Remember…</a:t>
            </a:r>
          </a:p>
        </p:txBody>
      </p:sp>
      <p:sp>
        <p:nvSpPr>
          <p:cNvPr id="3" name="Footer Placeholder 2"/>
          <p:cNvSpPr>
            <a:spLocks noGrp="1"/>
          </p:cNvSpPr>
          <p:nvPr>
            <p:ph type="ftr" sz="quarter" idx="11"/>
          </p:nvPr>
        </p:nvSpPr>
        <p:spPr/>
        <p:txBody>
          <a:bodyPr/>
          <a:lstStyle/>
          <a:p>
            <a:pPr algn="ctr"/>
            <a:r>
              <a:rPr lang="en-US"/>
              <a:t>Seven Resurrection Facts</a:t>
            </a:r>
            <a:endParaRPr lang="en-US" dirty="0"/>
          </a:p>
        </p:txBody>
      </p:sp>
      <p:sp>
        <p:nvSpPr>
          <p:cNvPr id="4" name="Slide Number Placeholder 3"/>
          <p:cNvSpPr>
            <a:spLocks noGrp="1"/>
          </p:cNvSpPr>
          <p:nvPr>
            <p:ph type="sldNum" sz="quarter" idx="12"/>
          </p:nvPr>
        </p:nvSpPr>
        <p:spPr/>
        <p:txBody>
          <a:bodyPr/>
          <a:lstStyle/>
          <a:p>
            <a:fld id="{363C2F65-6F45-418E-8DEB-7A113A83F7AF}" type="slidenum">
              <a:rPr lang="en-US" smtClean="0"/>
              <a:t>13</a:t>
            </a:fld>
            <a:endParaRPr lang="en-US"/>
          </a:p>
        </p:txBody>
      </p:sp>
      <p:sp>
        <p:nvSpPr>
          <p:cNvPr id="5" name="Content Placeholder 4"/>
          <p:cNvSpPr>
            <a:spLocks noGrp="1"/>
          </p:cNvSpPr>
          <p:nvPr>
            <p:ph sz="quarter" idx="1"/>
          </p:nvPr>
        </p:nvSpPr>
        <p:spPr>
          <a:xfrm>
            <a:off x="457200" y="1153352"/>
            <a:ext cx="8074152" cy="5323648"/>
          </a:xfrm>
        </p:spPr>
        <p:txBody>
          <a:bodyPr>
            <a:normAutofit fontScale="92500" lnSpcReduction="10000"/>
          </a:bodyPr>
          <a:lstStyle/>
          <a:p>
            <a:pPr marL="0" indent="0">
              <a:buSzPct val="100000"/>
              <a:buNone/>
            </a:pPr>
            <a:r>
              <a:rPr lang="en-US" sz="2500" b="1" i="1" dirty="0">
                <a:latin typeface="Arial" panose="020B0604020202020204" pitchFamily="34" charset="0"/>
                <a:cs typeface="Arial" panose="020B0604020202020204" pitchFamily="34" charset="0"/>
              </a:rPr>
              <a:t>“</a:t>
            </a:r>
            <a:r>
              <a:rPr lang="en-US" sz="2500" b="1" i="1" dirty="0">
                <a:solidFill>
                  <a:schemeClr val="accent2">
                    <a:lumMod val="75000"/>
                  </a:schemeClr>
                </a:solidFill>
                <a:latin typeface="Arial" panose="020B0604020202020204" pitchFamily="34" charset="0"/>
                <a:cs typeface="Arial" panose="020B0604020202020204" pitchFamily="34" charset="0"/>
              </a:rPr>
              <a:t>6</a:t>
            </a:r>
            <a:r>
              <a:rPr lang="en-US" sz="2500" b="1" i="1" dirty="0">
                <a:latin typeface="Arial" panose="020B0604020202020204" pitchFamily="34" charset="0"/>
                <a:cs typeface="Arial" panose="020B0604020202020204" pitchFamily="34" charset="0"/>
              </a:rPr>
              <a:t> Seeing it is a righteous thing with God to recompense tribulation to them that trouble you;</a:t>
            </a:r>
          </a:p>
          <a:p>
            <a:pPr marL="0" indent="0">
              <a:buSzPct val="100000"/>
              <a:buNone/>
            </a:pPr>
            <a:r>
              <a:rPr lang="en-US" sz="2500" b="1" i="1" dirty="0">
                <a:solidFill>
                  <a:schemeClr val="accent2">
                    <a:lumMod val="75000"/>
                  </a:schemeClr>
                </a:solidFill>
                <a:latin typeface="Arial" panose="020B0604020202020204" pitchFamily="34" charset="0"/>
                <a:cs typeface="Arial" panose="020B0604020202020204" pitchFamily="34" charset="0"/>
              </a:rPr>
              <a:t>7</a:t>
            </a:r>
            <a:r>
              <a:rPr lang="en-US" sz="2500" b="1" i="1" dirty="0">
                <a:latin typeface="Arial" panose="020B0604020202020204" pitchFamily="34" charset="0"/>
                <a:cs typeface="Arial" panose="020B0604020202020204" pitchFamily="34" charset="0"/>
              </a:rPr>
              <a:t> And to you who are troubled rest with us, when the Lord Jesus shall be revealed from heaven with his mighty angels,</a:t>
            </a:r>
          </a:p>
          <a:p>
            <a:pPr marL="0" indent="0">
              <a:buSzPct val="100000"/>
              <a:buNone/>
            </a:pPr>
            <a:r>
              <a:rPr lang="en-US" sz="2500" b="1" i="1" dirty="0">
                <a:solidFill>
                  <a:schemeClr val="accent2">
                    <a:lumMod val="75000"/>
                  </a:schemeClr>
                </a:solidFill>
                <a:latin typeface="Arial" panose="020B0604020202020204" pitchFamily="34" charset="0"/>
                <a:cs typeface="Arial" panose="020B0604020202020204" pitchFamily="34" charset="0"/>
              </a:rPr>
              <a:t>8</a:t>
            </a:r>
            <a:r>
              <a:rPr lang="en-US" sz="2500" b="1" i="1" dirty="0">
                <a:latin typeface="Arial" panose="020B0604020202020204" pitchFamily="34" charset="0"/>
                <a:cs typeface="Arial" panose="020B0604020202020204" pitchFamily="34" charset="0"/>
              </a:rPr>
              <a:t> In flaming fire taking vengeance on them that know not God, and that obey not the gospel of our Lord Jesus Christ: </a:t>
            </a:r>
          </a:p>
          <a:p>
            <a:pPr marL="0" indent="0">
              <a:buSzPct val="100000"/>
              <a:buNone/>
            </a:pPr>
            <a:r>
              <a:rPr lang="en-US" sz="2500" b="1" i="1" dirty="0">
                <a:solidFill>
                  <a:schemeClr val="accent2">
                    <a:lumMod val="75000"/>
                  </a:schemeClr>
                </a:solidFill>
                <a:latin typeface="Arial" panose="020B0604020202020204" pitchFamily="34" charset="0"/>
                <a:cs typeface="Arial" panose="020B0604020202020204" pitchFamily="34" charset="0"/>
              </a:rPr>
              <a:t>9 </a:t>
            </a:r>
            <a:r>
              <a:rPr lang="en-US" sz="2500" b="1" i="1" dirty="0">
                <a:latin typeface="Arial" panose="020B0604020202020204" pitchFamily="34" charset="0"/>
                <a:cs typeface="Arial" panose="020B0604020202020204" pitchFamily="34" charset="0"/>
              </a:rPr>
              <a:t>Who shall be punished with everlasting destruction from the presence of the Lord, and from the glory of his power;</a:t>
            </a:r>
          </a:p>
          <a:p>
            <a:pPr marL="0" indent="0">
              <a:buSzPct val="100000"/>
              <a:buNone/>
            </a:pPr>
            <a:r>
              <a:rPr lang="en-US" sz="2500" b="1" i="1" dirty="0">
                <a:solidFill>
                  <a:schemeClr val="accent2">
                    <a:lumMod val="75000"/>
                  </a:schemeClr>
                </a:solidFill>
                <a:latin typeface="Arial" panose="020B0604020202020204" pitchFamily="34" charset="0"/>
                <a:cs typeface="Arial" panose="020B0604020202020204" pitchFamily="34" charset="0"/>
              </a:rPr>
              <a:t>10</a:t>
            </a:r>
            <a:r>
              <a:rPr lang="en-US" sz="2500" b="1" i="1" dirty="0">
                <a:latin typeface="Arial" panose="020B0604020202020204" pitchFamily="34" charset="0"/>
                <a:cs typeface="Arial" panose="020B0604020202020204" pitchFamily="34" charset="0"/>
              </a:rPr>
              <a:t> When he shall come to be glorified in his saints, and to be admired in all them that believe (because our testimony among you was believed) in that day”</a:t>
            </a:r>
          </a:p>
          <a:p>
            <a:pPr>
              <a:buSzPct val="121000"/>
              <a:buFont typeface="Wingdings" panose="05000000000000000000" pitchFamily="2" charset="2"/>
              <a:buChar char="§"/>
            </a:pPr>
            <a:r>
              <a:rPr lang="en-US" sz="2200" dirty="0">
                <a:latin typeface="Arial" panose="020B0604020202020204" pitchFamily="34" charset="0"/>
                <a:cs typeface="Arial" panose="020B0604020202020204" pitchFamily="34" charset="0"/>
              </a:rPr>
              <a:t>2</a:t>
            </a:r>
            <a:r>
              <a:rPr lang="en-US" sz="2200">
                <a:latin typeface="Arial" panose="020B0604020202020204" pitchFamily="34" charset="0"/>
                <a:cs typeface="Arial" panose="020B0604020202020204" pitchFamily="34" charset="0"/>
              </a:rPr>
              <a:t> </a:t>
            </a:r>
            <a:r>
              <a:rPr lang="en-US" sz="2200" dirty="0">
                <a:latin typeface="Arial" panose="020B0604020202020204" pitchFamily="34" charset="0"/>
                <a:cs typeface="Arial" panose="020B0604020202020204" pitchFamily="34" charset="0"/>
              </a:rPr>
              <a:t>Thessalonians 1:6-10</a:t>
            </a:r>
          </a:p>
        </p:txBody>
      </p:sp>
    </p:spTree>
    <p:extLst>
      <p:ext uri="{BB962C8B-B14F-4D97-AF65-F5344CB8AC3E}">
        <p14:creationId xmlns:p14="http://schemas.microsoft.com/office/powerpoint/2010/main" val="2622510272"/>
      </p:ext>
    </p:extLst>
  </p:cSld>
  <p:clrMapOvr>
    <a:masterClrMapping/>
  </p:clrMapOvr>
  <p:transition spd="med">
    <p:circl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382000" cy="4953000"/>
          </a:xfrm>
        </p:spPr>
        <p:txBody>
          <a:bodyPr>
            <a:normAutofit lnSpcReduction="10000"/>
          </a:bodyPr>
          <a:lstStyle/>
          <a:p>
            <a:pPr>
              <a:spcBef>
                <a:spcPts val="600"/>
              </a:spcBef>
              <a:defRPr/>
            </a:pPr>
            <a:r>
              <a:rPr lang="en-US" altLang="en-US" sz="3500" b="1" dirty="0">
                <a:latin typeface="Arial" panose="020B0604020202020204" pitchFamily="34" charset="0"/>
                <a:cs typeface="Arial" panose="020B0604020202020204" pitchFamily="34" charset="0"/>
              </a:rPr>
              <a:t>An alien sinner must…</a:t>
            </a:r>
          </a:p>
          <a:p>
            <a:pPr lvl="1">
              <a:spcBef>
                <a:spcPts val="600"/>
              </a:spcBef>
              <a:defRPr/>
            </a:pPr>
            <a:r>
              <a:rPr lang="en-US" altLang="en-US" sz="2600" dirty="0">
                <a:latin typeface="Arial" panose="020B0604020202020204" pitchFamily="34" charset="0"/>
                <a:cs typeface="Arial" panose="020B0604020202020204" pitchFamily="34" charset="0"/>
              </a:rPr>
              <a:t>Hear the Gospel – Romans 10:17</a:t>
            </a:r>
          </a:p>
          <a:p>
            <a:pPr lvl="1">
              <a:spcBef>
                <a:spcPts val="600"/>
              </a:spcBef>
              <a:defRPr/>
            </a:pPr>
            <a:r>
              <a:rPr lang="en-US" altLang="en-US" sz="2600" dirty="0">
                <a:latin typeface="Arial" panose="020B0604020202020204" pitchFamily="34" charset="0"/>
                <a:cs typeface="Arial" panose="020B0604020202020204" pitchFamily="34" charset="0"/>
              </a:rPr>
              <a:t>Believe – John 8:34</a:t>
            </a:r>
          </a:p>
          <a:p>
            <a:pPr lvl="1">
              <a:spcBef>
                <a:spcPts val="600"/>
              </a:spcBef>
              <a:defRPr/>
            </a:pPr>
            <a:r>
              <a:rPr lang="en-US" altLang="en-US" sz="2600" dirty="0">
                <a:latin typeface="Arial" panose="020B0604020202020204" pitchFamily="34" charset="0"/>
                <a:cs typeface="Arial" panose="020B0604020202020204" pitchFamily="34" charset="0"/>
              </a:rPr>
              <a:t>Repent – Acts 17:30</a:t>
            </a:r>
          </a:p>
          <a:p>
            <a:pPr lvl="1">
              <a:spcBef>
                <a:spcPts val="600"/>
              </a:spcBef>
              <a:defRPr/>
            </a:pPr>
            <a:r>
              <a:rPr lang="en-US" altLang="en-US" sz="2600" dirty="0">
                <a:latin typeface="Arial" panose="020B0604020202020204" pitchFamily="34" charset="0"/>
                <a:cs typeface="Arial" panose="020B0604020202020204" pitchFamily="34" charset="0"/>
              </a:rPr>
              <a:t>Confess Christ – Matthew 10:34</a:t>
            </a:r>
          </a:p>
          <a:p>
            <a:pPr lvl="1">
              <a:spcBef>
                <a:spcPts val="600"/>
              </a:spcBef>
              <a:defRPr/>
            </a:pPr>
            <a:r>
              <a:rPr lang="en-US" altLang="en-US" sz="2600" dirty="0">
                <a:latin typeface="Arial" panose="020B0604020202020204" pitchFamily="34" charset="0"/>
                <a:cs typeface="Arial" panose="020B0604020202020204" pitchFamily="34" charset="0"/>
              </a:rPr>
              <a:t>Be Baptized –  Acts </a:t>
            </a:r>
            <a:r>
              <a:rPr lang="en-US" altLang="en-US" dirty="0">
                <a:latin typeface="Arial" panose="020B0604020202020204" pitchFamily="34" charset="0"/>
                <a:cs typeface="Arial" panose="020B0604020202020204" pitchFamily="34" charset="0"/>
              </a:rPr>
              <a:t>2:38</a:t>
            </a:r>
            <a:endParaRPr lang="en-US" altLang="en-US" sz="2600" dirty="0">
              <a:latin typeface="Arial" panose="020B0604020202020204" pitchFamily="34" charset="0"/>
              <a:cs typeface="Arial" panose="020B0604020202020204" pitchFamily="34" charset="0"/>
            </a:endParaRPr>
          </a:p>
          <a:p>
            <a:pPr>
              <a:spcBef>
                <a:spcPts val="600"/>
              </a:spcBef>
              <a:defRPr/>
            </a:pPr>
            <a:r>
              <a:rPr lang="en-US" altLang="en-US" sz="3500" b="1" dirty="0">
                <a:latin typeface="Arial" panose="020B0604020202020204" pitchFamily="34" charset="0"/>
                <a:cs typeface="Arial" panose="020B0604020202020204" pitchFamily="34" charset="0"/>
              </a:rPr>
              <a:t>An erring Child of God must…</a:t>
            </a:r>
          </a:p>
          <a:p>
            <a:pPr lvl="1">
              <a:spcBef>
                <a:spcPts val="600"/>
              </a:spcBef>
              <a:defRPr/>
            </a:pPr>
            <a:r>
              <a:rPr lang="en-US" altLang="en-US" sz="2600" dirty="0">
                <a:latin typeface="Arial" panose="020B0604020202020204" pitchFamily="34" charset="0"/>
                <a:cs typeface="Arial" panose="020B0604020202020204" pitchFamily="34" charset="0"/>
              </a:rPr>
              <a:t>Repent and Pray –  Acts 8:22</a:t>
            </a:r>
          </a:p>
          <a:p>
            <a:pPr>
              <a:defRPr/>
            </a:pPr>
            <a:r>
              <a:rPr lang="en-US" altLang="en-US" sz="3500" b="1" dirty="0">
                <a:latin typeface="Arial" panose="020B0604020202020204" pitchFamily="34" charset="0"/>
                <a:cs typeface="Arial" panose="020B0604020202020204" pitchFamily="34" charset="0"/>
              </a:rPr>
              <a:t>Live </a:t>
            </a:r>
            <a:r>
              <a:rPr lang="en-US" altLang="en-US" sz="3500" b="1" i="1" dirty="0">
                <a:latin typeface="Arial" panose="020B0604020202020204" pitchFamily="34" charset="0"/>
                <a:cs typeface="Arial" panose="020B0604020202020204" pitchFamily="34" charset="0"/>
              </a:rPr>
              <a:t>“faithful </a:t>
            </a:r>
            <a:r>
              <a:rPr lang="en-US" altLang="en-US" sz="3500" b="1" i="1" u="sng" dirty="0">
                <a:latin typeface="Arial" panose="020B0604020202020204" pitchFamily="34" charset="0"/>
                <a:cs typeface="Arial" panose="020B0604020202020204" pitchFamily="34" charset="0"/>
              </a:rPr>
              <a:t>unto</a:t>
            </a:r>
            <a:r>
              <a:rPr lang="en-US" altLang="en-US" sz="3500" b="1" i="1" dirty="0">
                <a:latin typeface="Arial" panose="020B0604020202020204" pitchFamily="34" charset="0"/>
                <a:cs typeface="Arial" panose="020B0604020202020204" pitchFamily="34" charset="0"/>
              </a:rPr>
              <a:t> death”</a:t>
            </a:r>
            <a:endParaRPr lang="en-US" altLang="en-US" sz="3500" i="1" dirty="0">
              <a:latin typeface="Arial" panose="020B0604020202020204" pitchFamily="34" charset="0"/>
              <a:cs typeface="Arial" panose="020B0604020202020204" pitchFamily="34" charset="0"/>
            </a:endParaRPr>
          </a:p>
          <a:p>
            <a:pPr lvl="1">
              <a:defRPr/>
            </a:pPr>
            <a:r>
              <a:rPr lang="en-US" altLang="en-US" sz="2600" dirty="0">
                <a:latin typeface="Arial" panose="020B0604020202020204" pitchFamily="34" charset="0"/>
                <a:cs typeface="Arial" panose="020B0604020202020204" pitchFamily="34" charset="0"/>
              </a:rPr>
              <a:t>Revelation 2:10</a:t>
            </a:r>
          </a:p>
        </p:txBody>
      </p:sp>
      <p:sp>
        <p:nvSpPr>
          <p:cNvPr id="17411" name="Title 1"/>
          <p:cNvSpPr>
            <a:spLocks noGrp="1"/>
          </p:cNvSpPr>
          <p:nvPr>
            <p:ph type="title"/>
          </p:nvPr>
        </p:nvSpPr>
        <p:spPr>
          <a:xfrm>
            <a:off x="914400" y="457200"/>
            <a:ext cx="7315200" cy="1143000"/>
          </a:xfrm>
        </p:spPr>
        <p:txBody>
          <a:bodyPr/>
          <a:lstStyle/>
          <a:p>
            <a:pPr algn="ctr"/>
            <a:r>
              <a:rPr lang="en-US" altLang="en-US" sz="4400" b="1" i="1" dirty="0">
                <a:latin typeface="Arial Black" pitchFamily="34" charset="0"/>
              </a:rPr>
              <a:t>“…what </a:t>
            </a:r>
            <a:r>
              <a:rPr lang="en-US" altLang="en-US" sz="4400" b="1" i="1" dirty="0" err="1">
                <a:latin typeface="Arial Black" pitchFamily="34" charset="0"/>
              </a:rPr>
              <a:t>shalI</a:t>
            </a:r>
            <a:r>
              <a:rPr lang="en-US" altLang="en-US" sz="4400" b="1" i="1" dirty="0">
                <a:latin typeface="Arial Black" pitchFamily="34" charset="0"/>
              </a:rPr>
              <a:t> we do?”</a:t>
            </a:r>
            <a:br>
              <a:rPr lang="en-US" altLang="en-US" sz="4400" b="1" dirty="0">
                <a:latin typeface="Arial Black" pitchFamily="34" charset="0"/>
              </a:rPr>
            </a:br>
            <a:r>
              <a:rPr lang="en-US" altLang="en-US" sz="1800" b="1" dirty="0">
                <a:latin typeface="Arial Black" pitchFamily="34" charset="0"/>
              </a:rPr>
              <a:t>Acts 2:37</a:t>
            </a:r>
          </a:p>
        </p:txBody>
      </p:sp>
      <p:sp>
        <p:nvSpPr>
          <p:cNvPr id="5" name="Slide Number Placeholder 4"/>
          <p:cNvSpPr>
            <a:spLocks noGrp="1"/>
          </p:cNvSpPr>
          <p:nvPr>
            <p:ph type="sldNum" sz="quarter" idx="12"/>
          </p:nvPr>
        </p:nvSpPr>
        <p:spPr/>
        <p:txBody>
          <a:bodyPr/>
          <a:lstStyle/>
          <a:p>
            <a:pPr>
              <a:defRPr/>
            </a:pPr>
            <a:fld id="{FCD1D1C7-9B2B-478E-AAF7-82F5934B9FCB}" type="slidenum">
              <a:rPr lang="en-US" smtClean="0"/>
              <a:pPr>
                <a:defRPr/>
              </a:pPr>
              <a:t>14</a:t>
            </a:fld>
            <a:endParaRPr lang="en-US"/>
          </a:p>
        </p:txBody>
      </p:sp>
      <p:sp>
        <p:nvSpPr>
          <p:cNvPr id="2" name="Footer Placeholder 1"/>
          <p:cNvSpPr>
            <a:spLocks noGrp="1"/>
          </p:cNvSpPr>
          <p:nvPr>
            <p:ph type="ftr" sz="quarter" idx="11"/>
          </p:nvPr>
        </p:nvSpPr>
        <p:spPr/>
        <p:txBody>
          <a:bodyPr/>
          <a:lstStyle/>
          <a:p>
            <a:r>
              <a:rPr lang="en-US"/>
              <a:t>Seven Resurrection Facts</a:t>
            </a:r>
          </a:p>
        </p:txBody>
      </p:sp>
    </p:spTree>
    <p:extLst>
      <p:ext uri="{BB962C8B-B14F-4D97-AF65-F5344CB8AC3E}">
        <p14:creationId xmlns:p14="http://schemas.microsoft.com/office/powerpoint/2010/main" val="144116230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par>
                          <p:cTn id="8" fill="hold" nodeType="withGroup">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000"/>
                                        <p:tgtEl>
                                          <p:spTgt spid="3">
                                            <p:txEl>
                                              <p:pRg st="1" end="1"/>
                                            </p:txEl>
                                          </p:spTgt>
                                        </p:tgtEl>
                                      </p:cBhvr>
                                    </p:animEffect>
                                  </p:childTnLst>
                                </p:cTn>
                              </p:par>
                            </p:childTnLst>
                          </p:cTn>
                        </p:par>
                        <p:par>
                          <p:cTn id="12" fill="hold" nodeType="withGroup">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000"/>
                                        <p:tgtEl>
                                          <p:spTgt spid="3">
                                            <p:txEl>
                                              <p:pRg st="2" end="2"/>
                                            </p:txEl>
                                          </p:spTgt>
                                        </p:tgtEl>
                                      </p:cBhvr>
                                    </p:animEffect>
                                  </p:childTnLst>
                                </p:cTn>
                              </p:par>
                            </p:childTnLst>
                          </p:cTn>
                        </p:par>
                        <p:par>
                          <p:cTn id="16" fill="hold" nodeType="withGroup">
                            <p:stCondLst>
                              <p:cond delay="3000"/>
                            </p:stCondLst>
                            <p:childTnLst>
                              <p:par>
                                <p:cTn id="17" presetID="10"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childTnLst>
                                </p:cTn>
                              </p:par>
                            </p:childTnLst>
                          </p:cTn>
                        </p:par>
                        <p:par>
                          <p:cTn id="20" fill="hold" nodeType="withGroup">
                            <p:stCondLst>
                              <p:cond delay="4000"/>
                            </p:stCondLst>
                            <p:childTnLst>
                              <p:par>
                                <p:cTn id="21" presetID="10" presetClass="entr" presetSubtype="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1000"/>
                                        <p:tgtEl>
                                          <p:spTgt spid="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1000"/>
                                        <p:tgtEl>
                                          <p:spTgt spid="3">
                                            <p:txEl>
                                              <p:pRg st="5" end="5"/>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1000"/>
                                        <p:tgtEl>
                                          <p:spTgt spid="3">
                                            <p:txEl>
                                              <p:pRg st="6" end="6"/>
                                            </p:txEl>
                                          </p:spTgt>
                                        </p:tgtEl>
                                      </p:cBhvr>
                                    </p:animEffect>
                                  </p:childTnLst>
                                </p:cTn>
                              </p:par>
                            </p:childTnLst>
                          </p:cTn>
                        </p:par>
                        <p:par>
                          <p:cTn id="32" fill="hold" nodeType="withGroup">
                            <p:stCondLst>
                              <p:cond delay="1000"/>
                            </p:stCondLst>
                            <p:childTnLst>
                              <p:par>
                                <p:cTn id="33" presetID="10" presetClass="entr" presetSubtype="0" fill="hold" grpId="0" nodeType="after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1000"/>
                                        <p:tgtEl>
                                          <p:spTgt spid="3">
                                            <p:txEl>
                                              <p:pRg st="7" end="7"/>
                                            </p:txEl>
                                          </p:spTgt>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3">
                                            <p:txEl>
                                              <p:pRg st="8" end="8"/>
                                            </p:txEl>
                                          </p:spTgt>
                                        </p:tgtEl>
                                        <p:attrNameLst>
                                          <p:attrName>style.visibility</p:attrName>
                                        </p:attrNameLst>
                                      </p:cBhvr>
                                      <p:to>
                                        <p:strVal val="visible"/>
                                      </p:to>
                                    </p:set>
                                    <p:animEffect transition="in" filter="fade">
                                      <p:cBhvr>
                                        <p:cTn id="40" dur="1000"/>
                                        <p:tgtEl>
                                          <p:spTgt spid="3">
                                            <p:txEl>
                                              <p:pRg st="8" end="8"/>
                                            </p:txEl>
                                          </p:spTgt>
                                        </p:tgtEl>
                                      </p:cBhvr>
                                    </p:animEffect>
                                  </p:childTnLst>
                                </p:cTn>
                              </p:par>
                            </p:childTnLst>
                          </p:cTn>
                        </p:par>
                        <p:par>
                          <p:cTn id="41" fill="hold">
                            <p:stCondLst>
                              <p:cond delay="1000"/>
                            </p:stCondLst>
                            <p:childTnLst>
                              <p:par>
                                <p:cTn id="42" presetID="10" presetClass="entr" presetSubtype="0" fill="hold" grpId="0" nodeType="afterEffect">
                                  <p:stCondLst>
                                    <p:cond delay="0"/>
                                  </p:stCondLst>
                                  <p:childTnLst>
                                    <p:set>
                                      <p:cBhvr>
                                        <p:cTn id="43" dur="1" fill="hold">
                                          <p:stCondLst>
                                            <p:cond delay="0"/>
                                          </p:stCondLst>
                                        </p:cTn>
                                        <p:tgtEl>
                                          <p:spTgt spid="3">
                                            <p:txEl>
                                              <p:pRg st="9" end="9"/>
                                            </p:txEl>
                                          </p:spTgt>
                                        </p:tgtEl>
                                        <p:attrNameLst>
                                          <p:attrName>style.visibility</p:attrName>
                                        </p:attrNameLst>
                                      </p:cBhvr>
                                      <p:to>
                                        <p:strVal val="visible"/>
                                      </p:to>
                                    </p:set>
                                    <p:animEffect transition="in" filter="fade">
                                      <p:cBhvr>
                                        <p:cTn id="44" dur="1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Black" panose="020B0A04020102020204" pitchFamily="34" charset="0"/>
              </a:rPr>
              <a:t>Luke 9:18-21</a:t>
            </a:r>
          </a:p>
        </p:txBody>
      </p:sp>
      <p:sp>
        <p:nvSpPr>
          <p:cNvPr id="3" name="Footer Placeholder 2"/>
          <p:cNvSpPr>
            <a:spLocks noGrp="1"/>
          </p:cNvSpPr>
          <p:nvPr>
            <p:ph type="ftr" sz="quarter" idx="11"/>
          </p:nvPr>
        </p:nvSpPr>
        <p:spPr/>
        <p:txBody>
          <a:bodyPr/>
          <a:lstStyle/>
          <a:p>
            <a:pPr algn="ctr"/>
            <a:r>
              <a:rPr lang="en-US" dirty="0"/>
              <a:t>Seven Resurrection Facts</a:t>
            </a:r>
          </a:p>
        </p:txBody>
      </p:sp>
      <p:sp>
        <p:nvSpPr>
          <p:cNvPr id="4" name="Slide Number Placeholder 3"/>
          <p:cNvSpPr>
            <a:spLocks noGrp="1"/>
          </p:cNvSpPr>
          <p:nvPr>
            <p:ph type="sldNum" sz="quarter" idx="12"/>
          </p:nvPr>
        </p:nvSpPr>
        <p:spPr/>
        <p:txBody>
          <a:bodyPr/>
          <a:lstStyle/>
          <a:p>
            <a:fld id="{363C2F65-6F45-418E-8DEB-7A113A83F7AF}" type="slidenum">
              <a:rPr lang="en-US" smtClean="0"/>
              <a:t>2</a:t>
            </a:fld>
            <a:endParaRPr lang="en-US"/>
          </a:p>
        </p:txBody>
      </p:sp>
      <p:sp>
        <p:nvSpPr>
          <p:cNvPr id="5" name="Content Placeholder 4"/>
          <p:cNvSpPr>
            <a:spLocks noGrp="1"/>
          </p:cNvSpPr>
          <p:nvPr>
            <p:ph sz="quarter" idx="1"/>
          </p:nvPr>
        </p:nvSpPr>
        <p:spPr/>
        <p:txBody>
          <a:bodyPr>
            <a:normAutofit fontScale="92500" lnSpcReduction="10000"/>
          </a:bodyPr>
          <a:lstStyle/>
          <a:p>
            <a:pPr marL="0" indent="0">
              <a:buNone/>
            </a:pPr>
            <a:r>
              <a:rPr lang="en-US" b="1" i="1" dirty="0">
                <a:solidFill>
                  <a:schemeClr val="accent1"/>
                </a:solidFill>
                <a:latin typeface="Arial" panose="020B0604020202020204" pitchFamily="34" charset="0"/>
                <a:cs typeface="Arial" panose="020B0604020202020204" pitchFamily="34" charset="0"/>
              </a:rPr>
              <a:t>18</a:t>
            </a:r>
            <a:r>
              <a:rPr lang="en-US" b="1" i="1" dirty="0">
                <a:latin typeface="Arial" panose="020B0604020202020204" pitchFamily="34" charset="0"/>
                <a:cs typeface="Arial" panose="020B0604020202020204" pitchFamily="34" charset="0"/>
              </a:rPr>
              <a:t> And it happened, as He was alone praying, that His disciples joined Him, and He asked them, saying, "Who do the crowds say that I am?"</a:t>
            </a:r>
          </a:p>
          <a:p>
            <a:pPr marL="0" indent="0">
              <a:buNone/>
            </a:pPr>
            <a:r>
              <a:rPr lang="en-US" b="1" i="1" dirty="0">
                <a:solidFill>
                  <a:schemeClr val="accent1"/>
                </a:solidFill>
                <a:latin typeface="Arial" panose="020B0604020202020204" pitchFamily="34" charset="0"/>
                <a:cs typeface="Arial" panose="020B0604020202020204" pitchFamily="34" charset="0"/>
              </a:rPr>
              <a:t>19</a:t>
            </a:r>
            <a:r>
              <a:rPr lang="en-US" b="1" i="1" dirty="0">
                <a:latin typeface="Arial" panose="020B0604020202020204" pitchFamily="34" charset="0"/>
                <a:cs typeface="Arial" panose="020B0604020202020204" pitchFamily="34" charset="0"/>
              </a:rPr>
              <a:t> So they answered and said, "John the Baptist, but some say Elijah; and others say that one of the old prophets has risen again."</a:t>
            </a:r>
          </a:p>
          <a:p>
            <a:pPr marL="0" indent="0">
              <a:buNone/>
            </a:pPr>
            <a:r>
              <a:rPr lang="en-US" b="1" i="1" dirty="0">
                <a:solidFill>
                  <a:schemeClr val="accent1"/>
                </a:solidFill>
                <a:latin typeface="Arial" panose="020B0604020202020204" pitchFamily="34" charset="0"/>
                <a:cs typeface="Arial" panose="020B0604020202020204" pitchFamily="34" charset="0"/>
              </a:rPr>
              <a:t>20</a:t>
            </a:r>
            <a:r>
              <a:rPr lang="en-US" b="1" i="1" dirty="0">
                <a:latin typeface="Arial" panose="020B0604020202020204" pitchFamily="34" charset="0"/>
                <a:cs typeface="Arial" panose="020B0604020202020204" pitchFamily="34" charset="0"/>
              </a:rPr>
              <a:t> He said to them, "But who do you say that I am?" Peter answered and said, "The Christ of God."</a:t>
            </a:r>
          </a:p>
          <a:p>
            <a:pPr marL="0" indent="0">
              <a:buNone/>
            </a:pPr>
            <a:r>
              <a:rPr lang="en-US" b="1" i="1" dirty="0">
                <a:solidFill>
                  <a:schemeClr val="accent1"/>
                </a:solidFill>
                <a:latin typeface="Arial" panose="020B0604020202020204" pitchFamily="34" charset="0"/>
                <a:cs typeface="Arial" panose="020B0604020202020204" pitchFamily="34" charset="0"/>
              </a:rPr>
              <a:t>21</a:t>
            </a:r>
            <a:r>
              <a:rPr lang="en-US" b="1" i="1" dirty="0">
                <a:latin typeface="Arial" panose="020B0604020202020204" pitchFamily="34" charset="0"/>
                <a:cs typeface="Arial" panose="020B0604020202020204" pitchFamily="34" charset="0"/>
              </a:rPr>
              <a:t> And He strictly warned and commanded them to tell this to no one</a:t>
            </a:r>
          </a:p>
          <a:p>
            <a:pPr marL="0" indent="0">
              <a:buNone/>
            </a:pPr>
            <a:r>
              <a:rPr lang="en-US" b="1" i="1" dirty="0">
                <a:solidFill>
                  <a:schemeClr val="accent1"/>
                </a:solidFill>
                <a:latin typeface="Arial" panose="020B0604020202020204" pitchFamily="34" charset="0"/>
                <a:cs typeface="Arial" panose="020B0604020202020204" pitchFamily="34" charset="0"/>
              </a:rPr>
              <a:t>22</a:t>
            </a:r>
            <a:r>
              <a:rPr lang="en-US" b="1" i="1" dirty="0">
                <a:latin typeface="Arial" panose="020B0604020202020204" pitchFamily="34" charset="0"/>
                <a:cs typeface="Arial" panose="020B0604020202020204" pitchFamily="34" charset="0"/>
              </a:rPr>
              <a:t> "The Son of Man must suffer many things, and be rejected by the elders and chief priests and scribes, and be killed, and be raised the third day." </a:t>
            </a:r>
          </a:p>
        </p:txBody>
      </p:sp>
    </p:spTree>
    <p:extLst>
      <p:ext uri="{BB962C8B-B14F-4D97-AF65-F5344CB8AC3E}">
        <p14:creationId xmlns:p14="http://schemas.microsoft.com/office/powerpoint/2010/main" val="336527982"/>
      </p:ext>
    </p:extLst>
  </p:cSld>
  <p:clrMapOvr>
    <a:masterClrMapping/>
  </p:clrMapOvr>
  <p:transition spd="med">
    <p:circl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Black" panose="020B0A04020102020204" pitchFamily="34" charset="0"/>
              </a:rPr>
              <a:t>Introduction	</a:t>
            </a:r>
          </a:p>
        </p:txBody>
      </p:sp>
      <p:sp>
        <p:nvSpPr>
          <p:cNvPr id="3" name="Content Placeholder 2"/>
          <p:cNvSpPr>
            <a:spLocks noGrp="1"/>
          </p:cNvSpPr>
          <p:nvPr>
            <p:ph sz="quarter" idx="1"/>
          </p:nvPr>
        </p:nvSpPr>
        <p:spPr>
          <a:xfrm>
            <a:off x="457200" y="1158240"/>
            <a:ext cx="8534400" cy="5486400"/>
          </a:xfrm>
        </p:spPr>
        <p:txBody>
          <a:bodyPr>
            <a:normAutofit fontScale="92500"/>
          </a:bodyPr>
          <a:lstStyle/>
          <a:p>
            <a:pPr>
              <a:buSzPct val="100000"/>
              <a:buFont typeface="Wingdings" panose="05000000000000000000" pitchFamily="2" charset="2"/>
              <a:buChar char="§"/>
            </a:pPr>
            <a:r>
              <a:rPr lang="en-US" b="1" dirty="0">
                <a:latin typeface="Arial" panose="020B0604020202020204" pitchFamily="34" charset="0"/>
                <a:cs typeface="Arial" panose="020B0604020202020204" pitchFamily="34" charset="0"/>
              </a:rPr>
              <a:t>Man has denied and perverted the Bible facts about the resurrection</a:t>
            </a:r>
          </a:p>
          <a:p>
            <a:pPr lvl="1">
              <a:buSzPct val="100000"/>
              <a:buFont typeface="Wingdings" panose="05000000000000000000" pitchFamily="2" charset="2"/>
              <a:buChar char="§"/>
            </a:pPr>
            <a:r>
              <a:rPr lang="en-US" dirty="0">
                <a:latin typeface="Arial" panose="020B0604020202020204" pitchFamily="34" charset="0"/>
                <a:cs typeface="Arial" panose="020B0604020202020204" pitchFamily="34" charset="0"/>
              </a:rPr>
              <a:t>Acts 17:18, 32</a:t>
            </a:r>
          </a:p>
          <a:p>
            <a:pPr>
              <a:buSzPct val="100000"/>
              <a:buFont typeface="Wingdings" panose="05000000000000000000" pitchFamily="2" charset="2"/>
              <a:buChar char="§"/>
            </a:pPr>
            <a:r>
              <a:rPr lang="en-US" b="1" dirty="0">
                <a:latin typeface="Arial" panose="020B0604020202020204" pitchFamily="34" charset="0"/>
                <a:cs typeface="Arial" panose="020B0604020202020204" pitchFamily="34" charset="0"/>
              </a:rPr>
              <a:t>The Sadducees denied the resurrection</a:t>
            </a:r>
          </a:p>
          <a:p>
            <a:pPr lvl="1">
              <a:buSzPct val="100000"/>
              <a:buFont typeface="Wingdings" panose="05000000000000000000" pitchFamily="2" charset="2"/>
              <a:buChar char="§"/>
            </a:pPr>
            <a:r>
              <a:rPr lang="en-US" dirty="0">
                <a:latin typeface="Arial" panose="020B0604020202020204" pitchFamily="34" charset="0"/>
                <a:cs typeface="Arial" panose="020B0604020202020204" pitchFamily="34" charset="0"/>
              </a:rPr>
              <a:t>Acts 23:6, 8</a:t>
            </a:r>
          </a:p>
          <a:p>
            <a:pPr>
              <a:buSzPct val="100000"/>
              <a:buFont typeface="Wingdings" panose="05000000000000000000" pitchFamily="2" charset="2"/>
              <a:buChar char="§"/>
            </a:pPr>
            <a:r>
              <a:rPr lang="en-US" b="1" dirty="0">
                <a:latin typeface="Arial" panose="020B0604020202020204" pitchFamily="34" charset="0"/>
                <a:cs typeface="Arial" panose="020B0604020202020204" pitchFamily="34" charset="0"/>
              </a:rPr>
              <a:t>The Apostle Paul was called into question about his teaching concerning the resurrection</a:t>
            </a:r>
          </a:p>
          <a:p>
            <a:pPr lvl="1">
              <a:buSzPct val="100000"/>
              <a:buFont typeface="Wingdings" panose="05000000000000000000" pitchFamily="2" charset="2"/>
              <a:buChar char="§"/>
            </a:pPr>
            <a:r>
              <a:rPr lang="en-US" dirty="0">
                <a:latin typeface="Arial" panose="020B0604020202020204" pitchFamily="34" charset="0"/>
                <a:cs typeface="Arial" panose="020B0604020202020204" pitchFamily="34" charset="0"/>
              </a:rPr>
              <a:t>Acts 24:14-21; Acts 26:21-23</a:t>
            </a:r>
          </a:p>
          <a:p>
            <a:pPr>
              <a:buSzPct val="100000"/>
              <a:buFont typeface="Wingdings" panose="05000000000000000000" pitchFamily="2" charset="2"/>
              <a:buChar char="§"/>
            </a:pPr>
            <a:r>
              <a:rPr lang="en-US" b="1" dirty="0">
                <a:latin typeface="Arial" panose="020B0604020202020204" pitchFamily="34" charset="0"/>
                <a:cs typeface="Arial" panose="020B0604020202020204" pitchFamily="34" charset="0"/>
              </a:rPr>
              <a:t>The resurrection of Christ is an undeniable fact</a:t>
            </a:r>
          </a:p>
          <a:p>
            <a:pPr lvl="1">
              <a:buSzPct val="100000"/>
              <a:buFont typeface="Wingdings" panose="05000000000000000000" pitchFamily="2" charset="2"/>
              <a:buChar char="§"/>
            </a:pPr>
            <a:r>
              <a:rPr lang="en-US" dirty="0">
                <a:latin typeface="Arial" panose="020B0604020202020204" pitchFamily="34" charset="0"/>
                <a:cs typeface="Arial" panose="020B0604020202020204" pitchFamily="34" charset="0"/>
              </a:rPr>
              <a:t>John 20:19-31; 1 John 1:1-4; 1 Corinthians 15:1-8; Acts 2:23-24</a:t>
            </a:r>
          </a:p>
          <a:p>
            <a:pPr marL="274320" lvl="1" indent="0">
              <a:buNone/>
            </a:pPr>
            <a:endParaRPr lang="en-US" sz="800" b="1" dirty="0"/>
          </a:p>
          <a:p>
            <a:pPr marL="0" indent="0" algn="ctr">
              <a:buNone/>
            </a:pPr>
            <a:r>
              <a:rPr lang="en-US" sz="3600" b="1" dirty="0">
                <a:solidFill>
                  <a:srgbClr val="FF0000"/>
                </a:solidFill>
              </a:rPr>
              <a:t>We will study seven </a:t>
            </a:r>
            <a:r>
              <a:rPr lang="en-US" sz="3600" b="1" u="sng" dirty="0">
                <a:solidFill>
                  <a:srgbClr val="FF0000"/>
                </a:solidFill>
              </a:rPr>
              <a:t>Bible</a:t>
            </a:r>
            <a:r>
              <a:rPr lang="en-US" sz="3600" b="1" dirty="0">
                <a:solidFill>
                  <a:srgbClr val="FF0000"/>
                </a:solidFill>
              </a:rPr>
              <a:t> facts concerning the resurrection</a:t>
            </a:r>
          </a:p>
        </p:txBody>
      </p:sp>
      <p:sp>
        <p:nvSpPr>
          <p:cNvPr id="4" name="Footer Placeholder 3"/>
          <p:cNvSpPr>
            <a:spLocks noGrp="1"/>
          </p:cNvSpPr>
          <p:nvPr>
            <p:ph type="ftr" sz="quarter" idx="11"/>
          </p:nvPr>
        </p:nvSpPr>
        <p:spPr/>
        <p:txBody>
          <a:bodyPr/>
          <a:lstStyle/>
          <a:p>
            <a:pPr algn="ctr"/>
            <a:r>
              <a:rPr lang="en-US"/>
              <a:t>Seven Resurrection Facts</a:t>
            </a:r>
            <a:endParaRPr lang="en-US" dirty="0"/>
          </a:p>
        </p:txBody>
      </p:sp>
      <p:sp>
        <p:nvSpPr>
          <p:cNvPr id="5" name="Slide Number Placeholder 4"/>
          <p:cNvSpPr>
            <a:spLocks noGrp="1"/>
          </p:cNvSpPr>
          <p:nvPr>
            <p:ph type="sldNum" sz="quarter" idx="12"/>
          </p:nvPr>
        </p:nvSpPr>
        <p:spPr/>
        <p:txBody>
          <a:bodyPr/>
          <a:lstStyle/>
          <a:p>
            <a:fld id="{363C2F65-6F45-418E-8DEB-7A113A83F7AF}" type="slidenum">
              <a:rPr lang="en-US" smtClean="0"/>
              <a:t>3</a:t>
            </a:fld>
            <a:endParaRPr lang="en-US"/>
          </a:p>
        </p:txBody>
      </p:sp>
    </p:spTree>
    <p:extLst>
      <p:ext uri="{BB962C8B-B14F-4D97-AF65-F5344CB8AC3E}">
        <p14:creationId xmlns:p14="http://schemas.microsoft.com/office/powerpoint/2010/main" val="1655949444"/>
      </p:ext>
    </p:extLst>
  </p:cSld>
  <p:clrMapOvr>
    <a:masterClrMapping/>
  </p:clrMapOvr>
  <p:transition spd="med">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1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0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10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1000"/>
                                        <p:tgtEl>
                                          <p:spTgt spid="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10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1000"/>
                                        <p:tgtEl>
                                          <p:spTgt spid="3">
                                            <p:txEl>
                                              <p:pRg st="6" end="6"/>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fade">
                                      <p:cBhvr>
                                        <p:cTn id="34" dur="1000"/>
                                        <p:tgtEl>
                                          <p:spTgt spid="3">
                                            <p:txEl>
                                              <p:pRg st="7" end="7"/>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animEffect transition="in" filter="fade">
                                      <p:cBhvr>
                                        <p:cTn id="39" dur="1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772400" cy="990600"/>
          </a:xfrm>
        </p:spPr>
        <p:txBody>
          <a:bodyPr>
            <a:normAutofit/>
          </a:bodyPr>
          <a:lstStyle/>
          <a:p>
            <a:r>
              <a:rPr lang="en-US" sz="4800" dirty="0">
                <a:solidFill>
                  <a:srgbClr val="FF0000"/>
                </a:solidFill>
                <a:latin typeface="Arial Black" panose="020B0A04020102020204" pitchFamily="34" charset="0"/>
              </a:rPr>
              <a:t>Is </a:t>
            </a:r>
            <a:r>
              <a:rPr lang="en-US" sz="4800" b="1" i="1" dirty="0">
                <a:solidFill>
                  <a:srgbClr val="FF0000"/>
                </a:solidFill>
                <a:latin typeface="Arial Black" panose="020B0A04020102020204" pitchFamily="34" charset="0"/>
              </a:rPr>
              <a:t>Certain</a:t>
            </a:r>
          </a:p>
        </p:txBody>
      </p:sp>
      <p:sp>
        <p:nvSpPr>
          <p:cNvPr id="3" name="Footer Placeholder 2"/>
          <p:cNvSpPr>
            <a:spLocks noGrp="1"/>
          </p:cNvSpPr>
          <p:nvPr>
            <p:ph type="ftr" sz="quarter" idx="11"/>
          </p:nvPr>
        </p:nvSpPr>
        <p:spPr/>
        <p:txBody>
          <a:bodyPr/>
          <a:lstStyle/>
          <a:p>
            <a:pPr algn="ctr"/>
            <a:r>
              <a:rPr lang="en-US"/>
              <a:t>Seven Resurrection Facts</a:t>
            </a:r>
          </a:p>
        </p:txBody>
      </p:sp>
      <p:sp>
        <p:nvSpPr>
          <p:cNvPr id="4" name="Slide Number Placeholder 3"/>
          <p:cNvSpPr>
            <a:spLocks noGrp="1"/>
          </p:cNvSpPr>
          <p:nvPr>
            <p:ph type="sldNum" sz="quarter" idx="12"/>
          </p:nvPr>
        </p:nvSpPr>
        <p:spPr/>
        <p:txBody>
          <a:bodyPr/>
          <a:lstStyle/>
          <a:p>
            <a:fld id="{363C2F65-6F45-418E-8DEB-7A113A83F7AF}" type="slidenum">
              <a:rPr lang="en-US" smtClean="0"/>
              <a:t>4</a:t>
            </a:fld>
            <a:endParaRPr lang="en-US"/>
          </a:p>
        </p:txBody>
      </p:sp>
      <p:sp>
        <p:nvSpPr>
          <p:cNvPr id="5" name="Content Placeholder 4"/>
          <p:cNvSpPr>
            <a:spLocks noGrp="1"/>
          </p:cNvSpPr>
          <p:nvPr>
            <p:ph sz="quarter" idx="1"/>
          </p:nvPr>
        </p:nvSpPr>
        <p:spPr>
          <a:xfrm>
            <a:off x="914400" y="1219200"/>
            <a:ext cx="7772400" cy="4937760"/>
          </a:xfrm>
        </p:spPr>
        <p:txBody>
          <a:bodyPr>
            <a:normAutofit lnSpcReduction="10000"/>
          </a:bodyPr>
          <a:lstStyle/>
          <a:p>
            <a:pPr>
              <a:buSzPct val="100000"/>
              <a:buFont typeface="Wingdings" panose="05000000000000000000" pitchFamily="2" charset="2"/>
              <a:buChar char="§"/>
            </a:pPr>
            <a:r>
              <a:rPr lang="en-US" u="sng" dirty="0">
                <a:latin typeface="Arial" panose="020B0604020202020204" pitchFamily="34" charset="0"/>
                <a:cs typeface="Arial" panose="020B0604020202020204" pitchFamily="34" charset="0"/>
              </a:rPr>
              <a:t>Jesus</a:t>
            </a:r>
            <a:r>
              <a:rPr lang="en-US" dirty="0">
                <a:latin typeface="Arial" panose="020B0604020202020204" pitchFamily="34" charset="0"/>
                <a:cs typeface="Arial" panose="020B0604020202020204" pitchFamily="34" charset="0"/>
              </a:rPr>
              <a:t> affirmed it: </a:t>
            </a:r>
            <a:r>
              <a:rPr lang="en-US" b="1" i="1" dirty="0">
                <a:latin typeface="Arial" panose="020B0604020202020204" pitchFamily="34" charset="0"/>
                <a:cs typeface="Arial" panose="020B0604020202020204" pitchFamily="34" charset="0"/>
              </a:rPr>
              <a:t>“Marvel not at this: for the hour is coming, in the which all that are in the graves shall hear his voice, And shall come forth; they that have done good, unto the resurrection of life; and they that have done evil, unto the resurrection of damnation”</a:t>
            </a:r>
          </a:p>
          <a:p>
            <a:pPr lvl="1">
              <a:buSzPct val="100000"/>
              <a:buFont typeface="Wingdings" panose="05000000000000000000" pitchFamily="2" charset="2"/>
              <a:buChar char="§"/>
            </a:pPr>
            <a:r>
              <a:rPr lang="en-US" dirty="0">
                <a:latin typeface="Arial" panose="020B0604020202020204" pitchFamily="34" charset="0"/>
                <a:cs typeface="Arial" panose="020B0604020202020204" pitchFamily="34" charset="0"/>
              </a:rPr>
              <a:t>John 5:28-29</a:t>
            </a:r>
          </a:p>
          <a:p>
            <a:pPr lvl="1">
              <a:buSzPct val="100000"/>
              <a:buFont typeface="Wingdings" panose="05000000000000000000" pitchFamily="2" charset="2"/>
              <a:buChar char="§"/>
            </a:pPr>
            <a:endParaRPr lang="en-US" sz="1400" dirty="0">
              <a:latin typeface="Arial" panose="020B0604020202020204" pitchFamily="34" charset="0"/>
              <a:cs typeface="Arial" panose="020B0604020202020204" pitchFamily="34" charset="0"/>
            </a:endParaRPr>
          </a:p>
          <a:p>
            <a:pPr>
              <a:buSzPct val="100000"/>
              <a:buFont typeface="Wingdings" panose="05000000000000000000" pitchFamily="2" charset="2"/>
              <a:buChar char="§"/>
            </a:pPr>
            <a:r>
              <a:rPr lang="en-US" u="sng" dirty="0">
                <a:latin typeface="Arial" panose="020B0604020202020204" pitchFamily="34" charset="0"/>
                <a:cs typeface="Arial" panose="020B0604020202020204" pitchFamily="34" charset="0"/>
              </a:rPr>
              <a:t>Paul</a:t>
            </a:r>
            <a:r>
              <a:rPr lang="en-US" dirty="0">
                <a:latin typeface="Arial" panose="020B0604020202020204" pitchFamily="34" charset="0"/>
                <a:cs typeface="Arial" panose="020B0604020202020204" pitchFamily="34" charset="0"/>
              </a:rPr>
              <a:t> affirmed it: </a:t>
            </a:r>
            <a:r>
              <a:rPr lang="en-US" b="1" i="1" dirty="0">
                <a:latin typeface="Arial" panose="020B0604020202020204" pitchFamily="34" charset="0"/>
                <a:cs typeface="Arial" panose="020B0604020202020204" pitchFamily="34" charset="0"/>
              </a:rPr>
              <a:t>“I have hope in God, which they themselves also accept, that there will be a resurrection of the dead, both of the just and the unjust”</a:t>
            </a:r>
          </a:p>
          <a:p>
            <a:pPr lvl="1">
              <a:buSzPct val="100000"/>
              <a:buFont typeface="Wingdings" panose="05000000000000000000" pitchFamily="2" charset="2"/>
              <a:buChar char="§"/>
            </a:pPr>
            <a:r>
              <a:rPr lang="en-US" dirty="0">
                <a:latin typeface="Arial" panose="020B0604020202020204" pitchFamily="34" charset="0"/>
                <a:cs typeface="Arial" panose="020B0604020202020204" pitchFamily="34" charset="0"/>
              </a:rPr>
              <a:t>Acts 24:15; cf. 1 Corinthians 15:12-22</a:t>
            </a:r>
          </a:p>
          <a:p>
            <a:pPr lvl="1">
              <a:buSzPct val="100000"/>
              <a:buFont typeface="Wingdings" panose="05000000000000000000" pitchFamily="2" charset="2"/>
              <a:buChar char="§"/>
            </a:pPr>
            <a:endParaRPr lang="en-US" dirty="0">
              <a:latin typeface="Arial" panose="020B0604020202020204" pitchFamily="34" charset="0"/>
              <a:cs typeface="Arial" panose="020B0604020202020204" pitchFamily="34" charset="0"/>
            </a:endParaRPr>
          </a:p>
        </p:txBody>
      </p:sp>
      <p:sp>
        <p:nvSpPr>
          <p:cNvPr id="6" name="Rectangle 5">
            <a:extLst>
              <a:ext uri="{FF2B5EF4-FFF2-40B4-BE49-F238E27FC236}">
                <a16:creationId xmlns:a16="http://schemas.microsoft.com/office/drawing/2014/main" id="{FC22AA6C-6FEE-4BCC-B784-FE3FEE0E0307}"/>
              </a:ext>
            </a:extLst>
          </p:cNvPr>
          <p:cNvSpPr/>
          <p:nvPr/>
        </p:nvSpPr>
        <p:spPr>
          <a:xfrm rot="16200000">
            <a:off x="-2146875" y="3370623"/>
            <a:ext cx="5010731" cy="707886"/>
          </a:xfrm>
          <a:prstGeom prst="rect">
            <a:avLst/>
          </a:prstGeom>
          <a:noFill/>
        </p:spPr>
        <p:txBody>
          <a:bodyPr wrap="none" lIns="91440" tIns="45720" rIns="91440" bIns="45720">
            <a:spAutoFit/>
          </a:bodyPr>
          <a:lstStyle/>
          <a:p>
            <a:pPr algn="ctr"/>
            <a:r>
              <a:rPr lang="en-US" sz="40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#1 The Resurrection</a:t>
            </a:r>
            <a:endParaRPr lang="en-US" sz="40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
        <p:nvSpPr>
          <p:cNvPr id="7" name="Arrow: Bent 6">
            <a:extLst>
              <a:ext uri="{FF2B5EF4-FFF2-40B4-BE49-F238E27FC236}">
                <a16:creationId xmlns:a16="http://schemas.microsoft.com/office/drawing/2014/main" id="{80EE34D5-2108-42A9-B538-42CF2199386D}"/>
              </a:ext>
            </a:extLst>
          </p:cNvPr>
          <p:cNvSpPr/>
          <p:nvPr/>
        </p:nvSpPr>
        <p:spPr>
          <a:xfrm>
            <a:off x="365239" y="567918"/>
            <a:ext cx="476240" cy="609600"/>
          </a:xfrm>
          <a:prstGeom prst="ben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Arrow: Bent 7">
            <a:extLst>
              <a:ext uri="{FF2B5EF4-FFF2-40B4-BE49-F238E27FC236}">
                <a16:creationId xmlns:a16="http://schemas.microsoft.com/office/drawing/2014/main" id="{14205743-9412-419C-9FD3-CFAB186C2777}"/>
              </a:ext>
            </a:extLst>
          </p:cNvPr>
          <p:cNvSpPr/>
          <p:nvPr/>
        </p:nvSpPr>
        <p:spPr>
          <a:xfrm>
            <a:off x="374528" y="574089"/>
            <a:ext cx="476240" cy="609600"/>
          </a:xfrm>
          <a:prstGeom prst="ben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4147195537"/>
      </p:ext>
    </p:extLst>
  </p:cSld>
  <p:clrMapOvr>
    <a:masterClrMapping/>
  </p:clrMapOvr>
  <p:transition spd="med">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1000"/>
                                        <p:tgtEl>
                                          <p:spTgt spid="5">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Effect transition="in" filter="fade">
                                      <p:cBhvr>
                                        <p:cTn id="15" dur="1000"/>
                                        <p:tgtEl>
                                          <p:spTgt spid="5">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5">
                                            <p:txEl>
                                              <p:pRg st="3" end="3"/>
                                            </p:txEl>
                                          </p:spTgt>
                                        </p:tgtEl>
                                        <p:attrNameLst>
                                          <p:attrName>style.visibility</p:attrName>
                                        </p:attrNameLst>
                                      </p:cBhvr>
                                      <p:to>
                                        <p:strVal val="visible"/>
                                      </p:to>
                                    </p:set>
                                    <p:animEffect transition="in" filter="fade">
                                      <p:cBhvr>
                                        <p:cTn id="20" dur="1000"/>
                                        <p:tgtEl>
                                          <p:spTgt spid="5">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animEffect transition="in" filter="fade">
                                      <p:cBhvr>
                                        <p:cTn id="23" dur="10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772400" cy="990600"/>
          </a:xfrm>
        </p:spPr>
        <p:txBody>
          <a:bodyPr>
            <a:normAutofit/>
          </a:bodyPr>
          <a:lstStyle/>
          <a:p>
            <a:r>
              <a:rPr lang="en-US" sz="4800" dirty="0">
                <a:solidFill>
                  <a:srgbClr val="FF0000"/>
                </a:solidFill>
                <a:latin typeface="Arial Black" panose="020B0A04020102020204" pitchFamily="34" charset="0"/>
              </a:rPr>
              <a:t>Includes </a:t>
            </a:r>
            <a:r>
              <a:rPr lang="en-US" sz="4800" b="1" i="1" dirty="0">
                <a:solidFill>
                  <a:srgbClr val="FF0000"/>
                </a:solidFill>
                <a:latin typeface="Arial Black" panose="020B0A04020102020204" pitchFamily="34" charset="0"/>
              </a:rPr>
              <a:t>Everyone</a:t>
            </a:r>
          </a:p>
        </p:txBody>
      </p:sp>
      <p:sp>
        <p:nvSpPr>
          <p:cNvPr id="3" name="Footer Placeholder 2"/>
          <p:cNvSpPr>
            <a:spLocks noGrp="1"/>
          </p:cNvSpPr>
          <p:nvPr>
            <p:ph type="ftr" sz="quarter" idx="11"/>
          </p:nvPr>
        </p:nvSpPr>
        <p:spPr/>
        <p:txBody>
          <a:bodyPr/>
          <a:lstStyle/>
          <a:p>
            <a:pPr algn="ctr"/>
            <a:r>
              <a:rPr lang="en-US"/>
              <a:t>Seven Resurrection Facts</a:t>
            </a:r>
            <a:endParaRPr lang="en-US" dirty="0"/>
          </a:p>
        </p:txBody>
      </p:sp>
      <p:sp>
        <p:nvSpPr>
          <p:cNvPr id="4" name="Slide Number Placeholder 3"/>
          <p:cNvSpPr>
            <a:spLocks noGrp="1"/>
          </p:cNvSpPr>
          <p:nvPr>
            <p:ph type="sldNum" sz="quarter" idx="12"/>
          </p:nvPr>
        </p:nvSpPr>
        <p:spPr/>
        <p:txBody>
          <a:bodyPr/>
          <a:lstStyle/>
          <a:p>
            <a:fld id="{363C2F65-6F45-418E-8DEB-7A113A83F7AF}" type="slidenum">
              <a:rPr lang="en-US" smtClean="0"/>
              <a:t>5</a:t>
            </a:fld>
            <a:endParaRPr lang="en-US"/>
          </a:p>
        </p:txBody>
      </p:sp>
      <p:sp>
        <p:nvSpPr>
          <p:cNvPr id="9" name="Rectangle 8">
            <a:extLst>
              <a:ext uri="{FF2B5EF4-FFF2-40B4-BE49-F238E27FC236}">
                <a16:creationId xmlns:a16="http://schemas.microsoft.com/office/drawing/2014/main" id="{6E01478F-F94F-476E-850A-7FA342ED4EB2}"/>
              </a:ext>
            </a:extLst>
          </p:cNvPr>
          <p:cNvSpPr/>
          <p:nvPr/>
        </p:nvSpPr>
        <p:spPr>
          <a:xfrm rot="16200000">
            <a:off x="-2149183" y="3370624"/>
            <a:ext cx="5015347" cy="707886"/>
          </a:xfrm>
          <a:prstGeom prst="rect">
            <a:avLst/>
          </a:prstGeom>
          <a:noFill/>
        </p:spPr>
        <p:txBody>
          <a:bodyPr wrap="none" lIns="91440" tIns="45720" rIns="91440" bIns="45720">
            <a:spAutoFit/>
          </a:bodyPr>
          <a:lstStyle/>
          <a:p>
            <a:pPr algn="ctr"/>
            <a:r>
              <a:rPr lang="en-US" sz="40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#2 The Resurrection</a:t>
            </a:r>
            <a:endParaRPr lang="en-US" sz="40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
        <p:nvSpPr>
          <p:cNvPr id="13" name="Rectangle 12">
            <a:extLst>
              <a:ext uri="{FF2B5EF4-FFF2-40B4-BE49-F238E27FC236}">
                <a16:creationId xmlns:a16="http://schemas.microsoft.com/office/drawing/2014/main" id="{5372C78E-CB24-44F6-8004-88BF2285534B}"/>
              </a:ext>
            </a:extLst>
          </p:cNvPr>
          <p:cNvSpPr/>
          <p:nvPr/>
        </p:nvSpPr>
        <p:spPr>
          <a:xfrm>
            <a:off x="4589756" y="1626834"/>
            <a:ext cx="3962400" cy="381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4"/>
          <p:cNvSpPr>
            <a:spLocks noGrp="1"/>
          </p:cNvSpPr>
          <p:nvPr>
            <p:ph sz="quarter" idx="1"/>
          </p:nvPr>
        </p:nvSpPr>
        <p:spPr>
          <a:xfrm>
            <a:off x="921790" y="1149658"/>
            <a:ext cx="7772400" cy="4937760"/>
          </a:xfrm>
        </p:spPr>
        <p:txBody>
          <a:bodyPr/>
          <a:lstStyle/>
          <a:p>
            <a:pPr>
              <a:buSzPct val="100000"/>
              <a:buFont typeface="Wingdings" panose="05000000000000000000" pitchFamily="2" charset="2"/>
              <a:buChar char="§"/>
            </a:pPr>
            <a:r>
              <a:rPr lang="en-US" dirty="0">
                <a:latin typeface="Arial" panose="020B0604020202020204" pitchFamily="34" charset="0"/>
                <a:cs typeface="Arial" panose="020B0604020202020204" pitchFamily="34" charset="0"/>
              </a:rPr>
              <a:t>Jesus said, “</a:t>
            </a:r>
            <a:r>
              <a:rPr lang="en-US" b="1" i="1" dirty="0">
                <a:latin typeface="Arial" panose="020B0604020202020204" pitchFamily="34" charset="0"/>
                <a:cs typeface="Arial" panose="020B0604020202020204" pitchFamily="34" charset="0"/>
              </a:rPr>
              <a:t>“Marvel not at this: for the hour is coming, in the which all that are in the graves shall hear his voice, And shall come forth; they that have done good, unto the resurrection of life; and they that have done evil, unto the resurrection of damnation”</a:t>
            </a:r>
          </a:p>
          <a:p>
            <a:pPr lvl="1">
              <a:buSzPct val="100000"/>
              <a:buFont typeface="Wingdings" panose="05000000000000000000" pitchFamily="2" charset="2"/>
              <a:buChar char="§"/>
            </a:pPr>
            <a:r>
              <a:rPr lang="en-US" dirty="0">
                <a:latin typeface="Arial" panose="020B0604020202020204" pitchFamily="34" charset="0"/>
                <a:cs typeface="Arial" panose="020B0604020202020204" pitchFamily="34" charset="0"/>
              </a:rPr>
              <a:t>John 5:28-29</a:t>
            </a:r>
          </a:p>
          <a:p>
            <a:pPr lvl="1">
              <a:buSzPct val="100000"/>
              <a:buFont typeface="Wingdings" panose="05000000000000000000" pitchFamily="2" charset="2"/>
              <a:buChar char="§"/>
            </a:pPr>
            <a:endParaRPr lang="en-US" sz="800" dirty="0">
              <a:latin typeface="Arial" panose="020B0604020202020204" pitchFamily="34" charset="0"/>
              <a:cs typeface="Arial" panose="020B0604020202020204" pitchFamily="34" charset="0"/>
            </a:endParaRPr>
          </a:p>
          <a:p>
            <a:pPr>
              <a:buSzPct val="100000"/>
              <a:buFont typeface="Wingdings" panose="05000000000000000000" pitchFamily="2" charset="2"/>
              <a:buChar char="§"/>
            </a:pPr>
            <a:r>
              <a:rPr lang="en-US" dirty="0">
                <a:latin typeface="Arial" panose="020B0604020202020204" pitchFamily="34" charset="0"/>
                <a:cs typeface="Arial" panose="020B0604020202020204" pitchFamily="34" charset="0"/>
              </a:rPr>
              <a:t>No one who has died will be missed!</a:t>
            </a:r>
          </a:p>
          <a:p>
            <a:pPr lvl="1">
              <a:buSzPct val="100000"/>
              <a:buFont typeface="Wingdings" panose="05000000000000000000" pitchFamily="2" charset="2"/>
              <a:buChar char="§"/>
            </a:pPr>
            <a:r>
              <a:rPr lang="en-US" dirty="0">
                <a:latin typeface="Arial" panose="020B0604020202020204" pitchFamily="34" charset="0"/>
                <a:cs typeface="Arial" panose="020B0604020202020204" pitchFamily="34" charset="0"/>
              </a:rPr>
              <a:t>2 Corinthians 5:10</a:t>
            </a:r>
          </a:p>
          <a:p>
            <a:pPr lvl="1">
              <a:buSzPct val="100000"/>
              <a:buFont typeface="Wingdings" panose="05000000000000000000" pitchFamily="2" charset="2"/>
              <a:buChar char="§"/>
            </a:pPr>
            <a:r>
              <a:rPr lang="en-US" dirty="0">
                <a:latin typeface="Arial" panose="020B0604020202020204" pitchFamily="34" charset="0"/>
                <a:cs typeface="Arial" panose="020B0604020202020204" pitchFamily="34" charset="0"/>
              </a:rPr>
              <a:t>1 Corinthians 15:52; Revelation 20:11-15</a:t>
            </a:r>
          </a:p>
        </p:txBody>
      </p:sp>
      <p:sp>
        <p:nvSpPr>
          <p:cNvPr id="10" name="Arrow: Bent 9">
            <a:extLst>
              <a:ext uri="{FF2B5EF4-FFF2-40B4-BE49-F238E27FC236}">
                <a16:creationId xmlns:a16="http://schemas.microsoft.com/office/drawing/2014/main" id="{7CEE54B8-C7DE-4DC2-888C-8E53564143D7}"/>
              </a:ext>
            </a:extLst>
          </p:cNvPr>
          <p:cNvSpPr/>
          <p:nvPr/>
        </p:nvSpPr>
        <p:spPr>
          <a:xfrm>
            <a:off x="374528" y="574089"/>
            <a:ext cx="476240" cy="609600"/>
          </a:xfrm>
          <a:prstGeom prst="ben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92271258"/>
      </p:ext>
    </p:extLst>
  </p:cSld>
  <p:clrMapOvr>
    <a:masterClrMapping/>
  </p:clrMapOvr>
  <p:transition spd="med">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10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wipe(left)">
                                      <p:cBhvr>
                                        <p:cTn id="17" dur="1000"/>
                                        <p:tgtEl>
                                          <p:spTgt spid="13"/>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5">
                                            <p:txEl>
                                              <p:pRg st="1" end="1"/>
                                            </p:txEl>
                                          </p:spTgt>
                                        </p:tgtEl>
                                        <p:attrNameLst>
                                          <p:attrName>style.visibility</p:attrName>
                                        </p:attrNameLst>
                                      </p:cBhvr>
                                      <p:to>
                                        <p:strVal val="visible"/>
                                      </p:to>
                                    </p:set>
                                    <p:animEffect transition="in" filter="fade">
                                      <p:cBhvr>
                                        <p:cTn id="20" dur="1000"/>
                                        <p:tgtEl>
                                          <p:spTgt spid="5">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Effect transition="in" filter="fade">
                                      <p:cBhvr>
                                        <p:cTn id="25" dur="1000"/>
                                        <p:tgtEl>
                                          <p:spTgt spid="5">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5">
                                            <p:txEl>
                                              <p:pRg st="4" end="4"/>
                                            </p:txEl>
                                          </p:spTgt>
                                        </p:tgtEl>
                                        <p:attrNameLst>
                                          <p:attrName>style.visibility</p:attrName>
                                        </p:attrNameLst>
                                      </p:cBhvr>
                                      <p:to>
                                        <p:strVal val="visible"/>
                                      </p:to>
                                    </p:set>
                                    <p:animEffect transition="in" filter="fade">
                                      <p:cBhvr>
                                        <p:cTn id="30" dur="1000"/>
                                        <p:tgtEl>
                                          <p:spTgt spid="5">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Effect transition="in" filter="fade">
                                      <p:cBhvr>
                                        <p:cTn id="35" dur="10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3" grpId="0" animBg="1"/>
      <p:bldP spid="5"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3278" y="152402"/>
            <a:ext cx="8077200" cy="990600"/>
          </a:xfrm>
        </p:spPr>
        <p:txBody>
          <a:bodyPr>
            <a:normAutofit/>
          </a:bodyPr>
          <a:lstStyle/>
          <a:p>
            <a:r>
              <a:rPr lang="en-US" sz="4800" b="1" dirty="0">
                <a:solidFill>
                  <a:srgbClr val="FF0000"/>
                </a:solidFill>
                <a:latin typeface="Arial Black" panose="020B0A04020102020204" pitchFamily="34" charset="0"/>
              </a:rPr>
              <a:t>Reveals </a:t>
            </a:r>
            <a:r>
              <a:rPr lang="en-US" sz="4800" b="1" i="1" dirty="0">
                <a:solidFill>
                  <a:srgbClr val="FF0000"/>
                </a:solidFill>
                <a:latin typeface="Arial Black" panose="020B0A04020102020204" pitchFamily="34" charset="0"/>
              </a:rPr>
              <a:t>Two Groups </a:t>
            </a:r>
          </a:p>
        </p:txBody>
      </p:sp>
      <p:sp>
        <p:nvSpPr>
          <p:cNvPr id="3" name="Footer Placeholder 2"/>
          <p:cNvSpPr>
            <a:spLocks noGrp="1"/>
          </p:cNvSpPr>
          <p:nvPr>
            <p:ph type="ftr" sz="quarter" idx="11"/>
          </p:nvPr>
        </p:nvSpPr>
        <p:spPr/>
        <p:txBody>
          <a:bodyPr/>
          <a:lstStyle/>
          <a:p>
            <a:pPr algn="ctr"/>
            <a:r>
              <a:rPr lang="en-US"/>
              <a:t>Seven Resurrection Facts</a:t>
            </a:r>
            <a:endParaRPr lang="en-US" dirty="0"/>
          </a:p>
        </p:txBody>
      </p:sp>
      <p:sp>
        <p:nvSpPr>
          <p:cNvPr id="4" name="Slide Number Placeholder 3"/>
          <p:cNvSpPr>
            <a:spLocks noGrp="1"/>
          </p:cNvSpPr>
          <p:nvPr>
            <p:ph type="sldNum" sz="quarter" idx="12"/>
          </p:nvPr>
        </p:nvSpPr>
        <p:spPr/>
        <p:txBody>
          <a:bodyPr/>
          <a:lstStyle/>
          <a:p>
            <a:fld id="{363C2F65-6F45-418E-8DEB-7A113A83F7AF}" type="slidenum">
              <a:rPr lang="en-US" smtClean="0"/>
              <a:t>6</a:t>
            </a:fld>
            <a:endParaRPr lang="en-US"/>
          </a:p>
        </p:txBody>
      </p:sp>
      <p:sp>
        <p:nvSpPr>
          <p:cNvPr id="5" name="Content Placeholder 4"/>
          <p:cNvSpPr>
            <a:spLocks noGrp="1"/>
          </p:cNvSpPr>
          <p:nvPr>
            <p:ph sz="quarter" idx="1"/>
          </p:nvPr>
        </p:nvSpPr>
        <p:spPr>
          <a:xfrm>
            <a:off x="923278" y="1157054"/>
            <a:ext cx="7772400" cy="4937760"/>
          </a:xfrm>
        </p:spPr>
        <p:txBody>
          <a:bodyPr/>
          <a:lstStyle/>
          <a:p>
            <a:pPr>
              <a:buSzPct val="100000"/>
              <a:buFont typeface="Wingdings" panose="05000000000000000000" pitchFamily="2" charset="2"/>
              <a:buChar char="§"/>
            </a:pPr>
            <a:r>
              <a:rPr lang="en-US" b="1" i="1" dirty="0">
                <a:latin typeface="Arial" panose="020B0604020202020204" pitchFamily="34" charset="0"/>
                <a:cs typeface="Arial" panose="020B0604020202020204" pitchFamily="34" charset="0"/>
              </a:rPr>
              <a:t>“…they that have </a:t>
            </a:r>
            <a:r>
              <a:rPr lang="en-US" b="1" i="1" dirty="0">
                <a:solidFill>
                  <a:srgbClr val="FF0000"/>
                </a:solidFill>
                <a:latin typeface="Arial" panose="020B0604020202020204" pitchFamily="34" charset="0"/>
                <a:cs typeface="Arial" panose="020B0604020202020204" pitchFamily="34" charset="0"/>
              </a:rPr>
              <a:t>done</a:t>
            </a:r>
            <a:r>
              <a:rPr lang="en-US" b="1" i="1" dirty="0">
                <a:latin typeface="Arial" panose="020B0604020202020204" pitchFamily="34" charset="0"/>
                <a:cs typeface="Arial" panose="020B0604020202020204" pitchFamily="34" charset="0"/>
              </a:rPr>
              <a:t> </a:t>
            </a:r>
            <a:r>
              <a:rPr lang="en-US" b="1" i="1" dirty="0">
                <a:solidFill>
                  <a:srgbClr val="FF0000"/>
                </a:solidFill>
                <a:latin typeface="Arial" panose="020B0604020202020204" pitchFamily="34" charset="0"/>
                <a:cs typeface="Arial" panose="020B0604020202020204" pitchFamily="34" charset="0"/>
              </a:rPr>
              <a:t>good</a:t>
            </a:r>
            <a:r>
              <a:rPr lang="en-US" b="1" i="1" dirty="0">
                <a:latin typeface="Arial" panose="020B0604020202020204" pitchFamily="34" charset="0"/>
                <a:cs typeface="Arial" panose="020B0604020202020204" pitchFamily="34" charset="0"/>
              </a:rPr>
              <a:t>…”</a:t>
            </a:r>
          </a:p>
          <a:p>
            <a:pPr>
              <a:buSzPct val="100000"/>
              <a:buFont typeface="Wingdings" panose="05000000000000000000" pitchFamily="2" charset="2"/>
              <a:buChar char="§"/>
            </a:pPr>
            <a:r>
              <a:rPr lang="en-US" b="1" i="1" dirty="0">
                <a:latin typeface="Arial" panose="020B0604020202020204" pitchFamily="34" charset="0"/>
                <a:cs typeface="Arial" panose="020B0604020202020204" pitchFamily="34" charset="0"/>
              </a:rPr>
              <a:t>“…they that have </a:t>
            </a:r>
            <a:r>
              <a:rPr lang="en-US" b="1" i="1" dirty="0">
                <a:solidFill>
                  <a:srgbClr val="FF0000"/>
                </a:solidFill>
                <a:latin typeface="Arial" panose="020B0604020202020204" pitchFamily="34" charset="0"/>
                <a:cs typeface="Arial" panose="020B0604020202020204" pitchFamily="34" charset="0"/>
              </a:rPr>
              <a:t>done</a:t>
            </a:r>
            <a:r>
              <a:rPr lang="en-US" b="1" i="1" dirty="0">
                <a:latin typeface="Arial" panose="020B0604020202020204" pitchFamily="34" charset="0"/>
                <a:cs typeface="Arial" panose="020B0604020202020204" pitchFamily="34" charset="0"/>
              </a:rPr>
              <a:t> </a:t>
            </a:r>
            <a:r>
              <a:rPr lang="en-US" b="1" i="1" dirty="0">
                <a:solidFill>
                  <a:srgbClr val="FF0000"/>
                </a:solidFill>
                <a:latin typeface="Arial" panose="020B0604020202020204" pitchFamily="34" charset="0"/>
                <a:cs typeface="Arial" panose="020B0604020202020204" pitchFamily="34" charset="0"/>
              </a:rPr>
              <a:t>evil</a:t>
            </a:r>
            <a:r>
              <a:rPr lang="en-US" b="1" i="1" dirty="0">
                <a:latin typeface="Arial" panose="020B0604020202020204" pitchFamily="34" charset="0"/>
                <a:cs typeface="Arial" panose="020B0604020202020204" pitchFamily="34" charset="0"/>
              </a:rPr>
              <a:t>…”</a:t>
            </a:r>
          </a:p>
          <a:p>
            <a:pPr>
              <a:buSzPct val="100000"/>
              <a:buFont typeface="Wingdings" panose="05000000000000000000" pitchFamily="2" charset="2"/>
              <a:buChar char="§"/>
            </a:pPr>
            <a:endParaRPr lang="en-US" sz="1400" b="1" i="1" dirty="0">
              <a:latin typeface="Arial" panose="020B0604020202020204" pitchFamily="34" charset="0"/>
              <a:cs typeface="Arial" panose="020B0604020202020204" pitchFamily="34" charset="0"/>
            </a:endParaRPr>
          </a:p>
          <a:p>
            <a:pPr>
              <a:buSzPct val="100000"/>
              <a:buFont typeface="Wingdings" panose="05000000000000000000" pitchFamily="2" charset="2"/>
              <a:buChar char="§"/>
            </a:pPr>
            <a:r>
              <a:rPr lang="en-US" b="1" i="1" dirty="0">
                <a:latin typeface="Arial" panose="020B0604020202020204" pitchFamily="34" charset="0"/>
                <a:cs typeface="Arial" panose="020B0604020202020204" pitchFamily="34" charset="0"/>
              </a:rPr>
              <a:t>And shall come forth; they that have </a:t>
            </a:r>
            <a:r>
              <a:rPr lang="en-US" b="1" i="1" dirty="0">
                <a:solidFill>
                  <a:srgbClr val="FF0000"/>
                </a:solidFill>
                <a:latin typeface="Arial" panose="020B0604020202020204" pitchFamily="34" charset="0"/>
                <a:cs typeface="Arial" panose="020B0604020202020204" pitchFamily="34" charset="0"/>
              </a:rPr>
              <a:t>done good</a:t>
            </a:r>
            <a:r>
              <a:rPr lang="en-US" b="1" i="1" dirty="0">
                <a:latin typeface="Arial" panose="020B0604020202020204" pitchFamily="34" charset="0"/>
                <a:cs typeface="Arial" panose="020B0604020202020204" pitchFamily="34" charset="0"/>
              </a:rPr>
              <a:t>, unto the resurrection of life; and they that have </a:t>
            </a:r>
            <a:r>
              <a:rPr lang="en-US" b="1" i="1" dirty="0">
                <a:solidFill>
                  <a:srgbClr val="FF0000"/>
                </a:solidFill>
                <a:latin typeface="Arial" panose="020B0604020202020204" pitchFamily="34" charset="0"/>
                <a:cs typeface="Arial" panose="020B0604020202020204" pitchFamily="34" charset="0"/>
              </a:rPr>
              <a:t>done evil</a:t>
            </a:r>
            <a:r>
              <a:rPr lang="en-US" b="1" i="1" dirty="0">
                <a:latin typeface="Arial" panose="020B0604020202020204" pitchFamily="34" charset="0"/>
                <a:cs typeface="Arial" panose="020B0604020202020204" pitchFamily="34" charset="0"/>
              </a:rPr>
              <a:t>, unto the resurrection of damnation”</a:t>
            </a:r>
          </a:p>
          <a:p>
            <a:pPr lvl="1">
              <a:buSzPct val="100000"/>
              <a:buFont typeface="Wingdings" panose="05000000000000000000" pitchFamily="2" charset="2"/>
              <a:buChar char="§"/>
            </a:pPr>
            <a:r>
              <a:rPr lang="en-US" dirty="0">
                <a:latin typeface="Arial" panose="020B0604020202020204" pitchFamily="34" charset="0"/>
                <a:cs typeface="Arial" panose="020B0604020202020204" pitchFamily="34" charset="0"/>
              </a:rPr>
              <a:t>John 5:29</a:t>
            </a:r>
          </a:p>
          <a:p>
            <a:pPr lvl="1">
              <a:buFont typeface="Wingdings" panose="05000000000000000000" pitchFamily="2" charset="2"/>
              <a:buChar char="§"/>
            </a:pPr>
            <a:endParaRPr lang="en-US" sz="1400" dirty="0">
              <a:latin typeface="Arial" panose="020B0604020202020204" pitchFamily="34" charset="0"/>
              <a:cs typeface="Arial" panose="020B0604020202020204" pitchFamily="34" charset="0"/>
            </a:endParaRPr>
          </a:p>
          <a:p>
            <a:pPr>
              <a:buSzPct val="100000"/>
              <a:buFont typeface="Wingdings" panose="05000000000000000000" pitchFamily="2" charset="2"/>
              <a:buChar char="§"/>
            </a:pPr>
            <a:r>
              <a:rPr lang="en-US" dirty="0">
                <a:latin typeface="Arial" panose="020B0604020202020204" pitchFamily="34" charset="0"/>
                <a:cs typeface="Arial" panose="020B0604020202020204" pitchFamily="34" charset="0"/>
              </a:rPr>
              <a:t>Paul called these two groups </a:t>
            </a:r>
            <a:r>
              <a:rPr lang="en-US" b="1" i="1" dirty="0">
                <a:latin typeface="Arial" panose="020B0604020202020204" pitchFamily="34" charset="0"/>
                <a:cs typeface="Arial" panose="020B0604020202020204" pitchFamily="34" charset="0"/>
              </a:rPr>
              <a:t>“the </a:t>
            </a:r>
            <a:r>
              <a:rPr lang="en-US" b="1" i="1" dirty="0">
                <a:solidFill>
                  <a:srgbClr val="FF0000"/>
                </a:solidFill>
                <a:latin typeface="Arial" panose="020B0604020202020204" pitchFamily="34" charset="0"/>
                <a:cs typeface="Arial" panose="020B0604020202020204" pitchFamily="34" charset="0"/>
              </a:rPr>
              <a:t>just</a:t>
            </a:r>
            <a:r>
              <a:rPr lang="en-US" b="1" i="1" dirty="0">
                <a:latin typeface="Arial" panose="020B0604020202020204" pitchFamily="34" charset="0"/>
                <a:cs typeface="Arial" panose="020B0604020202020204" pitchFamily="34" charset="0"/>
              </a:rPr>
              <a:t> and the </a:t>
            </a:r>
            <a:r>
              <a:rPr lang="en-US" b="1" i="1" dirty="0">
                <a:solidFill>
                  <a:srgbClr val="FF0000"/>
                </a:solidFill>
                <a:latin typeface="Arial" panose="020B0604020202020204" pitchFamily="34" charset="0"/>
                <a:cs typeface="Arial" panose="020B0604020202020204" pitchFamily="34" charset="0"/>
              </a:rPr>
              <a:t>unjust</a:t>
            </a:r>
            <a:r>
              <a:rPr lang="en-US" b="1" i="1" dirty="0">
                <a:latin typeface="Arial" panose="020B0604020202020204" pitchFamily="34" charset="0"/>
                <a:cs typeface="Arial" panose="020B0604020202020204" pitchFamily="34" charset="0"/>
              </a:rPr>
              <a:t>”</a:t>
            </a:r>
          </a:p>
          <a:p>
            <a:pPr lvl="1">
              <a:buSzPct val="100000"/>
              <a:buFont typeface="Wingdings" panose="05000000000000000000" pitchFamily="2" charset="2"/>
              <a:buChar char="§"/>
            </a:pPr>
            <a:r>
              <a:rPr lang="en-US" dirty="0">
                <a:latin typeface="Arial" panose="020B0604020202020204" pitchFamily="34" charset="0"/>
                <a:cs typeface="Arial" panose="020B0604020202020204" pitchFamily="34" charset="0"/>
              </a:rPr>
              <a:t>Acts 24:15</a:t>
            </a:r>
          </a:p>
        </p:txBody>
      </p:sp>
      <p:sp>
        <p:nvSpPr>
          <p:cNvPr id="6" name="Rectangle 5">
            <a:extLst>
              <a:ext uri="{FF2B5EF4-FFF2-40B4-BE49-F238E27FC236}">
                <a16:creationId xmlns:a16="http://schemas.microsoft.com/office/drawing/2014/main" id="{11FC24BC-CA56-4EF4-B3C4-1EB1AE1A17E5}"/>
              </a:ext>
            </a:extLst>
          </p:cNvPr>
          <p:cNvSpPr/>
          <p:nvPr/>
        </p:nvSpPr>
        <p:spPr>
          <a:xfrm rot="16200000">
            <a:off x="-2149183" y="3370625"/>
            <a:ext cx="5015347" cy="707886"/>
          </a:xfrm>
          <a:prstGeom prst="rect">
            <a:avLst/>
          </a:prstGeom>
          <a:noFill/>
        </p:spPr>
        <p:txBody>
          <a:bodyPr wrap="none" lIns="91440" tIns="45720" rIns="91440" bIns="45720">
            <a:spAutoFit/>
          </a:bodyPr>
          <a:lstStyle/>
          <a:p>
            <a:pPr algn="ctr"/>
            <a:r>
              <a:rPr lang="en-US" sz="40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#3 The Resurrection</a:t>
            </a:r>
            <a:endParaRPr lang="en-US" sz="40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
        <p:nvSpPr>
          <p:cNvPr id="8" name="Arrow: Bent 7">
            <a:extLst>
              <a:ext uri="{FF2B5EF4-FFF2-40B4-BE49-F238E27FC236}">
                <a16:creationId xmlns:a16="http://schemas.microsoft.com/office/drawing/2014/main" id="{E1C60ED7-40BD-4AA2-96B6-53FE3D1332F2}"/>
              </a:ext>
            </a:extLst>
          </p:cNvPr>
          <p:cNvSpPr/>
          <p:nvPr/>
        </p:nvSpPr>
        <p:spPr>
          <a:xfrm>
            <a:off x="374528" y="574089"/>
            <a:ext cx="476240" cy="609600"/>
          </a:xfrm>
          <a:prstGeom prst="ben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502749353"/>
      </p:ext>
    </p:extLst>
  </p:cSld>
  <p:clrMapOvr>
    <a:masterClrMapping/>
  </p:clrMapOvr>
  <p:transition spd="med">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10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10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1000"/>
                                        <p:tgtEl>
                                          <p:spTgt spid="5">
                                            <p:txEl>
                                              <p:pRg st="3" end="3"/>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Effect transition="in" filter="fade">
                                      <p:cBhvr>
                                        <p:cTn id="25" dur="1000"/>
                                        <p:tgtEl>
                                          <p:spTgt spid="5">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5">
                                            <p:txEl>
                                              <p:pRg st="6" end="6"/>
                                            </p:txEl>
                                          </p:spTgt>
                                        </p:tgtEl>
                                        <p:attrNameLst>
                                          <p:attrName>style.visibility</p:attrName>
                                        </p:attrNameLst>
                                      </p:cBhvr>
                                      <p:to>
                                        <p:strVal val="visible"/>
                                      </p:to>
                                    </p:set>
                                    <p:animEffect transition="in" filter="fade">
                                      <p:cBhvr>
                                        <p:cTn id="30" dur="1000"/>
                                        <p:tgtEl>
                                          <p:spTgt spid="5">
                                            <p:txEl>
                                              <p:pRg st="6" end="6"/>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5">
                                            <p:txEl>
                                              <p:pRg st="7" end="7"/>
                                            </p:txEl>
                                          </p:spTgt>
                                        </p:tgtEl>
                                        <p:attrNameLst>
                                          <p:attrName>style.visibility</p:attrName>
                                        </p:attrNameLst>
                                      </p:cBhvr>
                                      <p:to>
                                        <p:strVal val="visible"/>
                                      </p:to>
                                    </p:set>
                                    <p:animEffect transition="in" filter="fade">
                                      <p:cBhvr>
                                        <p:cTn id="33" dur="10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3278" y="152400"/>
            <a:ext cx="7992122" cy="990600"/>
          </a:xfrm>
        </p:spPr>
        <p:txBody>
          <a:bodyPr>
            <a:normAutofit/>
          </a:bodyPr>
          <a:lstStyle/>
          <a:p>
            <a:r>
              <a:rPr lang="en-US" sz="4800" dirty="0">
                <a:solidFill>
                  <a:srgbClr val="FF0000"/>
                </a:solidFill>
                <a:latin typeface="Arial Black" panose="020B0A04020102020204" pitchFamily="34" charset="0"/>
              </a:rPr>
              <a:t>Reveals </a:t>
            </a:r>
            <a:r>
              <a:rPr lang="en-US" sz="4800" i="1" dirty="0">
                <a:solidFill>
                  <a:srgbClr val="FF0000"/>
                </a:solidFill>
                <a:latin typeface="Arial Black" panose="020B0A04020102020204" pitchFamily="34" charset="0"/>
              </a:rPr>
              <a:t>Two </a:t>
            </a:r>
            <a:r>
              <a:rPr lang="en-US" sz="4800" b="1" i="1" dirty="0">
                <a:solidFill>
                  <a:srgbClr val="FF0000"/>
                </a:solidFill>
                <a:latin typeface="Arial Black" panose="020B0A04020102020204" pitchFamily="34" charset="0"/>
              </a:rPr>
              <a:t>Destinies</a:t>
            </a:r>
          </a:p>
        </p:txBody>
      </p:sp>
      <p:sp>
        <p:nvSpPr>
          <p:cNvPr id="3" name="Footer Placeholder 2"/>
          <p:cNvSpPr>
            <a:spLocks noGrp="1"/>
          </p:cNvSpPr>
          <p:nvPr>
            <p:ph type="ftr" sz="quarter" idx="11"/>
          </p:nvPr>
        </p:nvSpPr>
        <p:spPr/>
        <p:txBody>
          <a:bodyPr/>
          <a:lstStyle/>
          <a:p>
            <a:pPr algn="ctr"/>
            <a:r>
              <a:rPr lang="en-US"/>
              <a:t>Seven Resurrection Facts</a:t>
            </a:r>
            <a:endParaRPr lang="en-US" dirty="0"/>
          </a:p>
        </p:txBody>
      </p:sp>
      <p:sp>
        <p:nvSpPr>
          <p:cNvPr id="4" name="Slide Number Placeholder 3"/>
          <p:cNvSpPr>
            <a:spLocks noGrp="1"/>
          </p:cNvSpPr>
          <p:nvPr>
            <p:ph type="sldNum" sz="quarter" idx="12"/>
          </p:nvPr>
        </p:nvSpPr>
        <p:spPr/>
        <p:txBody>
          <a:bodyPr/>
          <a:lstStyle/>
          <a:p>
            <a:fld id="{363C2F65-6F45-418E-8DEB-7A113A83F7AF}" type="slidenum">
              <a:rPr lang="en-US" smtClean="0"/>
              <a:t>7</a:t>
            </a:fld>
            <a:endParaRPr lang="en-US"/>
          </a:p>
        </p:txBody>
      </p:sp>
      <p:sp>
        <p:nvSpPr>
          <p:cNvPr id="5" name="Content Placeholder 4"/>
          <p:cNvSpPr>
            <a:spLocks noGrp="1"/>
          </p:cNvSpPr>
          <p:nvPr>
            <p:ph sz="quarter" idx="1"/>
          </p:nvPr>
        </p:nvSpPr>
        <p:spPr>
          <a:xfrm>
            <a:off x="923278" y="1157054"/>
            <a:ext cx="7772400" cy="4937760"/>
          </a:xfrm>
        </p:spPr>
        <p:txBody>
          <a:bodyPr/>
          <a:lstStyle/>
          <a:p>
            <a:pPr>
              <a:buSzPct val="100000"/>
              <a:buFont typeface="Wingdings" panose="05000000000000000000" pitchFamily="2" charset="2"/>
              <a:buChar char="§"/>
            </a:pPr>
            <a:r>
              <a:rPr lang="en-US" b="1" i="1" dirty="0"/>
              <a:t>“…resurrection of </a:t>
            </a:r>
            <a:r>
              <a:rPr lang="en-US" b="1" i="1" dirty="0">
                <a:solidFill>
                  <a:srgbClr val="FF0000"/>
                </a:solidFill>
              </a:rPr>
              <a:t>life</a:t>
            </a:r>
            <a:r>
              <a:rPr lang="en-US" b="1" i="1" dirty="0"/>
              <a:t>…”</a:t>
            </a:r>
          </a:p>
          <a:p>
            <a:pPr>
              <a:buSzPct val="100000"/>
              <a:buFont typeface="Wingdings" panose="05000000000000000000" pitchFamily="2" charset="2"/>
              <a:buChar char="§"/>
            </a:pPr>
            <a:r>
              <a:rPr lang="en-US" b="1" i="1" dirty="0"/>
              <a:t>“…resurrection of </a:t>
            </a:r>
            <a:r>
              <a:rPr lang="en-US" b="1" i="1" dirty="0">
                <a:solidFill>
                  <a:srgbClr val="FF0000"/>
                </a:solidFill>
              </a:rPr>
              <a:t>damnation</a:t>
            </a:r>
            <a:r>
              <a:rPr lang="en-US" b="1" i="1" dirty="0"/>
              <a:t>…”</a:t>
            </a:r>
          </a:p>
          <a:p>
            <a:pPr>
              <a:buSzPct val="100000"/>
              <a:buFont typeface="Wingdings" panose="05000000000000000000" pitchFamily="2" charset="2"/>
              <a:buChar char="§"/>
            </a:pPr>
            <a:endParaRPr lang="en-US" sz="1400" b="1" i="1" dirty="0"/>
          </a:p>
          <a:p>
            <a:pPr>
              <a:buSzPct val="100000"/>
              <a:buFont typeface="Wingdings" panose="05000000000000000000" pitchFamily="2" charset="2"/>
              <a:buChar char="§"/>
            </a:pPr>
            <a:r>
              <a:rPr lang="en-US" b="1" i="1" dirty="0"/>
              <a:t>“And shall come forth; they that have done good, unto the resurrection of </a:t>
            </a:r>
            <a:r>
              <a:rPr lang="en-US" b="1" i="1" dirty="0">
                <a:solidFill>
                  <a:srgbClr val="FF0000"/>
                </a:solidFill>
              </a:rPr>
              <a:t>life</a:t>
            </a:r>
            <a:r>
              <a:rPr lang="en-US" b="1" i="1" dirty="0"/>
              <a:t>; and they that have done evil, unto the resurrection of </a:t>
            </a:r>
            <a:r>
              <a:rPr lang="en-US" b="1" i="1" dirty="0">
                <a:solidFill>
                  <a:srgbClr val="FF0000"/>
                </a:solidFill>
              </a:rPr>
              <a:t>damnation</a:t>
            </a:r>
            <a:r>
              <a:rPr lang="en-US" b="1" i="1" dirty="0"/>
              <a:t>”</a:t>
            </a:r>
          </a:p>
          <a:p>
            <a:pPr lvl="1">
              <a:buSzPct val="100000"/>
              <a:buFont typeface="Wingdings" panose="05000000000000000000" pitchFamily="2" charset="2"/>
              <a:buChar char="§"/>
            </a:pPr>
            <a:r>
              <a:rPr lang="en-US" dirty="0"/>
              <a:t>John 5:29</a:t>
            </a:r>
          </a:p>
          <a:p>
            <a:pPr>
              <a:buSzPct val="100000"/>
              <a:buFont typeface="Wingdings" panose="05000000000000000000" pitchFamily="2" charset="2"/>
              <a:buChar char="§"/>
            </a:pPr>
            <a:endParaRPr lang="en-US" sz="1400" dirty="0"/>
          </a:p>
          <a:p>
            <a:pPr>
              <a:buSzPct val="100000"/>
              <a:buFont typeface="Wingdings" panose="05000000000000000000" pitchFamily="2" charset="2"/>
              <a:buChar char="§"/>
            </a:pPr>
            <a:r>
              <a:rPr lang="en-US" dirty="0"/>
              <a:t>Jesus said, </a:t>
            </a:r>
            <a:r>
              <a:rPr lang="en-US" b="1" i="1" dirty="0"/>
              <a:t>“And these will go away into </a:t>
            </a:r>
            <a:r>
              <a:rPr lang="en-US" b="1" i="1" dirty="0">
                <a:solidFill>
                  <a:srgbClr val="FF0000"/>
                </a:solidFill>
              </a:rPr>
              <a:t>everlasting punishment</a:t>
            </a:r>
            <a:r>
              <a:rPr lang="en-US" b="1" i="1" dirty="0"/>
              <a:t>, but the righteous into </a:t>
            </a:r>
            <a:r>
              <a:rPr lang="en-US" b="1" i="1" dirty="0">
                <a:solidFill>
                  <a:srgbClr val="FF0000"/>
                </a:solidFill>
              </a:rPr>
              <a:t>eternal life</a:t>
            </a:r>
            <a:r>
              <a:rPr lang="en-US" b="1" i="1" dirty="0"/>
              <a:t>”</a:t>
            </a:r>
          </a:p>
          <a:p>
            <a:pPr lvl="1">
              <a:buSzPct val="100000"/>
              <a:buFont typeface="Wingdings" panose="05000000000000000000" pitchFamily="2" charset="2"/>
              <a:buChar char="§"/>
            </a:pPr>
            <a:r>
              <a:rPr lang="en-US" dirty="0"/>
              <a:t>Matthew 25:40</a:t>
            </a:r>
          </a:p>
        </p:txBody>
      </p:sp>
      <p:sp>
        <p:nvSpPr>
          <p:cNvPr id="6" name="Rectangle 5">
            <a:extLst>
              <a:ext uri="{FF2B5EF4-FFF2-40B4-BE49-F238E27FC236}">
                <a16:creationId xmlns:a16="http://schemas.microsoft.com/office/drawing/2014/main" id="{A623299B-5B85-4FEB-B1F0-2073848C898B}"/>
              </a:ext>
            </a:extLst>
          </p:cNvPr>
          <p:cNvSpPr/>
          <p:nvPr/>
        </p:nvSpPr>
        <p:spPr>
          <a:xfrm rot="16200000">
            <a:off x="-2144852" y="3363965"/>
            <a:ext cx="5015347" cy="707886"/>
          </a:xfrm>
          <a:prstGeom prst="rect">
            <a:avLst/>
          </a:prstGeom>
          <a:noFill/>
        </p:spPr>
        <p:txBody>
          <a:bodyPr wrap="none" lIns="91440" tIns="45720" rIns="91440" bIns="45720">
            <a:spAutoFit/>
          </a:bodyPr>
          <a:lstStyle/>
          <a:p>
            <a:pPr algn="ctr"/>
            <a:r>
              <a:rPr lang="en-US" sz="40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#4 The Resurrection</a:t>
            </a:r>
            <a:endParaRPr lang="en-US" sz="40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
        <p:nvSpPr>
          <p:cNvPr id="8" name="Arrow: Bent 7">
            <a:extLst>
              <a:ext uri="{FF2B5EF4-FFF2-40B4-BE49-F238E27FC236}">
                <a16:creationId xmlns:a16="http://schemas.microsoft.com/office/drawing/2014/main" id="{AD0A6588-695A-4175-84F3-AD1E9333F71C}"/>
              </a:ext>
            </a:extLst>
          </p:cNvPr>
          <p:cNvSpPr/>
          <p:nvPr/>
        </p:nvSpPr>
        <p:spPr>
          <a:xfrm>
            <a:off x="374528" y="574089"/>
            <a:ext cx="476240" cy="609600"/>
          </a:xfrm>
          <a:prstGeom prst="ben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204072114"/>
      </p:ext>
    </p:extLst>
  </p:cSld>
  <p:clrMapOvr>
    <a:masterClrMapping/>
  </p:clrMapOvr>
  <p:transition spd="med">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10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10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1000"/>
                                        <p:tgtEl>
                                          <p:spTgt spid="5">
                                            <p:txEl>
                                              <p:pRg st="3" end="3"/>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Effect transition="in" filter="fade">
                                      <p:cBhvr>
                                        <p:cTn id="25" dur="1000"/>
                                        <p:tgtEl>
                                          <p:spTgt spid="5">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5">
                                            <p:txEl>
                                              <p:pRg st="6" end="6"/>
                                            </p:txEl>
                                          </p:spTgt>
                                        </p:tgtEl>
                                        <p:attrNameLst>
                                          <p:attrName>style.visibility</p:attrName>
                                        </p:attrNameLst>
                                      </p:cBhvr>
                                      <p:to>
                                        <p:strVal val="visible"/>
                                      </p:to>
                                    </p:set>
                                    <p:animEffect transition="in" filter="fade">
                                      <p:cBhvr>
                                        <p:cTn id="30" dur="1000"/>
                                        <p:tgtEl>
                                          <p:spTgt spid="5">
                                            <p:txEl>
                                              <p:pRg st="6" end="6"/>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5">
                                            <p:txEl>
                                              <p:pRg st="7" end="7"/>
                                            </p:txEl>
                                          </p:spTgt>
                                        </p:tgtEl>
                                        <p:attrNameLst>
                                          <p:attrName>style.visibility</p:attrName>
                                        </p:attrNameLst>
                                      </p:cBhvr>
                                      <p:to>
                                        <p:strVal val="visible"/>
                                      </p:to>
                                    </p:set>
                                    <p:animEffect transition="in" filter="fade">
                                      <p:cBhvr>
                                        <p:cTn id="33" dur="10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7" name="Line 9">
            <a:extLst>
              <a:ext uri="{FF2B5EF4-FFF2-40B4-BE49-F238E27FC236}">
                <a16:creationId xmlns:a16="http://schemas.microsoft.com/office/drawing/2014/main" id="{025F5408-AE04-4428-ACBD-8BC84C75C0CB}"/>
              </a:ext>
            </a:extLst>
          </p:cNvPr>
          <p:cNvSpPr>
            <a:spLocks noChangeShapeType="1"/>
          </p:cNvSpPr>
          <p:nvPr/>
        </p:nvSpPr>
        <p:spPr bwMode="auto">
          <a:xfrm>
            <a:off x="4829175" y="1306513"/>
            <a:ext cx="3429000" cy="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90" name="Text Box 2">
            <a:extLst>
              <a:ext uri="{FF2B5EF4-FFF2-40B4-BE49-F238E27FC236}">
                <a16:creationId xmlns:a16="http://schemas.microsoft.com/office/drawing/2014/main" id="{0675D353-2C80-42EC-96AB-C9E79404EF05}"/>
              </a:ext>
            </a:extLst>
          </p:cNvPr>
          <p:cNvSpPr txBox="1">
            <a:spLocks noChangeArrowheads="1"/>
          </p:cNvSpPr>
          <p:nvPr/>
        </p:nvSpPr>
        <p:spPr bwMode="auto">
          <a:xfrm>
            <a:off x="534988" y="914400"/>
            <a:ext cx="8153400" cy="830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2400" b="1" i="1" dirty="0"/>
              <a:t>“And these will go away into everlasting punishment, but the righteous into eternal life” - </a:t>
            </a:r>
            <a:r>
              <a:rPr lang="en-US" altLang="en-US" sz="2400" dirty="0"/>
              <a:t>Matthew 25:46 </a:t>
            </a:r>
          </a:p>
        </p:txBody>
      </p:sp>
      <p:sp>
        <p:nvSpPr>
          <p:cNvPr id="32772" name="Rectangle 3">
            <a:extLst>
              <a:ext uri="{FF2B5EF4-FFF2-40B4-BE49-F238E27FC236}">
                <a16:creationId xmlns:a16="http://schemas.microsoft.com/office/drawing/2014/main" id="{FEAF8952-C62A-4064-AA14-6F6B40DC00B3}"/>
              </a:ext>
            </a:extLst>
          </p:cNvPr>
          <p:cNvSpPr>
            <a:spLocks noChangeArrowheads="1"/>
          </p:cNvSpPr>
          <p:nvPr/>
        </p:nvSpPr>
        <p:spPr bwMode="auto">
          <a:xfrm>
            <a:off x="0" y="0"/>
            <a:ext cx="9144000" cy="762000"/>
          </a:xfrm>
          <a:prstGeom prst="rect">
            <a:avLst/>
          </a:prstGeom>
          <a:solidFill>
            <a:srgbClr val="00B0F0"/>
          </a:solidFill>
          <a:ln>
            <a:noFill/>
          </a:ln>
          <a:effec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4000" b="1" dirty="0">
                <a:solidFill>
                  <a:schemeClr val="bg1"/>
                </a:solidFill>
                <a:latin typeface="Franklin Gothic Heavy" panose="020B0903020102020204" pitchFamily="34" charset="0"/>
              </a:rPr>
              <a:t>DURATION OF HEAVEN &amp; HELL EQUAL</a:t>
            </a:r>
          </a:p>
        </p:txBody>
      </p:sp>
      <p:sp>
        <p:nvSpPr>
          <p:cNvPr id="12292" name="Rectangle 4">
            <a:extLst>
              <a:ext uri="{FF2B5EF4-FFF2-40B4-BE49-F238E27FC236}">
                <a16:creationId xmlns:a16="http://schemas.microsoft.com/office/drawing/2014/main" id="{87A48962-8188-4325-B98F-EF0202DB3026}"/>
              </a:ext>
            </a:extLst>
          </p:cNvPr>
          <p:cNvSpPr>
            <a:spLocks noChangeArrowheads="1"/>
          </p:cNvSpPr>
          <p:nvPr/>
        </p:nvSpPr>
        <p:spPr bwMode="auto">
          <a:xfrm>
            <a:off x="609600" y="1863887"/>
            <a:ext cx="3048000" cy="3657600"/>
          </a:xfrm>
          <a:prstGeom prst="rect">
            <a:avLst/>
          </a:prstGeom>
          <a:solidFill>
            <a:schemeClr val="tx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3600" b="1" i="1" dirty="0">
                <a:solidFill>
                  <a:srgbClr val="FF0000"/>
                </a:solidFill>
                <a:latin typeface="Franklin Gothic Heavy" panose="020B0903020102020204" pitchFamily="34" charset="0"/>
              </a:rPr>
              <a:t>“Everlasting</a:t>
            </a:r>
          </a:p>
          <a:p>
            <a:pPr algn="ctr" eaLnBrk="1" hangingPunct="1">
              <a:spcBef>
                <a:spcPct val="0"/>
              </a:spcBef>
              <a:buClrTx/>
              <a:buSzTx/>
              <a:buFontTx/>
              <a:buNone/>
            </a:pPr>
            <a:r>
              <a:rPr lang="en-US" altLang="en-US" sz="3600" b="1" i="1" dirty="0">
                <a:solidFill>
                  <a:srgbClr val="FF0000"/>
                </a:solidFill>
                <a:latin typeface="Franklin Gothic Heavy" panose="020B0903020102020204" pitchFamily="34" charset="0"/>
              </a:rPr>
              <a:t>Punishment”</a:t>
            </a:r>
          </a:p>
          <a:p>
            <a:pPr algn="ctr" eaLnBrk="1" hangingPunct="1">
              <a:spcBef>
                <a:spcPct val="0"/>
              </a:spcBef>
              <a:buClrTx/>
              <a:buSzTx/>
              <a:buFontTx/>
              <a:buNone/>
            </a:pPr>
            <a:endParaRPr lang="en-US" altLang="en-US" sz="2800" dirty="0">
              <a:solidFill>
                <a:schemeClr val="bg2"/>
              </a:solidFill>
              <a:latin typeface="Franklin Gothic Heavy" panose="020B0903020102020204" pitchFamily="34" charset="0"/>
            </a:endParaRPr>
          </a:p>
          <a:p>
            <a:pPr algn="ctr" eaLnBrk="1" hangingPunct="1">
              <a:spcBef>
                <a:spcPct val="0"/>
              </a:spcBef>
              <a:buClrTx/>
              <a:buSzTx/>
              <a:buFontTx/>
              <a:buNone/>
            </a:pPr>
            <a:r>
              <a:rPr lang="en-US" altLang="en-US" sz="2800" b="1" i="1" dirty="0" err="1">
                <a:solidFill>
                  <a:srgbClr val="FF0000"/>
                </a:solidFill>
                <a:latin typeface="Franklin Gothic Heavy" panose="020B0903020102020204" pitchFamily="34" charset="0"/>
              </a:rPr>
              <a:t>Gk</a:t>
            </a:r>
            <a:r>
              <a:rPr lang="en-US" altLang="en-US" sz="2800" b="1" i="1" dirty="0">
                <a:solidFill>
                  <a:srgbClr val="FF0000"/>
                </a:solidFill>
                <a:latin typeface="Franklin Gothic Heavy" panose="020B0903020102020204" pitchFamily="34" charset="0"/>
              </a:rPr>
              <a:t>: </a:t>
            </a:r>
            <a:r>
              <a:rPr lang="en-US" altLang="en-US" sz="2800" b="1" i="1" dirty="0" err="1">
                <a:solidFill>
                  <a:srgbClr val="FF0000"/>
                </a:solidFill>
                <a:latin typeface="Franklin Gothic Heavy" panose="020B0903020102020204" pitchFamily="34" charset="0"/>
              </a:rPr>
              <a:t>aionios</a:t>
            </a:r>
            <a:endParaRPr lang="en-US" altLang="en-US" sz="2800" b="1" i="1" dirty="0">
              <a:solidFill>
                <a:srgbClr val="FF0000"/>
              </a:solidFill>
              <a:latin typeface="Franklin Gothic Heavy" panose="020B0903020102020204" pitchFamily="34" charset="0"/>
            </a:endParaRPr>
          </a:p>
          <a:p>
            <a:pPr algn="ctr" eaLnBrk="1" hangingPunct="1">
              <a:spcBef>
                <a:spcPct val="0"/>
              </a:spcBef>
              <a:buClrTx/>
              <a:buSzTx/>
              <a:buFontTx/>
              <a:buNone/>
            </a:pPr>
            <a:endParaRPr lang="en-US" altLang="en-US" sz="2400" i="1" dirty="0">
              <a:solidFill>
                <a:srgbClr val="FF0000"/>
              </a:solidFill>
              <a:latin typeface="Franklin Gothic Heavy" panose="020B0903020102020204" pitchFamily="34" charset="0"/>
            </a:endParaRPr>
          </a:p>
          <a:p>
            <a:pPr algn="ctr" eaLnBrk="1" hangingPunct="1">
              <a:spcBef>
                <a:spcPct val="0"/>
              </a:spcBef>
              <a:buClrTx/>
              <a:buSzTx/>
              <a:buFontTx/>
              <a:buNone/>
            </a:pPr>
            <a:endParaRPr lang="en-US" altLang="en-US" sz="2800" dirty="0">
              <a:solidFill>
                <a:schemeClr val="bg2"/>
              </a:solidFill>
              <a:latin typeface="Franklin Gothic Heavy" panose="020B0903020102020204" pitchFamily="34" charset="0"/>
            </a:endParaRPr>
          </a:p>
          <a:p>
            <a:pPr algn="ctr" eaLnBrk="1" hangingPunct="1">
              <a:spcBef>
                <a:spcPct val="0"/>
              </a:spcBef>
              <a:buClrTx/>
              <a:buSzTx/>
              <a:buFontTx/>
              <a:buNone/>
            </a:pPr>
            <a:r>
              <a:rPr lang="en-US" altLang="en-US" sz="3600" b="1" dirty="0">
                <a:solidFill>
                  <a:srgbClr val="FF0000"/>
                </a:solidFill>
                <a:latin typeface="Franklin Gothic Heavy" panose="020B0903020102020204" pitchFamily="34" charset="0"/>
              </a:rPr>
              <a:t>Hell</a:t>
            </a:r>
          </a:p>
        </p:txBody>
      </p:sp>
      <p:sp>
        <p:nvSpPr>
          <p:cNvPr id="12293" name="Rectangle 5">
            <a:extLst>
              <a:ext uri="{FF2B5EF4-FFF2-40B4-BE49-F238E27FC236}">
                <a16:creationId xmlns:a16="http://schemas.microsoft.com/office/drawing/2014/main" id="{07795B85-BD14-41AD-91BE-467330510EF1}"/>
              </a:ext>
            </a:extLst>
          </p:cNvPr>
          <p:cNvSpPr>
            <a:spLocks noChangeArrowheads="1"/>
          </p:cNvSpPr>
          <p:nvPr/>
        </p:nvSpPr>
        <p:spPr bwMode="auto">
          <a:xfrm>
            <a:off x="5410200" y="1839783"/>
            <a:ext cx="3048000" cy="3657600"/>
          </a:xfrm>
          <a:prstGeom prst="rect">
            <a:avLst/>
          </a:prstGeom>
          <a:solidFill>
            <a:srgbClr val="00B0F0"/>
          </a:solidFill>
          <a:ln w="9525">
            <a:solidFill>
              <a:schemeClr val="accent2"/>
            </a:solidFill>
            <a:miter lim="800000"/>
            <a:headEnd/>
            <a:tailEnd/>
          </a:ln>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3600" b="1" i="1" dirty="0">
                <a:solidFill>
                  <a:schemeClr val="bg1"/>
                </a:solidFill>
                <a:latin typeface="Franklin Gothic Heavy" panose="020B0903020102020204" pitchFamily="34" charset="0"/>
              </a:rPr>
              <a:t>“Eternal</a:t>
            </a:r>
          </a:p>
          <a:p>
            <a:pPr algn="ctr" eaLnBrk="1" hangingPunct="1">
              <a:spcBef>
                <a:spcPct val="0"/>
              </a:spcBef>
              <a:buClrTx/>
              <a:buSzTx/>
              <a:buFontTx/>
              <a:buNone/>
            </a:pPr>
            <a:r>
              <a:rPr lang="en-US" altLang="en-US" sz="3600" b="1" i="1" dirty="0">
                <a:solidFill>
                  <a:schemeClr val="bg1"/>
                </a:solidFill>
                <a:latin typeface="Franklin Gothic Heavy" panose="020B0903020102020204" pitchFamily="34" charset="0"/>
              </a:rPr>
              <a:t>Life”</a:t>
            </a:r>
          </a:p>
          <a:p>
            <a:pPr algn="ctr" eaLnBrk="1" hangingPunct="1">
              <a:spcBef>
                <a:spcPct val="0"/>
              </a:spcBef>
              <a:buClrTx/>
              <a:buSzTx/>
              <a:buFontTx/>
              <a:buNone/>
            </a:pPr>
            <a:endParaRPr lang="en-US" altLang="en-US" sz="2800" dirty="0">
              <a:solidFill>
                <a:schemeClr val="bg1"/>
              </a:solidFill>
              <a:latin typeface="Franklin Gothic Heavy" panose="020B0903020102020204" pitchFamily="34" charset="0"/>
            </a:endParaRPr>
          </a:p>
          <a:p>
            <a:pPr algn="ctr" eaLnBrk="1" hangingPunct="1">
              <a:spcBef>
                <a:spcPct val="0"/>
              </a:spcBef>
              <a:buClrTx/>
              <a:buSzTx/>
              <a:buFontTx/>
              <a:buNone/>
            </a:pPr>
            <a:r>
              <a:rPr lang="en-US" altLang="en-US" sz="2800" b="1" i="1" dirty="0" err="1">
                <a:solidFill>
                  <a:schemeClr val="bg2"/>
                </a:solidFill>
                <a:latin typeface="Franklin Gothic Heavy" panose="020B0903020102020204" pitchFamily="34" charset="0"/>
              </a:rPr>
              <a:t>Gk</a:t>
            </a:r>
            <a:r>
              <a:rPr lang="en-US" altLang="en-US" sz="2800" b="1" i="1" dirty="0">
                <a:solidFill>
                  <a:schemeClr val="bg2"/>
                </a:solidFill>
                <a:latin typeface="Franklin Gothic Heavy" panose="020B0903020102020204" pitchFamily="34" charset="0"/>
              </a:rPr>
              <a:t>: </a:t>
            </a:r>
            <a:r>
              <a:rPr lang="en-US" altLang="en-US" sz="2800" b="1" i="1" dirty="0" err="1">
                <a:solidFill>
                  <a:schemeClr val="bg2"/>
                </a:solidFill>
                <a:latin typeface="Franklin Gothic Heavy" panose="020B0903020102020204" pitchFamily="34" charset="0"/>
              </a:rPr>
              <a:t>aionios</a:t>
            </a:r>
            <a:endParaRPr lang="en-US" altLang="en-US" sz="2800" b="1" i="1" dirty="0">
              <a:solidFill>
                <a:schemeClr val="bg2"/>
              </a:solidFill>
              <a:latin typeface="Franklin Gothic Heavy" panose="020B0903020102020204" pitchFamily="34" charset="0"/>
            </a:endParaRPr>
          </a:p>
          <a:p>
            <a:pPr algn="ctr" eaLnBrk="1" hangingPunct="1">
              <a:spcBef>
                <a:spcPct val="0"/>
              </a:spcBef>
              <a:buClrTx/>
              <a:buSzTx/>
              <a:buFontTx/>
              <a:buNone/>
            </a:pPr>
            <a:endParaRPr lang="en-US" altLang="en-US" sz="2400" b="1" i="1" dirty="0">
              <a:solidFill>
                <a:schemeClr val="bg2"/>
              </a:solidFill>
              <a:latin typeface="Franklin Gothic Heavy" panose="020B0903020102020204" pitchFamily="34" charset="0"/>
            </a:endParaRPr>
          </a:p>
          <a:p>
            <a:pPr algn="ctr" eaLnBrk="1" hangingPunct="1">
              <a:spcBef>
                <a:spcPct val="0"/>
              </a:spcBef>
              <a:buClrTx/>
              <a:buSzTx/>
              <a:buFontTx/>
              <a:buNone/>
            </a:pPr>
            <a:endParaRPr lang="en-US" altLang="en-US" sz="2800" dirty="0">
              <a:solidFill>
                <a:schemeClr val="bg2"/>
              </a:solidFill>
              <a:latin typeface="Franklin Gothic Heavy" panose="020B0903020102020204" pitchFamily="34" charset="0"/>
            </a:endParaRPr>
          </a:p>
          <a:p>
            <a:pPr algn="ctr" eaLnBrk="1" hangingPunct="1">
              <a:spcBef>
                <a:spcPct val="0"/>
              </a:spcBef>
              <a:buClrTx/>
              <a:buSzTx/>
              <a:buFontTx/>
              <a:buNone/>
            </a:pPr>
            <a:r>
              <a:rPr lang="en-US" altLang="en-US" sz="3600" b="1" dirty="0">
                <a:solidFill>
                  <a:schemeClr val="bg1"/>
                </a:solidFill>
                <a:latin typeface="Franklin Gothic Heavy" panose="020B0903020102020204" pitchFamily="34" charset="0"/>
              </a:rPr>
              <a:t>Heaven</a:t>
            </a:r>
          </a:p>
        </p:txBody>
      </p:sp>
      <p:sp>
        <p:nvSpPr>
          <p:cNvPr id="12294" name="AutoShape 6">
            <a:extLst>
              <a:ext uri="{FF2B5EF4-FFF2-40B4-BE49-F238E27FC236}">
                <a16:creationId xmlns:a16="http://schemas.microsoft.com/office/drawing/2014/main" id="{6639DE35-889F-47D9-A0FD-40BB90840CB7}"/>
              </a:ext>
            </a:extLst>
          </p:cNvPr>
          <p:cNvSpPr>
            <a:spLocks noChangeArrowheads="1"/>
          </p:cNvSpPr>
          <p:nvPr/>
        </p:nvSpPr>
        <p:spPr bwMode="auto">
          <a:xfrm>
            <a:off x="3962400" y="4633310"/>
            <a:ext cx="1143000" cy="762000"/>
          </a:xfrm>
          <a:custGeom>
            <a:avLst/>
            <a:gdLst>
              <a:gd name="T0" fmla="*/ 2147483646 w 21600"/>
              <a:gd name="T1" fmla="*/ 0 h 21600"/>
              <a:gd name="T2" fmla="*/ 0 w 21600"/>
              <a:gd name="T3" fmla="*/ 2147483646 h 21600"/>
              <a:gd name="T4" fmla="*/ 2147483646 w 21600"/>
              <a:gd name="T5" fmla="*/ 2147483646 h 21600"/>
              <a:gd name="T6" fmla="*/ 2147483646 w 21600"/>
              <a:gd name="T7" fmla="*/ 2147483646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rgbClr val="FF0000"/>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95" name="AutoShape 7">
            <a:extLst>
              <a:ext uri="{FF2B5EF4-FFF2-40B4-BE49-F238E27FC236}">
                <a16:creationId xmlns:a16="http://schemas.microsoft.com/office/drawing/2014/main" id="{B178F626-D733-4DD1-9864-1DDE0F03BED9}"/>
              </a:ext>
            </a:extLst>
          </p:cNvPr>
          <p:cNvSpPr>
            <a:spLocks noChangeArrowheads="1"/>
          </p:cNvSpPr>
          <p:nvPr/>
        </p:nvSpPr>
        <p:spPr bwMode="auto">
          <a:xfrm flipH="1">
            <a:off x="3886200" y="1963472"/>
            <a:ext cx="1143000" cy="762000"/>
          </a:xfrm>
          <a:custGeom>
            <a:avLst/>
            <a:gdLst>
              <a:gd name="T0" fmla="*/ 2147483646 w 21600"/>
              <a:gd name="T1" fmla="*/ 0 h 21600"/>
              <a:gd name="T2" fmla="*/ 0 w 21600"/>
              <a:gd name="T3" fmla="*/ 2147483646 h 21600"/>
              <a:gd name="T4" fmla="*/ 2147483646 w 21600"/>
              <a:gd name="T5" fmla="*/ 2147483646 h 21600"/>
              <a:gd name="T6" fmla="*/ 2147483646 w 21600"/>
              <a:gd name="T7" fmla="*/ 2147483646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rgbClr val="FF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96" name="Text Box 8">
            <a:extLst>
              <a:ext uri="{FF2B5EF4-FFF2-40B4-BE49-F238E27FC236}">
                <a16:creationId xmlns:a16="http://schemas.microsoft.com/office/drawing/2014/main" id="{5106053B-8FE1-45EC-B442-672F2AC496EE}"/>
              </a:ext>
            </a:extLst>
          </p:cNvPr>
          <p:cNvSpPr txBox="1">
            <a:spLocks noChangeArrowheads="1"/>
          </p:cNvSpPr>
          <p:nvPr/>
        </p:nvSpPr>
        <p:spPr bwMode="auto">
          <a:xfrm>
            <a:off x="3581400" y="2833574"/>
            <a:ext cx="1905000" cy="17896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lnSpc>
                <a:spcPct val="70000"/>
              </a:lnSpc>
              <a:spcBef>
                <a:spcPct val="50000"/>
              </a:spcBef>
              <a:defRPr/>
            </a:pPr>
            <a:r>
              <a:rPr lang="en-US" altLang="en-US" sz="2000" b="1" dirty="0">
                <a:effectLst>
                  <a:outerShdw blurRad="38100" dist="38100" dir="2700000" algn="tl">
                    <a:srgbClr val="C0C0C0"/>
                  </a:outerShdw>
                </a:effectLst>
                <a:latin typeface="Arial" panose="020B0604020202020204" pitchFamily="34" charset="0"/>
                <a:cs typeface="Arial" panose="020B0604020202020204" pitchFamily="34" charset="0"/>
              </a:rPr>
              <a:t>What is Done</a:t>
            </a:r>
          </a:p>
          <a:p>
            <a:pPr algn="ctr" eaLnBrk="1" hangingPunct="1">
              <a:lnSpc>
                <a:spcPct val="70000"/>
              </a:lnSpc>
              <a:spcBef>
                <a:spcPct val="50000"/>
              </a:spcBef>
              <a:defRPr/>
            </a:pPr>
            <a:r>
              <a:rPr lang="en-US" altLang="en-US" sz="2000" b="1" dirty="0">
                <a:effectLst>
                  <a:outerShdw blurRad="38100" dist="38100" dir="2700000" algn="tl">
                    <a:srgbClr val="C0C0C0"/>
                  </a:outerShdw>
                </a:effectLst>
                <a:latin typeface="Arial" panose="020B0604020202020204" pitchFamily="34" charset="0"/>
                <a:cs typeface="Arial" panose="020B0604020202020204" pitchFamily="34" charset="0"/>
              </a:rPr>
              <a:t>With One</a:t>
            </a:r>
          </a:p>
          <a:p>
            <a:pPr algn="ctr" eaLnBrk="1" hangingPunct="1">
              <a:lnSpc>
                <a:spcPct val="70000"/>
              </a:lnSpc>
              <a:spcBef>
                <a:spcPct val="50000"/>
              </a:spcBef>
              <a:defRPr/>
            </a:pPr>
            <a:r>
              <a:rPr lang="en-US" altLang="en-US" sz="2000" b="1" dirty="0">
                <a:effectLst>
                  <a:outerShdw blurRad="38100" dist="38100" dir="2700000" algn="tl">
                    <a:srgbClr val="C0C0C0"/>
                  </a:outerShdw>
                </a:effectLst>
                <a:latin typeface="Arial" panose="020B0604020202020204" pitchFamily="34" charset="0"/>
                <a:cs typeface="Arial" panose="020B0604020202020204" pitchFamily="34" charset="0"/>
              </a:rPr>
              <a:t>We Must Do</a:t>
            </a:r>
          </a:p>
          <a:p>
            <a:pPr algn="ctr" eaLnBrk="1" hangingPunct="1">
              <a:lnSpc>
                <a:spcPct val="70000"/>
              </a:lnSpc>
              <a:spcBef>
                <a:spcPct val="50000"/>
              </a:spcBef>
              <a:defRPr/>
            </a:pPr>
            <a:r>
              <a:rPr lang="en-US" altLang="en-US" sz="2000" b="1" dirty="0">
                <a:effectLst>
                  <a:outerShdw blurRad="38100" dist="38100" dir="2700000" algn="tl">
                    <a:srgbClr val="C0C0C0"/>
                  </a:outerShdw>
                </a:effectLst>
                <a:latin typeface="Arial" panose="020B0604020202020204" pitchFamily="34" charset="0"/>
                <a:cs typeface="Arial" panose="020B0604020202020204" pitchFamily="34" charset="0"/>
              </a:rPr>
              <a:t> With</a:t>
            </a:r>
          </a:p>
          <a:p>
            <a:pPr algn="ctr" eaLnBrk="1" hangingPunct="1">
              <a:lnSpc>
                <a:spcPct val="70000"/>
              </a:lnSpc>
              <a:spcBef>
                <a:spcPct val="50000"/>
              </a:spcBef>
              <a:defRPr/>
            </a:pPr>
            <a:r>
              <a:rPr lang="en-US" altLang="en-US" sz="2000" b="1" dirty="0">
                <a:effectLst>
                  <a:outerShdw blurRad="38100" dist="38100" dir="2700000" algn="tl">
                    <a:srgbClr val="C0C0C0"/>
                  </a:outerShdw>
                </a:effectLst>
                <a:latin typeface="Arial" panose="020B0604020202020204" pitchFamily="34" charset="0"/>
                <a:cs typeface="Arial" panose="020B0604020202020204" pitchFamily="34" charset="0"/>
              </a:rPr>
              <a:t>The Other</a:t>
            </a:r>
          </a:p>
        </p:txBody>
      </p:sp>
      <p:sp>
        <p:nvSpPr>
          <p:cNvPr id="12298" name="Line 10">
            <a:extLst>
              <a:ext uri="{FF2B5EF4-FFF2-40B4-BE49-F238E27FC236}">
                <a16:creationId xmlns:a16="http://schemas.microsoft.com/office/drawing/2014/main" id="{BC4D8D9E-7893-4307-B1D2-30B3693EB357}"/>
              </a:ext>
            </a:extLst>
          </p:cNvPr>
          <p:cNvSpPr>
            <a:spLocks noChangeShapeType="1"/>
          </p:cNvSpPr>
          <p:nvPr/>
        </p:nvSpPr>
        <p:spPr bwMode="auto">
          <a:xfrm>
            <a:off x="3848100" y="1665767"/>
            <a:ext cx="1504950" cy="0"/>
          </a:xfrm>
          <a:prstGeom prst="line">
            <a:avLst/>
          </a:prstGeom>
          <a:noFill/>
          <a:ln w="57150">
            <a:solidFill>
              <a:srgbClr val="00B0F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 name="TextBox 1">
            <a:extLst>
              <a:ext uri="{FF2B5EF4-FFF2-40B4-BE49-F238E27FC236}">
                <a16:creationId xmlns:a16="http://schemas.microsoft.com/office/drawing/2014/main" id="{512F1F12-9E66-4D4D-B350-32FD37193B37}"/>
              </a:ext>
            </a:extLst>
          </p:cNvPr>
          <p:cNvSpPr txBox="1"/>
          <p:nvPr/>
        </p:nvSpPr>
        <p:spPr>
          <a:xfrm>
            <a:off x="609600" y="5597687"/>
            <a:ext cx="7848600" cy="708025"/>
          </a:xfrm>
          <a:prstGeom prst="rect">
            <a:avLst/>
          </a:prstGeom>
          <a:solidFill>
            <a:schemeClr val="bg1">
              <a:lumMod val="85000"/>
            </a:schemeClr>
          </a:solidFill>
        </p:spPr>
        <p:txBody>
          <a:bodyPr>
            <a:spAutoFit/>
          </a:bodyPr>
          <a:lstStyle/>
          <a:p>
            <a:pPr>
              <a:defRPr/>
            </a:pPr>
            <a:r>
              <a:rPr lang="en-US" sz="2000" b="1" i="1" dirty="0" err="1">
                <a:latin typeface="Arial" panose="020B0604020202020204" pitchFamily="34" charset="0"/>
                <a:cs typeface="Arial" panose="020B0604020202020204" pitchFamily="34" charset="0"/>
              </a:rPr>
              <a:t>aionios</a:t>
            </a:r>
            <a:r>
              <a:rPr lang="en-US" sz="2000" b="1" i="1" dirty="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 “</a:t>
            </a:r>
            <a:r>
              <a:rPr lang="en-US" sz="2000" i="1" dirty="0">
                <a:latin typeface="Arial" panose="020B0604020202020204" pitchFamily="34" charset="0"/>
                <a:cs typeface="Arial" panose="020B0604020202020204" pitchFamily="34" charset="0"/>
              </a:rPr>
              <a:t>perpetual (also used of past time, or past and future as well): - eternal, for ever, everlasting…” </a:t>
            </a:r>
            <a:r>
              <a:rPr lang="en-US" sz="1600" dirty="0">
                <a:latin typeface="Arial" panose="020B0604020202020204" pitchFamily="34" charset="0"/>
                <a:cs typeface="Arial" panose="020B0604020202020204" pitchFamily="34" charset="0"/>
              </a:rPr>
              <a:t>-</a:t>
            </a:r>
            <a:r>
              <a:rPr lang="en-US" sz="1600" b="1" i="1" dirty="0">
                <a:latin typeface="Arial" panose="020B0604020202020204" pitchFamily="34" charset="0"/>
                <a:cs typeface="Arial" panose="020B0604020202020204" pitchFamily="34" charset="0"/>
              </a:rPr>
              <a:t> Strong</a:t>
            </a:r>
          </a:p>
        </p:txBody>
      </p:sp>
      <p:sp>
        <p:nvSpPr>
          <p:cNvPr id="3" name="Footer Placeholder 2">
            <a:extLst>
              <a:ext uri="{FF2B5EF4-FFF2-40B4-BE49-F238E27FC236}">
                <a16:creationId xmlns:a16="http://schemas.microsoft.com/office/drawing/2014/main" id="{671972D2-9139-4EAA-9178-C7F0BB7DC8F6}"/>
              </a:ext>
            </a:extLst>
          </p:cNvPr>
          <p:cNvSpPr>
            <a:spLocks noGrp="1"/>
          </p:cNvSpPr>
          <p:nvPr>
            <p:ph type="ftr" sz="quarter" idx="11"/>
          </p:nvPr>
        </p:nvSpPr>
        <p:spPr>
          <a:xfrm>
            <a:off x="2209800" y="6427518"/>
            <a:ext cx="4724400" cy="365760"/>
          </a:xfrm>
        </p:spPr>
        <p:txBody>
          <a:bodyPr/>
          <a:lstStyle/>
          <a:p>
            <a:pPr algn="ctr"/>
            <a:r>
              <a:rPr lang="en-US" dirty="0"/>
              <a:t>Seven Resurrection Facts</a:t>
            </a:r>
          </a:p>
        </p:txBody>
      </p:sp>
      <p:sp>
        <p:nvSpPr>
          <p:cNvPr id="4" name="Slide Number Placeholder 3">
            <a:extLst>
              <a:ext uri="{FF2B5EF4-FFF2-40B4-BE49-F238E27FC236}">
                <a16:creationId xmlns:a16="http://schemas.microsoft.com/office/drawing/2014/main" id="{6779B309-1046-4132-B025-2CCB9922548C}"/>
              </a:ext>
            </a:extLst>
          </p:cNvPr>
          <p:cNvSpPr>
            <a:spLocks noGrp="1"/>
          </p:cNvSpPr>
          <p:nvPr>
            <p:ph type="sldNum" sz="quarter" idx="12"/>
          </p:nvPr>
        </p:nvSpPr>
        <p:spPr/>
        <p:txBody>
          <a:bodyPr/>
          <a:lstStyle/>
          <a:p>
            <a:fld id="{363C2F65-6F45-418E-8DEB-7A113A83F7AF}" type="slidenum">
              <a:rPr lang="en-US" smtClean="0"/>
              <a:t>8</a:t>
            </a:fld>
            <a:endParaRPr lang="en-US"/>
          </a:p>
        </p:txBody>
      </p:sp>
    </p:spTree>
    <p:extLst>
      <p:ext uri="{BB962C8B-B14F-4D97-AF65-F5344CB8AC3E}">
        <p14:creationId xmlns:p14="http://schemas.microsoft.com/office/powerpoint/2010/main" val="1880484165"/>
      </p:ext>
    </p:extLst>
  </p:cSld>
  <p:clrMapOvr>
    <a:masterClrMapping/>
  </p:clrMapOvr>
  <p:transition spd="med">
    <p:circl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2290"/>
                                        </p:tgtEl>
                                        <p:attrNameLst>
                                          <p:attrName>style.visibility</p:attrName>
                                        </p:attrNameLst>
                                      </p:cBhvr>
                                      <p:to>
                                        <p:strVal val="visible"/>
                                      </p:to>
                                    </p:set>
                                    <p:animEffect transition="in" filter="dissolve">
                                      <p:cBhvr>
                                        <p:cTn id="7" dur="1000"/>
                                        <p:tgtEl>
                                          <p:spTgt spid="1229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12292"/>
                                        </p:tgtEl>
                                        <p:attrNameLst>
                                          <p:attrName>style.visibility</p:attrName>
                                        </p:attrNameLst>
                                      </p:cBhvr>
                                      <p:to>
                                        <p:strVal val="visible"/>
                                      </p:to>
                                    </p:set>
                                    <p:anim calcmode="lin" valueType="num">
                                      <p:cBhvr additive="base">
                                        <p:cTn id="12" dur="1000" fill="hold"/>
                                        <p:tgtEl>
                                          <p:spTgt spid="12292"/>
                                        </p:tgtEl>
                                        <p:attrNameLst>
                                          <p:attrName>ppt_x</p:attrName>
                                        </p:attrNameLst>
                                      </p:cBhvr>
                                      <p:tavLst>
                                        <p:tav tm="0">
                                          <p:val>
                                            <p:strVal val="0-#ppt_w/2"/>
                                          </p:val>
                                        </p:tav>
                                        <p:tav tm="100000">
                                          <p:val>
                                            <p:strVal val="#ppt_x"/>
                                          </p:val>
                                        </p:tav>
                                      </p:tavLst>
                                    </p:anim>
                                    <p:anim calcmode="lin" valueType="num">
                                      <p:cBhvr additive="base">
                                        <p:cTn id="13" dur="1000" fill="hold"/>
                                        <p:tgtEl>
                                          <p:spTgt spid="12292"/>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1000"/>
                            </p:stCondLst>
                            <p:childTnLst>
                              <p:par>
                                <p:cTn id="15" presetID="22" presetClass="entr" presetSubtype="8" fill="hold" nodeType="afterEffect">
                                  <p:stCondLst>
                                    <p:cond delay="0"/>
                                  </p:stCondLst>
                                  <p:childTnLst>
                                    <p:set>
                                      <p:cBhvr>
                                        <p:cTn id="16" dur="1" fill="hold">
                                          <p:stCondLst>
                                            <p:cond delay="0"/>
                                          </p:stCondLst>
                                        </p:cTn>
                                        <p:tgtEl>
                                          <p:spTgt spid="12297"/>
                                        </p:tgtEl>
                                        <p:attrNameLst>
                                          <p:attrName>style.visibility</p:attrName>
                                        </p:attrNameLst>
                                      </p:cBhvr>
                                      <p:to>
                                        <p:strVal val="visible"/>
                                      </p:to>
                                    </p:set>
                                    <p:animEffect transition="in" filter="wipe(left)">
                                      <p:cBhvr>
                                        <p:cTn id="17" dur="1000"/>
                                        <p:tgtEl>
                                          <p:spTgt spid="1229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ntr" presetSubtype="2" fill="hold" grpId="0" nodeType="clickEffect">
                                  <p:stCondLst>
                                    <p:cond delay="0"/>
                                  </p:stCondLst>
                                  <p:childTnLst>
                                    <p:set>
                                      <p:cBhvr>
                                        <p:cTn id="21" dur="1" fill="hold">
                                          <p:stCondLst>
                                            <p:cond delay="0"/>
                                          </p:stCondLst>
                                        </p:cTn>
                                        <p:tgtEl>
                                          <p:spTgt spid="12293"/>
                                        </p:tgtEl>
                                        <p:attrNameLst>
                                          <p:attrName>style.visibility</p:attrName>
                                        </p:attrNameLst>
                                      </p:cBhvr>
                                      <p:to>
                                        <p:strVal val="visible"/>
                                      </p:to>
                                    </p:set>
                                    <p:anim calcmode="lin" valueType="num">
                                      <p:cBhvr additive="base">
                                        <p:cTn id="22" dur="1000" fill="hold"/>
                                        <p:tgtEl>
                                          <p:spTgt spid="12293"/>
                                        </p:tgtEl>
                                        <p:attrNameLst>
                                          <p:attrName>ppt_x</p:attrName>
                                        </p:attrNameLst>
                                      </p:cBhvr>
                                      <p:tavLst>
                                        <p:tav tm="0">
                                          <p:val>
                                            <p:strVal val="1+#ppt_w/2"/>
                                          </p:val>
                                        </p:tav>
                                        <p:tav tm="100000">
                                          <p:val>
                                            <p:strVal val="#ppt_x"/>
                                          </p:val>
                                        </p:tav>
                                      </p:tavLst>
                                    </p:anim>
                                    <p:anim calcmode="lin" valueType="num">
                                      <p:cBhvr additive="base">
                                        <p:cTn id="23" dur="1000" fill="hold"/>
                                        <p:tgtEl>
                                          <p:spTgt spid="12293"/>
                                        </p:tgtEl>
                                        <p:attrNameLst>
                                          <p:attrName>ppt_y</p:attrName>
                                        </p:attrNameLst>
                                      </p:cBhvr>
                                      <p:tavLst>
                                        <p:tav tm="0">
                                          <p:val>
                                            <p:strVal val="#ppt_y"/>
                                          </p:val>
                                        </p:tav>
                                        <p:tav tm="100000">
                                          <p:val>
                                            <p:strVal val="#ppt_y"/>
                                          </p:val>
                                        </p:tav>
                                      </p:tavLst>
                                    </p:anim>
                                  </p:childTnLst>
                                </p:cTn>
                              </p:par>
                            </p:childTnLst>
                          </p:cTn>
                        </p:par>
                        <p:par>
                          <p:cTn id="24" fill="hold" nodeType="afterGroup">
                            <p:stCondLst>
                              <p:cond delay="1000"/>
                            </p:stCondLst>
                            <p:childTnLst>
                              <p:par>
                                <p:cTn id="25" presetID="22" presetClass="entr" presetSubtype="8" fill="hold" nodeType="afterEffect">
                                  <p:stCondLst>
                                    <p:cond delay="0"/>
                                  </p:stCondLst>
                                  <p:childTnLst>
                                    <p:set>
                                      <p:cBhvr>
                                        <p:cTn id="26" dur="1" fill="hold">
                                          <p:stCondLst>
                                            <p:cond delay="0"/>
                                          </p:stCondLst>
                                        </p:cTn>
                                        <p:tgtEl>
                                          <p:spTgt spid="12298"/>
                                        </p:tgtEl>
                                        <p:attrNameLst>
                                          <p:attrName>style.visibility</p:attrName>
                                        </p:attrNameLst>
                                      </p:cBhvr>
                                      <p:to>
                                        <p:strVal val="visible"/>
                                      </p:to>
                                    </p:set>
                                    <p:animEffect transition="in" filter="wipe(left)">
                                      <p:cBhvr>
                                        <p:cTn id="27" dur="1000"/>
                                        <p:tgtEl>
                                          <p:spTgt spid="1229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2" presetClass="entr" presetSubtype="2" fill="hold" nodeType="clickEffect">
                                  <p:stCondLst>
                                    <p:cond delay="0"/>
                                  </p:stCondLst>
                                  <p:childTnLst>
                                    <p:set>
                                      <p:cBhvr>
                                        <p:cTn id="31" dur="1" fill="hold">
                                          <p:stCondLst>
                                            <p:cond delay="0"/>
                                          </p:stCondLst>
                                        </p:cTn>
                                        <p:tgtEl>
                                          <p:spTgt spid="12295"/>
                                        </p:tgtEl>
                                        <p:attrNameLst>
                                          <p:attrName>style.visibility</p:attrName>
                                        </p:attrNameLst>
                                      </p:cBhvr>
                                      <p:to>
                                        <p:strVal val="visible"/>
                                      </p:to>
                                    </p:set>
                                    <p:animEffect transition="in" filter="slide(fromRight)">
                                      <p:cBhvr>
                                        <p:cTn id="32" dur="1000"/>
                                        <p:tgtEl>
                                          <p:spTgt spid="12295"/>
                                        </p:tgtEl>
                                      </p:cBhvr>
                                    </p:animEffect>
                                  </p:childTnLst>
                                </p:cTn>
                              </p:par>
                              <p:par>
                                <p:cTn id="33" presetID="12" presetClass="entr" presetSubtype="8" fill="hold" nodeType="withEffect">
                                  <p:stCondLst>
                                    <p:cond delay="0"/>
                                  </p:stCondLst>
                                  <p:childTnLst>
                                    <p:set>
                                      <p:cBhvr>
                                        <p:cTn id="34" dur="1" fill="hold">
                                          <p:stCondLst>
                                            <p:cond delay="0"/>
                                          </p:stCondLst>
                                        </p:cTn>
                                        <p:tgtEl>
                                          <p:spTgt spid="12294"/>
                                        </p:tgtEl>
                                        <p:attrNameLst>
                                          <p:attrName>style.visibility</p:attrName>
                                        </p:attrNameLst>
                                      </p:cBhvr>
                                      <p:to>
                                        <p:strVal val="visible"/>
                                      </p:to>
                                    </p:set>
                                    <p:animEffect transition="in" filter="slide(fromLeft)">
                                      <p:cBhvr>
                                        <p:cTn id="35" dur="1000"/>
                                        <p:tgtEl>
                                          <p:spTgt spid="12294"/>
                                        </p:tgtEl>
                                      </p:cBhvr>
                                    </p:animEffect>
                                  </p:childTnLst>
                                </p:cTn>
                              </p:par>
                              <p:par>
                                <p:cTn id="36" presetID="9" presetClass="entr" presetSubtype="0" fill="hold" grpId="0" nodeType="withEffect">
                                  <p:stCondLst>
                                    <p:cond delay="0"/>
                                  </p:stCondLst>
                                  <p:childTnLst>
                                    <p:set>
                                      <p:cBhvr>
                                        <p:cTn id="37" dur="1" fill="hold">
                                          <p:stCondLst>
                                            <p:cond delay="0"/>
                                          </p:stCondLst>
                                        </p:cTn>
                                        <p:tgtEl>
                                          <p:spTgt spid="12296"/>
                                        </p:tgtEl>
                                        <p:attrNameLst>
                                          <p:attrName>style.visibility</p:attrName>
                                        </p:attrNameLst>
                                      </p:cBhvr>
                                      <p:to>
                                        <p:strVal val="visible"/>
                                      </p:to>
                                    </p:set>
                                    <p:animEffect transition="in" filter="dissolve">
                                      <p:cBhvr>
                                        <p:cTn id="38" dur="1000"/>
                                        <p:tgtEl>
                                          <p:spTgt spid="12296"/>
                                        </p:tgtEl>
                                      </p:cBhvr>
                                    </p:animEffect>
                                  </p:childTnLst>
                                </p:cTn>
                              </p:par>
                            </p:childTnLst>
                          </p:cTn>
                        </p:par>
                      </p:childTnLst>
                    </p:cTn>
                  </p:par>
                  <p:par>
                    <p:cTn id="39" fill="hold">
                      <p:stCondLst>
                        <p:cond delay="indefinite"/>
                      </p:stCondLst>
                      <p:childTnLst>
                        <p:par>
                          <p:cTn id="40" fill="hold">
                            <p:stCondLst>
                              <p:cond delay="0"/>
                            </p:stCondLst>
                            <p:childTnLst>
                              <p:par>
                                <p:cTn id="41" presetID="14" presetClass="entr" presetSubtype="10" fill="hold" grpId="0" nodeType="clickEffect">
                                  <p:stCondLst>
                                    <p:cond delay="0"/>
                                  </p:stCondLst>
                                  <p:childTnLst>
                                    <p:set>
                                      <p:cBhvr>
                                        <p:cTn id="42" dur="1" fill="hold">
                                          <p:stCondLst>
                                            <p:cond delay="0"/>
                                          </p:stCondLst>
                                        </p:cTn>
                                        <p:tgtEl>
                                          <p:spTgt spid="2"/>
                                        </p:tgtEl>
                                        <p:attrNameLst>
                                          <p:attrName>style.visibility</p:attrName>
                                        </p:attrNameLst>
                                      </p:cBhvr>
                                      <p:to>
                                        <p:strVal val="visible"/>
                                      </p:to>
                                    </p:set>
                                    <p:animEffect transition="in" filter="randombar(horizontal)">
                                      <p:cBhvr>
                                        <p:cTn id="43"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P spid="12292" grpId="0" animBg="1"/>
      <p:bldP spid="12293" grpId="0" animBg="1"/>
      <p:bldP spid="12296" grpId="0"/>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772400" cy="990600"/>
          </a:xfrm>
        </p:spPr>
        <p:txBody>
          <a:bodyPr>
            <a:normAutofit/>
          </a:bodyPr>
          <a:lstStyle/>
          <a:p>
            <a:r>
              <a:rPr lang="en-US" sz="4800" dirty="0">
                <a:solidFill>
                  <a:srgbClr val="FF0000"/>
                </a:solidFill>
                <a:latin typeface="Arial Black" panose="020B0A04020102020204" pitchFamily="34" charset="0"/>
              </a:rPr>
              <a:t>Will Be The </a:t>
            </a:r>
            <a:r>
              <a:rPr lang="en-US" sz="4800" b="1" i="1" dirty="0">
                <a:solidFill>
                  <a:srgbClr val="FF0000"/>
                </a:solidFill>
                <a:latin typeface="Arial Black" panose="020B0A04020102020204" pitchFamily="34" charset="0"/>
              </a:rPr>
              <a:t>Last Day</a:t>
            </a:r>
          </a:p>
        </p:txBody>
      </p:sp>
      <p:sp>
        <p:nvSpPr>
          <p:cNvPr id="3" name="Footer Placeholder 2"/>
          <p:cNvSpPr>
            <a:spLocks noGrp="1"/>
          </p:cNvSpPr>
          <p:nvPr>
            <p:ph type="ftr" sz="quarter" idx="11"/>
          </p:nvPr>
        </p:nvSpPr>
        <p:spPr/>
        <p:txBody>
          <a:bodyPr/>
          <a:lstStyle/>
          <a:p>
            <a:pPr algn="ctr"/>
            <a:r>
              <a:rPr lang="en-US"/>
              <a:t>Seven Resurrection Facts</a:t>
            </a:r>
            <a:endParaRPr lang="en-US" dirty="0"/>
          </a:p>
        </p:txBody>
      </p:sp>
      <p:sp>
        <p:nvSpPr>
          <p:cNvPr id="4" name="Slide Number Placeholder 3"/>
          <p:cNvSpPr>
            <a:spLocks noGrp="1"/>
          </p:cNvSpPr>
          <p:nvPr>
            <p:ph type="sldNum" sz="quarter" idx="12"/>
          </p:nvPr>
        </p:nvSpPr>
        <p:spPr/>
        <p:txBody>
          <a:bodyPr/>
          <a:lstStyle/>
          <a:p>
            <a:fld id="{363C2F65-6F45-418E-8DEB-7A113A83F7AF}" type="slidenum">
              <a:rPr lang="en-US" smtClean="0"/>
              <a:t>9</a:t>
            </a:fld>
            <a:endParaRPr lang="en-US"/>
          </a:p>
        </p:txBody>
      </p:sp>
      <p:sp>
        <p:nvSpPr>
          <p:cNvPr id="5" name="Content Placeholder 4"/>
          <p:cNvSpPr>
            <a:spLocks noGrp="1"/>
          </p:cNvSpPr>
          <p:nvPr>
            <p:ph sz="quarter" idx="1"/>
          </p:nvPr>
        </p:nvSpPr>
        <p:spPr>
          <a:xfrm>
            <a:off x="919576" y="1157054"/>
            <a:ext cx="7772400" cy="4937760"/>
          </a:xfrm>
        </p:spPr>
        <p:txBody>
          <a:bodyPr/>
          <a:lstStyle/>
          <a:p>
            <a:pPr>
              <a:buSzPct val="100000"/>
              <a:buFont typeface="Wingdings" panose="05000000000000000000" pitchFamily="2" charset="2"/>
              <a:buChar char="§"/>
            </a:pPr>
            <a:r>
              <a:rPr lang="en-US" dirty="0">
                <a:latin typeface="Arial" panose="020B0604020202020204" pitchFamily="34" charset="0"/>
                <a:cs typeface="Arial" panose="020B0604020202020204" pitchFamily="34" charset="0"/>
              </a:rPr>
              <a:t>Jesus said, </a:t>
            </a:r>
            <a:r>
              <a:rPr lang="en-US" b="1" i="1" dirty="0">
                <a:latin typeface="Arial" panose="020B0604020202020204" pitchFamily="34" charset="0"/>
                <a:cs typeface="Arial" panose="020B0604020202020204" pitchFamily="34" charset="0"/>
              </a:rPr>
              <a:t>“And this is the Father's will which hath sent me, that of all which he hath given me I should lose nothing, but should raise it up again at </a:t>
            </a:r>
            <a:r>
              <a:rPr lang="en-US" b="1" i="1" dirty="0">
                <a:solidFill>
                  <a:srgbClr val="FF0000"/>
                </a:solidFill>
                <a:latin typeface="Arial" panose="020B0604020202020204" pitchFamily="34" charset="0"/>
                <a:cs typeface="Arial" panose="020B0604020202020204" pitchFamily="34" charset="0"/>
              </a:rPr>
              <a:t>the last day</a:t>
            </a:r>
            <a:r>
              <a:rPr lang="en-US" b="1" i="1" dirty="0">
                <a:latin typeface="Arial" panose="020B0604020202020204" pitchFamily="34" charset="0"/>
                <a:cs typeface="Arial" panose="020B0604020202020204" pitchFamily="34" charset="0"/>
              </a:rPr>
              <a:t>.  And this is the will of him that sent me, that every one which </a:t>
            </a:r>
            <a:r>
              <a:rPr lang="en-US" b="1" i="1" dirty="0" err="1">
                <a:latin typeface="Arial" panose="020B0604020202020204" pitchFamily="34" charset="0"/>
                <a:cs typeface="Arial" panose="020B0604020202020204" pitchFamily="34" charset="0"/>
              </a:rPr>
              <a:t>seeth</a:t>
            </a:r>
            <a:r>
              <a:rPr lang="en-US" b="1" i="1" dirty="0">
                <a:latin typeface="Arial" panose="020B0604020202020204" pitchFamily="34" charset="0"/>
                <a:cs typeface="Arial" panose="020B0604020202020204" pitchFamily="34" charset="0"/>
              </a:rPr>
              <a:t> the Son, and believeth on him, may have everlasting life: and I will raise him up at the </a:t>
            </a:r>
            <a:r>
              <a:rPr lang="en-US" b="1" i="1" dirty="0">
                <a:solidFill>
                  <a:srgbClr val="FF0000"/>
                </a:solidFill>
                <a:latin typeface="Arial" panose="020B0604020202020204" pitchFamily="34" charset="0"/>
                <a:cs typeface="Arial" panose="020B0604020202020204" pitchFamily="34" charset="0"/>
              </a:rPr>
              <a:t>last day</a:t>
            </a:r>
            <a:r>
              <a:rPr lang="en-US" b="1" i="1" dirty="0">
                <a:latin typeface="Arial" panose="020B0604020202020204" pitchFamily="34" charset="0"/>
                <a:cs typeface="Arial" panose="020B0604020202020204" pitchFamily="34" charset="0"/>
              </a:rPr>
              <a:t>” </a:t>
            </a:r>
          </a:p>
          <a:p>
            <a:pPr lvl="1">
              <a:buSzPct val="100000"/>
              <a:buFont typeface="Wingdings" panose="05000000000000000000" pitchFamily="2" charset="2"/>
              <a:buChar char="§"/>
            </a:pPr>
            <a:r>
              <a:rPr lang="en-US" dirty="0">
                <a:latin typeface="Arial" panose="020B0604020202020204" pitchFamily="34" charset="0"/>
                <a:cs typeface="Arial" panose="020B0604020202020204" pitchFamily="34" charset="0"/>
              </a:rPr>
              <a:t> John 6:39-40;  cf. John 11:23-24	</a:t>
            </a:r>
          </a:p>
        </p:txBody>
      </p:sp>
      <p:sp>
        <p:nvSpPr>
          <p:cNvPr id="6" name="Rectangle 5">
            <a:extLst>
              <a:ext uri="{FF2B5EF4-FFF2-40B4-BE49-F238E27FC236}">
                <a16:creationId xmlns:a16="http://schemas.microsoft.com/office/drawing/2014/main" id="{5AE60DA8-54BE-44AE-8816-B28CD04893B2}"/>
              </a:ext>
            </a:extLst>
          </p:cNvPr>
          <p:cNvSpPr/>
          <p:nvPr/>
        </p:nvSpPr>
        <p:spPr>
          <a:xfrm rot="16200000">
            <a:off x="-2133146" y="3363965"/>
            <a:ext cx="5015347" cy="707886"/>
          </a:xfrm>
          <a:prstGeom prst="rect">
            <a:avLst/>
          </a:prstGeom>
          <a:noFill/>
        </p:spPr>
        <p:txBody>
          <a:bodyPr wrap="none" lIns="91440" tIns="45720" rIns="91440" bIns="45720">
            <a:spAutoFit/>
          </a:bodyPr>
          <a:lstStyle/>
          <a:p>
            <a:pPr algn="ctr"/>
            <a:r>
              <a:rPr lang="en-US" sz="40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#5 The Resurrection</a:t>
            </a:r>
            <a:endParaRPr lang="en-US" sz="40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
        <p:nvSpPr>
          <p:cNvPr id="8" name="Arrow: Bent 7">
            <a:extLst>
              <a:ext uri="{FF2B5EF4-FFF2-40B4-BE49-F238E27FC236}">
                <a16:creationId xmlns:a16="http://schemas.microsoft.com/office/drawing/2014/main" id="{E0BA3B69-F50D-4693-B635-2F39F67AADEB}"/>
              </a:ext>
            </a:extLst>
          </p:cNvPr>
          <p:cNvSpPr/>
          <p:nvPr/>
        </p:nvSpPr>
        <p:spPr>
          <a:xfrm>
            <a:off x="374528" y="574089"/>
            <a:ext cx="476240" cy="609600"/>
          </a:xfrm>
          <a:prstGeom prst="ben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4224807216"/>
      </p:ext>
    </p:extLst>
  </p:cSld>
  <p:clrMapOvr>
    <a:masterClrMapping/>
  </p:clrMapOvr>
  <p:transition spd="med">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1000"/>
                                        <p:tgtEl>
                                          <p:spTgt spid="5">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Effect transition="in" filter="fade">
                                      <p:cBhvr>
                                        <p:cTn id="15" dur="1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606</TotalTime>
  <Words>3067</Words>
  <Application>Microsoft Office PowerPoint</Application>
  <PresentationFormat>On-screen Show (4:3)</PresentationFormat>
  <Paragraphs>207</Paragraphs>
  <Slides>14</Slides>
  <Notes>14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14</vt:i4>
      </vt:variant>
    </vt:vector>
  </HeadingPairs>
  <TitlesOfParts>
    <vt:vector size="23" baseType="lpstr">
      <vt:lpstr>Arial</vt:lpstr>
      <vt:lpstr>Arial Black</vt:lpstr>
      <vt:lpstr>Bookman Old Style</vt:lpstr>
      <vt:lpstr>Calibri</vt:lpstr>
      <vt:lpstr>Franklin Gothic Heavy</vt:lpstr>
      <vt:lpstr>Gill Sans MT</vt:lpstr>
      <vt:lpstr>Wingdings</vt:lpstr>
      <vt:lpstr>Wingdings 3</vt:lpstr>
      <vt:lpstr>Origin</vt:lpstr>
      <vt:lpstr>Seven Resurrection Facts According to the Bible  </vt:lpstr>
      <vt:lpstr>Luke 9:18-21</vt:lpstr>
      <vt:lpstr>Introduction </vt:lpstr>
      <vt:lpstr>Is Certain</vt:lpstr>
      <vt:lpstr>Includes Everyone</vt:lpstr>
      <vt:lpstr>Reveals Two Groups </vt:lpstr>
      <vt:lpstr>Reveals Two Destinies</vt:lpstr>
      <vt:lpstr>PowerPoint Presentation</vt:lpstr>
      <vt:lpstr>Will Be The Last Day</vt:lpstr>
      <vt:lpstr>Is Assured By Jesus</vt:lpstr>
      <vt:lpstr>Brings a Spiritual Body</vt:lpstr>
      <vt:lpstr>The Resurrection…</vt:lpstr>
      <vt:lpstr>A Passage To Remember…</vt:lpstr>
      <vt:lpstr>“…what shalI we do?” Acts 2:37</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Seven Resurrection Facts From God’s Word</dc:title>
  <dc:creator>Tommy G. McClure</dc:creator>
  <cp:lastModifiedBy>Tommy McClure</cp:lastModifiedBy>
  <cp:revision>111</cp:revision>
  <dcterms:created xsi:type="dcterms:W3CDTF">2015-11-29T00:50:15Z</dcterms:created>
  <dcterms:modified xsi:type="dcterms:W3CDTF">2018-04-01T22:38:41Z</dcterms:modified>
</cp:coreProperties>
</file>