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5" r:id="rId10"/>
    <p:sldId id="264" r:id="rId11"/>
    <p:sldId id="266" r:id="rId12"/>
    <p:sldId id="269"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929" autoAdjust="0"/>
  </p:normalViewPr>
  <p:slideViewPr>
    <p:cSldViewPr showGuides="1">
      <p:cViewPr varScale="1">
        <p:scale>
          <a:sx n="68" d="100"/>
          <a:sy n="68" d="100"/>
        </p:scale>
        <p:origin x="-279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D6B86D-415E-4027-BB0B-8ABC3B47871F}" type="datetimeFigureOut">
              <a:rPr lang="en-US" smtClean="0"/>
              <a:t>12/11/2017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FCF3D2-005A-44A5-B7AA-F0156D6AB743}" type="slidenum">
              <a:rPr lang="en-US" smtClean="0"/>
              <a:t>‹#›</a:t>
            </a:fld>
            <a:endParaRPr lang="en-US"/>
          </a:p>
        </p:txBody>
      </p:sp>
    </p:spTree>
    <p:extLst>
      <p:ext uri="{BB962C8B-B14F-4D97-AF65-F5344CB8AC3E}">
        <p14:creationId xmlns:p14="http://schemas.microsoft.com/office/powerpoint/2010/main" val="3902837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FCF3D2-005A-44A5-B7AA-F0156D6AB743}" type="slidenum">
              <a:rPr lang="en-US" smtClean="0"/>
              <a:t>1</a:t>
            </a:fld>
            <a:endParaRPr lang="en-US"/>
          </a:p>
        </p:txBody>
      </p:sp>
    </p:spTree>
    <p:extLst>
      <p:ext uri="{BB962C8B-B14F-4D97-AF65-F5344CB8AC3E}">
        <p14:creationId xmlns:p14="http://schemas.microsoft.com/office/powerpoint/2010/main" val="2312410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FCF3D2-005A-44A5-B7AA-F0156D6AB743}" type="slidenum">
              <a:rPr lang="en-US" smtClean="0"/>
              <a:t>10</a:t>
            </a:fld>
            <a:endParaRPr lang="en-US"/>
          </a:p>
        </p:txBody>
      </p:sp>
    </p:spTree>
    <p:extLst>
      <p:ext uri="{BB962C8B-B14F-4D97-AF65-F5344CB8AC3E}">
        <p14:creationId xmlns:p14="http://schemas.microsoft.com/office/powerpoint/2010/main" val="2578915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FCF3D2-005A-44A5-B7AA-F0156D6AB743}" type="slidenum">
              <a:rPr lang="en-US" smtClean="0"/>
              <a:t>11</a:t>
            </a:fld>
            <a:endParaRPr lang="en-US"/>
          </a:p>
        </p:txBody>
      </p:sp>
    </p:spTree>
    <p:extLst>
      <p:ext uri="{BB962C8B-B14F-4D97-AF65-F5344CB8AC3E}">
        <p14:creationId xmlns:p14="http://schemas.microsoft.com/office/powerpoint/2010/main" val="6944135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FCF3D2-005A-44A5-B7AA-F0156D6AB743}" type="slidenum">
              <a:rPr lang="en-US" smtClean="0"/>
              <a:t>12</a:t>
            </a:fld>
            <a:endParaRPr lang="en-US"/>
          </a:p>
        </p:txBody>
      </p:sp>
    </p:spTree>
    <p:extLst>
      <p:ext uri="{BB962C8B-B14F-4D97-AF65-F5344CB8AC3E}">
        <p14:creationId xmlns:p14="http://schemas.microsoft.com/office/powerpoint/2010/main" val="2568623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smtClean="0"/>
              <a:t>Acts</a:t>
            </a:r>
            <a:r>
              <a:rPr lang="en-US" altLang="en-US" b="1" baseline="0" dirty="0" smtClean="0"/>
              <a:t> 2:38 - </a:t>
            </a:r>
            <a:r>
              <a:rPr lang="en-US" altLang="en-US" b="0" baseline="0" dirty="0" smtClean="0"/>
              <a:t>When Peter said unto them, Repent, and be baptized every one of you in the name of Jesus Christ for (</a:t>
            </a:r>
            <a:r>
              <a:rPr lang="en-US" altLang="en-US" b="0" baseline="0" dirty="0" err="1" smtClean="0"/>
              <a:t>Eis</a:t>
            </a:r>
            <a:r>
              <a:rPr lang="en-US" altLang="en-US" b="0" baseline="0" dirty="0" smtClean="0"/>
              <a:t>) the remission of sins, and ye shall receive the gift of the Holy Ghos</a:t>
            </a:r>
            <a:r>
              <a:rPr lang="en-US" altLang="en-US" b="1" baseline="0" dirty="0" smtClean="0"/>
              <a:t>t. </a:t>
            </a:r>
            <a:endParaRPr lang="en-US" altLang="en-US" b="1" dirty="0" smtClean="0"/>
          </a:p>
          <a:p>
            <a:r>
              <a:rPr lang="en-US" altLang="en-US" b="1" dirty="0" smtClean="0"/>
              <a:t>Rom. 10:17 </a:t>
            </a:r>
            <a:r>
              <a:rPr lang="en-US" altLang="en-US" dirty="0" smtClean="0"/>
              <a:t>- So then faith cometh by hearing, and hearing by the word of God.</a:t>
            </a:r>
          </a:p>
          <a:p>
            <a:r>
              <a:rPr lang="en-US" altLang="en-US" b="1" dirty="0" smtClean="0"/>
              <a:t>Jn.</a:t>
            </a:r>
            <a:r>
              <a:rPr lang="en-US" altLang="en-US" b="1" baseline="0" dirty="0" smtClean="0"/>
              <a:t> 8:34</a:t>
            </a:r>
            <a:r>
              <a:rPr lang="en-US" altLang="en-US" b="1" dirty="0" smtClean="0"/>
              <a:t> </a:t>
            </a:r>
            <a:r>
              <a:rPr lang="en-US" altLang="en-US" dirty="0" smtClean="0"/>
              <a:t>-  I said therefore unto you, that ye shall die in your sins: for if ye believe not that I am he, ye shall die in your sins.</a:t>
            </a:r>
          </a:p>
          <a:p>
            <a:r>
              <a:rPr lang="en-US" altLang="en-US" b="1" dirty="0" smtClean="0"/>
              <a:t>Acts. 17:30-31 </a:t>
            </a:r>
            <a:r>
              <a:rPr lang="en-US" altLang="en-US" dirty="0" smtClean="0"/>
              <a:t>- And the times of this ignorance God winked at; but now </a:t>
            </a:r>
            <a:r>
              <a:rPr lang="en-US" altLang="en-US" dirty="0" err="1" smtClean="0"/>
              <a:t>commandeth</a:t>
            </a:r>
            <a:r>
              <a:rPr lang="en-US" altLang="en-US" dirty="0" smtClean="0"/>
              <a:t>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smtClean="0"/>
              <a:t>Matt</a:t>
            </a:r>
            <a:r>
              <a:rPr lang="en-US" altLang="en-US" b="1" baseline="0" dirty="0" smtClean="0"/>
              <a:t>. </a:t>
            </a:r>
            <a:r>
              <a:rPr lang="en-US" altLang="en-US" b="1" dirty="0" smtClean="0"/>
              <a:t>- 10:34 </a:t>
            </a:r>
            <a:r>
              <a:rPr lang="en-US" altLang="en-US" dirty="0" smtClean="0"/>
              <a:t>- Whosoever therefore shall confess me before men, him will I confess also before my Father which is in heaven.</a:t>
            </a:r>
          </a:p>
          <a:p>
            <a:r>
              <a:rPr lang="en-US" altLang="en-US" b="1" dirty="0" smtClean="0"/>
              <a:t>Acts. 2:38 </a:t>
            </a:r>
            <a:r>
              <a:rPr lang="en-US" altLang="en-US" dirty="0" smtClean="0"/>
              <a:t>- Then Peter said unto them, Repent, and be baptized every one of you in the name of Jesus Christ for the remission of sins, and ye shall receive the gift of the Holy Ghost.</a:t>
            </a:r>
          </a:p>
          <a:p>
            <a:r>
              <a:rPr lang="en-US" altLang="en-US" b="1" dirty="0" smtClean="0"/>
              <a:t>Acts 22:16 </a:t>
            </a:r>
            <a:r>
              <a:rPr lang="en-US" altLang="en-US" dirty="0" smtClean="0"/>
              <a:t>- And now why </a:t>
            </a:r>
            <a:r>
              <a:rPr lang="en-US" altLang="en-US" dirty="0" err="1" smtClean="0"/>
              <a:t>tarriest</a:t>
            </a:r>
            <a:r>
              <a:rPr lang="en-US" altLang="en-US" dirty="0" smtClean="0"/>
              <a:t> thou? arise, and be baptized, and wash away thy sins, calling on the name of the Lord. </a:t>
            </a:r>
          </a:p>
          <a:p>
            <a:r>
              <a:rPr lang="en-US" altLang="en-US" b="1" dirty="0" smtClean="0"/>
              <a:t>Rev. 2:10 </a:t>
            </a:r>
            <a:r>
              <a:rPr lang="en-US" altLang="en-US" dirty="0" smtClean="0"/>
              <a:t>- Fear none of those things which thou shalt suffer: behold, the devil shall cast some of you into prison, that ye may be tried; and ye shall have tribulation ten days: </a:t>
            </a:r>
            <a:r>
              <a:rPr lang="en-US" altLang="en-US" b="1" dirty="0" smtClean="0"/>
              <a:t>be thou faithful unto death, and I will give thee a crown of life.</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eaLnBrk="0" fontAlgn="base" hangingPunct="0">
              <a:spcBef>
                <a:spcPct val="0"/>
              </a:spcBef>
              <a:spcAft>
                <a:spcPct val="0"/>
              </a:spcAft>
              <a:defRPr>
                <a:solidFill>
                  <a:schemeClr val="tx1"/>
                </a:solidFill>
                <a:latin typeface="Lucida Sans Unicode" pitchFamily="34" charset="0"/>
              </a:defRPr>
            </a:lvl6pPr>
            <a:lvl7pPr marL="2971800" indent="-228600" eaLnBrk="0" fontAlgn="base" hangingPunct="0">
              <a:spcBef>
                <a:spcPct val="0"/>
              </a:spcBef>
              <a:spcAft>
                <a:spcPct val="0"/>
              </a:spcAft>
              <a:defRPr>
                <a:solidFill>
                  <a:schemeClr val="tx1"/>
                </a:solidFill>
                <a:latin typeface="Lucida Sans Unicode" pitchFamily="34" charset="0"/>
              </a:defRPr>
            </a:lvl7pPr>
            <a:lvl8pPr marL="3429000" indent="-228600" eaLnBrk="0" fontAlgn="base" hangingPunct="0">
              <a:spcBef>
                <a:spcPct val="0"/>
              </a:spcBef>
              <a:spcAft>
                <a:spcPct val="0"/>
              </a:spcAft>
              <a:defRPr>
                <a:solidFill>
                  <a:schemeClr val="tx1"/>
                </a:solidFill>
                <a:latin typeface="Lucida Sans Unicode" pitchFamily="34" charset="0"/>
              </a:defRPr>
            </a:lvl8pPr>
            <a:lvl9pPr marL="3886200" indent="-228600" eaLnBrk="0" fontAlgn="base" hangingPunct="0">
              <a:spcBef>
                <a:spcPct val="0"/>
              </a:spcBef>
              <a:spcAft>
                <a:spcPct val="0"/>
              </a:spcAft>
              <a:defRPr>
                <a:solidFill>
                  <a:schemeClr val="tx1"/>
                </a:solidFill>
                <a:latin typeface="Lucida Sans Unicode" pitchFamily="34" charset="0"/>
              </a:defRPr>
            </a:lvl9pPr>
          </a:lstStyle>
          <a:p>
            <a:fld id="{80332E50-CD5F-481F-B91C-75B12419DFA1}" type="slidenum">
              <a:rPr lang="en-US" altLang="en-US" smtClean="0">
                <a:latin typeface="Calibri" pitchFamily="34" charset="0"/>
              </a:rPr>
              <a:pPr/>
              <a:t>13</a:t>
            </a:fld>
            <a:endParaRPr lang="en-US" alt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Godliness</a:t>
            </a:r>
            <a:r>
              <a:rPr lang="en-US" baseline="0" dirty="0" smtClean="0"/>
              <a:t> - </a:t>
            </a:r>
            <a:r>
              <a:rPr lang="en-US" baseline="0" dirty="0" err="1" smtClean="0"/>
              <a:t>eusebei</a:t>
            </a:r>
            <a:r>
              <a:rPr lang="en-US" baseline="0" dirty="0" smtClean="0"/>
              <a:t> - F</a:t>
            </a:r>
            <a:r>
              <a:rPr lang="en-US" dirty="0" smtClean="0"/>
              <a:t>rom </a:t>
            </a:r>
            <a:r>
              <a:rPr lang="en-US" dirty="0" err="1" smtClean="0"/>
              <a:t>eu</a:t>
            </a:r>
            <a:r>
              <a:rPr lang="en-US" dirty="0" smtClean="0"/>
              <a:t>, "well," and </a:t>
            </a:r>
            <a:r>
              <a:rPr lang="en-US" dirty="0" err="1" smtClean="0"/>
              <a:t>sebomai</a:t>
            </a:r>
            <a:r>
              <a:rPr lang="en-US" dirty="0" smtClean="0"/>
              <a:t>, "to be devout," denotes that piety which, characterized by a Godward attitude, does that which is well-pleasing to Him.</a:t>
            </a:r>
          </a:p>
          <a:p>
            <a:r>
              <a:rPr lang="en-US" b="1" dirty="0" smtClean="0"/>
              <a:t>Contentment</a:t>
            </a:r>
            <a:r>
              <a:rPr lang="en-US" baseline="0" dirty="0" smtClean="0"/>
              <a:t> - </a:t>
            </a:r>
            <a:r>
              <a:rPr lang="en-US" dirty="0" smtClean="0"/>
              <a:t>"to be sufficient, to be possessed of sufficient strength, to be strong, to be enough for a thing;" "to be satisfied, contented with,</a:t>
            </a:r>
            <a:r>
              <a:rPr lang="en-US" baseline="0" dirty="0" smtClean="0"/>
              <a:t> </a:t>
            </a:r>
            <a:r>
              <a:rPr lang="en-US" dirty="0" smtClean="0"/>
              <a:t>with food and raiment.</a:t>
            </a:r>
          </a:p>
          <a:p>
            <a:endParaRPr lang="en-US" dirty="0" smtClean="0"/>
          </a:p>
          <a:p>
            <a:r>
              <a:rPr lang="en-US" dirty="0" smtClean="0"/>
              <a:t>See</a:t>
            </a:r>
            <a:r>
              <a:rPr lang="en-US" baseline="0" dirty="0" smtClean="0"/>
              <a:t> vs. 5 - Perverse </a:t>
            </a:r>
            <a:r>
              <a:rPr lang="en-US" baseline="0" dirty="0" err="1" smtClean="0"/>
              <a:t>disputings</a:t>
            </a:r>
            <a:r>
              <a:rPr lang="en-US" baseline="0" dirty="0" smtClean="0"/>
              <a:t> of men of corrupt minds, and destitute of the truth, </a:t>
            </a:r>
            <a:r>
              <a:rPr lang="en-US" b="1" baseline="0" dirty="0" smtClean="0"/>
              <a:t>supposing that </a:t>
            </a:r>
            <a:r>
              <a:rPr lang="en-US" b="1" u="sng" baseline="0" dirty="0" smtClean="0"/>
              <a:t>gain is godliness</a:t>
            </a:r>
            <a:r>
              <a:rPr lang="en-US" b="1" baseline="0" dirty="0" smtClean="0"/>
              <a:t>: from such withdraw thyself</a:t>
            </a:r>
            <a:r>
              <a:rPr lang="en-US" baseline="0" dirty="0" smtClean="0"/>
              <a:t>. </a:t>
            </a:r>
          </a:p>
          <a:p>
            <a:endParaRPr lang="en-US" baseline="0" dirty="0" smtClean="0"/>
          </a:p>
          <a:p>
            <a:r>
              <a:rPr lang="en-US" baseline="0" dirty="0" smtClean="0"/>
              <a:t>James condemned the rich - James 5:1-7</a:t>
            </a:r>
            <a:endParaRPr lang="en-US" dirty="0"/>
          </a:p>
        </p:txBody>
      </p:sp>
      <p:sp>
        <p:nvSpPr>
          <p:cNvPr id="4" name="Slide Number Placeholder 3"/>
          <p:cNvSpPr>
            <a:spLocks noGrp="1"/>
          </p:cNvSpPr>
          <p:nvPr>
            <p:ph type="sldNum" sz="quarter" idx="10"/>
          </p:nvPr>
        </p:nvSpPr>
        <p:spPr/>
        <p:txBody>
          <a:bodyPr/>
          <a:lstStyle/>
          <a:p>
            <a:fld id="{D6FCF3D2-005A-44A5-B7AA-F0156D6AB743}" type="slidenum">
              <a:rPr lang="en-US" smtClean="0"/>
              <a:t>2</a:t>
            </a:fld>
            <a:endParaRPr lang="en-US"/>
          </a:p>
        </p:txBody>
      </p:sp>
    </p:spTree>
    <p:extLst>
      <p:ext uri="{BB962C8B-B14F-4D97-AF65-F5344CB8AC3E}">
        <p14:creationId xmlns:p14="http://schemas.microsoft.com/office/powerpoint/2010/main" val="816629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1" dirty="0" smtClean="0"/>
              <a:t>Lk.</a:t>
            </a:r>
            <a:r>
              <a:rPr lang="en-US" sz="1050" b="1" baseline="0" dirty="0" smtClean="0"/>
              <a:t> 14:12-32 - READ</a:t>
            </a:r>
          </a:p>
          <a:p>
            <a:r>
              <a:rPr lang="en-US" sz="1050" b="1" baseline="0" dirty="0" smtClean="0"/>
              <a:t>Lk. 14:33 - </a:t>
            </a:r>
            <a:r>
              <a:rPr lang="en-US" sz="1050" b="0" baseline="0" dirty="0" smtClean="0"/>
              <a:t>So likewise, whosoever he be of you that </a:t>
            </a:r>
            <a:r>
              <a:rPr lang="en-US" sz="1050" b="0" baseline="0" dirty="0" err="1" smtClean="0"/>
              <a:t>forsaketh</a:t>
            </a:r>
            <a:r>
              <a:rPr lang="en-US" sz="1050" b="0" baseline="0" dirty="0" smtClean="0"/>
              <a:t> not all that he hath, he cannot be my disciple. </a:t>
            </a:r>
          </a:p>
          <a:p>
            <a:r>
              <a:rPr lang="en-US" sz="1050" b="1" baseline="0" dirty="0" smtClean="0"/>
              <a:t>2 Tim. 3:12 </a:t>
            </a:r>
            <a:r>
              <a:rPr lang="en-US" sz="1050" b="0" baseline="0" dirty="0" smtClean="0"/>
              <a:t>- Yea, and all that will live godly in Christ Jesus shall suffer persecution.</a:t>
            </a:r>
          </a:p>
          <a:p>
            <a:r>
              <a:rPr lang="en-US" sz="1050" b="1" baseline="0" dirty="0" smtClean="0"/>
              <a:t>1 Tim. 6:17-18 </a:t>
            </a:r>
            <a:r>
              <a:rPr lang="en-US" sz="1050" b="0" baseline="0" dirty="0" smtClean="0"/>
              <a:t>-  Charge them that are rich in this world, that they be not </a:t>
            </a:r>
            <a:r>
              <a:rPr lang="en-US" sz="1050" b="0" baseline="0" dirty="0" err="1" smtClean="0"/>
              <a:t>highminded</a:t>
            </a:r>
            <a:r>
              <a:rPr lang="en-US" sz="1050" b="0" baseline="0" dirty="0" smtClean="0"/>
              <a:t>, nor trust in uncertain riches, but in the living God, who giveth us richly all things to enjoy; 18 That they do good, that they be rich in good works, ready to distribute, willing to communicate;</a:t>
            </a:r>
          </a:p>
          <a:p>
            <a:r>
              <a:rPr lang="en-US" sz="1050" b="1" baseline="0" dirty="0" smtClean="0"/>
              <a:t>Phil. 4:8 </a:t>
            </a:r>
            <a:r>
              <a:rPr lang="en-US" sz="1050" b="0" baseline="0" dirty="0" smtClean="0"/>
              <a:t>- Finally, brethren, whatsoever things are </a:t>
            </a:r>
            <a:r>
              <a:rPr lang="en-US" sz="1050" b="1" baseline="0" dirty="0" smtClean="0"/>
              <a:t>true</a:t>
            </a:r>
            <a:r>
              <a:rPr lang="en-US" sz="1050" b="0" baseline="0" dirty="0" smtClean="0"/>
              <a:t>, whatsoever things are </a:t>
            </a:r>
            <a:r>
              <a:rPr lang="en-US" sz="1050" b="1" baseline="0" dirty="0" smtClean="0"/>
              <a:t>honest</a:t>
            </a:r>
            <a:r>
              <a:rPr lang="en-US" sz="1050" b="0" baseline="0" dirty="0" smtClean="0"/>
              <a:t>, whatsoever things are </a:t>
            </a:r>
            <a:r>
              <a:rPr lang="en-US" sz="1050" b="1" baseline="0" dirty="0" smtClean="0"/>
              <a:t>jus</a:t>
            </a:r>
            <a:r>
              <a:rPr lang="en-US" sz="1050" b="0" baseline="0" dirty="0" smtClean="0"/>
              <a:t>t, whatsoever things are </a:t>
            </a:r>
            <a:r>
              <a:rPr lang="en-US" sz="1050" b="1" baseline="0" dirty="0" smtClean="0"/>
              <a:t>pure</a:t>
            </a:r>
            <a:r>
              <a:rPr lang="en-US" sz="1050" b="0" baseline="0" dirty="0" smtClean="0"/>
              <a:t>, whatsoever things are l</a:t>
            </a:r>
            <a:r>
              <a:rPr lang="en-US" sz="1050" b="1" baseline="0" dirty="0" smtClean="0"/>
              <a:t>ovely</a:t>
            </a:r>
            <a:r>
              <a:rPr lang="en-US" sz="1050" b="0" baseline="0" dirty="0" smtClean="0"/>
              <a:t>, whatsoever things are of </a:t>
            </a:r>
            <a:r>
              <a:rPr lang="en-US" sz="1050" b="1" baseline="0" dirty="0" smtClean="0"/>
              <a:t>good report</a:t>
            </a:r>
            <a:r>
              <a:rPr lang="en-US" sz="1050" b="0" baseline="0" dirty="0" smtClean="0"/>
              <a:t>; if there be any virtue, and if there be any praise, think on these things.</a:t>
            </a:r>
          </a:p>
          <a:p>
            <a:r>
              <a:rPr lang="en-US" sz="1050" b="1" baseline="0" dirty="0" smtClean="0"/>
              <a:t>Gal. 6:8 </a:t>
            </a:r>
            <a:r>
              <a:rPr lang="en-US" sz="1050" b="0" baseline="0" dirty="0" smtClean="0"/>
              <a:t>- For he that </a:t>
            </a:r>
            <a:r>
              <a:rPr lang="en-US" sz="1050" b="0" baseline="0" dirty="0" err="1" smtClean="0"/>
              <a:t>soweth</a:t>
            </a:r>
            <a:r>
              <a:rPr lang="en-US" sz="1050" b="0" baseline="0" dirty="0" smtClean="0"/>
              <a:t> to his flesh shall of the flesh reap corruption; but he that </a:t>
            </a:r>
            <a:r>
              <a:rPr lang="en-US" sz="1050" b="0" baseline="0" dirty="0" err="1" smtClean="0"/>
              <a:t>soweth</a:t>
            </a:r>
            <a:r>
              <a:rPr lang="en-US" sz="1050" b="0" baseline="0" dirty="0" smtClean="0"/>
              <a:t> to the Spirit shall of the Spirit reap life everlasting.</a:t>
            </a:r>
          </a:p>
          <a:p>
            <a:r>
              <a:rPr lang="en-US" sz="1050" b="1" baseline="0" dirty="0" smtClean="0"/>
              <a:t>Prov. 11:18 </a:t>
            </a:r>
            <a:r>
              <a:rPr lang="en-US" sz="1050" b="0" baseline="0" dirty="0" smtClean="0"/>
              <a:t>- The wicked </a:t>
            </a:r>
            <a:r>
              <a:rPr lang="en-US" sz="1050" b="0" baseline="0" dirty="0" err="1" smtClean="0"/>
              <a:t>worketh</a:t>
            </a:r>
            <a:r>
              <a:rPr lang="en-US" sz="1050" b="0" baseline="0" dirty="0" smtClean="0"/>
              <a:t> a deceitful work: but to him that </a:t>
            </a:r>
            <a:r>
              <a:rPr lang="en-US" sz="1050" b="0" baseline="0" dirty="0" err="1" smtClean="0"/>
              <a:t>soweth</a:t>
            </a:r>
            <a:r>
              <a:rPr lang="en-US" sz="1050" b="0" baseline="0" dirty="0" smtClean="0"/>
              <a:t> righteousness shall be a sure reward.</a:t>
            </a:r>
          </a:p>
          <a:p>
            <a:r>
              <a:rPr lang="en-US" sz="1050" b="1" baseline="0" dirty="0" smtClean="0"/>
              <a:t>Isa. 55:11 </a:t>
            </a:r>
            <a:r>
              <a:rPr lang="en-US" sz="1050" b="0" baseline="0" dirty="0" smtClean="0"/>
              <a:t>- So shall my word be that </a:t>
            </a:r>
            <a:r>
              <a:rPr lang="en-US" sz="1050" b="0" baseline="0" dirty="0" err="1" smtClean="0"/>
              <a:t>goeth</a:t>
            </a:r>
            <a:r>
              <a:rPr lang="en-US" sz="1050" b="0" baseline="0" dirty="0" smtClean="0"/>
              <a:t> forth out of my mouth: it shall not return unto me void, but it shall accomplish that which I please, and it shall prosper in the thing whereto I sent it</a:t>
            </a:r>
          </a:p>
          <a:p>
            <a:r>
              <a:rPr lang="en-US" sz="1050" b="1" baseline="0" dirty="0" smtClean="0"/>
              <a:t>Mk. 10:29-30 </a:t>
            </a:r>
            <a:r>
              <a:rPr lang="en-US" sz="1050" b="0" baseline="0" dirty="0" smtClean="0"/>
              <a:t>-  And Jesus answered and said, Verily I say unto you, There is no man that hath left house, or brethren, or sisters, or father, or mother, or wife, or children, or lands, for my sake, and the gospel's, 30 But he shall receive an hundredfold now in this time, houses, and brethren, and sisters, and mothers, and children, and lands, with persecutions; and in the world to come eternal life.</a:t>
            </a:r>
            <a:endParaRPr lang="en-US" sz="1050" b="0" dirty="0"/>
          </a:p>
        </p:txBody>
      </p:sp>
      <p:sp>
        <p:nvSpPr>
          <p:cNvPr id="4" name="Slide Number Placeholder 3"/>
          <p:cNvSpPr>
            <a:spLocks noGrp="1"/>
          </p:cNvSpPr>
          <p:nvPr>
            <p:ph type="sldNum" sz="quarter" idx="10"/>
          </p:nvPr>
        </p:nvSpPr>
        <p:spPr/>
        <p:txBody>
          <a:bodyPr/>
          <a:lstStyle/>
          <a:p>
            <a:fld id="{D6FCF3D2-005A-44A5-B7AA-F0156D6AB743}" type="slidenum">
              <a:rPr lang="en-US" smtClean="0"/>
              <a:t>3</a:t>
            </a:fld>
            <a:endParaRPr lang="en-US"/>
          </a:p>
        </p:txBody>
      </p:sp>
    </p:spTree>
    <p:extLst>
      <p:ext uri="{BB962C8B-B14F-4D97-AF65-F5344CB8AC3E}">
        <p14:creationId xmlns:p14="http://schemas.microsoft.com/office/powerpoint/2010/main" val="3495171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smtClean="0"/>
              <a:t>Matt. 6:25-33 - READ</a:t>
            </a:r>
          </a:p>
          <a:p>
            <a:r>
              <a:rPr lang="en-US" sz="1100" b="1" dirty="0" smtClean="0"/>
              <a:t>Psa.</a:t>
            </a:r>
            <a:r>
              <a:rPr lang="en-US" sz="1100" b="1" baseline="0" dirty="0" smtClean="0"/>
              <a:t> 37:25 </a:t>
            </a:r>
            <a:r>
              <a:rPr lang="en-US" sz="1100" baseline="0" dirty="0" smtClean="0"/>
              <a:t>- I have been young, and now am old; yet have I </a:t>
            </a:r>
            <a:r>
              <a:rPr lang="en-US" sz="1100" b="1" baseline="0" dirty="0" smtClean="0"/>
              <a:t>no</a:t>
            </a:r>
            <a:r>
              <a:rPr lang="en-US" sz="1100" baseline="0" dirty="0" smtClean="0"/>
              <a:t>t seen the righteous forsaken, </a:t>
            </a:r>
            <a:r>
              <a:rPr lang="en-US" sz="1100" b="1" baseline="0" dirty="0" smtClean="0"/>
              <a:t>nor</a:t>
            </a:r>
            <a:r>
              <a:rPr lang="en-US" sz="1100" baseline="0" dirty="0" smtClean="0"/>
              <a:t> his seed begging bread.</a:t>
            </a:r>
          </a:p>
          <a:p>
            <a:pPr marL="171450" indent="-171450">
              <a:buFont typeface="Arial" panose="020B0604020202020204" pitchFamily="34" charset="0"/>
              <a:buChar char="•"/>
            </a:pPr>
            <a:r>
              <a:rPr lang="en-US" sz="1100" b="1" u="sng" baseline="0" dirty="0" smtClean="0"/>
              <a:t>Honesty</a:t>
            </a:r>
            <a:r>
              <a:rPr lang="en-US" sz="1100" b="1" baseline="0" dirty="0" smtClean="0"/>
              <a:t> - Rom. 12:17 </a:t>
            </a:r>
            <a:r>
              <a:rPr lang="en-US" sz="1100" baseline="0" dirty="0" smtClean="0"/>
              <a:t>- Recompense to no man evil for evil. Provide things honest in the sight of all men.</a:t>
            </a:r>
          </a:p>
          <a:p>
            <a:pPr marL="171450" indent="-171450">
              <a:buFont typeface="Arial" panose="020B0604020202020204" pitchFamily="34" charset="0"/>
              <a:buChar char="•"/>
            </a:pPr>
            <a:r>
              <a:rPr lang="en-US" sz="1100" b="1" u="sng" baseline="0" dirty="0" smtClean="0"/>
              <a:t>Hard Work</a:t>
            </a:r>
            <a:r>
              <a:rPr lang="en-US" sz="1100" b="1" u="none" baseline="0" dirty="0" smtClean="0"/>
              <a:t> - 2 Thessalonians 3:10 </a:t>
            </a:r>
            <a:r>
              <a:rPr lang="en-US" sz="1100" baseline="0" dirty="0" smtClean="0"/>
              <a:t>-  For even when we were with you, this we commanded you, that if any would not work, neither should he eat.</a:t>
            </a:r>
          </a:p>
          <a:p>
            <a:pPr marL="171450" indent="-171450">
              <a:buFont typeface="Arial" panose="020B0604020202020204" pitchFamily="34" charset="0"/>
              <a:buChar char="•"/>
            </a:pPr>
            <a:r>
              <a:rPr lang="en-US" sz="1100" b="1" u="sng" baseline="0" dirty="0" smtClean="0"/>
              <a:t>Courtesy &amp; Kindness </a:t>
            </a:r>
            <a:r>
              <a:rPr lang="en-US" sz="1100" b="1" baseline="0" dirty="0" smtClean="0"/>
              <a:t>- 1 Pet. 3:8 </a:t>
            </a:r>
            <a:r>
              <a:rPr lang="en-US" sz="1100" baseline="0" dirty="0" smtClean="0"/>
              <a:t>- Finally, be ye all of one mind, having compassion one of another, love as brethren, be pitiful, be courteous: </a:t>
            </a:r>
            <a:r>
              <a:rPr lang="en-US" sz="1100" b="1" baseline="0" dirty="0" smtClean="0"/>
              <a:t>Lk. 6:35 </a:t>
            </a:r>
            <a:r>
              <a:rPr lang="en-US" sz="1100" baseline="0" dirty="0" smtClean="0"/>
              <a:t>- But love ye your enemies, and do good, and lend, hoping for nothing again; and your reward shall be great, and ye shall be the children of the Highest: for he is kind unto the unthankful and to the evil.</a:t>
            </a:r>
          </a:p>
          <a:p>
            <a:pPr marL="171450" indent="-171450">
              <a:buFont typeface="Arial" panose="020B0604020202020204" pitchFamily="34" charset="0"/>
              <a:buChar char="•"/>
            </a:pPr>
            <a:r>
              <a:rPr lang="en-US" sz="1100" b="1" u="sng" baseline="0" dirty="0" smtClean="0"/>
              <a:t>Thriftiness</a:t>
            </a:r>
            <a:r>
              <a:rPr lang="en-US" sz="1100" b="1" baseline="0" dirty="0" smtClean="0"/>
              <a:t> - Jn. 6:12 </a:t>
            </a:r>
            <a:r>
              <a:rPr lang="en-US" sz="1100" baseline="0" dirty="0" smtClean="0"/>
              <a:t>- When they were filled, he said unto his disciples, Gather up the fragments that remain, that nothing be lost. </a:t>
            </a:r>
          </a:p>
          <a:p>
            <a:pPr marL="628650" lvl="1" indent="-171450">
              <a:buFont typeface="Arial" panose="020B0604020202020204" pitchFamily="34" charset="0"/>
              <a:buChar char="•"/>
            </a:pPr>
            <a:r>
              <a:rPr lang="en-US" sz="1100" b="1" baseline="0" dirty="0" smtClean="0"/>
              <a:t>Lk. 15: 11:15 - READ</a:t>
            </a:r>
          </a:p>
          <a:p>
            <a:pPr marL="0" lvl="0" indent="0">
              <a:buFont typeface="Arial" panose="020B0604020202020204" pitchFamily="34" charset="0"/>
              <a:buNone/>
            </a:pPr>
            <a:r>
              <a:rPr lang="en-US" sz="1100" b="1" dirty="0" smtClean="0"/>
              <a:t>Phil. 4:15-19</a:t>
            </a:r>
            <a:r>
              <a:rPr lang="en-US" sz="1100" b="1" baseline="0" dirty="0" smtClean="0"/>
              <a:t> - READ </a:t>
            </a:r>
            <a:r>
              <a:rPr lang="en-US" sz="1100" b="1" dirty="0" smtClean="0"/>
              <a:t>- </a:t>
            </a:r>
            <a:r>
              <a:rPr lang="en-US" sz="1100" b="0" dirty="0" smtClean="0"/>
              <a:t>5 Now ye Philippians know also, that in the beginning of the gospel, when I departed from Macedonia, no church communicated with me as concerning giving and receiving, but ye only. 16 For even in Thessalonica ye sent once and again unto my necessity. 17 Not because I desire a gift: but I desire fruit that may abound to your account. 18 But I have all, and abound: I am full, having received of </a:t>
            </a:r>
            <a:r>
              <a:rPr lang="en-US" sz="1100" b="0" dirty="0" err="1" smtClean="0"/>
              <a:t>Epaphroditus</a:t>
            </a:r>
            <a:r>
              <a:rPr lang="en-US" sz="1100" b="0" dirty="0" smtClean="0"/>
              <a:t> the things which were sent from you, an </a:t>
            </a:r>
            <a:r>
              <a:rPr lang="en-US" sz="1100" b="0" dirty="0" err="1" smtClean="0"/>
              <a:t>odour</a:t>
            </a:r>
            <a:r>
              <a:rPr lang="en-US" sz="1100" b="0" dirty="0" smtClean="0"/>
              <a:t> of a sweet smell, a sacrifice acceptable, </a:t>
            </a:r>
            <a:r>
              <a:rPr lang="en-US" sz="1100" b="0" dirty="0" err="1" smtClean="0"/>
              <a:t>wellpleasing</a:t>
            </a:r>
            <a:r>
              <a:rPr lang="en-US" sz="1100" b="0" dirty="0" smtClean="0"/>
              <a:t> to God. </a:t>
            </a:r>
            <a:r>
              <a:rPr lang="en-US" sz="1100" b="1" dirty="0" smtClean="0"/>
              <a:t>19</a:t>
            </a:r>
            <a:r>
              <a:rPr lang="en-US" sz="1100" b="1" baseline="0" dirty="0" smtClean="0"/>
              <a:t> </a:t>
            </a:r>
            <a:r>
              <a:rPr lang="en-US" sz="1100" b="0" dirty="0" smtClean="0"/>
              <a:t>But my God shall </a:t>
            </a:r>
            <a:r>
              <a:rPr lang="en-US" sz="1100" b="1" dirty="0" smtClean="0"/>
              <a:t>supply all your need according to his riches in glory </a:t>
            </a:r>
            <a:r>
              <a:rPr lang="en-US" sz="1100" b="0" dirty="0" smtClean="0"/>
              <a:t>by Christ Jesus.</a:t>
            </a:r>
            <a:endParaRPr lang="en-US" sz="1100" b="0" dirty="0"/>
          </a:p>
        </p:txBody>
      </p:sp>
      <p:sp>
        <p:nvSpPr>
          <p:cNvPr id="4" name="Slide Number Placeholder 3"/>
          <p:cNvSpPr>
            <a:spLocks noGrp="1"/>
          </p:cNvSpPr>
          <p:nvPr>
            <p:ph type="sldNum" sz="quarter" idx="10"/>
          </p:nvPr>
        </p:nvSpPr>
        <p:spPr/>
        <p:txBody>
          <a:bodyPr/>
          <a:lstStyle/>
          <a:p>
            <a:fld id="{D6FCF3D2-005A-44A5-B7AA-F0156D6AB743}" type="slidenum">
              <a:rPr lang="en-US" smtClean="0"/>
              <a:t>4</a:t>
            </a:fld>
            <a:endParaRPr lang="en-US"/>
          </a:p>
        </p:txBody>
      </p:sp>
    </p:spTree>
    <p:extLst>
      <p:ext uri="{BB962C8B-B14F-4D97-AF65-F5344CB8AC3E}">
        <p14:creationId xmlns:p14="http://schemas.microsoft.com/office/powerpoint/2010/main" val="3527055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Jesus</a:t>
            </a:r>
            <a:r>
              <a:rPr lang="en-US" b="1" baseline="0" dirty="0" smtClean="0"/>
              <a:t> Grew in Stature - </a:t>
            </a:r>
            <a:r>
              <a:rPr lang="en-US" b="1" dirty="0" smtClean="0"/>
              <a:t>Lk.</a:t>
            </a:r>
            <a:r>
              <a:rPr lang="en-US" b="1" baseline="0" dirty="0" smtClean="0"/>
              <a:t> 2:52 </a:t>
            </a:r>
            <a:r>
              <a:rPr lang="en-US" baseline="0" dirty="0" smtClean="0"/>
              <a:t>- And Jesus increased in wisdom and stature, and in </a:t>
            </a:r>
            <a:r>
              <a:rPr lang="en-US" baseline="0" dirty="0" err="1" smtClean="0"/>
              <a:t>favour</a:t>
            </a:r>
            <a:r>
              <a:rPr lang="en-US" baseline="0" dirty="0" smtClean="0"/>
              <a:t> with God and man.</a:t>
            </a:r>
          </a:p>
          <a:p>
            <a:pPr marL="0" indent="0">
              <a:buFont typeface="Arial" panose="020B0604020202020204" pitchFamily="34" charset="0"/>
              <a:buNone/>
            </a:pPr>
            <a:r>
              <a:rPr lang="en-US" sz="1200" b="1" i="0" u="sng" strike="noStrike" kern="1200" baseline="0" dirty="0" smtClean="0">
                <a:solidFill>
                  <a:schemeClr val="tx1"/>
                </a:solidFill>
                <a:latin typeface="+mn-lt"/>
                <a:ea typeface="+mn-ea"/>
                <a:cs typeface="+mn-cs"/>
              </a:rPr>
              <a:t>Health Benefits from Godliness</a:t>
            </a:r>
          </a:p>
          <a:p>
            <a:pPr marL="171450" indent="-171450">
              <a:buFont typeface="Arial" panose="020B0604020202020204" pitchFamily="34" charset="0"/>
              <a:buChar char="•"/>
            </a:pPr>
            <a:r>
              <a:rPr lang="en-US" sz="1200" b="0" i="0" u="sng" strike="noStrike" kern="1200" baseline="0" dirty="0" smtClean="0">
                <a:solidFill>
                  <a:schemeClr val="tx1"/>
                </a:solidFill>
                <a:latin typeface="+mn-lt"/>
                <a:ea typeface="+mn-ea"/>
                <a:cs typeface="+mn-cs"/>
              </a:rPr>
              <a:t>Temperance</a:t>
            </a:r>
            <a:r>
              <a:rPr lang="en-US" sz="1200" b="0" i="0" u="none" strike="noStrike" kern="1200" baseline="0" dirty="0" smtClean="0">
                <a:solidFill>
                  <a:schemeClr val="tx1"/>
                </a:solidFill>
                <a:latin typeface="+mn-lt"/>
                <a:ea typeface="+mn-ea"/>
                <a:cs typeface="+mn-cs"/>
              </a:rPr>
              <a:t> (2 Pet. 1:6) — Health problems of Drug/alcohol abuse. </a:t>
            </a:r>
            <a:r>
              <a:rPr lang="en-US" sz="1200" b="1" i="0" u="none" strike="noStrike" kern="1200" baseline="0" dirty="0" smtClean="0">
                <a:solidFill>
                  <a:schemeClr val="tx1"/>
                </a:solidFill>
                <a:latin typeface="+mn-lt"/>
                <a:ea typeface="+mn-ea"/>
                <a:cs typeface="+mn-cs"/>
              </a:rPr>
              <a:t>2 Pet. 1:6 </a:t>
            </a:r>
            <a:r>
              <a:rPr lang="en-US" sz="1200" b="0" i="0" u="none" strike="noStrike" kern="1200" baseline="0" dirty="0" smtClean="0">
                <a:solidFill>
                  <a:schemeClr val="tx1"/>
                </a:solidFill>
                <a:latin typeface="+mn-lt"/>
                <a:ea typeface="+mn-ea"/>
                <a:cs typeface="+mn-cs"/>
              </a:rPr>
              <a:t>- And to knowledge temperance; and to temperance patience; and to patience godliness;</a:t>
            </a:r>
          </a:p>
          <a:p>
            <a:pPr marL="171450" indent="-171450">
              <a:buFont typeface="Arial" panose="020B0604020202020204" pitchFamily="34" charset="0"/>
              <a:buChar char="•"/>
            </a:pPr>
            <a:r>
              <a:rPr lang="en-US" sz="1200" b="0" i="0" u="sng" strike="noStrike" kern="1200" baseline="0" dirty="0" smtClean="0">
                <a:solidFill>
                  <a:schemeClr val="tx1"/>
                </a:solidFill>
                <a:latin typeface="+mn-lt"/>
                <a:ea typeface="+mn-ea"/>
                <a:cs typeface="+mn-cs"/>
              </a:rPr>
              <a:t>Patience, lov</a:t>
            </a:r>
            <a:r>
              <a:rPr lang="en-US" sz="1200" b="0" i="0" u="none" strike="noStrike" kern="1200" baseline="0" dirty="0" smtClean="0">
                <a:solidFill>
                  <a:schemeClr val="tx1"/>
                </a:solidFill>
                <a:latin typeface="+mn-lt"/>
                <a:ea typeface="+mn-ea"/>
                <a:cs typeface="+mn-cs"/>
              </a:rPr>
              <a:t>e (2 Pet. 1:6,7) — Circulatory problem from impatience and hatred. </a:t>
            </a:r>
            <a:r>
              <a:rPr lang="en-US" sz="1200" b="1" i="0" u="none" strike="noStrike" kern="1200" baseline="0" dirty="0" smtClean="0">
                <a:solidFill>
                  <a:schemeClr val="tx1"/>
                </a:solidFill>
                <a:latin typeface="+mn-lt"/>
                <a:ea typeface="+mn-ea"/>
                <a:cs typeface="+mn-cs"/>
              </a:rPr>
              <a:t>1 Pet. 1:6-7 </a:t>
            </a:r>
            <a:r>
              <a:rPr lang="en-US" sz="1200" b="0" i="0" u="none" strike="noStrike" kern="1200" baseline="0" dirty="0" smtClean="0">
                <a:solidFill>
                  <a:schemeClr val="tx1"/>
                </a:solidFill>
                <a:latin typeface="+mn-lt"/>
                <a:ea typeface="+mn-ea"/>
                <a:cs typeface="+mn-cs"/>
              </a:rPr>
              <a:t>- And to knowledge temperance; and to temperance patience; and to patience godliness; 7 And to godliness brotherly kindness; and to brotherly kindness charity.</a:t>
            </a:r>
          </a:p>
          <a:p>
            <a:pPr marL="171450" indent="-171450">
              <a:buFont typeface="Arial" panose="020B0604020202020204" pitchFamily="34" charset="0"/>
              <a:buChar char="•"/>
            </a:pPr>
            <a:r>
              <a:rPr lang="en-US" sz="1200" b="0" i="0" u="sng" strike="noStrike" kern="1200" baseline="0" dirty="0" smtClean="0">
                <a:solidFill>
                  <a:schemeClr val="tx1"/>
                </a:solidFill>
                <a:latin typeface="+mn-lt"/>
                <a:ea typeface="+mn-ea"/>
                <a:cs typeface="+mn-cs"/>
              </a:rPr>
              <a:t>Purity of heart &amp; life</a:t>
            </a:r>
            <a:r>
              <a:rPr lang="en-US" sz="1200" b="0" i="0" u="none" strike="noStrike" kern="1200" baseline="0" dirty="0" smtClean="0">
                <a:solidFill>
                  <a:schemeClr val="tx1"/>
                </a:solidFill>
                <a:latin typeface="+mn-lt"/>
                <a:ea typeface="+mn-ea"/>
                <a:cs typeface="+mn-cs"/>
              </a:rPr>
              <a:t> (1 Tim. 5:22) — Physical and mental problems from uncontrolled lust. </a:t>
            </a:r>
            <a:r>
              <a:rPr lang="en-US" sz="1200" b="1" i="0" u="none" strike="noStrike" kern="1200" baseline="0" dirty="0" smtClean="0">
                <a:solidFill>
                  <a:schemeClr val="tx1"/>
                </a:solidFill>
                <a:latin typeface="+mn-lt"/>
                <a:ea typeface="+mn-ea"/>
                <a:cs typeface="+mn-cs"/>
              </a:rPr>
              <a:t>1 Tim. 5:22 </a:t>
            </a:r>
            <a:r>
              <a:rPr lang="en-US" sz="1200" b="0" i="0" u="none" strike="noStrike" kern="1200" baseline="0" dirty="0" smtClean="0">
                <a:solidFill>
                  <a:schemeClr val="tx1"/>
                </a:solidFill>
                <a:latin typeface="+mn-lt"/>
                <a:ea typeface="+mn-ea"/>
                <a:cs typeface="+mn-cs"/>
              </a:rPr>
              <a:t>- Lay hands suddenly on no man, neither be partaker of other men's sins: keep thyself pure.</a:t>
            </a:r>
          </a:p>
          <a:p>
            <a:pPr marL="171450" indent="-171450">
              <a:buFont typeface="Arial" panose="020B0604020202020204" pitchFamily="34" charset="0"/>
              <a:buChar char="•"/>
            </a:pPr>
            <a:r>
              <a:rPr lang="en-US" sz="1200" b="0" i="0" u="sng" strike="noStrike" kern="1200" baseline="0" dirty="0" smtClean="0">
                <a:solidFill>
                  <a:schemeClr val="tx1"/>
                </a:solidFill>
                <a:latin typeface="+mn-lt"/>
                <a:ea typeface="+mn-ea"/>
                <a:cs typeface="+mn-cs"/>
              </a:rPr>
              <a:t>Cheerfulness</a:t>
            </a:r>
            <a:r>
              <a:rPr lang="en-US" sz="1200" b="0" i="0" u="none" strike="noStrike" kern="1200" baseline="0" dirty="0" smtClean="0">
                <a:solidFill>
                  <a:schemeClr val="tx1"/>
                </a:solidFill>
                <a:latin typeface="+mn-lt"/>
                <a:ea typeface="+mn-ea"/>
                <a:cs typeface="+mn-cs"/>
              </a:rPr>
              <a:t> (Phil. 4:4) — Physical problems from </a:t>
            </a:r>
            <a:r>
              <a:rPr lang="en-US" sz="1200" b="0" i="0" u="none" strike="noStrike" kern="1200" baseline="0" dirty="0" smtClean="0">
                <a:solidFill>
                  <a:schemeClr val="tx1"/>
                </a:solidFill>
                <a:latin typeface="+mn-lt"/>
                <a:ea typeface="+mn-ea"/>
                <a:cs typeface="+mn-cs"/>
              </a:rPr>
              <a:t>a </a:t>
            </a:r>
            <a:r>
              <a:rPr lang="en-US" sz="1200" b="0" i="0" u="none" strike="noStrike" kern="1200" baseline="0" dirty="0" smtClean="0">
                <a:solidFill>
                  <a:schemeClr val="tx1"/>
                </a:solidFill>
                <a:latin typeface="+mn-lt"/>
                <a:ea typeface="+mn-ea"/>
                <a:cs typeface="+mn-cs"/>
              </a:rPr>
              <a:t>disposition of gloom and doom and negativity. </a:t>
            </a:r>
            <a:r>
              <a:rPr lang="en-US" sz="1200" b="1" i="0" u="none" strike="noStrike" kern="1200" baseline="0" dirty="0" smtClean="0">
                <a:solidFill>
                  <a:schemeClr val="tx1"/>
                </a:solidFill>
                <a:latin typeface="+mn-lt"/>
                <a:ea typeface="+mn-ea"/>
                <a:cs typeface="+mn-cs"/>
              </a:rPr>
              <a:t>Phil. 4:4 </a:t>
            </a:r>
            <a:r>
              <a:rPr lang="en-US" sz="1200" b="0" i="0" u="none" strike="noStrike" kern="1200" baseline="0" dirty="0" smtClean="0">
                <a:solidFill>
                  <a:schemeClr val="tx1"/>
                </a:solidFill>
                <a:latin typeface="+mn-lt"/>
                <a:ea typeface="+mn-ea"/>
                <a:cs typeface="+mn-cs"/>
              </a:rPr>
              <a:t>-  Rejoice in the Lord </a:t>
            </a:r>
            <a:r>
              <a:rPr lang="en-US" sz="1200" b="0" i="0" u="none" strike="noStrike" kern="1200" baseline="0" dirty="0" err="1" smtClean="0">
                <a:solidFill>
                  <a:schemeClr val="tx1"/>
                </a:solidFill>
                <a:latin typeface="+mn-lt"/>
                <a:ea typeface="+mn-ea"/>
                <a:cs typeface="+mn-cs"/>
              </a:rPr>
              <a:t>alway</a:t>
            </a:r>
            <a:r>
              <a:rPr lang="en-US" sz="1200" b="0" i="0" u="none" strike="noStrike" kern="1200" baseline="0" dirty="0" smtClean="0">
                <a:solidFill>
                  <a:schemeClr val="tx1"/>
                </a:solidFill>
                <a:latin typeface="+mn-lt"/>
                <a:ea typeface="+mn-ea"/>
                <a:cs typeface="+mn-cs"/>
              </a:rPr>
              <a:t>: and again I say, Rejoice.</a:t>
            </a:r>
          </a:p>
          <a:p>
            <a:pPr marL="171450" indent="-171450">
              <a:buFont typeface="Arial" panose="020B0604020202020204" pitchFamily="34" charset="0"/>
              <a:buChar char="•"/>
            </a:pPr>
            <a:r>
              <a:rPr lang="en-US" sz="1200" b="0" i="0" u="sng" strike="noStrike" kern="1200" baseline="0" dirty="0" smtClean="0">
                <a:solidFill>
                  <a:schemeClr val="tx1"/>
                </a:solidFill>
                <a:latin typeface="+mn-lt"/>
                <a:ea typeface="+mn-ea"/>
                <a:cs typeface="+mn-cs"/>
              </a:rPr>
              <a:t>Lack of worry</a:t>
            </a:r>
            <a:r>
              <a:rPr lang="en-US" sz="1200" b="0" i="0" u="none" strike="noStrike" kern="1200" baseline="0" dirty="0" smtClean="0">
                <a:solidFill>
                  <a:schemeClr val="tx1"/>
                </a:solidFill>
                <a:latin typeface="+mn-lt"/>
                <a:ea typeface="+mn-ea"/>
                <a:cs typeface="+mn-cs"/>
              </a:rPr>
              <a:t> (Mt. 6:25) — Problems </a:t>
            </a:r>
            <a:r>
              <a:rPr lang="en-US" sz="1200" b="0" i="0" u="none" strike="noStrike" kern="1200" baseline="0" dirty="0" smtClean="0">
                <a:solidFill>
                  <a:schemeClr val="tx1"/>
                </a:solidFill>
                <a:latin typeface="+mn-lt"/>
                <a:ea typeface="+mn-ea"/>
                <a:cs typeface="+mn-cs"/>
              </a:rPr>
              <a:t>that rise from </a:t>
            </a:r>
            <a:r>
              <a:rPr lang="en-US" sz="1200" b="0" i="0" u="none" strike="noStrike" kern="1200" baseline="0" dirty="0" smtClean="0">
                <a:solidFill>
                  <a:schemeClr val="tx1"/>
                </a:solidFill>
                <a:latin typeface="+mn-lt"/>
                <a:ea typeface="+mn-ea"/>
                <a:cs typeface="+mn-cs"/>
              </a:rPr>
              <a:t>anxiety can cause serious health issues. </a:t>
            </a:r>
            <a:r>
              <a:rPr lang="en-US" sz="1200" b="1" i="0" u="none" strike="noStrike" kern="1200" baseline="0" dirty="0" smtClean="0">
                <a:solidFill>
                  <a:schemeClr val="tx1"/>
                </a:solidFill>
                <a:latin typeface="+mn-lt"/>
                <a:ea typeface="+mn-ea"/>
                <a:cs typeface="+mn-cs"/>
              </a:rPr>
              <a:t>Matt. 6:25 </a:t>
            </a:r>
            <a:r>
              <a:rPr lang="en-US" sz="1200" b="0" i="0" u="none" strike="noStrike" kern="1200" baseline="0" dirty="0" smtClean="0">
                <a:solidFill>
                  <a:schemeClr val="tx1"/>
                </a:solidFill>
                <a:latin typeface="+mn-lt"/>
                <a:ea typeface="+mn-ea"/>
                <a:cs typeface="+mn-cs"/>
              </a:rPr>
              <a:t>- Therefore I say to you, do not worry about your life, what you will eat or what you will drink; nor about your body, what you will put on. Is not life more than food and the body more than clothing? </a:t>
            </a:r>
          </a:p>
          <a:p>
            <a:pPr marL="0" indent="0">
              <a:buFont typeface="Arial" panose="020B0604020202020204" pitchFamily="34" charset="0"/>
              <a:buNone/>
            </a:pPr>
            <a:r>
              <a:rPr lang="en-US" sz="1200" b="1" i="0" u="sng" strike="noStrike" kern="1200" baseline="0" dirty="0" smtClean="0">
                <a:solidFill>
                  <a:schemeClr val="tx1"/>
                </a:solidFill>
                <a:latin typeface="+mn-lt"/>
                <a:ea typeface="+mn-ea"/>
                <a:cs typeface="+mn-cs"/>
              </a:rPr>
              <a:t>The Body Needs Rest</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Christ &amp; Apostles often went to an isolated place to pray </a:t>
            </a:r>
            <a:r>
              <a:rPr lang="en-US" sz="1200" b="1" i="0" u="none" strike="noStrike" kern="1200" baseline="0" dirty="0" smtClean="0">
                <a:solidFill>
                  <a:schemeClr val="tx1"/>
                </a:solidFill>
                <a:latin typeface="+mn-lt"/>
                <a:ea typeface="+mn-ea"/>
                <a:cs typeface="+mn-cs"/>
              </a:rPr>
              <a:t>- Lk. 6:12; 9:28; Acts 10:9</a:t>
            </a:r>
          </a:p>
          <a:p>
            <a:pPr marL="0" indent="0">
              <a:buFont typeface="Arial" panose="020B0604020202020204" pitchFamily="34" charset="0"/>
              <a:buNone/>
            </a:pPr>
            <a:r>
              <a:rPr lang="en-US" sz="1200" b="1" i="0" u="none" strike="noStrike" kern="1200" baseline="0" dirty="0" smtClean="0">
                <a:solidFill>
                  <a:schemeClr val="tx1"/>
                </a:solidFill>
                <a:latin typeface="+mn-lt"/>
                <a:ea typeface="+mn-ea"/>
                <a:cs typeface="+mn-cs"/>
              </a:rPr>
              <a:t>Ex. 20:11 - </a:t>
            </a:r>
            <a:r>
              <a:rPr lang="en-US" sz="1200" b="0" i="0" u="none" strike="noStrike" kern="1200" baseline="0" dirty="0" smtClean="0">
                <a:solidFill>
                  <a:schemeClr val="tx1"/>
                </a:solidFill>
                <a:latin typeface="+mn-lt"/>
                <a:ea typeface="+mn-ea"/>
                <a:cs typeface="+mn-cs"/>
              </a:rPr>
              <a:t>For in six days the LORD made heaven and earth, the sea, and all that in them is, and rested the seventh day: wherefore the LORD blessed the </a:t>
            </a:r>
            <a:r>
              <a:rPr lang="en-US" sz="1200" b="0" i="0" u="none" strike="noStrike" kern="1200" baseline="0" dirty="0" err="1" smtClean="0">
                <a:solidFill>
                  <a:schemeClr val="tx1"/>
                </a:solidFill>
                <a:latin typeface="+mn-lt"/>
                <a:ea typeface="+mn-ea"/>
                <a:cs typeface="+mn-cs"/>
              </a:rPr>
              <a:t>sabbath</a:t>
            </a:r>
            <a:r>
              <a:rPr lang="en-US" sz="1200" b="0" i="0" u="none" strike="noStrike" kern="1200" baseline="0" dirty="0" smtClean="0">
                <a:solidFill>
                  <a:schemeClr val="tx1"/>
                </a:solidFill>
                <a:latin typeface="+mn-lt"/>
                <a:ea typeface="+mn-ea"/>
                <a:cs typeface="+mn-cs"/>
              </a:rPr>
              <a:t> day, and hallowed it.</a:t>
            </a:r>
          </a:p>
          <a:p>
            <a:pPr marL="0" indent="0">
              <a:buFont typeface="Arial" panose="020B0604020202020204" pitchFamily="34" charset="0"/>
              <a:buNone/>
            </a:pPr>
            <a:r>
              <a:rPr lang="en-US" sz="1200" b="1" i="0" u="none" strike="noStrike" kern="1200" baseline="0" dirty="0" smtClean="0">
                <a:solidFill>
                  <a:schemeClr val="tx1"/>
                </a:solidFill>
                <a:latin typeface="+mn-lt"/>
                <a:ea typeface="+mn-ea"/>
                <a:cs typeface="+mn-cs"/>
              </a:rPr>
              <a:t>Gen. 2:2 - </a:t>
            </a:r>
            <a:r>
              <a:rPr lang="en-US" sz="1200" b="0" i="0" u="none" strike="noStrike" kern="1200" baseline="0" dirty="0" smtClean="0">
                <a:solidFill>
                  <a:schemeClr val="tx1"/>
                </a:solidFill>
                <a:latin typeface="+mn-lt"/>
                <a:ea typeface="+mn-ea"/>
                <a:cs typeface="+mn-cs"/>
              </a:rPr>
              <a:t>And on the seventh day God ended his work which he had made; and he rested on the seventh day from all his work which he had made.</a:t>
            </a:r>
          </a:p>
          <a:p>
            <a:pPr marL="0" indent="0">
              <a:buFont typeface="Arial" panose="020B0604020202020204" pitchFamily="34" charset="0"/>
              <a:buNone/>
            </a:pPr>
            <a:r>
              <a:rPr lang="en-US" b="1" u="none" dirty="0" smtClean="0"/>
              <a:t>Ex. 20:11 </a:t>
            </a:r>
            <a:r>
              <a:rPr lang="en-US" b="0" u="none" dirty="0" smtClean="0"/>
              <a:t>- For in six days the LORD made heaven and earth, the sea, and all that in them is, and rested the seventh day: wherefore the LORD blessed the </a:t>
            </a:r>
            <a:r>
              <a:rPr lang="en-US" b="0" u="none" dirty="0" err="1" smtClean="0"/>
              <a:t>sabbath</a:t>
            </a:r>
            <a:r>
              <a:rPr lang="en-US" b="0" u="none" dirty="0" smtClean="0"/>
              <a:t> day, and hallowed it.</a:t>
            </a:r>
          </a:p>
          <a:p>
            <a:pPr marL="0" indent="0">
              <a:buFont typeface="Arial" panose="020B0604020202020204" pitchFamily="34" charset="0"/>
              <a:buNone/>
            </a:pPr>
            <a:r>
              <a:rPr lang="en-US" b="1" u="none" dirty="0" smtClean="0"/>
              <a:t>Mk.</a:t>
            </a:r>
            <a:r>
              <a:rPr lang="en-US" b="1" u="none" baseline="0" dirty="0" smtClean="0"/>
              <a:t> 6:31 </a:t>
            </a:r>
            <a:r>
              <a:rPr lang="en-US" b="0" u="none" baseline="0" dirty="0" smtClean="0"/>
              <a:t>- And He said to them, "Come aside by yourselves to a deserted place and rest a while." For there were many coming and going, and they did not even have time to eat</a:t>
            </a:r>
            <a:endParaRPr lang="en-US" b="0" u="none" dirty="0"/>
          </a:p>
        </p:txBody>
      </p:sp>
      <p:sp>
        <p:nvSpPr>
          <p:cNvPr id="4" name="Slide Number Placeholder 3"/>
          <p:cNvSpPr>
            <a:spLocks noGrp="1"/>
          </p:cNvSpPr>
          <p:nvPr>
            <p:ph type="sldNum" sz="quarter" idx="10"/>
          </p:nvPr>
        </p:nvSpPr>
        <p:spPr/>
        <p:txBody>
          <a:bodyPr/>
          <a:lstStyle/>
          <a:p>
            <a:fld id="{D6FCF3D2-005A-44A5-B7AA-F0156D6AB743}" type="slidenum">
              <a:rPr lang="en-US" smtClean="0"/>
              <a:t>5</a:t>
            </a:fld>
            <a:endParaRPr lang="en-US"/>
          </a:p>
        </p:txBody>
      </p:sp>
    </p:spTree>
    <p:extLst>
      <p:ext uri="{BB962C8B-B14F-4D97-AF65-F5344CB8AC3E}">
        <p14:creationId xmlns:p14="http://schemas.microsoft.com/office/powerpoint/2010/main" val="1537397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Jesus</a:t>
            </a:r>
            <a:r>
              <a:rPr lang="en-US" baseline="0" dirty="0" smtClean="0"/>
              <a:t> had favor with men - </a:t>
            </a:r>
            <a:r>
              <a:rPr lang="en-US" b="1" dirty="0" smtClean="0"/>
              <a:t>Lk. 2:52 </a:t>
            </a:r>
            <a:r>
              <a:rPr lang="en-US" dirty="0" smtClean="0"/>
              <a:t>- </a:t>
            </a:r>
            <a:r>
              <a:rPr lang="en-US" baseline="0" dirty="0" smtClean="0"/>
              <a:t>And Jesus increased in wisdom and stature, </a:t>
            </a:r>
            <a:r>
              <a:rPr lang="en-US" b="1" baseline="0" dirty="0" smtClean="0"/>
              <a:t>and in </a:t>
            </a:r>
            <a:r>
              <a:rPr lang="en-US" b="1" baseline="0" dirty="0" err="1" smtClean="0"/>
              <a:t>favour</a:t>
            </a:r>
            <a:r>
              <a:rPr lang="en-US" b="1" baseline="0" dirty="0" smtClean="0"/>
              <a:t> with God and man</a:t>
            </a:r>
            <a:r>
              <a:rPr lang="en-US" baseline="0" dirty="0" smtClean="0"/>
              <a:t>.</a:t>
            </a:r>
          </a:p>
          <a:p>
            <a:r>
              <a:rPr lang="en-US" b="1" dirty="0" smtClean="0"/>
              <a:t>Prov. 18:24 </a:t>
            </a:r>
            <a:r>
              <a:rPr lang="en-US" dirty="0" smtClean="0"/>
              <a:t>- A man that hath friends must shew himself friendly: and there is a friend that </a:t>
            </a:r>
            <a:r>
              <a:rPr lang="en-US" dirty="0" err="1" smtClean="0"/>
              <a:t>sticketh</a:t>
            </a:r>
            <a:r>
              <a:rPr lang="en-US" dirty="0" smtClean="0"/>
              <a:t> closer than a brother.</a:t>
            </a:r>
          </a:p>
          <a:p>
            <a:r>
              <a:rPr lang="en-US" b="1" baseline="0" dirty="0" smtClean="0"/>
              <a:t>Prov. 13:15 - </a:t>
            </a:r>
            <a:r>
              <a:rPr lang="en-US" b="0" baseline="0" dirty="0" smtClean="0"/>
              <a:t>A merry heart </a:t>
            </a:r>
            <a:r>
              <a:rPr lang="en-US" b="0" baseline="0" dirty="0" err="1" smtClean="0"/>
              <a:t>maketh</a:t>
            </a:r>
            <a:r>
              <a:rPr lang="en-US" b="0" baseline="0" dirty="0" smtClean="0"/>
              <a:t> a cheerful countenance: but by sorrow of the heart the spirit is broken.</a:t>
            </a:r>
          </a:p>
          <a:p>
            <a:r>
              <a:rPr lang="en-US" b="1" i="0" baseline="0" dirty="0" smtClean="0"/>
              <a:t>Prov. 17:22 </a:t>
            </a:r>
            <a:r>
              <a:rPr lang="en-US" b="0" baseline="0" dirty="0" smtClean="0"/>
              <a:t>- A merry heart doeth good like a medicine: but a broken spirit </a:t>
            </a:r>
            <a:r>
              <a:rPr lang="en-US" b="0" baseline="0" dirty="0" err="1" smtClean="0"/>
              <a:t>drieth</a:t>
            </a:r>
            <a:r>
              <a:rPr lang="en-US" b="0" baseline="0" dirty="0" smtClean="0"/>
              <a:t> the bones.</a:t>
            </a:r>
          </a:p>
          <a:p>
            <a:r>
              <a:rPr lang="en-US" b="1" baseline="0" dirty="0" smtClean="0"/>
              <a:t>Rom. 12:17 - </a:t>
            </a:r>
            <a:r>
              <a:rPr lang="en-US" b="0" baseline="0" dirty="0" smtClean="0"/>
              <a:t>Recompense to no man evil for evil. </a:t>
            </a:r>
            <a:r>
              <a:rPr lang="en-US" b="1" baseline="0" dirty="0" smtClean="0"/>
              <a:t>Provide things honest in the sight of all men</a:t>
            </a:r>
            <a:r>
              <a:rPr lang="en-US" b="0" baseline="0" dirty="0" smtClean="0"/>
              <a:t>.</a:t>
            </a:r>
          </a:p>
          <a:p>
            <a:r>
              <a:rPr lang="en-US" b="1" baseline="0" dirty="0" smtClean="0"/>
              <a:t>Gal. 2:22-23 </a:t>
            </a:r>
            <a:r>
              <a:rPr lang="en-US" b="0" baseline="0" dirty="0" smtClean="0"/>
              <a:t>- But the fruit of the Spirit is love, joy, peace, longsuffering, gentleness, goodness, faith, 23 Meekness</a:t>
            </a:r>
            <a:r>
              <a:rPr lang="en-US" b="1" baseline="0" dirty="0" smtClean="0"/>
              <a:t>, temperance</a:t>
            </a:r>
            <a:r>
              <a:rPr lang="en-US" b="0" baseline="0" dirty="0" smtClean="0"/>
              <a:t>: against such there is no law.</a:t>
            </a:r>
          </a:p>
          <a:p>
            <a:r>
              <a:rPr lang="en-US" b="1" baseline="0" dirty="0" smtClean="0"/>
              <a:t>1 Pet. 3:1-2 </a:t>
            </a:r>
            <a:r>
              <a:rPr lang="en-US" b="0" baseline="0" dirty="0" smtClean="0"/>
              <a:t>-  Likewise, ye wives, be in subjection to your own husbands; that, if any obey not the word, </a:t>
            </a:r>
            <a:r>
              <a:rPr lang="en-US" b="1" u="sng" baseline="0" dirty="0" smtClean="0"/>
              <a:t>they also may without the word be won by the conversation of the wives; 2 While they behold your chaste conversation coupled with fear.</a:t>
            </a:r>
            <a:endParaRPr lang="en-US" b="1" u="sng" dirty="0"/>
          </a:p>
        </p:txBody>
      </p:sp>
      <p:sp>
        <p:nvSpPr>
          <p:cNvPr id="4" name="Slide Number Placeholder 3"/>
          <p:cNvSpPr>
            <a:spLocks noGrp="1"/>
          </p:cNvSpPr>
          <p:nvPr>
            <p:ph type="sldNum" sz="quarter" idx="10"/>
          </p:nvPr>
        </p:nvSpPr>
        <p:spPr/>
        <p:txBody>
          <a:bodyPr/>
          <a:lstStyle/>
          <a:p>
            <a:fld id="{D6FCF3D2-005A-44A5-B7AA-F0156D6AB743}" type="slidenum">
              <a:rPr lang="en-US" smtClean="0"/>
              <a:t>6</a:t>
            </a:fld>
            <a:endParaRPr lang="en-US"/>
          </a:p>
        </p:txBody>
      </p:sp>
    </p:spTree>
    <p:extLst>
      <p:ext uri="{BB962C8B-B14F-4D97-AF65-F5344CB8AC3E}">
        <p14:creationId xmlns:p14="http://schemas.microsoft.com/office/powerpoint/2010/main" val="1504113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Eph.</a:t>
            </a:r>
            <a:r>
              <a:rPr lang="en-US" sz="1100" b="1" baseline="0" dirty="0" smtClean="0"/>
              <a:t> 1:3 </a:t>
            </a:r>
            <a:r>
              <a:rPr lang="en-US" sz="1100" b="0" baseline="0" dirty="0" smtClean="0"/>
              <a:t>- </a:t>
            </a:r>
            <a:r>
              <a:rPr lang="en-US" sz="1100" b="0" dirty="0" smtClean="0"/>
              <a:t>Blessed be the God and Father of our Lord Jesus Christ, who hath blessed us </a:t>
            </a:r>
            <a:r>
              <a:rPr lang="en-US" sz="1100" b="1" dirty="0" smtClean="0"/>
              <a:t>with all spiritual blessings in heavenly places in Chris</a:t>
            </a:r>
            <a:r>
              <a:rPr lang="en-US" sz="1100" b="0" dirty="0" smtClean="0"/>
              <a:t>t:</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Acts</a:t>
            </a:r>
            <a:r>
              <a:rPr lang="en-US" sz="1100" b="1" baseline="0" dirty="0" smtClean="0"/>
              <a:t> 3:19 </a:t>
            </a:r>
            <a:r>
              <a:rPr lang="en-US" sz="1100" b="0" baseline="0" dirty="0" smtClean="0"/>
              <a:t>- Repent ye therefore, and be converted, that your sins may be blotted out, when the times of refreshing shall come from the presence of the Lord; </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2</a:t>
            </a:r>
            <a:r>
              <a:rPr lang="en-US" sz="1100" b="1" baseline="0" dirty="0" smtClean="0"/>
              <a:t> Cor. 5:17 </a:t>
            </a:r>
            <a:r>
              <a:rPr lang="en-US" sz="1100" b="0" baseline="0" dirty="0" smtClean="0"/>
              <a:t>- Therefore </a:t>
            </a:r>
            <a:r>
              <a:rPr lang="en-US" sz="1100" b="1" baseline="0" dirty="0" smtClean="0"/>
              <a:t>if any man be in Christ, he is a new creature</a:t>
            </a:r>
            <a:r>
              <a:rPr lang="en-US" sz="1100" b="0" baseline="0" dirty="0" smtClean="0"/>
              <a:t>: old things are passed away; behold, all things are become new.</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baseline="0" dirty="0" smtClean="0"/>
              <a:t>Heb. 4:15-16 </a:t>
            </a:r>
            <a:r>
              <a:rPr lang="en-US" sz="1100" b="0" baseline="0" dirty="0" smtClean="0"/>
              <a:t>- For we have not an high priest which cannot be touched with the feeling of our infirmities; but was in all points tempted like as we are, yet without sin. 16 Let us therefore come boldly unto the throne of grace, that we may obtain mercy, and find grace to help in time of need.</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baseline="0" dirty="0" smtClean="0"/>
              <a:t>Phil. 4:4, 7 </a:t>
            </a:r>
            <a:r>
              <a:rPr lang="en-US" sz="1100" b="0" baseline="0" dirty="0" smtClean="0"/>
              <a:t>-  Rejoice in the Lord </a:t>
            </a:r>
            <a:r>
              <a:rPr lang="en-US" sz="1100" b="0" baseline="0" dirty="0" err="1" smtClean="0"/>
              <a:t>alway</a:t>
            </a:r>
            <a:r>
              <a:rPr lang="en-US" sz="1100" b="0" baseline="0" dirty="0" smtClean="0"/>
              <a:t>: and again I say, Rejoice. 7 And the peace of God, which </a:t>
            </a:r>
            <a:r>
              <a:rPr lang="en-US" sz="1100" b="0" baseline="0" dirty="0" err="1" smtClean="0"/>
              <a:t>passeth</a:t>
            </a:r>
            <a:r>
              <a:rPr lang="en-US" sz="1100" b="0" baseline="0" dirty="0" smtClean="0"/>
              <a:t> (surpasses) all understanding, shall keep your hearts and minds through Christ Jesus.</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baseline="0" dirty="0" smtClean="0"/>
              <a:t>1 Pet. 1:7-9 -  </a:t>
            </a:r>
            <a:r>
              <a:rPr lang="en-US" sz="1100" b="0" baseline="0" dirty="0" smtClean="0"/>
              <a:t>That the trial of your faith, being much more precious than of gold that </a:t>
            </a:r>
            <a:r>
              <a:rPr lang="en-US" sz="1100" b="0" baseline="0" dirty="0" err="1" smtClean="0"/>
              <a:t>perisheth</a:t>
            </a:r>
            <a:r>
              <a:rPr lang="en-US" sz="1100" b="0" baseline="0" dirty="0" smtClean="0"/>
              <a:t>, though it be tried with fire, might be found unto praise and </a:t>
            </a:r>
            <a:r>
              <a:rPr lang="en-US" sz="1100" b="0" baseline="0" dirty="0" err="1" smtClean="0"/>
              <a:t>honour</a:t>
            </a:r>
            <a:r>
              <a:rPr lang="en-US" sz="1100" b="0" baseline="0" dirty="0" smtClean="0"/>
              <a:t> and glory at the appearing of Jesus Christ: 8 Whom having not seen, ye love; in whom, though now ye see him not, yet believing, </a:t>
            </a:r>
            <a:r>
              <a:rPr lang="en-US" sz="1100" b="1" baseline="0" dirty="0" smtClean="0"/>
              <a:t>ye rejoice with joy unspeakable and full of glory</a:t>
            </a:r>
            <a:r>
              <a:rPr lang="en-US" sz="1100" b="0" baseline="0" dirty="0" smtClean="0"/>
              <a:t>: 9 Receiving the end of your faith, even the salvation of your souls.</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baseline="0" dirty="0" smtClean="0"/>
              <a:t>1 </a:t>
            </a:r>
            <a:r>
              <a:rPr lang="en-US" sz="1100" b="1" baseline="0" dirty="0" smtClean="0"/>
              <a:t>Jn. 1:3, 7 </a:t>
            </a:r>
            <a:r>
              <a:rPr lang="en-US" sz="1100" b="0" baseline="0" dirty="0" smtClean="0"/>
              <a:t>- That which we have seen and heard declare we unto you, that ye also may have fellowship with us: and truly our fellowship is with the Father, and with his Son Jesus Christ. </a:t>
            </a:r>
            <a:r>
              <a:rPr lang="en-US" sz="1100" b="1" baseline="0" dirty="0" smtClean="0"/>
              <a:t>7 </a:t>
            </a:r>
            <a:r>
              <a:rPr lang="en-US" sz="1100" b="0" baseline="0" dirty="0" smtClean="0"/>
              <a:t>But if we walk in the light, as he is in the light, we have fellowship one with another, and the blood of Jesus Christ his Son </a:t>
            </a:r>
            <a:r>
              <a:rPr lang="en-US" sz="1100" b="0" baseline="0" dirty="0" err="1" smtClean="0"/>
              <a:t>cleanseth</a:t>
            </a:r>
            <a:r>
              <a:rPr lang="en-US" sz="1100" b="0" baseline="0" dirty="0" smtClean="0"/>
              <a:t> us from all sin.</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baseline="0" dirty="0" smtClean="0"/>
              <a:t>2 Cor. 13:14 </a:t>
            </a:r>
            <a:r>
              <a:rPr lang="en-US" sz="1100" b="0" baseline="0" dirty="0" smtClean="0"/>
              <a:t>- The grace of the Lord Jesus Christ, and the love of God, and the communion of the Holy Ghost, be with you all. Amen.</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baseline="0" dirty="0" smtClean="0"/>
              <a:t>Mk. 10:30 </a:t>
            </a:r>
            <a:r>
              <a:rPr lang="en-US" sz="1100" b="0" baseline="0" dirty="0" smtClean="0"/>
              <a:t>- But he shall receive an hundredfold now in this time, houses, and brethren, and sisters, and mothers, and children, and lands, with persecutions; and in the world to come eternal life. </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baseline="0" dirty="0" smtClean="0"/>
              <a:t>Col. 3:4 </a:t>
            </a:r>
            <a:r>
              <a:rPr lang="en-US" sz="1100" b="0" baseline="0" dirty="0" smtClean="0"/>
              <a:t>- When Christ, who is our life, shall appear, then shall ye also appear with him in glory.</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D6FCF3D2-005A-44A5-B7AA-F0156D6AB743}" type="slidenum">
              <a:rPr lang="en-US" smtClean="0"/>
              <a:t>7</a:t>
            </a:fld>
            <a:endParaRPr lang="en-US"/>
          </a:p>
        </p:txBody>
      </p:sp>
    </p:spTree>
    <p:extLst>
      <p:ext uri="{BB962C8B-B14F-4D97-AF65-F5344CB8AC3E}">
        <p14:creationId xmlns:p14="http://schemas.microsoft.com/office/powerpoint/2010/main" val="1504113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FCF3D2-005A-44A5-B7AA-F0156D6AB743}" type="slidenum">
              <a:rPr lang="en-US" smtClean="0"/>
              <a:t>8</a:t>
            </a:fld>
            <a:endParaRPr lang="en-US"/>
          </a:p>
        </p:txBody>
      </p:sp>
    </p:spTree>
    <p:extLst>
      <p:ext uri="{BB962C8B-B14F-4D97-AF65-F5344CB8AC3E}">
        <p14:creationId xmlns:p14="http://schemas.microsoft.com/office/powerpoint/2010/main" val="2011775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FCF3D2-005A-44A5-B7AA-F0156D6AB743}" type="slidenum">
              <a:rPr lang="en-US" smtClean="0"/>
              <a:t>9</a:t>
            </a:fld>
            <a:endParaRPr lang="en-US"/>
          </a:p>
        </p:txBody>
      </p:sp>
    </p:spTree>
    <p:extLst>
      <p:ext uri="{BB962C8B-B14F-4D97-AF65-F5344CB8AC3E}">
        <p14:creationId xmlns:p14="http://schemas.microsoft.com/office/powerpoint/2010/main" val="2226520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B9AE700D-60B5-44C3-BDB3-CE05761B40CC}" type="datetime1">
              <a:rPr lang="en-US" smtClean="0"/>
              <a:t>12/11/2017</a:t>
            </a:fld>
            <a:endParaRPr lang="en-US"/>
          </a:p>
        </p:txBody>
      </p:sp>
      <p:sp>
        <p:nvSpPr>
          <p:cNvPr id="17" name="Footer Placeholder 16"/>
          <p:cNvSpPr>
            <a:spLocks noGrp="1"/>
          </p:cNvSpPr>
          <p:nvPr>
            <p:ph type="ftr" sz="quarter" idx="11"/>
          </p:nvPr>
        </p:nvSpPr>
        <p:spPr/>
        <p:txBody>
          <a:bodyPr/>
          <a:lstStyle>
            <a:extLst/>
          </a:lstStyle>
          <a:p>
            <a:r>
              <a:rPr lang="en-US" smtClean="0"/>
              <a:t>The Glory And Gain Of Godliness</a:t>
            </a:r>
            <a:endParaRPr lang="en-US"/>
          </a:p>
        </p:txBody>
      </p:sp>
      <p:sp>
        <p:nvSpPr>
          <p:cNvPr id="29" name="Slide Number Placeholder 28"/>
          <p:cNvSpPr>
            <a:spLocks noGrp="1"/>
          </p:cNvSpPr>
          <p:nvPr>
            <p:ph type="sldNum" sz="quarter" idx="12"/>
          </p:nvPr>
        </p:nvSpPr>
        <p:spPr/>
        <p:txBody>
          <a:bodyPr/>
          <a:lstStyle>
            <a:extLst/>
          </a:lstStyle>
          <a:p>
            <a:fld id="{48268D78-A5F9-4AAB-AD2B-E9E3FFD5809B}"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612C19-BCB6-47F0-A54A-14F3B18BA720}" type="datetime1">
              <a:rPr lang="en-US" smtClean="0"/>
              <a:t>12/11/2017</a:t>
            </a:fld>
            <a:endParaRPr lang="en-US"/>
          </a:p>
        </p:txBody>
      </p:sp>
      <p:sp>
        <p:nvSpPr>
          <p:cNvPr id="5" name="Footer Placeholder 4"/>
          <p:cNvSpPr>
            <a:spLocks noGrp="1"/>
          </p:cNvSpPr>
          <p:nvPr>
            <p:ph type="ftr" sz="quarter" idx="11"/>
          </p:nvPr>
        </p:nvSpPr>
        <p:spPr/>
        <p:txBody>
          <a:bodyPr/>
          <a:lstStyle>
            <a:extLst/>
          </a:lstStyle>
          <a:p>
            <a:r>
              <a:rPr lang="en-US" smtClean="0"/>
              <a:t>The Glory And Gain Of Godliness</a:t>
            </a:r>
            <a:endParaRPr lang="en-US"/>
          </a:p>
        </p:txBody>
      </p:sp>
      <p:sp>
        <p:nvSpPr>
          <p:cNvPr id="6" name="Slide Number Placeholder 5"/>
          <p:cNvSpPr>
            <a:spLocks noGrp="1"/>
          </p:cNvSpPr>
          <p:nvPr>
            <p:ph type="sldNum" sz="quarter" idx="12"/>
          </p:nvPr>
        </p:nvSpPr>
        <p:spPr/>
        <p:txBody>
          <a:bodyPr/>
          <a:lstStyle>
            <a:extLst/>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54E5E0-121D-4827-8641-7E321DEAFCDB}" type="datetime1">
              <a:rPr lang="en-US" smtClean="0"/>
              <a:t>12/11/2017</a:t>
            </a:fld>
            <a:endParaRPr lang="en-US"/>
          </a:p>
        </p:txBody>
      </p:sp>
      <p:sp>
        <p:nvSpPr>
          <p:cNvPr id="5" name="Footer Placeholder 4"/>
          <p:cNvSpPr>
            <a:spLocks noGrp="1"/>
          </p:cNvSpPr>
          <p:nvPr>
            <p:ph type="ftr" sz="quarter" idx="11"/>
          </p:nvPr>
        </p:nvSpPr>
        <p:spPr/>
        <p:txBody>
          <a:bodyPr/>
          <a:lstStyle>
            <a:extLst/>
          </a:lstStyle>
          <a:p>
            <a:r>
              <a:rPr lang="en-US" smtClean="0"/>
              <a:t>The Glory And Gain Of Godliness</a:t>
            </a:r>
            <a:endParaRPr lang="en-US"/>
          </a:p>
        </p:txBody>
      </p:sp>
      <p:sp>
        <p:nvSpPr>
          <p:cNvPr id="6" name="Slide Number Placeholder 5"/>
          <p:cNvSpPr>
            <a:spLocks noGrp="1"/>
          </p:cNvSpPr>
          <p:nvPr>
            <p:ph type="sldNum" sz="quarter" idx="12"/>
          </p:nvPr>
        </p:nvSpPr>
        <p:spPr/>
        <p:txBody>
          <a:bodyPr/>
          <a:lstStyle>
            <a:extLst/>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82E028-CEAC-49EF-B065-47B154F87CCF}" type="datetime1">
              <a:rPr lang="en-US" smtClean="0"/>
              <a:t>12/11/2017</a:t>
            </a:fld>
            <a:endParaRPr lang="en-US"/>
          </a:p>
        </p:txBody>
      </p:sp>
      <p:sp>
        <p:nvSpPr>
          <p:cNvPr id="5" name="Footer Placeholder 4"/>
          <p:cNvSpPr>
            <a:spLocks noGrp="1"/>
          </p:cNvSpPr>
          <p:nvPr>
            <p:ph type="ftr" sz="quarter" idx="11"/>
          </p:nvPr>
        </p:nvSpPr>
        <p:spPr/>
        <p:txBody>
          <a:bodyPr/>
          <a:lstStyle>
            <a:extLst/>
          </a:lstStyle>
          <a:p>
            <a:r>
              <a:rPr lang="en-US" smtClean="0"/>
              <a:t>The Glory And Gain Of Godliness</a:t>
            </a:r>
            <a:endParaRPr lang="en-US"/>
          </a:p>
        </p:txBody>
      </p:sp>
      <p:sp>
        <p:nvSpPr>
          <p:cNvPr id="6" name="Slide Number Placeholder 5"/>
          <p:cNvSpPr>
            <a:spLocks noGrp="1"/>
          </p:cNvSpPr>
          <p:nvPr>
            <p:ph type="sldNum" sz="quarter" idx="12"/>
          </p:nvPr>
        </p:nvSpPr>
        <p:spPr/>
        <p:txBody>
          <a:bodyPr/>
          <a:lstStyle>
            <a:extLst/>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93F7E8A-1607-4FEB-B12B-B9E5D64F3303}" type="datetime1">
              <a:rPr lang="en-US" smtClean="0"/>
              <a:t>12/11/2017</a:t>
            </a:fld>
            <a:endParaRPr lang="en-US"/>
          </a:p>
        </p:txBody>
      </p:sp>
      <p:sp>
        <p:nvSpPr>
          <p:cNvPr id="5" name="Footer Placeholder 4"/>
          <p:cNvSpPr>
            <a:spLocks noGrp="1"/>
          </p:cNvSpPr>
          <p:nvPr>
            <p:ph type="ftr" sz="quarter" idx="11"/>
          </p:nvPr>
        </p:nvSpPr>
        <p:spPr/>
        <p:txBody>
          <a:bodyPr/>
          <a:lstStyle>
            <a:extLst/>
          </a:lstStyle>
          <a:p>
            <a:r>
              <a:rPr lang="en-US" smtClean="0"/>
              <a:t>The Glory And Gain Of Godliness</a:t>
            </a:r>
            <a:endParaRPr lang="en-US"/>
          </a:p>
        </p:txBody>
      </p:sp>
      <p:sp>
        <p:nvSpPr>
          <p:cNvPr id="6" name="Slide Number Placeholder 5"/>
          <p:cNvSpPr>
            <a:spLocks noGrp="1"/>
          </p:cNvSpPr>
          <p:nvPr>
            <p:ph type="sldNum" sz="quarter" idx="12"/>
          </p:nvPr>
        </p:nvSpPr>
        <p:spPr/>
        <p:txBody>
          <a:bodyPr/>
          <a:lstStyle>
            <a:extLst/>
          </a:lstStyle>
          <a:p>
            <a:fld id="{48268D78-A5F9-4AAB-AD2B-E9E3FFD5809B}"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CBC8954-B2C5-4A45-8AA7-D759B6AF0B3D}" type="datetime1">
              <a:rPr lang="en-US" smtClean="0"/>
              <a:t>12/11/2017</a:t>
            </a:fld>
            <a:endParaRPr lang="en-US"/>
          </a:p>
        </p:txBody>
      </p:sp>
      <p:sp>
        <p:nvSpPr>
          <p:cNvPr id="6" name="Footer Placeholder 5"/>
          <p:cNvSpPr>
            <a:spLocks noGrp="1"/>
          </p:cNvSpPr>
          <p:nvPr>
            <p:ph type="ftr" sz="quarter" idx="11"/>
          </p:nvPr>
        </p:nvSpPr>
        <p:spPr/>
        <p:txBody>
          <a:bodyPr/>
          <a:lstStyle>
            <a:extLst/>
          </a:lstStyle>
          <a:p>
            <a:r>
              <a:rPr lang="en-US" smtClean="0"/>
              <a:t>The Glory And Gain Of Godliness</a:t>
            </a:r>
            <a:endParaRPr lang="en-US"/>
          </a:p>
        </p:txBody>
      </p:sp>
      <p:sp>
        <p:nvSpPr>
          <p:cNvPr id="7" name="Slide Number Placeholder 6"/>
          <p:cNvSpPr>
            <a:spLocks noGrp="1"/>
          </p:cNvSpPr>
          <p:nvPr>
            <p:ph type="sldNum" sz="quarter" idx="12"/>
          </p:nvPr>
        </p:nvSpPr>
        <p:spPr/>
        <p:txBody>
          <a:bodyPr/>
          <a:lstStyle>
            <a:extLst/>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D2F96A9-7A02-4776-B366-EFE958AC2ABF}" type="datetime1">
              <a:rPr lang="en-US" smtClean="0"/>
              <a:t>12/11/2017</a:t>
            </a:fld>
            <a:endParaRPr lang="en-US"/>
          </a:p>
        </p:txBody>
      </p:sp>
      <p:sp>
        <p:nvSpPr>
          <p:cNvPr id="8" name="Footer Placeholder 7"/>
          <p:cNvSpPr>
            <a:spLocks noGrp="1"/>
          </p:cNvSpPr>
          <p:nvPr>
            <p:ph type="ftr" sz="quarter" idx="11"/>
          </p:nvPr>
        </p:nvSpPr>
        <p:spPr/>
        <p:txBody>
          <a:bodyPr/>
          <a:lstStyle>
            <a:extLst/>
          </a:lstStyle>
          <a:p>
            <a:r>
              <a:rPr lang="en-US" smtClean="0"/>
              <a:t>The Glory And Gain Of Godliness</a:t>
            </a:r>
            <a:endParaRPr lang="en-US"/>
          </a:p>
        </p:txBody>
      </p:sp>
      <p:sp>
        <p:nvSpPr>
          <p:cNvPr id="9" name="Slide Number Placeholder 8"/>
          <p:cNvSpPr>
            <a:spLocks noGrp="1"/>
          </p:cNvSpPr>
          <p:nvPr>
            <p:ph type="sldNum" sz="quarter" idx="12"/>
          </p:nvPr>
        </p:nvSpPr>
        <p:spPr/>
        <p:txBody>
          <a:bodyPr/>
          <a:lstStyle>
            <a:extLst/>
          </a:lstStyle>
          <a:p>
            <a:fld id="{48268D78-A5F9-4AAB-AD2B-E9E3FFD5809B}"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C574775-AD78-4CDA-B3DA-7C0C602463D3}" type="datetime1">
              <a:rPr lang="en-US" smtClean="0"/>
              <a:t>12/11/2017</a:t>
            </a:fld>
            <a:endParaRPr lang="en-US"/>
          </a:p>
        </p:txBody>
      </p:sp>
      <p:sp>
        <p:nvSpPr>
          <p:cNvPr id="4" name="Footer Placeholder 3"/>
          <p:cNvSpPr>
            <a:spLocks noGrp="1"/>
          </p:cNvSpPr>
          <p:nvPr>
            <p:ph type="ftr" sz="quarter" idx="11"/>
          </p:nvPr>
        </p:nvSpPr>
        <p:spPr/>
        <p:txBody>
          <a:bodyPr/>
          <a:lstStyle>
            <a:extLst/>
          </a:lstStyle>
          <a:p>
            <a:r>
              <a:rPr lang="en-US" smtClean="0"/>
              <a:t>The Glory And Gain Of Godliness</a:t>
            </a:r>
            <a:endParaRPr lang="en-US"/>
          </a:p>
        </p:txBody>
      </p:sp>
      <p:sp>
        <p:nvSpPr>
          <p:cNvPr id="5" name="Slide Number Placeholder 4"/>
          <p:cNvSpPr>
            <a:spLocks noGrp="1"/>
          </p:cNvSpPr>
          <p:nvPr>
            <p:ph type="sldNum" sz="quarter" idx="12"/>
          </p:nvPr>
        </p:nvSpPr>
        <p:spPr/>
        <p:txBody>
          <a:bodyPr/>
          <a:lstStyle>
            <a:extLst/>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85E424E-AD87-4585-8A75-C320933AD2D0}" type="datetime1">
              <a:rPr lang="en-US" smtClean="0"/>
              <a:t>12/11/2017</a:t>
            </a:fld>
            <a:endParaRPr lang="en-US"/>
          </a:p>
        </p:txBody>
      </p:sp>
      <p:sp>
        <p:nvSpPr>
          <p:cNvPr id="3" name="Footer Placeholder 2"/>
          <p:cNvSpPr>
            <a:spLocks noGrp="1"/>
          </p:cNvSpPr>
          <p:nvPr>
            <p:ph type="ftr" sz="quarter" idx="11"/>
          </p:nvPr>
        </p:nvSpPr>
        <p:spPr/>
        <p:txBody>
          <a:bodyPr/>
          <a:lstStyle>
            <a:extLst/>
          </a:lstStyle>
          <a:p>
            <a:r>
              <a:rPr lang="en-US" smtClean="0"/>
              <a:t>The Glory And Gain Of Godliness</a:t>
            </a:r>
            <a:endParaRPr lang="en-US"/>
          </a:p>
        </p:txBody>
      </p:sp>
      <p:sp>
        <p:nvSpPr>
          <p:cNvPr id="4" name="Slide Number Placeholder 3"/>
          <p:cNvSpPr>
            <a:spLocks noGrp="1"/>
          </p:cNvSpPr>
          <p:nvPr>
            <p:ph type="sldNum" sz="quarter" idx="12"/>
          </p:nvPr>
        </p:nvSpPr>
        <p:spPr/>
        <p:txBody>
          <a:bodyPr/>
          <a:lstStyle>
            <a:extLst/>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6B883D-BA4A-4C6E-8C87-43BB60CA3CAD}" type="datetime1">
              <a:rPr lang="en-US" smtClean="0"/>
              <a:t>12/11/2017</a:t>
            </a:fld>
            <a:endParaRPr lang="en-US"/>
          </a:p>
        </p:txBody>
      </p:sp>
      <p:sp>
        <p:nvSpPr>
          <p:cNvPr id="6" name="Footer Placeholder 5"/>
          <p:cNvSpPr>
            <a:spLocks noGrp="1"/>
          </p:cNvSpPr>
          <p:nvPr>
            <p:ph type="ftr" sz="quarter" idx="11"/>
          </p:nvPr>
        </p:nvSpPr>
        <p:spPr/>
        <p:txBody>
          <a:bodyPr/>
          <a:lstStyle>
            <a:extLst/>
          </a:lstStyle>
          <a:p>
            <a:r>
              <a:rPr lang="en-US" smtClean="0"/>
              <a:t>The Glory And Gain Of Godliness</a:t>
            </a:r>
            <a:endParaRPr lang="en-US"/>
          </a:p>
        </p:txBody>
      </p:sp>
      <p:sp>
        <p:nvSpPr>
          <p:cNvPr id="7" name="Slide Number Placeholder 6"/>
          <p:cNvSpPr>
            <a:spLocks noGrp="1"/>
          </p:cNvSpPr>
          <p:nvPr>
            <p:ph type="sldNum" sz="quarter" idx="12"/>
          </p:nvPr>
        </p:nvSpPr>
        <p:spPr/>
        <p:txBody>
          <a:bodyPr/>
          <a:lstStyle>
            <a:extLst/>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C173BEDC-DF39-4489-BA0B-D74715651525}" type="datetime1">
              <a:rPr lang="en-US" smtClean="0"/>
              <a:t>12/11/2017</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r>
              <a:rPr lang="en-US" smtClean="0"/>
              <a:t>The Glory And Gain Of Godliness</a:t>
            </a:r>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3EBE51B-4E04-417B-8D02-BEB7B3AB53E8}" type="datetime1">
              <a:rPr lang="en-US" smtClean="0"/>
              <a:t>12/11/2017</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r>
              <a:rPr lang="en-US" smtClean="0"/>
              <a:t>The Glory And Gain Of Godliness</a:t>
            </a: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8268D78-A5F9-4AAB-AD2B-E9E3FFD5809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000" dirty="0" smtClean="0">
                <a:latin typeface="Arial Black" panose="020B0A04020102020204" pitchFamily="34" charset="0"/>
              </a:rPr>
              <a:t>The Glory and gain of godliness</a:t>
            </a:r>
            <a:endParaRPr lang="en-US" sz="5000" dirty="0">
              <a:latin typeface="Arial Black" panose="020B0A04020102020204" pitchFamily="34" charset="0"/>
            </a:endParaRPr>
          </a:p>
        </p:txBody>
      </p:sp>
      <p:sp>
        <p:nvSpPr>
          <p:cNvPr id="3" name="Subtitle 2"/>
          <p:cNvSpPr>
            <a:spLocks noGrp="1"/>
          </p:cNvSpPr>
          <p:nvPr>
            <p:ph type="subTitle" idx="1"/>
          </p:nvPr>
        </p:nvSpPr>
        <p:spPr/>
        <p:txBody>
          <a:bodyPr>
            <a:normAutofit/>
          </a:bodyPr>
          <a:lstStyle/>
          <a:p>
            <a:r>
              <a:rPr lang="en-US" sz="2400" dirty="0" smtClean="0">
                <a:latin typeface="Arial Black" panose="020B0A04020102020204" pitchFamily="34" charset="0"/>
                <a:cs typeface="Arial" panose="020B0604020202020204" pitchFamily="34" charset="0"/>
              </a:rPr>
              <a:t>1 Timothy 6:6-8</a:t>
            </a:r>
            <a:endParaRPr lang="en-US" sz="2400"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11221263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000"/>
                                        <p:tgtEl>
                                          <p:spTgt spid="2"/>
                                        </p:tgtEl>
                                      </p:cBhvr>
                                    </p:animEffect>
                                  </p:childTnLst>
                                </p:cTn>
                              </p:par>
                            </p:childTnLst>
                          </p:cTn>
                        </p:par>
                        <p:par>
                          <p:cTn id="8" fill="hold">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92825"/>
            <a:ext cx="7772400" cy="831273"/>
          </a:xfrm>
        </p:spPr>
        <p:txBody>
          <a:bodyPr/>
          <a:lstStyle/>
          <a:p>
            <a:r>
              <a:rPr lang="en-US" sz="4400" dirty="0" smtClean="0">
                <a:latin typeface="Arial Black" panose="020B0A04020102020204" pitchFamily="34" charset="0"/>
              </a:rPr>
              <a:t>Romans 2:7</a:t>
            </a:r>
            <a:endParaRPr lang="en-US" sz="4400" dirty="0">
              <a:latin typeface="Arial Black" panose="020B0A04020102020204" pitchFamily="34" charset="0"/>
            </a:endParaRPr>
          </a:p>
        </p:txBody>
      </p:sp>
      <p:sp>
        <p:nvSpPr>
          <p:cNvPr id="3" name="Content Placeholder 2"/>
          <p:cNvSpPr>
            <a:spLocks noGrp="1"/>
          </p:cNvSpPr>
          <p:nvPr>
            <p:ph idx="1"/>
          </p:nvPr>
        </p:nvSpPr>
        <p:spPr>
          <a:xfrm>
            <a:off x="914400" y="1600200"/>
            <a:ext cx="7772400" cy="4755360"/>
          </a:xfrm>
        </p:spPr>
        <p:txBody>
          <a:bodyPr/>
          <a:lstStyle/>
          <a:p>
            <a:pPr marL="68580" indent="0">
              <a:buNone/>
            </a:pPr>
            <a:r>
              <a:rPr lang="en-US" sz="4000" b="1" i="1" dirty="0" smtClean="0">
                <a:latin typeface="Arial" panose="020B0604020202020204" pitchFamily="34" charset="0"/>
                <a:cs typeface="Arial" panose="020B0604020202020204" pitchFamily="34" charset="0"/>
              </a:rPr>
              <a:t>“To </a:t>
            </a:r>
            <a:r>
              <a:rPr lang="en-US" sz="4000" b="1" i="1" dirty="0">
                <a:latin typeface="Arial" panose="020B0604020202020204" pitchFamily="34" charset="0"/>
                <a:cs typeface="Arial" panose="020B0604020202020204" pitchFamily="34" charset="0"/>
              </a:rPr>
              <a:t>them who by patient continuance in well doing seek for glory and </a:t>
            </a:r>
            <a:r>
              <a:rPr lang="en-US" sz="4000" b="1" i="1" dirty="0" err="1">
                <a:latin typeface="Arial" panose="020B0604020202020204" pitchFamily="34" charset="0"/>
                <a:cs typeface="Arial" panose="020B0604020202020204" pitchFamily="34" charset="0"/>
              </a:rPr>
              <a:t>honour</a:t>
            </a:r>
            <a:r>
              <a:rPr lang="en-US" sz="4000" b="1" i="1" dirty="0">
                <a:latin typeface="Arial" panose="020B0604020202020204" pitchFamily="34" charset="0"/>
                <a:cs typeface="Arial" panose="020B0604020202020204" pitchFamily="34" charset="0"/>
              </a:rPr>
              <a:t> and </a:t>
            </a:r>
            <a:r>
              <a:rPr lang="en-US" sz="4000" b="1" i="1" dirty="0" smtClean="0">
                <a:latin typeface="Arial" panose="020B0604020202020204" pitchFamily="34" charset="0"/>
                <a:cs typeface="Arial" panose="020B0604020202020204" pitchFamily="34" charset="0"/>
              </a:rPr>
              <a:t>immortality</a:t>
            </a:r>
            <a:r>
              <a:rPr lang="en-US" sz="4000" b="1" i="1" dirty="0">
                <a:latin typeface="Arial" panose="020B0604020202020204" pitchFamily="34" charset="0"/>
                <a:cs typeface="Arial" panose="020B0604020202020204" pitchFamily="34" charset="0"/>
              </a:rPr>
              <a:t>, eternal </a:t>
            </a:r>
            <a:r>
              <a:rPr lang="en-US" sz="4000" b="1" i="1" dirty="0" smtClean="0">
                <a:latin typeface="Arial" panose="020B0604020202020204" pitchFamily="34" charset="0"/>
                <a:cs typeface="Arial" panose="020B0604020202020204" pitchFamily="34" charset="0"/>
              </a:rPr>
              <a:t>life” </a:t>
            </a:r>
            <a:endParaRPr lang="en-US" sz="4000" dirty="0" smtClean="0">
              <a:latin typeface="Arial" panose="020B0604020202020204" pitchFamily="34" charset="0"/>
              <a:cs typeface="Arial" panose="020B0604020202020204" pitchFamily="34" charset="0"/>
            </a:endParaRPr>
          </a:p>
          <a:p>
            <a:pPr marL="68580" indent="0">
              <a:buNone/>
            </a:pPr>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The Glory And Gain Of Godliness</a:t>
            </a:r>
            <a:endParaRPr lang="en-US"/>
          </a:p>
        </p:txBody>
      </p:sp>
      <p:sp>
        <p:nvSpPr>
          <p:cNvPr id="5" name="Slide Number Placeholder 4"/>
          <p:cNvSpPr>
            <a:spLocks noGrp="1"/>
          </p:cNvSpPr>
          <p:nvPr>
            <p:ph type="sldNum" sz="quarter" idx="12"/>
          </p:nvPr>
        </p:nvSpPr>
        <p:spPr/>
        <p:txBody>
          <a:bodyPr/>
          <a:lstStyle/>
          <a:p>
            <a:fld id="{48268D78-A5F9-4AAB-AD2B-E9E3FFD5809B}" type="slidenum">
              <a:rPr lang="en-US" smtClean="0"/>
              <a:t>10</a:t>
            </a:fld>
            <a:endParaRPr lang="en-US"/>
          </a:p>
        </p:txBody>
      </p:sp>
    </p:spTree>
    <p:extLst>
      <p:ext uri="{BB962C8B-B14F-4D97-AF65-F5344CB8AC3E}">
        <p14:creationId xmlns:p14="http://schemas.microsoft.com/office/powerpoint/2010/main" val="17726635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latin typeface="Arial Black" panose="020B0A04020102020204" pitchFamily="34" charset="0"/>
              </a:rPr>
              <a:t>1 Peter 4:13-14</a:t>
            </a:r>
            <a:endParaRPr lang="en-US" sz="4400" b="1" dirty="0">
              <a:latin typeface="Arial Black" panose="020B0A04020102020204" pitchFamily="34" charset="0"/>
            </a:endParaRPr>
          </a:p>
        </p:txBody>
      </p:sp>
      <p:sp>
        <p:nvSpPr>
          <p:cNvPr id="3" name="Content Placeholder 2"/>
          <p:cNvSpPr>
            <a:spLocks noGrp="1"/>
          </p:cNvSpPr>
          <p:nvPr>
            <p:ph idx="1"/>
          </p:nvPr>
        </p:nvSpPr>
        <p:spPr>
          <a:xfrm>
            <a:off x="914400" y="1783560"/>
            <a:ext cx="8001000" cy="4769640"/>
          </a:xfrm>
        </p:spPr>
        <p:txBody>
          <a:bodyPr>
            <a:normAutofit fontScale="85000" lnSpcReduction="10000"/>
          </a:bodyPr>
          <a:lstStyle/>
          <a:p>
            <a:pPr marL="68580" indent="0">
              <a:buNone/>
            </a:pPr>
            <a:r>
              <a:rPr lang="en-US" dirty="0"/>
              <a:t> </a:t>
            </a:r>
            <a:r>
              <a:rPr lang="en-US" sz="4000" b="1" i="1" dirty="0">
                <a:solidFill>
                  <a:schemeClr val="tx2"/>
                </a:solidFill>
                <a:latin typeface="Arial" panose="020B0604020202020204" pitchFamily="34" charset="0"/>
                <a:cs typeface="Arial" panose="020B0604020202020204" pitchFamily="34" charset="0"/>
              </a:rPr>
              <a:t>13</a:t>
            </a:r>
            <a:r>
              <a:rPr lang="en-US" sz="4000" b="1" i="1" dirty="0">
                <a:latin typeface="Arial" panose="020B0604020202020204" pitchFamily="34" charset="0"/>
                <a:cs typeface="Arial" panose="020B0604020202020204" pitchFamily="34" charset="0"/>
              </a:rPr>
              <a:t> But rejoice, inasmuch as ye are partakers of Christ's sufferings; that, when his glory shall be revealed, ye may be glad also with exceeding joy. </a:t>
            </a:r>
            <a:r>
              <a:rPr lang="en-US" sz="4000" b="1" i="1" dirty="0">
                <a:solidFill>
                  <a:schemeClr val="tx2"/>
                </a:solidFill>
                <a:latin typeface="Arial" panose="020B0604020202020204" pitchFamily="34" charset="0"/>
                <a:cs typeface="Arial" panose="020B0604020202020204" pitchFamily="34" charset="0"/>
              </a:rPr>
              <a:t>14</a:t>
            </a:r>
            <a:r>
              <a:rPr lang="en-US" sz="4000" b="1" i="1" dirty="0">
                <a:latin typeface="Arial" panose="020B0604020202020204" pitchFamily="34" charset="0"/>
                <a:cs typeface="Arial" panose="020B0604020202020204" pitchFamily="34" charset="0"/>
              </a:rPr>
              <a:t> If ye be reproached for the name of Christ, happy are ye; for the spirit of glory and of God </a:t>
            </a:r>
            <a:r>
              <a:rPr lang="en-US" sz="4000" b="1" i="1" dirty="0" err="1">
                <a:latin typeface="Arial" panose="020B0604020202020204" pitchFamily="34" charset="0"/>
                <a:cs typeface="Arial" panose="020B0604020202020204" pitchFamily="34" charset="0"/>
              </a:rPr>
              <a:t>resteth</a:t>
            </a:r>
            <a:r>
              <a:rPr lang="en-US" sz="4000" b="1" i="1" dirty="0">
                <a:latin typeface="Arial" panose="020B0604020202020204" pitchFamily="34" charset="0"/>
                <a:cs typeface="Arial" panose="020B0604020202020204" pitchFamily="34" charset="0"/>
              </a:rPr>
              <a:t> upon you: on their part he is evil spoken of, but on your part he is glorified.</a:t>
            </a:r>
          </a:p>
        </p:txBody>
      </p:sp>
      <p:sp>
        <p:nvSpPr>
          <p:cNvPr id="4" name="Footer Placeholder 3"/>
          <p:cNvSpPr>
            <a:spLocks noGrp="1"/>
          </p:cNvSpPr>
          <p:nvPr>
            <p:ph type="ftr" sz="quarter" idx="11"/>
          </p:nvPr>
        </p:nvSpPr>
        <p:spPr/>
        <p:txBody>
          <a:bodyPr/>
          <a:lstStyle/>
          <a:p>
            <a:r>
              <a:rPr lang="en-US" smtClean="0"/>
              <a:t>The Glory And Gain Of Godliness</a:t>
            </a:r>
            <a:endParaRPr lang="en-US"/>
          </a:p>
        </p:txBody>
      </p:sp>
      <p:sp>
        <p:nvSpPr>
          <p:cNvPr id="5" name="Slide Number Placeholder 4"/>
          <p:cNvSpPr>
            <a:spLocks noGrp="1"/>
          </p:cNvSpPr>
          <p:nvPr>
            <p:ph type="sldNum" sz="quarter" idx="12"/>
          </p:nvPr>
        </p:nvSpPr>
        <p:spPr/>
        <p:txBody>
          <a:bodyPr/>
          <a:lstStyle/>
          <a:p>
            <a:fld id="{48268D78-A5F9-4AAB-AD2B-E9E3FFD5809B}" type="slidenum">
              <a:rPr lang="en-US" smtClean="0"/>
              <a:t>11</a:t>
            </a:fld>
            <a:endParaRPr lang="en-US"/>
          </a:p>
        </p:txBody>
      </p:sp>
    </p:spTree>
    <p:extLst>
      <p:ext uri="{BB962C8B-B14F-4D97-AF65-F5344CB8AC3E}">
        <p14:creationId xmlns:p14="http://schemas.microsoft.com/office/powerpoint/2010/main" val="30569672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Black" panose="020B0A04020102020204" pitchFamily="34" charset="0"/>
              </a:rPr>
              <a:t>1 Timothy 6:6-8</a:t>
            </a:r>
            <a:endParaRPr lang="en-US" sz="4400" dirty="0">
              <a:latin typeface="Arial Black" panose="020B0A04020102020204" pitchFamily="34" charset="0"/>
            </a:endParaRPr>
          </a:p>
        </p:txBody>
      </p:sp>
      <p:sp>
        <p:nvSpPr>
          <p:cNvPr id="4" name="Footer Placeholder 3"/>
          <p:cNvSpPr>
            <a:spLocks noGrp="1"/>
          </p:cNvSpPr>
          <p:nvPr>
            <p:ph type="ftr" sz="quarter" idx="11"/>
          </p:nvPr>
        </p:nvSpPr>
        <p:spPr/>
        <p:txBody>
          <a:bodyPr/>
          <a:lstStyle/>
          <a:p>
            <a:r>
              <a:rPr lang="en-US" smtClean="0"/>
              <a:t>The Glory And Gain Of Godliness</a:t>
            </a:r>
            <a:endParaRPr lang="en-US"/>
          </a:p>
        </p:txBody>
      </p:sp>
      <p:sp>
        <p:nvSpPr>
          <p:cNvPr id="5" name="Slide Number Placeholder 4"/>
          <p:cNvSpPr>
            <a:spLocks noGrp="1"/>
          </p:cNvSpPr>
          <p:nvPr>
            <p:ph type="sldNum" sz="quarter" idx="12"/>
          </p:nvPr>
        </p:nvSpPr>
        <p:spPr/>
        <p:txBody>
          <a:bodyPr/>
          <a:lstStyle/>
          <a:p>
            <a:fld id="{48268D78-A5F9-4AAB-AD2B-E9E3FFD5809B}" type="slidenum">
              <a:rPr lang="en-US" smtClean="0"/>
              <a:t>12</a:t>
            </a:fld>
            <a:endParaRPr lang="en-US"/>
          </a:p>
        </p:txBody>
      </p:sp>
      <p:sp>
        <p:nvSpPr>
          <p:cNvPr id="6" name="Rectangle 5"/>
          <p:cNvSpPr/>
          <p:nvPr/>
        </p:nvSpPr>
        <p:spPr>
          <a:xfrm>
            <a:off x="990600" y="1686300"/>
            <a:ext cx="7848600" cy="5334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78029" y="2279075"/>
            <a:ext cx="2984371" cy="5334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09450" y="1605150"/>
            <a:ext cx="8001000" cy="4755360"/>
          </a:xfrm>
        </p:spPr>
        <p:txBody>
          <a:bodyPr>
            <a:normAutofit/>
          </a:bodyPr>
          <a:lstStyle/>
          <a:p>
            <a:pPr marL="68580" indent="0">
              <a:buNone/>
            </a:pPr>
            <a:r>
              <a:rPr lang="en-US" sz="3600" b="1" i="1" dirty="0" smtClean="0">
                <a:latin typeface="Arial" panose="020B0604020202020204" pitchFamily="34" charset="0"/>
                <a:cs typeface="Arial" panose="020B0604020202020204" pitchFamily="34" charset="0"/>
              </a:rPr>
              <a:t>“</a:t>
            </a:r>
            <a:r>
              <a:rPr lang="en-US" sz="3600" b="1" i="1" dirty="0" smtClean="0">
                <a:solidFill>
                  <a:schemeClr val="tx2">
                    <a:lumMod val="75000"/>
                  </a:schemeClr>
                </a:solidFill>
                <a:latin typeface="Arial" panose="020B0604020202020204" pitchFamily="34" charset="0"/>
                <a:cs typeface="Arial" panose="020B0604020202020204" pitchFamily="34" charset="0"/>
              </a:rPr>
              <a:t>6</a:t>
            </a:r>
            <a:r>
              <a:rPr lang="en-US" sz="3600" b="1" i="1" dirty="0" smtClean="0">
                <a:latin typeface="Arial" panose="020B0604020202020204" pitchFamily="34" charset="0"/>
                <a:cs typeface="Arial" panose="020B0604020202020204" pitchFamily="34" charset="0"/>
              </a:rPr>
              <a:t> </a:t>
            </a:r>
            <a:r>
              <a:rPr lang="en-US" sz="3600" b="1" i="1" dirty="0">
                <a:latin typeface="Arial" panose="020B0604020202020204" pitchFamily="34" charset="0"/>
                <a:cs typeface="Arial" panose="020B0604020202020204" pitchFamily="34" charset="0"/>
              </a:rPr>
              <a:t>But godliness with contentment is great gain. </a:t>
            </a:r>
            <a:r>
              <a:rPr lang="en-US" sz="3600" b="1" i="1" dirty="0">
                <a:solidFill>
                  <a:schemeClr val="tx2">
                    <a:lumMod val="75000"/>
                  </a:schemeClr>
                </a:solidFill>
                <a:latin typeface="Arial" panose="020B0604020202020204" pitchFamily="34" charset="0"/>
                <a:cs typeface="Arial" panose="020B0604020202020204" pitchFamily="34" charset="0"/>
              </a:rPr>
              <a:t>7</a:t>
            </a:r>
            <a:r>
              <a:rPr lang="en-US" sz="3600" b="1" i="1" dirty="0">
                <a:latin typeface="Arial" panose="020B0604020202020204" pitchFamily="34" charset="0"/>
                <a:cs typeface="Arial" panose="020B0604020202020204" pitchFamily="34" charset="0"/>
              </a:rPr>
              <a:t> For we brought nothing into this world, and it is certain we can carry nothing out. </a:t>
            </a:r>
            <a:r>
              <a:rPr lang="en-US" sz="3600" b="1" i="1" dirty="0">
                <a:solidFill>
                  <a:schemeClr val="tx2">
                    <a:lumMod val="75000"/>
                  </a:schemeClr>
                </a:solidFill>
                <a:latin typeface="Arial" panose="020B0604020202020204" pitchFamily="34" charset="0"/>
                <a:cs typeface="Arial" panose="020B0604020202020204" pitchFamily="34" charset="0"/>
              </a:rPr>
              <a:t>8</a:t>
            </a:r>
            <a:r>
              <a:rPr lang="en-US" sz="3600" b="1" i="1" dirty="0">
                <a:latin typeface="Arial" panose="020B0604020202020204" pitchFamily="34" charset="0"/>
                <a:cs typeface="Arial" panose="020B0604020202020204" pitchFamily="34" charset="0"/>
              </a:rPr>
              <a:t> And having food and raiment let us be therewith </a:t>
            </a:r>
            <a:r>
              <a:rPr lang="en-US" sz="3600" b="1" i="1" dirty="0" smtClean="0">
                <a:latin typeface="Arial" panose="020B0604020202020204" pitchFamily="34" charset="0"/>
                <a:cs typeface="Arial" panose="020B0604020202020204" pitchFamily="34" charset="0"/>
              </a:rPr>
              <a:t>content”</a:t>
            </a:r>
            <a:endParaRPr lang="en-US" sz="36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08990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500"/>
                                        <p:tgtEl>
                                          <p:spTgt spid="6"/>
                                        </p:tgtEl>
                                      </p:cBhvr>
                                    </p:animEffect>
                                  </p:childTnLst>
                                </p:cTn>
                              </p:par>
                            </p:childTnLst>
                          </p:cTn>
                        </p:par>
                        <p:par>
                          <p:cTn id="8" fill="hold">
                            <p:stCondLst>
                              <p:cond delay="1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4953000"/>
          </a:xfrm>
        </p:spPr>
        <p:txBody>
          <a:bodyPr>
            <a:normAutofit lnSpcReduction="10000"/>
          </a:bodyPr>
          <a:lstStyle/>
          <a:p>
            <a:pPr>
              <a:spcBef>
                <a:spcPts val="600"/>
              </a:spcBef>
              <a:defRPr/>
            </a:pPr>
            <a:r>
              <a:rPr lang="en-US" altLang="en-US" sz="3500" b="1" dirty="0">
                <a:latin typeface="Arial" panose="020B0604020202020204" pitchFamily="34" charset="0"/>
                <a:cs typeface="Arial" panose="020B0604020202020204" pitchFamily="34" charset="0"/>
              </a:rPr>
              <a:t>An alien sinner must…</a:t>
            </a:r>
          </a:p>
          <a:p>
            <a:pPr lvl="1">
              <a:spcBef>
                <a:spcPts val="600"/>
              </a:spcBef>
              <a:defRPr/>
            </a:pPr>
            <a:r>
              <a:rPr lang="en-US" altLang="en-US" sz="2600" dirty="0">
                <a:latin typeface="Arial" panose="020B0604020202020204" pitchFamily="34" charset="0"/>
                <a:cs typeface="Arial" panose="020B0604020202020204" pitchFamily="34" charset="0"/>
              </a:rPr>
              <a:t>Hear the Gospel </a:t>
            </a:r>
            <a:r>
              <a:rPr lang="en-US" altLang="en-US" sz="2600" dirty="0" smtClean="0">
                <a:latin typeface="Arial" panose="020B0604020202020204" pitchFamily="34" charset="0"/>
                <a:cs typeface="Arial" panose="020B0604020202020204" pitchFamily="34" charset="0"/>
              </a:rPr>
              <a:t>– </a:t>
            </a:r>
            <a:r>
              <a:rPr lang="en-US" altLang="en-US" sz="2600" dirty="0">
                <a:latin typeface="Arial" panose="020B0604020202020204" pitchFamily="34" charset="0"/>
                <a:cs typeface="Arial" panose="020B0604020202020204" pitchFamily="34" charset="0"/>
              </a:rPr>
              <a:t>Romans 10:17</a:t>
            </a:r>
          </a:p>
          <a:p>
            <a:pPr lvl="1">
              <a:spcBef>
                <a:spcPts val="600"/>
              </a:spcBef>
              <a:defRPr/>
            </a:pPr>
            <a:r>
              <a:rPr lang="en-US" altLang="en-US" sz="2600" dirty="0">
                <a:latin typeface="Arial" panose="020B0604020202020204" pitchFamily="34" charset="0"/>
                <a:cs typeface="Arial" panose="020B0604020202020204" pitchFamily="34" charset="0"/>
              </a:rPr>
              <a:t>Believe – </a:t>
            </a:r>
            <a:r>
              <a:rPr lang="en-US" altLang="en-US" sz="2600" dirty="0" smtClean="0">
                <a:latin typeface="Arial" panose="020B0604020202020204" pitchFamily="34" charset="0"/>
                <a:cs typeface="Arial" panose="020B0604020202020204" pitchFamily="34" charset="0"/>
              </a:rPr>
              <a:t>John 8:34</a:t>
            </a:r>
            <a:endParaRPr lang="en-US" altLang="en-US" sz="2600" dirty="0">
              <a:latin typeface="Arial" panose="020B0604020202020204" pitchFamily="34" charset="0"/>
              <a:cs typeface="Arial" panose="020B0604020202020204" pitchFamily="34" charset="0"/>
            </a:endParaRPr>
          </a:p>
          <a:p>
            <a:pPr lvl="1">
              <a:spcBef>
                <a:spcPts val="600"/>
              </a:spcBef>
              <a:defRPr/>
            </a:pPr>
            <a:r>
              <a:rPr lang="en-US" altLang="en-US" sz="2600" dirty="0">
                <a:latin typeface="Arial" panose="020B0604020202020204" pitchFamily="34" charset="0"/>
                <a:cs typeface="Arial" panose="020B0604020202020204" pitchFamily="34" charset="0"/>
              </a:rPr>
              <a:t>Repent – Acts 17:30</a:t>
            </a:r>
          </a:p>
          <a:p>
            <a:pPr lvl="1">
              <a:spcBef>
                <a:spcPts val="600"/>
              </a:spcBef>
              <a:defRPr/>
            </a:pPr>
            <a:r>
              <a:rPr lang="en-US" altLang="en-US" sz="2600" dirty="0">
                <a:latin typeface="Arial" panose="020B0604020202020204" pitchFamily="34" charset="0"/>
                <a:cs typeface="Arial" panose="020B0604020202020204" pitchFamily="34" charset="0"/>
              </a:rPr>
              <a:t>Confess Christ – </a:t>
            </a:r>
            <a:r>
              <a:rPr lang="en-US" altLang="en-US" sz="2600" dirty="0" smtClean="0">
                <a:latin typeface="Arial" panose="020B0604020202020204" pitchFamily="34" charset="0"/>
                <a:cs typeface="Arial" panose="020B0604020202020204" pitchFamily="34" charset="0"/>
              </a:rPr>
              <a:t>Matthew 10:34</a:t>
            </a:r>
            <a:endParaRPr lang="en-US" altLang="en-US" sz="2600" dirty="0">
              <a:latin typeface="Arial" panose="020B0604020202020204" pitchFamily="34" charset="0"/>
              <a:cs typeface="Arial" panose="020B0604020202020204" pitchFamily="34" charset="0"/>
            </a:endParaRPr>
          </a:p>
          <a:p>
            <a:pPr lvl="1">
              <a:spcBef>
                <a:spcPts val="600"/>
              </a:spcBef>
              <a:defRPr/>
            </a:pPr>
            <a:r>
              <a:rPr lang="en-US" altLang="en-US" sz="2600" dirty="0">
                <a:latin typeface="Arial" panose="020B0604020202020204" pitchFamily="34" charset="0"/>
                <a:cs typeface="Arial" panose="020B0604020202020204" pitchFamily="34" charset="0"/>
              </a:rPr>
              <a:t>Be Baptized in water </a:t>
            </a:r>
            <a:r>
              <a:rPr lang="en-US" altLang="en-US" sz="2600" dirty="0" smtClean="0">
                <a:latin typeface="Arial" panose="020B0604020202020204" pitchFamily="34" charset="0"/>
                <a:cs typeface="Arial" panose="020B0604020202020204" pitchFamily="34" charset="0"/>
              </a:rPr>
              <a:t>–  </a:t>
            </a:r>
            <a:r>
              <a:rPr lang="en-US" altLang="en-US" sz="2600" dirty="0">
                <a:latin typeface="Arial" panose="020B0604020202020204" pitchFamily="34" charset="0"/>
                <a:cs typeface="Arial" panose="020B0604020202020204" pitchFamily="34" charset="0"/>
              </a:rPr>
              <a:t>Acts </a:t>
            </a:r>
            <a:r>
              <a:rPr lang="en-US" altLang="en-US" sz="2600" dirty="0" smtClean="0">
                <a:latin typeface="Arial" panose="020B0604020202020204" pitchFamily="34" charset="0"/>
                <a:cs typeface="Arial" panose="020B0604020202020204" pitchFamily="34" charset="0"/>
              </a:rPr>
              <a:t>22:16</a:t>
            </a:r>
            <a:endParaRPr lang="en-US" altLang="en-US" sz="2600" dirty="0">
              <a:latin typeface="Arial" panose="020B0604020202020204" pitchFamily="34" charset="0"/>
              <a:cs typeface="Arial" panose="020B0604020202020204" pitchFamily="34" charset="0"/>
            </a:endParaRPr>
          </a:p>
          <a:p>
            <a:pPr>
              <a:spcBef>
                <a:spcPts val="600"/>
              </a:spcBef>
              <a:defRPr/>
            </a:pPr>
            <a:r>
              <a:rPr lang="en-US" altLang="en-US" sz="3500" b="1" dirty="0">
                <a:latin typeface="Arial" panose="020B0604020202020204" pitchFamily="34" charset="0"/>
                <a:cs typeface="Arial" panose="020B0604020202020204" pitchFamily="34" charset="0"/>
              </a:rPr>
              <a:t>An erring Child of God must…</a:t>
            </a:r>
          </a:p>
          <a:p>
            <a:pPr lvl="1">
              <a:spcBef>
                <a:spcPts val="600"/>
              </a:spcBef>
              <a:defRPr/>
            </a:pPr>
            <a:r>
              <a:rPr lang="en-US" altLang="en-US" sz="2600" dirty="0">
                <a:latin typeface="Arial" panose="020B0604020202020204" pitchFamily="34" charset="0"/>
                <a:cs typeface="Arial" panose="020B0604020202020204" pitchFamily="34" charset="0"/>
              </a:rPr>
              <a:t>Repent and Pray </a:t>
            </a:r>
            <a:r>
              <a:rPr lang="en-US" altLang="en-US" sz="2600" dirty="0" smtClean="0">
                <a:latin typeface="Arial" panose="020B0604020202020204" pitchFamily="34" charset="0"/>
                <a:cs typeface="Arial" panose="020B0604020202020204" pitchFamily="34" charset="0"/>
              </a:rPr>
              <a:t>–  </a:t>
            </a:r>
            <a:r>
              <a:rPr lang="en-US" altLang="en-US" sz="2600" dirty="0">
                <a:latin typeface="Arial" panose="020B0604020202020204" pitchFamily="34" charset="0"/>
                <a:cs typeface="Arial" panose="020B0604020202020204" pitchFamily="34" charset="0"/>
              </a:rPr>
              <a:t>Acts </a:t>
            </a:r>
            <a:r>
              <a:rPr lang="en-US" altLang="en-US" sz="2600" dirty="0" smtClean="0">
                <a:latin typeface="Arial" panose="020B0604020202020204" pitchFamily="34" charset="0"/>
                <a:cs typeface="Arial" panose="020B0604020202020204" pitchFamily="34" charset="0"/>
              </a:rPr>
              <a:t>8:22</a:t>
            </a:r>
          </a:p>
          <a:p>
            <a:pPr>
              <a:defRPr/>
            </a:pPr>
            <a:r>
              <a:rPr lang="en-US" altLang="en-US" sz="3500" b="1" dirty="0" smtClean="0">
                <a:latin typeface="Arial" panose="020B0604020202020204" pitchFamily="34" charset="0"/>
                <a:cs typeface="Arial" panose="020B0604020202020204" pitchFamily="34" charset="0"/>
              </a:rPr>
              <a:t>Live </a:t>
            </a:r>
            <a:r>
              <a:rPr lang="en-US" altLang="en-US" sz="3500" b="1" i="1" dirty="0" smtClean="0">
                <a:latin typeface="Arial" panose="020B0604020202020204" pitchFamily="34" charset="0"/>
                <a:cs typeface="Arial" panose="020B0604020202020204" pitchFamily="34" charset="0"/>
              </a:rPr>
              <a:t>“faithful </a:t>
            </a:r>
            <a:r>
              <a:rPr lang="en-US" altLang="en-US" sz="3500" b="1" i="1" u="sng" dirty="0">
                <a:latin typeface="Arial" panose="020B0604020202020204" pitchFamily="34" charset="0"/>
                <a:cs typeface="Arial" panose="020B0604020202020204" pitchFamily="34" charset="0"/>
              </a:rPr>
              <a:t>u</a:t>
            </a:r>
            <a:r>
              <a:rPr lang="en-US" altLang="en-US" sz="3500" b="1" i="1" u="sng" dirty="0" smtClean="0">
                <a:latin typeface="Arial" panose="020B0604020202020204" pitchFamily="34" charset="0"/>
                <a:cs typeface="Arial" panose="020B0604020202020204" pitchFamily="34" charset="0"/>
              </a:rPr>
              <a:t>nto</a:t>
            </a:r>
            <a:r>
              <a:rPr lang="en-US" altLang="en-US" sz="3500" b="1" i="1" dirty="0" smtClean="0">
                <a:latin typeface="Arial" panose="020B0604020202020204" pitchFamily="34" charset="0"/>
                <a:cs typeface="Arial" panose="020B0604020202020204" pitchFamily="34" charset="0"/>
              </a:rPr>
              <a:t> death”</a:t>
            </a:r>
            <a:endParaRPr lang="en-US" altLang="en-US" sz="3500" i="1" dirty="0">
              <a:latin typeface="Arial" panose="020B0604020202020204" pitchFamily="34" charset="0"/>
              <a:cs typeface="Arial" panose="020B0604020202020204" pitchFamily="34" charset="0"/>
            </a:endParaRPr>
          </a:p>
          <a:p>
            <a:pPr lvl="1">
              <a:defRPr/>
            </a:pPr>
            <a:r>
              <a:rPr lang="en-US" altLang="en-US" sz="2600" dirty="0" smtClean="0">
                <a:latin typeface="Arial" panose="020B0604020202020204" pitchFamily="34" charset="0"/>
                <a:cs typeface="Arial" panose="020B0604020202020204" pitchFamily="34" charset="0"/>
              </a:rPr>
              <a:t>Revelation 2:10</a:t>
            </a:r>
            <a:endParaRPr lang="en-US" altLang="en-US" sz="2600" dirty="0">
              <a:latin typeface="Arial" panose="020B0604020202020204" pitchFamily="34" charset="0"/>
              <a:cs typeface="Arial" panose="020B0604020202020204" pitchFamily="34" charset="0"/>
            </a:endParaRPr>
          </a:p>
        </p:txBody>
      </p:sp>
      <p:sp>
        <p:nvSpPr>
          <p:cNvPr id="17411" name="Title 1"/>
          <p:cNvSpPr>
            <a:spLocks noGrp="1"/>
          </p:cNvSpPr>
          <p:nvPr>
            <p:ph type="title"/>
          </p:nvPr>
        </p:nvSpPr>
        <p:spPr>
          <a:xfrm>
            <a:off x="457200" y="457200"/>
            <a:ext cx="7467600" cy="1143000"/>
          </a:xfrm>
        </p:spPr>
        <p:txBody>
          <a:bodyPr/>
          <a:lstStyle/>
          <a:p>
            <a:pPr algn="ctr"/>
            <a:r>
              <a:rPr lang="en-US" altLang="en-US" sz="4400" b="1" i="1" dirty="0" smtClean="0">
                <a:latin typeface="Arial Black" pitchFamily="34" charset="0"/>
              </a:rPr>
              <a:t>“What Must I Do…?”</a:t>
            </a:r>
            <a:r>
              <a:rPr lang="en-US" altLang="en-US" sz="4400" b="1" dirty="0" smtClean="0">
                <a:latin typeface="Arial Black" pitchFamily="34" charset="0"/>
              </a:rPr>
              <a:t/>
            </a:r>
            <a:br>
              <a:rPr lang="en-US" altLang="en-US" sz="4400" b="1" dirty="0" smtClean="0">
                <a:latin typeface="Arial Black" pitchFamily="34" charset="0"/>
              </a:rPr>
            </a:br>
            <a:r>
              <a:rPr lang="en-US" altLang="en-US" sz="1800" b="1" dirty="0" smtClean="0">
                <a:latin typeface="Arial Black" pitchFamily="34" charset="0"/>
              </a:rPr>
              <a:t>Acts 2:38</a:t>
            </a:r>
          </a:p>
        </p:txBody>
      </p:sp>
      <p:sp>
        <p:nvSpPr>
          <p:cNvPr id="5" name="Slide Number Placeholder 4"/>
          <p:cNvSpPr>
            <a:spLocks noGrp="1"/>
          </p:cNvSpPr>
          <p:nvPr>
            <p:ph type="sldNum" sz="quarter" idx="12"/>
          </p:nvPr>
        </p:nvSpPr>
        <p:spPr/>
        <p:txBody>
          <a:bodyPr/>
          <a:lstStyle/>
          <a:p>
            <a:pPr>
              <a:defRPr/>
            </a:pPr>
            <a:fld id="{FCD1D1C7-9B2B-478E-AAF7-82F5934B9FCB}" type="slidenum">
              <a:rPr lang="en-US" smtClean="0"/>
              <a:pPr>
                <a:defRPr/>
              </a:pPr>
              <a:t>13</a:t>
            </a:fld>
            <a:endParaRPr lang="en-US"/>
          </a:p>
        </p:txBody>
      </p:sp>
      <p:sp>
        <p:nvSpPr>
          <p:cNvPr id="2" name="Footer Placeholder 1"/>
          <p:cNvSpPr>
            <a:spLocks noGrp="1"/>
          </p:cNvSpPr>
          <p:nvPr>
            <p:ph type="ftr" sz="quarter" idx="11"/>
          </p:nvPr>
        </p:nvSpPr>
        <p:spPr/>
        <p:txBody>
          <a:bodyPr/>
          <a:lstStyle/>
          <a:p>
            <a:r>
              <a:rPr lang="en-US" smtClean="0"/>
              <a:t>The Glory And Gain Of Godliness</a:t>
            </a:r>
            <a:endParaRPr lang="en-US"/>
          </a:p>
        </p:txBody>
      </p:sp>
    </p:spTree>
    <p:extLst>
      <p:ext uri="{BB962C8B-B14F-4D97-AF65-F5344CB8AC3E}">
        <p14:creationId xmlns:p14="http://schemas.microsoft.com/office/powerpoint/2010/main" val="14411623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Black" panose="020B0A04020102020204" pitchFamily="34" charset="0"/>
              </a:rPr>
              <a:t>1 Timothy 6:6-8</a:t>
            </a:r>
            <a:endParaRPr lang="en-US" sz="4400" dirty="0">
              <a:latin typeface="Arial Black" panose="020B0A04020102020204" pitchFamily="34" charset="0"/>
            </a:endParaRPr>
          </a:p>
        </p:txBody>
      </p:sp>
      <p:sp>
        <p:nvSpPr>
          <p:cNvPr id="3" name="Content Placeholder 2"/>
          <p:cNvSpPr>
            <a:spLocks noGrp="1"/>
          </p:cNvSpPr>
          <p:nvPr>
            <p:ph idx="1"/>
          </p:nvPr>
        </p:nvSpPr>
        <p:spPr>
          <a:xfrm>
            <a:off x="914400" y="1783560"/>
            <a:ext cx="8001000" cy="4572000"/>
          </a:xfrm>
        </p:spPr>
        <p:txBody>
          <a:bodyPr>
            <a:normAutofit/>
          </a:bodyPr>
          <a:lstStyle/>
          <a:p>
            <a:pPr marL="68580" indent="0">
              <a:buNone/>
            </a:pPr>
            <a:r>
              <a:rPr lang="en-US" sz="3600" b="1" i="1" dirty="0" smtClean="0">
                <a:latin typeface="Arial" panose="020B0604020202020204" pitchFamily="34" charset="0"/>
                <a:cs typeface="Arial" panose="020B0604020202020204" pitchFamily="34" charset="0"/>
              </a:rPr>
              <a:t>“</a:t>
            </a:r>
            <a:r>
              <a:rPr lang="en-US" sz="3600" b="1" i="1" dirty="0" smtClean="0">
                <a:solidFill>
                  <a:schemeClr val="tx2">
                    <a:lumMod val="75000"/>
                  </a:schemeClr>
                </a:solidFill>
                <a:latin typeface="Arial" panose="020B0604020202020204" pitchFamily="34" charset="0"/>
                <a:cs typeface="Arial" panose="020B0604020202020204" pitchFamily="34" charset="0"/>
              </a:rPr>
              <a:t>6</a:t>
            </a:r>
            <a:r>
              <a:rPr lang="en-US" sz="3600" b="1" i="1" dirty="0" smtClean="0">
                <a:latin typeface="Arial" panose="020B0604020202020204" pitchFamily="34" charset="0"/>
                <a:cs typeface="Arial" panose="020B0604020202020204" pitchFamily="34" charset="0"/>
              </a:rPr>
              <a:t> </a:t>
            </a:r>
            <a:r>
              <a:rPr lang="en-US" sz="3600" b="1" i="1" dirty="0">
                <a:latin typeface="Arial" panose="020B0604020202020204" pitchFamily="34" charset="0"/>
                <a:cs typeface="Arial" panose="020B0604020202020204" pitchFamily="34" charset="0"/>
              </a:rPr>
              <a:t>But godliness with contentment is great gain. </a:t>
            </a:r>
            <a:r>
              <a:rPr lang="en-US" sz="3600" b="1" i="1" dirty="0">
                <a:solidFill>
                  <a:schemeClr val="tx2">
                    <a:lumMod val="75000"/>
                  </a:schemeClr>
                </a:solidFill>
                <a:latin typeface="Arial" panose="020B0604020202020204" pitchFamily="34" charset="0"/>
                <a:cs typeface="Arial" panose="020B0604020202020204" pitchFamily="34" charset="0"/>
              </a:rPr>
              <a:t>7</a:t>
            </a:r>
            <a:r>
              <a:rPr lang="en-US" sz="3600" b="1" i="1" dirty="0">
                <a:latin typeface="Arial" panose="020B0604020202020204" pitchFamily="34" charset="0"/>
                <a:cs typeface="Arial" panose="020B0604020202020204" pitchFamily="34" charset="0"/>
              </a:rPr>
              <a:t> For we brought nothing into this world, and it is certain we can carry nothing out. </a:t>
            </a:r>
            <a:r>
              <a:rPr lang="en-US" sz="3600" b="1" i="1" dirty="0">
                <a:solidFill>
                  <a:schemeClr val="tx2">
                    <a:lumMod val="75000"/>
                  </a:schemeClr>
                </a:solidFill>
                <a:latin typeface="Arial" panose="020B0604020202020204" pitchFamily="34" charset="0"/>
                <a:cs typeface="Arial" panose="020B0604020202020204" pitchFamily="34" charset="0"/>
              </a:rPr>
              <a:t>8</a:t>
            </a:r>
            <a:r>
              <a:rPr lang="en-US" sz="3600" b="1" i="1" dirty="0">
                <a:latin typeface="Arial" panose="020B0604020202020204" pitchFamily="34" charset="0"/>
                <a:cs typeface="Arial" panose="020B0604020202020204" pitchFamily="34" charset="0"/>
              </a:rPr>
              <a:t> And having food and raiment let us be therewith </a:t>
            </a:r>
            <a:r>
              <a:rPr lang="en-US" sz="3600" b="1" i="1" dirty="0" smtClean="0">
                <a:latin typeface="Arial" panose="020B0604020202020204" pitchFamily="34" charset="0"/>
                <a:cs typeface="Arial" panose="020B0604020202020204" pitchFamily="34" charset="0"/>
              </a:rPr>
              <a:t>content”</a:t>
            </a:r>
            <a:endParaRPr lang="en-US" sz="3600" b="1" i="1"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The Glory And Gain Of Godliness</a:t>
            </a:r>
            <a:endParaRPr lang="en-US"/>
          </a:p>
        </p:txBody>
      </p:sp>
      <p:sp>
        <p:nvSpPr>
          <p:cNvPr id="5" name="Slide Number Placeholder 4"/>
          <p:cNvSpPr>
            <a:spLocks noGrp="1"/>
          </p:cNvSpPr>
          <p:nvPr>
            <p:ph type="sldNum" sz="quarter" idx="12"/>
          </p:nvPr>
        </p:nvSpPr>
        <p:spPr/>
        <p:txBody>
          <a:bodyPr/>
          <a:lstStyle/>
          <a:p>
            <a:fld id="{48268D78-A5F9-4AAB-AD2B-E9E3FFD5809B}" type="slidenum">
              <a:rPr lang="en-US" smtClean="0"/>
              <a:t>2</a:t>
            </a:fld>
            <a:endParaRPr lang="en-US"/>
          </a:p>
        </p:txBody>
      </p:sp>
    </p:spTree>
    <p:extLst>
      <p:ext uri="{BB962C8B-B14F-4D97-AF65-F5344CB8AC3E}">
        <p14:creationId xmlns:p14="http://schemas.microsoft.com/office/powerpoint/2010/main" val="19931499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latin typeface="Arial Black" panose="020B0A04020102020204" pitchFamily="34" charset="0"/>
              </a:rPr>
              <a:t>Introduction</a:t>
            </a:r>
            <a:endParaRPr lang="en-US" sz="4400" b="1" dirty="0">
              <a:latin typeface="Arial Black" panose="020B0A04020102020204" pitchFamily="34" charset="0"/>
            </a:endParaRPr>
          </a:p>
        </p:txBody>
      </p:sp>
      <p:sp>
        <p:nvSpPr>
          <p:cNvPr id="3" name="Content Placeholder 2"/>
          <p:cNvSpPr>
            <a:spLocks noGrp="1"/>
          </p:cNvSpPr>
          <p:nvPr>
            <p:ph idx="1"/>
          </p:nvPr>
        </p:nvSpPr>
        <p:spPr>
          <a:xfrm>
            <a:off x="914400" y="1600200"/>
            <a:ext cx="8229600" cy="4755360"/>
          </a:xfrm>
        </p:spPr>
        <p:txBody>
          <a:bodyPr>
            <a:normAutofit fontScale="92500" lnSpcReduction="10000"/>
          </a:bodyPr>
          <a:lstStyle/>
          <a:p>
            <a:pPr marL="68580" indent="0">
              <a:buNone/>
            </a:pPr>
            <a:r>
              <a:rPr lang="en-US" sz="3200" b="1" dirty="0" smtClean="0">
                <a:latin typeface="Arial" panose="020B0604020202020204" pitchFamily="34" charset="0"/>
                <a:cs typeface="Arial" panose="020B0604020202020204" pitchFamily="34" charset="0"/>
              </a:rPr>
              <a:t>Living Godly Has A Cost</a:t>
            </a:r>
          </a:p>
          <a:p>
            <a:pPr lvl="1">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Luke 14:12-32</a:t>
            </a:r>
          </a:p>
          <a:p>
            <a:pPr>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Everything - Luke 14:33</a:t>
            </a:r>
          </a:p>
          <a:p>
            <a:pPr>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Persecution - 2 Timothy 3:12</a:t>
            </a:r>
          </a:p>
          <a:p>
            <a:pPr marL="68580" indent="0">
              <a:buNone/>
            </a:pPr>
            <a:r>
              <a:rPr lang="en-US" sz="3200" b="1" dirty="0" smtClean="0">
                <a:latin typeface="Arial" panose="020B0604020202020204" pitchFamily="34" charset="0"/>
                <a:cs typeface="Arial" panose="020B0604020202020204" pitchFamily="34" charset="0"/>
              </a:rPr>
              <a:t>Living Godly Pays Great Dividends</a:t>
            </a:r>
            <a:endParaRPr lang="en-US" sz="3200" b="1"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You receive gain from what you invest</a:t>
            </a:r>
          </a:p>
          <a:p>
            <a:pPr lvl="1"/>
            <a:r>
              <a:rPr lang="nn-NO" sz="2400" dirty="0">
                <a:latin typeface="Arial" panose="020B0604020202020204" pitchFamily="34" charset="0"/>
                <a:cs typeface="Arial" panose="020B0604020202020204" pitchFamily="34" charset="0"/>
              </a:rPr>
              <a:t>1 </a:t>
            </a:r>
            <a:r>
              <a:rPr lang="nn-NO" sz="2400" dirty="0" smtClean="0">
                <a:latin typeface="Arial" panose="020B0604020202020204" pitchFamily="34" charset="0"/>
                <a:cs typeface="Arial" panose="020B0604020202020204" pitchFamily="34" charset="0"/>
              </a:rPr>
              <a:t>Timothy </a:t>
            </a:r>
            <a:r>
              <a:rPr lang="nn-NO" sz="2400" dirty="0">
                <a:latin typeface="Arial" panose="020B0604020202020204" pitchFamily="34" charset="0"/>
                <a:cs typeface="Arial" panose="020B0604020202020204" pitchFamily="34" charset="0"/>
              </a:rPr>
              <a:t>6:17-18; </a:t>
            </a:r>
            <a:r>
              <a:rPr lang="nn-NO" sz="2400" dirty="0" smtClean="0">
                <a:latin typeface="Arial" panose="020B0604020202020204" pitchFamily="34" charset="0"/>
                <a:cs typeface="Arial" panose="020B0604020202020204" pitchFamily="34" charset="0"/>
              </a:rPr>
              <a:t>Phililippians 4:8; Galatians 6:8</a:t>
            </a:r>
          </a:p>
          <a:p>
            <a:pPr lvl="1"/>
            <a:r>
              <a:rPr lang="nn-NO" sz="2400" dirty="0" smtClean="0">
                <a:latin typeface="Arial" panose="020B0604020202020204" pitchFamily="34" charset="0"/>
                <a:cs typeface="Arial" panose="020B0604020202020204" pitchFamily="34" charset="0"/>
              </a:rPr>
              <a:t>Proverbs 11:18; Isaiah 55:11</a:t>
            </a:r>
          </a:p>
          <a:p>
            <a:r>
              <a:rPr lang="nn-NO" sz="2800" dirty="0" smtClean="0">
                <a:latin typeface="Arial" panose="020B0604020202020204" pitchFamily="34" charset="0"/>
                <a:cs typeface="Arial" panose="020B0604020202020204" pitchFamily="34" charset="0"/>
              </a:rPr>
              <a:t>Hundred-fold in this life &amp; eteranl life to come</a:t>
            </a:r>
          </a:p>
          <a:p>
            <a:pPr lvl="1"/>
            <a:r>
              <a:rPr lang="en-US" sz="2400" dirty="0" smtClean="0">
                <a:latin typeface="Arial" panose="020B0604020202020204" pitchFamily="34" charset="0"/>
                <a:cs typeface="Arial" panose="020B0604020202020204" pitchFamily="34" charset="0"/>
              </a:rPr>
              <a:t>Mark 10:29-30</a:t>
            </a:r>
          </a:p>
          <a:p>
            <a:pPr marL="68580" indent="0">
              <a:buNone/>
            </a:pPr>
            <a:r>
              <a:rPr lang="en-US" sz="3500" b="1" dirty="0" smtClean="0">
                <a:solidFill>
                  <a:srgbClr val="FFFF00"/>
                </a:solidFill>
                <a:latin typeface="Arial" panose="020B0604020202020204" pitchFamily="34" charset="0"/>
                <a:cs typeface="Arial" panose="020B0604020202020204" pitchFamily="34" charset="0"/>
              </a:rPr>
              <a:t>Two </a:t>
            </a:r>
            <a:r>
              <a:rPr lang="en-US" sz="3500" b="1" dirty="0">
                <a:solidFill>
                  <a:srgbClr val="FFFF00"/>
                </a:solidFill>
                <a:latin typeface="Arial" panose="020B0604020202020204" pitchFamily="34" charset="0"/>
                <a:cs typeface="Arial" panose="020B0604020202020204" pitchFamily="34" charset="0"/>
              </a:rPr>
              <a:t>D</a:t>
            </a:r>
            <a:r>
              <a:rPr lang="en-US" sz="3500" b="1" dirty="0" smtClean="0">
                <a:solidFill>
                  <a:srgbClr val="FFFF00"/>
                </a:solidFill>
                <a:latin typeface="Arial" panose="020B0604020202020204" pitchFamily="34" charset="0"/>
                <a:cs typeface="Arial" panose="020B0604020202020204" pitchFamily="34" charset="0"/>
              </a:rPr>
              <a:t>ividends </a:t>
            </a:r>
            <a:endParaRPr lang="en-US" sz="3500" b="1" dirty="0">
              <a:solidFill>
                <a:srgbClr val="FFFF00"/>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The Glory And Gain Of Godliness</a:t>
            </a:r>
            <a:endParaRPr lang="en-US"/>
          </a:p>
        </p:txBody>
      </p:sp>
      <p:sp>
        <p:nvSpPr>
          <p:cNvPr id="5" name="Slide Number Placeholder 4"/>
          <p:cNvSpPr>
            <a:spLocks noGrp="1"/>
          </p:cNvSpPr>
          <p:nvPr>
            <p:ph type="sldNum" sz="quarter" idx="12"/>
          </p:nvPr>
        </p:nvSpPr>
        <p:spPr/>
        <p:txBody>
          <a:bodyPr/>
          <a:lstStyle/>
          <a:p>
            <a:fld id="{48268D78-A5F9-4AAB-AD2B-E9E3FFD5809B}" type="slidenum">
              <a:rPr lang="en-US" smtClean="0"/>
              <a:t>3</a:t>
            </a:fld>
            <a:endParaRPr lang="en-US"/>
          </a:p>
        </p:txBody>
      </p:sp>
      <p:sp>
        <p:nvSpPr>
          <p:cNvPr id="7" name="Rectangle 6"/>
          <p:cNvSpPr/>
          <p:nvPr/>
        </p:nvSpPr>
        <p:spPr>
          <a:xfrm>
            <a:off x="4723236" y="5785340"/>
            <a:ext cx="22098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FF00"/>
                </a:solidFill>
                <a:latin typeface="Arial" panose="020B0604020202020204" pitchFamily="34" charset="0"/>
                <a:cs typeface="Arial" panose="020B0604020202020204" pitchFamily="34" charset="0"/>
              </a:rPr>
              <a:t>Temporal </a:t>
            </a:r>
            <a:endParaRPr lang="en-US" sz="3200" dirty="0"/>
          </a:p>
        </p:txBody>
      </p:sp>
      <p:sp>
        <p:nvSpPr>
          <p:cNvPr id="8" name="Rectangle 7"/>
          <p:cNvSpPr/>
          <p:nvPr/>
        </p:nvSpPr>
        <p:spPr>
          <a:xfrm>
            <a:off x="6732572" y="5785340"/>
            <a:ext cx="2382128"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FF00"/>
                </a:solidFill>
                <a:latin typeface="Arial" panose="020B0604020202020204" pitchFamily="34" charset="0"/>
                <a:cs typeface="Arial" panose="020B0604020202020204" pitchFamily="34" charset="0"/>
              </a:rPr>
              <a:t>&amp; Spiritual</a:t>
            </a:r>
            <a:endParaRPr lang="en-US" sz="3200" dirty="0"/>
          </a:p>
        </p:txBody>
      </p:sp>
      <p:sp>
        <p:nvSpPr>
          <p:cNvPr id="6" name="Right Arrow 5"/>
          <p:cNvSpPr/>
          <p:nvPr/>
        </p:nvSpPr>
        <p:spPr>
          <a:xfrm>
            <a:off x="4038600" y="5830477"/>
            <a:ext cx="810064" cy="484632"/>
          </a:xfrm>
          <a:prstGeom prst="rightArrow">
            <a:avLst>
              <a:gd name="adj1" fmla="val 32583"/>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88450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wipe(left)">
                                      <p:cBhvr>
                                        <p:cTn id="62" dur="1250"/>
                                        <p:tgtEl>
                                          <p:spTgt spid="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fade">
                                      <p:cBhvr>
                                        <p:cTn id="67" dur="1250"/>
                                        <p:tgtEl>
                                          <p:spTgt spid="7"/>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8"/>
                                        </p:tgtEl>
                                        <p:attrNameLst>
                                          <p:attrName>style.visibility</p:attrName>
                                        </p:attrNameLst>
                                      </p:cBhvr>
                                      <p:to>
                                        <p:strVal val="visible"/>
                                      </p:to>
                                    </p:set>
                                    <p:animEffect transition="in" filter="fade">
                                      <p:cBhvr>
                                        <p:cTn id="72"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Black" panose="020B0A04020102020204" pitchFamily="34" charset="0"/>
              </a:rPr>
              <a:t>Temporal Dividends</a:t>
            </a:r>
            <a:endParaRPr lang="en-US" sz="4400" dirty="0">
              <a:latin typeface="Arial Black" panose="020B0A04020102020204" pitchFamily="34" charset="0"/>
            </a:endParaRPr>
          </a:p>
        </p:txBody>
      </p:sp>
      <p:sp>
        <p:nvSpPr>
          <p:cNvPr id="3" name="Content Placeholder 2"/>
          <p:cNvSpPr>
            <a:spLocks noGrp="1"/>
          </p:cNvSpPr>
          <p:nvPr>
            <p:ph idx="1"/>
          </p:nvPr>
        </p:nvSpPr>
        <p:spPr>
          <a:xfrm>
            <a:off x="914400" y="1600200"/>
            <a:ext cx="8229600" cy="4755360"/>
          </a:xfrm>
        </p:spPr>
        <p:txBody>
          <a:bodyPr>
            <a:normAutofit/>
          </a:bodyPr>
          <a:lstStyle/>
          <a:p>
            <a:pPr marL="68580" indent="0">
              <a:buNone/>
            </a:pPr>
            <a:r>
              <a:rPr lang="en-US" sz="3600" b="1" dirty="0" smtClean="0">
                <a:latin typeface="Arial" panose="020B0604020202020204" pitchFamily="34" charset="0"/>
                <a:cs typeface="Arial" panose="020B0604020202020204" pitchFamily="34" charset="0"/>
              </a:rPr>
              <a:t>Material Gain</a:t>
            </a:r>
            <a:endParaRPr lang="en-US" sz="3600" b="1"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The Godly promised necessities of life</a:t>
            </a:r>
          </a:p>
          <a:p>
            <a:pPr lvl="1">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Matthew 6:25-33; Psalms 37:25</a:t>
            </a:r>
          </a:p>
          <a:p>
            <a:pPr>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Character traits that help bring success in life</a:t>
            </a:r>
          </a:p>
          <a:p>
            <a:pPr lvl="1">
              <a:buFont typeface="Wingdings" panose="05000000000000000000" pitchFamily="2" charset="2"/>
              <a:buChar char="§"/>
            </a:pPr>
            <a:r>
              <a:rPr lang="en-US" sz="2400" b="1" dirty="0" smtClean="0">
                <a:latin typeface="Arial" panose="020B0604020202020204" pitchFamily="34" charset="0"/>
                <a:cs typeface="Arial" panose="020B0604020202020204" pitchFamily="34" charset="0"/>
              </a:rPr>
              <a:t>Honesty</a:t>
            </a:r>
            <a:r>
              <a:rPr lang="en-US" sz="2400" dirty="0" smtClean="0">
                <a:latin typeface="Arial" panose="020B0604020202020204" pitchFamily="34" charset="0"/>
                <a:cs typeface="Arial" panose="020B0604020202020204" pitchFamily="34" charset="0"/>
              </a:rPr>
              <a:t> - Romans 12:17</a:t>
            </a:r>
          </a:p>
          <a:p>
            <a:pPr lvl="1">
              <a:buFont typeface="Wingdings" panose="05000000000000000000" pitchFamily="2" charset="2"/>
              <a:buChar char="§"/>
            </a:pPr>
            <a:r>
              <a:rPr lang="en-US" sz="2400" b="1" dirty="0" smtClean="0">
                <a:latin typeface="Arial" panose="020B0604020202020204" pitchFamily="34" charset="0"/>
                <a:cs typeface="Arial" panose="020B0604020202020204" pitchFamily="34" charset="0"/>
              </a:rPr>
              <a:t>Hard work </a:t>
            </a:r>
            <a:r>
              <a:rPr lang="en-US" sz="2400" dirty="0" smtClean="0">
                <a:latin typeface="Arial" panose="020B0604020202020204" pitchFamily="34" charset="0"/>
                <a:cs typeface="Arial" panose="020B0604020202020204" pitchFamily="34" charset="0"/>
              </a:rPr>
              <a:t>- 2 Thessalonians 3:10</a:t>
            </a:r>
          </a:p>
          <a:p>
            <a:pPr lvl="1">
              <a:buFont typeface="Wingdings" panose="05000000000000000000" pitchFamily="2" charset="2"/>
              <a:buChar char="§"/>
            </a:pPr>
            <a:r>
              <a:rPr lang="en-US" sz="2400" b="1" dirty="0" smtClean="0">
                <a:latin typeface="Arial" panose="020B0604020202020204" pitchFamily="34" charset="0"/>
                <a:cs typeface="Arial" panose="020B0604020202020204" pitchFamily="34" charset="0"/>
              </a:rPr>
              <a:t>Courtesy &amp; Kindness</a:t>
            </a:r>
            <a:r>
              <a:rPr lang="en-US" sz="2400" dirty="0" smtClean="0">
                <a:latin typeface="Arial" panose="020B0604020202020204" pitchFamily="34" charset="0"/>
                <a:cs typeface="Arial" panose="020B0604020202020204" pitchFamily="34" charset="0"/>
              </a:rPr>
              <a:t> - 1 Peter 3:8; Luke 6:35</a:t>
            </a:r>
          </a:p>
          <a:p>
            <a:pPr lvl="1">
              <a:buFont typeface="Wingdings" panose="05000000000000000000" pitchFamily="2" charset="2"/>
              <a:buChar char="§"/>
            </a:pPr>
            <a:r>
              <a:rPr lang="en-US" sz="2400" b="1" dirty="0" smtClean="0">
                <a:latin typeface="Arial" panose="020B0604020202020204" pitchFamily="34" charset="0"/>
                <a:cs typeface="Arial" panose="020B0604020202020204" pitchFamily="34" charset="0"/>
              </a:rPr>
              <a:t>Thriftiness</a:t>
            </a:r>
            <a:r>
              <a:rPr lang="en-US" sz="2400" dirty="0" smtClean="0">
                <a:latin typeface="Arial" panose="020B0604020202020204" pitchFamily="34" charset="0"/>
                <a:cs typeface="Arial" panose="020B0604020202020204" pitchFamily="34" charset="0"/>
              </a:rPr>
              <a:t> - John 6:12; cf. Luke 15:11-15</a:t>
            </a:r>
          </a:p>
          <a:p>
            <a:pPr>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God Supplies All Need - Philippians 4:15-19</a:t>
            </a:r>
          </a:p>
          <a:p>
            <a:pPr lvl="1">
              <a:buFont typeface="Wingdings" panose="05000000000000000000" pitchFamily="2" charset="2"/>
              <a:buChar char="§"/>
            </a:pPr>
            <a:endParaRPr lang="en-US"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The Glory And Gain Of Godliness</a:t>
            </a:r>
            <a:endParaRPr lang="en-US"/>
          </a:p>
        </p:txBody>
      </p:sp>
      <p:sp>
        <p:nvSpPr>
          <p:cNvPr id="5" name="Slide Number Placeholder 4"/>
          <p:cNvSpPr>
            <a:spLocks noGrp="1"/>
          </p:cNvSpPr>
          <p:nvPr>
            <p:ph type="sldNum" sz="quarter" idx="12"/>
          </p:nvPr>
        </p:nvSpPr>
        <p:spPr/>
        <p:txBody>
          <a:bodyPr/>
          <a:lstStyle/>
          <a:p>
            <a:fld id="{48268D78-A5F9-4AAB-AD2B-E9E3FFD5809B}" type="slidenum">
              <a:rPr lang="en-US" smtClean="0"/>
              <a:t>4</a:t>
            </a:fld>
            <a:endParaRPr lang="en-US"/>
          </a:p>
        </p:txBody>
      </p:sp>
    </p:spTree>
    <p:extLst>
      <p:ext uri="{BB962C8B-B14F-4D97-AF65-F5344CB8AC3E}">
        <p14:creationId xmlns:p14="http://schemas.microsoft.com/office/powerpoint/2010/main" val="1804194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Black" panose="020B0A04020102020204" pitchFamily="34" charset="0"/>
              </a:rPr>
              <a:t>Temporal Dividends</a:t>
            </a:r>
            <a:endParaRPr lang="en-US" sz="4400" dirty="0">
              <a:latin typeface="Arial Black" panose="020B0A04020102020204" pitchFamily="34" charset="0"/>
            </a:endParaRPr>
          </a:p>
        </p:txBody>
      </p:sp>
      <p:sp>
        <p:nvSpPr>
          <p:cNvPr id="3" name="Content Placeholder 2"/>
          <p:cNvSpPr>
            <a:spLocks noGrp="1"/>
          </p:cNvSpPr>
          <p:nvPr>
            <p:ph idx="1"/>
          </p:nvPr>
        </p:nvSpPr>
        <p:spPr>
          <a:xfrm>
            <a:off x="942109" y="1600200"/>
            <a:ext cx="8229600" cy="4879878"/>
          </a:xfrm>
        </p:spPr>
        <p:txBody>
          <a:bodyPr>
            <a:normAutofit lnSpcReduction="10000"/>
          </a:bodyPr>
          <a:lstStyle/>
          <a:p>
            <a:pPr marL="68580" indent="0">
              <a:buNone/>
            </a:pPr>
            <a:r>
              <a:rPr lang="en-US" sz="3600" b="1" dirty="0" smtClean="0">
                <a:latin typeface="Arial" panose="020B0604020202020204" pitchFamily="34" charset="0"/>
                <a:cs typeface="Arial" panose="020B0604020202020204" pitchFamily="34" charset="0"/>
              </a:rPr>
              <a:t>Physical Gain</a:t>
            </a:r>
          </a:p>
          <a:p>
            <a:r>
              <a:rPr lang="en-US" sz="2800" dirty="0" smtClean="0">
                <a:latin typeface="Arial" panose="020B0604020202020204" pitchFamily="34" charset="0"/>
                <a:cs typeface="Arial" panose="020B0604020202020204" pitchFamily="34" charset="0"/>
              </a:rPr>
              <a:t>Jesus Grew in Stature - Luke 2:52</a:t>
            </a:r>
            <a:endParaRPr lang="en-US" sz="240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Many mental health benefits from Godliness</a:t>
            </a:r>
          </a:p>
          <a:p>
            <a:pPr lvl="1">
              <a:buFont typeface="Wingdings" panose="05000000000000000000" pitchFamily="2" charset="2"/>
              <a:buChar char="§"/>
            </a:pPr>
            <a:r>
              <a:rPr lang="en-US" sz="2400" b="1" dirty="0" smtClean="0">
                <a:latin typeface="Arial" panose="020B0604020202020204" pitchFamily="34" charset="0"/>
                <a:cs typeface="Arial" panose="020B0604020202020204" pitchFamily="34" charset="0"/>
              </a:rPr>
              <a:t>Temperance</a:t>
            </a:r>
            <a:r>
              <a:rPr lang="en-US" sz="2400" dirty="0" smtClean="0">
                <a:latin typeface="Arial" panose="020B0604020202020204" pitchFamily="34" charset="0"/>
                <a:cs typeface="Arial" panose="020B0604020202020204" pitchFamily="34" charset="0"/>
              </a:rPr>
              <a:t> - 2 Peter 1:6</a:t>
            </a:r>
          </a:p>
          <a:p>
            <a:pPr lvl="1">
              <a:buFont typeface="Wingdings" panose="05000000000000000000" pitchFamily="2" charset="2"/>
              <a:buChar char="§"/>
            </a:pPr>
            <a:r>
              <a:rPr lang="en-US" sz="2400" b="1" dirty="0" smtClean="0">
                <a:latin typeface="Arial" panose="020B0604020202020204" pitchFamily="34" charset="0"/>
                <a:cs typeface="Arial" panose="020B0604020202020204" pitchFamily="34" charset="0"/>
              </a:rPr>
              <a:t>Patience &amp; Love </a:t>
            </a:r>
            <a:r>
              <a:rPr lang="en-US" sz="2400" dirty="0" smtClean="0">
                <a:latin typeface="Arial" panose="020B0604020202020204" pitchFamily="34" charset="0"/>
                <a:cs typeface="Arial" panose="020B0604020202020204" pitchFamily="34" charset="0"/>
              </a:rPr>
              <a:t>- 2 Peter 1:6-7</a:t>
            </a:r>
          </a:p>
          <a:p>
            <a:pPr lvl="1">
              <a:buFont typeface="Wingdings" panose="05000000000000000000" pitchFamily="2" charset="2"/>
              <a:buChar char="§"/>
            </a:pPr>
            <a:r>
              <a:rPr lang="en-US" sz="2400" b="1" dirty="0" smtClean="0">
                <a:latin typeface="Arial" panose="020B0604020202020204" pitchFamily="34" charset="0"/>
                <a:cs typeface="Arial" panose="020B0604020202020204" pitchFamily="34" charset="0"/>
              </a:rPr>
              <a:t>Purity of Heart &amp; Life</a:t>
            </a:r>
            <a:r>
              <a:rPr lang="en-US" sz="2400" dirty="0" smtClean="0">
                <a:latin typeface="Arial" panose="020B0604020202020204" pitchFamily="34" charset="0"/>
                <a:cs typeface="Arial" panose="020B0604020202020204" pitchFamily="34" charset="0"/>
              </a:rPr>
              <a:t> - 1 Timothy 5:22</a:t>
            </a:r>
          </a:p>
          <a:p>
            <a:pPr lvl="1">
              <a:buFont typeface="Wingdings" panose="05000000000000000000" pitchFamily="2" charset="2"/>
              <a:buChar char="§"/>
            </a:pPr>
            <a:r>
              <a:rPr lang="en-US" sz="2400" b="1" dirty="0" smtClean="0">
                <a:latin typeface="Arial" panose="020B0604020202020204" pitchFamily="34" charset="0"/>
                <a:cs typeface="Arial" panose="020B0604020202020204" pitchFamily="34" charset="0"/>
              </a:rPr>
              <a:t>Cheerfulness </a:t>
            </a:r>
            <a:r>
              <a:rPr lang="en-US" sz="2400" dirty="0" smtClean="0">
                <a:latin typeface="Arial" panose="020B0604020202020204" pitchFamily="34" charset="0"/>
                <a:cs typeface="Arial" panose="020B0604020202020204" pitchFamily="34" charset="0"/>
              </a:rPr>
              <a:t>-</a:t>
            </a:r>
            <a:r>
              <a:rPr lang="en-US" sz="2400" b="1"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Philippians 4:4</a:t>
            </a:r>
          </a:p>
          <a:p>
            <a:pPr lvl="1">
              <a:buFont typeface="Wingdings" panose="05000000000000000000" pitchFamily="2" charset="2"/>
              <a:buChar char="§"/>
            </a:pPr>
            <a:r>
              <a:rPr lang="en-US" sz="2400" b="1" dirty="0" smtClean="0">
                <a:latin typeface="Arial" panose="020B0604020202020204" pitchFamily="34" charset="0"/>
                <a:cs typeface="Arial" panose="020B0604020202020204" pitchFamily="34" charset="0"/>
              </a:rPr>
              <a:t>Lack of worry &amp; confidence</a:t>
            </a:r>
            <a:r>
              <a:rPr lang="en-US" sz="2400" dirty="0" smtClean="0">
                <a:latin typeface="Arial" panose="020B0604020202020204" pitchFamily="34" charset="0"/>
                <a:cs typeface="Arial" panose="020B0604020202020204" pitchFamily="34" charset="0"/>
              </a:rPr>
              <a:t> - Matthew 6:25</a:t>
            </a:r>
          </a:p>
          <a:p>
            <a:pPr>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The physical body needs rest &amp; relaxation</a:t>
            </a:r>
          </a:p>
          <a:p>
            <a:pPr lvl="1">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The Lord’s day is a break from the world - Gen. 2:2</a:t>
            </a:r>
          </a:p>
          <a:p>
            <a:pPr lvl="1">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Christ &amp; His Apostles sought leisure - Mark 6:31 </a:t>
            </a:r>
            <a:endParaRPr lang="en-US"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The Glory And Gain Of Godliness</a:t>
            </a:r>
            <a:endParaRPr lang="en-US"/>
          </a:p>
        </p:txBody>
      </p:sp>
      <p:sp>
        <p:nvSpPr>
          <p:cNvPr id="5" name="Slide Number Placeholder 4"/>
          <p:cNvSpPr>
            <a:spLocks noGrp="1"/>
          </p:cNvSpPr>
          <p:nvPr>
            <p:ph type="sldNum" sz="quarter" idx="12"/>
          </p:nvPr>
        </p:nvSpPr>
        <p:spPr/>
        <p:txBody>
          <a:bodyPr/>
          <a:lstStyle/>
          <a:p>
            <a:fld id="{48268D78-A5F9-4AAB-AD2B-E9E3FFD5809B}" type="slidenum">
              <a:rPr lang="en-US" smtClean="0"/>
              <a:t>5</a:t>
            </a:fld>
            <a:endParaRPr lang="en-US"/>
          </a:p>
        </p:txBody>
      </p:sp>
    </p:spTree>
    <p:extLst>
      <p:ext uri="{BB962C8B-B14F-4D97-AF65-F5344CB8AC3E}">
        <p14:creationId xmlns:p14="http://schemas.microsoft.com/office/powerpoint/2010/main" val="29771271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Black" panose="020B0A04020102020204" pitchFamily="34" charset="0"/>
              </a:rPr>
              <a:t>Temporal Dividends</a:t>
            </a:r>
            <a:endParaRPr lang="en-US" sz="4400" dirty="0">
              <a:latin typeface="Arial Black" panose="020B0A04020102020204" pitchFamily="34" charset="0"/>
            </a:endParaRPr>
          </a:p>
        </p:txBody>
      </p:sp>
      <p:sp>
        <p:nvSpPr>
          <p:cNvPr id="3" name="Content Placeholder 2"/>
          <p:cNvSpPr>
            <a:spLocks noGrp="1"/>
          </p:cNvSpPr>
          <p:nvPr>
            <p:ph idx="1"/>
          </p:nvPr>
        </p:nvSpPr>
        <p:spPr>
          <a:xfrm>
            <a:off x="914400" y="1600200"/>
            <a:ext cx="8229600" cy="4953000"/>
          </a:xfrm>
        </p:spPr>
        <p:txBody>
          <a:bodyPr>
            <a:normAutofit/>
          </a:bodyPr>
          <a:lstStyle/>
          <a:p>
            <a:pPr marL="68580" indent="0">
              <a:buNone/>
            </a:pPr>
            <a:r>
              <a:rPr lang="en-US" sz="3600" b="1" dirty="0" smtClean="0">
                <a:latin typeface="Arial" panose="020B0604020202020204" pitchFamily="34" charset="0"/>
                <a:cs typeface="Arial" panose="020B0604020202020204" pitchFamily="34" charset="0"/>
              </a:rPr>
              <a:t>Social Gain</a:t>
            </a:r>
            <a:endParaRPr lang="en-US" sz="3600" b="1"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Jesus Grew in </a:t>
            </a:r>
            <a:r>
              <a:rPr lang="en-US" sz="2800" dirty="0" smtClean="0">
                <a:latin typeface="Arial" panose="020B0604020202020204" pitchFamily="34" charset="0"/>
                <a:cs typeface="Arial" panose="020B0604020202020204" pitchFamily="34" charset="0"/>
              </a:rPr>
              <a:t>favor of men </a:t>
            </a:r>
            <a:r>
              <a:rPr lang="en-US" sz="2800" dirty="0">
                <a:latin typeface="Arial" panose="020B0604020202020204" pitchFamily="34" charset="0"/>
                <a:cs typeface="Arial" panose="020B0604020202020204" pitchFamily="34" charset="0"/>
              </a:rPr>
              <a:t>- Luke </a:t>
            </a:r>
            <a:r>
              <a:rPr lang="en-US" sz="2800" dirty="0" smtClean="0">
                <a:latin typeface="Arial" panose="020B0604020202020204" pitchFamily="34" charset="0"/>
                <a:cs typeface="Arial" panose="020B0604020202020204" pitchFamily="34" charset="0"/>
              </a:rPr>
              <a:t>2:52</a:t>
            </a:r>
          </a:p>
          <a:p>
            <a:pPr>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Godliness produces traits that bring one </a:t>
            </a:r>
            <a:r>
              <a:rPr lang="en-US" sz="2800" dirty="0" smtClean="0">
                <a:latin typeface="Arial" panose="020B0604020202020204" pitchFamily="34" charset="0"/>
                <a:cs typeface="Arial" panose="020B0604020202020204" pitchFamily="34" charset="0"/>
              </a:rPr>
              <a:t>in favor </a:t>
            </a:r>
            <a:r>
              <a:rPr lang="en-US" sz="2800" dirty="0" smtClean="0">
                <a:latin typeface="Arial" panose="020B0604020202020204" pitchFamily="34" charset="0"/>
                <a:cs typeface="Arial" panose="020B0604020202020204" pitchFamily="34" charset="0"/>
              </a:rPr>
              <a:t>with men…</a:t>
            </a:r>
          </a:p>
          <a:p>
            <a:pPr lvl="1">
              <a:buFont typeface="Wingdings" panose="05000000000000000000" pitchFamily="2" charset="2"/>
              <a:buChar char="§"/>
            </a:pPr>
            <a:r>
              <a:rPr lang="en-US" sz="2400" b="1" dirty="0" smtClean="0">
                <a:latin typeface="Arial" panose="020B0604020202020204" pitchFamily="34" charset="0"/>
                <a:cs typeface="Arial" panose="020B0604020202020204" pitchFamily="34" charset="0"/>
              </a:rPr>
              <a:t>Friendliness </a:t>
            </a:r>
            <a:r>
              <a:rPr lang="en-US" sz="2400" dirty="0" smtClean="0">
                <a:latin typeface="Arial" panose="020B0604020202020204" pitchFamily="34" charset="0"/>
                <a:cs typeface="Arial" panose="020B0604020202020204" pitchFamily="34" charset="0"/>
              </a:rPr>
              <a:t>- Proverbs 18:24</a:t>
            </a:r>
          </a:p>
          <a:p>
            <a:pPr lvl="1">
              <a:buFont typeface="Wingdings" panose="05000000000000000000" pitchFamily="2" charset="2"/>
              <a:buChar char="§"/>
            </a:pPr>
            <a:r>
              <a:rPr lang="en-US" sz="2400" b="1" dirty="0" smtClean="0">
                <a:latin typeface="Arial" panose="020B0604020202020204" pitchFamily="34" charset="0"/>
                <a:cs typeface="Arial" panose="020B0604020202020204" pitchFamily="34" charset="0"/>
              </a:rPr>
              <a:t>Cheerfulness </a:t>
            </a:r>
            <a:r>
              <a:rPr lang="en-US" sz="2400" dirty="0" smtClean="0">
                <a:latin typeface="Arial" panose="020B0604020202020204" pitchFamily="34" charset="0"/>
                <a:cs typeface="Arial" panose="020B0604020202020204" pitchFamily="34" charset="0"/>
              </a:rPr>
              <a:t>- Proverbs 13:15; 17:22</a:t>
            </a:r>
          </a:p>
          <a:p>
            <a:pPr lvl="1">
              <a:buFont typeface="Wingdings" panose="05000000000000000000" pitchFamily="2" charset="2"/>
              <a:buChar char="§"/>
            </a:pPr>
            <a:r>
              <a:rPr lang="en-US" sz="2400" b="1" dirty="0" smtClean="0">
                <a:latin typeface="Arial" panose="020B0604020202020204" pitchFamily="34" charset="0"/>
                <a:cs typeface="Arial" panose="020B0604020202020204" pitchFamily="34" charset="0"/>
              </a:rPr>
              <a:t>Honesty </a:t>
            </a:r>
            <a:r>
              <a:rPr lang="en-US" sz="2400" dirty="0" smtClean="0">
                <a:latin typeface="Arial" panose="020B0604020202020204" pitchFamily="34" charset="0"/>
                <a:cs typeface="Arial" panose="020B0604020202020204" pitchFamily="34" charset="0"/>
              </a:rPr>
              <a:t>- Romans 12:17 </a:t>
            </a:r>
          </a:p>
          <a:p>
            <a:pPr lvl="1">
              <a:buFont typeface="Wingdings" panose="05000000000000000000" pitchFamily="2" charset="2"/>
              <a:buChar char="§"/>
            </a:pPr>
            <a:r>
              <a:rPr lang="en-US" sz="2400" b="1" dirty="0" smtClean="0">
                <a:latin typeface="Arial" panose="020B0604020202020204" pitchFamily="34" charset="0"/>
                <a:cs typeface="Arial" panose="020B0604020202020204" pitchFamily="34" charset="0"/>
              </a:rPr>
              <a:t>Self-control (temperance) </a:t>
            </a:r>
            <a:r>
              <a:rPr lang="en-US" sz="2400" dirty="0" smtClean="0">
                <a:latin typeface="Arial" panose="020B0604020202020204" pitchFamily="34" charset="0"/>
                <a:cs typeface="Arial" panose="020B0604020202020204" pitchFamily="34" charset="0"/>
              </a:rPr>
              <a:t>- Galatians 5:22-23</a:t>
            </a:r>
          </a:p>
          <a:p>
            <a:pPr marL="582930" indent="-457200"/>
            <a:r>
              <a:rPr lang="en-US" sz="2800" dirty="0" smtClean="0">
                <a:latin typeface="Arial" panose="020B0604020202020204" pitchFamily="34" charset="0"/>
                <a:cs typeface="Arial" panose="020B0604020202020204" pitchFamily="34" charset="0"/>
              </a:rPr>
              <a:t>Living Godly finds favor with the godly and with some who are ungodly - 1 Peter 3:1-2</a:t>
            </a:r>
            <a:endParaRPr lang="en-US" sz="28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The Glory And Gain Of Godliness</a:t>
            </a:r>
            <a:endParaRPr lang="en-US"/>
          </a:p>
        </p:txBody>
      </p:sp>
      <p:sp>
        <p:nvSpPr>
          <p:cNvPr id="5" name="Slide Number Placeholder 4"/>
          <p:cNvSpPr>
            <a:spLocks noGrp="1"/>
          </p:cNvSpPr>
          <p:nvPr>
            <p:ph type="sldNum" sz="quarter" idx="12"/>
          </p:nvPr>
        </p:nvSpPr>
        <p:spPr/>
        <p:txBody>
          <a:bodyPr/>
          <a:lstStyle/>
          <a:p>
            <a:fld id="{48268D78-A5F9-4AAB-AD2B-E9E3FFD5809B}" type="slidenum">
              <a:rPr lang="en-US" smtClean="0"/>
              <a:t>6</a:t>
            </a:fld>
            <a:endParaRPr lang="en-US"/>
          </a:p>
        </p:txBody>
      </p:sp>
    </p:spTree>
    <p:extLst>
      <p:ext uri="{BB962C8B-B14F-4D97-AF65-F5344CB8AC3E}">
        <p14:creationId xmlns:p14="http://schemas.microsoft.com/office/powerpoint/2010/main" val="31382200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Black" panose="020B0A04020102020204" pitchFamily="34" charset="0"/>
              </a:rPr>
              <a:t>Spiritual Dividends</a:t>
            </a:r>
            <a:endParaRPr lang="en-US" sz="4400" dirty="0">
              <a:latin typeface="Arial Black" panose="020B0A04020102020204" pitchFamily="34" charset="0"/>
            </a:endParaRPr>
          </a:p>
        </p:txBody>
      </p:sp>
      <p:sp>
        <p:nvSpPr>
          <p:cNvPr id="3" name="Content Placeholder 2"/>
          <p:cNvSpPr>
            <a:spLocks noGrp="1"/>
          </p:cNvSpPr>
          <p:nvPr>
            <p:ph idx="1"/>
          </p:nvPr>
        </p:nvSpPr>
        <p:spPr>
          <a:xfrm>
            <a:off x="914400" y="1600200"/>
            <a:ext cx="8229600" cy="4953000"/>
          </a:xfrm>
        </p:spPr>
        <p:txBody>
          <a:bodyPr>
            <a:normAutofit fontScale="92500" lnSpcReduction="20000"/>
          </a:bodyPr>
          <a:lstStyle/>
          <a:p>
            <a:pPr marL="68580" indent="0">
              <a:buNone/>
            </a:pPr>
            <a:r>
              <a:rPr lang="en-US" sz="3600" b="1" dirty="0" smtClean="0">
                <a:latin typeface="Arial" panose="020B0604020202020204" pitchFamily="34" charset="0"/>
                <a:cs typeface="Arial" panose="020B0604020202020204" pitchFamily="34" charset="0"/>
              </a:rPr>
              <a:t>Spiritual Gain</a:t>
            </a:r>
            <a:endParaRPr lang="en-US" sz="3600" b="1"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Access to all spiritual blessings - Ephesians 1:3</a:t>
            </a:r>
          </a:p>
          <a:p>
            <a:pPr>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Remission of sins - Acts 3:19</a:t>
            </a:r>
          </a:p>
          <a:p>
            <a:pPr>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A new life - 2 Corinthians 5:17</a:t>
            </a:r>
          </a:p>
          <a:p>
            <a:pPr>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Access to the throne of Grace</a:t>
            </a:r>
          </a:p>
          <a:p>
            <a:pPr lvl="1">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Hebrew  4:15-16</a:t>
            </a:r>
          </a:p>
          <a:p>
            <a:pPr>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Joy &amp; peace that passes all understanding</a:t>
            </a:r>
          </a:p>
          <a:p>
            <a:pPr lvl="1">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Philippians 4:4 &amp; </a:t>
            </a:r>
            <a:r>
              <a:rPr lang="en-US" sz="2400" dirty="0" smtClean="0">
                <a:latin typeface="Arial" panose="020B0604020202020204" pitchFamily="34" charset="0"/>
                <a:cs typeface="Arial" panose="020B0604020202020204" pitchFamily="34" charset="0"/>
              </a:rPr>
              <a:t>7; 1 Peter 1:7-9</a:t>
            </a:r>
            <a:endParaRPr lang="en-US" sz="240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Fellowship with God &amp; Christians</a:t>
            </a:r>
          </a:p>
          <a:p>
            <a:pPr lvl="1">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1 John 1:3, 7 ; 2 Corinthians 13:14</a:t>
            </a:r>
          </a:p>
          <a:p>
            <a:pPr>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Eternal life in glory with God - Mark 10:30</a:t>
            </a:r>
          </a:p>
          <a:p>
            <a:pPr lvl="1">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Colossians 3:4 </a:t>
            </a:r>
          </a:p>
          <a:p>
            <a:pPr>
              <a:buFont typeface="Wingdings" panose="05000000000000000000" pitchFamily="2" charset="2"/>
              <a:buChar char="§"/>
            </a:pPr>
            <a:endParaRPr lang="en-US" sz="2800" dirty="0" smtClean="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The Glory And Gain Of Godliness</a:t>
            </a:r>
            <a:endParaRPr lang="en-US"/>
          </a:p>
        </p:txBody>
      </p:sp>
      <p:sp>
        <p:nvSpPr>
          <p:cNvPr id="5" name="Slide Number Placeholder 4"/>
          <p:cNvSpPr>
            <a:spLocks noGrp="1"/>
          </p:cNvSpPr>
          <p:nvPr>
            <p:ph type="sldNum" sz="quarter" idx="12"/>
          </p:nvPr>
        </p:nvSpPr>
        <p:spPr/>
        <p:txBody>
          <a:bodyPr/>
          <a:lstStyle/>
          <a:p>
            <a:fld id="{48268D78-A5F9-4AAB-AD2B-E9E3FFD5809B}" type="slidenum">
              <a:rPr lang="en-US" smtClean="0"/>
              <a:t>7</a:t>
            </a:fld>
            <a:endParaRPr lang="en-US"/>
          </a:p>
        </p:txBody>
      </p:sp>
    </p:spTree>
    <p:extLst>
      <p:ext uri="{BB962C8B-B14F-4D97-AF65-F5344CB8AC3E}">
        <p14:creationId xmlns:p14="http://schemas.microsoft.com/office/powerpoint/2010/main" val="20686018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0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1000"/>
                                        <p:tgtEl>
                                          <p:spTgt spid="3">
                                            <p:txEl>
                                              <p:pRg st="8" end="8"/>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1000"/>
                                        <p:tgtEl>
                                          <p:spTgt spid="3">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1000"/>
                                        <p:tgtEl>
                                          <p:spTgt spid="3">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Black" panose="020B0A04020102020204" pitchFamily="34" charset="0"/>
              </a:rPr>
              <a:t>Conclusion</a:t>
            </a:r>
            <a:endParaRPr lang="en-US" sz="4400" dirty="0">
              <a:latin typeface="Arial Black" panose="020B0A04020102020204" pitchFamily="34" charset="0"/>
            </a:endParaRPr>
          </a:p>
        </p:txBody>
      </p:sp>
      <p:sp>
        <p:nvSpPr>
          <p:cNvPr id="3" name="Content Placeholder 2"/>
          <p:cNvSpPr>
            <a:spLocks noGrp="1"/>
          </p:cNvSpPr>
          <p:nvPr>
            <p:ph idx="1"/>
          </p:nvPr>
        </p:nvSpPr>
        <p:spPr>
          <a:xfrm>
            <a:off x="914400" y="1600200"/>
            <a:ext cx="7772400" cy="4755360"/>
          </a:xfrm>
        </p:spPr>
        <p:txBody>
          <a:bodyPr>
            <a:normAutofit/>
          </a:bodyPr>
          <a:lstStyle/>
          <a:p>
            <a:pPr marL="68580" indent="0">
              <a:buNone/>
            </a:pPr>
            <a:r>
              <a:rPr lang="en-US" sz="3200" b="1" u="sng" dirty="0" smtClean="0">
                <a:latin typeface="Arial" panose="020B0604020202020204" pitchFamily="34" charset="0"/>
                <a:cs typeface="Arial" panose="020B0604020202020204" pitchFamily="34" charset="0"/>
              </a:rPr>
              <a:t>Temporal</a:t>
            </a:r>
            <a:r>
              <a:rPr lang="en-US" sz="3200" b="1" dirty="0" smtClean="0">
                <a:latin typeface="Arial" panose="020B0604020202020204" pitchFamily="34" charset="0"/>
                <a:cs typeface="Arial" panose="020B0604020202020204" pitchFamily="34" charset="0"/>
              </a:rPr>
              <a:t> Gains Must Not Become Our Primary Motive</a:t>
            </a:r>
          </a:p>
          <a:p>
            <a:pPr marL="68580" indent="0">
              <a:buNone/>
            </a:pPr>
            <a:r>
              <a:rPr lang="en-US" sz="3200" b="1" u="sng" dirty="0" smtClean="0">
                <a:latin typeface="Arial" panose="020B0604020202020204" pitchFamily="34" charset="0"/>
                <a:cs typeface="Arial" panose="020B0604020202020204" pitchFamily="34" charset="0"/>
              </a:rPr>
              <a:t>Spiritual</a:t>
            </a:r>
            <a:r>
              <a:rPr lang="en-US" sz="3200" b="1" dirty="0" smtClean="0">
                <a:latin typeface="Arial" panose="020B0604020202020204" pitchFamily="34" charset="0"/>
                <a:cs typeface="Arial" panose="020B0604020202020204" pitchFamily="34" charset="0"/>
              </a:rPr>
              <a:t> Gains Must Be Sought First</a:t>
            </a:r>
          </a:p>
          <a:p>
            <a:r>
              <a:rPr lang="en-US" sz="2800" dirty="0" smtClean="0">
                <a:latin typeface="Arial" panose="020B0604020202020204" pitchFamily="34" charset="0"/>
                <a:cs typeface="Arial" panose="020B0604020202020204" pitchFamily="34" charset="0"/>
              </a:rPr>
              <a:t>Other gains are only fringe benefits</a:t>
            </a:r>
            <a:endParaRPr lang="en-US" sz="28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The Glory And Gain Of Godliness</a:t>
            </a:r>
            <a:endParaRPr lang="en-US"/>
          </a:p>
        </p:txBody>
      </p:sp>
      <p:sp>
        <p:nvSpPr>
          <p:cNvPr id="5" name="Slide Number Placeholder 4"/>
          <p:cNvSpPr>
            <a:spLocks noGrp="1"/>
          </p:cNvSpPr>
          <p:nvPr>
            <p:ph type="sldNum" sz="quarter" idx="12"/>
          </p:nvPr>
        </p:nvSpPr>
        <p:spPr/>
        <p:txBody>
          <a:bodyPr/>
          <a:lstStyle/>
          <a:p>
            <a:fld id="{48268D78-A5F9-4AAB-AD2B-E9E3FFD5809B}" type="slidenum">
              <a:rPr lang="en-US" smtClean="0"/>
              <a:t>8</a:t>
            </a:fld>
            <a:endParaRPr lang="en-US"/>
          </a:p>
        </p:txBody>
      </p:sp>
    </p:spTree>
    <p:extLst>
      <p:ext uri="{BB962C8B-B14F-4D97-AF65-F5344CB8AC3E}">
        <p14:creationId xmlns:p14="http://schemas.microsoft.com/office/powerpoint/2010/main" val="5926643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p:txBody>
          <a:bodyPr>
            <a:normAutofit/>
          </a:bodyPr>
          <a:lstStyle/>
          <a:p>
            <a:pPr marL="68580" indent="0" algn="ctr">
              <a:buNone/>
            </a:pPr>
            <a:r>
              <a:rPr lang="en-US" sz="5400" dirty="0" smtClean="0">
                <a:latin typeface="Arial Black" panose="020B0A04020102020204" pitchFamily="34" charset="0"/>
              </a:rPr>
              <a:t>Godliness Glorifies God And The Faithful Will Receive Glory</a:t>
            </a:r>
            <a:endParaRPr lang="en-US" sz="5400" dirty="0">
              <a:latin typeface="Arial Black" panose="020B0A04020102020204" pitchFamily="34" charset="0"/>
            </a:endParaRPr>
          </a:p>
        </p:txBody>
      </p:sp>
      <p:sp>
        <p:nvSpPr>
          <p:cNvPr id="5" name="Footer Placeholder 4"/>
          <p:cNvSpPr>
            <a:spLocks noGrp="1"/>
          </p:cNvSpPr>
          <p:nvPr>
            <p:ph type="ftr" sz="quarter" idx="11"/>
          </p:nvPr>
        </p:nvSpPr>
        <p:spPr/>
        <p:txBody>
          <a:bodyPr/>
          <a:lstStyle/>
          <a:p>
            <a:r>
              <a:rPr lang="en-US" smtClean="0"/>
              <a:t>The Glory And Gain Of Godliness</a:t>
            </a:r>
            <a:endParaRPr lang="en-US"/>
          </a:p>
        </p:txBody>
      </p:sp>
      <p:sp>
        <p:nvSpPr>
          <p:cNvPr id="6" name="Slide Number Placeholder 5"/>
          <p:cNvSpPr>
            <a:spLocks noGrp="1"/>
          </p:cNvSpPr>
          <p:nvPr>
            <p:ph type="sldNum" sz="quarter" idx="12"/>
          </p:nvPr>
        </p:nvSpPr>
        <p:spPr/>
        <p:txBody>
          <a:bodyPr/>
          <a:lstStyle/>
          <a:p>
            <a:fld id="{48268D78-A5F9-4AAB-AD2B-E9E3FFD5809B}" type="slidenum">
              <a:rPr lang="en-US" smtClean="0"/>
              <a:t>9</a:t>
            </a:fld>
            <a:endParaRPr lang="en-US"/>
          </a:p>
        </p:txBody>
      </p:sp>
    </p:spTree>
    <p:extLst>
      <p:ext uri="{BB962C8B-B14F-4D97-AF65-F5344CB8AC3E}">
        <p14:creationId xmlns:p14="http://schemas.microsoft.com/office/powerpoint/2010/main" val="28158049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370</TotalTime>
  <Words>2999</Words>
  <Application>Microsoft Office PowerPoint</Application>
  <PresentationFormat>On-screen Show (4:3)</PresentationFormat>
  <Paragraphs>182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Metro</vt:lpstr>
      <vt:lpstr>The Glory and gain of godliness</vt:lpstr>
      <vt:lpstr>1 Timothy 6:6-8</vt:lpstr>
      <vt:lpstr>Introduction</vt:lpstr>
      <vt:lpstr>Temporal Dividends</vt:lpstr>
      <vt:lpstr>Temporal Dividends</vt:lpstr>
      <vt:lpstr>Temporal Dividends</vt:lpstr>
      <vt:lpstr>Spiritual Dividends</vt:lpstr>
      <vt:lpstr>Conclusion</vt:lpstr>
      <vt:lpstr>PowerPoint Presentation</vt:lpstr>
      <vt:lpstr>Romans 2:7</vt:lpstr>
      <vt:lpstr>1 Peter 4:13-14</vt:lpstr>
      <vt:lpstr>1 Timothy 6:6-8</vt:lpstr>
      <vt:lpstr>“What Must I Do…?” Acts 2:38</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Glory and gain of godliness</dc:title>
  <dc:creator>Tommy G. McClure</dc:creator>
  <cp:lastModifiedBy>Tommy G. McClure</cp:lastModifiedBy>
  <cp:revision>60</cp:revision>
  <dcterms:created xsi:type="dcterms:W3CDTF">2017-12-09T17:24:54Z</dcterms:created>
  <dcterms:modified xsi:type="dcterms:W3CDTF">2017-12-11T16:58:52Z</dcterms:modified>
</cp:coreProperties>
</file>