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7"/>
  </p:notesMasterIdLst>
  <p:sldIdLst>
    <p:sldId id="256" r:id="rId2"/>
    <p:sldId id="257" r:id="rId3"/>
    <p:sldId id="258" r:id="rId4"/>
    <p:sldId id="271" r:id="rId5"/>
    <p:sldId id="270" r:id="rId6"/>
    <p:sldId id="260" r:id="rId7"/>
    <p:sldId id="261" r:id="rId8"/>
    <p:sldId id="264" r:id="rId9"/>
    <p:sldId id="262" r:id="rId10"/>
    <p:sldId id="267" r:id="rId11"/>
    <p:sldId id="263" r:id="rId12"/>
    <p:sldId id="265" r:id="rId13"/>
    <p:sldId id="266"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316" autoAdjust="0"/>
  </p:normalViewPr>
  <p:slideViewPr>
    <p:cSldViewPr showGuides="1">
      <p:cViewPr varScale="1">
        <p:scale>
          <a:sx n="84" d="100"/>
          <a:sy n="84" d="100"/>
        </p:scale>
        <p:origin x="-231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7D792D-2845-4DAC-A472-C00DB4DF6216}" type="datetimeFigureOut">
              <a:rPr lang="en-US" smtClean="0"/>
              <a:t>12/4/2017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3E7F42-9F84-4D80-830F-72C706960CE3}" type="slidenum">
              <a:rPr lang="en-US" smtClean="0"/>
              <a:t>‹#›</a:t>
            </a:fld>
            <a:endParaRPr lang="en-US" dirty="0"/>
          </a:p>
        </p:txBody>
      </p:sp>
    </p:spTree>
    <p:extLst>
      <p:ext uri="{BB962C8B-B14F-4D97-AF65-F5344CB8AC3E}">
        <p14:creationId xmlns:p14="http://schemas.microsoft.com/office/powerpoint/2010/main" val="3604304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7F42-9F84-4D80-830F-72C706960CE3}" type="slidenum">
              <a:rPr lang="en-US" smtClean="0"/>
              <a:t>1</a:t>
            </a:fld>
            <a:endParaRPr lang="en-US" dirty="0"/>
          </a:p>
        </p:txBody>
      </p:sp>
    </p:spTree>
    <p:extLst>
      <p:ext uri="{BB962C8B-B14F-4D97-AF65-F5344CB8AC3E}">
        <p14:creationId xmlns:p14="http://schemas.microsoft.com/office/powerpoint/2010/main" val="3151242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Strong - #166</a:t>
            </a:r>
            <a:r>
              <a:rPr lang="en-US" baseline="0" dirty="0" smtClean="0"/>
              <a:t> - </a:t>
            </a:r>
            <a:r>
              <a:rPr lang="en-US" dirty="0" err="1" smtClean="0"/>
              <a:t>aionios</a:t>
            </a:r>
            <a:r>
              <a:rPr lang="en-US" dirty="0" smtClean="0"/>
              <a:t>,  </a:t>
            </a:r>
            <a:r>
              <a:rPr lang="en-US" dirty="0" err="1" smtClean="0"/>
              <a:t>ahee</a:t>
            </a:r>
            <a:r>
              <a:rPr lang="en-US" dirty="0" smtClean="0"/>
              <a:t>-o'-nee-</a:t>
            </a:r>
            <a:r>
              <a:rPr lang="en-US" dirty="0" err="1" smtClean="0"/>
              <a:t>os</a:t>
            </a:r>
            <a:r>
              <a:rPr lang="en-US" dirty="0" smtClean="0"/>
              <a:t> = KJV</a:t>
            </a:r>
            <a:r>
              <a:rPr lang="en-US" baseline="0" dirty="0" smtClean="0"/>
              <a:t> </a:t>
            </a:r>
            <a:r>
              <a:rPr lang="en-US" dirty="0" smtClean="0"/>
              <a:t>from 165; perpetual (also used of past time, or past and future as well):--eternal, for ever, everlasting, world (began). </a:t>
            </a:r>
          </a:p>
          <a:p>
            <a:r>
              <a:rPr lang="en-US" dirty="0" smtClean="0"/>
              <a:t> </a:t>
            </a:r>
          </a:p>
        </p:txBody>
      </p:sp>
      <p:sp>
        <p:nvSpPr>
          <p:cNvPr id="4" name="Slide Number Placeholder 3"/>
          <p:cNvSpPr>
            <a:spLocks noGrp="1"/>
          </p:cNvSpPr>
          <p:nvPr>
            <p:ph type="sldNum" sz="quarter" idx="10"/>
          </p:nvPr>
        </p:nvSpPr>
        <p:spPr/>
        <p:txBody>
          <a:bodyPr/>
          <a:lstStyle/>
          <a:p>
            <a:fld id="{A93E7F42-9F84-4D80-830F-72C706960CE3}" type="slidenum">
              <a:rPr lang="en-US" smtClean="0"/>
              <a:t>10</a:t>
            </a:fld>
            <a:endParaRPr lang="en-US" dirty="0"/>
          </a:p>
        </p:txBody>
      </p:sp>
    </p:spTree>
    <p:extLst>
      <p:ext uri="{BB962C8B-B14F-4D97-AF65-F5344CB8AC3E}">
        <p14:creationId xmlns:p14="http://schemas.microsoft.com/office/powerpoint/2010/main" val="2547457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Matt. 7:13-14- </a:t>
            </a:r>
            <a:r>
              <a:rPr lang="en-US" dirty="0" smtClean="0"/>
              <a:t>Enter ye in at the strait gate: for wide is the gate, and broad is the way, that </a:t>
            </a:r>
            <a:r>
              <a:rPr lang="en-US" dirty="0" err="1" smtClean="0"/>
              <a:t>leadeth</a:t>
            </a:r>
            <a:r>
              <a:rPr lang="en-US" dirty="0" smtClean="0"/>
              <a:t> to destruction, and many there be which go in thereat:</a:t>
            </a:r>
          </a:p>
          <a:p>
            <a:r>
              <a:rPr lang="en-US" b="1" dirty="0" smtClean="0"/>
              <a:t>Lk. 13:24</a:t>
            </a:r>
            <a:r>
              <a:rPr lang="en-US" b="1" baseline="0" dirty="0" smtClean="0"/>
              <a:t> </a:t>
            </a:r>
            <a:r>
              <a:rPr lang="en-US" baseline="0" dirty="0" smtClean="0"/>
              <a:t>- Strive to enter in at the strait gate: for many, I say unto you, will seek to enter in, and shall not be able.</a:t>
            </a:r>
          </a:p>
          <a:p>
            <a:r>
              <a:rPr lang="en-US" b="1" baseline="0" dirty="0" smtClean="0"/>
              <a:t>Matt. 25:41 </a:t>
            </a:r>
            <a:r>
              <a:rPr lang="en-US" baseline="0" dirty="0" smtClean="0"/>
              <a:t>- Then shall he say also unto them on the left hand, Depart from me, ye cursed, </a:t>
            </a:r>
            <a:r>
              <a:rPr lang="en-US" b="1" baseline="0" dirty="0" smtClean="0"/>
              <a:t>into everlasting fire</a:t>
            </a:r>
            <a:r>
              <a:rPr lang="en-US" baseline="0" dirty="0" smtClean="0"/>
              <a:t>, prepared for the </a:t>
            </a:r>
            <a:r>
              <a:rPr lang="en-US" b="1" baseline="0" dirty="0" smtClean="0"/>
              <a:t>devil and his angels</a:t>
            </a:r>
            <a:r>
              <a:rPr lang="en-US" baseline="0" dirty="0" smtClean="0"/>
              <a:t>:</a:t>
            </a:r>
          </a:p>
          <a:p>
            <a:r>
              <a:rPr lang="en-US" b="1" baseline="0" dirty="0" smtClean="0"/>
              <a:t>Rev. 21:8 </a:t>
            </a:r>
            <a:r>
              <a:rPr lang="en-US" baseline="0" dirty="0" smtClean="0"/>
              <a:t>- But the fearful (cowards), and unbelieving, and the abominable, and murderers, and whoremongers, and sorcerers, and idolaters, and all liars, shall have their part in the lake which </a:t>
            </a:r>
            <a:r>
              <a:rPr lang="en-US" baseline="0" dirty="0" err="1" smtClean="0"/>
              <a:t>burneth</a:t>
            </a:r>
            <a:r>
              <a:rPr lang="en-US" baseline="0" dirty="0" smtClean="0"/>
              <a:t> with fire and brimstone: which is the second death.</a:t>
            </a:r>
          </a:p>
          <a:p>
            <a:r>
              <a:rPr lang="en-US" b="1" baseline="0" dirty="0" smtClean="0"/>
              <a:t>Matt. 7:21-23 </a:t>
            </a:r>
            <a:r>
              <a:rPr lang="en-US" baseline="0" dirty="0" smtClean="0"/>
              <a:t>- Not every one that </a:t>
            </a:r>
            <a:r>
              <a:rPr lang="en-US" baseline="0" dirty="0" err="1" smtClean="0"/>
              <a:t>saith</a:t>
            </a:r>
            <a:r>
              <a:rPr lang="en-US" baseline="0" dirty="0" smtClean="0"/>
              <a:t> unto me, Lord, Lord, shall enter into the kingdom of heaven; but he that doeth the will of my Father which is in heaven. 22 Many will say to me in that day, Lord, Lord, have we not prophesied in thy name? and in thy name have cast out devils? and in thy name done many wonderful works? 23 And then will I profess unto them, I never knew you: depart from me, ye that work iniquity.</a:t>
            </a:r>
          </a:p>
          <a:p>
            <a:r>
              <a:rPr lang="en-US" b="1" baseline="0" dirty="0" smtClean="0"/>
              <a:t>Matt 15:9 </a:t>
            </a:r>
            <a:r>
              <a:rPr lang="en-US" baseline="0" dirty="0" smtClean="0"/>
              <a:t>- But in vain they do worship me, teaching for doctrines the commandments of men. </a:t>
            </a:r>
            <a:r>
              <a:rPr lang="en-US" b="1" baseline="0" dirty="0" smtClean="0"/>
              <a:t>13 </a:t>
            </a:r>
            <a:r>
              <a:rPr lang="en-US" b="0" baseline="0" dirty="0" smtClean="0"/>
              <a:t>But he answered and said, Every plant, which my heavenly Father hath not planted, shall be rooted up.</a:t>
            </a:r>
          </a:p>
          <a:p>
            <a:r>
              <a:rPr lang="en-US" b="1" baseline="0" dirty="0" smtClean="0"/>
              <a:t>2 Thess. 1:7-9 </a:t>
            </a:r>
            <a:r>
              <a:rPr lang="en-US" b="0" baseline="0" dirty="0" smtClean="0"/>
              <a:t>-  And to you who are troubled rest with us, when the Lord Jesus shall be revealed from heaven with his mighty angels, 8 In flaming fire taking vengeance on them that know not God, and that obey not the gospel of our Lord Jesus Christ: 9 Who shall be punished with everlasting destruction from the presence of the Lord, and from the glory of his power.</a:t>
            </a:r>
          </a:p>
          <a:p>
            <a:r>
              <a:rPr lang="en-US" b="1" baseline="0" dirty="0" smtClean="0"/>
              <a:t>Heb. 10:26-29 </a:t>
            </a:r>
            <a:r>
              <a:rPr lang="en-US" b="0" baseline="0" dirty="0" smtClean="0"/>
              <a:t>-  For if we sin </a:t>
            </a:r>
            <a:r>
              <a:rPr lang="en-US" b="0" baseline="0" dirty="0" err="1" smtClean="0"/>
              <a:t>wilfully</a:t>
            </a:r>
            <a:r>
              <a:rPr lang="en-US" b="0" baseline="0" dirty="0" smtClean="0"/>
              <a:t> after that we have received the knowledge of the truth, there </a:t>
            </a:r>
            <a:r>
              <a:rPr lang="en-US" b="0" baseline="0" dirty="0" err="1" smtClean="0"/>
              <a:t>remaineth</a:t>
            </a:r>
            <a:r>
              <a:rPr lang="en-US" b="0" baseline="0" dirty="0" smtClean="0"/>
              <a:t> no more sacrifice for sins, 27 But a certain fearful looking for of judgment and fiery indignation, which shall devour the adversaries. 28 He that despised Moses' law died without mercy under two or three witnesses: 29 Of how much sorer punishment, suppose ye, shall he be thought worthy, who hath trodden under foot the Son of God, and hath counted the blood of the covenant, wherewith he was sanctified, an unholy thing, and hath done despite unto the Spirit of grace?</a:t>
            </a:r>
          </a:p>
          <a:p>
            <a:endParaRPr lang="en-US" dirty="0"/>
          </a:p>
        </p:txBody>
      </p:sp>
      <p:sp>
        <p:nvSpPr>
          <p:cNvPr id="4" name="Slide Number Placeholder 3"/>
          <p:cNvSpPr>
            <a:spLocks noGrp="1"/>
          </p:cNvSpPr>
          <p:nvPr>
            <p:ph type="sldNum" sz="quarter" idx="10"/>
          </p:nvPr>
        </p:nvSpPr>
        <p:spPr/>
        <p:txBody>
          <a:bodyPr/>
          <a:lstStyle/>
          <a:p>
            <a:fld id="{A93E7F42-9F84-4D80-830F-72C706960CE3}" type="slidenum">
              <a:rPr lang="en-US" smtClean="0"/>
              <a:t>11</a:t>
            </a:fld>
            <a:endParaRPr lang="en-US" dirty="0"/>
          </a:p>
        </p:txBody>
      </p:sp>
    </p:spTree>
    <p:extLst>
      <p:ext uri="{BB962C8B-B14F-4D97-AF65-F5344CB8AC3E}">
        <p14:creationId xmlns:p14="http://schemas.microsoft.com/office/powerpoint/2010/main" val="336316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smtClean="0"/>
              <a:t>2 Pet. 3:9-14 </a:t>
            </a:r>
            <a:r>
              <a:rPr lang="en-US" sz="1200" b="0" i="0" u="none" strike="noStrike" baseline="0" dirty="0" smtClean="0"/>
              <a:t>- The Lord is not slack concerning his promise, as some men count slackness; but is longsuffering to us-ward, not willing that any should perish, but that all should come to repentance. 10 But the day of the Lord will come as a thief in the night; in the which the heavens shall pass away with a great noise, and the elements shall melt with fervent heat, the earth also and the works that are therein shall be burned up. 11 Seeing then that all these things shall be dissolved, what manner of persons ought ye to be in all holy conversation and godliness, 12 Looking for and hasting unto the coming of the day of God, wherein the heavens being on fire shall be dissolved, and the elements shall melt with fervent heat? 13 Nevertheless we, according to his promise, look for new heavens and a new earth, wherein </a:t>
            </a:r>
            <a:r>
              <a:rPr lang="en-US" sz="1200" b="0" i="0" u="none" strike="noStrike" baseline="0" dirty="0" err="1" smtClean="0"/>
              <a:t>dwelleth</a:t>
            </a:r>
            <a:r>
              <a:rPr lang="en-US" sz="1200" b="0" i="0" u="none" strike="noStrike" baseline="0" dirty="0" smtClean="0"/>
              <a:t> righteousness. 14 Wherefore, beloved, seeing that ye look for such things, be diligent that ye may be found of him in peace, without spot, and blameless.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smtClean="0"/>
              <a:t>In this life, prisoners can escape from a prison to the outside world. But in hell, there is no place to escape; the world and all things therein will be burned up (2 Pet. 3:9-12). There will be no way to cross “the great gulf fixed” (Lk. 16:26). Remember, it is the place of “everlasting destruction from the presence of the Lord, and from the glory of his power” (2 Thess. 1:9).</a:t>
            </a:r>
          </a:p>
          <a:p>
            <a:endParaRPr lang="en-US" dirty="0"/>
          </a:p>
        </p:txBody>
      </p:sp>
      <p:sp>
        <p:nvSpPr>
          <p:cNvPr id="4" name="Slide Number Placeholder 3"/>
          <p:cNvSpPr>
            <a:spLocks noGrp="1"/>
          </p:cNvSpPr>
          <p:nvPr>
            <p:ph type="sldNum" sz="quarter" idx="10"/>
          </p:nvPr>
        </p:nvSpPr>
        <p:spPr/>
        <p:txBody>
          <a:bodyPr/>
          <a:lstStyle/>
          <a:p>
            <a:fld id="{A93E7F42-9F84-4D80-830F-72C706960CE3}" type="slidenum">
              <a:rPr lang="en-US" smtClean="0"/>
              <a:t>12</a:t>
            </a:fld>
            <a:endParaRPr lang="en-US" dirty="0"/>
          </a:p>
        </p:txBody>
      </p:sp>
    </p:spTree>
    <p:extLst>
      <p:ext uri="{BB962C8B-B14F-4D97-AF65-F5344CB8AC3E}">
        <p14:creationId xmlns:p14="http://schemas.microsoft.com/office/powerpoint/2010/main" val="11325006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smtClean="0"/>
              <a:t>Acts</a:t>
            </a:r>
            <a:r>
              <a:rPr lang="en-US" altLang="en-US" b="1" baseline="0" dirty="0" smtClean="0"/>
              <a:t> 2:38 - </a:t>
            </a:r>
            <a:r>
              <a:rPr lang="en-US" altLang="en-US" b="0" baseline="0" dirty="0" smtClean="0"/>
              <a:t>When Peter said unto them, Repent, and be baptized every one of you in the name of Jesus Christ for (</a:t>
            </a:r>
            <a:r>
              <a:rPr lang="en-US" altLang="en-US" b="0" baseline="0" dirty="0" err="1" smtClean="0"/>
              <a:t>Eis</a:t>
            </a:r>
            <a:r>
              <a:rPr lang="en-US" altLang="en-US" b="0" baseline="0" dirty="0" smtClean="0"/>
              <a:t>) the remission of sins, and ye shall receive the gift of the Holy Ghos</a:t>
            </a:r>
            <a:r>
              <a:rPr lang="en-US" altLang="en-US" b="1" baseline="0" dirty="0" smtClean="0"/>
              <a:t>t. </a:t>
            </a:r>
            <a:endParaRPr lang="en-US" altLang="en-US" b="1" dirty="0" smtClean="0"/>
          </a:p>
          <a:p>
            <a:r>
              <a:rPr lang="en-US" altLang="en-US" b="1" dirty="0" smtClean="0"/>
              <a:t>Rom. 10:17 </a:t>
            </a:r>
            <a:r>
              <a:rPr lang="en-US" altLang="en-US" dirty="0" smtClean="0"/>
              <a:t>- So then faith cometh by hearing, and hearing by the word of God.</a:t>
            </a:r>
          </a:p>
          <a:p>
            <a:r>
              <a:rPr lang="en-US" altLang="en-US" b="1" dirty="0" smtClean="0"/>
              <a:t>Jn.</a:t>
            </a:r>
            <a:r>
              <a:rPr lang="en-US" altLang="en-US" b="1" baseline="0" dirty="0" smtClean="0"/>
              <a:t> 8:34</a:t>
            </a:r>
            <a:r>
              <a:rPr lang="en-US" altLang="en-US" b="1" dirty="0" smtClean="0"/>
              <a:t> </a:t>
            </a:r>
            <a:r>
              <a:rPr lang="en-US" altLang="en-US" dirty="0" smtClean="0"/>
              <a:t>-  I said therefore unto you, that ye shall die in your sins: for if ye believe not that I am he, ye shall die in your sins.</a:t>
            </a:r>
          </a:p>
          <a:p>
            <a:r>
              <a:rPr lang="en-US" altLang="en-US" b="1" dirty="0" smtClean="0"/>
              <a:t>Acts. 17:30-31 </a:t>
            </a:r>
            <a:r>
              <a:rPr lang="en-US" altLang="en-US" dirty="0" smtClean="0"/>
              <a:t>- And the times of this ignorance God winked at; but now </a:t>
            </a:r>
            <a:r>
              <a:rPr lang="en-US" altLang="en-US" dirty="0" err="1" smtClean="0"/>
              <a:t>commandeth</a:t>
            </a:r>
            <a:r>
              <a:rPr lang="en-US" altLang="en-US" dirty="0" smtClean="0"/>
              <a:t>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smtClean="0"/>
              <a:t>Matt</a:t>
            </a:r>
            <a:r>
              <a:rPr lang="en-US" altLang="en-US" b="1" baseline="0" dirty="0" smtClean="0"/>
              <a:t>. </a:t>
            </a:r>
            <a:r>
              <a:rPr lang="en-US" altLang="en-US" b="1" dirty="0" smtClean="0"/>
              <a:t>- 10:34 </a:t>
            </a:r>
            <a:r>
              <a:rPr lang="en-US" altLang="en-US" dirty="0" smtClean="0"/>
              <a:t>- Whosoever therefore shall confess me before men, him will I confess also before my Father which is in heaven.</a:t>
            </a:r>
          </a:p>
          <a:p>
            <a:r>
              <a:rPr lang="en-US" altLang="en-US" b="1" dirty="0" smtClean="0"/>
              <a:t>Acts. 2:38 </a:t>
            </a:r>
            <a:r>
              <a:rPr lang="en-US" altLang="en-US" dirty="0" smtClean="0"/>
              <a:t>- Then Peter said unto them, Repent, and be baptized every one of you in the name of Jesus Christ for the remission of sins, and ye shall receive the gift of the Holy Ghost.</a:t>
            </a:r>
          </a:p>
          <a:p>
            <a:r>
              <a:rPr lang="en-US" altLang="en-US" b="1" dirty="0" smtClean="0"/>
              <a:t>Acts 22:16 </a:t>
            </a:r>
            <a:r>
              <a:rPr lang="en-US" altLang="en-US" dirty="0" smtClean="0"/>
              <a:t>- And now why </a:t>
            </a:r>
            <a:r>
              <a:rPr lang="en-US" altLang="en-US" dirty="0" err="1" smtClean="0"/>
              <a:t>tarriest</a:t>
            </a:r>
            <a:r>
              <a:rPr lang="en-US" altLang="en-US" dirty="0" smtClean="0"/>
              <a:t> thou? arise, and be baptized, and wash away thy sins, calling on the name of the Lord. </a:t>
            </a:r>
          </a:p>
          <a:p>
            <a:r>
              <a:rPr lang="en-US" altLang="en-US" b="1" dirty="0" smtClean="0"/>
              <a:t>Rev. 2:10 </a:t>
            </a:r>
            <a:r>
              <a:rPr lang="en-US" altLang="en-US" dirty="0" smtClean="0"/>
              <a:t>- Fear none of those things which thou shalt suffer: behold, the devil shall cast some of you into prison, that ye may be tried; and ye shall have tribulation ten days: </a:t>
            </a:r>
            <a:r>
              <a:rPr lang="en-US" altLang="en-US" b="1" dirty="0" smtClean="0"/>
              <a:t>be thou faithful unto death, and I will give thee a crown of life.</a:t>
            </a:r>
          </a:p>
          <a:p>
            <a:endParaRPr lang="en-US" dirty="0"/>
          </a:p>
        </p:txBody>
      </p:sp>
      <p:sp>
        <p:nvSpPr>
          <p:cNvPr id="4" name="Slide Number Placeholder 3"/>
          <p:cNvSpPr>
            <a:spLocks noGrp="1"/>
          </p:cNvSpPr>
          <p:nvPr>
            <p:ph type="sldNum" sz="quarter" idx="10"/>
          </p:nvPr>
        </p:nvSpPr>
        <p:spPr/>
        <p:txBody>
          <a:bodyPr/>
          <a:lstStyle/>
          <a:p>
            <a:fld id="{A93E7F42-9F84-4D80-830F-72C706960CE3}" type="slidenum">
              <a:rPr lang="en-US" smtClean="0"/>
              <a:t>13</a:t>
            </a:fld>
            <a:endParaRPr lang="en-US" dirty="0"/>
          </a:p>
        </p:txBody>
      </p:sp>
    </p:spTree>
    <p:extLst>
      <p:ext uri="{BB962C8B-B14F-4D97-AF65-F5344CB8AC3E}">
        <p14:creationId xmlns:p14="http://schemas.microsoft.com/office/powerpoint/2010/main" val="29279522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smtClean="0"/>
              <a:t>Since “all have sinned” (Rom. 3:23; 5:12), then all men must believe and obey the saving gospel of Christ to avoid this place (Rom. 1:16; Acts 10:35). The Hebrew writer expressed it well when he wrote, “And being made perfect, he became the author of eternal salvation unto all them that obey him” (Heb. 5:9).</a:t>
            </a:r>
          </a:p>
          <a:p>
            <a:endParaRPr lang="en-US" dirty="0"/>
          </a:p>
        </p:txBody>
      </p:sp>
      <p:sp>
        <p:nvSpPr>
          <p:cNvPr id="4" name="Slide Number Placeholder 3"/>
          <p:cNvSpPr>
            <a:spLocks noGrp="1"/>
          </p:cNvSpPr>
          <p:nvPr>
            <p:ph type="sldNum" sz="quarter" idx="10"/>
          </p:nvPr>
        </p:nvSpPr>
        <p:spPr/>
        <p:txBody>
          <a:bodyPr/>
          <a:lstStyle/>
          <a:p>
            <a:fld id="{A93E7F42-9F84-4D80-830F-72C706960CE3}" type="slidenum">
              <a:rPr lang="en-US" smtClean="0"/>
              <a:t>14</a:t>
            </a:fld>
            <a:endParaRPr lang="en-US" dirty="0"/>
          </a:p>
        </p:txBody>
      </p:sp>
    </p:spTree>
    <p:extLst>
      <p:ext uri="{BB962C8B-B14F-4D97-AF65-F5344CB8AC3E}">
        <p14:creationId xmlns:p14="http://schemas.microsoft.com/office/powerpoint/2010/main" val="1257190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3E7F42-9F84-4D80-830F-72C706960CE3}" type="slidenum">
              <a:rPr lang="en-US" smtClean="0"/>
              <a:t>15</a:t>
            </a:fld>
            <a:endParaRPr lang="en-US" dirty="0"/>
          </a:p>
        </p:txBody>
      </p:sp>
    </p:spTree>
    <p:extLst>
      <p:ext uri="{BB962C8B-B14F-4D97-AF65-F5344CB8AC3E}">
        <p14:creationId xmlns:p14="http://schemas.microsoft.com/office/powerpoint/2010/main" val="345064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b="1" i="0" u="none" strike="noStrike" kern="1200" baseline="0" dirty="0" smtClean="0">
                <a:solidFill>
                  <a:schemeClr val="tx1"/>
                </a:solidFill>
                <a:latin typeface="+mn-lt"/>
                <a:ea typeface="+mn-ea"/>
                <a:cs typeface="+mn-cs"/>
              </a:rPr>
              <a:t>Vs. 48 Where their worm </a:t>
            </a:r>
            <a:r>
              <a:rPr lang="en-US" sz="1050" b="1" i="0" u="none" strike="noStrike" kern="1200" baseline="0" dirty="0" err="1" smtClean="0">
                <a:solidFill>
                  <a:schemeClr val="tx1"/>
                </a:solidFill>
                <a:latin typeface="+mn-lt"/>
                <a:ea typeface="+mn-ea"/>
                <a:cs typeface="+mn-cs"/>
              </a:rPr>
              <a:t>dieth</a:t>
            </a:r>
            <a:r>
              <a:rPr lang="en-US" sz="1050" b="1" i="0" u="none" strike="noStrike" kern="1200" baseline="0" dirty="0" smtClean="0">
                <a:solidFill>
                  <a:schemeClr val="tx1"/>
                </a:solidFill>
                <a:latin typeface="+mn-lt"/>
                <a:ea typeface="+mn-ea"/>
                <a:cs typeface="+mn-cs"/>
              </a:rPr>
              <a:t> not, and the fire is not quenched. </a:t>
            </a:r>
            <a:r>
              <a:rPr lang="en-US" sz="1050" b="0" i="0" u="none" strike="noStrike" kern="1200" baseline="0" dirty="0" smtClean="0">
                <a:solidFill>
                  <a:schemeClr val="tx1"/>
                </a:solidFill>
                <a:latin typeface="+mn-lt"/>
                <a:ea typeface="+mn-ea"/>
                <a:cs typeface="+mn-cs"/>
              </a:rPr>
              <a:t>Jesus apparently draws on the literal conditions of the valley of </a:t>
            </a:r>
            <a:r>
              <a:rPr lang="en-US" sz="1050" b="0" i="0" u="none" strike="noStrike" kern="1200" baseline="0" dirty="0" err="1" smtClean="0">
                <a:solidFill>
                  <a:schemeClr val="tx1"/>
                </a:solidFill>
                <a:latin typeface="+mn-lt"/>
                <a:ea typeface="+mn-ea"/>
                <a:cs typeface="+mn-cs"/>
              </a:rPr>
              <a:t>Hinnom</a:t>
            </a:r>
            <a:r>
              <a:rPr lang="en-US" sz="1050" b="0" i="0" u="none" strike="noStrike" kern="1200" baseline="0" dirty="0" smtClean="0">
                <a:solidFill>
                  <a:schemeClr val="tx1"/>
                </a:solidFill>
                <a:latin typeface="+mn-lt"/>
                <a:ea typeface="+mn-ea"/>
                <a:cs typeface="+mn-cs"/>
              </a:rPr>
              <a:t>, where filth and debris are continually infested with worms and maggots. There the worms never cease to exist and the fire is never extinguished, an apt description of eternal or unceasing punishment in the pain and torment of the lake that burns with fire and brimstone (see Matt. 25:41, 46; 2 Thess. 1:7-9; Rev. 14:11; 21:8). Here Jesus alludes to, but does not state directly, the doctrine of eternal punishment. Truth Commentary on Mark, p.239.</a:t>
            </a:r>
          </a:p>
          <a:p>
            <a:endParaRPr lang="en-US" sz="1050" b="0" i="0" u="none" strike="noStrike" kern="1200" baseline="0" dirty="0" smtClean="0">
              <a:solidFill>
                <a:schemeClr val="tx1"/>
              </a:solidFill>
              <a:latin typeface="+mn-lt"/>
              <a:ea typeface="+mn-ea"/>
              <a:cs typeface="+mn-cs"/>
            </a:endParaRPr>
          </a:p>
          <a:p>
            <a:r>
              <a:rPr lang="en-US" sz="1050" b="0" i="0" u="none" strike="noStrike" kern="1200" baseline="0" dirty="0" smtClean="0">
                <a:solidFill>
                  <a:schemeClr val="tx1"/>
                </a:solidFill>
                <a:latin typeface="+mn-lt"/>
                <a:ea typeface="+mn-ea"/>
                <a:cs typeface="+mn-cs"/>
              </a:rPr>
              <a:t>“</a:t>
            </a:r>
            <a:r>
              <a:rPr lang="en-US" sz="1050" b="0" i="1" u="none" strike="noStrike" kern="1200" baseline="0" dirty="0" err="1" smtClean="0">
                <a:solidFill>
                  <a:schemeClr val="tx1"/>
                </a:solidFill>
                <a:latin typeface="+mn-lt"/>
                <a:ea typeface="+mn-ea"/>
                <a:cs typeface="+mn-cs"/>
              </a:rPr>
              <a:t>Gehenna</a:t>
            </a:r>
            <a:r>
              <a:rPr lang="en-US" sz="1050" b="0" i="0" u="none" strike="noStrike" kern="1200" baseline="0" dirty="0" smtClean="0">
                <a:solidFill>
                  <a:schemeClr val="tx1"/>
                </a:solidFill>
                <a:latin typeface="+mn-lt"/>
                <a:ea typeface="+mn-ea"/>
                <a:cs typeface="+mn-cs"/>
              </a:rPr>
              <a:t>, the name of a valley on the S[</a:t>
            </a:r>
            <a:r>
              <a:rPr lang="en-US" sz="1050" b="0" i="0" u="none" strike="noStrike" kern="1200" baseline="0" dirty="0" err="1" smtClean="0">
                <a:solidFill>
                  <a:schemeClr val="tx1"/>
                </a:solidFill>
                <a:latin typeface="+mn-lt"/>
                <a:ea typeface="+mn-ea"/>
                <a:cs typeface="+mn-cs"/>
              </a:rPr>
              <a:t>outh</a:t>
            </a:r>
            <a:r>
              <a:rPr lang="en-US" sz="1050" b="0" i="0" u="none" strike="noStrike" kern="1200" baseline="0" dirty="0" smtClean="0">
                <a:solidFill>
                  <a:schemeClr val="tx1"/>
                </a:solidFill>
                <a:latin typeface="+mn-lt"/>
                <a:ea typeface="+mn-ea"/>
                <a:cs typeface="+mn-cs"/>
              </a:rPr>
              <a:t>]and E[</a:t>
            </a:r>
            <a:r>
              <a:rPr lang="en-US" sz="1050" b="0" i="0" u="none" strike="noStrike" kern="1200" baseline="0" dirty="0" err="1" smtClean="0">
                <a:solidFill>
                  <a:schemeClr val="tx1"/>
                </a:solidFill>
                <a:latin typeface="+mn-lt"/>
                <a:ea typeface="+mn-ea"/>
                <a:cs typeface="+mn-cs"/>
              </a:rPr>
              <a:t>ast</a:t>
            </a:r>
            <a:r>
              <a:rPr lang="en-US" sz="1050" b="0" i="0" u="none" strike="noStrike" kern="1200" baseline="0" dirty="0" smtClean="0">
                <a:solidFill>
                  <a:schemeClr val="tx1"/>
                </a:solidFill>
                <a:latin typeface="+mn-lt"/>
                <a:ea typeface="+mn-ea"/>
                <a:cs typeface="+mn-cs"/>
              </a:rPr>
              <a:t>] of Jerusalem . . . which was so called from the cries of the little children who were thrown into the fiery arms of Moloch . . . i.e., of an idol having the form of a bull. The Jews so abhorred the place after these horrible sacrifices had been abolished by king Josiah (2 Kings 23:10), that they cast into it not only all manner of refuse, but even the dead bodies of animals and of unburied criminals who had been executed. - Thayer, in Truth Commentary on verse 43, p. 237 .</a:t>
            </a:r>
          </a:p>
          <a:p>
            <a:endParaRPr lang="en-US" sz="1050" b="0" i="0" u="none" strike="noStrike" kern="1200" baseline="0" dirty="0" smtClean="0">
              <a:solidFill>
                <a:schemeClr val="tx1"/>
              </a:solidFill>
              <a:latin typeface="+mn-lt"/>
              <a:ea typeface="+mn-ea"/>
              <a:cs typeface="+mn-cs"/>
            </a:endParaRPr>
          </a:p>
          <a:p>
            <a:r>
              <a:rPr lang="en-US" sz="1050" b="1" i="0" u="none" strike="noStrike" kern="1200" baseline="0" dirty="0" smtClean="0">
                <a:solidFill>
                  <a:schemeClr val="tx1"/>
                </a:solidFill>
                <a:latin typeface="+mn-lt"/>
                <a:ea typeface="+mn-ea"/>
                <a:cs typeface="+mn-cs"/>
              </a:rPr>
              <a:t>Sin originates in the mind (the heart of man) </a:t>
            </a:r>
            <a:r>
              <a:rPr lang="en-US" sz="1050" b="0" i="0" u="none" strike="noStrike" kern="1200" baseline="0" dirty="0" smtClean="0">
                <a:solidFill>
                  <a:schemeClr val="tx1"/>
                </a:solidFill>
                <a:latin typeface="+mn-lt"/>
                <a:ea typeface="+mn-ea"/>
                <a:cs typeface="+mn-cs"/>
              </a:rPr>
              <a:t>- “Sin is an expression of the mind, the heart, the soul of man and cannot be eliminated by mutilating the body. Jesus states plainly earlier that evil comes</a:t>
            </a:r>
          </a:p>
          <a:p>
            <a:r>
              <a:rPr lang="en-US" sz="1050" b="0" i="0" u="none" strike="noStrike" kern="1200" baseline="0" dirty="0" smtClean="0">
                <a:solidFill>
                  <a:schemeClr val="tx1"/>
                </a:solidFill>
                <a:latin typeface="+mn-lt"/>
                <a:ea typeface="+mn-ea"/>
                <a:cs typeface="+mn-cs"/>
              </a:rPr>
              <a:t>from the heart and defiles a man (see 7:20-23). Mutilating the body is not the point of Jesus. </a:t>
            </a:r>
            <a:r>
              <a:rPr lang="en-US" sz="1050" b="1" i="0" u="none" strike="noStrike" kern="1200" baseline="0" dirty="0" smtClean="0">
                <a:solidFill>
                  <a:schemeClr val="tx1"/>
                </a:solidFill>
                <a:latin typeface="+mn-lt"/>
                <a:ea typeface="+mn-ea"/>
                <a:cs typeface="+mn-cs"/>
              </a:rPr>
              <a:t>It is better </a:t>
            </a:r>
            <a:r>
              <a:rPr lang="en-US" sz="1050" b="0" i="0" u="none" strike="noStrike" kern="1200" baseline="0" dirty="0" smtClean="0">
                <a:solidFill>
                  <a:schemeClr val="tx1"/>
                </a:solidFill>
                <a:latin typeface="+mn-lt"/>
                <a:ea typeface="+mn-ea"/>
                <a:cs typeface="+mn-cs"/>
              </a:rPr>
              <a:t>keys in on the point: to draw a comparison between “life” and “hell.” - Truth Commentary, p. 235. </a:t>
            </a:r>
            <a:r>
              <a:rPr lang="en-US" sz="1050" b="1" i="0" u="none" strike="noStrike" kern="1200" baseline="0" dirty="0" smtClean="0">
                <a:solidFill>
                  <a:schemeClr val="tx1"/>
                </a:solidFill>
                <a:latin typeface="+mn-lt"/>
                <a:ea typeface="+mn-ea"/>
                <a:cs typeface="+mn-cs"/>
              </a:rPr>
              <a:t>One must separate anything we hold dear that becomes a defilement, to avoid the fire of hell. Cut of the hand - vs. 43, cut of the foot - vs. 45, pluck out the eye - vs. 47 illustrates this. One must be willing to endure great suffering to enter the kingdom of God.</a:t>
            </a:r>
            <a:endParaRPr lang="en-US" sz="1050" b="1" dirty="0"/>
          </a:p>
        </p:txBody>
      </p:sp>
      <p:sp>
        <p:nvSpPr>
          <p:cNvPr id="4" name="Slide Number Placeholder 3"/>
          <p:cNvSpPr>
            <a:spLocks noGrp="1"/>
          </p:cNvSpPr>
          <p:nvPr>
            <p:ph type="sldNum" sz="quarter" idx="10"/>
          </p:nvPr>
        </p:nvSpPr>
        <p:spPr/>
        <p:txBody>
          <a:bodyPr/>
          <a:lstStyle/>
          <a:p>
            <a:fld id="{A93E7F42-9F84-4D80-830F-72C706960CE3}" type="slidenum">
              <a:rPr lang="en-US" smtClean="0"/>
              <a:t>2</a:t>
            </a:fld>
            <a:endParaRPr lang="en-US"/>
          </a:p>
        </p:txBody>
      </p:sp>
    </p:spTree>
    <p:extLst>
      <p:ext uri="{BB962C8B-B14F-4D97-AF65-F5344CB8AC3E}">
        <p14:creationId xmlns:p14="http://schemas.microsoft.com/office/powerpoint/2010/main" val="2277008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i="1" dirty="0" smtClean="0"/>
              <a:t>Hades</a:t>
            </a:r>
            <a:r>
              <a:rPr lang="en-US" sz="1100" baseline="0" dirty="0" smtClean="0"/>
              <a:t> - Place of disembodied spirits or departed souls, awaiting the final judgement (</a:t>
            </a:r>
            <a:r>
              <a:rPr lang="en-US" sz="1100" b="1" baseline="0" dirty="0" smtClean="0"/>
              <a:t>Place of comfort; place of torment divided by the great gulf-Lk. 16:22, 23, </a:t>
            </a:r>
            <a:r>
              <a:rPr lang="en-US" sz="1100" b="0" baseline="0" dirty="0" smtClean="0"/>
              <a:t>25-26</a:t>
            </a:r>
            <a:r>
              <a:rPr lang="en-US" sz="1100" baseline="0" dirty="0" smtClean="0"/>
              <a:t>) - Matt. 11:23; </a:t>
            </a:r>
            <a:r>
              <a:rPr lang="en-US" sz="1100" b="1" baseline="0" dirty="0" smtClean="0"/>
              <a:t>Matt 16:18</a:t>
            </a:r>
            <a:r>
              <a:rPr lang="en-US" sz="1100" baseline="0" dirty="0" smtClean="0"/>
              <a:t>; Lk. 10:15; Lk. 16:23; Acts 2:27; Acts 2:31; Rev. 1:18; Rev. 6:8 ; Rev. 20:13, 14.</a:t>
            </a:r>
          </a:p>
          <a:p>
            <a:r>
              <a:rPr lang="en-US" sz="1100" b="1" i="1" dirty="0" err="1" smtClean="0"/>
              <a:t>Tatarus</a:t>
            </a:r>
            <a:r>
              <a:rPr lang="en-US" sz="1100" baseline="0" dirty="0" smtClean="0"/>
              <a:t>  or </a:t>
            </a:r>
            <a:r>
              <a:rPr lang="en-US" sz="1100" b="1" i="1" baseline="0" dirty="0" err="1" smtClean="0"/>
              <a:t>tartaroo</a:t>
            </a:r>
            <a:r>
              <a:rPr lang="en-US" sz="1100" baseline="0" dirty="0" smtClean="0"/>
              <a:t> - </a:t>
            </a:r>
            <a:r>
              <a:rPr lang="en-US" sz="1100" b="1" baseline="0" dirty="0" smtClean="0"/>
              <a:t>2 Pet. 2:4 </a:t>
            </a:r>
            <a:r>
              <a:rPr lang="en-US" sz="1100" baseline="0" dirty="0" smtClean="0"/>
              <a:t>- For if God spared not the angels that sinned, but cast them down to hell, and delivered them into chains of darkness, to be reserved unto judgment; </a:t>
            </a:r>
          </a:p>
          <a:p>
            <a:r>
              <a:rPr lang="en-US" sz="1100" b="1" i="1" baseline="0" dirty="0" err="1" smtClean="0"/>
              <a:t>Gehenna</a:t>
            </a:r>
            <a:r>
              <a:rPr lang="en-US" sz="1100" baseline="0" dirty="0" smtClean="0"/>
              <a:t> - </a:t>
            </a:r>
            <a:r>
              <a:rPr lang="en-US" sz="1100" b="0" i="0" u="none" strike="noStrike" kern="1200" baseline="0" dirty="0" smtClean="0">
                <a:solidFill>
                  <a:schemeClr val="tx1"/>
                </a:solidFill>
                <a:latin typeface="+mn-lt"/>
                <a:ea typeface="+mn-ea"/>
                <a:cs typeface="+mn-cs"/>
              </a:rPr>
              <a:t>Final place of torment for wicked - Matt. 5:22, 29, 30; 10:28; 18:9. 23:15, 33; </a:t>
            </a:r>
            <a:r>
              <a:rPr lang="en-US" sz="1100" b="1" i="0" u="none" strike="noStrike" kern="1200" baseline="0" dirty="0" smtClean="0">
                <a:solidFill>
                  <a:schemeClr val="tx1"/>
                </a:solidFill>
                <a:latin typeface="+mn-lt"/>
                <a:ea typeface="+mn-ea"/>
                <a:cs typeface="+mn-cs"/>
              </a:rPr>
              <a:t>Mark 9:43, 45, 47</a:t>
            </a:r>
            <a:r>
              <a:rPr lang="en-US" sz="1100" b="0" i="0" u="none" strike="noStrike" kern="1200" baseline="0" dirty="0" smtClean="0">
                <a:solidFill>
                  <a:schemeClr val="tx1"/>
                </a:solidFill>
                <a:latin typeface="+mn-lt"/>
                <a:ea typeface="+mn-ea"/>
                <a:cs typeface="+mn-cs"/>
              </a:rPr>
              <a:t>; Lk. 12:5; Jas. 3:6</a:t>
            </a:r>
          </a:p>
          <a:p>
            <a:r>
              <a:rPr lang="en-US" sz="1100" b="1" i="0" u="none" strike="noStrike" kern="1200" baseline="0" dirty="0" smtClean="0">
                <a:solidFill>
                  <a:schemeClr val="tx1"/>
                </a:solidFill>
                <a:latin typeface="+mn-lt"/>
                <a:ea typeface="+mn-ea"/>
                <a:cs typeface="+mn-cs"/>
              </a:rPr>
              <a:t>1 Cor. 15:55 </a:t>
            </a:r>
            <a:r>
              <a:rPr lang="en-US" sz="1100" b="0" i="0" u="none" strike="noStrike" kern="1200" baseline="0" dirty="0" smtClean="0">
                <a:solidFill>
                  <a:schemeClr val="tx1"/>
                </a:solidFill>
                <a:latin typeface="+mn-lt"/>
                <a:ea typeface="+mn-ea"/>
                <a:cs typeface="+mn-cs"/>
              </a:rPr>
              <a:t>- O death, where is thy sting? O grave (hades), where is thy victory? </a:t>
            </a:r>
          </a:p>
          <a:p>
            <a:endParaRPr lang="en-US" sz="1100" b="0" i="0" u="none" strike="noStrike" kern="1200" baseline="0" dirty="0" smtClean="0">
              <a:solidFill>
                <a:schemeClr val="tx1"/>
              </a:solidFill>
              <a:latin typeface="+mn-lt"/>
              <a:ea typeface="+mn-ea"/>
              <a:cs typeface="+mn-cs"/>
            </a:endParaRPr>
          </a:p>
          <a:p>
            <a:r>
              <a:rPr lang="en-US" sz="1100" b="1" i="0" u="none" strike="noStrike" kern="1200" baseline="0" dirty="0" smtClean="0">
                <a:solidFill>
                  <a:schemeClr val="tx1"/>
                </a:solidFill>
                <a:latin typeface="+mn-lt"/>
                <a:ea typeface="+mn-ea"/>
                <a:cs typeface="+mn-cs"/>
              </a:rPr>
              <a:t>Matt. 16:18 </a:t>
            </a:r>
            <a:r>
              <a:rPr lang="en-US" sz="1100" b="0" i="0" u="none" strike="noStrike" kern="1200" baseline="0" dirty="0" smtClean="0">
                <a:solidFill>
                  <a:schemeClr val="tx1"/>
                </a:solidFill>
                <a:latin typeface="+mn-lt"/>
                <a:ea typeface="+mn-ea"/>
                <a:cs typeface="+mn-cs"/>
              </a:rPr>
              <a:t>- And I say also unto thee, That thou art Peter, and upon this rock I will build my church; </a:t>
            </a:r>
            <a:r>
              <a:rPr lang="en-US" sz="1100" b="1" i="0" u="none" strike="noStrike" kern="1200" baseline="0" dirty="0" smtClean="0">
                <a:solidFill>
                  <a:schemeClr val="tx1"/>
                </a:solidFill>
                <a:latin typeface="+mn-lt"/>
                <a:ea typeface="+mn-ea"/>
                <a:cs typeface="+mn-cs"/>
              </a:rPr>
              <a:t>and the gates of hell (hades) shall not prevail again</a:t>
            </a:r>
            <a:r>
              <a:rPr lang="en-US" sz="1100" b="0" i="0" u="none" strike="noStrike" kern="1200" baseline="0" dirty="0" smtClean="0">
                <a:solidFill>
                  <a:schemeClr val="tx1"/>
                </a:solidFill>
                <a:latin typeface="+mn-lt"/>
                <a:ea typeface="+mn-ea"/>
                <a:cs typeface="+mn-cs"/>
              </a:rPr>
              <a:t>st it.</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baseline="0" dirty="0" smtClean="0"/>
              <a:t>2 Pet. 2:4 </a:t>
            </a:r>
            <a:r>
              <a:rPr lang="en-US" sz="1100" baseline="0" dirty="0" smtClean="0"/>
              <a:t>- For if God spared not the angels that sinned, </a:t>
            </a:r>
            <a:r>
              <a:rPr lang="en-US" sz="1100" b="1" baseline="0" dirty="0" smtClean="0"/>
              <a:t>but cast them down to hell</a:t>
            </a:r>
            <a:r>
              <a:rPr lang="en-US" sz="1100" baseline="0" dirty="0" smtClean="0"/>
              <a:t>, and delivered them into chains of darkness, to be reserved unto judgment; </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baseline="0" dirty="0" smtClean="0"/>
              <a:t>Matt. 5:22 </a:t>
            </a:r>
            <a:r>
              <a:rPr lang="en-US" sz="1100" baseline="0" dirty="0" smtClean="0"/>
              <a:t>- But I say unto you, That whosoever is angry with his brother without a cause shall be in danger of the judgment: and whosoever shall say to his brother, </a:t>
            </a:r>
            <a:r>
              <a:rPr lang="en-US" sz="1100" baseline="0" dirty="0" err="1" smtClean="0"/>
              <a:t>Raca</a:t>
            </a:r>
            <a:r>
              <a:rPr lang="en-US" sz="1100" baseline="0" dirty="0" smtClean="0"/>
              <a:t>, shall be in danger of the council: but whosoever shall say, Thou fool, shall be in danger of </a:t>
            </a:r>
            <a:r>
              <a:rPr lang="en-US" sz="1100" b="1" baseline="0" dirty="0" smtClean="0"/>
              <a:t>hell</a:t>
            </a:r>
            <a:r>
              <a:rPr lang="en-US" sz="1100" baseline="0" dirty="0" smtClean="0"/>
              <a:t> fire. </a:t>
            </a:r>
            <a:r>
              <a:rPr lang="en-US" sz="1100" b="1" baseline="0" dirty="0" smtClean="0"/>
              <a:t>29</a:t>
            </a:r>
            <a:r>
              <a:rPr lang="en-US" sz="1100" baseline="0" dirty="0" smtClean="0"/>
              <a:t> And if thy right eye offend thee, pluck it out, and cast it from thee: for it is profitable for thee that one of thy members should perish, and not that thy whole body should be cast into </a:t>
            </a:r>
            <a:r>
              <a:rPr lang="en-US" sz="1100" b="1" baseline="0" dirty="0" smtClean="0"/>
              <a:t>hell</a:t>
            </a:r>
            <a:r>
              <a:rPr lang="en-US" sz="1100" baseline="0" dirty="0" smtClean="0"/>
              <a:t>. </a:t>
            </a:r>
            <a:r>
              <a:rPr lang="en-US" sz="1100" b="1" baseline="0" dirty="0" smtClean="0"/>
              <a:t>30</a:t>
            </a:r>
            <a:r>
              <a:rPr lang="en-US" sz="1100" baseline="0" dirty="0" smtClean="0"/>
              <a:t> And if thy right hand offend thee, cut it off, and cast it from thee: for it is profitable for thee that one of thy members should perish, and not that thy whole body should be cast into </a:t>
            </a:r>
            <a:r>
              <a:rPr lang="en-US" sz="1100" b="1" baseline="0" dirty="0" smtClean="0"/>
              <a:t>hell</a:t>
            </a:r>
            <a:r>
              <a:rPr lang="en-US" sz="110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baseline="0" dirty="0" smtClean="0"/>
              <a:t>Matt. 10:28 </a:t>
            </a:r>
            <a:r>
              <a:rPr lang="en-US" sz="1100" baseline="0" dirty="0" smtClean="0"/>
              <a:t>- And fear not them which kill the body, but are not able to kill the soul: but rather fear him which is able to </a:t>
            </a:r>
            <a:r>
              <a:rPr lang="en-US" sz="1100" b="1" baseline="0" dirty="0" smtClean="0"/>
              <a:t>destroy both soul and body in h</a:t>
            </a:r>
            <a:r>
              <a:rPr lang="en-US" sz="1100" baseline="0" dirty="0" smtClean="0"/>
              <a:t>ell. </a:t>
            </a:r>
          </a:p>
          <a:p>
            <a:endParaRPr lang="en-US" sz="1100" dirty="0"/>
          </a:p>
        </p:txBody>
      </p:sp>
      <p:sp>
        <p:nvSpPr>
          <p:cNvPr id="4" name="Slide Number Placeholder 3"/>
          <p:cNvSpPr>
            <a:spLocks noGrp="1"/>
          </p:cNvSpPr>
          <p:nvPr>
            <p:ph type="sldNum" sz="quarter" idx="10"/>
          </p:nvPr>
        </p:nvSpPr>
        <p:spPr/>
        <p:txBody>
          <a:bodyPr/>
          <a:lstStyle/>
          <a:p>
            <a:fld id="{A93E7F42-9F84-4D80-830F-72C706960CE3}" type="slidenum">
              <a:rPr lang="en-US" smtClean="0"/>
              <a:t>3</a:t>
            </a:fld>
            <a:endParaRPr lang="en-US"/>
          </a:p>
        </p:txBody>
      </p:sp>
    </p:spTree>
    <p:extLst>
      <p:ext uri="{BB962C8B-B14F-4D97-AF65-F5344CB8AC3E}">
        <p14:creationId xmlns:p14="http://schemas.microsoft.com/office/powerpoint/2010/main" val="4057833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JW’s on Hell - They also argue against the doctrine by saying that it is contrary to </a:t>
            </a:r>
            <a:r>
              <a:rPr lang="en-US" u="sng" dirty="0" smtClean="0"/>
              <a:t>human reason</a:t>
            </a:r>
            <a:r>
              <a:rPr lang="en-US" b="1" dirty="0" smtClean="0"/>
              <a:t>: (Remember</a:t>
            </a:r>
            <a:r>
              <a:rPr lang="en-US" b="1" baseline="0" dirty="0" smtClean="0"/>
              <a:t> Prov. 16:25 - There is a way that </a:t>
            </a:r>
            <a:r>
              <a:rPr lang="en-US" b="1" baseline="0" dirty="0" err="1" smtClean="0"/>
              <a:t>seemeth</a:t>
            </a:r>
            <a:r>
              <a:rPr lang="en-US" b="1" baseline="0" dirty="0" smtClean="0"/>
              <a:t> right unto a man, but the end thereof are the ways of death).</a:t>
            </a:r>
            <a:endParaRPr lang="en-US" b="1" dirty="0" smtClean="0"/>
          </a:p>
          <a:p>
            <a:endParaRPr lang="en-US" dirty="0" smtClean="0"/>
          </a:p>
          <a:p>
            <a:r>
              <a:rPr lang="en-US" dirty="0" smtClean="0"/>
              <a:t>"Hell could not be a place of torment because such an idea never came into the mind or heart of God. Additionally, to torment a person </a:t>
            </a:r>
            <a:r>
              <a:rPr lang="en-US" i="1" dirty="0" smtClean="0"/>
              <a:t>eternally </a:t>
            </a:r>
            <a:r>
              <a:rPr lang="en-US" dirty="0" smtClean="0"/>
              <a:t>because he did wrong on earth </a:t>
            </a:r>
            <a:r>
              <a:rPr lang="en-US" i="1" dirty="0" smtClean="0"/>
              <a:t>for a few years </a:t>
            </a:r>
            <a:r>
              <a:rPr lang="en-US" dirty="0" smtClean="0"/>
              <a:t>is contrary to justice. How good it is to know the truth about the dead! It can truly set one free from fear and superstition..."</a:t>
            </a:r>
            <a:r>
              <a:rPr lang="en-US" baseline="30000" dirty="0" smtClean="0"/>
              <a:t>8</a:t>
            </a:r>
            <a:endParaRPr lang="en-US" dirty="0" smtClean="0"/>
          </a:p>
          <a:p>
            <a:endParaRPr lang="en-US" dirty="0" smtClean="0"/>
          </a:p>
          <a:p>
            <a:r>
              <a:rPr lang="en-US" dirty="0" smtClean="0"/>
              <a:t>"The rendering [of Hades] at Luke 16:19-31 [the account of the rich man and Lazarus] mentions torment, but the entire account is symbolic in meaning."</a:t>
            </a:r>
            <a:r>
              <a:rPr lang="en-US" baseline="30000" dirty="0" smtClean="0"/>
              <a:t>9</a:t>
            </a:r>
            <a:endParaRPr lang="en-US" dirty="0" smtClean="0"/>
          </a:p>
          <a:p>
            <a:endParaRPr lang="en-US" dirty="0" smtClean="0"/>
          </a:p>
          <a:p>
            <a:r>
              <a:rPr lang="en-US" dirty="0" smtClean="0"/>
              <a:t>From - http://www.teachingtheword.org/apps/articles/default.asp?articleid=59597&amp;columnid=5440 </a:t>
            </a:r>
          </a:p>
          <a:p>
            <a:endParaRPr lang="en-US" dirty="0"/>
          </a:p>
        </p:txBody>
      </p:sp>
      <p:sp>
        <p:nvSpPr>
          <p:cNvPr id="4" name="Slide Number Placeholder 3"/>
          <p:cNvSpPr>
            <a:spLocks noGrp="1"/>
          </p:cNvSpPr>
          <p:nvPr>
            <p:ph type="sldNum" sz="quarter" idx="10"/>
          </p:nvPr>
        </p:nvSpPr>
        <p:spPr/>
        <p:txBody>
          <a:bodyPr/>
          <a:lstStyle/>
          <a:p>
            <a:fld id="{A93E7F42-9F84-4D80-830F-72C706960CE3}" type="slidenum">
              <a:rPr lang="en-US" smtClean="0"/>
              <a:t>4</a:t>
            </a:fld>
            <a:endParaRPr lang="en-US" dirty="0"/>
          </a:p>
        </p:txBody>
      </p:sp>
    </p:spTree>
    <p:extLst>
      <p:ext uri="{BB962C8B-B14F-4D97-AF65-F5344CB8AC3E}">
        <p14:creationId xmlns:p14="http://schemas.microsoft.com/office/powerpoint/2010/main" val="1999867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Hailey</a:t>
            </a:r>
            <a:r>
              <a:rPr lang="en-US" baseline="0" dirty="0" smtClean="0"/>
              <a:t> held to the doctrine </a:t>
            </a:r>
            <a:r>
              <a:rPr lang="en-US" baseline="0" smtClean="0"/>
              <a:t>of annihilation!</a:t>
            </a:r>
            <a:endParaRPr lang="en-US" dirty="0"/>
          </a:p>
        </p:txBody>
      </p:sp>
      <p:sp>
        <p:nvSpPr>
          <p:cNvPr id="4" name="Slide Number Placeholder 3"/>
          <p:cNvSpPr>
            <a:spLocks noGrp="1"/>
          </p:cNvSpPr>
          <p:nvPr>
            <p:ph type="sldNum" sz="quarter" idx="10"/>
          </p:nvPr>
        </p:nvSpPr>
        <p:spPr/>
        <p:txBody>
          <a:bodyPr/>
          <a:lstStyle/>
          <a:p>
            <a:fld id="{A93E7F42-9F84-4D80-830F-72C706960CE3}" type="slidenum">
              <a:rPr lang="en-US" smtClean="0"/>
              <a:t>5</a:t>
            </a:fld>
            <a:endParaRPr lang="en-US" dirty="0"/>
          </a:p>
        </p:txBody>
      </p:sp>
    </p:spTree>
    <p:extLst>
      <p:ext uri="{BB962C8B-B14F-4D97-AF65-F5344CB8AC3E}">
        <p14:creationId xmlns:p14="http://schemas.microsoft.com/office/powerpoint/2010/main" val="3326915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Matt. 10:28 </a:t>
            </a:r>
            <a:r>
              <a:rPr lang="en-US" dirty="0" smtClean="0"/>
              <a:t>- And fear not them which kill the body, but are not able to kill the soul: but rather fear him which is able to destroy (</a:t>
            </a:r>
            <a:r>
              <a:rPr lang="en-US" b="1" dirty="0" smtClean="0"/>
              <a:t>loss</a:t>
            </a:r>
            <a:r>
              <a:rPr lang="en-US" b="1" baseline="0" dirty="0" smtClean="0"/>
              <a:t> of well being</a:t>
            </a:r>
            <a:r>
              <a:rPr lang="en-US" baseline="0" dirty="0" smtClean="0"/>
              <a:t>) </a:t>
            </a:r>
            <a:r>
              <a:rPr lang="en-US" dirty="0" smtClean="0"/>
              <a:t>both soul and body in hell (</a:t>
            </a:r>
            <a:r>
              <a:rPr lang="en-US" dirty="0" err="1" smtClean="0"/>
              <a:t>gehenna</a:t>
            </a:r>
            <a:r>
              <a:rPr lang="en-US" dirty="0" smtClean="0"/>
              <a:t>). </a:t>
            </a:r>
          </a:p>
          <a:p>
            <a:endParaRPr lang="en-US" baseline="0" dirty="0" smtClean="0"/>
          </a:p>
          <a:p>
            <a:r>
              <a:rPr lang="en-US" b="1" baseline="0" dirty="0" smtClean="0"/>
              <a:t>DESTROY</a:t>
            </a:r>
            <a:r>
              <a:rPr lang="en-US" baseline="0" dirty="0" smtClean="0"/>
              <a:t> (</a:t>
            </a:r>
            <a:r>
              <a:rPr lang="en-US" baseline="0" dirty="0" err="1" smtClean="0"/>
              <a:t>apollumi</a:t>
            </a:r>
            <a:r>
              <a:rPr lang="en-US" baseline="0" dirty="0" smtClean="0"/>
              <a:t>) The idea is not extinction but ruin, loss, not of being, but of wellbeing; of the loss of well-being in the case of the unsaved hereafter, Matt 10:28 (from Vine's Expository Dictionary of Biblical Words, Copyright © 1985, Thomas Nelson Publishers.)</a:t>
            </a:r>
          </a:p>
          <a:p>
            <a:endParaRPr lang="en-US" baseline="0" dirty="0" smtClean="0"/>
          </a:p>
          <a:p>
            <a:r>
              <a:rPr lang="en-US" b="1" baseline="0" dirty="0" smtClean="0"/>
              <a:t>Thayer</a:t>
            </a:r>
            <a:r>
              <a:rPr lang="en-US" baseline="0" dirty="0" smtClean="0"/>
              <a:t> - to devote or give over to eternal misery (from Thayer's Greek </a:t>
            </a:r>
            <a:r>
              <a:rPr lang="en-US" baseline="0" dirty="0" smtClean="0"/>
              <a:t>Lexicon)</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93E7F42-9F84-4D80-830F-72C706960CE3}" type="slidenum">
              <a:rPr lang="en-US" smtClean="0"/>
              <a:t>6</a:t>
            </a:fld>
            <a:endParaRPr lang="en-US"/>
          </a:p>
        </p:txBody>
      </p:sp>
    </p:spTree>
    <p:extLst>
      <p:ext uri="{BB962C8B-B14F-4D97-AF65-F5344CB8AC3E}">
        <p14:creationId xmlns:p14="http://schemas.microsoft.com/office/powerpoint/2010/main" val="4029335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b="1" dirty="0" smtClean="0"/>
              <a:t>Matt.</a:t>
            </a:r>
            <a:r>
              <a:rPr lang="en-US" sz="1050" b="1" baseline="0" dirty="0" smtClean="0"/>
              <a:t> 25:41 - </a:t>
            </a:r>
            <a:r>
              <a:rPr lang="en-US" sz="1050" b="0" baseline="0" dirty="0" smtClean="0"/>
              <a:t>Then shall he say also unto them on the left hand, Depart from me, ye cursed, into everlasting fire, prepared for the devil and his angels:</a:t>
            </a:r>
            <a:endParaRPr lang="en-US" sz="1050" b="0" dirty="0" smtClean="0"/>
          </a:p>
          <a:p>
            <a:r>
              <a:rPr lang="en-US" sz="1050" b="1" dirty="0" smtClean="0"/>
              <a:t>Mk. 9:43</a:t>
            </a:r>
            <a:r>
              <a:rPr lang="en-US" sz="1050" b="1" baseline="0" dirty="0" smtClean="0"/>
              <a:t>-44 </a:t>
            </a:r>
            <a:r>
              <a:rPr lang="en-US" sz="1050" baseline="0" dirty="0" smtClean="0"/>
              <a:t>- And if thy hand offend thee, cut it off: it is better for thee to enter into life maimed, than having two hands to go into hell, into the fire that never shall be quenched: {offend...: or, cause thee to offend} 44 Where their worm </a:t>
            </a:r>
            <a:r>
              <a:rPr lang="en-US" sz="1050" baseline="0" dirty="0" err="1" smtClean="0"/>
              <a:t>dieth</a:t>
            </a:r>
            <a:r>
              <a:rPr lang="en-US" sz="1050" baseline="0" dirty="0" smtClean="0"/>
              <a:t> not, and the fire is not quenched.</a:t>
            </a:r>
          </a:p>
          <a:p>
            <a:r>
              <a:rPr lang="en-US" sz="1050" b="1" baseline="0" dirty="0" smtClean="0"/>
              <a:t>Rev. 20:14-15 </a:t>
            </a:r>
            <a:r>
              <a:rPr lang="en-US" sz="1050" baseline="0" dirty="0" smtClean="0"/>
              <a:t>-  And death and hell (hades) were cast into the lake of fire. This is the second death. 15 And whosoever was not found written in the book of life was cast into the lake of fire.</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baseline="0" dirty="0" smtClean="0"/>
              <a:t>Rev. 21:8 - </a:t>
            </a:r>
            <a:r>
              <a:rPr lang="en-US" sz="1050" b="0" baseline="0" dirty="0" smtClean="0"/>
              <a:t>But the fearful, and unbelieving, and the abominable, and murderers, and whoremongers, and sorcerers, and idolaters, and all liars, shall have their part in the </a:t>
            </a:r>
            <a:r>
              <a:rPr lang="en-US" sz="1050" b="1" baseline="0" dirty="0" smtClean="0"/>
              <a:t>lake which </a:t>
            </a:r>
            <a:r>
              <a:rPr lang="en-US" sz="1050" b="1" baseline="0" dirty="0" err="1" smtClean="0"/>
              <a:t>burneth</a:t>
            </a:r>
            <a:r>
              <a:rPr lang="en-US" sz="1050" b="1" baseline="0" dirty="0" smtClean="0"/>
              <a:t> with fire and brimstone</a:t>
            </a:r>
            <a:r>
              <a:rPr lang="en-US" sz="1050" b="0" baseline="0" dirty="0" smtClean="0"/>
              <a:t>: which is the second death. - Sodom &amp; </a:t>
            </a:r>
            <a:r>
              <a:rPr lang="en-US" sz="1050" b="0" baseline="0" dirty="0" err="1" smtClean="0"/>
              <a:t>Gomorah</a:t>
            </a:r>
            <a:r>
              <a:rPr lang="en-US" sz="1050" b="0" baseline="0" dirty="0" smtClean="0"/>
              <a:t> destroyed with “</a:t>
            </a:r>
            <a:r>
              <a:rPr lang="en-US" sz="1050" b="0" baseline="0" dirty="0" err="1" smtClean="0"/>
              <a:t>brimestone</a:t>
            </a:r>
            <a:r>
              <a:rPr lang="en-US" sz="1050" b="0" baseline="0" dirty="0" smtClean="0"/>
              <a:t> &amp; fire) Gen. 19:24, cf. Lk. 17:29</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baseline="0" dirty="0" smtClean="0"/>
              <a:t>Matt. 13:</a:t>
            </a:r>
            <a:r>
              <a:rPr lang="en-US" sz="1050" b="1" dirty="0" smtClean="0"/>
              <a:t>:37-42 </a:t>
            </a:r>
            <a:r>
              <a:rPr lang="en-US" sz="1050" dirty="0" smtClean="0"/>
              <a:t>- He answered and said unto them, He that </a:t>
            </a:r>
            <a:r>
              <a:rPr lang="en-US" sz="1050" dirty="0" err="1" smtClean="0"/>
              <a:t>soweth</a:t>
            </a:r>
            <a:r>
              <a:rPr lang="en-US" sz="1050" dirty="0" smtClean="0"/>
              <a:t> the good seed is the Son of man; 38  The field is the world; the good seed are the children of the kingdom; but the tares are the children of the wicked one; 39  The enemy that sowed them is the devil; the harvest is the end of the world; and the reapers are the angels. 40 As therefore the tares are gathered and burned in the fire; so shall it be in the end of this world. 41 The Son of man shall send forth his angels, and they shall gather out of his kingdom all things that offend, and </a:t>
            </a:r>
            <a:r>
              <a:rPr lang="en-US" sz="1050" b="1" dirty="0" smtClean="0"/>
              <a:t>them which do iniquity</a:t>
            </a:r>
            <a:r>
              <a:rPr lang="en-US" sz="1050" dirty="0" smtClean="0"/>
              <a:t>;  </a:t>
            </a:r>
            <a:r>
              <a:rPr lang="en-US" sz="1050" b="1" dirty="0" smtClean="0"/>
              <a:t>42 And shall cast them into a furnace of fire: there shall be wailing and gnashing of teeth.</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dirty="0" smtClean="0"/>
              <a:t>Connect</a:t>
            </a:r>
            <a:r>
              <a:rPr lang="en-US" sz="1050" b="1" baseline="0" dirty="0" smtClean="0"/>
              <a:t> those who do iniquity (lawlessness) with Matt. 7:21-23 - </a:t>
            </a:r>
            <a:r>
              <a:rPr lang="en-US" sz="1050" b="0" baseline="0" dirty="0" smtClean="0"/>
              <a:t>Not every one that </a:t>
            </a:r>
            <a:r>
              <a:rPr lang="en-US" sz="1050" b="0" baseline="0" dirty="0" err="1" smtClean="0"/>
              <a:t>saith</a:t>
            </a:r>
            <a:r>
              <a:rPr lang="en-US" sz="1050" b="0" baseline="0" dirty="0" smtClean="0"/>
              <a:t> unto me, Lord, Lord, shall enter into the kingdom of heaven; but he that doeth the will of my Father which is in heaven. 22 Many will say to me in that day, Lord, Lord, have we not prophesied in thy name? and in thy name have cast out devils? and in thy name done many wonderful works? 23 And then will I profess unto them, I never knew you: depart from me, ye that work iniquity (lawlessness).</a:t>
            </a:r>
            <a:endParaRPr lang="en-US" sz="1050" b="0" dirty="0" smtClean="0"/>
          </a:p>
          <a:p>
            <a:endParaRPr lang="en-US" sz="1050" dirty="0"/>
          </a:p>
        </p:txBody>
      </p:sp>
      <p:sp>
        <p:nvSpPr>
          <p:cNvPr id="4" name="Slide Number Placeholder 3"/>
          <p:cNvSpPr>
            <a:spLocks noGrp="1"/>
          </p:cNvSpPr>
          <p:nvPr>
            <p:ph type="sldNum" sz="quarter" idx="10"/>
          </p:nvPr>
        </p:nvSpPr>
        <p:spPr/>
        <p:txBody>
          <a:bodyPr/>
          <a:lstStyle/>
          <a:p>
            <a:fld id="{A93E7F42-9F84-4D80-830F-72C706960CE3}" type="slidenum">
              <a:rPr lang="en-US" smtClean="0"/>
              <a:t>7</a:t>
            </a:fld>
            <a:endParaRPr lang="en-US" dirty="0"/>
          </a:p>
        </p:txBody>
      </p:sp>
    </p:spTree>
    <p:extLst>
      <p:ext uri="{BB962C8B-B14F-4D97-AF65-F5344CB8AC3E}">
        <p14:creationId xmlns:p14="http://schemas.microsoft.com/office/powerpoint/2010/main" val="3877549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b="0" i="0" u="none" strike="noStrike" baseline="0" dirty="0" smtClean="0"/>
              <a:t>For example, I cannot go into a Mormon temple because I am not a Mormon and neither can you if you are not a Mormon. But, anyone can go to the place called hell!</a:t>
            </a:r>
          </a:p>
          <a:p>
            <a:pPr marL="171450" indent="-171450">
              <a:buFontTx/>
              <a:buChar char="-"/>
            </a:pPr>
            <a:r>
              <a:rPr lang="en-US" sz="1200" b="0" i="0" u="none" strike="noStrike" baseline="0" dirty="0" smtClean="0"/>
              <a:t> Because God is a God of love, many refuse to believe that He will allow anyone to go there </a:t>
            </a:r>
          </a:p>
          <a:p>
            <a:pPr marL="0" indent="0">
              <a:buFontTx/>
              <a:buNone/>
            </a:pPr>
            <a:r>
              <a:rPr lang="en-US" sz="1200" b="1" i="0" u="none" strike="noStrike" baseline="0" dirty="0" smtClean="0"/>
              <a:t>Jn. 3:16 </a:t>
            </a:r>
            <a:r>
              <a:rPr lang="en-US" sz="1200" b="0" i="0" u="none" strike="noStrike" baseline="0" dirty="0" smtClean="0"/>
              <a:t>- For God so loved the world, that he gave his only begotten Son, that whosoever believeth in him should not perish, but have everlasting life. 17 For God sent not his Son into the world to condemn the world; but that the world through him might be saved.</a:t>
            </a:r>
          </a:p>
          <a:p>
            <a:pPr marL="0" indent="0">
              <a:buFontTx/>
              <a:buNone/>
            </a:pPr>
            <a:r>
              <a:rPr lang="en-US" sz="1200" b="1" i="0" u="none" strike="noStrike" baseline="0" dirty="0" smtClean="0"/>
              <a:t>1 Jn. 4:7-10 </a:t>
            </a:r>
            <a:r>
              <a:rPr lang="en-US" sz="1200" b="0" i="0" u="none" strike="noStrike" baseline="0" dirty="0" smtClean="0"/>
              <a:t>- Beloved, let us love one another: for love is of God; and every one that loveth is born of God, and </a:t>
            </a:r>
            <a:r>
              <a:rPr lang="en-US" sz="1200" b="0" i="0" u="none" strike="noStrike" baseline="0" dirty="0" err="1" smtClean="0"/>
              <a:t>knoweth</a:t>
            </a:r>
            <a:r>
              <a:rPr lang="en-US" sz="1200" b="0" i="0" u="none" strike="noStrike" baseline="0" dirty="0" smtClean="0"/>
              <a:t> God. 8 He that loveth not </a:t>
            </a:r>
            <a:r>
              <a:rPr lang="en-US" sz="1200" b="0" i="0" u="none" strike="noStrike" baseline="0" dirty="0" err="1" smtClean="0"/>
              <a:t>knoweth</a:t>
            </a:r>
            <a:r>
              <a:rPr lang="en-US" sz="1200" b="0" i="0" u="none" strike="noStrike" baseline="0" dirty="0" smtClean="0"/>
              <a:t> not God; </a:t>
            </a:r>
            <a:r>
              <a:rPr lang="en-US" sz="1200" b="1" i="0" u="none" strike="noStrike" baseline="0" dirty="0" smtClean="0"/>
              <a:t>for God is love. </a:t>
            </a:r>
            <a:r>
              <a:rPr lang="en-US" sz="1200" b="0" i="0" u="none" strike="noStrike" baseline="0" dirty="0" smtClean="0"/>
              <a:t>9 In this was manifested the love of God toward us, because that God sent his only begotten Son into the world, that we might live through him. 10 Herein is love, not that we loved God, but that he loved us, and sent his Son to be the propitiation for our sins.</a:t>
            </a:r>
          </a:p>
          <a:p>
            <a:pPr marL="0" indent="0">
              <a:buFontTx/>
              <a:buNone/>
            </a:pPr>
            <a:r>
              <a:rPr lang="en-US" sz="1200" b="1" i="0" u="none" strike="noStrike" baseline="0" dirty="0" smtClean="0"/>
              <a:t>Rom. 5:8 </a:t>
            </a:r>
            <a:r>
              <a:rPr lang="en-US" sz="1200" b="0" i="0" u="none" strike="noStrike" baseline="0" dirty="0" smtClean="0"/>
              <a:t>- But God </a:t>
            </a:r>
            <a:r>
              <a:rPr lang="en-US" sz="1200" b="0" i="0" u="none" strike="noStrike" baseline="0" dirty="0" err="1" smtClean="0"/>
              <a:t>commendeth</a:t>
            </a:r>
            <a:r>
              <a:rPr lang="en-US" sz="1200" b="0" i="0" u="none" strike="noStrike" baseline="0" dirty="0" smtClean="0"/>
              <a:t> his love toward us, in that, while we were yet sinners, Christ died for us.</a:t>
            </a:r>
          </a:p>
          <a:p>
            <a:pPr marL="0" indent="0">
              <a:buFontTx/>
              <a:buNone/>
            </a:pPr>
            <a:r>
              <a:rPr lang="en-US" sz="1200" b="1" i="0" u="none" strike="noStrike" baseline="0" dirty="0" smtClean="0"/>
              <a:t>Rom. 11:22 </a:t>
            </a:r>
            <a:r>
              <a:rPr lang="en-US" sz="1200" b="0" i="0" u="none" strike="noStrike" baseline="0" dirty="0" smtClean="0"/>
              <a:t>- Behold therefore the </a:t>
            </a:r>
            <a:r>
              <a:rPr lang="en-US" sz="1200" b="1" i="0" u="none" strike="noStrike" baseline="0" dirty="0" smtClean="0"/>
              <a:t>goodness and severity of God</a:t>
            </a:r>
            <a:r>
              <a:rPr lang="en-US" sz="1200" b="0" i="0" u="none" strike="noStrike" baseline="0" dirty="0" smtClean="0"/>
              <a:t>: on them which fell, severity; but toward thee, goodness, if thou continue in his goodness: otherwise thou also shalt be cut</a:t>
            </a:r>
          </a:p>
          <a:p>
            <a:r>
              <a:rPr lang="en-US" sz="1200" b="0" i="0" u="none" strike="noStrike" baseline="0" dirty="0" smtClean="0"/>
              <a:t> </a:t>
            </a:r>
            <a:endParaRPr lang="en-US" dirty="0"/>
          </a:p>
        </p:txBody>
      </p:sp>
      <p:sp>
        <p:nvSpPr>
          <p:cNvPr id="4" name="Slide Number Placeholder 3"/>
          <p:cNvSpPr>
            <a:spLocks noGrp="1"/>
          </p:cNvSpPr>
          <p:nvPr>
            <p:ph type="sldNum" sz="quarter" idx="10"/>
          </p:nvPr>
        </p:nvSpPr>
        <p:spPr/>
        <p:txBody>
          <a:bodyPr/>
          <a:lstStyle/>
          <a:p>
            <a:fld id="{A93E7F42-9F84-4D80-830F-72C706960CE3}" type="slidenum">
              <a:rPr lang="en-US" smtClean="0"/>
              <a:t>8</a:t>
            </a:fld>
            <a:endParaRPr lang="en-US" dirty="0"/>
          </a:p>
        </p:txBody>
      </p:sp>
    </p:spTree>
    <p:extLst>
      <p:ext uri="{BB962C8B-B14F-4D97-AF65-F5344CB8AC3E}">
        <p14:creationId xmlns:p14="http://schemas.microsoft.com/office/powerpoint/2010/main" val="1531455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 Cor.</a:t>
            </a:r>
            <a:r>
              <a:rPr lang="en-US" b="1" baseline="0" dirty="0" smtClean="0"/>
              <a:t> 15:22-26 </a:t>
            </a:r>
            <a:r>
              <a:rPr lang="en-US" baseline="0" dirty="0" smtClean="0"/>
              <a:t>- For as in Adam all die, even so in Christ shall all be made alive. 23 But every man in his own order: Christ the </a:t>
            </a:r>
            <a:r>
              <a:rPr lang="en-US" baseline="0" dirty="0" err="1" smtClean="0"/>
              <a:t>firstfruits</a:t>
            </a:r>
            <a:r>
              <a:rPr lang="en-US" baseline="0" dirty="0" smtClean="0"/>
              <a:t>; afterward they that are Christ's at his coming. 24 </a:t>
            </a:r>
            <a:r>
              <a:rPr lang="en-US" b="1" baseline="0" dirty="0" smtClean="0"/>
              <a:t>Then cometh the end</a:t>
            </a:r>
            <a:r>
              <a:rPr lang="en-US" baseline="0" dirty="0" smtClean="0"/>
              <a:t>, when he shall have delivered up the kingdom to God, even the Father; when he shall have put down all rule and all authority and power. 25 For he must reign, till he hath put all enemies under his feet. 26 The last enemy that shall be destroyed is death.</a:t>
            </a:r>
            <a:endParaRPr lang="en-US" dirty="0"/>
          </a:p>
        </p:txBody>
      </p:sp>
      <p:sp>
        <p:nvSpPr>
          <p:cNvPr id="4" name="Slide Number Placeholder 3"/>
          <p:cNvSpPr>
            <a:spLocks noGrp="1"/>
          </p:cNvSpPr>
          <p:nvPr>
            <p:ph type="sldNum" sz="quarter" idx="10"/>
          </p:nvPr>
        </p:nvSpPr>
        <p:spPr/>
        <p:txBody>
          <a:bodyPr/>
          <a:lstStyle/>
          <a:p>
            <a:fld id="{A93E7F42-9F84-4D80-830F-72C706960CE3}" type="slidenum">
              <a:rPr lang="en-US" smtClean="0"/>
              <a:t>9</a:t>
            </a:fld>
            <a:endParaRPr lang="en-US" dirty="0"/>
          </a:p>
        </p:txBody>
      </p:sp>
    </p:spTree>
    <p:extLst>
      <p:ext uri="{BB962C8B-B14F-4D97-AF65-F5344CB8AC3E}">
        <p14:creationId xmlns:p14="http://schemas.microsoft.com/office/powerpoint/2010/main" val="770008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C48B43-D05A-45C2-8CA6-9AD0404E1ADB}" type="datetime1">
              <a:rPr lang="en-US" smtClean="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A7B365E-E991-4A21-92D4-2F3070BD40A6}"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7B3D0-491A-4AD1-ADA4-016413BBB2C8}" type="datetime1">
              <a:rPr lang="en-US" smtClean="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7B365E-E991-4A21-92D4-2F3070BD40A6}"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7B794-A042-41B4-A527-3C9DA3D67D73}" type="datetime1">
              <a:rPr lang="en-US" smtClean="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7B365E-E991-4A21-92D4-2F3070BD40A6}"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C7668E-F429-4FEB-B3DD-927A9137594D}" type="datetime1">
              <a:rPr lang="en-US" smtClean="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7B365E-E991-4A21-92D4-2F3070BD40A6}"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CCB9C79-A210-4F95-BA64-6F6F6E249802}" type="datetime1">
              <a:rPr lang="en-US" smtClean="0"/>
              <a:t>12/4/2017</a:t>
            </a:fld>
            <a:endParaRPr lang="en-US" dirty="0"/>
          </a:p>
        </p:txBody>
      </p:sp>
      <p:sp>
        <p:nvSpPr>
          <p:cNvPr id="8" name="Slide Number Placeholder 7"/>
          <p:cNvSpPr>
            <a:spLocks noGrp="1"/>
          </p:cNvSpPr>
          <p:nvPr>
            <p:ph type="sldNum" sz="quarter" idx="11"/>
          </p:nvPr>
        </p:nvSpPr>
        <p:spPr/>
        <p:txBody>
          <a:bodyPr/>
          <a:lstStyle/>
          <a:p>
            <a:fld id="{3A7B365E-E991-4A21-92D4-2F3070BD40A6}"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4D32E8-2A95-4F7B-9887-691768203D97}" type="datetime1">
              <a:rPr lang="en-US" smtClean="0"/>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7B365E-E991-4A21-92D4-2F3070BD40A6}"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F0E4BB-BE36-4FEE-BA50-8176D1ADA269}" type="datetime1">
              <a:rPr lang="en-US" smtClean="0"/>
              <a:t>12/4/2017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7B365E-E991-4A21-92D4-2F3070BD40A6}"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128D3C-C1C9-4625-934D-CA79097B8A4F}" type="datetime1">
              <a:rPr lang="en-US" smtClean="0"/>
              <a:t>12/4/2017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7B365E-E991-4A21-92D4-2F3070BD40A6}"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20095D-2DD9-4CF7-A93A-00FF850CCF1F}" type="datetime1">
              <a:rPr lang="en-US" smtClean="0"/>
              <a:t>12/4/2017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7B365E-E991-4A21-92D4-2F3070BD40A6}"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5B4F45-0400-44C4-A525-FE724ADCACC1}" type="datetime1">
              <a:rPr lang="en-US" smtClean="0"/>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7B365E-E991-4A21-92D4-2F3070BD40A6}"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DE647-0D61-4D4C-9B1D-60C4CDE1451A}" type="datetime1">
              <a:rPr lang="en-US" smtClean="0"/>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3A7B365E-E991-4A21-92D4-2F3070BD40A6}" type="slidenum">
              <a:rPr lang="en-US" smtClean="0"/>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542EB7FE-78E9-4F50-844C-7CD4414CF924}" type="datetime1">
              <a:rPr lang="en-US" smtClean="0"/>
              <a:t>12/4/2017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3A7B365E-E991-4A21-92D4-2F3070BD40A6}" type="slidenum">
              <a:rPr lang="en-US" smtClean="0"/>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38200"/>
            <a:ext cx="7772400" cy="4571999"/>
          </a:xfrm>
        </p:spPr>
        <p:txBody>
          <a:bodyPr/>
          <a:lstStyle/>
          <a:p>
            <a:r>
              <a:rPr lang="en-US" sz="6000" i="1" dirty="0" smtClean="0"/>
              <a:t>“The fire that shall never be quenched”</a:t>
            </a:r>
            <a:endParaRPr lang="en-US" sz="6000" i="1" dirty="0"/>
          </a:p>
        </p:txBody>
      </p:sp>
      <p:sp>
        <p:nvSpPr>
          <p:cNvPr id="3" name="Subtitle 2"/>
          <p:cNvSpPr>
            <a:spLocks noGrp="1"/>
          </p:cNvSpPr>
          <p:nvPr>
            <p:ph type="subTitle" idx="1"/>
          </p:nvPr>
        </p:nvSpPr>
        <p:spPr>
          <a:xfrm>
            <a:off x="509155" y="4675908"/>
            <a:ext cx="6858000" cy="914400"/>
          </a:xfrm>
        </p:spPr>
        <p:txBody>
          <a:bodyPr>
            <a:normAutofit/>
          </a:bodyPr>
          <a:lstStyle/>
          <a:p>
            <a:r>
              <a:rPr lang="en-US" sz="2800" dirty="0" smtClean="0"/>
              <a:t>Mark 9:43-48</a:t>
            </a:r>
            <a:endParaRPr lang="en-US" sz="2800" dirty="0"/>
          </a:p>
        </p:txBody>
      </p:sp>
    </p:spTree>
    <p:extLst>
      <p:ext uri="{BB962C8B-B14F-4D97-AF65-F5344CB8AC3E}">
        <p14:creationId xmlns:p14="http://schemas.microsoft.com/office/powerpoint/2010/main" val="16475169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12" presetClass="entr" presetSubtype="1"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2"/>
          </p:nvPr>
        </p:nvSpPr>
        <p:spPr/>
        <p:txBody>
          <a:bodyPr/>
          <a:lstStyle/>
          <a:p>
            <a:pPr>
              <a:defRPr/>
            </a:pPr>
            <a:fld id="{3D5B01C8-58D3-435D-81D3-9380385A799F}" type="slidenum">
              <a:rPr lang="en-US" altLang="en-US"/>
              <a:pPr>
                <a:defRPr/>
              </a:pPr>
              <a:t>10</a:t>
            </a:fld>
            <a:endParaRPr lang="en-US" altLang="en-US"/>
          </a:p>
        </p:txBody>
      </p:sp>
      <p:sp>
        <p:nvSpPr>
          <p:cNvPr id="154628" name="Rectangle 4"/>
          <p:cNvSpPr>
            <a:spLocks noChangeArrowheads="1"/>
          </p:cNvSpPr>
          <p:nvPr/>
        </p:nvSpPr>
        <p:spPr bwMode="auto">
          <a:xfrm>
            <a:off x="381000" y="2514600"/>
            <a:ext cx="3276600" cy="3657600"/>
          </a:xfrm>
          <a:prstGeom prst="rect">
            <a:avLst/>
          </a:prstGeom>
          <a:solidFill>
            <a:schemeClr val="tx2"/>
          </a:solidFill>
          <a:ln w="9525">
            <a:noFill/>
            <a:miter lim="800000"/>
            <a:headEnd/>
            <a:tailEnd/>
          </a:ln>
          <a:effectLst/>
        </p:spPr>
        <p:txBody>
          <a:bodyPr wrap="none" anchor="ctr"/>
          <a:lstStyle>
            <a:lvl1pPr algn="l" eaLnBrk="0" hangingPunct="0">
              <a:buChar char="n"/>
              <a:defRPr sz="3200">
                <a:solidFill>
                  <a:schemeClr val="tx1"/>
                </a:solidFill>
                <a:latin typeface="Verdana" pitchFamily="34" charset="0"/>
              </a:defRPr>
            </a:lvl1pPr>
            <a:lvl2pPr marL="742950" indent="-285750" algn="l" eaLnBrk="0" hangingPunct="0">
              <a:buClr>
                <a:schemeClr val="tx1"/>
              </a:buClr>
              <a:buChar char="•"/>
              <a:defRPr sz="2800">
                <a:solidFill>
                  <a:schemeClr val="tx1"/>
                </a:solidFill>
                <a:latin typeface="Verdana" pitchFamily="34" charset="0"/>
              </a:defRPr>
            </a:lvl2pPr>
            <a:lvl3pPr marL="1143000" indent="-228600" algn="l" eaLnBrk="0" hangingPunct="0">
              <a:buClr>
                <a:schemeClr val="accent2"/>
              </a:buClr>
              <a:buChar char="n"/>
              <a:defRPr sz="2400">
                <a:solidFill>
                  <a:schemeClr val="tx1"/>
                </a:solidFill>
                <a:latin typeface="Verdana" pitchFamily="34" charset="0"/>
              </a:defRPr>
            </a:lvl3pPr>
            <a:lvl4pPr marL="1600200" indent="-228600" algn="l" eaLnBrk="0" hangingPunct="0">
              <a:buClr>
                <a:schemeClr val="tx2"/>
              </a:buClr>
              <a:buChar char="•"/>
              <a:defRPr sz="2000">
                <a:solidFill>
                  <a:schemeClr val="tx1"/>
                </a:solidFill>
                <a:latin typeface="Verdana" pitchFamily="34" charset="0"/>
              </a:defRPr>
            </a:lvl4pPr>
            <a:lvl5pPr marL="2057400" indent="-228600" algn="l" eaLnBrk="0" hangingPunct="0">
              <a:buClr>
                <a:schemeClr val="folHlink"/>
              </a:buClr>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ctr" eaLnBrk="1" hangingPunct="1">
              <a:lnSpc>
                <a:spcPct val="100000"/>
              </a:lnSpc>
              <a:spcBef>
                <a:spcPct val="0"/>
              </a:spcBef>
              <a:buClrTx/>
              <a:buSzTx/>
              <a:buFontTx/>
              <a:buNone/>
            </a:pPr>
            <a:r>
              <a:rPr lang="en-US" altLang="en-US" sz="4000" i="1" dirty="0">
                <a:solidFill>
                  <a:schemeClr val="tx2">
                    <a:lumMod val="20000"/>
                    <a:lumOff val="80000"/>
                  </a:schemeClr>
                </a:solidFill>
                <a:latin typeface="Franklin Gothic Heavy" pitchFamily="34" charset="0"/>
              </a:rPr>
              <a:t>“Everlasting</a:t>
            </a:r>
          </a:p>
          <a:p>
            <a:pPr algn="ctr" eaLnBrk="1" hangingPunct="1">
              <a:lnSpc>
                <a:spcPct val="100000"/>
              </a:lnSpc>
              <a:spcBef>
                <a:spcPct val="0"/>
              </a:spcBef>
              <a:buClrTx/>
              <a:buSzTx/>
              <a:buFontTx/>
              <a:buNone/>
            </a:pPr>
            <a:r>
              <a:rPr lang="en-US" altLang="en-US" sz="4000" i="1" dirty="0">
                <a:solidFill>
                  <a:schemeClr val="tx2">
                    <a:lumMod val="20000"/>
                    <a:lumOff val="80000"/>
                  </a:schemeClr>
                </a:solidFill>
                <a:latin typeface="Franklin Gothic Heavy" pitchFamily="34" charset="0"/>
              </a:rPr>
              <a:t>Punishment”</a:t>
            </a:r>
          </a:p>
          <a:p>
            <a:pPr algn="ctr" eaLnBrk="1" hangingPunct="1">
              <a:lnSpc>
                <a:spcPct val="100000"/>
              </a:lnSpc>
              <a:spcBef>
                <a:spcPct val="0"/>
              </a:spcBef>
              <a:buClrTx/>
              <a:buSzTx/>
              <a:buFontTx/>
              <a:buNone/>
            </a:pPr>
            <a:endParaRPr lang="en-US" altLang="en-US" sz="2400" b="0" dirty="0">
              <a:solidFill>
                <a:srgbClr val="FF0000"/>
              </a:solidFill>
              <a:latin typeface="Franklin Gothic Heavy" pitchFamily="34" charset="0"/>
            </a:endParaRPr>
          </a:p>
          <a:p>
            <a:pPr algn="ctr" eaLnBrk="1" hangingPunct="1">
              <a:lnSpc>
                <a:spcPct val="100000"/>
              </a:lnSpc>
              <a:spcBef>
                <a:spcPct val="0"/>
              </a:spcBef>
              <a:buClrTx/>
              <a:buSzTx/>
              <a:buFontTx/>
              <a:buNone/>
            </a:pPr>
            <a:r>
              <a:rPr lang="en-US" altLang="en-US" sz="2800" i="1" dirty="0" err="1" smtClean="0">
                <a:solidFill>
                  <a:schemeClr val="tx2">
                    <a:lumMod val="20000"/>
                    <a:lumOff val="80000"/>
                  </a:schemeClr>
                </a:solidFill>
                <a:latin typeface="Franklin Gothic Heavy" pitchFamily="34" charset="0"/>
              </a:rPr>
              <a:t>Gk</a:t>
            </a:r>
            <a:r>
              <a:rPr lang="en-US" altLang="en-US" sz="2800" i="1" dirty="0">
                <a:solidFill>
                  <a:schemeClr val="tx2">
                    <a:lumMod val="20000"/>
                    <a:lumOff val="80000"/>
                  </a:schemeClr>
                </a:solidFill>
                <a:latin typeface="Franklin Gothic Heavy" pitchFamily="34" charset="0"/>
              </a:rPr>
              <a:t> </a:t>
            </a:r>
            <a:r>
              <a:rPr lang="en-US" altLang="en-US" sz="2800" i="1" dirty="0" smtClean="0">
                <a:solidFill>
                  <a:schemeClr val="tx2">
                    <a:lumMod val="20000"/>
                    <a:lumOff val="80000"/>
                  </a:schemeClr>
                </a:solidFill>
                <a:latin typeface="Franklin Gothic Heavy" pitchFamily="34" charset="0"/>
              </a:rPr>
              <a:t>- </a:t>
            </a:r>
            <a:r>
              <a:rPr lang="en-US" altLang="en-US" sz="2800" i="1" dirty="0" err="1">
                <a:solidFill>
                  <a:schemeClr val="tx2">
                    <a:lumMod val="20000"/>
                    <a:lumOff val="80000"/>
                  </a:schemeClr>
                </a:solidFill>
                <a:latin typeface="Franklin Gothic Heavy" pitchFamily="34" charset="0"/>
              </a:rPr>
              <a:t>aionios</a:t>
            </a:r>
            <a:endParaRPr lang="en-US" altLang="en-US" sz="2800" i="1" dirty="0">
              <a:solidFill>
                <a:schemeClr val="tx2">
                  <a:lumMod val="20000"/>
                  <a:lumOff val="80000"/>
                </a:schemeClr>
              </a:solidFill>
              <a:latin typeface="Franklin Gothic Heavy" pitchFamily="34" charset="0"/>
            </a:endParaRPr>
          </a:p>
          <a:p>
            <a:pPr algn="ctr" eaLnBrk="1" hangingPunct="1">
              <a:lnSpc>
                <a:spcPct val="100000"/>
              </a:lnSpc>
              <a:spcBef>
                <a:spcPct val="0"/>
              </a:spcBef>
              <a:buClrTx/>
              <a:buSzTx/>
              <a:buFontTx/>
              <a:buNone/>
            </a:pPr>
            <a:endParaRPr lang="en-US" altLang="en-US" sz="2400" b="0" dirty="0">
              <a:solidFill>
                <a:schemeClr val="tx2">
                  <a:lumMod val="20000"/>
                  <a:lumOff val="80000"/>
                </a:schemeClr>
              </a:solidFill>
              <a:latin typeface="Franklin Gothic Heavy" pitchFamily="34" charset="0"/>
            </a:endParaRPr>
          </a:p>
          <a:p>
            <a:pPr algn="ctr" eaLnBrk="1" hangingPunct="1">
              <a:lnSpc>
                <a:spcPct val="100000"/>
              </a:lnSpc>
              <a:spcBef>
                <a:spcPct val="0"/>
              </a:spcBef>
              <a:buClrTx/>
              <a:buSzTx/>
              <a:buFontTx/>
              <a:buNone/>
            </a:pPr>
            <a:r>
              <a:rPr lang="en-US" altLang="en-US" sz="4000" dirty="0">
                <a:solidFill>
                  <a:schemeClr val="tx2">
                    <a:lumMod val="20000"/>
                    <a:lumOff val="80000"/>
                  </a:schemeClr>
                </a:solidFill>
                <a:latin typeface="Franklin Gothic Heavy" pitchFamily="34" charset="0"/>
              </a:rPr>
              <a:t>Hell</a:t>
            </a:r>
          </a:p>
        </p:txBody>
      </p:sp>
      <p:sp>
        <p:nvSpPr>
          <p:cNvPr id="154629" name="Rectangle 5"/>
          <p:cNvSpPr>
            <a:spLocks noChangeArrowheads="1"/>
          </p:cNvSpPr>
          <p:nvPr/>
        </p:nvSpPr>
        <p:spPr bwMode="auto">
          <a:xfrm>
            <a:off x="5455227" y="2514600"/>
            <a:ext cx="3200400" cy="3657600"/>
          </a:xfrm>
          <a:prstGeom prst="rect">
            <a:avLst/>
          </a:prstGeom>
          <a:solidFill>
            <a:srgbClr val="00B0F0"/>
          </a:solidFill>
          <a:ln w="9525">
            <a:noFill/>
            <a:miter lim="800000"/>
            <a:headEnd/>
            <a:tailEnd/>
          </a:ln>
          <a:effectLst/>
        </p:spPr>
        <p:txBody>
          <a:bodyPr wrap="none" anchor="ctr"/>
          <a:lstStyle>
            <a:lvl1pPr algn="l" eaLnBrk="0" hangingPunct="0">
              <a:buChar char="n"/>
              <a:defRPr sz="3200">
                <a:solidFill>
                  <a:schemeClr val="tx1"/>
                </a:solidFill>
                <a:latin typeface="Verdana" pitchFamily="34" charset="0"/>
              </a:defRPr>
            </a:lvl1pPr>
            <a:lvl2pPr marL="742950" indent="-285750" algn="l" eaLnBrk="0" hangingPunct="0">
              <a:buClr>
                <a:schemeClr val="tx1"/>
              </a:buClr>
              <a:buChar char="•"/>
              <a:defRPr sz="2800">
                <a:solidFill>
                  <a:schemeClr val="tx1"/>
                </a:solidFill>
                <a:latin typeface="Verdana" pitchFamily="34" charset="0"/>
              </a:defRPr>
            </a:lvl2pPr>
            <a:lvl3pPr marL="1143000" indent="-228600" algn="l" eaLnBrk="0" hangingPunct="0">
              <a:buClr>
                <a:schemeClr val="accent2"/>
              </a:buClr>
              <a:buChar char="n"/>
              <a:defRPr sz="2400">
                <a:solidFill>
                  <a:schemeClr val="tx1"/>
                </a:solidFill>
                <a:latin typeface="Verdana" pitchFamily="34" charset="0"/>
              </a:defRPr>
            </a:lvl3pPr>
            <a:lvl4pPr marL="1600200" indent="-228600" algn="l" eaLnBrk="0" hangingPunct="0">
              <a:buClr>
                <a:schemeClr val="tx2"/>
              </a:buClr>
              <a:buChar char="•"/>
              <a:defRPr sz="2000">
                <a:solidFill>
                  <a:schemeClr val="tx1"/>
                </a:solidFill>
                <a:latin typeface="Verdana" pitchFamily="34" charset="0"/>
              </a:defRPr>
            </a:lvl4pPr>
            <a:lvl5pPr marL="2057400" indent="-228600" algn="l" eaLnBrk="0" hangingPunct="0">
              <a:buClr>
                <a:schemeClr val="folHlink"/>
              </a:buClr>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ctr" eaLnBrk="1" hangingPunct="1">
              <a:lnSpc>
                <a:spcPct val="100000"/>
              </a:lnSpc>
              <a:spcBef>
                <a:spcPct val="0"/>
              </a:spcBef>
              <a:buClrTx/>
              <a:buSzTx/>
              <a:buFontTx/>
              <a:buNone/>
            </a:pPr>
            <a:r>
              <a:rPr lang="en-US" altLang="en-US" sz="4000" i="1" dirty="0">
                <a:solidFill>
                  <a:schemeClr val="bg1"/>
                </a:solidFill>
                <a:latin typeface="Franklin Gothic Heavy" pitchFamily="34" charset="0"/>
              </a:rPr>
              <a:t>“Eternal</a:t>
            </a:r>
          </a:p>
          <a:p>
            <a:pPr algn="ctr" eaLnBrk="1" hangingPunct="1">
              <a:lnSpc>
                <a:spcPct val="100000"/>
              </a:lnSpc>
              <a:spcBef>
                <a:spcPct val="0"/>
              </a:spcBef>
              <a:buClrTx/>
              <a:buSzTx/>
              <a:buFontTx/>
              <a:buNone/>
            </a:pPr>
            <a:r>
              <a:rPr lang="en-US" altLang="en-US" sz="4000" i="1" dirty="0">
                <a:solidFill>
                  <a:schemeClr val="bg1"/>
                </a:solidFill>
                <a:latin typeface="Franklin Gothic Heavy" pitchFamily="34" charset="0"/>
              </a:rPr>
              <a:t>Life”</a:t>
            </a:r>
          </a:p>
          <a:p>
            <a:pPr algn="ctr" eaLnBrk="1" hangingPunct="1">
              <a:lnSpc>
                <a:spcPct val="100000"/>
              </a:lnSpc>
              <a:spcBef>
                <a:spcPct val="0"/>
              </a:spcBef>
              <a:buClrTx/>
              <a:buSzTx/>
              <a:buFontTx/>
              <a:buNone/>
            </a:pPr>
            <a:endParaRPr lang="en-US" altLang="en-US" sz="2400" i="1" dirty="0" smtClean="0">
              <a:solidFill>
                <a:schemeClr val="bg2"/>
              </a:solidFill>
              <a:latin typeface="Franklin Gothic Heavy" pitchFamily="34" charset="0"/>
            </a:endParaRPr>
          </a:p>
          <a:p>
            <a:pPr algn="ctr" eaLnBrk="1" hangingPunct="1">
              <a:lnSpc>
                <a:spcPct val="100000"/>
              </a:lnSpc>
              <a:spcBef>
                <a:spcPct val="0"/>
              </a:spcBef>
              <a:buClrTx/>
              <a:buSzTx/>
              <a:buFontTx/>
              <a:buNone/>
            </a:pPr>
            <a:r>
              <a:rPr lang="en-US" altLang="en-US" sz="2800" i="1" dirty="0" err="1" smtClean="0">
                <a:solidFill>
                  <a:schemeClr val="bg1"/>
                </a:solidFill>
                <a:latin typeface="Franklin Gothic Heavy" pitchFamily="34" charset="0"/>
              </a:rPr>
              <a:t>Gk</a:t>
            </a:r>
            <a:r>
              <a:rPr lang="en-US" altLang="en-US" sz="2800" i="1" dirty="0">
                <a:solidFill>
                  <a:schemeClr val="bg1"/>
                </a:solidFill>
                <a:latin typeface="Franklin Gothic Heavy" pitchFamily="34" charset="0"/>
              </a:rPr>
              <a:t> </a:t>
            </a:r>
            <a:r>
              <a:rPr lang="en-US" altLang="en-US" sz="2800" i="1" dirty="0" smtClean="0">
                <a:solidFill>
                  <a:schemeClr val="bg1"/>
                </a:solidFill>
                <a:latin typeface="Franklin Gothic Heavy" pitchFamily="34" charset="0"/>
              </a:rPr>
              <a:t>- </a:t>
            </a:r>
            <a:r>
              <a:rPr lang="en-US" altLang="en-US" sz="2800" i="1" dirty="0" err="1">
                <a:solidFill>
                  <a:schemeClr val="bg1"/>
                </a:solidFill>
                <a:latin typeface="Franklin Gothic Heavy" pitchFamily="34" charset="0"/>
              </a:rPr>
              <a:t>aionios</a:t>
            </a:r>
            <a:endParaRPr lang="en-US" altLang="en-US" sz="2800" i="1" dirty="0">
              <a:solidFill>
                <a:schemeClr val="bg1"/>
              </a:solidFill>
              <a:latin typeface="Franklin Gothic Heavy" pitchFamily="34" charset="0"/>
            </a:endParaRPr>
          </a:p>
          <a:p>
            <a:pPr algn="ctr" eaLnBrk="1" hangingPunct="1">
              <a:lnSpc>
                <a:spcPct val="100000"/>
              </a:lnSpc>
              <a:spcBef>
                <a:spcPct val="0"/>
              </a:spcBef>
              <a:buClrTx/>
              <a:buSzTx/>
              <a:buFontTx/>
              <a:buNone/>
            </a:pPr>
            <a:endParaRPr lang="en-US" altLang="en-US" sz="2400" i="1" dirty="0">
              <a:solidFill>
                <a:schemeClr val="bg2"/>
              </a:solidFill>
              <a:latin typeface="Franklin Gothic Heavy" pitchFamily="34" charset="0"/>
            </a:endParaRPr>
          </a:p>
          <a:p>
            <a:pPr algn="ctr" eaLnBrk="1" hangingPunct="1">
              <a:lnSpc>
                <a:spcPct val="100000"/>
              </a:lnSpc>
              <a:spcBef>
                <a:spcPct val="0"/>
              </a:spcBef>
              <a:buClrTx/>
              <a:buSzTx/>
              <a:buFontTx/>
              <a:buNone/>
            </a:pPr>
            <a:r>
              <a:rPr lang="en-US" altLang="en-US" sz="4000" dirty="0" smtClean="0">
                <a:solidFill>
                  <a:schemeClr val="bg1"/>
                </a:solidFill>
                <a:latin typeface="Franklin Gothic Heavy" pitchFamily="34" charset="0"/>
              </a:rPr>
              <a:t>Heaven</a:t>
            </a:r>
            <a:endParaRPr lang="en-US" altLang="en-US" sz="4000" dirty="0">
              <a:solidFill>
                <a:schemeClr val="bg1"/>
              </a:solidFill>
              <a:latin typeface="Franklin Gothic Heavy" pitchFamily="34" charset="0"/>
            </a:endParaRPr>
          </a:p>
        </p:txBody>
      </p:sp>
      <p:sp>
        <p:nvSpPr>
          <p:cNvPr id="154630" name="AutoShape 6"/>
          <p:cNvSpPr>
            <a:spLocks noChangeArrowheads="1"/>
          </p:cNvSpPr>
          <p:nvPr/>
        </p:nvSpPr>
        <p:spPr bwMode="auto">
          <a:xfrm>
            <a:off x="3962400" y="5382494"/>
            <a:ext cx="1143000" cy="762000"/>
          </a:xfrm>
          <a:custGeom>
            <a:avLst/>
            <a:gdLst>
              <a:gd name="T0" fmla="*/ 2147483647 w 21600"/>
              <a:gd name="T1" fmla="*/ 0 h 21600"/>
              <a:gd name="T2" fmla="*/ 0 w 21600"/>
              <a:gd name="T3" fmla="*/ 474162720 h 21600"/>
              <a:gd name="T4" fmla="*/ 2147483647 w 21600"/>
              <a:gd name="T5" fmla="*/ 948325475 h 21600"/>
              <a:gd name="T6" fmla="*/ 2147483647 w 21600"/>
              <a:gd name="T7" fmla="*/ 47416272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tx1"/>
          </a:solidFill>
          <a:ln>
            <a:noFill/>
          </a:ln>
          <a:effectLst/>
        </p:spPr>
        <p:txBody>
          <a:bodyPr wrap="none" anchor="ctr"/>
          <a:lstStyle/>
          <a:p>
            <a:endParaRPr lang="en-US"/>
          </a:p>
        </p:txBody>
      </p:sp>
      <p:sp>
        <p:nvSpPr>
          <p:cNvPr id="154631" name="AutoShape 7"/>
          <p:cNvSpPr>
            <a:spLocks noChangeArrowheads="1"/>
          </p:cNvSpPr>
          <p:nvPr/>
        </p:nvSpPr>
        <p:spPr bwMode="auto">
          <a:xfrm flipH="1">
            <a:off x="3938155" y="2590800"/>
            <a:ext cx="1143000" cy="762000"/>
          </a:xfrm>
          <a:custGeom>
            <a:avLst/>
            <a:gdLst>
              <a:gd name="T0" fmla="*/ 2147483647 w 21600"/>
              <a:gd name="T1" fmla="*/ 0 h 21600"/>
              <a:gd name="T2" fmla="*/ 0 w 21600"/>
              <a:gd name="T3" fmla="*/ 474162720 h 21600"/>
              <a:gd name="T4" fmla="*/ 2147483647 w 21600"/>
              <a:gd name="T5" fmla="*/ 948325475 h 21600"/>
              <a:gd name="T6" fmla="*/ 2147483647 w 21600"/>
              <a:gd name="T7" fmla="*/ 47416272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tx1"/>
          </a:solidFill>
          <a:ln>
            <a:noFill/>
          </a:ln>
          <a:effectLst/>
        </p:spPr>
        <p:txBody>
          <a:bodyPr wrap="none" anchor="ctr"/>
          <a:lstStyle/>
          <a:p>
            <a:endParaRPr lang="en-US"/>
          </a:p>
        </p:txBody>
      </p:sp>
      <p:sp>
        <p:nvSpPr>
          <p:cNvPr id="154632" name="Text Box 8"/>
          <p:cNvSpPr txBox="1">
            <a:spLocks noChangeArrowheads="1"/>
          </p:cNvSpPr>
          <p:nvPr/>
        </p:nvSpPr>
        <p:spPr bwMode="auto">
          <a:xfrm>
            <a:off x="3619500" y="3479744"/>
            <a:ext cx="1905000" cy="1789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70000"/>
              </a:lnSpc>
              <a:spcBef>
                <a:spcPct val="50000"/>
              </a:spcBef>
              <a:buClrTx/>
              <a:buSzTx/>
              <a:buFontTx/>
              <a:buNone/>
              <a:defRPr/>
            </a:pPr>
            <a:r>
              <a:rPr lang="en-US" altLang="en-US" sz="2000" b="1" dirty="0">
                <a:solidFill>
                  <a:schemeClr val="tx1"/>
                </a:solidFill>
                <a:latin typeface="Arial" charset="0"/>
              </a:rPr>
              <a:t>What is Done</a:t>
            </a:r>
          </a:p>
          <a:p>
            <a:pPr algn="ctr">
              <a:lnSpc>
                <a:spcPct val="70000"/>
              </a:lnSpc>
              <a:spcBef>
                <a:spcPct val="50000"/>
              </a:spcBef>
              <a:buClrTx/>
              <a:buSzTx/>
              <a:buFontTx/>
              <a:buNone/>
              <a:defRPr/>
            </a:pPr>
            <a:r>
              <a:rPr lang="en-US" altLang="en-US" sz="2000" b="1" dirty="0">
                <a:solidFill>
                  <a:schemeClr val="tx1"/>
                </a:solidFill>
                <a:latin typeface="Arial" charset="0"/>
              </a:rPr>
              <a:t>With One</a:t>
            </a:r>
          </a:p>
          <a:p>
            <a:pPr algn="ctr">
              <a:lnSpc>
                <a:spcPct val="70000"/>
              </a:lnSpc>
              <a:spcBef>
                <a:spcPct val="50000"/>
              </a:spcBef>
              <a:buClrTx/>
              <a:buSzTx/>
              <a:buFontTx/>
              <a:buNone/>
              <a:defRPr/>
            </a:pPr>
            <a:r>
              <a:rPr lang="en-US" altLang="en-US" sz="2000" b="1" dirty="0">
                <a:solidFill>
                  <a:schemeClr val="tx1"/>
                </a:solidFill>
                <a:latin typeface="Arial" charset="0"/>
              </a:rPr>
              <a:t>We Must Do</a:t>
            </a:r>
          </a:p>
          <a:p>
            <a:pPr algn="ctr">
              <a:lnSpc>
                <a:spcPct val="70000"/>
              </a:lnSpc>
              <a:spcBef>
                <a:spcPct val="50000"/>
              </a:spcBef>
              <a:buClrTx/>
              <a:buSzTx/>
              <a:buFontTx/>
              <a:buNone/>
              <a:defRPr/>
            </a:pPr>
            <a:r>
              <a:rPr lang="en-US" altLang="en-US" sz="2000" b="1" dirty="0">
                <a:solidFill>
                  <a:schemeClr val="tx1"/>
                </a:solidFill>
                <a:latin typeface="Arial" charset="0"/>
              </a:rPr>
              <a:t> With</a:t>
            </a:r>
          </a:p>
          <a:p>
            <a:pPr algn="ctr">
              <a:lnSpc>
                <a:spcPct val="70000"/>
              </a:lnSpc>
              <a:spcBef>
                <a:spcPct val="50000"/>
              </a:spcBef>
              <a:buClrTx/>
              <a:buSzTx/>
              <a:buFontTx/>
              <a:buNone/>
              <a:defRPr/>
            </a:pPr>
            <a:r>
              <a:rPr lang="en-US" altLang="en-US" sz="2000" b="1" dirty="0">
                <a:solidFill>
                  <a:schemeClr val="tx1"/>
                </a:solidFill>
                <a:latin typeface="Arial" charset="0"/>
              </a:rPr>
              <a:t>The Other</a:t>
            </a:r>
          </a:p>
        </p:txBody>
      </p:sp>
      <p:sp>
        <p:nvSpPr>
          <p:cNvPr id="154633" name="Line 9"/>
          <p:cNvSpPr>
            <a:spLocks noChangeShapeType="1"/>
          </p:cNvSpPr>
          <p:nvPr/>
        </p:nvSpPr>
        <p:spPr bwMode="auto">
          <a:xfrm>
            <a:off x="4720935" y="1862288"/>
            <a:ext cx="3429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634" name="Line 10"/>
          <p:cNvSpPr>
            <a:spLocks noChangeShapeType="1"/>
          </p:cNvSpPr>
          <p:nvPr/>
        </p:nvSpPr>
        <p:spPr bwMode="auto">
          <a:xfrm>
            <a:off x="3742458" y="2223656"/>
            <a:ext cx="1472045" cy="0"/>
          </a:xfrm>
          <a:prstGeom prst="line">
            <a:avLst/>
          </a:prstGeom>
          <a:noFill/>
          <a:ln w="38100">
            <a:solidFill>
              <a:srgbClr val="66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Title 1"/>
          <p:cNvSpPr txBox="1">
            <a:spLocks/>
          </p:cNvSpPr>
          <p:nvPr/>
        </p:nvSpPr>
        <p:spPr>
          <a:xfrm>
            <a:off x="228600" y="187354"/>
            <a:ext cx="8458200" cy="1138208"/>
          </a:xfrm>
          <a:prstGeom prst="rect">
            <a:avLst/>
          </a:prstGeom>
        </p:spPr>
        <p:txBody>
          <a:bodyPr>
            <a:no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algn="ctr"/>
            <a:r>
              <a:rPr lang="en-US" sz="4000" dirty="0" smtClean="0"/>
              <a:t>The Duration of heaven and Hell are equal</a:t>
            </a:r>
            <a:endParaRPr lang="en-US" sz="4000" dirty="0"/>
          </a:p>
        </p:txBody>
      </p:sp>
      <p:sp>
        <p:nvSpPr>
          <p:cNvPr id="154626" name="Text Box 2"/>
          <p:cNvSpPr txBox="1">
            <a:spLocks noChangeArrowheads="1"/>
          </p:cNvSpPr>
          <p:nvPr/>
        </p:nvSpPr>
        <p:spPr bwMode="auto">
          <a:xfrm>
            <a:off x="412173" y="1461931"/>
            <a:ext cx="8153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buChar char="n"/>
              <a:defRPr sz="3200">
                <a:solidFill>
                  <a:schemeClr val="tx1"/>
                </a:solidFill>
                <a:latin typeface="Verdana" pitchFamily="34" charset="0"/>
              </a:defRPr>
            </a:lvl1pPr>
            <a:lvl2pPr marL="742950" indent="-285750" algn="l" eaLnBrk="0" hangingPunct="0">
              <a:buClr>
                <a:schemeClr val="tx1"/>
              </a:buClr>
              <a:buChar char="•"/>
              <a:defRPr sz="2800">
                <a:solidFill>
                  <a:schemeClr val="tx1"/>
                </a:solidFill>
                <a:latin typeface="Verdana" pitchFamily="34" charset="0"/>
              </a:defRPr>
            </a:lvl2pPr>
            <a:lvl3pPr marL="1143000" indent="-228600" algn="l" eaLnBrk="0" hangingPunct="0">
              <a:buClr>
                <a:schemeClr val="accent2"/>
              </a:buClr>
              <a:buChar char="n"/>
              <a:defRPr sz="2400">
                <a:solidFill>
                  <a:schemeClr val="tx1"/>
                </a:solidFill>
                <a:latin typeface="Verdana" pitchFamily="34" charset="0"/>
              </a:defRPr>
            </a:lvl3pPr>
            <a:lvl4pPr marL="1600200" indent="-228600" algn="l" eaLnBrk="0" hangingPunct="0">
              <a:buClr>
                <a:schemeClr val="tx2"/>
              </a:buClr>
              <a:buChar char="•"/>
              <a:defRPr sz="2000">
                <a:solidFill>
                  <a:schemeClr val="tx1"/>
                </a:solidFill>
                <a:latin typeface="Verdana" pitchFamily="34" charset="0"/>
              </a:defRPr>
            </a:lvl4pPr>
            <a:lvl5pPr marL="2057400" indent="-228600" algn="l" eaLnBrk="0" hangingPunct="0">
              <a:buClr>
                <a:schemeClr val="folHlink"/>
              </a:buClr>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eaLnBrk="1" hangingPunct="1">
              <a:lnSpc>
                <a:spcPct val="100000"/>
              </a:lnSpc>
              <a:spcBef>
                <a:spcPct val="0"/>
              </a:spcBef>
              <a:buClrTx/>
              <a:buSzTx/>
              <a:buFontTx/>
              <a:buNone/>
            </a:pPr>
            <a:r>
              <a:rPr lang="en-US" altLang="en-US" sz="2400" b="1" i="1" dirty="0">
                <a:latin typeface="Arial" charset="0"/>
              </a:rPr>
              <a:t>“And these will go away into everlasting punishment, but the righteous into eternal life” </a:t>
            </a:r>
            <a:r>
              <a:rPr lang="en-US" altLang="en-US" sz="2400" i="1" dirty="0">
                <a:latin typeface="Arial" charset="0"/>
              </a:rPr>
              <a:t>- </a:t>
            </a:r>
            <a:r>
              <a:rPr lang="en-US" altLang="en-US" sz="2400" dirty="0" smtClean="0">
                <a:latin typeface="Arial" charset="0"/>
              </a:rPr>
              <a:t>Matthew </a:t>
            </a:r>
            <a:r>
              <a:rPr lang="en-US" altLang="en-US" sz="2400" dirty="0">
                <a:latin typeface="Arial" charset="0"/>
              </a:rPr>
              <a:t>25:46 </a:t>
            </a:r>
          </a:p>
        </p:txBody>
      </p:sp>
    </p:spTree>
    <p:extLst>
      <p:ext uri="{BB962C8B-B14F-4D97-AF65-F5344CB8AC3E}">
        <p14:creationId xmlns:p14="http://schemas.microsoft.com/office/powerpoint/2010/main" val="29987334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4626"/>
                                        </p:tgtEl>
                                        <p:attrNameLst>
                                          <p:attrName>style.visibility</p:attrName>
                                        </p:attrNameLst>
                                      </p:cBhvr>
                                      <p:to>
                                        <p:strVal val="visible"/>
                                      </p:to>
                                    </p:set>
                                    <p:animEffect transition="in" filter="dissolve">
                                      <p:cBhvr>
                                        <p:cTn id="7" dur="1000"/>
                                        <p:tgtEl>
                                          <p:spTgt spid="154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54628"/>
                                        </p:tgtEl>
                                        <p:attrNameLst>
                                          <p:attrName>style.visibility</p:attrName>
                                        </p:attrNameLst>
                                      </p:cBhvr>
                                      <p:to>
                                        <p:strVal val="visible"/>
                                      </p:to>
                                    </p:set>
                                    <p:anim calcmode="lin" valueType="num">
                                      <p:cBhvr additive="base">
                                        <p:cTn id="12" dur="1000" fill="hold"/>
                                        <p:tgtEl>
                                          <p:spTgt spid="154628"/>
                                        </p:tgtEl>
                                        <p:attrNameLst>
                                          <p:attrName>ppt_x</p:attrName>
                                        </p:attrNameLst>
                                      </p:cBhvr>
                                      <p:tavLst>
                                        <p:tav tm="0">
                                          <p:val>
                                            <p:strVal val="0-#ppt_w/2"/>
                                          </p:val>
                                        </p:tav>
                                        <p:tav tm="100000">
                                          <p:val>
                                            <p:strVal val="#ppt_x"/>
                                          </p:val>
                                        </p:tav>
                                      </p:tavLst>
                                    </p:anim>
                                    <p:anim calcmode="lin" valueType="num">
                                      <p:cBhvr additive="base">
                                        <p:cTn id="13" dur="1000" fill="hold"/>
                                        <p:tgtEl>
                                          <p:spTgt spid="154628"/>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54633"/>
                                        </p:tgtEl>
                                        <p:attrNameLst>
                                          <p:attrName>style.visibility</p:attrName>
                                        </p:attrNameLst>
                                      </p:cBhvr>
                                      <p:to>
                                        <p:strVal val="visible"/>
                                      </p:to>
                                    </p:set>
                                    <p:animEffect transition="in" filter="wipe(left)">
                                      <p:cBhvr>
                                        <p:cTn id="17" dur="1000"/>
                                        <p:tgtEl>
                                          <p:spTgt spid="15463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154629"/>
                                        </p:tgtEl>
                                        <p:attrNameLst>
                                          <p:attrName>style.visibility</p:attrName>
                                        </p:attrNameLst>
                                      </p:cBhvr>
                                      <p:to>
                                        <p:strVal val="visible"/>
                                      </p:to>
                                    </p:set>
                                    <p:anim calcmode="lin" valueType="num">
                                      <p:cBhvr additive="base">
                                        <p:cTn id="22" dur="1000" fill="hold"/>
                                        <p:tgtEl>
                                          <p:spTgt spid="154629"/>
                                        </p:tgtEl>
                                        <p:attrNameLst>
                                          <p:attrName>ppt_x</p:attrName>
                                        </p:attrNameLst>
                                      </p:cBhvr>
                                      <p:tavLst>
                                        <p:tav tm="0">
                                          <p:val>
                                            <p:strVal val="1+#ppt_w/2"/>
                                          </p:val>
                                        </p:tav>
                                        <p:tav tm="100000">
                                          <p:val>
                                            <p:strVal val="#ppt_x"/>
                                          </p:val>
                                        </p:tav>
                                      </p:tavLst>
                                    </p:anim>
                                    <p:anim calcmode="lin" valueType="num">
                                      <p:cBhvr additive="base">
                                        <p:cTn id="23" dur="1000" fill="hold"/>
                                        <p:tgtEl>
                                          <p:spTgt spid="154629"/>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1000"/>
                            </p:stCondLst>
                            <p:childTnLst>
                              <p:par>
                                <p:cTn id="25" presetID="22" presetClass="entr" presetSubtype="8" fill="hold" grpId="0" nodeType="afterEffect">
                                  <p:stCondLst>
                                    <p:cond delay="0"/>
                                  </p:stCondLst>
                                  <p:childTnLst>
                                    <p:set>
                                      <p:cBhvr>
                                        <p:cTn id="26" dur="1" fill="hold">
                                          <p:stCondLst>
                                            <p:cond delay="0"/>
                                          </p:stCondLst>
                                        </p:cTn>
                                        <p:tgtEl>
                                          <p:spTgt spid="154634"/>
                                        </p:tgtEl>
                                        <p:attrNameLst>
                                          <p:attrName>style.visibility</p:attrName>
                                        </p:attrNameLst>
                                      </p:cBhvr>
                                      <p:to>
                                        <p:strVal val="visible"/>
                                      </p:to>
                                    </p:set>
                                    <p:animEffect transition="in" filter="wipe(left)">
                                      <p:cBhvr>
                                        <p:cTn id="27" dur="1000"/>
                                        <p:tgtEl>
                                          <p:spTgt spid="15463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2" fill="hold" grpId="0" nodeType="clickEffect">
                                  <p:stCondLst>
                                    <p:cond delay="0"/>
                                  </p:stCondLst>
                                  <p:childTnLst>
                                    <p:set>
                                      <p:cBhvr>
                                        <p:cTn id="31" dur="1" fill="hold">
                                          <p:stCondLst>
                                            <p:cond delay="0"/>
                                          </p:stCondLst>
                                        </p:cTn>
                                        <p:tgtEl>
                                          <p:spTgt spid="154631"/>
                                        </p:tgtEl>
                                        <p:attrNameLst>
                                          <p:attrName>style.visibility</p:attrName>
                                        </p:attrNameLst>
                                      </p:cBhvr>
                                      <p:to>
                                        <p:strVal val="visible"/>
                                      </p:to>
                                    </p:set>
                                    <p:animEffect transition="in" filter="slide(fromRight)">
                                      <p:cBhvr>
                                        <p:cTn id="32" dur="750"/>
                                        <p:tgtEl>
                                          <p:spTgt spid="154631"/>
                                        </p:tgtEl>
                                      </p:cBhvr>
                                    </p:animEffect>
                                  </p:childTnLst>
                                </p:cTn>
                              </p:par>
                              <p:par>
                                <p:cTn id="33" presetID="12" presetClass="entr" presetSubtype="8" fill="hold" grpId="0" nodeType="withEffect">
                                  <p:stCondLst>
                                    <p:cond delay="0"/>
                                  </p:stCondLst>
                                  <p:childTnLst>
                                    <p:set>
                                      <p:cBhvr>
                                        <p:cTn id="34" dur="1" fill="hold">
                                          <p:stCondLst>
                                            <p:cond delay="0"/>
                                          </p:stCondLst>
                                        </p:cTn>
                                        <p:tgtEl>
                                          <p:spTgt spid="154630"/>
                                        </p:tgtEl>
                                        <p:attrNameLst>
                                          <p:attrName>style.visibility</p:attrName>
                                        </p:attrNameLst>
                                      </p:cBhvr>
                                      <p:to>
                                        <p:strVal val="visible"/>
                                      </p:to>
                                    </p:set>
                                    <p:animEffect transition="in" filter="slide(fromLeft)">
                                      <p:cBhvr>
                                        <p:cTn id="35" dur="750"/>
                                        <p:tgtEl>
                                          <p:spTgt spid="154630"/>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154632"/>
                                        </p:tgtEl>
                                        <p:attrNameLst>
                                          <p:attrName>style.visibility</p:attrName>
                                        </p:attrNameLst>
                                      </p:cBhvr>
                                      <p:to>
                                        <p:strVal val="visible"/>
                                      </p:to>
                                    </p:set>
                                    <p:animEffect transition="in" filter="dissolve">
                                      <p:cBhvr>
                                        <p:cTn id="38" dur="750"/>
                                        <p:tgtEl>
                                          <p:spTgt spid="1546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8" grpId="0" animBg="1"/>
      <p:bldP spid="154629" grpId="0" animBg="1"/>
      <p:bldP spid="154630" grpId="0" animBg="1"/>
      <p:bldP spid="154631" grpId="0" animBg="1"/>
      <p:bldP spid="154632" grpId="0"/>
      <p:bldP spid="154633" grpId="0" animBg="1"/>
      <p:bldP spid="154634" grpId="0" animBg="1"/>
      <p:bldP spid="1546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335" y="187354"/>
            <a:ext cx="7520618" cy="990282"/>
          </a:xfrm>
        </p:spPr>
        <p:txBody>
          <a:bodyPr>
            <a:normAutofit/>
          </a:bodyPr>
          <a:lstStyle/>
          <a:p>
            <a:r>
              <a:rPr lang="en-US" sz="4400" dirty="0" smtClean="0"/>
              <a:t>Of great </a:t>
            </a:r>
            <a:r>
              <a:rPr lang="en-US" sz="4400" u="sng" dirty="0" smtClean="0"/>
              <a:t>popularity</a:t>
            </a:r>
            <a:endParaRPr lang="en-US" sz="4400" u="sng" dirty="0"/>
          </a:p>
        </p:txBody>
      </p:sp>
      <p:sp>
        <p:nvSpPr>
          <p:cNvPr id="3" name="Content Placeholder 2"/>
          <p:cNvSpPr>
            <a:spLocks noGrp="1"/>
          </p:cNvSpPr>
          <p:nvPr>
            <p:ph idx="1"/>
          </p:nvPr>
        </p:nvSpPr>
        <p:spPr>
          <a:xfrm>
            <a:off x="914397" y="1336960"/>
            <a:ext cx="8001003" cy="5368640"/>
          </a:xfrm>
        </p:spPr>
        <p:txBody>
          <a:bodyPr>
            <a:normAutofit fontScale="77500" lnSpcReduction="20000"/>
          </a:bodyPr>
          <a:lstStyle/>
          <a:p>
            <a:r>
              <a:rPr lang="en-US" sz="4100" dirty="0" smtClean="0"/>
              <a:t>Hell is More Popular Than Heaven</a:t>
            </a:r>
          </a:p>
          <a:p>
            <a:pPr marL="457200" indent="-457200">
              <a:buFont typeface="Wingdings" panose="05000000000000000000" pitchFamily="2" charset="2"/>
              <a:buChar char="§"/>
            </a:pPr>
            <a:r>
              <a:rPr lang="en-US" sz="2800" b="0" dirty="0" smtClean="0"/>
              <a:t>Matthew 7:13-14; Luke 13:24</a:t>
            </a:r>
          </a:p>
          <a:p>
            <a:r>
              <a:rPr lang="en-US" sz="4100" dirty="0" smtClean="0"/>
              <a:t>These will </a:t>
            </a:r>
            <a:r>
              <a:rPr lang="en-US" sz="4100" dirty="0"/>
              <a:t>b</a:t>
            </a:r>
            <a:r>
              <a:rPr lang="en-US" sz="4100" dirty="0" smtClean="0"/>
              <a:t>e there…</a:t>
            </a:r>
          </a:p>
          <a:p>
            <a:pPr marL="457200" indent="-457200">
              <a:buFont typeface="Wingdings" panose="05000000000000000000" pitchFamily="2" charset="2"/>
              <a:buChar char="§"/>
            </a:pPr>
            <a:r>
              <a:rPr lang="en-US" sz="3100" dirty="0" smtClean="0"/>
              <a:t>The </a:t>
            </a:r>
            <a:r>
              <a:rPr lang="en-US" sz="3100" dirty="0"/>
              <a:t>Devil </a:t>
            </a:r>
            <a:r>
              <a:rPr lang="en-US" sz="3100" dirty="0" smtClean="0"/>
              <a:t>&amp; His </a:t>
            </a:r>
            <a:r>
              <a:rPr lang="en-US" sz="3100" dirty="0"/>
              <a:t>angels </a:t>
            </a:r>
            <a:endParaRPr lang="en-US" sz="3100" dirty="0" smtClean="0"/>
          </a:p>
          <a:p>
            <a:pPr marL="914400" lvl="1" indent="-457200">
              <a:buFont typeface="Wingdings" panose="05000000000000000000" pitchFamily="2" charset="2"/>
              <a:buChar char="§"/>
            </a:pPr>
            <a:r>
              <a:rPr lang="en-US" sz="2600" b="0" dirty="0" smtClean="0"/>
              <a:t>Matt</a:t>
            </a:r>
            <a:r>
              <a:rPr lang="en-US" sz="2600" dirty="0" smtClean="0"/>
              <a:t>hew</a:t>
            </a:r>
            <a:r>
              <a:rPr lang="en-US" sz="2600" b="0" dirty="0" smtClean="0"/>
              <a:t> 25:41</a:t>
            </a:r>
            <a:endParaRPr lang="en-US" sz="2600" b="0" dirty="0"/>
          </a:p>
          <a:p>
            <a:pPr marL="457200" indent="-457200">
              <a:buFont typeface="Wingdings" panose="05000000000000000000" pitchFamily="2" charset="2"/>
              <a:buChar char="§"/>
            </a:pPr>
            <a:r>
              <a:rPr lang="en-US" sz="3100" dirty="0" smtClean="0"/>
              <a:t>All </a:t>
            </a:r>
            <a:r>
              <a:rPr lang="en-US" sz="3100" dirty="0"/>
              <a:t>kinds of immoral </a:t>
            </a:r>
            <a:r>
              <a:rPr lang="en-US" sz="3100" dirty="0" smtClean="0"/>
              <a:t>people</a:t>
            </a:r>
          </a:p>
          <a:p>
            <a:pPr marL="914400" lvl="1" indent="-457200">
              <a:buFont typeface="Wingdings" panose="05000000000000000000" pitchFamily="2" charset="2"/>
              <a:buChar char="§"/>
            </a:pPr>
            <a:r>
              <a:rPr lang="en-US" sz="2600" b="0" dirty="0" smtClean="0"/>
              <a:t>Revelation 21:8</a:t>
            </a:r>
            <a:endParaRPr lang="en-US" sz="2600" b="0" dirty="0"/>
          </a:p>
          <a:p>
            <a:pPr marL="457200" indent="-457200">
              <a:buFont typeface="Wingdings" panose="05000000000000000000" pitchFamily="2" charset="2"/>
              <a:buChar char="§"/>
            </a:pPr>
            <a:r>
              <a:rPr lang="en-US" sz="3100" dirty="0" smtClean="0"/>
              <a:t>Many </a:t>
            </a:r>
            <a:r>
              <a:rPr lang="en-US" sz="3100" dirty="0"/>
              <a:t>religious </a:t>
            </a:r>
            <a:r>
              <a:rPr lang="en-US" sz="3100" dirty="0" smtClean="0"/>
              <a:t>&amp; moral people</a:t>
            </a:r>
          </a:p>
          <a:p>
            <a:pPr marL="914400" lvl="1" indent="-457200">
              <a:buFont typeface="Wingdings" panose="05000000000000000000" pitchFamily="2" charset="2"/>
              <a:buChar char="§"/>
            </a:pPr>
            <a:r>
              <a:rPr lang="en-US" sz="2600" b="0" dirty="0" smtClean="0"/>
              <a:t>Matthew 7:21-23; 15:9, 13</a:t>
            </a:r>
            <a:endParaRPr lang="en-US" sz="2600" b="0" dirty="0"/>
          </a:p>
          <a:p>
            <a:pPr marL="457200" indent="-457200">
              <a:buFont typeface="Wingdings" panose="05000000000000000000" pitchFamily="2" charset="2"/>
              <a:buChar char="§"/>
            </a:pPr>
            <a:r>
              <a:rPr lang="en-US" sz="3100" dirty="0"/>
              <a:t>T</a:t>
            </a:r>
            <a:r>
              <a:rPr lang="en-US" sz="3100" dirty="0" smtClean="0"/>
              <a:t>hose who know not God &amp; obey </a:t>
            </a:r>
            <a:r>
              <a:rPr lang="en-US" sz="3100" dirty="0"/>
              <a:t>not the </a:t>
            </a:r>
            <a:r>
              <a:rPr lang="en-US" sz="3100" dirty="0" smtClean="0"/>
              <a:t>gospel</a:t>
            </a:r>
          </a:p>
          <a:p>
            <a:pPr marL="914400" lvl="1" indent="-457200">
              <a:buFont typeface="Wingdings" panose="05000000000000000000" pitchFamily="2" charset="2"/>
              <a:buChar char="§"/>
            </a:pPr>
            <a:r>
              <a:rPr lang="en-US" sz="2600" dirty="0" smtClean="0"/>
              <a:t>2 Thessalonians 1:7-9</a:t>
            </a:r>
            <a:endParaRPr lang="en-US" sz="2600" dirty="0"/>
          </a:p>
          <a:p>
            <a:pPr marL="457200" indent="-457200">
              <a:buFont typeface="Wingdings" panose="05000000000000000000" pitchFamily="2" charset="2"/>
              <a:buChar char="§"/>
            </a:pPr>
            <a:r>
              <a:rPr lang="en-US" sz="3100" dirty="0" smtClean="0"/>
              <a:t>All apostates of the Truth</a:t>
            </a:r>
          </a:p>
          <a:p>
            <a:pPr marL="914400" lvl="1" indent="-457200">
              <a:buFont typeface="Wingdings" panose="05000000000000000000" pitchFamily="2" charset="2"/>
              <a:buChar char="§"/>
            </a:pPr>
            <a:r>
              <a:rPr lang="en-US" sz="2600" dirty="0" smtClean="0"/>
              <a:t>Hebrews 10:26-29</a:t>
            </a:r>
            <a:endParaRPr lang="en-US" sz="2600" dirty="0"/>
          </a:p>
        </p:txBody>
      </p:sp>
      <p:sp>
        <p:nvSpPr>
          <p:cNvPr id="5" name="Title 1"/>
          <p:cNvSpPr txBox="1">
            <a:spLocks/>
          </p:cNvSpPr>
          <p:nvPr/>
        </p:nvSpPr>
        <p:spPr>
          <a:xfrm>
            <a:off x="892553" y="187354"/>
            <a:ext cx="7520618" cy="990282"/>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endParaRPr lang="en-US" sz="4400" dirty="0"/>
          </a:p>
        </p:txBody>
      </p:sp>
      <p:sp>
        <p:nvSpPr>
          <p:cNvPr id="9" name="Rectangle 8"/>
          <p:cNvSpPr/>
          <p:nvPr/>
        </p:nvSpPr>
        <p:spPr>
          <a:xfrm rot="16200000">
            <a:off x="-2022476" y="3266584"/>
            <a:ext cx="4906728" cy="861774"/>
          </a:xfrm>
          <a:prstGeom prst="rect">
            <a:avLst/>
          </a:prstGeom>
          <a:noFill/>
        </p:spPr>
        <p:txBody>
          <a:bodyPr wrap="none" lIns="91440" tIns="45720" rIns="91440" bIns="45720">
            <a:spAutoFit/>
          </a:bodyPr>
          <a:lstStyle/>
          <a:p>
            <a:pPr algn="ctr"/>
            <a:r>
              <a:rPr lang="en-US" sz="5000" b="1" dirty="0" smtClean="0">
                <a:ln w="17780" cmpd="sng">
                  <a:solidFill>
                    <a:schemeClr val="accent1">
                      <a:tint val="3000"/>
                    </a:schemeClr>
                  </a:solidFill>
                  <a:prstDash val="solid"/>
                  <a:miter lim="800000"/>
                </a:ln>
                <a:solidFill>
                  <a:schemeClr val="tx2">
                    <a:lumMod val="60000"/>
                    <a:lumOff val="40000"/>
                  </a:schemeClr>
                </a:solidFill>
                <a:effectLst>
                  <a:outerShdw blurRad="55000" dist="50800" dir="5400000" algn="tl">
                    <a:srgbClr val="000000">
                      <a:alpha val="33000"/>
                    </a:srgbClr>
                  </a:outerShdw>
                </a:effectLst>
              </a:rPr>
              <a:t>HELL is a place</a:t>
            </a:r>
            <a:endParaRPr lang="en-US" sz="5000" b="1" dirty="0">
              <a:ln w="17780" cmpd="sng">
                <a:solidFill>
                  <a:schemeClr val="accent1">
                    <a:tint val="3000"/>
                  </a:schemeClr>
                </a:solidFill>
                <a:prstDash val="solid"/>
                <a:miter lim="800000"/>
              </a:ln>
              <a:solidFill>
                <a:schemeClr val="tx2">
                  <a:lumMod val="60000"/>
                  <a:lumOff val="40000"/>
                </a:schemeClr>
              </a:solidFill>
              <a:effectLst>
                <a:outerShdw blurRad="55000" dist="50800" dir="5400000" algn="tl">
                  <a:srgbClr val="000000">
                    <a:alpha val="33000"/>
                  </a:srgbClr>
                </a:outerShdw>
              </a:effectLst>
            </a:endParaRPr>
          </a:p>
        </p:txBody>
      </p:sp>
      <p:sp>
        <p:nvSpPr>
          <p:cNvPr id="10" name="Bent Arrow 9"/>
          <p:cNvSpPr/>
          <p:nvPr/>
        </p:nvSpPr>
        <p:spPr>
          <a:xfrm>
            <a:off x="457200" y="584693"/>
            <a:ext cx="413570" cy="710707"/>
          </a:xfrm>
          <a:prstGeom prst="bentArrow">
            <a:avLst>
              <a:gd name="adj1" fmla="val 25000"/>
              <a:gd name="adj2" fmla="val 42045"/>
              <a:gd name="adj3" fmla="val 25000"/>
              <a:gd name="adj4" fmla="val 4375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Slide Number Placeholder 3"/>
          <p:cNvSpPr>
            <a:spLocks noGrp="1"/>
          </p:cNvSpPr>
          <p:nvPr>
            <p:ph type="sldNum" sz="quarter" idx="12"/>
          </p:nvPr>
        </p:nvSpPr>
        <p:spPr/>
        <p:txBody>
          <a:bodyPr/>
          <a:lstStyle/>
          <a:p>
            <a:fld id="{3A7B365E-E991-4A21-92D4-2F3070BD40A6}" type="slidenum">
              <a:rPr lang="en-US" smtClean="0"/>
              <a:t>11</a:t>
            </a:fld>
            <a:endParaRPr lang="en-US" dirty="0"/>
          </a:p>
        </p:txBody>
      </p:sp>
      <p:sp>
        <p:nvSpPr>
          <p:cNvPr id="6" name="Rectangle 5"/>
          <p:cNvSpPr/>
          <p:nvPr/>
        </p:nvSpPr>
        <p:spPr>
          <a:xfrm>
            <a:off x="5645727" y="1769917"/>
            <a:ext cx="3124200" cy="2514600"/>
          </a:xfrm>
          <a:prstGeom prst="rect">
            <a:avLst/>
          </a:prstGeom>
          <a:solidFill>
            <a:schemeClr val="tx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rgbClr val="FF0000"/>
                </a:solidFill>
              </a:rPr>
              <a:t>How Popular Do You Want To Be?</a:t>
            </a:r>
            <a:endParaRPr lang="en-US" sz="4000" b="1" dirty="0">
              <a:solidFill>
                <a:srgbClr val="FF0000"/>
              </a:solidFill>
            </a:endParaRPr>
          </a:p>
        </p:txBody>
      </p:sp>
    </p:spTree>
    <p:extLst>
      <p:ext uri="{BB962C8B-B14F-4D97-AF65-F5344CB8AC3E}">
        <p14:creationId xmlns:p14="http://schemas.microsoft.com/office/powerpoint/2010/main" val="18783042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00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fade">
                                      <p:cBhvr>
                                        <p:cTn id="51" dur="1000"/>
                                        <p:tgtEl>
                                          <p:spTgt spid="3">
                                            <p:txEl>
                                              <p:pRg st="9" end="9"/>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Effect transition="in" filter="fade">
                                      <p:cBhvr>
                                        <p:cTn id="54" dur="1000"/>
                                        <p:tgtEl>
                                          <p:spTgt spid="3">
                                            <p:txEl>
                                              <p:pRg st="10" end="1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Effect transition="in" filter="fade">
                                      <p:cBhvr>
                                        <p:cTn id="59" dur="1000"/>
                                        <p:tgtEl>
                                          <p:spTgt spid="3">
                                            <p:txEl>
                                              <p:pRg st="11" end="11"/>
                                            </p:txEl>
                                          </p:spTgt>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10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1" presetClass="entr" presetSubtype="0"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 calcmode="lin" valueType="num">
                                      <p:cBhvr>
                                        <p:cTn id="67" dur="1000" fill="hold"/>
                                        <p:tgtEl>
                                          <p:spTgt spid="6"/>
                                        </p:tgtEl>
                                        <p:attrNameLst>
                                          <p:attrName>ppt_w</p:attrName>
                                        </p:attrNameLst>
                                      </p:cBhvr>
                                      <p:tavLst>
                                        <p:tav tm="0">
                                          <p:val>
                                            <p:fltVal val="0"/>
                                          </p:val>
                                        </p:tav>
                                        <p:tav tm="100000">
                                          <p:val>
                                            <p:strVal val="#ppt_w"/>
                                          </p:val>
                                        </p:tav>
                                      </p:tavLst>
                                    </p:anim>
                                    <p:anim calcmode="lin" valueType="num">
                                      <p:cBhvr>
                                        <p:cTn id="68" dur="1000" fill="hold"/>
                                        <p:tgtEl>
                                          <p:spTgt spid="6"/>
                                        </p:tgtEl>
                                        <p:attrNameLst>
                                          <p:attrName>ppt_h</p:attrName>
                                        </p:attrNameLst>
                                      </p:cBhvr>
                                      <p:tavLst>
                                        <p:tav tm="0">
                                          <p:val>
                                            <p:fltVal val="0"/>
                                          </p:val>
                                        </p:tav>
                                        <p:tav tm="100000">
                                          <p:val>
                                            <p:strVal val="#ppt_h"/>
                                          </p:val>
                                        </p:tav>
                                      </p:tavLst>
                                    </p:anim>
                                    <p:anim calcmode="lin" valueType="num">
                                      <p:cBhvr>
                                        <p:cTn id="69" dur="1000" fill="hold"/>
                                        <p:tgtEl>
                                          <p:spTgt spid="6"/>
                                        </p:tgtEl>
                                        <p:attrNameLst>
                                          <p:attrName>style.rotation</p:attrName>
                                        </p:attrNameLst>
                                      </p:cBhvr>
                                      <p:tavLst>
                                        <p:tav tm="0">
                                          <p:val>
                                            <p:fltVal val="90"/>
                                          </p:val>
                                        </p:tav>
                                        <p:tav tm="100000">
                                          <p:val>
                                            <p:fltVal val="0"/>
                                          </p:val>
                                        </p:tav>
                                      </p:tavLst>
                                    </p:anim>
                                    <p:animEffect transition="in" filter="fade">
                                      <p:cBhvr>
                                        <p:cTn id="7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335" y="187354"/>
            <a:ext cx="7520618" cy="990282"/>
          </a:xfrm>
        </p:spPr>
        <p:txBody>
          <a:bodyPr>
            <a:normAutofit/>
          </a:bodyPr>
          <a:lstStyle/>
          <a:p>
            <a:r>
              <a:rPr lang="en-US" sz="4400" dirty="0" smtClean="0"/>
              <a:t>Of </a:t>
            </a:r>
            <a:r>
              <a:rPr lang="en-US" sz="4400" u="sng" dirty="0" smtClean="0"/>
              <a:t>No escape</a:t>
            </a:r>
            <a:r>
              <a:rPr lang="en-US" sz="4400" dirty="0" smtClean="0"/>
              <a:t> </a:t>
            </a:r>
            <a:endParaRPr lang="en-US" sz="4400" dirty="0"/>
          </a:p>
        </p:txBody>
      </p:sp>
      <p:sp>
        <p:nvSpPr>
          <p:cNvPr id="3" name="Content Placeholder 2"/>
          <p:cNvSpPr>
            <a:spLocks noGrp="1"/>
          </p:cNvSpPr>
          <p:nvPr>
            <p:ph idx="1"/>
          </p:nvPr>
        </p:nvSpPr>
        <p:spPr>
          <a:xfrm>
            <a:off x="928252" y="1295400"/>
            <a:ext cx="7581901" cy="4918368"/>
          </a:xfrm>
        </p:spPr>
        <p:txBody>
          <a:bodyPr>
            <a:normAutofit/>
          </a:bodyPr>
          <a:lstStyle/>
          <a:p>
            <a:r>
              <a:rPr lang="en-US" sz="3200" dirty="0" smtClean="0"/>
              <a:t>Once There, There is No Escape!</a:t>
            </a:r>
          </a:p>
          <a:p>
            <a:r>
              <a:rPr lang="en-US" sz="3200" dirty="0" smtClean="0"/>
              <a:t>You Will be a Prisoner for ETERNITY!</a:t>
            </a:r>
          </a:p>
          <a:p>
            <a:pPr marL="457200" indent="-457200">
              <a:buFont typeface="Wingdings" panose="05000000000000000000" pitchFamily="2" charset="2"/>
              <a:buChar char="§"/>
            </a:pPr>
            <a:r>
              <a:rPr lang="en-US" sz="2800" b="0" dirty="0" smtClean="0"/>
              <a:t>No place to escape to - </a:t>
            </a:r>
            <a:r>
              <a:rPr lang="en-US" sz="2400" b="0" dirty="0" smtClean="0"/>
              <a:t>2 Peter 3:9-14</a:t>
            </a:r>
          </a:p>
          <a:p>
            <a:r>
              <a:rPr lang="en-US" sz="3200" dirty="0" smtClean="0"/>
              <a:t>Remember what it is…</a:t>
            </a:r>
          </a:p>
          <a:p>
            <a:pPr marL="457200" indent="-457200">
              <a:buFont typeface="Wingdings" panose="05000000000000000000" pitchFamily="2" charset="2"/>
              <a:buChar char="§"/>
            </a:pPr>
            <a:r>
              <a:rPr lang="en-US" sz="3000" i="1" dirty="0" smtClean="0">
                <a:solidFill>
                  <a:srgbClr val="FF0000"/>
                </a:solidFill>
              </a:rPr>
              <a:t>“…everlasting </a:t>
            </a:r>
            <a:r>
              <a:rPr lang="en-US" sz="3000" i="1" dirty="0">
                <a:solidFill>
                  <a:srgbClr val="FF0000"/>
                </a:solidFill>
              </a:rPr>
              <a:t>destruction from the presence of the Lord, and from the glory of his </a:t>
            </a:r>
            <a:r>
              <a:rPr lang="en-US" sz="3000" i="1" dirty="0" smtClean="0">
                <a:solidFill>
                  <a:srgbClr val="FF0000"/>
                </a:solidFill>
              </a:rPr>
              <a:t>power”</a:t>
            </a:r>
            <a:endParaRPr lang="en-US" sz="2800" b="0" dirty="0" smtClean="0">
              <a:solidFill>
                <a:srgbClr val="FF0000"/>
              </a:solidFill>
            </a:endParaRPr>
          </a:p>
          <a:p>
            <a:pPr marL="914400" lvl="1" indent="-457200">
              <a:buFont typeface="Wingdings" panose="05000000000000000000" pitchFamily="2" charset="2"/>
              <a:buChar char="§"/>
            </a:pPr>
            <a:r>
              <a:rPr lang="en-US" sz="2400" b="0" dirty="0" smtClean="0"/>
              <a:t>2 Thessalonians 1:9</a:t>
            </a:r>
            <a:endParaRPr lang="en-US" sz="2400" b="0" dirty="0"/>
          </a:p>
          <a:p>
            <a:pPr marL="457200" indent="-457200">
              <a:buFont typeface="Wingdings" panose="05000000000000000000" pitchFamily="2" charset="2"/>
              <a:buChar char="§"/>
            </a:pPr>
            <a:endParaRPr lang="en-US" sz="2800" b="0" dirty="0" smtClean="0"/>
          </a:p>
          <a:p>
            <a:endParaRPr lang="en-US" sz="3200" dirty="0"/>
          </a:p>
        </p:txBody>
      </p:sp>
      <p:sp>
        <p:nvSpPr>
          <p:cNvPr id="5" name="Title 1"/>
          <p:cNvSpPr txBox="1">
            <a:spLocks/>
          </p:cNvSpPr>
          <p:nvPr/>
        </p:nvSpPr>
        <p:spPr>
          <a:xfrm>
            <a:off x="892553" y="187354"/>
            <a:ext cx="7520618" cy="990282"/>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endParaRPr lang="en-US" sz="4400" dirty="0"/>
          </a:p>
        </p:txBody>
      </p:sp>
      <p:sp>
        <p:nvSpPr>
          <p:cNvPr id="10" name="Rectangle 9"/>
          <p:cNvSpPr/>
          <p:nvPr/>
        </p:nvSpPr>
        <p:spPr>
          <a:xfrm rot="16200000">
            <a:off x="-2022476" y="3266584"/>
            <a:ext cx="4906728" cy="861774"/>
          </a:xfrm>
          <a:prstGeom prst="rect">
            <a:avLst/>
          </a:prstGeom>
          <a:noFill/>
        </p:spPr>
        <p:txBody>
          <a:bodyPr wrap="none" lIns="91440" tIns="45720" rIns="91440" bIns="45720">
            <a:spAutoFit/>
          </a:bodyPr>
          <a:lstStyle/>
          <a:p>
            <a:pPr algn="ctr"/>
            <a:r>
              <a:rPr lang="en-US" sz="5000" b="1" dirty="0" smtClean="0">
                <a:ln w="17780" cmpd="sng">
                  <a:solidFill>
                    <a:schemeClr val="accent1">
                      <a:tint val="3000"/>
                    </a:schemeClr>
                  </a:solidFill>
                  <a:prstDash val="solid"/>
                  <a:miter lim="800000"/>
                </a:ln>
                <a:solidFill>
                  <a:schemeClr val="tx2">
                    <a:lumMod val="60000"/>
                    <a:lumOff val="40000"/>
                  </a:schemeClr>
                </a:solidFill>
                <a:effectLst>
                  <a:outerShdw blurRad="55000" dist="50800" dir="5400000" algn="tl">
                    <a:srgbClr val="000000">
                      <a:alpha val="33000"/>
                    </a:srgbClr>
                  </a:outerShdw>
                </a:effectLst>
              </a:rPr>
              <a:t>HELL is a place</a:t>
            </a:r>
            <a:endParaRPr lang="en-US" sz="5000" b="1" dirty="0">
              <a:ln w="17780" cmpd="sng">
                <a:solidFill>
                  <a:schemeClr val="accent1">
                    <a:tint val="3000"/>
                  </a:schemeClr>
                </a:solidFill>
                <a:prstDash val="solid"/>
                <a:miter lim="800000"/>
              </a:ln>
              <a:solidFill>
                <a:schemeClr val="tx2">
                  <a:lumMod val="60000"/>
                  <a:lumOff val="40000"/>
                </a:schemeClr>
              </a:solidFill>
              <a:effectLst>
                <a:outerShdw blurRad="55000" dist="50800" dir="5400000" algn="tl">
                  <a:srgbClr val="000000">
                    <a:alpha val="33000"/>
                  </a:srgbClr>
                </a:outerShdw>
              </a:effectLst>
            </a:endParaRPr>
          </a:p>
        </p:txBody>
      </p:sp>
      <p:sp>
        <p:nvSpPr>
          <p:cNvPr id="11" name="Bent Arrow 10"/>
          <p:cNvSpPr/>
          <p:nvPr/>
        </p:nvSpPr>
        <p:spPr>
          <a:xfrm>
            <a:off x="457200" y="584693"/>
            <a:ext cx="413570" cy="710707"/>
          </a:xfrm>
          <a:prstGeom prst="bentArrow">
            <a:avLst>
              <a:gd name="adj1" fmla="val 25000"/>
              <a:gd name="adj2" fmla="val 42045"/>
              <a:gd name="adj3" fmla="val 25000"/>
              <a:gd name="adj4" fmla="val 4375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Slide Number Placeholder 3"/>
          <p:cNvSpPr>
            <a:spLocks noGrp="1"/>
          </p:cNvSpPr>
          <p:nvPr>
            <p:ph type="sldNum" sz="quarter" idx="12"/>
          </p:nvPr>
        </p:nvSpPr>
        <p:spPr/>
        <p:txBody>
          <a:bodyPr/>
          <a:lstStyle/>
          <a:p>
            <a:fld id="{3A7B365E-E991-4A21-92D4-2F3070BD40A6}" type="slidenum">
              <a:rPr lang="en-US" smtClean="0"/>
              <a:t>12</a:t>
            </a:fld>
            <a:endParaRPr lang="en-US" dirty="0"/>
          </a:p>
        </p:txBody>
      </p:sp>
    </p:spTree>
    <p:extLst>
      <p:ext uri="{BB962C8B-B14F-4D97-AF65-F5344CB8AC3E}">
        <p14:creationId xmlns:p14="http://schemas.microsoft.com/office/powerpoint/2010/main" val="42711094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335" y="187354"/>
            <a:ext cx="7520618" cy="990282"/>
          </a:xfrm>
        </p:spPr>
        <p:txBody>
          <a:bodyPr>
            <a:normAutofit/>
          </a:bodyPr>
          <a:lstStyle/>
          <a:p>
            <a:r>
              <a:rPr lang="en-US" sz="4400" dirty="0" smtClean="0"/>
              <a:t>That can be </a:t>
            </a:r>
            <a:r>
              <a:rPr lang="en-US" sz="4400" u="sng" dirty="0" smtClean="0"/>
              <a:t>avoided</a:t>
            </a:r>
            <a:r>
              <a:rPr lang="en-US" sz="4400" dirty="0" smtClean="0"/>
              <a:t> </a:t>
            </a:r>
            <a:endParaRPr lang="en-US" sz="4400" dirty="0"/>
          </a:p>
        </p:txBody>
      </p:sp>
      <p:sp>
        <p:nvSpPr>
          <p:cNvPr id="3" name="Content Placeholder 2"/>
          <p:cNvSpPr>
            <a:spLocks noGrp="1"/>
          </p:cNvSpPr>
          <p:nvPr>
            <p:ph idx="1"/>
          </p:nvPr>
        </p:nvSpPr>
        <p:spPr>
          <a:xfrm>
            <a:off x="914397" y="1336960"/>
            <a:ext cx="7581901" cy="4918368"/>
          </a:xfrm>
        </p:spPr>
        <p:txBody>
          <a:bodyPr>
            <a:normAutofit fontScale="92500" lnSpcReduction="20000"/>
          </a:bodyPr>
          <a:lstStyle/>
          <a:p>
            <a:r>
              <a:rPr lang="en-US" sz="3900" dirty="0" smtClean="0">
                <a:solidFill>
                  <a:srgbClr val="FF0000"/>
                </a:solidFill>
              </a:rPr>
              <a:t>By Obeying the Gospel of Christ</a:t>
            </a:r>
          </a:p>
          <a:p>
            <a:pPr marL="457200" indent="-457200">
              <a:spcBef>
                <a:spcPts val="600"/>
              </a:spcBef>
              <a:buFont typeface="Wingdings" panose="05000000000000000000" pitchFamily="2" charset="2"/>
              <a:buChar char="§"/>
              <a:defRPr/>
            </a:pPr>
            <a:r>
              <a:rPr lang="en-US" altLang="en-US" sz="3000" dirty="0" smtClean="0">
                <a:latin typeface="Arial" panose="020B0604020202020204" pitchFamily="34" charset="0"/>
                <a:cs typeface="Arial" panose="020B0604020202020204" pitchFamily="34" charset="0"/>
              </a:rPr>
              <a:t>All sinners </a:t>
            </a:r>
            <a:r>
              <a:rPr lang="en-US" altLang="en-US" sz="3000" dirty="0">
                <a:latin typeface="Arial" panose="020B0604020202020204" pitchFamily="34" charset="0"/>
                <a:cs typeface="Arial" panose="020B0604020202020204" pitchFamily="34" charset="0"/>
              </a:rPr>
              <a:t>must…</a:t>
            </a:r>
          </a:p>
          <a:p>
            <a:pPr lvl="1">
              <a:spcBef>
                <a:spcPts val="600"/>
              </a:spcBef>
              <a:buFont typeface="Wingdings" panose="05000000000000000000" pitchFamily="2" charset="2"/>
              <a:buChar char="§"/>
              <a:defRPr/>
            </a:pPr>
            <a:r>
              <a:rPr lang="en-US" altLang="en-US" sz="2600" dirty="0">
                <a:latin typeface="Arial" panose="020B0604020202020204" pitchFamily="34" charset="0"/>
                <a:cs typeface="Arial" panose="020B0604020202020204" pitchFamily="34" charset="0"/>
              </a:rPr>
              <a:t>Hear the Gospel – Romans 10:17</a:t>
            </a:r>
          </a:p>
          <a:p>
            <a:pPr lvl="1">
              <a:spcBef>
                <a:spcPts val="600"/>
              </a:spcBef>
              <a:buFont typeface="Wingdings" panose="05000000000000000000" pitchFamily="2" charset="2"/>
              <a:buChar char="§"/>
              <a:defRPr/>
            </a:pPr>
            <a:r>
              <a:rPr lang="en-US" altLang="en-US" sz="2600" dirty="0">
                <a:latin typeface="Arial" panose="020B0604020202020204" pitchFamily="34" charset="0"/>
                <a:cs typeface="Arial" panose="020B0604020202020204" pitchFamily="34" charset="0"/>
              </a:rPr>
              <a:t>Believe – John 8:34</a:t>
            </a:r>
          </a:p>
          <a:p>
            <a:pPr lvl="1">
              <a:spcBef>
                <a:spcPts val="600"/>
              </a:spcBef>
              <a:buFont typeface="Wingdings" panose="05000000000000000000" pitchFamily="2" charset="2"/>
              <a:buChar char="§"/>
              <a:defRPr/>
            </a:pPr>
            <a:r>
              <a:rPr lang="en-US" altLang="en-US" sz="2600" dirty="0">
                <a:latin typeface="Arial" panose="020B0604020202020204" pitchFamily="34" charset="0"/>
                <a:cs typeface="Arial" panose="020B0604020202020204" pitchFamily="34" charset="0"/>
              </a:rPr>
              <a:t>Repent – Acts 17:30</a:t>
            </a:r>
          </a:p>
          <a:p>
            <a:pPr lvl="1">
              <a:spcBef>
                <a:spcPts val="600"/>
              </a:spcBef>
              <a:buFont typeface="Wingdings" panose="05000000000000000000" pitchFamily="2" charset="2"/>
              <a:buChar char="§"/>
              <a:defRPr/>
            </a:pPr>
            <a:r>
              <a:rPr lang="en-US" altLang="en-US" sz="2600" dirty="0">
                <a:latin typeface="Arial" panose="020B0604020202020204" pitchFamily="34" charset="0"/>
                <a:cs typeface="Arial" panose="020B0604020202020204" pitchFamily="34" charset="0"/>
              </a:rPr>
              <a:t>Confess Christ – Matthew 10:34</a:t>
            </a:r>
          </a:p>
          <a:p>
            <a:pPr lvl="1">
              <a:spcBef>
                <a:spcPts val="600"/>
              </a:spcBef>
              <a:buFont typeface="Wingdings" panose="05000000000000000000" pitchFamily="2" charset="2"/>
              <a:buChar char="§"/>
              <a:defRPr/>
            </a:pPr>
            <a:r>
              <a:rPr lang="en-US" altLang="en-US" sz="2600" dirty="0">
                <a:latin typeface="Arial" panose="020B0604020202020204" pitchFamily="34" charset="0"/>
                <a:cs typeface="Arial" panose="020B0604020202020204" pitchFamily="34" charset="0"/>
              </a:rPr>
              <a:t>Be Baptized in water –  Acts 22:16</a:t>
            </a:r>
          </a:p>
          <a:p>
            <a:pPr marL="457200" indent="-457200">
              <a:spcBef>
                <a:spcPts val="600"/>
              </a:spcBef>
              <a:buFont typeface="Wingdings" panose="05000000000000000000" pitchFamily="2" charset="2"/>
              <a:buChar char="§"/>
              <a:defRPr/>
            </a:pPr>
            <a:r>
              <a:rPr lang="en-US" altLang="en-US" sz="3000" dirty="0">
                <a:latin typeface="Arial" panose="020B0604020202020204" pitchFamily="34" charset="0"/>
                <a:cs typeface="Arial" panose="020B0604020202020204" pitchFamily="34" charset="0"/>
              </a:rPr>
              <a:t>An erring Child of God must…</a:t>
            </a:r>
          </a:p>
          <a:p>
            <a:pPr lvl="1">
              <a:spcBef>
                <a:spcPts val="600"/>
              </a:spcBef>
              <a:buFont typeface="Wingdings" panose="05000000000000000000" pitchFamily="2" charset="2"/>
              <a:buChar char="§"/>
              <a:defRPr/>
            </a:pPr>
            <a:r>
              <a:rPr lang="en-US" altLang="en-US" sz="2600" dirty="0">
                <a:latin typeface="Arial" panose="020B0604020202020204" pitchFamily="34" charset="0"/>
                <a:cs typeface="Arial" panose="020B0604020202020204" pitchFamily="34" charset="0"/>
              </a:rPr>
              <a:t>Repent and Pray –  Acts 8:22</a:t>
            </a:r>
          </a:p>
          <a:p>
            <a:pPr marL="457200" indent="-457200">
              <a:buFont typeface="Wingdings" panose="05000000000000000000" pitchFamily="2" charset="2"/>
              <a:buChar char="§"/>
              <a:defRPr/>
            </a:pPr>
            <a:r>
              <a:rPr lang="en-US" altLang="en-US" sz="3000" dirty="0">
                <a:latin typeface="Arial" panose="020B0604020202020204" pitchFamily="34" charset="0"/>
                <a:cs typeface="Arial" panose="020B0604020202020204" pitchFamily="34" charset="0"/>
              </a:rPr>
              <a:t>Live </a:t>
            </a:r>
            <a:r>
              <a:rPr lang="en-US" altLang="en-US" sz="3000" i="1" dirty="0">
                <a:latin typeface="Arial" panose="020B0604020202020204" pitchFamily="34" charset="0"/>
                <a:cs typeface="Arial" panose="020B0604020202020204" pitchFamily="34" charset="0"/>
              </a:rPr>
              <a:t>“faithful </a:t>
            </a:r>
            <a:r>
              <a:rPr lang="en-US" altLang="en-US" sz="3000" i="1" u="sng" dirty="0">
                <a:latin typeface="Arial" panose="020B0604020202020204" pitchFamily="34" charset="0"/>
                <a:cs typeface="Arial" panose="020B0604020202020204" pitchFamily="34" charset="0"/>
              </a:rPr>
              <a:t>unto</a:t>
            </a:r>
            <a:r>
              <a:rPr lang="en-US" altLang="en-US" sz="3000" i="1" dirty="0">
                <a:latin typeface="Arial" panose="020B0604020202020204" pitchFamily="34" charset="0"/>
                <a:cs typeface="Arial" panose="020B0604020202020204" pitchFamily="34" charset="0"/>
              </a:rPr>
              <a:t> death”</a:t>
            </a:r>
          </a:p>
          <a:p>
            <a:pPr lvl="1">
              <a:buFont typeface="Wingdings" panose="05000000000000000000" pitchFamily="2" charset="2"/>
              <a:buChar char="§"/>
              <a:defRPr/>
            </a:pPr>
            <a:r>
              <a:rPr lang="en-US" altLang="en-US" sz="2600" dirty="0">
                <a:latin typeface="Arial" panose="020B0604020202020204" pitchFamily="34" charset="0"/>
                <a:cs typeface="Arial" panose="020B0604020202020204" pitchFamily="34" charset="0"/>
              </a:rPr>
              <a:t>Revelation 2:10</a:t>
            </a:r>
          </a:p>
          <a:p>
            <a:endParaRPr lang="en-US" sz="3200" dirty="0"/>
          </a:p>
        </p:txBody>
      </p:sp>
      <p:sp>
        <p:nvSpPr>
          <p:cNvPr id="5" name="Title 1"/>
          <p:cNvSpPr txBox="1">
            <a:spLocks/>
          </p:cNvSpPr>
          <p:nvPr/>
        </p:nvSpPr>
        <p:spPr>
          <a:xfrm>
            <a:off x="892553" y="187354"/>
            <a:ext cx="7520618" cy="990282"/>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endParaRPr lang="en-US" sz="4400" dirty="0"/>
          </a:p>
        </p:txBody>
      </p:sp>
      <p:sp>
        <p:nvSpPr>
          <p:cNvPr id="10" name="Rectangle 9"/>
          <p:cNvSpPr/>
          <p:nvPr/>
        </p:nvSpPr>
        <p:spPr>
          <a:xfrm rot="16200000">
            <a:off x="-2022476" y="3266584"/>
            <a:ext cx="4906728" cy="861774"/>
          </a:xfrm>
          <a:prstGeom prst="rect">
            <a:avLst/>
          </a:prstGeom>
          <a:noFill/>
        </p:spPr>
        <p:txBody>
          <a:bodyPr wrap="none" lIns="91440" tIns="45720" rIns="91440" bIns="45720">
            <a:spAutoFit/>
          </a:bodyPr>
          <a:lstStyle/>
          <a:p>
            <a:pPr algn="ctr"/>
            <a:r>
              <a:rPr lang="en-US" sz="5000" b="1" dirty="0" smtClean="0">
                <a:ln w="17780" cmpd="sng">
                  <a:solidFill>
                    <a:schemeClr val="accent1">
                      <a:tint val="3000"/>
                    </a:schemeClr>
                  </a:solidFill>
                  <a:prstDash val="solid"/>
                  <a:miter lim="800000"/>
                </a:ln>
                <a:solidFill>
                  <a:schemeClr val="tx2">
                    <a:lumMod val="60000"/>
                    <a:lumOff val="40000"/>
                  </a:schemeClr>
                </a:solidFill>
                <a:effectLst>
                  <a:outerShdw blurRad="55000" dist="50800" dir="5400000" algn="tl">
                    <a:srgbClr val="000000">
                      <a:alpha val="33000"/>
                    </a:srgbClr>
                  </a:outerShdw>
                </a:effectLst>
              </a:rPr>
              <a:t>HELL is a place</a:t>
            </a:r>
            <a:endParaRPr lang="en-US" sz="5000" b="1" dirty="0">
              <a:ln w="17780" cmpd="sng">
                <a:solidFill>
                  <a:schemeClr val="accent1">
                    <a:tint val="3000"/>
                  </a:schemeClr>
                </a:solidFill>
                <a:prstDash val="solid"/>
                <a:miter lim="800000"/>
              </a:ln>
              <a:solidFill>
                <a:schemeClr val="tx2">
                  <a:lumMod val="60000"/>
                  <a:lumOff val="40000"/>
                </a:schemeClr>
              </a:solidFill>
              <a:effectLst>
                <a:outerShdw blurRad="55000" dist="50800" dir="5400000" algn="tl">
                  <a:srgbClr val="000000">
                    <a:alpha val="33000"/>
                  </a:srgbClr>
                </a:outerShdw>
              </a:effectLst>
            </a:endParaRPr>
          </a:p>
        </p:txBody>
      </p:sp>
      <p:sp>
        <p:nvSpPr>
          <p:cNvPr id="4" name="Bent Arrow 3"/>
          <p:cNvSpPr/>
          <p:nvPr/>
        </p:nvSpPr>
        <p:spPr>
          <a:xfrm>
            <a:off x="457200" y="584693"/>
            <a:ext cx="413570" cy="710707"/>
          </a:xfrm>
          <a:prstGeom prst="bentArrow">
            <a:avLst>
              <a:gd name="adj1" fmla="val 25000"/>
              <a:gd name="adj2" fmla="val 42045"/>
              <a:gd name="adj3" fmla="val 25000"/>
              <a:gd name="adj4" fmla="val 4375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3A7B365E-E991-4A21-92D4-2F3070BD40A6}" type="slidenum">
              <a:rPr lang="en-US" smtClean="0"/>
              <a:t>13</a:t>
            </a:fld>
            <a:endParaRPr lang="en-US" dirty="0"/>
          </a:p>
        </p:txBody>
      </p:sp>
    </p:spTree>
    <p:extLst>
      <p:ext uri="{BB962C8B-B14F-4D97-AF65-F5344CB8AC3E}">
        <p14:creationId xmlns:p14="http://schemas.microsoft.com/office/powerpoint/2010/main" val="1384223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1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10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8645" y="401782"/>
            <a:ext cx="7497709" cy="5715004"/>
          </a:xfrm>
        </p:spPr>
        <p:txBody>
          <a:bodyPr>
            <a:normAutofit/>
          </a:bodyPr>
          <a:lstStyle/>
          <a:p>
            <a:r>
              <a:rPr lang="en-US" sz="4000" dirty="0" smtClean="0">
                <a:solidFill>
                  <a:schemeClr val="tx2"/>
                </a:solidFill>
                <a:latin typeface="Arial Black" panose="020B0A04020102020204" pitchFamily="34" charset="0"/>
              </a:rPr>
              <a:t>That is Real</a:t>
            </a:r>
          </a:p>
          <a:p>
            <a:r>
              <a:rPr lang="en-US" sz="4000" dirty="0" smtClean="0">
                <a:solidFill>
                  <a:schemeClr val="tx2"/>
                </a:solidFill>
                <a:latin typeface="Arial Black" panose="020B0A04020102020204" pitchFamily="34" charset="0"/>
              </a:rPr>
              <a:t>That is Horrible</a:t>
            </a:r>
          </a:p>
          <a:p>
            <a:r>
              <a:rPr lang="en-US" sz="4000" dirty="0" smtClean="0">
                <a:solidFill>
                  <a:schemeClr val="tx2"/>
                </a:solidFill>
                <a:latin typeface="Arial Black" panose="020B0A04020102020204" pitchFamily="34" charset="0"/>
              </a:rPr>
              <a:t>That Anyone Can Go To</a:t>
            </a:r>
          </a:p>
          <a:p>
            <a:r>
              <a:rPr lang="en-US" sz="4000" dirty="0" smtClean="0">
                <a:solidFill>
                  <a:schemeClr val="tx2"/>
                </a:solidFill>
                <a:latin typeface="Arial Black" panose="020B0A04020102020204" pitchFamily="34" charset="0"/>
              </a:rPr>
              <a:t>Of Eternal Duration</a:t>
            </a:r>
          </a:p>
          <a:p>
            <a:r>
              <a:rPr lang="en-US" sz="4000" dirty="0" smtClean="0">
                <a:solidFill>
                  <a:schemeClr val="tx2"/>
                </a:solidFill>
                <a:latin typeface="Arial Black" panose="020B0A04020102020204" pitchFamily="34" charset="0"/>
              </a:rPr>
              <a:t>Of Great Popularity</a:t>
            </a:r>
          </a:p>
          <a:p>
            <a:r>
              <a:rPr lang="en-US" sz="4000" dirty="0" smtClean="0">
                <a:solidFill>
                  <a:schemeClr val="tx2"/>
                </a:solidFill>
                <a:latin typeface="Arial Black" panose="020B0A04020102020204" pitchFamily="34" charset="0"/>
              </a:rPr>
              <a:t>Of No Escape</a:t>
            </a:r>
          </a:p>
          <a:p>
            <a:r>
              <a:rPr lang="en-US" sz="4000" dirty="0" smtClean="0">
                <a:solidFill>
                  <a:schemeClr val="tx2"/>
                </a:solidFill>
                <a:latin typeface="Arial Black" panose="020B0A04020102020204" pitchFamily="34" charset="0"/>
              </a:rPr>
              <a:t>That Can Be Avoided</a:t>
            </a:r>
          </a:p>
          <a:p>
            <a:endParaRPr lang="en-US" sz="3200" dirty="0"/>
          </a:p>
        </p:txBody>
      </p:sp>
      <p:sp>
        <p:nvSpPr>
          <p:cNvPr id="5" name="Title 1"/>
          <p:cNvSpPr txBox="1">
            <a:spLocks/>
          </p:cNvSpPr>
          <p:nvPr/>
        </p:nvSpPr>
        <p:spPr>
          <a:xfrm>
            <a:off x="892553" y="187354"/>
            <a:ext cx="7520618" cy="990282"/>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endParaRPr lang="en-US" sz="4400" dirty="0"/>
          </a:p>
        </p:txBody>
      </p:sp>
      <p:sp>
        <p:nvSpPr>
          <p:cNvPr id="10" name="Rectangle 9"/>
          <p:cNvSpPr/>
          <p:nvPr/>
        </p:nvSpPr>
        <p:spPr>
          <a:xfrm rot="16200000">
            <a:off x="-2022476" y="3266584"/>
            <a:ext cx="4906728" cy="861774"/>
          </a:xfrm>
          <a:prstGeom prst="rect">
            <a:avLst/>
          </a:prstGeom>
          <a:noFill/>
        </p:spPr>
        <p:txBody>
          <a:bodyPr wrap="none" lIns="91440" tIns="45720" rIns="91440" bIns="45720">
            <a:spAutoFit/>
          </a:bodyPr>
          <a:lstStyle/>
          <a:p>
            <a:pPr algn="ctr"/>
            <a:r>
              <a:rPr lang="en-US" sz="5000" b="1" dirty="0" smtClean="0">
                <a:ln w="17780" cmpd="sng">
                  <a:solidFill>
                    <a:schemeClr val="accent1">
                      <a:tint val="3000"/>
                    </a:schemeClr>
                  </a:solidFill>
                  <a:prstDash val="solid"/>
                  <a:miter lim="800000"/>
                </a:ln>
                <a:solidFill>
                  <a:schemeClr val="tx2">
                    <a:lumMod val="60000"/>
                    <a:lumOff val="40000"/>
                  </a:schemeClr>
                </a:solidFill>
                <a:effectLst>
                  <a:outerShdw blurRad="55000" dist="50800" dir="5400000" algn="tl">
                    <a:srgbClr val="000000">
                      <a:alpha val="33000"/>
                    </a:srgbClr>
                  </a:outerShdw>
                </a:effectLst>
              </a:rPr>
              <a:t>HELL is a place</a:t>
            </a:r>
            <a:endParaRPr lang="en-US" sz="5000" b="1" dirty="0">
              <a:ln w="17780" cmpd="sng">
                <a:solidFill>
                  <a:schemeClr val="accent1">
                    <a:tint val="3000"/>
                  </a:schemeClr>
                </a:solidFill>
                <a:prstDash val="solid"/>
                <a:miter lim="800000"/>
              </a:ln>
              <a:solidFill>
                <a:schemeClr val="tx2">
                  <a:lumMod val="60000"/>
                  <a:lumOff val="40000"/>
                </a:schemeClr>
              </a:solidFill>
              <a:effectLst>
                <a:outerShdw blurRad="55000" dist="50800" dir="5400000" algn="tl">
                  <a:srgbClr val="000000">
                    <a:alpha val="33000"/>
                  </a:srgbClr>
                </a:outerShdw>
              </a:effectLst>
            </a:endParaRPr>
          </a:p>
        </p:txBody>
      </p:sp>
      <p:sp>
        <p:nvSpPr>
          <p:cNvPr id="11" name="Bent Arrow 10"/>
          <p:cNvSpPr/>
          <p:nvPr/>
        </p:nvSpPr>
        <p:spPr>
          <a:xfrm>
            <a:off x="457200" y="584693"/>
            <a:ext cx="413570" cy="710707"/>
          </a:xfrm>
          <a:prstGeom prst="bentArrow">
            <a:avLst>
              <a:gd name="adj1" fmla="val 25000"/>
              <a:gd name="adj2" fmla="val 42045"/>
              <a:gd name="adj3" fmla="val 25000"/>
              <a:gd name="adj4" fmla="val 4375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Slide Number Placeholder 3"/>
          <p:cNvSpPr>
            <a:spLocks noGrp="1"/>
          </p:cNvSpPr>
          <p:nvPr>
            <p:ph type="sldNum" sz="quarter" idx="12"/>
          </p:nvPr>
        </p:nvSpPr>
        <p:spPr/>
        <p:txBody>
          <a:bodyPr/>
          <a:lstStyle/>
          <a:p>
            <a:fld id="{3A7B365E-E991-4A21-92D4-2F3070BD40A6}" type="slidenum">
              <a:rPr lang="en-US" smtClean="0"/>
              <a:t>14</a:t>
            </a:fld>
            <a:endParaRPr lang="en-US" dirty="0"/>
          </a:p>
        </p:txBody>
      </p:sp>
    </p:spTree>
    <p:extLst>
      <p:ext uri="{BB962C8B-B14F-4D97-AF65-F5344CB8AC3E}">
        <p14:creationId xmlns:p14="http://schemas.microsoft.com/office/powerpoint/2010/main" val="34123251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7924800" cy="4010891"/>
          </a:xfrm>
          <a:noFill/>
        </p:spPr>
        <p:txBody>
          <a:bodyPr>
            <a:noAutofit/>
          </a:bodyPr>
          <a:lstStyle/>
          <a:p>
            <a:pPr algn="ctr"/>
            <a:r>
              <a:rPr lang="en-US" sz="5000" dirty="0" smtClean="0"/>
              <a:t>To avoid </a:t>
            </a:r>
            <a:r>
              <a:rPr lang="en-US" sz="5000" i="1" dirty="0" smtClean="0"/>
              <a:t>“</a:t>
            </a:r>
            <a:r>
              <a:rPr lang="en-US" sz="5000" i="1" u="sng" dirty="0" smtClean="0"/>
              <a:t>the fire that shall never be quenched</a:t>
            </a:r>
            <a:r>
              <a:rPr lang="en-US" sz="5000" i="1" dirty="0" smtClean="0"/>
              <a:t>” </a:t>
            </a:r>
            <a:r>
              <a:rPr lang="en-US" sz="5000" dirty="0" smtClean="0"/>
              <a:t>depends on what one does now!</a:t>
            </a:r>
            <a:endParaRPr lang="en-US" sz="5000" dirty="0"/>
          </a:p>
        </p:txBody>
      </p:sp>
      <p:sp>
        <p:nvSpPr>
          <p:cNvPr id="4" name="Slide Number Placeholder 3"/>
          <p:cNvSpPr>
            <a:spLocks noGrp="1"/>
          </p:cNvSpPr>
          <p:nvPr>
            <p:ph type="sldNum" sz="quarter" idx="12"/>
          </p:nvPr>
        </p:nvSpPr>
        <p:spPr/>
        <p:txBody>
          <a:bodyPr/>
          <a:lstStyle/>
          <a:p>
            <a:fld id="{3A7B365E-E991-4A21-92D4-2F3070BD40A6}" type="slidenum">
              <a:rPr lang="en-US" smtClean="0"/>
              <a:t>15</a:t>
            </a:fld>
            <a:endParaRPr lang="en-US" dirty="0"/>
          </a:p>
        </p:txBody>
      </p:sp>
    </p:spTree>
    <p:extLst>
      <p:ext uri="{BB962C8B-B14F-4D97-AF65-F5344CB8AC3E}">
        <p14:creationId xmlns:p14="http://schemas.microsoft.com/office/powerpoint/2010/main" val="10213202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9:43-48 - KJV</a:t>
            </a:r>
            <a:endParaRPr lang="en-US" dirty="0"/>
          </a:p>
        </p:txBody>
      </p:sp>
      <p:sp>
        <p:nvSpPr>
          <p:cNvPr id="4" name="Slide Number Placeholder 3"/>
          <p:cNvSpPr>
            <a:spLocks noGrp="1"/>
          </p:cNvSpPr>
          <p:nvPr>
            <p:ph type="sldNum" sz="quarter" idx="12"/>
          </p:nvPr>
        </p:nvSpPr>
        <p:spPr/>
        <p:txBody>
          <a:bodyPr/>
          <a:lstStyle/>
          <a:p>
            <a:fld id="{3A7B365E-E991-4A21-92D4-2F3070BD40A6}" type="slidenum">
              <a:rPr lang="en-US" smtClean="0"/>
              <a:t>2</a:t>
            </a:fld>
            <a:endParaRPr lang="en-US"/>
          </a:p>
        </p:txBody>
      </p:sp>
      <p:sp>
        <p:nvSpPr>
          <p:cNvPr id="5" name="Rectangle 4"/>
          <p:cNvSpPr/>
          <p:nvPr/>
        </p:nvSpPr>
        <p:spPr>
          <a:xfrm>
            <a:off x="4267200" y="2554778"/>
            <a:ext cx="3886200" cy="335280"/>
          </a:xfrm>
          <a:prstGeom prst="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283036" y="4023360"/>
            <a:ext cx="1828800" cy="335280"/>
          </a:xfrm>
          <a:prstGeom prst="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88373" y="4393969"/>
            <a:ext cx="3733800" cy="335280"/>
          </a:xfrm>
          <a:prstGeom prst="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821872" y="4750722"/>
            <a:ext cx="3512128" cy="335280"/>
          </a:xfrm>
          <a:prstGeom prst="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590800" y="6208915"/>
            <a:ext cx="3713018" cy="335280"/>
          </a:xfrm>
          <a:prstGeom prst="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318665" y="2914996"/>
            <a:ext cx="1063335" cy="335280"/>
          </a:xfrm>
          <a:prstGeom prst="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84908" y="3292533"/>
            <a:ext cx="2563091" cy="335280"/>
          </a:xfrm>
          <a:prstGeom prst="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88373" y="2914996"/>
            <a:ext cx="1645227" cy="335280"/>
          </a:xfrm>
          <a:prstGeom prst="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752600"/>
            <a:ext cx="8153400" cy="4876800"/>
          </a:xfrm>
        </p:spPr>
        <p:txBody>
          <a:bodyPr>
            <a:normAutofit/>
          </a:bodyPr>
          <a:lstStyle/>
          <a:p>
            <a:r>
              <a:rPr lang="en-US" sz="2400" i="1" dirty="0" smtClean="0"/>
              <a:t>“</a:t>
            </a:r>
            <a:r>
              <a:rPr lang="en-US" sz="2400" i="1" dirty="0" smtClean="0">
                <a:solidFill>
                  <a:srgbClr val="FF0000"/>
                </a:solidFill>
              </a:rPr>
              <a:t>43</a:t>
            </a:r>
            <a:r>
              <a:rPr lang="en-US" sz="2400" i="1" dirty="0" smtClean="0"/>
              <a:t> </a:t>
            </a:r>
            <a:r>
              <a:rPr lang="en-US" sz="2400" i="1" dirty="0"/>
              <a:t>And if thy hand offend thee, cut it off: it is better for thee to enter into life maimed, than having two hands to go into </a:t>
            </a:r>
            <a:r>
              <a:rPr lang="en-US" sz="2400" i="1" dirty="0">
                <a:solidFill>
                  <a:srgbClr val="FF0000"/>
                </a:solidFill>
              </a:rPr>
              <a:t>hell</a:t>
            </a:r>
            <a:r>
              <a:rPr lang="en-US" sz="2400" i="1" dirty="0"/>
              <a:t>, into the fire that never shall be quenched: </a:t>
            </a:r>
            <a:r>
              <a:rPr lang="en-US" sz="2400" i="1" dirty="0" smtClean="0">
                <a:solidFill>
                  <a:srgbClr val="FF0000"/>
                </a:solidFill>
              </a:rPr>
              <a:t>44</a:t>
            </a:r>
            <a:r>
              <a:rPr lang="en-US" sz="2400" i="1" dirty="0" smtClean="0"/>
              <a:t> </a:t>
            </a:r>
            <a:r>
              <a:rPr lang="en-US" sz="2400" i="1" dirty="0"/>
              <a:t>Where their worm </a:t>
            </a:r>
            <a:r>
              <a:rPr lang="en-US" sz="2400" i="1" dirty="0" err="1"/>
              <a:t>dieth</a:t>
            </a:r>
            <a:r>
              <a:rPr lang="en-US" sz="2400" i="1" dirty="0"/>
              <a:t> not, and the fire is not quenched. </a:t>
            </a:r>
            <a:r>
              <a:rPr lang="en-US" sz="2400" i="1" dirty="0">
                <a:solidFill>
                  <a:srgbClr val="FF0000"/>
                </a:solidFill>
              </a:rPr>
              <a:t>45</a:t>
            </a:r>
            <a:r>
              <a:rPr lang="en-US" sz="2400" i="1" dirty="0"/>
              <a:t> And if thy foot offend thee, cut it off: it is better for thee to enter halt into life, than having two feet to be cast into </a:t>
            </a:r>
            <a:r>
              <a:rPr lang="en-US" sz="2400" i="1" dirty="0">
                <a:solidFill>
                  <a:srgbClr val="FF0000"/>
                </a:solidFill>
              </a:rPr>
              <a:t>hell</a:t>
            </a:r>
            <a:r>
              <a:rPr lang="en-US" sz="2400" i="1" dirty="0"/>
              <a:t>, into the fire that never shall be quenched: </a:t>
            </a:r>
            <a:r>
              <a:rPr lang="en-US" sz="2400" i="1" dirty="0" smtClean="0">
                <a:solidFill>
                  <a:srgbClr val="FF0000"/>
                </a:solidFill>
              </a:rPr>
              <a:t>46</a:t>
            </a:r>
            <a:r>
              <a:rPr lang="en-US" sz="2400" i="1" dirty="0" smtClean="0"/>
              <a:t> </a:t>
            </a:r>
            <a:r>
              <a:rPr lang="en-US" sz="2400" i="1" dirty="0"/>
              <a:t>Where their worm </a:t>
            </a:r>
            <a:r>
              <a:rPr lang="en-US" sz="2400" i="1" dirty="0" err="1"/>
              <a:t>dieth</a:t>
            </a:r>
            <a:r>
              <a:rPr lang="en-US" sz="2400" i="1" dirty="0"/>
              <a:t> not, and the fire is not quenched. 47 And if thine eye offend thee, pluck it out: it is better for thee to enter into the kingdom of God with one eye, than having two eyes to be cast into </a:t>
            </a:r>
            <a:r>
              <a:rPr lang="en-US" sz="2400" i="1" dirty="0">
                <a:solidFill>
                  <a:srgbClr val="FF0000"/>
                </a:solidFill>
              </a:rPr>
              <a:t>hell fire</a:t>
            </a:r>
            <a:r>
              <a:rPr lang="en-US" sz="2400" i="1" dirty="0"/>
              <a:t>: </a:t>
            </a:r>
            <a:r>
              <a:rPr lang="en-US" sz="2400" i="1" dirty="0" smtClean="0">
                <a:solidFill>
                  <a:srgbClr val="FF0000"/>
                </a:solidFill>
              </a:rPr>
              <a:t>48</a:t>
            </a:r>
            <a:r>
              <a:rPr lang="en-US" sz="2400" i="1" dirty="0" smtClean="0"/>
              <a:t> </a:t>
            </a:r>
            <a:r>
              <a:rPr lang="en-US" sz="2400" i="1" dirty="0"/>
              <a:t>Where their worm </a:t>
            </a:r>
            <a:r>
              <a:rPr lang="en-US" sz="2400" i="1" dirty="0" err="1"/>
              <a:t>dieth</a:t>
            </a:r>
            <a:r>
              <a:rPr lang="en-US" sz="2400" i="1" dirty="0"/>
              <a:t> not, and the fire is not </a:t>
            </a:r>
            <a:r>
              <a:rPr lang="en-US" sz="2400" i="1" dirty="0" smtClean="0"/>
              <a:t>quenched”</a:t>
            </a:r>
            <a:endParaRPr lang="en-US" sz="2400" i="1" dirty="0"/>
          </a:p>
        </p:txBody>
      </p:sp>
    </p:spTree>
    <p:extLst>
      <p:ext uri="{BB962C8B-B14F-4D97-AF65-F5344CB8AC3E}">
        <p14:creationId xmlns:p14="http://schemas.microsoft.com/office/powerpoint/2010/main" val="897713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10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1000"/>
                                        <p:tgtEl>
                                          <p:spTgt spid="10"/>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10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1000"/>
                                        <p:tgtEl>
                                          <p:spTgt spid="6"/>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left)">
                                      <p:cBhvr>
                                        <p:cTn id="29" dur="1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left)">
                                      <p:cBhvr>
                                        <p:cTn id="34" dur="10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left)">
                                      <p:cBhvr>
                                        <p:cTn id="3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a:xfrm>
            <a:off x="533400" y="1752600"/>
            <a:ext cx="8305800" cy="4953000"/>
          </a:xfrm>
        </p:spPr>
        <p:txBody>
          <a:bodyPr>
            <a:normAutofit fontScale="92500" lnSpcReduction="20000"/>
          </a:bodyPr>
          <a:lstStyle/>
          <a:p>
            <a:r>
              <a:rPr lang="en-US" sz="3000" dirty="0" smtClean="0"/>
              <a:t>The subject of </a:t>
            </a:r>
            <a:r>
              <a:rPr lang="en-US" sz="3000" dirty="0" smtClean="0">
                <a:solidFill>
                  <a:srgbClr val="FF0000"/>
                </a:solidFill>
              </a:rPr>
              <a:t>Hell</a:t>
            </a:r>
            <a:r>
              <a:rPr lang="en-US" sz="3000" dirty="0" smtClean="0"/>
              <a:t> is a negative subject and avoided by many</a:t>
            </a:r>
          </a:p>
          <a:p>
            <a:r>
              <a:rPr lang="en-US" sz="3000" dirty="0" smtClean="0"/>
              <a:t>The word “Hell” occurs 23 times in the KJV</a:t>
            </a:r>
          </a:p>
          <a:p>
            <a:pPr marL="457200" indent="-457200">
              <a:buFont typeface="Wingdings" panose="05000000000000000000" pitchFamily="2" charset="2"/>
              <a:buChar char="§"/>
            </a:pPr>
            <a:r>
              <a:rPr lang="en-US" sz="2600" b="0" dirty="0" smtClean="0"/>
              <a:t>10 times from </a:t>
            </a:r>
            <a:r>
              <a:rPr lang="en-US" sz="2600" i="1" dirty="0" smtClean="0"/>
              <a:t>“hades” </a:t>
            </a:r>
            <a:r>
              <a:rPr lang="en-US" sz="2600" b="0" i="1" dirty="0" smtClean="0"/>
              <a:t>- </a:t>
            </a:r>
            <a:r>
              <a:rPr lang="en-US" sz="2600" b="0" dirty="0" smtClean="0"/>
              <a:t>Matthew 16:18</a:t>
            </a:r>
          </a:p>
          <a:p>
            <a:pPr marL="914400" lvl="1" indent="-457200">
              <a:buFont typeface="Wingdings" panose="05000000000000000000" pitchFamily="2" charset="2"/>
              <a:buChar char="§"/>
            </a:pPr>
            <a:r>
              <a:rPr lang="en-US" sz="2200" dirty="0" smtClean="0"/>
              <a:t>The place of departed spirits</a:t>
            </a:r>
            <a:endParaRPr lang="en-US" sz="2200" b="0" dirty="0" smtClean="0"/>
          </a:p>
          <a:p>
            <a:pPr marL="457200" indent="-457200">
              <a:buFont typeface="Wingdings" panose="05000000000000000000" pitchFamily="2" charset="2"/>
              <a:buChar char="§"/>
            </a:pPr>
            <a:r>
              <a:rPr lang="en-US" sz="2600" b="0" dirty="0" smtClean="0"/>
              <a:t>1 time from </a:t>
            </a:r>
            <a:r>
              <a:rPr lang="en-US" sz="2600" i="1" dirty="0" smtClean="0"/>
              <a:t>“</a:t>
            </a:r>
            <a:r>
              <a:rPr lang="en-US" sz="2600" i="1" dirty="0" err="1" smtClean="0"/>
              <a:t>tartarus</a:t>
            </a:r>
            <a:r>
              <a:rPr lang="en-US" sz="2600" i="1" dirty="0" smtClean="0"/>
              <a:t>” </a:t>
            </a:r>
            <a:r>
              <a:rPr lang="en-US" sz="2600" b="0" i="1" dirty="0" smtClean="0"/>
              <a:t>- </a:t>
            </a:r>
            <a:r>
              <a:rPr lang="en-US" sz="2600" b="0" dirty="0" smtClean="0"/>
              <a:t>2 Peter 2:4</a:t>
            </a:r>
          </a:p>
          <a:p>
            <a:pPr marL="914400" lvl="1" indent="-457200">
              <a:buFont typeface="Wingdings" panose="05000000000000000000" pitchFamily="2" charset="2"/>
              <a:buChar char="§"/>
            </a:pPr>
            <a:r>
              <a:rPr lang="en-US" sz="2200" dirty="0" smtClean="0"/>
              <a:t>Place of fallen angels awaiting final judgem</a:t>
            </a:r>
            <a:r>
              <a:rPr lang="en-US" sz="2600" dirty="0" smtClean="0"/>
              <a:t>ent</a:t>
            </a:r>
            <a:endParaRPr lang="en-US" sz="2600" b="0" dirty="0" smtClean="0"/>
          </a:p>
          <a:p>
            <a:pPr marL="457200" indent="-457200">
              <a:buFont typeface="Wingdings" panose="05000000000000000000" pitchFamily="2" charset="2"/>
              <a:buChar char="§"/>
            </a:pPr>
            <a:r>
              <a:rPr lang="en-US" sz="2600" b="0" dirty="0" smtClean="0"/>
              <a:t>12 times from</a:t>
            </a:r>
            <a:r>
              <a:rPr lang="en-US" sz="2600" b="0" i="1" dirty="0" smtClean="0"/>
              <a:t> </a:t>
            </a:r>
            <a:r>
              <a:rPr lang="en-US" sz="2600" i="1" dirty="0" smtClean="0"/>
              <a:t>“</a:t>
            </a:r>
            <a:r>
              <a:rPr lang="en-US" sz="2600" i="1" dirty="0" err="1" smtClean="0"/>
              <a:t>Gehenna</a:t>
            </a:r>
            <a:r>
              <a:rPr lang="en-US" sz="2600" i="1" dirty="0" smtClean="0"/>
              <a:t>” </a:t>
            </a:r>
            <a:r>
              <a:rPr lang="en-US" sz="2600" b="0" i="1" dirty="0" smtClean="0"/>
              <a:t>- </a:t>
            </a:r>
            <a:r>
              <a:rPr lang="en-US" sz="2600" b="0" dirty="0" smtClean="0"/>
              <a:t>Matthew 5:22, 29, 30; 10:28</a:t>
            </a:r>
          </a:p>
          <a:p>
            <a:pPr marL="914400" lvl="1" indent="-457200">
              <a:buFont typeface="Wingdings" panose="05000000000000000000" pitchFamily="2" charset="2"/>
              <a:buChar char="§"/>
            </a:pPr>
            <a:r>
              <a:rPr lang="en-US" sz="2200" dirty="0" smtClean="0"/>
              <a:t>Final place of torment for the wicked</a:t>
            </a:r>
            <a:endParaRPr lang="en-US" sz="2200" b="0" dirty="0" smtClean="0"/>
          </a:p>
          <a:p>
            <a:pPr marL="457200" indent="-457200">
              <a:buFont typeface="Wingdings" panose="05000000000000000000" pitchFamily="2" charset="2"/>
              <a:buChar char="§"/>
            </a:pPr>
            <a:r>
              <a:rPr lang="en-US" sz="2600" i="1" dirty="0" smtClean="0"/>
              <a:t>“Grave” </a:t>
            </a:r>
            <a:r>
              <a:rPr lang="en-US" sz="2600" b="0" dirty="0" smtClean="0"/>
              <a:t>from</a:t>
            </a:r>
            <a:r>
              <a:rPr lang="en-US" sz="2600" b="0" i="1" dirty="0" smtClean="0"/>
              <a:t> </a:t>
            </a:r>
            <a:r>
              <a:rPr lang="en-US" sz="2600" i="1" dirty="0" smtClean="0"/>
              <a:t>“hades” </a:t>
            </a:r>
            <a:r>
              <a:rPr lang="en-US" sz="2600" b="0" i="1" dirty="0" smtClean="0"/>
              <a:t>- </a:t>
            </a:r>
            <a:r>
              <a:rPr lang="en-US" sz="2600" b="0" dirty="0" smtClean="0"/>
              <a:t>1 Corinthians 15:55</a:t>
            </a:r>
          </a:p>
          <a:p>
            <a:pPr marL="914400" lvl="1" indent="-457200">
              <a:buFont typeface="Wingdings" panose="05000000000000000000" pitchFamily="2" charset="2"/>
              <a:buChar char="§"/>
            </a:pPr>
            <a:r>
              <a:rPr lang="en-US" sz="2400" b="1" i="1" dirty="0" smtClean="0"/>
              <a:t>“</a:t>
            </a:r>
            <a:r>
              <a:rPr lang="en-US" sz="2400" b="1" i="1" dirty="0"/>
              <a:t>O death, where is thy sting? O </a:t>
            </a:r>
            <a:r>
              <a:rPr lang="en-US" sz="2400" b="1" i="1" dirty="0">
                <a:solidFill>
                  <a:srgbClr val="FF0000"/>
                </a:solidFill>
              </a:rPr>
              <a:t>grave</a:t>
            </a:r>
            <a:r>
              <a:rPr lang="en-US" sz="2400" b="1" i="1" dirty="0"/>
              <a:t> </a:t>
            </a:r>
            <a:r>
              <a:rPr lang="en-US" sz="2400" dirty="0"/>
              <a:t>(hades</a:t>
            </a:r>
            <a:r>
              <a:rPr lang="en-US" sz="2400" dirty="0" smtClean="0"/>
              <a:t>)</a:t>
            </a:r>
            <a:r>
              <a:rPr lang="en-US" sz="2400" b="1" i="1" dirty="0" smtClean="0"/>
              <a:t>, </a:t>
            </a:r>
            <a:r>
              <a:rPr lang="en-US" sz="2400" b="1" i="1" dirty="0"/>
              <a:t>where is thy victory</a:t>
            </a:r>
            <a:r>
              <a:rPr lang="en-US" sz="2400" b="1" i="1" dirty="0" smtClean="0"/>
              <a:t>?” </a:t>
            </a:r>
            <a:endParaRPr lang="en-US" sz="2400" b="1" i="1" dirty="0"/>
          </a:p>
        </p:txBody>
      </p:sp>
      <p:sp>
        <p:nvSpPr>
          <p:cNvPr id="4" name="Slide Number Placeholder 3"/>
          <p:cNvSpPr>
            <a:spLocks noGrp="1"/>
          </p:cNvSpPr>
          <p:nvPr>
            <p:ph type="sldNum" sz="quarter" idx="12"/>
          </p:nvPr>
        </p:nvSpPr>
        <p:spPr/>
        <p:txBody>
          <a:bodyPr/>
          <a:lstStyle/>
          <a:p>
            <a:fld id="{3A7B365E-E991-4A21-92D4-2F3070BD40A6}" type="slidenum">
              <a:rPr lang="en-US" smtClean="0"/>
              <a:t>3</a:t>
            </a:fld>
            <a:endParaRPr lang="en-US"/>
          </a:p>
        </p:txBody>
      </p:sp>
    </p:spTree>
    <p:extLst>
      <p:ext uri="{BB962C8B-B14F-4D97-AF65-F5344CB8AC3E}">
        <p14:creationId xmlns:p14="http://schemas.microsoft.com/office/powerpoint/2010/main" val="8789760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115915" y="1159802"/>
            <a:ext cx="2740174" cy="415498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lnSpc>
                <a:spcPct val="110000"/>
              </a:lnSpc>
            </a:pPr>
            <a:r>
              <a:rPr lang="en-US" altLang="en-US" sz="4000" b="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Bible</a:t>
            </a:r>
          </a:p>
          <a:p>
            <a:pPr eaLnBrk="1" hangingPunct="1">
              <a:lnSpc>
                <a:spcPct val="110000"/>
              </a:lnSpc>
            </a:pPr>
            <a:r>
              <a:rPr lang="en-US" altLang="en-US" sz="4000" b="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Teaching</a:t>
            </a:r>
          </a:p>
          <a:p>
            <a:pPr eaLnBrk="1" hangingPunct="1">
              <a:lnSpc>
                <a:spcPct val="110000"/>
              </a:lnSpc>
            </a:pPr>
            <a:r>
              <a:rPr lang="en-US" altLang="en-US" sz="4000" b="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Hell</a:t>
            </a:r>
          </a:p>
          <a:p>
            <a:pPr eaLnBrk="1" hangingPunct="1">
              <a:lnSpc>
                <a:spcPct val="110000"/>
              </a:lnSpc>
            </a:pPr>
            <a:r>
              <a:rPr lang="en-US" altLang="en-US" sz="4000" b="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Is Not </a:t>
            </a:r>
          </a:p>
          <a:p>
            <a:pPr eaLnBrk="1" hangingPunct="1">
              <a:lnSpc>
                <a:spcPct val="110000"/>
              </a:lnSpc>
            </a:pPr>
            <a:r>
              <a:rPr lang="en-US" altLang="en-US" sz="4000" b="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Always </a:t>
            </a:r>
          </a:p>
          <a:p>
            <a:pPr eaLnBrk="1" hangingPunct="1">
              <a:lnSpc>
                <a:spcPct val="110000"/>
              </a:lnSpc>
            </a:pPr>
            <a:r>
              <a:rPr lang="en-US" altLang="en-US" sz="4000" b="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Welcomed</a:t>
            </a:r>
          </a:p>
        </p:txBody>
      </p:sp>
      <p:sp>
        <p:nvSpPr>
          <p:cNvPr id="21509" name="Text Box 5"/>
          <p:cNvSpPr txBox="1">
            <a:spLocks noChangeArrowheads="1"/>
          </p:cNvSpPr>
          <p:nvPr/>
        </p:nvSpPr>
        <p:spPr bwMode="auto">
          <a:xfrm>
            <a:off x="2870199" y="437797"/>
            <a:ext cx="6268063"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marL="457200" indent="-457200" eaLnBrk="1" hangingPunct="1">
              <a:lnSpc>
                <a:spcPct val="130000"/>
              </a:lnSpc>
              <a:buFont typeface="Wingdings" panose="05000000000000000000" pitchFamily="2" charset="2"/>
              <a:buChar char="§"/>
            </a:pPr>
            <a:r>
              <a:rPr lang="en-US" altLang="en-US" sz="3200" b="1" dirty="0" smtClean="0"/>
              <a:t>Deny </a:t>
            </a:r>
            <a:r>
              <a:rPr lang="en-US" altLang="en-US" sz="3200" b="1" dirty="0"/>
              <a:t>that God will punish</a:t>
            </a:r>
          </a:p>
          <a:p>
            <a:pPr marL="457200" indent="-457200" eaLnBrk="1" hangingPunct="1">
              <a:lnSpc>
                <a:spcPct val="130000"/>
              </a:lnSpc>
              <a:buFont typeface="Wingdings" panose="05000000000000000000" pitchFamily="2" charset="2"/>
              <a:buChar char="§"/>
            </a:pPr>
            <a:r>
              <a:rPr lang="en-US" altLang="en-US" sz="3200" b="1" dirty="0" smtClean="0"/>
              <a:t>Believe </a:t>
            </a:r>
            <a:r>
              <a:rPr lang="en-US" altLang="en-US" sz="3200" b="1" dirty="0"/>
              <a:t>suffered in this life</a:t>
            </a:r>
          </a:p>
          <a:p>
            <a:pPr marL="457200" indent="-457200" eaLnBrk="1" hangingPunct="1">
              <a:lnSpc>
                <a:spcPct val="130000"/>
              </a:lnSpc>
              <a:buFont typeface="Wingdings" panose="05000000000000000000" pitchFamily="2" charset="2"/>
              <a:buChar char="§"/>
            </a:pPr>
            <a:r>
              <a:rPr lang="en-US" altLang="en-US" sz="3200" b="1" dirty="0" smtClean="0"/>
              <a:t>Say </a:t>
            </a:r>
            <a:r>
              <a:rPr lang="en-US" altLang="en-US" sz="3200" b="1" dirty="0"/>
              <a:t>that it is annihilation</a:t>
            </a:r>
          </a:p>
          <a:p>
            <a:pPr marL="457200" indent="-457200" eaLnBrk="1" hangingPunct="1">
              <a:lnSpc>
                <a:spcPct val="130000"/>
              </a:lnSpc>
              <a:buFont typeface="Wingdings" panose="05000000000000000000" pitchFamily="2" charset="2"/>
              <a:buChar char="§"/>
            </a:pPr>
            <a:r>
              <a:rPr lang="en-US" altLang="en-US" sz="3200" b="1" dirty="0" smtClean="0"/>
              <a:t>Claim </a:t>
            </a:r>
            <a:r>
              <a:rPr lang="en-US" altLang="en-US" sz="3200" b="1" dirty="0"/>
              <a:t>that it is not eternal</a:t>
            </a:r>
          </a:p>
          <a:p>
            <a:pPr marL="457200" indent="-457200" eaLnBrk="1" hangingPunct="1">
              <a:lnSpc>
                <a:spcPct val="130000"/>
              </a:lnSpc>
              <a:buFont typeface="Wingdings" panose="05000000000000000000" pitchFamily="2" charset="2"/>
              <a:buChar char="§"/>
            </a:pPr>
            <a:r>
              <a:rPr lang="en-US" altLang="en-US" sz="3200" b="1" dirty="0" smtClean="0"/>
              <a:t>Profess </a:t>
            </a:r>
            <a:r>
              <a:rPr lang="en-US" altLang="en-US" sz="3200" b="1" dirty="0"/>
              <a:t>belief – but ignore it</a:t>
            </a:r>
          </a:p>
        </p:txBody>
      </p:sp>
      <p:sp>
        <p:nvSpPr>
          <p:cNvPr id="21510" name="Text Box 6"/>
          <p:cNvSpPr txBox="1">
            <a:spLocks noChangeArrowheads="1"/>
          </p:cNvSpPr>
          <p:nvPr/>
        </p:nvSpPr>
        <p:spPr bwMode="auto">
          <a:xfrm>
            <a:off x="3505200" y="4628445"/>
            <a:ext cx="4673074" cy="1372683"/>
          </a:xfrm>
          <a:prstGeom prst="rect">
            <a:avLst/>
          </a:prstGeom>
          <a:solidFill>
            <a:schemeClr val="tx2">
              <a:lumMod val="20000"/>
              <a:lumOff val="80000"/>
            </a:schemeClr>
          </a:solidFill>
          <a:ln>
            <a:noFill/>
          </a:ln>
          <a:effec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marL="457200" indent="-457200" eaLnBrk="1" hangingPunct="1">
              <a:lnSpc>
                <a:spcPct val="130000"/>
              </a:lnSpc>
              <a:buFont typeface="Wingdings" panose="05000000000000000000" pitchFamily="2" charset="2"/>
              <a:buChar char="§"/>
            </a:pPr>
            <a:r>
              <a:rPr lang="en-US" altLang="en-US" sz="3200" b="1" dirty="0" smtClean="0"/>
              <a:t>Little </a:t>
            </a:r>
            <a:r>
              <a:rPr lang="en-US" altLang="en-US" sz="3200" b="1" dirty="0"/>
              <a:t>preaching on it</a:t>
            </a:r>
          </a:p>
          <a:p>
            <a:pPr marL="457200" indent="-457200" eaLnBrk="1" hangingPunct="1">
              <a:lnSpc>
                <a:spcPct val="130000"/>
              </a:lnSpc>
              <a:buFont typeface="Wingdings" panose="05000000000000000000" pitchFamily="2" charset="2"/>
              <a:buChar char="§"/>
            </a:pPr>
            <a:r>
              <a:rPr lang="en-US" altLang="en-US" sz="3200" b="1" dirty="0" smtClean="0"/>
              <a:t>People </a:t>
            </a:r>
            <a:r>
              <a:rPr lang="en-US" altLang="en-US" sz="3200" b="1" dirty="0"/>
              <a:t>have no fear</a:t>
            </a:r>
          </a:p>
        </p:txBody>
      </p:sp>
      <p:sp>
        <p:nvSpPr>
          <p:cNvPr id="21512" name="AutoShape 8"/>
          <p:cNvSpPr>
            <a:spLocks noChangeArrowheads="1"/>
          </p:cNvSpPr>
          <p:nvPr/>
        </p:nvSpPr>
        <p:spPr bwMode="auto">
          <a:xfrm rot="5400000">
            <a:off x="5410200" y="2971800"/>
            <a:ext cx="762000" cy="2438400"/>
          </a:xfrm>
          <a:prstGeom prst="homePlate">
            <a:avLst>
              <a:gd name="adj" fmla="val 25000"/>
            </a:avLst>
          </a:prstGeom>
          <a:solidFill>
            <a:srgbClr val="0000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r>
              <a:rPr lang="en-US" altLang="en-US" sz="3200" b="1" i="1">
                <a:solidFill>
                  <a:schemeClr val="bg1"/>
                </a:solidFill>
              </a:rPr>
              <a:t>Thus</a:t>
            </a:r>
          </a:p>
        </p:txBody>
      </p:sp>
      <p:sp>
        <p:nvSpPr>
          <p:cNvPr id="2054" name="Line 9"/>
          <p:cNvSpPr>
            <a:spLocks noChangeShapeType="1"/>
          </p:cNvSpPr>
          <p:nvPr/>
        </p:nvSpPr>
        <p:spPr bwMode="auto">
          <a:xfrm>
            <a:off x="2856089" y="609600"/>
            <a:ext cx="14110" cy="556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Rectangle 1"/>
          <p:cNvSpPr/>
          <p:nvPr/>
        </p:nvSpPr>
        <p:spPr>
          <a:xfrm>
            <a:off x="183648" y="6149622"/>
            <a:ext cx="8723286" cy="677108"/>
          </a:xfrm>
          <a:prstGeom prst="rect">
            <a:avLst/>
          </a:prstGeom>
        </p:spPr>
        <p:txBody>
          <a:bodyPr wrap="square">
            <a:spAutoFit/>
          </a:bodyPr>
          <a:lstStyle/>
          <a:p>
            <a:pPr algn="ctr"/>
            <a:r>
              <a:rPr lang="en-US" sz="3800" b="1" dirty="0">
                <a:solidFill>
                  <a:srgbClr val="FF0000"/>
                </a:solidFill>
              </a:rPr>
              <a:t>What is our attitude regarding hell?</a:t>
            </a:r>
          </a:p>
        </p:txBody>
      </p:sp>
    </p:spTree>
    <p:extLst>
      <p:ext uri="{BB962C8B-B14F-4D97-AF65-F5344CB8AC3E}">
        <p14:creationId xmlns:p14="http://schemas.microsoft.com/office/powerpoint/2010/main" val="19737553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fade">
                                      <p:cBhvr>
                                        <p:cTn id="7" dur="500"/>
                                        <p:tgtEl>
                                          <p:spTgt spid="215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9">
                                            <p:txEl>
                                              <p:pRg st="1" end="1"/>
                                            </p:txEl>
                                          </p:spTgt>
                                        </p:tgtEl>
                                        <p:attrNameLst>
                                          <p:attrName>style.visibility</p:attrName>
                                        </p:attrNameLst>
                                      </p:cBhvr>
                                      <p:to>
                                        <p:strVal val="visible"/>
                                      </p:to>
                                    </p:set>
                                    <p:animEffect transition="in" filter="fade">
                                      <p:cBhvr>
                                        <p:cTn id="12" dur="500"/>
                                        <p:tgtEl>
                                          <p:spTgt spid="215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509">
                                            <p:txEl>
                                              <p:pRg st="2" end="2"/>
                                            </p:txEl>
                                          </p:spTgt>
                                        </p:tgtEl>
                                        <p:attrNameLst>
                                          <p:attrName>style.visibility</p:attrName>
                                        </p:attrNameLst>
                                      </p:cBhvr>
                                      <p:to>
                                        <p:strVal val="visible"/>
                                      </p:to>
                                    </p:set>
                                    <p:animEffect transition="in" filter="fade">
                                      <p:cBhvr>
                                        <p:cTn id="17" dur="500"/>
                                        <p:tgtEl>
                                          <p:spTgt spid="215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509">
                                            <p:txEl>
                                              <p:pRg st="3" end="3"/>
                                            </p:txEl>
                                          </p:spTgt>
                                        </p:tgtEl>
                                        <p:attrNameLst>
                                          <p:attrName>style.visibility</p:attrName>
                                        </p:attrNameLst>
                                      </p:cBhvr>
                                      <p:to>
                                        <p:strVal val="visible"/>
                                      </p:to>
                                    </p:set>
                                    <p:animEffect transition="in" filter="fade">
                                      <p:cBhvr>
                                        <p:cTn id="22" dur="500"/>
                                        <p:tgtEl>
                                          <p:spTgt spid="2150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509">
                                            <p:txEl>
                                              <p:pRg st="4" end="4"/>
                                            </p:txEl>
                                          </p:spTgt>
                                        </p:tgtEl>
                                        <p:attrNameLst>
                                          <p:attrName>style.visibility</p:attrName>
                                        </p:attrNameLst>
                                      </p:cBhvr>
                                      <p:to>
                                        <p:strVal val="visible"/>
                                      </p:to>
                                    </p:set>
                                    <p:animEffect transition="in" filter="fade">
                                      <p:cBhvr>
                                        <p:cTn id="27" dur="500"/>
                                        <p:tgtEl>
                                          <p:spTgt spid="2150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1512"/>
                                        </p:tgtEl>
                                        <p:attrNameLst>
                                          <p:attrName>style.visibility</p:attrName>
                                        </p:attrNameLst>
                                      </p:cBhvr>
                                      <p:to>
                                        <p:strVal val="visible"/>
                                      </p:to>
                                    </p:set>
                                    <p:animEffect transition="in" filter="wipe(up)">
                                      <p:cBhvr>
                                        <p:cTn id="32" dur="1000"/>
                                        <p:tgtEl>
                                          <p:spTgt spid="215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510"/>
                                        </p:tgtEl>
                                        <p:attrNameLst>
                                          <p:attrName>style.visibility</p:attrName>
                                        </p:attrNameLst>
                                      </p:cBhvr>
                                      <p:to>
                                        <p:strVal val="visible"/>
                                      </p:to>
                                    </p:set>
                                    <p:animEffect transition="in" filter="fade">
                                      <p:cBhvr>
                                        <p:cTn id="37" dur="500"/>
                                        <p:tgtEl>
                                          <p:spTgt spid="21510"/>
                                        </p:tgtEl>
                                      </p:cBhvr>
                                    </p:animEffect>
                                  </p:childTnLst>
                                </p:cTn>
                              </p:par>
                              <p:par>
                                <p:cTn id="38" presetID="10" presetClass="entr" presetSubtype="0" fill="hold" nodeType="withEffect">
                                  <p:stCondLst>
                                    <p:cond delay="0"/>
                                  </p:stCondLst>
                                  <p:childTnLst>
                                    <p:set>
                                      <p:cBhvr>
                                        <p:cTn id="39" dur="1" fill="hold">
                                          <p:stCondLst>
                                            <p:cond delay="0"/>
                                          </p:stCondLst>
                                        </p:cTn>
                                        <p:tgtEl>
                                          <p:spTgt spid="21510">
                                            <p:txEl>
                                              <p:pRg st="0" end="0"/>
                                            </p:txEl>
                                          </p:spTgt>
                                        </p:tgtEl>
                                        <p:attrNameLst>
                                          <p:attrName>style.visibility</p:attrName>
                                        </p:attrNameLst>
                                      </p:cBhvr>
                                      <p:to>
                                        <p:strVal val="visible"/>
                                      </p:to>
                                    </p:set>
                                    <p:animEffect transition="in" filter="fade">
                                      <p:cBhvr>
                                        <p:cTn id="40" dur="500"/>
                                        <p:tgtEl>
                                          <p:spTgt spid="21510">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1510">
                                            <p:txEl>
                                              <p:pRg st="1" end="1"/>
                                            </p:txEl>
                                          </p:spTgt>
                                        </p:tgtEl>
                                        <p:attrNameLst>
                                          <p:attrName>style.visibility</p:attrName>
                                        </p:attrNameLst>
                                      </p:cBhvr>
                                      <p:to>
                                        <p:strVal val="visible"/>
                                      </p:to>
                                    </p:set>
                                    <p:animEffect transition="in" filter="fade">
                                      <p:cBhvr>
                                        <p:cTn id="45" dur="500"/>
                                        <p:tgtEl>
                                          <p:spTgt spid="21510">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fade">
                                      <p:cBhvr>
                                        <p:cTn id="50" dur="1000"/>
                                        <p:tgtEl>
                                          <p:spTgt spid="2"/>
                                        </p:tgtEl>
                                      </p:cBhvr>
                                    </p:animEffect>
                                    <p:anim calcmode="lin" valueType="num">
                                      <p:cBhvr>
                                        <p:cTn id="51" dur="1000" fill="hold"/>
                                        <p:tgtEl>
                                          <p:spTgt spid="2"/>
                                        </p:tgtEl>
                                        <p:attrNameLst>
                                          <p:attrName>ppt_x</p:attrName>
                                        </p:attrNameLst>
                                      </p:cBhvr>
                                      <p:tavLst>
                                        <p:tav tm="0">
                                          <p:val>
                                            <p:strVal val="#ppt_x"/>
                                          </p:val>
                                        </p:tav>
                                        <p:tav tm="100000">
                                          <p:val>
                                            <p:strVal val="#ppt_x"/>
                                          </p:val>
                                        </p:tav>
                                      </p:tavLst>
                                    </p:anim>
                                    <p:anim calcmode="lin" valueType="num">
                                      <p:cBhvr>
                                        <p:cTn id="5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animBg="1"/>
      <p:bldP spid="21512"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036" name="Object 4"/>
          <p:cNvGraphicFramePr>
            <a:graphicFrameLocks noChangeAspect="1"/>
          </p:cNvGraphicFramePr>
          <p:nvPr>
            <p:extLst>
              <p:ext uri="{D42A27DB-BD31-4B8C-83A1-F6EECF244321}">
                <p14:modId xmlns:p14="http://schemas.microsoft.com/office/powerpoint/2010/main" val="1647786599"/>
              </p:ext>
            </p:extLst>
          </p:nvPr>
        </p:nvGraphicFramePr>
        <p:xfrm>
          <a:off x="381000" y="904946"/>
          <a:ext cx="2541588" cy="3875088"/>
        </p:xfrm>
        <a:graphic>
          <a:graphicData uri="http://schemas.openxmlformats.org/presentationml/2006/ole">
            <mc:AlternateContent xmlns:mc="http://schemas.openxmlformats.org/markup-compatibility/2006">
              <mc:Choice xmlns:v="urn:schemas-microsoft-com:vml" Requires="v">
                <p:oleObj spid="_x0000_s1059" name="Image" r:id="rId4" imgW="2541475" imgH="3875750" progId="Photoshop.Image.5">
                  <p:embed/>
                </p:oleObj>
              </mc:Choice>
              <mc:Fallback>
                <p:oleObj name="Image" r:id="rId4" imgW="2541475" imgH="3875750" progId="Photoshop.Image.5">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904946"/>
                        <a:ext cx="2541588" cy="3875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4037" name="Text Box 5"/>
          <p:cNvSpPr txBox="1">
            <a:spLocks noChangeArrowheads="1"/>
          </p:cNvSpPr>
          <p:nvPr/>
        </p:nvSpPr>
        <p:spPr bwMode="auto">
          <a:xfrm>
            <a:off x="3429000" y="858291"/>
            <a:ext cx="5410200" cy="5170646"/>
          </a:xfrm>
          <a:prstGeom prst="rect">
            <a:avLst/>
          </a:prstGeom>
          <a:solidFill>
            <a:schemeClr val="tx2">
              <a:lumMod val="20000"/>
              <a:lumOff val="80000"/>
            </a:schemeClr>
          </a:solidFill>
          <a:ln>
            <a:noFill/>
          </a:ln>
          <a:effectLst/>
          <a:extLst/>
        </p:spPr>
        <p:txBody>
          <a:bodyPr>
            <a:spAutoFit/>
          </a:bodyPr>
          <a:lstStyle/>
          <a:p>
            <a:pPr>
              <a:spcBef>
                <a:spcPct val="50000"/>
              </a:spcBef>
            </a:pPr>
            <a:r>
              <a:rPr lang="en-US" altLang="en-US" sz="2200" b="1" dirty="0" smtClean="0"/>
              <a:t>This is a follow up to Hailey’s </a:t>
            </a:r>
            <a:r>
              <a:rPr lang="en-US" altLang="en-US" sz="2200" b="1" i="1" dirty="0" smtClean="0"/>
              <a:t>Commentary on Daniel, A Prophetic Message</a:t>
            </a:r>
            <a:r>
              <a:rPr lang="en-US" altLang="en-US" sz="2200" b="1" dirty="0" smtClean="0"/>
              <a:t>, published in 2001. This companion volume deals with God as ‘the king of the nations’ (Jer. 10:7) and His judgment upon nations and individuals. The main focus of the work is the final judgment and fate of the unrighteous, according to what the New Testaments says and does not say. Hailey reaches the interesting conclusion that for the wicked the soul ceases to exist, as it is destroyed in hell. Foreword by La Gard Smith of David Lipscomb University.”</a:t>
            </a:r>
            <a:endParaRPr lang="en-US" altLang="en-US" sz="2200" b="1" dirty="0"/>
          </a:p>
        </p:txBody>
      </p:sp>
      <p:sp>
        <p:nvSpPr>
          <p:cNvPr id="44038" name="Text Box 6"/>
          <p:cNvSpPr txBox="1">
            <a:spLocks noChangeArrowheads="1"/>
          </p:cNvSpPr>
          <p:nvPr/>
        </p:nvSpPr>
        <p:spPr bwMode="auto">
          <a:xfrm>
            <a:off x="765208" y="4920351"/>
            <a:ext cx="1847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b="1" dirty="0"/>
              <a:t>Published 2003</a:t>
            </a:r>
          </a:p>
        </p:txBody>
      </p:sp>
      <p:sp>
        <p:nvSpPr>
          <p:cNvPr id="44039" name="Text Box 7"/>
          <p:cNvSpPr txBox="1">
            <a:spLocks noChangeArrowheads="1"/>
          </p:cNvSpPr>
          <p:nvPr/>
        </p:nvSpPr>
        <p:spPr bwMode="auto">
          <a:xfrm>
            <a:off x="4038600" y="233265"/>
            <a:ext cx="381142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b="1" dirty="0"/>
              <a:t>Prepublication Ad:</a:t>
            </a:r>
          </a:p>
        </p:txBody>
      </p:sp>
      <p:sp>
        <p:nvSpPr>
          <p:cNvPr id="44040" name="Text Box 8"/>
          <p:cNvSpPr txBox="1">
            <a:spLocks noChangeArrowheads="1"/>
          </p:cNvSpPr>
          <p:nvPr/>
        </p:nvSpPr>
        <p:spPr bwMode="auto">
          <a:xfrm>
            <a:off x="951724" y="5233893"/>
            <a:ext cx="147161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3200" b="1" dirty="0"/>
              <a:t>Homer</a:t>
            </a:r>
          </a:p>
          <a:p>
            <a:pPr algn="ctr"/>
            <a:r>
              <a:rPr lang="en-US" altLang="en-US" sz="3200" b="1" dirty="0"/>
              <a:t>Hailey</a:t>
            </a:r>
          </a:p>
        </p:txBody>
      </p:sp>
      <p:sp>
        <p:nvSpPr>
          <p:cNvPr id="2" name="Slide Number Placeholder 1"/>
          <p:cNvSpPr>
            <a:spLocks noGrp="1"/>
          </p:cNvSpPr>
          <p:nvPr>
            <p:ph type="sldNum" sz="quarter" idx="12"/>
          </p:nvPr>
        </p:nvSpPr>
        <p:spPr/>
        <p:txBody>
          <a:bodyPr/>
          <a:lstStyle/>
          <a:p>
            <a:fld id="{3A7B365E-E991-4A21-92D4-2F3070BD40A6}" type="slidenum">
              <a:rPr lang="en-US" smtClean="0"/>
              <a:t>5</a:t>
            </a:fld>
            <a:endParaRPr lang="en-US" dirty="0"/>
          </a:p>
        </p:txBody>
      </p:sp>
    </p:spTree>
    <p:extLst>
      <p:ext uri="{BB962C8B-B14F-4D97-AF65-F5344CB8AC3E}">
        <p14:creationId xmlns:p14="http://schemas.microsoft.com/office/powerpoint/2010/main" val="19305936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397" y="1336960"/>
            <a:ext cx="7581901" cy="4918368"/>
          </a:xfrm>
        </p:spPr>
        <p:txBody>
          <a:bodyPr>
            <a:normAutofit/>
          </a:bodyPr>
          <a:lstStyle/>
          <a:p>
            <a:r>
              <a:rPr lang="en-US" sz="3200" dirty="0" smtClean="0"/>
              <a:t>The Same Bible That Teaches of Heaven, Teaches of Hell</a:t>
            </a:r>
          </a:p>
          <a:p>
            <a:pPr marL="457200" indent="-457200">
              <a:buFont typeface="Wingdings" panose="05000000000000000000" pitchFamily="2" charset="2"/>
              <a:buChar char="§"/>
            </a:pPr>
            <a:r>
              <a:rPr lang="en-US" sz="2800" b="0" dirty="0" smtClean="0"/>
              <a:t>Don’t </a:t>
            </a:r>
            <a:r>
              <a:rPr lang="en-US" sz="2800" b="0" dirty="0"/>
              <a:t>Doubt God’s Word</a:t>
            </a:r>
            <a:r>
              <a:rPr lang="en-US" sz="2800" b="0" dirty="0" smtClean="0"/>
              <a:t>!</a:t>
            </a:r>
          </a:p>
          <a:p>
            <a:pPr marL="457200" indent="-457200">
              <a:buFont typeface="Wingdings" panose="05000000000000000000" pitchFamily="2" charset="2"/>
              <a:buChar char="§"/>
            </a:pPr>
            <a:r>
              <a:rPr lang="en-US" sz="2800" b="0" dirty="0" smtClean="0"/>
              <a:t>Gods Word is Truth - John 17:17</a:t>
            </a:r>
          </a:p>
          <a:p>
            <a:pPr marL="457200" indent="-457200">
              <a:buFont typeface="Wingdings" panose="05000000000000000000" pitchFamily="2" charset="2"/>
              <a:buChar char="§"/>
            </a:pPr>
            <a:r>
              <a:rPr lang="en-US" sz="2800" b="0" dirty="0" smtClean="0"/>
              <a:t>God Cannot Lie - Titus 1:2</a:t>
            </a:r>
          </a:p>
          <a:p>
            <a:r>
              <a:rPr lang="en-US" sz="3200" dirty="0" smtClean="0"/>
              <a:t>Jesus Warned His Disciples of Hell</a:t>
            </a:r>
          </a:p>
          <a:p>
            <a:pPr marL="457200" indent="-457200">
              <a:buFont typeface="Wingdings" panose="05000000000000000000" pitchFamily="2" charset="2"/>
              <a:buChar char="§"/>
            </a:pPr>
            <a:r>
              <a:rPr lang="en-US" sz="2800" b="0" dirty="0" smtClean="0"/>
              <a:t>Matthew 10:28</a:t>
            </a:r>
          </a:p>
          <a:p>
            <a:r>
              <a:rPr lang="en-US" sz="4000" dirty="0" smtClean="0">
                <a:solidFill>
                  <a:srgbClr val="FF0000"/>
                </a:solidFill>
              </a:rPr>
              <a:t>Hell Is Real!</a:t>
            </a:r>
            <a:endParaRPr lang="en-US" sz="4000" dirty="0">
              <a:solidFill>
                <a:srgbClr val="FF0000"/>
              </a:solidFill>
            </a:endParaRPr>
          </a:p>
        </p:txBody>
      </p:sp>
      <p:sp>
        <p:nvSpPr>
          <p:cNvPr id="5" name="Title 1"/>
          <p:cNvSpPr txBox="1">
            <a:spLocks/>
          </p:cNvSpPr>
          <p:nvPr/>
        </p:nvSpPr>
        <p:spPr>
          <a:xfrm>
            <a:off x="892553" y="187354"/>
            <a:ext cx="7520618" cy="990282"/>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z="4400" dirty="0" smtClean="0"/>
              <a:t>That is </a:t>
            </a:r>
            <a:r>
              <a:rPr lang="en-US" sz="4400" u="sng" dirty="0" smtClean="0"/>
              <a:t>real</a:t>
            </a:r>
            <a:endParaRPr lang="en-US" sz="4400" u="sng" dirty="0"/>
          </a:p>
        </p:txBody>
      </p:sp>
      <p:sp>
        <p:nvSpPr>
          <p:cNvPr id="6" name="Rectangle 5"/>
          <p:cNvSpPr/>
          <p:nvPr/>
        </p:nvSpPr>
        <p:spPr>
          <a:xfrm rot="16200000">
            <a:off x="-2022476" y="3266584"/>
            <a:ext cx="4906728" cy="861774"/>
          </a:xfrm>
          <a:prstGeom prst="rect">
            <a:avLst/>
          </a:prstGeom>
          <a:noFill/>
        </p:spPr>
        <p:txBody>
          <a:bodyPr wrap="none" lIns="91440" tIns="45720" rIns="91440" bIns="45720">
            <a:spAutoFit/>
          </a:bodyPr>
          <a:lstStyle/>
          <a:p>
            <a:pPr algn="ctr"/>
            <a:r>
              <a:rPr lang="en-US" sz="5000" b="1" dirty="0" smtClean="0">
                <a:ln w="17780" cmpd="sng">
                  <a:solidFill>
                    <a:schemeClr val="accent1">
                      <a:tint val="3000"/>
                    </a:schemeClr>
                  </a:solidFill>
                  <a:prstDash val="solid"/>
                  <a:miter lim="800000"/>
                </a:ln>
                <a:solidFill>
                  <a:schemeClr val="tx2">
                    <a:lumMod val="60000"/>
                    <a:lumOff val="40000"/>
                  </a:schemeClr>
                </a:solidFill>
                <a:effectLst>
                  <a:outerShdw blurRad="55000" dist="50800" dir="5400000" algn="tl">
                    <a:srgbClr val="000000">
                      <a:alpha val="33000"/>
                    </a:srgbClr>
                  </a:outerShdw>
                </a:effectLst>
              </a:rPr>
              <a:t>HELL is a place</a:t>
            </a:r>
            <a:endParaRPr lang="en-US" sz="5000" b="1" dirty="0">
              <a:ln w="17780" cmpd="sng">
                <a:solidFill>
                  <a:schemeClr val="accent1">
                    <a:tint val="3000"/>
                  </a:schemeClr>
                </a:solidFill>
                <a:prstDash val="solid"/>
                <a:miter lim="800000"/>
              </a:ln>
              <a:solidFill>
                <a:schemeClr val="tx2">
                  <a:lumMod val="60000"/>
                  <a:lumOff val="40000"/>
                </a:schemeClr>
              </a:solidFill>
              <a:effectLst>
                <a:outerShdw blurRad="55000" dist="50800" dir="5400000" algn="tl">
                  <a:srgbClr val="000000">
                    <a:alpha val="33000"/>
                  </a:srgbClr>
                </a:outerShdw>
              </a:effectLst>
            </a:endParaRPr>
          </a:p>
        </p:txBody>
      </p:sp>
      <p:sp>
        <p:nvSpPr>
          <p:cNvPr id="7" name="Bent Arrow 6"/>
          <p:cNvSpPr/>
          <p:nvPr/>
        </p:nvSpPr>
        <p:spPr>
          <a:xfrm>
            <a:off x="457200" y="584693"/>
            <a:ext cx="413570" cy="710707"/>
          </a:xfrm>
          <a:prstGeom prst="bentArrow">
            <a:avLst>
              <a:gd name="adj1" fmla="val 25000"/>
              <a:gd name="adj2" fmla="val 42045"/>
              <a:gd name="adj3" fmla="val 25000"/>
              <a:gd name="adj4" fmla="val 4375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Slide Number Placeholder 1"/>
          <p:cNvSpPr>
            <a:spLocks noGrp="1"/>
          </p:cNvSpPr>
          <p:nvPr>
            <p:ph type="sldNum" sz="quarter" idx="12"/>
          </p:nvPr>
        </p:nvSpPr>
        <p:spPr/>
        <p:txBody>
          <a:bodyPr/>
          <a:lstStyle/>
          <a:p>
            <a:fld id="{3A7B365E-E991-4A21-92D4-2F3070BD40A6}" type="slidenum">
              <a:rPr lang="en-US" smtClean="0"/>
              <a:t>6</a:t>
            </a:fld>
            <a:endParaRPr lang="en-US"/>
          </a:p>
        </p:txBody>
      </p:sp>
    </p:spTree>
    <p:extLst>
      <p:ext uri="{BB962C8B-B14F-4D97-AF65-F5344CB8AC3E}">
        <p14:creationId xmlns:p14="http://schemas.microsoft.com/office/powerpoint/2010/main" val="29618080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335" y="187354"/>
            <a:ext cx="7520618" cy="990282"/>
          </a:xfrm>
        </p:spPr>
        <p:txBody>
          <a:bodyPr>
            <a:normAutofit/>
          </a:bodyPr>
          <a:lstStyle/>
          <a:p>
            <a:r>
              <a:rPr lang="en-US" sz="4400" dirty="0" smtClean="0"/>
              <a:t>That is </a:t>
            </a:r>
            <a:r>
              <a:rPr lang="en-US" sz="4400" u="sng" dirty="0" smtClean="0"/>
              <a:t>horrible</a:t>
            </a:r>
            <a:endParaRPr lang="en-US" sz="4400" u="sng" dirty="0"/>
          </a:p>
        </p:txBody>
      </p:sp>
      <p:sp>
        <p:nvSpPr>
          <p:cNvPr id="3" name="Content Placeholder 2"/>
          <p:cNvSpPr>
            <a:spLocks noGrp="1"/>
          </p:cNvSpPr>
          <p:nvPr>
            <p:ph idx="1"/>
          </p:nvPr>
        </p:nvSpPr>
        <p:spPr>
          <a:xfrm>
            <a:off x="914397" y="1336960"/>
            <a:ext cx="7924803" cy="5140040"/>
          </a:xfrm>
        </p:spPr>
        <p:txBody>
          <a:bodyPr>
            <a:normAutofit fontScale="92500" lnSpcReduction="10000"/>
          </a:bodyPr>
          <a:lstStyle/>
          <a:p>
            <a:r>
              <a:rPr lang="en-US" sz="3200" i="1" dirty="0" smtClean="0">
                <a:solidFill>
                  <a:srgbClr val="FF0000"/>
                </a:solidFill>
              </a:rPr>
              <a:t>“Fire” </a:t>
            </a:r>
            <a:r>
              <a:rPr lang="en-US" sz="3200" dirty="0" smtClean="0"/>
              <a:t>Is </a:t>
            </a:r>
            <a:r>
              <a:rPr lang="en-US" sz="3200" dirty="0"/>
              <a:t>U</a:t>
            </a:r>
            <a:r>
              <a:rPr lang="en-US" sz="3200" dirty="0" smtClean="0"/>
              <a:t>sed </a:t>
            </a:r>
            <a:r>
              <a:rPr lang="en-US" sz="3200" dirty="0"/>
              <a:t>M</a:t>
            </a:r>
            <a:r>
              <a:rPr lang="en-US" sz="3200" dirty="0" smtClean="0"/>
              <a:t>ore Than </a:t>
            </a:r>
            <a:r>
              <a:rPr lang="en-US" sz="3200" dirty="0"/>
              <a:t>A</a:t>
            </a:r>
            <a:r>
              <a:rPr lang="en-US" sz="3200" dirty="0" smtClean="0"/>
              <a:t>ny </a:t>
            </a:r>
            <a:r>
              <a:rPr lang="en-US" sz="3200" dirty="0"/>
              <a:t>F</a:t>
            </a:r>
            <a:r>
              <a:rPr lang="en-US" sz="3200" dirty="0" smtClean="0"/>
              <a:t>igure of Speech to </a:t>
            </a:r>
            <a:r>
              <a:rPr lang="en-US" sz="3200" dirty="0"/>
              <a:t>D</a:t>
            </a:r>
            <a:r>
              <a:rPr lang="en-US" sz="3200" dirty="0" smtClean="0"/>
              <a:t>escribe this Horror… </a:t>
            </a:r>
          </a:p>
          <a:p>
            <a:pPr marL="457200" indent="-457200">
              <a:buFont typeface="Wingdings" panose="05000000000000000000" pitchFamily="2" charset="2"/>
              <a:buChar char="§"/>
            </a:pPr>
            <a:r>
              <a:rPr lang="en-US" sz="2800" i="1" dirty="0" smtClean="0"/>
              <a:t>“everlasting </a:t>
            </a:r>
            <a:r>
              <a:rPr lang="en-US" sz="2800" i="1" dirty="0" smtClean="0">
                <a:solidFill>
                  <a:srgbClr val="FF0000"/>
                </a:solidFill>
              </a:rPr>
              <a:t>fire</a:t>
            </a:r>
            <a:r>
              <a:rPr lang="en-US" sz="2800" i="1" dirty="0" smtClean="0"/>
              <a:t>” </a:t>
            </a:r>
            <a:r>
              <a:rPr lang="en-US" sz="2800" b="0" dirty="0" smtClean="0"/>
              <a:t>- Matthew 25:41</a:t>
            </a:r>
          </a:p>
          <a:p>
            <a:pPr marL="457200" indent="-457200">
              <a:buFont typeface="Wingdings" panose="05000000000000000000" pitchFamily="2" charset="2"/>
              <a:buChar char="§"/>
            </a:pPr>
            <a:r>
              <a:rPr lang="en-US" sz="2800" i="1" dirty="0" smtClean="0"/>
              <a:t>“the </a:t>
            </a:r>
            <a:r>
              <a:rPr lang="en-US" sz="2800" i="1" dirty="0" smtClean="0">
                <a:solidFill>
                  <a:srgbClr val="FF0000"/>
                </a:solidFill>
              </a:rPr>
              <a:t>fire</a:t>
            </a:r>
            <a:r>
              <a:rPr lang="en-US" sz="2800" i="1" dirty="0" smtClean="0"/>
              <a:t> that shall never be quenched”</a:t>
            </a:r>
          </a:p>
          <a:p>
            <a:pPr marL="914400" lvl="1" indent="-457200">
              <a:buFont typeface="Wingdings" panose="05000000000000000000" pitchFamily="2" charset="2"/>
              <a:buChar char="§"/>
            </a:pPr>
            <a:r>
              <a:rPr lang="en-US" sz="2400" i="1" dirty="0" smtClean="0"/>
              <a:t>Mark 9:43</a:t>
            </a:r>
          </a:p>
          <a:p>
            <a:pPr marL="457200" indent="-457200">
              <a:buFont typeface="Wingdings" panose="05000000000000000000" pitchFamily="2" charset="2"/>
              <a:buChar char="§"/>
            </a:pPr>
            <a:r>
              <a:rPr lang="en-US" sz="2800" i="1" dirty="0" smtClean="0"/>
              <a:t>“a lake of </a:t>
            </a:r>
            <a:r>
              <a:rPr lang="en-US" sz="2800" i="1" dirty="0" smtClean="0">
                <a:solidFill>
                  <a:srgbClr val="FF0000"/>
                </a:solidFill>
              </a:rPr>
              <a:t>fire</a:t>
            </a:r>
            <a:r>
              <a:rPr lang="en-US" sz="2800" i="1" dirty="0" smtClean="0"/>
              <a:t>” </a:t>
            </a:r>
            <a:r>
              <a:rPr lang="en-US" sz="2800" b="0" dirty="0" smtClean="0"/>
              <a:t>- Revelation 20:14-15</a:t>
            </a:r>
          </a:p>
          <a:p>
            <a:pPr marL="457200" indent="-457200">
              <a:buFont typeface="Wingdings" panose="05000000000000000000" pitchFamily="2" charset="2"/>
              <a:buChar char="§"/>
            </a:pPr>
            <a:r>
              <a:rPr lang="en-US" sz="2800" i="1" dirty="0" smtClean="0"/>
              <a:t>“lake…with </a:t>
            </a:r>
            <a:r>
              <a:rPr lang="en-US" sz="2800" i="1" dirty="0" smtClean="0">
                <a:solidFill>
                  <a:srgbClr val="FF0000"/>
                </a:solidFill>
              </a:rPr>
              <a:t>fire</a:t>
            </a:r>
            <a:r>
              <a:rPr lang="en-US" sz="2800" i="1" dirty="0" smtClean="0"/>
              <a:t> and brimstone”</a:t>
            </a:r>
            <a:r>
              <a:rPr lang="en-US" sz="2800" b="0" dirty="0" smtClean="0"/>
              <a:t> - Rev.  21:8</a:t>
            </a:r>
          </a:p>
          <a:p>
            <a:pPr marL="457200" indent="-457200">
              <a:buFont typeface="Wingdings" panose="05000000000000000000" pitchFamily="2" charset="2"/>
              <a:buChar char="§"/>
            </a:pPr>
            <a:r>
              <a:rPr lang="en-US" sz="2800" i="1" dirty="0" smtClean="0"/>
              <a:t>“furnace of </a:t>
            </a:r>
            <a:r>
              <a:rPr lang="en-US" sz="2800" i="1" dirty="0" smtClean="0">
                <a:solidFill>
                  <a:srgbClr val="FF0000"/>
                </a:solidFill>
              </a:rPr>
              <a:t>fire</a:t>
            </a:r>
            <a:r>
              <a:rPr lang="en-US" sz="2800" i="1" dirty="0" smtClean="0"/>
              <a:t>” </a:t>
            </a:r>
            <a:r>
              <a:rPr lang="en-US" sz="2800" b="0" dirty="0" smtClean="0"/>
              <a:t>- Matthew 13:42</a:t>
            </a:r>
          </a:p>
          <a:p>
            <a:pPr marL="457200" indent="-457200">
              <a:buFont typeface="Wingdings" panose="05000000000000000000" pitchFamily="2" charset="2"/>
              <a:buChar char="§"/>
            </a:pPr>
            <a:r>
              <a:rPr lang="en-US" sz="2800" i="1" dirty="0"/>
              <a:t>“wailing and gnashing of teeth</a:t>
            </a:r>
            <a:r>
              <a:rPr lang="en-US" sz="2800" i="1" dirty="0" smtClean="0"/>
              <a:t>” </a:t>
            </a:r>
            <a:r>
              <a:rPr lang="en-US" sz="2800" b="0" dirty="0" smtClean="0"/>
              <a:t>- IBID</a:t>
            </a:r>
          </a:p>
          <a:p>
            <a:r>
              <a:rPr lang="en-US" sz="4000" dirty="0" smtClean="0">
                <a:solidFill>
                  <a:srgbClr val="FF0000"/>
                </a:solidFill>
              </a:rPr>
              <a:t>Do These Descriptions </a:t>
            </a:r>
            <a:r>
              <a:rPr lang="en-US" sz="4000" dirty="0">
                <a:solidFill>
                  <a:srgbClr val="FF0000"/>
                </a:solidFill>
              </a:rPr>
              <a:t>S</a:t>
            </a:r>
            <a:r>
              <a:rPr lang="en-US" sz="4000" dirty="0" smtClean="0">
                <a:solidFill>
                  <a:srgbClr val="FF0000"/>
                </a:solidFill>
              </a:rPr>
              <a:t>care Us?</a:t>
            </a:r>
          </a:p>
          <a:p>
            <a:pPr marL="457200" indent="-457200">
              <a:buFont typeface="Wingdings" panose="05000000000000000000" pitchFamily="2" charset="2"/>
              <a:buChar char="§"/>
            </a:pPr>
            <a:endParaRPr lang="en-US" sz="2800" b="0" dirty="0" smtClean="0"/>
          </a:p>
          <a:p>
            <a:pPr marL="457200" indent="-457200">
              <a:buFont typeface="Wingdings" panose="05000000000000000000" pitchFamily="2" charset="2"/>
              <a:buChar char="§"/>
            </a:pPr>
            <a:endParaRPr lang="en-US" sz="2400" b="0" dirty="0"/>
          </a:p>
        </p:txBody>
      </p:sp>
      <p:sp>
        <p:nvSpPr>
          <p:cNvPr id="5" name="Title 1"/>
          <p:cNvSpPr txBox="1">
            <a:spLocks/>
          </p:cNvSpPr>
          <p:nvPr/>
        </p:nvSpPr>
        <p:spPr>
          <a:xfrm>
            <a:off x="892553" y="187354"/>
            <a:ext cx="7520618" cy="990282"/>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endParaRPr lang="en-US" sz="4400" dirty="0"/>
          </a:p>
        </p:txBody>
      </p:sp>
      <p:sp>
        <p:nvSpPr>
          <p:cNvPr id="7" name="Rectangle 6"/>
          <p:cNvSpPr/>
          <p:nvPr/>
        </p:nvSpPr>
        <p:spPr>
          <a:xfrm rot="16200000">
            <a:off x="-2022476" y="3266584"/>
            <a:ext cx="4906728" cy="861774"/>
          </a:xfrm>
          <a:prstGeom prst="rect">
            <a:avLst/>
          </a:prstGeom>
          <a:noFill/>
        </p:spPr>
        <p:txBody>
          <a:bodyPr wrap="none" lIns="91440" tIns="45720" rIns="91440" bIns="45720">
            <a:spAutoFit/>
          </a:bodyPr>
          <a:lstStyle/>
          <a:p>
            <a:pPr algn="ctr"/>
            <a:r>
              <a:rPr lang="en-US" sz="5000" b="1" dirty="0" smtClean="0">
                <a:ln w="17780" cmpd="sng">
                  <a:solidFill>
                    <a:schemeClr val="accent1">
                      <a:tint val="3000"/>
                    </a:schemeClr>
                  </a:solidFill>
                  <a:prstDash val="solid"/>
                  <a:miter lim="800000"/>
                </a:ln>
                <a:solidFill>
                  <a:schemeClr val="tx2">
                    <a:lumMod val="60000"/>
                    <a:lumOff val="40000"/>
                  </a:schemeClr>
                </a:solidFill>
                <a:effectLst>
                  <a:outerShdw blurRad="55000" dist="50800" dir="5400000" algn="tl">
                    <a:srgbClr val="000000">
                      <a:alpha val="33000"/>
                    </a:srgbClr>
                  </a:outerShdw>
                </a:effectLst>
              </a:rPr>
              <a:t>HELL is a place</a:t>
            </a:r>
            <a:endParaRPr lang="en-US" sz="5000" b="1" dirty="0">
              <a:ln w="17780" cmpd="sng">
                <a:solidFill>
                  <a:schemeClr val="accent1">
                    <a:tint val="3000"/>
                  </a:schemeClr>
                </a:solidFill>
                <a:prstDash val="solid"/>
                <a:miter lim="800000"/>
              </a:ln>
              <a:solidFill>
                <a:schemeClr val="tx2">
                  <a:lumMod val="60000"/>
                  <a:lumOff val="40000"/>
                </a:schemeClr>
              </a:solidFill>
              <a:effectLst>
                <a:outerShdw blurRad="55000" dist="50800" dir="5400000" algn="tl">
                  <a:srgbClr val="000000">
                    <a:alpha val="33000"/>
                  </a:srgbClr>
                </a:outerShdw>
              </a:effectLst>
            </a:endParaRPr>
          </a:p>
        </p:txBody>
      </p:sp>
      <p:sp>
        <p:nvSpPr>
          <p:cNvPr id="8" name="Bent Arrow 7"/>
          <p:cNvSpPr/>
          <p:nvPr/>
        </p:nvSpPr>
        <p:spPr>
          <a:xfrm>
            <a:off x="457200" y="584693"/>
            <a:ext cx="413570" cy="710707"/>
          </a:xfrm>
          <a:prstGeom prst="bentArrow">
            <a:avLst>
              <a:gd name="adj1" fmla="val 25000"/>
              <a:gd name="adj2" fmla="val 42045"/>
              <a:gd name="adj3" fmla="val 25000"/>
              <a:gd name="adj4" fmla="val 4375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Slide Number Placeholder 3"/>
          <p:cNvSpPr>
            <a:spLocks noGrp="1"/>
          </p:cNvSpPr>
          <p:nvPr>
            <p:ph type="sldNum" sz="quarter" idx="12"/>
          </p:nvPr>
        </p:nvSpPr>
        <p:spPr/>
        <p:txBody>
          <a:bodyPr/>
          <a:lstStyle/>
          <a:p>
            <a:fld id="{3A7B365E-E991-4A21-92D4-2F3070BD40A6}" type="slidenum">
              <a:rPr lang="en-US" smtClean="0"/>
              <a:t>7</a:t>
            </a:fld>
            <a:endParaRPr lang="en-US" dirty="0"/>
          </a:p>
        </p:txBody>
      </p:sp>
    </p:spTree>
    <p:extLst>
      <p:ext uri="{BB962C8B-B14F-4D97-AF65-F5344CB8AC3E}">
        <p14:creationId xmlns:p14="http://schemas.microsoft.com/office/powerpoint/2010/main" val="25771432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335" y="187354"/>
            <a:ext cx="7520618" cy="990282"/>
          </a:xfrm>
        </p:spPr>
        <p:txBody>
          <a:bodyPr>
            <a:normAutofit/>
          </a:bodyPr>
          <a:lstStyle/>
          <a:p>
            <a:r>
              <a:rPr lang="en-US" sz="4400" u="sng" dirty="0" smtClean="0"/>
              <a:t>Anyone</a:t>
            </a:r>
            <a:r>
              <a:rPr lang="en-US" sz="4400" dirty="0" smtClean="0"/>
              <a:t> can go to</a:t>
            </a:r>
            <a:endParaRPr lang="en-US" sz="4400" dirty="0"/>
          </a:p>
        </p:txBody>
      </p:sp>
      <p:sp>
        <p:nvSpPr>
          <p:cNvPr id="3" name="Content Placeholder 2"/>
          <p:cNvSpPr>
            <a:spLocks noGrp="1"/>
          </p:cNvSpPr>
          <p:nvPr>
            <p:ph idx="1"/>
          </p:nvPr>
        </p:nvSpPr>
        <p:spPr>
          <a:xfrm>
            <a:off x="914397" y="1336960"/>
            <a:ext cx="8077203" cy="4918368"/>
          </a:xfrm>
        </p:spPr>
        <p:txBody>
          <a:bodyPr>
            <a:normAutofit fontScale="92500"/>
          </a:bodyPr>
          <a:lstStyle/>
          <a:p>
            <a:r>
              <a:rPr lang="en-US" sz="3200" dirty="0" smtClean="0"/>
              <a:t>There Are </a:t>
            </a:r>
            <a:r>
              <a:rPr lang="en-US" sz="3200" dirty="0"/>
              <a:t>P</a:t>
            </a:r>
            <a:r>
              <a:rPr lang="en-US" sz="3200" dirty="0" smtClean="0"/>
              <a:t>laces on This </a:t>
            </a:r>
            <a:r>
              <a:rPr lang="en-US" sz="3200" dirty="0"/>
              <a:t>E</a:t>
            </a:r>
            <a:r>
              <a:rPr lang="en-US" sz="3200" dirty="0" smtClean="0"/>
              <a:t>arth I Cannot </a:t>
            </a:r>
            <a:r>
              <a:rPr lang="en-US" sz="3200" dirty="0"/>
              <a:t>G</a:t>
            </a:r>
            <a:r>
              <a:rPr lang="en-US" sz="3200" dirty="0" smtClean="0"/>
              <a:t>o</a:t>
            </a:r>
          </a:p>
          <a:p>
            <a:r>
              <a:rPr lang="en-US" sz="3200" dirty="0" smtClean="0"/>
              <a:t>Will God Allow </a:t>
            </a:r>
            <a:r>
              <a:rPr lang="en-US" sz="3200" dirty="0"/>
              <a:t>A</a:t>
            </a:r>
            <a:r>
              <a:rPr lang="en-US" sz="3200" dirty="0" smtClean="0"/>
              <a:t>nyone to Go to his </a:t>
            </a:r>
            <a:r>
              <a:rPr lang="en-US" sz="3200" dirty="0"/>
              <a:t>P</a:t>
            </a:r>
            <a:r>
              <a:rPr lang="en-US" sz="3200" dirty="0" smtClean="0"/>
              <a:t>lace?</a:t>
            </a:r>
          </a:p>
          <a:p>
            <a:pPr marL="457200" indent="-457200">
              <a:buFont typeface="Wingdings" panose="05000000000000000000" pitchFamily="2" charset="2"/>
              <a:buChar char="§"/>
            </a:pPr>
            <a:r>
              <a:rPr lang="en-US" sz="2800" b="0" dirty="0" smtClean="0"/>
              <a:t>God is a God of Love - John 3:16; 1 John 4:8</a:t>
            </a:r>
          </a:p>
          <a:p>
            <a:pPr marL="914400" lvl="1" indent="-457200">
              <a:buFont typeface="Wingdings" panose="05000000000000000000" pitchFamily="2" charset="2"/>
              <a:buChar char="§"/>
            </a:pPr>
            <a:r>
              <a:rPr lang="en-US" sz="2800" dirty="0" smtClean="0"/>
              <a:t>Romans 5:8 </a:t>
            </a:r>
            <a:endParaRPr lang="en-US" sz="2800" b="0" dirty="0" smtClean="0"/>
          </a:p>
          <a:p>
            <a:pPr marL="457200" indent="-457200">
              <a:buFont typeface="Wingdings" panose="05000000000000000000" pitchFamily="2" charset="2"/>
              <a:buChar char="§"/>
            </a:pPr>
            <a:r>
              <a:rPr lang="en-US" sz="2800" b="0" dirty="0" smtClean="0"/>
              <a:t>God is a God of goodness &amp; wrath - </a:t>
            </a:r>
            <a:r>
              <a:rPr lang="en-US" sz="2400" b="0" dirty="0" smtClean="0"/>
              <a:t>Romans 11:22</a:t>
            </a:r>
          </a:p>
          <a:p>
            <a:r>
              <a:rPr lang="en-US" sz="3200" dirty="0" smtClean="0"/>
              <a:t>Remember Paul’s Words!</a:t>
            </a:r>
          </a:p>
          <a:p>
            <a:pPr marL="457200" indent="-457200">
              <a:buFont typeface="Wingdings" panose="05000000000000000000" pitchFamily="2" charset="2"/>
              <a:buChar char="§"/>
            </a:pPr>
            <a:r>
              <a:rPr lang="en-US" sz="2800" b="0" dirty="0" smtClean="0"/>
              <a:t>2 Thessalonians 1:7-9 </a:t>
            </a:r>
          </a:p>
          <a:p>
            <a:r>
              <a:rPr lang="en-US" sz="4000" dirty="0" smtClean="0">
                <a:solidFill>
                  <a:srgbClr val="FF0000"/>
                </a:solidFill>
              </a:rPr>
              <a:t>All The Disobedient Will Go There!</a:t>
            </a:r>
          </a:p>
        </p:txBody>
      </p:sp>
      <p:sp>
        <p:nvSpPr>
          <p:cNvPr id="5" name="Title 1"/>
          <p:cNvSpPr txBox="1">
            <a:spLocks/>
          </p:cNvSpPr>
          <p:nvPr/>
        </p:nvSpPr>
        <p:spPr>
          <a:xfrm>
            <a:off x="892553" y="187354"/>
            <a:ext cx="7520618" cy="990282"/>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endParaRPr lang="en-US" sz="4400" dirty="0"/>
          </a:p>
        </p:txBody>
      </p:sp>
      <p:sp>
        <p:nvSpPr>
          <p:cNvPr id="7" name="Rectangle 6"/>
          <p:cNvSpPr/>
          <p:nvPr/>
        </p:nvSpPr>
        <p:spPr>
          <a:xfrm rot="16200000">
            <a:off x="-2022476" y="3266584"/>
            <a:ext cx="4906728" cy="861774"/>
          </a:xfrm>
          <a:prstGeom prst="rect">
            <a:avLst/>
          </a:prstGeom>
          <a:noFill/>
        </p:spPr>
        <p:txBody>
          <a:bodyPr wrap="none" lIns="91440" tIns="45720" rIns="91440" bIns="45720">
            <a:spAutoFit/>
          </a:bodyPr>
          <a:lstStyle/>
          <a:p>
            <a:pPr algn="ctr"/>
            <a:r>
              <a:rPr lang="en-US" sz="5000" b="1" dirty="0" smtClean="0">
                <a:ln w="17780" cmpd="sng">
                  <a:solidFill>
                    <a:schemeClr val="accent1">
                      <a:tint val="3000"/>
                    </a:schemeClr>
                  </a:solidFill>
                  <a:prstDash val="solid"/>
                  <a:miter lim="800000"/>
                </a:ln>
                <a:solidFill>
                  <a:schemeClr val="tx2">
                    <a:lumMod val="60000"/>
                    <a:lumOff val="40000"/>
                  </a:schemeClr>
                </a:solidFill>
                <a:effectLst>
                  <a:outerShdw blurRad="55000" dist="50800" dir="5400000" algn="tl">
                    <a:srgbClr val="000000">
                      <a:alpha val="33000"/>
                    </a:srgbClr>
                  </a:outerShdw>
                </a:effectLst>
              </a:rPr>
              <a:t>HELL is a place</a:t>
            </a:r>
            <a:endParaRPr lang="en-US" sz="5000" b="1" dirty="0">
              <a:ln w="17780" cmpd="sng">
                <a:solidFill>
                  <a:schemeClr val="accent1">
                    <a:tint val="3000"/>
                  </a:schemeClr>
                </a:solidFill>
                <a:prstDash val="solid"/>
                <a:miter lim="800000"/>
              </a:ln>
              <a:solidFill>
                <a:schemeClr val="tx2">
                  <a:lumMod val="60000"/>
                  <a:lumOff val="40000"/>
                </a:schemeClr>
              </a:solidFill>
              <a:effectLst>
                <a:outerShdw blurRad="55000" dist="50800" dir="5400000" algn="tl">
                  <a:srgbClr val="000000">
                    <a:alpha val="33000"/>
                  </a:srgbClr>
                </a:outerShdw>
              </a:effectLst>
            </a:endParaRPr>
          </a:p>
        </p:txBody>
      </p:sp>
      <p:sp>
        <p:nvSpPr>
          <p:cNvPr id="6" name="Bent Arrow 5"/>
          <p:cNvSpPr/>
          <p:nvPr/>
        </p:nvSpPr>
        <p:spPr>
          <a:xfrm>
            <a:off x="457200" y="584693"/>
            <a:ext cx="413570" cy="710707"/>
          </a:xfrm>
          <a:prstGeom prst="bentArrow">
            <a:avLst>
              <a:gd name="adj1" fmla="val 25000"/>
              <a:gd name="adj2" fmla="val 42045"/>
              <a:gd name="adj3" fmla="val 25000"/>
              <a:gd name="adj4" fmla="val 4375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Slide Number Placeholder 3"/>
          <p:cNvSpPr>
            <a:spLocks noGrp="1"/>
          </p:cNvSpPr>
          <p:nvPr>
            <p:ph type="sldNum" sz="quarter" idx="12"/>
          </p:nvPr>
        </p:nvSpPr>
        <p:spPr/>
        <p:txBody>
          <a:bodyPr/>
          <a:lstStyle/>
          <a:p>
            <a:fld id="{3A7B365E-E991-4A21-92D4-2F3070BD40A6}" type="slidenum">
              <a:rPr lang="en-US" smtClean="0"/>
              <a:t>8</a:t>
            </a:fld>
            <a:endParaRPr lang="en-US" dirty="0"/>
          </a:p>
        </p:txBody>
      </p:sp>
      <p:sp>
        <p:nvSpPr>
          <p:cNvPr id="8" name="Rectangular Callout 7"/>
          <p:cNvSpPr/>
          <p:nvPr/>
        </p:nvSpPr>
        <p:spPr>
          <a:xfrm>
            <a:off x="3048000" y="1129146"/>
            <a:ext cx="5867400" cy="3124200"/>
          </a:xfrm>
          <a:prstGeom prst="wedgeRectCallout">
            <a:avLst>
              <a:gd name="adj1" fmla="val -57338"/>
              <a:gd name="adj2" fmla="val 73056"/>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sz="2200" b="1" i="1" dirty="0" smtClean="0">
                <a:solidFill>
                  <a:schemeClr val="tx1"/>
                </a:solidFill>
              </a:rPr>
              <a:t>“7 </a:t>
            </a:r>
            <a:r>
              <a:rPr lang="en-US" sz="2200" b="1" i="1" dirty="0">
                <a:solidFill>
                  <a:schemeClr val="tx1"/>
                </a:solidFill>
              </a:rPr>
              <a:t>And to you who are troubled rest with us, when the Lord Jesus shall be revealed from heaven with his mighty angels</a:t>
            </a:r>
            <a:r>
              <a:rPr lang="en-US" sz="2200" b="1" i="1" dirty="0" smtClean="0">
                <a:solidFill>
                  <a:schemeClr val="tx1"/>
                </a:solidFill>
              </a:rPr>
              <a:t>, </a:t>
            </a:r>
            <a:r>
              <a:rPr lang="en-US" sz="2200" b="1" i="1" dirty="0">
                <a:solidFill>
                  <a:schemeClr val="tx1"/>
                </a:solidFill>
              </a:rPr>
              <a:t>8 </a:t>
            </a:r>
            <a:r>
              <a:rPr lang="en-US" sz="2200" b="1" i="1" dirty="0">
                <a:solidFill>
                  <a:srgbClr val="FF0000"/>
                </a:solidFill>
              </a:rPr>
              <a:t>In flaming fire</a:t>
            </a:r>
            <a:r>
              <a:rPr lang="en-US" sz="2200" b="1" i="1" dirty="0">
                <a:solidFill>
                  <a:schemeClr val="tx1"/>
                </a:solidFill>
              </a:rPr>
              <a:t> taking </a:t>
            </a:r>
            <a:r>
              <a:rPr lang="en-US" sz="2200" b="1" i="1" dirty="0">
                <a:solidFill>
                  <a:srgbClr val="FF0000"/>
                </a:solidFill>
              </a:rPr>
              <a:t>vengeanc</a:t>
            </a:r>
            <a:r>
              <a:rPr lang="en-US" sz="2200" b="1" i="1" dirty="0">
                <a:solidFill>
                  <a:schemeClr val="tx1"/>
                </a:solidFill>
              </a:rPr>
              <a:t>e on them that know not God, and that obey not the gospel of our Lord Jesus Christ</a:t>
            </a:r>
            <a:r>
              <a:rPr lang="en-US" sz="2200" b="1" i="1" dirty="0" smtClean="0">
                <a:solidFill>
                  <a:schemeClr val="tx1"/>
                </a:solidFill>
              </a:rPr>
              <a:t>: </a:t>
            </a:r>
            <a:r>
              <a:rPr lang="en-US" sz="2200" b="1" i="1" dirty="0">
                <a:solidFill>
                  <a:schemeClr val="tx1"/>
                </a:solidFill>
              </a:rPr>
              <a:t>9 Who shall be </a:t>
            </a:r>
            <a:r>
              <a:rPr lang="en-US" sz="2200" b="1" i="1" dirty="0">
                <a:solidFill>
                  <a:srgbClr val="FF0000"/>
                </a:solidFill>
              </a:rPr>
              <a:t>punished with everlasting destruction </a:t>
            </a:r>
            <a:r>
              <a:rPr lang="en-US" sz="2200" b="1" i="1" dirty="0">
                <a:solidFill>
                  <a:schemeClr val="tx1"/>
                </a:solidFill>
              </a:rPr>
              <a:t>from the presence of the Lord, and from the glory of his </a:t>
            </a:r>
            <a:r>
              <a:rPr lang="en-US" sz="2200" b="1" i="1" dirty="0" smtClean="0">
                <a:solidFill>
                  <a:schemeClr val="tx1"/>
                </a:solidFill>
              </a:rPr>
              <a:t>power”</a:t>
            </a:r>
            <a:endParaRPr lang="en-US" sz="2200" b="1" i="1" dirty="0">
              <a:solidFill>
                <a:schemeClr val="tx1"/>
              </a:solidFill>
            </a:endParaRPr>
          </a:p>
        </p:txBody>
      </p:sp>
    </p:spTree>
    <p:extLst>
      <p:ext uri="{BB962C8B-B14F-4D97-AF65-F5344CB8AC3E}">
        <p14:creationId xmlns:p14="http://schemas.microsoft.com/office/powerpoint/2010/main" val="23906520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down)">
                                      <p:cBhvr>
                                        <p:cTn id="47" dur="10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1000"/>
                                        <p:tgtEl>
                                          <p:spTgt spid="8"/>
                                        </p:tgtEl>
                                      </p:cBhvr>
                                    </p:animEffect>
                                    <p:set>
                                      <p:cBhvr>
                                        <p:cTn id="52" dur="1" fill="hold">
                                          <p:stCondLst>
                                            <p:cond delay="999"/>
                                          </p:stCondLst>
                                        </p:cTn>
                                        <p:tgtEl>
                                          <p:spTgt spid="8"/>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8" grpId="0" animBg="1"/>
      <p:bldP spid="8"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334" y="187354"/>
            <a:ext cx="7621065" cy="990282"/>
          </a:xfrm>
        </p:spPr>
        <p:txBody>
          <a:bodyPr>
            <a:normAutofit/>
          </a:bodyPr>
          <a:lstStyle/>
          <a:p>
            <a:r>
              <a:rPr lang="en-US" sz="4400" dirty="0" smtClean="0"/>
              <a:t>Of </a:t>
            </a:r>
            <a:r>
              <a:rPr lang="en-US" sz="4400" u="sng" dirty="0" smtClean="0"/>
              <a:t>eternal</a:t>
            </a:r>
            <a:r>
              <a:rPr lang="en-US" sz="4400" dirty="0" smtClean="0"/>
              <a:t> duration</a:t>
            </a:r>
            <a:endParaRPr lang="en-US" sz="4400" dirty="0"/>
          </a:p>
        </p:txBody>
      </p:sp>
      <p:sp>
        <p:nvSpPr>
          <p:cNvPr id="3" name="Content Placeholder 2"/>
          <p:cNvSpPr>
            <a:spLocks noGrp="1"/>
          </p:cNvSpPr>
          <p:nvPr>
            <p:ph idx="1"/>
          </p:nvPr>
        </p:nvSpPr>
        <p:spPr>
          <a:xfrm>
            <a:off x="914397" y="1336960"/>
            <a:ext cx="8001003" cy="5216240"/>
          </a:xfrm>
        </p:spPr>
        <p:txBody>
          <a:bodyPr>
            <a:normAutofit/>
          </a:bodyPr>
          <a:lstStyle/>
          <a:p>
            <a:r>
              <a:rPr lang="en-US" sz="3200" dirty="0" smtClean="0"/>
              <a:t>We Mortal </a:t>
            </a:r>
            <a:r>
              <a:rPr lang="en-US" sz="3200" dirty="0"/>
              <a:t>B</a:t>
            </a:r>
            <a:r>
              <a:rPr lang="en-US" sz="3200" dirty="0" smtClean="0"/>
              <a:t>eings </a:t>
            </a:r>
            <a:r>
              <a:rPr lang="en-US" sz="3200" dirty="0"/>
              <a:t>H</a:t>
            </a:r>
            <a:r>
              <a:rPr lang="en-US" sz="3200" dirty="0" smtClean="0"/>
              <a:t>ave </a:t>
            </a:r>
            <a:r>
              <a:rPr lang="en-US" sz="3200" dirty="0"/>
              <a:t>D</a:t>
            </a:r>
            <a:r>
              <a:rPr lang="en-US" sz="3200" dirty="0" smtClean="0"/>
              <a:t>ifficulty Trying to Fathom the Concept of </a:t>
            </a:r>
            <a:r>
              <a:rPr lang="en-US" sz="3200" dirty="0"/>
              <a:t>E</a:t>
            </a:r>
            <a:r>
              <a:rPr lang="en-US" sz="3200" dirty="0" smtClean="0"/>
              <a:t>ternity</a:t>
            </a:r>
          </a:p>
          <a:p>
            <a:r>
              <a:rPr lang="en-US" sz="3200" dirty="0" smtClean="0"/>
              <a:t>There is no end to this place!</a:t>
            </a:r>
          </a:p>
          <a:p>
            <a:r>
              <a:rPr lang="en-US" sz="3200" dirty="0" smtClean="0"/>
              <a:t>Time stands still in this place!</a:t>
            </a:r>
            <a:endParaRPr lang="en-US" sz="3200" dirty="0"/>
          </a:p>
          <a:p>
            <a:r>
              <a:rPr lang="en-US" sz="3200" dirty="0" smtClean="0"/>
              <a:t>To everything there is an end in this life!</a:t>
            </a:r>
          </a:p>
          <a:p>
            <a:pPr marL="457200" indent="-457200">
              <a:buFont typeface="Wingdings" panose="05000000000000000000" pitchFamily="2" charset="2"/>
              <a:buChar char="§"/>
            </a:pPr>
            <a:r>
              <a:rPr lang="en-US" sz="2800" b="0" dirty="0" smtClean="0"/>
              <a:t>1 Corinthians 15:22-26</a:t>
            </a:r>
          </a:p>
          <a:p>
            <a:r>
              <a:rPr lang="en-US" sz="3200" dirty="0" smtClean="0"/>
              <a:t>Heaven and </a:t>
            </a:r>
            <a:r>
              <a:rPr lang="en-US" sz="3200" dirty="0"/>
              <a:t>h</a:t>
            </a:r>
            <a:r>
              <a:rPr lang="en-US" sz="3200" dirty="0" smtClean="0"/>
              <a:t>ell are </a:t>
            </a:r>
            <a:r>
              <a:rPr lang="en-US" sz="3200" dirty="0"/>
              <a:t>n</a:t>
            </a:r>
            <a:r>
              <a:rPr lang="en-US" sz="3200" dirty="0" smtClean="0"/>
              <a:t>ever ending!</a:t>
            </a:r>
          </a:p>
          <a:p>
            <a:r>
              <a:rPr lang="en-US" sz="4000" dirty="0" smtClean="0">
                <a:solidFill>
                  <a:srgbClr val="FF0000"/>
                </a:solidFill>
              </a:rPr>
              <a:t>Is Hell Where You Want to Be?</a:t>
            </a:r>
          </a:p>
        </p:txBody>
      </p:sp>
      <p:sp>
        <p:nvSpPr>
          <p:cNvPr id="5" name="Title 1"/>
          <p:cNvSpPr txBox="1">
            <a:spLocks/>
          </p:cNvSpPr>
          <p:nvPr/>
        </p:nvSpPr>
        <p:spPr>
          <a:xfrm>
            <a:off x="892553" y="187354"/>
            <a:ext cx="7520618" cy="990282"/>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endParaRPr lang="en-US" sz="4400" dirty="0"/>
          </a:p>
        </p:txBody>
      </p:sp>
      <p:sp>
        <p:nvSpPr>
          <p:cNvPr id="7" name="Rectangle 6"/>
          <p:cNvSpPr/>
          <p:nvPr/>
        </p:nvSpPr>
        <p:spPr>
          <a:xfrm rot="16200000">
            <a:off x="-2022476" y="3266584"/>
            <a:ext cx="4906728" cy="861774"/>
          </a:xfrm>
          <a:prstGeom prst="rect">
            <a:avLst/>
          </a:prstGeom>
          <a:noFill/>
        </p:spPr>
        <p:txBody>
          <a:bodyPr wrap="none" lIns="91440" tIns="45720" rIns="91440" bIns="45720">
            <a:spAutoFit/>
          </a:bodyPr>
          <a:lstStyle/>
          <a:p>
            <a:pPr algn="ctr"/>
            <a:r>
              <a:rPr lang="en-US" sz="5000" b="1" dirty="0" smtClean="0">
                <a:ln w="17780" cmpd="sng">
                  <a:solidFill>
                    <a:schemeClr val="accent1">
                      <a:tint val="3000"/>
                    </a:schemeClr>
                  </a:solidFill>
                  <a:prstDash val="solid"/>
                  <a:miter lim="800000"/>
                </a:ln>
                <a:solidFill>
                  <a:schemeClr val="tx2">
                    <a:lumMod val="60000"/>
                    <a:lumOff val="40000"/>
                  </a:schemeClr>
                </a:solidFill>
                <a:effectLst>
                  <a:outerShdw blurRad="55000" dist="50800" dir="5400000" algn="tl">
                    <a:srgbClr val="000000">
                      <a:alpha val="33000"/>
                    </a:srgbClr>
                  </a:outerShdw>
                </a:effectLst>
              </a:rPr>
              <a:t>HELL is a place</a:t>
            </a:r>
            <a:endParaRPr lang="en-US" sz="5000" b="1" dirty="0">
              <a:ln w="17780" cmpd="sng">
                <a:solidFill>
                  <a:schemeClr val="accent1">
                    <a:tint val="3000"/>
                  </a:schemeClr>
                </a:solidFill>
                <a:prstDash val="solid"/>
                <a:miter lim="800000"/>
              </a:ln>
              <a:solidFill>
                <a:schemeClr val="tx2">
                  <a:lumMod val="60000"/>
                  <a:lumOff val="40000"/>
                </a:schemeClr>
              </a:solidFill>
              <a:effectLst>
                <a:outerShdw blurRad="55000" dist="50800" dir="5400000" algn="tl">
                  <a:srgbClr val="000000">
                    <a:alpha val="33000"/>
                  </a:srgbClr>
                </a:outerShdw>
              </a:effectLst>
            </a:endParaRPr>
          </a:p>
        </p:txBody>
      </p:sp>
      <p:sp>
        <p:nvSpPr>
          <p:cNvPr id="8" name="Bent Arrow 7"/>
          <p:cNvSpPr/>
          <p:nvPr/>
        </p:nvSpPr>
        <p:spPr>
          <a:xfrm>
            <a:off x="457200" y="584693"/>
            <a:ext cx="413570" cy="710707"/>
          </a:xfrm>
          <a:prstGeom prst="bentArrow">
            <a:avLst>
              <a:gd name="adj1" fmla="val 25000"/>
              <a:gd name="adj2" fmla="val 42045"/>
              <a:gd name="adj3" fmla="val 25000"/>
              <a:gd name="adj4" fmla="val 4375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Slide Number Placeholder 3"/>
          <p:cNvSpPr>
            <a:spLocks noGrp="1"/>
          </p:cNvSpPr>
          <p:nvPr>
            <p:ph type="sldNum" sz="quarter" idx="12"/>
          </p:nvPr>
        </p:nvSpPr>
        <p:spPr/>
        <p:txBody>
          <a:bodyPr/>
          <a:lstStyle/>
          <a:p>
            <a:fld id="{3A7B365E-E991-4A21-92D4-2F3070BD40A6}" type="slidenum">
              <a:rPr lang="en-US" smtClean="0"/>
              <a:t>9</a:t>
            </a:fld>
            <a:endParaRPr lang="en-US" dirty="0"/>
          </a:p>
        </p:txBody>
      </p:sp>
    </p:spTree>
    <p:extLst>
      <p:ext uri="{BB962C8B-B14F-4D97-AF65-F5344CB8AC3E}">
        <p14:creationId xmlns:p14="http://schemas.microsoft.com/office/powerpoint/2010/main" val="3736549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945</TotalTime>
  <Words>4329</Words>
  <Application>Microsoft Office PowerPoint</Application>
  <PresentationFormat>On-screen Show (4:3)</PresentationFormat>
  <Paragraphs>232</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Essential</vt:lpstr>
      <vt:lpstr>Image</vt:lpstr>
      <vt:lpstr>“The fire that shall never be quenched”</vt:lpstr>
      <vt:lpstr>Mark 9:43-48 - KJV</vt:lpstr>
      <vt:lpstr>Introduction </vt:lpstr>
      <vt:lpstr>PowerPoint Presentation</vt:lpstr>
      <vt:lpstr>PowerPoint Presentation</vt:lpstr>
      <vt:lpstr>PowerPoint Presentation</vt:lpstr>
      <vt:lpstr>That is horrible</vt:lpstr>
      <vt:lpstr>Anyone can go to</vt:lpstr>
      <vt:lpstr>Of eternal duration</vt:lpstr>
      <vt:lpstr>PowerPoint Presentation</vt:lpstr>
      <vt:lpstr>Of great popularity</vt:lpstr>
      <vt:lpstr>Of No escape </vt:lpstr>
      <vt:lpstr>That can be avoided </vt:lpstr>
      <vt:lpstr>PowerPoint Presentation</vt:lpstr>
      <vt:lpstr>To avoid “the fire that shall never be quenched” depends on what one does now!</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fire that will never be quenched</dc:title>
  <dc:creator>Tommy G. McClure</dc:creator>
  <cp:lastModifiedBy>Tommy G. McClure</cp:lastModifiedBy>
  <cp:revision>129</cp:revision>
  <cp:lastPrinted>2017-12-03T16:25:31Z</cp:lastPrinted>
  <dcterms:created xsi:type="dcterms:W3CDTF">2017-11-30T22:30:26Z</dcterms:created>
  <dcterms:modified xsi:type="dcterms:W3CDTF">2017-12-04T17:08:18Z</dcterms:modified>
</cp:coreProperties>
</file>