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1" r:id="rId6"/>
    <p:sldId id="266" r:id="rId7"/>
    <p:sldId id="267" r:id="rId8"/>
    <p:sldId id="260"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1" autoAdjust="0"/>
    <p:restoredTop sz="81007" autoAdjust="0"/>
  </p:normalViewPr>
  <p:slideViewPr>
    <p:cSldViewPr>
      <p:cViewPr>
        <p:scale>
          <a:sx n="70" d="100"/>
          <a:sy n="70" d="100"/>
        </p:scale>
        <p:origin x="-2076" y="-6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C99FFE-6C3A-492C-92B6-73D5EC2AA0C6}" type="datetimeFigureOut">
              <a:rPr lang="en-US" smtClean="0"/>
              <a:t>10/15/2017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223B2F-4F1C-4A7D-B4DB-2C5E9BF579EE}" type="slidenum">
              <a:rPr lang="en-US" smtClean="0"/>
              <a:t>‹#›</a:t>
            </a:fld>
            <a:endParaRPr lang="en-US"/>
          </a:p>
        </p:txBody>
      </p:sp>
    </p:spTree>
    <p:extLst>
      <p:ext uri="{BB962C8B-B14F-4D97-AF65-F5344CB8AC3E}">
        <p14:creationId xmlns:p14="http://schemas.microsoft.com/office/powerpoint/2010/main" val="2527632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BEA86-EF55-4B49-A6E9-634759301948}" type="datetimeFigureOut">
              <a:rPr lang="en-US" smtClean="0"/>
              <a:t>10/15/2017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26BD74-0606-461B-A5EA-5828B2FEF59A}" type="slidenum">
              <a:rPr lang="en-US" smtClean="0"/>
              <a:t>‹#›</a:t>
            </a:fld>
            <a:endParaRPr lang="en-US"/>
          </a:p>
        </p:txBody>
      </p:sp>
    </p:spTree>
    <p:extLst>
      <p:ext uri="{BB962C8B-B14F-4D97-AF65-F5344CB8AC3E}">
        <p14:creationId xmlns:p14="http://schemas.microsoft.com/office/powerpoint/2010/main" val="512178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6BD74-0606-461B-A5EA-5828B2FEF59A}" type="slidenum">
              <a:rPr lang="en-US" smtClean="0"/>
              <a:t>1</a:t>
            </a:fld>
            <a:endParaRPr lang="en-US"/>
          </a:p>
        </p:txBody>
      </p:sp>
    </p:spTree>
    <p:extLst>
      <p:ext uri="{BB962C8B-B14F-4D97-AF65-F5344CB8AC3E}">
        <p14:creationId xmlns:p14="http://schemas.microsoft.com/office/powerpoint/2010/main" val="92972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6BD74-0606-461B-A5EA-5828B2FEF59A}" type="slidenum">
              <a:rPr lang="en-US" smtClean="0"/>
              <a:t>10</a:t>
            </a:fld>
            <a:endParaRPr lang="en-US"/>
          </a:p>
        </p:txBody>
      </p:sp>
    </p:spTree>
    <p:extLst>
      <p:ext uri="{BB962C8B-B14F-4D97-AF65-F5344CB8AC3E}">
        <p14:creationId xmlns:p14="http://schemas.microsoft.com/office/powerpoint/2010/main" val="4114090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Quote of Isa. 49:8</a:t>
            </a:r>
            <a:r>
              <a:rPr lang="en-US" b="1" baseline="0" dirty="0" smtClean="0"/>
              <a:t> </a:t>
            </a:r>
            <a:r>
              <a:rPr lang="en-US" baseline="0" dirty="0" smtClean="0"/>
              <a:t>- </a:t>
            </a:r>
            <a:r>
              <a:rPr lang="en-US" dirty="0" smtClean="0"/>
              <a:t>Thus </a:t>
            </a:r>
            <a:r>
              <a:rPr lang="en-US" dirty="0" err="1" smtClean="0"/>
              <a:t>saith</a:t>
            </a:r>
            <a:r>
              <a:rPr lang="en-US" dirty="0" smtClean="0"/>
              <a:t> the LORD, In an acceptable time have I heard thee, and in a day of salvation have I helped thee: and I will preserve thee, and give thee for a covenant of the people, to establish the earth, to cause to inherit the desolate heritages.</a:t>
            </a:r>
            <a:endParaRPr lang="en-US" dirty="0"/>
          </a:p>
        </p:txBody>
      </p:sp>
      <p:sp>
        <p:nvSpPr>
          <p:cNvPr id="4" name="Slide Number Placeholder 3"/>
          <p:cNvSpPr>
            <a:spLocks noGrp="1"/>
          </p:cNvSpPr>
          <p:nvPr>
            <p:ph type="sldNum" sz="quarter" idx="10"/>
          </p:nvPr>
        </p:nvSpPr>
        <p:spPr/>
        <p:txBody>
          <a:bodyPr/>
          <a:lstStyle/>
          <a:p>
            <a:fld id="{AD26BD74-0606-461B-A5EA-5828B2FEF59A}" type="slidenum">
              <a:rPr lang="en-US" smtClean="0"/>
              <a:t>11</a:t>
            </a:fld>
            <a:endParaRPr lang="en-US"/>
          </a:p>
        </p:txBody>
      </p:sp>
    </p:spTree>
    <p:extLst>
      <p:ext uri="{BB962C8B-B14F-4D97-AF65-F5344CB8AC3E}">
        <p14:creationId xmlns:p14="http://schemas.microsoft.com/office/powerpoint/2010/main" val="2423026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Rom. 10:17 </a:t>
            </a:r>
            <a:r>
              <a:rPr lang="en-US" altLang="en-US" dirty="0" smtClean="0"/>
              <a:t>- So then faith cometh by hearing, and hearing by the word of God.</a:t>
            </a:r>
          </a:p>
          <a:p>
            <a:r>
              <a:rPr lang="en-US" altLang="en-US" b="1" dirty="0" smtClean="0"/>
              <a:t>Acts</a:t>
            </a:r>
            <a:r>
              <a:rPr lang="en-US" altLang="en-US" b="1" baseline="0" dirty="0" smtClean="0"/>
              <a:t> 16:31-32  - </a:t>
            </a:r>
            <a:r>
              <a:rPr lang="en-US" altLang="en-US" b="0" baseline="0" dirty="0" smtClean="0"/>
              <a:t>And they said, Believe on the Lord Jesus Christ, and thou shalt be saved, and thy house. 32 And they spake unto him the word of the Lord, and to all that were in his house.</a:t>
            </a:r>
            <a:endParaRPr lang="en-US" altLang="en-US" b="0" dirty="0" smtClean="0"/>
          </a:p>
          <a:p>
            <a:r>
              <a:rPr lang="en-US" altLang="en-US" b="1" dirty="0" smtClean="0"/>
              <a:t>Acts. 17:30-31 </a:t>
            </a:r>
            <a:r>
              <a:rPr lang="en-US" altLang="en-US" dirty="0" smtClean="0"/>
              <a:t>- And the times of this ignorance God winked at; but now </a:t>
            </a:r>
            <a:r>
              <a:rPr lang="en-US" altLang="en-US" dirty="0" err="1" smtClean="0"/>
              <a:t>commandeth</a:t>
            </a:r>
            <a:r>
              <a:rPr lang="en-US" altLang="en-US" dirty="0" smtClean="0"/>
              <a:t> all men every where to repent: 31 Because he hath appointed a day, in the which he will judge the world in righteousness by that man whom he hath ordained; whereof he hath given assurance unto all men, in that he hath raised him from the dead.</a:t>
            </a:r>
          </a:p>
          <a:p>
            <a:r>
              <a:rPr lang="en-US" altLang="en-US" b="1" dirty="0" smtClean="0"/>
              <a:t>Acts - 8:37 </a:t>
            </a:r>
            <a:r>
              <a:rPr lang="en-US" altLang="en-US" dirty="0" smtClean="0"/>
              <a:t>- And Philip said, If thou </a:t>
            </a:r>
            <a:r>
              <a:rPr lang="en-US" altLang="en-US" dirty="0" err="1" smtClean="0"/>
              <a:t>believest</a:t>
            </a:r>
            <a:r>
              <a:rPr lang="en-US" altLang="en-US" dirty="0" smtClean="0"/>
              <a:t> with all thine heart, thou </a:t>
            </a:r>
            <a:r>
              <a:rPr lang="en-US" altLang="en-US" dirty="0" err="1" smtClean="0"/>
              <a:t>mayest</a:t>
            </a:r>
            <a:r>
              <a:rPr lang="en-US" altLang="en-US" dirty="0" smtClean="0"/>
              <a:t>. And he answered and said, I believe that Jesus Christ is the Son of God.</a:t>
            </a:r>
          </a:p>
          <a:p>
            <a:r>
              <a:rPr lang="en-US" altLang="en-US" b="1" dirty="0" smtClean="0"/>
              <a:t>Acts. 2:38 </a:t>
            </a:r>
            <a:r>
              <a:rPr lang="en-US" altLang="en-US" dirty="0" smtClean="0"/>
              <a:t>- Then Peter said unto them, Repent, and be baptized every one of you in the name of Jesus Christ for the remission of sins, and ye shall receive the gift of the Holy Ghost.</a:t>
            </a:r>
          </a:p>
          <a:p>
            <a:r>
              <a:rPr lang="en-US" altLang="en-US" b="1" dirty="0" smtClean="0"/>
              <a:t>Acts 8:22 </a:t>
            </a:r>
            <a:r>
              <a:rPr lang="en-US" altLang="en-US" dirty="0" smtClean="0"/>
              <a:t>- Repent therefore of this thy wickedness, and pray God, if perhaps the thought of thine heart may be forgiven thee.</a:t>
            </a:r>
          </a:p>
          <a:p>
            <a:r>
              <a:rPr lang="en-US" altLang="en-US" b="1" dirty="0" smtClean="0"/>
              <a:t>Rev. 2:10 </a:t>
            </a:r>
            <a:r>
              <a:rPr lang="en-US" altLang="en-US" dirty="0" smtClean="0"/>
              <a:t>- Fear none of those things which thou shalt suffer: behold, the devil shall cast some of you into prison, that ye may be tried; and ye shall have tribulation ten days: </a:t>
            </a:r>
            <a:r>
              <a:rPr lang="en-US" altLang="en-US" b="1" dirty="0" smtClean="0"/>
              <a:t>be thou faithful unto death, and I will give thee a crown of life.</a:t>
            </a:r>
          </a:p>
        </p:txBody>
      </p:sp>
      <p:sp>
        <p:nvSpPr>
          <p:cNvPr id="614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883" indent="-285724" eaLnBrk="0" hangingPunct="0">
              <a:spcBef>
                <a:spcPct val="30000"/>
              </a:spcBef>
              <a:defRPr sz="1200">
                <a:solidFill>
                  <a:schemeClr val="tx1"/>
                </a:solidFill>
                <a:latin typeface="Arial" charset="0"/>
              </a:defRPr>
            </a:lvl2pPr>
            <a:lvl3pPr marL="1142898" indent="-228580" eaLnBrk="0" hangingPunct="0">
              <a:spcBef>
                <a:spcPct val="30000"/>
              </a:spcBef>
              <a:defRPr sz="1200">
                <a:solidFill>
                  <a:schemeClr val="tx1"/>
                </a:solidFill>
                <a:latin typeface="Arial" charset="0"/>
              </a:defRPr>
            </a:lvl3pPr>
            <a:lvl4pPr marL="1600057" indent="-228580" eaLnBrk="0" hangingPunct="0">
              <a:spcBef>
                <a:spcPct val="30000"/>
              </a:spcBef>
              <a:defRPr sz="1200">
                <a:solidFill>
                  <a:schemeClr val="tx1"/>
                </a:solidFill>
                <a:latin typeface="Arial" charset="0"/>
              </a:defRPr>
            </a:lvl4pPr>
            <a:lvl5pPr marL="2057217" indent="-228580" eaLnBrk="0" hangingPunct="0">
              <a:spcBef>
                <a:spcPct val="30000"/>
              </a:spcBef>
              <a:defRPr sz="1200">
                <a:solidFill>
                  <a:schemeClr val="tx1"/>
                </a:solidFill>
                <a:latin typeface="Arial" charset="0"/>
              </a:defRPr>
            </a:lvl5pPr>
            <a:lvl6pPr marL="2514376" indent="-228580" eaLnBrk="0" fontAlgn="base" hangingPunct="0">
              <a:spcBef>
                <a:spcPct val="30000"/>
              </a:spcBef>
              <a:spcAft>
                <a:spcPct val="0"/>
              </a:spcAft>
              <a:defRPr sz="1200">
                <a:solidFill>
                  <a:schemeClr val="tx1"/>
                </a:solidFill>
                <a:latin typeface="Arial" charset="0"/>
              </a:defRPr>
            </a:lvl6pPr>
            <a:lvl7pPr marL="2971535" indent="-228580" eaLnBrk="0" fontAlgn="base" hangingPunct="0">
              <a:spcBef>
                <a:spcPct val="30000"/>
              </a:spcBef>
              <a:spcAft>
                <a:spcPct val="0"/>
              </a:spcAft>
              <a:defRPr sz="1200">
                <a:solidFill>
                  <a:schemeClr val="tx1"/>
                </a:solidFill>
                <a:latin typeface="Arial" charset="0"/>
              </a:defRPr>
            </a:lvl7pPr>
            <a:lvl8pPr marL="3428695" indent="-228580" eaLnBrk="0" fontAlgn="base" hangingPunct="0">
              <a:spcBef>
                <a:spcPct val="30000"/>
              </a:spcBef>
              <a:spcAft>
                <a:spcPct val="0"/>
              </a:spcAft>
              <a:defRPr sz="1200">
                <a:solidFill>
                  <a:schemeClr val="tx1"/>
                </a:solidFill>
                <a:latin typeface="Arial" charset="0"/>
              </a:defRPr>
            </a:lvl8pPr>
            <a:lvl9pPr marL="3885854" indent="-22858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2CCC30B-0B25-43EC-9414-948891DD8934}" type="slidenum">
              <a:rPr lang="en-US" altLang="en-US" smtClean="0">
                <a:latin typeface="Calibri" pitchFamily="34" charset="0"/>
              </a:rPr>
              <a:pPr eaLnBrk="1" hangingPunct="1">
                <a:spcBef>
                  <a:spcPct val="0"/>
                </a:spcBef>
              </a:pPr>
              <a:t>12</a:t>
            </a:fld>
            <a:endParaRPr lang="en-US"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6BD74-0606-461B-A5EA-5828B2FEF59A}" type="slidenum">
              <a:rPr lang="en-US" smtClean="0"/>
              <a:t>2</a:t>
            </a:fld>
            <a:endParaRPr lang="en-US"/>
          </a:p>
        </p:txBody>
      </p:sp>
    </p:spTree>
    <p:extLst>
      <p:ext uri="{BB962C8B-B14F-4D97-AF65-F5344CB8AC3E}">
        <p14:creationId xmlns:p14="http://schemas.microsoft.com/office/powerpoint/2010/main" val="4203006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6BD74-0606-461B-A5EA-5828B2FEF59A}" type="slidenum">
              <a:rPr lang="en-US" smtClean="0"/>
              <a:t>3</a:t>
            </a:fld>
            <a:endParaRPr lang="en-US"/>
          </a:p>
        </p:txBody>
      </p:sp>
    </p:spTree>
    <p:extLst>
      <p:ext uri="{BB962C8B-B14F-4D97-AF65-F5344CB8AC3E}">
        <p14:creationId xmlns:p14="http://schemas.microsoft.com/office/powerpoint/2010/main" val="2526544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smtClean="0"/>
              <a:t>Isa. 59:1-2 </a:t>
            </a:r>
            <a:r>
              <a:rPr lang="en-US" sz="1000" dirty="0" smtClean="0"/>
              <a:t>-  Behold, the LORD'S hand is not shortened, that it cannot save; neither his ear heavy, that it cannot hear: 2 But your iniquities have separated between you and your God, and your sins have hid his face from you, that he will not hear. </a:t>
            </a:r>
          </a:p>
          <a:p>
            <a:r>
              <a:rPr lang="en-US" sz="1000" b="1" dirty="0" smtClean="0"/>
              <a:t>Isa. 53:6</a:t>
            </a:r>
            <a:r>
              <a:rPr lang="en-US" sz="1000" b="1" baseline="0" dirty="0" smtClean="0"/>
              <a:t> </a:t>
            </a:r>
            <a:r>
              <a:rPr lang="en-US" sz="1000" baseline="0" dirty="0" smtClean="0"/>
              <a:t>- All we like sheep have gone astray; we have turned every one to his own way; and the LORD hath laid on him the iniquity of us all.</a:t>
            </a:r>
          </a:p>
          <a:p>
            <a:r>
              <a:rPr lang="en-US" sz="1000" b="1" baseline="0" dirty="0" smtClean="0"/>
              <a:t>Rom. 3:10, 23 </a:t>
            </a:r>
            <a:r>
              <a:rPr lang="en-US" sz="1000" baseline="0" dirty="0" smtClean="0"/>
              <a:t>-  10 As it is written, There is none righteous, no, not one [Psa. 14:1-4; 53:1]. 23 For all have sinned, and come short of the glory of God;</a:t>
            </a:r>
          </a:p>
          <a:p>
            <a:r>
              <a:rPr lang="en-US" sz="1000" b="1" baseline="0" dirty="0" smtClean="0"/>
              <a:t>Gal. 3:22 </a:t>
            </a:r>
            <a:r>
              <a:rPr lang="en-US" sz="1000" baseline="0" dirty="0" smtClean="0"/>
              <a:t>-  But the scripture hath concluded all under sin, that the </a:t>
            </a:r>
            <a:r>
              <a:rPr lang="en-US" sz="1000" b="1" baseline="0" dirty="0" smtClean="0"/>
              <a:t>promise by faith of Jesus Christ </a:t>
            </a:r>
            <a:r>
              <a:rPr lang="en-US" sz="1000" baseline="0" dirty="0" smtClean="0"/>
              <a:t>might be given to them that believe.</a:t>
            </a:r>
          </a:p>
          <a:p>
            <a:r>
              <a:rPr lang="en-US" sz="1000" b="1" baseline="0" dirty="0" smtClean="0"/>
              <a:t>1 Jn. 1:8-10 </a:t>
            </a:r>
            <a:r>
              <a:rPr lang="en-US" sz="1000" baseline="0" dirty="0" smtClean="0"/>
              <a:t>- If we say that we have no sin, we deceive ourselves, and the truth is not in us. 9 If we confess our sins, he is faithful and just to forgive us our sins, and to cleanse us from all unrighteousness. 10 If we say that we have not sinned, we make him a liar, and his word is not in us.</a:t>
            </a:r>
          </a:p>
          <a:p>
            <a:r>
              <a:rPr lang="en-US" sz="1000" b="1" baseline="0" dirty="0" smtClean="0"/>
              <a:t>Rom. 6:23 </a:t>
            </a:r>
            <a:r>
              <a:rPr lang="en-US" sz="1000" baseline="0" dirty="0" smtClean="0"/>
              <a:t>-  For the wages of sin is death; but the gift of God is eternal life through Jesus Christ our Lord.</a:t>
            </a:r>
          </a:p>
          <a:p>
            <a:r>
              <a:rPr lang="en-US" sz="1000" b="1" baseline="0" dirty="0" smtClean="0"/>
              <a:t>Rev. 20:14-15 </a:t>
            </a:r>
            <a:r>
              <a:rPr lang="en-US" sz="1000" baseline="0" dirty="0" smtClean="0"/>
              <a:t>-  And death and hell were cast into the lake of fire. This is the second death. 15 And whosoever was not found written in the book of life was cast into the lake of fire.</a:t>
            </a:r>
          </a:p>
          <a:p>
            <a:r>
              <a:rPr lang="en-US" sz="1000" b="1" baseline="0" dirty="0" smtClean="0"/>
              <a:t>1 Tim. 1:15 </a:t>
            </a:r>
            <a:r>
              <a:rPr lang="en-US" sz="1000" baseline="0" dirty="0" smtClean="0"/>
              <a:t>- This is a faithful saying, and worthy of all acceptation, that Christ Jesus came into the world to save sinners; of whom I am chief. </a:t>
            </a:r>
          </a:p>
          <a:p>
            <a:r>
              <a:rPr lang="en-US" sz="1000" b="1" baseline="0" dirty="0" smtClean="0"/>
              <a:t>Eph. 2:11-18 - READ </a:t>
            </a:r>
          </a:p>
          <a:p>
            <a:r>
              <a:rPr lang="en-US" sz="1000" b="1" baseline="0" dirty="0" smtClean="0"/>
              <a:t>Lk. 19:10 - </a:t>
            </a:r>
            <a:r>
              <a:rPr lang="en-US" sz="1000" b="0" baseline="0" dirty="0" smtClean="0"/>
              <a:t>For the Son of man is come to seek and to save that which was lost</a:t>
            </a:r>
            <a:r>
              <a:rPr lang="en-US" sz="1000" b="1" baseline="0" dirty="0" smtClean="0"/>
              <a:t>. </a:t>
            </a:r>
          </a:p>
          <a:p>
            <a:r>
              <a:rPr lang="en-US" sz="1000" b="1" baseline="0" dirty="0" smtClean="0"/>
              <a:t>Lk. 5:31, 32 </a:t>
            </a:r>
            <a:r>
              <a:rPr lang="en-US" sz="1000" b="0" baseline="0" dirty="0" smtClean="0"/>
              <a:t>-  And Jesus answering said unto them, They that are whole need not a physician; but they that are sick. 32 I came not to call the righteous, but sinners to repentance.</a:t>
            </a:r>
          </a:p>
          <a:p>
            <a:r>
              <a:rPr lang="en-US" sz="1000" b="1" baseline="0" dirty="0" smtClean="0"/>
              <a:t>Jn. 14:6 </a:t>
            </a:r>
            <a:r>
              <a:rPr lang="en-US" sz="1000" b="0" baseline="0" dirty="0" smtClean="0"/>
              <a:t>- Jesus </a:t>
            </a:r>
            <a:r>
              <a:rPr lang="en-US" sz="1000" b="0" baseline="0" dirty="0" err="1" smtClean="0"/>
              <a:t>saith</a:t>
            </a:r>
            <a:r>
              <a:rPr lang="en-US" sz="1000" b="0" baseline="0" dirty="0" smtClean="0"/>
              <a:t> unto him, I am the way, the truth, and the life: no man cometh unto the Father, but by me.</a:t>
            </a:r>
            <a:endParaRPr lang="en-US" sz="1000" b="0" dirty="0"/>
          </a:p>
        </p:txBody>
      </p:sp>
      <p:sp>
        <p:nvSpPr>
          <p:cNvPr id="4" name="Slide Number Placeholder 3"/>
          <p:cNvSpPr>
            <a:spLocks noGrp="1"/>
          </p:cNvSpPr>
          <p:nvPr>
            <p:ph type="sldNum" sz="quarter" idx="10"/>
          </p:nvPr>
        </p:nvSpPr>
        <p:spPr/>
        <p:txBody>
          <a:bodyPr/>
          <a:lstStyle/>
          <a:p>
            <a:fld id="{AD26BD74-0606-461B-A5EA-5828B2FEF59A}" type="slidenum">
              <a:rPr lang="en-US" smtClean="0"/>
              <a:t>4</a:t>
            </a:fld>
            <a:endParaRPr lang="en-US"/>
          </a:p>
        </p:txBody>
      </p:sp>
    </p:spTree>
    <p:extLst>
      <p:ext uri="{BB962C8B-B14F-4D97-AF65-F5344CB8AC3E}">
        <p14:creationId xmlns:p14="http://schemas.microsoft.com/office/powerpoint/2010/main" val="1411635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Acts</a:t>
            </a:r>
            <a:r>
              <a:rPr lang="en-US" b="1" baseline="0" dirty="0" smtClean="0"/>
              <a:t> 10:34-35 </a:t>
            </a:r>
            <a:r>
              <a:rPr lang="en-US" baseline="0" dirty="0" smtClean="0"/>
              <a:t>- 34 Then Peter opened his mouth, and said, Of a truth I perceive that God is no respecter of persons: 35 But in every nation he that </a:t>
            </a:r>
            <a:r>
              <a:rPr lang="en-US" baseline="0" dirty="0" err="1" smtClean="0"/>
              <a:t>feareth</a:t>
            </a:r>
            <a:r>
              <a:rPr lang="en-US" baseline="0" dirty="0" smtClean="0"/>
              <a:t> him, and </a:t>
            </a:r>
            <a:r>
              <a:rPr lang="en-US" baseline="0" dirty="0" err="1" smtClean="0"/>
              <a:t>worketh</a:t>
            </a:r>
            <a:r>
              <a:rPr lang="en-US" baseline="0" dirty="0" smtClean="0"/>
              <a:t> righteousness, is accepted with him.</a:t>
            </a:r>
          </a:p>
          <a:p>
            <a:r>
              <a:rPr lang="en-US" b="1" baseline="0" dirty="0" smtClean="0"/>
              <a:t>Rom 2:11 </a:t>
            </a:r>
            <a:r>
              <a:rPr lang="en-US" baseline="0" dirty="0" smtClean="0"/>
              <a:t>- For there is no respect of persons with God.</a:t>
            </a:r>
          </a:p>
          <a:p>
            <a:r>
              <a:rPr lang="en-US" b="1" baseline="0" dirty="0" smtClean="0"/>
              <a:t>Rev. 22:17 </a:t>
            </a:r>
            <a:r>
              <a:rPr lang="en-US" baseline="0" dirty="0" smtClean="0"/>
              <a:t>- And the Spirit and the bride say, Come. And let him that </a:t>
            </a:r>
            <a:r>
              <a:rPr lang="en-US" baseline="0" dirty="0" err="1" smtClean="0"/>
              <a:t>heareth</a:t>
            </a:r>
            <a:r>
              <a:rPr lang="en-US" baseline="0" dirty="0" smtClean="0"/>
              <a:t> say, Come. And let him that is athirst come. And </a:t>
            </a:r>
            <a:r>
              <a:rPr lang="en-US" b="1" baseline="0" dirty="0" smtClean="0"/>
              <a:t>whosoeve</a:t>
            </a:r>
            <a:r>
              <a:rPr lang="en-US" baseline="0" dirty="0" smtClean="0"/>
              <a:t>r will, let him take the water of life freely.</a:t>
            </a:r>
          </a:p>
          <a:p>
            <a:r>
              <a:rPr lang="en-US" b="1" baseline="0" dirty="0" smtClean="0"/>
              <a:t>2 Pet. 3:9 </a:t>
            </a:r>
            <a:r>
              <a:rPr lang="en-US" baseline="0" dirty="0" smtClean="0"/>
              <a:t>- The Lord is not slack concerning his promise, as some men count slackness; but is longsuffering to us-ward, not willing that any should perish, but that all should come to repentance.</a:t>
            </a:r>
          </a:p>
          <a:p>
            <a:r>
              <a:rPr lang="en-US" b="1" baseline="0" dirty="0" smtClean="0"/>
              <a:t>Acts 17:30, 31 </a:t>
            </a:r>
            <a:r>
              <a:rPr lang="en-US" baseline="0" dirty="0" smtClean="0"/>
              <a:t>-  30 And the times of this ignorance God winked at; but now </a:t>
            </a:r>
            <a:r>
              <a:rPr lang="en-US" baseline="0" dirty="0" err="1" smtClean="0"/>
              <a:t>commandeth</a:t>
            </a:r>
            <a:r>
              <a:rPr lang="en-US" baseline="0" dirty="0" smtClean="0"/>
              <a:t> all men every where to repent: 31 Because he hath appointed a day, in the which he will judge the world in righteousness by that man whom he hath ordained; whereof he hath given assurance unto all men, in that he hath raised him from the dead. </a:t>
            </a:r>
            <a:endParaRPr lang="en-US" dirty="0"/>
          </a:p>
        </p:txBody>
      </p:sp>
      <p:sp>
        <p:nvSpPr>
          <p:cNvPr id="4" name="Slide Number Placeholder 3"/>
          <p:cNvSpPr>
            <a:spLocks noGrp="1"/>
          </p:cNvSpPr>
          <p:nvPr>
            <p:ph type="sldNum" sz="quarter" idx="10"/>
          </p:nvPr>
        </p:nvSpPr>
        <p:spPr/>
        <p:txBody>
          <a:bodyPr/>
          <a:lstStyle/>
          <a:p>
            <a:fld id="{AD26BD74-0606-461B-A5EA-5828B2FEF59A}" type="slidenum">
              <a:rPr lang="en-US" smtClean="0"/>
              <a:t>5</a:t>
            </a:fld>
            <a:endParaRPr lang="en-US"/>
          </a:p>
        </p:txBody>
      </p:sp>
    </p:spTree>
    <p:extLst>
      <p:ext uri="{BB962C8B-B14F-4D97-AF65-F5344CB8AC3E}">
        <p14:creationId xmlns:p14="http://schemas.microsoft.com/office/powerpoint/2010/main" val="861666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6BD74-0606-461B-A5EA-5828B2FEF59A}" type="slidenum">
              <a:rPr lang="en-US" smtClean="0"/>
              <a:t>6</a:t>
            </a:fld>
            <a:endParaRPr lang="en-US"/>
          </a:p>
        </p:txBody>
      </p:sp>
    </p:spTree>
    <p:extLst>
      <p:ext uri="{BB962C8B-B14F-4D97-AF65-F5344CB8AC3E}">
        <p14:creationId xmlns:p14="http://schemas.microsoft.com/office/powerpoint/2010/main" val="1166765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Acts</a:t>
            </a:r>
            <a:r>
              <a:rPr lang="en-US" b="1" baseline="0" dirty="0" smtClean="0"/>
              <a:t> 10:34-35 </a:t>
            </a:r>
            <a:r>
              <a:rPr lang="en-US" baseline="0" dirty="0" smtClean="0"/>
              <a:t>- 34 Then Peter opened his mouth, and said, Of a truth I perceive </a:t>
            </a:r>
            <a:r>
              <a:rPr lang="en-US" b="1" baseline="0" dirty="0" smtClean="0"/>
              <a:t>that God is no respecter of persons</a:t>
            </a:r>
            <a:r>
              <a:rPr lang="en-US" baseline="0" dirty="0" smtClean="0"/>
              <a:t>: 35 But in every nation he that </a:t>
            </a:r>
            <a:r>
              <a:rPr lang="en-US" baseline="0" dirty="0" err="1" smtClean="0"/>
              <a:t>feareth</a:t>
            </a:r>
            <a:r>
              <a:rPr lang="en-US" baseline="0" dirty="0" smtClean="0"/>
              <a:t> him, and </a:t>
            </a:r>
            <a:r>
              <a:rPr lang="en-US" baseline="0" dirty="0" err="1" smtClean="0"/>
              <a:t>worketh</a:t>
            </a:r>
            <a:r>
              <a:rPr lang="en-US" baseline="0" dirty="0" smtClean="0"/>
              <a:t> righteousness, is accepted with him.</a:t>
            </a:r>
          </a:p>
          <a:p>
            <a:r>
              <a:rPr lang="en-US" b="1" baseline="0" dirty="0" smtClean="0"/>
              <a:t>Rom 2:11 </a:t>
            </a:r>
            <a:r>
              <a:rPr lang="en-US" baseline="0" dirty="0" smtClean="0"/>
              <a:t>- For there is </a:t>
            </a:r>
            <a:r>
              <a:rPr lang="en-US" b="1" baseline="0" dirty="0" smtClean="0"/>
              <a:t>no respect of persons with God</a:t>
            </a:r>
            <a:r>
              <a:rPr lang="en-US" baseline="0" dirty="0" smtClean="0"/>
              <a:t>.</a:t>
            </a:r>
          </a:p>
          <a:p>
            <a:r>
              <a:rPr lang="en-US" b="1" baseline="0" dirty="0" smtClean="0"/>
              <a:t>Rev. 22:17 </a:t>
            </a:r>
            <a:r>
              <a:rPr lang="en-US" baseline="0" dirty="0" smtClean="0"/>
              <a:t>- And the Spirit and the bride say, Come. And let him that </a:t>
            </a:r>
            <a:r>
              <a:rPr lang="en-US" baseline="0" dirty="0" err="1" smtClean="0"/>
              <a:t>heareth</a:t>
            </a:r>
            <a:r>
              <a:rPr lang="en-US" baseline="0" dirty="0" smtClean="0"/>
              <a:t> say, Come. And let him that is athirst come. And </a:t>
            </a:r>
            <a:r>
              <a:rPr lang="en-US" b="1" baseline="0" dirty="0" smtClean="0"/>
              <a:t>whosoever will</a:t>
            </a:r>
            <a:r>
              <a:rPr lang="en-US" baseline="0" dirty="0" smtClean="0"/>
              <a:t>, let him take the water of life freely.</a:t>
            </a:r>
          </a:p>
          <a:p>
            <a:r>
              <a:rPr lang="en-US" b="1" baseline="0" dirty="0" smtClean="0"/>
              <a:t>Jn. 3:14-16 - </a:t>
            </a:r>
            <a:r>
              <a:rPr lang="en-US" b="0" baseline="0" dirty="0" smtClean="0"/>
              <a:t>14 And as Moses lifted up the serpent in the wilderness, even so must the Son of man be lifted up: 15 That </a:t>
            </a:r>
            <a:r>
              <a:rPr lang="en-US" b="1" baseline="0" dirty="0" smtClean="0"/>
              <a:t>whosoever believeth </a:t>
            </a:r>
            <a:r>
              <a:rPr lang="en-US" b="0" baseline="0" dirty="0" smtClean="0"/>
              <a:t>in him should not perish, but have eternal life. 16 For God so loved the world, that he gave his only begotten Son, that </a:t>
            </a:r>
            <a:r>
              <a:rPr lang="en-US" b="1" baseline="0" dirty="0" smtClean="0"/>
              <a:t>whosoever believeth in him </a:t>
            </a:r>
            <a:r>
              <a:rPr lang="en-US" b="0" baseline="0" dirty="0" smtClean="0"/>
              <a:t>should not perish, but have everlasting life.</a:t>
            </a:r>
          </a:p>
          <a:p>
            <a:r>
              <a:rPr lang="en-US" b="1" baseline="0" dirty="0" smtClean="0"/>
              <a:t>Acts 10:43 - </a:t>
            </a:r>
            <a:r>
              <a:rPr lang="en-US" b="0" baseline="0" dirty="0" smtClean="0"/>
              <a:t>To him give all the prophets witness, that through his name </a:t>
            </a:r>
            <a:r>
              <a:rPr lang="en-US" b="1" baseline="0" dirty="0" smtClean="0"/>
              <a:t>whosoever believeth in him shall receive remission of sins</a:t>
            </a:r>
            <a:r>
              <a:rPr lang="en-US" b="0" baseline="0" dirty="0" smtClean="0"/>
              <a:t>.</a:t>
            </a:r>
          </a:p>
          <a:p>
            <a:r>
              <a:rPr lang="en-US" b="1" baseline="0" dirty="0" smtClean="0"/>
              <a:t>2 Pet. 3:9 </a:t>
            </a:r>
            <a:r>
              <a:rPr lang="en-US" baseline="0" dirty="0" smtClean="0"/>
              <a:t>- The Lord is not slack concerning his promise, as some men count slackness; but is longsuffering to us-ward, </a:t>
            </a:r>
            <a:r>
              <a:rPr lang="en-US" b="1" baseline="0" dirty="0" smtClean="0"/>
              <a:t>not willing that any should perish</a:t>
            </a:r>
            <a:r>
              <a:rPr lang="en-US" baseline="0" dirty="0" smtClean="0"/>
              <a:t>, but that </a:t>
            </a:r>
            <a:r>
              <a:rPr lang="en-US" b="1" baseline="0" dirty="0" smtClean="0"/>
              <a:t>all should come to repentance</a:t>
            </a:r>
            <a:r>
              <a:rPr lang="en-US" baseline="0" dirty="0" smtClean="0"/>
              <a:t>.</a:t>
            </a:r>
          </a:p>
          <a:p>
            <a:r>
              <a:rPr lang="en-US" b="1" baseline="0" dirty="0" smtClean="0"/>
              <a:t>Acts 17:30, 31 </a:t>
            </a:r>
            <a:r>
              <a:rPr lang="en-US" baseline="0" dirty="0" smtClean="0"/>
              <a:t>-  30 And the times of this ignorance God winked at; but now </a:t>
            </a:r>
            <a:r>
              <a:rPr lang="en-US" baseline="0" dirty="0" err="1" smtClean="0"/>
              <a:t>commandeth</a:t>
            </a:r>
            <a:r>
              <a:rPr lang="en-US" baseline="0" dirty="0" smtClean="0"/>
              <a:t> </a:t>
            </a:r>
            <a:r>
              <a:rPr lang="en-US" b="1" baseline="0" dirty="0" smtClean="0"/>
              <a:t>all men every where to repent</a:t>
            </a:r>
            <a:r>
              <a:rPr lang="en-US" baseline="0" dirty="0" smtClean="0"/>
              <a:t>: 31 Because he hath appointed a day, in the which he will judge the world in righteousness by that man whom he hath ordained; whereof he hath given assurance unto all men, in that he hath raised him from the dead. </a:t>
            </a:r>
            <a:endParaRPr lang="en-US" dirty="0"/>
          </a:p>
        </p:txBody>
      </p:sp>
      <p:sp>
        <p:nvSpPr>
          <p:cNvPr id="4" name="Slide Number Placeholder 3"/>
          <p:cNvSpPr>
            <a:spLocks noGrp="1"/>
          </p:cNvSpPr>
          <p:nvPr>
            <p:ph type="sldNum" sz="quarter" idx="10"/>
          </p:nvPr>
        </p:nvSpPr>
        <p:spPr/>
        <p:txBody>
          <a:bodyPr/>
          <a:lstStyle/>
          <a:p>
            <a:fld id="{AD26BD74-0606-461B-A5EA-5828B2FEF59A}" type="slidenum">
              <a:rPr lang="en-US" smtClean="0"/>
              <a:t>7</a:t>
            </a:fld>
            <a:endParaRPr lang="en-US"/>
          </a:p>
        </p:txBody>
      </p:sp>
    </p:spTree>
    <p:extLst>
      <p:ext uri="{BB962C8B-B14F-4D97-AF65-F5344CB8AC3E}">
        <p14:creationId xmlns:p14="http://schemas.microsoft.com/office/powerpoint/2010/main" val="861666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Heb. 4:1-11 - READ</a:t>
            </a:r>
          </a:p>
          <a:p>
            <a:r>
              <a:rPr lang="en-US" b="1" dirty="0" smtClean="0"/>
              <a:t>Jn. 14:1-3 - </a:t>
            </a:r>
            <a:r>
              <a:rPr lang="en-US" b="0" dirty="0" smtClean="0"/>
              <a:t>Let not your heart be troubled: ye believe in God, believe also in me. 2 In my Father's house are many mansions: if it were not so, I would have told you. I go to prepare a place for you. 3 And if I go and prepare a place for you, I will come again, and receive you unto myself; that where I am, there ye may be also.</a:t>
            </a:r>
          </a:p>
          <a:p>
            <a:r>
              <a:rPr lang="en-US" b="1" dirty="0" smtClean="0"/>
              <a:t>Jn</a:t>
            </a:r>
            <a:r>
              <a:rPr lang="en-US" b="1" baseline="0" dirty="0" smtClean="0"/>
              <a:t>. 14:27 </a:t>
            </a:r>
            <a:r>
              <a:rPr lang="en-US" baseline="0" dirty="0" smtClean="0"/>
              <a:t>- Peace I leave with you, my peace I give unto you: not as the world giveth, give I unto you. Let not your heart be troubled, neither let it be afraid.</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D26BD74-0606-461B-A5EA-5828B2FEF59A}" type="slidenum">
              <a:rPr lang="en-US" smtClean="0"/>
              <a:t>8</a:t>
            </a:fld>
            <a:endParaRPr lang="en-US"/>
          </a:p>
        </p:txBody>
      </p:sp>
    </p:spTree>
    <p:extLst>
      <p:ext uri="{BB962C8B-B14F-4D97-AF65-F5344CB8AC3E}">
        <p14:creationId xmlns:p14="http://schemas.microsoft.com/office/powerpoint/2010/main" val="24654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Two things </a:t>
            </a:r>
            <a:r>
              <a:rPr lang="en-US" sz="1200" b="1" i="0" u="none" strike="noStrike" kern="1200" baseline="0" dirty="0" smtClean="0">
                <a:solidFill>
                  <a:schemeClr val="tx1"/>
                </a:solidFill>
                <a:latin typeface="+mn-lt"/>
                <a:ea typeface="+mn-ea"/>
                <a:cs typeface="+mn-cs"/>
              </a:rPr>
              <a:t>that are yoked together generally work together for a common goal. </a:t>
            </a:r>
            <a:r>
              <a:rPr lang="en-US" sz="1200" b="0" i="0" u="none" strike="noStrike" kern="1200" baseline="0" dirty="0" smtClean="0">
                <a:solidFill>
                  <a:schemeClr val="tx1"/>
                </a:solidFill>
                <a:latin typeface="+mn-lt"/>
                <a:ea typeface="+mn-ea"/>
                <a:cs typeface="+mn-cs"/>
              </a:rPr>
              <a:t>Example; </a:t>
            </a:r>
            <a:r>
              <a:rPr lang="en-US" sz="1200" b="1" i="0" u="none" strike="noStrike" kern="1200" baseline="0" dirty="0" smtClean="0">
                <a:solidFill>
                  <a:schemeClr val="tx1"/>
                </a:solidFill>
                <a:latin typeface="+mn-lt"/>
                <a:ea typeface="+mn-ea"/>
                <a:cs typeface="+mn-cs"/>
              </a:rPr>
              <a:t>two ox yoked together plowing work at the same objective. </a:t>
            </a:r>
            <a:r>
              <a:rPr lang="en-US" sz="1200" b="0" i="0" u="none" strike="noStrike" kern="1200" baseline="0" dirty="0" smtClean="0">
                <a:solidFill>
                  <a:schemeClr val="tx1"/>
                </a:solidFill>
                <a:latin typeface="+mn-lt"/>
                <a:ea typeface="+mn-ea"/>
                <a:cs typeface="+mn-cs"/>
              </a:rPr>
              <a:t>That which </a:t>
            </a:r>
            <a:r>
              <a:rPr lang="en-US" sz="1200" b="1" i="0" u="none" strike="noStrike" kern="1200" baseline="0" dirty="0" smtClean="0">
                <a:solidFill>
                  <a:schemeClr val="tx1"/>
                </a:solidFill>
                <a:latin typeface="+mn-lt"/>
                <a:ea typeface="+mn-ea"/>
                <a:cs typeface="+mn-cs"/>
              </a:rPr>
              <a:t>yokes man with the Lord is the teachings of Jesus and thereby the Lord explains that we ought to “learn” of Him. </a:t>
            </a:r>
            <a:r>
              <a:rPr lang="en-US" sz="1200" b="0" i="0" u="none" strike="noStrike" kern="1200" baseline="0" dirty="0" smtClean="0">
                <a:solidFill>
                  <a:schemeClr val="tx1"/>
                </a:solidFill>
                <a:latin typeface="+mn-lt"/>
                <a:ea typeface="+mn-ea"/>
                <a:cs typeface="+mn-cs"/>
              </a:rPr>
              <a:t>The teachings of Jesus and a spiritual union with the Lord is “easy” and “light.” There is nothing difficult and heavy about the Lord’s doctrine that unites man with God. Let us all thereby repent of sins as they are revealed to us through God’s holy word.</a:t>
            </a:r>
            <a:endParaRPr lang="en-US" b="1" dirty="0" smtClean="0"/>
          </a:p>
          <a:p>
            <a:endParaRPr lang="en-US" b="1" dirty="0" smtClean="0"/>
          </a:p>
          <a:p>
            <a:r>
              <a:rPr lang="en-US" b="1" dirty="0" smtClean="0"/>
              <a:t>1 Tim. 2:3-5 </a:t>
            </a:r>
            <a:r>
              <a:rPr lang="en-US" dirty="0" smtClean="0"/>
              <a:t>- For this is good and acceptable in the sight of God our </a:t>
            </a:r>
            <a:r>
              <a:rPr lang="en-US" dirty="0" err="1" smtClean="0"/>
              <a:t>Saviour</a:t>
            </a:r>
            <a:r>
              <a:rPr lang="en-US" dirty="0" smtClean="0"/>
              <a:t>; 4 </a:t>
            </a:r>
            <a:r>
              <a:rPr lang="en-US" b="1" dirty="0" smtClean="0"/>
              <a:t>Who will have all men to be saved, and to come unto the knowledge of the truth</a:t>
            </a:r>
            <a:r>
              <a:rPr lang="en-US" dirty="0" smtClean="0"/>
              <a:t>. 5 For there is one God, and one mediator between God and men, the man Christ Jesus;</a:t>
            </a:r>
          </a:p>
          <a:p>
            <a:r>
              <a:rPr lang="en-US" b="1" dirty="0" smtClean="0"/>
              <a:t>2</a:t>
            </a:r>
            <a:r>
              <a:rPr lang="en-US" b="1" baseline="0" dirty="0" smtClean="0"/>
              <a:t> Pet. 3:9 </a:t>
            </a:r>
            <a:r>
              <a:rPr lang="en-US" baseline="0" dirty="0" smtClean="0"/>
              <a:t>- The Lord is not slack concerning his promise, as some men count slackness; but is longsuffering to us-ward, not willing that any should perish, but that all should come to repentance.</a:t>
            </a:r>
          </a:p>
          <a:p>
            <a:r>
              <a:rPr lang="en-US" b="1" baseline="0" dirty="0" smtClean="0"/>
              <a:t>Jn. 6:37 </a:t>
            </a:r>
            <a:r>
              <a:rPr lang="en-US" baseline="0" dirty="0" smtClean="0"/>
              <a:t>- All that the Father giveth me </a:t>
            </a:r>
            <a:r>
              <a:rPr lang="en-US" b="1" baseline="0" dirty="0" smtClean="0"/>
              <a:t>shall come to me</a:t>
            </a:r>
            <a:r>
              <a:rPr lang="en-US" baseline="0" dirty="0" smtClean="0"/>
              <a:t>; and him that cometh to me I will in no wise cast out.</a:t>
            </a:r>
          </a:p>
          <a:p>
            <a:r>
              <a:rPr lang="en-US" b="1" baseline="0" dirty="0" smtClean="0"/>
              <a:t>Heb. 7:25 </a:t>
            </a:r>
            <a:r>
              <a:rPr lang="en-US" baseline="0" dirty="0" smtClean="0"/>
              <a:t>- Wherefore he is </a:t>
            </a:r>
            <a:r>
              <a:rPr lang="en-US" b="1" baseline="0" dirty="0" smtClean="0"/>
              <a:t>able also to save them to the uttermost that come unto God by him</a:t>
            </a:r>
            <a:r>
              <a:rPr lang="en-US" baseline="0" dirty="0" smtClean="0"/>
              <a:t>, seeing he ever </a:t>
            </a:r>
            <a:r>
              <a:rPr lang="en-US" baseline="0" dirty="0" err="1" smtClean="0"/>
              <a:t>liveth</a:t>
            </a:r>
            <a:r>
              <a:rPr lang="en-US" baseline="0" dirty="0" smtClean="0"/>
              <a:t> to make intercession for them.</a:t>
            </a:r>
          </a:p>
          <a:p>
            <a:r>
              <a:rPr lang="en-US" baseline="0" dirty="0" smtClean="0"/>
              <a:t>Matt 7:21-23 - READ</a:t>
            </a:r>
          </a:p>
          <a:p>
            <a:r>
              <a:rPr lang="en-US" b="1" baseline="0" dirty="0" smtClean="0"/>
              <a:t>Rev. 22:14 </a:t>
            </a:r>
            <a:r>
              <a:rPr lang="en-US" baseline="0" dirty="0" smtClean="0"/>
              <a:t>- Blessed are they that do his commandments, that they may have right to the tree of life, and may enter in through the gates into the city. </a:t>
            </a:r>
          </a:p>
          <a:p>
            <a:r>
              <a:rPr lang="en-US" b="1" baseline="0" dirty="0" smtClean="0"/>
              <a:t>Heb. 5:8-9 </a:t>
            </a:r>
            <a:r>
              <a:rPr lang="en-US" baseline="0" dirty="0" smtClean="0"/>
              <a:t>- Though he were a Son, yet learned he obedience by the things which he suffered; 9 And being made perfect, he became the author of eternal salvation unto all them that obey him.</a:t>
            </a:r>
          </a:p>
          <a:p>
            <a:r>
              <a:rPr lang="en-US" b="1" baseline="0" dirty="0" smtClean="0"/>
              <a:t>Lk. 6:46 </a:t>
            </a:r>
            <a:r>
              <a:rPr lang="en-US" baseline="0" dirty="0" smtClean="0"/>
              <a:t>- And why call ye me, Lord, Lord, and do not the things which I say?</a:t>
            </a:r>
          </a:p>
          <a:p>
            <a:r>
              <a:rPr lang="en-US" b="1" baseline="0" dirty="0" smtClean="0"/>
              <a:t>Jas. 1:22-24 </a:t>
            </a:r>
            <a:r>
              <a:rPr lang="en-US" baseline="0" dirty="0" smtClean="0"/>
              <a:t>- But be ye doers of the word, and not hearers only, deceiving your own selves. 23 For if any be a hearer of the word, and not a doer, he is like unto a man beholding his natural face in a glass: 24 For he </a:t>
            </a:r>
            <a:r>
              <a:rPr lang="en-US" baseline="0" dirty="0" err="1" smtClean="0"/>
              <a:t>beholdeth</a:t>
            </a:r>
            <a:r>
              <a:rPr lang="en-US" baseline="0" dirty="0" smtClean="0"/>
              <a:t> himself, and </a:t>
            </a:r>
            <a:r>
              <a:rPr lang="en-US" baseline="0" dirty="0" err="1" smtClean="0"/>
              <a:t>goeth</a:t>
            </a:r>
            <a:r>
              <a:rPr lang="en-US" baseline="0" dirty="0" smtClean="0"/>
              <a:t> his way, and straightway </a:t>
            </a:r>
            <a:r>
              <a:rPr lang="en-US" baseline="0" dirty="0" err="1" smtClean="0"/>
              <a:t>forgetteth</a:t>
            </a:r>
            <a:r>
              <a:rPr lang="en-US" baseline="0" dirty="0" smtClean="0"/>
              <a:t> what manner of man he was.</a:t>
            </a:r>
          </a:p>
          <a:p>
            <a:r>
              <a:rPr lang="en-US" b="1" baseline="0" dirty="0" smtClean="0"/>
              <a:t>Rom. 10:9-10 </a:t>
            </a:r>
            <a:r>
              <a:rPr lang="en-US" baseline="0" dirty="0" smtClean="0"/>
              <a:t>-  9 That if thou shalt confess with thy mouth the Lord Jesus, and shalt believe in thine heart that God hath raised him from the dead, thou shalt be saved. 10 For with the heart man believeth unto righteousness; and with the mouth confession is made unto salvation.</a:t>
            </a:r>
          </a:p>
          <a:p>
            <a:r>
              <a:rPr lang="en-US" b="1" baseline="0" dirty="0" smtClean="0"/>
              <a:t>Mk. 15:15, 16 </a:t>
            </a:r>
            <a:r>
              <a:rPr lang="en-US" baseline="0" dirty="0" smtClean="0"/>
              <a:t>- And he said unto them, Go ye into all the world, and preach the gospel to every creature. 16 He that believeth and is baptized shall be saved; but he that believeth not shall be damned.</a:t>
            </a:r>
          </a:p>
          <a:p>
            <a:r>
              <a:rPr lang="en-US" b="1" baseline="0" dirty="0" smtClean="0"/>
              <a:t>Acts 2:28 </a:t>
            </a:r>
            <a:r>
              <a:rPr lang="en-US" baseline="0" dirty="0" smtClean="0"/>
              <a:t>- Then Peter said unto them, Repent, and be baptized every one of you in the name of Jesus Christ for the remission of sins, and ye shall receive the gift of the Holy Ghost. </a:t>
            </a:r>
            <a:endParaRPr lang="en-US" dirty="0"/>
          </a:p>
        </p:txBody>
      </p:sp>
      <p:sp>
        <p:nvSpPr>
          <p:cNvPr id="4" name="Slide Number Placeholder 3"/>
          <p:cNvSpPr>
            <a:spLocks noGrp="1"/>
          </p:cNvSpPr>
          <p:nvPr>
            <p:ph type="sldNum" sz="quarter" idx="10"/>
          </p:nvPr>
        </p:nvSpPr>
        <p:spPr/>
        <p:txBody>
          <a:bodyPr/>
          <a:lstStyle/>
          <a:p>
            <a:fld id="{AD26BD74-0606-461B-A5EA-5828B2FEF59A}" type="slidenum">
              <a:rPr lang="en-US" smtClean="0"/>
              <a:t>9</a:t>
            </a:fld>
            <a:endParaRPr lang="en-US"/>
          </a:p>
        </p:txBody>
      </p:sp>
    </p:spTree>
    <p:extLst>
      <p:ext uri="{BB962C8B-B14F-4D97-AF65-F5344CB8AC3E}">
        <p14:creationId xmlns:p14="http://schemas.microsoft.com/office/powerpoint/2010/main" val="1513814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5867F0-8484-449A-926B-AF55373E2878}" type="datetime1">
              <a:rPr lang="en-US" smtClean="0"/>
              <a:t>10/15/2017</a:t>
            </a:fld>
            <a:endParaRPr lang="en-US"/>
          </a:p>
        </p:txBody>
      </p:sp>
      <p:sp>
        <p:nvSpPr>
          <p:cNvPr id="17" name="Footer Placeholder 16"/>
          <p:cNvSpPr>
            <a:spLocks noGrp="1"/>
          </p:cNvSpPr>
          <p:nvPr>
            <p:ph type="ftr" sz="quarter" idx="11"/>
          </p:nvPr>
        </p:nvSpPr>
        <p:spPr/>
        <p:txBody>
          <a:bodyPr/>
          <a:lstStyle/>
          <a:p>
            <a:r>
              <a:rPr lang="en-US" smtClean="0"/>
              <a:t>The Great Invitation</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C5ECB23-7E06-4A1D-9E91-78231079310F}"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8ECDB1-AC46-430F-B142-6B757369818B}" type="datetime1">
              <a:rPr lang="en-US" smtClean="0"/>
              <a:t>10/15/2017</a:t>
            </a:fld>
            <a:endParaRPr lang="en-US"/>
          </a:p>
        </p:txBody>
      </p:sp>
      <p:sp>
        <p:nvSpPr>
          <p:cNvPr id="5" name="Footer Placeholder 4"/>
          <p:cNvSpPr>
            <a:spLocks noGrp="1"/>
          </p:cNvSpPr>
          <p:nvPr>
            <p:ph type="ftr" sz="quarter" idx="11"/>
          </p:nvPr>
        </p:nvSpPr>
        <p:spPr/>
        <p:txBody>
          <a:bodyPr/>
          <a:lstStyle/>
          <a:p>
            <a:r>
              <a:rPr lang="en-US" smtClean="0"/>
              <a:t>The Great Invitation</a:t>
            </a:r>
            <a:endParaRPr lang="en-US"/>
          </a:p>
        </p:txBody>
      </p:sp>
      <p:sp>
        <p:nvSpPr>
          <p:cNvPr id="6" name="Slide Number Placeholder 5"/>
          <p:cNvSpPr>
            <a:spLocks noGrp="1"/>
          </p:cNvSpPr>
          <p:nvPr>
            <p:ph type="sldNum" sz="quarter" idx="12"/>
          </p:nvPr>
        </p:nvSpPr>
        <p:spPr/>
        <p:txBody>
          <a:bodyPr/>
          <a:lstStyle/>
          <a:p>
            <a:fld id="{3C5ECB23-7E06-4A1D-9E91-78231079310F}"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BF5D60-E008-4DA0-BE1F-545E832B4757}" type="datetime1">
              <a:rPr lang="en-US" smtClean="0"/>
              <a:t>10/15/2017</a:t>
            </a:fld>
            <a:endParaRPr lang="en-US"/>
          </a:p>
        </p:txBody>
      </p:sp>
      <p:sp>
        <p:nvSpPr>
          <p:cNvPr id="5" name="Footer Placeholder 4"/>
          <p:cNvSpPr>
            <a:spLocks noGrp="1"/>
          </p:cNvSpPr>
          <p:nvPr>
            <p:ph type="ftr" sz="quarter" idx="11"/>
          </p:nvPr>
        </p:nvSpPr>
        <p:spPr/>
        <p:txBody>
          <a:bodyPr/>
          <a:lstStyle/>
          <a:p>
            <a:r>
              <a:rPr lang="en-US" smtClean="0"/>
              <a:t>The Great Invitation</a:t>
            </a:r>
            <a:endParaRPr lang="en-US"/>
          </a:p>
        </p:txBody>
      </p:sp>
      <p:sp>
        <p:nvSpPr>
          <p:cNvPr id="6" name="Slide Number Placeholder 5"/>
          <p:cNvSpPr>
            <a:spLocks noGrp="1"/>
          </p:cNvSpPr>
          <p:nvPr>
            <p:ph type="sldNum" sz="quarter" idx="12"/>
          </p:nvPr>
        </p:nvSpPr>
        <p:spPr/>
        <p:txBody>
          <a:bodyPr/>
          <a:lstStyle/>
          <a:p>
            <a:fld id="{3C5ECB23-7E06-4A1D-9E91-78231079310F}"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274F12D-7947-44B4-A935-0DA6F0776E2C}" type="datetime1">
              <a:rPr lang="en-US" smtClean="0"/>
              <a:t>10/15/2017</a:t>
            </a:fld>
            <a:endParaRPr lang="en-US"/>
          </a:p>
        </p:txBody>
      </p:sp>
      <p:sp>
        <p:nvSpPr>
          <p:cNvPr id="5" name="Footer Placeholder 4"/>
          <p:cNvSpPr>
            <a:spLocks noGrp="1"/>
          </p:cNvSpPr>
          <p:nvPr>
            <p:ph type="ftr" sz="quarter" idx="11"/>
          </p:nvPr>
        </p:nvSpPr>
        <p:spPr/>
        <p:txBody>
          <a:bodyPr/>
          <a:lstStyle/>
          <a:p>
            <a:r>
              <a:rPr lang="en-US" smtClean="0"/>
              <a:t>The Great Invitation</a:t>
            </a:r>
            <a:endParaRPr lang="en-US"/>
          </a:p>
        </p:txBody>
      </p:sp>
      <p:sp>
        <p:nvSpPr>
          <p:cNvPr id="6" name="Slide Number Placeholder 5"/>
          <p:cNvSpPr>
            <a:spLocks noGrp="1"/>
          </p:cNvSpPr>
          <p:nvPr>
            <p:ph type="sldNum" sz="quarter" idx="12"/>
          </p:nvPr>
        </p:nvSpPr>
        <p:spPr/>
        <p:txBody>
          <a:bodyPr/>
          <a:lstStyle/>
          <a:p>
            <a:fld id="{3C5ECB23-7E06-4A1D-9E91-78231079310F}"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B33921-0638-4C29-91D1-6E5882A57794}" type="datetime1">
              <a:rPr lang="en-US" smtClean="0"/>
              <a:t>10/15/2017</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The Great Invitation</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C5ECB23-7E06-4A1D-9E91-78231079310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FB0712-6598-4BCF-AA84-DCDABA1CE571}" type="datetime1">
              <a:rPr lang="en-US" smtClean="0"/>
              <a:t>10/15/2017</a:t>
            </a:fld>
            <a:endParaRPr lang="en-US"/>
          </a:p>
        </p:txBody>
      </p:sp>
      <p:sp>
        <p:nvSpPr>
          <p:cNvPr id="6" name="Footer Placeholder 5"/>
          <p:cNvSpPr>
            <a:spLocks noGrp="1"/>
          </p:cNvSpPr>
          <p:nvPr>
            <p:ph type="ftr" sz="quarter" idx="11"/>
          </p:nvPr>
        </p:nvSpPr>
        <p:spPr/>
        <p:txBody>
          <a:bodyPr/>
          <a:lstStyle/>
          <a:p>
            <a:r>
              <a:rPr lang="en-US" smtClean="0"/>
              <a:t>The Great Invitation</a:t>
            </a:r>
            <a:endParaRPr lang="en-US"/>
          </a:p>
        </p:txBody>
      </p:sp>
      <p:sp>
        <p:nvSpPr>
          <p:cNvPr id="7" name="Slide Number Placeholder 6"/>
          <p:cNvSpPr>
            <a:spLocks noGrp="1"/>
          </p:cNvSpPr>
          <p:nvPr>
            <p:ph type="sldNum" sz="quarter" idx="12"/>
          </p:nvPr>
        </p:nvSpPr>
        <p:spPr/>
        <p:txBody>
          <a:bodyPr/>
          <a:lstStyle/>
          <a:p>
            <a:fld id="{3C5ECB23-7E06-4A1D-9E91-78231079310F}"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FA50B0F-63EC-40D4-888F-5C5E293EC5E0}" type="datetime1">
              <a:rPr lang="en-US" smtClean="0"/>
              <a:t>10/15/2017</a:t>
            </a:fld>
            <a:endParaRPr lang="en-US"/>
          </a:p>
        </p:txBody>
      </p:sp>
      <p:sp>
        <p:nvSpPr>
          <p:cNvPr id="8" name="Footer Placeholder 7"/>
          <p:cNvSpPr>
            <a:spLocks noGrp="1"/>
          </p:cNvSpPr>
          <p:nvPr>
            <p:ph type="ftr" sz="quarter" idx="11"/>
          </p:nvPr>
        </p:nvSpPr>
        <p:spPr/>
        <p:txBody>
          <a:bodyPr/>
          <a:lstStyle/>
          <a:p>
            <a:r>
              <a:rPr lang="en-US" smtClean="0"/>
              <a:t>The Great Invitation</a:t>
            </a:r>
            <a:endParaRPr lang="en-US"/>
          </a:p>
        </p:txBody>
      </p:sp>
      <p:sp>
        <p:nvSpPr>
          <p:cNvPr id="9" name="Slide Number Placeholder 8"/>
          <p:cNvSpPr>
            <a:spLocks noGrp="1"/>
          </p:cNvSpPr>
          <p:nvPr>
            <p:ph type="sldNum" sz="quarter" idx="12"/>
          </p:nvPr>
        </p:nvSpPr>
        <p:spPr/>
        <p:txBody>
          <a:bodyPr/>
          <a:lstStyle/>
          <a:p>
            <a:fld id="{3C5ECB23-7E06-4A1D-9E91-78231079310F}"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EC1CF4-1AAF-4551-8D2E-AB39C3808761}" type="datetime1">
              <a:rPr lang="en-US" smtClean="0"/>
              <a:t>10/15/2017</a:t>
            </a:fld>
            <a:endParaRPr lang="en-US"/>
          </a:p>
        </p:txBody>
      </p:sp>
      <p:sp>
        <p:nvSpPr>
          <p:cNvPr id="4" name="Footer Placeholder 3"/>
          <p:cNvSpPr>
            <a:spLocks noGrp="1"/>
          </p:cNvSpPr>
          <p:nvPr>
            <p:ph type="ftr" sz="quarter" idx="11"/>
          </p:nvPr>
        </p:nvSpPr>
        <p:spPr/>
        <p:txBody>
          <a:bodyPr/>
          <a:lstStyle/>
          <a:p>
            <a:r>
              <a:rPr lang="en-US" smtClean="0"/>
              <a:t>The Great Invitation</a:t>
            </a:r>
            <a:endParaRPr lang="en-US"/>
          </a:p>
        </p:txBody>
      </p:sp>
      <p:sp>
        <p:nvSpPr>
          <p:cNvPr id="5" name="Slide Number Placeholder 4"/>
          <p:cNvSpPr>
            <a:spLocks noGrp="1"/>
          </p:cNvSpPr>
          <p:nvPr>
            <p:ph type="sldNum" sz="quarter" idx="12"/>
          </p:nvPr>
        </p:nvSpPr>
        <p:spPr/>
        <p:txBody>
          <a:bodyPr/>
          <a:lstStyle/>
          <a:p>
            <a:fld id="{3C5ECB23-7E06-4A1D-9E91-78231079310F}"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302B4-54B4-4C0C-B90A-D620497F56D7}" type="datetime1">
              <a:rPr lang="en-US" smtClean="0"/>
              <a:t>10/15/2017</a:t>
            </a:fld>
            <a:endParaRPr lang="en-US"/>
          </a:p>
        </p:txBody>
      </p:sp>
      <p:sp>
        <p:nvSpPr>
          <p:cNvPr id="3" name="Footer Placeholder 2"/>
          <p:cNvSpPr>
            <a:spLocks noGrp="1"/>
          </p:cNvSpPr>
          <p:nvPr>
            <p:ph type="ftr" sz="quarter" idx="11"/>
          </p:nvPr>
        </p:nvSpPr>
        <p:spPr/>
        <p:txBody>
          <a:bodyPr/>
          <a:lstStyle/>
          <a:p>
            <a:r>
              <a:rPr lang="en-US" smtClean="0"/>
              <a:t>The Great Invitation</a:t>
            </a:r>
            <a:endParaRPr lang="en-US"/>
          </a:p>
        </p:txBody>
      </p:sp>
      <p:sp>
        <p:nvSpPr>
          <p:cNvPr id="4" name="Slide Number Placeholder 3"/>
          <p:cNvSpPr>
            <a:spLocks noGrp="1"/>
          </p:cNvSpPr>
          <p:nvPr>
            <p:ph type="sldNum" sz="quarter" idx="12"/>
          </p:nvPr>
        </p:nvSpPr>
        <p:spPr/>
        <p:txBody>
          <a:bodyPr/>
          <a:lstStyle/>
          <a:p>
            <a:fld id="{3C5ECB23-7E06-4A1D-9E91-78231079310F}"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656E46-9033-467A-9D25-E22ED544E428}" type="datetime1">
              <a:rPr lang="en-US" smtClean="0"/>
              <a:t>10/15/2017</a:t>
            </a:fld>
            <a:endParaRPr lang="en-US"/>
          </a:p>
        </p:txBody>
      </p:sp>
      <p:sp>
        <p:nvSpPr>
          <p:cNvPr id="6" name="Footer Placeholder 5"/>
          <p:cNvSpPr>
            <a:spLocks noGrp="1"/>
          </p:cNvSpPr>
          <p:nvPr>
            <p:ph type="ftr" sz="quarter" idx="11"/>
          </p:nvPr>
        </p:nvSpPr>
        <p:spPr/>
        <p:txBody>
          <a:bodyPr/>
          <a:lstStyle/>
          <a:p>
            <a:r>
              <a:rPr lang="en-US" smtClean="0"/>
              <a:t>The Great Invitation</a:t>
            </a:r>
            <a:endParaRPr lang="en-US"/>
          </a:p>
        </p:txBody>
      </p:sp>
      <p:sp>
        <p:nvSpPr>
          <p:cNvPr id="7" name="Slide Number Placeholder 6"/>
          <p:cNvSpPr>
            <a:spLocks noGrp="1"/>
          </p:cNvSpPr>
          <p:nvPr>
            <p:ph type="sldNum" sz="quarter" idx="12"/>
          </p:nvPr>
        </p:nvSpPr>
        <p:spPr/>
        <p:txBody>
          <a:bodyPr/>
          <a:lstStyle/>
          <a:p>
            <a:fld id="{3C5ECB23-7E06-4A1D-9E91-78231079310F}"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7ECBA3-920D-4609-BA5C-82F6EC838EF4}" type="datetime1">
              <a:rPr lang="en-US" smtClean="0"/>
              <a:t>10/15/2017</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The Great Invitation</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C5ECB23-7E06-4A1D-9E91-78231079310F}"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52903A2-247B-4A08-A6AF-3A4954FC17A0}" type="datetime1">
              <a:rPr lang="en-US" smtClean="0"/>
              <a:t>10/15/2017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The Great Invitation</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C5ECB23-7E06-4A1D-9E91-78231079310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ible.ca/cal-U-creed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685800"/>
          </a:xfrm>
        </p:spPr>
        <p:txBody>
          <a:bodyPr/>
          <a:lstStyle/>
          <a:p>
            <a:r>
              <a:rPr lang="en-US" b="1" dirty="0" smtClean="0">
                <a:latin typeface="Arial" panose="020B0604020202020204" pitchFamily="34" charset="0"/>
                <a:cs typeface="Arial" panose="020B0604020202020204" pitchFamily="34" charset="0"/>
              </a:rPr>
              <a:t>Matthew 11:28-30</a:t>
            </a:r>
            <a:endParaRPr lang="en-US" b="1"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p:txBody>
          <a:bodyPr>
            <a:normAutofit/>
          </a:bodyPr>
          <a:lstStyle/>
          <a:p>
            <a:r>
              <a:rPr lang="en-US" sz="5400" b="1" dirty="0" smtClean="0">
                <a:latin typeface="Arial" panose="020B0604020202020204" pitchFamily="34" charset="0"/>
                <a:cs typeface="Arial" panose="020B0604020202020204" pitchFamily="34" charset="0"/>
              </a:rPr>
              <a:t>The Great Invitation</a:t>
            </a:r>
            <a:endParaRPr lang="en-US" sz="5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C5ECB23-7E06-4A1D-9E91-78231079310F}" type="slidenum">
              <a:rPr lang="en-US" smtClean="0"/>
              <a:t>1</a:t>
            </a:fld>
            <a:endParaRPr lang="en-US"/>
          </a:p>
        </p:txBody>
      </p:sp>
    </p:spTree>
    <p:extLst>
      <p:ext uri="{BB962C8B-B14F-4D97-AF65-F5344CB8AC3E}">
        <p14:creationId xmlns:p14="http://schemas.microsoft.com/office/powerpoint/2010/main" val="3570637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Conclusion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914400" y="1447799"/>
            <a:ext cx="8077200" cy="4343401"/>
          </a:xfrm>
        </p:spPr>
        <p:txBody>
          <a:bodyPr>
            <a:normAutofit/>
          </a:bodyPr>
          <a:lstStyle/>
          <a:p>
            <a:r>
              <a:rPr lang="en-US" sz="2800" dirty="0" smtClean="0">
                <a:latin typeface="Arial" panose="020B0604020202020204" pitchFamily="34" charset="0"/>
                <a:cs typeface="Arial" panose="020B0604020202020204" pitchFamily="34" charset="0"/>
              </a:rPr>
              <a:t>Christ issued this invitation because he is not willing that any perish!</a:t>
            </a:r>
          </a:p>
          <a:p>
            <a:r>
              <a:rPr lang="en-US" sz="2800" dirty="0" smtClean="0">
                <a:latin typeface="Arial" panose="020B0604020202020204" pitchFamily="34" charset="0"/>
                <a:cs typeface="Arial" panose="020B0604020202020204" pitchFamily="34" charset="0"/>
              </a:rPr>
              <a:t>If you are in sin, you are lost and this invitation is for you!</a:t>
            </a:r>
          </a:p>
          <a:p>
            <a:r>
              <a:rPr lang="en-US" sz="2800" dirty="0" smtClean="0">
                <a:latin typeface="Arial" panose="020B0604020202020204" pitchFamily="34" charset="0"/>
                <a:cs typeface="Arial" panose="020B0604020202020204" pitchFamily="34" charset="0"/>
              </a:rPr>
              <a:t>Will you accept or reject this invitation?</a:t>
            </a:r>
          </a:p>
          <a:p>
            <a:r>
              <a:rPr lang="en-US" sz="2800" dirty="0" smtClean="0">
                <a:latin typeface="Arial" panose="020B0604020202020204" pitchFamily="34" charset="0"/>
                <a:cs typeface="Arial" panose="020B0604020202020204" pitchFamily="34" charset="0"/>
              </a:rPr>
              <a:t>Have you come to Christ according to His terms?</a:t>
            </a:r>
          </a:p>
          <a:p>
            <a:r>
              <a:rPr lang="en-US" sz="2800" dirty="0" smtClean="0">
                <a:latin typeface="Arial" panose="020B0604020202020204" pitchFamily="34" charset="0"/>
                <a:cs typeface="Arial" panose="020B0604020202020204" pitchFamily="34" charset="0"/>
              </a:rPr>
              <a:t>Yesterday is gone – tomorrow may never come…</a:t>
            </a:r>
          </a:p>
          <a:p>
            <a:pPr marL="0" indent="0">
              <a:buNone/>
            </a:pPr>
            <a:endParaRPr lang="en-US" sz="2800" dirty="0" smtClean="0">
              <a:latin typeface="Arial" panose="020B0604020202020204" pitchFamily="34" charset="0"/>
              <a:cs typeface="Arial" panose="020B0604020202020204" pitchFamily="34" charset="0"/>
            </a:endParaRPr>
          </a:p>
          <a:p>
            <a:endParaRPr lang="en-US" dirty="0"/>
          </a:p>
        </p:txBody>
      </p:sp>
      <p:sp>
        <p:nvSpPr>
          <p:cNvPr id="5" name="Slide Number Placeholder 4"/>
          <p:cNvSpPr>
            <a:spLocks noGrp="1"/>
          </p:cNvSpPr>
          <p:nvPr>
            <p:ph type="sldNum" sz="quarter" idx="12"/>
          </p:nvPr>
        </p:nvSpPr>
        <p:spPr/>
        <p:txBody>
          <a:bodyPr/>
          <a:lstStyle/>
          <a:p>
            <a:fld id="{3C5ECB23-7E06-4A1D-9E91-78231079310F}" type="slidenum">
              <a:rPr lang="en-US" smtClean="0"/>
              <a:t>10</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3623344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905000"/>
            <a:ext cx="7924800" cy="1938992"/>
          </a:xfrm>
          <a:prstGeom prst="rect">
            <a:avLst/>
          </a:prstGeom>
          <a:solidFill>
            <a:schemeClr val="accent1">
              <a:lumMod val="20000"/>
              <a:lumOff val="80000"/>
            </a:schemeClr>
          </a:solidFill>
        </p:spPr>
        <p:txBody>
          <a:bodyPr wrap="square" rtlCol="0">
            <a:spAutoFit/>
          </a:bodyPr>
          <a:lstStyle/>
          <a:p>
            <a:r>
              <a:rPr lang="en-US" sz="4000" b="1" i="1" dirty="0" smtClean="0">
                <a:latin typeface="Arial" panose="020B0604020202020204" pitchFamily="34" charset="0"/>
                <a:cs typeface="Arial" panose="020B0604020202020204" pitchFamily="34" charset="0"/>
              </a:rPr>
              <a:t>“…behold, now is the accepted time; behold, now is the day of salvation” </a:t>
            </a:r>
            <a:r>
              <a:rPr lang="en-US" sz="4000" dirty="0" smtClean="0">
                <a:latin typeface="Arial" panose="020B0604020202020204" pitchFamily="34" charset="0"/>
                <a:cs typeface="Arial" panose="020B0604020202020204" pitchFamily="34" charset="0"/>
              </a:rPr>
              <a:t>– 2 Corinthians 6:2</a:t>
            </a:r>
            <a:endParaRPr lang="en-US" sz="4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3C5ECB23-7E06-4A1D-9E91-78231079310F}" type="slidenum">
              <a:rPr lang="en-US" smtClean="0"/>
              <a:t>11</a:t>
            </a:fld>
            <a:endParaRPr lang="en-US"/>
          </a:p>
        </p:txBody>
      </p:sp>
    </p:spTree>
    <p:extLst>
      <p:ext uri="{BB962C8B-B14F-4D97-AF65-F5344CB8AC3E}">
        <p14:creationId xmlns:p14="http://schemas.microsoft.com/office/powerpoint/2010/main" val="2260481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5105400"/>
          </a:xfrm>
        </p:spPr>
        <p:txBody>
          <a:bodyPr>
            <a:normAutofit lnSpcReduction="10000"/>
          </a:bodyPr>
          <a:lstStyle/>
          <a:p>
            <a:pPr>
              <a:spcBef>
                <a:spcPts val="600"/>
              </a:spcBef>
              <a:defRPr/>
            </a:pPr>
            <a:r>
              <a:rPr lang="en-US" altLang="en-US" sz="3200" b="1" dirty="0">
                <a:latin typeface="Arial" panose="020B0604020202020204" pitchFamily="34" charset="0"/>
                <a:cs typeface="Arial" panose="020B0604020202020204" pitchFamily="34" charset="0"/>
              </a:rPr>
              <a:t>An alien sinner must…</a:t>
            </a:r>
          </a:p>
          <a:p>
            <a:pPr lvl="1">
              <a:spcBef>
                <a:spcPts val="600"/>
              </a:spcBef>
              <a:defRPr/>
            </a:pPr>
            <a:r>
              <a:rPr lang="en-US" altLang="en-US" sz="2800" dirty="0">
                <a:latin typeface="Arial" panose="020B0604020202020204" pitchFamily="34" charset="0"/>
                <a:cs typeface="Arial" panose="020B0604020202020204" pitchFamily="34" charset="0"/>
              </a:rPr>
              <a:t>Hear the Gospel - Romans </a:t>
            </a:r>
            <a:r>
              <a:rPr lang="en-US" altLang="en-US" sz="2800" dirty="0" smtClean="0">
                <a:latin typeface="Arial" panose="020B0604020202020204" pitchFamily="34" charset="0"/>
                <a:cs typeface="Arial" panose="020B0604020202020204" pitchFamily="34" charset="0"/>
              </a:rPr>
              <a:t>10:17</a:t>
            </a:r>
            <a:endParaRPr lang="en-US" altLang="en-US" sz="2800" dirty="0">
              <a:latin typeface="Arial" panose="020B0604020202020204" pitchFamily="34" charset="0"/>
              <a:cs typeface="Arial" panose="020B0604020202020204" pitchFamily="34" charset="0"/>
            </a:endParaRPr>
          </a:p>
          <a:p>
            <a:pPr lvl="1">
              <a:spcBef>
                <a:spcPts val="600"/>
              </a:spcBef>
              <a:defRPr/>
            </a:pPr>
            <a:r>
              <a:rPr lang="en-US" altLang="en-US" sz="2800" dirty="0">
                <a:latin typeface="Arial" panose="020B0604020202020204" pitchFamily="34" charset="0"/>
                <a:cs typeface="Arial" panose="020B0604020202020204" pitchFamily="34" charset="0"/>
              </a:rPr>
              <a:t>Believe </a:t>
            </a:r>
            <a:r>
              <a:rPr lang="en-US" altLang="en-US" sz="2800" dirty="0" smtClean="0">
                <a:latin typeface="Arial" panose="020B0604020202020204" pitchFamily="34" charset="0"/>
                <a:cs typeface="Arial" panose="020B0604020202020204" pitchFamily="34" charset="0"/>
              </a:rPr>
              <a:t>- Acts 16:31, 32</a:t>
            </a:r>
            <a:endParaRPr lang="en-US" altLang="en-US" sz="2800" dirty="0">
              <a:latin typeface="Arial" panose="020B0604020202020204" pitchFamily="34" charset="0"/>
              <a:cs typeface="Arial" panose="020B0604020202020204" pitchFamily="34" charset="0"/>
            </a:endParaRPr>
          </a:p>
          <a:p>
            <a:pPr lvl="1">
              <a:spcBef>
                <a:spcPts val="600"/>
              </a:spcBef>
              <a:defRPr/>
            </a:pPr>
            <a:r>
              <a:rPr lang="en-US" altLang="en-US" sz="2800" dirty="0">
                <a:latin typeface="Arial" panose="020B0604020202020204" pitchFamily="34" charset="0"/>
                <a:cs typeface="Arial" panose="020B0604020202020204" pitchFamily="34" charset="0"/>
              </a:rPr>
              <a:t>Repent – Acts 17:30</a:t>
            </a:r>
          </a:p>
          <a:p>
            <a:pPr lvl="1">
              <a:spcBef>
                <a:spcPts val="600"/>
              </a:spcBef>
              <a:defRPr/>
            </a:pPr>
            <a:r>
              <a:rPr lang="en-US" altLang="en-US" sz="2800" dirty="0">
                <a:latin typeface="Arial" panose="020B0604020202020204" pitchFamily="34" charset="0"/>
                <a:cs typeface="Arial" panose="020B0604020202020204" pitchFamily="34" charset="0"/>
              </a:rPr>
              <a:t>Confess Christ - Acts </a:t>
            </a:r>
            <a:r>
              <a:rPr lang="en-US" altLang="en-US" sz="2800" dirty="0" smtClean="0">
                <a:latin typeface="Arial" panose="020B0604020202020204" pitchFamily="34" charset="0"/>
                <a:cs typeface="Arial" panose="020B0604020202020204" pitchFamily="34" charset="0"/>
              </a:rPr>
              <a:t>8:37	</a:t>
            </a:r>
            <a:endParaRPr lang="en-US" altLang="en-US" sz="2800" dirty="0">
              <a:latin typeface="Arial" panose="020B0604020202020204" pitchFamily="34" charset="0"/>
              <a:cs typeface="Arial" panose="020B0604020202020204" pitchFamily="34" charset="0"/>
            </a:endParaRPr>
          </a:p>
          <a:p>
            <a:pPr lvl="1">
              <a:spcBef>
                <a:spcPts val="600"/>
              </a:spcBef>
              <a:defRPr/>
            </a:pPr>
            <a:r>
              <a:rPr lang="en-US" altLang="en-US" sz="2800" dirty="0">
                <a:latin typeface="Arial" panose="020B0604020202020204" pitchFamily="34" charset="0"/>
                <a:cs typeface="Arial" panose="020B0604020202020204" pitchFamily="34" charset="0"/>
              </a:rPr>
              <a:t>Be Baptized in water - Acts 2:38</a:t>
            </a:r>
          </a:p>
          <a:p>
            <a:pPr>
              <a:spcBef>
                <a:spcPts val="600"/>
              </a:spcBef>
              <a:defRPr/>
            </a:pPr>
            <a:r>
              <a:rPr lang="en-US" altLang="en-US" sz="3200" b="1" dirty="0">
                <a:latin typeface="Arial" panose="020B0604020202020204" pitchFamily="34" charset="0"/>
                <a:cs typeface="Arial" panose="020B0604020202020204" pitchFamily="34" charset="0"/>
              </a:rPr>
              <a:t>An erring Child of God must…</a:t>
            </a:r>
          </a:p>
          <a:p>
            <a:pPr lvl="1">
              <a:spcBef>
                <a:spcPts val="600"/>
              </a:spcBef>
              <a:defRPr/>
            </a:pPr>
            <a:r>
              <a:rPr lang="en-US" altLang="en-US" sz="2800" dirty="0">
                <a:latin typeface="Arial" panose="020B0604020202020204" pitchFamily="34" charset="0"/>
                <a:cs typeface="Arial" panose="020B0604020202020204" pitchFamily="34" charset="0"/>
              </a:rPr>
              <a:t>Repent and Pray - Acts </a:t>
            </a:r>
            <a:r>
              <a:rPr lang="en-US" altLang="en-US" sz="2800" dirty="0" smtClean="0">
                <a:latin typeface="Arial" panose="020B0604020202020204" pitchFamily="34" charset="0"/>
                <a:cs typeface="Arial" panose="020B0604020202020204" pitchFamily="34" charset="0"/>
              </a:rPr>
              <a:t>8:22</a:t>
            </a:r>
          </a:p>
          <a:p>
            <a:pPr>
              <a:defRPr/>
            </a:pPr>
            <a:r>
              <a:rPr lang="en-US" altLang="en-US" sz="3200" b="1" dirty="0" smtClean="0">
                <a:latin typeface="Arial" panose="020B0604020202020204" pitchFamily="34" charset="0"/>
                <a:cs typeface="Arial" panose="020B0604020202020204" pitchFamily="34" charset="0"/>
              </a:rPr>
              <a:t>Live </a:t>
            </a:r>
            <a:r>
              <a:rPr lang="en-US" altLang="en-US" sz="3200" b="1" i="1" dirty="0" smtClean="0">
                <a:latin typeface="Arial" panose="020B0604020202020204" pitchFamily="34" charset="0"/>
                <a:cs typeface="Arial" panose="020B0604020202020204" pitchFamily="34" charset="0"/>
              </a:rPr>
              <a:t>“faithful </a:t>
            </a:r>
            <a:r>
              <a:rPr lang="en-US" altLang="en-US" sz="3200" b="1" i="1" u="sng" dirty="0">
                <a:latin typeface="Arial" panose="020B0604020202020204" pitchFamily="34" charset="0"/>
                <a:cs typeface="Arial" panose="020B0604020202020204" pitchFamily="34" charset="0"/>
              </a:rPr>
              <a:t>u</a:t>
            </a:r>
            <a:r>
              <a:rPr lang="en-US" altLang="en-US" sz="3200" b="1" i="1" u="sng" dirty="0" smtClean="0">
                <a:latin typeface="Arial" panose="020B0604020202020204" pitchFamily="34" charset="0"/>
                <a:cs typeface="Arial" panose="020B0604020202020204" pitchFamily="34" charset="0"/>
              </a:rPr>
              <a:t>nto</a:t>
            </a:r>
            <a:r>
              <a:rPr lang="en-US" altLang="en-US" sz="3200" b="1" i="1" dirty="0" smtClean="0">
                <a:latin typeface="Arial" panose="020B0604020202020204" pitchFamily="34" charset="0"/>
                <a:cs typeface="Arial" panose="020B0604020202020204" pitchFamily="34" charset="0"/>
              </a:rPr>
              <a:t> death”</a:t>
            </a:r>
            <a:endParaRPr lang="en-US" altLang="en-US" sz="3200" i="1" dirty="0">
              <a:latin typeface="Arial" panose="020B0604020202020204" pitchFamily="34" charset="0"/>
              <a:cs typeface="Arial" panose="020B0604020202020204" pitchFamily="34" charset="0"/>
            </a:endParaRPr>
          </a:p>
          <a:p>
            <a:pPr lvl="1">
              <a:defRPr/>
            </a:pPr>
            <a:r>
              <a:rPr lang="en-US" altLang="en-US" sz="2800" dirty="0" smtClean="0">
                <a:latin typeface="Arial" panose="020B0604020202020204" pitchFamily="34" charset="0"/>
                <a:cs typeface="Arial" panose="020B0604020202020204" pitchFamily="34" charset="0"/>
              </a:rPr>
              <a:t>Revelation 2:10</a:t>
            </a:r>
            <a:endParaRPr lang="en-US" altLang="en-US" sz="2800" dirty="0">
              <a:latin typeface="Arial" panose="020B0604020202020204" pitchFamily="34" charset="0"/>
              <a:cs typeface="Arial" panose="020B0604020202020204" pitchFamily="34" charset="0"/>
            </a:endParaRPr>
          </a:p>
        </p:txBody>
      </p:sp>
      <p:sp>
        <p:nvSpPr>
          <p:cNvPr id="30723" name="Title 1"/>
          <p:cNvSpPr>
            <a:spLocks noGrp="1"/>
          </p:cNvSpPr>
          <p:nvPr>
            <p:ph type="title"/>
          </p:nvPr>
        </p:nvSpPr>
        <p:spPr>
          <a:xfrm>
            <a:off x="457200" y="457200"/>
            <a:ext cx="8458200" cy="1143000"/>
          </a:xfrm>
        </p:spPr>
        <p:txBody>
          <a:bodyPr>
            <a:normAutofit fontScale="90000"/>
          </a:bodyPr>
          <a:lstStyle/>
          <a:p>
            <a:r>
              <a:rPr lang="en-US" altLang="en-US" sz="5400" b="1" i="1" dirty="0" smtClean="0">
                <a:solidFill>
                  <a:schemeClr val="tx1"/>
                </a:solidFill>
                <a:latin typeface="Arial" panose="020B0604020202020204" pitchFamily="34" charset="0"/>
                <a:cs typeface="Arial" panose="020B0604020202020204" pitchFamily="34" charset="0"/>
              </a:rPr>
              <a:t>“What Must I Do…” </a:t>
            </a:r>
            <a:r>
              <a:rPr lang="en-US" altLang="en-US" sz="2800" b="1" dirty="0" smtClean="0">
                <a:solidFill>
                  <a:schemeClr val="tx1"/>
                </a:solidFill>
                <a:latin typeface="Arial" panose="020B0604020202020204" pitchFamily="34" charset="0"/>
                <a:cs typeface="Arial" panose="020B0604020202020204" pitchFamily="34" charset="0"/>
              </a:rPr>
              <a:t>Acts 16:30</a:t>
            </a:r>
          </a:p>
        </p:txBody>
      </p:sp>
      <p:sp>
        <p:nvSpPr>
          <p:cNvPr id="30724" name="Slide Number Placeholder 4"/>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51BF08B-3DE9-4CA6-8F64-C428FA0FB00C}" type="slidenum">
              <a:rPr lang="en-US" altLang="en-US" sz="1400" smtClean="0"/>
              <a:pPr eaLnBrk="1" hangingPunct="1">
                <a:spcBef>
                  <a:spcPct val="0"/>
                </a:spcBef>
                <a:buFontTx/>
                <a:buNone/>
              </a:pPr>
              <a:t>12</a:t>
            </a:fld>
            <a:endParaRPr lang="en-US" altLang="en-US" sz="1400" smtClean="0"/>
          </a:p>
        </p:txBody>
      </p:sp>
    </p:spTree>
    <p:extLst>
      <p:ext uri="{BB962C8B-B14F-4D97-AF65-F5344CB8AC3E}">
        <p14:creationId xmlns:p14="http://schemas.microsoft.com/office/powerpoint/2010/main" val="37868053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lstStyle/>
          <a:p>
            <a:r>
              <a:rPr lang="en-US" b="1" dirty="0" smtClean="0">
                <a:latin typeface="Arial" panose="020B0604020202020204" pitchFamily="34" charset="0"/>
                <a:cs typeface="Arial" panose="020B0604020202020204" pitchFamily="34" charset="0"/>
              </a:rPr>
              <a:t>Matthew 11:28-30</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lnSpcReduction="10000"/>
          </a:bodyPr>
          <a:lstStyle/>
          <a:p>
            <a:pPr marL="0" indent="0">
              <a:buNone/>
            </a:pPr>
            <a:r>
              <a:rPr lang="en-US" sz="3200" b="1" i="1" dirty="0">
                <a:solidFill>
                  <a:schemeClr val="accent1"/>
                </a:solidFill>
                <a:latin typeface="Arial" panose="020B0604020202020204" pitchFamily="34" charset="0"/>
                <a:cs typeface="Arial" panose="020B0604020202020204" pitchFamily="34" charset="0"/>
              </a:rPr>
              <a:t>28</a:t>
            </a:r>
            <a:r>
              <a:rPr lang="en-US" sz="3200" b="1" i="1" dirty="0">
                <a:latin typeface="Arial" panose="020B0604020202020204" pitchFamily="34" charset="0"/>
                <a:cs typeface="Arial" panose="020B0604020202020204" pitchFamily="34" charset="0"/>
              </a:rPr>
              <a:t> Come unto me, all ye that </a:t>
            </a:r>
            <a:r>
              <a:rPr lang="en-US" sz="3200" b="1" i="1" dirty="0" err="1">
                <a:latin typeface="Arial" panose="020B0604020202020204" pitchFamily="34" charset="0"/>
                <a:cs typeface="Arial" panose="020B0604020202020204" pitchFamily="34" charset="0"/>
              </a:rPr>
              <a:t>labour</a:t>
            </a:r>
            <a:r>
              <a:rPr lang="en-US" sz="3200" b="1" i="1" dirty="0">
                <a:latin typeface="Arial" panose="020B0604020202020204" pitchFamily="34" charset="0"/>
                <a:cs typeface="Arial" panose="020B0604020202020204" pitchFamily="34" charset="0"/>
              </a:rPr>
              <a:t> and are heavy laden, and I will give you rest.</a:t>
            </a:r>
          </a:p>
          <a:p>
            <a:pPr marL="0" indent="0">
              <a:buNone/>
            </a:pPr>
            <a:r>
              <a:rPr lang="en-US" sz="3200" b="1" i="1" dirty="0" smtClean="0">
                <a:solidFill>
                  <a:schemeClr val="accent1"/>
                </a:solidFill>
                <a:latin typeface="Arial" panose="020B0604020202020204" pitchFamily="34" charset="0"/>
                <a:cs typeface="Arial" panose="020B0604020202020204" pitchFamily="34" charset="0"/>
              </a:rPr>
              <a:t>29</a:t>
            </a:r>
            <a:r>
              <a:rPr lang="en-US" sz="3200" b="1" i="1" dirty="0" smtClean="0">
                <a:latin typeface="Arial" panose="020B0604020202020204" pitchFamily="34" charset="0"/>
                <a:cs typeface="Arial" panose="020B0604020202020204" pitchFamily="34" charset="0"/>
              </a:rPr>
              <a:t> </a:t>
            </a:r>
            <a:r>
              <a:rPr lang="en-US" sz="3200" b="1" i="1" dirty="0">
                <a:latin typeface="Arial" panose="020B0604020202020204" pitchFamily="34" charset="0"/>
                <a:cs typeface="Arial" panose="020B0604020202020204" pitchFamily="34" charset="0"/>
              </a:rPr>
              <a:t>Take my yoke upon you, and learn of me; for I am meek and lowly in heart: and ye shall find rest unto your souls.</a:t>
            </a:r>
          </a:p>
          <a:p>
            <a:pPr marL="0" indent="0">
              <a:buNone/>
            </a:pPr>
            <a:r>
              <a:rPr lang="en-US" sz="3200" b="1" i="1" dirty="0" smtClean="0">
                <a:solidFill>
                  <a:schemeClr val="accent1"/>
                </a:solidFill>
                <a:latin typeface="Arial" panose="020B0604020202020204" pitchFamily="34" charset="0"/>
                <a:cs typeface="Arial" panose="020B0604020202020204" pitchFamily="34" charset="0"/>
              </a:rPr>
              <a:t>30</a:t>
            </a:r>
            <a:r>
              <a:rPr lang="en-US" sz="3200" b="1" i="1" dirty="0" smtClean="0">
                <a:latin typeface="Arial" panose="020B0604020202020204" pitchFamily="34" charset="0"/>
                <a:cs typeface="Arial" panose="020B0604020202020204" pitchFamily="34" charset="0"/>
              </a:rPr>
              <a:t> </a:t>
            </a:r>
            <a:r>
              <a:rPr lang="en-US" sz="3200" b="1" i="1" dirty="0">
                <a:latin typeface="Arial" panose="020B0604020202020204" pitchFamily="34" charset="0"/>
                <a:cs typeface="Arial" panose="020B0604020202020204" pitchFamily="34" charset="0"/>
              </a:rPr>
              <a:t>For my yoke is easy, and my burden is light</a:t>
            </a:r>
          </a:p>
        </p:txBody>
      </p:sp>
      <p:sp>
        <p:nvSpPr>
          <p:cNvPr id="5" name="Slide Number Placeholder 4"/>
          <p:cNvSpPr>
            <a:spLocks noGrp="1"/>
          </p:cNvSpPr>
          <p:nvPr>
            <p:ph type="sldNum" sz="quarter" idx="12"/>
          </p:nvPr>
        </p:nvSpPr>
        <p:spPr/>
        <p:txBody>
          <a:bodyPr/>
          <a:lstStyle/>
          <a:p>
            <a:fld id="{3C5ECB23-7E06-4A1D-9E91-78231079310F}" type="slidenum">
              <a:rPr lang="en-US" smtClean="0"/>
              <a:t>2</a:t>
            </a:fld>
            <a:endParaRPr lang="en-US"/>
          </a:p>
        </p:txBody>
      </p:sp>
    </p:spTree>
    <p:extLst>
      <p:ext uri="{BB962C8B-B14F-4D97-AF65-F5344CB8AC3E}">
        <p14:creationId xmlns:p14="http://schemas.microsoft.com/office/powerpoint/2010/main" val="9530796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a:bodyPr>
          <a:lstStyle/>
          <a:p>
            <a:r>
              <a:rPr lang="en-US" sz="3600" b="1" dirty="0" smtClean="0">
                <a:latin typeface="Arial" panose="020B0604020202020204" pitchFamily="34" charset="0"/>
                <a:cs typeface="Arial" panose="020B0604020202020204" pitchFamily="34" charset="0"/>
              </a:rPr>
              <a:t>Introduction</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914400" y="1447800"/>
            <a:ext cx="7924800" cy="3886200"/>
          </a:xfrm>
        </p:spPr>
        <p:txBody>
          <a:bodyPr>
            <a:normAutofit/>
          </a:bodyPr>
          <a:lstStyle/>
          <a:p>
            <a:r>
              <a:rPr lang="en-US" sz="2800" dirty="0" smtClean="0">
                <a:latin typeface="Arial" panose="020B0604020202020204" pitchFamily="34" charset="0"/>
                <a:cs typeface="Arial" panose="020B0604020202020204" pitchFamily="34" charset="0"/>
              </a:rPr>
              <a:t>Jesus offers an invitation to all in sin</a:t>
            </a:r>
          </a:p>
          <a:p>
            <a:r>
              <a:rPr lang="en-US" sz="2800" dirty="0" smtClean="0">
                <a:latin typeface="Arial" panose="020B0604020202020204" pitchFamily="34" charset="0"/>
                <a:cs typeface="Arial" panose="020B0604020202020204" pitchFamily="34" charset="0"/>
              </a:rPr>
              <a:t>Those who are not Christians have no hope of salvation unless they accept the invitation of Jesus</a:t>
            </a:r>
          </a:p>
          <a:p>
            <a:r>
              <a:rPr lang="en-US" sz="2800" dirty="0" smtClean="0">
                <a:latin typeface="Arial" panose="020B0604020202020204" pitchFamily="34" charset="0"/>
                <a:cs typeface="Arial" panose="020B0604020202020204" pitchFamily="34" charset="0"/>
              </a:rPr>
              <a:t>Many do not realize…</a:t>
            </a:r>
          </a:p>
          <a:p>
            <a:pPr lvl="1"/>
            <a:r>
              <a:rPr lang="en-US" dirty="0" smtClean="0">
                <a:latin typeface="Arial" panose="020B0604020202020204" pitchFamily="34" charset="0"/>
                <a:cs typeface="Arial" panose="020B0604020202020204" pitchFamily="34" charset="0"/>
              </a:rPr>
              <a:t>Their lost condition</a:t>
            </a:r>
          </a:p>
          <a:p>
            <a:pPr lvl="1"/>
            <a:r>
              <a:rPr lang="en-US" dirty="0" smtClean="0">
                <a:latin typeface="Arial" panose="020B0604020202020204" pitchFamily="34" charset="0"/>
                <a:cs typeface="Arial" panose="020B0604020202020204" pitchFamily="34" charset="0"/>
              </a:rPr>
              <a:t>That Jesus invites them to come to Him</a:t>
            </a:r>
            <a:endParaRPr lang="en-US"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In this lesson, we will consider…</a:t>
            </a:r>
          </a:p>
        </p:txBody>
      </p:sp>
      <p:sp>
        <p:nvSpPr>
          <p:cNvPr id="4" name="TextBox 3"/>
          <p:cNvSpPr txBox="1"/>
          <p:nvPr/>
        </p:nvSpPr>
        <p:spPr>
          <a:xfrm>
            <a:off x="989463" y="5547813"/>
            <a:ext cx="7620000" cy="707886"/>
          </a:xfrm>
          <a:prstGeom prst="rect">
            <a:avLst/>
          </a:prstGeom>
          <a:solidFill>
            <a:schemeClr val="tx2">
              <a:lumMod val="20000"/>
              <a:lumOff val="80000"/>
            </a:schemeClr>
          </a:solidFill>
        </p:spPr>
        <p:txBody>
          <a:bodyPr wrap="square" rtlCol="0">
            <a:spAutoFit/>
          </a:bodyPr>
          <a:lstStyle/>
          <a:p>
            <a:pPr algn="ctr"/>
            <a:r>
              <a:rPr lang="en-US" sz="4000" b="1" dirty="0">
                <a:solidFill>
                  <a:srgbClr val="FF0000"/>
                </a:solidFill>
                <a:latin typeface="Arial" panose="020B0604020202020204" pitchFamily="34" charset="0"/>
                <a:cs typeface="Arial" panose="020B0604020202020204" pitchFamily="34" charset="0"/>
              </a:rPr>
              <a:t>The Great Invitation of Jesus</a:t>
            </a:r>
          </a:p>
        </p:txBody>
      </p:sp>
      <p:sp>
        <p:nvSpPr>
          <p:cNvPr id="6" name="Slide Number Placeholder 5"/>
          <p:cNvSpPr>
            <a:spLocks noGrp="1"/>
          </p:cNvSpPr>
          <p:nvPr>
            <p:ph type="sldNum" sz="quarter" idx="12"/>
          </p:nvPr>
        </p:nvSpPr>
        <p:spPr/>
        <p:txBody>
          <a:bodyPr/>
          <a:lstStyle/>
          <a:p>
            <a:fld id="{3C5ECB23-7E06-4A1D-9E91-78231079310F}" type="slidenum">
              <a:rPr lang="en-US" smtClean="0"/>
              <a:t>3</a:t>
            </a:fld>
            <a:endParaRPr lang="en-US"/>
          </a:p>
        </p:txBody>
      </p:sp>
    </p:spTree>
    <p:extLst>
      <p:ext uri="{BB962C8B-B14F-4D97-AF65-F5344CB8AC3E}">
        <p14:creationId xmlns:p14="http://schemas.microsoft.com/office/powerpoint/2010/main" val="370089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2250" fill="hold"/>
                                        <p:tgtEl>
                                          <p:spTgt spid="4"/>
                                        </p:tgtEl>
                                        <p:attrNameLst>
                                          <p:attrName>ppt_w</p:attrName>
                                        </p:attrNameLst>
                                      </p:cBhvr>
                                      <p:tavLst>
                                        <p:tav tm="0">
                                          <p:val>
                                            <p:fltVal val="0"/>
                                          </p:val>
                                        </p:tav>
                                        <p:tav tm="100000">
                                          <p:val>
                                            <p:strVal val="#ppt_w"/>
                                          </p:val>
                                        </p:tav>
                                      </p:tavLst>
                                    </p:anim>
                                    <p:anim calcmode="lin" valueType="num">
                                      <p:cBhvr>
                                        <p:cTn id="38" dur="2250" fill="hold"/>
                                        <p:tgtEl>
                                          <p:spTgt spid="4"/>
                                        </p:tgtEl>
                                        <p:attrNameLst>
                                          <p:attrName>ppt_h</p:attrName>
                                        </p:attrNameLst>
                                      </p:cBhvr>
                                      <p:tavLst>
                                        <p:tav tm="0">
                                          <p:val>
                                            <p:fltVal val="0"/>
                                          </p:val>
                                        </p:tav>
                                        <p:tav tm="100000">
                                          <p:val>
                                            <p:strVal val="#ppt_h"/>
                                          </p:val>
                                        </p:tav>
                                      </p:tavLst>
                                    </p:anim>
                                    <p:animEffect transition="in" filter="fade">
                                      <p:cBhvr>
                                        <p:cTn id="39"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1143000"/>
          </a:xfrm>
        </p:spPr>
        <p:txBody>
          <a:bodyPr>
            <a:noAutofit/>
          </a:bodyPr>
          <a:lstStyle/>
          <a:p>
            <a:r>
              <a:rPr lang="en-US" sz="3600" b="1" dirty="0" smtClean="0">
                <a:latin typeface="Arial" panose="020B0604020202020204" pitchFamily="34" charset="0"/>
                <a:cs typeface="Arial" panose="020B0604020202020204" pitchFamily="34" charset="0"/>
              </a:rPr>
              <a:t>There is a need for such an invitation because all are lost </a:t>
            </a:r>
            <a:r>
              <a:rPr lang="en-US" sz="3600" b="1" dirty="0">
                <a:latin typeface="Arial" panose="020B0604020202020204" pitchFamily="34" charset="0"/>
                <a:cs typeface="Arial" panose="020B0604020202020204" pitchFamily="34" charset="0"/>
              </a:rPr>
              <a:t>i</a:t>
            </a:r>
            <a:r>
              <a:rPr lang="en-US" sz="3600" b="1" dirty="0" smtClean="0">
                <a:latin typeface="Arial" panose="020B0604020202020204" pitchFamily="34" charset="0"/>
                <a:cs typeface="Arial" panose="020B0604020202020204" pitchFamily="34" charset="0"/>
              </a:rPr>
              <a:t>n sin!</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838200" y="1447800"/>
            <a:ext cx="7772400" cy="4876800"/>
          </a:xfrm>
        </p:spPr>
        <p:txBody>
          <a:bodyPr>
            <a:normAutofit lnSpcReduction="10000"/>
          </a:bodyPr>
          <a:lstStyle/>
          <a:p>
            <a:r>
              <a:rPr lang="en-US" sz="3200" b="1" dirty="0">
                <a:latin typeface="Arial" panose="020B0604020202020204" pitchFamily="34" charset="0"/>
                <a:cs typeface="Arial" panose="020B0604020202020204" pitchFamily="34" charset="0"/>
              </a:rPr>
              <a:t>M</a:t>
            </a:r>
            <a:r>
              <a:rPr lang="en-US" sz="3200" b="1" dirty="0" smtClean="0">
                <a:latin typeface="Arial" panose="020B0604020202020204" pitchFamily="34" charset="0"/>
                <a:cs typeface="Arial" panose="020B0604020202020204" pitchFamily="34" charset="0"/>
              </a:rPr>
              <a:t>en are in sin</a:t>
            </a:r>
          </a:p>
          <a:p>
            <a:pPr lvl="1"/>
            <a:r>
              <a:rPr lang="en-US" sz="2800" dirty="0" smtClean="0">
                <a:latin typeface="Arial" panose="020B0604020202020204" pitchFamily="34" charset="0"/>
                <a:cs typeface="Arial" panose="020B0604020202020204" pitchFamily="34" charset="0"/>
              </a:rPr>
              <a:t>Isaiah 59:1-2; 53:6</a:t>
            </a:r>
          </a:p>
          <a:p>
            <a:pPr lvl="1"/>
            <a:r>
              <a:rPr lang="en-US" sz="2800" dirty="0" smtClean="0">
                <a:latin typeface="Arial" panose="020B0604020202020204" pitchFamily="34" charset="0"/>
                <a:cs typeface="Arial" panose="020B0604020202020204" pitchFamily="34" charset="0"/>
              </a:rPr>
              <a:t>Romans 3:10, 23; Galatians 3:22</a:t>
            </a:r>
          </a:p>
          <a:p>
            <a:pPr lvl="1"/>
            <a:r>
              <a:rPr lang="en-US" sz="2800" dirty="0" smtClean="0">
                <a:latin typeface="Arial" panose="020B0604020202020204" pitchFamily="34" charset="0"/>
                <a:cs typeface="Arial" panose="020B0604020202020204" pitchFamily="34" charset="0"/>
              </a:rPr>
              <a:t>1 John 1:8, 10</a:t>
            </a:r>
          </a:p>
          <a:p>
            <a:r>
              <a:rPr lang="en-US" sz="3200" b="1" dirty="0" smtClean="0">
                <a:latin typeface="Arial" panose="020B0604020202020204" pitchFamily="34" charset="0"/>
                <a:cs typeface="Arial" panose="020B0604020202020204" pitchFamily="34" charset="0"/>
              </a:rPr>
              <a:t>The wages of sin is death</a:t>
            </a:r>
            <a:endParaRPr lang="en-US" sz="2800" b="1" dirty="0" smtClean="0">
              <a:latin typeface="Arial" panose="020B0604020202020204" pitchFamily="34" charset="0"/>
              <a:cs typeface="Arial" panose="020B0604020202020204" pitchFamily="34" charset="0"/>
            </a:endParaRPr>
          </a:p>
          <a:p>
            <a:pPr lvl="1"/>
            <a:r>
              <a:rPr lang="en-US" sz="2800" dirty="0" smtClean="0">
                <a:latin typeface="Arial" panose="020B0604020202020204" pitchFamily="34" charset="0"/>
                <a:cs typeface="Arial" panose="020B0604020202020204" pitchFamily="34" charset="0"/>
              </a:rPr>
              <a:t>Romans 6:23; Revelation 20:14-15</a:t>
            </a:r>
          </a:p>
          <a:p>
            <a:r>
              <a:rPr lang="en-US" sz="3200" b="1" dirty="0">
                <a:latin typeface="Arial" panose="020B0604020202020204" pitchFamily="34" charset="0"/>
                <a:cs typeface="Arial" panose="020B0604020202020204" pitchFamily="34" charset="0"/>
              </a:rPr>
              <a:t>N</a:t>
            </a:r>
            <a:r>
              <a:rPr lang="en-US" sz="3200" b="1" dirty="0" smtClean="0">
                <a:latin typeface="Arial" panose="020B0604020202020204" pitchFamily="34" charset="0"/>
                <a:cs typeface="Arial" panose="020B0604020202020204" pitchFamily="34" charset="0"/>
              </a:rPr>
              <a:t>o hope without Christ &amp; His Gospel</a:t>
            </a:r>
          </a:p>
          <a:p>
            <a:pPr lvl="1"/>
            <a:r>
              <a:rPr lang="en-US" sz="2800" dirty="0" smtClean="0">
                <a:latin typeface="Arial" panose="020B0604020202020204" pitchFamily="34" charset="0"/>
                <a:cs typeface="Arial" panose="020B0604020202020204" pitchFamily="34" charset="0"/>
              </a:rPr>
              <a:t>1 Timothy 1:15; Ephesians 2:11-18</a:t>
            </a:r>
          </a:p>
          <a:p>
            <a:pPr lvl="1"/>
            <a:r>
              <a:rPr lang="en-US" sz="2800" dirty="0" smtClean="0">
                <a:latin typeface="Arial" panose="020B0604020202020204" pitchFamily="34" charset="0"/>
                <a:cs typeface="Arial" panose="020B0604020202020204" pitchFamily="34" charset="0"/>
              </a:rPr>
              <a:t>Romans 1:16; Luke 19:10; 5:31, 32</a:t>
            </a:r>
          </a:p>
          <a:p>
            <a:pPr lvl="1"/>
            <a:r>
              <a:rPr lang="en-US" sz="2800" dirty="0" smtClean="0">
                <a:latin typeface="Arial" panose="020B0604020202020204" pitchFamily="34" charset="0"/>
                <a:cs typeface="Arial" panose="020B0604020202020204" pitchFamily="34" charset="0"/>
              </a:rPr>
              <a:t>John 14:6 </a:t>
            </a:r>
          </a:p>
        </p:txBody>
      </p:sp>
      <p:sp>
        <p:nvSpPr>
          <p:cNvPr id="5" name="Slide Number Placeholder 4"/>
          <p:cNvSpPr>
            <a:spLocks noGrp="1"/>
          </p:cNvSpPr>
          <p:nvPr>
            <p:ph type="sldNum" sz="quarter" idx="12"/>
          </p:nvPr>
        </p:nvSpPr>
        <p:spPr/>
        <p:txBody>
          <a:bodyPr/>
          <a:lstStyle/>
          <a:p>
            <a:fld id="{3C5ECB23-7E06-4A1D-9E91-78231079310F}" type="slidenum">
              <a:rPr lang="en-US" smtClean="0"/>
              <a:t>4</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18112372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3600" b="1" i="1" dirty="0" smtClean="0">
                <a:latin typeface="Arial" panose="020B0604020202020204" pitchFamily="34" charset="0"/>
                <a:cs typeface="Arial" panose="020B0604020202020204" pitchFamily="34" charset="0"/>
              </a:rPr>
              <a:t>“Come unto me all ye that labor and are heavy </a:t>
            </a:r>
            <a:r>
              <a:rPr lang="en-US" sz="3600" b="1" i="1" dirty="0" err="1" smtClean="0">
                <a:latin typeface="Arial" panose="020B0604020202020204" pitchFamily="34" charset="0"/>
                <a:cs typeface="Arial" panose="020B0604020202020204" pitchFamily="34" charset="0"/>
              </a:rPr>
              <a:t>ladened</a:t>
            </a:r>
            <a:r>
              <a:rPr lang="en-US" sz="3600" b="1" i="1" dirty="0" smtClean="0">
                <a:latin typeface="Arial" panose="020B0604020202020204" pitchFamily="34" charset="0"/>
                <a:cs typeface="Arial" panose="020B0604020202020204" pitchFamily="34" charset="0"/>
              </a:rPr>
              <a:t>”</a:t>
            </a:r>
            <a:endParaRPr lang="en-US" sz="3600" b="1" i="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r>
              <a:rPr lang="en-US" sz="3200" dirty="0" smtClean="0">
                <a:latin typeface="Arial" panose="020B0604020202020204" pitchFamily="34" charset="0"/>
                <a:cs typeface="Arial" panose="020B0604020202020204" pitchFamily="34" charset="0"/>
              </a:rPr>
              <a:t>This invitation is </a:t>
            </a:r>
            <a:r>
              <a:rPr lang="en-US" sz="3200" b="1" u="sng" dirty="0" smtClean="0">
                <a:latin typeface="Arial" panose="020B0604020202020204" pitchFamily="34" charset="0"/>
                <a:cs typeface="Arial" panose="020B0604020202020204" pitchFamily="34" charset="0"/>
              </a:rPr>
              <a:t>Universal</a:t>
            </a:r>
            <a:r>
              <a:rPr lang="en-US" sz="3200" dirty="0" smtClean="0">
                <a:latin typeface="Arial" panose="020B0604020202020204" pitchFamily="34" charset="0"/>
                <a:cs typeface="Arial" panose="020B0604020202020204" pitchFamily="34" charset="0"/>
              </a:rPr>
              <a:t> in nature</a:t>
            </a:r>
          </a:p>
          <a:p>
            <a:pPr lvl="1"/>
            <a:r>
              <a:rPr lang="en-US" sz="2800" u="sng" dirty="0" smtClean="0">
                <a:latin typeface="Arial" panose="020B0604020202020204" pitchFamily="34" charset="0"/>
                <a:cs typeface="Arial" panose="020B0604020202020204" pitchFamily="34" charset="0"/>
              </a:rPr>
              <a:t>All</a:t>
            </a:r>
            <a:r>
              <a:rPr lang="en-US" sz="2800" dirty="0" smtClean="0">
                <a:latin typeface="Arial" panose="020B0604020202020204" pitchFamily="34" charset="0"/>
                <a:cs typeface="Arial" panose="020B0604020202020204" pitchFamily="34" charset="0"/>
              </a:rPr>
              <a:t> are invited, not just the “</a:t>
            </a:r>
            <a:r>
              <a:rPr lang="en-US" sz="2800" u="sng" dirty="0" smtClean="0">
                <a:latin typeface="Arial" panose="020B0604020202020204" pitchFamily="34" charset="0"/>
                <a:cs typeface="Arial" panose="020B0604020202020204" pitchFamily="34" charset="0"/>
              </a:rPr>
              <a:t>elect</a:t>
            </a:r>
            <a:r>
              <a:rPr lang="en-US" sz="2800" dirty="0" smtClean="0">
                <a:latin typeface="Arial" panose="020B0604020202020204" pitchFamily="34" charset="0"/>
                <a:cs typeface="Arial" panose="020B0604020202020204" pitchFamily="34" charset="0"/>
              </a:rPr>
              <a:t>”</a:t>
            </a:r>
          </a:p>
          <a:p>
            <a:pPr marL="0" indent="0">
              <a:buNone/>
            </a:pPr>
            <a:endParaRPr lang="en-US" dirty="0"/>
          </a:p>
        </p:txBody>
      </p:sp>
      <p:sp>
        <p:nvSpPr>
          <p:cNvPr id="5" name="Slide Number Placeholder 4"/>
          <p:cNvSpPr>
            <a:spLocks noGrp="1"/>
          </p:cNvSpPr>
          <p:nvPr>
            <p:ph type="sldNum" sz="quarter" idx="12"/>
          </p:nvPr>
        </p:nvSpPr>
        <p:spPr/>
        <p:txBody>
          <a:bodyPr/>
          <a:lstStyle/>
          <a:p>
            <a:fld id="{3C5ECB23-7E06-4A1D-9E91-78231079310F}" type="slidenum">
              <a:rPr lang="en-US" smtClean="0"/>
              <a:t>5</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14418681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anose="020B0604020202020204" pitchFamily="34" charset="0"/>
                <a:cs typeface="Arial" panose="020B0604020202020204" pitchFamily="34" charset="0"/>
              </a:rPr>
              <a:t>Unconditional Election</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sz="2200" b="1" dirty="0" smtClean="0">
                <a:latin typeface="Arial" panose="020B0604020202020204" pitchFamily="34" charset="0"/>
                <a:cs typeface="Arial" panose="020B0604020202020204" pitchFamily="34" charset="0"/>
              </a:rPr>
              <a:t>(Calvinistic Predestination)</a:t>
            </a:r>
            <a:endParaRPr lang="en-US" sz="2200" b="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914400" y="1633184"/>
            <a:ext cx="7924800" cy="4724400"/>
          </a:xfrm>
        </p:spPr>
        <p:txBody>
          <a:bodyPr>
            <a:normAutofit lnSpcReduction="10000"/>
          </a:bodyPr>
          <a:lstStyle/>
          <a:p>
            <a:pPr marL="0" indent="0">
              <a:buNone/>
            </a:pPr>
            <a:r>
              <a:rPr lang="en-US" b="1" i="1" dirty="0" smtClean="0">
                <a:latin typeface="Arial" panose="020B0604020202020204" pitchFamily="34" charset="0"/>
                <a:cs typeface="Arial" panose="020B0604020202020204" pitchFamily="34" charset="0"/>
              </a:rPr>
              <a:t>“God </a:t>
            </a:r>
            <a:r>
              <a:rPr lang="en-US" b="1" i="1" dirty="0">
                <a:latin typeface="Arial" panose="020B0604020202020204" pitchFamily="34" charset="0"/>
                <a:cs typeface="Arial" panose="020B0604020202020204" pitchFamily="34" charset="0"/>
              </a:rPr>
              <a:t>from all eternity did by the most wise and holy counsel of his own will freely and unchangeably ordain whatsoever comes to </a:t>
            </a:r>
            <a:r>
              <a:rPr lang="en-US" b="1" i="1" dirty="0" smtClean="0">
                <a:latin typeface="Arial" panose="020B0604020202020204" pitchFamily="34" charset="0"/>
                <a:cs typeface="Arial" panose="020B0604020202020204" pitchFamily="34" charset="0"/>
              </a:rPr>
              <a:t>pass ... </a:t>
            </a:r>
            <a:r>
              <a:rPr lang="en-US" b="1" i="1" dirty="0">
                <a:latin typeface="Arial" panose="020B0604020202020204" pitchFamily="34" charset="0"/>
                <a:cs typeface="Arial" panose="020B0604020202020204" pitchFamily="34" charset="0"/>
              </a:rPr>
              <a:t>By the decree of God, for the manifestation of his glory, some men and angels are predestinated unto life, and others foreordained to everlasting death. These angels and men, thus predestinated and foreordained, are particularly and unchangeably designed; </a:t>
            </a:r>
            <a:r>
              <a:rPr lang="en-US" b="1" i="1" u="sng" dirty="0">
                <a:latin typeface="Arial" panose="020B0604020202020204" pitchFamily="34" charset="0"/>
                <a:cs typeface="Arial" panose="020B0604020202020204" pitchFamily="34" charset="0"/>
              </a:rPr>
              <a:t>and their number is so certain and definite that it cannot be either increased or </a:t>
            </a:r>
            <a:r>
              <a:rPr lang="en-US" b="1" i="1" u="sng" dirty="0" smtClean="0">
                <a:latin typeface="Arial" panose="020B0604020202020204" pitchFamily="34" charset="0"/>
                <a:cs typeface="Arial" panose="020B0604020202020204" pitchFamily="34" charset="0"/>
              </a:rPr>
              <a:t>diminished</a:t>
            </a:r>
            <a:r>
              <a:rPr lang="en-US" b="1" i="1" dirty="0" smtClean="0">
                <a:latin typeface="Arial" panose="020B0604020202020204" pitchFamily="34" charset="0"/>
                <a:cs typeface="Arial" panose="020B0604020202020204" pitchFamily="34" charset="0"/>
              </a:rPr>
              <a:t>” </a:t>
            </a:r>
          </a:p>
          <a:p>
            <a:pPr marL="0" indent="0">
              <a:buNone/>
            </a:pPr>
            <a:endParaRPr lang="en-US" sz="1000" dirty="0"/>
          </a:p>
          <a:p>
            <a:pPr marL="0" indent="0">
              <a:buNone/>
            </a:pPr>
            <a:r>
              <a:rPr lang="en-US" sz="1200" dirty="0" smtClean="0">
                <a:hlinkClick r:id="rId3"/>
              </a:rPr>
              <a:t>The </a:t>
            </a:r>
            <a:r>
              <a:rPr lang="en-US" sz="1200" dirty="0">
                <a:hlinkClick r:id="rId3"/>
              </a:rPr>
              <a:t>Confession of Faith of the Presbyterian Church, U.S.A., from chapter 111, entitled </a:t>
            </a:r>
            <a:r>
              <a:rPr lang="en-US" sz="1200" dirty="0" smtClean="0">
                <a:hlinkClick r:id="rId3"/>
              </a:rPr>
              <a:t>“Of God’s </a:t>
            </a:r>
            <a:r>
              <a:rPr lang="en-US" sz="1200" dirty="0">
                <a:hlinkClick r:id="rId3"/>
              </a:rPr>
              <a:t>Eternal </a:t>
            </a:r>
            <a:r>
              <a:rPr lang="en-US" sz="1200" dirty="0" smtClean="0">
                <a:hlinkClick r:id="rId3"/>
              </a:rPr>
              <a:t>Decree”</a:t>
            </a:r>
            <a:endParaRPr lang="en-US" sz="1200" dirty="0"/>
          </a:p>
        </p:txBody>
      </p:sp>
      <p:sp>
        <p:nvSpPr>
          <p:cNvPr id="5" name="Slide Number Placeholder 4"/>
          <p:cNvSpPr>
            <a:spLocks noGrp="1"/>
          </p:cNvSpPr>
          <p:nvPr>
            <p:ph type="sldNum" sz="quarter" idx="12"/>
          </p:nvPr>
        </p:nvSpPr>
        <p:spPr/>
        <p:txBody>
          <a:bodyPr/>
          <a:lstStyle/>
          <a:p>
            <a:fld id="{3C5ECB23-7E06-4A1D-9E91-78231079310F}" type="slidenum">
              <a:rPr lang="en-US" smtClean="0"/>
              <a:t>6</a:t>
            </a:fld>
            <a:endParaRPr lang="en-US"/>
          </a:p>
        </p:txBody>
      </p:sp>
    </p:spTree>
    <p:extLst>
      <p:ext uri="{BB962C8B-B14F-4D97-AF65-F5344CB8AC3E}">
        <p14:creationId xmlns:p14="http://schemas.microsoft.com/office/powerpoint/2010/main" val="26659231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3600" b="1" i="1" dirty="0" smtClean="0">
                <a:latin typeface="Arial" panose="020B0604020202020204" pitchFamily="34" charset="0"/>
                <a:cs typeface="Arial" panose="020B0604020202020204" pitchFamily="34" charset="0"/>
              </a:rPr>
              <a:t>“Come unto me all ye that labor and are heavy </a:t>
            </a:r>
            <a:r>
              <a:rPr lang="en-US" sz="3600" b="1" i="1" dirty="0" err="1" smtClean="0">
                <a:latin typeface="Arial" panose="020B0604020202020204" pitchFamily="34" charset="0"/>
                <a:cs typeface="Arial" panose="020B0604020202020204" pitchFamily="34" charset="0"/>
              </a:rPr>
              <a:t>ladened</a:t>
            </a:r>
            <a:r>
              <a:rPr lang="en-US" sz="3600" b="1" i="1" dirty="0" smtClean="0">
                <a:latin typeface="Arial" panose="020B0604020202020204" pitchFamily="34" charset="0"/>
                <a:cs typeface="Arial" panose="020B0604020202020204" pitchFamily="34" charset="0"/>
              </a:rPr>
              <a:t>”</a:t>
            </a:r>
            <a:endParaRPr lang="en-US" sz="3600" b="1" i="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r>
              <a:rPr lang="en-US" sz="3200" dirty="0" smtClean="0">
                <a:latin typeface="Arial" panose="020B0604020202020204" pitchFamily="34" charset="0"/>
                <a:cs typeface="Arial" panose="020B0604020202020204" pitchFamily="34" charset="0"/>
              </a:rPr>
              <a:t>This invitation is </a:t>
            </a:r>
            <a:r>
              <a:rPr lang="en-US" sz="3200" b="1" u="sng" dirty="0" smtClean="0">
                <a:latin typeface="Arial" panose="020B0604020202020204" pitchFamily="34" charset="0"/>
                <a:cs typeface="Arial" panose="020B0604020202020204" pitchFamily="34" charset="0"/>
              </a:rPr>
              <a:t>Universal</a:t>
            </a:r>
            <a:r>
              <a:rPr lang="en-US" sz="3200" dirty="0" smtClean="0">
                <a:latin typeface="Arial" panose="020B0604020202020204" pitchFamily="34" charset="0"/>
                <a:cs typeface="Arial" panose="020B0604020202020204" pitchFamily="34" charset="0"/>
              </a:rPr>
              <a:t> in nature</a:t>
            </a:r>
          </a:p>
          <a:p>
            <a:pPr lvl="1"/>
            <a:r>
              <a:rPr lang="en-US" sz="2800" u="sng" dirty="0" smtClean="0">
                <a:latin typeface="Arial" panose="020B0604020202020204" pitchFamily="34" charset="0"/>
                <a:cs typeface="Arial" panose="020B0604020202020204" pitchFamily="34" charset="0"/>
              </a:rPr>
              <a:t>All</a:t>
            </a:r>
            <a:r>
              <a:rPr lang="en-US" sz="2800" dirty="0" smtClean="0">
                <a:latin typeface="Arial" panose="020B0604020202020204" pitchFamily="34" charset="0"/>
                <a:cs typeface="Arial" panose="020B0604020202020204" pitchFamily="34" charset="0"/>
              </a:rPr>
              <a:t> are invited, not just the “</a:t>
            </a:r>
            <a:r>
              <a:rPr lang="en-US" sz="2800" u="sng" dirty="0" smtClean="0">
                <a:latin typeface="Arial" panose="020B0604020202020204" pitchFamily="34" charset="0"/>
                <a:cs typeface="Arial" panose="020B0604020202020204" pitchFamily="34" charset="0"/>
              </a:rPr>
              <a:t>elect</a:t>
            </a:r>
            <a:r>
              <a:rPr lang="en-US" sz="2800" dirty="0" smtClean="0">
                <a:latin typeface="Arial" panose="020B0604020202020204" pitchFamily="34" charset="0"/>
                <a:cs typeface="Arial" panose="020B0604020202020204" pitchFamily="34" charset="0"/>
              </a:rPr>
              <a:t>”</a:t>
            </a:r>
          </a:p>
          <a:p>
            <a:pPr lvl="1"/>
            <a:r>
              <a:rPr lang="en-US" sz="2800" dirty="0" smtClean="0">
                <a:latin typeface="Arial" panose="020B0604020202020204" pitchFamily="34" charset="0"/>
                <a:cs typeface="Arial" panose="020B0604020202020204" pitchFamily="34" charset="0"/>
              </a:rPr>
              <a:t>God is no respecter of persons</a:t>
            </a:r>
          </a:p>
          <a:p>
            <a:pPr lvl="2"/>
            <a:r>
              <a:rPr lang="en-US" sz="2400" dirty="0" smtClean="0">
                <a:latin typeface="Arial" panose="020B0604020202020204" pitchFamily="34" charset="0"/>
                <a:cs typeface="Arial" panose="020B0604020202020204" pitchFamily="34" charset="0"/>
              </a:rPr>
              <a:t>Acts 10:34-35; Romans 2:11</a:t>
            </a:r>
          </a:p>
          <a:p>
            <a:pPr lvl="2"/>
            <a:r>
              <a:rPr lang="en-US" sz="2400" dirty="0" smtClean="0">
                <a:latin typeface="Arial" panose="020B0604020202020204" pitchFamily="34" charset="0"/>
                <a:cs typeface="Arial" panose="020B0604020202020204" pitchFamily="34" charset="0"/>
              </a:rPr>
              <a:t>Revelation 22:17; John 3:14-16</a:t>
            </a:r>
            <a:r>
              <a:rPr lang="en-US" sz="2400" b="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Acts 10:43</a:t>
            </a:r>
          </a:p>
          <a:p>
            <a:pPr lvl="2"/>
            <a:r>
              <a:rPr lang="en-US" sz="2400" dirty="0" smtClean="0">
                <a:latin typeface="Arial" panose="020B0604020202020204" pitchFamily="34" charset="0"/>
                <a:cs typeface="Arial" panose="020B0604020202020204" pitchFamily="34" charset="0"/>
              </a:rPr>
              <a:t>2 Peter 3:9; Acts 17:30, 31</a:t>
            </a:r>
          </a:p>
          <a:p>
            <a:pPr marL="0" indent="0">
              <a:buNone/>
            </a:pPr>
            <a:endParaRPr lang="en-US" dirty="0"/>
          </a:p>
        </p:txBody>
      </p:sp>
      <p:sp>
        <p:nvSpPr>
          <p:cNvPr id="5" name="Slide Number Placeholder 4"/>
          <p:cNvSpPr>
            <a:spLocks noGrp="1"/>
          </p:cNvSpPr>
          <p:nvPr>
            <p:ph type="sldNum" sz="quarter" idx="12"/>
          </p:nvPr>
        </p:nvSpPr>
        <p:spPr/>
        <p:txBody>
          <a:bodyPr/>
          <a:lstStyle/>
          <a:p>
            <a:fld id="{3C5ECB23-7E06-4A1D-9E91-78231079310F}" type="slidenum">
              <a:rPr lang="en-US" smtClean="0"/>
              <a:t>7</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18404552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b="1" i="1" dirty="0" smtClean="0">
                <a:latin typeface="Arial" panose="020B0604020202020204" pitchFamily="34" charset="0"/>
                <a:cs typeface="Arial" panose="020B0604020202020204" pitchFamily="34" charset="0"/>
              </a:rPr>
              <a:t>“Come unto me all ye that labor and are heavy </a:t>
            </a:r>
            <a:r>
              <a:rPr lang="en-US" b="1" i="1" dirty="0" err="1" smtClean="0">
                <a:latin typeface="Arial" panose="020B0604020202020204" pitchFamily="34" charset="0"/>
                <a:cs typeface="Arial" panose="020B0604020202020204" pitchFamily="34" charset="0"/>
              </a:rPr>
              <a:t>ladened</a:t>
            </a:r>
            <a:r>
              <a:rPr lang="en-US" b="1" i="1" dirty="0" smtClean="0">
                <a:latin typeface="Arial" panose="020B0604020202020204" pitchFamily="34" charset="0"/>
                <a:cs typeface="Arial" panose="020B0604020202020204" pitchFamily="34" charset="0"/>
              </a:rPr>
              <a:t>”</a:t>
            </a:r>
            <a:endParaRPr lang="en-US" b="1" i="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r>
              <a:rPr lang="en-US" sz="3200" dirty="0" smtClean="0">
                <a:latin typeface="Arial" panose="020B0604020202020204" pitchFamily="34" charset="0"/>
                <a:cs typeface="Arial" panose="020B0604020202020204" pitchFamily="34" charset="0"/>
              </a:rPr>
              <a:t>This invitation involves a </a:t>
            </a:r>
            <a:r>
              <a:rPr lang="en-US" sz="3200" b="1" i="1" dirty="0" smtClean="0">
                <a:latin typeface="Arial" panose="020B0604020202020204" pitchFamily="34" charset="0"/>
                <a:cs typeface="Arial" panose="020B0604020202020204" pitchFamily="34" charset="0"/>
              </a:rPr>
              <a:t>“</a:t>
            </a:r>
            <a:r>
              <a:rPr lang="en-US" sz="3200" b="1" i="1" u="sng" dirty="0" smtClean="0">
                <a:latin typeface="Arial" panose="020B0604020202020204" pitchFamily="34" charset="0"/>
                <a:cs typeface="Arial" panose="020B0604020202020204" pitchFamily="34" charset="0"/>
              </a:rPr>
              <a:t>Precious Promise</a:t>
            </a:r>
            <a:r>
              <a:rPr lang="en-US" sz="3200" b="1" i="1"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lvl="1"/>
            <a:r>
              <a:rPr lang="en-US" sz="2800" b="1" i="1" dirty="0" smtClean="0">
                <a:latin typeface="Arial" panose="020B0604020202020204" pitchFamily="34" charset="0"/>
                <a:cs typeface="Arial" panose="020B0604020202020204" pitchFamily="34" charset="0"/>
              </a:rPr>
              <a:t>“I will give you rest”  </a:t>
            </a:r>
            <a:r>
              <a:rPr lang="en-US" sz="2800" dirty="0" smtClean="0">
                <a:latin typeface="Arial" panose="020B0604020202020204" pitchFamily="34" charset="0"/>
                <a:cs typeface="Arial" panose="020B0604020202020204" pitchFamily="34" charset="0"/>
              </a:rPr>
              <a:t>-</a:t>
            </a:r>
            <a:r>
              <a:rPr lang="en-US" sz="2800" b="1" i="1"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vs. 28</a:t>
            </a:r>
          </a:p>
          <a:p>
            <a:pPr lvl="2"/>
            <a:r>
              <a:rPr lang="en-US" sz="2400" dirty="0" smtClean="0">
                <a:latin typeface="Arial" panose="020B0604020202020204" pitchFamily="34" charset="0"/>
                <a:cs typeface="Arial" panose="020B0604020202020204" pitchFamily="34" charset="0"/>
              </a:rPr>
              <a:t>Eternal rest - Hebrews 4:1-11</a:t>
            </a:r>
          </a:p>
          <a:p>
            <a:pPr lvl="1"/>
            <a:r>
              <a:rPr lang="en-US" sz="2800" dirty="0" smtClean="0">
                <a:latin typeface="Arial" panose="020B0604020202020204" pitchFamily="34" charset="0"/>
                <a:cs typeface="Arial" panose="020B0604020202020204" pitchFamily="34" charset="0"/>
              </a:rPr>
              <a:t>The heavily burdened need rest and peace</a:t>
            </a:r>
          </a:p>
          <a:p>
            <a:pPr lvl="2"/>
            <a:r>
              <a:rPr lang="en-US" sz="2400" dirty="0" smtClean="0">
                <a:latin typeface="Arial" panose="020B0604020202020204" pitchFamily="34" charset="0"/>
                <a:cs typeface="Arial" panose="020B0604020202020204" pitchFamily="34" charset="0"/>
              </a:rPr>
              <a:t>John 14:1-3, 27</a:t>
            </a:r>
          </a:p>
        </p:txBody>
      </p:sp>
      <p:sp>
        <p:nvSpPr>
          <p:cNvPr id="5" name="Slide Number Placeholder 4"/>
          <p:cNvSpPr>
            <a:spLocks noGrp="1"/>
          </p:cNvSpPr>
          <p:nvPr>
            <p:ph type="sldNum" sz="quarter" idx="12"/>
          </p:nvPr>
        </p:nvSpPr>
        <p:spPr/>
        <p:txBody>
          <a:bodyPr/>
          <a:lstStyle/>
          <a:p>
            <a:fld id="{3C5ECB23-7E06-4A1D-9E91-78231079310F}" type="slidenum">
              <a:rPr lang="en-US" smtClean="0"/>
              <a:t>8</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31279910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b="1" i="1" dirty="0" smtClean="0">
                <a:latin typeface="Arial" panose="020B0604020202020204" pitchFamily="34" charset="0"/>
                <a:cs typeface="Arial" panose="020B0604020202020204" pitchFamily="34" charset="0"/>
              </a:rPr>
              <a:t>“Come unto me all ye that labor and are heavy </a:t>
            </a:r>
            <a:r>
              <a:rPr lang="en-US" b="1" i="1" dirty="0" err="1" smtClean="0">
                <a:latin typeface="Arial" panose="020B0604020202020204" pitchFamily="34" charset="0"/>
                <a:cs typeface="Arial" panose="020B0604020202020204" pitchFamily="34" charset="0"/>
              </a:rPr>
              <a:t>ladened</a:t>
            </a:r>
            <a:r>
              <a:rPr lang="en-US" b="1" i="1" dirty="0" smtClean="0">
                <a:latin typeface="Arial" panose="020B0604020202020204" pitchFamily="34" charset="0"/>
                <a:cs typeface="Arial" panose="020B0604020202020204" pitchFamily="34" charset="0"/>
              </a:rPr>
              <a:t>”</a:t>
            </a:r>
            <a:endParaRPr lang="en-US" b="1" i="1"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914400" y="1447800"/>
            <a:ext cx="8001000" cy="4572000"/>
          </a:xfrm>
        </p:spPr>
        <p:txBody>
          <a:bodyPr>
            <a:normAutofit/>
          </a:bodyPr>
          <a:lstStyle/>
          <a:p>
            <a:r>
              <a:rPr lang="en-US" sz="3200" dirty="0" smtClean="0">
                <a:latin typeface="Arial" panose="020B0604020202020204" pitchFamily="34" charset="0"/>
                <a:cs typeface="Arial" panose="020B0604020202020204" pitchFamily="34" charset="0"/>
              </a:rPr>
              <a:t>This invitation involves </a:t>
            </a:r>
            <a:r>
              <a:rPr lang="en-US" sz="3200" b="1" u="sng" dirty="0" smtClean="0">
                <a:latin typeface="Arial" panose="020B0604020202020204" pitchFamily="34" charset="0"/>
                <a:cs typeface="Arial" panose="020B0604020202020204" pitchFamily="34" charset="0"/>
              </a:rPr>
              <a:t>Action</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p>
            <a:pPr lvl="1"/>
            <a:r>
              <a:rPr lang="en-US" sz="2800" b="1" i="1" dirty="0" smtClean="0">
                <a:latin typeface="Arial" panose="020B0604020202020204" pitchFamily="34" charset="0"/>
                <a:cs typeface="Arial" panose="020B0604020202020204" pitchFamily="34" charset="0"/>
              </a:rPr>
              <a:t>“</a:t>
            </a:r>
            <a:r>
              <a:rPr lang="en-US" sz="2800" b="1" i="1" u="sng" dirty="0" smtClean="0">
                <a:latin typeface="Arial" panose="020B0604020202020204" pitchFamily="34" charset="0"/>
                <a:cs typeface="Arial" panose="020B0604020202020204" pitchFamily="34" charset="0"/>
              </a:rPr>
              <a:t>Come</a:t>
            </a:r>
            <a:r>
              <a:rPr lang="en-US" sz="2800" b="1" i="1" dirty="0" smtClean="0">
                <a:latin typeface="Arial" panose="020B0604020202020204" pitchFamily="34" charset="0"/>
                <a:cs typeface="Arial" panose="020B0604020202020204" pitchFamily="34" charset="0"/>
              </a:rPr>
              <a:t> unto me…</a:t>
            </a:r>
            <a:r>
              <a:rPr lang="en-US" sz="2800" b="1" i="1" u="sng" dirty="0" smtClean="0">
                <a:latin typeface="Arial" panose="020B0604020202020204" pitchFamily="34" charset="0"/>
                <a:cs typeface="Arial" panose="020B0604020202020204" pitchFamily="34" charset="0"/>
              </a:rPr>
              <a:t>take</a:t>
            </a:r>
            <a:r>
              <a:rPr lang="en-US" sz="2800" b="1" i="1" dirty="0" smtClean="0">
                <a:latin typeface="Arial" panose="020B0604020202020204" pitchFamily="34" charset="0"/>
                <a:cs typeface="Arial" panose="020B0604020202020204" pitchFamily="34" charset="0"/>
              </a:rPr>
              <a:t> my yoke…”</a:t>
            </a:r>
          </a:p>
          <a:p>
            <a:pPr lvl="1"/>
            <a:r>
              <a:rPr lang="en-US" sz="2800" dirty="0" smtClean="0">
                <a:latin typeface="Arial" panose="020B0604020202020204" pitchFamily="34" charset="0"/>
                <a:cs typeface="Arial" panose="020B0604020202020204" pitchFamily="34" charset="0"/>
              </a:rPr>
              <a:t>God desires all  to be saved</a:t>
            </a:r>
          </a:p>
          <a:p>
            <a:pPr lvl="2"/>
            <a:r>
              <a:rPr lang="en-US" sz="2400" dirty="0" smtClean="0">
                <a:latin typeface="Arial" panose="020B0604020202020204" pitchFamily="34" charset="0"/>
                <a:cs typeface="Arial" panose="020B0604020202020204" pitchFamily="34" charset="0"/>
              </a:rPr>
              <a:t>1 Timothy 2:3-5 2 Peter 3:9</a:t>
            </a:r>
          </a:p>
          <a:p>
            <a:pPr lvl="2"/>
            <a:r>
              <a:rPr lang="en-US" sz="2400" dirty="0" smtClean="0">
                <a:latin typeface="Arial" panose="020B0604020202020204" pitchFamily="34" charset="0"/>
                <a:cs typeface="Arial" panose="020B0604020202020204" pitchFamily="34" charset="0"/>
              </a:rPr>
              <a:t>Man must come to God - John 6:37; Hebrews 7:25</a:t>
            </a:r>
          </a:p>
          <a:p>
            <a:pPr lvl="1"/>
            <a:r>
              <a:rPr lang="en-US" sz="2800" dirty="0" smtClean="0">
                <a:latin typeface="Arial" panose="020B0604020202020204" pitchFamily="34" charset="0"/>
                <a:cs typeface="Arial" panose="020B0604020202020204" pitchFamily="34" charset="0"/>
              </a:rPr>
              <a:t>The </a:t>
            </a:r>
            <a:r>
              <a:rPr lang="en-US" sz="2800" b="1" u="sng" dirty="0" smtClean="0">
                <a:latin typeface="Arial" panose="020B0604020202020204" pitchFamily="34" charset="0"/>
                <a:cs typeface="Arial" panose="020B0604020202020204" pitchFamily="34" charset="0"/>
              </a:rPr>
              <a:t>action</a:t>
            </a:r>
            <a:r>
              <a:rPr lang="en-US" sz="2800" dirty="0" smtClean="0">
                <a:latin typeface="Arial" panose="020B0604020202020204" pitchFamily="34" charset="0"/>
                <a:cs typeface="Arial" panose="020B0604020202020204" pitchFamily="34" charset="0"/>
              </a:rPr>
              <a:t> must be according to His will</a:t>
            </a:r>
          </a:p>
          <a:p>
            <a:pPr lvl="2"/>
            <a:r>
              <a:rPr lang="en-US" sz="2400" dirty="0" smtClean="0">
                <a:latin typeface="Arial" panose="020B0604020202020204" pitchFamily="34" charset="0"/>
                <a:cs typeface="Arial" panose="020B0604020202020204" pitchFamily="34" charset="0"/>
              </a:rPr>
              <a:t>Matthew 7:21-23; Revelation 22:14; Hebrews 5:8-9</a:t>
            </a:r>
          </a:p>
          <a:p>
            <a:pPr lvl="2"/>
            <a:r>
              <a:rPr lang="en-US" sz="2400" dirty="0" smtClean="0">
                <a:latin typeface="Arial" panose="020B0604020202020204" pitchFamily="34" charset="0"/>
                <a:cs typeface="Arial" panose="020B0604020202020204" pitchFamily="34" charset="0"/>
              </a:rPr>
              <a:t>Luke 6:46; James 1:22-24</a:t>
            </a:r>
          </a:p>
          <a:p>
            <a:pPr lvl="1"/>
            <a:r>
              <a:rPr lang="en-US" sz="2800" dirty="0" smtClean="0">
                <a:latin typeface="Arial" panose="020B0604020202020204" pitchFamily="34" charset="0"/>
                <a:cs typeface="Arial" panose="020B0604020202020204" pitchFamily="34" charset="0"/>
              </a:rPr>
              <a:t>One must </a:t>
            </a:r>
            <a:r>
              <a:rPr lang="en-US" sz="2800" b="1" u="sng" dirty="0" smtClean="0">
                <a:latin typeface="Arial" panose="020B0604020202020204" pitchFamily="34" charset="0"/>
                <a:cs typeface="Arial" panose="020B0604020202020204" pitchFamily="34" charset="0"/>
              </a:rPr>
              <a:t>obey</a:t>
            </a:r>
            <a:r>
              <a:rPr lang="en-US" sz="2800" dirty="0" smtClean="0">
                <a:latin typeface="Arial" panose="020B0604020202020204" pitchFamily="34" charset="0"/>
                <a:cs typeface="Arial" panose="020B0604020202020204" pitchFamily="34" charset="0"/>
              </a:rPr>
              <a:t> the terms of  the Gospel</a:t>
            </a:r>
          </a:p>
          <a:p>
            <a:pPr lvl="2"/>
            <a:r>
              <a:rPr lang="en-US" sz="2400" dirty="0" smtClean="0">
                <a:latin typeface="Arial" panose="020B0604020202020204" pitchFamily="34" charset="0"/>
                <a:cs typeface="Arial" panose="020B0604020202020204" pitchFamily="34" charset="0"/>
              </a:rPr>
              <a:t>Romans 10:9-10; Mark 16:15-16; Acts 2:38</a:t>
            </a:r>
            <a:endParaRPr lang="en-US" sz="2400" b="1"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3C5ECB23-7E06-4A1D-9E91-78231079310F}" type="slidenum">
              <a:rPr lang="en-US" smtClean="0"/>
              <a:t>9</a:t>
            </a:fld>
            <a:endParaRPr lang="en-US"/>
          </a:p>
        </p:txBody>
      </p:sp>
      <p:sp>
        <p:nvSpPr>
          <p:cNvPr id="6" name="TextBox 5"/>
          <p:cNvSpPr txBox="1"/>
          <p:nvPr/>
        </p:nvSpPr>
        <p:spPr>
          <a:xfrm>
            <a:off x="1811736" y="6240440"/>
            <a:ext cx="5791201" cy="523220"/>
          </a:xfrm>
          <a:prstGeom prst="rect">
            <a:avLst/>
          </a:prstGeom>
          <a:solidFill>
            <a:schemeClr val="tx2">
              <a:lumMod val="20000"/>
              <a:lumOff val="80000"/>
            </a:schemeClr>
          </a:solidFill>
        </p:spPr>
        <p:txBody>
          <a:bodyPr wrap="square" rtlCol="0">
            <a:spAutoFit/>
          </a:bodyPr>
          <a:lstStyle/>
          <a:p>
            <a:pPr algn="ctr"/>
            <a:r>
              <a:rPr lang="en-US" sz="2800" b="1" dirty="0">
                <a:solidFill>
                  <a:srgbClr val="FF0000"/>
                </a:solidFill>
                <a:latin typeface="Arial" panose="020B0604020202020204" pitchFamily="34" charset="0"/>
                <a:cs typeface="Arial" panose="020B0604020202020204" pitchFamily="34" charset="0"/>
              </a:rPr>
              <a:t>The Great Invitation of Jesus</a:t>
            </a:r>
          </a:p>
        </p:txBody>
      </p:sp>
    </p:spTree>
    <p:extLst>
      <p:ext uri="{BB962C8B-B14F-4D97-AF65-F5344CB8AC3E}">
        <p14:creationId xmlns:p14="http://schemas.microsoft.com/office/powerpoint/2010/main" val="17091671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378</TotalTime>
  <Words>2731</Words>
  <Application>Microsoft Office PowerPoint</Application>
  <PresentationFormat>On-screen Show (4:3)</PresentationFormat>
  <Paragraphs>154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The Great Invitation</vt:lpstr>
      <vt:lpstr>Matthew 11:28-30</vt:lpstr>
      <vt:lpstr>Introduction</vt:lpstr>
      <vt:lpstr>There is a need for such an invitation because all are lost in sin!</vt:lpstr>
      <vt:lpstr>“Come unto me all ye that labor and are heavy ladened”</vt:lpstr>
      <vt:lpstr>Unconditional Election  (Calvinistic Predestination)</vt:lpstr>
      <vt:lpstr>“Come unto me all ye that labor and are heavy ladened”</vt:lpstr>
      <vt:lpstr>“Come unto me all ye that labor and are heavy ladened”</vt:lpstr>
      <vt:lpstr>“Come unto me all ye that labor and are heavy ladened”</vt:lpstr>
      <vt:lpstr>Conclusion</vt:lpstr>
      <vt:lpstr>PowerPoint Presentation</vt:lpstr>
      <vt:lpstr>“What Must I Do…” Acts 16:30</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Invitation</dc:title>
  <dc:creator>Owner</dc:creator>
  <cp:lastModifiedBy>Tommy G. McClure</cp:lastModifiedBy>
  <cp:revision>55</cp:revision>
  <cp:lastPrinted>2017-10-15T14:55:30Z</cp:lastPrinted>
  <dcterms:created xsi:type="dcterms:W3CDTF">2016-05-15T00:39:18Z</dcterms:created>
  <dcterms:modified xsi:type="dcterms:W3CDTF">2017-10-15T21:13:20Z</dcterms:modified>
</cp:coreProperties>
</file>