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2"/>
  </p:notesMasterIdLst>
  <p:sldIdLst>
    <p:sldId id="256" r:id="rId2"/>
    <p:sldId id="257" r:id="rId3"/>
    <p:sldId id="258" r:id="rId4"/>
    <p:sldId id="259" r:id="rId5"/>
    <p:sldId id="260" r:id="rId6"/>
    <p:sldId id="262"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778" autoAdjust="0"/>
  </p:normalViewPr>
  <p:slideViewPr>
    <p:cSldViewPr>
      <p:cViewPr>
        <p:scale>
          <a:sx n="69" d="100"/>
          <a:sy n="69" d="100"/>
        </p:scale>
        <p:origin x="-2832" y="-6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D40AD4-DE85-45BE-B1B6-7BE37E95347C}" type="datetimeFigureOut">
              <a:rPr lang="en-US" smtClean="0"/>
              <a:t>9/11/2017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70F6DB-FD82-498A-BD80-9E702D31B204}" type="slidenum">
              <a:rPr lang="en-US" smtClean="0"/>
              <a:t>‹#›</a:t>
            </a:fld>
            <a:endParaRPr lang="en-US"/>
          </a:p>
        </p:txBody>
      </p:sp>
    </p:spTree>
    <p:extLst>
      <p:ext uri="{BB962C8B-B14F-4D97-AF65-F5344CB8AC3E}">
        <p14:creationId xmlns:p14="http://schemas.microsoft.com/office/powerpoint/2010/main" val="1728028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70F6DB-FD82-498A-BD80-9E702D31B204}" type="slidenum">
              <a:rPr lang="en-US" smtClean="0"/>
              <a:t>1</a:t>
            </a:fld>
            <a:endParaRPr lang="en-US"/>
          </a:p>
        </p:txBody>
      </p:sp>
    </p:spTree>
    <p:extLst>
      <p:ext uri="{BB962C8B-B14F-4D97-AF65-F5344CB8AC3E}">
        <p14:creationId xmlns:p14="http://schemas.microsoft.com/office/powerpoint/2010/main" val="3320472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Rom. 10:17 </a:t>
            </a:r>
            <a:r>
              <a:rPr lang="en-US" altLang="en-US" smtClean="0"/>
              <a:t>- So then faith cometh by hearing, and hearing by the word of God.</a:t>
            </a:r>
          </a:p>
          <a:p>
            <a:r>
              <a:rPr lang="en-US" altLang="en-US" b="1" smtClean="0"/>
              <a:t>Rom. 10:10 </a:t>
            </a:r>
            <a:r>
              <a:rPr lang="en-US" altLang="en-US" smtClean="0"/>
              <a:t>-  For with the heart man believeth unto righteousness; and with the mouth confession is made unto salvation.</a:t>
            </a:r>
          </a:p>
          <a:p>
            <a:r>
              <a:rPr lang="en-US" altLang="en-US" b="1" smtClean="0"/>
              <a:t>Acts. 17:30-31 </a:t>
            </a:r>
            <a:r>
              <a:rPr lang="en-US" altLang="en-US" smtClean="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smtClean="0"/>
              <a:t>Acts - 8:37 </a:t>
            </a:r>
            <a:r>
              <a:rPr lang="en-US" altLang="en-US" smtClean="0"/>
              <a:t>- And Philip said, If thou believest with all thine heart, thou mayest. And he answered and said, I believe that Jesus Christ is the Son of God.</a:t>
            </a:r>
          </a:p>
          <a:p>
            <a:r>
              <a:rPr lang="en-US" altLang="en-US" b="1" smtClean="0"/>
              <a:t>Acts. 2:38 </a:t>
            </a:r>
            <a:r>
              <a:rPr lang="en-US" altLang="en-US" smtClean="0"/>
              <a:t>- Then Peter said unto them, Repent, and be baptized every one of you in the name of Jesus Christ for the remission of sins, and ye shall receive the gift of the Holy Ghost.</a:t>
            </a:r>
          </a:p>
          <a:p>
            <a:r>
              <a:rPr lang="en-US" altLang="en-US" b="1" smtClean="0"/>
              <a:t>Acts 8:22 </a:t>
            </a:r>
            <a:r>
              <a:rPr lang="en-US" altLang="en-US" smtClean="0"/>
              <a:t>- Repent therefore of this thy wickedness, and pray God, if perhaps the thought of thine heart may be forgiven thee.</a:t>
            </a:r>
          </a:p>
          <a:p>
            <a:r>
              <a:rPr lang="en-US" altLang="en-US" b="1" smtClean="0"/>
              <a:t>Rev. 2:10 </a:t>
            </a:r>
            <a:r>
              <a:rPr lang="en-US" altLang="en-US" smtClean="0"/>
              <a:t>- Fear none of those things which thou shalt suffer: behold, the devil shall cast some of you into prison, that ye may be tried; and ye shall have tribulation ten days: </a:t>
            </a:r>
            <a:r>
              <a:rPr lang="en-US" altLang="en-US" b="1" smtClean="0"/>
              <a:t>be thou faithful unto death, and I will give thee a crown of life.</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eaLnBrk="0" fontAlgn="base" hangingPunct="0">
              <a:spcBef>
                <a:spcPct val="0"/>
              </a:spcBef>
              <a:spcAft>
                <a:spcPct val="0"/>
              </a:spcAft>
              <a:defRPr>
                <a:solidFill>
                  <a:schemeClr val="tx1"/>
                </a:solidFill>
                <a:latin typeface="Lucida Sans Unicode" pitchFamily="34" charset="0"/>
              </a:defRPr>
            </a:lvl6pPr>
            <a:lvl7pPr marL="2971800" indent="-228600" eaLnBrk="0" fontAlgn="base" hangingPunct="0">
              <a:spcBef>
                <a:spcPct val="0"/>
              </a:spcBef>
              <a:spcAft>
                <a:spcPct val="0"/>
              </a:spcAft>
              <a:defRPr>
                <a:solidFill>
                  <a:schemeClr val="tx1"/>
                </a:solidFill>
                <a:latin typeface="Lucida Sans Unicode" pitchFamily="34" charset="0"/>
              </a:defRPr>
            </a:lvl7pPr>
            <a:lvl8pPr marL="3429000" indent="-228600" eaLnBrk="0" fontAlgn="base" hangingPunct="0">
              <a:spcBef>
                <a:spcPct val="0"/>
              </a:spcBef>
              <a:spcAft>
                <a:spcPct val="0"/>
              </a:spcAft>
              <a:defRPr>
                <a:solidFill>
                  <a:schemeClr val="tx1"/>
                </a:solidFill>
                <a:latin typeface="Lucida Sans Unicode" pitchFamily="34" charset="0"/>
              </a:defRPr>
            </a:lvl8pPr>
            <a:lvl9pPr marL="3886200" indent="-228600" eaLnBrk="0" fontAlgn="base" hangingPunct="0">
              <a:spcBef>
                <a:spcPct val="0"/>
              </a:spcBef>
              <a:spcAft>
                <a:spcPct val="0"/>
              </a:spcAft>
              <a:defRPr>
                <a:solidFill>
                  <a:schemeClr val="tx1"/>
                </a:solidFill>
                <a:latin typeface="Lucida Sans Unicode" pitchFamily="34" charset="0"/>
              </a:defRPr>
            </a:lvl9pPr>
          </a:lstStyle>
          <a:p>
            <a:fld id="{FDA3A645-7423-4772-8610-1DFFEF56855D}" type="slidenum">
              <a:rPr lang="en-US" altLang="en-US" smtClean="0">
                <a:latin typeface="Calibri" pitchFamily="34" charset="0"/>
              </a:rPr>
              <a:pPr/>
              <a:t>10</a:t>
            </a:fld>
            <a:endParaRPr lang="en-US" alt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70F6DB-FD82-498A-BD80-9E702D31B204}" type="slidenum">
              <a:rPr lang="en-US" smtClean="0"/>
              <a:t>2</a:t>
            </a:fld>
            <a:endParaRPr lang="en-US"/>
          </a:p>
        </p:txBody>
      </p:sp>
    </p:spTree>
    <p:extLst>
      <p:ext uri="{BB962C8B-B14F-4D97-AF65-F5344CB8AC3E}">
        <p14:creationId xmlns:p14="http://schemas.microsoft.com/office/powerpoint/2010/main" val="759482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a:t>
            </a:r>
            <a:r>
              <a:rPr lang="en-US" b="1" baseline="0" dirty="0" smtClean="0"/>
              <a:t> Pet. 3:18  </a:t>
            </a:r>
            <a:r>
              <a:rPr lang="en-US" baseline="0" dirty="0" smtClean="0"/>
              <a:t>- </a:t>
            </a:r>
            <a:r>
              <a:rPr lang="en-US" dirty="0" smtClean="0"/>
              <a:t>But grow in grace, and in the knowledge of our Lord and </a:t>
            </a:r>
            <a:r>
              <a:rPr lang="en-US" dirty="0" err="1" smtClean="0"/>
              <a:t>Saviour</a:t>
            </a:r>
            <a:r>
              <a:rPr lang="en-US" dirty="0" smtClean="0"/>
              <a:t> Jesus Christ. To him be glory both now and for ever. Amen.</a:t>
            </a:r>
          </a:p>
          <a:p>
            <a:r>
              <a:rPr lang="en-US" b="1" dirty="0" smtClean="0"/>
              <a:t>Acts 17:11 </a:t>
            </a:r>
            <a:r>
              <a:rPr lang="en-US" dirty="0" smtClean="0"/>
              <a:t>- These were more noble (fair-minded)</a:t>
            </a:r>
            <a:r>
              <a:rPr lang="en-US" baseline="0" dirty="0" smtClean="0"/>
              <a:t> </a:t>
            </a:r>
            <a:r>
              <a:rPr lang="en-US" dirty="0" smtClean="0"/>
              <a:t>than those in Thessalonica, in that they received the word with all readiness of mind, and searched the scriptures daily, whether those things were so. 12 </a:t>
            </a:r>
            <a:r>
              <a:rPr lang="en-US" baseline="0" dirty="0" smtClean="0"/>
              <a:t> Therefore many of them believed; also of </a:t>
            </a:r>
            <a:r>
              <a:rPr lang="en-US" baseline="0" dirty="0" err="1" smtClean="0"/>
              <a:t>honourable</a:t>
            </a:r>
            <a:r>
              <a:rPr lang="en-US" baseline="0" dirty="0" smtClean="0"/>
              <a:t> women which were Greeks, and of men, not a few.</a:t>
            </a:r>
          </a:p>
          <a:p>
            <a:r>
              <a:rPr lang="en-US" b="1" baseline="0" dirty="0" smtClean="0"/>
              <a:t>1 Cor. 8:1 </a:t>
            </a:r>
            <a:r>
              <a:rPr lang="en-US" baseline="0" dirty="0" smtClean="0"/>
              <a:t>- Now concerning things offered to idols: We know that we all have knowledge. Knowledge puffs up, but love edifies.</a:t>
            </a:r>
          </a:p>
          <a:p>
            <a:r>
              <a:rPr lang="en-US" b="1" baseline="0" dirty="0" smtClean="0"/>
              <a:t>1 Cor. 13:1-13 - READ</a:t>
            </a:r>
            <a:endParaRPr lang="en-US" b="1" dirty="0"/>
          </a:p>
        </p:txBody>
      </p:sp>
      <p:sp>
        <p:nvSpPr>
          <p:cNvPr id="4" name="Slide Number Placeholder 3"/>
          <p:cNvSpPr>
            <a:spLocks noGrp="1"/>
          </p:cNvSpPr>
          <p:nvPr>
            <p:ph type="sldNum" sz="quarter" idx="10"/>
          </p:nvPr>
        </p:nvSpPr>
        <p:spPr/>
        <p:txBody>
          <a:bodyPr/>
          <a:lstStyle/>
          <a:p>
            <a:fld id="{7A70F6DB-FD82-498A-BD80-9E702D31B204}" type="slidenum">
              <a:rPr lang="en-US" smtClean="0"/>
              <a:t>3</a:t>
            </a:fld>
            <a:endParaRPr lang="en-US"/>
          </a:p>
        </p:txBody>
      </p:sp>
    </p:spTree>
    <p:extLst>
      <p:ext uri="{BB962C8B-B14F-4D97-AF65-F5344CB8AC3E}">
        <p14:creationId xmlns:p14="http://schemas.microsoft.com/office/powerpoint/2010/main" val="666663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Eph. 5:17 </a:t>
            </a:r>
            <a:r>
              <a:rPr lang="en-US" dirty="0" smtClean="0"/>
              <a:t>- Wherefore be ye not unwise, but understanding what the </a:t>
            </a:r>
            <a:r>
              <a:rPr lang="en-US" b="1" dirty="0" smtClean="0"/>
              <a:t>will of the Lord is</a:t>
            </a:r>
            <a:r>
              <a:rPr lang="en-US" dirty="0" smtClean="0"/>
              <a:t>. </a:t>
            </a:r>
          </a:p>
          <a:p>
            <a:r>
              <a:rPr lang="en-US" b="1" dirty="0" smtClean="0"/>
              <a:t>Acts 18:24-26</a:t>
            </a:r>
            <a:r>
              <a:rPr lang="en-US" b="1" baseline="0" dirty="0" smtClean="0"/>
              <a:t> </a:t>
            </a:r>
            <a:r>
              <a:rPr lang="en-US" baseline="0" dirty="0" smtClean="0"/>
              <a:t>- And a certain Jew named </a:t>
            </a:r>
            <a:r>
              <a:rPr lang="en-US" b="1" baseline="0" dirty="0" smtClean="0"/>
              <a:t>Apollos</a:t>
            </a:r>
            <a:r>
              <a:rPr lang="en-US" baseline="0" dirty="0" smtClean="0"/>
              <a:t>, born at Alexandria, an eloquent man, and mighty in the scriptures, came to Ephesus. 25 This man was instructed in the way of the Lord; and being fervent in the spirit, he spake and taught diligently the things of the Lord, knowing only the baptism of John. 26 And he began to speak boldly in the synagogue: whom when Aquila and Priscilla had heard, they took him unto them, and expounded unto him the way of God more perfectly. 27 And when he was disposed to pass into Achaia, the brethren wrote, exhorting the disciples to receive him: who, when he was come, helped them much which had believed through grace: 28 For he mightily convinced the Jews, and that </a:t>
            </a:r>
            <a:r>
              <a:rPr lang="en-US" baseline="0" dirty="0" err="1" smtClean="0"/>
              <a:t>publickly</a:t>
            </a:r>
            <a:r>
              <a:rPr lang="en-US" baseline="0" dirty="0" smtClean="0"/>
              <a:t>, shewing by the scriptures that Jesus was Christ.</a:t>
            </a:r>
          </a:p>
          <a:p>
            <a:r>
              <a:rPr lang="en-US" b="1" baseline="0" dirty="0" smtClean="0"/>
              <a:t>1 Tim. 4:13-16 </a:t>
            </a:r>
            <a:r>
              <a:rPr lang="en-US" b="0" baseline="0" dirty="0" smtClean="0"/>
              <a:t>- Till I come, give attendance to reading, to exhortation, to doctrine. 14 Neglect not the gift that is in thee, which was given thee by prophecy, with the laying on of the hands of the presbytery. 15 Meditate upon these things; give thyself wholly to them; that thy profiting may appear to all. 16 Take heed unto thyself, and unto the doctrine; continue in them: for in doing this thou shalt both save thyself, and them that hear thee.</a:t>
            </a:r>
          </a:p>
          <a:p>
            <a:r>
              <a:rPr lang="en-US" b="1" baseline="0" dirty="0" smtClean="0"/>
              <a:t>Heb. 5:14 </a:t>
            </a:r>
            <a:r>
              <a:rPr lang="en-US" baseline="0" dirty="0" smtClean="0"/>
              <a:t>- But strong meat </a:t>
            </a:r>
            <a:r>
              <a:rPr lang="en-US" baseline="0" dirty="0" err="1" smtClean="0"/>
              <a:t>belongeth</a:t>
            </a:r>
            <a:r>
              <a:rPr lang="en-US" baseline="0" dirty="0" smtClean="0"/>
              <a:t> to them that are of full age, even those who by reason of use have their senses exercised to discern both good and evil.</a:t>
            </a:r>
          </a:p>
          <a:p>
            <a:r>
              <a:rPr lang="en-US" b="1" baseline="0" dirty="0" smtClean="0"/>
              <a:t>Acts 8:18-24 - READ</a:t>
            </a:r>
          </a:p>
          <a:p>
            <a:r>
              <a:rPr lang="en-US" b="1" baseline="0" dirty="0" smtClean="0"/>
              <a:t>Acts 8:31-35 - READ</a:t>
            </a:r>
            <a:endParaRPr lang="en-US" b="1" dirty="0"/>
          </a:p>
        </p:txBody>
      </p:sp>
      <p:sp>
        <p:nvSpPr>
          <p:cNvPr id="4" name="Slide Number Placeholder 3"/>
          <p:cNvSpPr>
            <a:spLocks noGrp="1"/>
          </p:cNvSpPr>
          <p:nvPr>
            <p:ph type="sldNum" sz="quarter" idx="10"/>
          </p:nvPr>
        </p:nvSpPr>
        <p:spPr/>
        <p:txBody>
          <a:bodyPr/>
          <a:lstStyle/>
          <a:p>
            <a:fld id="{7A70F6DB-FD82-498A-BD80-9E702D31B204}" type="slidenum">
              <a:rPr lang="en-US" smtClean="0"/>
              <a:t>4</a:t>
            </a:fld>
            <a:endParaRPr lang="en-US"/>
          </a:p>
        </p:txBody>
      </p:sp>
    </p:spTree>
    <p:extLst>
      <p:ext uri="{BB962C8B-B14F-4D97-AF65-F5344CB8AC3E}">
        <p14:creationId xmlns:p14="http://schemas.microsoft.com/office/powerpoint/2010/main" val="2939073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u="none" dirty="0" smtClean="0">
                <a:latin typeface="Calibri" panose="020F0502020204030204" pitchFamily="34" charset="0"/>
                <a:cs typeface="Calibri" panose="020F0502020204030204" pitchFamily="34" charset="0"/>
              </a:rPr>
              <a:t>**2 Cor</a:t>
            </a:r>
            <a:r>
              <a:rPr lang="en-US" sz="1050" b="1" u="none" baseline="0" dirty="0" smtClean="0">
                <a:latin typeface="Calibri" panose="020F0502020204030204" pitchFamily="34" charset="0"/>
                <a:cs typeface="Calibri" panose="020F0502020204030204" pitchFamily="34" charset="0"/>
              </a:rPr>
              <a:t>. 4:17-18 </a:t>
            </a:r>
            <a:r>
              <a:rPr lang="en-US" sz="1050" baseline="0" dirty="0" smtClean="0">
                <a:latin typeface="Calibri" panose="020F0502020204030204" pitchFamily="34" charset="0"/>
                <a:cs typeface="Calibri" panose="020F0502020204030204" pitchFamily="34" charset="0"/>
              </a:rPr>
              <a:t>- For our light affliction, which is but for a moment, </a:t>
            </a:r>
            <a:r>
              <a:rPr lang="en-US" sz="1050" baseline="0" dirty="0" err="1" smtClean="0">
                <a:latin typeface="Calibri" panose="020F0502020204030204" pitchFamily="34" charset="0"/>
                <a:cs typeface="Calibri" panose="020F0502020204030204" pitchFamily="34" charset="0"/>
              </a:rPr>
              <a:t>worketh</a:t>
            </a:r>
            <a:r>
              <a:rPr lang="en-US" sz="1050" baseline="0" dirty="0" smtClean="0">
                <a:latin typeface="Calibri" panose="020F0502020204030204" pitchFamily="34" charset="0"/>
                <a:cs typeface="Calibri" panose="020F0502020204030204" pitchFamily="34" charset="0"/>
              </a:rPr>
              <a:t> for us a far more exceeding and eternal weight of glory; 18 While we look not at the things which are seen, but at the things which are not seen: for the things which are seen are temporal; but the things which are not seen are eternal.</a:t>
            </a:r>
          </a:p>
          <a:p>
            <a:r>
              <a:rPr lang="en-US" sz="1050" b="1" baseline="0" dirty="0" smtClean="0">
                <a:latin typeface="Calibri" panose="020F0502020204030204" pitchFamily="34" charset="0"/>
                <a:cs typeface="Calibri" panose="020F0502020204030204" pitchFamily="34" charset="0"/>
              </a:rPr>
              <a:t>**1 Pet. 3:1-4 </a:t>
            </a:r>
            <a:r>
              <a:rPr lang="en-US" sz="1050" baseline="0" dirty="0" smtClean="0">
                <a:latin typeface="Calibri" panose="020F0502020204030204" pitchFamily="34" charset="0"/>
                <a:cs typeface="Calibri" panose="020F0502020204030204" pitchFamily="34" charset="0"/>
              </a:rPr>
              <a:t>- Likewise, ye wives, be in subjection to your own husbands; that, if any obey not the word, they also may without the word be won by the conversation of the wives; 2 While they behold your chaste conversation coupled with fear. </a:t>
            </a:r>
            <a:r>
              <a:rPr lang="en-US" sz="1050" b="1" baseline="0" dirty="0" smtClean="0">
                <a:latin typeface="Calibri" panose="020F0502020204030204" pitchFamily="34" charset="0"/>
                <a:cs typeface="Calibri" panose="020F0502020204030204" pitchFamily="34" charset="0"/>
              </a:rPr>
              <a:t>3 Whose adorning let it not be that outward adorning of plaiting the hair, and of wearing of gold, or of putting on of apparel; 4 But let it be the hidden man of the heart, in that which is not corruptible, even the ornament of a meek and quiet spirit, which is in the sight of God of great price.</a:t>
            </a:r>
          </a:p>
          <a:p>
            <a:r>
              <a:rPr lang="en-US" sz="1050" b="1" baseline="0" dirty="0" smtClean="0">
                <a:latin typeface="Calibri" panose="020F0502020204030204" pitchFamily="34" charset="0"/>
                <a:cs typeface="Calibri" panose="020F0502020204030204" pitchFamily="34" charset="0"/>
              </a:rPr>
              <a:t>**1 Tim. 4:8 - </a:t>
            </a:r>
            <a:r>
              <a:rPr lang="en-US" sz="1050" b="0" baseline="0" dirty="0" smtClean="0">
                <a:latin typeface="Calibri" panose="020F0502020204030204" pitchFamily="34" charset="0"/>
                <a:cs typeface="Calibri" panose="020F0502020204030204" pitchFamily="34" charset="0"/>
              </a:rPr>
              <a:t>For bodily exercise </a:t>
            </a:r>
            <a:r>
              <a:rPr lang="en-US" sz="1050" b="0" baseline="0" dirty="0" err="1" smtClean="0">
                <a:latin typeface="Calibri" panose="020F0502020204030204" pitchFamily="34" charset="0"/>
                <a:cs typeface="Calibri" panose="020F0502020204030204" pitchFamily="34" charset="0"/>
              </a:rPr>
              <a:t>profiteth</a:t>
            </a:r>
            <a:r>
              <a:rPr lang="en-US" sz="1050" b="0" baseline="0" dirty="0" smtClean="0">
                <a:latin typeface="Calibri" panose="020F0502020204030204" pitchFamily="34" charset="0"/>
                <a:cs typeface="Calibri" panose="020F0502020204030204" pitchFamily="34" charset="0"/>
              </a:rPr>
              <a:t> little: but godliness is profitable unto all things, having promise of the life that now is, and of that which is to come.</a:t>
            </a:r>
          </a:p>
          <a:p>
            <a:r>
              <a:rPr lang="en-US" sz="1050" b="1" dirty="0" smtClean="0">
                <a:latin typeface="Calibri" panose="020F0502020204030204" pitchFamily="34" charset="0"/>
                <a:cs typeface="Calibri" panose="020F0502020204030204" pitchFamily="34" charset="0"/>
              </a:rPr>
              <a:t>**Gal. 1:10 - </a:t>
            </a:r>
            <a:r>
              <a:rPr lang="en-US" sz="1050" b="0" dirty="0" smtClean="0">
                <a:latin typeface="Calibri" panose="020F0502020204030204" pitchFamily="34" charset="0"/>
                <a:cs typeface="Calibri" panose="020F0502020204030204" pitchFamily="34" charset="0"/>
              </a:rPr>
              <a:t>For do I now persuade men, or God? or do I seek to please men? for if I yet pleased men, I should not be the servant of Christ.</a:t>
            </a:r>
          </a:p>
          <a:p>
            <a:r>
              <a:rPr lang="en-US" sz="1050" b="1" dirty="0" smtClean="0">
                <a:latin typeface="Calibri" panose="020F0502020204030204" pitchFamily="34" charset="0"/>
                <a:cs typeface="Calibri" panose="020F0502020204030204" pitchFamily="34" charset="0"/>
              </a:rPr>
              <a:t>**Rev</a:t>
            </a:r>
            <a:r>
              <a:rPr lang="en-US" sz="1050" b="1" baseline="0" dirty="0" smtClean="0">
                <a:latin typeface="Calibri" panose="020F0502020204030204" pitchFamily="34" charset="0"/>
                <a:cs typeface="Calibri" panose="020F0502020204030204" pitchFamily="34" charset="0"/>
              </a:rPr>
              <a:t>. 3:14-17 - READ</a:t>
            </a:r>
          </a:p>
          <a:p>
            <a:r>
              <a:rPr lang="en-US" sz="1050" b="1" baseline="0" dirty="0" smtClean="0">
                <a:latin typeface="Calibri" panose="020F0502020204030204" pitchFamily="34" charset="0"/>
                <a:cs typeface="Calibri" panose="020F0502020204030204" pitchFamily="34" charset="0"/>
              </a:rPr>
              <a:t>**Phil. 1:15-18 - </a:t>
            </a:r>
            <a:r>
              <a:rPr lang="en-US" sz="1050" b="1" baseline="0" smtClean="0">
                <a:latin typeface="Calibri" panose="020F0502020204030204" pitchFamily="34" charset="0"/>
                <a:cs typeface="Calibri" panose="020F0502020204030204" pitchFamily="34" charset="0"/>
              </a:rPr>
              <a:t>READ </a:t>
            </a:r>
            <a:r>
              <a:rPr lang="en-US" sz="1050" b="0" i="0" u="none" strike="noStrike" kern="1200" baseline="0" smtClean="0">
                <a:solidFill>
                  <a:schemeClr val="tx1"/>
                </a:solidFill>
                <a:latin typeface="Calibri" panose="020F0502020204030204" pitchFamily="34" charset="0"/>
                <a:ea typeface="+mn-ea"/>
                <a:cs typeface="Calibri" panose="020F0502020204030204" pitchFamily="34" charset="0"/>
              </a:rPr>
              <a:t>**</a:t>
            </a:r>
            <a:r>
              <a:rPr lang="en-US" sz="1050" b="1" i="0" u="none" strike="noStrike" kern="1200" baseline="0" dirty="0" smtClean="0">
                <a:solidFill>
                  <a:schemeClr val="tx1"/>
                </a:solidFill>
                <a:latin typeface="Calibri" panose="020F0502020204030204" pitchFamily="34" charset="0"/>
                <a:ea typeface="+mn-ea"/>
                <a:cs typeface="Calibri" panose="020F0502020204030204" pitchFamily="34" charset="0"/>
              </a:rPr>
              <a:t>2 Pet. 2:2 </a:t>
            </a:r>
            <a:r>
              <a:rPr lang="en-US" sz="1050" b="0" i="0" u="none" strike="noStrike" kern="1200" baseline="0" dirty="0" smtClean="0">
                <a:solidFill>
                  <a:schemeClr val="tx1"/>
                </a:solidFill>
                <a:latin typeface="Calibri" panose="020F0502020204030204" pitchFamily="34" charset="0"/>
                <a:ea typeface="+mn-ea"/>
                <a:cs typeface="Calibri" panose="020F0502020204030204" pitchFamily="34" charset="0"/>
              </a:rPr>
              <a:t>- As newborn babes, desire the sincere milk of the word, that ye may grow thereby:</a:t>
            </a:r>
          </a:p>
          <a:p>
            <a:r>
              <a:rPr lang="en-US" sz="1050" b="1" baseline="0" dirty="0" smtClean="0">
                <a:latin typeface="Calibri" panose="020F0502020204030204" pitchFamily="34" charset="0"/>
                <a:cs typeface="Calibri" panose="020F0502020204030204" pitchFamily="34" charset="0"/>
              </a:rPr>
              <a:t>1 Cor. 14:20 </a:t>
            </a:r>
            <a:r>
              <a:rPr lang="en-US" sz="1050" b="0" baseline="0" dirty="0" smtClean="0">
                <a:latin typeface="Calibri" panose="020F0502020204030204" pitchFamily="34" charset="0"/>
                <a:cs typeface="Calibri" panose="020F0502020204030204" pitchFamily="34" charset="0"/>
              </a:rPr>
              <a:t>- Brethren, be not children in understanding: howbeit in malice be ye children, but in understanding be men. </a:t>
            </a:r>
          </a:p>
        </p:txBody>
      </p:sp>
      <p:sp>
        <p:nvSpPr>
          <p:cNvPr id="4" name="Slide Number Placeholder 3"/>
          <p:cNvSpPr>
            <a:spLocks noGrp="1"/>
          </p:cNvSpPr>
          <p:nvPr>
            <p:ph type="sldNum" sz="quarter" idx="10"/>
          </p:nvPr>
        </p:nvSpPr>
        <p:spPr/>
        <p:txBody>
          <a:bodyPr/>
          <a:lstStyle/>
          <a:p>
            <a:fld id="{7A70F6DB-FD82-498A-BD80-9E702D31B204}" type="slidenum">
              <a:rPr lang="en-US" smtClean="0"/>
              <a:t>5</a:t>
            </a:fld>
            <a:endParaRPr lang="en-US"/>
          </a:p>
        </p:txBody>
      </p:sp>
    </p:spTree>
    <p:extLst>
      <p:ext uri="{BB962C8B-B14F-4D97-AF65-F5344CB8AC3E}">
        <p14:creationId xmlns:p14="http://schemas.microsoft.com/office/powerpoint/2010/main" val="217622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Gal. 6:1-2</a:t>
            </a:r>
            <a:r>
              <a:rPr lang="en-US" b="1" baseline="0" dirty="0" smtClean="0"/>
              <a:t> </a:t>
            </a:r>
            <a:r>
              <a:rPr lang="en-US" baseline="0" dirty="0" smtClean="0"/>
              <a:t>- Brethren, if a man be overtaken in a fault, </a:t>
            </a:r>
            <a:r>
              <a:rPr lang="en-US" b="1" baseline="0" dirty="0" smtClean="0"/>
              <a:t>ye which are spiritual</a:t>
            </a:r>
            <a:r>
              <a:rPr lang="en-US" baseline="0" dirty="0" smtClean="0"/>
              <a:t>, restore such an one in the spirit of meekness; considering thyself, lest thou also be tempted. 2 Bear ye one another's burdens, and so fulfil the law of Christ.</a:t>
            </a:r>
          </a:p>
          <a:p>
            <a:r>
              <a:rPr lang="en-US" b="1" baseline="0" dirty="0" smtClean="0"/>
              <a:t>Eph. 4:1-2 </a:t>
            </a:r>
            <a:r>
              <a:rPr lang="en-US" baseline="0" dirty="0" smtClean="0"/>
              <a:t>- I therefore, the prisoner of the Lord, beseech you that ye walk worthy of the vocation (calling) wherewith ye are called, With all lowliness and meekness, with longsuffering, forbearing one another in love; 3 </a:t>
            </a:r>
            <a:r>
              <a:rPr lang="en-US" baseline="0" dirty="0" err="1" smtClean="0"/>
              <a:t>Endeavouring</a:t>
            </a:r>
            <a:r>
              <a:rPr lang="en-US" baseline="0" dirty="0" smtClean="0"/>
              <a:t> (making an earnest or diligent effort) to keep the unity of the Spirit in the bond of peace. </a:t>
            </a:r>
            <a:r>
              <a:rPr lang="en-US" b="1" baseline="0" dirty="0" smtClean="0"/>
              <a:t> 31 </a:t>
            </a:r>
            <a:r>
              <a:rPr lang="en-US" baseline="0" dirty="0" smtClean="0"/>
              <a:t>Let all bitterness, and wrath, and anger, and </a:t>
            </a:r>
            <a:r>
              <a:rPr lang="en-US" baseline="0" dirty="0" err="1" smtClean="0"/>
              <a:t>clamour</a:t>
            </a:r>
            <a:r>
              <a:rPr lang="en-US" baseline="0" dirty="0" smtClean="0"/>
              <a:t>, and evil speaking, be put away from you, with all malice. </a:t>
            </a:r>
            <a:r>
              <a:rPr lang="en-US" b="1" baseline="0" dirty="0" smtClean="0"/>
              <a:t>32</a:t>
            </a:r>
            <a:r>
              <a:rPr lang="en-US" baseline="0" dirty="0" smtClean="0"/>
              <a:t> And be ye kind one to another, tenderhearted, forgiving one another, even as God for Christ's sake hath forgiven you.</a:t>
            </a:r>
          </a:p>
          <a:p>
            <a:r>
              <a:rPr lang="en-US" b="1" baseline="0" dirty="0" smtClean="0"/>
              <a:t>Col. 4:6 </a:t>
            </a:r>
            <a:r>
              <a:rPr lang="en-US" baseline="0" dirty="0" smtClean="0"/>
              <a:t>- Let your speech be </a:t>
            </a:r>
            <a:r>
              <a:rPr lang="en-US" baseline="0" dirty="0" err="1" smtClean="0"/>
              <a:t>alway</a:t>
            </a:r>
            <a:r>
              <a:rPr lang="en-US" baseline="0" dirty="0" smtClean="0"/>
              <a:t> with grace, seasoned with salt, that ye may know how ye ought to answer every man. (cf. 1 Pet 4:11)</a:t>
            </a:r>
          </a:p>
          <a:p>
            <a:r>
              <a:rPr lang="en-US" b="1" baseline="0" dirty="0" smtClean="0"/>
              <a:t>Jas. 3:13-18 - READ </a:t>
            </a:r>
          </a:p>
          <a:p>
            <a:r>
              <a:rPr lang="en-US" b="1" baseline="0" dirty="0" smtClean="0"/>
              <a:t>Titus 3:1-3 - </a:t>
            </a:r>
            <a:r>
              <a:rPr lang="en-US" b="0" baseline="0" dirty="0" smtClean="0"/>
              <a:t>Put them in mind to be subject to principalities and powers, to obey magistrates, to be ready to every good work, 2 To speak evil of no man, to be no brawlers, but gentle, shewing all meekness unto all men. 3 </a:t>
            </a:r>
            <a:r>
              <a:rPr lang="en-US" b="1" baseline="0" dirty="0" smtClean="0"/>
              <a:t>For we ourselves also were sometimes foolish, disobedient, deceived, serving divers lusts and pleasures, living in malice and envy, hateful, and hating one another.</a:t>
            </a:r>
            <a:endParaRPr lang="en-US" b="1" dirty="0"/>
          </a:p>
        </p:txBody>
      </p:sp>
      <p:sp>
        <p:nvSpPr>
          <p:cNvPr id="4" name="Slide Number Placeholder 3"/>
          <p:cNvSpPr>
            <a:spLocks noGrp="1"/>
          </p:cNvSpPr>
          <p:nvPr>
            <p:ph type="sldNum" sz="quarter" idx="10"/>
          </p:nvPr>
        </p:nvSpPr>
        <p:spPr/>
        <p:txBody>
          <a:bodyPr/>
          <a:lstStyle/>
          <a:p>
            <a:fld id="{7A70F6DB-FD82-498A-BD80-9E702D31B204}" type="slidenum">
              <a:rPr lang="en-US" smtClean="0"/>
              <a:t>6</a:t>
            </a:fld>
            <a:endParaRPr lang="en-US"/>
          </a:p>
        </p:txBody>
      </p:sp>
    </p:spTree>
    <p:extLst>
      <p:ext uri="{BB962C8B-B14F-4D97-AF65-F5344CB8AC3E}">
        <p14:creationId xmlns:p14="http://schemas.microsoft.com/office/powerpoint/2010/main" val="164754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Desire</a:t>
            </a:r>
            <a:r>
              <a:rPr lang="en-US" b="1" dirty="0" smtClean="0"/>
              <a:t> -2</a:t>
            </a:r>
            <a:r>
              <a:rPr lang="en-US" b="1" baseline="0" dirty="0" smtClean="0"/>
              <a:t> </a:t>
            </a:r>
            <a:r>
              <a:rPr lang="en-US" b="1" dirty="0" smtClean="0"/>
              <a:t>Cor. 8:2 </a:t>
            </a:r>
            <a:r>
              <a:rPr lang="en-US" dirty="0" smtClean="0"/>
              <a:t>- How that in a great trial of affliction the abundance of their joy and their deep poverty abounded unto the riches of their liberality.</a:t>
            </a:r>
          </a:p>
          <a:p>
            <a:r>
              <a:rPr lang="en-US" b="1" u="sng" dirty="0" smtClean="0"/>
              <a:t>Ability</a:t>
            </a:r>
            <a:r>
              <a:rPr lang="en-US" b="1" dirty="0" smtClean="0"/>
              <a:t>  - 2</a:t>
            </a:r>
            <a:r>
              <a:rPr lang="en-US" b="1" baseline="0" dirty="0" smtClean="0"/>
              <a:t> Cor. 8:3 </a:t>
            </a:r>
            <a:r>
              <a:rPr lang="en-US" baseline="0" dirty="0" smtClean="0"/>
              <a:t>- For to their power, I bear record, yea, and beyond their power they were willing of themselves;</a:t>
            </a:r>
          </a:p>
          <a:p>
            <a:r>
              <a:rPr lang="en-US" b="1" baseline="0" dirty="0" smtClean="0"/>
              <a:t>Acts 11:27-30 </a:t>
            </a:r>
            <a:r>
              <a:rPr lang="en-US" baseline="0" dirty="0" smtClean="0"/>
              <a:t>- And in these days came prophets from Jerusalem unto Antioch. 28 And there stood up one of them named </a:t>
            </a:r>
            <a:r>
              <a:rPr lang="en-US" baseline="0" dirty="0" err="1" smtClean="0"/>
              <a:t>Agabus</a:t>
            </a:r>
            <a:r>
              <a:rPr lang="en-US" baseline="0" dirty="0" smtClean="0"/>
              <a:t>, and signified by the Spirit that there should be great dearth throughout all the world: which came to pass in the days of Claudius Caesar. 29 Then the disciples, every man </a:t>
            </a:r>
            <a:r>
              <a:rPr lang="en-US" b="1" baseline="0" dirty="0" smtClean="0"/>
              <a:t>according to his ability</a:t>
            </a:r>
            <a:r>
              <a:rPr lang="en-US" baseline="0" dirty="0" smtClean="0"/>
              <a:t>, determined to send relief unto the brethren which dwelt in Judaea: 30 Which also they did, and sent it to the elders by the hands of Barnabas and Saul.</a:t>
            </a:r>
          </a:p>
          <a:p>
            <a:r>
              <a:rPr lang="en-US" b="1" u="sng" baseline="0" dirty="0" smtClean="0"/>
              <a:t>Opportunity</a:t>
            </a:r>
            <a:r>
              <a:rPr lang="en-US" baseline="0" dirty="0" smtClean="0"/>
              <a:t> - </a:t>
            </a:r>
            <a:r>
              <a:rPr lang="en-US" b="1" baseline="0" dirty="0" smtClean="0"/>
              <a:t>Gal 6:10 </a:t>
            </a:r>
            <a:r>
              <a:rPr lang="en-US" baseline="0" dirty="0" smtClean="0"/>
              <a:t>- As we have therefore </a:t>
            </a:r>
            <a:r>
              <a:rPr lang="en-US" b="1" baseline="0" dirty="0" smtClean="0"/>
              <a:t>opportunity</a:t>
            </a:r>
            <a:r>
              <a:rPr lang="en-US" baseline="0" dirty="0" smtClean="0"/>
              <a:t>, let us do good unto all men, especially unto them who are of the household of faith.</a:t>
            </a:r>
          </a:p>
          <a:p>
            <a:r>
              <a:rPr lang="en-US" b="1" baseline="0" dirty="0" smtClean="0"/>
              <a:t>Phil. 4:10 </a:t>
            </a:r>
            <a:r>
              <a:rPr lang="en-US" baseline="0" dirty="0" smtClean="0"/>
              <a:t>- But I rejoiced in the Lord greatly, that now at the last your care of me hath flourished again; wherein ye were also careful, but ye lacked </a:t>
            </a:r>
            <a:r>
              <a:rPr lang="en-US" b="1" baseline="0" dirty="0" smtClean="0"/>
              <a:t>opportunity</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A70F6DB-FD82-498A-BD80-9E702D31B204}" type="slidenum">
              <a:rPr lang="en-US" smtClean="0"/>
              <a:t>7</a:t>
            </a:fld>
            <a:endParaRPr lang="en-US"/>
          </a:p>
        </p:txBody>
      </p:sp>
    </p:spTree>
    <p:extLst>
      <p:ext uri="{BB962C8B-B14F-4D97-AF65-F5344CB8AC3E}">
        <p14:creationId xmlns:p14="http://schemas.microsoft.com/office/powerpoint/2010/main" val="556954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70F6DB-FD82-498A-BD80-9E702D31B204}" type="slidenum">
              <a:rPr lang="en-US" smtClean="0"/>
              <a:t>8</a:t>
            </a:fld>
            <a:endParaRPr lang="en-US"/>
          </a:p>
        </p:txBody>
      </p:sp>
    </p:spTree>
    <p:extLst>
      <p:ext uri="{BB962C8B-B14F-4D97-AF65-F5344CB8AC3E}">
        <p14:creationId xmlns:p14="http://schemas.microsoft.com/office/powerpoint/2010/main" val="3426384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70F6DB-FD82-498A-BD80-9E702D31B204}" type="slidenum">
              <a:rPr lang="en-US" smtClean="0"/>
              <a:t>9</a:t>
            </a:fld>
            <a:endParaRPr lang="en-US"/>
          </a:p>
        </p:txBody>
      </p:sp>
    </p:spTree>
    <p:extLst>
      <p:ext uri="{BB962C8B-B14F-4D97-AF65-F5344CB8AC3E}">
        <p14:creationId xmlns:p14="http://schemas.microsoft.com/office/powerpoint/2010/main" val="4015904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01A68F1-1C21-4593-B6A5-DD352FE98AE4}" type="datetime1">
              <a:rPr lang="en-US" smtClean="0"/>
              <a:t>9/11/2017</a:t>
            </a:fld>
            <a:endParaRPr lang="en-US"/>
          </a:p>
        </p:txBody>
      </p:sp>
      <p:sp>
        <p:nvSpPr>
          <p:cNvPr id="17" name="Footer Placeholder 16"/>
          <p:cNvSpPr>
            <a:spLocks noGrp="1"/>
          </p:cNvSpPr>
          <p:nvPr>
            <p:ph type="ftr" sz="quarter" idx="11"/>
          </p:nvPr>
        </p:nvSpPr>
        <p:spPr/>
        <p:txBody>
          <a:bodyPr/>
          <a:lstStyle/>
          <a:p>
            <a:r>
              <a:rPr lang="en-US" smtClean="0"/>
              <a:t>Growing Up In Christ</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F5A7FE2-0800-48E5-9505-1A851256C49C}"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4E7A88-97C1-4A22-8B28-FEB05A082871}" type="datetime1">
              <a:rPr lang="en-US" smtClean="0"/>
              <a:t>9/11/2017</a:t>
            </a:fld>
            <a:endParaRPr lang="en-US"/>
          </a:p>
        </p:txBody>
      </p:sp>
      <p:sp>
        <p:nvSpPr>
          <p:cNvPr id="5" name="Footer Placeholder 4"/>
          <p:cNvSpPr>
            <a:spLocks noGrp="1"/>
          </p:cNvSpPr>
          <p:nvPr>
            <p:ph type="ftr" sz="quarter" idx="11"/>
          </p:nvPr>
        </p:nvSpPr>
        <p:spPr/>
        <p:txBody>
          <a:bodyPr/>
          <a:lstStyle/>
          <a:p>
            <a:r>
              <a:rPr lang="en-US" smtClean="0"/>
              <a:t>Growing Up In Christ</a:t>
            </a:r>
            <a:endParaRPr lang="en-US"/>
          </a:p>
        </p:txBody>
      </p:sp>
      <p:sp>
        <p:nvSpPr>
          <p:cNvPr id="6" name="Slide Number Placeholder 5"/>
          <p:cNvSpPr>
            <a:spLocks noGrp="1"/>
          </p:cNvSpPr>
          <p:nvPr>
            <p:ph type="sldNum" sz="quarter" idx="12"/>
          </p:nvPr>
        </p:nvSpPr>
        <p:spPr/>
        <p:txBody>
          <a:bodyPr/>
          <a:lstStyle/>
          <a:p>
            <a:fld id="{2F5A7FE2-0800-48E5-9505-1A851256C49C}" type="slidenum">
              <a:rPr lang="en-US" smtClean="0"/>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761F19-EF95-4ECA-8D48-83C0ECF3C197}" type="datetime1">
              <a:rPr lang="en-US" smtClean="0"/>
              <a:t>9/11/2017</a:t>
            </a:fld>
            <a:endParaRPr lang="en-US"/>
          </a:p>
        </p:txBody>
      </p:sp>
      <p:sp>
        <p:nvSpPr>
          <p:cNvPr id="5" name="Footer Placeholder 4"/>
          <p:cNvSpPr>
            <a:spLocks noGrp="1"/>
          </p:cNvSpPr>
          <p:nvPr>
            <p:ph type="ftr" sz="quarter" idx="11"/>
          </p:nvPr>
        </p:nvSpPr>
        <p:spPr/>
        <p:txBody>
          <a:bodyPr/>
          <a:lstStyle/>
          <a:p>
            <a:r>
              <a:rPr lang="en-US" smtClean="0"/>
              <a:t>Growing Up In Christ</a:t>
            </a:r>
            <a:endParaRPr lang="en-US"/>
          </a:p>
        </p:txBody>
      </p:sp>
      <p:sp>
        <p:nvSpPr>
          <p:cNvPr id="6" name="Slide Number Placeholder 5"/>
          <p:cNvSpPr>
            <a:spLocks noGrp="1"/>
          </p:cNvSpPr>
          <p:nvPr>
            <p:ph type="sldNum" sz="quarter" idx="12"/>
          </p:nvPr>
        </p:nvSpPr>
        <p:spPr/>
        <p:txBody>
          <a:bodyPr/>
          <a:lstStyle/>
          <a:p>
            <a:fld id="{2F5A7FE2-0800-48E5-9505-1A851256C49C}" type="slidenum">
              <a:rPr lang="en-US" smtClean="0"/>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BEE345C-ED20-4DB3-96C4-8729D6D7D044}" type="datetime1">
              <a:rPr lang="en-US" smtClean="0"/>
              <a:t>9/11/2017</a:t>
            </a:fld>
            <a:endParaRPr lang="en-US"/>
          </a:p>
        </p:txBody>
      </p:sp>
      <p:sp>
        <p:nvSpPr>
          <p:cNvPr id="5" name="Footer Placeholder 4"/>
          <p:cNvSpPr>
            <a:spLocks noGrp="1"/>
          </p:cNvSpPr>
          <p:nvPr>
            <p:ph type="ftr" sz="quarter" idx="11"/>
          </p:nvPr>
        </p:nvSpPr>
        <p:spPr/>
        <p:txBody>
          <a:bodyPr/>
          <a:lstStyle/>
          <a:p>
            <a:r>
              <a:rPr lang="en-US" smtClean="0"/>
              <a:t>Growing Up In Christ</a:t>
            </a:r>
            <a:endParaRPr lang="en-US"/>
          </a:p>
        </p:txBody>
      </p:sp>
      <p:sp>
        <p:nvSpPr>
          <p:cNvPr id="6" name="Slide Number Placeholder 5"/>
          <p:cNvSpPr>
            <a:spLocks noGrp="1"/>
          </p:cNvSpPr>
          <p:nvPr>
            <p:ph type="sldNum" sz="quarter" idx="12"/>
          </p:nvPr>
        </p:nvSpPr>
        <p:spPr/>
        <p:txBody>
          <a:bodyPr/>
          <a:lstStyle/>
          <a:p>
            <a:fld id="{2F5A7FE2-0800-48E5-9505-1A851256C49C}"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8FA70D-BD9C-4C97-AA8B-C67F1A1761B0}" type="datetime1">
              <a:rPr lang="en-US" smtClean="0"/>
              <a:t>9/11/2017</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Growing Up In Christ</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F5A7FE2-0800-48E5-9505-1A851256C49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F287847-F028-4129-A5FD-7D905EA46405}" type="datetime1">
              <a:rPr lang="en-US" smtClean="0"/>
              <a:t>9/11/2017</a:t>
            </a:fld>
            <a:endParaRPr lang="en-US"/>
          </a:p>
        </p:txBody>
      </p:sp>
      <p:sp>
        <p:nvSpPr>
          <p:cNvPr id="6" name="Footer Placeholder 5"/>
          <p:cNvSpPr>
            <a:spLocks noGrp="1"/>
          </p:cNvSpPr>
          <p:nvPr>
            <p:ph type="ftr" sz="quarter" idx="11"/>
          </p:nvPr>
        </p:nvSpPr>
        <p:spPr/>
        <p:txBody>
          <a:bodyPr/>
          <a:lstStyle/>
          <a:p>
            <a:r>
              <a:rPr lang="en-US" smtClean="0"/>
              <a:t>Growing Up In Christ</a:t>
            </a:r>
            <a:endParaRPr lang="en-US"/>
          </a:p>
        </p:txBody>
      </p:sp>
      <p:sp>
        <p:nvSpPr>
          <p:cNvPr id="7" name="Slide Number Placeholder 6"/>
          <p:cNvSpPr>
            <a:spLocks noGrp="1"/>
          </p:cNvSpPr>
          <p:nvPr>
            <p:ph type="sldNum" sz="quarter" idx="12"/>
          </p:nvPr>
        </p:nvSpPr>
        <p:spPr/>
        <p:txBody>
          <a:bodyPr/>
          <a:lstStyle/>
          <a:p>
            <a:fld id="{2F5A7FE2-0800-48E5-9505-1A851256C49C}"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2C9701-E66D-4F25-8E53-25E0F2C452F5}" type="datetime1">
              <a:rPr lang="en-US" smtClean="0"/>
              <a:t>9/11/2017</a:t>
            </a:fld>
            <a:endParaRPr lang="en-US"/>
          </a:p>
        </p:txBody>
      </p:sp>
      <p:sp>
        <p:nvSpPr>
          <p:cNvPr id="8" name="Footer Placeholder 7"/>
          <p:cNvSpPr>
            <a:spLocks noGrp="1"/>
          </p:cNvSpPr>
          <p:nvPr>
            <p:ph type="ftr" sz="quarter" idx="11"/>
          </p:nvPr>
        </p:nvSpPr>
        <p:spPr/>
        <p:txBody>
          <a:bodyPr/>
          <a:lstStyle/>
          <a:p>
            <a:r>
              <a:rPr lang="en-US" smtClean="0"/>
              <a:t>Growing Up In Christ</a:t>
            </a:r>
            <a:endParaRPr lang="en-US"/>
          </a:p>
        </p:txBody>
      </p:sp>
      <p:sp>
        <p:nvSpPr>
          <p:cNvPr id="9" name="Slide Number Placeholder 8"/>
          <p:cNvSpPr>
            <a:spLocks noGrp="1"/>
          </p:cNvSpPr>
          <p:nvPr>
            <p:ph type="sldNum" sz="quarter" idx="12"/>
          </p:nvPr>
        </p:nvSpPr>
        <p:spPr/>
        <p:txBody>
          <a:bodyPr/>
          <a:lstStyle/>
          <a:p>
            <a:fld id="{2F5A7FE2-0800-48E5-9505-1A851256C49C}"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1387E9-80C5-44D8-9ED8-294678E6E209}" type="datetime1">
              <a:rPr lang="en-US" smtClean="0"/>
              <a:t>9/11/2017</a:t>
            </a:fld>
            <a:endParaRPr lang="en-US"/>
          </a:p>
        </p:txBody>
      </p:sp>
      <p:sp>
        <p:nvSpPr>
          <p:cNvPr id="4" name="Footer Placeholder 3"/>
          <p:cNvSpPr>
            <a:spLocks noGrp="1"/>
          </p:cNvSpPr>
          <p:nvPr>
            <p:ph type="ftr" sz="quarter" idx="11"/>
          </p:nvPr>
        </p:nvSpPr>
        <p:spPr/>
        <p:txBody>
          <a:bodyPr/>
          <a:lstStyle/>
          <a:p>
            <a:r>
              <a:rPr lang="en-US" smtClean="0"/>
              <a:t>Growing Up In Christ</a:t>
            </a:r>
            <a:endParaRPr lang="en-US"/>
          </a:p>
        </p:txBody>
      </p:sp>
      <p:sp>
        <p:nvSpPr>
          <p:cNvPr id="5" name="Slide Number Placeholder 4"/>
          <p:cNvSpPr>
            <a:spLocks noGrp="1"/>
          </p:cNvSpPr>
          <p:nvPr>
            <p:ph type="sldNum" sz="quarter" idx="12"/>
          </p:nvPr>
        </p:nvSpPr>
        <p:spPr/>
        <p:txBody>
          <a:bodyPr/>
          <a:lstStyle/>
          <a:p>
            <a:fld id="{2F5A7FE2-0800-48E5-9505-1A851256C49C}" type="slidenum">
              <a:rPr lang="en-US" smtClean="0"/>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AF579-8067-431F-AAB3-DF6E03664CAD}" type="datetime1">
              <a:rPr lang="en-US" smtClean="0"/>
              <a:t>9/11/2017</a:t>
            </a:fld>
            <a:endParaRPr lang="en-US"/>
          </a:p>
        </p:txBody>
      </p:sp>
      <p:sp>
        <p:nvSpPr>
          <p:cNvPr id="3" name="Footer Placeholder 2"/>
          <p:cNvSpPr>
            <a:spLocks noGrp="1"/>
          </p:cNvSpPr>
          <p:nvPr>
            <p:ph type="ftr" sz="quarter" idx="11"/>
          </p:nvPr>
        </p:nvSpPr>
        <p:spPr/>
        <p:txBody>
          <a:bodyPr/>
          <a:lstStyle/>
          <a:p>
            <a:r>
              <a:rPr lang="en-US" smtClean="0"/>
              <a:t>Growing Up In Christ</a:t>
            </a:r>
            <a:endParaRPr lang="en-US"/>
          </a:p>
        </p:txBody>
      </p:sp>
      <p:sp>
        <p:nvSpPr>
          <p:cNvPr id="4" name="Slide Number Placeholder 3"/>
          <p:cNvSpPr>
            <a:spLocks noGrp="1"/>
          </p:cNvSpPr>
          <p:nvPr>
            <p:ph type="sldNum" sz="quarter" idx="12"/>
          </p:nvPr>
        </p:nvSpPr>
        <p:spPr/>
        <p:txBody>
          <a:bodyPr/>
          <a:lstStyle/>
          <a:p>
            <a:fld id="{2F5A7FE2-0800-48E5-9505-1A851256C49C}" type="slidenum">
              <a:rPr lang="en-US" smtClean="0"/>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3D60BF-76AF-4F47-AF4C-3D7DBB17DE6A}" type="datetime1">
              <a:rPr lang="en-US" smtClean="0"/>
              <a:t>9/11/2017</a:t>
            </a:fld>
            <a:endParaRPr lang="en-US"/>
          </a:p>
        </p:txBody>
      </p:sp>
      <p:sp>
        <p:nvSpPr>
          <p:cNvPr id="6" name="Footer Placeholder 5"/>
          <p:cNvSpPr>
            <a:spLocks noGrp="1"/>
          </p:cNvSpPr>
          <p:nvPr>
            <p:ph type="ftr" sz="quarter" idx="11"/>
          </p:nvPr>
        </p:nvSpPr>
        <p:spPr/>
        <p:txBody>
          <a:bodyPr/>
          <a:lstStyle/>
          <a:p>
            <a:r>
              <a:rPr lang="en-US" smtClean="0"/>
              <a:t>Growing Up In Christ</a:t>
            </a:r>
            <a:endParaRPr lang="en-US"/>
          </a:p>
        </p:txBody>
      </p:sp>
      <p:sp>
        <p:nvSpPr>
          <p:cNvPr id="7" name="Slide Number Placeholder 6"/>
          <p:cNvSpPr>
            <a:spLocks noGrp="1"/>
          </p:cNvSpPr>
          <p:nvPr>
            <p:ph type="sldNum" sz="quarter" idx="12"/>
          </p:nvPr>
        </p:nvSpPr>
        <p:spPr/>
        <p:txBody>
          <a:bodyPr/>
          <a:lstStyle/>
          <a:p>
            <a:fld id="{2F5A7FE2-0800-48E5-9505-1A851256C49C}"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395DDA-A380-483C-9001-DFDA81306D6F}" type="datetime1">
              <a:rPr lang="en-US" smtClean="0"/>
              <a:t>9/11/2017</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Growing Up In Christ</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F5A7FE2-0800-48E5-9505-1A851256C49C}"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A8C6A93-C402-47B9-B075-33641C6DA0D1}" type="datetime1">
              <a:rPr lang="en-US" smtClean="0"/>
              <a:t>9/11/2017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Growing Up In Christ</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F5A7FE2-0800-48E5-9505-1A851256C49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ircle/>
  </p:transition>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b="1" dirty="0" smtClean="0">
                <a:latin typeface="Arial Black" panose="020B0A04020102020204" pitchFamily="34" charset="0"/>
              </a:rPr>
              <a:t>Ephesians 4:11-16</a:t>
            </a:r>
            <a:endParaRPr lang="en-US" sz="3200" b="1" dirty="0">
              <a:latin typeface="Arial Black" panose="020B0A04020102020204" pitchFamily="34" charset="0"/>
            </a:endParaRPr>
          </a:p>
        </p:txBody>
      </p:sp>
      <p:sp>
        <p:nvSpPr>
          <p:cNvPr id="2" name="Title 1"/>
          <p:cNvSpPr>
            <a:spLocks noGrp="1"/>
          </p:cNvSpPr>
          <p:nvPr>
            <p:ph type="ctrTitle"/>
          </p:nvPr>
        </p:nvSpPr>
        <p:spPr/>
        <p:txBody>
          <a:bodyPr>
            <a:normAutofit/>
          </a:bodyPr>
          <a:lstStyle/>
          <a:p>
            <a:pPr algn="ctr"/>
            <a:r>
              <a:rPr lang="en-US" sz="5400" dirty="0" smtClean="0">
                <a:latin typeface="Arial Black" panose="020B0A04020102020204" pitchFamily="34" charset="0"/>
              </a:rPr>
              <a:t>Growing Up In Christ</a:t>
            </a:r>
            <a:endParaRPr lang="en-US" sz="5400" dirty="0">
              <a:latin typeface="Arial Black" panose="020B0A04020102020204" pitchFamily="34" charset="0"/>
            </a:endParaRPr>
          </a:p>
        </p:txBody>
      </p:sp>
    </p:spTree>
    <p:extLst>
      <p:ext uri="{BB962C8B-B14F-4D97-AF65-F5344CB8AC3E}">
        <p14:creationId xmlns:p14="http://schemas.microsoft.com/office/powerpoint/2010/main" val="179491050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953000"/>
          </a:xfrm>
        </p:spPr>
        <p:txBody>
          <a:bodyPr>
            <a:normAutofit lnSpcReduction="10000"/>
          </a:bodyPr>
          <a:lstStyle/>
          <a:p>
            <a:pPr>
              <a:spcBef>
                <a:spcPts val="600"/>
              </a:spcBef>
              <a:defRPr/>
            </a:pPr>
            <a:r>
              <a:rPr lang="en-US" altLang="en-US" sz="3200" b="1" dirty="0">
                <a:latin typeface="Arial" panose="020B0604020202020204" pitchFamily="34" charset="0"/>
                <a:cs typeface="Arial" panose="020B0604020202020204" pitchFamily="34" charset="0"/>
              </a:rPr>
              <a:t>An alien sinner must…</a:t>
            </a:r>
          </a:p>
          <a:p>
            <a:pPr lvl="1">
              <a:spcBef>
                <a:spcPts val="600"/>
              </a:spcBef>
              <a:defRPr/>
            </a:pPr>
            <a:r>
              <a:rPr lang="en-US" altLang="en-US" sz="2800" dirty="0">
                <a:latin typeface="Arial" panose="020B0604020202020204" pitchFamily="34" charset="0"/>
                <a:cs typeface="Arial" panose="020B0604020202020204" pitchFamily="34" charset="0"/>
              </a:rPr>
              <a:t>Hear the Gospel - Romans 10:17</a:t>
            </a:r>
          </a:p>
          <a:p>
            <a:pPr lvl="1">
              <a:spcBef>
                <a:spcPts val="600"/>
              </a:spcBef>
              <a:defRPr/>
            </a:pPr>
            <a:r>
              <a:rPr lang="en-US" altLang="en-US" sz="2800" dirty="0">
                <a:latin typeface="Arial" panose="020B0604020202020204" pitchFamily="34" charset="0"/>
                <a:cs typeface="Arial" panose="020B0604020202020204" pitchFamily="34" charset="0"/>
              </a:rPr>
              <a:t>Believe - Romans 10:10</a:t>
            </a:r>
          </a:p>
          <a:p>
            <a:pPr lvl="1">
              <a:spcBef>
                <a:spcPts val="600"/>
              </a:spcBef>
              <a:defRPr/>
            </a:pPr>
            <a:r>
              <a:rPr lang="en-US" altLang="en-US" sz="2800" dirty="0">
                <a:latin typeface="Arial" panose="020B0604020202020204" pitchFamily="34" charset="0"/>
                <a:cs typeface="Arial" panose="020B0604020202020204" pitchFamily="34" charset="0"/>
              </a:rPr>
              <a:t>Repent – Acts 17:30</a:t>
            </a:r>
          </a:p>
          <a:p>
            <a:pPr lvl="1">
              <a:spcBef>
                <a:spcPts val="600"/>
              </a:spcBef>
              <a:defRPr/>
            </a:pPr>
            <a:r>
              <a:rPr lang="en-US" altLang="en-US" sz="2800" dirty="0">
                <a:latin typeface="Arial" panose="020B0604020202020204" pitchFamily="34" charset="0"/>
                <a:cs typeface="Arial" panose="020B0604020202020204" pitchFamily="34" charset="0"/>
              </a:rPr>
              <a:t>Confess Christ - Acts 8:37</a:t>
            </a:r>
          </a:p>
          <a:p>
            <a:pPr lvl="1">
              <a:spcBef>
                <a:spcPts val="600"/>
              </a:spcBef>
              <a:defRPr/>
            </a:pPr>
            <a:r>
              <a:rPr lang="en-US" altLang="en-US" sz="2800" dirty="0">
                <a:latin typeface="Arial" panose="020B0604020202020204" pitchFamily="34" charset="0"/>
                <a:cs typeface="Arial" panose="020B0604020202020204" pitchFamily="34" charset="0"/>
              </a:rPr>
              <a:t>Be Baptized in water - Acts 2:38</a:t>
            </a:r>
          </a:p>
          <a:p>
            <a:pPr>
              <a:spcBef>
                <a:spcPts val="600"/>
              </a:spcBef>
              <a:defRPr/>
            </a:pPr>
            <a:r>
              <a:rPr lang="en-US" altLang="en-US" sz="3200" b="1" dirty="0">
                <a:latin typeface="Arial" panose="020B0604020202020204" pitchFamily="34" charset="0"/>
                <a:cs typeface="Arial" panose="020B0604020202020204" pitchFamily="34" charset="0"/>
              </a:rPr>
              <a:t>An erring Child of God must…</a:t>
            </a:r>
          </a:p>
          <a:p>
            <a:pPr lvl="1">
              <a:spcBef>
                <a:spcPts val="600"/>
              </a:spcBef>
              <a:defRPr/>
            </a:pPr>
            <a:r>
              <a:rPr lang="en-US" altLang="en-US" sz="2600" dirty="0">
                <a:latin typeface="Arial" panose="020B0604020202020204" pitchFamily="34" charset="0"/>
                <a:cs typeface="Arial" panose="020B0604020202020204" pitchFamily="34" charset="0"/>
              </a:rPr>
              <a:t>Repent and Pray - Acts </a:t>
            </a:r>
            <a:r>
              <a:rPr lang="en-US" altLang="en-US" sz="2600" dirty="0" smtClean="0">
                <a:latin typeface="Arial" panose="020B0604020202020204" pitchFamily="34" charset="0"/>
                <a:cs typeface="Arial" panose="020B0604020202020204" pitchFamily="34" charset="0"/>
              </a:rPr>
              <a:t>8:22</a:t>
            </a:r>
          </a:p>
          <a:p>
            <a:pPr>
              <a:defRPr/>
            </a:pPr>
            <a:r>
              <a:rPr lang="en-US" altLang="en-US" sz="3400" b="1" dirty="0" smtClean="0">
                <a:latin typeface="Arial" panose="020B0604020202020204" pitchFamily="34" charset="0"/>
                <a:cs typeface="Arial" panose="020B0604020202020204" pitchFamily="34" charset="0"/>
              </a:rPr>
              <a:t>Live </a:t>
            </a:r>
            <a:r>
              <a:rPr lang="en-US" altLang="en-US" sz="3400" b="1" i="1" dirty="0" smtClean="0">
                <a:latin typeface="Arial" panose="020B0604020202020204" pitchFamily="34" charset="0"/>
                <a:cs typeface="Arial" panose="020B0604020202020204" pitchFamily="34" charset="0"/>
              </a:rPr>
              <a:t>“faithful </a:t>
            </a:r>
            <a:r>
              <a:rPr lang="en-US" altLang="en-US" sz="3400" b="1" i="1" dirty="0">
                <a:latin typeface="Arial" panose="020B0604020202020204" pitchFamily="34" charset="0"/>
                <a:cs typeface="Arial" panose="020B0604020202020204" pitchFamily="34" charset="0"/>
              </a:rPr>
              <a:t>u</a:t>
            </a:r>
            <a:r>
              <a:rPr lang="en-US" altLang="en-US" sz="3400" b="1" i="1" dirty="0" smtClean="0">
                <a:latin typeface="Arial" panose="020B0604020202020204" pitchFamily="34" charset="0"/>
                <a:cs typeface="Arial" panose="020B0604020202020204" pitchFamily="34" charset="0"/>
              </a:rPr>
              <a:t>nto death”</a:t>
            </a:r>
            <a:endParaRPr lang="en-US" altLang="en-US" sz="3400" i="1" dirty="0">
              <a:latin typeface="Arial" panose="020B0604020202020204" pitchFamily="34" charset="0"/>
              <a:cs typeface="Arial" panose="020B0604020202020204" pitchFamily="34" charset="0"/>
            </a:endParaRPr>
          </a:p>
          <a:p>
            <a:pPr lvl="1">
              <a:defRPr/>
            </a:pPr>
            <a:r>
              <a:rPr lang="en-US" altLang="en-US" sz="2600" dirty="0" smtClean="0">
                <a:latin typeface="Arial" panose="020B0604020202020204" pitchFamily="34" charset="0"/>
                <a:cs typeface="Arial" panose="020B0604020202020204" pitchFamily="34" charset="0"/>
              </a:rPr>
              <a:t>Revelation 2:10</a:t>
            </a:r>
            <a:endParaRPr lang="en-US" altLang="en-US" sz="2600" dirty="0">
              <a:latin typeface="Arial" panose="020B0604020202020204" pitchFamily="34" charset="0"/>
              <a:cs typeface="Arial" panose="020B0604020202020204" pitchFamily="34" charset="0"/>
            </a:endParaRPr>
          </a:p>
        </p:txBody>
      </p:sp>
      <p:sp>
        <p:nvSpPr>
          <p:cNvPr id="18435" name="Title 1"/>
          <p:cNvSpPr>
            <a:spLocks noGrp="1"/>
          </p:cNvSpPr>
          <p:nvPr>
            <p:ph type="title"/>
          </p:nvPr>
        </p:nvSpPr>
        <p:spPr>
          <a:xfrm>
            <a:off x="457200" y="457200"/>
            <a:ext cx="7467600" cy="1143000"/>
          </a:xfrm>
        </p:spPr>
        <p:txBody>
          <a:bodyPr/>
          <a:lstStyle/>
          <a:p>
            <a:pPr algn="ctr"/>
            <a:r>
              <a:rPr lang="en-US" altLang="en-US" sz="4800" b="1" i="1" smtClean="0">
                <a:latin typeface="Arial Black" pitchFamily="34" charset="0"/>
              </a:rPr>
              <a:t>“What Must I Do…?”</a:t>
            </a:r>
            <a:r>
              <a:rPr lang="en-US" altLang="en-US" sz="4800" b="1" smtClean="0">
                <a:latin typeface="Arial Black" pitchFamily="34" charset="0"/>
              </a:rPr>
              <a:t/>
            </a:r>
            <a:br>
              <a:rPr lang="en-US" altLang="en-US" sz="4800" b="1" smtClean="0">
                <a:latin typeface="Arial Black" pitchFamily="34" charset="0"/>
              </a:rPr>
            </a:br>
            <a:r>
              <a:rPr lang="en-US" altLang="en-US" sz="1800" b="1" smtClean="0">
                <a:latin typeface="Arial Black" pitchFamily="34" charset="0"/>
              </a:rPr>
              <a:t>Acts 2:38</a:t>
            </a:r>
          </a:p>
        </p:txBody>
      </p:sp>
      <p:sp>
        <p:nvSpPr>
          <p:cNvPr id="5" name="Slide Number Placeholder 4"/>
          <p:cNvSpPr>
            <a:spLocks noGrp="1"/>
          </p:cNvSpPr>
          <p:nvPr>
            <p:ph type="sldNum" sz="quarter" idx="12"/>
          </p:nvPr>
        </p:nvSpPr>
        <p:spPr/>
        <p:txBody>
          <a:bodyPr/>
          <a:lstStyle/>
          <a:p>
            <a:pPr>
              <a:defRPr/>
            </a:pPr>
            <a:fld id="{95AF1707-D059-40EC-A2C7-63E6AB375178}" type="slidenum">
              <a:rPr lang="en-US" smtClean="0"/>
              <a:pPr>
                <a:defRPr/>
              </a:pPr>
              <a:t>10</a:t>
            </a:fld>
            <a:endParaRPr lang="en-US"/>
          </a:p>
        </p:txBody>
      </p:sp>
    </p:spTree>
    <p:extLst>
      <p:ext uri="{BB962C8B-B14F-4D97-AF65-F5344CB8AC3E}">
        <p14:creationId xmlns:p14="http://schemas.microsoft.com/office/powerpoint/2010/main" val="66886732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59878" y="4334774"/>
            <a:ext cx="2081844" cy="335756"/>
          </a:xfrm>
          <a:prstGeom prst="rect">
            <a:avLst/>
          </a:prstGeom>
          <a:solidFill>
            <a:schemeClr val="accent1">
              <a:lumMod val="40000"/>
              <a:lumOff val="60000"/>
            </a:schemeClr>
          </a:solidFill>
        </p:spPr>
        <p:txBody>
          <a:bodyPr wrap="square" rtlCol="0">
            <a:spAutoFit/>
          </a:bodyPr>
          <a:lstStyle/>
          <a:p>
            <a:endParaRPr lang="en-US" dirty="0">
              <a:solidFill>
                <a:schemeClr val="accent1">
                  <a:lumMod val="40000"/>
                  <a:lumOff val="60000"/>
                </a:schemeClr>
              </a:solidFill>
            </a:endParaRPr>
          </a:p>
        </p:txBody>
      </p:sp>
      <p:sp>
        <p:nvSpPr>
          <p:cNvPr id="2" name="Title 1"/>
          <p:cNvSpPr>
            <a:spLocks noGrp="1"/>
          </p:cNvSpPr>
          <p:nvPr>
            <p:ph type="title"/>
          </p:nvPr>
        </p:nvSpPr>
        <p:spPr/>
        <p:txBody>
          <a:bodyPr/>
          <a:lstStyle/>
          <a:p>
            <a:r>
              <a:rPr lang="en-US" b="1" dirty="0">
                <a:latin typeface="Arial Black" panose="020B0A04020102020204" pitchFamily="34" charset="0"/>
              </a:rPr>
              <a:t>Ephesians </a:t>
            </a:r>
            <a:r>
              <a:rPr lang="en-US" b="1" dirty="0" smtClean="0">
                <a:latin typeface="Arial Black" panose="020B0A04020102020204" pitchFamily="34" charset="0"/>
              </a:rPr>
              <a:t>4:11-16</a:t>
            </a:r>
            <a:endParaRPr lang="en-US" b="1" dirty="0">
              <a:latin typeface="Arial Black" panose="020B0A04020102020204" pitchFamily="34" charset="0"/>
            </a:endParaRPr>
          </a:p>
        </p:txBody>
      </p:sp>
      <p:sp>
        <p:nvSpPr>
          <p:cNvPr id="5" name="Footer Placeholder 4"/>
          <p:cNvSpPr>
            <a:spLocks noGrp="1"/>
          </p:cNvSpPr>
          <p:nvPr>
            <p:ph type="ftr" sz="quarter" idx="11"/>
          </p:nvPr>
        </p:nvSpPr>
        <p:spPr/>
        <p:txBody>
          <a:bodyPr/>
          <a:lstStyle/>
          <a:p>
            <a:r>
              <a:rPr lang="en-US" smtClean="0"/>
              <a:t>Growing Up In Christ</a:t>
            </a:r>
            <a:endParaRPr lang="en-US"/>
          </a:p>
        </p:txBody>
      </p:sp>
      <p:sp>
        <p:nvSpPr>
          <p:cNvPr id="6" name="Slide Number Placeholder 5"/>
          <p:cNvSpPr>
            <a:spLocks noGrp="1"/>
          </p:cNvSpPr>
          <p:nvPr>
            <p:ph type="sldNum" sz="quarter" idx="12"/>
          </p:nvPr>
        </p:nvSpPr>
        <p:spPr/>
        <p:txBody>
          <a:bodyPr/>
          <a:lstStyle/>
          <a:p>
            <a:fld id="{2F5A7FE2-0800-48E5-9505-1A851256C49C}" type="slidenum">
              <a:rPr lang="en-US" smtClean="0"/>
              <a:t>2</a:t>
            </a:fld>
            <a:endParaRPr lang="en-US"/>
          </a:p>
        </p:txBody>
      </p:sp>
      <p:sp>
        <p:nvSpPr>
          <p:cNvPr id="3" name="Content Placeholder 2"/>
          <p:cNvSpPr>
            <a:spLocks noGrp="1"/>
          </p:cNvSpPr>
          <p:nvPr>
            <p:ph sz="quarter" idx="1"/>
          </p:nvPr>
        </p:nvSpPr>
        <p:spPr>
          <a:xfrm>
            <a:off x="642670" y="1600200"/>
            <a:ext cx="8120330" cy="4724400"/>
          </a:xfrm>
        </p:spPr>
        <p:txBody>
          <a:bodyPr>
            <a:normAutofit fontScale="77500" lnSpcReduction="20000"/>
          </a:bodyPr>
          <a:lstStyle/>
          <a:p>
            <a:pPr marL="0" indent="0">
              <a:buNone/>
            </a:pPr>
            <a:r>
              <a:rPr lang="en-US" b="1" i="1" dirty="0">
                <a:solidFill>
                  <a:schemeClr val="accent2">
                    <a:lumMod val="40000"/>
                    <a:lumOff val="60000"/>
                  </a:schemeClr>
                </a:solidFill>
                <a:latin typeface="Arial" panose="020B0604020202020204" pitchFamily="34" charset="0"/>
                <a:cs typeface="Arial" panose="020B0604020202020204" pitchFamily="34" charset="0"/>
              </a:rPr>
              <a:t>11</a:t>
            </a:r>
            <a:r>
              <a:rPr lang="en-US" b="1" i="1" dirty="0">
                <a:latin typeface="Arial" panose="020B0604020202020204" pitchFamily="34" charset="0"/>
                <a:cs typeface="Arial" panose="020B0604020202020204" pitchFamily="34" charset="0"/>
              </a:rPr>
              <a:t> And he gave some, apostles; and some, prophets; and some, evangelists; and some, pastors and teachers;</a:t>
            </a:r>
          </a:p>
          <a:p>
            <a:pPr marL="0" indent="0">
              <a:buNone/>
            </a:pPr>
            <a:r>
              <a:rPr lang="en-US" b="1" i="1" dirty="0" smtClean="0">
                <a:solidFill>
                  <a:schemeClr val="accent2">
                    <a:lumMod val="40000"/>
                    <a:lumOff val="60000"/>
                  </a:schemeClr>
                </a:solidFill>
                <a:latin typeface="Arial" panose="020B0604020202020204" pitchFamily="34" charset="0"/>
                <a:cs typeface="Arial" panose="020B0604020202020204" pitchFamily="34" charset="0"/>
              </a:rPr>
              <a:t>12 </a:t>
            </a:r>
            <a:r>
              <a:rPr lang="en-US" b="1" i="1" dirty="0">
                <a:latin typeface="Arial" panose="020B0604020202020204" pitchFamily="34" charset="0"/>
                <a:cs typeface="Arial" panose="020B0604020202020204" pitchFamily="34" charset="0"/>
              </a:rPr>
              <a:t>For the perfecting of the saints, for the work of the ministry, for the edifying of the body of Christ:</a:t>
            </a:r>
          </a:p>
          <a:p>
            <a:pPr marL="0" indent="0">
              <a:buNone/>
            </a:pPr>
            <a:r>
              <a:rPr lang="en-US" b="1" i="1" dirty="0" smtClean="0">
                <a:solidFill>
                  <a:schemeClr val="accent2">
                    <a:lumMod val="40000"/>
                    <a:lumOff val="60000"/>
                  </a:schemeClr>
                </a:solidFill>
                <a:latin typeface="Arial" panose="020B0604020202020204" pitchFamily="34" charset="0"/>
                <a:cs typeface="Arial" panose="020B0604020202020204" pitchFamily="34" charset="0"/>
              </a:rPr>
              <a:t>13</a:t>
            </a:r>
            <a:r>
              <a:rPr lang="en-US" b="1" i="1" dirty="0" smtClean="0">
                <a:solidFill>
                  <a:schemeClr val="accent1">
                    <a:lumMod val="75000"/>
                  </a:schemeClr>
                </a:solidFill>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Till we all come in the unity of the faith, and of the knowledge of the Son of God, unto a perfect man, unto the measure of the stature of the </a:t>
            </a:r>
            <a:r>
              <a:rPr lang="en-US" b="1" i="1" dirty="0" err="1">
                <a:latin typeface="Arial" panose="020B0604020202020204" pitchFamily="34" charset="0"/>
                <a:cs typeface="Arial" panose="020B0604020202020204" pitchFamily="34" charset="0"/>
              </a:rPr>
              <a:t>fulness</a:t>
            </a:r>
            <a:r>
              <a:rPr lang="en-US" b="1" i="1" dirty="0">
                <a:latin typeface="Arial" panose="020B0604020202020204" pitchFamily="34" charset="0"/>
                <a:cs typeface="Arial" panose="020B0604020202020204" pitchFamily="34" charset="0"/>
              </a:rPr>
              <a:t> of Christ: </a:t>
            </a:r>
          </a:p>
          <a:p>
            <a:pPr marL="0" indent="0">
              <a:buNone/>
            </a:pPr>
            <a:r>
              <a:rPr lang="en-US" b="1" i="1" dirty="0" smtClean="0">
                <a:solidFill>
                  <a:schemeClr val="accent2">
                    <a:lumMod val="40000"/>
                    <a:lumOff val="60000"/>
                  </a:schemeClr>
                </a:solidFill>
                <a:latin typeface="Arial" panose="020B0604020202020204" pitchFamily="34" charset="0"/>
                <a:cs typeface="Arial" panose="020B0604020202020204" pitchFamily="34" charset="0"/>
              </a:rPr>
              <a:t>14 </a:t>
            </a:r>
            <a:r>
              <a:rPr lang="en-US" b="1" i="1" dirty="0">
                <a:latin typeface="Arial" panose="020B0604020202020204" pitchFamily="34" charset="0"/>
                <a:cs typeface="Arial" panose="020B0604020202020204" pitchFamily="34" charset="0"/>
              </a:rPr>
              <a:t>That we henceforth be no more children, tossed to and fro, and carried about with every wind of doctrine, by the sleight of men, and cunning craftiness, whereby they lie in wait to deceive;</a:t>
            </a:r>
          </a:p>
          <a:p>
            <a:pPr marL="0" indent="0">
              <a:buNone/>
            </a:pPr>
            <a:r>
              <a:rPr lang="en-US" b="1" i="1" dirty="0" smtClean="0">
                <a:solidFill>
                  <a:schemeClr val="accent2">
                    <a:lumMod val="40000"/>
                    <a:lumOff val="60000"/>
                  </a:schemeClr>
                </a:solidFill>
                <a:latin typeface="Arial" panose="020B0604020202020204" pitchFamily="34" charset="0"/>
                <a:cs typeface="Arial" panose="020B0604020202020204" pitchFamily="34" charset="0"/>
              </a:rPr>
              <a:t>15</a:t>
            </a:r>
            <a:r>
              <a:rPr lang="en-US" b="1" i="1" dirty="0" smtClean="0">
                <a:solidFill>
                  <a:schemeClr val="accent1"/>
                </a:solidFill>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But speaking the truth in love, may grow up </a:t>
            </a:r>
            <a:r>
              <a:rPr lang="en-US" b="1" i="1" dirty="0" smtClean="0">
                <a:latin typeface="Arial" panose="020B0604020202020204" pitchFamily="34" charset="0"/>
                <a:cs typeface="Arial" panose="020B0604020202020204" pitchFamily="34" charset="0"/>
              </a:rPr>
              <a:t>into him </a:t>
            </a:r>
            <a:r>
              <a:rPr lang="en-US" b="1" i="1" dirty="0">
                <a:latin typeface="Arial" panose="020B0604020202020204" pitchFamily="34" charset="0"/>
                <a:cs typeface="Arial" panose="020B0604020202020204" pitchFamily="34" charset="0"/>
              </a:rPr>
              <a:t>in all things, </a:t>
            </a:r>
            <a:r>
              <a:rPr lang="en-US" b="1" i="1" dirty="0" smtClean="0">
                <a:latin typeface="Arial" panose="020B0604020202020204" pitchFamily="34" charset="0"/>
                <a:cs typeface="Arial" panose="020B0604020202020204" pitchFamily="34" charset="0"/>
              </a:rPr>
              <a:t>which is </a:t>
            </a:r>
            <a:r>
              <a:rPr lang="en-US" b="1" i="1" dirty="0">
                <a:latin typeface="Arial" panose="020B0604020202020204" pitchFamily="34" charset="0"/>
                <a:cs typeface="Arial" panose="020B0604020202020204" pitchFamily="34" charset="0"/>
              </a:rPr>
              <a:t>the head, even Christ</a:t>
            </a:r>
            <a:r>
              <a:rPr lang="en-US" b="1" i="1" dirty="0" smtClean="0">
                <a:latin typeface="Arial" panose="020B0604020202020204" pitchFamily="34" charset="0"/>
                <a:cs typeface="Arial" panose="020B0604020202020204" pitchFamily="34" charset="0"/>
              </a:rPr>
              <a:t>:</a:t>
            </a:r>
            <a:endParaRPr lang="en-US" b="1" i="1" dirty="0">
              <a:latin typeface="Arial" panose="020B0604020202020204" pitchFamily="34" charset="0"/>
              <a:cs typeface="Arial" panose="020B0604020202020204" pitchFamily="34" charset="0"/>
            </a:endParaRPr>
          </a:p>
          <a:p>
            <a:pPr marL="0" indent="0">
              <a:buNone/>
            </a:pPr>
            <a:r>
              <a:rPr lang="en-US" b="1" i="1" dirty="0" smtClean="0">
                <a:solidFill>
                  <a:schemeClr val="accent2">
                    <a:lumMod val="40000"/>
                    <a:lumOff val="60000"/>
                  </a:schemeClr>
                </a:solidFill>
                <a:latin typeface="Arial" panose="020B0604020202020204" pitchFamily="34" charset="0"/>
                <a:cs typeface="Arial" panose="020B0604020202020204" pitchFamily="34" charset="0"/>
              </a:rPr>
              <a:t>16 </a:t>
            </a:r>
            <a:r>
              <a:rPr lang="en-US" b="1" i="1" dirty="0">
                <a:latin typeface="Arial" panose="020B0604020202020204" pitchFamily="34" charset="0"/>
                <a:cs typeface="Arial" panose="020B0604020202020204" pitchFamily="34" charset="0"/>
              </a:rPr>
              <a:t>From whom the whole body fitly joined together and compacted by that which every joint </a:t>
            </a:r>
            <a:r>
              <a:rPr lang="en-US" b="1" i="1" dirty="0" err="1">
                <a:latin typeface="Arial" panose="020B0604020202020204" pitchFamily="34" charset="0"/>
                <a:cs typeface="Arial" panose="020B0604020202020204" pitchFamily="34" charset="0"/>
              </a:rPr>
              <a:t>supplieth</a:t>
            </a:r>
            <a:r>
              <a:rPr lang="en-US" b="1" i="1" dirty="0">
                <a:latin typeface="Arial" panose="020B0604020202020204" pitchFamily="34" charset="0"/>
                <a:cs typeface="Arial" panose="020B0604020202020204" pitchFamily="34" charset="0"/>
              </a:rPr>
              <a:t>, according to the effectual working in the measure of every part, </a:t>
            </a:r>
            <a:r>
              <a:rPr lang="en-US" b="1" i="1" dirty="0" err="1">
                <a:latin typeface="Arial" panose="020B0604020202020204" pitchFamily="34" charset="0"/>
                <a:cs typeface="Arial" panose="020B0604020202020204" pitchFamily="34" charset="0"/>
              </a:rPr>
              <a:t>maketh</a:t>
            </a:r>
            <a:r>
              <a:rPr lang="en-US" b="1" i="1" dirty="0">
                <a:latin typeface="Arial" panose="020B0604020202020204" pitchFamily="34" charset="0"/>
                <a:cs typeface="Arial" panose="020B0604020202020204" pitchFamily="34" charset="0"/>
              </a:rPr>
              <a:t> increase of the body unto the edifying of itself in love.</a:t>
            </a:r>
          </a:p>
          <a:p>
            <a:endParaRPr lang="en-US" i="1" dirty="0"/>
          </a:p>
        </p:txBody>
      </p:sp>
    </p:spTree>
    <p:extLst>
      <p:ext uri="{BB962C8B-B14F-4D97-AF65-F5344CB8AC3E}">
        <p14:creationId xmlns:p14="http://schemas.microsoft.com/office/powerpoint/2010/main" val="210237185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Introduction</a:t>
            </a:r>
            <a:endParaRPr lang="en-US" b="1" dirty="0">
              <a:latin typeface="Arial Black" panose="020B0A04020102020204" pitchFamily="34" charset="0"/>
            </a:endParaRPr>
          </a:p>
        </p:txBody>
      </p:sp>
      <p:sp>
        <p:nvSpPr>
          <p:cNvPr id="3" name="Content Placeholder 2"/>
          <p:cNvSpPr>
            <a:spLocks noGrp="1"/>
          </p:cNvSpPr>
          <p:nvPr>
            <p:ph sz="quarter" idx="1"/>
          </p:nvPr>
        </p:nvSpPr>
        <p:spPr>
          <a:xfrm>
            <a:off x="914400" y="1447800"/>
            <a:ext cx="8001000" cy="4572000"/>
          </a:xfrm>
        </p:spPr>
        <p:txBody>
          <a:bodyPr>
            <a:normAutofit fontScale="92500" lnSpcReduction="10000"/>
          </a:bodyPr>
          <a:lstStyle/>
          <a:p>
            <a:r>
              <a:rPr lang="en-US" dirty="0" smtClean="0">
                <a:latin typeface="Arial" panose="020B0604020202020204" pitchFamily="34" charset="0"/>
                <a:cs typeface="Arial" panose="020B0604020202020204" pitchFamily="34" charset="0"/>
              </a:rPr>
              <a:t>Christians must grow spiritually for the church to grow</a:t>
            </a:r>
          </a:p>
          <a:p>
            <a:pPr lvl="2"/>
            <a:r>
              <a:rPr lang="en-US" dirty="0" smtClean="0">
                <a:latin typeface="Arial" panose="020B0604020202020204" pitchFamily="34" charset="0"/>
                <a:cs typeface="Arial" panose="020B0604020202020204" pitchFamily="34" charset="0"/>
              </a:rPr>
              <a:t> vs. 14-16; 2 Peter 3:18</a:t>
            </a:r>
          </a:p>
          <a:p>
            <a:pPr lvl="1"/>
            <a:r>
              <a:rPr lang="en-US" dirty="0" smtClean="0">
                <a:latin typeface="Arial" panose="020B0604020202020204" pitchFamily="34" charset="0"/>
                <a:cs typeface="Arial" panose="020B0604020202020204" pitchFamily="34" charset="0"/>
              </a:rPr>
              <a:t>Knowledge comes by searching the scriptures - Acts 17:11</a:t>
            </a:r>
          </a:p>
          <a:p>
            <a:pPr lvl="1"/>
            <a:r>
              <a:rPr lang="en-US" dirty="0" smtClean="0">
                <a:latin typeface="Arial" panose="020B0604020202020204" pitchFamily="34" charset="0"/>
                <a:cs typeface="Arial" panose="020B0604020202020204" pitchFamily="34" charset="0"/>
              </a:rPr>
              <a:t>But, knowledge alone can lead to pride - 1 Corinthians 8:1</a:t>
            </a:r>
          </a:p>
          <a:p>
            <a:pPr lvl="2"/>
            <a:r>
              <a:rPr lang="en-US" dirty="0" smtClean="0">
                <a:latin typeface="Arial" panose="020B0604020202020204" pitchFamily="34" charset="0"/>
                <a:cs typeface="Arial" panose="020B0604020202020204" pitchFamily="34" charset="0"/>
              </a:rPr>
              <a:t>1 Corinthians 13:1-13</a:t>
            </a:r>
          </a:p>
          <a:p>
            <a:pPr lvl="1"/>
            <a:r>
              <a:rPr lang="en-US" dirty="0" smtClean="0">
                <a:latin typeface="Arial" panose="020B0604020202020204" pitchFamily="34" charset="0"/>
                <a:cs typeface="Arial" panose="020B0604020202020204" pitchFamily="34" charset="0"/>
              </a:rPr>
              <a:t>Knowledge applied with</a:t>
            </a:r>
            <a:r>
              <a:rPr lang="en-US" b="1" dirty="0" smtClean="0">
                <a:latin typeface="Arial" panose="020B0604020202020204" pitchFamily="34" charset="0"/>
                <a:cs typeface="Arial" panose="020B0604020202020204" pitchFamily="34" charset="0"/>
              </a:rPr>
              <a:t> love </a:t>
            </a:r>
            <a:r>
              <a:rPr lang="en-US" dirty="0" smtClean="0">
                <a:latin typeface="Arial" panose="020B0604020202020204" pitchFamily="34" charset="0"/>
                <a:cs typeface="Arial" panose="020B0604020202020204" pitchFamily="34" charset="0"/>
              </a:rPr>
              <a:t>and </a:t>
            </a:r>
            <a:r>
              <a:rPr lang="en-US" b="1" dirty="0" smtClean="0">
                <a:latin typeface="Arial" panose="020B0604020202020204" pitchFamily="34" charset="0"/>
                <a:cs typeface="Arial" panose="020B0604020202020204" pitchFamily="34" charset="0"/>
              </a:rPr>
              <a:t>grace</a:t>
            </a:r>
            <a:r>
              <a:rPr lang="en-US" dirty="0" smtClean="0">
                <a:latin typeface="Arial" panose="020B0604020202020204" pitchFamily="34" charset="0"/>
                <a:cs typeface="Arial" panose="020B0604020202020204" pitchFamily="34" charset="0"/>
              </a:rPr>
              <a:t> is needed</a:t>
            </a:r>
          </a:p>
          <a:p>
            <a:r>
              <a:rPr lang="en-US" dirty="0" smtClean="0">
                <a:latin typeface="Arial" panose="020B0604020202020204" pitchFamily="34" charset="0"/>
                <a:cs typeface="Arial" panose="020B0604020202020204" pitchFamily="34" charset="0"/>
              </a:rPr>
              <a:t>We must grow in knowledge…and four other related areas…</a:t>
            </a:r>
          </a:p>
          <a:p>
            <a:pPr lvl="1"/>
            <a:r>
              <a:rPr lang="en-US" dirty="0" smtClean="0">
                <a:latin typeface="Arial" panose="020B0604020202020204" pitchFamily="34" charset="0"/>
                <a:cs typeface="Arial" panose="020B0604020202020204" pitchFamily="34" charset="0"/>
              </a:rPr>
              <a:t>Perception</a:t>
            </a:r>
          </a:p>
          <a:p>
            <a:pPr lvl="1"/>
            <a:r>
              <a:rPr lang="en-US" dirty="0" smtClean="0">
                <a:latin typeface="Arial" panose="020B0604020202020204" pitchFamily="34" charset="0"/>
                <a:cs typeface="Arial" panose="020B0604020202020204" pitchFamily="34" charset="0"/>
              </a:rPr>
              <a:t>Perspective</a:t>
            </a:r>
          </a:p>
          <a:p>
            <a:pPr lvl="1"/>
            <a:r>
              <a:rPr lang="en-US" dirty="0" smtClean="0">
                <a:latin typeface="Arial" panose="020B0604020202020204" pitchFamily="34" charset="0"/>
                <a:cs typeface="Arial" panose="020B0604020202020204" pitchFamily="34" charset="0"/>
              </a:rPr>
              <a:t>Personality</a:t>
            </a:r>
          </a:p>
          <a:p>
            <a:pPr lvl="1"/>
            <a:r>
              <a:rPr lang="en-US" dirty="0" smtClean="0">
                <a:latin typeface="Arial" panose="020B0604020202020204" pitchFamily="34" charset="0"/>
                <a:cs typeface="Arial" panose="020B0604020202020204" pitchFamily="34" charset="0"/>
              </a:rPr>
              <a:t>Performance</a:t>
            </a:r>
          </a:p>
          <a:p>
            <a:pPr marL="342900" indent="-342900">
              <a:buFont typeface="Arial" panose="020B0604020202020204" pitchFamily="34" charset="0"/>
              <a:buChar char="•"/>
            </a:pPr>
            <a:endParaRPr lang="en-US" dirty="0" smtClean="0"/>
          </a:p>
        </p:txBody>
      </p:sp>
      <p:sp>
        <p:nvSpPr>
          <p:cNvPr id="4" name="Footer Placeholder 3"/>
          <p:cNvSpPr>
            <a:spLocks noGrp="1"/>
          </p:cNvSpPr>
          <p:nvPr>
            <p:ph type="ftr" sz="quarter" idx="11"/>
          </p:nvPr>
        </p:nvSpPr>
        <p:spPr/>
        <p:txBody>
          <a:bodyPr/>
          <a:lstStyle/>
          <a:p>
            <a:r>
              <a:rPr lang="en-US" smtClean="0"/>
              <a:t>Growing Up In Christ</a:t>
            </a:r>
            <a:endParaRPr lang="en-US"/>
          </a:p>
        </p:txBody>
      </p:sp>
      <p:sp>
        <p:nvSpPr>
          <p:cNvPr id="5" name="Slide Number Placeholder 4"/>
          <p:cNvSpPr>
            <a:spLocks noGrp="1"/>
          </p:cNvSpPr>
          <p:nvPr>
            <p:ph type="sldNum" sz="quarter" idx="12"/>
          </p:nvPr>
        </p:nvSpPr>
        <p:spPr/>
        <p:txBody>
          <a:bodyPr/>
          <a:lstStyle/>
          <a:p>
            <a:fld id="{2F5A7FE2-0800-48E5-9505-1A851256C49C}" type="slidenum">
              <a:rPr lang="en-US" smtClean="0"/>
              <a:t>3</a:t>
            </a:fld>
            <a:endParaRPr lang="en-US"/>
          </a:p>
        </p:txBody>
      </p:sp>
    </p:spTree>
    <p:extLst>
      <p:ext uri="{BB962C8B-B14F-4D97-AF65-F5344CB8AC3E}">
        <p14:creationId xmlns:p14="http://schemas.microsoft.com/office/powerpoint/2010/main" val="2322441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Perception…</a:t>
            </a:r>
            <a:endParaRPr lang="en-US" sz="3200" dirty="0">
              <a:latin typeface="Arial Black" panose="020B0A04020102020204" pitchFamily="34" charset="0"/>
            </a:endParaRPr>
          </a:p>
        </p:txBody>
      </p:sp>
      <p:sp>
        <p:nvSpPr>
          <p:cNvPr id="3" name="Content Placeholder 2"/>
          <p:cNvSpPr>
            <a:spLocks noGrp="1"/>
          </p:cNvSpPr>
          <p:nvPr>
            <p:ph sz="quarter" idx="1"/>
          </p:nvPr>
        </p:nvSpPr>
        <p:spPr>
          <a:xfrm>
            <a:off x="914400" y="1447800"/>
            <a:ext cx="7772400" cy="4724400"/>
          </a:xfrm>
        </p:spPr>
        <p:txBody>
          <a:bodyPr>
            <a:normAutofit/>
          </a:bodyPr>
          <a:lstStyle/>
          <a:p>
            <a:r>
              <a:rPr lang="en-US" dirty="0" smtClean="0">
                <a:latin typeface="Arial" panose="020B0604020202020204" pitchFamily="34" charset="0"/>
                <a:cs typeface="Arial" panose="020B0604020202020204" pitchFamily="34" charset="0"/>
              </a:rPr>
              <a:t>Of the right information - Ephesians 5:17</a:t>
            </a:r>
          </a:p>
          <a:p>
            <a:pPr lvl="1"/>
            <a:r>
              <a:rPr lang="en-US" dirty="0" smtClean="0">
                <a:latin typeface="Arial" panose="020B0604020202020204" pitchFamily="34" charset="0"/>
                <a:cs typeface="Arial" panose="020B0604020202020204" pitchFamily="34" charset="0"/>
              </a:rPr>
              <a:t>Acts 18:24-28; 1 Timothy 4:13-16</a:t>
            </a:r>
          </a:p>
          <a:p>
            <a:r>
              <a:rPr lang="en-US" dirty="0" smtClean="0">
                <a:latin typeface="Arial" panose="020B0604020202020204" pitchFamily="34" charset="0"/>
                <a:cs typeface="Arial" panose="020B0604020202020204" pitchFamily="34" charset="0"/>
              </a:rPr>
              <a:t>Of the application…</a:t>
            </a:r>
          </a:p>
          <a:p>
            <a:pPr lvl="1"/>
            <a:r>
              <a:rPr lang="en-US" dirty="0" smtClean="0">
                <a:latin typeface="Arial" panose="020B0604020202020204" pitchFamily="34" charset="0"/>
                <a:cs typeface="Arial" panose="020B0604020202020204" pitchFamily="34" charset="0"/>
              </a:rPr>
              <a:t>Of right and wrong…good and evil - Hebrews 5:14</a:t>
            </a:r>
          </a:p>
          <a:p>
            <a:pPr lvl="2"/>
            <a:r>
              <a:rPr lang="en-US" dirty="0" smtClean="0">
                <a:latin typeface="Arial" panose="020B0604020202020204" pitchFamily="34" charset="0"/>
                <a:cs typeface="Arial" panose="020B0604020202020204" pitchFamily="34" charset="0"/>
              </a:rPr>
              <a:t>Example Simon - Acts 8:18-24</a:t>
            </a:r>
          </a:p>
          <a:p>
            <a:pPr lvl="3"/>
            <a:r>
              <a:rPr lang="en-US" dirty="0" smtClean="0">
                <a:latin typeface="Arial" panose="020B0604020202020204" pitchFamily="34" charset="0"/>
                <a:cs typeface="Arial" panose="020B0604020202020204" pitchFamily="34" charset="0"/>
              </a:rPr>
              <a:t>Peter perceived Simon’s spiritual condition</a:t>
            </a:r>
          </a:p>
          <a:p>
            <a:pPr lvl="3"/>
            <a:r>
              <a:rPr lang="en-US" dirty="0" smtClean="0">
                <a:latin typeface="Arial" panose="020B0604020202020204" pitchFamily="34" charset="0"/>
                <a:cs typeface="Arial" panose="020B0604020202020204" pitchFamily="34" charset="0"/>
              </a:rPr>
              <a:t>Simon did not perceive his desire was evil until he was rebuked</a:t>
            </a:r>
          </a:p>
          <a:p>
            <a:pPr lvl="1"/>
            <a:r>
              <a:rPr lang="en-US" dirty="0" smtClean="0">
                <a:latin typeface="Arial" panose="020B0604020202020204" pitchFamily="34" charset="0"/>
                <a:cs typeface="Arial" panose="020B0604020202020204" pitchFamily="34" charset="0"/>
              </a:rPr>
              <a:t>Eunuch had the right information…</a:t>
            </a:r>
          </a:p>
          <a:p>
            <a:pPr lvl="2"/>
            <a:r>
              <a:rPr lang="en-US" dirty="0" smtClean="0">
                <a:latin typeface="Arial" panose="020B0604020202020204" pitchFamily="34" charset="0"/>
                <a:cs typeface="Arial" panose="020B0604020202020204" pitchFamily="34" charset="0"/>
              </a:rPr>
              <a:t>But needed to make the application - Acts 8:31-35</a:t>
            </a: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mtClean="0"/>
              <a:t>Growing Up In Christ</a:t>
            </a:r>
            <a:endParaRPr lang="en-US"/>
          </a:p>
        </p:txBody>
      </p:sp>
      <p:sp>
        <p:nvSpPr>
          <p:cNvPr id="5" name="Slide Number Placeholder 4"/>
          <p:cNvSpPr>
            <a:spLocks noGrp="1"/>
          </p:cNvSpPr>
          <p:nvPr>
            <p:ph type="sldNum" sz="quarter" idx="12"/>
          </p:nvPr>
        </p:nvSpPr>
        <p:spPr/>
        <p:txBody>
          <a:bodyPr/>
          <a:lstStyle/>
          <a:p>
            <a:fld id="{2F5A7FE2-0800-48E5-9505-1A851256C49C}" type="slidenum">
              <a:rPr lang="en-US" smtClean="0"/>
              <a:t>4</a:t>
            </a:fld>
            <a:endParaRPr lang="en-US"/>
          </a:p>
        </p:txBody>
      </p:sp>
    </p:spTree>
    <p:extLst>
      <p:ext uri="{BB962C8B-B14F-4D97-AF65-F5344CB8AC3E}">
        <p14:creationId xmlns:p14="http://schemas.microsoft.com/office/powerpoint/2010/main" val="215515532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Perspective…</a:t>
            </a:r>
            <a:endParaRPr lang="en-US" b="1" dirty="0">
              <a:latin typeface="Arial Black" panose="020B0A04020102020204" pitchFamily="34" charset="0"/>
            </a:endParaRPr>
          </a:p>
        </p:txBody>
      </p:sp>
      <p:sp>
        <p:nvSpPr>
          <p:cNvPr id="3" name="Footer Placeholder 2"/>
          <p:cNvSpPr>
            <a:spLocks noGrp="1"/>
          </p:cNvSpPr>
          <p:nvPr>
            <p:ph type="ftr" sz="quarter" idx="11"/>
          </p:nvPr>
        </p:nvSpPr>
        <p:spPr/>
        <p:txBody>
          <a:bodyPr/>
          <a:lstStyle/>
          <a:p>
            <a:r>
              <a:rPr lang="en-US" smtClean="0"/>
              <a:t>Growing Up In Christ</a:t>
            </a:r>
            <a:endParaRPr lang="en-US"/>
          </a:p>
        </p:txBody>
      </p:sp>
      <p:sp>
        <p:nvSpPr>
          <p:cNvPr id="4" name="Slide Number Placeholder 3"/>
          <p:cNvSpPr>
            <a:spLocks noGrp="1"/>
          </p:cNvSpPr>
          <p:nvPr>
            <p:ph type="sldNum" sz="quarter" idx="12"/>
          </p:nvPr>
        </p:nvSpPr>
        <p:spPr/>
        <p:txBody>
          <a:bodyPr/>
          <a:lstStyle/>
          <a:p>
            <a:fld id="{2F5A7FE2-0800-48E5-9505-1A851256C49C}" type="slidenum">
              <a:rPr lang="en-US" smtClean="0"/>
              <a:t>5</a:t>
            </a:fld>
            <a:endParaRPr lang="en-US"/>
          </a:p>
        </p:txBody>
      </p:sp>
      <p:sp>
        <p:nvSpPr>
          <p:cNvPr id="5" name="Content Placeholder 4"/>
          <p:cNvSpPr>
            <a:spLocks noGrp="1"/>
          </p:cNvSpPr>
          <p:nvPr>
            <p:ph sz="quarter" idx="1"/>
          </p:nvPr>
        </p:nvSpPr>
        <p:spPr>
          <a:xfrm>
            <a:off x="914400" y="1447800"/>
            <a:ext cx="8001000" cy="5029200"/>
          </a:xfrm>
        </p:spPr>
        <p:txBody>
          <a:bodyPr>
            <a:normAutofit fontScale="92500" lnSpcReduction="20000"/>
          </a:bodyPr>
          <a:lstStyle/>
          <a:p>
            <a:r>
              <a:rPr lang="en-US" b="1" dirty="0" smtClean="0">
                <a:latin typeface="Arial" panose="020B0604020202020204" pitchFamily="34" charset="0"/>
                <a:cs typeface="Arial" panose="020B0604020202020204" pitchFamily="34" charset="0"/>
              </a:rPr>
              <a:t>Of the Relative Importance </a:t>
            </a:r>
            <a:r>
              <a:rPr lang="en-US" b="1" dirty="0">
                <a:latin typeface="Arial" panose="020B0604020202020204" pitchFamily="34" charset="0"/>
                <a:cs typeface="Arial" panose="020B0604020202020204" pitchFamily="34" charset="0"/>
              </a:rPr>
              <a:t>O</a:t>
            </a:r>
            <a:r>
              <a:rPr lang="en-US" b="1" dirty="0" smtClean="0">
                <a:latin typeface="Arial" panose="020B0604020202020204" pitchFamily="34" charset="0"/>
                <a:cs typeface="Arial" panose="020B0604020202020204" pitchFamily="34" charset="0"/>
              </a:rPr>
              <a:t>f…</a:t>
            </a:r>
          </a:p>
          <a:p>
            <a:pPr lvl="1"/>
            <a:r>
              <a:rPr lang="en-US" dirty="0" smtClean="0">
                <a:latin typeface="Arial" panose="020B0604020202020204" pitchFamily="34" charset="0"/>
                <a:cs typeface="Arial" panose="020B0604020202020204" pitchFamily="34" charset="0"/>
              </a:rPr>
              <a:t>Temporal &amp; eternal things</a:t>
            </a:r>
          </a:p>
          <a:p>
            <a:pPr lvl="2"/>
            <a:r>
              <a:rPr lang="sv-SE" dirty="0" smtClean="0">
                <a:latin typeface="Arial" panose="020B0604020202020204" pitchFamily="34" charset="0"/>
                <a:cs typeface="Arial" panose="020B0604020202020204" pitchFamily="34" charset="0"/>
              </a:rPr>
              <a:t>2 Corinthians 4:17-18</a:t>
            </a:r>
          </a:p>
          <a:p>
            <a:pPr lvl="1"/>
            <a:r>
              <a:rPr lang="en-US" dirty="0">
                <a:latin typeface="Arial" panose="020B0604020202020204" pitchFamily="34" charset="0"/>
                <a:cs typeface="Arial" panose="020B0604020202020204" pitchFamily="34" charset="0"/>
              </a:rPr>
              <a:t>O</a:t>
            </a:r>
            <a:r>
              <a:rPr lang="en-US" dirty="0" smtClean="0">
                <a:latin typeface="Arial" panose="020B0604020202020204" pitchFamily="34" charset="0"/>
                <a:cs typeface="Arial" panose="020B0604020202020204" pitchFamily="34" charset="0"/>
              </a:rPr>
              <a:t>utward adorning &amp; inward </a:t>
            </a:r>
            <a:r>
              <a:rPr lang="en-US" dirty="0">
                <a:latin typeface="Arial" panose="020B0604020202020204" pitchFamily="34" charset="0"/>
                <a:cs typeface="Arial" panose="020B0604020202020204" pitchFamily="34" charset="0"/>
              </a:rPr>
              <a:t>a</a:t>
            </a:r>
            <a:r>
              <a:rPr lang="en-US" dirty="0" smtClean="0">
                <a:latin typeface="Arial" panose="020B0604020202020204" pitchFamily="34" charset="0"/>
                <a:cs typeface="Arial" panose="020B0604020202020204" pitchFamily="34" charset="0"/>
              </a:rPr>
              <a:t>dorning</a:t>
            </a:r>
          </a:p>
          <a:p>
            <a:pPr lvl="2"/>
            <a:r>
              <a:rPr lang="en-US" dirty="0" smtClean="0">
                <a:latin typeface="Arial" panose="020B0604020202020204" pitchFamily="34" charset="0"/>
                <a:cs typeface="Arial" panose="020B0604020202020204" pitchFamily="34" charset="0"/>
              </a:rPr>
              <a:t>1 Peter  3:1-4</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B</a:t>
            </a:r>
            <a:r>
              <a:rPr lang="en-US" dirty="0" smtClean="0">
                <a:latin typeface="Arial" panose="020B0604020202020204" pitchFamily="34" charset="0"/>
                <a:cs typeface="Arial" panose="020B0604020202020204" pitchFamily="34" charset="0"/>
              </a:rPr>
              <a:t>odily </a:t>
            </a:r>
            <a:r>
              <a:rPr lang="en-US" dirty="0">
                <a:latin typeface="Arial" panose="020B0604020202020204" pitchFamily="34" charset="0"/>
                <a:cs typeface="Arial" panose="020B0604020202020204" pitchFamily="34" charset="0"/>
              </a:rPr>
              <a:t>s</a:t>
            </a:r>
            <a:r>
              <a:rPr lang="en-US" dirty="0" smtClean="0">
                <a:latin typeface="Arial" panose="020B0604020202020204" pitchFamily="34" charset="0"/>
                <a:cs typeface="Arial" panose="020B0604020202020204" pitchFamily="34" charset="0"/>
              </a:rPr>
              <a:t>trength &amp; spiritual strength</a:t>
            </a:r>
          </a:p>
          <a:p>
            <a:pPr lvl="2"/>
            <a:r>
              <a:rPr lang="en-US" dirty="0" smtClean="0">
                <a:latin typeface="Arial" panose="020B0604020202020204" pitchFamily="34" charset="0"/>
                <a:cs typeface="Arial" panose="020B0604020202020204" pitchFamily="34" charset="0"/>
              </a:rPr>
              <a:t>1 Timothy 4:8</a:t>
            </a:r>
          </a:p>
          <a:p>
            <a:pPr lvl="1"/>
            <a:r>
              <a:rPr lang="en-US" dirty="0">
                <a:latin typeface="Arial" panose="020B0604020202020204" pitchFamily="34" charset="0"/>
                <a:cs typeface="Arial" panose="020B0604020202020204" pitchFamily="34" charset="0"/>
              </a:rPr>
              <a:t>W</a:t>
            </a:r>
            <a:r>
              <a:rPr lang="en-US" dirty="0" smtClean="0">
                <a:latin typeface="Arial" panose="020B0604020202020204" pitchFamily="34" charset="0"/>
                <a:cs typeface="Arial" panose="020B0604020202020204" pitchFamily="34" charset="0"/>
              </a:rPr>
              <a:t>hat </a:t>
            </a:r>
            <a:r>
              <a:rPr lang="en-US" dirty="0">
                <a:latin typeface="Arial" panose="020B0604020202020204" pitchFamily="34" charset="0"/>
                <a:cs typeface="Arial" panose="020B0604020202020204" pitchFamily="34" charset="0"/>
              </a:rPr>
              <a:t>p</a:t>
            </a:r>
            <a:r>
              <a:rPr lang="en-US" dirty="0" smtClean="0">
                <a:latin typeface="Arial" panose="020B0604020202020204" pitchFamily="34" charset="0"/>
                <a:cs typeface="Arial" panose="020B0604020202020204" pitchFamily="34" charset="0"/>
              </a:rPr>
              <a:t>eople </a:t>
            </a: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hink </a:t>
            </a:r>
            <a:r>
              <a:rPr lang="en-US" dirty="0">
                <a:latin typeface="Arial" panose="020B0604020202020204" pitchFamily="34" charset="0"/>
                <a:cs typeface="Arial" panose="020B0604020202020204" pitchFamily="34" charset="0"/>
              </a:rPr>
              <a:t>of u</a:t>
            </a:r>
            <a:r>
              <a:rPr lang="en-US" dirty="0" smtClean="0">
                <a:latin typeface="Arial" panose="020B0604020202020204" pitchFamily="34" charset="0"/>
                <a:cs typeface="Arial" panose="020B0604020202020204" pitchFamily="34" charset="0"/>
              </a:rPr>
              <a:t>s &amp; what </a:t>
            </a:r>
            <a:r>
              <a:rPr lang="en-US" dirty="0">
                <a:latin typeface="Arial" panose="020B0604020202020204" pitchFamily="34" charset="0"/>
                <a:cs typeface="Arial" panose="020B0604020202020204" pitchFamily="34" charset="0"/>
              </a:rPr>
              <a:t>G</a:t>
            </a:r>
            <a:r>
              <a:rPr lang="en-US" dirty="0" smtClean="0">
                <a:latin typeface="Arial" panose="020B0604020202020204" pitchFamily="34" charset="0"/>
                <a:cs typeface="Arial" panose="020B0604020202020204" pitchFamily="34" charset="0"/>
              </a:rPr>
              <a:t>od thinks </a:t>
            </a:r>
            <a:r>
              <a:rPr lang="en-US" dirty="0">
                <a:latin typeface="Arial" panose="020B0604020202020204" pitchFamily="34" charset="0"/>
                <a:cs typeface="Arial" panose="020B0604020202020204" pitchFamily="34" charset="0"/>
              </a:rPr>
              <a:t>of u</a:t>
            </a:r>
            <a:r>
              <a:rPr lang="en-US" dirty="0" smtClean="0">
                <a:latin typeface="Arial" panose="020B0604020202020204" pitchFamily="34" charset="0"/>
                <a:cs typeface="Arial" panose="020B0604020202020204" pitchFamily="34" charset="0"/>
              </a:rPr>
              <a:t>s</a:t>
            </a:r>
          </a:p>
          <a:p>
            <a:pPr lvl="2"/>
            <a:r>
              <a:rPr lang="en-US" dirty="0" smtClean="0">
                <a:latin typeface="Arial" panose="020B0604020202020204" pitchFamily="34" charset="0"/>
                <a:cs typeface="Arial" panose="020B0604020202020204" pitchFamily="34" charset="0"/>
              </a:rPr>
              <a:t>Galatians 1:10 </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W</a:t>
            </a:r>
            <a:r>
              <a:rPr lang="en-US" dirty="0" smtClean="0">
                <a:latin typeface="Arial" panose="020B0604020202020204" pitchFamily="34" charset="0"/>
                <a:cs typeface="Arial" panose="020B0604020202020204" pitchFamily="34" charset="0"/>
              </a:rPr>
              <a:t>hat </a:t>
            </a:r>
            <a:r>
              <a:rPr lang="en-US" dirty="0">
                <a:latin typeface="Arial" panose="020B0604020202020204" pitchFamily="34" charset="0"/>
                <a:cs typeface="Arial" panose="020B0604020202020204" pitchFamily="34" charset="0"/>
              </a:rPr>
              <a:t>we think of ourselves </a:t>
            </a:r>
            <a:r>
              <a:rPr lang="en-US" dirty="0" smtClean="0">
                <a:latin typeface="Arial" panose="020B0604020202020204" pitchFamily="34" charset="0"/>
                <a:cs typeface="Arial" panose="020B0604020202020204" pitchFamily="34" charset="0"/>
              </a:rPr>
              <a:t>&amp; what </a:t>
            </a:r>
            <a:r>
              <a:rPr lang="en-US" dirty="0">
                <a:latin typeface="Arial" panose="020B0604020202020204" pitchFamily="34" charset="0"/>
                <a:cs typeface="Arial" panose="020B0604020202020204" pitchFamily="34" charset="0"/>
              </a:rPr>
              <a:t>God thinks of </a:t>
            </a:r>
            <a:r>
              <a:rPr lang="en-US" dirty="0" smtClean="0">
                <a:latin typeface="Arial" panose="020B0604020202020204" pitchFamily="34" charset="0"/>
                <a:cs typeface="Arial" panose="020B0604020202020204" pitchFamily="34" charset="0"/>
              </a:rPr>
              <a:t>us</a:t>
            </a:r>
            <a:endParaRPr lang="en-US" dirty="0">
              <a:latin typeface="Arial" panose="020B0604020202020204" pitchFamily="34" charset="0"/>
              <a:cs typeface="Arial" panose="020B0604020202020204" pitchFamily="34" charset="0"/>
            </a:endParaRPr>
          </a:p>
          <a:p>
            <a:pPr lvl="2"/>
            <a:r>
              <a:rPr lang="en-US" dirty="0" smtClean="0">
                <a:latin typeface="Arial" panose="020B0604020202020204" pitchFamily="34" charset="0"/>
                <a:cs typeface="Arial" panose="020B0604020202020204" pitchFamily="34" charset="0"/>
              </a:rPr>
              <a:t>Revelation 3:14-17</a:t>
            </a:r>
          </a:p>
          <a:p>
            <a:pPr lvl="1"/>
            <a:r>
              <a:rPr lang="en-US" dirty="0">
                <a:latin typeface="Arial" panose="020B0604020202020204" pitchFamily="34" charset="0"/>
                <a:cs typeface="Arial" panose="020B0604020202020204" pitchFamily="34" charset="0"/>
              </a:rPr>
              <a:t>S</a:t>
            </a:r>
            <a:r>
              <a:rPr lang="en-US" dirty="0" smtClean="0">
                <a:latin typeface="Arial" panose="020B0604020202020204" pitchFamily="34" charset="0"/>
                <a:cs typeface="Arial" panose="020B0604020202020204" pitchFamily="34" charset="0"/>
              </a:rPr>
              <a:t>tyle </a:t>
            </a:r>
            <a:r>
              <a:rPr lang="en-US" dirty="0">
                <a:latin typeface="Arial" panose="020B0604020202020204" pitchFamily="34" charset="0"/>
                <a:cs typeface="Arial" panose="020B0604020202020204" pitchFamily="34" charset="0"/>
              </a:rPr>
              <a:t>and spirit of religious </a:t>
            </a:r>
            <a:r>
              <a:rPr lang="en-US" dirty="0" smtClean="0">
                <a:latin typeface="Arial" panose="020B0604020202020204" pitchFamily="34" charset="0"/>
                <a:cs typeface="Arial" panose="020B0604020202020204" pitchFamily="34" charset="0"/>
              </a:rPr>
              <a:t>teachers &amp; substance </a:t>
            </a:r>
            <a:r>
              <a:rPr lang="en-US" dirty="0">
                <a:latin typeface="Arial" panose="020B0604020202020204" pitchFamily="34" charset="0"/>
                <a:cs typeface="Arial" panose="020B0604020202020204" pitchFamily="34" charset="0"/>
              </a:rPr>
              <a:t>of the teaching </a:t>
            </a:r>
            <a:endParaRPr lang="en-US" dirty="0" smtClean="0">
              <a:latin typeface="Arial" panose="020B0604020202020204" pitchFamily="34" charset="0"/>
              <a:cs typeface="Arial" panose="020B0604020202020204" pitchFamily="34" charset="0"/>
            </a:endParaRPr>
          </a:p>
          <a:p>
            <a:pPr lvl="2"/>
            <a:r>
              <a:rPr lang="en-US" dirty="0" smtClean="0">
                <a:latin typeface="Arial" panose="020B0604020202020204" pitchFamily="34" charset="0"/>
                <a:cs typeface="Arial" panose="020B0604020202020204" pitchFamily="34" charset="0"/>
              </a:rPr>
              <a:t>Philippians 1:15-18</a:t>
            </a:r>
          </a:p>
          <a:p>
            <a:pPr lvl="1"/>
            <a:r>
              <a:rPr lang="en-US" dirty="0">
                <a:latin typeface="Arial" panose="020B0604020202020204" pitchFamily="34" charset="0"/>
                <a:cs typeface="Arial" panose="020B0604020202020204" pitchFamily="34" charset="0"/>
              </a:rPr>
              <a:t>S</a:t>
            </a:r>
            <a:r>
              <a:rPr lang="en-US" dirty="0" smtClean="0">
                <a:latin typeface="Arial" panose="020B0604020202020204" pitchFamily="34" charset="0"/>
                <a:cs typeface="Arial" panose="020B0604020202020204" pitchFamily="34" charset="0"/>
              </a:rPr>
              <a:t>tatistical growth (numbers/dollars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&amp; solid </a:t>
            </a:r>
            <a:r>
              <a:rPr lang="en-US" dirty="0">
                <a:latin typeface="Arial" panose="020B0604020202020204" pitchFamily="34" charset="0"/>
                <a:cs typeface="Arial" panose="020B0604020202020204" pitchFamily="34" charset="0"/>
              </a:rPr>
              <a:t>spiritual </a:t>
            </a:r>
            <a:r>
              <a:rPr lang="en-US" dirty="0" smtClean="0">
                <a:latin typeface="Arial" panose="020B0604020202020204" pitchFamily="34" charset="0"/>
                <a:cs typeface="Arial" panose="020B0604020202020204" pitchFamily="34" charset="0"/>
              </a:rPr>
              <a:t>growth</a:t>
            </a:r>
          </a:p>
          <a:p>
            <a:pPr lvl="2"/>
            <a:r>
              <a:rPr lang="en-US"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Peter 2:2; 1 Corinthians 14:20</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654322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Effect transition="in" filter="fade">
                                      <p:cBhvr>
                                        <p:cTn id="45" dur="1000"/>
                                        <p:tgtEl>
                                          <p:spTgt spid="5">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5">
                                            <p:txEl>
                                              <p:pRg st="9" end="9"/>
                                            </p:txEl>
                                          </p:spTgt>
                                        </p:tgtEl>
                                        <p:attrNameLst>
                                          <p:attrName>style.visibility</p:attrName>
                                        </p:attrNameLst>
                                      </p:cBhvr>
                                      <p:to>
                                        <p:strVal val="visible"/>
                                      </p:to>
                                    </p:set>
                                    <p:animEffect transition="in" filter="fade">
                                      <p:cBhvr>
                                        <p:cTn id="50" dur="1000"/>
                                        <p:tgtEl>
                                          <p:spTgt spid="5">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5">
                                            <p:txEl>
                                              <p:pRg st="10" end="10"/>
                                            </p:txEl>
                                          </p:spTgt>
                                        </p:tgtEl>
                                        <p:attrNameLst>
                                          <p:attrName>style.visibility</p:attrName>
                                        </p:attrNameLst>
                                      </p:cBhvr>
                                      <p:to>
                                        <p:strVal val="visible"/>
                                      </p:to>
                                    </p:set>
                                    <p:animEffect transition="in" filter="fade">
                                      <p:cBhvr>
                                        <p:cTn id="55" dur="1000"/>
                                        <p:tgtEl>
                                          <p:spTgt spid="5">
                                            <p:txEl>
                                              <p:pRg st="10" end="1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
                                            <p:txEl>
                                              <p:pRg st="11" end="11"/>
                                            </p:txEl>
                                          </p:spTgt>
                                        </p:tgtEl>
                                        <p:attrNameLst>
                                          <p:attrName>style.visibility</p:attrName>
                                        </p:attrNameLst>
                                      </p:cBhvr>
                                      <p:to>
                                        <p:strVal val="visible"/>
                                      </p:to>
                                    </p:set>
                                    <p:animEffect transition="in" filter="fade">
                                      <p:cBhvr>
                                        <p:cTn id="60" dur="1000"/>
                                        <p:tgtEl>
                                          <p:spTgt spid="5">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5">
                                            <p:txEl>
                                              <p:pRg st="12" end="12"/>
                                            </p:txEl>
                                          </p:spTgt>
                                        </p:tgtEl>
                                        <p:attrNameLst>
                                          <p:attrName>style.visibility</p:attrName>
                                        </p:attrNameLst>
                                      </p:cBhvr>
                                      <p:to>
                                        <p:strVal val="visible"/>
                                      </p:to>
                                    </p:set>
                                    <p:animEffect transition="in" filter="fade">
                                      <p:cBhvr>
                                        <p:cTn id="65" dur="1000"/>
                                        <p:tgtEl>
                                          <p:spTgt spid="5">
                                            <p:txEl>
                                              <p:pRg st="12" end="1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5">
                                            <p:txEl>
                                              <p:pRg st="13" end="13"/>
                                            </p:txEl>
                                          </p:spTgt>
                                        </p:tgtEl>
                                        <p:attrNameLst>
                                          <p:attrName>style.visibility</p:attrName>
                                        </p:attrNameLst>
                                      </p:cBhvr>
                                      <p:to>
                                        <p:strVal val="visible"/>
                                      </p:to>
                                    </p:set>
                                    <p:animEffect transition="in" filter="fade">
                                      <p:cBhvr>
                                        <p:cTn id="70" dur="1000"/>
                                        <p:tgtEl>
                                          <p:spTgt spid="5">
                                            <p:txEl>
                                              <p:pRg st="13" end="13"/>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5">
                                            <p:txEl>
                                              <p:pRg st="14" end="14"/>
                                            </p:txEl>
                                          </p:spTgt>
                                        </p:tgtEl>
                                        <p:attrNameLst>
                                          <p:attrName>style.visibility</p:attrName>
                                        </p:attrNameLst>
                                      </p:cBhvr>
                                      <p:to>
                                        <p:strVal val="visible"/>
                                      </p:to>
                                    </p:set>
                                    <p:animEffect transition="in" filter="fade">
                                      <p:cBhvr>
                                        <p:cTn id="73" dur="10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Personality…</a:t>
            </a:r>
            <a:endParaRPr lang="en-US" dirty="0">
              <a:latin typeface="Arial Black" panose="020B0A04020102020204" pitchFamily="34" charset="0"/>
            </a:endParaRPr>
          </a:p>
        </p:txBody>
      </p:sp>
      <p:sp>
        <p:nvSpPr>
          <p:cNvPr id="3" name="Footer Placeholder 2"/>
          <p:cNvSpPr>
            <a:spLocks noGrp="1"/>
          </p:cNvSpPr>
          <p:nvPr>
            <p:ph type="ftr" sz="quarter" idx="11"/>
          </p:nvPr>
        </p:nvSpPr>
        <p:spPr/>
        <p:txBody>
          <a:bodyPr/>
          <a:lstStyle/>
          <a:p>
            <a:r>
              <a:rPr lang="en-US" smtClean="0"/>
              <a:t>Growing Up In Christ</a:t>
            </a:r>
            <a:endParaRPr lang="en-US"/>
          </a:p>
        </p:txBody>
      </p:sp>
      <p:sp>
        <p:nvSpPr>
          <p:cNvPr id="4" name="Slide Number Placeholder 3"/>
          <p:cNvSpPr>
            <a:spLocks noGrp="1"/>
          </p:cNvSpPr>
          <p:nvPr>
            <p:ph type="sldNum" sz="quarter" idx="12"/>
          </p:nvPr>
        </p:nvSpPr>
        <p:spPr/>
        <p:txBody>
          <a:bodyPr/>
          <a:lstStyle/>
          <a:p>
            <a:fld id="{2F5A7FE2-0800-48E5-9505-1A851256C49C}" type="slidenum">
              <a:rPr lang="en-US" smtClean="0"/>
              <a:t>6</a:t>
            </a:fld>
            <a:endParaRPr lang="en-US"/>
          </a:p>
        </p:txBody>
      </p:sp>
      <p:sp>
        <p:nvSpPr>
          <p:cNvPr id="5" name="Content Placeholder 4"/>
          <p:cNvSpPr>
            <a:spLocks noGrp="1"/>
          </p:cNvSpPr>
          <p:nvPr>
            <p:ph sz="quarter" idx="1"/>
          </p:nvPr>
        </p:nvSpPr>
        <p:spPr>
          <a:xfrm>
            <a:off x="914400" y="1447800"/>
            <a:ext cx="8153400" cy="4724400"/>
          </a:xfrm>
        </p:spPr>
        <p:txBody>
          <a:bodyPr>
            <a:normAutofit lnSpcReduction="10000"/>
          </a:bodyPr>
          <a:lstStyle/>
          <a:p>
            <a:r>
              <a:rPr lang="en-US" b="1" dirty="0" smtClean="0">
                <a:latin typeface="Arial" panose="020B0604020202020204" pitchFamily="34" charset="0"/>
                <a:cs typeface="Arial" panose="020B0604020202020204" pitchFamily="34" charset="0"/>
              </a:rPr>
              <a:t>Church Problems often blamed on “Personality Conflicts”</a:t>
            </a:r>
          </a:p>
          <a:p>
            <a:pPr lvl="1"/>
            <a:r>
              <a:rPr lang="en-US" dirty="0" smtClean="0">
                <a:latin typeface="Arial" panose="020B0604020202020204" pitchFamily="34" charset="0"/>
                <a:cs typeface="Arial" panose="020B0604020202020204" pitchFamily="34" charset="0"/>
              </a:rPr>
              <a:t>When the real problem is </a:t>
            </a:r>
            <a:r>
              <a:rPr lang="en-US" u="sng" dirty="0" smtClean="0">
                <a:latin typeface="Arial" panose="020B0604020202020204" pitchFamily="34" charset="0"/>
                <a:cs typeface="Arial" panose="020B0604020202020204" pitchFamily="34" charset="0"/>
              </a:rPr>
              <a:t>spiritual immaturity</a:t>
            </a:r>
            <a:r>
              <a:rPr lang="en-US" dirty="0" smtClean="0">
                <a:latin typeface="Arial" panose="020B0604020202020204" pitchFamily="34" charset="0"/>
                <a:cs typeface="Arial" panose="020B0604020202020204" pitchFamily="34" charset="0"/>
              </a:rPr>
              <a:t>!</a:t>
            </a:r>
          </a:p>
          <a:p>
            <a:r>
              <a:rPr lang="en-US" b="1" dirty="0" smtClean="0">
                <a:latin typeface="Arial" panose="020B0604020202020204" pitchFamily="34" charset="0"/>
                <a:cs typeface="Arial" panose="020B0604020202020204" pitchFamily="34" charset="0"/>
              </a:rPr>
              <a:t>Must Grow &amp; Develop Spiritual Personality Traits</a:t>
            </a:r>
          </a:p>
          <a:p>
            <a:pPr lvl="1"/>
            <a:r>
              <a:rPr lang="en-US" dirty="0" smtClean="0">
                <a:latin typeface="Arial" panose="020B0604020202020204" pitchFamily="34" charset="0"/>
                <a:cs typeface="Arial" panose="020B0604020202020204" pitchFamily="34" charset="0"/>
              </a:rPr>
              <a:t>Galatians 6:1-2; Ephesians 4:2, 31, 32</a:t>
            </a:r>
          </a:p>
          <a:p>
            <a:pPr lvl="1"/>
            <a:r>
              <a:rPr lang="en-US" dirty="0" smtClean="0">
                <a:latin typeface="Arial" panose="020B0604020202020204" pitchFamily="34" charset="0"/>
                <a:cs typeface="Arial" panose="020B0604020202020204" pitchFamily="34" charset="0"/>
              </a:rPr>
              <a:t>Colossians 4:6 </a:t>
            </a:r>
          </a:p>
          <a:p>
            <a:pPr lvl="1"/>
            <a:r>
              <a:rPr lang="en-US" dirty="0" smtClean="0">
                <a:latin typeface="Arial" panose="020B0604020202020204" pitchFamily="34" charset="0"/>
                <a:cs typeface="Arial" panose="020B0604020202020204" pitchFamily="34" charset="0"/>
              </a:rPr>
              <a:t>James 3:13-18</a:t>
            </a:r>
          </a:p>
          <a:p>
            <a:pPr lvl="1"/>
            <a:r>
              <a:rPr lang="en-US" dirty="0" smtClean="0">
                <a:latin typeface="Arial" panose="020B0604020202020204" pitchFamily="34" charset="0"/>
                <a:cs typeface="Arial" panose="020B0604020202020204" pitchFamily="34" charset="0"/>
              </a:rPr>
              <a:t>Titus 3:3</a:t>
            </a:r>
          </a:p>
          <a:p>
            <a:r>
              <a:rPr lang="en-US" b="1" dirty="0" smtClean="0">
                <a:latin typeface="Arial" panose="020B0604020202020204" pitchFamily="34" charset="0"/>
                <a:cs typeface="Arial" panose="020B0604020202020204" pitchFamily="34" charset="0"/>
              </a:rPr>
              <a:t>Traits To Grow In…</a:t>
            </a:r>
          </a:p>
          <a:p>
            <a:pPr lvl="1"/>
            <a:r>
              <a:rPr lang="en-US" dirty="0" smtClean="0">
                <a:latin typeface="Arial" panose="020B0604020202020204" pitchFamily="34" charset="0"/>
                <a:cs typeface="Arial" panose="020B0604020202020204" pitchFamily="34" charset="0"/>
              </a:rPr>
              <a:t>Speaking plainly, but kindly</a:t>
            </a:r>
          </a:p>
          <a:p>
            <a:pPr lvl="1"/>
            <a:r>
              <a:rPr lang="en-US" dirty="0" smtClean="0">
                <a:latin typeface="Arial" panose="020B0604020202020204" pitchFamily="34" charset="0"/>
                <a:cs typeface="Arial" panose="020B0604020202020204" pitchFamily="34" charset="0"/>
              </a:rPr>
              <a:t>Giving and receiving correction gracefully</a:t>
            </a:r>
          </a:p>
          <a:p>
            <a:pPr lvl="1"/>
            <a:r>
              <a:rPr lang="en-US" dirty="0" smtClean="0">
                <a:latin typeface="Arial" panose="020B0604020202020204" pitchFamily="34" charset="0"/>
                <a:cs typeface="Arial" panose="020B0604020202020204" pitchFamily="34" charset="0"/>
              </a:rPr>
              <a:t>Not being weak, nor being a bully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576795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10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10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1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Performance…</a:t>
            </a:r>
            <a:endParaRPr lang="en-US" sz="3200" dirty="0">
              <a:latin typeface="Arial Black" panose="020B0A04020102020204" pitchFamily="34" charset="0"/>
            </a:endParaRPr>
          </a:p>
        </p:txBody>
      </p:sp>
      <p:sp>
        <p:nvSpPr>
          <p:cNvPr id="3" name="Footer Placeholder 2"/>
          <p:cNvSpPr>
            <a:spLocks noGrp="1"/>
          </p:cNvSpPr>
          <p:nvPr>
            <p:ph type="ftr" sz="quarter" idx="11"/>
          </p:nvPr>
        </p:nvSpPr>
        <p:spPr/>
        <p:txBody>
          <a:bodyPr/>
          <a:lstStyle/>
          <a:p>
            <a:r>
              <a:rPr lang="en-US" smtClean="0"/>
              <a:t>Growing Up In Christ</a:t>
            </a:r>
            <a:endParaRPr lang="en-US"/>
          </a:p>
        </p:txBody>
      </p:sp>
      <p:sp>
        <p:nvSpPr>
          <p:cNvPr id="4" name="Slide Number Placeholder 3"/>
          <p:cNvSpPr>
            <a:spLocks noGrp="1"/>
          </p:cNvSpPr>
          <p:nvPr>
            <p:ph type="sldNum" sz="quarter" idx="12"/>
          </p:nvPr>
        </p:nvSpPr>
        <p:spPr/>
        <p:txBody>
          <a:bodyPr/>
          <a:lstStyle/>
          <a:p>
            <a:fld id="{2F5A7FE2-0800-48E5-9505-1A851256C49C}" type="slidenum">
              <a:rPr lang="en-US" smtClean="0"/>
              <a:t>7</a:t>
            </a:fld>
            <a:endParaRPr lang="en-US"/>
          </a:p>
        </p:txBody>
      </p:sp>
      <p:sp>
        <p:nvSpPr>
          <p:cNvPr id="5" name="Content Placeholder 4"/>
          <p:cNvSpPr>
            <a:spLocks noGrp="1"/>
          </p:cNvSpPr>
          <p:nvPr>
            <p:ph sz="quarter" idx="1"/>
          </p:nvPr>
        </p:nvSpPr>
        <p:spPr/>
        <p:txBody>
          <a:bodyPr/>
          <a:lstStyle/>
          <a:p>
            <a:r>
              <a:rPr lang="en-US" b="1" dirty="0" smtClean="0">
                <a:latin typeface="Arial" panose="020B0604020202020204" pitchFamily="34" charset="0"/>
                <a:cs typeface="Arial" panose="020B0604020202020204" pitchFamily="34" charset="0"/>
              </a:rPr>
              <a:t>Performance Involves Three Factors</a:t>
            </a:r>
            <a:endParaRPr lang="en-US" dirty="0" smtClean="0">
              <a:latin typeface="Arial" panose="020B0604020202020204" pitchFamily="34" charset="0"/>
              <a:cs typeface="Arial" panose="020B0604020202020204" pitchFamily="34" charset="0"/>
            </a:endParaRPr>
          </a:p>
          <a:p>
            <a:pPr lvl="1"/>
            <a:r>
              <a:rPr lang="en-US" u="sng" dirty="0" smtClean="0">
                <a:latin typeface="Arial" panose="020B0604020202020204" pitchFamily="34" charset="0"/>
                <a:cs typeface="Arial" panose="020B0604020202020204" pitchFamily="34" charset="0"/>
              </a:rPr>
              <a:t>Desire </a:t>
            </a:r>
            <a:r>
              <a:rPr lang="en-US" dirty="0" smtClean="0">
                <a:latin typeface="Arial" panose="020B0604020202020204" pitchFamily="34" charset="0"/>
                <a:cs typeface="Arial" panose="020B0604020202020204" pitchFamily="34" charset="0"/>
              </a:rPr>
              <a:t>- 2 Corinthians 8:2</a:t>
            </a:r>
          </a:p>
          <a:p>
            <a:pPr lvl="1"/>
            <a:r>
              <a:rPr lang="en-US" u="sng" dirty="0" smtClean="0">
                <a:latin typeface="Arial" panose="020B0604020202020204" pitchFamily="34" charset="0"/>
                <a:cs typeface="Arial" panose="020B0604020202020204" pitchFamily="34" charset="0"/>
              </a:rPr>
              <a:t>Ability</a:t>
            </a:r>
            <a:r>
              <a:rPr lang="en-US" dirty="0" smtClean="0">
                <a:latin typeface="Arial" panose="020B0604020202020204" pitchFamily="34" charset="0"/>
                <a:cs typeface="Arial" panose="020B0604020202020204" pitchFamily="34" charset="0"/>
              </a:rPr>
              <a:t> - 2 Corinthians 8:3; Acts 11:27-30</a:t>
            </a:r>
          </a:p>
          <a:p>
            <a:pPr lvl="1"/>
            <a:r>
              <a:rPr lang="en-US" u="sng" dirty="0" smtClean="0">
                <a:latin typeface="Arial" panose="020B0604020202020204" pitchFamily="34" charset="0"/>
                <a:cs typeface="Arial" panose="020B0604020202020204" pitchFamily="34" charset="0"/>
              </a:rPr>
              <a:t>Opportunity</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Galatians </a:t>
            </a:r>
            <a:r>
              <a:rPr lang="en-US" dirty="0">
                <a:latin typeface="Arial" panose="020B0604020202020204" pitchFamily="34" charset="0"/>
                <a:cs typeface="Arial" panose="020B0604020202020204" pitchFamily="34" charset="0"/>
              </a:rPr>
              <a:t>6:10; </a:t>
            </a:r>
            <a:r>
              <a:rPr lang="en-US" dirty="0" smtClean="0">
                <a:latin typeface="Arial" panose="020B0604020202020204" pitchFamily="34" charset="0"/>
                <a:cs typeface="Arial" panose="020B0604020202020204" pitchFamily="34" charset="0"/>
              </a:rPr>
              <a:t>Philippians 4:10</a:t>
            </a:r>
          </a:p>
          <a:p>
            <a:r>
              <a:rPr lang="en-US" b="1" dirty="0" smtClean="0">
                <a:latin typeface="Arial" panose="020B0604020202020204" pitchFamily="34" charset="0"/>
                <a:cs typeface="Arial" panose="020B0604020202020204" pitchFamily="34" charset="0"/>
              </a:rPr>
              <a:t>Growth Occurs In All of These When…</a:t>
            </a:r>
          </a:p>
          <a:p>
            <a:pPr lvl="1"/>
            <a:r>
              <a:rPr lang="en-US" dirty="0" smtClean="0">
                <a:latin typeface="Arial" panose="020B0604020202020204" pitchFamily="34" charset="0"/>
                <a:cs typeface="Arial" panose="020B0604020202020204" pitchFamily="34" charset="0"/>
              </a:rPr>
              <a:t>We </a:t>
            </a:r>
            <a:r>
              <a:rPr lang="en-US" u="sng" dirty="0" smtClean="0">
                <a:latin typeface="Arial" panose="020B0604020202020204" pitchFamily="34" charset="0"/>
                <a:cs typeface="Arial" panose="020B0604020202020204" pitchFamily="34" charset="0"/>
              </a:rPr>
              <a:t>increase</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our </a:t>
            </a:r>
            <a:r>
              <a:rPr lang="en-US" b="1" i="1" dirty="0">
                <a:latin typeface="Arial" panose="020B0604020202020204" pitchFamily="34" charset="0"/>
                <a:cs typeface="Arial" panose="020B0604020202020204" pitchFamily="34" charset="0"/>
              </a:rPr>
              <a:t>desire</a:t>
            </a:r>
            <a:r>
              <a:rPr lang="en-US" dirty="0">
                <a:latin typeface="Arial" panose="020B0604020202020204" pitchFamily="34" charset="0"/>
                <a:cs typeface="Arial" panose="020B0604020202020204" pitchFamily="34" charset="0"/>
              </a:rPr>
              <a:t> or </a:t>
            </a:r>
            <a:r>
              <a:rPr lang="en-US" b="1" i="1" dirty="0">
                <a:latin typeface="Arial" panose="020B0604020202020204" pitchFamily="34" charset="0"/>
                <a:cs typeface="Arial" panose="020B0604020202020204" pitchFamily="34" charset="0"/>
              </a:rPr>
              <a:t>willingness</a:t>
            </a:r>
            <a:r>
              <a:rPr lang="en-US" dirty="0">
                <a:latin typeface="Arial" panose="020B0604020202020204" pitchFamily="34" charset="0"/>
                <a:cs typeface="Arial" panose="020B0604020202020204" pitchFamily="34" charset="0"/>
              </a:rPr>
              <a:t> to </a:t>
            </a:r>
            <a:r>
              <a:rPr lang="en-US" dirty="0" smtClean="0">
                <a:latin typeface="Arial" panose="020B0604020202020204" pitchFamily="34" charset="0"/>
                <a:cs typeface="Arial" panose="020B0604020202020204" pitchFamily="34" charset="0"/>
              </a:rPr>
              <a:t>grow</a:t>
            </a:r>
          </a:p>
          <a:p>
            <a:pPr lvl="1"/>
            <a:r>
              <a:rPr lang="en-US" dirty="0" smtClean="0">
                <a:latin typeface="Arial" panose="020B0604020202020204" pitchFamily="34" charset="0"/>
                <a:cs typeface="Arial" panose="020B0604020202020204" pitchFamily="34" charset="0"/>
              </a:rPr>
              <a:t>We </a:t>
            </a:r>
            <a:r>
              <a:rPr lang="en-US" u="sng" dirty="0" smtClean="0">
                <a:latin typeface="Arial" panose="020B0604020202020204" pitchFamily="34" charset="0"/>
                <a:cs typeface="Arial" panose="020B0604020202020204" pitchFamily="34" charset="0"/>
              </a:rPr>
              <a:t>work</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to increase our </a:t>
            </a:r>
            <a:r>
              <a:rPr lang="en-US" b="1" i="1" dirty="0" smtClean="0">
                <a:latin typeface="Arial" panose="020B0604020202020204" pitchFamily="34" charset="0"/>
                <a:cs typeface="Arial" panose="020B0604020202020204" pitchFamily="34" charset="0"/>
              </a:rPr>
              <a:t>ability</a:t>
            </a:r>
          </a:p>
          <a:p>
            <a:pPr lvl="1"/>
            <a:r>
              <a:rPr lang="en-US" dirty="0" smtClean="0">
                <a:latin typeface="Arial" panose="020B0604020202020204" pitchFamily="34" charset="0"/>
                <a:cs typeface="Arial" panose="020B0604020202020204" pitchFamily="34" charset="0"/>
              </a:rPr>
              <a:t>We </a:t>
            </a:r>
            <a:r>
              <a:rPr lang="en-US" u="sng" dirty="0" smtClean="0">
                <a:latin typeface="Arial" panose="020B0604020202020204" pitchFamily="34" charset="0"/>
                <a:cs typeface="Arial" panose="020B0604020202020204" pitchFamily="34" charset="0"/>
              </a:rPr>
              <a:t>look</a:t>
            </a:r>
            <a:r>
              <a:rPr lang="en-US" dirty="0" smtClean="0">
                <a:latin typeface="Arial" panose="020B0604020202020204" pitchFamily="34" charset="0"/>
                <a:cs typeface="Arial" panose="020B0604020202020204" pitchFamily="34" charset="0"/>
              </a:rPr>
              <a:t> for</a:t>
            </a:r>
            <a:r>
              <a:rPr lang="en-US" b="1" i="1"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more </a:t>
            </a:r>
            <a:r>
              <a:rPr lang="en-US" b="1" i="1" dirty="0" smtClean="0">
                <a:latin typeface="Arial" panose="020B0604020202020204" pitchFamily="34" charset="0"/>
                <a:cs typeface="Arial" panose="020B0604020202020204" pitchFamily="34" charset="0"/>
              </a:rPr>
              <a:t>opportunities</a:t>
            </a:r>
            <a:endParaRPr lang="en-US" b="1" i="1" dirty="0">
              <a:latin typeface="Arial" panose="020B0604020202020204" pitchFamily="34" charset="0"/>
              <a:cs typeface="Arial" panose="020B0604020202020204" pitchFamily="34" charset="0"/>
            </a:endParaRPr>
          </a:p>
        </p:txBody>
      </p:sp>
      <p:sp>
        <p:nvSpPr>
          <p:cNvPr id="6" name="Rectangle 5"/>
          <p:cNvSpPr/>
          <p:nvPr/>
        </p:nvSpPr>
        <p:spPr>
          <a:xfrm>
            <a:off x="450270" y="5105400"/>
            <a:ext cx="8229600" cy="6858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accent1"/>
                </a:solidFill>
                <a:latin typeface="Arial" panose="020B0604020202020204" pitchFamily="34" charset="0"/>
                <a:cs typeface="Arial" panose="020B0604020202020204" pitchFamily="34" charset="0"/>
              </a:rPr>
              <a:t>Desire + Ability + Opportunity = Responsibility</a:t>
            </a:r>
            <a:endParaRPr lang="en-US" sz="2800" b="1"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889930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anose="020B0A04020102020204" pitchFamily="34" charset="0"/>
              </a:rPr>
              <a:t>Conclusion</a:t>
            </a:r>
            <a:endParaRPr lang="en-US" b="1" dirty="0">
              <a:latin typeface="Arial Black" panose="020B0A04020102020204" pitchFamily="34" charset="0"/>
            </a:endParaRPr>
          </a:p>
        </p:txBody>
      </p:sp>
      <p:sp>
        <p:nvSpPr>
          <p:cNvPr id="3" name="Footer Placeholder 2"/>
          <p:cNvSpPr>
            <a:spLocks noGrp="1"/>
          </p:cNvSpPr>
          <p:nvPr>
            <p:ph type="ftr" sz="quarter" idx="11"/>
          </p:nvPr>
        </p:nvSpPr>
        <p:spPr/>
        <p:txBody>
          <a:bodyPr/>
          <a:lstStyle/>
          <a:p>
            <a:r>
              <a:rPr lang="en-US" dirty="0" smtClean="0"/>
              <a:t>Growing Up In Christ</a:t>
            </a:r>
            <a:endParaRPr lang="en-US" dirty="0"/>
          </a:p>
        </p:txBody>
      </p:sp>
      <p:sp>
        <p:nvSpPr>
          <p:cNvPr id="4" name="Slide Number Placeholder 3"/>
          <p:cNvSpPr>
            <a:spLocks noGrp="1"/>
          </p:cNvSpPr>
          <p:nvPr>
            <p:ph type="sldNum" sz="quarter" idx="12"/>
          </p:nvPr>
        </p:nvSpPr>
        <p:spPr/>
        <p:txBody>
          <a:bodyPr/>
          <a:lstStyle/>
          <a:p>
            <a:fld id="{2F5A7FE2-0800-48E5-9505-1A851256C49C}" type="slidenum">
              <a:rPr lang="en-US" smtClean="0"/>
              <a:t>8</a:t>
            </a:fld>
            <a:endParaRPr lang="en-US"/>
          </a:p>
        </p:txBody>
      </p:sp>
      <p:sp>
        <p:nvSpPr>
          <p:cNvPr id="5" name="Content Placeholder 4"/>
          <p:cNvSpPr>
            <a:spLocks noGrp="1"/>
          </p:cNvSpPr>
          <p:nvPr>
            <p:ph sz="quarter" idx="1"/>
          </p:nvPr>
        </p:nvSpPr>
        <p:spPr>
          <a:xfrm>
            <a:off x="914400" y="1447800"/>
            <a:ext cx="7543800" cy="3505200"/>
          </a:xfrm>
        </p:spPr>
        <p:txBody>
          <a:bodyPr>
            <a:normAutofit lnSpcReduction="10000"/>
          </a:bodyPr>
          <a:lstStyle/>
          <a:p>
            <a:r>
              <a:rPr lang="en-US" b="1" dirty="0" smtClean="0">
                <a:latin typeface="Arial" panose="020B0604020202020204" pitchFamily="34" charset="0"/>
                <a:cs typeface="Arial" panose="020B0604020202020204" pitchFamily="34" charset="0"/>
              </a:rPr>
              <a:t>Several Things Are Needed To Grow…</a:t>
            </a:r>
          </a:p>
          <a:p>
            <a:pPr lvl="1"/>
            <a:r>
              <a:rPr lang="en-US" dirty="0" smtClean="0">
                <a:latin typeface="Arial" panose="020B0604020202020204" pitchFamily="34" charset="0"/>
                <a:cs typeface="Arial" panose="020B0604020202020204" pitchFamily="34" charset="0"/>
              </a:rPr>
              <a:t>Time</a:t>
            </a:r>
          </a:p>
          <a:p>
            <a:pPr lvl="1"/>
            <a:r>
              <a:rPr lang="en-US" dirty="0" smtClean="0">
                <a:latin typeface="Arial" panose="020B0604020202020204" pitchFamily="34" charset="0"/>
                <a:cs typeface="Arial" panose="020B0604020202020204" pitchFamily="34" charset="0"/>
              </a:rPr>
              <a:t>Teaching from God’s word</a:t>
            </a:r>
          </a:p>
          <a:p>
            <a:pPr lvl="1"/>
            <a:r>
              <a:rPr lang="en-US" dirty="0" smtClean="0">
                <a:latin typeface="Arial" panose="020B0604020202020204" pitchFamily="34" charset="0"/>
                <a:cs typeface="Arial" panose="020B0604020202020204" pitchFamily="34" charset="0"/>
              </a:rPr>
              <a:t>Opportunity &amp; ability</a:t>
            </a:r>
          </a:p>
          <a:p>
            <a:pPr lvl="1"/>
            <a:r>
              <a:rPr lang="en-US" dirty="0" smtClean="0">
                <a:latin typeface="Arial" panose="020B0604020202020204" pitchFamily="34" charset="0"/>
                <a:cs typeface="Arial" panose="020B0604020202020204" pitchFamily="34" charset="0"/>
              </a:rPr>
              <a:t>Desire</a:t>
            </a:r>
          </a:p>
          <a:p>
            <a:r>
              <a:rPr lang="en-US" b="1" dirty="0" smtClean="0">
                <a:latin typeface="Arial" panose="020B0604020202020204" pitchFamily="34" charset="0"/>
                <a:cs typeface="Arial" panose="020B0604020202020204" pitchFamily="34" charset="0"/>
              </a:rPr>
              <a:t>Time, Teaching, Opportunity &amp; Ability Depend upon Desire…</a:t>
            </a:r>
          </a:p>
          <a:p>
            <a:pPr lvl="1"/>
            <a:r>
              <a:rPr lang="en-US" dirty="0" smtClean="0">
                <a:latin typeface="Arial" panose="020B0604020202020204" pitchFamily="34" charset="0"/>
                <a:cs typeface="Arial" panose="020B0604020202020204" pitchFamily="34" charset="0"/>
              </a:rPr>
              <a:t>If there is no </a:t>
            </a:r>
            <a:r>
              <a:rPr lang="en-US" b="1" i="1" dirty="0" smtClean="0">
                <a:latin typeface="Arial" panose="020B0604020202020204" pitchFamily="34" charset="0"/>
                <a:cs typeface="Arial" panose="020B0604020202020204" pitchFamily="34" charset="0"/>
              </a:rPr>
              <a:t>desire</a:t>
            </a:r>
            <a:r>
              <a:rPr lang="en-US" dirty="0" smtClean="0">
                <a:latin typeface="Arial" panose="020B0604020202020204" pitchFamily="34" charset="0"/>
                <a:cs typeface="Arial" panose="020B0604020202020204" pitchFamily="34" charset="0"/>
              </a:rPr>
              <a:t> to grow, you cease to be a genuine </a:t>
            </a:r>
            <a:r>
              <a:rPr lang="en-US" b="1" i="1" dirty="0" smtClean="0">
                <a:latin typeface="Arial" panose="020B0604020202020204" pitchFamily="34" charset="0"/>
                <a:cs typeface="Arial" panose="020B0604020202020204" pitchFamily="34" charset="0"/>
              </a:rPr>
              <a:t>“babe” </a:t>
            </a:r>
            <a:r>
              <a:rPr lang="en-US" dirty="0" smtClean="0">
                <a:latin typeface="Arial" panose="020B0604020202020204" pitchFamily="34" charset="0"/>
                <a:cs typeface="Arial" panose="020B0604020202020204" pitchFamily="34" charset="0"/>
              </a:rPr>
              <a:t>in Christ…</a:t>
            </a:r>
          </a:p>
          <a:p>
            <a:pPr marL="320040" lvl="1" indent="0">
              <a:buNone/>
            </a:pPr>
            <a:endParaRPr lang="en-US" dirty="0">
              <a:latin typeface="Arial" panose="020B0604020202020204" pitchFamily="34" charset="0"/>
              <a:cs typeface="Arial" panose="020B0604020202020204" pitchFamily="34" charset="0"/>
            </a:endParaRPr>
          </a:p>
        </p:txBody>
      </p:sp>
      <p:sp>
        <p:nvSpPr>
          <p:cNvPr id="6" name="TextBox 5"/>
          <p:cNvSpPr txBox="1"/>
          <p:nvPr/>
        </p:nvSpPr>
        <p:spPr>
          <a:xfrm>
            <a:off x="692724" y="5049985"/>
            <a:ext cx="7772400" cy="954107"/>
          </a:xfrm>
          <a:prstGeom prst="rect">
            <a:avLst/>
          </a:prstGeom>
          <a:solidFill>
            <a:schemeClr val="accent1">
              <a:lumMod val="20000"/>
              <a:lumOff val="80000"/>
            </a:schemeClr>
          </a:solidFill>
        </p:spPr>
        <p:txBody>
          <a:bodyPr wrap="square" rtlCol="0">
            <a:spAutoFit/>
          </a:bodyPr>
          <a:lstStyle/>
          <a:p>
            <a:pPr algn="ctr"/>
            <a:r>
              <a:rPr lang="en-US" sz="2800" b="1" dirty="0" smtClean="0">
                <a:solidFill>
                  <a:schemeClr val="accent1"/>
                </a:solidFill>
                <a:latin typeface="Arial" panose="020B0604020202020204" pitchFamily="34" charset="0"/>
                <a:cs typeface="Arial" panose="020B0604020202020204" pitchFamily="34" charset="0"/>
              </a:rPr>
              <a:t>And </a:t>
            </a:r>
            <a:r>
              <a:rPr lang="en-US" sz="2800" b="1" dirty="0">
                <a:solidFill>
                  <a:schemeClr val="accent1"/>
                </a:solidFill>
                <a:latin typeface="Arial" panose="020B0604020202020204" pitchFamily="34" charset="0"/>
                <a:cs typeface="Arial" panose="020B0604020202020204" pitchFamily="34" charset="0"/>
              </a:rPr>
              <a:t>y</a:t>
            </a:r>
            <a:r>
              <a:rPr lang="en-US" sz="2800" b="1" dirty="0" smtClean="0">
                <a:solidFill>
                  <a:schemeClr val="accent1"/>
                </a:solidFill>
                <a:latin typeface="Arial" panose="020B0604020202020204" pitchFamily="34" charset="0"/>
                <a:cs typeface="Arial" panose="020B0604020202020204" pitchFamily="34" charset="0"/>
              </a:rPr>
              <a:t>ou become nothing more than a </a:t>
            </a:r>
            <a:r>
              <a:rPr lang="en-US" sz="2800" b="1" i="1" u="sng" dirty="0" smtClean="0">
                <a:solidFill>
                  <a:schemeClr val="accent1"/>
                </a:solidFill>
                <a:latin typeface="Arial" panose="020B0604020202020204" pitchFamily="34" charset="0"/>
                <a:cs typeface="Arial" panose="020B0604020202020204" pitchFamily="34" charset="0"/>
              </a:rPr>
              <a:t>BABY</a:t>
            </a:r>
            <a:r>
              <a:rPr lang="en-US" sz="2800" b="1" dirty="0" smtClean="0">
                <a:solidFill>
                  <a:schemeClr val="accent1"/>
                </a:solidFill>
                <a:latin typeface="Arial" panose="020B0604020202020204" pitchFamily="34" charset="0"/>
                <a:cs typeface="Arial" panose="020B0604020202020204" pitchFamily="34" charset="0"/>
              </a:rPr>
              <a:t> who must be petted, pampered and pushed!!</a:t>
            </a:r>
            <a:endParaRPr lang="en-US" sz="2800" b="1"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990870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1250" fill="hold"/>
                                        <p:tgtEl>
                                          <p:spTgt spid="6"/>
                                        </p:tgtEl>
                                        <p:attrNameLst>
                                          <p:attrName>ppt_w</p:attrName>
                                        </p:attrNameLst>
                                      </p:cBhvr>
                                      <p:tavLst>
                                        <p:tav tm="0">
                                          <p:val>
                                            <p:fltVal val="0"/>
                                          </p:val>
                                        </p:tav>
                                        <p:tav tm="100000">
                                          <p:val>
                                            <p:strVal val="#ppt_w"/>
                                          </p:val>
                                        </p:tav>
                                      </p:tavLst>
                                    </p:anim>
                                    <p:anim calcmode="lin" valueType="num">
                                      <p:cBhvr>
                                        <p:cTn id="43" dur="1250" fill="hold"/>
                                        <p:tgtEl>
                                          <p:spTgt spid="6"/>
                                        </p:tgtEl>
                                        <p:attrNameLst>
                                          <p:attrName>ppt_h</p:attrName>
                                        </p:attrNameLst>
                                      </p:cBhvr>
                                      <p:tavLst>
                                        <p:tav tm="0">
                                          <p:val>
                                            <p:fltVal val="0"/>
                                          </p:val>
                                        </p:tav>
                                        <p:tav tm="100000">
                                          <p:val>
                                            <p:strVal val="#ppt_h"/>
                                          </p:val>
                                        </p:tav>
                                      </p:tavLst>
                                    </p:anim>
                                    <p:animEffect transition="in" filter="fade">
                                      <p:cBhvr>
                                        <p:cTn id="44"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Growing Up In Christ</a:t>
            </a:r>
            <a:endParaRPr lang="en-US"/>
          </a:p>
        </p:txBody>
      </p:sp>
      <p:sp>
        <p:nvSpPr>
          <p:cNvPr id="4" name="Slide Number Placeholder 3"/>
          <p:cNvSpPr>
            <a:spLocks noGrp="1"/>
          </p:cNvSpPr>
          <p:nvPr>
            <p:ph type="sldNum" sz="quarter" idx="12"/>
          </p:nvPr>
        </p:nvSpPr>
        <p:spPr/>
        <p:txBody>
          <a:bodyPr/>
          <a:lstStyle/>
          <a:p>
            <a:fld id="{2F5A7FE2-0800-48E5-9505-1A851256C49C}" type="slidenum">
              <a:rPr lang="en-US" smtClean="0"/>
              <a:t>9</a:t>
            </a:fld>
            <a:endParaRPr lang="en-US"/>
          </a:p>
        </p:txBody>
      </p:sp>
      <p:sp>
        <p:nvSpPr>
          <p:cNvPr id="5" name="Content Placeholder 4"/>
          <p:cNvSpPr>
            <a:spLocks noGrp="1"/>
          </p:cNvSpPr>
          <p:nvPr>
            <p:ph sz="quarter" idx="1"/>
          </p:nvPr>
        </p:nvSpPr>
        <p:spPr>
          <a:xfrm>
            <a:off x="962884" y="1787230"/>
            <a:ext cx="7252855" cy="2362200"/>
          </a:xfrm>
        </p:spPr>
        <p:txBody>
          <a:bodyPr>
            <a:noAutofit/>
          </a:bodyPr>
          <a:lstStyle/>
          <a:p>
            <a:pPr marL="0" indent="0" algn="ctr">
              <a:buNone/>
              <a:tabLst>
                <a:tab pos="401638" algn="l"/>
              </a:tabLst>
            </a:pPr>
            <a:r>
              <a:rPr lang="en-US" sz="7200" b="1" dirty="0" smtClean="0">
                <a:solidFill>
                  <a:schemeClr val="accent1"/>
                </a:solidFill>
                <a:latin typeface="Arial Black" panose="020B0A04020102020204" pitchFamily="34" charset="0"/>
              </a:rPr>
              <a:t>What Is Your Desire?</a:t>
            </a:r>
            <a:endParaRPr lang="en-US" sz="7200" b="1" dirty="0">
              <a:solidFill>
                <a:schemeClr val="accent1"/>
              </a:solidFill>
              <a:latin typeface="Arial Black" panose="020B0A04020102020204" pitchFamily="34" charset="0"/>
            </a:endParaRPr>
          </a:p>
        </p:txBody>
      </p:sp>
    </p:spTree>
    <p:extLst>
      <p:ext uri="{BB962C8B-B14F-4D97-AF65-F5344CB8AC3E}">
        <p14:creationId xmlns:p14="http://schemas.microsoft.com/office/powerpoint/2010/main" val="2690726767"/>
      </p:ext>
    </p:extLst>
  </p:cSld>
  <p:clrMapOvr>
    <a:masterClrMapping/>
  </p:clrMapOvr>
  <p:transition spd="slow">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510</TotalTime>
  <Words>2295</Words>
  <Application>Microsoft Office PowerPoint</Application>
  <PresentationFormat>On-screen Show (4:3)</PresentationFormat>
  <Paragraphs>151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Growing Up In Christ</vt:lpstr>
      <vt:lpstr>Ephesians 4:11-16</vt:lpstr>
      <vt:lpstr>Introduction</vt:lpstr>
      <vt:lpstr>Perception…</vt:lpstr>
      <vt:lpstr>Perspective…</vt:lpstr>
      <vt:lpstr>Personality…</vt:lpstr>
      <vt:lpstr>Performance…</vt:lpstr>
      <vt:lpstr>Conclusion</vt:lpstr>
      <vt:lpstr>PowerPoint Presentation</vt:lpstr>
      <vt:lpstr>“What Must I Do…?” Acts 2:38</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up in Christ</dc:title>
  <dc:creator>Tommy G. McClure</dc:creator>
  <cp:lastModifiedBy>Tommy G. McClure</cp:lastModifiedBy>
  <cp:revision>95</cp:revision>
  <dcterms:created xsi:type="dcterms:W3CDTF">2015-12-12T23:28:24Z</dcterms:created>
  <dcterms:modified xsi:type="dcterms:W3CDTF">2017-09-11T15:55:06Z</dcterms:modified>
</cp:coreProperties>
</file>