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8" r:id="rId3"/>
    <p:sldId id="259" r:id="rId4"/>
    <p:sldId id="260" r:id="rId5"/>
    <p:sldId id="261" r:id="rId6"/>
    <p:sldId id="265"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849" autoAdjust="0"/>
  </p:normalViewPr>
  <p:slideViewPr>
    <p:cSldViewPr>
      <p:cViewPr varScale="1">
        <p:scale>
          <a:sx n="78" d="100"/>
          <a:sy n="78" d="100"/>
        </p:scale>
        <p:origin x="-2562" y="-90"/>
      </p:cViewPr>
      <p:guideLst>
        <p:guide orient="horz" pos="2160"/>
        <p:guide pos="2880"/>
      </p:guideLst>
    </p:cSldViewPr>
  </p:slideViewPr>
  <p:notesTextViewPr>
    <p:cViewPr>
      <p:scale>
        <a:sx n="1" d="1"/>
        <a:sy n="1" d="1"/>
      </p:scale>
      <p:origin x="12" y="68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3A1C86-B315-4306-8CA1-FA973348F88C}" type="datetimeFigureOut">
              <a:rPr lang="en-US" smtClean="0"/>
              <a:t>8/13/2017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681309-B434-4021-98B8-4A7FD11F89CD}" type="slidenum">
              <a:rPr lang="en-US" smtClean="0"/>
              <a:t>‹#›</a:t>
            </a:fld>
            <a:endParaRPr lang="en-US"/>
          </a:p>
        </p:txBody>
      </p:sp>
    </p:spTree>
    <p:extLst>
      <p:ext uri="{BB962C8B-B14F-4D97-AF65-F5344CB8AC3E}">
        <p14:creationId xmlns:p14="http://schemas.microsoft.com/office/powerpoint/2010/main" val="2887571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681309-B434-4021-98B8-4A7FD11F89CD}" type="slidenum">
              <a:rPr lang="en-US" smtClean="0"/>
              <a:t>1</a:t>
            </a:fld>
            <a:endParaRPr lang="en-US"/>
          </a:p>
        </p:txBody>
      </p:sp>
    </p:spTree>
    <p:extLst>
      <p:ext uri="{BB962C8B-B14F-4D97-AF65-F5344CB8AC3E}">
        <p14:creationId xmlns:p14="http://schemas.microsoft.com/office/powerpoint/2010/main" val="2163400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681309-B434-4021-98B8-4A7FD11F89CD}" type="slidenum">
              <a:rPr lang="en-US" smtClean="0"/>
              <a:t>2</a:t>
            </a:fld>
            <a:endParaRPr lang="en-US"/>
          </a:p>
        </p:txBody>
      </p:sp>
    </p:spTree>
    <p:extLst>
      <p:ext uri="{BB962C8B-B14F-4D97-AF65-F5344CB8AC3E}">
        <p14:creationId xmlns:p14="http://schemas.microsoft.com/office/powerpoint/2010/main" val="412096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Genesis 3:9-19, 22-24</a:t>
            </a:r>
          </a:p>
          <a:p>
            <a:endParaRPr lang="en-US" dirty="0"/>
          </a:p>
        </p:txBody>
      </p:sp>
      <p:sp>
        <p:nvSpPr>
          <p:cNvPr id="4" name="Slide Number Placeholder 3"/>
          <p:cNvSpPr>
            <a:spLocks noGrp="1"/>
          </p:cNvSpPr>
          <p:nvPr>
            <p:ph type="sldNum" sz="quarter" idx="10"/>
          </p:nvPr>
        </p:nvSpPr>
        <p:spPr/>
        <p:txBody>
          <a:bodyPr/>
          <a:lstStyle/>
          <a:p>
            <a:fld id="{96681309-B434-4021-98B8-4A7FD11F89CD}" type="slidenum">
              <a:rPr lang="en-US" smtClean="0"/>
              <a:t>3</a:t>
            </a:fld>
            <a:endParaRPr lang="en-US"/>
          </a:p>
        </p:txBody>
      </p:sp>
    </p:spTree>
    <p:extLst>
      <p:ext uri="{BB962C8B-B14F-4D97-AF65-F5344CB8AC3E}">
        <p14:creationId xmlns:p14="http://schemas.microsoft.com/office/powerpoint/2010/main" val="3122261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u="none" dirty="0" smtClean="0"/>
              <a:t>&gt;</a:t>
            </a:r>
            <a:r>
              <a:rPr lang="en-US" b="1" u="sng" dirty="0" smtClean="0"/>
              <a:t>Noah</a:t>
            </a:r>
            <a:r>
              <a:rPr lang="en-US" b="1" u="sng" baseline="0" dirty="0" smtClean="0"/>
              <a:t> </a:t>
            </a:r>
            <a:r>
              <a:rPr lang="en-US" b="1" u="sng" baseline="0" dirty="0" smtClean="0"/>
              <a:t>faithfully obeyed God and built the ark</a:t>
            </a:r>
            <a:r>
              <a:rPr lang="en-US" b="1" baseline="0" dirty="0" smtClean="0"/>
              <a:t>: Gen. 6:13-14 </a:t>
            </a:r>
            <a:r>
              <a:rPr lang="en-US" baseline="0" dirty="0" smtClean="0"/>
              <a:t>- And God said unto Noah, The end of all flesh is come before me; for the earth is filled with violence through them; and, behold, I will destroy them with the earth. 14 Make thee an ark of gopher wood; rooms shalt thou make in the ark, and shalt pitch it within and without with pitch. 22 Thus did Noah; according to all that God commanded him, so did he.</a:t>
            </a:r>
          </a:p>
          <a:p>
            <a:r>
              <a:rPr lang="en-US" b="1" baseline="0" dirty="0" smtClean="0"/>
              <a:t>Heb. 11:7 </a:t>
            </a:r>
            <a:r>
              <a:rPr lang="en-US" baseline="0" dirty="0" smtClean="0"/>
              <a:t>- </a:t>
            </a:r>
            <a:r>
              <a:rPr lang="en-US" dirty="0" smtClean="0"/>
              <a:t>By faith Noah, being warned of God of things not seen as yet, moved with fear, prepared an ark to the saving of his house; by the which he condemned the world, and became heir of the righteousness which is by faith.</a:t>
            </a:r>
          </a:p>
          <a:p>
            <a:r>
              <a:rPr lang="en-US" b="1" u="none" dirty="0" smtClean="0"/>
              <a:t>&gt;</a:t>
            </a:r>
            <a:r>
              <a:rPr lang="en-US" b="1" u="sng" dirty="0" smtClean="0"/>
              <a:t>Abraham</a:t>
            </a:r>
            <a:r>
              <a:rPr lang="en-US" b="1" u="sng" baseline="0" dirty="0" smtClean="0"/>
              <a:t> </a:t>
            </a:r>
            <a:r>
              <a:rPr lang="en-US" b="1" u="sng" baseline="0" dirty="0" smtClean="0"/>
              <a:t>went out at and old age (75, Gen 12:4</a:t>
            </a:r>
            <a:r>
              <a:rPr lang="en-US" b="1" baseline="0" dirty="0" smtClean="0"/>
              <a:t>): </a:t>
            </a:r>
            <a:r>
              <a:rPr lang="en-US" b="1" dirty="0" smtClean="0"/>
              <a:t>Heb. 11:8-10</a:t>
            </a:r>
            <a:r>
              <a:rPr lang="en-US" b="1" baseline="0" dirty="0" smtClean="0"/>
              <a:t> </a:t>
            </a:r>
            <a:r>
              <a:rPr lang="en-US" baseline="0" dirty="0" smtClean="0"/>
              <a:t>- </a:t>
            </a:r>
            <a:r>
              <a:rPr lang="en-US" dirty="0" smtClean="0"/>
              <a:t>By faith Abraham, when he was called to go out into a place which he should after receive for an inheritance, obeyed; and he went out, not knowing whither he went. 9 By faith he sojourned in the land of promise, as in a strange country, dwelling in tabernacles with Isaac and Jacob, the heirs with him of the same promise: 10 For he looked for a city which hath foundations, whose builder and maker is God.</a:t>
            </a:r>
          </a:p>
          <a:p>
            <a:r>
              <a:rPr lang="en-US" b="1" u="none" dirty="0" smtClean="0"/>
              <a:t>&gt;</a:t>
            </a:r>
            <a:r>
              <a:rPr lang="en-US" b="1" u="sng" dirty="0" smtClean="0"/>
              <a:t>Joseph</a:t>
            </a:r>
            <a:r>
              <a:rPr lang="en-US" b="1" u="sng" baseline="0" dirty="0" smtClean="0"/>
              <a:t> </a:t>
            </a:r>
            <a:r>
              <a:rPr lang="en-US" b="1" u="sng" baseline="0" dirty="0" smtClean="0"/>
              <a:t>fled advances of </a:t>
            </a:r>
            <a:r>
              <a:rPr lang="en-US" b="1" u="sng" baseline="0" dirty="0" err="1" smtClean="0"/>
              <a:t>Potipers</a:t>
            </a:r>
            <a:r>
              <a:rPr lang="en-US" b="1" u="sng" baseline="0" dirty="0" smtClean="0"/>
              <a:t> wife</a:t>
            </a:r>
            <a:r>
              <a:rPr lang="en-US" b="1" baseline="0" dirty="0" smtClean="0"/>
              <a:t>: Gen. 39:7-10 - READ</a:t>
            </a:r>
          </a:p>
          <a:p>
            <a:r>
              <a:rPr lang="en-US" b="1" u="none" baseline="0" dirty="0" smtClean="0"/>
              <a:t>&gt;</a:t>
            </a:r>
            <a:r>
              <a:rPr lang="en-US" b="1" u="sng" baseline="0" dirty="0" smtClean="0"/>
              <a:t>Moses </a:t>
            </a:r>
            <a:r>
              <a:rPr lang="en-US" b="1" u="sng" baseline="0" dirty="0" smtClean="0"/>
              <a:t>was faithful to God</a:t>
            </a:r>
            <a:r>
              <a:rPr lang="en-US" b="1" baseline="0" dirty="0" smtClean="0"/>
              <a:t>: Heb. 11:24-26 - </a:t>
            </a:r>
            <a:r>
              <a:rPr lang="en-US" b="0" baseline="0" dirty="0" smtClean="0"/>
              <a:t>By faith Moses, when he was come to years, refused to be called the son of Pharaoh's daughter; 25 Choosing rather to suffer affliction with the people of God, than to enjoy the pleasures of sin for a season; 26 Esteeming the reproach of Christ greater riches than the treasures in Egypt: for he had respect unto the </a:t>
            </a:r>
            <a:r>
              <a:rPr lang="en-US" b="0" baseline="0" dirty="0" err="1" smtClean="0"/>
              <a:t>recompence</a:t>
            </a:r>
            <a:r>
              <a:rPr lang="en-US" b="0" baseline="0" dirty="0" smtClean="0"/>
              <a:t> of the reward.</a:t>
            </a:r>
          </a:p>
          <a:p>
            <a:r>
              <a:rPr lang="en-US" b="1" u="none" baseline="0" dirty="0" smtClean="0"/>
              <a:t>&gt;</a:t>
            </a:r>
            <a:r>
              <a:rPr lang="en-US" b="1" u="sng" baseline="0" dirty="0" smtClean="0"/>
              <a:t>Paul faithfully </a:t>
            </a:r>
            <a:r>
              <a:rPr lang="en-US" b="1" u="sng" baseline="0" dirty="0" smtClean="0"/>
              <a:t>preached the Gospel</a:t>
            </a:r>
            <a:r>
              <a:rPr lang="en-US" b="0" baseline="0" dirty="0" smtClean="0"/>
              <a:t>: </a:t>
            </a:r>
            <a:r>
              <a:rPr lang="en-US" b="1" baseline="0" dirty="0" smtClean="0"/>
              <a:t>Acts 20:22-24 </a:t>
            </a:r>
            <a:r>
              <a:rPr lang="en-US" b="0" baseline="0" dirty="0" smtClean="0"/>
              <a:t>- And now, behold, I go bound in the spirit unto Jerusalem, not knowing the things that shall befall me there: 23 Save that the Holy Ghost </a:t>
            </a:r>
            <a:r>
              <a:rPr lang="en-US" b="0" baseline="0" dirty="0" err="1" smtClean="0"/>
              <a:t>witnesseth</a:t>
            </a:r>
            <a:r>
              <a:rPr lang="en-US" b="0" baseline="0" dirty="0" smtClean="0"/>
              <a:t> in every city, saying that bonds and afflictions abide me. 24 But none of these things move me, neither count I my life dear unto myself, so that I might finish my course with joy, and the ministry, which I have received of the Lord Jesus, to testify the gospel of the grace of God. </a:t>
            </a:r>
          </a:p>
          <a:p>
            <a:r>
              <a:rPr lang="en-US" b="1" u="none" baseline="0" dirty="0" smtClean="0"/>
              <a:t>&gt;</a:t>
            </a:r>
            <a:r>
              <a:rPr lang="en-US" b="1" u="sng" baseline="0" dirty="0" err="1" smtClean="0"/>
              <a:t>Gehazi</a:t>
            </a:r>
            <a:r>
              <a:rPr lang="en-US" b="1" u="sng" baseline="0" dirty="0" smtClean="0"/>
              <a:t>, the </a:t>
            </a:r>
            <a:r>
              <a:rPr lang="en-US" b="1" u="sng" baseline="0" dirty="0" err="1" smtClean="0"/>
              <a:t>severant</a:t>
            </a:r>
            <a:r>
              <a:rPr lang="en-US" b="1" u="sng" baseline="0" dirty="0" smtClean="0"/>
              <a:t> of Elisha through greed, conspired and </a:t>
            </a:r>
            <a:r>
              <a:rPr lang="en-US" b="1" u="sng" dirty="0" smtClean="0"/>
              <a:t>obtained fraudulently money and garments from </a:t>
            </a:r>
            <a:r>
              <a:rPr lang="en-US" b="1" u="sng" dirty="0" err="1" smtClean="0"/>
              <a:t>Naaman</a:t>
            </a:r>
            <a:r>
              <a:rPr lang="en-US" b="1" u="sng" dirty="0" smtClean="0"/>
              <a:t>, and was miraculously smitten with incurable leprosy</a:t>
            </a:r>
            <a:r>
              <a:rPr lang="en-US" b="0" dirty="0" smtClean="0"/>
              <a:t>.</a:t>
            </a:r>
            <a:r>
              <a:rPr lang="en-US" b="0" baseline="0" dirty="0" smtClean="0"/>
              <a:t> </a:t>
            </a:r>
          </a:p>
          <a:p>
            <a:r>
              <a:rPr lang="en-US" b="0" dirty="0" smtClean="0"/>
              <a:t>2</a:t>
            </a:r>
            <a:r>
              <a:rPr lang="en-US" b="0" baseline="0" dirty="0" smtClean="0"/>
              <a:t> Kgs. 5:20-27 - READ</a:t>
            </a:r>
          </a:p>
          <a:p>
            <a:r>
              <a:rPr lang="en-US" b="1" u="none" baseline="0" dirty="0" smtClean="0"/>
              <a:t>&gt;</a:t>
            </a:r>
            <a:r>
              <a:rPr lang="en-US" b="1" u="sng" baseline="0" dirty="0" smtClean="0"/>
              <a:t>Haman, </a:t>
            </a:r>
            <a:r>
              <a:rPr lang="en-US" b="1" u="sng" baseline="0" dirty="0" smtClean="0"/>
              <a:t>though pride was eventually hanged on the gallows he constructed to hang </a:t>
            </a:r>
            <a:r>
              <a:rPr lang="en-US" b="1" u="sng" baseline="0" dirty="0" err="1" smtClean="0"/>
              <a:t>Mordecia</a:t>
            </a:r>
            <a:r>
              <a:rPr lang="en-US" b="1" u="sng" baseline="0" dirty="0" smtClean="0"/>
              <a:t>; </a:t>
            </a:r>
            <a:r>
              <a:rPr lang="en-US" b="1" u="sng" baseline="0" dirty="0" err="1" smtClean="0"/>
              <a:t>Mordecia</a:t>
            </a:r>
            <a:r>
              <a:rPr lang="en-US" b="1" u="sng" baseline="0" dirty="0" smtClean="0"/>
              <a:t> refused to </a:t>
            </a:r>
            <a:r>
              <a:rPr lang="en-US" b="1" u="sng" baseline="0" dirty="0" err="1" smtClean="0"/>
              <a:t>reverance</a:t>
            </a:r>
            <a:r>
              <a:rPr lang="en-US" b="1" u="sng" baseline="0" dirty="0" smtClean="0"/>
              <a:t> Haman</a:t>
            </a:r>
            <a:r>
              <a:rPr lang="en-US" b="0" baseline="0" dirty="0" smtClean="0"/>
              <a:t>. </a:t>
            </a:r>
            <a:r>
              <a:rPr lang="en-US" b="1" baseline="0" dirty="0" smtClean="0"/>
              <a:t>Ester 3:1-6, 7:10 - READ</a:t>
            </a:r>
            <a:r>
              <a:rPr lang="en-US" b="0" baseline="0" dirty="0" smtClean="0"/>
              <a:t>  </a:t>
            </a:r>
          </a:p>
          <a:p>
            <a:r>
              <a:rPr lang="en-US" b="1" i="0" u="none" baseline="0" dirty="0" smtClean="0"/>
              <a:t>&gt;</a:t>
            </a:r>
            <a:r>
              <a:rPr lang="en-US" b="1" i="0" u="sng" baseline="0" dirty="0" smtClean="0"/>
              <a:t>The </a:t>
            </a:r>
            <a:r>
              <a:rPr lang="en-US" b="1" i="0" u="sng" baseline="0" dirty="0" smtClean="0"/>
              <a:t>Presidents &amp; Princes through envy conspired against Daniel &amp; urged to the King to sign a petition that no one could ask a petition of any God or man, except to King Darius</a:t>
            </a:r>
            <a:r>
              <a:rPr lang="en-US" b="0" u="none" baseline="0" dirty="0" smtClean="0"/>
              <a:t>. </a:t>
            </a:r>
            <a:r>
              <a:rPr lang="en-US" b="0" baseline="0" dirty="0" smtClean="0"/>
              <a:t>- </a:t>
            </a:r>
            <a:r>
              <a:rPr lang="en-US" b="1" baseline="0" dirty="0" smtClean="0"/>
              <a:t>Dan. 6:1-16, 24.</a:t>
            </a:r>
          </a:p>
          <a:p>
            <a:r>
              <a:rPr lang="en-US" b="1" u="none" baseline="0" dirty="0" smtClean="0"/>
              <a:t>&gt;</a:t>
            </a:r>
            <a:r>
              <a:rPr lang="en-US" b="1" u="sng" baseline="0" dirty="0" smtClean="0"/>
              <a:t>Judas</a:t>
            </a:r>
            <a:r>
              <a:rPr lang="en-US" b="1" u="sng" baseline="0" dirty="0" smtClean="0"/>
              <a:t>, because of Greed betrayed Jesus for 30 pieces of silver</a:t>
            </a:r>
            <a:r>
              <a:rPr lang="en-US" b="1" baseline="0" dirty="0" smtClean="0"/>
              <a:t>. Matt. 26:14-16; 27:3-5 - READ</a:t>
            </a:r>
          </a:p>
          <a:p>
            <a:r>
              <a:rPr lang="en-US" b="1" u="none" baseline="0" dirty="0" smtClean="0"/>
              <a:t>&gt;</a:t>
            </a:r>
            <a:r>
              <a:rPr lang="en-US" b="1" u="sng" baseline="0" dirty="0" smtClean="0"/>
              <a:t>Ananias </a:t>
            </a:r>
            <a:r>
              <a:rPr lang="en-US" b="1" u="sng" baseline="0" dirty="0" smtClean="0"/>
              <a:t>&amp; </a:t>
            </a:r>
            <a:r>
              <a:rPr lang="en-US" b="1" u="sng" baseline="0" dirty="0" err="1" smtClean="0"/>
              <a:t>Sapphira</a:t>
            </a:r>
            <a:r>
              <a:rPr lang="en-US" b="1" u="sng" baseline="0" dirty="0" smtClean="0"/>
              <a:t> conspired to </a:t>
            </a:r>
            <a:r>
              <a:rPr lang="en-US" b="1" u="sng" baseline="0" dirty="0" err="1" smtClean="0"/>
              <a:t>gether</a:t>
            </a:r>
            <a:r>
              <a:rPr lang="en-US" b="1" u="sng" baseline="0" dirty="0" smtClean="0"/>
              <a:t> to lie to God about the price of the land they sold</a:t>
            </a:r>
            <a:r>
              <a:rPr lang="en-US" b="1" baseline="0" dirty="0" smtClean="0"/>
              <a:t>. Acts 5:1-10</a:t>
            </a:r>
            <a:endParaRPr lang="en-US" b="1" dirty="0"/>
          </a:p>
        </p:txBody>
      </p:sp>
      <p:sp>
        <p:nvSpPr>
          <p:cNvPr id="4" name="Slide Number Placeholder 3"/>
          <p:cNvSpPr>
            <a:spLocks noGrp="1"/>
          </p:cNvSpPr>
          <p:nvPr>
            <p:ph type="sldNum" sz="quarter" idx="10"/>
          </p:nvPr>
        </p:nvSpPr>
        <p:spPr/>
        <p:txBody>
          <a:bodyPr/>
          <a:lstStyle/>
          <a:p>
            <a:fld id="{96681309-B434-4021-98B8-4A7FD11F89CD}" type="slidenum">
              <a:rPr lang="en-US" smtClean="0"/>
              <a:t>4</a:t>
            </a:fld>
            <a:endParaRPr lang="en-US"/>
          </a:p>
        </p:txBody>
      </p:sp>
    </p:spTree>
    <p:extLst>
      <p:ext uri="{BB962C8B-B14F-4D97-AF65-F5344CB8AC3E}">
        <p14:creationId xmlns:p14="http://schemas.microsoft.com/office/powerpoint/2010/main" val="2706381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smtClean="0"/>
              <a:t>**Rom. 6:16</a:t>
            </a:r>
            <a:r>
              <a:rPr lang="en-US" sz="1100" b="1" baseline="0" dirty="0" smtClean="0"/>
              <a:t> </a:t>
            </a:r>
            <a:r>
              <a:rPr lang="en-US" sz="1100" baseline="0" dirty="0" smtClean="0"/>
              <a:t>- </a:t>
            </a:r>
            <a:r>
              <a:rPr lang="en-US" sz="1100" dirty="0" smtClean="0"/>
              <a:t>Know ye not, that to whom ye yield yourselves servants to obey, his servants ye are to whom ye obey; whether of sin unto death, or of obedience unto righteousness? 23 For the wages of sin is death; but the gift of God is eternal life through Jesus Christ our Lord. </a:t>
            </a:r>
          </a:p>
          <a:p>
            <a:r>
              <a:rPr lang="en-US" sz="1100" b="1" dirty="0" smtClean="0"/>
              <a:t>Gal.</a:t>
            </a:r>
            <a:r>
              <a:rPr lang="en-US" sz="1100" b="1" baseline="0" dirty="0" smtClean="0"/>
              <a:t> 6:7-8 </a:t>
            </a:r>
            <a:r>
              <a:rPr lang="en-US" sz="1100" baseline="0" dirty="0" smtClean="0"/>
              <a:t>- Be not deceived; God is not mocked: for whatsoever a man </a:t>
            </a:r>
            <a:r>
              <a:rPr lang="en-US" sz="1100" baseline="0" dirty="0" err="1" smtClean="0"/>
              <a:t>soweth</a:t>
            </a:r>
            <a:r>
              <a:rPr lang="en-US" sz="1100" baseline="0" dirty="0" smtClean="0"/>
              <a:t>, that shall he also reap. 8 For he that </a:t>
            </a:r>
            <a:r>
              <a:rPr lang="en-US" sz="1100" baseline="0" dirty="0" err="1" smtClean="0"/>
              <a:t>soweth</a:t>
            </a:r>
            <a:r>
              <a:rPr lang="en-US" sz="1100" baseline="0" dirty="0" smtClean="0"/>
              <a:t> to his flesh shall of the flesh reap corruption; but he that </a:t>
            </a:r>
            <a:r>
              <a:rPr lang="en-US" sz="1100" baseline="0" dirty="0" err="1" smtClean="0"/>
              <a:t>soweth</a:t>
            </a:r>
            <a:r>
              <a:rPr lang="en-US" sz="1100" baseline="0" dirty="0" smtClean="0"/>
              <a:t> to the Spirit shall of the Spirit reap life everlasting.</a:t>
            </a:r>
          </a:p>
          <a:p>
            <a:r>
              <a:rPr lang="en-US" sz="1100" b="1" baseline="0" dirty="0" smtClean="0"/>
              <a:t>**Mk. 16:16 </a:t>
            </a:r>
            <a:r>
              <a:rPr lang="en-US" sz="1100" baseline="0" dirty="0" smtClean="0"/>
              <a:t>- He that believeth and is baptized shall be saved; but he that believeth not shall be damned.</a:t>
            </a:r>
          </a:p>
          <a:p>
            <a:r>
              <a:rPr lang="en-US" sz="1100" b="1" baseline="0" dirty="0" smtClean="0"/>
              <a:t>Jn. 8:24 </a:t>
            </a:r>
            <a:r>
              <a:rPr lang="en-US" sz="1100" baseline="0" dirty="0" smtClean="0"/>
              <a:t>- I said therefore unto you, that ye shall die in your sins: for if ye believe not that I am he, ye shall die in your sins.</a:t>
            </a:r>
          </a:p>
          <a:p>
            <a:r>
              <a:rPr lang="en-US" sz="1100" b="1" baseline="0" dirty="0" smtClean="0"/>
              <a:t>**Eph. 2:12 </a:t>
            </a:r>
            <a:r>
              <a:rPr lang="en-US" sz="1100" baseline="0" dirty="0" smtClean="0"/>
              <a:t>- That at that time ye were without Christ, being aliens from the commonwealth of Israel, and strangers from the covenants of promise, having no hope, and without God in the world:</a:t>
            </a:r>
          </a:p>
          <a:p>
            <a:r>
              <a:rPr lang="en-US" sz="1100" b="1" baseline="0" dirty="0" smtClean="0"/>
              <a:t>**2 Thess. 1:7-9 </a:t>
            </a:r>
            <a:r>
              <a:rPr lang="en-US" sz="1100" baseline="0" dirty="0" smtClean="0"/>
              <a:t>- And to you who are troubled rest with us, when the Lord Jesus shall be revealed from heaven with his mighty angels, {his...: Gr. the angels of his power} 8 In flaming fire taking vengeance on them that know not God, and that obey not the gospel of our Lord Jesus Christ: 9 Who shall be punished with everlasting destruction from the presence of the Lord, and from the glory of his power;</a:t>
            </a:r>
          </a:p>
          <a:p>
            <a:r>
              <a:rPr lang="en-US" sz="1100" b="1" baseline="0" dirty="0" smtClean="0"/>
              <a:t>**Acts 26:27-29  </a:t>
            </a:r>
            <a:r>
              <a:rPr lang="en-US" sz="1100" baseline="0" dirty="0" smtClean="0"/>
              <a:t>-  King Agrippa, </a:t>
            </a:r>
            <a:r>
              <a:rPr lang="en-US" sz="1100" baseline="0" dirty="0" err="1" smtClean="0"/>
              <a:t>believest</a:t>
            </a:r>
            <a:r>
              <a:rPr lang="en-US" sz="1100" baseline="0" dirty="0" smtClean="0"/>
              <a:t> thou the prophets? I know that thou </a:t>
            </a:r>
            <a:r>
              <a:rPr lang="en-US" sz="1100" baseline="0" dirty="0" err="1" smtClean="0"/>
              <a:t>believest</a:t>
            </a:r>
            <a:r>
              <a:rPr lang="en-US" sz="1100" baseline="0" dirty="0" smtClean="0"/>
              <a:t>. 28 Then Agrippa said unto Paul, Almost thou </a:t>
            </a:r>
            <a:r>
              <a:rPr lang="en-US" sz="1100" baseline="0" dirty="0" err="1" smtClean="0"/>
              <a:t>persuadest</a:t>
            </a:r>
            <a:r>
              <a:rPr lang="en-US" sz="1100" baseline="0" dirty="0" smtClean="0"/>
              <a:t> me to be a Christian. 29 And Paul said, I would to God, that not only thou, but also all that hear me this day, were both almost, and altogether such as I am, except these bonds.</a:t>
            </a:r>
            <a:endParaRPr lang="en-US" sz="1100" dirty="0"/>
          </a:p>
        </p:txBody>
      </p:sp>
      <p:sp>
        <p:nvSpPr>
          <p:cNvPr id="4" name="Slide Number Placeholder 3"/>
          <p:cNvSpPr>
            <a:spLocks noGrp="1"/>
          </p:cNvSpPr>
          <p:nvPr>
            <p:ph type="sldNum" sz="quarter" idx="10"/>
          </p:nvPr>
        </p:nvSpPr>
        <p:spPr/>
        <p:txBody>
          <a:bodyPr/>
          <a:lstStyle/>
          <a:p>
            <a:fld id="{96681309-B434-4021-98B8-4A7FD11F89CD}" type="slidenum">
              <a:rPr lang="en-US" smtClean="0"/>
              <a:t>5</a:t>
            </a:fld>
            <a:endParaRPr lang="en-US"/>
          </a:p>
        </p:txBody>
      </p:sp>
    </p:spTree>
    <p:extLst>
      <p:ext uri="{BB962C8B-B14F-4D97-AF65-F5344CB8AC3E}">
        <p14:creationId xmlns:p14="http://schemas.microsoft.com/office/powerpoint/2010/main" val="3055403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**Matt. 15:8-9</a:t>
            </a:r>
            <a:r>
              <a:rPr lang="en-US" b="1" baseline="0" dirty="0" smtClean="0"/>
              <a:t> </a:t>
            </a:r>
            <a:r>
              <a:rPr lang="en-US" baseline="0" dirty="0" smtClean="0"/>
              <a:t>- </a:t>
            </a:r>
            <a:r>
              <a:rPr lang="en-US" dirty="0" smtClean="0"/>
              <a:t>This people </a:t>
            </a:r>
            <a:r>
              <a:rPr lang="en-US" dirty="0" err="1" smtClean="0"/>
              <a:t>draweth</a:t>
            </a:r>
            <a:r>
              <a:rPr lang="en-US" dirty="0" smtClean="0"/>
              <a:t> nigh unto me with their mouth, and </a:t>
            </a:r>
            <a:r>
              <a:rPr lang="en-US" dirty="0" err="1" smtClean="0"/>
              <a:t>honoureth</a:t>
            </a:r>
            <a:r>
              <a:rPr lang="en-US" dirty="0" smtClean="0"/>
              <a:t> me with their lips; but their heart is far from me. 9 But in vain they do worship me, teaching for doctrines the commandments of men.</a:t>
            </a:r>
          </a:p>
          <a:p>
            <a:r>
              <a:rPr lang="en-US" b="1" dirty="0" smtClean="0"/>
              <a:t>Matt. 7:21-23 - READ</a:t>
            </a:r>
          </a:p>
          <a:p>
            <a:r>
              <a:rPr lang="en-US" b="1" dirty="0" smtClean="0"/>
              <a:t>2 Jn. 9-11 -  </a:t>
            </a:r>
            <a:r>
              <a:rPr lang="en-US" b="0" dirty="0" smtClean="0"/>
              <a:t>Whosoever </a:t>
            </a:r>
            <a:r>
              <a:rPr lang="en-US" b="0" dirty="0" err="1" smtClean="0"/>
              <a:t>transgresseth</a:t>
            </a:r>
            <a:r>
              <a:rPr lang="en-US" b="0" dirty="0" smtClean="0"/>
              <a:t>, and </a:t>
            </a:r>
            <a:r>
              <a:rPr lang="en-US" b="0" dirty="0" err="1" smtClean="0"/>
              <a:t>abideth</a:t>
            </a:r>
            <a:r>
              <a:rPr lang="en-US" b="0" dirty="0" smtClean="0"/>
              <a:t> not in the doctrine of Christ, hath not God. He that </a:t>
            </a:r>
            <a:r>
              <a:rPr lang="en-US" b="0" dirty="0" err="1" smtClean="0"/>
              <a:t>abideth</a:t>
            </a:r>
            <a:r>
              <a:rPr lang="en-US" b="0" dirty="0" smtClean="0"/>
              <a:t> in the doctrine of Christ, he hath both the Father and the Son. 10 If there come any unto you, and bring not this doctrine, receive him not into your house, neither bid him God speed: 11 For he that </a:t>
            </a:r>
            <a:r>
              <a:rPr lang="en-US" b="0" dirty="0" err="1" smtClean="0"/>
              <a:t>biddeth</a:t>
            </a:r>
            <a:r>
              <a:rPr lang="en-US" b="0" dirty="0" smtClean="0"/>
              <a:t> him God speed is partaker of his evil deeds.</a:t>
            </a:r>
          </a:p>
          <a:p>
            <a:r>
              <a:rPr lang="en-US" b="1" dirty="0" smtClean="0"/>
              <a:t>Eph.  5:11 </a:t>
            </a:r>
            <a:r>
              <a:rPr lang="en-US" b="0" dirty="0" smtClean="0"/>
              <a:t>-</a:t>
            </a:r>
            <a:r>
              <a:rPr lang="en-US" b="0" baseline="0" dirty="0" smtClean="0"/>
              <a:t> </a:t>
            </a:r>
            <a:r>
              <a:rPr lang="en-US" b="0" dirty="0" smtClean="0"/>
              <a:t>And have no fellowship with the unfruitful works of darkness, but rather reprove them.</a:t>
            </a:r>
          </a:p>
          <a:p>
            <a:r>
              <a:rPr lang="en-US" b="1" dirty="0" smtClean="0"/>
              <a:t>**</a:t>
            </a:r>
            <a:r>
              <a:rPr lang="en-US" b="1" baseline="0" dirty="0" smtClean="0"/>
              <a:t>Matt. 19:3-9 - READ</a:t>
            </a:r>
          </a:p>
          <a:p>
            <a:r>
              <a:rPr lang="en-US" b="1" baseline="0" dirty="0" smtClean="0"/>
              <a:t>Col. 3:5-7 - </a:t>
            </a:r>
            <a:r>
              <a:rPr lang="en-US" b="0" baseline="0" dirty="0" smtClean="0"/>
              <a:t>Mortify therefore your members which are upon the earth; </a:t>
            </a:r>
            <a:r>
              <a:rPr lang="en-US" b="1" baseline="0" dirty="0" smtClean="0"/>
              <a:t>fornication</a:t>
            </a:r>
            <a:r>
              <a:rPr lang="en-US" b="0" baseline="0" dirty="0" smtClean="0"/>
              <a:t>, uncleanness, inordinate affection, evil concupiscence, and covetousness, which is idolatry: 6 For which things' sake the wrath of God cometh on the children of disobedience: 7 In the which ye also walked some time, </a:t>
            </a:r>
            <a:r>
              <a:rPr lang="en-US" b="1" baseline="0" dirty="0" smtClean="0"/>
              <a:t>when ye lived in them.</a:t>
            </a:r>
          </a:p>
          <a:p>
            <a:r>
              <a:rPr lang="en-US" b="1" baseline="0" dirty="0" smtClean="0"/>
              <a:t>Acts 24:24-25 - </a:t>
            </a:r>
            <a:r>
              <a:rPr lang="en-US" b="0" baseline="0" dirty="0" smtClean="0"/>
              <a:t>And after certain days, when Felix came with his wife Drusilla, which was a Jewess, he sent for Paul, and heard him concerning the faith in Christ. 25 And as he reasoned of righteousness, temperance, and judgment to come, Felix trembled, and answered, Go thy way for this time; when I have a convenient season, I will call for thee.</a:t>
            </a:r>
          </a:p>
          <a:p>
            <a:r>
              <a:rPr lang="en-US" b="1" baseline="0" dirty="0" smtClean="0"/>
              <a:t>Drusilla</a:t>
            </a:r>
            <a:r>
              <a:rPr lang="en-US" b="0" baseline="0" dirty="0" smtClean="0"/>
              <a:t> - the third and youngest daughter of Herod Agrippa I (Acts 12:1-4, 20-23) Felix, the Roman procurator of Judea, induced her to leave her husband, </a:t>
            </a:r>
            <a:r>
              <a:rPr lang="en-US" b="0" baseline="0" dirty="0" err="1" smtClean="0"/>
              <a:t>Azizus</a:t>
            </a:r>
            <a:r>
              <a:rPr lang="en-US" b="0" baseline="0" dirty="0" smtClean="0"/>
              <a:t>, the king of </a:t>
            </a:r>
            <a:r>
              <a:rPr lang="en-US" b="0" baseline="0" dirty="0" err="1" smtClean="0"/>
              <a:t>Emesa</a:t>
            </a:r>
            <a:r>
              <a:rPr lang="en-US" b="0" baseline="0" dirty="0" smtClean="0"/>
              <a:t>, and become his wife. (cf. Mk. 6:18).</a:t>
            </a:r>
          </a:p>
          <a:p>
            <a:r>
              <a:rPr lang="en-US" b="1" baseline="0" dirty="0" smtClean="0"/>
              <a:t>**Matt. 5:32-32 - </a:t>
            </a:r>
            <a:r>
              <a:rPr lang="en-US" b="1" dirty="0" smtClean="0"/>
              <a:t> </a:t>
            </a:r>
            <a:r>
              <a:rPr lang="en-US" b="0" dirty="0" smtClean="0"/>
              <a:t>It hath been said, Whosoever shall put away his wife, let him give her a writing of divorcement: 32 But I say unto you, That whosoever shall put away his wife, saving for the cause of fornication, </a:t>
            </a:r>
            <a:r>
              <a:rPr lang="en-US" b="0" dirty="0" err="1" smtClean="0"/>
              <a:t>causeth</a:t>
            </a:r>
            <a:r>
              <a:rPr lang="en-US" b="0" dirty="0" smtClean="0"/>
              <a:t> her to commit adultery: and whosoever shall marry her that is divorced </a:t>
            </a:r>
            <a:r>
              <a:rPr lang="en-US" b="0" dirty="0" err="1" smtClean="0"/>
              <a:t>committeth</a:t>
            </a:r>
            <a:r>
              <a:rPr lang="en-US" b="0" dirty="0" smtClean="0"/>
              <a:t> adultery.</a:t>
            </a:r>
          </a:p>
          <a:p>
            <a:r>
              <a:rPr lang="en-US" b="1" dirty="0" smtClean="0"/>
              <a:t>1 Cor.</a:t>
            </a:r>
            <a:r>
              <a:rPr lang="en-US" b="1" baseline="0" dirty="0" smtClean="0"/>
              <a:t> 7:10-11 </a:t>
            </a:r>
            <a:r>
              <a:rPr lang="en-US" b="0" baseline="0" dirty="0" smtClean="0"/>
              <a:t>- </a:t>
            </a:r>
            <a:r>
              <a:rPr lang="en-US" b="0" dirty="0" smtClean="0"/>
              <a:t>And unto the married I command, yet not I, but the Lord, Let not the wife depart from her husband: 11 But and if she depart, let her remain unmarried, or be reconciled to her husband: and let not the husband put away his wife.</a:t>
            </a:r>
          </a:p>
          <a:p>
            <a:r>
              <a:rPr lang="en-US" b="1" dirty="0" smtClean="0"/>
              <a:t>**Heb.</a:t>
            </a:r>
            <a:r>
              <a:rPr lang="en-US" b="1" baseline="0" dirty="0" smtClean="0"/>
              <a:t> 2:1-4 - READ</a:t>
            </a:r>
          </a:p>
          <a:p>
            <a:r>
              <a:rPr lang="en-US" b="1" baseline="0" dirty="0" smtClean="0"/>
              <a:t>Matt. 25:41-46 - READ</a:t>
            </a:r>
          </a:p>
          <a:p>
            <a:r>
              <a:rPr lang="en-US" b="1" baseline="0" dirty="0" smtClean="0"/>
              <a:t>**Heb. 10:21-31 - READ</a:t>
            </a:r>
            <a:endParaRPr lang="en-US" b="1" dirty="0"/>
          </a:p>
        </p:txBody>
      </p:sp>
      <p:sp>
        <p:nvSpPr>
          <p:cNvPr id="4" name="Slide Number Placeholder 3"/>
          <p:cNvSpPr>
            <a:spLocks noGrp="1"/>
          </p:cNvSpPr>
          <p:nvPr>
            <p:ph type="sldNum" sz="quarter" idx="10"/>
          </p:nvPr>
        </p:nvSpPr>
        <p:spPr/>
        <p:txBody>
          <a:bodyPr/>
          <a:lstStyle/>
          <a:p>
            <a:fld id="{96681309-B434-4021-98B8-4A7FD11F89CD}" type="slidenum">
              <a:rPr lang="en-US" smtClean="0"/>
              <a:t>6</a:t>
            </a:fld>
            <a:endParaRPr lang="en-US"/>
          </a:p>
        </p:txBody>
      </p:sp>
    </p:spTree>
    <p:extLst>
      <p:ext uri="{BB962C8B-B14F-4D97-AF65-F5344CB8AC3E}">
        <p14:creationId xmlns:p14="http://schemas.microsoft.com/office/powerpoint/2010/main" val="2895896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Lk.</a:t>
            </a:r>
            <a:r>
              <a:rPr lang="en-US" b="1" baseline="0" dirty="0" smtClean="0"/>
              <a:t> 14:26-33 - READ</a:t>
            </a:r>
          </a:p>
          <a:p>
            <a:r>
              <a:rPr lang="en-US" b="1" baseline="0" dirty="0" smtClean="0"/>
              <a:t>Mk. 8:34-37 - </a:t>
            </a:r>
            <a:r>
              <a:rPr lang="en-US" b="0" dirty="0" smtClean="0"/>
              <a:t>And when he had called the people unto him with his disciples also, he said unto them, Whosoever will come after me, let him deny himself, and take up his cross, and follow me. 35 For whosoever will save his life shall lose it; but whosoever shall lose his life for my sake and the gospel's, the same shall save it. 36 For what shall it profit a man, if he shall gain the whole world, and lose his own soul? 37 Or what shall a man give in exchange for his soul?</a:t>
            </a:r>
            <a:endParaRPr lang="en-US" b="0" dirty="0"/>
          </a:p>
        </p:txBody>
      </p:sp>
      <p:sp>
        <p:nvSpPr>
          <p:cNvPr id="4" name="Slide Number Placeholder 3"/>
          <p:cNvSpPr>
            <a:spLocks noGrp="1"/>
          </p:cNvSpPr>
          <p:nvPr>
            <p:ph type="sldNum" sz="quarter" idx="10"/>
          </p:nvPr>
        </p:nvSpPr>
        <p:spPr/>
        <p:txBody>
          <a:bodyPr/>
          <a:lstStyle/>
          <a:p>
            <a:fld id="{96681309-B434-4021-98B8-4A7FD11F89CD}" type="slidenum">
              <a:rPr lang="en-US" smtClean="0"/>
              <a:t>7</a:t>
            </a:fld>
            <a:endParaRPr lang="en-US"/>
          </a:p>
        </p:txBody>
      </p:sp>
    </p:spTree>
    <p:extLst>
      <p:ext uri="{BB962C8B-B14F-4D97-AF65-F5344CB8AC3E}">
        <p14:creationId xmlns:p14="http://schemas.microsoft.com/office/powerpoint/2010/main" val="3986827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681309-B434-4021-98B8-4A7FD11F89CD}" type="slidenum">
              <a:rPr lang="en-US" smtClean="0"/>
              <a:t>8</a:t>
            </a:fld>
            <a:endParaRPr lang="en-US"/>
          </a:p>
        </p:txBody>
      </p:sp>
    </p:spTree>
    <p:extLst>
      <p:ext uri="{BB962C8B-B14F-4D97-AF65-F5344CB8AC3E}">
        <p14:creationId xmlns:p14="http://schemas.microsoft.com/office/powerpoint/2010/main" val="27112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FDA1342-CF41-49EF-95E2-2110CB725548}" type="datetime1">
              <a:rPr lang="en-US" smtClean="0"/>
              <a:t>8/13/2017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3D8A7DCC-57CB-442B-BA3A-ADDD901C003C}"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0A6834-0562-46EA-84E2-03CD5B833CF1}" type="datetime1">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A7DCC-57CB-442B-BA3A-ADDD901C003C}" type="slidenum">
              <a:rPr lang="en-US" smtClean="0"/>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A63C16-33B3-484E-883B-1B7A19A63BED}" type="datetime1">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A7DCC-57CB-442B-BA3A-ADDD901C003C}"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5FDFF25-BF5B-43A7-BB42-5265B1CF0AB3}" type="datetime1">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A7DCC-57CB-442B-BA3A-ADDD901C003C}"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49DDAA8-FCB5-4C68-A03D-9B87DB90236E}" type="datetime1">
              <a:rPr lang="en-US" smtClean="0"/>
              <a:t>8/13/2017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3D8A7DCC-57CB-442B-BA3A-ADDD901C003C}"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54947A1-2C0A-4C70-981D-5195AC597D50}" type="datetime1">
              <a:rPr lang="en-US" smtClean="0"/>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A7DCC-57CB-442B-BA3A-ADDD901C003C}"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035049C-9C7D-49D2-8FC6-2C5DE0294640}" type="datetime1">
              <a:rPr lang="en-US" smtClean="0"/>
              <a:t>8/13/2017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A7DCC-57CB-442B-BA3A-ADDD901C003C}"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4F1A32-FB3A-47E6-87D5-5F3008C39C91}" type="datetime1">
              <a:rPr lang="en-US" smtClean="0"/>
              <a:t>8/13/2017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A7DCC-57CB-442B-BA3A-ADDD901C003C}"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33246-2914-4CB5-B463-194622153975}" type="datetime1">
              <a:rPr lang="en-US" smtClean="0"/>
              <a:t>8/13/2017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A7DCC-57CB-442B-BA3A-ADDD901C003C}"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CB6BCF-4FA2-468E-AD06-33E73F49837B}" type="datetime1">
              <a:rPr lang="en-US" smtClean="0"/>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A7DCC-57CB-442B-BA3A-ADDD901C003C}"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3F007D-7D27-4DBD-B37A-E6E5859F6AB2}" type="datetime1">
              <a:rPr lang="en-US" smtClean="0"/>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A7DCC-57CB-442B-BA3A-ADDD901C003C}"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FFB566C-BD0B-4765-85BE-87E82CFE735C}" type="datetime1">
              <a:rPr lang="en-US" smtClean="0"/>
              <a:t>8/13/2017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D8A7DCC-57CB-442B-BA3A-ADDD901C003C}"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ircle/>
  </p:transition>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b="1" dirty="0" smtClean="0"/>
              <a:t>Counting The Cost</a:t>
            </a:r>
            <a:endParaRPr lang="en-US" sz="5400" b="1" dirty="0"/>
          </a:p>
        </p:txBody>
      </p:sp>
      <p:sp>
        <p:nvSpPr>
          <p:cNvPr id="3" name="Subtitle 2"/>
          <p:cNvSpPr>
            <a:spLocks noGrp="1"/>
          </p:cNvSpPr>
          <p:nvPr>
            <p:ph type="subTitle" idx="1"/>
          </p:nvPr>
        </p:nvSpPr>
        <p:spPr/>
        <p:txBody>
          <a:bodyPr/>
          <a:lstStyle/>
          <a:p>
            <a:r>
              <a:rPr lang="en-US" dirty="0" smtClean="0"/>
              <a:t>Deuteronomy 11:26-28</a:t>
            </a:r>
            <a:endParaRPr lang="en-US" dirty="0"/>
          </a:p>
        </p:txBody>
      </p:sp>
      <p:sp>
        <p:nvSpPr>
          <p:cNvPr id="4" name="Slide Number Placeholder 3"/>
          <p:cNvSpPr>
            <a:spLocks noGrp="1"/>
          </p:cNvSpPr>
          <p:nvPr>
            <p:ph type="sldNum" sz="quarter" idx="12"/>
          </p:nvPr>
        </p:nvSpPr>
        <p:spPr/>
        <p:txBody>
          <a:bodyPr/>
          <a:lstStyle/>
          <a:p>
            <a:fld id="{3D8A7DCC-57CB-442B-BA3A-ADDD901C003C}" type="slidenum">
              <a:rPr lang="en-US" smtClean="0"/>
              <a:t>1</a:t>
            </a:fld>
            <a:endParaRPr lang="en-US"/>
          </a:p>
        </p:txBody>
      </p:sp>
    </p:spTree>
    <p:extLst>
      <p:ext uri="{BB962C8B-B14F-4D97-AF65-F5344CB8AC3E}">
        <p14:creationId xmlns:p14="http://schemas.microsoft.com/office/powerpoint/2010/main" val="251668023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5200" y="3733800"/>
            <a:ext cx="3048000" cy="457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200400" y="2286000"/>
            <a:ext cx="1676400" cy="4572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
            </a:r>
            <a:br>
              <a:rPr lang="en-US" dirty="0"/>
            </a:br>
            <a:r>
              <a:rPr lang="en-US" sz="4400" b="1" dirty="0"/>
              <a:t>Deuteronomy 11:26-28</a:t>
            </a:r>
          </a:p>
        </p:txBody>
      </p:sp>
      <p:sp>
        <p:nvSpPr>
          <p:cNvPr id="6" name="Slide Number Placeholder 5"/>
          <p:cNvSpPr>
            <a:spLocks noGrp="1"/>
          </p:cNvSpPr>
          <p:nvPr>
            <p:ph type="sldNum" sz="quarter" idx="12"/>
          </p:nvPr>
        </p:nvSpPr>
        <p:spPr/>
        <p:txBody>
          <a:bodyPr/>
          <a:lstStyle/>
          <a:p>
            <a:fld id="{3D8A7DCC-57CB-442B-BA3A-ADDD901C003C}" type="slidenum">
              <a:rPr lang="en-US" smtClean="0"/>
              <a:t>2</a:t>
            </a:fld>
            <a:endParaRPr lang="en-US"/>
          </a:p>
        </p:txBody>
      </p:sp>
      <p:sp>
        <p:nvSpPr>
          <p:cNvPr id="8" name="TextBox 7"/>
          <p:cNvSpPr txBox="1"/>
          <p:nvPr/>
        </p:nvSpPr>
        <p:spPr>
          <a:xfrm>
            <a:off x="3429000" y="6324600"/>
            <a:ext cx="2541973" cy="400110"/>
          </a:xfrm>
          <a:prstGeom prst="rect">
            <a:avLst/>
          </a:prstGeom>
          <a:noFill/>
        </p:spPr>
        <p:txBody>
          <a:bodyPr wrap="square" rtlCol="0">
            <a:spAutoFit/>
          </a:bodyPr>
          <a:lstStyle/>
          <a:p>
            <a:pPr algn="ctr"/>
            <a:r>
              <a:rPr lang="en-US" sz="2000" b="1" dirty="0" smtClean="0">
                <a:solidFill>
                  <a:schemeClr val="bg1">
                    <a:lumMod val="75000"/>
                  </a:schemeClr>
                </a:solidFill>
              </a:rPr>
              <a:t>Counting the Cost</a:t>
            </a:r>
            <a:endParaRPr lang="en-US" sz="2000" b="1" dirty="0">
              <a:solidFill>
                <a:schemeClr val="bg1">
                  <a:lumMod val="75000"/>
                </a:schemeClr>
              </a:solidFill>
            </a:endParaRPr>
          </a:p>
        </p:txBody>
      </p:sp>
      <p:sp>
        <p:nvSpPr>
          <p:cNvPr id="3" name="Content Placeholder 2"/>
          <p:cNvSpPr>
            <a:spLocks noGrp="1"/>
          </p:cNvSpPr>
          <p:nvPr>
            <p:ph sz="quarter" idx="1"/>
          </p:nvPr>
        </p:nvSpPr>
        <p:spPr>
          <a:xfrm>
            <a:off x="457200" y="1219200"/>
            <a:ext cx="8458200" cy="4937760"/>
          </a:xfrm>
        </p:spPr>
        <p:txBody>
          <a:bodyPr>
            <a:normAutofit/>
          </a:bodyPr>
          <a:lstStyle/>
          <a:p>
            <a:r>
              <a:rPr lang="en-US" sz="3000" dirty="0" smtClean="0">
                <a:solidFill>
                  <a:schemeClr val="accent1">
                    <a:lumMod val="75000"/>
                  </a:schemeClr>
                </a:solidFill>
              </a:rPr>
              <a:t>26</a:t>
            </a:r>
            <a:r>
              <a:rPr lang="en-US" sz="3000" dirty="0" smtClean="0"/>
              <a:t> </a:t>
            </a:r>
            <a:r>
              <a:rPr lang="en-US" sz="3000" b="1" i="1" dirty="0" smtClean="0"/>
              <a:t>Behold, I set before you this day a blessing and a curse;</a:t>
            </a:r>
          </a:p>
          <a:p>
            <a:r>
              <a:rPr lang="en-US" sz="3000" dirty="0" smtClean="0"/>
              <a:t> </a:t>
            </a:r>
            <a:r>
              <a:rPr lang="en-US" sz="3000" dirty="0" smtClean="0">
                <a:solidFill>
                  <a:schemeClr val="accent1">
                    <a:lumMod val="75000"/>
                  </a:schemeClr>
                </a:solidFill>
              </a:rPr>
              <a:t>27</a:t>
            </a:r>
            <a:r>
              <a:rPr lang="en-US" sz="3000" dirty="0" smtClean="0"/>
              <a:t> </a:t>
            </a:r>
            <a:r>
              <a:rPr lang="en-US" sz="3000" b="1" i="1" dirty="0" smtClean="0"/>
              <a:t>A blessing, if ye obey the commandments of the LORD your God, which I command you this day:</a:t>
            </a:r>
          </a:p>
          <a:p>
            <a:r>
              <a:rPr lang="en-US" sz="3000" dirty="0" smtClean="0"/>
              <a:t> </a:t>
            </a:r>
            <a:r>
              <a:rPr lang="en-US" sz="3000" dirty="0" smtClean="0">
                <a:solidFill>
                  <a:schemeClr val="accent1">
                    <a:lumMod val="75000"/>
                  </a:schemeClr>
                </a:solidFill>
              </a:rPr>
              <a:t>28</a:t>
            </a:r>
            <a:r>
              <a:rPr lang="en-US" sz="3000" dirty="0" smtClean="0"/>
              <a:t> </a:t>
            </a:r>
            <a:r>
              <a:rPr lang="en-US" sz="3000" b="1" i="1" dirty="0" smtClean="0"/>
              <a:t>And a curse, if ye will not obey the commandments of the LORD your God, but turn aside out of the way which I command you this day, to go after other gods, which ye have not known</a:t>
            </a:r>
            <a:r>
              <a:rPr lang="en-US" sz="3000" dirty="0" smtClean="0"/>
              <a:t>.</a:t>
            </a:r>
            <a:endParaRPr lang="en-US" sz="3000" dirty="0"/>
          </a:p>
        </p:txBody>
      </p:sp>
    </p:spTree>
    <p:extLst>
      <p:ext uri="{BB962C8B-B14F-4D97-AF65-F5344CB8AC3E}">
        <p14:creationId xmlns:p14="http://schemas.microsoft.com/office/powerpoint/2010/main" val="350022241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Blessings </a:t>
            </a:r>
            <a:r>
              <a:rPr lang="en-US" b="1" dirty="0" smtClean="0"/>
              <a:t>or a Curse</a:t>
            </a:r>
            <a:endParaRPr lang="en-US" b="1" dirty="0"/>
          </a:p>
        </p:txBody>
      </p:sp>
      <p:sp>
        <p:nvSpPr>
          <p:cNvPr id="3" name="Slide Number Placeholder 2"/>
          <p:cNvSpPr>
            <a:spLocks noGrp="1"/>
          </p:cNvSpPr>
          <p:nvPr>
            <p:ph type="sldNum" sz="quarter" idx="12"/>
          </p:nvPr>
        </p:nvSpPr>
        <p:spPr/>
        <p:txBody>
          <a:bodyPr/>
          <a:lstStyle/>
          <a:p>
            <a:fld id="{3D8A7DCC-57CB-442B-BA3A-ADDD901C003C}" type="slidenum">
              <a:rPr lang="en-US" smtClean="0"/>
              <a:t>3</a:t>
            </a:fld>
            <a:endParaRPr lang="en-US"/>
          </a:p>
        </p:txBody>
      </p:sp>
      <p:sp>
        <p:nvSpPr>
          <p:cNvPr id="4" name="Content Placeholder 3"/>
          <p:cNvSpPr>
            <a:spLocks noGrp="1"/>
          </p:cNvSpPr>
          <p:nvPr>
            <p:ph sz="quarter" idx="1"/>
          </p:nvPr>
        </p:nvSpPr>
        <p:spPr>
          <a:xfrm>
            <a:off x="457200" y="1219200"/>
            <a:ext cx="8686800" cy="4937760"/>
          </a:xfrm>
        </p:spPr>
        <p:txBody>
          <a:bodyPr>
            <a:noAutofit/>
          </a:bodyPr>
          <a:lstStyle/>
          <a:p>
            <a:r>
              <a:rPr lang="en-US" b="1" dirty="0" smtClean="0"/>
              <a:t>Blessings to the </a:t>
            </a:r>
            <a:r>
              <a:rPr lang="en-US" b="1" u="sng" dirty="0" smtClean="0"/>
              <a:t>obedient</a:t>
            </a:r>
            <a:r>
              <a:rPr lang="en-US" b="1" dirty="0" smtClean="0"/>
              <a:t> - </a:t>
            </a:r>
            <a:r>
              <a:rPr lang="en-US" dirty="0" smtClean="0"/>
              <a:t>vs. 27</a:t>
            </a:r>
          </a:p>
          <a:p>
            <a:pPr lvl="1"/>
            <a:r>
              <a:rPr lang="en-US" b="1" i="1" dirty="0"/>
              <a:t>“Blessed are they that do his commandments, that they may have right to the tree of life, and may enter in through the gates into the </a:t>
            </a:r>
            <a:r>
              <a:rPr lang="en-US" b="1" i="1" dirty="0" smtClean="0"/>
              <a:t>city” </a:t>
            </a:r>
            <a:r>
              <a:rPr lang="en-US" dirty="0" smtClean="0"/>
              <a:t>- Revelation 22:14</a:t>
            </a:r>
          </a:p>
          <a:p>
            <a:pPr marL="0" indent="0">
              <a:buNone/>
            </a:pPr>
            <a:endParaRPr lang="en-US" sz="900" dirty="0" smtClean="0"/>
          </a:p>
          <a:p>
            <a:r>
              <a:rPr lang="en-US" b="1" dirty="0" smtClean="0"/>
              <a:t>A Curse to the </a:t>
            </a:r>
            <a:r>
              <a:rPr lang="en-US" b="1" u="sng" dirty="0" smtClean="0"/>
              <a:t>disobedient</a:t>
            </a:r>
            <a:r>
              <a:rPr lang="en-US" b="1" dirty="0" smtClean="0"/>
              <a:t> - </a:t>
            </a:r>
            <a:r>
              <a:rPr lang="en-US" dirty="0"/>
              <a:t>v</a:t>
            </a:r>
            <a:r>
              <a:rPr lang="en-US" dirty="0" smtClean="0"/>
              <a:t>s. 28</a:t>
            </a:r>
          </a:p>
          <a:p>
            <a:pPr lvl="1"/>
            <a:r>
              <a:rPr lang="en-US" b="1" i="1" dirty="0"/>
              <a:t>“In that ye provoke me unto wrath with the works of your hands, burning incense unto other gods in the land of Egypt, whither ye be gone to dwell, that ye might cut yourselves off, and that ye might be a curse and a reproach among all the nations of the earth</a:t>
            </a:r>
            <a:r>
              <a:rPr lang="en-US" b="1" i="1" dirty="0" smtClean="0"/>
              <a:t>?”  </a:t>
            </a:r>
            <a:r>
              <a:rPr lang="en-US" dirty="0" smtClean="0"/>
              <a:t>- Jeremiah 44:8</a:t>
            </a:r>
          </a:p>
          <a:p>
            <a:pPr lvl="1"/>
            <a:r>
              <a:rPr lang="en-US" dirty="0" smtClean="0"/>
              <a:t>Genesis 3:9-19, 22-24</a:t>
            </a:r>
          </a:p>
          <a:p>
            <a:pPr marL="0" indent="0">
              <a:buNone/>
            </a:pPr>
            <a:r>
              <a:rPr lang="en-US" sz="2400" b="1" dirty="0" smtClean="0">
                <a:solidFill>
                  <a:srgbClr val="FF0000"/>
                </a:solidFill>
                <a:latin typeface="Arial" panose="020B0604020202020204" pitchFamily="34" charset="0"/>
                <a:cs typeface="Arial" panose="020B0604020202020204" pitchFamily="34" charset="0"/>
              </a:rPr>
              <a:t>Are you counting the cost of obedience vs. disobedience?</a:t>
            </a:r>
          </a:p>
          <a:p>
            <a:endParaRPr lang="en-US" dirty="0"/>
          </a:p>
        </p:txBody>
      </p:sp>
      <p:sp>
        <p:nvSpPr>
          <p:cNvPr id="6" name="TextBox 5"/>
          <p:cNvSpPr txBox="1"/>
          <p:nvPr/>
        </p:nvSpPr>
        <p:spPr>
          <a:xfrm>
            <a:off x="3429000" y="6324600"/>
            <a:ext cx="2541973" cy="400110"/>
          </a:xfrm>
          <a:prstGeom prst="rect">
            <a:avLst/>
          </a:prstGeom>
          <a:noFill/>
        </p:spPr>
        <p:txBody>
          <a:bodyPr wrap="square" rtlCol="0">
            <a:spAutoFit/>
          </a:bodyPr>
          <a:lstStyle/>
          <a:p>
            <a:pPr algn="ctr"/>
            <a:r>
              <a:rPr lang="en-US" sz="2000" b="1" dirty="0" smtClean="0">
                <a:solidFill>
                  <a:schemeClr val="bg1">
                    <a:lumMod val="75000"/>
                  </a:schemeClr>
                </a:solidFill>
              </a:rPr>
              <a:t>Counting the Cost</a:t>
            </a:r>
            <a:endParaRPr lang="en-US" sz="2000" b="1" dirty="0">
              <a:solidFill>
                <a:schemeClr val="bg1">
                  <a:lumMod val="75000"/>
                </a:schemeClr>
              </a:solidFill>
            </a:endParaRPr>
          </a:p>
        </p:txBody>
      </p:sp>
    </p:spTree>
    <p:extLst>
      <p:ext uri="{BB962C8B-B14F-4D97-AF65-F5344CB8AC3E}">
        <p14:creationId xmlns:p14="http://schemas.microsoft.com/office/powerpoint/2010/main" val="386444352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Those Who Did - Those Who Didn’t</a:t>
            </a:r>
            <a:endParaRPr lang="en-US" b="1" dirty="0"/>
          </a:p>
        </p:txBody>
      </p:sp>
      <p:sp>
        <p:nvSpPr>
          <p:cNvPr id="3" name="Slide Number Placeholder 2"/>
          <p:cNvSpPr>
            <a:spLocks noGrp="1"/>
          </p:cNvSpPr>
          <p:nvPr>
            <p:ph type="sldNum" sz="quarter" idx="12"/>
          </p:nvPr>
        </p:nvSpPr>
        <p:spPr/>
        <p:txBody>
          <a:bodyPr/>
          <a:lstStyle/>
          <a:p>
            <a:fld id="{3D8A7DCC-57CB-442B-BA3A-ADDD901C003C}" type="slidenum">
              <a:rPr lang="en-US" smtClean="0"/>
              <a:t>4</a:t>
            </a:fld>
            <a:endParaRPr lang="en-US"/>
          </a:p>
        </p:txBody>
      </p:sp>
      <p:sp>
        <p:nvSpPr>
          <p:cNvPr id="4" name="Content Placeholder 3"/>
          <p:cNvSpPr>
            <a:spLocks noGrp="1"/>
          </p:cNvSpPr>
          <p:nvPr>
            <p:ph sz="quarter" idx="1"/>
          </p:nvPr>
        </p:nvSpPr>
        <p:spPr>
          <a:xfrm>
            <a:off x="2133600" y="1295400"/>
            <a:ext cx="6705600" cy="2209800"/>
          </a:xfrm>
          <a:solidFill>
            <a:schemeClr val="accent1">
              <a:lumMod val="20000"/>
              <a:lumOff val="80000"/>
            </a:schemeClr>
          </a:solidFill>
        </p:spPr>
        <p:txBody>
          <a:bodyPr>
            <a:normAutofit lnSpcReduction="10000"/>
          </a:bodyPr>
          <a:lstStyle/>
          <a:p>
            <a:r>
              <a:rPr lang="en-US" b="1" dirty="0" smtClean="0"/>
              <a:t>Noah</a:t>
            </a:r>
            <a:r>
              <a:rPr lang="en-US" dirty="0" smtClean="0"/>
              <a:t> - </a:t>
            </a:r>
            <a:r>
              <a:rPr lang="en-US" dirty="0" smtClean="0">
                <a:solidFill>
                  <a:srgbClr val="FF0000"/>
                </a:solidFill>
              </a:rPr>
              <a:t>Genesis 6:13, 14, 22; Hebrews 11:7</a:t>
            </a:r>
          </a:p>
          <a:p>
            <a:r>
              <a:rPr lang="en-US" b="1" dirty="0" smtClean="0"/>
              <a:t>Abraham</a:t>
            </a:r>
            <a:r>
              <a:rPr lang="en-US" dirty="0" smtClean="0"/>
              <a:t> - </a:t>
            </a:r>
            <a:r>
              <a:rPr lang="en-US" dirty="0" smtClean="0">
                <a:solidFill>
                  <a:srgbClr val="FF0000"/>
                </a:solidFill>
              </a:rPr>
              <a:t>Hebrews 11:8-10</a:t>
            </a:r>
          </a:p>
          <a:p>
            <a:r>
              <a:rPr lang="en-US" b="1" dirty="0" smtClean="0"/>
              <a:t>Joseph</a:t>
            </a:r>
            <a:r>
              <a:rPr lang="en-US" dirty="0" smtClean="0"/>
              <a:t> - </a:t>
            </a:r>
            <a:r>
              <a:rPr lang="en-US" dirty="0" smtClean="0">
                <a:solidFill>
                  <a:srgbClr val="FF0000"/>
                </a:solidFill>
              </a:rPr>
              <a:t>Genesis 39:7-10</a:t>
            </a:r>
          </a:p>
          <a:p>
            <a:r>
              <a:rPr lang="en-US" b="1" dirty="0" smtClean="0"/>
              <a:t>Moses</a:t>
            </a:r>
            <a:r>
              <a:rPr lang="en-US" dirty="0" smtClean="0"/>
              <a:t> - </a:t>
            </a:r>
            <a:r>
              <a:rPr lang="en-US" dirty="0" smtClean="0">
                <a:solidFill>
                  <a:srgbClr val="FF0000"/>
                </a:solidFill>
              </a:rPr>
              <a:t>Hebrews 11:24-26</a:t>
            </a:r>
          </a:p>
          <a:p>
            <a:r>
              <a:rPr lang="en-US" b="1" dirty="0" smtClean="0"/>
              <a:t>Paul</a:t>
            </a:r>
            <a:r>
              <a:rPr lang="en-US" dirty="0" smtClean="0"/>
              <a:t> - </a:t>
            </a:r>
            <a:r>
              <a:rPr lang="en-US" dirty="0" smtClean="0">
                <a:solidFill>
                  <a:srgbClr val="FF0000"/>
                </a:solidFill>
              </a:rPr>
              <a:t>Acts 20:22-24</a:t>
            </a:r>
          </a:p>
          <a:p>
            <a:endParaRPr lang="en-US" dirty="0"/>
          </a:p>
        </p:txBody>
      </p:sp>
      <p:sp>
        <p:nvSpPr>
          <p:cNvPr id="5" name="Rectangle 4"/>
          <p:cNvSpPr/>
          <p:nvPr/>
        </p:nvSpPr>
        <p:spPr>
          <a:xfrm>
            <a:off x="381000" y="1600198"/>
            <a:ext cx="1517342" cy="138499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Those who did</a:t>
            </a:r>
            <a:endParaRPr lang="en-US"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Content Placeholder 3"/>
          <p:cNvSpPr txBox="1">
            <a:spLocks/>
          </p:cNvSpPr>
          <p:nvPr/>
        </p:nvSpPr>
        <p:spPr>
          <a:xfrm>
            <a:off x="2118064" y="3733799"/>
            <a:ext cx="6705600" cy="2209800"/>
          </a:xfrm>
          <a:prstGeom prst="rect">
            <a:avLst/>
          </a:prstGeom>
          <a:solidFill>
            <a:schemeClr val="accent1">
              <a:lumMod val="20000"/>
              <a:lumOff val="80000"/>
            </a:schemeClr>
          </a:solidFill>
        </p:spPr>
        <p:txBody>
          <a:bodyPr vert="horz">
            <a:normAutofit fontScale="92500" lnSpcReduction="1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b="1" dirty="0" err="1" smtClean="0"/>
              <a:t>Gehazi</a:t>
            </a:r>
            <a:r>
              <a:rPr lang="en-US" b="1" dirty="0" smtClean="0"/>
              <a:t> </a:t>
            </a:r>
            <a:r>
              <a:rPr lang="en-US" dirty="0" smtClean="0"/>
              <a:t>(Greed) - </a:t>
            </a:r>
            <a:r>
              <a:rPr lang="en-US" dirty="0" smtClean="0">
                <a:solidFill>
                  <a:srgbClr val="FF0000"/>
                </a:solidFill>
              </a:rPr>
              <a:t>2 Kings 5:20-27</a:t>
            </a:r>
          </a:p>
          <a:p>
            <a:r>
              <a:rPr lang="en-US" b="1" dirty="0" smtClean="0"/>
              <a:t>Haman </a:t>
            </a:r>
            <a:r>
              <a:rPr lang="en-US" dirty="0" smtClean="0"/>
              <a:t>- (Pride) - </a:t>
            </a:r>
            <a:r>
              <a:rPr lang="en-US" dirty="0" smtClean="0">
                <a:solidFill>
                  <a:srgbClr val="FF0000"/>
                </a:solidFill>
              </a:rPr>
              <a:t>Ester 3:1-6; 7:10</a:t>
            </a:r>
          </a:p>
          <a:p>
            <a:r>
              <a:rPr lang="en-US" b="1" dirty="0" smtClean="0"/>
              <a:t>Presidents &amp; Princes </a:t>
            </a:r>
            <a:r>
              <a:rPr lang="en-US" dirty="0" smtClean="0"/>
              <a:t>(Envy) - </a:t>
            </a:r>
            <a:r>
              <a:rPr lang="en-US" dirty="0" smtClean="0">
                <a:solidFill>
                  <a:srgbClr val="FF0000"/>
                </a:solidFill>
              </a:rPr>
              <a:t>Daniel 6:1-16, 24</a:t>
            </a:r>
          </a:p>
          <a:p>
            <a:r>
              <a:rPr lang="en-US" b="1" dirty="0" smtClean="0"/>
              <a:t>Judas</a:t>
            </a:r>
            <a:r>
              <a:rPr lang="en-US" dirty="0" smtClean="0"/>
              <a:t> (Greed) - </a:t>
            </a:r>
            <a:r>
              <a:rPr lang="en-US" dirty="0" smtClean="0">
                <a:solidFill>
                  <a:srgbClr val="FF0000"/>
                </a:solidFill>
              </a:rPr>
              <a:t>Matthew 26:14-16; 27:3-5</a:t>
            </a:r>
          </a:p>
          <a:p>
            <a:r>
              <a:rPr lang="en-US" b="1" dirty="0" smtClean="0"/>
              <a:t>Ananias &amp; </a:t>
            </a:r>
            <a:r>
              <a:rPr lang="en-US" b="1" dirty="0" err="1" smtClean="0"/>
              <a:t>Sapphira</a:t>
            </a:r>
            <a:r>
              <a:rPr lang="en-US" b="1" dirty="0" smtClean="0"/>
              <a:t> </a:t>
            </a:r>
            <a:r>
              <a:rPr lang="en-US" dirty="0" smtClean="0"/>
              <a:t>(Lying) - </a:t>
            </a:r>
            <a:r>
              <a:rPr lang="en-US" dirty="0" smtClean="0">
                <a:solidFill>
                  <a:srgbClr val="FF0000"/>
                </a:solidFill>
              </a:rPr>
              <a:t>Acts 5:1-10</a:t>
            </a:r>
          </a:p>
          <a:p>
            <a:endParaRPr lang="en-US" dirty="0"/>
          </a:p>
        </p:txBody>
      </p:sp>
      <p:sp>
        <p:nvSpPr>
          <p:cNvPr id="7" name="Rectangle 6"/>
          <p:cNvSpPr/>
          <p:nvPr/>
        </p:nvSpPr>
        <p:spPr>
          <a:xfrm>
            <a:off x="365464" y="4146202"/>
            <a:ext cx="1600200" cy="138499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Those who didn’t</a:t>
            </a:r>
            <a:endParaRPr lang="en-US"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TextBox 8"/>
          <p:cNvSpPr txBox="1"/>
          <p:nvPr/>
        </p:nvSpPr>
        <p:spPr>
          <a:xfrm>
            <a:off x="3429000" y="6324600"/>
            <a:ext cx="2541973" cy="400110"/>
          </a:xfrm>
          <a:prstGeom prst="rect">
            <a:avLst/>
          </a:prstGeom>
          <a:noFill/>
        </p:spPr>
        <p:txBody>
          <a:bodyPr wrap="square" rtlCol="0">
            <a:spAutoFit/>
          </a:bodyPr>
          <a:lstStyle/>
          <a:p>
            <a:pPr algn="ctr"/>
            <a:r>
              <a:rPr lang="en-US" sz="2000" b="1" dirty="0" smtClean="0">
                <a:solidFill>
                  <a:schemeClr val="bg1">
                    <a:lumMod val="75000"/>
                  </a:schemeClr>
                </a:solidFill>
              </a:rPr>
              <a:t>Counting the Cost</a:t>
            </a:r>
            <a:endParaRPr lang="en-US" sz="2000" b="1" dirty="0">
              <a:solidFill>
                <a:schemeClr val="bg1">
                  <a:lumMod val="75000"/>
                </a:schemeClr>
              </a:solidFill>
            </a:endParaRPr>
          </a:p>
        </p:txBody>
      </p:sp>
    </p:spTree>
    <p:extLst>
      <p:ext uri="{BB962C8B-B14F-4D97-AF65-F5344CB8AC3E}">
        <p14:creationId xmlns:p14="http://schemas.microsoft.com/office/powerpoint/2010/main" val="245664784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fade">
                                      <p:cBhvr>
                                        <p:cTn id="15" dur="500"/>
                                        <p:tgtEl>
                                          <p:spTgt spid="4">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5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500"/>
                                        <p:tgtEl>
                                          <p:spTgt spid="4">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Effect transition="in" filter="fade">
                                      <p:cBhvr>
                                        <p:cTn id="38" dur="500"/>
                                        <p:tgtEl>
                                          <p:spTgt spid="4">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1000" fill="hold"/>
                                        <p:tgtEl>
                                          <p:spTgt spid="7"/>
                                        </p:tgtEl>
                                        <p:attrNameLst>
                                          <p:attrName>ppt_w</p:attrName>
                                        </p:attrNameLst>
                                      </p:cBhvr>
                                      <p:tavLst>
                                        <p:tav tm="0">
                                          <p:val>
                                            <p:fltVal val="0"/>
                                          </p:val>
                                        </p:tav>
                                        <p:tav tm="100000">
                                          <p:val>
                                            <p:strVal val="#ppt_w"/>
                                          </p:val>
                                        </p:tav>
                                      </p:tavLst>
                                    </p:anim>
                                    <p:anim calcmode="lin" valueType="num">
                                      <p:cBhvr>
                                        <p:cTn id="44" dur="1000" fill="hold"/>
                                        <p:tgtEl>
                                          <p:spTgt spid="7"/>
                                        </p:tgtEl>
                                        <p:attrNameLst>
                                          <p:attrName>ppt_h</p:attrName>
                                        </p:attrNameLst>
                                      </p:cBhvr>
                                      <p:tavLst>
                                        <p:tav tm="0">
                                          <p:val>
                                            <p:fltVal val="0"/>
                                          </p:val>
                                        </p:tav>
                                        <p:tav tm="100000">
                                          <p:val>
                                            <p:strVal val="#ppt_h"/>
                                          </p:val>
                                        </p:tav>
                                      </p:tavLst>
                                    </p:anim>
                                    <p:anim calcmode="lin" valueType="num">
                                      <p:cBhvr>
                                        <p:cTn id="45" dur="1000" fill="hold"/>
                                        <p:tgtEl>
                                          <p:spTgt spid="7"/>
                                        </p:tgtEl>
                                        <p:attrNameLst>
                                          <p:attrName>style.rotation</p:attrName>
                                        </p:attrNameLst>
                                      </p:cBhvr>
                                      <p:tavLst>
                                        <p:tav tm="0">
                                          <p:val>
                                            <p:fltVal val="90"/>
                                          </p:val>
                                        </p:tav>
                                        <p:tav tm="100000">
                                          <p:val>
                                            <p:fltVal val="0"/>
                                          </p:val>
                                        </p:tav>
                                      </p:tavLst>
                                    </p:anim>
                                    <p:animEffect transition="in" filter="fade">
                                      <p:cBhvr>
                                        <p:cTn id="46" dur="10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500"/>
                                        <p:tgtEl>
                                          <p:spTgt spid="6"/>
                                        </p:tgtEl>
                                      </p:cBhvr>
                                    </p:animEffect>
                                  </p:childTnLst>
                                </p:cTn>
                              </p:par>
                              <p:par>
                                <p:cTn id="52" presetID="10" presetClass="entr" presetSubtype="0" fill="hold" nodeType="withEffect">
                                  <p:stCondLst>
                                    <p:cond delay="0"/>
                                  </p:stCondLst>
                                  <p:childTnLst>
                                    <p:set>
                                      <p:cBhvr>
                                        <p:cTn id="53" dur="1" fill="hold">
                                          <p:stCondLst>
                                            <p:cond delay="0"/>
                                          </p:stCondLst>
                                        </p:cTn>
                                        <p:tgtEl>
                                          <p:spTgt spid="6">
                                            <p:txEl>
                                              <p:pRg st="0" end="0"/>
                                            </p:txEl>
                                          </p:spTgt>
                                        </p:tgtEl>
                                        <p:attrNameLst>
                                          <p:attrName>style.visibility</p:attrName>
                                        </p:attrNameLst>
                                      </p:cBhvr>
                                      <p:to>
                                        <p:strVal val="visible"/>
                                      </p:to>
                                    </p:set>
                                    <p:animEffect transition="in" filter="fade">
                                      <p:cBhvr>
                                        <p:cTn id="54" dur="500"/>
                                        <p:tgtEl>
                                          <p:spTgt spid="6">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6">
                                            <p:txEl>
                                              <p:pRg st="1" end="1"/>
                                            </p:txEl>
                                          </p:spTgt>
                                        </p:tgtEl>
                                        <p:attrNameLst>
                                          <p:attrName>style.visibility</p:attrName>
                                        </p:attrNameLst>
                                      </p:cBhvr>
                                      <p:to>
                                        <p:strVal val="visible"/>
                                      </p:to>
                                    </p:set>
                                    <p:animEffect transition="in" filter="fade">
                                      <p:cBhvr>
                                        <p:cTn id="59" dur="500"/>
                                        <p:tgtEl>
                                          <p:spTgt spid="6">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6">
                                            <p:txEl>
                                              <p:pRg st="2" end="2"/>
                                            </p:txEl>
                                          </p:spTgt>
                                        </p:tgtEl>
                                        <p:attrNameLst>
                                          <p:attrName>style.visibility</p:attrName>
                                        </p:attrNameLst>
                                      </p:cBhvr>
                                      <p:to>
                                        <p:strVal val="visible"/>
                                      </p:to>
                                    </p:set>
                                    <p:animEffect transition="in" filter="fade">
                                      <p:cBhvr>
                                        <p:cTn id="64" dur="500"/>
                                        <p:tgtEl>
                                          <p:spTgt spid="6">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6">
                                            <p:txEl>
                                              <p:pRg st="3" end="3"/>
                                            </p:txEl>
                                          </p:spTgt>
                                        </p:tgtEl>
                                        <p:attrNameLst>
                                          <p:attrName>style.visibility</p:attrName>
                                        </p:attrNameLst>
                                      </p:cBhvr>
                                      <p:to>
                                        <p:strVal val="visible"/>
                                      </p:to>
                                    </p:set>
                                    <p:animEffect transition="in" filter="fade">
                                      <p:cBhvr>
                                        <p:cTn id="69" dur="500"/>
                                        <p:tgtEl>
                                          <p:spTgt spid="6">
                                            <p:txEl>
                                              <p:pRg st="3" end="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6">
                                            <p:txEl>
                                              <p:pRg st="4" end="4"/>
                                            </p:txEl>
                                          </p:spTgt>
                                        </p:tgtEl>
                                        <p:attrNameLst>
                                          <p:attrName>style.visibility</p:attrName>
                                        </p:attrNameLst>
                                      </p:cBhvr>
                                      <p:to>
                                        <p:strVal val="visible"/>
                                      </p:to>
                                    </p:set>
                                    <p:animEffect transition="in" filter="fade">
                                      <p:cBhvr>
                                        <p:cTn id="7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p:bldP spid="6"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Have You Counted The Cost Of…</a:t>
            </a:r>
            <a:endParaRPr lang="en-US" b="1" dirty="0"/>
          </a:p>
        </p:txBody>
      </p:sp>
      <p:sp>
        <p:nvSpPr>
          <p:cNvPr id="3" name="Slide Number Placeholder 2"/>
          <p:cNvSpPr>
            <a:spLocks noGrp="1"/>
          </p:cNvSpPr>
          <p:nvPr>
            <p:ph type="sldNum" sz="quarter" idx="12"/>
          </p:nvPr>
        </p:nvSpPr>
        <p:spPr/>
        <p:txBody>
          <a:bodyPr/>
          <a:lstStyle/>
          <a:p>
            <a:fld id="{3D8A7DCC-57CB-442B-BA3A-ADDD901C003C}" type="slidenum">
              <a:rPr lang="en-US" smtClean="0"/>
              <a:t>5</a:t>
            </a:fld>
            <a:endParaRPr lang="en-US"/>
          </a:p>
        </p:txBody>
      </p:sp>
      <p:sp>
        <p:nvSpPr>
          <p:cNvPr id="4" name="Content Placeholder 3"/>
          <p:cNvSpPr>
            <a:spLocks noGrp="1"/>
          </p:cNvSpPr>
          <p:nvPr>
            <p:ph sz="quarter" idx="1"/>
          </p:nvPr>
        </p:nvSpPr>
        <p:spPr/>
        <p:txBody>
          <a:bodyPr/>
          <a:lstStyle/>
          <a:p>
            <a:r>
              <a:rPr lang="en-US" b="1" dirty="0"/>
              <a:t>L</a:t>
            </a:r>
            <a:r>
              <a:rPr lang="en-US" b="1" dirty="0" smtClean="0"/>
              <a:t>iving a life of sinful pleasure?</a:t>
            </a:r>
          </a:p>
          <a:p>
            <a:pPr lvl="1"/>
            <a:r>
              <a:rPr lang="en-US" dirty="0" smtClean="0"/>
              <a:t>Romans 6:16, 23; Galatians 6:7, 8</a:t>
            </a:r>
          </a:p>
          <a:p>
            <a:r>
              <a:rPr lang="en-US" b="1" dirty="0" smtClean="0"/>
              <a:t>Not believing the truth?</a:t>
            </a:r>
          </a:p>
          <a:p>
            <a:pPr lvl="1"/>
            <a:r>
              <a:rPr lang="en-US" dirty="0" smtClean="0"/>
              <a:t>Mark 16:16; John 8:24</a:t>
            </a:r>
          </a:p>
          <a:p>
            <a:r>
              <a:rPr lang="en-US" b="1" dirty="0" smtClean="0"/>
              <a:t>A life without Christ?</a:t>
            </a:r>
          </a:p>
          <a:p>
            <a:pPr lvl="1"/>
            <a:r>
              <a:rPr lang="en-US" dirty="0" smtClean="0"/>
              <a:t>Ephesians 2:12</a:t>
            </a:r>
          </a:p>
          <a:p>
            <a:r>
              <a:rPr lang="en-US" b="1" dirty="0" smtClean="0"/>
              <a:t>Refusing to obey the gospel?</a:t>
            </a:r>
          </a:p>
          <a:p>
            <a:pPr lvl="1"/>
            <a:r>
              <a:rPr lang="en-US" dirty="0" smtClean="0"/>
              <a:t>2 Thessalonians 1:7-9</a:t>
            </a:r>
          </a:p>
          <a:p>
            <a:r>
              <a:rPr lang="en-US" b="1" dirty="0" smtClean="0"/>
              <a:t>Not being fully persuaded to be a Christian?</a:t>
            </a:r>
          </a:p>
          <a:p>
            <a:pPr lvl="1"/>
            <a:r>
              <a:rPr lang="en-US" dirty="0" smtClean="0"/>
              <a:t>Acts 26:27-29</a:t>
            </a:r>
          </a:p>
          <a:p>
            <a:endParaRPr lang="en-US" dirty="0" smtClean="0"/>
          </a:p>
          <a:p>
            <a:pPr lvl="1"/>
            <a:endParaRPr lang="en-US" dirty="0"/>
          </a:p>
        </p:txBody>
      </p:sp>
      <p:sp>
        <p:nvSpPr>
          <p:cNvPr id="6" name="TextBox 5"/>
          <p:cNvSpPr txBox="1"/>
          <p:nvPr/>
        </p:nvSpPr>
        <p:spPr>
          <a:xfrm>
            <a:off x="3429000" y="6324600"/>
            <a:ext cx="2541973" cy="400110"/>
          </a:xfrm>
          <a:prstGeom prst="rect">
            <a:avLst/>
          </a:prstGeom>
          <a:noFill/>
        </p:spPr>
        <p:txBody>
          <a:bodyPr wrap="square" rtlCol="0">
            <a:spAutoFit/>
          </a:bodyPr>
          <a:lstStyle/>
          <a:p>
            <a:pPr algn="ctr"/>
            <a:r>
              <a:rPr lang="en-US" sz="2000" b="1" dirty="0" smtClean="0">
                <a:solidFill>
                  <a:schemeClr val="bg1">
                    <a:lumMod val="75000"/>
                  </a:schemeClr>
                </a:solidFill>
              </a:rPr>
              <a:t>Counting the Cost</a:t>
            </a:r>
            <a:endParaRPr lang="en-US" sz="2000" b="1" dirty="0">
              <a:solidFill>
                <a:schemeClr val="bg1">
                  <a:lumMod val="75000"/>
                </a:schemeClr>
              </a:solidFill>
            </a:endParaRPr>
          </a:p>
        </p:txBody>
      </p:sp>
    </p:spTree>
    <p:extLst>
      <p:ext uri="{BB962C8B-B14F-4D97-AF65-F5344CB8AC3E}">
        <p14:creationId xmlns:p14="http://schemas.microsoft.com/office/powerpoint/2010/main" val="330352139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25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25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125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250"/>
                                        <p:tgtEl>
                                          <p:spTgt spid="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25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250"/>
                                        <p:tgtEl>
                                          <p:spTgt spid="4">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1250"/>
                                        <p:tgtEl>
                                          <p:spTgt spid="4">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fade">
                                      <p:cBhvr>
                                        <p:cTn id="39" dur="1250"/>
                                        <p:tgtEl>
                                          <p:spTgt spid="4">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125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Have You Counted The Cost Of…</a:t>
            </a:r>
            <a:endParaRPr lang="en-US" b="1" dirty="0"/>
          </a:p>
        </p:txBody>
      </p:sp>
      <p:sp>
        <p:nvSpPr>
          <p:cNvPr id="3" name="Slide Number Placeholder 2"/>
          <p:cNvSpPr>
            <a:spLocks noGrp="1"/>
          </p:cNvSpPr>
          <p:nvPr>
            <p:ph type="sldNum" sz="quarter" idx="12"/>
          </p:nvPr>
        </p:nvSpPr>
        <p:spPr/>
        <p:txBody>
          <a:bodyPr/>
          <a:lstStyle/>
          <a:p>
            <a:fld id="{3D8A7DCC-57CB-442B-BA3A-ADDD901C003C}" type="slidenum">
              <a:rPr lang="en-US" smtClean="0"/>
              <a:t>6</a:t>
            </a:fld>
            <a:endParaRPr lang="en-US"/>
          </a:p>
        </p:txBody>
      </p:sp>
      <p:sp>
        <p:nvSpPr>
          <p:cNvPr id="4" name="Content Placeholder 3"/>
          <p:cNvSpPr>
            <a:spLocks noGrp="1"/>
          </p:cNvSpPr>
          <p:nvPr>
            <p:ph sz="quarter" idx="1"/>
          </p:nvPr>
        </p:nvSpPr>
        <p:spPr/>
        <p:txBody>
          <a:bodyPr/>
          <a:lstStyle/>
          <a:p>
            <a:r>
              <a:rPr lang="en-US" b="1" dirty="0" smtClean="0"/>
              <a:t>Being in fellowship with religious error?</a:t>
            </a:r>
          </a:p>
          <a:p>
            <a:pPr lvl="1"/>
            <a:r>
              <a:rPr lang="en-US" dirty="0" smtClean="0"/>
              <a:t>Matthew 15:8, 9; 7:21-23; 2 John 9-11; Ephesians 5:11</a:t>
            </a:r>
          </a:p>
          <a:p>
            <a:r>
              <a:rPr lang="en-US" b="1" dirty="0" smtClean="0"/>
              <a:t>Being in an unscriptural marriage?</a:t>
            </a:r>
          </a:p>
          <a:p>
            <a:pPr lvl="1"/>
            <a:r>
              <a:rPr lang="en-US" dirty="0" smtClean="0"/>
              <a:t>Matthew 19:3-9; Colossians 3:5-7; Acts 24:24, 25</a:t>
            </a:r>
          </a:p>
          <a:p>
            <a:r>
              <a:rPr lang="en-US" b="1" dirty="0" smtClean="0"/>
              <a:t>Divorcing your mate </a:t>
            </a:r>
            <a:r>
              <a:rPr lang="en-US" b="1" dirty="0" err="1" smtClean="0"/>
              <a:t>unscripturally</a:t>
            </a:r>
            <a:r>
              <a:rPr lang="en-US" b="1" dirty="0" smtClean="0"/>
              <a:t>?</a:t>
            </a:r>
          </a:p>
          <a:p>
            <a:pPr lvl="1"/>
            <a:r>
              <a:rPr lang="en-US" dirty="0" smtClean="0"/>
              <a:t>Matthew 5:31, 32; 1 Corinthians 7:10, 11</a:t>
            </a:r>
          </a:p>
          <a:p>
            <a:r>
              <a:rPr lang="en-US" b="1" dirty="0" smtClean="0"/>
              <a:t>Living in neglect?</a:t>
            </a:r>
          </a:p>
          <a:p>
            <a:pPr lvl="1"/>
            <a:r>
              <a:rPr lang="en-US" dirty="0" smtClean="0"/>
              <a:t>Hebrews 2:1-4; Matthew 25:41-46</a:t>
            </a:r>
          </a:p>
          <a:p>
            <a:r>
              <a:rPr lang="en-US" b="1" dirty="0" smtClean="0"/>
              <a:t>Forsaking the assembly?</a:t>
            </a:r>
          </a:p>
          <a:p>
            <a:pPr lvl="1"/>
            <a:r>
              <a:rPr lang="en-US" dirty="0" smtClean="0"/>
              <a:t>Hebrews 10:21-31</a:t>
            </a:r>
          </a:p>
          <a:p>
            <a:endParaRPr lang="en-US" dirty="0" smtClean="0"/>
          </a:p>
          <a:p>
            <a:pPr lvl="1"/>
            <a:endParaRPr lang="en-US" dirty="0"/>
          </a:p>
        </p:txBody>
      </p:sp>
      <p:sp>
        <p:nvSpPr>
          <p:cNvPr id="6" name="TextBox 5"/>
          <p:cNvSpPr txBox="1"/>
          <p:nvPr/>
        </p:nvSpPr>
        <p:spPr>
          <a:xfrm>
            <a:off x="3429000" y="6324600"/>
            <a:ext cx="2541973" cy="400110"/>
          </a:xfrm>
          <a:prstGeom prst="rect">
            <a:avLst/>
          </a:prstGeom>
          <a:noFill/>
        </p:spPr>
        <p:txBody>
          <a:bodyPr wrap="square" rtlCol="0">
            <a:spAutoFit/>
          </a:bodyPr>
          <a:lstStyle/>
          <a:p>
            <a:pPr algn="ctr"/>
            <a:r>
              <a:rPr lang="en-US" sz="2000" b="1" dirty="0" smtClean="0">
                <a:solidFill>
                  <a:schemeClr val="bg1">
                    <a:lumMod val="75000"/>
                  </a:schemeClr>
                </a:solidFill>
              </a:rPr>
              <a:t>Counting the Cost</a:t>
            </a:r>
            <a:endParaRPr lang="en-US" sz="2000" b="1" dirty="0">
              <a:solidFill>
                <a:schemeClr val="bg1">
                  <a:lumMod val="75000"/>
                </a:schemeClr>
              </a:solidFill>
            </a:endParaRPr>
          </a:p>
        </p:txBody>
      </p:sp>
    </p:spTree>
    <p:extLst>
      <p:ext uri="{BB962C8B-B14F-4D97-AF65-F5344CB8AC3E}">
        <p14:creationId xmlns:p14="http://schemas.microsoft.com/office/powerpoint/2010/main" val="85039322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25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25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125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250"/>
                                        <p:tgtEl>
                                          <p:spTgt spid="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25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250"/>
                                        <p:tgtEl>
                                          <p:spTgt spid="4">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1250"/>
                                        <p:tgtEl>
                                          <p:spTgt spid="4">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fade">
                                      <p:cBhvr>
                                        <p:cTn id="39" dur="1250"/>
                                        <p:tgtEl>
                                          <p:spTgt spid="4">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125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Slide Number Placeholder 2"/>
          <p:cNvSpPr>
            <a:spLocks noGrp="1"/>
          </p:cNvSpPr>
          <p:nvPr>
            <p:ph type="sldNum" sz="quarter" idx="12"/>
          </p:nvPr>
        </p:nvSpPr>
        <p:spPr/>
        <p:txBody>
          <a:bodyPr/>
          <a:lstStyle/>
          <a:p>
            <a:fld id="{3D8A7DCC-57CB-442B-BA3A-ADDD901C003C}" type="slidenum">
              <a:rPr lang="en-US" smtClean="0"/>
              <a:t>7</a:t>
            </a:fld>
            <a:endParaRPr lang="en-US"/>
          </a:p>
        </p:txBody>
      </p:sp>
      <p:sp>
        <p:nvSpPr>
          <p:cNvPr id="4" name="Content Placeholder 3"/>
          <p:cNvSpPr>
            <a:spLocks noGrp="1"/>
          </p:cNvSpPr>
          <p:nvPr>
            <p:ph sz="quarter" idx="1"/>
          </p:nvPr>
        </p:nvSpPr>
        <p:spPr/>
        <p:txBody>
          <a:bodyPr>
            <a:normAutofit/>
          </a:bodyPr>
          <a:lstStyle/>
          <a:p>
            <a:r>
              <a:rPr lang="en-US" sz="2800" b="1" dirty="0" smtClean="0"/>
              <a:t>The </a:t>
            </a:r>
            <a:r>
              <a:rPr lang="en-US" sz="2800" b="1" dirty="0"/>
              <a:t>p</a:t>
            </a:r>
            <a:r>
              <a:rPr lang="en-US" sz="2800" b="1" dirty="0" smtClean="0"/>
              <a:t>rice is </a:t>
            </a:r>
            <a:r>
              <a:rPr lang="en-US" sz="2800" b="1" dirty="0"/>
              <a:t>t</a:t>
            </a:r>
            <a:r>
              <a:rPr lang="en-US" sz="2800" b="1" dirty="0" smtClean="0"/>
              <a:t>oo </a:t>
            </a:r>
            <a:r>
              <a:rPr lang="en-US" sz="2800" b="1" dirty="0"/>
              <a:t>h</a:t>
            </a:r>
            <a:r>
              <a:rPr lang="en-US" sz="2800" b="1" dirty="0" smtClean="0"/>
              <a:t>igh!</a:t>
            </a:r>
          </a:p>
          <a:p>
            <a:r>
              <a:rPr lang="en-US" sz="2800" b="1" dirty="0" smtClean="0"/>
              <a:t>It costs, to be a disciple of Christ!</a:t>
            </a:r>
          </a:p>
          <a:p>
            <a:pPr lvl="1"/>
            <a:r>
              <a:rPr lang="en-US" sz="2400" dirty="0" smtClean="0"/>
              <a:t>Luke 14:26-33</a:t>
            </a:r>
          </a:p>
          <a:p>
            <a:r>
              <a:rPr lang="en-US" sz="2800" b="1" dirty="0" smtClean="0"/>
              <a:t>It will cost you your </a:t>
            </a:r>
            <a:r>
              <a:rPr lang="en-US" sz="2800" b="1" u="sng" dirty="0" smtClean="0">
                <a:solidFill>
                  <a:srgbClr val="FF0000"/>
                </a:solidFill>
              </a:rPr>
              <a:t>soul</a:t>
            </a:r>
            <a:r>
              <a:rPr lang="en-US" sz="2800" b="1" dirty="0" smtClean="0"/>
              <a:t> if you are not!</a:t>
            </a:r>
          </a:p>
          <a:p>
            <a:pPr lvl="1"/>
            <a:r>
              <a:rPr lang="en-US" sz="2500" dirty="0" smtClean="0"/>
              <a:t>Mark 8:34-37</a:t>
            </a:r>
          </a:p>
          <a:p>
            <a:pPr lvl="1"/>
            <a:endParaRPr lang="en-US" sz="2500" dirty="0"/>
          </a:p>
          <a:p>
            <a:pPr marL="0" indent="0" algn="ctr">
              <a:buNone/>
            </a:pPr>
            <a:r>
              <a:rPr lang="en-US" sz="4800" b="1" dirty="0" smtClean="0">
                <a:solidFill>
                  <a:srgbClr val="FF0000"/>
                </a:solidFill>
              </a:rPr>
              <a:t>Are you counting the cost?</a:t>
            </a:r>
          </a:p>
          <a:p>
            <a:pPr marL="274320" lvl="1" indent="0">
              <a:buNone/>
            </a:pPr>
            <a:endParaRPr lang="en-US" sz="4000" dirty="0"/>
          </a:p>
        </p:txBody>
      </p:sp>
      <p:sp>
        <p:nvSpPr>
          <p:cNvPr id="6" name="TextBox 5"/>
          <p:cNvSpPr txBox="1"/>
          <p:nvPr/>
        </p:nvSpPr>
        <p:spPr>
          <a:xfrm>
            <a:off x="3429000" y="6324600"/>
            <a:ext cx="2541973" cy="400110"/>
          </a:xfrm>
          <a:prstGeom prst="rect">
            <a:avLst/>
          </a:prstGeom>
          <a:noFill/>
        </p:spPr>
        <p:txBody>
          <a:bodyPr wrap="square" rtlCol="0">
            <a:spAutoFit/>
          </a:bodyPr>
          <a:lstStyle/>
          <a:p>
            <a:pPr algn="ctr"/>
            <a:r>
              <a:rPr lang="en-US" sz="2000" b="1" dirty="0" smtClean="0">
                <a:solidFill>
                  <a:schemeClr val="bg1">
                    <a:lumMod val="75000"/>
                  </a:schemeClr>
                </a:solidFill>
              </a:rPr>
              <a:t>Counting the Cost</a:t>
            </a:r>
            <a:endParaRPr lang="en-US" sz="2000" b="1" dirty="0">
              <a:solidFill>
                <a:schemeClr val="bg1">
                  <a:lumMod val="75000"/>
                </a:schemeClr>
              </a:solidFill>
            </a:endParaRPr>
          </a:p>
        </p:txBody>
      </p:sp>
    </p:spTree>
    <p:extLst>
      <p:ext uri="{BB962C8B-B14F-4D97-AF65-F5344CB8AC3E}">
        <p14:creationId xmlns:p14="http://schemas.microsoft.com/office/powerpoint/2010/main" val="160640180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25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25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1250"/>
                                        <p:tgtEl>
                                          <p:spTgt spid="4">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25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 calcmode="lin" valueType="num">
                                      <p:cBhvr>
                                        <p:cTn id="28" dur="1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9" dur="1500" fill="hold"/>
                                        <p:tgtEl>
                                          <p:spTgt spid="4">
                                            <p:txEl>
                                              <p:pRg st="6" end="6"/>
                                            </p:txEl>
                                          </p:spTgt>
                                        </p:tgtEl>
                                        <p:attrNameLst>
                                          <p:attrName>ppt_h</p:attrName>
                                        </p:attrNameLst>
                                      </p:cBhvr>
                                      <p:tavLst>
                                        <p:tav tm="0">
                                          <p:val>
                                            <p:fltVal val="0"/>
                                          </p:val>
                                        </p:tav>
                                        <p:tav tm="100000">
                                          <p:val>
                                            <p:strVal val="#ppt_h"/>
                                          </p:val>
                                        </p:tav>
                                      </p:tavLst>
                                    </p:anim>
                                    <p:anim calcmode="lin" valueType="num">
                                      <p:cBhvr>
                                        <p:cTn id="30" dur="15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31" dur="1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D8A7DCC-57CB-442B-BA3A-ADDD901C003C}" type="slidenum">
              <a:rPr lang="en-US" smtClean="0"/>
              <a:t>8</a:t>
            </a:fld>
            <a:endParaRPr lang="en-US"/>
          </a:p>
        </p:txBody>
      </p:sp>
      <p:sp>
        <p:nvSpPr>
          <p:cNvPr id="4" name="Content Placeholder 3"/>
          <p:cNvSpPr>
            <a:spLocks noGrp="1"/>
          </p:cNvSpPr>
          <p:nvPr>
            <p:ph sz="quarter" idx="1"/>
          </p:nvPr>
        </p:nvSpPr>
        <p:spPr>
          <a:xfrm>
            <a:off x="609600" y="2133600"/>
            <a:ext cx="8077200" cy="1524000"/>
          </a:xfrm>
        </p:spPr>
        <p:txBody>
          <a:bodyPr>
            <a:noAutofit/>
          </a:bodyPr>
          <a:lstStyle/>
          <a:p>
            <a:pPr marL="0" indent="0" algn="ctr">
              <a:buNone/>
            </a:pPr>
            <a:r>
              <a:rPr lang="en-US" sz="6000" b="1" dirty="0" smtClean="0">
                <a:solidFill>
                  <a:srgbClr val="FF0000"/>
                </a:solidFill>
              </a:rPr>
              <a:t>Obey The Gospel of Christ Without Delay!</a:t>
            </a:r>
            <a:endParaRPr lang="en-US" sz="6000" b="1" dirty="0">
              <a:solidFill>
                <a:srgbClr val="FF0000"/>
              </a:solidFill>
            </a:endParaRPr>
          </a:p>
        </p:txBody>
      </p:sp>
      <p:sp>
        <p:nvSpPr>
          <p:cNvPr id="7" name="TextBox 6"/>
          <p:cNvSpPr txBox="1"/>
          <p:nvPr/>
        </p:nvSpPr>
        <p:spPr>
          <a:xfrm>
            <a:off x="3429000" y="6324600"/>
            <a:ext cx="2541973" cy="400110"/>
          </a:xfrm>
          <a:prstGeom prst="rect">
            <a:avLst/>
          </a:prstGeom>
          <a:noFill/>
        </p:spPr>
        <p:txBody>
          <a:bodyPr wrap="square" rtlCol="0">
            <a:spAutoFit/>
          </a:bodyPr>
          <a:lstStyle/>
          <a:p>
            <a:pPr algn="ctr"/>
            <a:r>
              <a:rPr lang="en-US" sz="2000" b="1" dirty="0" smtClean="0">
                <a:solidFill>
                  <a:schemeClr val="bg1">
                    <a:lumMod val="75000"/>
                  </a:schemeClr>
                </a:solidFill>
              </a:rPr>
              <a:t>Counting the Cost</a:t>
            </a:r>
            <a:endParaRPr lang="en-US" sz="2000" b="1" dirty="0">
              <a:solidFill>
                <a:schemeClr val="bg1">
                  <a:lumMod val="75000"/>
                </a:schemeClr>
              </a:solidFill>
            </a:endParaRPr>
          </a:p>
        </p:txBody>
      </p:sp>
    </p:spTree>
    <p:extLst>
      <p:ext uri="{BB962C8B-B14F-4D97-AF65-F5344CB8AC3E}">
        <p14:creationId xmlns:p14="http://schemas.microsoft.com/office/powerpoint/2010/main" val="154092997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2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345</TotalTime>
  <Words>2112</Words>
  <Application>Microsoft Office PowerPoint</Application>
  <PresentationFormat>On-screen Show (4:3)</PresentationFormat>
  <Paragraphs>116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Origin</vt:lpstr>
      <vt:lpstr>Counting The Cost</vt:lpstr>
      <vt:lpstr> Deuteronomy 11:26-28</vt:lpstr>
      <vt:lpstr>Blessings or a Curse</vt:lpstr>
      <vt:lpstr>Those Who Did - Those Who Didn’t</vt:lpstr>
      <vt:lpstr>Have You Counted The Cost Of…</vt:lpstr>
      <vt:lpstr>Have You Counted The Cost Of…</vt:lpstr>
      <vt:lpstr>Conclusion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Counting The Cost</dc:title>
  <dc:creator>Tommy G. McClure</dc:creator>
  <cp:lastModifiedBy>Tommy G. McClure</cp:lastModifiedBy>
  <cp:revision>66</cp:revision>
  <dcterms:created xsi:type="dcterms:W3CDTF">2014-11-15T03:39:46Z</dcterms:created>
  <dcterms:modified xsi:type="dcterms:W3CDTF">2017-08-13T14:19:02Z</dcterms:modified>
</cp:coreProperties>
</file>