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57" r:id="rId3"/>
    <p:sldId id="259" r:id="rId4"/>
    <p:sldId id="260" r:id="rId5"/>
    <p:sldId id="265" r:id="rId6"/>
    <p:sldId id="266" r:id="rId7"/>
    <p:sldId id="267" r:id="rId8"/>
    <p:sldId id="269" r:id="rId9"/>
    <p:sldId id="268" r:id="rId10"/>
    <p:sldId id="280" r:id="rId11"/>
    <p:sldId id="270" r:id="rId12"/>
    <p:sldId id="272" r:id="rId13"/>
    <p:sldId id="274" r:id="rId14"/>
    <p:sldId id="278" r:id="rId15"/>
    <p:sldId id="273" r:id="rId16"/>
    <p:sldId id="277" r:id="rId17"/>
    <p:sldId id="279" r:id="rId18"/>
    <p:sldId id="263" r:id="rId19"/>
    <p:sldId id="271" r:id="rId20"/>
    <p:sldId id="261" r:id="rId21"/>
    <p:sldId id="262" r:id="rId22"/>
    <p:sldId id="264" r:id="rId23"/>
    <p:sldId id="276"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81236" autoAdjust="0"/>
  </p:normalViewPr>
  <p:slideViewPr>
    <p:cSldViewPr>
      <p:cViewPr>
        <p:scale>
          <a:sx n="70" d="100"/>
          <a:sy n="70" d="100"/>
        </p:scale>
        <p:origin x="-2808" y="-6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E0B12C-2C74-430A-8A29-C2930F99144B}" type="datetimeFigureOut">
              <a:rPr lang="en-US" smtClean="0"/>
              <a:t>2/18/2017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0980A-A91E-4D2E-8F1B-EEAE167378BF}" type="slidenum">
              <a:rPr lang="en-US" smtClean="0"/>
              <a:t>‹#›</a:t>
            </a:fld>
            <a:endParaRPr lang="en-US"/>
          </a:p>
        </p:txBody>
      </p:sp>
    </p:spTree>
    <p:extLst>
      <p:ext uri="{BB962C8B-B14F-4D97-AF65-F5344CB8AC3E}">
        <p14:creationId xmlns:p14="http://schemas.microsoft.com/office/powerpoint/2010/main" val="471189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Tim. 4:16</a:t>
            </a:r>
            <a:r>
              <a:rPr lang="en-US" b="1" baseline="0" dirty="0" smtClean="0"/>
              <a:t> </a:t>
            </a:r>
            <a:r>
              <a:rPr lang="en-US" b="0" baseline="0" dirty="0" smtClean="0"/>
              <a:t>- Take heed unto thyself, and unto the doctrine; continue in them: for in doing this thou shalt both save thyself, and them that hear thee.</a:t>
            </a:r>
          </a:p>
          <a:p>
            <a:r>
              <a:rPr lang="en-US" b="1" baseline="0" dirty="0" smtClean="0"/>
              <a:t>2 Tim. 2:2 </a:t>
            </a:r>
            <a:r>
              <a:rPr lang="en-US" b="0" baseline="0" dirty="0" smtClean="0"/>
              <a:t>- And the things that thou hast heard of me among many witnesses, the same commit thou to faithful men, who shall be able to teach others also.</a:t>
            </a:r>
          </a:p>
          <a:p>
            <a:r>
              <a:rPr lang="en-US" b="1" baseline="0" dirty="0" smtClean="0"/>
              <a:t>Prov. 11:30 </a:t>
            </a:r>
            <a:r>
              <a:rPr lang="en-US" b="0" baseline="0" dirty="0" smtClean="0"/>
              <a:t>- </a:t>
            </a:r>
            <a:r>
              <a:rPr lang="en-US" b="0" dirty="0" smtClean="0"/>
              <a:t>The fruit of the righteous is a tree of life; and he that </a:t>
            </a:r>
            <a:r>
              <a:rPr lang="en-US" b="0" dirty="0" err="1" smtClean="0"/>
              <a:t>winneth</a:t>
            </a:r>
            <a:r>
              <a:rPr lang="en-US" b="0" dirty="0" smtClean="0"/>
              <a:t> souls is wise.</a:t>
            </a:r>
          </a:p>
          <a:p>
            <a:r>
              <a:rPr lang="en-US" b="1" dirty="0" smtClean="0"/>
              <a:t>Matt. 4:18-19</a:t>
            </a:r>
            <a:r>
              <a:rPr lang="en-US" b="1" baseline="0" dirty="0" smtClean="0"/>
              <a:t> </a:t>
            </a:r>
            <a:r>
              <a:rPr lang="en-US" baseline="0" dirty="0" smtClean="0"/>
              <a:t>- And Jesus, walking by the sea of Galilee, saw two brethren, Simon called Peter, and Andrew his brother, casting a net into the sea: for they were fishers.  19 And he </a:t>
            </a:r>
            <a:r>
              <a:rPr lang="en-US" baseline="0" dirty="0" err="1" smtClean="0"/>
              <a:t>saith</a:t>
            </a:r>
            <a:r>
              <a:rPr lang="en-US" baseline="0" dirty="0" smtClean="0"/>
              <a:t> unto them, Follow me, and I will make you fishers of men.</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5190980A-A91E-4D2E-8F1B-EEAE167378BF}" type="slidenum">
              <a:rPr lang="en-US" smtClean="0"/>
              <a:t>4</a:t>
            </a:fld>
            <a:endParaRPr lang="en-US"/>
          </a:p>
        </p:txBody>
      </p:sp>
    </p:spTree>
    <p:extLst>
      <p:ext uri="{BB962C8B-B14F-4D97-AF65-F5344CB8AC3E}">
        <p14:creationId xmlns:p14="http://schemas.microsoft.com/office/powerpoint/2010/main" val="3887642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Gene Tope Couse</a:t>
            </a:r>
          </a:p>
          <a:p>
            <a:endParaRPr lang="en-US" b="1" u="sng" dirty="0" smtClean="0"/>
          </a:p>
          <a:p>
            <a:endParaRPr lang="en-US" b="1" u="sng" dirty="0" smtClean="0"/>
          </a:p>
          <a:p>
            <a:r>
              <a:rPr lang="en-US" b="1" u="sng" dirty="0" err="1" smtClean="0"/>
              <a:t>Jule</a:t>
            </a:r>
            <a:r>
              <a:rPr lang="en-US" b="1" u="sng" dirty="0" smtClean="0"/>
              <a:t> Miller Course:</a:t>
            </a:r>
          </a:p>
          <a:p>
            <a:r>
              <a:rPr lang="en-US" dirty="0" smtClean="0"/>
              <a:t>1-The Patriarchal Age</a:t>
            </a:r>
          </a:p>
          <a:p>
            <a:r>
              <a:rPr lang="en-US" dirty="0" smtClean="0"/>
              <a:t>2-The Mosaic Age</a:t>
            </a:r>
          </a:p>
          <a:p>
            <a:r>
              <a:rPr lang="en-US" dirty="0" smtClean="0"/>
              <a:t>3-The Christian Age</a:t>
            </a:r>
          </a:p>
          <a:p>
            <a:r>
              <a:rPr lang="en-US" dirty="0" smtClean="0"/>
              <a:t>4-God's Plan for Redeeming Man</a:t>
            </a:r>
          </a:p>
          <a:p>
            <a:r>
              <a:rPr lang="en-US" dirty="0" smtClean="0"/>
              <a:t>5-History of the Lord's Church</a:t>
            </a:r>
            <a:endParaRPr lang="en-US" dirty="0"/>
          </a:p>
        </p:txBody>
      </p:sp>
      <p:sp>
        <p:nvSpPr>
          <p:cNvPr id="4" name="Slide Number Placeholder 3"/>
          <p:cNvSpPr>
            <a:spLocks noGrp="1"/>
          </p:cNvSpPr>
          <p:nvPr>
            <p:ph type="sldNum" sz="quarter" idx="10"/>
          </p:nvPr>
        </p:nvSpPr>
        <p:spPr/>
        <p:txBody>
          <a:bodyPr/>
          <a:lstStyle/>
          <a:p>
            <a:fld id="{5190980A-A91E-4D2E-8F1B-EEAE167378BF}" type="slidenum">
              <a:rPr lang="en-US" smtClean="0"/>
              <a:t>17</a:t>
            </a:fld>
            <a:endParaRPr lang="en-US"/>
          </a:p>
        </p:txBody>
      </p:sp>
    </p:spTree>
    <p:extLst>
      <p:ext uri="{BB962C8B-B14F-4D97-AF65-F5344CB8AC3E}">
        <p14:creationId xmlns:p14="http://schemas.microsoft.com/office/powerpoint/2010/main" val="1685410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0980A-A91E-4D2E-8F1B-EEAE167378BF}" type="slidenum">
              <a:rPr lang="en-US" smtClean="0"/>
              <a:t>18</a:t>
            </a:fld>
            <a:endParaRPr lang="en-US"/>
          </a:p>
        </p:txBody>
      </p:sp>
    </p:spTree>
    <p:extLst>
      <p:ext uri="{BB962C8B-B14F-4D97-AF65-F5344CB8AC3E}">
        <p14:creationId xmlns:p14="http://schemas.microsoft.com/office/powerpoint/2010/main" val="3726002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0980A-A91E-4D2E-8F1B-EEAE167378BF}" type="slidenum">
              <a:rPr lang="en-US" smtClean="0"/>
              <a:t>21</a:t>
            </a:fld>
            <a:endParaRPr lang="en-US"/>
          </a:p>
        </p:txBody>
      </p:sp>
    </p:spTree>
    <p:extLst>
      <p:ext uri="{BB962C8B-B14F-4D97-AF65-F5344CB8AC3E}">
        <p14:creationId xmlns:p14="http://schemas.microsoft.com/office/powerpoint/2010/main" val="355100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a:t>
            </a:r>
            <a:r>
              <a:rPr lang="en-US" b="1" baseline="0" dirty="0" smtClean="0"/>
              <a:t>. 28:18-20 </a:t>
            </a:r>
            <a:r>
              <a:rPr lang="en-US" baseline="0" dirty="0" smtClean="0"/>
              <a:t>- And Jesus came and </a:t>
            </a:r>
            <a:r>
              <a:rPr lang="en-US" baseline="0" dirty="0" err="1" smtClean="0"/>
              <a:t>spake</a:t>
            </a:r>
            <a:r>
              <a:rPr lang="en-US" baseline="0" dirty="0" smtClean="0"/>
              <a:t> unto them, saying, All power is given unto me in heaven and in earth. 19 Go ye therefore, and teach all nations, baptizing them in the name of the Father, and of the Son, and of the Holy Ghost: 20 Teaching them to observe all things whatsoever I have commanded you: and, lo, I am with you </a:t>
            </a:r>
            <a:r>
              <a:rPr lang="en-US" baseline="0" dirty="0" err="1" smtClean="0"/>
              <a:t>alway</a:t>
            </a:r>
            <a:r>
              <a:rPr lang="en-US" baseline="0" dirty="0" smtClean="0"/>
              <a:t>, even unto the end of the world. Amen.</a:t>
            </a:r>
          </a:p>
          <a:p>
            <a:r>
              <a:rPr lang="en-US" b="1" baseline="0" dirty="0" smtClean="0"/>
              <a:t>Mk. 16:15-16 </a:t>
            </a:r>
            <a:r>
              <a:rPr lang="en-US" baseline="0" dirty="0" smtClean="0"/>
              <a:t>- </a:t>
            </a:r>
            <a:r>
              <a:rPr lang="en-US" dirty="0" smtClean="0"/>
              <a:t>And he said unto them, Go ye into all the world, and preach the gospel to every creature. 16 He that believeth and is baptized shall be saved; but he that believeth not shall be damned.</a:t>
            </a:r>
          </a:p>
          <a:p>
            <a:r>
              <a:rPr lang="en-US" b="1" dirty="0" smtClean="0"/>
              <a:t>Acts 8:4-5 </a:t>
            </a:r>
            <a:r>
              <a:rPr lang="en-US" dirty="0" smtClean="0"/>
              <a:t>- Therefore they that were scattered abroad went every where preaching the word. 5 Then Philip went down to the city of Samaria, and preached Christ unto them.</a:t>
            </a:r>
          </a:p>
          <a:p>
            <a:r>
              <a:rPr lang="en-US" b="1" dirty="0" smtClean="0"/>
              <a:t>1 Thess. 1:1-8 - READ</a:t>
            </a:r>
          </a:p>
          <a:p>
            <a:r>
              <a:rPr lang="en-US" b="1" dirty="0" smtClean="0"/>
              <a:t>Col.</a:t>
            </a:r>
            <a:r>
              <a:rPr lang="en-US" b="1" baseline="0" dirty="0" smtClean="0"/>
              <a:t> 1:28-29 </a:t>
            </a:r>
            <a:r>
              <a:rPr lang="en-US" baseline="0" dirty="0" smtClean="0"/>
              <a:t>- </a:t>
            </a:r>
            <a:r>
              <a:rPr lang="en-US" dirty="0" smtClean="0"/>
              <a:t>Whom we preach, warning every man, and teaching every man in all wisdom; that we may present every man perfect in Christ Jesus:</a:t>
            </a:r>
            <a:r>
              <a:rPr lang="en-US" baseline="0" dirty="0" smtClean="0"/>
              <a:t> </a:t>
            </a:r>
            <a:r>
              <a:rPr lang="en-US" dirty="0" smtClean="0"/>
              <a:t>29 Whereunto I also </a:t>
            </a:r>
            <a:r>
              <a:rPr lang="en-US" dirty="0" err="1" smtClean="0"/>
              <a:t>labour</a:t>
            </a:r>
            <a:r>
              <a:rPr lang="en-US" dirty="0" smtClean="0"/>
              <a:t>, striving according to his working, which </a:t>
            </a:r>
            <a:r>
              <a:rPr lang="en-US" dirty="0" err="1" smtClean="0"/>
              <a:t>worketh</a:t>
            </a:r>
            <a:r>
              <a:rPr lang="en-US" dirty="0" smtClean="0"/>
              <a:t> in me mightily.</a:t>
            </a:r>
          </a:p>
          <a:p>
            <a:r>
              <a:rPr lang="en-US" b="1" dirty="0" smtClean="0"/>
              <a:t>Rom. 10:17-18 </a:t>
            </a:r>
            <a:r>
              <a:rPr lang="en-US" dirty="0" smtClean="0"/>
              <a:t>- So then faith cometh by hearing, and hearing by the word of God. 18 But I say, Have they not heard? Yes verily, their sound went into all the earth, and their words unto the ends of the world</a:t>
            </a:r>
          </a:p>
          <a:p>
            <a:endParaRPr lang="en-US" dirty="0"/>
          </a:p>
        </p:txBody>
      </p:sp>
      <p:sp>
        <p:nvSpPr>
          <p:cNvPr id="4" name="Slide Number Placeholder 3"/>
          <p:cNvSpPr>
            <a:spLocks noGrp="1"/>
          </p:cNvSpPr>
          <p:nvPr>
            <p:ph type="sldNum" sz="quarter" idx="10"/>
          </p:nvPr>
        </p:nvSpPr>
        <p:spPr/>
        <p:txBody>
          <a:bodyPr/>
          <a:lstStyle/>
          <a:p>
            <a:fld id="{5190980A-A91E-4D2E-8F1B-EEAE167378BF}" type="slidenum">
              <a:rPr lang="en-US" smtClean="0"/>
              <a:t>6</a:t>
            </a:fld>
            <a:endParaRPr lang="en-US"/>
          </a:p>
        </p:txBody>
      </p:sp>
    </p:spTree>
    <p:extLst>
      <p:ext uri="{BB962C8B-B14F-4D97-AF65-F5344CB8AC3E}">
        <p14:creationId xmlns:p14="http://schemas.microsoft.com/office/powerpoint/2010/main" val="74272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 11:26</a:t>
            </a:r>
            <a:r>
              <a:rPr lang="en-US" b="1" baseline="0" dirty="0" smtClean="0"/>
              <a:t> </a:t>
            </a:r>
            <a:r>
              <a:rPr lang="en-US" baseline="0" dirty="0" smtClean="0"/>
              <a:t>- </a:t>
            </a:r>
            <a:r>
              <a:rPr lang="en-US" dirty="0" smtClean="0"/>
              <a:t>And when he had found him, he brought him unto Antioch. And it came to pass, that a whole year they assembled themselves with the church, and taught much people. And the disciples were called Christians first in Antioch.</a:t>
            </a:r>
          </a:p>
          <a:p>
            <a:r>
              <a:rPr lang="en-US" b="1" dirty="0" smtClean="0"/>
              <a:t>Acts 26:28</a:t>
            </a:r>
            <a:r>
              <a:rPr lang="en-US" b="1" baseline="0" dirty="0" smtClean="0"/>
              <a:t> </a:t>
            </a:r>
            <a:r>
              <a:rPr lang="en-US" baseline="0" dirty="0" smtClean="0"/>
              <a:t>-  </a:t>
            </a:r>
            <a:r>
              <a:rPr lang="en-US" dirty="0" smtClean="0"/>
              <a:t>Then Agrippa said unto Paul, Almost thou </a:t>
            </a:r>
            <a:r>
              <a:rPr lang="en-US" dirty="0" err="1" smtClean="0"/>
              <a:t>persuadest</a:t>
            </a:r>
            <a:r>
              <a:rPr lang="en-US" dirty="0" smtClean="0"/>
              <a:t> me to be a Christian.</a:t>
            </a:r>
          </a:p>
          <a:p>
            <a:r>
              <a:rPr lang="en-US" b="1" dirty="0" smtClean="0"/>
              <a:t>1 Peter 4:16 </a:t>
            </a:r>
            <a:r>
              <a:rPr lang="en-US" dirty="0" smtClean="0"/>
              <a:t>- Yet if any man suffer as a Christian, let him not be ashamed; but let him glorify God on this behalf.</a:t>
            </a:r>
          </a:p>
          <a:p>
            <a:r>
              <a:rPr lang="en-US" b="1" dirty="0" smtClean="0"/>
              <a:t>Acts</a:t>
            </a:r>
            <a:r>
              <a:rPr lang="en-US" b="1" baseline="0" dirty="0" smtClean="0"/>
              <a:t> 2:47 </a:t>
            </a:r>
            <a:r>
              <a:rPr lang="en-US" baseline="0" dirty="0" smtClean="0"/>
              <a:t>- Praising God, and having </a:t>
            </a:r>
            <a:r>
              <a:rPr lang="en-US" baseline="0" dirty="0" err="1" smtClean="0"/>
              <a:t>favour</a:t>
            </a:r>
            <a:r>
              <a:rPr lang="en-US" baseline="0" dirty="0" smtClean="0"/>
              <a:t> with all the people. And the Lord added to the church daily such as should be saved.</a:t>
            </a:r>
          </a:p>
          <a:p>
            <a:r>
              <a:rPr lang="en-US" b="1" baseline="0" dirty="0" smtClean="0"/>
              <a:t>Heb. 4:15 </a:t>
            </a:r>
            <a:r>
              <a:rPr lang="en-US" baseline="0" dirty="0" smtClean="0"/>
              <a:t>- For we have not an high priest which cannot be touched with the feeling of our infirmities; but was in all points tempted like as we are, yet without sin.</a:t>
            </a:r>
          </a:p>
          <a:p>
            <a:r>
              <a:rPr lang="en-US" b="1" dirty="0" smtClean="0"/>
              <a:t>1 Pet. 1:22, 23 </a:t>
            </a:r>
            <a:r>
              <a:rPr lang="en-US" dirty="0" smtClean="0"/>
              <a:t>-  Seeing ye have purified your souls in obeying the truth through the Spirit unto unfeigned love of the brethren, see that ye love one another with a pure heart fervently:</a:t>
            </a:r>
            <a:r>
              <a:rPr lang="en-US" baseline="0" dirty="0" smtClean="0"/>
              <a:t> </a:t>
            </a:r>
            <a:r>
              <a:rPr lang="en-US" dirty="0" smtClean="0"/>
              <a:t>23 Being born again, not of corruptible seed, but of incorruptible, by the word of God, which </a:t>
            </a:r>
            <a:r>
              <a:rPr lang="en-US" dirty="0" err="1" smtClean="0"/>
              <a:t>liveth</a:t>
            </a:r>
            <a:r>
              <a:rPr lang="en-US" dirty="0" smtClean="0"/>
              <a:t> and </a:t>
            </a:r>
            <a:r>
              <a:rPr lang="en-US" dirty="0" err="1" smtClean="0"/>
              <a:t>abideth</a:t>
            </a:r>
            <a:r>
              <a:rPr lang="en-US" dirty="0" smtClean="0"/>
              <a:t> for ever.</a:t>
            </a:r>
          </a:p>
        </p:txBody>
      </p:sp>
      <p:sp>
        <p:nvSpPr>
          <p:cNvPr id="4" name="Slide Number Placeholder 3"/>
          <p:cNvSpPr>
            <a:spLocks noGrp="1"/>
          </p:cNvSpPr>
          <p:nvPr>
            <p:ph type="sldNum" sz="quarter" idx="10"/>
          </p:nvPr>
        </p:nvSpPr>
        <p:spPr/>
        <p:txBody>
          <a:bodyPr/>
          <a:lstStyle/>
          <a:p>
            <a:fld id="{5190980A-A91E-4D2E-8F1B-EEAE167378BF}" type="slidenum">
              <a:rPr lang="en-US" smtClean="0"/>
              <a:t>7</a:t>
            </a:fld>
            <a:endParaRPr lang="en-US"/>
          </a:p>
        </p:txBody>
      </p:sp>
    </p:spTree>
    <p:extLst>
      <p:ext uri="{BB962C8B-B14F-4D97-AF65-F5344CB8AC3E}">
        <p14:creationId xmlns:p14="http://schemas.microsoft.com/office/powerpoint/2010/main" val="3593895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 1:36-38 </a:t>
            </a:r>
            <a:r>
              <a:rPr lang="en-US" dirty="0" smtClean="0"/>
              <a:t>- But when he saw the multitudes, he was moved with compassion on them, because they fainted, and were scattered abroad, as sheep having no shepherd. 37 Then </a:t>
            </a:r>
            <a:r>
              <a:rPr lang="en-US" dirty="0" err="1" smtClean="0"/>
              <a:t>saith</a:t>
            </a:r>
            <a:r>
              <a:rPr lang="en-US" dirty="0" smtClean="0"/>
              <a:t> he unto his disciples, The harvest truly is plenteous, but the </a:t>
            </a:r>
            <a:r>
              <a:rPr lang="en-US" dirty="0" err="1" smtClean="0"/>
              <a:t>labourers</a:t>
            </a:r>
            <a:r>
              <a:rPr lang="en-US" dirty="0" smtClean="0"/>
              <a:t> are few;</a:t>
            </a:r>
            <a:r>
              <a:rPr lang="en-US" baseline="0" dirty="0" smtClean="0"/>
              <a:t> </a:t>
            </a:r>
            <a:r>
              <a:rPr lang="en-US" dirty="0" smtClean="0"/>
              <a:t>38 Pray ye therefore the Lord of the harvest, that he will send forth </a:t>
            </a:r>
            <a:r>
              <a:rPr lang="en-US" dirty="0" err="1" smtClean="0"/>
              <a:t>labourers</a:t>
            </a:r>
            <a:r>
              <a:rPr lang="en-US" dirty="0" smtClean="0"/>
              <a:t> into his harvest.</a:t>
            </a:r>
          </a:p>
          <a:p>
            <a:r>
              <a:rPr lang="en-US" b="1" dirty="0" smtClean="0"/>
              <a:t>Jn.</a:t>
            </a:r>
            <a:r>
              <a:rPr lang="en-US" b="1" baseline="0" dirty="0" smtClean="0"/>
              <a:t> 4:35-38 </a:t>
            </a:r>
            <a:r>
              <a:rPr lang="en-US" baseline="0" dirty="0" smtClean="0"/>
              <a:t>- Say not ye, There are yet four months, and then cometh harvest? behold, I say unto you, Lift up your eyes, and look on the fields; for they are white already to harvest. 36 And he that </a:t>
            </a:r>
            <a:r>
              <a:rPr lang="en-US" baseline="0" dirty="0" err="1" smtClean="0"/>
              <a:t>reapeth</a:t>
            </a:r>
            <a:r>
              <a:rPr lang="en-US" baseline="0" dirty="0" smtClean="0"/>
              <a:t> </a:t>
            </a:r>
            <a:r>
              <a:rPr lang="en-US" baseline="0" dirty="0" err="1" smtClean="0"/>
              <a:t>receiveth</a:t>
            </a:r>
            <a:r>
              <a:rPr lang="en-US" baseline="0" dirty="0" smtClean="0"/>
              <a:t> wages, and </a:t>
            </a:r>
            <a:r>
              <a:rPr lang="en-US" baseline="0" dirty="0" err="1" smtClean="0"/>
              <a:t>gathereth</a:t>
            </a:r>
            <a:r>
              <a:rPr lang="en-US" baseline="0" dirty="0" smtClean="0"/>
              <a:t> fruit unto life eternal: that both he that </a:t>
            </a:r>
            <a:r>
              <a:rPr lang="en-US" baseline="0" dirty="0" err="1" smtClean="0"/>
              <a:t>soweth</a:t>
            </a:r>
            <a:r>
              <a:rPr lang="en-US" baseline="0" dirty="0" smtClean="0"/>
              <a:t> and he that </a:t>
            </a:r>
            <a:r>
              <a:rPr lang="en-US" baseline="0" dirty="0" err="1" smtClean="0"/>
              <a:t>reapeth</a:t>
            </a:r>
            <a:r>
              <a:rPr lang="en-US" baseline="0" dirty="0" smtClean="0"/>
              <a:t> may rejoice together. 37 And herein is that saying true, One </a:t>
            </a:r>
            <a:r>
              <a:rPr lang="en-US" baseline="0" dirty="0" err="1" smtClean="0"/>
              <a:t>soweth</a:t>
            </a:r>
            <a:r>
              <a:rPr lang="en-US" baseline="0" dirty="0" smtClean="0"/>
              <a:t>, and another </a:t>
            </a:r>
            <a:r>
              <a:rPr lang="en-US" baseline="0" dirty="0" err="1" smtClean="0"/>
              <a:t>reapeth</a:t>
            </a:r>
            <a:r>
              <a:rPr lang="en-US" baseline="0" dirty="0" smtClean="0"/>
              <a:t>. 38 I sent you to reap that whereon ye bestowed no </a:t>
            </a:r>
            <a:r>
              <a:rPr lang="en-US" baseline="0" dirty="0" err="1" smtClean="0"/>
              <a:t>labour</a:t>
            </a:r>
            <a:r>
              <a:rPr lang="en-US" baseline="0" dirty="0" smtClean="0"/>
              <a:t>: other men </a:t>
            </a:r>
            <a:r>
              <a:rPr lang="en-US" baseline="0" dirty="0" err="1" smtClean="0"/>
              <a:t>laboured</a:t>
            </a:r>
            <a:r>
              <a:rPr lang="en-US" baseline="0" dirty="0" smtClean="0"/>
              <a:t>, and ye are entered into their </a:t>
            </a:r>
            <a:r>
              <a:rPr lang="en-US" baseline="0" dirty="0" err="1" smtClean="0"/>
              <a:t>labours</a:t>
            </a:r>
            <a:r>
              <a:rPr lang="en-US" baseline="0" dirty="0" smtClean="0"/>
              <a:t>.</a:t>
            </a:r>
          </a:p>
          <a:p>
            <a:r>
              <a:rPr lang="en-US" b="1" baseline="0" dirty="0" smtClean="0"/>
              <a:t>2 Cor. 5:14 </a:t>
            </a:r>
            <a:r>
              <a:rPr lang="en-US" baseline="0" dirty="0" smtClean="0"/>
              <a:t>- For the love of Christ </a:t>
            </a:r>
            <a:r>
              <a:rPr lang="en-US" baseline="0" dirty="0" err="1" smtClean="0"/>
              <a:t>constraineth</a:t>
            </a:r>
            <a:r>
              <a:rPr lang="en-US" baseline="0" dirty="0" smtClean="0"/>
              <a:t> us; because we thus judge, that if one died for all, then were all dead;</a:t>
            </a:r>
          </a:p>
          <a:p>
            <a:r>
              <a:rPr lang="en-US" b="1" baseline="0" dirty="0" smtClean="0"/>
              <a:t>Eph. 2:1, 11, 12 - READ</a:t>
            </a:r>
          </a:p>
          <a:p>
            <a:r>
              <a:rPr lang="en-US" b="1" baseline="0" dirty="0" smtClean="0"/>
              <a:t>Acts 8:4 - </a:t>
            </a:r>
            <a:r>
              <a:rPr lang="en-US" b="0" baseline="0" dirty="0" smtClean="0"/>
              <a:t>Therefore they that were scattered abroad went every where preaching the word.</a:t>
            </a:r>
            <a:endParaRPr lang="en-US" b="0" dirty="0"/>
          </a:p>
        </p:txBody>
      </p:sp>
      <p:sp>
        <p:nvSpPr>
          <p:cNvPr id="4" name="Slide Number Placeholder 3"/>
          <p:cNvSpPr>
            <a:spLocks noGrp="1"/>
          </p:cNvSpPr>
          <p:nvPr>
            <p:ph type="sldNum" sz="quarter" idx="10"/>
          </p:nvPr>
        </p:nvSpPr>
        <p:spPr/>
        <p:txBody>
          <a:bodyPr/>
          <a:lstStyle/>
          <a:p>
            <a:fld id="{5190980A-A91E-4D2E-8F1B-EEAE167378BF}" type="slidenum">
              <a:rPr lang="en-US" smtClean="0"/>
              <a:t>8</a:t>
            </a:fld>
            <a:endParaRPr lang="en-US"/>
          </a:p>
        </p:txBody>
      </p:sp>
    </p:spTree>
    <p:extLst>
      <p:ext uri="{BB962C8B-B14F-4D97-AF65-F5344CB8AC3E}">
        <p14:creationId xmlns:p14="http://schemas.microsoft.com/office/powerpoint/2010/main" val="2829200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Jn.</a:t>
            </a:r>
            <a:r>
              <a:rPr lang="en-US" b="1" baseline="0" dirty="0" smtClean="0"/>
              <a:t> 5:3 </a:t>
            </a:r>
            <a:r>
              <a:rPr lang="en-US" baseline="0" dirty="0" smtClean="0"/>
              <a:t>- </a:t>
            </a:r>
            <a:r>
              <a:rPr lang="en-US" dirty="0" smtClean="0"/>
              <a:t>For this is the love of God, that we keep his commandments: and his commandments are not grievous.</a:t>
            </a:r>
          </a:p>
          <a:p>
            <a:r>
              <a:rPr lang="en-US" b="1" dirty="0" smtClean="0"/>
              <a:t>Jn. 14:23 </a:t>
            </a:r>
            <a:r>
              <a:rPr lang="en-US" dirty="0" smtClean="0"/>
              <a:t>-</a:t>
            </a:r>
            <a:r>
              <a:rPr lang="en-US" baseline="0" dirty="0" smtClean="0"/>
              <a:t> Jesus answered and said unto him, If a man love me, he will keep my words: and my Father will love him, and we will come unto him, and make our abode with him.</a:t>
            </a:r>
          </a:p>
          <a:p>
            <a:r>
              <a:rPr lang="en-US" baseline="0" dirty="0" smtClean="0"/>
              <a:t>2 Tim. 3:16-17 - Cite</a:t>
            </a:r>
          </a:p>
          <a:p>
            <a:r>
              <a:rPr lang="en-US" b="1" baseline="0" dirty="0" smtClean="0"/>
              <a:t>Jude 3 </a:t>
            </a:r>
            <a:r>
              <a:rPr lang="en-US" baseline="0" dirty="0" smtClean="0"/>
              <a:t>- Beloved, when I gave all diligence to write unto you of the common salvation, it was needful for me to write unto you, and exhort you that ye should earnestly contend for the faith which was once delivered unto the saints.</a:t>
            </a:r>
          </a:p>
          <a:p>
            <a:r>
              <a:rPr lang="en-US" b="1" baseline="0" dirty="0" smtClean="0"/>
              <a:t>Rom. 11:14 </a:t>
            </a:r>
            <a:r>
              <a:rPr lang="en-US" baseline="0" dirty="0" smtClean="0"/>
              <a:t>- If by any means I may provoke to emulation them which are my flesh, and might save some of them.</a:t>
            </a:r>
          </a:p>
          <a:p>
            <a:r>
              <a:rPr lang="en-US" b="1" baseline="0" dirty="0" smtClean="0"/>
              <a:t>1 Cor. 9:22 </a:t>
            </a:r>
            <a:r>
              <a:rPr lang="en-US" baseline="0" dirty="0" smtClean="0"/>
              <a:t>- To the weak became I as weak, that I might gain the weak: I am made all things to all men, that I might by all means save some.</a:t>
            </a:r>
            <a:endParaRPr lang="en-US" dirty="0"/>
          </a:p>
        </p:txBody>
      </p:sp>
      <p:sp>
        <p:nvSpPr>
          <p:cNvPr id="4" name="Slide Number Placeholder 3"/>
          <p:cNvSpPr>
            <a:spLocks noGrp="1"/>
          </p:cNvSpPr>
          <p:nvPr>
            <p:ph type="sldNum" sz="quarter" idx="10"/>
          </p:nvPr>
        </p:nvSpPr>
        <p:spPr/>
        <p:txBody>
          <a:bodyPr/>
          <a:lstStyle/>
          <a:p>
            <a:fld id="{5190980A-A91E-4D2E-8F1B-EEAE167378BF}" type="slidenum">
              <a:rPr lang="en-US" smtClean="0"/>
              <a:t>9</a:t>
            </a:fld>
            <a:endParaRPr lang="en-US"/>
          </a:p>
        </p:txBody>
      </p:sp>
    </p:spTree>
    <p:extLst>
      <p:ext uri="{BB962C8B-B14F-4D97-AF65-F5344CB8AC3E}">
        <p14:creationId xmlns:p14="http://schemas.microsoft.com/office/powerpoint/2010/main" val="431520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Rom.</a:t>
            </a:r>
            <a:r>
              <a:rPr lang="en-US" b="1" baseline="0" dirty="0" smtClean="0"/>
              <a:t> 10:1-4 - READ</a:t>
            </a:r>
          </a:p>
          <a:p>
            <a:r>
              <a:rPr lang="en-US" b="1" baseline="0" dirty="0" smtClean="0"/>
              <a:t>Eph. 6:18-20 </a:t>
            </a:r>
            <a:r>
              <a:rPr lang="en-US" baseline="0" dirty="0" smtClean="0"/>
              <a:t>- </a:t>
            </a:r>
            <a:r>
              <a:rPr lang="en-US" dirty="0" smtClean="0"/>
              <a:t> Praying always with all prayer and supplication in the Spirit, and watching thereunto with all perseverance and supplication for all saints;</a:t>
            </a:r>
          </a:p>
          <a:p>
            <a:r>
              <a:rPr lang="en-US" dirty="0" smtClean="0"/>
              <a:t> 19 And for me, that utterance may be given unto me, that I may open my mouth boldly, to make known the mystery of the gospel,</a:t>
            </a:r>
          </a:p>
          <a:p>
            <a:r>
              <a:rPr lang="en-US" dirty="0" smtClean="0"/>
              <a:t> 20 For which I am an ambassador in bonds: that therein I may speak boldly, as I ought to speak.</a:t>
            </a:r>
          </a:p>
          <a:p>
            <a:r>
              <a:rPr lang="en-US" b="1" dirty="0" smtClean="0"/>
              <a:t>1 Thess.</a:t>
            </a:r>
            <a:r>
              <a:rPr lang="en-US" b="1" baseline="0" dirty="0" smtClean="0"/>
              <a:t> 5:17 </a:t>
            </a:r>
            <a:r>
              <a:rPr lang="en-US" baseline="0" dirty="0" smtClean="0"/>
              <a:t>- Cite</a:t>
            </a:r>
          </a:p>
          <a:p>
            <a:r>
              <a:rPr lang="en-US" b="1" dirty="0" smtClean="0"/>
              <a:t>Jas 5:13-20 </a:t>
            </a:r>
            <a:r>
              <a:rPr lang="en-US" dirty="0" smtClean="0"/>
              <a:t>- READ</a:t>
            </a:r>
          </a:p>
          <a:p>
            <a:r>
              <a:rPr lang="en-US" b="1" dirty="0" smtClean="0"/>
              <a:t>Jn.</a:t>
            </a:r>
            <a:r>
              <a:rPr lang="en-US" b="1" baseline="0" dirty="0" smtClean="0"/>
              <a:t> 17:14-23 </a:t>
            </a:r>
            <a:r>
              <a:rPr lang="en-US" baseline="0" dirty="0" smtClean="0"/>
              <a:t>READ</a:t>
            </a:r>
            <a:endParaRPr lang="en-US" dirty="0"/>
          </a:p>
        </p:txBody>
      </p:sp>
      <p:sp>
        <p:nvSpPr>
          <p:cNvPr id="4" name="Slide Number Placeholder 3"/>
          <p:cNvSpPr>
            <a:spLocks noGrp="1"/>
          </p:cNvSpPr>
          <p:nvPr>
            <p:ph type="sldNum" sz="quarter" idx="10"/>
          </p:nvPr>
        </p:nvSpPr>
        <p:spPr/>
        <p:txBody>
          <a:bodyPr/>
          <a:lstStyle/>
          <a:p>
            <a:fld id="{5190980A-A91E-4D2E-8F1B-EEAE167378BF}" type="slidenum">
              <a:rPr lang="en-US" smtClean="0"/>
              <a:t>10</a:t>
            </a:fld>
            <a:endParaRPr lang="en-US"/>
          </a:p>
        </p:txBody>
      </p:sp>
    </p:spTree>
    <p:extLst>
      <p:ext uri="{BB962C8B-B14F-4D97-AF65-F5344CB8AC3E}">
        <p14:creationId xmlns:p14="http://schemas.microsoft.com/office/powerpoint/2010/main" val="3631631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Tim.</a:t>
            </a:r>
            <a:r>
              <a:rPr lang="en-US" b="1" baseline="0" dirty="0" smtClean="0"/>
              <a:t> 3:16-17 - Cite</a:t>
            </a:r>
          </a:p>
          <a:p>
            <a:r>
              <a:rPr lang="en-US" b="1" baseline="0" dirty="0" smtClean="0"/>
              <a:t>Jn. 16:13 </a:t>
            </a:r>
            <a:r>
              <a:rPr lang="en-US" baseline="0" dirty="0" smtClean="0"/>
              <a:t>- </a:t>
            </a:r>
            <a:r>
              <a:rPr lang="en-US" dirty="0" smtClean="0"/>
              <a:t>Howbeit when he, the Spirit of truth, is come, he will guide you into all truth: for he shall not speak of himself; but whatsoever he shall hear, that shall he speak: and he will shew you things to come.</a:t>
            </a:r>
          </a:p>
          <a:p>
            <a:r>
              <a:rPr lang="en-US" b="1" dirty="0" smtClean="0"/>
              <a:t>Rom. 10:17 - Cite</a:t>
            </a:r>
          </a:p>
          <a:p>
            <a:r>
              <a:rPr lang="en-US" b="1" dirty="0" smtClean="0"/>
              <a:t>Acts 2:37,</a:t>
            </a:r>
            <a:r>
              <a:rPr lang="en-US" b="1" baseline="0" dirty="0" smtClean="0"/>
              <a:t> 38 - Cite</a:t>
            </a:r>
          </a:p>
          <a:p>
            <a:r>
              <a:rPr lang="en-US" b="1" baseline="0" dirty="0" smtClean="0"/>
              <a:t>1 Pet. 1:23 </a:t>
            </a:r>
            <a:r>
              <a:rPr lang="en-US" baseline="0" dirty="0" smtClean="0"/>
              <a:t>- </a:t>
            </a:r>
            <a:r>
              <a:rPr lang="en-US" dirty="0" smtClean="0"/>
              <a:t>Being born again, not of corruptible seed, but of incorruptible, by the word of God, which </a:t>
            </a:r>
            <a:r>
              <a:rPr lang="en-US" dirty="0" err="1" smtClean="0"/>
              <a:t>liveth</a:t>
            </a:r>
            <a:r>
              <a:rPr lang="en-US" dirty="0" smtClean="0"/>
              <a:t> and </a:t>
            </a:r>
            <a:r>
              <a:rPr lang="en-US" dirty="0" err="1" smtClean="0"/>
              <a:t>abideth</a:t>
            </a:r>
            <a:r>
              <a:rPr lang="en-US" dirty="0" smtClean="0"/>
              <a:t> for ever.</a:t>
            </a:r>
          </a:p>
          <a:p>
            <a:r>
              <a:rPr lang="en-US" dirty="0" smtClean="0"/>
              <a:t>Jn.</a:t>
            </a:r>
            <a:r>
              <a:rPr lang="en-US" baseline="0" dirty="0" smtClean="0"/>
              <a:t> 15:3 - Cite</a:t>
            </a:r>
            <a:endParaRPr lang="en-US" dirty="0"/>
          </a:p>
        </p:txBody>
      </p:sp>
      <p:sp>
        <p:nvSpPr>
          <p:cNvPr id="4" name="Slide Number Placeholder 3"/>
          <p:cNvSpPr>
            <a:spLocks noGrp="1"/>
          </p:cNvSpPr>
          <p:nvPr>
            <p:ph type="sldNum" sz="quarter" idx="10"/>
          </p:nvPr>
        </p:nvSpPr>
        <p:spPr/>
        <p:txBody>
          <a:bodyPr/>
          <a:lstStyle/>
          <a:p>
            <a:fld id="{5190980A-A91E-4D2E-8F1B-EEAE167378BF}" type="slidenum">
              <a:rPr lang="en-US" smtClean="0"/>
              <a:t>11</a:t>
            </a:fld>
            <a:endParaRPr lang="en-US"/>
          </a:p>
        </p:txBody>
      </p:sp>
    </p:spTree>
    <p:extLst>
      <p:ext uri="{BB962C8B-B14F-4D97-AF65-F5344CB8AC3E}">
        <p14:creationId xmlns:p14="http://schemas.microsoft.com/office/powerpoint/2010/main" val="4012008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Tim.</a:t>
            </a:r>
            <a:r>
              <a:rPr lang="en-US" b="1" baseline="0" dirty="0" smtClean="0"/>
              <a:t> 15 - Cite</a:t>
            </a:r>
          </a:p>
          <a:p>
            <a:r>
              <a:rPr lang="en-US" b="1" baseline="0" dirty="0" smtClean="0"/>
              <a:t>Jude 1:22, 23 </a:t>
            </a:r>
            <a:r>
              <a:rPr lang="en-US" baseline="0" dirty="0" smtClean="0"/>
              <a:t>- And of some have compassion, making a difference: 23 And others save with fear, pulling them out of the fire; hating even the garment spotted by the flesh.</a:t>
            </a:r>
            <a:endParaRPr lang="en-US" dirty="0"/>
          </a:p>
        </p:txBody>
      </p:sp>
      <p:sp>
        <p:nvSpPr>
          <p:cNvPr id="4" name="Slide Number Placeholder 3"/>
          <p:cNvSpPr>
            <a:spLocks noGrp="1"/>
          </p:cNvSpPr>
          <p:nvPr>
            <p:ph type="sldNum" sz="quarter" idx="10"/>
          </p:nvPr>
        </p:nvSpPr>
        <p:spPr/>
        <p:txBody>
          <a:bodyPr/>
          <a:lstStyle/>
          <a:p>
            <a:fld id="{5190980A-A91E-4D2E-8F1B-EEAE167378BF}" type="slidenum">
              <a:rPr lang="en-US" smtClean="0"/>
              <a:t>12</a:t>
            </a:fld>
            <a:endParaRPr lang="en-US"/>
          </a:p>
        </p:txBody>
      </p:sp>
    </p:spTree>
    <p:extLst>
      <p:ext uri="{BB962C8B-B14F-4D97-AF65-F5344CB8AC3E}">
        <p14:creationId xmlns:p14="http://schemas.microsoft.com/office/powerpoint/2010/main" val="3020969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 22:16 - Cite</a:t>
            </a:r>
          </a:p>
          <a:p>
            <a:r>
              <a:rPr lang="en-US" b="1" dirty="0" smtClean="0"/>
              <a:t>Acts 10:1,</a:t>
            </a:r>
            <a:r>
              <a:rPr lang="en-US" b="1" baseline="0" dirty="0" smtClean="0"/>
              <a:t> 2 </a:t>
            </a:r>
            <a:r>
              <a:rPr lang="en-US" baseline="0" dirty="0" smtClean="0"/>
              <a:t>- </a:t>
            </a:r>
            <a:r>
              <a:rPr lang="en-US" dirty="0" smtClean="0"/>
              <a:t>There was a certain man in Caesarea called Cornelius, a centurion of the band called the Italian band,</a:t>
            </a:r>
            <a:r>
              <a:rPr lang="en-US" baseline="0" dirty="0" smtClean="0"/>
              <a:t> </a:t>
            </a:r>
            <a:r>
              <a:rPr lang="en-US" dirty="0" smtClean="0"/>
              <a:t>2 A devout man, and one that feared God with all his house, which gave much alms to the people, and prayed to God </a:t>
            </a:r>
            <a:r>
              <a:rPr lang="en-US" dirty="0" err="1" smtClean="0"/>
              <a:t>alway</a:t>
            </a:r>
            <a:r>
              <a:rPr lang="en-US" dirty="0" smtClean="0"/>
              <a:t>. 48 And he commanded them to be baptized in the name of the Lord. Then prayed they him to tarry certain days. </a:t>
            </a:r>
          </a:p>
          <a:p>
            <a:r>
              <a:rPr lang="en-US" b="1" dirty="0" smtClean="0"/>
              <a:t>Acts 5:29 - Cite</a:t>
            </a:r>
          </a:p>
          <a:p>
            <a:r>
              <a:rPr lang="en-US" b="1" dirty="0" smtClean="0"/>
              <a:t>Matt.</a:t>
            </a:r>
            <a:r>
              <a:rPr lang="en-US" b="1" baseline="0" dirty="0" smtClean="0"/>
              <a:t> 7:21-23 - Cite</a:t>
            </a:r>
          </a:p>
          <a:p>
            <a:r>
              <a:rPr lang="en-US" b="1" baseline="0" dirty="0" smtClean="0"/>
              <a:t>Matt 15:7-9 - </a:t>
            </a:r>
            <a:r>
              <a:rPr lang="en-US" b="0" dirty="0" smtClean="0"/>
              <a:t>Ye hypocrites, well did Esaias prophesy of you, saying, 8 This people </a:t>
            </a:r>
            <a:r>
              <a:rPr lang="en-US" b="0" dirty="0" err="1" smtClean="0"/>
              <a:t>draweth</a:t>
            </a:r>
            <a:r>
              <a:rPr lang="en-US" b="0" dirty="0" smtClean="0"/>
              <a:t> nigh unto me with their mouth, and </a:t>
            </a:r>
            <a:r>
              <a:rPr lang="en-US" b="0" dirty="0" err="1" smtClean="0"/>
              <a:t>honoureth</a:t>
            </a:r>
            <a:r>
              <a:rPr lang="en-US" b="0" dirty="0" smtClean="0"/>
              <a:t> me with their lips; but their heart is far from me.  9 But in vain they do worship me, teaching for doctrines the commandments of men.</a:t>
            </a:r>
          </a:p>
          <a:p>
            <a:r>
              <a:rPr lang="en-US" b="1" dirty="0" smtClean="0"/>
              <a:t>Jn.</a:t>
            </a:r>
            <a:r>
              <a:rPr lang="en-US" b="1" baseline="0" dirty="0" smtClean="0"/>
              <a:t> 12:48 </a:t>
            </a:r>
            <a:r>
              <a:rPr lang="en-US" b="0" baseline="0" dirty="0" smtClean="0"/>
              <a:t>- </a:t>
            </a:r>
            <a:r>
              <a:rPr lang="en-US" b="0" dirty="0" smtClean="0"/>
              <a:t>He that </a:t>
            </a:r>
            <a:r>
              <a:rPr lang="en-US" b="0" dirty="0" err="1" smtClean="0"/>
              <a:t>rejecteth</a:t>
            </a:r>
            <a:r>
              <a:rPr lang="en-US" b="0" dirty="0" smtClean="0"/>
              <a:t> me, and </a:t>
            </a:r>
            <a:r>
              <a:rPr lang="en-US" b="0" dirty="0" err="1" smtClean="0"/>
              <a:t>receiveth</a:t>
            </a:r>
            <a:r>
              <a:rPr lang="en-US" b="0" dirty="0" smtClean="0"/>
              <a:t> not my words, hath one that </a:t>
            </a:r>
            <a:r>
              <a:rPr lang="en-US" b="0" dirty="0" err="1" smtClean="0"/>
              <a:t>judgeth</a:t>
            </a:r>
            <a:r>
              <a:rPr lang="en-US" b="0" dirty="0" smtClean="0"/>
              <a:t> him: the word that I have spoken, the same shall judge him in the last day.</a:t>
            </a:r>
          </a:p>
          <a:p>
            <a:r>
              <a:rPr lang="en-US" b="1" dirty="0" smtClean="0"/>
              <a:t>Matt.</a:t>
            </a:r>
            <a:r>
              <a:rPr lang="en-US" b="1" baseline="0" dirty="0" smtClean="0"/>
              <a:t> 7:6 </a:t>
            </a:r>
            <a:r>
              <a:rPr lang="en-US" b="0" baseline="0" dirty="0" smtClean="0"/>
              <a:t>- </a:t>
            </a:r>
            <a:r>
              <a:rPr lang="en-US" b="0" dirty="0" smtClean="0"/>
              <a:t>Give not that which is holy unto the dogs, neither cast ye your pearls before swine, lest they trample them under their feet, and turn again and rend you.</a:t>
            </a:r>
          </a:p>
          <a:p>
            <a:r>
              <a:rPr lang="en-US" b="1" i="0" dirty="0" smtClean="0"/>
              <a:t>Acts 13:45, 46 </a:t>
            </a:r>
            <a:r>
              <a:rPr lang="en-US" b="0" dirty="0" smtClean="0"/>
              <a:t>-  But when the Jews saw the multitudes, they were filled with envy, and </a:t>
            </a:r>
            <a:r>
              <a:rPr lang="en-US" b="0" dirty="0" err="1" smtClean="0"/>
              <a:t>spake</a:t>
            </a:r>
            <a:r>
              <a:rPr lang="en-US" b="0" dirty="0" smtClean="0"/>
              <a:t> against those things which were spoken by Paul, contradicting and blaspheming. 46 Then Paul and Barnabas waxed bold, and said, It was necessary that the word of God should first have been spoken to you: but seeing ye put it from you, and judge yourselves unworthy of everlasting life, lo, we turn to the Gentiles.</a:t>
            </a:r>
            <a:endParaRPr lang="en-US" b="0" dirty="0"/>
          </a:p>
        </p:txBody>
      </p:sp>
      <p:sp>
        <p:nvSpPr>
          <p:cNvPr id="4" name="Slide Number Placeholder 3"/>
          <p:cNvSpPr>
            <a:spLocks noGrp="1"/>
          </p:cNvSpPr>
          <p:nvPr>
            <p:ph type="sldNum" sz="quarter" idx="10"/>
          </p:nvPr>
        </p:nvSpPr>
        <p:spPr/>
        <p:txBody>
          <a:bodyPr/>
          <a:lstStyle/>
          <a:p>
            <a:fld id="{5190980A-A91E-4D2E-8F1B-EEAE167378BF}" type="slidenum">
              <a:rPr lang="en-US" smtClean="0"/>
              <a:t>13</a:t>
            </a:fld>
            <a:endParaRPr lang="en-US"/>
          </a:p>
        </p:txBody>
      </p:sp>
    </p:spTree>
    <p:extLst>
      <p:ext uri="{BB962C8B-B14F-4D97-AF65-F5344CB8AC3E}">
        <p14:creationId xmlns:p14="http://schemas.microsoft.com/office/powerpoint/2010/main" val="525082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DB8499-34FF-4321-BF7D-944DBE7279D6}" type="datetime1">
              <a:rPr lang="en-US" smtClean="0"/>
              <a:t>2/18/2017</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
        <p:nvSpPr>
          <p:cNvPr id="6" name="Slide Number Placeholder 5"/>
          <p:cNvSpPr>
            <a:spLocks noGrp="1"/>
          </p:cNvSpPr>
          <p:nvPr>
            <p:ph type="sldNum" sz="quarter" idx="12"/>
          </p:nvPr>
        </p:nvSpPr>
        <p:spPr/>
        <p:txBody>
          <a:bodyPr/>
          <a:lstStyle/>
          <a:p>
            <a:fld id="{41B58EF2-DE7C-45A4-BA79-F5B16CCB37A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89B77-651C-4D46-BE26-9FE16B4B4135}" type="datetime1">
              <a:rPr lang="en-US" smtClean="0"/>
              <a:t>2/18/2017</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
        <p:nvSpPr>
          <p:cNvPr id="6" name="Slide Number Placeholder 5"/>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15F96-51C4-4140-8176-AB4009BC174E}" type="datetime1">
              <a:rPr lang="en-US" smtClean="0"/>
              <a:t>2/18/2017</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
        <p:nvSpPr>
          <p:cNvPr id="6" name="Slide Number Placeholder 5"/>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4753B-F6F2-4617-861C-A2849B971DB1}" type="datetime1">
              <a:rPr lang="en-US" smtClean="0"/>
              <a:t>2/18/2017</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
        <p:nvSpPr>
          <p:cNvPr id="6" name="Slide Number Placeholder 5"/>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CD9611-4B34-4733-86C8-F2A1CBCC210A}" type="datetime1">
              <a:rPr lang="en-US" smtClean="0"/>
              <a:t>2/18/2017</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
        <p:nvSpPr>
          <p:cNvPr id="6" name="Slide Number Placeholder 5"/>
          <p:cNvSpPr>
            <a:spLocks noGrp="1"/>
          </p:cNvSpPr>
          <p:nvPr>
            <p:ph type="sldNum" sz="quarter" idx="12"/>
          </p:nvPr>
        </p:nvSpPr>
        <p:spPr/>
        <p:txBody>
          <a:bodyPr/>
          <a:lstStyle/>
          <a:p>
            <a:fld id="{41B58EF2-DE7C-45A4-BA79-F5B16CCB37A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2233A8-904F-452C-84FC-014E33D01F19}" type="datetime1">
              <a:rPr lang="en-US" smtClean="0"/>
              <a:t>2/18/2017</a:t>
            </a:fld>
            <a:endParaRPr lang="en-US"/>
          </a:p>
        </p:txBody>
      </p:sp>
      <p:sp>
        <p:nvSpPr>
          <p:cNvPr id="6" name="Footer Placeholder 5"/>
          <p:cNvSpPr>
            <a:spLocks noGrp="1"/>
          </p:cNvSpPr>
          <p:nvPr>
            <p:ph type="ftr" sz="quarter" idx="11"/>
          </p:nvPr>
        </p:nvSpPr>
        <p:spPr/>
        <p:txBody>
          <a:bodyPr/>
          <a:lstStyle/>
          <a:p>
            <a:r>
              <a:rPr lang="en-US" smtClean="0"/>
              <a:t>Are You Sewing The Seed?</a:t>
            </a:r>
            <a:endParaRPr lang="en-US"/>
          </a:p>
        </p:txBody>
      </p:sp>
      <p:sp>
        <p:nvSpPr>
          <p:cNvPr id="7" name="Slide Number Placeholder 6"/>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CE1D9F-5437-4339-A504-245A41745C10}" type="datetime1">
              <a:rPr lang="en-US" smtClean="0"/>
              <a:t>2/18/2017</a:t>
            </a:fld>
            <a:endParaRPr lang="en-US"/>
          </a:p>
        </p:txBody>
      </p:sp>
      <p:sp>
        <p:nvSpPr>
          <p:cNvPr id="8" name="Footer Placeholder 7"/>
          <p:cNvSpPr>
            <a:spLocks noGrp="1"/>
          </p:cNvSpPr>
          <p:nvPr>
            <p:ph type="ftr" sz="quarter" idx="11"/>
          </p:nvPr>
        </p:nvSpPr>
        <p:spPr/>
        <p:txBody>
          <a:bodyPr/>
          <a:lstStyle/>
          <a:p>
            <a:r>
              <a:rPr lang="en-US" smtClean="0"/>
              <a:t>Are You Sewing The Seed?</a:t>
            </a:r>
            <a:endParaRPr lang="en-US"/>
          </a:p>
        </p:txBody>
      </p:sp>
      <p:sp>
        <p:nvSpPr>
          <p:cNvPr id="9" name="Slide Number Placeholder 8"/>
          <p:cNvSpPr>
            <a:spLocks noGrp="1"/>
          </p:cNvSpPr>
          <p:nvPr>
            <p:ph type="sldNum" sz="quarter" idx="12"/>
          </p:nvPr>
        </p:nvSpPr>
        <p:spPr/>
        <p:txBody>
          <a:bodyPr/>
          <a:lstStyle/>
          <a:p>
            <a:fld id="{41B58EF2-DE7C-45A4-BA79-F5B16CCB37A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DB282F-F75D-4A56-9039-E47F69F0067D}" type="datetime1">
              <a:rPr lang="en-US" smtClean="0"/>
              <a:t>2/18/2017</a:t>
            </a:fld>
            <a:endParaRPr lang="en-US"/>
          </a:p>
        </p:txBody>
      </p:sp>
      <p:sp>
        <p:nvSpPr>
          <p:cNvPr id="4" name="Footer Placeholder 3"/>
          <p:cNvSpPr>
            <a:spLocks noGrp="1"/>
          </p:cNvSpPr>
          <p:nvPr>
            <p:ph type="ftr" sz="quarter" idx="11"/>
          </p:nvPr>
        </p:nvSpPr>
        <p:spPr/>
        <p:txBody>
          <a:bodyPr/>
          <a:lstStyle/>
          <a:p>
            <a:r>
              <a:rPr lang="en-US" smtClean="0"/>
              <a:t>Are You Sewing The Seed?</a:t>
            </a:r>
            <a:endParaRPr lang="en-US"/>
          </a:p>
        </p:txBody>
      </p:sp>
      <p:sp>
        <p:nvSpPr>
          <p:cNvPr id="5" name="Slide Number Placeholder 4"/>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7B64C-3AA1-42D5-A3FD-13255023FB42}" type="datetime1">
              <a:rPr lang="en-US" smtClean="0"/>
              <a:t>2/18/2017</a:t>
            </a:fld>
            <a:endParaRPr lang="en-US"/>
          </a:p>
        </p:txBody>
      </p:sp>
      <p:sp>
        <p:nvSpPr>
          <p:cNvPr id="3" name="Footer Placeholder 2"/>
          <p:cNvSpPr>
            <a:spLocks noGrp="1"/>
          </p:cNvSpPr>
          <p:nvPr>
            <p:ph type="ftr" sz="quarter" idx="11"/>
          </p:nvPr>
        </p:nvSpPr>
        <p:spPr/>
        <p:txBody>
          <a:bodyPr/>
          <a:lstStyle/>
          <a:p>
            <a:r>
              <a:rPr lang="en-US" smtClean="0"/>
              <a:t>Are You Sewing The Seed?</a:t>
            </a:r>
            <a:endParaRPr lang="en-US"/>
          </a:p>
        </p:txBody>
      </p:sp>
      <p:sp>
        <p:nvSpPr>
          <p:cNvPr id="4" name="Slide Number Placeholder 3"/>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F7ADB6-E81E-4E18-B798-D721178ECB86}" type="datetime1">
              <a:rPr lang="en-US" smtClean="0"/>
              <a:t>2/18/2017</a:t>
            </a:fld>
            <a:endParaRPr lang="en-US"/>
          </a:p>
        </p:txBody>
      </p:sp>
      <p:sp>
        <p:nvSpPr>
          <p:cNvPr id="6" name="Footer Placeholder 5"/>
          <p:cNvSpPr>
            <a:spLocks noGrp="1"/>
          </p:cNvSpPr>
          <p:nvPr>
            <p:ph type="ftr" sz="quarter" idx="11"/>
          </p:nvPr>
        </p:nvSpPr>
        <p:spPr/>
        <p:txBody>
          <a:bodyPr/>
          <a:lstStyle/>
          <a:p>
            <a:r>
              <a:rPr lang="en-US" smtClean="0"/>
              <a:t>Are You Sewing The Seed?</a:t>
            </a:r>
            <a:endParaRPr lang="en-US"/>
          </a:p>
        </p:txBody>
      </p:sp>
      <p:sp>
        <p:nvSpPr>
          <p:cNvPr id="7" name="Slide Number Placeholder 6"/>
          <p:cNvSpPr>
            <a:spLocks noGrp="1"/>
          </p:cNvSpPr>
          <p:nvPr>
            <p:ph type="sldNum" sz="quarter" idx="12"/>
          </p:nvPr>
        </p:nvSpPr>
        <p:spPr/>
        <p:txBody>
          <a:bodyPr/>
          <a:lstStyle/>
          <a:p>
            <a:fld id="{41B58EF2-DE7C-45A4-BA79-F5B16CCB37A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A232E-09F4-456E-B764-6D08ACF5362C}" type="datetime1">
              <a:rPr lang="en-US" smtClean="0"/>
              <a:t>2/18/2017</a:t>
            </a:fld>
            <a:endParaRPr lang="en-US"/>
          </a:p>
        </p:txBody>
      </p:sp>
      <p:sp>
        <p:nvSpPr>
          <p:cNvPr id="6" name="Footer Placeholder 5"/>
          <p:cNvSpPr>
            <a:spLocks noGrp="1"/>
          </p:cNvSpPr>
          <p:nvPr>
            <p:ph type="ftr" sz="quarter" idx="11"/>
          </p:nvPr>
        </p:nvSpPr>
        <p:spPr/>
        <p:txBody>
          <a:bodyPr/>
          <a:lstStyle/>
          <a:p>
            <a:r>
              <a:rPr lang="en-US" smtClean="0"/>
              <a:t>Are You Sewing The Seed?</a:t>
            </a:r>
            <a:endParaRPr lang="en-US"/>
          </a:p>
        </p:txBody>
      </p:sp>
      <p:sp>
        <p:nvSpPr>
          <p:cNvPr id="7" name="Slide Number Placeholder 6"/>
          <p:cNvSpPr>
            <a:spLocks noGrp="1"/>
          </p:cNvSpPr>
          <p:nvPr>
            <p:ph type="sldNum" sz="quarter" idx="12"/>
          </p:nvPr>
        </p:nvSpPr>
        <p:spPr/>
        <p:txBody>
          <a:bodyPr/>
          <a:lstStyle/>
          <a:p>
            <a:fld id="{41B58EF2-DE7C-45A4-BA79-F5B16CCB37A4}" type="slidenum">
              <a:rPr lang="en-US" smtClean="0"/>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D2EB284-5948-4108-A7E9-5EE11CCD37DD}" type="datetime1">
              <a:rPr lang="en-US" smtClean="0"/>
              <a:t>2/18/2017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Are You Sewing The Seed?</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1B58EF2-DE7C-45A4-BA79-F5B16CCB37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odicachurchofchrist.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joerprice.blogspot.com/"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458200" cy="1927225"/>
          </a:xfrm>
        </p:spPr>
        <p:txBody>
          <a:bodyPr/>
          <a:lstStyle/>
          <a:p>
            <a:r>
              <a:rPr lang="en-US" sz="4400" b="1" dirty="0" smtClean="0"/>
              <a:t>Are You Sewing The Seed?</a:t>
            </a:r>
            <a:endParaRPr lang="en-US" sz="4400" b="1" dirty="0"/>
          </a:p>
        </p:txBody>
      </p:sp>
      <p:sp>
        <p:nvSpPr>
          <p:cNvPr id="3" name="Subtitle 2"/>
          <p:cNvSpPr>
            <a:spLocks noGrp="1"/>
          </p:cNvSpPr>
          <p:nvPr>
            <p:ph type="subTitle" idx="1"/>
          </p:nvPr>
        </p:nvSpPr>
        <p:spPr/>
        <p:txBody>
          <a:bodyPr/>
          <a:lstStyle/>
          <a:p>
            <a:r>
              <a:rPr lang="en-US" dirty="0" smtClean="0"/>
              <a:t>Luke 8:4-15</a:t>
            </a:r>
            <a:endParaRPr lang="en-US" dirty="0"/>
          </a:p>
        </p:txBody>
      </p:sp>
      <p:pic>
        <p:nvPicPr>
          <p:cNvPr id="1026" name="Picture 2" descr="C:\Users\Owner\AppData\Local\Microsoft\Windows\Temporary Internet Files\Content.IE5\23ZOZF90\Sowing_Seed_11230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343400"/>
            <a:ext cx="2362200" cy="2078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3598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250"/>
                                        <p:tgtEl>
                                          <p:spTgt spid="3">
                                            <p:txEl>
                                              <p:pRg st="0" end="0"/>
                                            </p:txEl>
                                          </p:spTgt>
                                        </p:tgtEl>
                                      </p:cBhvr>
                                    </p:animEffect>
                                  </p:childTnLst>
                                </p:cTn>
                              </p:par>
                            </p:childTnLst>
                          </p:cTn>
                        </p:par>
                        <p:par>
                          <p:cTn id="12" fill="hold">
                            <p:stCondLst>
                              <p:cond delay="2000"/>
                            </p:stCondLst>
                            <p:childTnLst>
                              <p:par>
                                <p:cTn id="13" presetID="21" presetClass="entr" presetSubtype="1"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heel(1)">
                                      <p:cBhvr>
                                        <p:cTn id="15"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Perquisites for Success…</a:t>
            </a:r>
            <a:endParaRPr lang="en-US" dirty="0"/>
          </a:p>
        </p:txBody>
      </p:sp>
      <p:sp>
        <p:nvSpPr>
          <p:cNvPr id="3" name="Content Placeholder 2"/>
          <p:cNvSpPr>
            <a:spLocks noGrp="1"/>
          </p:cNvSpPr>
          <p:nvPr>
            <p:ph idx="1"/>
          </p:nvPr>
        </p:nvSpPr>
        <p:spPr>
          <a:xfrm>
            <a:off x="457199" y="1600200"/>
            <a:ext cx="8524875" cy="4876800"/>
          </a:xfrm>
        </p:spPr>
        <p:txBody>
          <a:bodyPr>
            <a:normAutofit/>
          </a:bodyPr>
          <a:lstStyle/>
          <a:p>
            <a:pPr marL="0" indent="0">
              <a:buNone/>
            </a:pPr>
            <a:r>
              <a:rPr lang="en-US" sz="2800" b="1" dirty="0" smtClean="0"/>
              <a:t>Pray </a:t>
            </a:r>
            <a:r>
              <a:rPr lang="en-US" sz="2800" b="1" dirty="0"/>
              <a:t>for </a:t>
            </a:r>
            <a:r>
              <a:rPr lang="en-US" sz="2800" b="1" dirty="0" smtClean="0"/>
              <a:t>Efforts </a:t>
            </a:r>
            <a:r>
              <a:rPr lang="en-US" sz="2800" b="1" dirty="0"/>
              <a:t>to Seek &amp; Save the Lost &amp; Erring</a:t>
            </a:r>
          </a:p>
          <a:p>
            <a:pPr lvl="1"/>
            <a:r>
              <a:rPr lang="en-US" sz="2400" dirty="0"/>
              <a:t>Romans </a:t>
            </a:r>
            <a:r>
              <a:rPr lang="en-US" sz="2400" dirty="0" smtClean="0"/>
              <a:t>10:1-4</a:t>
            </a:r>
          </a:p>
          <a:p>
            <a:pPr lvl="1"/>
            <a:r>
              <a:rPr lang="en-US" sz="2400" smtClean="0"/>
              <a:t>Ephesians 6:18-20</a:t>
            </a:r>
            <a:endParaRPr lang="en-US" sz="2400" dirty="0" smtClean="0"/>
          </a:p>
          <a:p>
            <a:pPr lvl="1"/>
            <a:r>
              <a:rPr lang="en-US" sz="2400" dirty="0" smtClean="0"/>
              <a:t>1 </a:t>
            </a:r>
            <a:r>
              <a:rPr lang="en-US" sz="2400" dirty="0"/>
              <a:t>Thessalonians 5:17</a:t>
            </a:r>
          </a:p>
          <a:p>
            <a:pPr lvl="1"/>
            <a:r>
              <a:rPr lang="en-US" sz="2400" dirty="0"/>
              <a:t>James </a:t>
            </a:r>
            <a:r>
              <a:rPr lang="en-US" sz="2400" dirty="0" smtClean="0"/>
              <a:t>5:13-20</a:t>
            </a:r>
          </a:p>
          <a:p>
            <a:pPr lvl="1"/>
            <a:r>
              <a:rPr lang="en-US" sz="2400" dirty="0" smtClean="0"/>
              <a:t>John </a:t>
            </a:r>
            <a:r>
              <a:rPr lang="en-US" sz="2400" dirty="0"/>
              <a:t>17:14-23</a:t>
            </a:r>
          </a:p>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14292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Perquisites for Success…</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A Practical Knowledge of the Bible is Needed</a:t>
            </a:r>
          </a:p>
          <a:p>
            <a:r>
              <a:rPr lang="en-US" b="1" dirty="0" smtClean="0"/>
              <a:t>Bible (God’ Word) contains </a:t>
            </a:r>
            <a:r>
              <a:rPr lang="en-US" b="1" i="1" dirty="0" smtClean="0"/>
              <a:t>“all truth”</a:t>
            </a:r>
          </a:p>
          <a:p>
            <a:pPr lvl="1"/>
            <a:r>
              <a:rPr lang="en-US" dirty="0" smtClean="0"/>
              <a:t>2 Timothy 3:16, 17; John 16:13</a:t>
            </a:r>
          </a:p>
          <a:p>
            <a:r>
              <a:rPr lang="en-US" b="1" dirty="0" smtClean="0"/>
              <a:t>Produces Faith </a:t>
            </a:r>
          </a:p>
          <a:p>
            <a:pPr lvl="1"/>
            <a:r>
              <a:rPr lang="en-US" dirty="0" smtClean="0"/>
              <a:t>Romans 10:17</a:t>
            </a:r>
          </a:p>
          <a:p>
            <a:r>
              <a:rPr lang="en-US" b="1" dirty="0" smtClean="0"/>
              <a:t>Convicts Men of Sin</a:t>
            </a:r>
          </a:p>
          <a:p>
            <a:pPr lvl="1"/>
            <a:r>
              <a:rPr lang="en-US" dirty="0" smtClean="0"/>
              <a:t>Act 2:37, 38</a:t>
            </a:r>
          </a:p>
          <a:p>
            <a:r>
              <a:rPr lang="en-US" b="1" dirty="0" smtClean="0"/>
              <a:t>Brings About the New Birth</a:t>
            </a:r>
          </a:p>
          <a:p>
            <a:pPr lvl="1"/>
            <a:r>
              <a:rPr lang="en-US" dirty="0" smtClean="0"/>
              <a:t>1 Peter 1:23</a:t>
            </a:r>
          </a:p>
          <a:p>
            <a:r>
              <a:rPr lang="en-US" b="1" dirty="0" smtClean="0"/>
              <a:t>Cleanses</a:t>
            </a:r>
          </a:p>
          <a:p>
            <a:pPr lvl="1"/>
            <a:r>
              <a:rPr lang="en-US" dirty="0" smtClean="0"/>
              <a:t>John 15:3</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93114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Perquisites for Success…</a:t>
            </a:r>
            <a:endParaRPr lang="en-US" dirty="0"/>
          </a:p>
        </p:txBody>
      </p:sp>
      <p:sp>
        <p:nvSpPr>
          <p:cNvPr id="3" name="Content Placeholder 2"/>
          <p:cNvSpPr>
            <a:spLocks noGrp="1"/>
          </p:cNvSpPr>
          <p:nvPr>
            <p:ph idx="1"/>
          </p:nvPr>
        </p:nvSpPr>
        <p:spPr/>
        <p:txBody>
          <a:bodyPr/>
          <a:lstStyle/>
          <a:p>
            <a:pPr marL="0" indent="0">
              <a:buNone/>
            </a:pPr>
            <a:r>
              <a:rPr lang="en-US" sz="2800" b="1" dirty="0" smtClean="0"/>
              <a:t>We Must Be Willing To Study…</a:t>
            </a:r>
          </a:p>
          <a:p>
            <a:r>
              <a:rPr lang="en-US" b="1" dirty="0" smtClean="0"/>
              <a:t>The Bible </a:t>
            </a:r>
            <a:r>
              <a:rPr lang="en-US" dirty="0" smtClean="0"/>
              <a:t>- 2 Timothy 2:15</a:t>
            </a:r>
          </a:p>
          <a:p>
            <a:pPr lvl="1"/>
            <a:r>
              <a:rPr lang="en-US" dirty="0" smtClean="0"/>
              <a:t>Must know something about what you are teaching</a:t>
            </a:r>
          </a:p>
          <a:p>
            <a:r>
              <a:rPr lang="en-US" b="1" dirty="0" smtClean="0"/>
              <a:t>Different Types of People </a:t>
            </a:r>
            <a:r>
              <a:rPr lang="en-US" dirty="0" smtClean="0"/>
              <a:t>- Jude 1:22, 23</a:t>
            </a:r>
          </a:p>
          <a:p>
            <a:pPr lvl="1"/>
            <a:r>
              <a:rPr lang="en-US" i="1" u="sng" dirty="0" smtClean="0"/>
              <a:t>Dignified</a:t>
            </a:r>
            <a:r>
              <a:rPr lang="en-US" dirty="0" smtClean="0"/>
              <a:t> - approach in a dignified manner</a:t>
            </a:r>
          </a:p>
          <a:p>
            <a:pPr lvl="1"/>
            <a:r>
              <a:rPr lang="en-US" i="1" u="sng" dirty="0" smtClean="0"/>
              <a:t>Jolly</a:t>
            </a:r>
            <a:r>
              <a:rPr lang="en-US" dirty="0" smtClean="0"/>
              <a:t> - approach in a casual manner</a:t>
            </a:r>
          </a:p>
          <a:p>
            <a:pPr lvl="1"/>
            <a:r>
              <a:rPr lang="en-US" i="1" u="sng" dirty="0" smtClean="0"/>
              <a:t>Intellectual</a:t>
            </a:r>
            <a:r>
              <a:rPr lang="en-US" i="1" dirty="0" smtClean="0"/>
              <a:t> </a:t>
            </a:r>
            <a:r>
              <a:rPr lang="en-US" dirty="0" smtClean="0"/>
              <a:t>- approach in logical manner</a:t>
            </a:r>
          </a:p>
          <a:p>
            <a:pPr lvl="1"/>
            <a:r>
              <a:rPr lang="en-US" i="1" u="sng" dirty="0" smtClean="0"/>
              <a:t>Emotional</a:t>
            </a:r>
            <a:r>
              <a:rPr lang="en-US" dirty="0" smtClean="0"/>
              <a:t> - Appeal to certain emotional trends in their life</a:t>
            </a:r>
          </a:p>
          <a:p>
            <a:r>
              <a:rPr lang="en-US" b="1" dirty="0" smtClean="0"/>
              <a:t>Other Material &amp; Books</a:t>
            </a:r>
          </a:p>
          <a:p>
            <a:pPr lvl="1"/>
            <a:r>
              <a:rPr lang="en-US" dirty="0" smtClean="0"/>
              <a:t>Commentaries, Bible </a:t>
            </a:r>
            <a:r>
              <a:rPr lang="en-US" dirty="0"/>
              <a:t>s</a:t>
            </a:r>
            <a:r>
              <a:rPr lang="en-US" dirty="0" smtClean="0"/>
              <a:t>tudy aids, dictionaries, maps</a:t>
            </a:r>
          </a:p>
          <a:p>
            <a:pPr lvl="1"/>
            <a:r>
              <a:rPr lang="en-US" dirty="0" smtClean="0"/>
              <a:t>Books on church history, denominational doctrine</a:t>
            </a:r>
          </a:p>
          <a:p>
            <a:pPr lvl="1"/>
            <a:r>
              <a:rPr lang="en-US" dirty="0" smtClean="0"/>
              <a:t>Books on doctrinal issues, debate books, etc.</a:t>
            </a:r>
          </a:p>
          <a:p>
            <a:pPr marL="274320" lvl="1" indent="0">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41B58EF2-DE7C-45A4-BA79-F5B16CCB37A4}" type="slidenum">
              <a:rPr lang="en-US" smtClean="0"/>
              <a:t>12</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48843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Difficulties You May Experience</a:t>
            </a:r>
            <a:endParaRPr lang="en-US" b="1" dirty="0"/>
          </a:p>
        </p:txBody>
      </p:sp>
      <p:sp>
        <p:nvSpPr>
          <p:cNvPr id="3" name="Content Placeholder 2"/>
          <p:cNvSpPr>
            <a:spLocks noGrp="1"/>
          </p:cNvSpPr>
          <p:nvPr>
            <p:ph idx="1"/>
          </p:nvPr>
        </p:nvSpPr>
        <p:spPr>
          <a:xfrm>
            <a:off x="457200" y="1600200"/>
            <a:ext cx="8458200" cy="4876800"/>
          </a:xfrm>
        </p:spPr>
        <p:txBody>
          <a:bodyPr>
            <a:normAutofit fontScale="92500" lnSpcReduction="10000"/>
          </a:bodyPr>
          <a:lstStyle/>
          <a:p>
            <a:r>
              <a:rPr lang="en-US" sz="2600" b="1" i="1" dirty="0" smtClean="0"/>
              <a:t>“I’m such a sinner the Lord wouldn’t have me.”</a:t>
            </a:r>
          </a:p>
          <a:p>
            <a:pPr lvl="1"/>
            <a:r>
              <a:rPr lang="en-US" sz="2200" dirty="0" smtClean="0"/>
              <a:t>Reply - Saul persecuted Christians and was saved - Acts 22:16</a:t>
            </a:r>
          </a:p>
          <a:p>
            <a:r>
              <a:rPr lang="en-US" sz="2600" dirty="0" smtClean="0"/>
              <a:t> </a:t>
            </a:r>
            <a:r>
              <a:rPr lang="en-US" sz="2600" b="1" i="1" dirty="0" smtClean="0"/>
              <a:t>“I’m a good moral person.”</a:t>
            </a:r>
          </a:p>
          <a:p>
            <a:pPr lvl="1"/>
            <a:r>
              <a:rPr lang="en-US" sz="2200" dirty="0" smtClean="0"/>
              <a:t>Reply - So was Cornelius - Acts 10:1, 2, 48</a:t>
            </a:r>
            <a:endParaRPr lang="en-US" dirty="0" smtClean="0"/>
          </a:p>
          <a:p>
            <a:r>
              <a:rPr lang="en-US" sz="2600" b="1" i="1" dirty="0" smtClean="0"/>
              <a:t>“I’m satisfied with my religion.”</a:t>
            </a:r>
          </a:p>
          <a:p>
            <a:pPr lvl="1"/>
            <a:r>
              <a:rPr lang="en-US" sz="2200" dirty="0" smtClean="0"/>
              <a:t>Reply - It is God we must please, not man - Acts 5:29</a:t>
            </a:r>
          </a:p>
          <a:p>
            <a:pPr lvl="2"/>
            <a:r>
              <a:rPr lang="en-US" dirty="0" smtClean="0"/>
              <a:t>Matthew 7:21-23; 15:7-9</a:t>
            </a:r>
          </a:p>
          <a:p>
            <a:r>
              <a:rPr lang="en-US" sz="2600" b="1" i="1" dirty="0" smtClean="0"/>
              <a:t>“There too many hypocrites in the church.”</a:t>
            </a:r>
          </a:p>
          <a:p>
            <a:pPr lvl="1"/>
            <a:r>
              <a:rPr lang="en-US" dirty="0" smtClean="0"/>
              <a:t>Reply - Yes, one is too many! If you go to hell, you will be with all the hypocrites of all time - eternally!</a:t>
            </a:r>
          </a:p>
          <a:p>
            <a:r>
              <a:rPr lang="en-US" sz="2600" b="1" u="sng" dirty="0" smtClean="0"/>
              <a:t>Don’t take rejection personally</a:t>
            </a:r>
            <a:r>
              <a:rPr lang="en-US" sz="2600" b="1" dirty="0" smtClean="0"/>
              <a:t>!</a:t>
            </a:r>
          </a:p>
          <a:p>
            <a:pPr lvl="1"/>
            <a:r>
              <a:rPr lang="en-US" dirty="0" smtClean="0"/>
              <a:t>Jesus said it would happen - John 12:48</a:t>
            </a:r>
          </a:p>
          <a:p>
            <a:pPr lvl="1"/>
            <a:r>
              <a:rPr lang="en-US" dirty="0" smtClean="0"/>
              <a:t>Don’t </a:t>
            </a:r>
            <a:r>
              <a:rPr lang="en-US" b="1" i="1" dirty="0" smtClean="0"/>
              <a:t>you</a:t>
            </a:r>
            <a:r>
              <a:rPr lang="en-US" dirty="0" smtClean="0"/>
              <a:t> reject Him! Go to another - Matthew 7:6; Acts 13:45, 46</a:t>
            </a:r>
          </a:p>
        </p:txBody>
      </p:sp>
      <p:sp>
        <p:nvSpPr>
          <p:cNvPr id="4" name="Slide Number Placeholder 3"/>
          <p:cNvSpPr>
            <a:spLocks noGrp="1"/>
          </p:cNvSpPr>
          <p:nvPr>
            <p:ph type="sldNum" sz="quarter" idx="12"/>
          </p:nvPr>
        </p:nvSpPr>
        <p:spPr/>
        <p:txBody>
          <a:bodyPr/>
          <a:lstStyle/>
          <a:p>
            <a:fld id="{41B58EF2-DE7C-45A4-BA79-F5B16CCB37A4}" type="slidenum">
              <a:rPr lang="en-US" smtClean="0"/>
              <a:t>13</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Tree>
    <p:extLst>
      <p:ext uri="{BB962C8B-B14F-4D97-AF65-F5344CB8AC3E}">
        <p14:creationId xmlns:p14="http://schemas.microsoft.com/office/powerpoint/2010/main" val="376647013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of Evangelis</a:t>
            </a:r>
            <a:r>
              <a:rPr lang="en-US" b="1" dirty="0"/>
              <a:t>m</a:t>
            </a:r>
          </a:p>
        </p:txBody>
      </p:sp>
      <p:sp>
        <p:nvSpPr>
          <p:cNvPr id="3" name="Content Placeholder 2"/>
          <p:cNvSpPr>
            <a:spLocks noGrp="1"/>
          </p:cNvSpPr>
          <p:nvPr>
            <p:ph idx="1"/>
          </p:nvPr>
        </p:nvSpPr>
        <p:spPr>
          <a:xfrm>
            <a:off x="457200" y="1600200"/>
            <a:ext cx="8382000" cy="4876800"/>
          </a:xfrm>
        </p:spPr>
        <p:txBody>
          <a:bodyPr/>
          <a:lstStyle/>
          <a:p>
            <a:r>
              <a:rPr lang="en-US" sz="2800" b="1" dirty="0"/>
              <a:t>Finding prospects for study</a:t>
            </a:r>
          </a:p>
          <a:p>
            <a:r>
              <a:rPr lang="en-US" sz="2800" b="1" dirty="0" smtClean="0"/>
              <a:t>Setting </a:t>
            </a:r>
            <a:r>
              <a:rPr lang="en-US" sz="2800" b="1" dirty="0"/>
              <a:t>up the study</a:t>
            </a:r>
          </a:p>
          <a:p>
            <a:r>
              <a:rPr lang="en-US" sz="2800" b="1" dirty="0" smtClean="0"/>
              <a:t>Teaching </a:t>
            </a:r>
            <a:r>
              <a:rPr lang="en-US" sz="2800" b="1" dirty="0"/>
              <a:t>the material</a:t>
            </a:r>
          </a:p>
          <a:p>
            <a:r>
              <a:rPr lang="en-US" sz="2800" b="1" dirty="0" smtClean="0"/>
              <a:t>Answering </a:t>
            </a:r>
            <a:r>
              <a:rPr lang="en-US" sz="2800" b="1" dirty="0"/>
              <a:t>questions</a:t>
            </a:r>
          </a:p>
          <a:p>
            <a:r>
              <a:rPr lang="en-US" sz="2800" b="1" dirty="0" smtClean="0"/>
              <a:t>Asking </a:t>
            </a:r>
            <a:r>
              <a:rPr lang="en-US" sz="2800" b="1" dirty="0"/>
              <a:t>for a decision</a:t>
            </a:r>
          </a:p>
          <a:p>
            <a:pPr marL="0" indent="0">
              <a:buNone/>
            </a:pPr>
            <a:endParaRPr lang="en-US" sz="800" b="1" dirty="0" smtClean="0"/>
          </a:p>
          <a:p>
            <a:pPr marL="0" indent="0">
              <a:buNone/>
            </a:pPr>
            <a:r>
              <a:rPr lang="en-US" sz="2800" dirty="0" smtClean="0"/>
              <a:t>These challenges </a:t>
            </a:r>
            <a:r>
              <a:rPr lang="en-US" sz="2800" dirty="0"/>
              <a:t>have hindered </a:t>
            </a:r>
            <a:r>
              <a:rPr lang="en-US" sz="2800" dirty="0" smtClean="0"/>
              <a:t>some from </a:t>
            </a:r>
            <a:r>
              <a:rPr lang="en-US" sz="2800" dirty="0"/>
              <a:t>getting </a:t>
            </a:r>
            <a:r>
              <a:rPr lang="en-US" sz="2800" dirty="0" smtClean="0"/>
              <a:t>involved.</a:t>
            </a:r>
            <a:endParaRPr lang="en-US" sz="2800" dirty="0"/>
          </a:p>
        </p:txBody>
      </p:sp>
      <p:sp>
        <p:nvSpPr>
          <p:cNvPr id="4" name="Footer Placeholder 3"/>
          <p:cNvSpPr>
            <a:spLocks noGrp="1"/>
          </p:cNvSpPr>
          <p:nvPr>
            <p:ph type="ftr" sz="quarter" idx="11"/>
          </p:nvPr>
        </p:nvSpPr>
        <p:spPr/>
        <p:txBody>
          <a:bodyPr/>
          <a:lstStyle/>
          <a:p>
            <a:r>
              <a:rPr lang="en-US" smtClean="0"/>
              <a:t>Are You Sewing The Seed?</a:t>
            </a:r>
            <a:endParaRPr lang="en-US"/>
          </a:p>
        </p:txBody>
      </p:sp>
      <p:sp>
        <p:nvSpPr>
          <p:cNvPr id="5" name="Slide Number Placeholder 4"/>
          <p:cNvSpPr>
            <a:spLocks noGrp="1"/>
          </p:cNvSpPr>
          <p:nvPr>
            <p:ph type="sldNum" sz="quarter" idx="12"/>
          </p:nvPr>
        </p:nvSpPr>
        <p:spPr/>
        <p:txBody>
          <a:bodyPr/>
          <a:lstStyle/>
          <a:p>
            <a:fld id="{41B58EF2-DE7C-45A4-BA79-F5B16CCB37A4}" type="slidenum">
              <a:rPr lang="en-US" smtClean="0"/>
              <a:t>14</a:t>
            </a:fld>
            <a:endParaRPr lang="en-US"/>
          </a:p>
        </p:txBody>
      </p:sp>
      <p:pic>
        <p:nvPicPr>
          <p:cNvPr id="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07163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Making Contacts</a:t>
            </a:r>
            <a:endParaRPr lang="en-US" b="1" dirty="0"/>
          </a:p>
        </p:txBody>
      </p:sp>
      <p:sp>
        <p:nvSpPr>
          <p:cNvPr id="3" name="Content Placeholder 2"/>
          <p:cNvSpPr>
            <a:spLocks noGrp="1"/>
          </p:cNvSpPr>
          <p:nvPr>
            <p:ph idx="1"/>
          </p:nvPr>
        </p:nvSpPr>
        <p:spPr/>
        <p:txBody>
          <a:bodyPr>
            <a:normAutofit/>
          </a:bodyPr>
          <a:lstStyle/>
          <a:p>
            <a:r>
              <a:rPr lang="en-US" sz="2800" b="1" dirty="0" smtClean="0"/>
              <a:t>Make a list of people you want to contact</a:t>
            </a:r>
          </a:p>
          <a:p>
            <a:r>
              <a:rPr lang="en-US" sz="2800" b="1" dirty="0" smtClean="0"/>
              <a:t>Invite those you know to our services</a:t>
            </a:r>
          </a:p>
          <a:p>
            <a:r>
              <a:rPr lang="en-US" sz="2800" b="1" dirty="0" smtClean="0"/>
              <a:t>Hand out study tracts</a:t>
            </a:r>
          </a:p>
          <a:p>
            <a:r>
              <a:rPr lang="en-US" sz="2800" b="1" dirty="0" smtClean="0"/>
              <a:t>Tell people about our website</a:t>
            </a:r>
          </a:p>
          <a:p>
            <a:pPr lvl="1"/>
            <a:r>
              <a:rPr lang="en-US" sz="2400" dirty="0" smtClean="0"/>
              <a:t>Send them the link in an email</a:t>
            </a:r>
          </a:p>
          <a:p>
            <a:pPr lvl="2"/>
            <a:r>
              <a:rPr lang="en-US" sz="2200" dirty="0" smtClean="0">
                <a:hlinkClick r:id="rId2"/>
              </a:rPr>
              <a:t>www.lodiCAchurchofchrist.com</a:t>
            </a:r>
            <a:r>
              <a:rPr lang="en-US" sz="2200" dirty="0" smtClean="0"/>
              <a:t> </a:t>
            </a:r>
          </a:p>
          <a:p>
            <a:r>
              <a:rPr lang="en-US" sz="2800" b="1" dirty="0" smtClean="0"/>
              <a:t>Offer them a copy of a bulletin </a:t>
            </a:r>
          </a:p>
          <a:p>
            <a:r>
              <a:rPr lang="en-US" sz="2800" b="1" dirty="0" smtClean="0"/>
              <a:t>Sometimes a general conversation will open a door of opportunity</a:t>
            </a:r>
          </a:p>
          <a:p>
            <a:r>
              <a:rPr lang="en-US" sz="2800" b="1" dirty="0"/>
              <a:t>Offer a Bible Correspondence </a:t>
            </a:r>
            <a:r>
              <a:rPr lang="en-US" sz="2800" b="1" dirty="0" smtClean="0"/>
              <a:t>Course</a:t>
            </a:r>
          </a:p>
          <a:p>
            <a:pPr marL="0" indent="0">
              <a:buNone/>
            </a:pPr>
            <a:endParaRPr lang="en-US" sz="2800" b="1" dirty="0" smtClean="0"/>
          </a:p>
        </p:txBody>
      </p:sp>
      <p:sp>
        <p:nvSpPr>
          <p:cNvPr id="4" name="Slide Number Placeholder 3"/>
          <p:cNvSpPr>
            <a:spLocks noGrp="1"/>
          </p:cNvSpPr>
          <p:nvPr>
            <p:ph type="sldNum" sz="quarter" idx="12"/>
          </p:nvPr>
        </p:nvSpPr>
        <p:spPr/>
        <p:txBody>
          <a:bodyPr/>
          <a:lstStyle/>
          <a:p>
            <a:fld id="{41B58EF2-DE7C-45A4-BA79-F5B16CCB37A4}"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42130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b="1" dirty="0" smtClean="0"/>
              <a:t>Benefits of a Correspondence Course</a:t>
            </a:r>
            <a:endParaRPr lang="en-US" b="1" dirty="0"/>
          </a:p>
        </p:txBody>
      </p:sp>
      <p:sp>
        <p:nvSpPr>
          <p:cNvPr id="3" name="Content Placeholder 2"/>
          <p:cNvSpPr>
            <a:spLocks noGrp="1"/>
          </p:cNvSpPr>
          <p:nvPr>
            <p:ph idx="1"/>
          </p:nvPr>
        </p:nvSpPr>
        <p:spPr/>
        <p:txBody>
          <a:bodyPr>
            <a:normAutofit/>
          </a:bodyPr>
          <a:lstStyle/>
          <a:p>
            <a:pPr marL="0" indent="0">
              <a:buNone/>
            </a:pPr>
            <a:r>
              <a:rPr lang="en-US" sz="2800" b="1" dirty="0" smtClean="0"/>
              <a:t>Eliminates Some of the Challenges</a:t>
            </a:r>
          </a:p>
          <a:p>
            <a:r>
              <a:rPr lang="en-US" dirty="0" smtClean="0"/>
              <a:t>Can offer the course by simple advertising or to a friend </a:t>
            </a:r>
            <a:r>
              <a:rPr lang="en-US" dirty="0"/>
              <a:t>or acquaintance</a:t>
            </a:r>
            <a:r>
              <a:rPr lang="en-US" dirty="0" smtClean="0"/>
              <a:t>...</a:t>
            </a:r>
          </a:p>
          <a:p>
            <a:pPr lvl="1"/>
            <a:r>
              <a:rPr lang="en-US" dirty="0" smtClean="0"/>
              <a:t>You will find </a:t>
            </a:r>
            <a:r>
              <a:rPr lang="en-US" dirty="0"/>
              <a:t>people who want to study the </a:t>
            </a:r>
            <a:r>
              <a:rPr lang="en-US" dirty="0" smtClean="0"/>
              <a:t>Bible</a:t>
            </a:r>
          </a:p>
          <a:p>
            <a:pPr lvl="1"/>
            <a:r>
              <a:rPr lang="en-US" dirty="0" smtClean="0"/>
              <a:t>The </a:t>
            </a:r>
            <a:r>
              <a:rPr lang="en-US" dirty="0"/>
              <a:t>study is automatically set up by those who respond </a:t>
            </a:r>
            <a:r>
              <a:rPr lang="en-US" dirty="0" smtClean="0"/>
              <a:t>to the offer</a:t>
            </a:r>
          </a:p>
          <a:p>
            <a:r>
              <a:rPr lang="en-US" dirty="0" smtClean="0"/>
              <a:t>The </a:t>
            </a:r>
            <a:r>
              <a:rPr lang="en-US" dirty="0"/>
              <a:t>students teach </a:t>
            </a:r>
            <a:r>
              <a:rPr lang="en-US" dirty="0" smtClean="0"/>
              <a:t>themselves at their own pace</a:t>
            </a:r>
          </a:p>
          <a:p>
            <a:r>
              <a:rPr lang="en-US" dirty="0" smtClean="0"/>
              <a:t>If </a:t>
            </a:r>
            <a:r>
              <a:rPr lang="en-US" dirty="0"/>
              <a:t>questions are raised, you can study and answer them </a:t>
            </a:r>
            <a:r>
              <a:rPr lang="en-US" dirty="0" smtClean="0"/>
              <a:t>at your </a:t>
            </a:r>
            <a:r>
              <a:rPr lang="en-US" dirty="0"/>
              <a:t>leisure</a:t>
            </a:r>
          </a:p>
          <a:p>
            <a:r>
              <a:rPr lang="en-US" dirty="0" smtClean="0"/>
              <a:t>People </a:t>
            </a:r>
            <a:r>
              <a:rPr lang="en-US" dirty="0"/>
              <a:t>are given the opportunity to make a </a:t>
            </a:r>
            <a:r>
              <a:rPr lang="en-US" dirty="0" smtClean="0"/>
              <a:t>decision </a:t>
            </a:r>
            <a:endParaRPr lang="en-US" dirty="0"/>
          </a:p>
          <a:p>
            <a:r>
              <a:rPr lang="en-US" dirty="0" smtClean="0"/>
              <a:t>It </a:t>
            </a:r>
            <a:r>
              <a:rPr lang="en-US" dirty="0"/>
              <a:t>becomes </a:t>
            </a:r>
            <a:r>
              <a:rPr lang="en-US" dirty="0" smtClean="0"/>
              <a:t>easy </a:t>
            </a:r>
            <a:r>
              <a:rPr lang="en-US" dirty="0"/>
              <a:t>to share the gospel, even if one is </a:t>
            </a:r>
            <a:r>
              <a:rPr lang="en-US" dirty="0" smtClean="0"/>
              <a:t>a new Christian!</a:t>
            </a:r>
            <a:endParaRPr lang="en-US" dirty="0"/>
          </a:p>
        </p:txBody>
      </p:sp>
      <p:sp>
        <p:nvSpPr>
          <p:cNvPr id="4" name="Footer Placeholder 3"/>
          <p:cNvSpPr>
            <a:spLocks noGrp="1"/>
          </p:cNvSpPr>
          <p:nvPr>
            <p:ph type="ftr" sz="quarter" idx="11"/>
          </p:nvPr>
        </p:nvSpPr>
        <p:spPr/>
        <p:txBody>
          <a:bodyPr/>
          <a:lstStyle/>
          <a:p>
            <a:r>
              <a:rPr lang="en-US" smtClean="0"/>
              <a:t>Are You Sewing The Seed?</a:t>
            </a:r>
            <a:endParaRPr lang="en-US"/>
          </a:p>
        </p:txBody>
      </p:sp>
      <p:sp>
        <p:nvSpPr>
          <p:cNvPr id="5" name="Slide Number Placeholder 4"/>
          <p:cNvSpPr>
            <a:spLocks noGrp="1"/>
          </p:cNvSpPr>
          <p:nvPr>
            <p:ph type="sldNum" sz="quarter" idx="12"/>
          </p:nvPr>
        </p:nvSpPr>
        <p:spPr/>
        <p:txBody>
          <a:bodyPr/>
          <a:lstStyle/>
          <a:p>
            <a:fld id="{41B58EF2-DE7C-45A4-BA79-F5B16CCB37A4}" type="slidenum">
              <a:rPr lang="en-US" smtClean="0"/>
              <a:t>16</a:t>
            </a:fld>
            <a:endParaRPr lang="en-US"/>
          </a:p>
        </p:txBody>
      </p:sp>
    </p:spTree>
    <p:extLst>
      <p:ext uri="{BB962C8B-B14F-4D97-AF65-F5344CB8AC3E}">
        <p14:creationId xmlns:p14="http://schemas.microsoft.com/office/powerpoint/2010/main" val="319831107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534400" cy="990600"/>
          </a:xfrm>
        </p:spPr>
        <p:txBody>
          <a:bodyPr>
            <a:normAutofit/>
          </a:bodyPr>
          <a:lstStyle/>
          <a:p>
            <a:r>
              <a:rPr lang="en-US" b="1" dirty="0" smtClean="0"/>
              <a:t>Recommended Bible Courses</a:t>
            </a:r>
            <a:endParaRPr lang="en-US" b="1" dirty="0"/>
          </a:p>
        </p:txBody>
      </p:sp>
      <p:sp>
        <p:nvSpPr>
          <p:cNvPr id="3" name="Content Placeholder 2"/>
          <p:cNvSpPr>
            <a:spLocks noGrp="1"/>
          </p:cNvSpPr>
          <p:nvPr>
            <p:ph idx="1"/>
          </p:nvPr>
        </p:nvSpPr>
        <p:spPr>
          <a:xfrm>
            <a:off x="457200" y="1600200"/>
            <a:ext cx="8382000" cy="4876800"/>
          </a:xfrm>
        </p:spPr>
        <p:txBody>
          <a:bodyPr/>
          <a:lstStyle/>
          <a:p>
            <a:r>
              <a:rPr lang="en-US" sz="2600" b="1" i="1" dirty="0" smtClean="0"/>
              <a:t>Know Your Bible</a:t>
            </a:r>
            <a:r>
              <a:rPr lang="en-US" sz="2600" dirty="0" smtClean="0"/>
              <a:t>, by Gene Tope</a:t>
            </a:r>
          </a:p>
          <a:p>
            <a:pPr lvl="1"/>
            <a:r>
              <a:rPr lang="en-US" dirty="0" smtClean="0"/>
              <a:t>6 lesson course</a:t>
            </a:r>
          </a:p>
          <a:p>
            <a:r>
              <a:rPr lang="en-US" sz="2600" b="1" i="1" dirty="0" smtClean="0"/>
              <a:t>Jesus the Way</a:t>
            </a:r>
            <a:r>
              <a:rPr lang="en-US" sz="2600" dirty="0" smtClean="0"/>
              <a:t>, by Sewell Hall</a:t>
            </a:r>
          </a:p>
          <a:p>
            <a:pPr lvl="1"/>
            <a:r>
              <a:rPr lang="en-US" dirty="0" smtClean="0"/>
              <a:t>7 lesson course </a:t>
            </a:r>
          </a:p>
          <a:p>
            <a:r>
              <a:rPr lang="en-US" sz="2600" b="1" i="1" dirty="0" err="1" smtClean="0"/>
              <a:t>Jule</a:t>
            </a:r>
            <a:r>
              <a:rPr lang="en-US" sz="2600" b="1" i="1" dirty="0" smtClean="0"/>
              <a:t> Miller Visualized Bible Course</a:t>
            </a:r>
          </a:p>
          <a:p>
            <a:pPr lvl="1"/>
            <a:r>
              <a:rPr lang="en-US" dirty="0" smtClean="0"/>
              <a:t>5 lesson course - </a:t>
            </a:r>
          </a:p>
          <a:p>
            <a:r>
              <a:rPr lang="en-US" sz="2600" b="1" i="1" dirty="0" smtClean="0"/>
              <a:t>How to Understand </a:t>
            </a:r>
            <a:r>
              <a:rPr lang="en-US" sz="2600" b="1" i="1" dirty="0"/>
              <a:t>T</a:t>
            </a:r>
            <a:r>
              <a:rPr lang="en-US" sz="2600" b="1" i="1" dirty="0" smtClean="0"/>
              <a:t>he Bible, </a:t>
            </a:r>
            <a:r>
              <a:rPr lang="en-US" sz="2600" dirty="0" smtClean="0"/>
              <a:t>by Robert </a:t>
            </a:r>
            <a:r>
              <a:rPr lang="en-US" sz="2600" dirty="0" err="1" smtClean="0"/>
              <a:t>Harkrider</a:t>
            </a:r>
            <a:endParaRPr lang="en-US" sz="2600" dirty="0" smtClean="0"/>
          </a:p>
          <a:p>
            <a:pPr lvl="1"/>
            <a:r>
              <a:rPr lang="en-US" sz="2200" dirty="0" smtClean="0"/>
              <a:t>5 </a:t>
            </a:r>
            <a:r>
              <a:rPr lang="en-US" sz="2200" dirty="0"/>
              <a:t>l</a:t>
            </a:r>
            <a:r>
              <a:rPr lang="en-US" sz="2200" dirty="0" smtClean="0"/>
              <a:t>esson course</a:t>
            </a:r>
            <a:endParaRPr lang="en-US" sz="2200" dirty="0"/>
          </a:p>
        </p:txBody>
      </p:sp>
      <p:sp>
        <p:nvSpPr>
          <p:cNvPr id="4" name="Footer Placeholder 3"/>
          <p:cNvSpPr>
            <a:spLocks noGrp="1"/>
          </p:cNvSpPr>
          <p:nvPr>
            <p:ph type="ftr" sz="quarter" idx="11"/>
          </p:nvPr>
        </p:nvSpPr>
        <p:spPr/>
        <p:txBody>
          <a:bodyPr/>
          <a:lstStyle/>
          <a:p>
            <a:r>
              <a:rPr lang="en-US" smtClean="0"/>
              <a:t>Are You Sewing The Seed?</a:t>
            </a:r>
            <a:endParaRPr lang="en-US"/>
          </a:p>
        </p:txBody>
      </p:sp>
      <p:sp>
        <p:nvSpPr>
          <p:cNvPr id="5" name="Slide Number Placeholder 4"/>
          <p:cNvSpPr>
            <a:spLocks noGrp="1"/>
          </p:cNvSpPr>
          <p:nvPr>
            <p:ph type="sldNum" sz="quarter" idx="12"/>
          </p:nvPr>
        </p:nvSpPr>
        <p:spPr/>
        <p:txBody>
          <a:bodyPr/>
          <a:lstStyle/>
          <a:p>
            <a:fld id="{41B58EF2-DE7C-45A4-BA79-F5B16CCB37A4}" type="slidenum">
              <a:rPr lang="en-US" smtClean="0"/>
              <a:t>17</a:t>
            </a:fld>
            <a:endParaRPr lang="en-US"/>
          </a:p>
        </p:txBody>
      </p:sp>
      <p:sp>
        <p:nvSpPr>
          <p:cNvPr id="7" name="AutoShape 4" descr="Image result for know your bible correspondence course, top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Image result for know your bible correspondence course, top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182085">
            <a:off x="6688074" y="1511083"/>
            <a:ext cx="209550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122024"/>
      </p:ext>
    </p:extLst>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The India Story</a:t>
            </a:r>
            <a:endParaRPr lang="en-US" b="1" dirty="0"/>
          </a:p>
        </p:txBody>
      </p:sp>
      <p:sp>
        <p:nvSpPr>
          <p:cNvPr id="3" name="Content Placeholder 2"/>
          <p:cNvSpPr>
            <a:spLocks noGrp="1"/>
          </p:cNvSpPr>
          <p:nvPr>
            <p:ph idx="1"/>
          </p:nvPr>
        </p:nvSpPr>
        <p:spPr>
          <a:xfrm>
            <a:off x="457200" y="1600200"/>
            <a:ext cx="8382000" cy="5093208"/>
          </a:xfrm>
        </p:spPr>
        <p:txBody>
          <a:bodyPr>
            <a:normAutofit fontScale="92500"/>
          </a:bodyPr>
          <a:lstStyle/>
          <a:p>
            <a:r>
              <a:rPr lang="en-US" dirty="0" smtClean="0"/>
              <a:t>In 2002, Joshua requested a Bible Correspondence Course</a:t>
            </a:r>
          </a:p>
          <a:p>
            <a:r>
              <a:rPr lang="en-US" dirty="0" smtClean="0"/>
              <a:t>He completed the course and returned it about 2 months later</a:t>
            </a:r>
          </a:p>
          <a:p>
            <a:pPr lvl="1"/>
            <a:r>
              <a:rPr lang="en-US" dirty="0" smtClean="0"/>
              <a:t>He desired assistance in being scripturally baptized</a:t>
            </a:r>
          </a:p>
          <a:p>
            <a:r>
              <a:rPr lang="en-US" dirty="0" smtClean="0"/>
              <a:t>An American brother contacted Joshua who was working at a refinery in Kuwait at the time</a:t>
            </a:r>
          </a:p>
          <a:p>
            <a:r>
              <a:rPr lang="en-US" dirty="0" smtClean="0"/>
              <a:t>Joshua and one other man were baptized</a:t>
            </a:r>
          </a:p>
          <a:p>
            <a:r>
              <a:rPr lang="en-US" dirty="0" smtClean="0"/>
              <a:t>A small congregation was started</a:t>
            </a:r>
          </a:p>
          <a:p>
            <a:r>
              <a:rPr lang="en-US" dirty="0" smtClean="0"/>
              <a:t>Later, Joshua returned to his home in Bangalore, India</a:t>
            </a:r>
          </a:p>
          <a:p>
            <a:r>
              <a:rPr lang="en-US" dirty="0" smtClean="0"/>
              <a:t>Brother Bobby Holmes went there in 2004 and taught classes</a:t>
            </a:r>
          </a:p>
          <a:p>
            <a:r>
              <a:rPr lang="en-US" dirty="0" smtClean="0"/>
              <a:t>Since then, several gospel preachers have held preacher training classes in India </a:t>
            </a:r>
          </a:p>
          <a:p>
            <a:r>
              <a:rPr lang="en-US" dirty="0" smtClean="0"/>
              <a:t>Joe Price is there now </a:t>
            </a:r>
            <a:r>
              <a:rPr lang="en-US" dirty="0" smtClean="0">
                <a:solidFill>
                  <a:srgbClr val="FF0000"/>
                </a:solidFill>
              </a:rPr>
              <a:t>- </a:t>
            </a:r>
            <a:r>
              <a:rPr lang="en-US" b="1" u="sng" dirty="0" smtClean="0">
                <a:solidFill>
                  <a:srgbClr val="FF0000"/>
                </a:solidFill>
              </a:rPr>
              <a:t>29 </a:t>
            </a:r>
            <a:r>
              <a:rPr lang="en-US" b="1" u="sng" dirty="0" smtClean="0">
                <a:solidFill>
                  <a:srgbClr val="FF0000"/>
                </a:solidFill>
              </a:rPr>
              <a:t>baptized </a:t>
            </a:r>
            <a:r>
              <a:rPr lang="en-US" b="1" u="sng" dirty="0" smtClean="0">
                <a:solidFill>
                  <a:srgbClr val="FF0000"/>
                </a:solidFill>
              </a:rPr>
              <a:t>during this </a:t>
            </a:r>
            <a:r>
              <a:rPr lang="en-US" b="1" u="sng" dirty="0" smtClean="0">
                <a:solidFill>
                  <a:srgbClr val="FF0000"/>
                </a:solidFill>
              </a:rPr>
              <a:t>trip</a:t>
            </a:r>
            <a:r>
              <a:rPr lang="en-US" b="1" dirty="0" smtClean="0">
                <a:solidFill>
                  <a:srgbClr val="FF0000"/>
                </a:solidFill>
              </a:rPr>
              <a:t>!</a:t>
            </a:r>
            <a:endParaRPr lang="en-US" b="1" dirty="0" smtClean="0">
              <a:solidFill>
                <a:srgbClr val="FF0000"/>
              </a:solidFil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18</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Tree>
    <p:extLst>
      <p:ext uri="{BB962C8B-B14F-4D97-AF65-F5344CB8AC3E}">
        <p14:creationId xmlns:p14="http://schemas.microsoft.com/office/powerpoint/2010/main" val="232440690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19</a:t>
            </a:fld>
            <a:endParaRPr lang="en-US"/>
          </a:p>
        </p:txBody>
      </p:sp>
      <p:pic>
        <p:nvPicPr>
          <p:cNvPr id="1026" name="Picture 2" descr="C:\Users\Owner\Desktop\Kuwait-Ind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 y="-3980"/>
            <a:ext cx="9144000" cy="68580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1396526" y="1967809"/>
            <a:ext cx="4865522" cy="302044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71525" y="1419225"/>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241576" y="48006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ooter Placeholder 19"/>
          <p:cNvSpPr>
            <a:spLocks noGrp="1"/>
          </p:cNvSpPr>
          <p:nvPr>
            <p:ph type="ftr" sz="quarter" idx="11"/>
          </p:nvPr>
        </p:nvSpPr>
        <p:spPr/>
        <p:txBody>
          <a:bodyPr/>
          <a:lstStyle/>
          <a:p>
            <a:r>
              <a:rPr lang="en-US" smtClean="0"/>
              <a:t>Are You Sewing The Seed?</a:t>
            </a:r>
            <a:endParaRPr lang="en-US"/>
          </a:p>
        </p:txBody>
      </p:sp>
    </p:spTree>
    <p:extLst>
      <p:ext uri="{BB962C8B-B14F-4D97-AF65-F5344CB8AC3E}">
        <p14:creationId xmlns:p14="http://schemas.microsoft.com/office/powerpoint/2010/main" val="407301226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heel(1)">
                                      <p:cBhvr>
                                        <p:cTn id="1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8600" y="533400"/>
            <a:ext cx="8458200" cy="990600"/>
          </a:xfrm>
        </p:spPr>
        <p:txBody>
          <a:bodyPr/>
          <a:lstStyle/>
          <a:p>
            <a:r>
              <a:rPr lang="en-US" b="1" dirty="0" smtClean="0"/>
              <a:t>The Parable Stated - Luke 8:5-8</a:t>
            </a:r>
            <a:endParaRPr lang="en-US" b="1" dirty="0"/>
          </a:p>
        </p:txBody>
      </p:sp>
      <p:sp>
        <p:nvSpPr>
          <p:cNvPr id="3" name="Content Placeholder 2"/>
          <p:cNvSpPr>
            <a:spLocks noGrp="1"/>
          </p:cNvSpPr>
          <p:nvPr>
            <p:ph idx="1"/>
          </p:nvPr>
        </p:nvSpPr>
        <p:spPr/>
        <p:txBody>
          <a:bodyPr>
            <a:normAutofit/>
          </a:bodyPr>
          <a:lstStyle/>
          <a:p>
            <a:pPr marL="0" indent="0">
              <a:buNone/>
            </a:pPr>
            <a:r>
              <a:rPr lang="en-US" b="1" i="1" dirty="0" smtClean="0">
                <a:solidFill>
                  <a:schemeClr val="tx2">
                    <a:lumMod val="60000"/>
                    <a:lumOff val="40000"/>
                  </a:schemeClr>
                </a:solidFill>
              </a:rPr>
              <a:t>5</a:t>
            </a:r>
            <a:r>
              <a:rPr lang="en-US" b="1" i="1" dirty="0" smtClean="0"/>
              <a:t> </a:t>
            </a:r>
            <a:r>
              <a:rPr lang="en-US" b="1" i="1" dirty="0"/>
              <a:t>A sower went out to sow his seed: and as he sowed, some fell by the way side; and it was trodden down, and the fowls of the air devoured it.</a:t>
            </a:r>
          </a:p>
          <a:p>
            <a:pPr marL="0" indent="0">
              <a:buNone/>
            </a:pPr>
            <a:r>
              <a:rPr lang="en-US" b="1" i="1" dirty="0" smtClean="0">
                <a:solidFill>
                  <a:schemeClr val="tx2">
                    <a:lumMod val="60000"/>
                    <a:lumOff val="40000"/>
                  </a:schemeClr>
                </a:solidFill>
              </a:rPr>
              <a:t>6</a:t>
            </a:r>
            <a:r>
              <a:rPr lang="en-US" b="1" i="1" dirty="0" smtClean="0"/>
              <a:t> </a:t>
            </a:r>
            <a:r>
              <a:rPr lang="en-US" b="1" i="1" dirty="0"/>
              <a:t>And some fell upon a rock; and as soon as it was sprung up, it withered away, because it lacked moisture.</a:t>
            </a:r>
          </a:p>
          <a:p>
            <a:pPr marL="0" indent="0">
              <a:buNone/>
            </a:pPr>
            <a:r>
              <a:rPr lang="en-US" b="1" i="1" dirty="0" smtClean="0">
                <a:solidFill>
                  <a:schemeClr val="tx2">
                    <a:lumMod val="60000"/>
                    <a:lumOff val="40000"/>
                  </a:schemeClr>
                </a:solidFill>
              </a:rPr>
              <a:t>7</a:t>
            </a:r>
            <a:r>
              <a:rPr lang="en-US" b="1" i="1" dirty="0" smtClean="0"/>
              <a:t> </a:t>
            </a:r>
            <a:r>
              <a:rPr lang="en-US" b="1" i="1" dirty="0"/>
              <a:t>And some fell among thorns; and the thorns sprang up with it, and choked it.</a:t>
            </a:r>
          </a:p>
          <a:p>
            <a:pPr marL="0" indent="0">
              <a:buNone/>
            </a:pPr>
            <a:r>
              <a:rPr lang="en-US" b="1" i="1" dirty="0" smtClean="0">
                <a:solidFill>
                  <a:schemeClr val="tx2">
                    <a:lumMod val="60000"/>
                    <a:lumOff val="40000"/>
                  </a:schemeClr>
                </a:solidFill>
              </a:rPr>
              <a:t>8</a:t>
            </a:r>
            <a:r>
              <a:rPr lang="en-US" b="1" i="1" dirty="0" smtClean="0"/>
              <a:t> </a:t>
            </a:r>
            <a:r>
              <a:rPr lang="en-US" b="1" i="1" dirty="0"/>
              <a:t>And other fell on good ground, and sprang up, and bare fruit an hundredfold. And when he had said these things, he cried, He that hath ears to hear, let him </a:t>
            </a:r>
            <a:r>
              <a:rPr lang="en-US" b="1" i="1" dirty="0" smtClean="0"/>
              <a:t>hear</a:t>
            </a:r>
          </a:p>
          <a:p>
            <a:pPr marL="0" indent="0">
              <a:buNone/>
            </a:pPr>
            <a:endParaRPr lang="en-US" b="1" i="1" dirty="0" smtClean="0"/>
          </a:p>
        </p:txBody>
      </p:sp>
      <p:sp>
        <p:nvSpPr>
          <p:cNvPr id="4" name="Slide Number Placeholder 3"/>
          <p:cNvSpPr>
            <a:spLocks noGrp="1"/>
          </p:cNvSpPr>
          <p:nvPr>
            <p:ph type="sldNum" sz="quarter" idx="12"/>
          </p:nvPr>
        </p:nvSpPr>
        <p:spPr/>
        <p:txBody>
          <a:bodyPr/>
          <a:lstStyle/>
          <a:p>
            <a:fld id="{41B58EF2-DE7C-45A4-BA79-F5B16CCB37A4}" type="slidenum">
              <a:rPr lang="en-US" smtClean="0"/>
              <a:t>2</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spTree>
    <p:extLst>
      <p:ext uri="{BB962C8B-B14F-4D97-AF65-F5344CB8AC3E}">
        <p14:creationId xmlns:p14="http://schemas.microsoft.com/office/powerpoint/2010/main" val="2550408848"/>
      </p:ext>
    </p:extLst>
  </p:cSld>
  <p:clrMapOvr>
    <a:masterClrMapping/>
  </p:clrMapOvr>
  <p:transition spd="slow">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Church Building in Bangalore, India</a:t>
            </a:r>
            <a:r>
              <a:rPr lang="en-US" dirty="0" smtClean="0"/>
              <a:t/>
            </a:r>
            <a:br>
              <a:rPr lang="en-US" dirty="0" smtClean="0"/>
            </a:br>
            <a:r>
              <a:rPr lang="en-US" sz="1800" dirty="0" smtClean="0"/>
              <a:t>Completed in 2013</a:t>
            </a:r>
            <a:endParaRPr lang="en-US" sz="1800" dirty="0"/>
          </a:p>
        </p:txBody>
      </p:sp>
      <p:sp>
        <p:nvSpPr>
          <p:cNvPr id="4" name="Slide Number Placeholder 3"/>
          <p:cNvSpPr>
            <a:spLocks noGrp="1"/>
          </p:cNvSpPr>
          <p:nvPr>
            <p:ph type="sldNum" sz="quarter" idx="12"/>
          </p:nvPr>
        </p:nvSpPr>
        <p:spPr/>
        <p:txBody>
          <a:bodyPr/>
          <a:lstStyle/>
          <a:p>
            <a:fld id="{41B58EF2-DE7C-45A4-BA79-F5B16CCB37A4}" type="slidenum">
              <a:rPr lang="en-US" smtClean="0"/>
              <a:t>20</a:t>
            </a:fld>
            <a:endParaRPr lang="en-US"/>
          </a:p>
        </p:txBody>
      </p:sp>
      <p:pic>
        <p:nvPicPr>
          <p:cNvPr id="1026" name="Picture 2" descr="C:\Users\Owner\AppData\Local\Temp\Temp1_Re Joshua Manhinderath.zip\Bangalore Build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896" y="1543336"/>
            <a:ext cx="7924800" cy="513739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smtClean="0"/>
              <a:t>Are You Sewing The Seed?</a:t>
            </a:r>
            <a:endParaRPr lang="en-US"/>
          </a:p>
        </p:txBody>
      </p:sp>
    </p:spTree>
    <p:extLst>
      <p:ext uri="{BB962C8B-B14F-4D97-AF65-F5344CB8AC3E}">
        <p14:creationId xmlns:p14="http://schemas.microsoft.com/office/powerpoint/2010/main" val="257756968"/>
      </p:ext>
    </p:extLst>
  </p:cSld>
  <p:clrMapOvr>
    <a:masterClrMapping/>
  </p:clrMapOvr>
  <p:transition spd="slow">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b="1" dirty="0" smtClean="0"/>
              <a:t>Joe Price &amp; </a:t>
            </a:r>
            <a:r>
              <a:rPr lang="en-US" b="1" dirty="0"/>
              <a:t>Joshua </a:t>
            </a:r>
            <a:r>
              <a:rPr lang="en-US" b="1" dirty="0" err="1" smtClean="0"/>
              <a:t>Mahendranath</a:t>
            </a:r>
            <a:endParaRPr lang="en-US" b="1"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21</a:t>
            </a:fld>
            <a:endParaRPr lang="en-US"/>
          </a:p>
        </p:txBody>
      </p:sp>
      <p:sp>
        <p:nvSpPr>
          <p:cNvPr id="5" name="AutoShape 2" descr="https://web.mail.comcast.net/service/home/~/?auth=co&amp;loc=en_US&amp;id=283922&amp;part=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https://web.mail.comcast.net/service/home/~/?auth=co&amp;loc=en_US&amp;id=283922&amp;part=2"/>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descr="C:\Users\Owner\AppData\Local\Temp\Temp1_Re Joshua Manhinderath.zip\Joe and Joshu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610720"/>
            <a:ext cx="6527800" cy="48958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769492" y="6477000"/>
            <a:ext cx="5638800" cy="276999"/>
          </a:xfrm>
          <a:prstGeom prst="rect">
            <a:avLst/>
          </a:prstGeom>
          <a:noFill/>
        </p:spPr>
        <p:txBody>
          <a:bodyPr wrap="square" rtlCol="0">
            <a:spAutoFit/>
          </a:bodyPr>
          <a:lstStyle/>
          <a:p>
            <a:pPr algn="ctr"/>
            <a:r>
              <a:rPr lang="en-US" sz="1200" dirty="0" smtClean="0"/>
              <a:t>See </a:t>
            </a:r>
            <a:r>
              <a:rPr lang="en-US" sz="1200" dirty="0" smtClean="0">
                <a:hlinkClick r:id="rId4"/>
              </a:rPr>
              <a:t>India Updates</a:t>
            </a:r>
            <a:r>
              <a:rPr lang="en-US" sz="1200" dirty="0" smtClean="0"/>
              <a:t> for more information</a:t>
            </a:r>
            <a:endParaRPr lang="en-US" sz="1200" dirty="0"/>
          </a:p>
        </p:txBody>
      </p:sp>
      <p:sp>
        <p:nvSpPr>
          <p:cNvPr id="8" name="Footer Placeholder 7"/>
          <p:cNvSpPr>
            <a:spLocks noGrp="1"/>
          </p:cNvSpPr>
          <p:nvPr>
            <p:ph type="ftr" sz="quarter" idx="11"/>
          </p:nvPr>
        </p:nvSpPr>
        <p:spPr/>
        <p:txBody>
          <a:bodyPr/>
          <a:lstStyle/>
          <a:p>
            <a:r>
              <a:rPr lang="en-US" smtClean="0"/>
              <a:t>Are You Sewing The Seed?</a:t>
            </a:r>
            <a:endParaRPr lang="en-US"/>
          </a:p>
        </p:txBody>
      </p:sp>
    </p:spTree>
    <p:extLst>
      <p:ext uri="{BB962C8B-B14F-4D97-AF65-F5344CB8AC3E}">
        <p14:creationId xmlns:p14="http://schemas.microsoft.com/office/powerpoint/2010/main" val="1674584245"/>
      </p:ext>
    </p:extLst>
  </p:cSld>
  <p:clrMapOvr>
    <a:masterClrMapping/>
  </p:clrMapOvr>
  <p:transition spd="slow">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“The </a:t>
            </a:r>
            <a:r>
              <a:rPr lang="en-US" b="1" i="1" dirty="0"/>
              <a:t>I</a:t>
            </a:r>
            <a:r>
              <a:rPr lang="en-US" b="1" i="1" dirty="0" smtClean="0"/>
              <a:t>ncrease…”</a:t>
            </a:r>
            <a:endParaRPr lang="en-US" b="1" i="1" dirty="0"/>
          </a:p>
        </p:txBody>
      </p:sp>
      <p:sp>
        <p:nvSpPr>
          <p:cNvPr id="3" name="Content Placeholder 2"/>
          <p:cNvSpPr>
            <a:spLocks noGrp="1"/>
          </p:cNvSpPr>
          <p:nvPr>
            <p:ph idx="1"/>
          </p:nvPr>
        </p:nvSpPr>
        <p:spPr>
          <a:xfrm>
            <a:off x="457200" y="1600200"/>
            <a:ext cx="8229600" cy="4267200"/>
          </a:xfrm>
        </p:spPr>
        <p:txBody>
          <a:bodyPr>
            <a:normAutofit/>
          </a:bodyPr>
          <a:lstStyle/>
          <a:p>
            <a:pPr marL="0" indent="0">
              <a:buNone/>
            </a:pPr>
            <a:r>
              <a:rPr lang="en-US" sz="3200" i="1" dirty="0" smtClean="0"/>
              <a:t>“I </a:t>
            </a:r>
            <a:r>
              <a:rPr lang="en-US" sz="3200" i="1" dirty="0"/>
              <a:t>estimate </a:t>
            </a:r>
            <a:r>
              <a:rPr lang="en-US" sz="3200" i="1" dirty="0" smtClean="0"/>
              <a:t>we’ve </a:t>
            </a:r>
            <a:r>
              <a:rPr lang="en-US" sz="3200" i="1" dirty="0"/>
              <a:t>had </a:t>
            </a:r>
            <a:r>
              <a:rPr lang="en-US" sz="3200" i="1" dirty="0" smtClean="0"/>
              <a:t>300-400 students (</a:t>
            </a:r>
            <a:r>
              <a:rPr lang="en-US" sz="3200" i="1" dirty="0"/>
              <a:t>preachers) in classes since 2004. The </a:t>
            </a:r>
            <a:r>
              <a:rPr lang="en-US" sz="3200" i="1" dirty="0" smtClean="0"/>
              <a:t>fruit </a:t>
            </a:r>
            <a:r>
              <a:rPr lang="en-US" sz="3200" i="1" dirty="0"/>
              <a:t>they have borne easily reaches </a:t>
            </a:r>
            <a:r>
              <a:rPr lang="en-US" sz="3200" i="1" dirty="0" smtClean="0"/>
              <a:t>1000-2000.</a:t>
            </a:r>
          </a:p>
          <a:p>
            <a:pPr marL="0" indent="0">
              <a:buNone/>
            </a:pPr>
            <a:endParaRPr lang="en-US" sz="1000" i="1" dirty="0"/>
          </a:p>
          <a:p>
            <a:pPr marL="0" indent="0">
              <a:buNone/>
            </a:pPr>
            <a:r>
              <a:rPr lang="en-US" sz="3200" i="1" dirty="0" smtClean="0"/>
              <a:t>This </a:t>
            </a:r>
            <a:r>
              <a:rPr lang="en-US" sz="3200" i="1" dirty="0"/>
              <a:t>is a guess - no real way to know for </a:t>
            </a:r>
            <a:r>
              <a:rPr lang="en-US" sz="3200" i="1" dirty="0" smtClean="0"/>
              <a:t>sure!”</a:t>
            </a:r>
          </a:p>
          <a:p>
            <a:pPr marL="0" indent="0">
              <a:buNone/>
            </a:pPr>
            <a:endParaRPr lang="en-US" sz="3200" i="1" dirty="0"/>
          </a:p>
          <a:p>
            <a:pPr marL="0" indent="0">
              <a:buNone/>
            </a:pPr>
            <a:r>
              <a:rPr lang="en-US" sz="3200" i="1" dirty="0"/>
              <a:t> </a:t>
            </a:r>
            <a:r>
              <a:rPr lang="en-US" sz="3200" i="1" dirty="0" smtClean="0"/>
              <a:t>   - Joe Price, 2014</a:t>
            </a:r>
            <a:endParaRPr lang="en-US" sz="3200" i="1" dirty="0"/>
          </a:p>
        </p:txBody>
      </p:sp>
      <p:sp>
        <p:nvSpPr>
          <p:cNvPr id="4" name="Slide Number Placeholder 3"/>
          <p:cNvSpPr>
            <a:spLocks noGrp="1"/>
          </p:cNvSpPr>
          <p:nvPr>
            <p:ph type="sldNum" sz="quarter" idx="12"/>
          </p:nvPr>
        </p:nvSpPr>
        <p:spPr/>
        <p:txBody>
          <a:bodyPr/>
          <a:lstStyle/>
          <a:p>
            <a:fld id="{41B58EF2-DE7C-45A4-BA79-F5B16CCB37A4}" type="slidenum">
              <a:rPr lang="en-US" smtClean="0"/>
              <a:t>22</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60473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200400" y="3638550"/>
            <a:ext cx="4191000" cy="381000"/>
          </a:xfrm>
          <a:prstGeom prst="rect">
            <a:avLst/>
          </a:prstGeom>
          <a:solidFill>
            <a:schemeClr val="tx2">
              <a:lumMod val="20000"/>
              <a:lumOff val="80000"/>
            </a:schemeClr>
          </a:solidFill>
        </p:spPr>
        <p:txBody>
          <a:bodyPr wrap="square" rtlCol="0">
            <a:spAutoFit/>
          </a:bodyPr>
          <a:lstStyle/>
          <a:p>
            <a:endParaRPr lang="en-US" dirty="0"/>
          </a:p>
        </p:txBody>
      </p:sp>
      <p:sp>
        <p:nvSpPr>
          <p:cNvPr id="11" name="TextBox 10"/>
          <p:cNvSpPr txBox="1"/>
          <p:nvPr/>
        </p:nvSpPr>
        <p:spPr>
          <a:xfrm>
            <a:off x="5305425" y="2819400"/>
            <a:ext cx="3324225" cy="381000"/>
          </a:xfrm>
          <a:prstGeom prst="rect">
            <a:avLst/>
          </a:prstGeom>
          <a:solidFill>
            <a:schemeClr val="tx2">
              <a:lumMod val="20000"/>
              <a:lumOff val="80000"/>
            </a:schemeClr>
          </a:solidFill>
        </p:spPr>
        <p:txBody>
          <a:bodyPr wrap="square" rtlCol="0">
            <a:spAutoFit/>
          </a:bodyPr>
          <a:lstStyle/>
          <a:p>
            <a:endParaRPr lang="en-US" dirty="0"/>
          </a:p>
        </p:txBody>
      </p:sp>
      <p:sp>
        <p:nvSpPr>
          <p:cNvPr id="2" name="Title 1"/>
          <p:cNvSpPr>
            <a:spLocks noGrp="1"/>
          </p:cNvSpPr>
          <p:nvPr>
            <p:ph type="title"/>
          </p:nvPr>
        </p:nvSpPr>
        <p:spPr/>
        <p:txBody>
          <a:bodyPr>
            <a:normAutofit fontScale="90000"/>
          </a:bodyPr>
          <a:lstStyle/>
          <a:p>
            <a:r>
              <a:rPr lang="en-US" b="1" i="1" dirty="0" smtClean="0"/>
              <a:t>“…but God that giveth the increase”</a:t>
            </a:r>
            <a:endParaRPr lang="en-US" b="1" i="1" dirty="0"/>
          </a:p>
        </p:txBody>
      </p:sp>
      <p:sp>
        <p:nvSpPr>
          <p:cNvPr id="3" name="Content Placeholder 2"/>
          <p:cNvSpPr>
            <a:spLocks noGrp="1"/>
          </p:cNvSpPr>
          <p:nvPr>
            <p:ph idx="1"/>
          </p:nvPr>
        </p:nvSpPr>
        <p:spPr>
          <a:xfrm>
            <a:off x="457199" y="1600200"/>
            <a:ext cx="8524875" cy="4876800"/>
          </a:xfrm>
        </p:spPr>
        <p:txBody>
          <a:bodyPr/>
          <a:lstStyle/>
          <a:p>
            <a:pPr marL="0" indent="0">
              <a:buNone/>
            </a:pPr>
            <a:r>
              <a:rPr lang="en-US" b="1" i="1" dirty="0" smtClean="0">
                <a:solidFill>
                  <a:schemeClr val="tx2">
                    <a:lumMod val="60000"/>
                    <a:lumOff val="40000"/>
                  </a:schemeClr>
                </a:solidFill>
              </a:rPr>
              <a:t>5</a:t>
            </a:r>
            <a:r>
              <a:rPr lang="en-US" b="1" i="1" dirty="0" smtClean="0"/>
              <a:t> </a:t>
            </a:r>
            <a:r>
              <a:rPr lang="en-US" b="1" i="1" dirty="0"/>
              <a:t>What then is Apollos? and what is Paul? Ministers through whom ye believed; and each as the Lord gave to him.</a:t>
            </a:r>
          </a:p>
          <a:p>
            <a:pPr marL="0" indent="0">
              <a:buNone/>
            </a:pPr>
            <a:r>
              <a:rPr lang="en-US" b="1" i="1" dirty="0" smtClean="0">
                <a:solidFill>
                  <a:schemeClr val="tx2">
                    <a:lumMod val="60000"/>
                    <a:lumOff val="40000"/>
                  </a:schemeClr>
                </a:solidFill>
              </a:rPr>
              <a:t>6</a:t>
            </a:r>
            <a:r>
              <a:rPr lang="en-US" b="1" i="1" dirty="0" smtClean="0"/>
              <a:t> </a:t>
            </a:r>
            <a:r>
              <a:rPr lang="en-US" b="1" i="1" dirty="0"/>
              <a:t>I planted, Apollos watered; but God gave the increase.</a:t>
            </a:r>
          </a:p>
          <a:p>
            <a:pPr marL="0" indent="0">
              <a:buNone/>
            </a:pPr>
            <a:r>
              <a:rPr lang="en-US" b="1" i="1" dirty="0" smtClean="0">
                <a:solidFill>
                  <a:schemeClr val="tx2">
                    <a:lumMod val="60000"/>
                    <a:lumOff val="40000"/>
                  </a:schemeClr>
                </a:solidFill>
              </a:rPr>
              <a:t>7</a:t>
            </a:r>
            <a:r>
              <a:rPr lang="en-US" b="1" i="1" dirty="0" smtClean="0"/>
              <a:t> </a:t>
            </a:r>
            <a:r>
              <a:rPr lang="en-US" b="1" i="1" dirty="0"/>
              <a:t>So then neither is he that </a:t>
            </a:r>
            <a:r>
              <a:rPr lang="en-US" b="1" i="1" dirty="0" err="1"/>
              <a:t>planteth</a:t>
            </a:r>
            <a:r>
              <a:rPr lang="en-US" b="1" i="1" dirty="0"/>
              <a:t> anything, neither he that </a:t>
            </a:r>
            <a:r>
              <a:rPr lang="en-US" b="1" i="1" dirty="0" err="1"/>
              <a:t>watereth</a:t>
            </a:r>
            <a:r>
              <a:rPr lang="en-US" b="1" i="1" dirty="0"/>
              <a:t>; but God that giveth the increase.</a:t>
            </a:r>
          </a:p>
          <a:p>
            <a:pPr marL="0" indent="0">
              <a:buNone/>
            </a:pPr>
            <a:r>
              <a:rPr lang="en-US" b="1" i="1" dirty="0" smtClean="0">
                <a:solidFill>
                  <a:schemeClr val="tx2">
                    <a:lumMod val="60000"/>
                    <a:lumOff val="40000"/>
                  </a:schemeClr>
                </a:solidFill>
              </a:rPr>
              <a:t>8</a:t>
            </a:r>
            <a:r>
              <a:rPr lang="en-US" b="1" i="1" dirty="0" smtClean="0"/>
              <a:t> </a:t>
            </a:r>
            <a:r>
              <a:rPr lang="en-US" b="1" i="1" dirty="0"/>
              <a:t>Now he that </a:t>
            </a:r>
            <a:r>
              <a:rPr lang="en-US" b="1" i="1" dirty="0" err="1"/>
              <a:t>planteth</a:t>
            </a:r>
            <a:r>
              <a:rPr lang="en-US" b="1" i="1" dirty="0"/>
              <a:t> and he that </a:t>
            </a:r>
            <a:r>
              <a:rPr lang="en-US" b="1" i="1" dirty="0" err="1"/>
              <a:t>watereth</a:t>
            </a:r>
            <a:r>
              <a:rPr lang="en-US" b="1" i="1" dirty="0"/>
              <a:t> are one: but each shall receive his own reward according to his own labor.</a:t>
            </a:r>
          </a:p>
          <a:p>
            <a:pPr marL="0" indent="0">
              <a:buNone/>
            </a:pPr>
            <a:r>
              <a:rPr lang="en-US" b="1" i="1" dirty="0" smtClean="0">
                <a:solidFill>
                  <a:schemeClr val="tx2">
                    <a:lumMod val="60000"/>
                    <a:lumOff val="40000"/>
                  </a:schemeClr>
                </a:solidFill>
              </a:rPr>
              <a:t>9 </a:t>
            </a:r>
            <a:r>
              <a:rPr lang="en-US" b="1" i="1" dirty="0"/>
              <a:t>For we are </a:t>
            </a:r>
            <a:r>
              <a:rPr lang="en-US" b="1" i="1" dirty="0" smtClean="0"/>
              <a:t>God’s </a:t>
            </a:r>
            <a:r>
              <a:rPr lang="en-US" b="1" i="1" dirty="0"/>
              <a:t>fellow-workers: ye are </a:t>
            </a:r>
            <a:r>
              <a:rPr lang="en-US" b="1" i="1" dirty="0" smtClean="0"/>
              <a:t>God’s </a:t>
            </a:r>
            <a:r>
              <a:rPr lang="en-US" b="1" i="1" dirty="0"/>
              <a:t>husbandry, </a:t>
            </a:r>
            <a:r>
              <a:rPr lang="en-US" b="1" i="1" dirty="0" smtClean="0"/>
              <a:t>God’s building - </a:t>
            </a:r>
            <a:r>
              <a:rPr lang="en-US" dirty="0"/>
              <a:t>1 Corinthians 3:5-9 - ASV</a:t>
            </a:r>
            <a:endParaRPr lang="en-US" i="1" dirty="0"/>
          </a:p>
        </p:txBody>
      </p:sp>
      <p:sp>
        <p:nvSpPr>
          <p:cNvPr id="4" name="Footer Placeholder 3"/>
          <p:cNvSpPr>
            <a:spLocks noGrp="1"/>
          </p:cNvSpPr>
          <p:nvPr>
            <p:ph type="ftr" sz="quarter" idx="11"/>
          </p:nvPr>
        </p:nvSpPr>
        <p:spPr/>
        <p:txBody>
          <a:bodyPr/>
          <a:lstStyle/>
          <a:p>
            <a:r>
              <a:rPr lang="en-US" smtClean="0"/>
              <a:t>Are You Sewing The Seed?</a:t>
            </a:r>
            <a:endParaRPr lang="en-US"/>
          </a:p>
        </p:txBody>
      </p:sp>
      <p:sp>
        <p:nvSpPr>
          <p:cNvPr id="5" name="Slide Number Placeholder 4"/>
          <p:cNvSpPr>
            <a:spLocks noGrp="1"/>
          </p:cNvSpPr>
          <p:nvPr>
            <p:ph type="sldNum" sz="quarter" idx="12"/>
          </p:nvPr>
        </p:nvSpPr>
        <p:spPr/>
        <p:txBody>
          <a:bodyPr/>
          <a:lstStyle/>
          <a:p>
            <a:fld id="{41B58EF2-DE7C-45A4-BA79-F5B16CCB37A4}" type="slidenum">
              <a:rPr lang="en-US" smtClean="0"/>
              <a:t>23</a:t>
            </a:fld>
            <a:endParaRPr lang="en-US"/>
          </a:p>
        </p:txBody>
      </p:sp>
    </p:spTree>
    <p:extLst>
      <p:ext uri="{BB962C8B-B14F-4D97-AF65-F5344CB8AC3E}">
        <p14:creationId xmlns:p14="http://schemas.microsoft.com/office/powerpoint/2010/main" val="326294723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199" y="1600200"/>
            <a:ext cx="8524875" cy="1676400"/>
          </a:xfrm>
        </p:spPr>
        <p:txBody>
          <a:bodyPr>
            <a:normAutofit/>
          </a:bodyPr>
          <a:lstStyle/>
          <a:p>
            <a:r>
              <a:rPr lang="en-US" sz="2800" b="1" i="1" dirty="0" smtClean="0"/>
              <a:t>“The seed is the word of God” </a:t>
            </a:r>
            <a:r>
              <a:rPr lang="en-US" sz="2800" dirty="0" smtClean="0"/>
              <a:t>- Luke 8:11</a:t>
            </a:r>
          </a:p>
          <a:p>
            <a:r>
              <a:rPr lang="en-US" sz="2800" dirty="0" smtClean="0"/>
              <a:t>This seed will produce </a:t>
            </a:r>
            <a:r>
              <a:rPr lang="en-US" sz="2800" b="1" i="1" dirty="0" smtClean="0"/>
              <a:t>“after his kind” </a:t>
            </a:r>
            <a:r>
              <a:rPr lang="en-US" sz="2800" dirty="0" smtClean="0"/>
              <a:t>- Gen. 1:12</a:t>
            </a:r>
          </a:p>
          <a:p>
            <a:r>
              <a:rPr lang="en-US" sz="2800" dirty="0" smtClean="0"/>
              <a:t>It </a:t>
            </a:r>
            <a:r>
              <a:rPr lang="en-US" sz="2800" b="1" dirty="0" smtClean="0"/>
              <a:t>MUST</a:t>
            </a:r>
            <a:r>
              <a:rPr lang="en-US" sz="2800" dirty="0" smtClean="0"/>
              <a:t> be sown - Matt. 28:19, 20; Mark 16:15, 16	</a:t>
            </a:r>
          </a:p>
          <a:p>
            <a:pPr marL="0" indent="0">
              <a:buNone/>
            </a:pPr>
            <a:endParaRPr lang="en-US" sz="2800" dirty="0" smtClean="0"/>
          </a:p>
        </p:txBody>
      </p:sp>
      <p:sp>
        <p:nvSpPr>
          <p:cNvPr id="4" name="Slide Number Placeholder 3"/>
          <p:cNvSpPr>
            <a:spLocks noGrp="1"/>
          </p:cNvSpPr>
          <p:nvPr>
            <p:ph type="sldNum" sz="quarter" idx="12"/>
          </p:nvPr>
        </p:nvSpPr>
        <p:spPr/>
        <p:txBody>
          <a:bodyPr/>
          <a:lstStyle/>
          <a:p>
            <a:fld id="{41B58EF2-DE7C-45A4-BA79-F5B16CCB37A4}" type="slidenum">
              <a:rPr lang="en-US" smtClean="0"/>
              <a:t>24</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133475" y="3775591"/>
            <a:ext cx="6934200" cy="1200329"/>
          </a:xfrm>
          <a:prstGeom prst="rect">
            <a:avLst/>
          </a:prstGeom>
          <a:solidFill>
            <a:schemeClr val="tx2">
              <a:lumMod val="20000"/>
              <a:lumOff val="80000"/>
            </a:schemeClr>
          </a:solidFill>
        </p:spPr>
        <p:txBody>
          <a:bodyPr wrap="square" rtlCol="0">
            <a:spAutoFit/>
          </a:bodyPr>
          <a:lstStyle/>
          <a:p>
            <a:pPr algn="ctr"/>
            <a:r>
              <a:rPr lang="en-US" sz="3600" b="1" i="1" dirty="0" smtClean="0"/>
              <a:t>“Are You Sewing The Seed Of The Kingdom, Brother?”</a:t>
            </a:r>
            <a:endParaRPr lang="en-US" sz="3600" b="1" i="1" dirty="0"/>
          </a:p>
        </p:txBody>
      </p:sp>
    </p:spTree>
    <p:extLst>
      <p:ext uri="{BB962C8B-B14F-4D97-AF65-F5344CB8AC3E}">
        <p14:creationId xmlns:p14="http://schemas.microsoft.com/office/powerpoint/2010/main" val="105144055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p:nvCxnSpPr>
        <p:spPr>
          <a:xfrm>
            <a:off x="542278" y="6122634"/>
            <a:ext cx="3124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11390" y="5826712"/>
            <a:ext cx="550045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935972" y="5241692"/>
            <a:ext cx="1840266" cy="304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473506" y="3962400"/>
            <a:ext cx="900545"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17434" y="2989556"/>
            <a:ext cx="685801"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29146" y="2033489"/>
            <a:ext cx="1219200"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4120" y="1644590"/>
            <a:ext cx="3280245" cy="2770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533400"/>
            <a:ext cx="8991600" cy="990600"/>
          </a:xfrm>
        </p:spPr>
        <p:txBody>
          <a:bodyPr>
            <a:normAutofit/>
          </a:bodyPr>
          <a:lstStyle/>
          <a:p>
            <a:r>
              <a:rPr lang="en-US" b="1" dirty="0" smtClean="0"/>
              <a:t>The Parable Explained - Luke 8:11-15</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a:solidFill>
                  <a:schemeClr val="tx2">
                    <a:lumMod val="60000"/>
                    <a:lumOff val="40000"/>
                  </a:schemeClr>
                </a:solidFill>
              </a:rPr>
              <a:t>11</a:t>
            </a:r>
            <a:r>
              <a:rPr lang="en-US" b="1" i="1" dirty="0"/>
              <a:t> Now the parable is this: The seed is the word of God.</a:t>
            </a:r>
          </a:p>
          <a:p>
            <a:pPr marL="0" indent="0">
              <a:buNone/>
            </a:pPr>
            <a:r>
              <a:rPr lang="en-US" b="1" i="1" dirty="0" smtClean="0">
                <a:solidFill>
                  <a:schemeClr val="tx2">
                    <a:lumMod val="60000"/>
                    <a:lumOff val="40000"/>
                  </a:schemeClr>
                </a:solidFill>
              </a:rPr>
              <a:t>12</a:t>
            </a:r>
            <a:r>
              <a:rPr lang="en-US" b="1" i="1" dirty="0" smtClean="0"/>
              <a:t> </a:t>
            </a:r>
            <a:r>
              <a:rPr lang="en-US" b="1" i="1" dirty="0"/>
              <a:t>Those by the way side are they that hear; then cometh the devil, and taketh away the word out of their hearts, lest they should believe and be saved.</a:t>
            </a:r>
          </a:p>
          <a:p>
            <a:pPr marL="0" indent="0">
              <a:buNone/>
            </a:pPr>
            <a:r>
              <a:rPr lang="en-US" b="1" i="1" dirty="0" smtClean="0">
                <a:solidFill>
                  <a:schemeClr val="tx2">
                    <a:lumMod val="60000"/>
                    <a:lumOff val="40000"/>
                  </a:schemeClr>
                </a:solidFill>
              </a:rPr>
              <a:t>13</a:t>
            </a:r>
            <a:r>
              <a:rPr lang="en-US" b="1" i="1" dirty="0" smtClean="0"/>
              <a:t>  </a:t>
            </a:r>
            <a:r>
              <a:rPr lang="en-US" b="1" i="1" dirty="0"/>
              <a:t>They on the rock are they, which, when they hear, receive the word with joy; and these have no root, which for a while believe, and in time of temptation fall away.</a:t>
            </a:r>
          </a:p>
          <a:p>
            <a:pPr marL="0" indent="0">
              <a:buNone/>
            </a:pPr>
            <a:r>
              <a:rPr lang="en-US" b="1" i="1" dirty="0" smtClean="0">
                <a:solidFill>
                  <a:schemeClr val="tx2">
                    <a:lumMod val="60000"/>
                    <a:lumOff val="40000"/>
                  </a:schemeClr>
                </a:solidFill>
              </a:rPr>
              <a:t>14</a:t>
            </a:r>
            <a:r>
              <a:rPr lang="en-US" b="1" i="1" dirty="0" smtClean="0"/>
              <a:t> </a:t>
            </a:r>
            <a:r>
              <a:rPr lang="en-US" b="1" i="1" dirty="0"/>
              <a:t>And that which fell among thorns are they, which, when they have heard, go forth, and are choked with cares and riches and pleasures of this life, and bring no fruit to perfection.</a:t>
            </a:r>
          </a:p>
          <a:p>
            <a:pPr marL="0" indent="0">
              <a:buNone/>
            </a:pPr>
            <a:r>
              <a:rPr lang="en-US" b="1" i="1" dirty="0" smtClean="0">
                <a:solidFill>
                  <a:schemeClr val="tx2">
                    <a:lumMod val="60000"/>
                    <a:lumOff val="40000"/>
                  </a:schemeClr>
                </a:solidFill>
              </a:rPr>
              <a:t>15</a:t>
            </a:r>
            <a:r>
              <a:rPr lang="en-US" b="1" i="1" dirty="0" smtClean="0"/>
              <a:t> </a:t>
            </a:r>
            <a:r>
              <a:rPr lang="en-US" b="1" i="1" dirty="0"/>
              <a:t>But that on the good ground are they, which in an honest and good heart, having heard the word, keep it, and bring forth fruit with </a:t>
            </a:r>
            <a:r>
              <a:rPr lang="en-US" b="1" i="1" dirty="0" smtClean="0"/>
              <a:t>patience.</a:t>
            </a:r>
          </a:p>
          <a:p>
            <a:pPr marL="0" indent="0">
              <a:buNone/>
            </a:pPr>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3</a:t>
            </a:fld>
            <a:endParaRPr lang="en-US"/>
          </a:p>
        </p:txBody>
      </p:sp>
      <p:sp>
        <p:nvSpPr>
          <p:cNvPr id="6" name="Footer Placeholder 5"/>
          <p:cNvSpPr>
            <a:spLocks noGrp="1"/>
          </p:cNvSpPr>
          <p:nvPr>
            <p:ph type="ftr" sz="quarter" idx="11"/>
          </p:nvPr>
        </p:nvSpPr>
        <p:spPr/>
        <p:txBody>
          <a:bodyPr/>
          <a:lstStyle/>
          <a:p>
            <a:r>
              <a:rPr lang="en-US" smtClean="0"/>
              <a:t>Are You Sewing The Seed?</a:t>
            </a:r>
            <a:endParaRPr lang="en-US"/>
          </a:p>
        </p:txBody>
      </p:sp>
    </p:spTree>
    <p:extLst>
      <p:ext uri="{BB962C8B-B14F-4D97-AF65-F5344CB8AC3E}">
        <p14:creationId xmlns:p14="http://schemas.microsoft.com/office/powerpoint/2010/main" val="1526675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75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1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1000"/>
                                        <p:tgtEl>
                                          <p:spTgt spid="11"/>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5"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458200" cy="990600"/>
          </a:xfrm>
        </p:spPr>
        <p:txBody>
          <a:bodyPr/>
          <a:lstStyle/>
          <a:p>
            <a:r>
              <a:rPr lang="en-US" b="1" dirty="0" smtClean="0"/>
              <a:t>What is Personal Evangelism?</a:t>
            </a:r>
            <a:endParaRPr lang="en-US" b="1" dirty="0"/>
          </a:p>
        </p:txBody>
      </p:sp>
      <p:sp>
        <p:nvSpPr>
          <p:cNvPr id="3" name="Content Placeholder 2"/>
          <p:cNvSpPr>
            <a:spLocks noGrp="1"/>
          </p:cNvSpPr>
          <p:nvPr>
            <p:ph idx="1"/>
          </p:nvPr>
        </p:nvSpPr>
        <p:spPr>
          <a:xfrm>
            <a:off x="457200" y="1600200"/>
            <a:ext cx="8458200" cy="5093208"/>
          </a:xfrm>
        </p:spPr>
        <p:txBody>
          <a:bodyPr>
            <a:normAutofit/>
          </a:bodyPr>
          <a:lstStyle/>
          <a:p>
            <a:pPr marL="0" indent="0">
              <a:buNone/>
            </a:pPr>
            <a:r>
              <a:rPr lang="en-US" sz="2800" b="1" i="1" dirty="0" smtClean="0"/>
              <a:t>Evangelism </a:t>
            </a:r>
            <a:r>
              <a:rPr lang="en-US" sz="2800" b="1" i="1" dirty="0"/>
              <a:t>is the personal responsibil­ity of every Christian. We have been saved to save (1 </a:t>
            </a:r>
            <a:r>
              <a:rPr lang="en-US" sz="2800" b="1" i="1" dirty="0" smtClean="0"/>
              <a:t>Tim. </a:t>
            </a:r>
            <a:r>
              <a:rPr lang="en-US" sz="2800" b="1" i="1" dirty="0"/>
              <a:t>4:16), taught to teach (2 </a:t>
            </a:r>
            <a:r>
              <a:rPr lang="en-US" sz="2800" b="1" i="1" dirty="0" smtClean="0"/>
              <a:t>Tim. </a:t>
            </a:r>
            <a:r>
              <a:rPr lang="en-US" sz="2800" b="1" i="1" dirty="0"/>
              <a:t>2:2), and won to win (</a:t>
            </a:r>
            <a:r>
              <a:rPr lang="en-US" sz="2800" b="1" i="1" dirty="0" smtClean="0"/>
              <a:t>Prov</a:t>
            </a:r>
            <a:r>
              <a:rPr lang="en-US" sz="2800" b="1" i="1" dirty="0"/>
              <a:t>.</a:t>
            </a:r>
            <a:r>
              <a:rPr lang="en-US" sz="2800" b="1" i="1" dirty="0" smtClean="0"/>
              <a:t> </a:t>
            </a:r>
            <a:r>
              <a:rPr lang="en-US" sz="2800" b="1" i="1" dirty="0"/>
              <a:t>11:30). Per­sonal evangelism is described different ways in the </a:t>
            </a:r>
            <a:r>
              <a:rPr lang="en-US" sz="2800" b="1" i="1" dirty="0" smtClean="0"/>
              <a:t>Scriptures…</a:t>
            </a:r>
          </a:p>
          <a:p>
            <a:pPr marL="0" indent="0">
              <a:buNone/>
            </a:pPr>
            <a:endParaRPr lang="en-US" sz="1000" b="1" i="1" dirty="0" smtClean="0"/>
          </a:p>
          <a:p>
            <a:r>
              <a:rPr lang="en-US" b="1" i="1" dirty="0" smtClean="0"/>
              <a:t> </a:t>
            </a:r>
            <a:r>
              <a:rPr lang="en-US" sz="2800" b="1" i="1" dirty="0" smtClean="0"/>
              <a:t>Personal </a:t>
            </a:r>
            <a:r>
              <a:rPr lang="en-US" sz="2800" b="1" i="1" dirty="0"/>
              <a:t>Evangelism </a:t>
            </a:r>
            <a:r>
              <a:rPr lang="en-US" sz="2800" b="1" i="1" dirty="0" smtClean="0"/>
              <a:t>Is…. </a:t>
            </a:r>
          </a:p>
          <a:p>
            <a:pPr lvl="1"/>
            <a:r>
              <a:rPr lang="en-US" sz="2400" b="1" i="1" dirty="0" smtClean="0"/>
              <a:t>Sowing Seed </a:t>
            </a:r>
            <a:r>
              <a:rPr lang="en-US" sz="2400" dirty="0" smtClean="0"/>
              <a:t>- Luke 8:5-15</a:t>
            </a:r>
          </a:p>
          <a:p>
            <a:pPr lvl="1"/>
            <a:r>
              <a:rPr lang="en-US" sz="2400" b="1" i="1" dirty="0" smtClean="0"/>
              <a:t>Fishing </a:t>
            </a:r>
            <a:r>
              <a:rPr lang="en-US" sz="2400" b="1" i="1" dirty="0"/>
              <a:t>for </a:t>
            </a:r>
            <a:r>
              <a:rPr lang="en-US" sz="2400" b="1" i="1" dirty="0" smtClean="0"/>
              <a:t>Men </a:t>
            </a:r>
            <a:r>
              <a:rPr lang="en-US" sz="2400" dirty="0" smtClean="0"/>
              <a:t>- Matthew 4:18-19</a:t>
            </a:r>
            <a:endParaRPr lang="en-US" sz="2400" dirty="0"/>
          </a:p>
          <a:p>
            <a:pPr lvl="1"/>
            <a:r>
              <a:rPr lang="en-US" sz="2400" b="1" i="1" dirty="0" smtClean="0"/>
              <a:t>Is </a:t>
            </a:r>
            <a:r>
              <a:rPr lang="en-US" sz="2400" b="1" i="1" dirty="0"/>
              <a:t>Winning </a:t>
            </a:r>
            <a:r>
              <a:rPr lang="en-US" sz="2400" b="1" i="1" dirty="0" smtClean="0"/>
              <a:t>Souls </a:t>
            </a:r>
            <a:r>
              <a:rPr lang="en-US" sz="2400" dirty="0" smtClean="0"/>
              <a:t>- Proverbs 11:30</a:t>
            </a:r>
          </a:p>
          <a:p>
            <a:pPr marL="0" indent="0">
              <a:buNone/>
            </a:pPr>
            <a:endParaRPr lang="en-US" b="1" i="1" dirty="0" smtClean="0"/>
          </a:p>
          <a:p>
            <a:pPr lvl="1"/>
            <a:r>
              <a:rPr lang="en-US" sz="1000" dirty="0" smtClean="0"/>
              <a:t>From </a:t>
            </a:r>
            <a:r>
              <a:rPr lang="en-US" sz="1000" dirty="0"/>
              <a:t>a</a:t>
            </a:r>
            <a:r>
              <a:rPr lang="en-US" sz="1000" dirty="0" smtClean="0"/>
              <a:t>rticle </a:t>
            </a:r>
            <a:r>
              <a:rPr lang="en-US" sz="1000" dirty="0"/>
              <a:t>b</a:t>
            </a:r>
            <a:r>
              <a:rPr lang="en-US" sz="1000" dirty="0" smtClean="0"/>
              <a:t>y John Isaac Edwards</a:t>
            </a:r>
            <a:endParaRPr lang="en-US" sz="1000" dirty="0"/>
          </a:p>
        </p:txBody>
      </p:sp>
      <p:sp>
        <p:nvSpPr>
          <p:cNvPr id="4" name="Slide Number Placeholder 3"/>
          <p:cNvSpPr>
            <a:spLocks noGrp="1"/>
          </p:cNvSpPr>
          <p:nvPr>
            <p:ph type="sldNum" sz="quarter" idx="12"/>
          </p:nvPr>
        </p:nvSpPr>
        <p:spPr/>
        <p:txBody>
          <a:bodyPr/>
          <a:lstStyle/>
          <a:p>
            <a:fld id="{41B58EF2-DE7C-45A4-BA79-F5B16CCB37A4}" type="slidenum">
              <a:rPr lang="en-US" smtClean="0"/>
              <a:t>4</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63413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Study - Why Some Became Interested*</a:t>
            </a:r>
            <a:endParaRPr lang="en-US" b="1" dirty="0"/>
          </a:p>
        </p:txBody>
      </p:sp>
      <p:sp>
        <p:nvSpPr>
          <p:cNvPr id="3" name="Content Placeholder 2"/>
          <p:cNvSpPr>
            <a:spLocks noGrp="1"/>
          </p:cNvSpPr>
          <p:nvPr>
            <p:ph idx="1"/>
          </p:nvPr>
        </p:nvSpPr>
        <p:spPr/>
        <p:txBody>
          <a:bodyPr>
            <a:normAutofit/>
          </a:bodyPr>
          <a:lstStyle/>
          <a:p>
            <a:r>
              <a:rPr lang="en-US" dirty="0"/>
              <a:t>The </a:t>
            </a:r>
            <a:r>
              <a:rPr lang="en-US" b="1" i="1" dirty="0"/>
              <a:t>Institute for American Church Growth </a:t>
            </a:r>
            <a:r>
              <a:rPr lang="en-US" dirty="0"/>
              <a:t>interviewed 10,000 </a:t>
            </a:r>
            <a:r>
              <a:rPr lang="en-US" dirty="0" smtClean="0"/>
              <a:t>church attenders </a:t>
            </a:r>
            <a:r>
              <a:rPr lang="en-US" dirty="0"/>
              <a:t>to learn how they came into their </a:t>
            </a:r>
            <a:r>
              <a:rPr lang="en-US" dirty="0" smtClean="0"/>
              <a:t>church:</a:t>
            </a:r>
          </a:p>
          <a:p>
            <a:r>
              <a:rPr lang="en-US" dirty="0" smtClean="0"/>
              <a:t>People attended </a:t>
            </a:r>
            <a:r>
              <a:rPr lang="en-US" dirty="0"/>
              <a:t>for the following reasons</a:t>
            </a:r>
            <a:r>
              <a:rPr lang="en-US" dirty="0" smtClean="0"/>
              <a:t>:</a:t>
            </a:r>
          </a:p>
          <a:p>
            <a:pPr lvl="1"/>
            <a:r>
              <a:rPr lang="en-US" dirty="0"/>
              <a:t>2.0% </a:t>
            </a:r>
            <a:r>
              <a:rPr lang="en-US" dirty="0" smtClean="0"/>
              <a:t>- Due </a:t>
            </a:r>
            <a:r>
              <a:rPr lang="en-US" dirty="0"/>
              <a:t>to a special Need</a:t>
            </a:r>
          </a:p>
          <a:p>
            <a:pPr lvl="1"/>
            <a:r>
              <a:rPr lang="en-US" dirty="0" smtClean="0"/>
              <a:t>3.0% - Just </a:t>
            </a:r>
            <a:r>
              <a:rPr lang="en-US" dirty="0"/>
              <a:t>walked in</a:t>
            </a:r>
          </a:p>
          <a:p>
            <a:pPr lvl="1"/>
            <a:r>
              <a:rPr lang="en-US" dirty="0" smtClean="0"/>
              <a:t>6.0% - Because </a:t>
            </a:r>
            <a:r>
              <a:rPr lang="en-US" dirty="0"/>
              <a:t>of the </a:t>
            </a:r>
            <a:r>
              <a:rPr lang="en-US" dirty="0" smtClean="0"/>
              <a:t>Pastor’s </a:t>
            </a:r>
            <a:r>
              <a:rPr lang="en-US" dirty="0"/>
              <a:t>influence</a:t>
            </a:r>
          </a:p>
          <a:p>
            <a:pPr lvl="1"/>
            <a:r>
              <a:rPr lang="en-US" dirty="0" smtClean="0"/>
              <a:t>1.0% - In </a:t>
            </a:r>
            <a:r>
              <a:rPr lang="en-US" dirty="0"/>
              <a:t>response to visitation from the church</a:t>
            </a:r>
          </a:p>
          <a:p>
            <a:pPr lvl="1"/>
            <a:r>
              <a:rPr lang="en-US" dirty="0" smtClean="0"/>
              <a:t>5.0% - Due </a:t>
            </a:r>
            <a:r>
              <a:rPr lang="en-US" dirty="0"/>
              <a:t>to interest in Sunday School</a:t>
            </a:r>
          </a:p>
          <a:p>
            <a:pPr lvl="1"/>
            <a:r>
              <a:rPr lang="en-US" dirty="0" smtClean="0"/>
              <a:t>0.5% - In </a:t>
            </a:r>
            <a:r>
              <a:rPr lang="en-US" dirty="0"/>
              <a:t>response to a special crusade</a:t>
            </a:r>
          </a:p>
          <a:p>
            <a:pPr lvl="1"/>
            <a:r>
              <a:rPr lang="en-US" dirty="0" smtClean="0"/>
              <a:t>3.0% - Because </a:t>
            </a:r>
            <a:r>
              <a:rPr lang="en-US" dirty="0"/>
              <a:t>of interest in a particular program</a:t>
            </a:r>
          </a:p>
          <a:p>
            <a:pPr lvl="1"/>
            <a:r>
              <a:rPr lang="en-US" b="1" dirty="0" smtClean="0">
                <a:solidFill>
                  <a:srgbClr val="FF0000"/>
                </a:solidFill>
              </a:rPr>
              <a:t>79.0% - From </a:t>
            </a:r>
            <a:r>
              <a:rPr lang="en-US" b="1" dirty="0">
                <a:solidFill>
                  <a:srgbClr val="FF0000"/>
                </a:solidFill>
              </a:rPr>
              <a:t>the influence of a friend or </a:t>
            </a:r>
            <a:r>
              <a:rPr lang="en-US" b="1" dirty="0" smtClean="0">
                <a:solidFill>
                  <a:srgbClr val="FF0000"/>
                </a:solidFill>
              </a:rPr>
              <a:t>relative</a:t>
            </a:r>
          </a:p>
          <a:p>
            <a:pPr marL="548640" lvl="2" indent="0">
              <a:buNone/>
            </a:pPr>
            <a:r>
              <a:rPr lang="en-US" sz="1000" b="1" i="1" dirty="0" smtClean="0">
                <a:solidFill>
                  <a:schemeClr val="tx2"/>
                </a:solidFill>
              </a:rPr>
              <a:t>* </a:t>
            </a:r>
            <a:r>
              <a:rPr lang="en-US" sz="1000" i="1" dirty="0" smtClean="0">
                <a:solidFill>
                  <a:schemeClr val="tx2"/>
                </a:solidFill>
              </a:rPr>
              <a:t>F</a:t>
            </a:r>
            <a:r>
              <a:rPr lang="en-US" sz="1000" i="1" dirty="0" smtClean="0"/>
              <a:t>rom </a:t>
            </a:r>
            <a:r>
              <a:rPr lang="en-US" sz="1000" i="1" dirty="0"/>
              <a:t>the book, </a:t>
            </a:r>
            <a:r>
              <a:rPr lang="en-US" sz="1000" b="1" i="1" dirty="0"/>
              <a:t>“What People Ask About The Church,” </a:t>
            </a:r>
            <a:r>
              <a:rPr lang="en-US" sz="1000" i="1" dirty="0"/>
              <a:t>by Dale A. Robbins</a:t>
            </a:r>
            <a:endParaRPr lang="en-US" sz="1000" dirty="0">
              <a:solidFill>
                <a:srgbClr val="FF0000"/>
              </a:solidFill>
            </a:endParaRPr>
          </a:p>
        </p:txBody>
      </p:sp>
      <p:sp>
        <p:nvSpPr>
          <p:cNvPr id="4" name="Slide Number Placeholder 3"/>
          <p:cNvSpPr>
            <a:spLocks noGrp="1"/>
          </p:cNvSpPr>
          <p:nvPr>
            <p:ph type="sldNum" sz="quarter" idx="12"/>
          </p:nvPr>
        </p:nvSpPr>
        <p:spPr/>
        <p:txBody>
          <a:bodyPr/>
          <a:lstStyle/>
          <a:p>
            <a:fld id="{41B58EF2-DE7C-45A4-BA79-F5B16CCB37A4}" type="slidenum">
              <a:rPr lang="en-US" smtClean="0"/>
              <a:t>5</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84298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Evangelism</a:t>
            </a:r>
            <a:endParaRPr lang="en-US" b="1" dirty="0"/>
          </a:p>
        </p:txBody>
      </p:sp>
      <p:sp>
        <p:nvSpPr>
          <p:cNvPr id="3" name="Content Placeholder 2"/>
          <p:cNvSpPr>
            <a:spLocks noGrp="1"/>
          </p:cNvSpPr>
          <p:nvPr>
            <p:ph idx="1"/>
          </p:nvPr>
        </p:nvSpPr>
        <p:spPr>
          <a:xfrm>
            <a:off x="457200" y="1600200"/>
            <a:ext cx="8686800" cy="4876800"/>
          </a:xfrm>
        </p:spPr>
        <p:txBody>
          <a:bodyPr/>
          <a:lstStyle/>
          <a:p>
            <a:r>
              <a:rPr lang="en-US" b="1" dirty="0" smtClean="0"/>
              <a:t>Responsibility of all Christians - Charge given &amp; Obeyed!</a:t>
            </a:r>
          </a:p>
          <a:p>
            <a:pPr lvl="1"/>
            <a:r>
              <a:rPr lang="en-US" dirty="0" smtClean="0"/>
              <a:t>Matthew 28:18-19; Mark 16:15, 16</a:t>
            </a:r>
          </a:p>
          <a:p>
            <a:pPr lvl="1"/>
            <a:r>
              <a:rPr lang="en-US" dirty="0" smtClean="0"/>
              <a:t>Are you involved in personal evangelism?</a:t>
            </a:r>
          </a:p>
          <a:p>
            <a:pPr marL="274320" lvl="1" indent="0">
              <a:buNone/>
            </a:pPr>
            <a:endParaRPr lang="en-US" sz="800" dirty="0" smtClean="0"/>
          </a:p>
          <a:p>
            <a:r>
              <a:rPr lang="en-US" b="1" dirty="0"/>
              <a:t>W</a:t>
            </a:r>
            <a:r>
              <a:rPr lang="en-US" b="1" dirty="0" smtClean="0"/>
              <a:t>as Carried </a:t>
            </a:r>
            <a:r>
              <a:rPr lang="en-US" b="1" dirty="0"/>
              <a:t>O</a:t>
            </a:r>
            <a:r>
              <a:rPr lang="en-US" b="1" dirty="0" smtClean="0"/>
              <a:t>ut in the 1</a:t>
            </a:r>
            <a:r>
              <a:rPr lang="en-US" b="1" baseline="30000" dirty="0" smtClean="0"/>
              <a:t>st</a:t>
            </a:r>
            <a:r>
              <a:rPr lang="en-US" b="1" dirty="0" smtClean="0"/>
              <a:t> Century &amp; the 21</a:t>
            </a:r>
            <a:r>
              <a:rPr lang="en-US" b="1" baseline="30000" dirty="0" smtClean="0"/>
              <a:t>st</a:t>
            </a:r>
            <a:r>
              <a:rPr lang="en-US" b="1" dirty="0" smtClean="0"/>
              <a:t> Century! </a:t>
            </a:r>
            <a:endParaRPr lang="en-US" b="1" dirty="0"/>
          </a:p>
          <a:p>
            <a:pPr lvl="1"/>
            <a:r>
              <a:rPr lang="en-US" dirty="0" smtClean="0"/>
              <a:t>Acts 8:4, 5; 1 Thessalonians 1:1-8</a:t>
            </a:r>
          </a:p>
          <a:p>
            <a:pPr lvl="1"/>
            <a:r>
              <a:rPr lang="en-US" b="1" dirty="0" smtClean="0"/>
              <a:t>“The India Story”</a:t>
            </a:r>
          </a:p>
          <a:p>
            <a:pPr marL="274320" lvl="1" indent="0">
              <a:buNone/>
            </a:pPr>
            <a:endParaRPr lang="en-US" sz="800" dirty="0" smtClean="0"/>
          </a:p>
          <a:p>
            <a:r>
              <a:rPr lang="en-US" b="1" dirty="0" smtClean="0"/>
              <a:t>The Gospel </a:t>
            </a:r>
            <a:r>
              <a:rPr lang="en-US" b="1" dirty="0"/>
              <a:t>S</a:t>
            </a:r>
            <a:r>
              <a:rPr lang="en-US" b="1" dirty="0" smtClean="0"/>
              <a:t>pread </a:t>
            </a:r>
            <a:r>
              <a:rPr lang="en-US" b="1" dirty="0"/>
              <a:t>T</a:t>
            </a:r>
            <a:r>
              <a:rPr lang="en-US" b="1" dirty="0" smtClean="0"/>
              <a:t>hen &amp; Spreads </a:t>
            </a:r>
            <a:r>
              <a:rPr lang="en-US" b="1" dirty="0"/>
              <a:t>T</a:t>
            </a:r>
            <a:r>
              <a:rPr lang="en-US" b="1" dirty="0" smtClean="0"/>
              <a:t>oday!</a:t>
            </a:r>
          </a:p>
          <a:p>
            <a:pPr lvl="1"/>
            <a:r>
              <a:rPr lang="en-US" dirty="0" smtClean="0"/>
              <a:t>Colossian 1:28, 29; Romans 10:17-18</a:t>
            </a:r>
          </a:p>
          <a:p>
            <a:pPr lvl="1"/>
            <a:r>
              <a:rPr lang="en-US" dirty="0" smtClean="0"/>
              <a:t>Gospel is being preach to all the world </a:t>
            </a:r>
          </a:p>
          <a:p>
            <a:pPr lvl="2"/>
            <a:r>
              <a:rPr lang="en-US" dirty="0" smtClean="0"/>
              <a:t>US, Philippines, India, Africa &amp; other places</a:t>
            </a:r>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6</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68836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Perquisites for Success…</a:t>
            </a:r>
            <a:endParaRPr lang="en-US" b="1" dirty="0"/>
          </a:p>
        </p:txBody>
      </p:sp>
      <p:sp>
        <p:nvSpPr>
          <p:cNvPr id="3" name="Content Placeholder 2"/>
          <p:cNvSpPr>
            <a:spLocks noGrp="1"/>
          </p:cNvSpPr>
          <p:nvPr>
            <p:ph idx="1"/>
          </p:nvPr>
        </p:nvSpPr>
        <p:spPr/>
        <p:txBody>
          <a:bodyPr/>
          <a:lstStyle/>
          <a:p>
            <a:pPr marL="0" indent="0">
              <a:buNone/>
            </a:pPr>
            <a:r>
              <a:rPr lang="en-US" sz="2800" b="1" dirty="0" smtClean="0"/>
              <a:t>Must Be A </a:t>
            </a:r>
            <a:r>
              <a:rPr lang="en-US" sz="2800" b="1" dirty="0"/>
              <a:t>M</a:t>
            </a:r>
            <a:r>
              <a:rPr lang="en-US" sz="2800" b="1" dirty="0" smtClean="0"/>
              <a:t>ember of the Lord’s Church</a:t>
            </a:r>
          </a:p>
          <a:p>
            <a:pPr lvl="1"/>
            <a:r>
              <a:rPr lang="en-US" dirty="0" smtClean="0"/>
              <a:t>Acts 11:26;  Acts 26:28; 1 Peter 4:16 </a:t>
            </a:r>
          </a:p>
          <a:p>
            <a:r>
              <a:rPr lang="en-US" b="1" dirty="0" smtClean="0"/>
              <a:t>Being Saved</a:t>
            </a:r>
          </a:p>
          <a:p>
            <a:pPr lvl="1"/>
            <a:r>
              <a:rPr lang="en-US" dirty="0" smtClean="0"/>
              <a:t>The saved are added to the church by the Lord - Acts 2:47</a:t>
            </a:r>
          </a:p>
          <a:p>
            <a:r>
              <a:rPr lang="en-US" b="1" dirty="0" smtClean="0"/>
              <a:t>Adhering to the teaching of Jesus</a:t>
            </a:r>
          </a:p>
          <a:p>
            <a:pPr lvl="1"/>
            <a:r>
              <a:rPr lang="en-US" dirty="0" smtClean="0"/>
              <a:t>Abstain from all sin - Hebrews 4:15; 1 Peter 1:22, 23</a:t>
            </a:r>
          </a:p>
          <a:p>
            <a:pPr lvl="1"/>
            <a:r>
              <a:rPr lang="en-US" dirty="0" smtClean="0"/>
              <a:t>If you talk the talk, you must walk the walk</a:t>
            </a:r>
          </a:p>
          <a:p>
            <a:pPr marL="548640" lvl="2" indent="0">
              <a:buNone/>
            </a:pPr>
            <a:endParaRPr lang="en-US" sz="800" dirty="0" smtClean="0"/>
          </a:p>
          <a:p>
            <a:endParaRPr lang="en-US" dirty="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1B58EF2-DE7C-45A4-BA79-F5B16CCB37A4}" type="slidenum">
              <a:rPr lang="en-US" smtClean="0"/>
              <a:t>7</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13606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Perquisites for Success…</a:t>
            </a:r>
            <a:endParaRPr lang="en-US" dirty="0"/>
          </a:p>
        </p:txBody>
      </p:sp>
      <p:sp>
        <p:nvSpPr>
          <p:cNvPr id="3" name="Content Placeholder 2"/>
          <p:cNvSpPr>
            <a:spLocks noGrp="1"/>
          </p:cNvSpPr>
          <p:nvPr>
            <p:ph idx="1"/>
          </p:nvPr>
        </p:nvSpPr>
        <p:spPr/>
        <p:txBody>
          <a:bodyPr/>
          <a:lstStyle/>
          <a:p>
            <a:pPr marL="0" indent="0">
              <a:buNone/>
            </a:pPr>
            <a:r>
              <a:rPr lang="en-US" sz="2800" b="1" dirty="0" smtClean="0"/>
              <a:t>Must Realize All </a:t>
            </a:r>
            <a:r>
              <a:rPr lang="en-US" sz="2800" b="1" dirty="0"/>
              <a:t>Outside of Christ are Lost…</a:t>
            </a:r>
          </a:p>
          <a:p>
            <a:r>
              <a:rPr lang="en-US" b="1" dirty="0"/>
              <a:t>As Jesus </a:t>
            </a:r>
            <a:r>
              <a:rPr lang="en-US" b="1" dirty="0" smtClean="0"/>
              <a:t>did</a:t>
            </a:r>
          </a:p>
          <a:p>
            <a:pPr lvl="1"/>
            <a:r>
              <a:rPr lang="en-US" dirty="0" smtClean="0"/>
              <a:t>Matthew </a:t>
            </a:r>
            <a:r>
              <a:rPr lang="en-US" dirty="0"/>
              <a:t>9:36-38; John </a:t>
            </a:r>
            <a:r>
              <a:rPr lang="en-US" dirty="0" smtClean="0"/>
              <a:t>4:35-38</a:t>
            </a:r>
            <a:endParaRPr lang="en-US" dirty="0"/>
          </a:p>
          <a:p>
            <a:r>
              <a:rPr lang="en-US" b="1" dirty="0"/>
              <a:t>As Paul </a:t>
            </a:r>
            <a:r>
              <a:rPr lang="en-US" b="1" dirty="0" smtClean="0"/>
              <a:t>did</a:t>
            </a:r>
          </a:p>
          <a:p>
            <a:pPr lvl="1"/>
            <a:r>
              <a:rPr lang="en-US" dirty="0" smtClean="0"/>
              <a:t>2 </a:t>
            </a:r>
            <a:r>
              <a:rPr lang="en-US" dirty="0"/>
              <a:t>Corinthians 5:14; Ephesians 2:1, 11, 12</a:t>
            </a:r>
          </a:p>
          <a:p>
            <a:r>
              <a:rPr lang="en-US" b="1" dirty="0"/>
              <a:t>As </a:t>
            </a:r>
            <a:r>
              <a:rPr lang="en-US" b="1" dirty="0" smtClean="0"/>
              <a:t>the early </a:t>
            </a:r>
            <a:r>
              <a:rPr lang="en-US" b="1" dirty="0"/>
              <a:t>disciples </a:t>
            </a:r>
            <a:r>
              <a:rPr lang="en-US" b="1" dirty="0" smtClean="0"/>
              <a:t>did</a:t>
            </a:r>
          </a:p>
          <a:p>
            <a:pPr lvl="1"/>
            <a:r>
              <a:rPr lang="en-US" dirty="0" smtClean="0"/>
              <a:t>Acts </a:t>
            </a:r>
            <a:r>
              <a:rPr lang="en-US" dirty="0"/>
              <a:t>8:4</a:t>
            </a:r>
          </a:p>
        </p:txBody>
      </p:sp>
      <p:sp>
        <p:nvSpPr>
          <p:cNvPr id="4" name="Slide Number Placeholder 3"/>
          <p:cNvSpPr>
            <a:spLocks noGrp="1"/>
          </p:cNvSpPr>
          <p:nvPr>
            <p:ph type="sldNum" sz="quarter" idx="12"/>
          </p:nvPr>
        </p:nvSpPr>
        <p:spPr/>
        <p:txBody>
          <a:bodyPr/>
          <a:lstStyle/>
          <a:p>
            <a:fld id="{41B58EF2-DE7C-45A4-BA79-F5B16CCB37A4}" type="slidenum">
              <a:rPr lang="en-US" smtClean="0"/>
              <a:t>8</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50444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Perquisites for Success…</a:t>
            </a:r>
            <a:endParaRPr lang="en-US" b="1" dirty="0"/>
          </a:p>
        </p:txBody>
      </p:sp>
      <p:sp>
        <p:nvSpPr>
          <p:cNvPr id="3" name="Content Placeholder 2"/>
          <p:cNvSpPr>
            <a:spLocks noGrp="1"/>
          </p:cNvSpPr>
          <p:nvPr>
            <p:ph idx="1"/>
          </p:nvPr>
        </p:nvSpPr>
        <p:spPr>
          <a:xfrm>
            <a:off x="457200" y="1600200"/>
            <a:ext cx="8305800" cy="4876800"/>
          </a:xfrm>
        </p:spPr>
        <p:txBody>
          <a:bodyPr/>
          <a:lstStyle/>
          <a:p>
            <a:pPr marL="0" indent="0">
              <a:buNone/>
            </a:pPr>
            <a:r>
              <a:rPr lang="en-US" sz="2800" b="1" dirty="0" smtClean="0"/>
              <a:t>This Work Must be Characterized by Love…</a:t>
            </a:r>
          </a:p>
          <a:p>
            <a:r>
              <a:rPr lang="en-US" b="1" dirty="0" smtClean="0"/>
              <a:t>Of God &amp; Christ </a:t>
            </a:r>
            <a:endParaRPr lang="en-US" b="1" dirty="0"/>
          </a:p>
          <a:p>
            <a:pPr lvl="1"/>
            <a:r>
              <a:rPr lang="en-US" dirty="0" smtClean="0"/>
              <a:t>To the point of obedience - 1 John 5:3; John 14:23</a:t>
            </a:r>
          </a:p>
          <a:p>
            <a:r>
              <a:rPr lang="en-US" b="1" dirty="0" smtClean="0"/>
              <a:t>Of the Truth</a:t>
            </a:r>
          </a:p>
          <a:p>
            <a:pPr lvl="1"/>
            <a:r>
              <a:rPr lang="en-US" dirty="0" smtClean="0"/>
              <a:t>To the point of studying, practicing, teaching &amp; defending it</a:t>
            </a:r>
          </a:p>
          <a:p>
            <a:pPr lvl="2"/>
            <a:r>
              <a:rPr lang="en-US" dirty="0"/>
              <a:t>2</a:t>
            </a:r>
            <a:r>
              <a:rPr lang="en-US" dirty="0" smtClean="0"/>
              <a:t> Timothy 3:16-17; Jude 3</a:t>
            </a:r>
          </a:p>
          <a:p>
            <a:r>
              <a:rPr lang="en-US" b="1" dirty="0" smtClean="0"/>
              <a:t>Of the Lost</a:t>
            </a:r>
          </a:p>
          <a:p>
            <a:pPr lvl="1"/>
            <a:r>
              <a:rPr lang="en-US" dirty="0" smtClean="0"/>
              <a:t>To the point of seeking &amp; saving - Romans 11:14; 1 Corinthians 9:22</a:t>
            </a:r>
          </a:p>
        </p:txBody>
      </p:sp>
      <p:sp>
        <p:nvSpPr>
          <p:cNvPr id="4" name="Slide Number Placeholder 3"/>
          <p:cNvSpPr>
            <a:spLocks noGrp="1"/>
          </p:cNvSpPr>
          <p:nvPr>
            <p:ph type="sldNum" sz="quarter" idx="12"/>
          </p:nvPr>
        </p:nvSpPr>
        <p:spPr/>
        <p:txBody>
          <a:bodyPr/>
          <a:lstStyle/>
          <a:p>
            <a:fld id="{41B58EF2-DE7C-45A4-BA79-F5B16CCB37A4}" type="slidenum">
              <a:rPr lang="en-US" smtClean="0"/>
              <a:t>9</a:t>
            </a:fld>
            <a:endParaRPr lang="en-US"/>
          </a:p>
        </p:txBody>
      </p:sp>
      <p:sp>
        <p:nvSpPr>
          <p:cNvPr id="5" name="Footer Placeholder 4"/>
          <p:cNvSpPr>
            <a:spLocks noGrp="1"/>
          </p:cNvSpPr>
          <p:nvPr>
            <p:ph type="ftr" sz="quarter" idx="11"/>
          </p:nvPr>
        </p:nvSpPr>
        <p:spPr/>
        <p:txBody>
          <a:bodyPr/>
          <a:lstStyle/>
          <a:p>
            <a:r>
              <a:rPr lang="en-US" smtClean="0"/>
              <a:t>Are You Sewing The Seed?</a:t>
            </a:r>
            <a:endParaRPr lang="en-US"/>
          </a:p>
        </p:txBody>
      </p:sp>
      <p:pic>
        <p:nvPicPr>
          <p:cNvPr id="7" name="Picture 2" descr="C:\Users\Owner\AppData\Local\Microsoft\Windows\Temporary Internet Files\Content.IE5\23ZOZF90\Sowing_Seed_1123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0475" y="5486400"/>
            <a:ext cx="1371600" cy="120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31923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995</TotalTime>
  <Words>3469</Words>
  <Application>Microsoft Office PowerPoint</Application>
  <PresentationFormat>On-screen Show (4:3)</PresentationFormat>
  <Paragraphs>304</Paragraphs>
  <Slides>24</Slides>
  <Notes>12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Clarity</vt:lpstr>
      <vt:lpstr>Are You Sewing The Seed?</vt:lpstr>
      <vt:lpstr>The Parable Stated - Luke 8:5-8</vt:lpstr>
      <vt:lpstr>The Parable Explained - Luke 8:11-15</vt:lpstr>
      <vt:lpstr>What is Personal Evangelism?</vt:lpstr>
      <vt:lpstr>Study - Why Some Became Interested*</vt:lpstr>
      <vt:lpstr>Evangelism</vt:lpstr>
      <vt:lpstr>Perquisites for Success…</vt:lpstr>
      <vt:lpstr>Perquisites for Success…</vt:lpstr>
      <vt:lpstr>Perquisites for Success…</vt:lpstr>
      <vt:lpstr>Perquisites for Success…</vt:lpstr>
      <vt:lpstr>Perquisites for Success…</vt:lpstr>
      <vt:lpstr>Perquisites for Success…</vt:lpstr>
      <vt:lpstr>Difficulties You May Experience</vt:lpstr>
      <vt:lpstr>Challenges of Evangelism</vt:lpstr>
      <vt:lpstr>Making Contacts</vt:lpstr>
      <vt:lpstr>Benefits of a Correspondence Course</vt:lpstr>
      <vt:lpstr>Recommended Bible Courses</vt:lpstr>
      <vt:lpstr>The India Story</vt:lpstr>
      <vt:lpstr>PowerPoint Presentation</vt:lpstr>
      <vt:lpstr>Church Building in Bangalore, India Completed in 2013</vt:lpstr>
      <vt:lpstr>Joe Price &amp; Joshua Mahendranath</vt:lpstr>
      <vt:lpstr>“The Increase…”</vt:lpstr>
      <vt:lpstr>“…but God that giveth the increase”</vt:lpstr>
      <vt:lpstr>Conclusion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Sewing The Seed?</dc:title>
  <dc:creator>Tommy G. McClure</dc:creator>
  <cp:lastModifiedBy>Tommy G. McClure</cp:lastModifiedBy>
  <cp:revision>146</cp:revision>
  <dcterms:created xsi:type="dcterms:W3CDTF">2015-06-22T21:21:06Z</dcterms:created>
  <dcterms:modified xsi:type="dcterms:W3CDTF">2017-02-19T02:13:27Z</dcterms:modified>
</cp:coreProperties>
</file>